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12"/>
  </p:notesMasterIdLst>
  <p:handoutMasterIdLst>
    <p:handoutMasterId r:id="rId113"/>
  </p:handoutMasterIdLst>
  <p:sldIdLst>
    <p:sldId id="473" r:id="rId2"/>
    <p:sldId id="457" r:id="rId3"/>
    <p:sldId id="467" r:id="rId4"/>
    <p:sldId id="466" r:id="rId5"/>
    <p:sldId id="458" r:id="rId6"/>
    <p:sldId id="419" r:id="rId7"/>
    <p:sldId id="420" r:id="rId8"/>
    <p:sldId id="421" r:id="rId9"/>
    <p:sldId id="455" r:id="rId10"/>
    <p:sldId id="412" r:id="rId11"/>
    <p:sldId id="388" r:id="rId12"/>
    <p:sldId id="389" r:id="rId13"/>
    <p:sldId id="390" r:id="rId14"/>
    <p:sldId id="392" r:id="rId15"/>
    <p:sldId id="459" r:id="rId16"/>
    <p:sldId id="460" r:id="rId17"/>
    <p:sldId id="461" r:id="rId18"/>
    <p:sldId id="393" r:id="rId19"/>
    <p:sldId id="454" r:id="rId20"/>
    <p:sldId id="456" r:id="rId21"/>
    <p:sldId id="391" r:id="rId22"/>
    <p:sldId id="344" r:id="rId23"/>
    <p:sldId id="272" r:id="rId24"/>
    <p:sldId id="347" r:id="rId25"/>
    <p:sldId id="348" r:id="rId26"/>
    <p:sldId id="371" r:id="rId27"/>
    <p:sldId id="372" r:id="rId28"/>
    <p:sldId id="361" r:id="rId29"/>
    <p:sldId id="366" r:id="rId30"/>
    <p:sldId id="367" r:id="rId31"/>
    <p:sldId id="368" r:id="rId32"/>
    <p:sldId id="360" r:id="rId33"/>
    <p:sldId id="370" r:id="rId34"/>
    <p:sldId id="463" r:id="rId35"/>
    <p:sldId id="464" r:id="rId36"/>
    <p:sldId id="369" r:id="rId37"/>
    <p:sldId id="346" r:id="rId38"/>
    <p:sldId id="410" r:id="rId39"/>
    <p:sldId id="423" r:id="rId40"/>
    <p:sldId id="424" r:id="rId41"/>
    <p:sldId id="374" r:id="rId42"/>
    <p:sldId id="373" r:id="rId43"/>
    <p:sldId id="375" r:id="rId44"/>
    <p:sldId id="345" r:id="rId45"/>
    <p:sldId id="425" r:id="rId46"/>
    <p:sldId id="426" r:id="rId47"/>
    <p:sldId id="427" r:id="rId48"/>
    <p:sldId id="428" r:id="rId49"/>
    <p:sldId id="429" r:id="rId50"/>
    <p:sldId id="430" r:id="rId51"/>
    <p:sldId id="465" r:id="rId52"/>
    <p:sldId id="398" r:id="rId53"/>
    <p:sldId id="468" r:id="rId54"/>
    <p:sldId id="469" r:id="rId55"/>
    <p:sldId id="470" r:id="rId56"/>
    <p:sldId id="471" r:id="rId57"/>
    <p:sldId id="474" r:id="rId58"/>
    <p:sldId id="472" r:id="rId59"/>
    <p:sldId id="305" r:id="rId60"/>
    <p:sldId id="303" r:id="rId61"/>
    <p:sldId id="280" r:id="rId62"/>
    <p:sldId id="269" r:id="rId63"/>
    <p:sldId id="270" r:id="rId64"/>
    <p:sldId id="307" r:id="rId65"/>
    <p:sldId id="306" r:id="rId66"/>
    <p:sldId id="304" r:id="rId67"/>
    <p:sldId id="258" r:id="rId68"/>
    <p:sldId id="308" r:id="rId69"/>
    <p:sldId id="259" r:id="rId70"/>
    <p:sldId id="260" r:id="rId71"/>
    <p:sldId id="309" r:id="rId72"/>
    <p:sldId id="261" r:id="rId73"/>
    <p:sldId id="310" r:id="rId74"/>
    <p:sldId id="262" r:id="rId75"/>
    <p:sldId id="311" r:id="rId76"/>
    <p:sldId id="263" r:id="rId77"/>
    <p:sldId id="265" r:id="rId78"/>
    <p:sldId id="264" r:id="rId79"/>
    <p:sldId id="312" r:id="rId80"/>
    <p:sldId id="266" r:id="rId81"/>
    <p:sldId id="267" r:id="rId82"/>
    <p:sldId id="268" r:id="rId83"/>
    <p:sldId id="381" r:id="rId84"/>
    <p:sldId id="397" r:id="rId85"/>
    <p:sldId id="475" r:id="rId86"/>
    <p:sldId id="448" r:id="rId87"/>
    <p:sldId id="449" r:id="rId88"/>
    <p:sldId id="450" r:id="rId89"/>
    <p:sldId id="451" r:id="rId90"/>
    <p:sldId id="452" r:id="rId91"/>
    <p:sldId id="431" r:id="rId92"/>
    <p:sldId id="453" r:id="rId93"/>
    <p:sldId id="432" r:id="rId94"/>
    <p:sldId id="433" r:id="rId95"/>
    <p:sldId id="434" r:id="rId96"/>
    <p:sldId id="435" r:id="rId97"/>
    <p:sldId id="436" r:id="rId98"/>
    <p:sldId id="437" r:id="rId99"/>
    <p:sldId id="438" r:id="rId100"/>
    <p:sldId id="439" r:id="rId101"/>
    <p:sldId id="440" r:id="rId102"/>
    <p:sldId id="441" r:id="rId103"/>
    <p:sldId id="442" r:id="rId104"/>
    <p:sldId id="443" r:id="rId105"/>
    <p:sldId id="444" r:id="rId106"/>
    <p:sldId id="445" r:id="rId107"/>
    <p:sldId id="446" r:id="rId108"/>
    <p:sldId id="447" r:id="rId109"/>
    <p:sldId id="476" r:id="rId110"/>
    <p:sldId id="385" r:id="rId111"/>
  </p:sldIdLst>
  <p:sldSz cx="9144000" cy="6858000" type="screen4x3"/>
  <p:notesSz cx="7034213" cy="92837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CC33"/>
    <a:srgbClr val="006600"/>
    <a:srgbClr val="990099"/>
    <a:srgbClr val="800080"/>
    <a:srgbClr val="FF0000"/>
    <a:srgbClr val="0000FF"/>
    <a:srgbClr val="FF33CC"/>
    <a:srgbClr val="FF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069" autoAdjust="0"/>
    <p:restoredTop sz="94660"/>
  </p:normalViewPr>
  <p:slideViewPr>
    <p:cSldViewPr snapToGrid="0">
      <p:cViewPr>
        <p:scale>
          <a:sx n="100" d="100"/>
          <a:sy n="100" d="100"/>
        </p:scale>
        <p:origin x="2118" y="52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  <p:sld r:id="rId2" collapse="1"/>
      <p:sld r:id="rId3" collapse="1"/>
      <p:sld r:id="rId4" collapse="1"/>
      <p:sld r:id="rId5" collapse="1"/>
      <p:sld r:id="rId6" collapse="1"/>
      <p:sld r:id="rId7" collapse="1"/>
      <p:sld r:id="rId8" collapse="1"/>
      <p:sld r:id="rId9" collapse="1"/>
      <p:sld r:id="rId10" collapse="1"/>
      <p:sld r:id="rId11" collapse="1"/>
      <p:sld r:id="rId12" collapse="1"/>
      <p:sld r:id="rId13" collapse="1"/>
      <p:sld r:id="rId14" collapse="1"/>
      <p:sld r:id="rId15" collapse="1"/>
      <p:sld r:id="rId16" collapse="1"/>
      <p:sld r:id="rId17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ableStyles" Target="tableStyle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notesMaster" Target="notesMasters/notesMaster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102" Type="http://schemas.openxmlformats.org/officeDocument/2006/relationships/slide" Target="slides/slide101.xml"/><Relationship Id="rId110" Type="http://schemas.openxmlformats.org/officeDocument/2006/relationships/slide" Target="slides/slide109.xml"/><Relationship Id="rId115" Type="http://schemas.openxmlformats.org/officeDocument/2006/relationships/viewProps" Target="viewProp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handoutMaster" Target="handoutMasters/handout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_rels/viewProps.xml.rels><?xml version="1.0" encoding="UTF-8" standalone="yes"?>
<Relationships xmlns="http://schemas.openxmlformats.org/package/2006/relationships"><Relationship Id="rId8" Type="http://schemas.openxmlformats.org/officeDocument/2006/relationships/slide" Target="slides/slide64.xml"/><Relationship Id="rId13" Type="http://schemas.openxmlformats.org/officeDocument/2006/relationships/slide" Target="slides/slide74.xml"/><Relationship Id="rId3" Type="http://schemas.openxmlformats.org/officeDocument/2006/relationships/slide" Target="slides/slide29.xml"/><Relationship Id="rId7" Type="http://schemas.openxmlformats.org/officeDocument/2006/relationships/slide" Target="slides/slide63.xml"/><Relationship Id="rId12" Type="http://schemas.openxmlformats.org/officeDocument/2006/relationships/slide" Target="slides/slide72.xml"/><Relationship Id="rId17" Type="http://schemas.openxmlformats.org/officeDocument/2006/relationships/slide" Target="slides/slide83.xml"/><Relationship Id="rId2" Type="http://schemas.openxmlformats.org/officeDocument/2006/relationships/slide" Target="slides/slide26.xml"/><Relationship Id="rId16" Type="http://schemas.openxmlformats.org/officeDocument/2006/relationships/slide" Target="slides/slide78.xml"/><Relationship Id="rId1" Type="http://schemas.openxmlformats.org/officeDocument/2006/relationships/slide" Target="slides/slide3.xml"/><Relationship Id="rId6" Type="http://schemas.openxmlformats.org/officeDocument/2006/relationships/slide" Target="slides/slide62.xml"/><Relationship Id="rId11" Type="http://schemas.openxmlformats.org/officeDocument/2006/relationships/slide" Target="slides/slide70.xml"/><Relationship Id="rId5" Type="http://schemas.openxmlformats.org/officeDocument/2006/relationships/slide" Target="slides/slide59.xml"/><Relationship Id="rId15" Type="http://schemas.openxmlformats.org/officeDocument/2006/relationships/slide" Target="slides/slide77.xml"/><Relationship Id="rId10" Type="http://schemas.openxmlformats.org/officeDocument/2006/relationships/slide" Target="slides/slide69.xml"/><Relationship Id="rId4" Type="http://schemas.openxmlformats.org/officeDocument/2006/relationships/slide" Target="slides/slide44.xml"/><Relationship Id="rId9" Type="http://schemas.openxmlformats.org/officeDocument/2006/relationships/slide" Target="slides/slide67.xml"/><Relationship Id="rId14" Type="http://schemas.openxmlformats.org/officeDocument/2006/relationships/slide" Target="slides/slide7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png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image" Target="../media/image43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6.png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9.wmf"/><Relationship Id="rId1" Type="http://schemas.openxmlformats.org/officeDocument/2006/relationships/image" Target="../media/image8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png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image" Target="../media/image26.png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31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32.wmf"/></Relationships>
</file>

<file path=ppt/drawings/_rels/vmlDrawing8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image" Target="../media/image43.wmf"/></Relationships>
</file>

<file path=ppt/drawings/_rels/vmlDrawing9.vml.rels><?xml version="1.0" encoding="UTF-8" standalone="yes"?>
<Relationships xmlns="http://schemas.openxmlformats.org/package/2006/relationships"><Relationship Id="rId2" Type="http://schemas.openxmlformats.org/officeDocument/2006/relationships/image" Target="../media/image32.wmf"/><Relationship Id="rId1" Type="http://schemas.openxmlformats.org/officeDocument/2006/relationships/image" Target="../media/image43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t" anchorCtr="0" compatLnSpc="1">
            <a:prstTxWarp prst="textNoShape">
              <a:avLst/>
            </a:prstTxWarp>
          </a:bodyPr>
          <a:lstStyle>
            <a:lvl1pPr algn="l" defTabSz="931863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86213" y="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t" anchorCtr="0" compatLnSpc="1">
            <a:prstTxWarp prst="textNoShape">
              <a:avLst/>
            </a:prstTxWarp>
          </a:bodyPr>
          <a:lstStyle>
            <a:lvl1pPr algn="r" defTabSz="931863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82015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b" anchorCtr="0" compatLnSpc="1">
            <a:prstTxWarp prst="textNoShape">
              <a:avLst/>
            </a:prstTxWarp>
          </a:bodyPr>
          <a:lstStyle>
            <a:lvl1pPr algn="l" defTabSz="931863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662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86213" y="8820150"/>
            <a:ext cx="3048000" cy="463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3241" tIns="46621" rIns="93241" bIns="46621" numCol="1" anchor="b" anchorCtr="0" compatLnSpc="1">
            <a:prstTxWarp prst="textNoShape">
              <a:avLst/>
            </a:prstTxWarp>
          </a:bodyPr>
          <a:lstStyle>
            <a:lvl1pPr algn="r" defTabSz="931863" eaLnBrk="1" hangingPunct="1">
              <a:defRPr sz="1200"/>
            </a:lvl1pPr>
          </a:lstStyle>
          <a:p>
            <a:pPr>
              <a:defRPr/>
            </a:pPr>
            <a:fld id="{BEDA2ED7-E2F8-489B-B83C-29993B3E8F6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48000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984625" y="0"/>
            <a:ext cx="3048000" cy="4635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/>
            </a:lvl1pPr>
          </a:lstStyle>
          <a:p>
            <a:pPr>
              <a:defRPr/>
            </a:pPr>
            <a:fld id="{9695E6A2-D42E-452B-8AD3-512B73F745A0}" type="datetimeFigureOut">
              <a:rPr lang="en-US"/>
              <a:pPr>
                <a:defRPr/>
              </a:pPr>
              <a:t>1/23/2017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96975" y="696913"/>
            <a:ext cx="4641850" cy="34813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03263" y="4410075"/>
            <a:ext cx="5627687" cy="4176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18563"/>
            <a:ext cx="3048000" cy="4635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984625" y="8818563"/>
            <a:ext cx="3048000" cy="46355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8E9AA445-4663-4A5D-9A2F-70D57E7ECEB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ext Box 1"/>
          <p:cNvSpPr txBox="1">
            <a:spLocks noChangeArrowheads="1"/>
          </p:cNvSpPr>
          <p:nvPr/>
        </p:nvSpPr>
        <p:spPr bwMode="auto">
          <a:xfrm>
            <a:off x="1436688" y="928688"/>
            <a:ext cx="4159250" cy="3182937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83677" tIns="41838" rIns="83677" bIns="41838" anchor="ctr"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</a:pPr>
            <a:endParaRPr lang="en-US" altLang="en-US" sz="2400">
              <a:latin typeface="Times New Roman" panose="02020603050405020304" pitchFamily="18" charset="0"/>
              <a:cs typeface="msgothic" charset="0"/>
            </a:endParaRPr>
          </a:p>
        </p:txBody>
      </p:sp>
      <p:sp>
        <p:nvSpPr>
          <p:cNvPr id="41987" name="Rectangle 2"/>
          <p:cNvSpPr>
            <a:spLocks noChangeArrowheads="1"/>
          </p:cNvSpPr>
          <p:nvPr>
            <p:ph type="body"/>
          </p:nvPr>
        </p:nvSpPr>
        <p:spPr bwMode="auto">
          <a:xfrm>
            <a:off x="1073150" y="4419600"/>
            <a:ext cx="4894263" cy="353060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numCol="1" anchor="ctr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601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8602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4EDAAD33-7056-447D-AA9C-217A8911C668}" type="slidenum">
              <a:rPr lang="en-US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11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  <p:sp>
        <p:nvSpPr>
          <p:cNvPr id="9114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E1408BAC-C215-49E2-BF85-C3DE0BD96DD0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91</a:t>
            </a:fld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547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0547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D5F025CC-0C4C-4D10-8463-5256A27F12A2}" type="slidenum">
              <a:rPr lang="en-US" altLang="en-US" smtClean="0">
                <a:latin typeface="Times New Roman" panose="02020603050405020304" pitchFamily="18" charset="0"/>
              </a:rPr>
              <a:pPr>
                <a:spcBef>
                  <a:spcPct val="0"/>
                </a:spcBef>
              </a:pPr>
              <a:t>104</a:t>
            </a:fld>
            <a:endParaRPr lang="en-US" altLang="en-US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1B131B-90DB-455D-A478-6448F50487F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8023761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4C3278F-B2FE-4CEC-A47F-E0A0B7002AE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32052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65639F6-ACCF-4740-8606-FD9CBE99072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608623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 preserve="1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6858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6858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3810000" cy="1981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B3450A-8312-491E-984A-88337E6B074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7793775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609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AAE4F8-9F38-43DF-9E44-8758DE6F7B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07371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1192A4-5830-46A5-A902-3E005720849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720164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0C7F7B9-C631-41B8-B6D7-1F2328D1D99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044650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A728F7-367F-4DAD-88EF-471B8B47711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84893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7FB7FC2-EB72-41F6-886A-1DE262E953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72351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30EE61-A3DF-4BEC-BD10-ADA6EA1835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88680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74D2DC-6BAD-4225-8D7C-E92997A4746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4269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2941F0-704F-4592-8765-7C51D5617A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711896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50D47A7-F997-49D2-8039-2663AB404E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100816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/>
            </a:lvl1pPr>
          </a:lstStyle>
          <a:p>
            <a:pPr>
              <a:defRPr/>
            </a:pPr>
            <a:fld id="{181CB293-3A79-4613-8702-6CE68174CF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14.pn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4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7.jpe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7" Type="http://schemas.openxmlformats.org/officeDocument/2006/relationships/image" Target="../media/image146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5.png"/><Relationship Id="rId5" Type="http://schemas.openxmlformats.org/officeDocument/2006/relationships/image" Target="../media/image151.jpeg"/><Relationship Id="rId4" Type="http://schemas.openxmlformats.org/officeDocument/2006/relationships/image" Target="../media/image150.jpeg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2.pn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.png"/><Relationship Id="rId7" Type="http://schemas.openxmlformats.org/officeDocument/2006/relationships/image" Target="../media/image158.jpeg"/><Relationship Id="rId2" Type="http://schemas.openxmlformats.org/officeDocument/2006/relationships/image" Target="../media/image15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7.png"/><Relationship Id="rId5" Type="http://schemas.openxmlformats.org/officeDocument/2006/relationships/image" Target="../media/image156.png"/><Relationship Id="rId4" Type="http://schemas.openxmlformats.org/officeDocument/2006/relationships/image" Target="../media/image155.jpe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0.png"/><Relationship Id="rId2" Type="http://schemas.openxmlformats.org/officeDocument/2006/relationships/image" Target="../media/image159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.jpeg"/><Relationship Id="rId5" Type="http://schemas.openxmlformats.org/officeDocument/2006/relationships/image" Target="../media/image22.jpeg"/><Relationship Id="rId4" Type="http://schemas.openxmlformats.org/officeDocument/2006/relationships/image" Target="../media/image21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25.png"/><Relationship Id="rId5" Type="http://schemas.openxmlformats.org/officeDocument/2006/relationships/image" Target="../media/image2.png"/><Relationship Id="rId4" Type="http://schemas.openxmlformats.org/officeDocument/2006/relationships/image" Target="../media/image24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29.png"/><Relationship Id="rId7" Type="http://schemas.openxmlformats.org/officeDocument/2006/relationships/image" Target="../media/image25.png"/><Relationship Id="rId12" Type="http://schemas.openxmlformats.org/officeDocument/2006/relationships/image" Target="../media/image2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26.png"/><Relationship Id="rId11" Type="http://schemas.openxmlformats.org/officeDocument/2006/relationships/oleObject" Target="../embeddings/oleObject8.bin"/><Relationship Id="rId5" Type="http://schemas.openxmlformats.org/officeDocument/2006/relationships/oleObject" Target="../embeddings/oleObject6.bin"/><Relationship Id="rId10" Type="http://schemas.openxmlformats.org/officeDocument/2006/relationships/image" Target="../media/image27.png"/><Relationship Id="rId4" Type="http://schemas.openxmlformats.org/officeDocument/2006/relationships/image" Target="../media/image3.png"/><Relationship Id="rId9" Type="http://schemas.openxmlformats.org/officeDocument/2006/relationships/oleObject" Target="../embeddings/oleObject7.bin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4" Type="http://schemas.openxmlformats.org/officeDocument/2006/relationships/image" Target="../media/image31.wmf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4" Type="http://schemas.openxmlformats.org/officeDocument/2006/relationships/image" Target="../media/image32.w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37.png"/><Relationship Id="rId11" Type="http://schemas.openxmlformats.org/officeDocument/2006/relationships/image" Target="../media/image42.png"/><Relationship Id="rId5" Type="http://schemas.openxmlformats.org/officeDocument/2006/relationships/image" Target="../media/image36.png"/><Relationship Id="rId10" Type="http://schemas.openxmlformats.org/officeDocument/2006/relationships/image" Target="../media/image41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43.wmf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12" Type="http://schemas.openxmlformats.org/officeDocument/2006/relationships/oleObject" Target="../embeddings/oleObject11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8.vml"/><Relationship Id="rId6" Type="http://schemas.openxmlformats.org/officeDocument/2006/relationships/image" Target="../media/image47.png"/><Relationship Id="rId11" Type="http://schemas.openxmlformats.org/officeDocument/2006/relationships/image" Target="../media/image52.png"/><Relationship Id="rId5" Type="http://schemas.openxmlformats.org/officeDocument/2006/relationships/image" Target="../media/image46.png"/><Relationship Id="rId15" Type="http://schemas.openxmlformats.org/officeDocument/2006/relationships/image" Target="../media/image32.wmf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Relationship Id="rId14" Type="http://schemas.openxmlformats.org/officeDocument/2006/relationships/oleObject" Target="../embeddings/oleObject12.bin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4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.png"/><Relationship Id="rId5" Type="http://schemas.openxmlformats.org/officeDocument/2006/relationships/image" Target="../media/image1.png"/><Relationship Id="rId4" Type="http://schemas.openxmlformats.org/officeDocument/2006/relationships/oleObject" Target="../embeddings/oleObject1.bin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43.wmf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12" Type="http://schemas.openxmlformats.org/officeDocument/2006/relationships/oleObject" Target="../embeddings/oleObject13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47.png"/><Relationship Id="rId11" Type="http://schemas.openxmlformats.org/officeDocument/2006/relationships/image" Target="../media/image52.png"/><Relationship Id="rId5" Type="http://schemas.openxmlformats.org/officeDocument/2006/relationships/image" Target="../media/image46.png"/><Relationship Id="rId15" Type="http://schemas.openxmlformats.org/officeDocument/2006/relationships/image" Target="../media/image32.wmf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Relationship Id="rId14" Type="http://schemas.openxmlformats.org/officeDocument/2006/relationships/oleObject" Target="../embeddings/oleObject14.bin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43.wmf"/><Relationship Id="rId3" Type="http://schemas.openxmlformats.org/officeDocument/2006/relationships/image" Target="../media/image44.png"/><Relationship Id="rId7" Type="http://schemas.openxmlformats.org/officeDocument/2006/relationships/image" Target="../media/image48.png"/><Relationship Id="rId12" Type="http://schemas.openxmlformats.org/officeDocument/2006/relationships/oleObject" Target="../embeddings/oleObject15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10.vml"/><Relationship Id="rId6" Type="http://schemas.openxmlformats.org/officeDocument/2006/relationships/image" Target="../media/image47.png"/><Relationship Id="rId11" Type="http://schemas.openxmlformats.org/officeDocument/2006/relationships/image" Target="../media/image52.png"/><Relationship Id="rId5" Type="http://schemas.openxmlformats.org/officeDocument/2006/relationships/image" Target="../media/image46.png"/><Relationship Id="rId15" Type="http://schemas.openxmlformats.org/officeDocument/2006/relationships/image" Target="../media/image32.wmf"/><Relationship Id="rId10" Type="http://schemas.openxmlformats.org/officeDocument/2006/relationships/image" Target="../media/image51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Relationship Id="rId14" Type="http://schemas.openxmlformats.org/officeDocument/2006/relationships/oleObject" Target="../embeddings/oleObject16.bin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45.png"/><Relationship Id="rId7" Type="http://schemas.openxmlformats.org/officeDocument/2006/relationships/image" Target="../media/image49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46.png"/><Relationship Id="rId9" Type="http://schemas.openxmlformats.org/officeDocument/2006/relationships/image" Target="../media/image51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8.png"/><Relationship Id="rId4" Type="http://schemas.openxmlformats.org/officeDocument/2006/relationships/image" Target="../media/image57.jpeg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2.png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8.bin"/><Relationship Id="rId3" Type="http://schemas.openxmlformats.org/officeDocument/2006/relationships/image" Target="../media/image48.png"/><Relationship Id="rId7" Type="http://schemas.openxmlformats.org/officeDocument/2006/relationships/image" Target="../media/image67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66.png"/><Relationship Id="rId5" Type="http://schemas.openxmlformats.org/officeDocument/2006/relationships/oleObject" Target="../embeddings/oleObject17.bin"/><Relationship Id="rId4" Type="http://schemas.openxmlformats.org/officeDocument/2006/relationships/image" Target="../media/image46.png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jpeg"/><Relationship Id="rId13" Type="http://schemas.openxmlformats.org/officeDocument/2006/relationships/image" Target="../media/image81.jpeg"/><Relationship Id="rId3" Type="http://schemas.openxmlformats.org/officeDocument/2006/relationships/image" Target="../media/image71.png"/><Relationship Id="rId7" Type="http://schemas.openxmlformats.org/officeDocument/2006/relationships/image" Target="../media/image75.jpeg"/><Relationship Id="rId12" Type="http://schemas.openxmlformats.org/officeDocument/2006/relationships/image" Target="../media/image80.jpeg"/><Relationship Id="rId2" Type="http://schemas.openxmlformats.org/officeDocument/2006/relationships/image" Target="../media/image70.png"/><Relationship Id="rId16" Type="http://schemas.openxmlformats.org/officeDocument/2006/relationships/image" Target="../media/image84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4.jpeg"/><Relationship Id="rId11" Type="http://schemas.openxmlformats.org/officeDocument/2006/relationships/image" Target="../media/image79.jpeg"/><Relationship Id="rId5" Type="http://schemas.openxmlformats.org/officeDocument/2006/relationships/image" Target="../media/image73.jpeg"/><Relationship Id="rId15" Type="http://schemas.openxmlformats.org/officeDocument/2006/relationships/image" Target="../media/image83.png"/><Relationship Id="rId10" Type="http://schemas.openxmlformats.org/officeDocument/2006/relationships/image" Target="../media/image78.jpeg"/><Relationship Id="rId4" Type="http://schemas.openxmlformats.org/officeDocument/2006/relationships/image" Target="../media/image72.jpeg"/><Relationship Id="rId9" Type="http://schemas.openxmlformats.org/officeDocument/2006/relationships/image" Target="../media/image77.jpeg"/><Relationship Id="rId14" Type="http://schemas.openxmlformats.org/officeDocument/2006/relationships/image" Target="../media/image82.jpe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.png"/><Relationship Id="rId5" Type="http://schemas.openxmlformats.org/officeDocument/2006/relationships/image" Target="../media/image90.png"/><Relationship Id="rId4" Type="http://schemas.openxmlformats.org/officeDocument/2006/relationships/image" Target="../media/image89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7" Type="http://schemas.openxmlformats.org/officeDocument/2006/relationships/image" Target="../media/image9.wmf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2.png"/><Relationship Id="rId4" Type="http://schemas.openxmlformats.org/officeDocument/2006/relationships/image" Target="../media/image8.wmf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0.jpeg"/><Relationship Id="rId13" Type="http://schemas.openxmlformats.org/officeDocument/2006/relationships/image" Target="../media/image103.jpeg"/><Relationship Id="rId3" Type="http://schemas.openxmlformats.org/officeDocument/2006/relationships/image" Target="../media/image96.jpeg"/><Relationship Id="rId7" Type="http://schemas.openxmlformats.org/officeDocument/2006/relationships/image" Target="../media/image99.png"/><Relationship Id="rId12" Type="http://schemas.openxmlformats.org/officeDocument/2006/relationships/image" Target="../media/image102.jpe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8.png"/><Relationship Id="rId11" Type="http://schemas.openxmlformats.org/officeDocument/2006/relationships/hyperlink" Target="http://buzz.ifas.ufl.edu/091dmj.jpg" TargetMode="External"/><Relationship Id="rId5" Type="http://schemas.openxmlformats.org/officeDocument/2006/relationships/image" Target="../media/image12.png"/><Relationship Id="rId15" Type="http://schemas.openxmlformats.org/officeDocument/2006/relationships/image" Target="../media/image25.png"/><Relationship Id="rId10" Type="http://schemas.openxmlformats.org/officeDocument/2006/relationships/image" Target="../media/image101.jpeg"/><Relationship Id="rId4" Type="http://schemas.openxmlformats.org/officeDocument/2006/relationships/image" Target="../media/image97.jpeg"/><Relationship Id="rId9" Type="http://schemas.openxmlformats.org/officeDocument/2006/relationships/hyperlink" Target="http://buzz.ifas.ufl.edu/258dj.jpg" TargetMode="External"/><Relationship Id="rId14" Type="http://schemas.openxmlformats.org/officeDocument/2006/relationships/image" Target="../media/image104.jpeg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2" Type="http://schemas.openxmlformats.org/officeDocument/2006/relationships/hyperlink" Target="http://buzz.ifas.ufl.edu/254dmj.jpg" TargetMode="External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jpeg"/><Relationship Id="rId2" Type="http://schemas.openxmlformats.org/officeDocument/2006/relationships/hyperlink" Target="http://buzz.ifas.ufl.edu/241dmj.jpg" TargetMode="Externa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jpeg"/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3.png"/><Relationship Id="rId5" Type="http://schemas.openxmlformats.org/officeDocument/2006/relationships/image" Target="../media/image112.png"/><Relationship Id="rId4" Type="http://schemas.openxmlformats.org/officeDocument/2006/relationships/image" Target="../media/image104.jpeg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jpeg"/><Relationship Id="rId2" Type="http://schemas.openxmlformats.org/officeDocument/2006/relationships/image" Target="../media/image115.jpe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2.xml"/><Relationship Id="rId4" Type="http://schemas.openxmlformats.org/officeDocument/2006/relationships/hyperlink" Target="http://www.worldmapper.org/" TargetMode="Externa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3" Type="http://schemas.openxmlformats.org/officeDocument/2006/relationships/image" Target="../media/image120.jpeg"/><Relationship Id="rId7" Type="http://schemas.openxmlformats.org/officeDocument/2006/relationships/image" Target="../media/image124.png"/><Relationship Id="rId2" Type="http://schemas.openxmlformats.org/officeDocument/2006/relationships/image" Target="../media/image11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3.jpeg"/><Relationship Id="rId5" Type="http://schemas.openxmlformats.org/officeDocument/2006/relationships/image" Target="../media/image122.jpeg"/><Relationship Id="rId4" Type="http://schemas.openxmlformats.org/officeDocument/2006/relationships/image" Target="../media/image121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jpeg"/><Relationship Id="rId2" Type="http://schemas.openxmlformats.org/officeDocument/2006/relationships/image" Target="../media/image12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8.jpe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0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youtube.com/watch?v=WT0UAGRH0T8" TargetMode="External"/><Relationship Id="rId2" Type="http://schemas.openxmlformats.org/officeDocument/2006/relationships/image" Target="../media/image131.jpe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132.pn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2.png"/><Relationship Id="rId3" Type="http://schemas.openxmlformats.org/officeDocument/2006/relationships/image" Target="../media/image135.png"/><Relationship Id="rId7" Type="http://schemas.openxmlformats.org/officeDocument/2006/relationships/image" Target="../media/image139.jpeg"/><Relationship Id="rId2" Type="http://schemas.openxmlformats.org/officeDocument/2006/relationships/image" Target="../media/image13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8.png"/><Relationship Id="rId5" Type="http://schemas.openxmlformats.org/officeDocument/2006/relationships/image" Target="../media/image137.png"/><Relationship Id="rId4" Type="http://schemas.openxmlformats.org/officeDocument/2006/relationships/image" Target="../media/image136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jpe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jpe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2.emf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4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4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TextBox 1"/>
          <p:cNvSpPr txBox="1">
            <a:spLocks noChangeArrowheads="1"/>
          </p:cNvSpPr>
          <p:nvPr/>
        </p:nvSpPr>
        <p:spPr bwMode="auto">
          <a:xfrm>
            <a:off x="457200" y="685800"/>
            <a:ext cx="807720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r>
              <a:rPr lang="en-US" altLang="en-US" sz="2800" dirty="0"/>
              <a:t>Dear Reader, This is a slightly expanded version of classification2 slides </a:t>
            </a:r>
          </a:p>
          <a:p>
            <a:endParaRPr lang="en-US" altLang="en-US" sz="2800" dirty="0"/>
          </a:p>
          <a:p>
            <a:r>
              <a:rPr lang="en-US" altLang="en-US" sz="2800" dirty="0"/>
              <a:t>It is expanded, starting on page 53….</a:t>
            </a:r>
          </a:p>
          <a:p>
            <a:endParaRPr lang="en-US" altLang="en-US" sz="2800" dirty="0"/>
          </a:p>
          <a:p>
            <a:pPr lvl="1"/>
            <a:r>
              <a:rPr lang="en-US" altLang="en-US" sz="2800" dirty="0"/>
              <a:t>…</a:t>
            </a:r>
          </a:p>
          <a:p>
            <a:r>
              <a:rPr lang="en-US" altLang="en-US" sz="2800" dirty="0"/>
              <a:t>I just wanted to avoid forcing you to keep swapping between files if you are following along on a tablet ;-)</a:t>
            </a:r>
          </a:p>
        </p:txBody>
      </p:sp>
    </p:spTree>
    <p:extLst>
      <p:ext uri="{BB962C8B-B14F-4D97-AF65-F5344CB8AC3E}">
        <p14:creationId xmlns:p14="http://schemas.microsoft.com/office/powerpoint/2010/main" val="27381458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0" name="Object 2"/>
          <p:cNvGraphicFramePr>
            <a:graphicFrameLocks noChangeAspect="1"/>
          </p:cNvGraphicFramePr>
          <p:nvPr/>
        </p:nvGraphicFramePr>
        <p:xfrm>
          <a:off x="1143000" y="2819400"/>
          <a:ext cx="6105525" cy="3660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307" name="Bitmap Image" r:id="rId3" imgW="4352381" imgH="2610214" progId="Paint.Picture">
                  <p:embed/>
                </p:oleObj>
              </mc:Choice>
              <mc:Fallback>
                <p:oleObj name="Bitmap Image" r:id="rId3" imgW="4352381" imgH="2610214" progId="Paint.Picture">
                  <p:embed/>
                  <p:pic>
                    <p:nvPicPr>
                      <p:cNvPr id="0" name="Object 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43000" y="2819400"/>
                        <a:ext cx="6105525" cy="3660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55" name="Text Box 1027"/>
          <p:cNvSpPr txBox="1">
            <a:spLocks noChangeArrowheads="1"/>
          </p:cNvSpPr>
          <p:nvPr/>
        </p:nvSpPr>
        <p:spPr bwMode="auto">
          <a:xfrm>
            <a:off x="4572000" y="2819400"/>
            <a:ext cx="12255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Thorax Length</a:t>
            </a:r>
            <a:r>
              <a:rPr lang="en-US" b="1"/>
              <a:t> </a:t>
            </a:r>
            <a:endParaRPr lang="en-US"/>
          </a:p>
        </p:txBody>
      </p:sp>
      <p:sp>
        <p:nvSpPr>
          <p:cNvPr id="23556" name="Text Box 1028"/>
          <p:cNvSpPr txBox="1">
            <a:spLocks noChangeArrowheads="1"/>
          </p:cNvSpPr>
          <p:nvPr/>
        </p:nvSpPr>
        <p:spPr bwMode="auto">
          <a:xfrm>
            <a:off x="1905000" y="2819400"/>
            <a:ext cx="15240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</a:t>
            </a:r>
          </a:p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Length</a:t>
            </a:r>
            <a:r>
              <a:rPr lang="en-US" b="1"/>
              <a:t> </a:t>
            </a:r>
          </a:p>
        </p:txBody>
      </p:sp>
      <p:sp>
        <p:nvSpPr>
          <p:cNvPr id="23557" name="Text Box 1029"/>
          <p:cNvSpPr txBox="1">
            <a:spLocks noChangeArrowheads="1"/>
          </p:cNvSpPr>
          <p:nvPr/>
        </p:nvSpPr>
        <p:spPr bwMode="auto">
          <a:xfrm>
            <a:off x="7315200" y="3048000"/>
            <a:ext cx="16065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Antennae </a:t>
            </a:r>
          </a:p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Length</a:t>
            </a:r>
            <a:r>
              <a:rPr lang="en-US" b="1"/>
              <a:t> </a:t>
            </a:r>
          </a:p>
        </p:txBody>
      </p:sp>
      <p:sp>
        <p:nvSpPr>
          <p:cNvPr id="12294" name="Rectangle 1030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64" name="Rectangle 1036"/>
          <p:cNvSpPr>
            <a:spLocks noChangeArrowheads="1"/>
          </p:cNvSpPr>
          <p:nvPr/>
        </p:nvSpPr>
        <p:spPr bwMode="auto">
          <a:xfrm>
            <a:off x="7086600" y="4876800"/>
            <a:ext cx="14366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Mandible</a:t>
            </a:r>
          </a:p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Size</a:t>
            </a:r>
          </a:p>
        </p:txBody>
      </p:sp>
      <p:sp>
        <p:nvSpPr>
          <p:cNvPr id="12296" name="Text Box 1043"/>
          <p:cNvSpPr txBox="1">
            <a:spLocks noChangeArrowheads="1"/>
          </p:cNvSpPr>
          <p:nvPr/>
        </p:nvSpPr>
        <p:spPr bwMode="auto">
          <a:xfrm>
            <a:off x="2286000" y="5791200"/>
            <a:ext cx="1477963" cy="8223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Spiracle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Diameter</a:t>
            </a:r>
            <a:r>
              <a:rPr lang="en-US" altLang="en-US" sz="2400"/>
              <a:t> </a:t>
            </a:r>
          </a:p>
        </p:txBody>
      </p:sp>
      <p:sp>
        <p:nvSpPr>
          <p:cNvPr id="12297" name="Text Box 1044"/>
          <p:cNvSpPr txBox="1">
            <a:spLocks noChangeArrowheads="1"/>
          </p:cNvSpPr>
          <p:nvPr/>
        </p:nvSpPr>
        <p:spPr bwMode="auto">
          <a:xfrm>
            <a:off x="4953000" y="6248400"/>
            <a:ext cx="175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Leg Length</a:t>
            </a:r>
            <a:r>
              <a:rPr lang="en-US" altLang="en-US" sz="2400"/>
              <a:t> </a:t>
            </a:r>
          </a:p>
        </p:txBody>
      </p:sp>
      <p:sp>
        <p:nvSpPr>
          <p:cNvPr id="23573" name="Text Box 1045"/>
          <p:cNvSpPr txBox="1">
            <a:spLocks noChangeArrowheads="1"/>
          </p:cNvSpPr>
          <p:nvPr/>
        </p:nvSpPr>
        <p:spPr bwMode="auto">
          <a:xfrm>
            <a:off x="255588" y="685800"/>
            <a:ext cx="8786812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  <a:t>For any domain of interest, we can measure </a:t>
            </a:r>
            <a:r>
              <a:rPr lang="en-US" sz="3200" i="1">
                <a:effectLst>
                  <a:outerShdw blurRad="38100" dist="38100" dir="2700000" algn="tl">
                    <a:srgbClr val="C0C0C0"/>
                  </a:outerShdw>
                </a:effectLst>
              </a:rPr>
              <a:t>features</a:t>
            </a:r>
            <a:r>
              <a:rPr lang="en-US"/>
              <a:t> </a:t>
            </a:r>
          </a:p>
        </p:txBody>
      </p:sp>
      <p:sp>
        <p:nvSpPr>
          <p:cNvPr id="23574" name="Text Box 1046"/>
          <p:cNvSpPr txBox="1">
            <a:spLocks noChangeArrowheads="1"/>
          </p:cNvSpPr>
          <p:nvPr/>
        </p:nvSpPr>
        <p:spPr bwMode="auto">
          <a:xfrm>
            <a:off x="0" y="2016125"/>
            <a:ext cx="561816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Color </a:t>
            </a:r>
            <a:r>
              <a:rPr lang="en-US" b="1">
                <a:solidFill>
                  <a:schemeClr val="folHlink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{Green, Brown, Gray, Other}</a:t>
            </a:r>
            <a:r>
              <a:rPr lang="en-US" b="1"/>
              <a:t> </a:t>
            </a:r>
          </a:p>
        </p:txBody>
      </p:sp>
      <p:sp>
        <p:nvSpPr>
          <p:cNvPr id="23575" name="Text Box 1047"/>
          <p:cNvSpPr txBox="1">
            <a:spLocks noChangeArrowheads="1"/>
          </p:cNvSpPr>
          <p:nvPr/>
        </p:nvSpPr>
        <p:spPr bwMode="auto">
          <a:xfrm>
            <a:off x="6126163" y="2068513"/>
            <a:ext cx="2220912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b="1">
                <a:effectLst>
                  <a:outerShdw blurRad="38100" dist="38100" dir="2700000" algn="tl">
                    <a:srgbClr val="C0C0C0"/>
                  </a:outerShdw>
                </a:effectLst>
              </a:rPr>
              <a:t>Has Wings?</a:t>
            </a:r>
            <a:r>
              <a:rPr lang="en-US" b="1"/>
              <a:t> 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 bwMode="auto">
          <a:xfrm>
            <a:off x="7085013" y="2279650"/>
            <a:ext cx="901700" cy="246380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7200"/>
          </a:p>
        </p:txBody>
      </p:sp>
      <p:sp>
        <p:nvSpPr>
          <p:cNvPr id="4" name="Rectangle 3"/>
          <p:cNvSpPr/>
          <p:nvPr/>
        </p:nvSpPr>
        <p:spPr bwMode="auto">
          <a:xfrm>
            <a:off x="812800" y="2286000"/>
            <a:ext cx="901700" cy="246221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 sz="7200"/>
          </a:p>
        </p:txBody>
      </p:sp>
      <p:sp>
        <p:nvSpPr>
          <p:cNvPr id="100356" name="Rectangle 129"/>
          <p:cNvSpPr>
            <a:spLocks noChangeArrowheads="1"/>
          </p:cNvSpPr>
          <p:nvPr/>
        </p:nvSpPr>
        <p:spPr bwMode="auto">
          <a:xfrm>
            <a:off x="606425" y="4979988"/>
            <a:ext cx="11445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cs typeface="Times New Roman" panose="02020603050405020304" pitchFamily="18" charset="0"/>
              </a:rPr>
              <a:t>Midnight</a:t>
            </a:r>
            <a:endParaRPr lang="en-US" altLang="en-US" sz="4800">
              <a:cs typeface="Times New Roman" panose="02020603050405020304" pitchFamily="18" charset="0"/>
            </a:endParaRPr>
          </a:p>
        </p:txBody>
      </p:sp>
      <p:sp>
        <p:nvSpPr>
          <p:cNvPr id="100357" name="Freeform 75"/>
          <p:cNvSpPr>
            <a:spLocks/>
          </p:cNvSpPr>
          <p:nvPr/>
        </p:nvSpPr>
        <p:spPr bwMode="auto">
          <a:xfrm>
            <a:off x="825500" y="2419350"/>
            <a:ext cx="7170738" cy="1924050"/>
          </a:xfrm>
          <a:custGeom>
            <a:avLst/>
            <a:gdLst>
              <a:gd name="T0" fmla="*/ 2147483646 w 2496"/>
              <a:gd name="T1" fmla="*/ 2147483646 h 1830"/>
              <a:gd name="T2" fmla="*/ 2147483646 w 2496"/>
              <a:gd name="T3" fmla="*/ 2147483646 h 1830"/>
              <a:gd name="T4" fmla="*/ 2147483646 w 2496"/>
              <a:gd name="T5" fmla="*/ 2147483646 h 1830"/>
              <a:gd name="T6" fmla="*/ 2147483646 w 2496"/>
              <a:gd name="T7" fmla="*/ 2147483646 h 1830"/>
              <a:gd name="T8" fmla="*/ 2147483646 w 2496"/>
              <a:gd name="T9" fmla="*/ 2147483646 h 1830"/>
              <a:gd name="T10" fmla="*/ 2147483646 w 2496"/>
              <a:gd name="T11" fmla="*/ 2147483646 h 1830"/>
              <a:gd name="T12" fmla="*/ 2147483646 w 2496"/>
              <a:gd name="T13" fmla="*/ 2147483646 h 1830"/>
              <a:gd name="T14" fmla="*/ 2147483646 w 2496"/>
              <a:gd name="T15" fmla="*/ 2147483646 h 1830"/>
              <a:gd name="T16" fmla="*/ 2147483646 w 2496"/>
              <a:gd name="T17" fmla="*/ 2147483646 h 1830"/>
              <a:gd name="T18" fmla="*/ 2147483646 w 2496"/>
              <a:gd name="T19" fmla="*/ 2147483646 h 1830"/>
              <a:gd name="T20" fmla="*/ 2147483646 w 2496"/>
              <a:gd name="T21" fmla="*/ 2147483646 h 1830"/>
              <a:gd name="T22" fmla="*/ 2147483646 w 2496"/>
              <a:gd name="T23" fmla="*/ 2147483646 h 1830"/>
              <a:gd name="T24" fmla="*/ 2147483646 w 2496"/>
              <a:gd name="T25" fmla="*/ 2147483646 h 1830"/>
              <a:gd name="T26" fmla="*/ 2147483646 w 2496"/>
              <a:gd name="T27" fmla="*/ 2147483646 h 1830"/>
              <a:gd name="T28" fmla="*/ 2147483646 w 2496"/>
              <a:gd name="T29" fmla="*/ 2147483646 h 1830"/>
              <a:gd name="T30" fmla="*/ 2147483646 w 2496"/>
              <a:gd name="T31" fmla="*/ 2147483646 h 1830"/>
              <a:gd name="T32" fmla="*/ 2147483646 w 2496"/>
              <a:gd name="T33" fmla="*/ 2147483646 h 1830"/>
              <a:gd name="T34" fmla="*/ 2147483646 w 2496"/>
              <a:gd name="T35" fmla="*/ 2147483646 h 1830"/>
              <a:gd name="T36" fmla="*/ 2147483646 w 2496"/>
              <a:gd name="T37" fmla="*/ 2147483646 h 1830"/>
              <a:gd name="T38" fmla="*/ 2147483646 w 2496"/>
              <a:gd name="T39" fmla="*/ 2147483646 h 1830"/>
              <a:gd name="T40" fmla="*/ 2147483646 w 2496"/>
              <a:gd name="T41" fmla="*/ 2147483646 h 1830"/>
              <a:gd name="T42" fmla="*/ 2147483646 w 2496"/>
              <a:gd name="T43" fmla="*/ 2147483646 h 1830"/>
              <a:gd name="T44" fmla="*/ 2147483646 w 2496"/>
              <a:gd name="T45" fmla="*/ 2147483646 h 1830"/>
              <a:gd name="T46" fmla="*/ 2147483646 w 2496"/>
              <a:gd name="T47" fmla="*/ 2147483646 h 1830"/>
              <a:gd name="T48" fmla="*/ 2147483646 w 2496"/>
              <a:gd name="T49" fmla="*/ 2147483646 h 1830"/>
              <a:gd name="T50" fmla="*/ 2147483646 w 2496"/>
              <a:gd name="T51" fmla="*/ 2147483646 h 1830"/>
              <a:gd name="T52" fmla="*/ 2147483646 w 2496"/>
              <a:gd name="T53" fmla="*/ 2147483646 h 1830"/>
              <a:gd name="T54" fmla="*/ 2147483646 w 2496"/>
              <a:gd name="T55" fmla="*/ 2147483646 h 1830"/>
              <a:gd name="T56" fmla="*/ 2147483646 w 2496"/>
              <a:gd name="T57" fmla="*/ 2147483646 h 1830"/>
              <a:gd name="T58" fmla="*/ 2147483646 w 2496"/>
              <a:gd name="T59" fmla="*/ 2147483646 h 1830"/>
              <a:gd name="T60" fmla="*/ 2147483646 w 2496"/>
              <a:gd name="T61" fmla="*/ 2147483646 h 1830"/>
              <a:gd name="T62" fmla="*/ 2147483646 w 2496"/>
              <a:gd name="T63" fmla="*/ 2147483646 h 1830"/>
              <a:gd name="T64" fmla="*/ 2147483646 w 2496"/>
              <a:gd name="T65" fmla="*/ 2147483646 h 1830"/>
              <a:gd name="T66" fmla="*/ 2147483646 w 2496"/>
              <a:gd name="T67" fmla="*/ 2147483646 h 1830"/>
              <a:gd name="T68" fmla="*/ 2147483646 w 2496"/>
              <a:gd name="T69" fmla="*/ 2147483646 h 1830"/>
              <a:gd name="T70" fmla="*/ 2147483646 w 2496"/>
              <a:gd name="T71" fmla="*/ 2147483646 h 1830"/>
              <a:gd name="T72" fmla="*/ 2147483646 w 2496"/>
              <a:gd name="T73" fmla="*/ 2147483646 h 1830"/>
              <a:gd name="T74" fmla="*/ 2147483646 w 2496"/>
              <a:gd name="T75" fmla="*/ 2147483646 h 1830"/>
              <a:gd name="T76" fmla="*/ 2147483646 w 2496"/>
              <a:gd name="T77" fmla="*/ 2147483646 h 1830"/>
              <a:gd name="T78" fmla="*/ 2147483646 w 2496"/>
              <a:gd name="T79" fmla="*/ 2147483646 h 1830"/>
              <a:gd name="T80" fmla="*/ 2147483646 w 2496"/>
              <a:gd name="T81" fmla="*/ 2147483646 h 1830"/>
              <a:gd name="T82" fmla="*/ 2147483646 w 2496"/>
              <a:gd name="T83" fmla="*/ 2147483646 h 1830"/>
              <a:gd name="T84" fmla="*/ 2147483646 w 2496"/>
              <a:gd name="T85" fmla="*/ 2147483646 h 1830"/>
              <a:gd name="T86" fmla="*/ 2147483646 w 2496"/>
              <a:gd name="T87" fmla="*/ 2147483646 h 1830"/>
              <a:gd name="T88" fmla="*/ 2147483646 w 2496"/>
              <a:gd name="T89" fmla="*/ 2147483646 h 1830"/>
              <a:gd name="T90" fmla="*/ 2147483646 w 2496"/>
              <a:gd name="T91" fmla="*/ 2147483646 h 1830"/>
              <a:gd name="T92" fmla="*/ 2147483646 w 2496"/>
              <a:gd name="T93" fmla="*/ 2147483646 h 1830"/>
              <a:gd name="T94" fmla="*/ 2147483646 w 2496"/>
              <a:gd name="T95" fmla="*/ 2147483646 h 18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496"/>
              <a:gd name="T145" fmla="*/ 0 h 1830"/>
              <a:gd name="T146" fmla="*/ 2496 w 2496"/>
              <a:gd name="T147" fmla="*/ 1830 h 183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496" h="1830">
                <a:moveTo>
                  <a:pt x="0" y="1830"/>
                </a:moveTo>
                <a:lnTo>
                  <a:pt x="24" y="1830"/>
                </a:lnTo>
                <a:lnTo>
                  <a:pt x="54" y="1830"/>
                </a:lnTo>
                <a:lnTo>
                  <a:pt x="78" y="1830"/>
                </a:lnTo>
                <a:lnTo>
                  <a:pt x="102" y="1830"/>
                </a:lnTo>
                <a:lnTo>
                  <a:pt x="132" y="1830"/>
                </a:lnTo>
                <a:lnTo>
                  <a:pt x="156" y="1830"/>
                </a:lnTo>
                <a:lnTo>
                  <a:pt x="180" y="1830"/>
                </a:lnTo>
                <a:lnTo>
                  <a:pt x="210" y="1800"/>
                </a:lnTo>
                <a:lnTo>
                  <a:pt x="234" y="1770"/>
                </a:lnTo>
                <a:lnTo>
                  <a:pt x="258" y="1740"/>
                </a:lnTo>
                <a:lnTo>
                  <a:pt x="288" y="1710"/>
                </a:lnTo>
                <a:lnTo>
                  <a:pt x="312" y="1290"/>
                </a:lnTo>
                <a:lnTo>
                  <a:pt x="336" y="900"/>
                </a:lnTo>
                <a:lnTo>
                  <a:pt x="366" y="510"/>
                </a:lnTo>
                <a:lnTo>
                  <a:pt x="390" y="120"/>
                </a:lnTo>
                <a:lnTo>
                  <a:pt x="414" y="0"/>
                </a:lnTo>
                <a:lnTo>
                  <a:pt x="444" y="270"/>
                </a:lnTo>
                <a:lnTo>
                  <a:pt x="468" y="540"/>
                </a:lnTo>
                <a:lnTo>
                  <a:pt x="492" y="810"/>
                </a:lnTo>
                <a:lnTo>
                  <a:pt x="522" y="1140"/>
                </a:lnTo>
                <a:lnTo>
                  <a:pt x="546" y="1200"/>
                </a:lnTo>
                <a:lnTo>
                  <a:pt x="570" y="1260"/>
                </a:lnTo>
                <a:lnTo>
                  <a:pt x="600" y="1320"/>
                </a:lnTo>
                <a:lnTo>
                  <a:pt x="624" y="1380"/>
                </a:lnTo>
                <a:lnTo>
                  <a:pt x="648" y="1380"/>
                </a:lnTo>
                <a:lnTo>
                  <a:pt x="678" y="1380"/>
                </a:lnTo>
                <a:lnTo>
                  <a:pt x="702" y="1380"/>
                </a:lnTo>
                <a:lnTo>
                  <a:pt x="726" y="1350"/>
                </a:lnTo>
                <a:lnTo>
                  <a:pt x="756" y="1320"/>
                </a:lnTo>
                <a:lnTo>
                  <a:pt x="780" y="1290"/>
                </a:lnTo>
                <a:lnTo>
                  <a:pt x="804" y="1260"/>
                </a:lnTo>
                <a:lnTo>
                  <a:pt x="834" y="1290"/>
                </a:lnTo>
                <a:lnTo>
                  <a:pt x="858" y="1350"/>
                </a:lnTo>
                <a:lnTo>
                  <a:pt x="882" y="1410"/>
                </a:lnTo>
                <a:lnTo>
                  <a:pt x="912" y="1470"/>
                </a:lnTo>
                <a:lnTo>
                  <a:pt x="936" y="1560"/>
                </a:lnTo>
                <a:lnTo>
                  <a:pt x="960" y="1590"/>
                </a:lnTo>
                <a:lnTo>
                  <a:pt x="990" y="1620"/>
                </a:lnTo>
                <a:lnTo>
                  <a:pt x="1014" y="1650"/>
                </a:lnTo>
                <a:lnTo>
                  <a:pt x="1038" y="1650"/>
                </a:lnTo>
                <a:lnTo>
                  <a:pt x="1068" y="1620"/>
                </a:lnTo>
                <a:lnTo>
                  <a:pt x="1092" y="1590"/>
                </a:lnTo>
                <a:lnTo>
                  <a:pt x="1116" y="1560"/>
                </a:lnTo>
                <a:lnTo>
                  <a:pt x="1146" y="1530"/>
                </a:lnTo>
                <a:lnTo>
                  <a:pt x="1170" y="1530"/>
                </a:lnTo>
                <a:lnTo>
                  <a:pt x="1194" y="1530"/>
                </a:lnTo>
                <a:lnTo>
                  <a:pt x="1224" y="1530"/>
                </a:lnTo>
                <a:lnTo>
                  <a:pt x="1248" y="1530"/>
                </a:lnTo>
                <a:lnTo>
                  <a:pt x="1278" y="1530"/>
                </a:lnTo>
                <a:lnTo>
                  <a:pt x="1302" y="1530"/>
                </a:lnTo>
                <a:lnTo>
                  <a:pt x="1326" y="1530"/>
                </a:lnTo>
                <a:lnTo>
                  <a:pt x="1356" y="1530"/>
                </a:lnTo>
                <a:lnTo>
                  <a:pt x="1380" y="1530"/>
                </a:lnTo>
                <a:lnTo>
                  <a:pt x="1404" y="1530"/>
                </a:lnTo>
                <a:lnTo>
                  <a:pt x="1434" y="1530"/>
                </a:lnTo>
                <a:lnTo>
                  <a:pt x="1458" y="1560"/>
                </a:lnTo>
                <a:lnTo>
                  <a:pt x="1482" y="1590"/>
                </a:lnTo>
                <a:lnTo>
                  <a:pt x="1512" y="1620"/>
                </a:lnTo>
                <a:lnTo>
                  <a:pt x="1536" y="1650"/>
                </a:lnTo>
                <a:lnTo>
                  <a:pt x="1560" y="1620"/>
                </a:lnTo>
                <a:lnTo>
                  <a:pt x="1590" y="1560"/>
                </a:lnTo>
                <a:lnTo>
                  <a:pt x="1614" y="1500"/>
                </a:lnTo>
                <a:lnTo>
                  <a:pt x="1638" y="1440"/>
                </a:lnTo>
                <a:lnTo>
                  <a:pt x="1668" y="1320"/>
                </a:lnTo>
                <a:lnTo>
                  <a:pt x="1692" y="1260"/>
                </a:lnTo>
                <a:lnTo>
                  <a:pt x="1716" y="1200"/>
                </a:lnTo>
                <a:lnTo>
                  <a:pt x="1746" y="1140"/>
                </a:lnTo>
                <a:lnTo>
                  <a:pt x="1770" y="1080"/>
                </a:lnTo>
                <a:lnTo>
                  <a:pt x="1794" y="1080"/>
                </a:lnTo>
                <a:lnTo>
                  <a:pt x="1824" y="1080"/>
                </a:lnTo>
                <a:lnTo>
                  <a:pt x="1848" y="1080"/>
                </a:lnTo>
                <a:lnTo>
                  <a:pt x="1872" y="1110"/>
                </a:lnTo>
                <a:lnTo>
                  <a:pt x="1902" y="1140"/>
                </a:lnTo>
                <a:lnTo>
                  <a:pt x="1926" y="1170"/>
                </a:lnTo>
                <a:lnTo>
                  <a:pt x="1950" y="1200"/>
                </a:lnTo>
                <a:lnTo>
                  <a:pt x="1980" y="1350"/>
                </a:lnTo>
                <a:lnTo>
                  <a:pt x="2004" y="1470"/>
                </a:lnTo>
                <a:lnTo>
                  <a:pt x="2028" y="1590"/>
                </a:lnTo>
                <a:lnTo>
                  <a:pt x="2058" y="1710"/>
                </a:lnTo>
                <a:lnTo>
                  <a:pt x="2082" y="1830"/>
                </a:lnTo>
                <a:lnTo>
                  <a:pt x="2106" y="1830"/>
                </a:lnTo>
                <a:lnTo>
                  <a:pt x="2136" y="1830"/>
                </a:lnTo>
                <a:lnTo>
                  <a:pt x="2160" y="1830"/>
                </a:lnTo>
                <a:lnTo>
                  <a:pt x="2184" y="1830"/>
                </a:lnTo>
                <a:lnTo>
                  <a:pt x="2214" y="1830"/>
                </a:lnTo>
                <a:lnTo>
                  <a:pt x="2238" y="1830"/>
                </a:lnTo>
                <a:lnTo>
                  <a:pt x="2262" y="1830"/>
                </a:lnTo>
                <a:lnTo>
                  <a:pt x="2292" y="1830"/>
                </a:lnTo>
                <a:lnTo>
                  <a:pt x="2316" y="1830"/>
                </a:lnTo>
                <a:lnTo>
                  <a:pt x="2340" y="1830"/>
                </a:lnTo>
                <a:lnTo>
                  <a:pt x="2370" y="1830"/>
                </a:lnTo>
                <a:lnTo>
                  <a:pt x="2394" y="1830"/>
                </a:lnTo>
                <a:lnTo>
                  <a:pt x="2418" y="1830"/>
                </a:lnTo>
                <a:lnTo>
                  <a:pt x="2448" y="1830"/>
                </a:lnTo>
                <a:lnTo>
                  <a:pt x="2472" y="1830"/>
                </a:lnTo>
                <a:lnTo>
                  <a:pt x="2496" y="1830"/>
                </a:lnTo>
              </a:path>
            </a:pathLst>
          </a:custGeom>
          <a:noFill/>
          <a:ln w="47625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8" name="Line 88"/>
          <p:cNvSpPr>
            <a:spLocks noChangeShapeType="1"/>
          </p:cNvSpPr>
          <p:nvPr/>
        </p:nvSpPr>
        <p:spPr bwMode="auto">
          <a:xfrm flipV="1">
            <a:off x="808038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59" name="Rectangle 90"/>
          <p:cNvSpPr>
            <a:spLocks noChangeArrowheads="1"/>
          </p:cNvSpPr>
          <p:nvPr/>
        </p:nvSpPr>
        <p:spPr bwMode="auto">
          <a:xfrm>
            <a:off x="755650" y="4784725"/>
            <a:ext cx="147638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3600">
              <a:cs typeface="Times New Roman" panose="02020603050405020304" pitchFamily="18" charset="0"/>
            </a:endParaRPr>
          </a:p>
        </p:txBody>
      </p:sp>
      <p:sp>
        <p:nvSpPr>
          <p:cNvPr id="100360" name="Line 91"/>
          <p:cNvSpPr>
            <a:spLocks noChangeShapeType="1"/>
          </p:cNvSpPr>
          <p:nvPr/>
        </p:nvSpPr>
        <p:spPr bwMode="auto">
          <a:xfrm flipV="1">
            <a:off x="1100138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1" name="Line 94"/>
          <p:cNvSpPr>
            <a:spLocks noChangeShapeType="1"/>
          </p:cNvSpPr>
          <p:nvPr/>
        </p:nvSpPr>
        <p:spPr bwMode="auto">
          <a:xfrm flipV="1">
            <a:off x="1393825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2" name="Line 97"/>
          <p:cNvSpPr>
            <a:spLocks noChangeShapeType="1"/>
          </p:cNvSpPr>
          <p:nvPr/>
        </p:nvSpPr>
        <p:spPr bwMode="auto">
          <a:xfrm flipV="1">
            <a:off x="1703388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3" name="Line 100"/>
          <p:cNvSpPr>
            <a:spLocks noChangeShapeType="1"/>
          </p:cNvSpPr>
          <p:nvPr/>
        </p:nvSpPr>
        <p:spPr bwMode="auto">
          <a:xfrm flipV="1">
            <a:off x="1997075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4" name="Line 103"/>
          <p:cNvSpPr>
            <a:spLocks noChangeShapeType="1"/>
          </p:cNvSpPr>
          <p:nvPr/>
        </p:nvSpPr>
        <p:spPr bwMode="auto">
          <a:xfrm flipV="1">
            <a:off x="2290763" y="4670425"/>
            <a:ext cx="1587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5" name="Line 106"/>
          <p:cNvSpPr>
            <a:spLocks noChangeShapeType="1"/>
          </p:cNvSpPr>
          <p:nvPr/>
        </p:nvSpPr>
        <p:spPr bwMode="auto">
          <a:xfrm flipV="1">
            <a:off x="2600325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6" name="Line 109"/>
          <p:cNvSpPr>
            <a:spLocks noChangeShapeType="1"/>
          </p:cNvSpPr>
          <p:nvPr/>
        </p:nvSpPr>
        <p:spPr bwMode="auto">
          <a:xfrm flipV="1">
            <a:off x="2894013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7" name="Line 112"/>
          <p:cNvSpPr>
            <a:spLocks noChangeShapeType="1"/>
          </p:cNvSpPr>
          <p:nvPr/>
        </p:nvSpPr>
        <p:spPr bwMode="auto">
          <a:xfrm flipV="1">
            <a:off x="3186113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8" name="Line 115"/>
          <p:cNvSpPr>
            <a:spLocks noChangeShapeType="1"/>
          </p:cNvSpPr>
          <p:nvPr/>
        </p:nvSpPr>
        <p:spPr bwMode="auto">
          <a:xfrm flipV="1">
            <a:off x="3497263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69" name="Line 118"/>
          <p:cNvSpPr>
            <a:spLocks noChangeShapeType="1"/>
          </p:cNvSpPr>
          <p:nvPr/>
        </p:nvSpPr>
        <p:spPr bwMode="auto">
          <a:xfrm flipV="1">
            <a:off x="3790950" y="4670425"/>
            <a:ext cx="1588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0" name="Line 121"/>
          <p:cNvSpPr>
            <a:spLocks noChangeShapeType="1"/>
          </p:cNvSpPr>
          <p:nvPr/>
        </p:nvSpPr>
        <p:spPr bwMode="auto">
          <a:xfrm flipV="1">
            <a:off x="4083050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1" name="Line 124"/>
          <p:cNvSpPr>
            <a:spLocks noChangeShapeType="1"/>
          </p:cNvSpPr>
          <p:nvPr/>
        </p:nvSpPr>
        <p:spPr bwMode="auto">
          <a:xfrm flipV="1">
            <a:off x="4394200" y="4670425"/>
            <a:ext cx="1588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2" name="Rectangle 126"/>
          <p:cNvSpPr>
            <a:spLocks noChangeArrowheads="1"/>
          </p:cNvSpPr>
          <p:nvPr/>
        </p:nvSpPr>
        <p:spPr bwMode="auto">
          <a:xfrm>
            <a:off x="4273550" y="4784725"/>
            <a:ext cx="2952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cs typeface="Times New Roman" panose="02020603050405020304" pitchFamily="18" charset="0"/>
              </a:rPr>
              <a:t>12</a:t>
            </a:r>
            <a:endParaRPr lang="en-US" altLang="en-US" sz="3600">
              <a:cs typeface="Times New Roman" panose="02020603050405020304" pitchFamily="18" charset="0"/>
            </a:endParaRPr>
          </a:p>
        </p:txBody>
      </p:sp>
      <p:sp>
        <p:nvSpPr>
          <p:cNvPr id="100373" name="Line 127"/>
          <p:cNvSpPr>
            <a:spLocks noChangeShapeType="1"/>
          </p:cNvSpPr>
          <p:nvPr/>
        </p:nvSpPr>
        <p:spPr bwMode="auto">
          <a:xfrm flipV="1">
            <a:off x="4686300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4" name="Line 130"/>
          <p:cNvSpPr>
            <a:spLocks noChangeShapeType="1"/>
          </p:cNvSpPr>
          <p:nvPr/>
        </p:nvSpPr>
        <p:spPr bwMode="auto">
          <a:xfrm flipV="1">
            <a:off x="4997450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5" name="Line 133"/>
          <p:cNvSpPr>
            <a:spLocks noChangeShapeType="1"/>
          </p:cNvSpPr>
          <p:nvPr/>
        </p:nvSpPr>
        <p:spPr bwMode="auto">
          <a:xfrm flipV="1">
            <a:off x="5289550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6" name="Line 136"/>
          <p:cNvSpPr>
            <a:spLocks noChangeShapeType="1"/>
          </p:cNvSpPr>
          <p:nvPr/>
        </p:nvSpPr>
        <p:spPr bwMode="auto">
          <a:xfrm flipV="1">
            <a:off x="5583238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7" name="Line 139"/>
          <p:cNvSpPr>
            <a:spLocks noChangeShapeType="1"/>
          </p:cNvSpPr>
          <p:nvPr/>
        </p:nvSpPr>
        <p:spPr bwMode="auto">
          <a:xfrm flipV="1">
            <a:off x="5892800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8" name="Line 142"/>
          <p:cNvSpPr>
            <a:spLocks noChangeShapeType="1"/>
          </p:cNvSpPr>
          <p:nvPr/>
        </p:nvSpPr>
        <p:spPr bwMode="auto">
          <a:xfrm flipV="1">
            <a:off x="6186488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79" name="Line 145"/>
          <p:cNvSpPr>
            <a:spLocks noChangeShapeType="1"/>
          </p:cNvSpPr>
          <p:nvPr/>
        </p:nvSpPr>
        <p:spPr bwMode="auto">
          <a:xfrm flipV="1">
            <a:off x="6480175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0" name="Line 148"/>
          <p:cNvSpPr>
            <a:spLocks noChangeShapeType="1"/>
          </p:cNvSpPr>
          <p:nvPr/>
        </p:nvSpPr>
        <p:spPr bwMode="auto">
          <a:xfrm flipV="1">
            <a:off x="6789738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1" name="Line 151"/>
          <p:cNvSpPr>
            <a:spLocks noChangeShapeType="1"/>
          </p:cNvSpPr>
          <p:nvPr/>
        </p:nvSpPr>
        <p:spPr bwMode="auto">
          <a:xfrm flipV="1">
            <a:off x="7083425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2" name="Line 154"/>
          <p:cNvSpPr>
            <a:spLocks noChangeShapeType="1"/>
          </p:cNvSpPr>
          <p:nvPr/>
        </p:nvSpPr>
        <p:spPr bwMode="auto">
          <a:xfrm flipV="1">
            <a:off x="7375525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3" name="Line 157"/>
          <p:cNvSpPr>
            <a:spLocks noChangeShapeType="1"/>
          </p:cNvSpPr>
          <p:nvPr/>
        </p:nvSpPr>
        <p:spPr bwMode="auto">
          <a:xfrm flipV="1">
            <a:off x="7686675" y="4670425"/>
            <a:ext cx="3175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4" name="Line 160"/>
          <p:cNvSpPr>
            <a:spLocks noChangeShapeType="1"/>
          </p:cNvSpPr>
          <p:nvPr/>
        </p:nvSpPr>
        <p:spPr bwMode="auto">
          <a:xfrm flipV="1">
            <a:off x="7980363" y="4670425"/>
            <a:ext cx="1587" cy="7143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5" name="Rectangle 162"/>
          <p:cNvSpPr>
            <a:spLocks noChangeArrowheads="1"/>
          </p:cNvSpPr>
          <p:nvPr/>
        </p:nvSpPr>
        <p:spPr bwMode="auto">
          <a:xfrm>
            <a:off x="7859713" y="4784725"/>
            <a:ext cx="2952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cs typeface="Times New Roman" panose="02020603050405020304" pitchFamily="18" charset="0"/>
              </a:rPr>
              <a:t>24</a:t>
            </a:r>
            <a:endParaRPr lang="en-US" altLang="en-US" sz="3600">
              <a:cs typeface="Times New Roman" panose="02020603050405020304" pitchFamily="18" charset="0"/>
            </a:endParaRPr>
          </a:p>
        </p:txBody>
      </p:sp>
      <p:sp>
        <p:nvSpPr>
          <p:cNvPr id="100386" name="Line 163"/>
          <p:cNvSpPr>
            <a:spLocks noChangeShapeType="1"/>
          </p:cNvSpPr>
          <p:nvPr/>
        </p:nvSpPr>
        <p:spPr bwMode="auto">
          <a:xfrm>
            <a:off x="587375" y="4338638"/>
            <a:ext cx="166688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7" name="Line 182"/>
          <p:cNvSpPr>
            <a:spLocks noChangeShapeType="1"/>
          </p:cNvSpPr>
          <p:nvPr/>
        </p:nvSpPr>
        <p:spPr bwMode="auto">
          <a:xfrm>
            <a:off x="808038" y="4741863"/>
            <a:ext cx="7180262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0388" name="Rectangle 129"/>
          <p:cNvSpPr>
            <a:spLocks noChangeArrowheads="1"/>
          </p:cNvSpPr>
          <p:nvPr/>
        </p:nvSpPr>
        <p:spPr bwMode="auto">
          <a:xfrm>
            <a:off x="7283450" y="4979988"/>
            <a:ext cx="11445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cs typeface="Times New Roman" panose="02020603050405020304" pitchFamily="18" charset="0"/>
              </a:rPr>
              <a:t>Midnight</a:t>
            </a:r>
            <a:endParaRPr lang="en-US" altLang="en-US" sz="4800">
              <a:cs typeface="Times New Roman" panose="02020603050405020304" pitchFamily="18" charset="0"/>
            </a:endParaRPr>
          </a:p>
        </p:txBody>
      </p:sp>
      <p:sp>
        <p:nvSpPr>
          <p:cNvPr id="100389" name="Rectangle 129"/>
          <p:cNvSpPr>
            <a:spLocks noChangeArrowheads="1"/>
          </p:cNvSpPr>
          <p:nvPr/>
        </p:nvSpPr>
        <p:spPr bwMode="auto">
          <a:xfrm>
            <a:off x="4021138" y="4979988"/>
            <a:ext cx="684212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cs typeface="Times New Roman" panose="02020603050405020304" pitchFamily="18" charset="0"/>
              </a:rPr>
              <a:t>Noon</a:t>
            </a:r>
            <a:endParaRPr lang="en-US" altLang="en-US" sz="4800">
              <a:cs typeface="Times New Roman" panose="02020603050405020304" pitchFamily="18" charset="0"/>
            </a:endParaRPr>
          </a:p>
        </p:txBody>
      </p:sp>
      <p:sp>
        <p:nvSpPr>
          <p:cNvPr id="100390" name="Rectangle 90"/>
          <p:cNvSpPr>
            <a:spLocks noChangeArrowheads="1"/>
          </p:cNvSpPr>
          <p:nvPr/>
        </p:nvSpPr>
        <p:spPr bwMode="auto">
          <a:xfrm>
            <a:off x="671513" y="4340225"/>
            <a:ext cx="4984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3600">
              <a:cs typeface="Times New Roman" panose="02020603050405020304" pitchFamily="18" charset="0"/>
            </a:endParaRPr>
          </a:p>
        </p:txBody>
      </p:sp>
      <p:sp>
        <p:nvSpPr>
          <p:cNvPr id="100391" name="Rectangle 129"/>
          <p:cNvSpPr>
            <a:spLocks noChangeArrowheads="1"/>
          </p:cNvSpPr>
          <p:nvPr/>
        </p:nvSpPr>
        <p:spPr bwMode="auto">
          <a:xfrm>
            <a:off x="2189163" y="4297363"/>
            <a:ext cx="6667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cs typeface="Times New Roman" panose="02020603050405020304" pitchFamily="18" charset="0"/>
              </a:rPr>
              <a:t>dawn</a:t>
            </a:r>
            <a:endParaRPr lang="en-US" altLang="en-US" sz="4800" i="1">
              <a:cs typeface="Times New Roman" panose="02020603050405020304" pitchFamily="18" charset="0"/>
            </a:endParaRPr>
          </a:p>
        </p:txBody>
      </p:sp>
      <p:sp>
        <p:nvSpPr>
          <p:cNvPr id="100392" name="Rectangle 129"/>
          <p:cNvSpPr>
            <a:spLocks noChangeArrowheads="1"/>
          </p:cNvSpPr>
          <p:nvPr/>
        </p:nvSpPr>
        <p:spPr bwMode="auto">
          <a:xfrm>
            <a:off x="6186488" y="4268788"/>
            <a:ext cx="5651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000000"/>
                </a:solidFill>
                <a:cs typeface="Times New Roman" panose="02020603050405020304" pitchFamily="18" charset="0"/>
              </a:rPr>
              <a:t>dusk</a:t>
            </a:r>
            <a:endParaRPr lang="en-US" altLang="en-US" sz="4800" i="1">
              <a:cs typeface="Times New Roman" panose="02020603050405020304" pitchFamily="18" charset="0"/>
            </a:endParaRPr>
          </a:p>
        </p:txBody>
      </p:sp>
      <p:cxnSp>
        <p:nvCxnSpPr>
          <p:cNvPr id="42" name="Straight Arrow Connector 41"/>
          <p:cNvCxnSpPr/>
          <p:nvPr/>
        </p:nvCxnSpPr>
        <p:spPr bwMode="auto">
          <a:xfrm rot="10800000" flipV="1">
            <a:off x="1784350" y="4495800"/>
            <a:ext cx="373063" cy="92075"/>
          </a:xfrm>
          <a:prstGeom prst="straightConnector1">
            <a:avLst/>
          </a:prstGeom>
          <a:ln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/>
          <p:nvPr/>
        </p:nvCxnSpPr>
        <p:spPr bwMode="auto">
          <a:xfrm>
            <a:off x="6716713" y="4502150"/>
            <a:ext cx="304800" cy="68263"/>
          </a:xfrm>
          <a:prstGeom prst="straightConnector1">
            <a:avLst/>
          </a:prstGeom>
          <a:ln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395" name="Rectangle 43"/>
          <p:cNvSpPr>
            <a:spLocks noChangeArrowheads="1"/>
          </p:cNvSpPr>
          <p:nvPr/>
        </p:nvSpPr>
        <p:spPr bwMode="auto">
          <a:xfrm>
            <a:off x="2074863" y="2230438"/>
            <a:ext cx="49498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pt-BR" altLang="en-US" sz="2400" i="1">
                <a:solidFill>
                  <a:srgbClr val="000000"/>
                </a:solidFill>
                <a:cs typeface="Times New Roman" panose="02020603050405020304" pitchFamily="18" charset="0"/>
              </a:rPr>
              <a:t>Aedes aegypti</a:t>
            </a:r>
            <a:r>
              <a:rPr lang="pt-BR" altLang="en-US" sz="2400">
                <a:solidFill>
                  <a:srgbClr val="000000"/>
                </a:solidFill>
                <a:cs typeface="Times New Roman" panose="02020603050405020304" pitchFamily="18" charset="0"/>
              </a:rPr>
              <a:t> (yellow fever mosquito)</a:t>
            </a:r>
            <a:endParaRPr lang="en-US" altLang="en-US" sz="7200"/>
          </a:p>
        </p:txBody>
      </p:sp>
      <p:pic>
        <p:nvPicPr>
          <p:cNvPr id="100396" name="Picture 186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6800" y="2798763"/>
            <a:ext cx="1765300" cy="110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397" name="Rectangle 45"/>
          <p:cNvSpPr>
            <a:spLocks noChangeArrowheads="1"/>
          </p:cNvSpPr>
          <p:nvPr/>
        </p:nvSpPr>
        <p:spPr bwMode="auto">
          <a:xfrm>
            <a:off x="1511300" y="207963"/>
            <a:ext cx="3378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Circadian Features 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7"/>
          <p:cNvSpPr>
            <a:spLocks noChangeArrowheads="1"/>
          </p:cNvSpPr>
          <p:nvPr/>
        </p:nvSpPr>
        <p:spPr bwMode="auto">
          <a:xfrm>
            <a:off x="4427538" y="146050"/>
            <a:ext cx="4497387" cy="3790950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1379" name="Rectangle 22"/>
          <p:cNvSpPr>
            <a:spLocks noChangeArrowheads="1"/>
          </p:cNvSpPr>
          <p:nvPr/>
        </p:nvSpPr>
        <p:spPr bwMode="auto">
          <a:xfrm rot="-5400000">
            <a:off x="4354513" y="3303587"/>
            <a:ext cx="1587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5400">
              <a:cs typeface="Times New Roman" panose="02020603050405020304" pitchFamily="18" charset="0"/>
            </a:endParaRPr>
          </a:p>
        </p:txBody>
      </p:sp>
      <p:sp>
        <p:nvSpPr>
          <p:cNvPr id="101380" name="Rectangle 24"/>
          <p:cNvSpPr>
            <a:spLocks noChangeArrowheads="1"/>
          </p:cNvSpPr>
          <p:nvPr/>
        </p:nvSpPr>
        <p:spPr bwMode="auto">
          <a:xfrm rot="-5400000">
            <a:off x="4354513" y="2208212"/>
            <a:ext cx="1587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5400">
              <a:cs typeface="Times New Roman" panose="02020603050405020304" pitchFamily="18" charset="0"/>
            </a:endParaRPr>
          </a:p>
        </p:txBody>
      </p:sp>
      <p:sp>
        <p:nvSpPr>
          <p:cNvPr id="101381" name="Rectangle 26"/>
          <p:cNvSpPr>
            <a:spLocks noChangeArrowheads="1"/>
          </p:cNvSpPr>
          <p:nvPr/>
        </p:nvSpPr>
        <p:spPr bwMode="auto">
          <a:xfrm rot="-5400000">
            <a:off x="4354513" y="1112837"/>
            <a:ext cx="1587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5400">
              <a:cs typeface="Times New Roman" panose="02020603050405020304" pitchFamily="18" charset="0"/>
            </a:endParaRPr>
          </a:p>
        </p:txBody>
      </p:sp>
      <p:sp>
        <p:nvSpPr>
          <p:cNvPr id="101382" name="Rectangle 28"/>
          <p:cNvSpPr>
            <a:spLocks noChangeArrowheads="1"/>
          </p:cNvSpPr>
          <p:nvPr/>
        </p:nvSpPr>
        <p:spPr bwMode="auto">
          <a:xfrm rot="-5400000">
            <a:off x="4354513" y="17462"/>
            <a:ext cx="158750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5400">
              <a:cs typeface="Times New Roman" panose="02020603050405020304" pitchFamily="18" charset="0"/>
            </a:endParaRPr>
          </a:p>
        </p:txBody>
      </p:sp>
      <p:grpSp>
        <p:nvGrpSpPr>
          <p:cNvPr id="101383" name="Group 1105"/>
          <p:cNvGrpSpPr>
            <a:grpSpLocks/>
          </p:cNvGrpSpPr>
          <p:nvPr/>
        </p:nvGrpSpPr>
        <p:grpSpPr bwMode="auto">
          <a:xfrm>
            <a:off x="3709988" y="157163"/>
            <a:ext cx="633412" cy="3789362"/>
            <a:chOff x="1726849" y="1874264"/>
            <a:chExt cx="471944" cy="2007175"/>
          </a:xfrm>
        </p:grpSpPr>
        <p:sp>
          <p:nvSpPr>
            <p:cNvPr id="101386" name="Freeform 45"/>
            <p:cNvSpPr>
              <a:spLocks/>
            </p:cNvSpPr>
            <p:nvPr/>
          </p:nvSpPr>
          <p:spPr bwMode="auto">
            <a:xfrm rot="-5400000">
              <a:off x="1979326" y="3650349"/>
              <a:ext cx="395399" cy="40055"/>
            </a:xfrm>
            <a:custGeom>
              <a:avLst/>
              <a:gdLst>
                <a:gd name="T0" fmla="*/ 2147483646 w 152"/>
                <a:gd name="T1" fmla="*/ 2147483646 h 23"/>
                <a:gd name="T2" fmla="*/ 2147483646 w 152"/>
                <a:gd name="T3" fmla="*/ 2147483646 h 23"/>
                <a:gd name="T4" fmla="*/ 2147483646 w 152"/>
                <a:gd name="T5" fmla="*/ 2147483646 h 23"/>
                <a:gd name="T6" fmla="*/ 2147483646 w 152"/>
                <a:gd name="T7" fmla="*/ 2147483646 h 23"/>
                <a:gd name="T8" fmla="*/ 2147483646 w 152"/>
                <a:gd name="T9" fmla="*/ 2147483646 h 23"/>
                <a:gd name="T10" fmla="*/ 2147483646 w 152"/>
                <a:gd name="T11" fmla="*/ 2147483646 h 23"/>
                <a:gd name="T12" fmla="*/ 2147483646 w 152"/>
                <a:gd name="T13" fmla="*/ 2147483646 h 23"/>
                <a:gd name="T14" fmla="*/ 2147483646 w 152"/>
                <a:gd name="T15" fmla="*/ 2147483646 h 23"/>
                <a:gd name="T16" fmla="*/ 2147483646 w 152"/>
                <a:gd name="T17" fmla="*/ 2147483646 h 23"/>
                <a:gd name="T18" fmla="*/ 2147483646 w 152"/>
                <a:gd name="T19" fmla="*/ 2147483646 h 23"/>
                <a:gd name="T20" fmla="*/ 2147483646 w 152"/>
                <a:gd name="T21" fmla="*/ 2147483646 h 23"/>
                <a:gd name="T22" fmla="*/ 2147483646 w 152"/>
                <a:gd name="T23" fmla="*/ 2147483646 h 23"/>
                <a:gd name="T24" fmla="*/ 2147483646 w 152"/>
                <a:gd name="T25" fmla="*/ 2147483646 h 23"/>
                <a:gd name="T26" fmla="*/ 2147483646 w 152"/>
                <a:gd name="T27" fmla="*/ 2147483646 h 23"/>
                <a:gd name="T28" fmla="*/ 2147483646 w 152"/>
                <a:gd name="T29" fmla="*/ 2147483646 h 23"/>
                <a:gd name="T30" fmla="*/ 2147483646 w 152"/>
                <a:gd name="T31" fmla="*/ 2147483646 h 23"/>
                <a:gd name="T32" fmla="*/ 2147483646 w 152"/>
                <a:gd name="T33" fmla="*/ 2147483646 h 23"/>
                <a:gd name="T34" fmla="*/ 2147483646 w 152"/>
                <a:gd name="T35" fmla="*/ 2147483646 h 23"/>
                <a:gd name="T36" fmla="*/ 2147483646 w 152"/>
                <a:gd name="T37" fmla="*/ 2147483646 h 23"/>
                <a:gd name="T38" fmla="*/ 2147483646 w 152"/>
                <a:gd name="T39" fmla="*/ 2147483646 h 23"/>
                <a:gd name="T40" fmla="*/ 2147483646 w 152"/>
                <a:gd name="T41" fmla="*/ 2147483646 h 23"/>
                <a:gd name="T42" fmla="*/ 2147483646 w 152"/>
                <a:gd name="T43" fmla="*/ 2147483646 h 23"/>
                <a:gd name="T44" fmla="*/ 2147483646 w 152"/>
                <a:gd name="T45" fmla="*/ 2147483646 h 23"/>
                <a:gd name="T46" fmla="*/ 2147483646 w 152"/>
                <a:gd name="T47" fmla="*/ 2147483646 h 23"/>
                <a:gd name="T48" fmla="*/ 2147483646 w 152"/>
                <a:gd name="T49" fmla="*/ 2147483646 h 23"/>
                <a:gd name="T50" fmla="*/ 2147483646 w 152"/>
                <a:gd name="T51" fmla="*/ 2147483646 h 23"/>
                <a:gd name="T52" fmla="*/ 2147483646 w 152"/>
                <a:gd name="T53" fmla="*/ 2147483646 h 23"/>
                <a:gd name="T54" fmla="*/ 2147483646 w 152"/>
                <a:gd name="T55" fmla="*/ 2147483646 h 23"/>
                <a:gd name="T56" fmla="*/ 2147483646 w 152"/>
                <a:gd name="T57" fmla="*/ 2147483646 h 23"/>
                <a:gd name="T58" fmla="*/ 2147483646 w 152"/>
                <a:gd name="T59" fmla="*/ 2147483646 h 23"/>
                <a:gd name="T60" fmla="*/ 2147483646 w 152"/>
                <a:gd name="T61" fmla="*/ 2147483646 h 23"/>
                <a:gd name="T62" fmla="*/ 2147483646 w 152"/>
                <a:gd name="T63" fmla="*/ 2147483646 h 23"/>
                <a:gd name="T64" fmla="*/ 2147483646 w 152"/>
                <a:gd name="T65" fmla="*/ 2147483646 h 23"/>
                <a:gd name="T66" fmla="*/ 2147483646 w 152"/>
                <a:gd name="T67" fmla="*/ 2147483646 h 23"/>
                <a:gd name="T68" fmla="*/ 2147483646 w 152"/>
                <a:gd name="T69" fmla="*/ 2147483646 h 23"/>
                <a:gd name="T70" fmla="*/ 2147483646 w 152"/>
                <a:gd name="T71" fmla="*/ 2147483646 h 23"/>
                <a:gd name="T72" fmla="*/ 2147483646 w 152"/>
                <a:gd name="T73" fmla="*/ 2147483646 h 23"/>
                <a:gd name="T74" fmla="*/ 2147483646 w 152"/>
                <a:gd name="T75" fmla="*/ 2147483646 h 23"/>
                <a:gd name="T76" fmla="*/ 2147483646 w 152"/>
                <a:gd name="T77" fmla="*/ 2147483646 h 23"/>
                <a:gd name="T78" fmla="*/ 2147483646 w 152"/>
                <a:gd name="T79" fmla="*/ 2147483646 h 23"/>
                <a:gd name="T80" fmla="*/ 2147483646 w 152"/>
                <a:gd name="T81" fmla="*/ 2147483646 h 23"/>
                <a:gd name="T82" fmla="*/ 2147483646 w 152"/>
                <a:gd name="T83" fmla="*/ 2147483646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3"/>
                <a:gd name="T128" fmla="*/ 152 w 152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3">
                  <a:moveTo>
                    <a:pt x="0" y="23"/>
                  </a:move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5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5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2" y="20"/>
                  </a:lnTo>
                  <a:lnTo>
                    <a:pt x="94" y="20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1" y="19"/>
                  </a:lnTo>
                  <a:lnTo>
                    <a:pt x="102" y="19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7" y="18"/>
                  </a:lnTo>
                  <a:lnTo>
                    <a:pt x="108" y="17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19" y="15"/>
                  </a:lnTo>
                  <a:lnTo>
                    <a:pt x="120" y="14"/>
                  </a:lnTo>
                  <a:lnTo>
                    <a:pt x="121" y="14"/>
                  </a:lnTo>
                  <a:lnTo>
                    <a:pt x="122" y="14"/>
                  </a:lnTo>
                  <a:lnTo>
                    <a:pt x="124" y="13"/>
                  </a:lnTo>
                  <a:lnTo>
                    <a:pt x="125" y="13"/>
                  </a:lnTo>
                  <a:lnTo>
                    <a:pt x="126" y="12"/>
                  </a:lnTo>
                  <a:lnTo>
                    <a:pt x="127" y="12"/>
                  </a:lnTo>
                  <a:lnTo>
                    <a:pt x="128" y="12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9"/>
                  </a:lnTo>
                  <a:lnTo>
                    <a:pt x="136" y="9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7"/>
                  </a:lnTo>
                  <a:lnTo>
                    <a:pt x="140" y="7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4" y="5"/>
                  </a:lnTo>
                  <a:lnTo>
                    <a:pt x="145" y="4"/>
                  </a:lnTo>
                  <a:lnTo>
                    <a:pt x="148" y="3"/>
                  </a:lnTo>
                  <a:lnTo>
                    <a:pt x="149" y="2"/>
                  </a:lnTo>
                  <a:lnTo>
                    <a:pt x="151" y="1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7" name="Freeform 46"/>
            <p:cNvSpPr>
              <a:spLocks/>
            </p:cNvSpPr>
            <p:nvPr/>
          </p:nvSpPr>
          <p:spPr bwMode="auto">
            <a:xfrm rot="-5400000">
              <a:off x="1899625" y="3215305"/>
              <a:ext cx="382392" cy="132353"/>
            </a:xfrm>
            <a:custGeom>
              <a:avLst/>
              <a:gdLst>
                <a:gd name="T0" fmla="*/ 2147483646 w 147"/>
                <a:gd name="T1" fmla="*/ 2147483646 h 76"/>
                <a:gd name="T2" fmla="*/ 2147483646 w 147"/>
                <a:gd name="T3" fmla="*/ 2147483646 h 76"/>
                <a:gd name="T4" fmla="*/ 2147483646 w 147"/>
                <a:gd name="T5" fmla="*/ 2147483646 h 76"/>
                <a:gd name="T6" fmla="*/ 2147483646 w 147"/>
                <a:gd name="T7" fmla="*/ 2147483646 h 76"/>
                <a:gd name="T8" fmla="*/ 2147483646 w 147"/>
                <a:gd name="T9" fmla="*/ 2147483646 h 76"/>
                <a:gd name="T10" fmla="*/ 2147483646 w 147"/>
                <a:gd name="T11" fmla="*/ 2147483646 h 76"/>
                <a:gd name="T12" fmla="*/ 2147483646 w 147"/>
                <a:gd name="T13" fmla="*/ 2147483646 h 76"/>
                <a:gd name="T14" fmla="*/ 2147483646 w 147"/>
                <a:gd name="T15" fmla="*/ 2147483646 h 76"/>
                <a:gd name="T16" fmla="*/ 2147483646 w 147"/>
                <a:gd name="T17" fmla="*/ 2147483646 h 76"/>
                <a:gd name="T18" fmla="*/ 2147483646 w 147"/>
                <a:gd name="T19" fmla="*/ 2147483646 h 76"/>
                <a:gd name="T20" fmla="*/ 2147483646 w 147"/>
                <a:gd name="T21" fmla="*/ 2147483646 h 76"/>
                <a:gd name="T22" fmla="*/ 2147483646 w 147"/>
                <a:gd name="T23" fmla="*/ 2147483646 h 76"/>
                <a:gd name="T24" fmla="*/ 2147483646 w 147"/>
                <a:gd name="T25" fmla="*/ 2147483646 h 76"/>
                <a:gd name="T26" fmla="*/ 2147483646 w 147"/>
                <a:gd name="T27" fmla="*/ 2147483646 h 76"/>
                <a:gd name="T28" fmla="*/ 2147483646 w 147"/>
                <a:gd name="T29" fmla="*/ 2147483646 h 76"/>
                <a:gd name="T30" fmla="*/ 2147483646 w 147"/>
                <a:gd name="T31" fmla="*/ 2147483646 h 76"/>
                <a:gd name="T32" fmla="*/ 2147483646 w 147"/>
                <a:gd name="T33" fmla="*/ 2147483646 h 76"/>
                <a:gd name="T34" fmla="*/ 2147483646 w 147"/>
                <a:gd name="T35" fmla="*/ 2147483646 h 76"/>
                <a:gd name="T36" fmla="*/ 2147483646 w 147"/>
                <a:gd name="T37" fmla="*/ 2147483646 h 76"/>
                <a:gd name="T38" fmla="*/ 2147483646 w 147"/>
                <a:gd name="T39" fmla="*/ 2147483646 h 76"/>
                <a:gd name="T40" fmla="*/ 2147483646 w 147"/>
                <a:gd name="T41" fmla="*/ 2147483646 h 76"/>
                <a:gd name="T42" fmla="*/ 2147483646 w 147"/>
                <a:gd name="T43" fmla="*/ 2147483646 h 76"/>
                <a:gd name="T44" fmla="*/ 2147483646 w 147"/>
                <a:gd name="T45" fmla="*/ 2147483646 h 76"/>
                <a:gd name="T46" fmla="*/ 2147483646 w 147"/>
                <a:gd name="T47" fmla="*/ 2147483646 h 76"/>
                <a:gd name="T48" fmla="*/ 2147483646 w 147"/>
                <a:gd name="T49" fmla="*/ 2147483646 h 76"/>
                <a:gd name="T50" fmla="*/ 2147483646 w 147"/>
                <a:gd name="T51" fmla="*/ 2147483646 h 76"/>
                <a:gd name="T52" fmla="*/ 2147483646 w 147"/>
                <a:gd name="T53" fmla="*/ 2147483646 h 76"/>
                <a:gd name="T54" fmla="*/ 2147483646 w 147"/>
                <a:gd name="T55" fmla="*/ 2147483646 h 76"/>
                <a:gd name="T56" fmla="*/ 2147483646 w 147"/>
                <a:gd name="T57" fmla="*/ 2147483646 h 76"/>
                <a:gd name="T58" fmla="*/ 2147483646 w 147"/>
                <a:gd name="T59" fmla="*/ 2147483646 h 76"/>
                <a:gd name="T60" fmla="*/ 2147483646 w 147"/>
                <a:gd name="T61" fmla="*/ 2147483646 h 76"/>
                <a:gd name="T62" fmla="*/ 2147483646 w 147"/>
                <a:gd name="T63" fmla="*/ 2147483646 h 76"/>
                <a:gd name="T64" fmla="*/ 2147483646 w 147"/>
                <a:gd name="T65" fmla="*/ 0 h 76"/>
                <a:gd name="T66" fmla="*/ 2147483646 w 147"/>
                <a:gd name="T67" fmla="*/ 0 h 76"/>
                <a:gd name="T68" fmla="*/ 2147483646 w 147"/>
                <a:gd name="T69" fmla="*/ 0 h 76"/>
                <a:gd name="T70" fmla="*/ 2147483646 w 147"/>
                <a:gd name="T71" fmla="*/ 0 h 76"/>
                <a:gd name="T72" fmla="*/ 2147483646 w 147"/>
                <a:gd name="T73" fmla="*/ 2147483646 h 76"/>
                <a:gd name="T74" fmla="*/ 2147483646 w 147"/>
                <a:gd name="T75" fmla="*/ 2147483646 h 76"/>
                <a:gd name="T76" fmla="*/ 2147483646 w 147"/>
                <a:gd name="T77" fmla="*/ 2147483646 h 76"/>
                <a:gd name="T78" fmla="*/ 2147483646 w 147"/>
                <a:gd name="T79" fmla="*/ 2147483646 h 76"/>
                <a:gd name="T80" fmla="*/ 2147483646 w 147"/>
                <a:gd name="T81" fmla="*/ 2147483646 h 76"/>
                <a:gd name="T82" fmla="*/ 2147483646 w 147"/>
                <a:gd name="T83" fmla="*/ 2147483646 h 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7"/>
                <a:gd name="T127" fmla="*/ 0 h 76"/>
                <a:gd name="T128" fmla="*/ 147 w 147"/>
                <a:gd name="T129" fmla="*/ 76 h 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7" h="76">
                  <a:moveTo>
                    <a:pt x="0" y="76"/>
                  </a:moveTo>
                  <a:lnTo>
                    <a:pt x="3" y="75"/>
                  </a:lnTo>
                  <a:lnTo>
                    <a:pt x="5" y="74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2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38" y="48"/>
                  </a:lnTo>
                  <a:lnTo>
                    <a:pt x="40" y="47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7" y="41"/>
                  </a:lnTo>
                  <a:lnTo>
                    <a:pt x="47" y="40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2" y="28"/>
                  </a:lnTo>
                  <a:lnTo>
                    <a:pt x="62" y="27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2" y="19"/>
                  </a:lnTo>
                  <a:lnTo>
                    <a:pt x="72" y="18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81" y="13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4" y="10"/>
                  </a:lnTo>
                  <a:lnTo>
                    <a:pt x="87" y="9"/>
                  </a:lnTo>
                  <a:lnTo>
                    <a:pt x="89" y="8"/>
                  </a:lnTo>
                  <a:lnTo>
                    <a:pt x="89" y="7"/>
                  </a:lnTo>
                  <a:lnTo>
                    <a:pt x="90" y="7"/>
                  </a:lnTo>
                  <a:lnTo>
                    <a:pt x="92" y="6"/>
                  </a:lnTo>
                  <a:lnTo>
                    <a:pt x="94" y="5"/>
                  </a:lnTo>
                  <a:lnTo>
                    <a:pt x="95" y="4"/>
                  </a:lnTo>
                  <a:lnTo>
                    <a:pt x="96" y="4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0" y="3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3"/>
                  </a:lnTo>
                  <a:lnTo>
                    <a:pt x="131" y="3"/>
                  </a:lnTo>
                  <a:lnTo>
                    <a:pt x="132" y="3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6" y="5"/>
                  </a:lnTo>
                  <a:lnTo>
                    <a:pt x="137" y="5"/>
                  </a:lnTo>
                  <a:lnTo>
                    <a:pt x="138" y="6"/>
                  </a:lnTo>
                  <a:lnTo>
                    <a:pt x="141" y="7"/>
                  </a:lnTo>
                  <a:lnTo>
                    <a:pt x="142" y="8"/>
                  </a:lnTo>
                  <a:lnTo>
                    <a:pt x="144" y="9"/>
                  </a:lnTo>
                  <a:lnTo>
                    <a:pt x="147" y="1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8" name="Freeform 47"/>
            <p:cNvSpPr>
              <a:spLocks/>
            </p:cNvSpPr>
            <p:nvPr/>
          </p:nvSpPr>
          <p:spPr bwMode="auto">
            <a:xfrm rot="-5400000">
              <a:off x="1928348" y="2826806"/>
              <a:ext cx="377190" cy="149768"/>
            </a:xfrm>
            <a:custGeom>
              <a:avLst/>
              <a:gdLst>
                <a:gd name="T0" fmla="*/ 2147483646 w 145"/>
                <a:gd name="T1" fmla="*/ 2147483646 h 86"/>
                <a:gd name="T2" fmla="*/ 2147483646 w 145"/>
                <a:gd name="T3" fmla="*/ 2147483646 h 86"/>
                <a:gd name="T4" fmla="*/ 2147483646 w 145"/>
                <a:gd name="T5" fmla="*/ 2147483646 h 86"/>
                <a:gd name="T6" fmla="*/ 2147483646 w 145"/>
                <a:gd name="T7" fmla="*/ 2147483646 h 86"/>
                <a:gd name="T8" fmla="*/ 2147483646 w 145"/>
                <a:gd name="T9" fmla="*/ 2147483646 h 86"/>
                <a:gd name="T10" fmla="*/ 2147483646 w 145"/>
                <a:gd name="T11" fmla="*/ 2147483646 h 86"/>
                <a:gd name="T12" fmla="*/ 2147483646 w 145"/>
                <a:gd name="T13" fmla="*/ 2147483646 h 86"/>
                <a:gd name="T14" fmla="*/ 2147483646 w 145"/>
                <a:gd name="T15" fmla="*/ 2147483646 h 86"/>
                <a:gd name="T16" fmla="*/ 2147483646 w 145"/>
                <a:gd name="T17" fmla="*/ 2147483646 h 86"/>
                <a:gd name="T18" fmla="*/ 2147483646 w 145"/>
                <a:gd name="T19" fmla="*/ 2147483646 h 86"/>
                <a:gd name="T20" fmla="*/ 2147483646 w 145"/>
                <a:gd name="T21" fmla="*/ 2147483646 h 86"/>
                <a:gd name="T22" fmla="*/ 2147483646 w 145"/>
                <a:gd name="T23" fmla="*/ 2147483646 h 86"/>
                <a:gd name="T24" fmla="*/ 2147483646 w 145"/>
                <a:gd name="T25" fmla="*/ 2147483646 h 86"/>
                <a:gd name="T26" fmla="*/ 2147483646 w 145"/>
                <a:gd name="T27" fmla="*/ 2147483646 h 86"/>
                <a:gd name="T28" fmla="*/ 2147483646 w 145"/>
                <a:gd name="T29" fmla="*/ 2147483646 h 86"/>
                <a:gd name="T30" fmla="*/ 2147483646 w 145"/>
                <a:gd name="T31" fmla="*/ 2147483646 h 86"/>
                <a:gd name="T32" fmla="*/ 2147483646 w 145"/>
                <a:gd name="T33" fmla="*/ 2147483646 h 86"/>
                <a:gd name="T34" fmla="*/ 2147483646 w 145"/>
                <a:gd name="T35" fmla="*/ 2147483646 h 86"/>
                <a:gd name="T36" fmla="*/ 2147483646 w 145"/>
                <a:gd name="T37" fmla="*/ 2147483646 h 86"/>
                <a:gd name="T38" fmla="*/ 2147483646 w 145"/>
                <a:gd name="T39" fmla="*/ 2147483646 h 86"/>
                <a:gd name="T40" fmla="*/ 2147483646 w 145"/>
                <a:gd name="T41" fmla="*/ 2147483646 h 86"/>
                <a:gd name="T42" fmla="*/ 2147483646 w 145"/>
                <a:gd name="T43" fmla="*/ 2147483646 h 86"/>
                <a:gd name="T44" fmla="*/ 2147483646 w 145"/>
                <a:gd name="T45" fmla="*/ 2147483646 h 86"/>
                <a:gd name="T46" fmla="*/ 2147483646 w 145"/>
                <a:gd name="T47" fmla="*/ 2147483646 h 86"/>
                <a:gd name="T48" fmla="*/ 2147483646 w 145"/>
                <a:gd name="T49" fmla="*/ 2147483646 h 86"/>
                <a:gd name="T50" fmla="*/ 2147483646 w 145"/>
                <a:gd name="T51" fmla="*/ 2147483646 h 86"/>
                <a:gd name="T52" fmla="*/ 2147483646 w 145"/>
                <a:gd name="T53" fmla="*/ 2147483646 h 86"/>
                <a:gd name="T54" fmla="*/ 2147483646 w 145"/>
                <a:gd name="T55" fmla="*/ 2147483646 h 86"/>
                <a:gd name="T56" fmla="*/ 2147483646 w 145"/>
                <a:gd name="T57" fmla="*/ 2147483646 h 86"/>
                <a:gd name="T58" fmla="*/ 2147483646 w 145"/>
                <a:gd name="T59" fmla="*/ 2147483646 h 86"/>
                <a:gd name="T60" fmla="*/ 2147483646 w 145"/>
                <a:gd name="T61" fmla="*/ 2147483646 h 86"/>
                <a:gd name="T62" fmla="*/ 2147483646 w 145"/>
                <a:gd name="T63" fmla="*/ 2147483646 h 86"/>
                <a:gd name="T64" fmla="*/ 2147483646 w 145"/>
                <a:gd name="T65" fmla="*/ 2147483646 h 86"/>
                <a:gd name="T66" fmla="*/ 2147483646 w 145"/>
                <a:gd name="T67" fmla="*/ 2147483646 h 86"/>
                <a:gd name="T68" fmla="*/ 2147483646 w 145"/>
                <a:gd name="T69" fmla="*/ 2147483646 h 86"/>
                <a:gd name="T70" fmla="*/ 2147483646 w 145"/>
                <a:gd name="T71" fmla="*/ 2147483646 h 86"/>
                <a:gd name="T72" fmla="*/ 2147483646 w 145"/>
                <a:gd name="T73" fmla="*/ 2147483646 h 86"/>
                <a:gd name="T74" fmla="*/ 2147483646 w 145"/>
                <a:gd name="T75" fmla="*/ 2147483646 h 86"/>
                <a:gd name="T76" fmla="*/ 2147483646 w 145"/>
                <a:gd name="T77" fmla="*/ 2147483646 h 86"/>
                <a:gd name="T78" fmla="*/ 2147483646 w 145"/>
                <a:gd name="T79" fmla="*/ 2147483646 h 86"/>
                <a:gd name="T80" fmla="*/ 2147483646 w 145"/>
                <a:gd name="T81" fmla="*/ 2147483646 h 86"/>
                <a:gd name="T82" fmla="*/ 2147483646 w 145"/>
                <a:gd name="T83" fmla="*/ 2147483646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5"/>
                <a:gd name="T127" fmla="*/ 0 h 86"/>
                <a:gd name="T128" fmla="*/ 145 w 145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5" h="86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7" y="39"/>
                  </a:lnTo>
                  <a:lnTo>
                    <a:pt x="47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51" y="43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9" y="48"/>
                  </a:lnTo>
                  <a:lnTo>
                    <a:pt x="59" y="49"/>
                  </a:lnTo>
                  <a:lnTo>
                    <a:pt x="61" y="50"/>
                  </a:lnTo>
                  <a:lnTo>
                    <a:pt x="61" y="51"/>
                  </a:lnTo>
                  <a:lnTo>
                    <a:pt x="63" y="52"/>
                  </a:lnTo>
                  <a:lnTo>
                    <a:pt x="63" y="53"/>
                  </a:lnTo>
                  <a:lnTo>
                    <a:pt x="66" y="54"/>
                  </a:lnTo>
                  <a:lnTo>
                    <a:pt x="66" y="55"/>
                  </a:lnTo>
                  <a:lnTo>
                    <a:pt x="67" y="56"/>
                  </a:lnTo>
                  <a:lnTo>
                    <a:pt x="69" y="57"/>
                  </a:lnTo>
                  <a:lnTo>
                    <a:pt x="69" y="58"/>
                  </a:lnTo>
                  <a:lnTo>
                    <a:pt x="72" y="59"/>
                  </a:lnTo>
                  <a:lnTo>
                    <a:pt x="74" y="60"/>
                  </a:lnTo>
                  <a:lnTo>
                    <a:pt x="74" y="61"/>
                  </a:lnTo>
                  <a:lnTo>
                    <a:pt x="75" y="62"/>
                  </a:lnTo>
                  <a:lnTo>
                    <a:pt x="78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5"/>
                  </a:lnTo>
                  <a:lnTo>
                    <a:pt x="84" y="66"/>
                  </a:lnTo>
                  <a:lnTo>
                    <a:pt x="84" y="67"/>
                  </a:lnTo>
                  <a:lnTo>
                    <a:pt x="85" y="67"/>
                  </a:lnTo>
                  <a:lnTo>
                    <a:pt x="87" y="68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91" y="70"/>
                  </a:lnTo>
                  <a:lnTo>
                    <a:pt x="91" y="71"/>
                  </a:lnTo>
                  <a:lnTo>
                    <a:pt x="92" y="71"/>
                  </a:lnTo>
                  <a:lnTo>
                    <a:pt x="93" y="72"/>
                  </a:lnTo>
                  <a:lnTo>
                    <a:pt x="96" y="73"/>
                  </a:lnTo>
                  <a:lnTo>
                    <a:pt x="97" y="74"/>
                  </a:lnTo>
                  <a:lnTo>
                    <a:pt x="98" y="74"/>
                  </a:lnTo>
                  <a:lnTo>
                    <a:pt x="99" y="75"/>
                  </a:lnTo>
                  <a:lnTo>
                    <a:pt x="101" y="75"/>
                  </a:lnTo>
                  <a:lnTo>
                    <a:pt x="102" y="76"/>
                  </a:lnTo>
                  <a:lnTo>
                    <a:pt x="103" y="76"/>
                  </a:lnTo>
                  <a:lnTo>
                    <a:pt x="104" y="77"/>
                  </a:lnTo>
                  <a:lnTo>
                    <a:pt x="105" y="77"/>
                  </a:lnTo>
                  <a:lnTo>
                    <a:pt x="107" y="78"/>
                  </a:lnTo>
                  <a:lnTo>
                    <a:pt x="108" y="78"/>
                  </a:lnTo>
                  <a:lnTo>
                    <a:pt x="109" y="78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5" y="80"/>
                  </a:lnTo>
                  <a:lnTo>
                    <a:pt x="116" y="81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2"/>
                  </a:lnTo>
                  <a:lnTo>
                    <a:pt x="123" y="83"/>
                  </a:lnTo>
                  <a:lnTo>
                    <a:pt x="125" y="83"/>
                  </a:lnTo>
                  <a:lnTo>
                    <a:pt x="126" y="83"/>
                  </a:lnTo>
                  <a:lnTo>
                    <a:pt x="127" y="83"/>
                  </a:lnTo>
                  <a:lnTo>
                    <a:pt x="128" y="84"/>
                  </a:lnTo>
                  <a:lnTo>
                    <a:pt x="129" y="84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3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9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3" y="86"/>
                  </a:lnTo>
                  <a:lnTo>
                    <a:pt x="144" y="86"/>
                  </a:lnTo>
                  <a:lnTo>
                    <a:pt x="145" y="86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89" name="Freeform 48"/>
            <p:cNvSpPr>
              <a:spLocks/>
            </p:cNvSpPr>
            <p:nvPr/>
          </p:nvSpPr>
          <p:spPr bwMode="auto">
            <a:xfrm rot="-5400000">
              <a:off x="2076079" y="2592124"/>
              <a:ext cx="236721" cy="5225"/>
            </a:xfrm>
            <a:custGeom>
              <a:avLst/>
              <a:gdLst>
                <a:gd name="T0" fmla="*/ 2147483646 w 91"/>
                <a:gd name="T1" fmla="*/ 0 h 3"/>
                <a:gd name="T2" fmla="*/ 2147483646 w 91"/>
                <a:gd name="T3" fmla="*/ 0 h 3"/>
                <a:gd name="T4" fmla="*/ 2147483646 w 91"/>
                <a:gd name="T5" fmla="*/ 2147483646 h 3"/>
                <a:gd name="T6" fmla="*/ 2147483646 w 91"/>
                <a:gd name="T7" fmla="*/ 2147483646 h 3"/>
                <a:gd name="T8" fmla="*/ 2147483646 w 91"/>
                <a:gd name="T9" fmla="*/ 2147483646 h 3"/>
                <a:gd name="T10" fmla="*/ 2147483646 w 91"/>
                <a:gd name="T11" fmla="*/ 2147483646 h 3"/>
                <a:gd name="T12" fmla="*/ 2147483646 w 91"/>
                <a:gd name="T13" fmla="*/ 2147483646 h 3"/>
                <a:gd name="T14" fmla="*/ 2147483646 w 91"/>
                <a:gd name="T15" fmla="*/ 2147483646 h 3"/>
                <a:gd name="T16" fmla="*/ 2147483646 w 91"/>
                <a:gd name="T17" fmla="*/ 2147483646 h 3"/>
                <a:gd name="T18" fmla="*/ 2147483646 w 91"/>
                <a:gd name="T19" fmla="*/ 2147483646 h 3"/>
                <a:gd name="T20" fmla="*/ 2147483646 w 91"/>
                <a:gd name="T21" fmla="*/ 2147483646 h 3"/>
                <a:gd name="T22" fmla="*/ 2147483646 w 91"/>
                <a:gd name="T23" fmla="*/ 2147483646 h 3"/>
                <a:gd name="T24" fmla="*/ 2147483646 w 91"/>
                <a:gd name="T25" fmla="*/ 2147483646 h 3"/>
                <a:gd name="T26" fmla="*/ 2147483646 w 91"/>
                <a:gd name="T27" fmla="*/ 2147483646 h 3"/>
                <a:gd name="T28" fmla="*/ 2147483646 w 91"/>
                <a:gd name="T29" fmla="*/ 2147483646 h 3"/>
                <a:gd name="T30" fmla="*/ 2147483646 w 91"/>
                <a:gd name="T31" fmla="*/ 2147483646 h 3"/>
                <a:gd name="T32" fmla="*/ 2147483646 w 91"/>
                <a:gd name="T33" fmla="*/ 2147483646 h 3"/>
                <a:gd name="T34" fmla="*/ 2147483646 w 91"/>
                <a:gd name="T35" fmla="*/ 2147483646 h 3"/>
                <a:gd name="T36" fmla="*/ 2147483646 w 91"/>
                <a:gd name="T37" fmla="*/ 2147483646 h 3"/>
                <a:gd name="T38" fmla="*/ 2147483646 w 91"/>
                <a:gd name="T39" fmla="*/ 2147483646 h 3"/>
                <a:gd name="T40" fmla="*/ 2147483646 w 91"/>
                <a:gd name="T41" fmla="*/ 2147483646 h 3"/>
                <a:gd name="T42" fmla="*/ 2147483646 w 91"/>
                <a:gd name="T43" fmla="*/ 2147483646 h 3"/>
                <a:gd name="T44" fmla="*/ 2147483646 w 91"/>
                <a:gd name="T45" fmla="*/ 2147483646 h 3"/>
                <a:gd name="T46" fmla="*/ 2147483646 w 91"/>
                <a:gd name="T47" fmla="*/ 2147483646 h 3"/>
                <a:gd name="T48" fmla="*/ 2147483646 w 91"/>
                <a:gd name="T49" fmla="*/ 2147483646 h 3"/>
                <a:gd name="T50" fmla="*/ 2147483646 w 91"/>
                <a:gd name="T51" fmla="*/ 2147483646 h 3"/>
                <a:gd name="T52" fmla="*/ 2147483646 w 91"/>
                <a:gd name="T53" fmla="*/ 2147483646 h 3"/>
                <a:gd name="T54" fmla="*/ 2147483646 w 91"/>
                <a:gd name="T55" fmla="*/ 2147483646 h 3"/>
                <a:gd name="T56" fmla="*/ 2147483646 w 91"/>
                <a:gd name="T57" fmla="*/ 2147483646 h 3"/>
                <a:gd name="T58" fmla="*/ 2147483646 w 91"/>
                <a:gd name="T59" fmla="*/ 2147483646 h 3"/>
                <a:gd name="T60" fmla="*/ 2147483646 w 91"/>
                <a:gd name="T61" fmla="*/ 2147483646 h 3"/>
                <a:gd name="T62" fmla="*/ 2147483646 w 91"/>
                <a:gd name="T63" fmla="*/ 2147483646 h 3"/>
                <a:gd name="T64" fmla="*/ 2147483646 w 91"/>
                <a:gd name="T65" fmla="*/ 2147483646 h 3"/>
                <a:gd name="T66" fmla="*/ 2147483646 w 91"/>
                <a:gd name="T67" fmla="*/ 2147483646 h 3"/>
                <a:gd name="T68" fmla="*/ 2147483646 w 91"/>
                <a:gd name="T69" fmla="*/ 2147483646 h 3"/>
                <a:gd name="T70" fmla="*/ 2147483646 w 91"/>
                <a:gd name="T71" fmla="*/ 2147483646 h 3"/>
                <a:gd name="T72" fmla="*/ 2147483646 w 91"/>
                <a:gd name="T73" fmla="*/ 2147483646 h 3"/>
                <a:gd name="T74" fmla="*/ 2147483646 w 91"/>
                <a:gd name="T75" fmla="*/ 2147483646 h 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3"/>
                <a:gd name="T116" fmla="*/ 91 w 91"/>
                <a:gd name="T117" fmla="*/ 3 h 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3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4" y="3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1" y="3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0" name="Freeform 49"/>
            <p:cNvSpPr>
              <a:spLocks/>
            </p:cNvSpPr>
            <p:nvPr/>
          </p:nvSpPr>
          <p:spPr bwMode="auto">
            <a:xfrm rot="-5400000">
              <a:off x="1841001" y="3478208"/>
              <a:ext cx="247125" cy="464977"/>
            </a:xfrm>
            <a:custGeom>
              <a:avLst/>
              <a:gdLst>
                <a:gd name="T0" fmla="*/ 2147483646 w 95"/>
                <a:gd name="T1" fmla="*/ 2147483646 h 267"/>
                <a:gd name="T2" fmla="*/ 2147483646 w 95"/>
                <a:gd name="T3" fmla="*/ 2147483646 h 267"/>
                <a:gd name="T4" fmla="*/ 2147483646 w 95"/>
                <a:gd name="T5" fmla="*/ 2147483646 h 267"/>
                <a:gd name="T6" fmla="*/ 2147483646 w 95"/>
                <a:gd name="T7" fmla="*/ 2147483646 h 267"/>
                <a:gd name="T8" fmla="*/ 2147483646 w 95"/>
                <a:gd name="T9" fmla="*/ 2147483646 h 267"/>
                <a:gd name="T10" fmla="*/ 2147483646 w 95"/>
                <a:gd name="T11" fmla="*/ 2147483646 h 267"/>
                <a:gd name="T12" fmla="*/ 2147483646 w 95"/>
                <a:gd name="T13" fmla="*/ 2147483646 h 267"/>
                <a:gd name="T14" fmla="*/ 2147483646 w 95"/>
                <a:gd name="T15" fmla="*/ 2147483646 h 267"/>
                <a:gd name="T16" fmla="*/ 2147483646 w 95"/>
                <a:gd name="T17" fmla="*/ 2147483646 h 267"/>
                <a:gd name="T18" fmla="*/ 2147483646 w 95"/>
                <a:gd name="T19" fmla="*/ 2147483646 h 267"/>
                <a:gd name="T20" fmla="*/ 2147483646 w 95"/>
                <a:gd name="T21" fmla="*/ 2147483646 h 267"/>
                <a:gd name="T22" fmla="*/ 2147483646 w 95"/>
                <a:gd name="T23" fmla="*/ 2147483646 h 267"/>
                <a:gd name="T24" fmla="*/ 2147483646 w 95"/>
                <a:gd name="T25" fmla="*/ 2147483646 h 267"/>
                <a:gd name="T26" fmla="*/ 2147483646 w 95"/>
                <a:gd name="T27" fmla="*/ 2147483646 h 267"/>
                <a:gd name="T28" fmla="*/ 2147483646 w 95"/>
                <a:gd name="T29" fmla="*/ 2147483646 h 267"/>
                <a:gd name="T30" fmla="*/ 2147483646 w 95"/>
                <a:gd name="T31" fmla="*/ 2147483646 h 267"/>
                <a:gd name="T32" fmla="*/ 2147483646 w 95"/>
                <a:gd name="T33" fmla="*/ 2147483646 h 267"/>
                <a:gd name="T34" fmla="*/ 2147483646 w 95"/>
                <a:gd name="T35" fmla="*/ 2147483646 h 267"/>
                <a:gd name="T36" fmla="*/ 2147483646 w 95"/>
                <a:gd name="T37" fmla="*/ 2147483646 h 267"/>
                <a:gd name="T38" fmla="*/ 2147483646 w 95"/>
                <a:gd name="T39" fmla="*/ 2147483646 h 267"/>
                <a:gd name="T40" fmla="*/ 2147483646 w 95"/>
                <a:gd name="T41" fmla="*/ 2147483646 h 267"/>
                <a:gd name="T42" fmla="*/ 2147483646 w 95"/>
                <a:gd name="T43" fmla="*/ 2147483646 h 267"/>
                <a:gd name="T44" fmla="*/ 2147483646 w 95"/>
                <a:gd name="T45" fmla="*/ 2147483646 h 267"/>
                <a:gd name="T46" fmla="*/ 2147483646 w 95"/>
                <a:gd name="T47" fmla="*/ 2147483646 h 267"/>
                <a:gd name="T48" fmla="*/ 2147483646 w 95"/>
                <a:gd name="T49" fmla="*/ 2147483646 h 267"/>
                <a:gd name="T50" fmla="*/ 2147483646 w 95"/>
                <a:gd name="T51" fmla="*/ 2147483646 h 267"/>
                <a:gd name="T52" fmla="*/ 2147483646 w 95"/>
                <a:gd name="T53" fmla="*/ 2147483646 h 267"/>
                <a:gd name="T54" fmla="*/ 2147483646 w 95"/>
                <a:gd name="T55" fmla="*/ 2147483646 h 267"/>
                <a:gd name="T56" fmla="*/ 2147483646 w 95"/>
                <a:gd name="T57" fmla="*/ 2147483646 h 267"/>
                <a:gd name="T58" fmla="*/ 2147483646 w 95"/>
                <a:gd name="T59" fmla="*/ 2147483646 h 267"/>
                <a:gd name="T60" fmla="*/ 2147483646 w 95"/>
                <a:gd name="T61" fmla="*/ 2147483646 h 267"/>
                <a:gd name="T62" fmla="*/ 2147483646 w 95"/>
                <a:gd name="T63" fmla="*/ 2147483646 h 267"/>
                <a:gd name="T64" fmla="*/ 2147483646 w 95"/>
                <a:gd name="T65" fmla="*/ 2147483646 h 267"/>
                <a:gd name="T66" fmla="*/ 2147483646 w 95"/>
                <a:gd name="T67" fmla="*/ 2147483646 h 267"/>
                <a:gd name="T68" fmla="*/ 2147483646 w 95"/>
                <a:gd name="T69" fmla="*/ 2147483646 h 267"/>
                <a:gd name="T70" fmla="*/ 2147483646 w 95"/>
                <a:gd name="T71" fmla="*/ 2147483646 h 267"/>
                <a:gd name="T72" fmla="*/ 2147483646 w 95"/>
                <a:gd name="T73" fmla="*/ 2147483646 h 267"/>
                <a:gd name="T74" fmla="*/ 2147483646 w 95"/>
                <a:gd name="T75" fmla="*/ 2147483646 h 267"/>
                <a:gd name="T76" fmla="*/ 2147483646 w 95"/>
                <a:gd name="T77" fmla="*/ 2147483646 h 267"/>
                <a:gd name="T78" fmla="*/ 2147483646 w 95"/>
                <a:gd name="T79" fmla="*/ 2147483646 h 267"/>
                <a:gd name="T80" fmla="*/ 2147483646 w 95"/>
                <a:gd name="T81" fmla="*/ 2147483646 h 267"/>
                <a:gd name="T82" fmla="*/ 2147483646 w 95"/>
                <a:gd name="T83" fmla="*/ 2147483646 h 2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5"/>
                <a:gd name="T127" fmla="*/ 0 h 267"/>
                <a:gd name="T128" fmla="*/ 95 w 95"/>
                <a:gd name="T129" fmla="*/ 267 h 2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5" h="267">
                  <a:moveTo>
                    <a:pt x="0" y="267"/>
                  </a:moveTo>
                  <a:lnTo>
                    <a:pt x="1" y="267"/>
                  </a:lnTo>
                  <a:lnTo>
                    <a:pt x="3" y="267"/>
                  </a:lnTo>
                  <a:lnTo>
                    <a:pt x="4" y="267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7" y="267"/>
                  </a:lnTo>
                  <a:lnTo>
                    <a:pt x="9" y="267"/>
                  </a:lnTo>
                  <a:lnTo>
                    <a:pt x="10" y="267"/>
                  </a:lnTo>
                  <a:lnTo>
                    <a:pt x="11" y="266"/>
                  </a:lnTo>
                  <a:lnTo>
                    <a:pt x="12" y="266"/>
                  </a:lnTo>
                  <a:lnTo>
                    <a:pt x="13" y="266"/>
                  </a:lnTo>
                  <a:lnTo>
                    <a:pt x="15" y="266"/>
                  </a:lnTo>
                  <a:lnTo>
                    <a:pt x="16" y="266"/>
                  </a:lnTo>
                  <a:lnTo>
                    <a:pt x="17" y="266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1" y="265"/>
                  </a:lnTo>
                  <a:lnTo>
                    <a:pt x="22" y="265"/>
                  </a:lnTo>
                  <a:lnTo>
                    <a:pt x="23" y="264"/>
                  </a:lnTo>
                  <a:lnTo>
                    <a:pt x="24" y="264"/>
                  </a:lnTo>
                  <a:lnTo>
                    <a:pt x="25" y="264"/>
                  </a:lnTo>
                  <a:lnTo>
                    <a:pt x="27" y="263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31" y="261"/>
                  </a:lnTo>
                  <a:lnTo>
                    <a:pt x="31" y="260"/>
                  </a:lnTo>
                  <a:lnTo>
                    <a:pt x="34" y="259"/>
                  </a:lnTo>
                  <a:lnTo>
                    <a:pt x="34" y="258"/>
                  </a:lnTo>
                  <a:lnTo>
                    <a:pt x="35" y="258"/>
                  </a:lnTo>
                  <a:lnTo>
                    <a:pt x="35" y="257"/>
                  </a:lnTo>
                  <a:lnTo>
                    <a:pt x="37" y="256"/>
                  </a:lnTo>
                  <a:lnTo>
                    <a:pt x="37" y="254"/>
                  </a:lnTo>
                  <a:lnTo>
                    <a:pt x="39" y="254"/>
                  </a:lnTo>
                  <a:lnTo>
                    <a:pt x="39" y="252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1" y="250"/>
                  </a:lnTo>
                  <a:lnTo>
                    <a:pt x="41" y="248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3" y="246"/>
                  </a:lnTo>
                  <a:lnTo>
                    <a:pt x="43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6" y="241"/>
                  </a:lnTo>
                  <a:lnTo>
                    <a:pt x="46" y="239"/>
                  </a:lnTo>
                  <a:lnTo>
                    <a:pt x="47" y="238"/>
                  </a:lnTo>
                  <a:lnTo>
                    <a:pt x="47" y="235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51" y="228"/>
                  </a:lnTo>
                  <a:lnTo>
                    <a:pt x="51" y="224"/>
                  </a:lnTo>
                  <a:lnTo>
                    <a:pt x="52" y="224"/>
                  </a:lnTo>
                  <a:lnTo>
                    <a:pt x="52" y="221"/>
                  </a:lnTo>
                  <a:lnTo>
                    <a:pt x="53" y="220"/>
                  </a:lnTo>
                  <a:lnTo>
                    <a:pt x="53" y="216"/>
                  </a:lnTo>
                  <a:lnTo>
                    <a:pt x="54" y="216"/>
                  </a:lnTo>
                  <a:lnTo>
                    <a:pt x="54" y="211"/>
                  </a:lnTo>
                  <a:lnTo>
                    <a:pt x="55" y="211"/>
                  </a:lnTo>
                  <a:lnTo>
                    <a:pt x="55" y="206"/>
                  </a:lnTo>
                  <a:lnTo>
                    <a:pt x="57" y="206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59" y="189"/>
                  </a:lnTo>
                  <a:lnTo>
                    <a:pt x="60" y="189"/>
                  </a:lnTo>
                  <a:lnTo>
                    <a:pt x="60" y="183"/>
                  </a:lnTo>
                  <a:lnTo>
                    <a:pt x="61" y="183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0"/>
                  </a:lnTo>
                  <a:lnTo>
                    <a:pt x="64" y="170"/>
                  </a:lnTo>
                  <a:lnTo>
                    <a:pt x="64" y="163"/>
                  </a:lnTo>
                  <a:lnTo>
                    <a:pt x="65" y="163"/>
                  </a:lnTo>
                  <a:lnTo>
                    <a:pt x="65" y="156"/>
                  </a:lnTo>
                  <a:lnTo>
                    <a:pt x="66" y="156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7" y="141"/>
                  </a:lnTo>
                  <a:lnTo>
                    <a:pt x="69" y="141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26"/>
                  </a:lnTo>
                  <a:lnTo>
                    <a:pt x="71" y="125"/>
                  </a:lnTo>
                  <a:lnTo>
                    <a:pt x="71" y="118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3" y="102"/>
                  </a:lnTo>
                  <a:lnTo>
                    <a:pt x="75" y="101"/>
                  </a:lnTo>
                  <a:lnTo>
                    <a:pt x="75" y="94"/>
                  </a:lnTo>
                  <a:lnTo>
                    <a:pt x="76" y="94"/>
                  </a:lnTo>
                  <a:lnTo>
                    <a:pt x="76" y="86"/>
                  </a:lnTo>
                  <a:lnTo>
                    <a:pt x="77" y="85"/>
                  </a:lnTo>
                  <a:lnTo>
                    <a:pt x="77" y="78"/>
                  </a:lnTo>
                  <a:lnTo>
                    <a:pt x="78" y="77"/>
                  </a:lnTo>
                  <a:lnTo>
                    <a:pt x="78" y="71"/>
                  </a:lnTo>
                  <a:lnTo>
                    <a:pt x="79" y="70"/>
                  </a:lnTo>
                  <a:lnTo>
                    <a:pt x="79" y="63"/>
                  </a:lnTo>
                  <a:lnTo>
                    <a:pt x="81" y="62"/>
                  </a:lnTo>
                  <a:lnTo>
                    <a:pt x="81" y="55"/>
                  </a:lnTo>
                  <a:lnTo>
                    <a:pt x="82" y="55"/>
                  </a:lnTo>
                  <a:lnTo>
                    <a:pt x="82" y="49"/>
                  </a:lnTo>
                  <a:lnTo>
                    <a:pt x="83" y="48"/>
                  </a:lnTo>
                  <a:lnTo>
                    <a:pt x="83" y="42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85" y="34"/>
                  </a:lnTo>
                  <a:lnTo>
                    <a:pt x="85" y="29"/>
                  </a:lnTo>
                  <a:lnTo>
                    <a:pt x="87" y="29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0" y="9"/>
                  </a:lnTo>
                  <a:lnTo>
                    <a:pt x="91" y="9"/>
                  </a:lnTo>
                  <a:lnTo>
                    <a:pt x="91" y="6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4" y="0"/>
                  </a:lnTo>
                  <a:lnTo>
                    <a:pt x="95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1" name="Freeform 50"/>
            <p:cNvSpPr>
              <a:spLocks/>
            </p:cNvSpPr>
            <p:nvPr/>
          </p:nvSpPr>
          <p:spPr bwMode="auto">
            <a:xfrm rot="-5400000">
              <a:off x="1842290" y="3232375"/>
              <a:ext cx="239320" cy="470201"/>
            </a:xfrm>
            <a:custGeom>
              <a:avLst/>
              <a:gdLst>
                <a:gd name="T0" fmla="*/ 2147483646 w 92"/>
                <a:gd name="T1" fmla="*/ 0 h 270"/>
                <a:gd name="T2" fmla="*/ 2147483646 w 92"/>
                <a:gd name="T3" fmla="*/ 2147483646 h 270"/>
                <a:gd name="T4" fmla="*/ 2147483646 w 92"/>
                <a:gd name="T5" fmla="*/ 2147483646 h 270"/>
                <a:gd name="T6" fmla="*/ 2147483646 w 92"/>
                <a:gd name="T7" fmla="*/ 2147483646 h 270"/>
                <a:gd name="T8" fmla="*/ 2147483646 w 92"/>
                <a:gd name="T9" fmla="*/ 2147483646 h 270"/>
                <a:gd name="T10" fmla="*/ 2147483646 w 92"/>
                <a:gd name="T11" fmla="*/ 2147483646 h 270"/>
                <a:gd name="T12" fmla="*/ 2147483646 w 92"/>
                <a:gd name="T13" fmla="*/ 2147483646 h 270"/>
                <a:gd name="T14" fmla="*/ 2147483646 w 92"/>
                <a:gd name="T15" fmla="*/ 2147483646 h 270"/>
                <a:gd name="T16" fmla="*/ 2147483646 w 92"/>
                <a:gd name="T17" fmla="*/ 2147483646 h 270"/>
                <a:gd name="T18" fmla="*/ 2147483646 w 92"/>
                <a:gd name="T19" fmla="*/ 2147483646 h 270"/>
                <a:gd name="T20" fmla="*/ 2147483646 w 92"/>
                <a:gd name="T21" fmla="*/ 2147483646 h 270"/>
                <a:gd name="T22" fmla="*/ 2147483646 w 92"/>
                <a:gd name="T23" fmla="*/ 2147483646 h 270"/>
                <a:gd name="T24" fmla="*/ 2147483646 w 92"/>
                <a:gd name="T25" fmla="*/ 2147483646 h 270"/>
                <a:gd name="T26" fmla="*/ 2147483646 w 92"/>
                <a:gd name="T27" fmla="*/ 2147483646 h 270"/>
                <a:gd name="T28" fmla="*/ 2147483646 w 92"/>
                <a:gd name="T29" fmla="*/ 2147483646 h 270"/>
                <a:gd name="T30" fmla="*/ 2147483646 w 92"/>
                <a:gd name="T31" fmla="*/ 2147483646 h 270"/>
                <a:gd name="T32" fmla="*/ 2147483646 w 92"/>
                <a:gd name="T33" fmla="*/ 2147483646 h 270"/>
                <a:gd name="T34" fmla="*/ 2147483646 w 92"/>
                <a:gd name="T35" fmla="*/ 2147483646 h 270"/>
                <a:gd name="T36" fmla="*/ 2147483646 w 92"/>
                <a:gd name="T37" fmla="*/ 2147483646 h 270"/>
                <a:gd name="T38" fmla="*/ 2147483646 w 92"/>
                <a:gd name="T39" fmla="*/ 2147483646 h 270"/>
                <a:gd name="T40" fmla="*/ 2147483646 w 92"/>
                <a:gd name="T41" fmla="*/ 2147483646 h 270"/>
                <a:gd name="T42" fmla="*/ 2147483646 w 92"/>
                <a:gd name="T43" fmla="*/ 2147483646 h 270"/>
                <a:gd name="T44" fmla="*/ 2147483646 w 92"/>
                <a:gd name="T45" fmla="*/ 2147483646 h 270"/>
                <a:gd name="T46" fmla="*/ 2147483646 w 92"/>
                <a:gd name="T47" fmla="*/ 2147483646 h 270"/>
                <a:gd name="T48" fmla="*/ 2147483646 w 92"/>
                <a:gd name="T49" fmla="*/ 2147483646 h 270"/>
                <a:gd name="T50" fmla="*/ 2147483646 w 92"/>
                <a:gd name="T51" fmla="*/ 2147483646 h 270"/>
                <a:gd name="T52" fmla="*/ 2147483646 w 92"/>
                <a:gd name="T53" fmla="*/ 2147483646 h 270"/>
                <a:gd name="T54" fmla="*/ 2147483646 w 92"/>
                <a:gd name="T55" fmla="*/ 2147483646 h 270"/>
                <a:gd name="T56" fmla="*/ 2147483646 w 92"/>
                <a:gd name="T57" fmla="*/ 2147483646 h 270"/>
                <a:gd name="T58" fmla="*/ 2147483646 w 92"/>
                <a:gd name="T59" fmla="*/ 2147483646 h 270"/>
                <a:gd name="T60" fmla="*/ 2147483646 w 92"/>
                <a:gd name="T61" fmla="*/ 2147483646 h 270"/>
                <a:gd name="T62" fmla="*/ 2147483646 w 92"/>
                <a:gd name="T63" fmla="*/ 2147483646 h 270"/>
                <a:gd name="T64" fmla="*/ 2147483646 w 92"/>
                <a:gd name="T65" fmla="*/ 2147483646 h 270"/>
                <a:gd name="T66" fmla="*/ 2147483646 w 92"/>
                <a:gd name="T67" fmla="*/ 2147483646 h 270"/>
                <a:gd name="T68" fmla="*/ 2147483646 w 92"/>
                <a:gd name="T69" fmla="*/ 2147483646 h 270"/>
                <a:gd name="T70" fmla="*/ 2147483646 w 92"/>
                <a:gd name="T71" fmla="*/ 2147483646 h 270"/>
                <a:gd name="T72" fmla="*/ 2147483646 w 92"/>
                <a:gd name="T73" fmla="*/ 2147483646 h 270"/>
                <a:gd name="T74" fmla="*/ 2147483646 w 92"/>
                <a:gd name="T75" fmla="*/ 2147483646 h 270"/>
                <a:gd name="T76" fmla="*/ 2147483646 w 92"/>
                <a:gd name="T77" fmla="*/ 2147483646 h 270"/>
                <a:gd name="T78" fmla="*/ 2147483646 w 92"/>
                <a:gd name="T79" fmla="*/ 2147483646 h 270"/>
                <a:gd name="T80" fmla="*/ 2147483646 w 92"/>
                <a:gd name="T81" fmla="*/ 2147483646 h 270"/>
                <a:gd name="T82" fmla="*/ 2147483646 w 92"/>
                <a:gd name="T83" fmla="*/ 2147483646 h 2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2"/>
                <a:gd name="T127" fmla="*/ 0 h 270"/>
                <a:gd name="T128" fmla="*/ 92 w 92"/>
                <a:gd name="T129" fmla="*/ 270 h 2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2" h="270">
                  <a:moveTo>
                    <a:pt x="0" y="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19" y="54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76"/>
                  </a:lnTo>
                  <a:lnTo>
                    <a:pt x="24" y="77"/>
                  </a:lnTo>
                  <a:lnTo>
                    <a:pt x="24" y="84"/>
                  </a:lnTo>
                  <a:lnTo>
                    <a:pt x="25" y="84"/>
                  </a:lnTo>
                  <a:lnTo>
                    <a:pt x="25" y="92"/>
                  </a:lnTo>
                  <a:lnTo>
                    <a:pt x="26" y="93"/>
                  </a:lnTo>
                  <a:lnTo>
                    <a:pt x="26" y="100"/>
                  </a:lnTo>
                  <a:lnTo>
                    <a:pt x="28" y="100"/>
                  </a:lnTo>
                  <a:lnTo>
                    <a:pt x="28" y="108"/>
                  </a:lnTo>
                  <a:lnTo>
                    <a:pt x="29" y="108"/>
                  </a:lnTo>
                  <a:lnTo>
                    <a:pt x="29" y="116"/>
                  </a:lnTo>
                  <a:lnTo>
                    <a:pt x="30" y="117"/>
                  </a:lnTo>
                  <a:lnTo>
                    <a:pt x="30" y="124"/>
                  </a:lnTo>
                  <a:lnTo>
                    <a:pt x="31" y="124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40"/>
                  </a:lnTo>
                  <a:lnTo>
                    <a:pt x="34" y="140"/>
                  </a:lnTo>
                  <a:lnTo>
                    <a:pt x="34" y="147"/>
                  </a:lnTo>
                  <a:lnTo>
                    <a:pt x="35" y="148"/>
                  </a:lnTo>
                  <a:lnTo>
                    <a:pt x="35" y="155"/>
                  </a:lnTo>
                  <a:lnTo>
                    <a:pt x="36" y="155"/>
                  </a:lnTo>
                  <a:lnTo>
                    <a:pt x="36" y="162"/>
                  </a:lnTo>
                  <a:lnTo>
                    <a:pt x="37" y="162"/>
                  </a:lnTo>
                  <a:lnTo>
                    <a:pt x="37" y="169"/>
                  </a:lnTo>
                  <a:lnTo>
                    <a:pt x="38" y="169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1" y="189"/>
                  </a:lnTo>
                  <a:lnTo>
                    <a:pt x="42" y="189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1"/>
                  </a:lnTo>
                  <a:lnTo>
                    <a:pt x="44" y="206"/>
                  </a:lnTo>
                  <a:lnTo>
                    <a:pt x="46" y="206"/>
                  </a:lnTo>
                  <a:lnTo>
                    <a:pt x="46" y="211"/>
                  </a:lnTo>
                  <a:lnTo>
                    <a:pt x="47" y="212"/>
                  </a:lnTo>
                  <a:lnTo>
                    <a:pt x="47" y="216"/>
                  </a:lnTo>
                  <a:lnTo>
                    <a:pt x="48" y="217"/>
                  </a:lnTo>
                  <a:lnTo>
                    <a:pt x="48" y="221"/>
                  </a:lnTo>
                  <a:lnTo>
                    <a:pt x="49" y="221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33"/>
                  </a:lnTo>
                  <a:lnTo>
                    <a:pt x="53" y="233"/>
                  </a:lnTo>
                  <a:lnTo>
                    <a:pt x="53" y="236"/>
                  </a:lnTo>
                  <a:lnTo>
                    <a:pt x="54" y="237"/>
                  </a:lnTo>
                  <a:lnTo>
                    <a:pt x="54" y="240"/>
                  </a:lnTo>
                  <a:lnTo>
                    <a:pt x="55" y="240"/>
                  </a:lnTo>
                  <a:lnTo>
                    <a:pt x="55" y="243"/>
                  </a:lnTo>
                  <a:lnTo>
                    <a:pt x="56" y="243"/>
                  </a:lnTo>
                  <a:lnTo>
                    <a:pt x="56" y="246"/>
                  </a:lnTo>
                  <a:lnTo>
                    <a:pt x="58" y="246"/>
                  </a:lnTo>
                  <a:lnTo>
                    <a:pt x="58" y="248"/>
                  </a:lnTo>
                  <a:lnTo>
                    <a:pt x="59" y="248"/>
                  </a:lnTo>
                  <a:lnTo>
                    <a:pt x="59" y="250"/>
                  </a:lnTo>
                  <a:lnTo>
                    <a:pt x="60" y="251"/>
                  </a:lnTo>
                  <a:lnTo>
                    <a:pt x="60" y="252"/>
                  </a:lnTo>
                  <a:lnTo>
                    <a:pt x="61" y="253"/>
                  </a:lnTo>
                  <a:lnTo>
                    <a:pt x="61" y="254"/>
                  </a:lnTo>
                  <a:lnTo>
                    <a:pt x="62" y="255"/>
                  </a:lnTo>
                  <a:lnTo>
                    <a:pt x="62" y="256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5" y="258"/>
                  </a:lnTo>
                  <a:lnTo>
                    <a:pt x="65" y="259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70" y="263"/>
                  </a:lnTo>
                  <a:lnTo>
                    <a:pt x="70" y="264"/>
                  </a:lnTo>
                  <a:lnTo>
                    <a:pt x="72" y="265"/>
                  </a:lnTo>
                  <a:lnTo>
                    <a:pt x="73" y="266"/>
                  </a:lnTo>
                  <a:lnTo>
                    <a:pt x="76" y="267"/>
                  </a:lnTo>
                  <a:lnTo>
                    <a:pt x="77" y="267"/>
                  </a:lnTo>
                  <a:lnTo>
                    <a:pt x="78" y="267"/>
                  </a:lnTo>
                  <a:lnTo>
                    <a:pt x="79" y="268"/>
                  </a:lnTo>
                  <a:lnTo>
                    <a:pt x="80" y="268"/>
                  </a:lnTo>
                  <a:lnTo>
                    <a:pt x="82" y="268"/>
                  </a:lnTo>
                  <a:lnTo>
                    <a:pt x="83" y="269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6" y="269"/>
                  </a:lnTo>
                  <a:lnTo>
                    <a:pt x="88" y="269"/>
                  </a:lnTo>
                  <a:lnTo>
                    <a:pt x="89" y="269"/>
                  </a:lnTo>
                  <a:lnTo>
                    <a:pt x="90" y="269"/>
                  </a:lnTo>
                  <a:lnTo>
                    <a:pt x="91" y="270"/>
                  </a:lnTo>
                  <a:lnTo>
                    <a:pt x="92" y="27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2" name="Freeform 51"/>
            <p:cNvSpPr>
              <a:spLocks/>
            </p:cNvSpPr>
            <p:nvPr/>
          </p:nvSpPr>
          <p:spPr bwMode="auto">
            <a:xfrm rot="-5400000">
              <a:off x="2184915" y="3333938"/>
              <a:ext cx="26013" cy="1742"/>
            </a:xfrm>
            <a:custGeom>
              <a:avLst/>
              <a:gdLst>
                <a:gd name="T0" fmla="*/ 0 w 10"/>
                <a:gd name="T1" fmla="*/ 0 h 1742"/>
                <a:gd name="T2" fmla="*/ 2147483646 w 10"/>
                <a:gd name="T3" fmla="*/ 0 h 1742"/>
                <a:gd name="T4" fmla="*/ 2147483646 w 10"/>
                <a:gd name="T5" fmla="*/ 0 h 1742"/>
                <a:gd name="T6" fmla="*/ 2147483646 w 10"/>
                <a:gd name="T7" fmla="*/ 0 h 1742"/>
                <a:gd name="T8" fmla="*/ 2147483646 w 10"/>
                <a:gd name="T9" fmla="*/ 0 h 1742"/>
                <a:gd name="T10" fmla="*/ 2147483646 w 10"/>
                <a:gd name="T11" fmla="*/ 0 h 1742"/>
                <a:gd name="T12" fmla="*/ 2147483646 w 10"/>
                <a:gd name="T13" fmla="*/ 0 h 1742"/>
                <a:gd name="T14" fmla="*/ 2147483646 w 10"/>
                <a:gd name="T15" fmla="*/ 0 h 1742"/>
                <a:gd name="T16" fmla="*/ 2147483646 w 10"/>
                <a:gd name="T17" fmla="*/ 0 h 1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742"/>
                <a:gd name="T29" fmla="*/ 10 w 10"/>
                <a:gd name="T30" fmla="*/ 1742 h 17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742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3" name="Freeform 52"/>
            <p:cNvSpPr>
              <a:spLocks/>
            </p:cNvSpPr>
            <p:nvPr/>
          </p:nvSpPr>
          <p:spPr bwMode="auto">
            <a:xfrm rot="-5400000">
              <a:off x="1996740" y="3436247"/>
              <a:ext cx="395399" cy="5225"/>
            </a:xfrm>
            <a:custGeom>
              <a:avLst/>
              <a:gdLst>
                <a:gd name="T0" fmla="*/ 2147483646 w 152"/>
                <a:gd name="T1" fmla="*/ 2147483646 h 3"/>
                <a:gd name="T2" fmla="*/ 2147483646 w 152"/>
                <a:gd name="T3" fmla="*/ 2147483646 h 3"/>
                <a:gd name="T4" fmla="*/ 2147483646 w 152"/>
                <a:gd name="T5" fmla="*/ 2147483646 h 3"/>
                <a:gd name="T6" fmla="*/ 2147483646 w 152"/>
                <a:gd name="T7" fmla="*/ 2147483646 h 3"/>
                <a:gd name="T8" fmla="*/ 2147483646 w 152"/>
                <a:gd name="T9" fmla="*/ 2147483646 h 3"/>
                <a:gd name="T10" fmla="*/ 2147483646 w 152"/>
                <a:gd name="T11" fmla="*/ 2147483646 h 3"/>
                <a:gd name="T12" fmla="*/ 2147483646 w 152"/>
                <a:gd name="T13" fmla="*/ 2147483646 h 3"/>
                <a:gd name="T14" fmla="*/ 2147483646 w 152"/>
                <a:gd name="T15" fmla="*/ 2147483646 h 3"/>
                <a:gd name="T16" fmla="*/ 2147483646 w 152"/>
                <a:gd name="T17" fmla="*/ 2147483646 h 3"/>
                <a:gd name="T18" fmla="*/ 2147483646 w 152"/>
                <a:gd name="T19" fmla="*/ 2147483646 h 3"/>
                <a:gd name="T20" fmla="*/ 2147483646 w 152"/>
                <a:gd name="T21" fmla="*/ 2147483646 h 3"/>
                <a:gd name="T22" fmla="*/ 2147483646 w 152"/>
                <a:gd name="T23" fmla="*/ 2147483646 h 3"/>
                <a:gd name="T24" fmla="*/ 2147483646 w 152"/>
                <a:gd name="T25" fmla="*/ 2147483646 h 3"/>
                <a:gd name="T26" fmla="*/ 2147483646 w 152"/>
                <a:gd name="T27" fmla="*/ 2147483646 h 3"/>
                <a:gd name="T28" fmla="*/ 2147483646 w 152"/>
                <a:gd name="T29" fmla="*/ 2147483646 h 3"/>
                <a:gd name="T30" fmla="*/ 2147483646 w 152"/>
                <a:gd name="T31" fmla="*/ 2147483646 h 3"/>
                <a:gd name="T32" fmla="*/ 2147483646 w 152"/>
                <a:gd name="T33" fmla="*/ 2147483646 h 3"/>
                <a:gd name="T34" fmla="*/ 2147483646 w 152"/>
                <a:gd name="T35" fmla="*/ 2147483646 h 3"/>
                <a:gd name="T36" fmla="*/ 2147483646 w 152"/>
                <a:gd name="T37" fmla="*/ 2147483646 h 3"/>
                <a:gd name="T38" fmla="*/ 2147483646 w 152"/>
                <a:gd name="T39" fmla="*/ 2147483646 h 3"/>
                <a:gd name="T40" fmla="*/ 2147483646 w 152"/>
                <a:gd name="T41" fmla="*/ 2147483646 h 3"/>
                <a:gd name="T42" fmla="*/ 2147483646 w 152"/>
                <a:gd name="T43" fmla="*/ 2147483646 h 3"/>
                <a:gd name="T44" fmla="*/ 2147483646 w 152"/>
                <a:gd name="T45" fmla="*/ 2147483646 h 3"/>
                <a:gd name="T46" fmla="*/ 2147483646 w 152"/>
                <a:gd name="T47" fmla="*/ 2147483646 h 3"/>
                <a:gd name="T48" fmla="*/ 2147483646 w 152"/>
                <a:gd name="T49" fmla="*/ 2147483646 h 3"/>
                <a:gd name="T50" fmla="*/ 2147483646 w 152"/>
                <a:gd name="T51" fmla="*/ 2147483646 h 3"/>
                <a:gd name="T52" fmla="*/ 2147483646 w 152"/>
                <a:gd name="T53" fmla="*/ 2147483646 h 3"/>
                <a:gd name="T54" fmla="*/ 2147483646 w 152"/>
                <a:gd name="T55" fmla="*/ 2147483646 h 3"/>
                <a:gd name="T56" fmla="*/ 2147483646 w 152"/>
                <a:gd name="T57" fmla="*/ 2147483646 h 3"/>
                <a:gd name="T58" fmla="*/ 2147483646 w 152"/>
                <a:gd name="T59" fmla="*/ 2147483646 h 3"/>
                <a:gd name="T60" fmla="*/ 2147483646 w 152"/>
                <a:gd name="T61" fmla="*/ 2147483646 h 3"/>
                <a:gd name="T62" fmla="*/ 2147483646 w 152"/>
                <a:gd name="T63" fmla="*/ 2147483646 h 3"/>
                <a:gd name="T64" fmla="*/ 2147483646 w 152"/>
                <a:gd name="T65" fmla="*/ 2147483646 h 3"/>
                <a:gd name="T66" fmla="*/ 2147483646 w 152"/>
                <a:gd name="T67" fmla="*/ 2147483646 h 3"/>
                <a:gd name="T68" fmla="*/ 2147483646 w 152"/>
                <a:gd name="T69" fmla="*/ 2147483646 h 3"/>
                <a:gd name="T70" fmla="*/ 2147483646 w 152"/>
                <a:gd name="T71" fmla="*/ 2147483646 h 3"/>
                <a:gd name="T72" fmla="*/ 2147483646 w 152"/>
                <a:gd name="T73" fmla="*/ 2147483646 h 3"/>
                <a:gd name="T74" fmla="*/ 2147483646 w 152"/>
                <a:gd name="T75" fmla="*/ 0 h 3"/>
                <a:gd name="T76" fmla="*/ 2147483646 w 152"/>
                <a:gd name="T77" fmla="*/ 0 h 3"/>
                <a:gd name="T78" fmla="*/ 2147483646 w 152"/>
                <a:gd name="T79" fmla="*/ 0 h 3"/>
                <a:gd name="T80" fmla="*/ 2147483646 w 152"/>
                <a:gd name="T81" fmla="*/ 0 h 3"/>
                <a:gd name="T82" fmla="*/ 2147483646 w 152"/>
                <a:gd name="T83" fmla="*/ 0 h 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3"/>
                <a:gd name="T128" fmla="*/ 152 w 152"/>
                <a:gd name="T129" fmla="*/ 3 h 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3">
                  <a:moveTo>
                    <a:pt x="0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3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4" name="Freeform 53"/>
            <p:cNvSpPr>
              <a:spLocks/>
            </p:cNvSpPr>
            <p:nvPr/>
          </p:nvSpPr>
          <p:spPr bwMode="auto">
            <a:xfrm rot="-5400000">
              <a:off x="1952772" y="3002107"/>
              <a:ext cx="398001" cy="80108"/>
            </a:xfrm>
            <a:custGeom>
              <a:avLst/>
              <a:gdLst>
                <a:gd name="T0" fmla="*/ 2147483646 w 153"/>
                <a:gd name="T1" fmla="*/ 2147483646 h 46"/>
                <a:gd name="T2" fmla="*/ 2147483646 w 153"/>
                <a:gd name="T3" fmla="*/ 2147483646 h 46"/>
                <a:gd name="T4" fmla="*/ 2147483646 w 153"/>
                <a:gd name="T5" fmla="*/ 2147483646 h 46"/>
                <a:gd name="T6" fmla="*/ 2147483646 w 153"/>
                <a:gd name="T7" fmla="*/ 2147483646 h 46"/>
                <a:gd name="T8" fmla="*/ 2147483646 w 153"/>
                <a:gd name="T9" fmla="*/ 2147483646 h 46"/>
                <a:gd name="T10" fmla="*/ 2147483646 w 153"/>
                <a:gd name="T11" fmla="*/ 2147483646 h 46"/>
                <a:gd name="T12" fmla="*/ 2147483646 w 153"/>
                <a:gd name="T13" fmla="*/ 2147483646 h 46"/>
                <a:gd name="T14" fmla="*/ 2147483646 w 153"/>
                <a:gd name="T15" fmla="*/ 2147483646 h 46"/>
                <a:gd name="T16" fmla="*/ 2147483646 w 153"/>
                <a:gd name="T17" fmla="*/ 2147483646 h 46"/>
                <a:gd name="T18" fmla="*/ 2147483646 w 153"/>
                <a:gd name="T19" fmla="*/ 2147483646 h 46"/>
                <a:gd name="T20" fmla="*/ 2147483646 w 153"/>
                <a:gd name="T21" fmla="*/ 2147483646 h 46"/>
                <a:gd name="T22" fmla="*/ 2147483646 w 153"/>
                <a:gd name="T23" fmla="*/ 2147483646 h 46"/>
                <a:gd name="T24" fmla="*/ 2147483646 w 153"/>
                <a:gd name="T25" fmla="*/ 2147483646 h 46"/>
                <a:gd name="T26" fmla="*/ 2147483646 w 153"/>
                <a:gd name="T27" fmla="*/ 2147483646 h 46"/>
                <a:gd name="T28" fmla="*/ 2147483646 w 153"/>
                <a:gd name="T29" fmla="*/ 2147483646 h 46"/>
                <a:gd name="T30" fmla="*/ 2147483646 w 153"/>
                <a:gd name="T31" fmla="*/ 2147483646 h 46"/>
                <a:gd name="T32" fmla="*/ 2147483646 w 153"/>
                <a:gd name="T33" fmla="*/ 2147483646 h 46"/>
                <a:gd name="T34" fmla="*/ 2147483646 w 153"/>
                <a:gd name="T35" fmla="*/ 2147483646 h 46"/>
                <a:gd name="T36" fmla="*/ 2147483646 w 153"/>
                <a:gd name="T37" fmla="*/ 2147483646 h 46"/>
                <a:gd name="T38" fmla="*/ 2147483646 w 153"/>
                <a:gd name="T39" fmla="*/ 2147483646 h 46"/>
                <a:gd name="T40" fmla="*/ 2147483646 w 153"/>
                <a:gd name="T41" fmla="*/ 2147483646 h 46"/>
                <a:gd name="T42" fmla="*/ 2147483646 w 153"/>
                <a:gd name="T43" fmla="*/ 2147483646 h 46"/>
                <a:gd name="T44" fmla="*/ 2147483646 w 153"/>
                <a:gd name="T45" fmla="*/ 2147483646 h 46"/>
                <a:gd name="T46" fmla="*/ 2147483646 w 153"/>
                <a:gd name="T47" fmla="*/ 2147483646 h 46"/>
                <a:gd name="T48" fmla="*/ 2147483646 w 153"/>
                <a:gd name="T49" fmla="*/ 2147483646 h 46"/>
                <a:gd name="T50" fmla="*/ 2147483646 w 153"/>
                <a:gd name="T51" fmla="*/ 2147483646 h 46"/>
                <a:gd name="T52" fmla="*/ 2147483646 w 153"/>
                <a:gd name="T53" fmla="*/ 2147483646 h 46"/>
                <a:gd name="T54" fmla="*/ 2147483646 w 153"/>
                <a:gd name="T55" fmla="*/ 2147483646 h 46"/>
                <a:gd name="T56" fmla="*/ 2147483646 w 153"/>
                <a:gd name="T57" fmla="*/ 2147483646 h 46"/>
                <a:gd name="T58" fmla="*/ 2147483646 w 153"/>
                <a:gd name="T59" fmla="*/ 2147483646 h 46"/>
                <a:gd name="T60" fmla="*/ 2147483646 w 153"/>
                <a:gd name="T61" fmla="*/ 2147483646 h 46"/>
                <a:gd name="T62" fmla="*/ 2147483646 w 153"/>
                <a:gd name="T63" fmla="*/ 2147483646 h 46"/>
                <a:gd name="T64" fmla="*/ 2147483646 w 153"/>
                <a:gd name="T65" fmla="*/ 2147483646 h 46"/>
                <a:gd name="T66" fmla="*/ 2147483646 w 153"/>
                <a:gd name="T67" fmla="*/ 2147483646 h 46"/>
                <a:gd name="T68" fmla="*/ 2147483646 w 153"/>
                <a:gd name="T69" fmla="*/ 2147483646 h 46"/>
                <a:gd name="T70" fmla="*/ 2147483646 w 153"/>
                <a:gd name="T71" fmla="*/ 2147483646 h 46"/>
                <a:gd name="T72" fmla="*/ 2147483646 w 153"/>
                <a:gd name="T73" fmla="*/ 2147483646 h 46"/>
                <a:gd name="T74" fmla="*/ 2147483646 w 153"/>
                <a:gd name="T75" fmla="*/ 2147483646 h 46"/>
                <a:gd name="T76" fmla="*/ 2147483646 w 153"/>
                <a:gd name="T77" fmla="*/ 2147483646 h 46"/>
                <a:gd name="T78" fmla="*/ 2147483646 w 153"/>
                <a:gd name="T79" fmla="*/ 2147483646 h 46"/>
                <a:gd name="T80" fmla="*/ 2147483646 w 153"/>
                <a:gd name="T81" fmla="*/ 2147483646 h 46"/>
                <a:gd name="T82" fmla="*/ 2147483646 w 153"/>
                <a:gd name="T83" fmla="*/ 2147483646 h 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3"/>
                <a:gd name="T127" fmla="*/ 0 h 46"/>
                <a:gd name="T128" fmla="*/ 153 w 153"/>
                <a:gd name="T129" fmla="*/ 46 h 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3" h="46">
                  <a:moveTo>
                    <a:pt x="0" y="46"/>
                  </a:moveTo>
                  <a:lnTo>
                    <a:pt x="1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70" y="32"/>
                  </a:lnTo>
                  <a:lnTo>
                    <a:pt x="71" y="32"/>
                  </a:lnTo>
                  <a:lnTo>
                    <a:pt x="72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7" y="23"/>
                  </a:lnTo>
                  <a:lnTo>
                    <a:pt x="99" y="23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19"/>
                  </a:lnTo>
                  <a:lnTo>
                    <a:pt x="108" y="19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7" y="15"/>
                  </a:lnTo>
                  <a:lnTo>
                    <a:pt x="118" y="15"/>
                  </a:lnTo>
                  <a:lnTo>
                    <a:pt x="119" y="14"/>
                  </a:lnTo>
                  <a:lnTo>
                    <a:pt x="120" y="14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9" y="10"/>
                  </a:lnTo>
                  <a:lnTo>
                    <a:pt x="130" y="10"/>
                  </a:lnTo>
                  <a:lnTo>
                    <a:pt x="131" y="9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6"/>
                  </a:lnTo>
                  <a:lnTo>
                    <a:pt x="138" y="6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7" y="3"/>
                  </a:lnTo>
                  <a:lnTo>
                    <a:pt x="148" y="2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3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5" name="Freeform 54"/>
            <p:cNvSpPr>
              <a:spLocks/>
            </p:cNvSpPr>
            <p:nvPr/>
          </p:nvSpPr>
          <p:spPr bwMode="auto">
            <a:xfrm rot="-5400000">
              <a:off x="1896604" y="2628048"/>
              <a:ext cx="395399" cy="34830"/>
            </a:xfrm>
            <a:custGeom>
              <a:avLst/>
              <a:gdLst>
                <a:gd name="T0" fmla="*/ 2147483646 w 152"/>
                <a:gd name="T1" fmla="*/ 2147483646 h 20"/>
                <a:gd name="T2" fmla="*/ 2147483646 w 152"/>
                <a:gd name="T3" fmla="*/ 2147483646 h 20"/>
                <a:gd name="T4" fmla="*/ 2147483646 w 152"/>
                <a:gd name="T5" fmla="*/ 2147483646 h 20"/>
                <a:gd name="T6" fmla="*/ 2147483646 w 152"/>
                <a:gd name="T7" fmla="*/ 2147483646 h 20"/>
                <a:gd name="T8" fmla="*/ 2147483646 w 152"/>
                <a:gd name="T9" fmla="*/ 2147483646 h 20"/>
                <a:gd name="T10" fmla="*/ 2147483646 w 152"/>
                <a:gd name="T11" fmla="*/ 2147483646 h 20"/>
                <a:gd name="T12" fmla="*/ 2147483646 w 152"/>
                <a:gd name="T13" fmla="*/ 2147483646 h 20"/>
                <a:gd name="T14" fmla="*/ 2147483646 w 152"/>
                <a:gd name="T15" fmla="*/ 2147483646 h 20"/>
                <a:gd name="T16" fmla="*/ 2147483646 w 152"/>
                <a:gd name="T17" fmla="*/ 2147483646 h 20"/>
                <a:gd name="T18" fmla="*/ 2147483646 w 152"/>
                <a:gd name="T19" fmla="*/ 2147483646 h 20"/>
                <a:gd name="T20" fmla="*/ 2147483646 w 152"/>
                <a:gd name="T21" fmla="*/ 2147483646 h 20"/>
                <a:gd name="T22" fmla="*/ 2147483646 w 152"/>
                <a:gd name="T23" fmla="*/ 2147483646 h 20"/>
                <a:gd name="T24" fmla="*/ 2147483646 w 152"/>
                <a:gd name="T25" fmla="*/ 2147483646 h 20"/>
                <a:gd name="T26" fmla="*/ 2147483646 w 152"/>
                <a:gd name="T27" fmla="*/ 2147483646 h 20"/>
                <a:gd name="T28" fmla="*/ 2147483646 w 152"/>
                <a:gd name="T29" fmla="*/ 2147483646 h 20"/>
                <a:gd name="T30" fmla="*/ 2147483646 w 152"/>
                <a:gd name="T31" fmla="*/ 2147483646 h 20"/>
                <a:gd name="T32" fmla="*/ 2147483646 w 152"/>
                <a:gd name="T33" fmla="*/ 2147483646 h 20"/>
                <a:gd name="T34" fmla="*/ 2147483646 w 152"/>
                <a:gd name="T35" fmla="*/ 2147483646 h 20"/>
                <a:gd name="T36" fmla="*/ 2147483646 w 152"/>
                <a:gd name="T37" fmla="*/ 2147483646 h 20"/>
                <a:gd name="T38" fmla="*/ 2147483646 w 152"/>
                <a:gd name="T39" fmla="*/ 0 h 20"/>
                <a:gd name="T40" fmla="*/ 2147483646 w 152"/>
                <a:gd name="T41" fmla="*/ 0 h 20"/>
                <a:gd name="T42" fmla="*/ 2147483646 w 152"/>
                <a:gd name="T43" fmla="*/ 0 h 20"/>
                <a:gd name="T44" fmla="*/ 2147483646 w 152"/>
                <a:gd name="T45" fmla="*/ 0 h 20"/>
                <a:gd name="T46" fmla="*/ 2147483646 w 152"/>
                <a:gd name="T47" fmla="*/ 0 h 20"/>
                <a:gd name="T48" fmla="*/ 2147483646 w 152"/>
                <a:gd name="T49" fmla="*/ 2147483646 h 20"/>
                <a:gd name="T50" fmla="*/ 2147483646 w 152"/>
                <a:gd name="T51" fmla="*/ 2147483646 h 20"/>
                <a:gd name="T52" fmla="*/ 2147483646 w 152"/>
                <a:gd name="T53" fmla="*/ 2147483646 h 20"/>
                <a:gd name="T54" fmla="*/ 2147483646 w 152"/>
                <a:gd name="T55" fmla="*/ 2147483646 h 20"/>
                <a:gd name="T56" fmla="*/ 2147483646 w 152"/>
                <a:gd name="T57" fmla="*/ 2147483646 h 20"/>
                <a:gd name="T58" fmla="*/ 2147483646 w 152"/>
                <a:gd name="T59" fmla="*/ 2147483646 h 20"/>
                <a:gd name="T60" fmla="*/ 2147483646 w 152"/>
                <a:gd name="T61" fmla="*/ 2147483646 h 20"/>
                <a:gd name="T62" fmla="*/ 2147483646 w 152"/>
                <a:gd name="T63" fmla="*/ 2147483646 h 20"/>
                <a:gd name="T64" fmla="*/ 2147483646 w 152"/>
                <a:gd name="T65" fmla="*/ 2147483646 h 20"/>
                <a:gd name="T66" fmla="*/ 2147483646 w 152"/>
                <a:gd name="T67" fmla="*/ 2147483646 h 20"/>
                <a:gd name="T68" fmla="*/ 2147483646 w 152"/>
                <a:gd name="T69" fmla="*/ 2147483646 h 20"/>
                <a:gd name="T70" fmla="*/ 2147483646 w 152"/>
                <a:gd name="T71" fmla="*/ 2147483646 h 20"/>
                <a:gd name="T72" fmla="*/ 2147483646 w 152"/>
                <a:gd name="T73" fmla="*/ 2147483646 h 20"/>
                <a:gd name="T74" fmla="*/ 2147483646 w 152"/>
                <a:gd name="T75" fmla="*/ 2147483646 h 20"/>
                <a:gd name="T76" fmla="*/ 2147483646 w 152"/>
                <a:gd name="T77" fmla="*/ 2147483646 h 20"/>
                <a:gd name="T78" fmla="*/ 2147483646 w 152"/>
                <a:gd name="T79" fmla="*/ 2147483646 h 20"/>
                <a:gd name="T80" fmla="*/ 2147483646 w 152"/>
                <a:gd name="T81" fmla="*/ 2147483646 h 20"/>
                <a:gd name="T82" fmla="*/ 2147483646 w 152"/>
                <a:gd name="T83" fmla="*/ 2147483646 h 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0"/>
                <a:gd name="T128" fmla="*/ 152 w 152"/>
                <a:gd name="T129" fmla="*/ 20 h 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0">
                  <a:moveTo>
                    <a:pt x="0" y="20"/>
                  </a:moveTo>
                  <a:lnTo>
                    <a:pt x="1" y="19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1" y="4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2" y="7"/>
                  </a:lnTo>
                  <a:lnTo>
                    <a:pt x="123" y="7"/>
                  </a:lnTo>
                  <a:lnTo>
                    <a:pt x="124" y="7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8" y="9"/>
                  </a:lnTo>
                  <a:lnTo>
                    <a:pt x="129" y="9"/>
                  </a:lnTo>
                  <a:lnTo>
                    <a:pt x="130" y="9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6"/>
                  </a:lnTo>
                  <a:lnTo>
                    <a:pt x="148" y="16"/>
                  </a:lnTo>
                  <a:lnTo>
                    <a:pt x="150" y="17"/>
                  </a:lnTo>
                  <a:lnTo>
                    <a:pt x="151" y="17"/>
                  </a:lnTo>
                  <a:lnTo>
                    <a:pt x="152" y="18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6" name="Freeform 55"/>
            <p:cNvSpPr>
              <a:spLocks/>
            </p:cNvSpPr>
            <p:nvPr/>
          </p:nvSpPr>
          <p:spPr bwMode="auto">
            <a:xfrm rot="-5400000">
              <a:off x="1951461" y="2209139"/>
              <a:ext cx="395399" cy="81850"/>
            </a:xfrm>
            <a:custGeom>
              <a:avLst/>
              <a:gdLst>
                <a:gd name="T0" fmla="*/ 2147483646 w 152"/>
                <a:gd name="T1" fmla="*/ 2147483646 h 47"/>
                <a:gd name="T2" fmla="*/ 2147483646 w 152"/>
                <a:gd name="T3" fmla="*/ 2147483646 h 47"/>
                <a:gd name="T4" fmla="*/ 2147483646 w 152"/>
                <a:gd name="T5" fmla="*/ 2147483646 h 47"/>
                <a:gd name="T6" fmla="*/ 2147483646 w 152"/>
                <a:gd name="T7" fmla="*/ 2147483646 h 47"/>
                <a:gd name="T8" fmla="*/ 2147483646 w 152"/>
                <a:gd name="T9" fmla="*/ 2147483646 h 47"/>
                <a:gd name="T10" fmla="*/ 2147483646 w 152"/>
                <a:gd name="T11" fmla="*/ 2147483646 h 47"/>
                <a:gd name="T12" fmla="*/ 2147483646 w 152"/>
                <a:gd name="T13" fmla="*/ 2147483646 h 47"/>
                <a:gd name="T14" fmla="*/ 2147483646 w 152"/>
                <a:gd name="T15" fmla="*/ 2147483646 h 47"/>
                <a:gd name="T16" fmla="*/ 2147483646 w 152"/>
                <a:gd name="T17" fmla="*/ 2147483646 h 47"/>
                <a:gd name="T18" fmla="*/ 2147483646 w 152"/>
                <a:gd name="T19" fmla="*/ 2147483646 h 47"/>
                <a:gd name="T20" fmla="*/ 2147483646 w 152"/>
                <a:gd name="T21" fmla="*/ 2147483646 h 47"/>
                <a:gd name="T22" fmla="*/ 2147483646 w 152"/>
                <a:gd name="T23" fmla="*/ 2147483646 h 47"/>
                <a:gd name="T24" fmla="*/ 2147483646 w 152"/>
                <a:gd name="T25" fmla="*/ 2147483646 h 47"/>
                <a:gd name="T26" fmla="*/ 2147483646 w 152"/>
                <a:gd name="T27" fmla="*/ 2147483646 h 47"/>
                <a:gd name="T28" fmla="*/ 2147483646 w 152"/>
                <a:gd name="T29" fmla="*/ 2147483646 h 47"/>
                <a:gd name="T30" fmla="*/ 2147483646 w 152"/>
                <a:gd name="T31" fmla="*/ 2147483646 h 47"/>
                <a:gd name="T32" fmla="*/ 2147483646 w 152"/>
                <a:gd name="T33" fmla="*/ 2147483646 h 47"/>
                <a:gd name="T34" fmla="*/ 2147483646 w 152"/>
                <a:gd name="T35" fmla="*/ 2147483646 h 47"/>
                <a:gd name="T36" fmla="*/ 2147483646 w 152"/>
                <a:gd name="T37" fmla="*/ 2147483646 h 47"/>
                <a:gd name="T38" fmla="*/ 2147483646 w 152"/>
                <a:gd name="T39" fmla="*/ 2147483646 h 47"/>
                <a:gd name="T40" fmla="*/ 2147483646 w 152"/>
                <a:gd name="T41" fmla="*/ 2147483646 h 47"/>
                <a:gd name="T42" fmla="*/ 2147483646 w 152"/>
                <a:gd name="T43" fmla="*/ 2147483646 h 47"/>
                <a:gd name="T44" fmla="*/ 2147483646 w 152"/>
                <a:gd name="T45" fmla="*/ 2147483646 h 47"/>
                <a:gd name="T46" fmla="*/ 2147483646 w 152"/>
                <a:gd name="T47" fmla="*/ 2147483646 h 47"/>
                <a:gd name="T48" fmla="*/ 2147483646 w 152"/>
                <a:gd name="T49" fmla="*/ 2147483646 h 47"/>
                <a:gd name="T50" fmla="*/ 2147483646 w 152"/>
                <a:gd name="T51" fmla="*/ 2147483646 h 47"/>
                <a:gd name="T52" fmla="*/ 2147483646 w 152"/>
                <a:gd name="T53" fmla="*/ 2147483646 h 47"/>
                <a:gd name="T54" fmla="*/ 2147483646 w 152"/>
                <a:gd name="T55" fmla="*/ 2147483646 h 47"/>
                <a:gd name="T56" fmla="*/ 2147483646 w 152"/>
                <a:gd name="T57" fmla="*/ 2147483646 h 47"/>
                <a:gd name="T58" fmla="*/ 2147483646 w 152"/>
                <a:gd name="T59" fmla="*/ 2147483646 h 47"/>
                <a:gd name="T60" fmla="*/ 2147483646 w 152"/>
                <a:gd name="T61" fmla="*/ 2147483646 h 47"/>
                <a:gd name="T62" fmla="*/ 2147483646 w 152"/>
                <a:gd name="T63" fmla="*/ 2147483646 h 47"/>
                <a:gd name="T64" fmla="*/ 2147483646 w 152"/>
                <a:gd name="T65" fmla="*/ 2147483646 h 47"/>
                <a:gd name="T66" fmla="*/ 2147483646 w 152"/>
                <a:gd name="T67" fmla="*/ 2147483646 h 47"/>
                <a:gd name="T68" fmla="*/ 2147483646 w 152"/>
                <a:gd name="T69" fmla="*/ 2147483646 h 47"/>
                <a:gd name="T70" fmla="*/ 2147483646 w 152"/>
                <a:gd name="T71" fmla="*/ 2147483646 h 47"/>
                <a:gd name="T72" fmla="*/ 2147483646 w 152"/>
                <a:gd name="T73" fmla="*/ 2147483646 h 47"/>
                <a:gd name="T74" fmla="*/ 2147483646 w 152"/>
                <a:gd name="T75" fmla="*/ 2147483646 h 47"/>
                <a:gd name="T76" fmla="*/ 2147483646 w 152"/>
                <a:gd name="T77" fmla="*/ 2147483646 h 47"/>
                <a:gd name="T78" fmla="*/ 2147483646 w 152"/>
                <a:gd name="T79" fmla="*/ 2147483646 h 47"/>
                <a:gd name="T80" fmla="*/ 2147483646 w 152"/>
                <a:gd name="T81" fmla="*/ 2147483646 h 47"/>
                <a:gd name="T82" fmla="*/ 2147483646 w 152"/>
                <a:gd name="T83" fmla="*/ 2147483646 h 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47"/>
                <a:gd name="T128" fmla="*/ 152 w 152"/>
                <a:gd name="T129" fmla="*/ 47 h 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47">
                  <a:moveTo>
                    <a:pt x="0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2" y="26"/>
                  </a:lnTo>
                  <a:lnTo>
                    <a:pt x="64" y="27"/>
                  </a:lnTo>
                  <a:lnTo>
                    <a:pt x="65" y="27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31"/>
                  </a:lnTo>
                  <a:lnTo>
                    <a:pt x="78" y="31"/>
                  </a:lnTo>
                  <a:lnTo>
                    <a:pt x="79" y="32"/>
                  </a:lnTo>
                  <a:lnTo>
                    <a:pt x="80" y="32"/>
                  </a:lnTo>
                  <a:lnTo>
                    <a:pt x="82" y="32"/>
                  </a:lnTo>
                  <a:lnTo>
                    <a:pt x="83" y="33"/>
                  </a:lnTo>
                  <a:lnTo>
                    <a:pt x="84" y="33"/>
                  </a:lnTo>
                  <a:lnTo>
                    <a:pt x="85" y="33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1" y="35"/>
                  </a:lnTo>
                  <a:lnTo>
                    <a:pt x="92" y="36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6" y="37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3" y="39"/>
                  </a:lnTo>
                  <a:lnTo>
                    <a:pt x="104" y="39"/>
                  </a:lnTo>
                  <a:lnTo>
                    <a:pt x="106" y="39"/>
                  </a:lnTo>
                  <a:lnTo>
                    <a:pt x="107" y="39"/>
                  </a:lnTo>
                  <a:lnTo>
                    <a:pt x="108" y="40"/>
                  </a:lnTo>
                  <a:lnTo>
                    <a:pt x="109" y="40"/>
                  </a:lnTo>
                  <a:lnTo>
                    <a:pt x="110" y="40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4" y="41"/>
                  </a:lnTo>
                  <a:lnTo>
                    <a:pt x="115" y="41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7" y="44"/>
                  </a:lnTo>
                  <a:lnTo>
                    <a:pt x="128" y="44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6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5" y="46"/>
                  </a:lnTo>
                  <a:lnTo>
                    <a:pt x="146" y="46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50" y="47"/>
                  </a:lnTo>
                  <a:lnTo>
                    <a:pt x="151" y="47"/>
                  </a:lnTo>
                  <a:lnTo>
                    <a:pt x="152" y="47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7" name="Freeform 58"/>
            <p:cNvSpPr>
              <a:spLocks/>
            </p:cNvSpPr>
            <p:nvPr/>
          </p:nvSpPr>
          <p:spPr bwMode="auto">
            <a:xfrm rot="-5400000">
              <a:off x="1979326" y="3650349"/>
              <a:ext cx="395399" cy="40055"/>
            </a:xfrm>
            <a:custGeom>
              <a:avLst/>
              <a:gdLst>
                <a:gd name="T0" fmla="*/ 2147483646 w 152"/>
                <a:gd name="T1" fmla="*/ 2147483646 h 23"/>
                <a:gd name="T2" fmla="*/ 2147483646 w 152"/>
                <a:gd name="T3" fmla="*/ 2147483646 h 23"/>
                <a:gd name="T4" fmla="*/ 2147483646 w 152"/>
                <a:gd name="T5" fmla="*/ 2147483646 h 23"/>
                <a:gd name="T6" fmla="*/ 2147483646 w 152"/>
                <a:gd name="T7" fmla="*/ 2147483646 h 23"/>
                <a:gd name="T8" fmla="*/ 2147483646 w 152"/>
                <a:gd name="T9" fmla="*/ 2147483646 h 23"/>
                <a:gd name="T10" fmla="*/ 2147483646 w 152"/>
                <a:gd name="T11" fmla="*/ 2147483646 h 23"/>
                <a:gd name="T12" fmla="*/ 2147483646 w 152"/>
                <a:gd name="T13" fmla="*/ 2147483646 h 23"/>
                <a:gd name="T14" fmla="*/ 2147483646 w 152"/>
                <a:gd name="T15" fmla="*/ 2147483646 h 23"/>
                <a:gd name="T16" fmla="*/ 2147483646 w 152"/>
                <a:gd name="T17" fmla="*/ 2147483646 h 23"/>
                <a:gd name="T18" fmla="*/ 2147483646 w 152"/>
                <a:gd name="T19" fmla="*/ 2147483646 h 23"/>
                <a:gd name="T20" fmla="*/ 2147483646 w 152"/>
                <a:gd name="T21" fmla="*/ 2147483646 h 23"/>
                <a:gd name="T22" fmla="*/ 2147483646 w 152"/>
                <a:gd name="T23" fmla="*/ 2147483646 h 23"/>
                <a:gd name="T24" fmla="*/ 2147483646 w 152"/>
                <a:gd name="T25" fmla="*/ 2147483646 h 23"/>
                <a:gd name="T26" fmla="*/ 2147483646 w 152"/>
                <a:gd name="T27" fmla="*/ 2147483646 h 23"/>
                <a:gd name="T28" fmla="*/ 2147483646 w 152"/>
                <a:gd name="T29" fmla="*/ 2147483646 h 23"/>
                <a:gd name="T30" fmla="*/ 2147483646 w 152"/>
                <a:gd name="T31" fmla="*/ 2147483646 h 23"/>
                <a:gd name="T32" fmla="*/ 2147483646 w 152"/>
                <a:gd name="T33" fmla="*/ 2147483646 h 23"/>
                <a:gd name="T34" fmla="*/ 2147483646 w 152"/>
                <a:gd name="T35" fmla="*/ 2147483646 h 23"/>
                <a:gd name="T36" fmla="*/ 2147483646 w 152"/>
                <a:gd name="T37" fmla="*/ 2147483646 h 23"/>
                <a:gd name="T38" fmla="*/ 2147483646 w 152"/>
                <a:gd name="T39" fmla="*/ 2147483646 h 23"/>
                <a:gd name="T40" fmla="*/ 2147483646 w 152"/>
                <a:gd name="T41" fmla="*/ 2147483646 h 23"/>
                <a:gd name="T42" fmla="*/ 2147483646 w 152"/>
                <a:gd name="T43" fmla="*/ 2147483646 h 23"/>
                <a:gd name="T44" fmla="*/ 2147483646 w 152"/>
                <a:gd name="T45" fmla="*/ 2147483646 h 23"/>
                <a:gd name="T46" fmla="*/ 2147483646 w 152"/>
                <a:gd name="T47" fmla="*/ 2147483646 h 23"/>
                <a:gd name="T48" fmla="*/ 2147483646 w 152"/>
                <a:gd name="T49" fmla="*/ 2147483646 h 23"/>
                <a:gd name="T50" fmla="*/ 2147483646 w 152"/>
                <a:gd name="T51" fmla="*/ 2147483646 h 23"/>
                <a:gd name="T52" fmla="*/ 2147483646 w 152"/>
                <a:gd name="T53" fmla="*/ 2147483646 h 23"/>
                <a:gd name="T54" fmla="*/ 2147483646 w 152"/>
                <a:gd name="T55" fmla="*/ 2147483646 h 23"/>
                <a:gd name="T56" fmla="*/ 2147483646 w 152"/>
                <a:gd name="T57" fmla="*/ 2147483646 h 23"/>
                <a:gd name="T58" fmla="*/ 2147483646 w 152"/>
                <a:gd name="T59" fmla="*/ 2147483646 h 23"/>
                <a:gd name="T60" fmla="*/ 2147483646 w 152"/>
                <a:gd name="T61" fmla="*/ 2147483646 h 23"/>
                <a:gd name="T62" fmla="*/ 2147483646 w 152"/>
                <a:gd name="T63" fmla="*/ 2147483646 h 23"/>
                <a:gd name="T64" fmla="*/ 2147483646 w 152"/>
                <a:gd name="T65" fmla="*/ 2147483646 h 23"/>
                <a:gd name="T66" fmla="*/ 2147483646 w 152"/>
                <a:gd name="T67" fmla="*/ 2147483646 h 23"/>
                <a:gd name="T68" fmla="*/ 2147483646 w 152"/>
                <a:gd name="T69" fmla="*/ 2147483646 h 23"/>
                <a:gd name="T70" fmla="*/ 2147483646 w 152"/>
                <a:gd name="T71" fmla="*/ 2147483646 h 23"/>
                <a:gd name="T72" fmla="*/ 2147483646 w 152"/>
                <a:gd name="T73" fmla="*/ 2147483646 h 23"/>
                <a:gd name="T74" fmla="*/ 2147483646 w 152"/>
                <a:gd name="T75" fmla="*/ 2147483646 h 23"/>
                <a:gd name="T76" fmla="*/ 2147483646 w 152"/>
                <a:gd name="T77" fmla="*/ 2147483646 h 23"/>
                <a:gd name="T78" fmla="*/ 2147483646 w 152"/>
                <a:gd name="T79" fmla="*/ 2147483646 h 23"/>
                <a:gd name="T80" fmla="*/ 2147483646 w 152"/>
                <a:gd name="T81" fmla="*/ 2147483646 h 23"/>
                <a:gd name="T82" fmla="*/ 2147483646 w 152"/>
                <a:gd name="T83" fmla="*/ 2147483646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3"/>
                <a:gd name="T128" fmla="*/ 152 w 152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3">
                  <a:moveTo>
                    <a:pt x="0" y="23"/>
                  </a:move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5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5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2" y="20"/>
                  </a:lnTo>
                  <a:lnTo>
                    <a:pt x="94" y="20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1" y="19"/>
                  </a:lnTo>
                  <a:lnTo>
                    <a:pt x="102" y="19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7" y="18"/>
                  </a:lnTo>
                  <a:lnTo>
                    <a:pt x="108" y="17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19" y="15"/>
                  </a:lnTo>
                  <a:lnTo>
                    <a:pt x="120" y="14"/>
                  </a:lnTo>
                  <a:lnTo>
                    <a:pt x="121" y="14"/>
                  </a:lnTo>
                  <a:lnTo>
                    <a:pt x="122" y="14"/>
                  </a:lnTo>
                  <a:lnTo>
                    <a:pt x="124" y="13"/>
                  </a:lnTo>
                  <a:lnTo>
                    <a:pt x="125" y="13"/>
                  </a:lnTo>
                  <a:lnTo>
                    <a:pt x="126" y="12"/>
                  </a:lnTo>
                  <a:lnTo>
                    <a:pt x="127" y="12"/>
                  </a:lnTo>
                  <a:lnTo>
                    <a:pt x="128" y="12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9"/>
                  </a:lnTo>
                  <a:lnTo>
                    <a:pt x="136" y="9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7"/>
                  </a:lnTo>
                  <a:lnTo>
                    <a:pt x="140" y="7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4" y="5"/>
                  </a:lnTo>
                  <a:lnTo>
                    <a:pt x="145" y="4"/>
                  </a:lnTo>
                  <a:lnTo>
                    <a:pt x="148" y="3"/>
                  </a:lnTo>
                  <a:lnTo>
                    <a:pt x="149" y="2"/>
                  </a:lnTo>
                  <a:lnTo>
                    <a:pt x="151" y="1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8" name="Freeform 59"/>
            <p:cNvSpPr>
              <a:spLocks/>
            </p:cNvSpPr>
            <p:nvPr/>
          </p:nvSpPr>
          <p:spPr bwMode="auto">
            <a:xfrm rot="-5400000">
              <a:off x="1899625" y="3215305"/>
              <a:ext cx="382392" cy="132353"/>
            </a:xfrm>
            <a:custGeom>
              <a:avLst/>
              <a:gdLst>
                <a:gd name="T0" fmla="*/ 2147483646 w 147"/>
                <a:gd name="T1" fmla="*/ 2147483646 h 76"/>
                <a:gd name="T2" fmla="*/ 2147483646 w 147"/>
                <a:gd name="T3" fmla="*/ 2147483646 h 76"/>
                <a:gd name="T4" fmla="*/ 2147483646 w 147"/>
                <a:gd name="T5" fmla="*/ 2147483646 h 76"/>
                <a:gd name="T6" fmla="*/ 2147483646 w 147"/>
                <a:gd name="T7" fmla="*/ 2147483646 h 76"/>
                <a:gd name="T8" fmla="*/ 2147483646 w 147"/>
                <a:gd name="T9" fmla="*/ 2147483646 h 76"/>
                <a:gd name="T10" fmla="*/ 2147483646 w 147"/>
                <a:gd name="T11" fmla="*/ 2147483646 h 76"/>
                <a:gd name="T12" fmla="*/ 2147483646 w 147"/>
                <a:gd name="T13" fmla="*/ 2147483646 h 76"/>
                <a:gd name="T14" fmla="*/ 2147483646 w 147"/>
                <a:gd name="T15" fmla="*/ 2147483646 h 76"/>
                <a:gd name="T16" fmla="*/ 2147483646 w 147"/>
                <a:gd name="T17" fmla="*/ 2147483646 h 76"/>
                <a:gd name="T18" fmla="*/ 2147483646 w 147"/>
                <a:gd name="T19" fmla="*/ 2147483646 h 76"/>
                <a:gd name="T20" fmla="*/ 2147483646 w 147"/>
                <a:gd name="T21" fmla="*/ 2147483646 h 76"/>
                <a:gd name="T22" fmla="*/ 2147483646 w 147"/>
                <a:gd name="T23" fmla="*/ 2147483646 h 76"/>
                <a:gd name="T24" fmla="*/ 2147483646 w 147"/>
                <a:gd name="T25" fmla="*/ 2147483646 h 76"/>
                <a:gd name="T26" fmla="*/ 2147483646 w 147"/>
                <a:gd name="T27" fmla="*/ 2147483646 h 76"/>
                <a:gd name="T28" fmla="*/ 2147483646 w 147"/>
                <a:gd name="T29" fmla="*/ 2147483646 h 76"/>
                <a:gd name="T30" fmla="*/ 2147483646 w 147"/>
                <a:gd name="T31" fmla="*/ 2147483646 h 76"/>
                <a:gd name="T32" fmla="*/ 2147483646 w 147"/>
                <a:gd name="T33" fmla="*/ 2147483646 h 76"/>
                <a:gd name="T34" fmla="*/ 2147483646 w 147"/>
                <a:gd name="T35" fmla="*/ 2147483646 h 76"/>
                <a:gd name="T36" fmla="*/ 2147483646 w 147"/>
                <a:gd name="T37" fmla="*/ 2147483646 h 76"/>
                <a:gd name="T38" fmla="*/ 2147483646 w 147"/>
                <a:gd name="T39" fmla="*/ 2147483646 h 76"/>
                <a:gd name="T40" fmla="*/ 2147483646 w 147"/>
                <a:gd name="T41" fmla="*/ 2147483646 h 76"/>
                <a:gd name="T42" fmla="*/ 2147483646 w 147"/>
                <a:gd name="T43" fmla="*/ 2147483646 h 76"/>
                <a:gd name="T44" fmla="*/ 2147483646 w 147"/>
                <a:gd name="T45" fmla="*/ 2147483646 h 76"/>
                <a:gd name="T46" fmla="*/ 2147483646 w 147"/>
                <a:gd name="T47" fmla="*/ 2147483646 h 76"/>
                <a:gd name="T48" fmla="*/ 2147483646 w 147"/>
                <a:gd name="T49" fmla="*/ 2147483646 h 76"/>
                <a:gd name="T50" fmla="*/ 2147483646 w 147"/>
                <a:gd name="T51" fmla="*/ 2147483646 h 76"/>
                <a:gd name="T52" fmla="*/ 2147483646 w 147"/>
                <a:gd name="T53" fmla="*/ 2147483646 h 76"/>
                <a:gd name="T54" fmla="*/ 2147483646 w 147"/>
                <a:gd name="T55" fmla="*/ 2147483646 h 76"/>
                <a:gd name="T56" fmla="*/ 2147483646 w 147"/>
                <a:gd name="T57" fmla="*/ 2147483646 h 76"/>
                <a:gd name="T58" fmla="*/ 2147483646 w 147"/>
                <a:gd name="T59" fmla="*/ 2147483646 h 76"/>
                <a:gd name="T60" fmla="*/ 2147483646 w 147"/>
                <a:gd name="T61" fmla="*/ 2147483646 h 76"/>
                <a:gd name="T62" fmla="*/ 2147483646 w 147"/>
                <a:gd name="T63" fmla="*/ 2147483646 h 76"/>
                <a:gd name="T64" fmla="*/ 2147483646 w 147"/>
                <a:gd name="T65" fmla="*/ 0 h 76"/>
                <a:gd name="T66" fmla="*/ 2147483646 w 147"/>
                <a:gd name="T67" fmla="*/ 0 h 76"/>
                <a:gd name="T68" fmla="*/ 2147483646 w 147"/>
                <a:gd name="T69" fmla="*/ 0 h 76"/>
                <a:gd name="T70" fmla="*/ 2147483646 w 147"/>
                <a:gd name="T71" fmla="*/ 0 h 76"/>
                <a:gd name="T72" fmla="*/ 2147483646 w 147"/>
                <a:gd name="T73" fmla="*/ 2147483646 h 76"/>
                <a:gd name="T74" fmla="*/ 2147483646 w 147"/>
                <a:gd name="T75" fmla="*/ 2147483646 h 76"/>
                <a:gd name="T76" fmla="*/ 2147483646 w 147"/>
                <a:gd name="T77" fmla="*/ 2147483646 h 76"/>
                <a:gd name="T78" fmla="*/ 2147483646 w 147"/>
                <a:gd name="T79" fmla="*/ 2147483646 h 76"/>
                <a:gd name="T80" fmla="*/ 2147483646 w 147"/>
                <a:gd name="T81" fmla="*/ 2147483646 h 76"/>
                <a:gd name="T82" fmla="*/ 2147483646 w 147"/>
                <a:gd name="T83" fmla="*/ 2147483646 h 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7"/>
                <a:gd name="T127" fmla="*/ 0 h 76"/>
                <a:gd name="T128" fmla="*/ 147 w 147"/>
                <a:gd name="T129" fmla="*/ 76 h 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7" h="76">
                  <a:moveTo>
                    <a:pt x="0" y="76"/>
                  </a:moveTo>
                  <a:lnTo>
                    <a:pt x="3" y="75"/>
                  </a:lnTo>
                  <a:lnTo>
                    <a:pt x="5" y="74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2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38" y="48"/>
                  </a:lnTo>
                  <a:lnTo>
                    <a:pt x="40" y="47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7" y="41"/>
                  </a:lnTo>
                  <a:lnTo>
                    <a:pt x="47" y="40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2" y="28"/>
                  </a:lnTo>
                  <a:lnTo>
                    <a:pt x="62" y="27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2" y="19"/>
                  </a:lnTo>
                  <a:lnTo>
                    <a:pt x="72" y="18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81" y="13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4" y="10"/>
                  </a:lnTo>
                  <a:lnTo>
                    <a:pt x="87" y="9"/>
                  </a:lnTo>
                  <a:lnTo>
                    <a:pt x="89" y="8"/>
                  </a:lnTo>
                  <a:lnTo>
                    <a:pt x="89" y="7"/>
                  </a:lnTo>
                  <a:lnTo>
                    <a:pt x="90" y="7"/>
                  </a:lnTo>
                  <a:lnTo>
                    <a:pt x="92" y="6"/>
                  </a:lnTo>
                  <a:lnTo>
                    <a:pt x="94" y="5"/>
                  </a:lnTo>
                  <a:lnTo>
                    <a:pt x="95" y="4"/>
                  </a:lnTo>
                  <a:lnTo>
                    <a:pt x="96" y="4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0" y="3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3"/>
                  </a:lnTo>
                  <a:lnTo>
                    <a:pt x="131" y="3"/>
                  </a:lnTo>
                  <a:lnTo>
                    <a:pt x="132" y="3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6" y="5"/>
                  </a:lnTo>
                  <a:lnTo>
                    <a:pt x="137" y="5"/>
                  </a:lnTo>
                  <a:lnTo>
                    <a:pt x="138" y="6"/>
                  </a:lnTo>
                  <a:lnTo>
                    <a:pt x="141" y="7"/>
                  </a:lnTo>
                  <a:lnTo>
                    <a:pt x="142" y="8"/>
                  </a:lnTo>
                  <a:lnTo>
                    <a:pt x="144" y="9"/>
                  </a:lnTo>
                  <a:lnTo>
                    <a:pt x="147" y="1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9" name="Freeform 60"/>
            <p:cNvSpPr>
              <a:spLocks/>
            </p:cNvSpPr>
            <p:nvPr/>
          </p:nvSpPr>
          <p:spPr bwMode="auto">
            <a:xfrm rot="-5400000">
              <a:off x="1928348" y="2826806"/>
              <a:ext cx="377190" cy="149768"/>
            </a:xfrm>
            <a:custGeom>
              <a:avLst/>
              <a:gdLst>
                <a:gd name="T0" fmla="*/ 2147483646 w 145"/>
                <a:gd name="T1" fmla="*/ 2147483646 h 86"/>
                <a:gd name="T2" fmla="*/ 2147483646 w 145"/>
                <a:gd name="T3" fmla="*/ 2147483646 h 86"/>
                <a:gd name="T4" fmla="*/ 2147483646 w 145"/>
                <a:gd name="T5" fmla="*/ 2147483646 h 86"/>
                <a:gd name="T6" fmla="*/ 2147483646 w 145"/>
                <a:gd name="T7" fmla="*/ 2147483646 h 86"/>
                <a:gd name="T8" fmla="*/ 2147483646 w 145"/>
                <a:gd name="T9" fmla="*/ 2147483646 h 86"/>
                <a:gd name="T10" fmla="*/ 2147483646 w 145"/>
                <a:gd name="T11" fmla="*/ 2147483646 h 86"/>
                <a:gd name="T12" fmla="*/ 2147483646 w 145"/>
                <a:gd name="T13" fmla="*/ 2147483646 h 86"/>
                <a:gd name="T14" fmla="*/ 2147483646 w 145"/>
                <a:gd name="T15" fmla="*/ 2147483646 h 86"/>
                <a:gd name="T16" fmla="*/ 2147483646 w 145"/>
                <a:gd name="T17" fmla="*/ 2147483646 h 86"/>
                <a:gd name="T18" fmla="*/ 2147483646 w 145"/>
                <a:gd name="T19" fmla="*/ 2147483646 h 86"/>
                <a:gd name="T20" fmla="*/ 2147483646 w 145"/>
                <a:gd name="T21" fmla="*/ 2147483646 h 86"/>
                <a:gd name="T22" fmla="*/ 2147483646 w 145"/>
                <a:gd name="T23" fmla="*/ 2147483646 h 86"/>
                <a:gd name="T24" fmla="*/ 2147483646 w 145"/>
                <a:gd name="T25" fmla="*/ 2147483646 h 86"/>
                <a:gd name="T26" fmla="*/ 2147483646 w 145"/>
                <a:gd name="T27" fmla="*/ 2147483646 h 86"/>
                <a:gd name="T28" fmla="*/ 2147483646 w 145"/>
                <a:gd name="T29" fmla="*/ 2147483646 h 86"/>
                <a:gd name="T30" fmla="*/ 2147483646 w 145"/>
                <a:gd name="T31" fmla="*/ 2147483646 h 86"/>
                <a:gd name="T32" fmla="*/ 2147483646 w 145"/>
                <a:gd name="T33" fmla="*/ 2147483646 h 86"/>
                <a:gd name="T34" fmla="*/ 2147483646 w 145"/>
                <a:gd name="T35" fmla="*/ 2147483646 h 86"/>
                <a:gd name="T36" fmla="*/ 2147483646 w 145"/>
                <a:gd name="T37" fmla="*/ 2147483646 h 86"/>
                <a:gd name="T38" fmla="*/ 2147483646 w 145"/>
                <a:gd name="T39" fmla="*/ 2147483646 h 86"/>
                <a:gd name="T40" fmla="*/ 2147483646 w 145"/>
                <a:gd name="T41" fmla="*/ 2147483646 h 86"/>
                <a:gd name="T42" fmla="*/ 2147483646 w 145"/>
                <a:gd name="T43" fmla="*/ 2147483646 h 86"/>
                <a:gd name="T44" fmla="*/ 2147483646 w 145"/>
                <a:gd name="T45" fmla="*/ 2147483646 h 86"/>
                <a:gd name="T46" fmla="*/ 2147483646 w 145"/>
                <a:gd name="T47" fmla="*/ 2147483646 h 86"/>
                <a:gd name="T48" fmla="*/ 2147483646 w 145"/>
                <a:gd name="T49" fmla="*/ 2147483646 h 86"/>
                <a:gd name="T50" fmla="*/ 2147483646 w 145"/>
                <a:gd name="T51" fmla="*/ 2147483646 h 86"/>
                <a:gd name="T52" fmla="*/ 2147483646 w 145"/>
                <a:gd name="T53" fmla="*/ 2147483646 h 86"/>
                <a:gd name="T54" fmla="*/ 2147483646 w 145"/>
                <a:gd name="T55" fmla="*/ 2147483646 h 86"/>
                <a:gd name="T56" fmla="*/ 2147483646 w 145"/>
                <a:gd name="T57" fmla="*/ 2147483646 h 86"/>
                <a:gd name="T58" fmla="*/ 2147483646 w 145"/>
                <a:gd name="T59" fmla="*/ 2147483646 h 86"/>
                <a:gd name="T60" fmla="*/ 2147483646 w 145"/>
                <a:gd name="T61" fmla="*/ 2147483646 h 86"/>
                <a:gd name="T62" fmla="*/ 2147483646 w 145"/>
                <a:gd name="T63" fmla="*/ 2147483646 h 86"/>
                <a:gd name="T64" fmla="*/ 2147483646 w 145"/>
                <a:gd name="T65" fmla="*/ 2147483646 h 86"/>
                <a:gd name="T66" fmla="*/ 2147483646 w 145"/>
                <a:gd name="T67" fmla="*/ 2147483646 h 86"/>
                <a:gd name="T68" fmla="*/ 2147483646 w 145"/>
                <a:gd name="T69" fmla="*/ 2147483646 h 86"/>
                <a:gd name="T70" fmla="*/ 2147483646 w 145"/>
                <a:gd name="T71" fmla="*/ 2147483646 h 86"/>
                <a:gd name="T72" fmla="*/ 2147483646 w 145"/>
                <a:gd name="T73" fmla="*/ 2147483646 h 86"/>
                <a:gd name="T74" fmla="*/ 2147483646 w 145"/>
                <a:gd name="T75" fmla="*/ 2147483646 h 86"/>
                <a:gd name="T76" fmla="*/ 2147483646 w 145"/>
                <a:gd name="T77" fmla="*/ 2147483646 h 86"/>
                <a:gd name="T78" fmla="*/ 2147483646 w 145"/>
                <a:gd name="T79" fmla="*/ 2147483646 h 86"/>
                <a:gd name="T80" fmla="*/ 2147483646 w 145"/>
                <a:gd name="T81" fmla="*/ 2147483646 h 86"/>
                <a:gd name="T82" fmla="*/ 2147483646 w 145"/>
                <a:gd name="T83" fmla="*/ 2147483646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5"/>
                <a:gd name="T127" fmla="*/ 0 h 86"/>
                <a:gd name="T128" fmla="*/ 145 w 145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5" h="86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7" y="39"/>
                  </a:lnTo>
                  <a:lnTo>
                    <a:pt x="47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51" y="43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9" y="48"/>
                  </a:lnTo>
                  <a:lnTo>
                    <a:pt x="59" y="49"/>
                  </a:lnTo>
                  <a:lnTo>
                    <a:pt x="61" y="50"/>
                  </a:lnTo>
                  <a:lnTo>
                    <a:pt x="61" y="51"/>
                  </a:lnTo>
                  <a:lnTo>
                    <a:pt x="63" y="52"/>
                  </a:lnTo>
                  <a:lnTo>
                    <a:pt x="63" y="53"/>
                  </a:lnTo>
                  <a:lnTo>
                    <a:pt x="66" y="54"/>
                  </a:lnTo>
                  <a:lnTo>
                    <a:pt x="66" y="55"/>
                  </a:lnTo>
                  <a:lnTo>
                    <a:pt x="67" y="56"/>
                  </a:lnTo>
                  <a:lnTo>
                    <a:pt x="69" y="57"/>
                  </a:lnTo>
                  <a:lnTo>
                    <a:pt x="69" y="58"/>
                  </a:lnTo>
                  <a:lnTo>
                    <a:pt x="72" y="59"/>
                  </a:lnTo>
                  <a:lnTo>
                    <a:pt x="74" y="60"/>
                  </a:lnTo>
                  <a:lnTo>
                    <a:pt x="74" y="61"/>
                  </a:lnTo>
                  <a:lnTo>
                    <a:pt x="75" y="62"/>
                  </a:lnTo>
                  <a:lnTo>
                    <a:pt x="78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5"/>
                  </a:lnTo>
                  <a:lnTo>
                    <a:pt x="84" y="66"/>
                  </a:lnTo>
                  <a:lnTo>
                    <a:pt x="84" y="67"/>
                  </a:lnTo>
                  <a:lnTo>
                    <a:pt x="85" y="67"/>
                  </a:lnTo>
                  <a:lnTo>
                    <a:pt x="87" y="68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91" y="70"/>
                  </a:lnTo>
                  <a:lnTo>
                    <a:pt x="91" y="71"/>
                  </a:lnTo>
                  <a:lnTo>
                    <a:pt x="92" y="71"/>
                  </a:lnTo>
                  <a:lnTo>
                    <a:pt x="93" y="72"/>
                  </a:lnTo>
                  <a:lnTo>
                    <a:pt x="96" y="73"/>
                  </a:lnTo>
                  <a:lnTo>
                    <a:pt x="97" y="74"/>
                  </a:lnTo>
                  <a:lnTo>
                    <a:pt x="98" y="74"/>
                  </a:lnTo>
                  <a:lnTo>
                    <a:pt x="99" y="75"/>
                  </a:lnTo>
                  <a:lnTo>
                    <a:pt x="101" y="75"/>
                  </a:lnTo>
                  <a:lnTo>
                    <a:pt x="102" y="76"/>
                  </a:lnTo>
                  <a:lnTo>
                    <a:pt x="103" y="76"/>
                  </a:lnTo>
                  <a:lnTo>
                    <a:pt x="104" y="77"/>
                  </a:lnTo>
                  <a:lnTo>
                    <a:pt x="105" y="77"/>
                  </a:lnTo>
                  <a:lnTo>
                    <a:pt x="107" y="78"/>
                  </a:lnTo>
                  <a:lnTo>
                    <a:pt x="108" y="78"/>
                  </a:lnTo>
                  <a:lnTo>
                    <a:pt x="109" y="78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5" y="80"/>
                  </a:lnTo>
                  <a:lnTo>
                    <a:pt x="116" y="81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2"/>
                  </a:lnTo>
                  <a:lnTo>
                    <a:pt x="123" y="83"/>
                  </a:lnTo>
                  <a:lnTo>
                    <a:pt x="125" y="83"/>
                  </a:lnTo>
                  <a:lnTo>
                    <a:pt x="126" y="83"/>
                  </a:lnTo>
                  <a:lnTo>
                    <a:pt x="127" y="83"/>
                  </a:lnTo>
                  <a:lnTo>
                    <a:pt x="128" y="84"/>
                  </a:lnTo>
                  <a:lnTo>
                    <a:pt x="129" y="84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3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9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3" y="86"/>
                  </a:lnTo>
                  <a:lnTo>
                    <a:pt x="144" y="86"/>
                  </a:lnTo>
                  <a:lnTo>
                    <a:pt x="145" y="86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0" name="Freeform 61"/>
            <p:cNvSpPr>
              <a:spLocks/>
            </p:cNvSpPr>
            <p:nvPr/>
          </p:nvSpPr>
          <p:spPr bwMode="auto">
            <a:xfrm rot="-5400000">
              <a:off x="2076079" y="2592124"/>
              <a:ext cx="236721" cy="5225"/>
            </a:xfrm>
            <a:custGeom>
              <a:avLst/>
              <a:gdLst>
                <a:gd name="T0" fmla="*/ 2147483646 w 91"/>
                <a:gd name="T1" fmla="*/ 0 h 3"/>
                <a:gd name="T2" fmla="*/ 2147483646 w 91"/>
                <a:gd name="T3" fmla="*/ 0 h 3"/>
                <a:gd name="T4" fmla="*/ 2147483646 w 91"/>
                <a:gd name="T5" fmla="*/ 2147483646 h 3"/>
                <a:gd name="T6" fmla="*/ 2147483646 w 91"/>
                <a:gd name="T7" fmla="*/ 2147483646 h 3"/>
                <a:gd name="T8" fmla="*/ 2147483646 w 91"/>
                <a:gd name="T9" fmla="*/ 2147483646 h 3"/>
                <a:gd name="T10" fmla="*/ 2147483646 w 91"/>
                <a:gd name="T11" fmla="*/ 2147483646 h 3"/>
                <a:gd name="T12" fmla="*/ 2147483646 w 91"/>
                <a:gd name="T13" fmla="*/ 2147483646 h 3"/>
                <a:gd name="T14" fmla="*/ 2147483646 w 91"/>
                <a:gd name="T15" fmla="*/ 2147483646 h 3"/>
                <a:gd name="T16" fmla="*/ 2147483646 w 91"/>
                <a:gd name="T17" fmla="*/ 2147483646 h 3"/>
                <a:gd name="T18" fmla="*/ 2147483646 w 91"/>
                <a:gd name="T19" fmla="*/ 2147483646 h 3"/>
                <a:gd name="T20" fmla="*/ 2147483646 w 91"/>
                <a:gd name="T21" fmla="*/ 2147483646 h 3"/>
                <a:gd name="T22" fmla="*/ 2147483646 w 91"/>
                <a:gd name="T23" fmla="*/ 2147483646 h 3"/>
                <a:gd name="T24" fmla="*/ 2147483646 w 91"/>
                <a:gd name="T25" fmla="*/ 2147483646 h 3"/>
                <a:gd name="T26" fmla="*/ 2147483646 w 91"/>
                <a:gd name="T27" fmla="*/ 2147483646 h 3"/>
                <a:gd name="T28" fmla="*/ 2147483646 w 91"/>
                <a:gd name="T29" fmla="*/ 2147483646 h 3"/>
                <a:gd name="T30" fmla="*/ 2147483646 w 91"/>
                <a:gd name="T31" fmla="*/ 2147483646 h 3"/>
                <a:gd name="T32" fmla="*/ 2147483646 w 91"/>
                <a:gd name="T33" fmla="*/ 2147483646 h 3"/>
                <a:gd name="T34" fmla="*/ 2147483646 w 91"/>
                <a:gd name="T35" fmla="*/ 2147483646 h 3"/>
                <a:gd name="T36" fmla="*/ 2147483646 w 91"/>
                <a:gd name="T37" fmla="*/ 2147483646 h 3"/>
                <a:gd name="T38" fmla="*/ 2147483646 w 91"/>
                <a:gd name="T39" fmla="*/ 2147483646 h 3"/>
                <a:gd name="T40" fmla="*/ 2147483646 w 91"/>
                <a:gd name="T41" fmla="*/ 2147483646 h 3"/>
                <a:gd name="T42" fmla="*/ 2147483646 w 91"/>
                <a:gd name="T43" fmla="*/ 2147483646 h 3"/>
                <a:gd name="T44" fmla="*/ 2147483646 w 91"/>
                <a:gd name="T45" fmla="*/ 2147483646 h 3"/>
                <a:gd name="T46" fmla="*/ 2147483646 w 91"/>
                <a:gd name="T47" fmla="*/ 2147483646 h 3"/>
                <a:gd name="T48" fmla="*/ 2147483646 w 91"/>
                <a:gd name="T49" fmla="*/ 2147483646 h 3"/>
                <a:gd name="T50" fmla="*/ 2147483646 w 91"/>
                <a:gd name="T51" fmla="*/ 2147483646 h 3"/>
                <a:gd name="T52" fmla="*/ 2147483646 w 91"/>
                <a:gd name="T53" fmla="*/ 2147483646 h 3"/>
                <a:gd name="T54" fmla="*/ 2147483646 w 91"/>
                <a:gd name="T55" fmla="*/ 2147483646 h 3"/>
                <a:gd name="T56" fmla="*/ 2147483646 w 91"/>
                <a:gd name="T57" fmla="*/ 2147483646 h 3"/>
                <a:gd name="T58" fmla="*/ 2147483646 w 91"/>
                <a:gd name="T59" fmla="*/ 2147483646 h 3"/>
                <a:gd name="T60" fmla="*/ 2147483646 w 91"/>
                <a:gd name="T61" fmla="*/ 2147483646 h 3"/>
                <a:gd name="T62" fmla="*/ 2147483646 w 91"/>
                <a:gd name="T63" fmla="*/ 2147483646 h 3"/>
                <a:gd name="T64" fmla="*/ 2147483646 w 91"/>
                <a:gd name="T65" fmla="*/ 2147483646 h 3"/>
                <a:gd name="T66" fmla="*/ 2147483646 w 91"/>
                <a:gd name="T67" fmla="*/ 2147483646 h 3"/>
                <a:gd name="T68" fmla="*/ 2147483646 w 91"/>
                <a:gd name="T69" fmla="*/ 2147483646 h 3"/>
                <a:gd name="T70" fmla="*/ 2147483646 w 91"/>
                <a:gd name="T71" fmla="*/ 2147483646 h 3"/>
                <a:gd name="T72" fmla="*/ 2147483646 w 91"/>
                <a:gd name="T73" fmla="*/ 2147483646 h 3"/>
                <a:gd name="T74" fmla="*/ 2147483646 w 91"/>
                <a:gd name="T75" fmla="*/ 2147483646 h 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3"/>
                <a:gd name="T116" fmla="*/ 91 w 91"/>
                <a:gd name="T117" fmla="*/ 3 h 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3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4" y="3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1" y="3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1" name="Freeform 62"/>
            <p:cNvSpPr>
              <a:spLocks/>
            </p:cNvSpPr>
            <p:nvPr/>
          </p:nvSpPr>
          <p:spPr bwMode="auto">
            <a:xfrm rot="-5400000">
              <a:off x="1841001" y="3478208"/>
              <a:ext cx="247125" cy="464977"/>
            </a:xfrm>
            <a:custGeom>
              <a:avLst/>
              <a:gdLst>
                <a:gd name="T0" fmla="*/ 2147483646 w 95"/>
                <a:gd name="T1" fmla="*/ 2147483646 h 267"/>
                <a:gd name="T2" fmla="*/ 2147483646 w 95"/>
                <a:gd name="T3" fmla="*/ 2147483646 h 267"/>
                <a:gd name="T4" fmla="*/ 2147483646 w 95"/>
                <a:gd name="T5" fmla="*/ 2147483646 h 267"/>
                <a:gd name="T6" fmla="*/ 2147483646 w 95"/>
                <a:gd name="T7" fmla="*/ 2147483646 h 267"/>
                <a:gd name="T8" fmla="*/ 2147483646 w 95"/>
                <a:gd name="T9" fmla="*/ 2147483646 h 267"/>
                <a:gd name="T10" fmla="*/ 2147483646 w 95"/>
                <a:gd name="T11" fmla="*/ 2147483646 h 267"/>
                <a:gd name="T12" fmla="*/ 2147483646 w 95"/>
                <a:gd name="T13" fmla="*/ 2147483646 h 267"/>
                <a:gd name="T14" fmla="*/ 2147483646 w 95"/>
                <a:gd name="T15" fmla="*/ 2147483646 h 267"/>
                <a:gd name="T16" fmla="*/ 2147483646 w 95"/>
                <a:gd name="T17" fmla="*/ 2147483646 h 267"/>
                <a:gd name="T18" fmla="*/ 2147483646 w 95"/>
                <a:gd name="T19" fmla="*/ 2147483646 h 267"/>
                <a:gd name="T20" fmla="*/ 2147483646 w 95"/>
                <a:gd name="T21" fmla="*/ 2147483646 h 267"/>
                <a:gd name="T22" fmla="*/ 2147483646 w 95"/>
                <a:gd name="T23" fmla="*/ 2147483646 h 267"/>
                <a:gd name="T24" fmla="*/ 2147483646 w 95"/>
                <a:gd name="T25" fmla="*/ 2147483646 h 267"/>
                <a:gd name="T26" fmla="*/ 2147483646 w 95"/>
                <a:gd name="T27" fmla="*/ 2147483646 h 267"/>
                <a:gd name="T28" fmla="*/ 2147483646 w 95"/>
                <a:gd name="T29" fmla="*/ 2147483646 h 267"/>
                <a:gd name="T30" fmla="*/ 2147483646 w 95"/>
                <a:gd name="T31" fmla="*/ 2147483646 h 267"/>
                <a:gd name="T32" fmla="*/ 2147483646 w 95"/>
                <a:gd name="T33" fmla="*/ 2147483646 h 267"/>
                <a:gd name="T34" fmla="*/ 2147483646 w 95"/>
                <a:gd name="T35" fmla="*/ 2147483646 h 267"/>
                <a:gd name="T36" fmla="*/ 2147483646 w 95"/>
                <a:gd name="T37" fmla="*/ 2147483646 h 267"/>
                <a:gd name="T38" fmla="*/ 2147483646 w 95"/>
                <a:gd name="T39" fmla="*/ 2147483646 h 267"/>
                <a:gd name="T40" fmla="*/ 2147483646 w 95"/>
                <a:gd name="T41" fmla="*/ 2147483646 h 267"/>
                <a:gd name="T42" fmla="*/ 2147483646 w 95"/>
                <a:gd name="T43" fmla="*/ 2147483646 h 267"/>
                <a:gd name="T44" fmla="*/ 2147483646 w 95"/>
                <a:gd name="T45" fmla="*/ 2147483646 h 267"/>
                <a:gd name="T46" fmla="*/ 2147483646 w 95"/>
                <a:gd name="T47" fmla="*/ 2147483646 h 267"/>
                <a:gd name="T48" fmla="*/ 2147483646 w 95"/>
                <a:gd name="T49" fmla="*/ 2147483646 h 267"/>
                <a:gd name="T50" fmla="*/ 2147483646 w 95"/>
                <a:gd name="T51" fmla="*/ 2147483646 h 267"/>
                <a:gd name="T52" fmla="*/ 2147483646 w 95"/>
                <a:gd name="T53" fmla="*/ 2147483646 h 267"/>
                <a:gd name="T54" fmla="*/ 2147483646 w 95"/>
                <a:gd name="T55" fmla="*/ 2147483646 h 267"/>
                <a:gd name="T56" fmla="*/ 2147483646 w 95"/>
                <a:gd name="T57" fmla="*/ 2147483646 h 267"/>
                <a:gd name="T58" fmla="*/ 2147483646 w 95"/>
                <a:gd name="T59" fmla="*/ 2147483646 h 267"/>
                <a:gd name="T60" fmla="*/ 2147483646 w 95"/>
                <a:gd name="T61" fmla="*/ 2147483646 h 267"/>
                <a:gd name="T62" fmla="*/ 2147483646 w 95"/>
                <a:gd name="T63" fmla="*/ 2147483646 h 267"/>
                <a:gd name="T64" fmla="*/ 2147483646 w 95"/>
                <a:gd name="T65" fmla="*/ 2147483646 h 267"/>
                <a:gd name="T66" fmla="*/ 2147483646 w 95"/>
                <a:gd name="T67" fmla="*/ 2147483646 h 267"/>
                <a:gd name="T68" fmla="*/ 2147483646 w 95"/>
                <a:gd name="T69" fmla="*/ 2147483646 h 267"/>
                <a:gd name="T70" fmla="*/ 2147483646 w 95"/>
                <a:gd name="T71" fmla="*/ 2147483646 h 267"/>
                <a:gd name="T72" fmla="*/ 2147483646 w 95"/>
                <a:gd name="T73" fmla="*/ 2147483646 h 267"/>
                <a:gd name="T74" fmla="*/ 2147483646 w 95"/>
                <a:gd name="T75" fmla="*/ 2147483646 h 267"/>
                <a:gd name="T76" fmla="*/ 2147483646 w 95"/>
                <a:gd name="T77" fmla="*/ 2147483646 h 267"/>
                <a:gd name="T78" fmla="*/ 2147483646 w 95"/>
                <a:gd name="T79" fmla="*/ 2147483646 h 267"/>
                <a:gd name="T80" fmla="*/ 2147483646 w 95"/>
                <a:gd name="T81" fmla="*/ 2147483646 h 267"/>
                <a:gd name="T82" fmla="*/ 2147483646 w 95"/>
                <a:gd name="T83" fmla="*/ 2147483646 h 2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5"/>
                <a:gd name="T127" fmla="*/ 0 h 267"/>
                <a:gd name="T128" fmla="*/ 95 w 95"/>
                <a:gd name="T129" fmla="*/ 267 h 2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5" h="267">
                  <a:moveTo>
                    <a:pt x="0" y="267"/>
                  </a:moveTo>
                  <a:lnTo>
                    <a:pt x="1" y="267"/>
                  </a:lnTo>
                  <a:lnTo>
                    <a:pt x="3" y="267"/>
                  </a:lnTo>
                  <a:lnTo>
                    <a:pt x="4" y="267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7" y="267"/>
                  </a:lnTo>
                  <a:lnTo>
                    <a:pt x="9" y="267"/>
                  </a:lnTo>
                  <a:lnTo>
                    <a:pt x="10" y="267"/>
                  </a:lnTo>
                  <a:lnTo>
                    <a:pt x="11" y="266"/>
                  </a:lnTo>
                  <a:lnTo>
                    <a:pt x="12" y="266"/>
                  </a:lnTo>
                  <a:lnTo>
                    <a:pt x="13" y="266"/>
                  </a:lnTo>
                  <a:lnTo>
                    <a:pt x="15" y="266"/>
                  </a:lnTo>
                  <a:lnTo>
                    <a:pt x="16" y="266"/>
                  </a:lnTo>
                  <a:lnTo>
                    <a:pt x="17" y="266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1" y="265"/>
                  </a:lnTo>
                  <a:lnTo>
                    <a:pt x="22" y="265"/>
                  </a:lnTo>
                  <a:lnTo>
                    <a:pt x="23" y="264"/>
                  </a:lnTo>
                  <a:lnTo>
                    <a:pt x="24" y="264"/>
                  </a:lnTo>
                  <a:lnTo>
                    <a:pt x="25" y="264"/>
                  </a:lnTo>
                  <a:lnTo>
                    <a:pt x="27" y="263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31" y="261"/>
                  </a:lnTo>
                  <a:lnTo>
                    <a:pt x="31" y="260"/>
                  </a:lnTo>
                  <a:lnTo>
                    <a:pt x="34" y="259"/>
                  </a:lnTo>
                  <a:lnTo>
                    <a:pt x="34" y="258"/>
                  </a:lnTo>
                  <a:lnTo>
                    <a:pt x="35" y="258"/>
                  </a:lnTo>
                  <a:lnTo>
                    <a:pt x="35" y="257"/>
                  </a:lnTo>
                  <a:lnTo>
                    <a:pt x="37" y="256"/>
                  </a:lnTo>
                  <a:lnTo>
                    <a:pt x="37" y="254"/>
                  </a:lnTo>
                  <a:lnTo>
                    <a:pt x="39" y="254"/>
                  </a:lnTo>
                  <a:lnTo>
                    <a:pt x="39" y="252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1" y="250"/>
                  </a:lnTo>
                  <a:lnTo>
                    <a:pt x="41" y="248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3" y="246"/>
                  </a:lnTo>
                  <a:lnTo>
                    <a:pt x="43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6" y="241"/>
                  </a:lnTo>
                  <a:lnTo>
                    <a:pt x="46" y="239"/>
                  </a:lnTo>
                  <a:lnTo>
                    <a:pt x="47" y="238"/>
                  </a:lnTo>
                  <a:lnTo>
                    <a:pt x="47" y="235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51" y="228"/>
                  </a:lnTo>
                  <a:lnTo>
                    <a:pt x="51" y="224"/>
                  </a:lnTo>
                  <a:lnTo>
                    <a:pt x="52" y="224"/>
                  </a:lnTo>
                  <a:lnTo>
                    <a:pt x="52" y="221"/>
                  </a:lnTo>
                  <a:lnTo>
                    <a:pt x="53" y="220"/>
                  </a:lnTo>
                  <a:lnTo>
                    <a:pt x="53" y="216"/>
                  </a:lnTo>
                  <a:lnTo>
                    <a:pt x="54" y="216"/>
                  </a:lnTo>
                  <a:lnTo>
                    <a:pt x="54" y="211"/>
                  </a:lnTo>
                  <a:lnTo>
                    <a:pt x="55" y="211"/>
                  </a:lnTo>
                  <a:lnTo>
                    <a:pt x="55" y="206"/>
                  </a:lnTo>
                  <a:lnTo>
                    <a:pt x="57" y="206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59" y="189"/>
                  </a:lnTo>
                  <a:lnTo>
                    <a:pt x="60" y="189"/>
                  </a:lnTo>
                  <a:lnTo>
                    <a:pt x="60" y="183"/>
                  </a:lnTo>
                  <a:lnTo>
                    <a:pt x="61" y="183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0"/>
                  </a:lnTo>
                  <a:lnTo>
                    <a:pt x="64" y="170"/>
                  </a:lnTo>
                  <a:lnTo>
                    <a:pt x="64" y="163"/>
                  </a:lnTo>
                  <a:lnTo>
                    <a:pt x="65" y="163"/>
                  </a:lnTo>
                  <a:lnTo>
                    <a:pt x="65" y="156"/>
                  </a:lnTo>
                  <a:lnTo>
                    <a:pt x="66" y="156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7" y="141"/>
                  </a:lnTo>
                  <a:lnTo>
                    <a:pt x="69" y="141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26"/>
                  </a:lnTo>
                  <a:lnTo>
                    <a:pt x="71" y="125"/>
                  </a:lnTo>
                  <a:lnTo>
                    <a:pt x="71" y="118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3" y="102"/>
                  </a:lnTo>
                  <a:lnTo>
                    <a:pt x="75" y="101"/>
                  </a:lnTo>
                  <a:lnTo>
                    <a:pt x="75" y="94"/>
                  </a:lnTo>
                  <a:lnTo>
                    <a:pt x="76" y="94"/>
                  </a:lnTo>
                  <a:lnTo>
                    <a:pt x="76" y="86"/>
                  </a:lnTo>
                  <a:lnTo>
                    <a:pt x="77" y="85"/>
                  </a:lnTo>
                  <a:lnTo>
                    <a:pt x="77" y="78"/>
                  </a:lnTo>
                  <a:lnTo>
                    <a:pt x="78" y="77"/>
                  </a:lnTo>
                  <a:lnTo>
                    <a:pt x="78" y="71"/>
                  </a:lnTo>
                  <a:lnTo>
                    <a:pt x="79" y="70"/>
                  </a:lnTo>
                  <a:lnTo>
                    <a:pt x="79" y="63"/>
                  </a:lnTo>
                  <a:lnTo>
                    <a:pt x="81" y="62"/>
                  </a:lnTo>
                  <a:lnTo>
                    <a:pt x="81" y="55"/>
                  </a:lnTo>
                  <a:lnTo>
                    <a:pt x="82" y="55"/>
                  </a:lnTo>
                  <a:lnTo>
                    <a:pt x="82" y="49"/>
                  </a:lnTo>
                  <a:lnTo>
                    <a:pt x="83" y="48"/>
                  </a:lnTo>
                  <a:lnTo>
                    <a:pt x="83" y="42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85" y="34"/>
                  </a:lnTo>
                  <a:lnTo>
                    <a:pt x="85" y="29"/>
                  </a:lnTo>
                  <a:lnTo>
                    <a:pt x="87" y="29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0" y="9"/>
                  </a:lnTo>
                  <a:lnTo>
                    <a:pt x="91" y="9"/>
                  </a:lnTo>
                  <a:lnTo>
                    <a:pt x="91" y="6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4" y="0"/>
                  </a:lnTo>
                  <a:lnTo>
                    <a:pt x="95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2" name="Freeform 63"/>
            <p:cNvSpPr>
              <a:spLocks/>
            </p:cNvSpPr>
            <p:nvPr/>
          </p:nvSpPr>
          <p:spPr bwMode="auto">
            <a:xfrm rot="-5400000">
              <a:off x="1842290" y="3232375"/>
              <a:ext cx="239320" cy="470201"/>
            </a:xfrm>
            <a:custGeom>
              <a:avLst/>
              <a:gdLst>
                <a:gd name="T0" fmla="*/ 2147483646 w 92"/>
                <a:gd name="T1" fmla="*/ 0 h 270"/>
                <a:gd name="T2" fmla="*/ 2147483646 w 92"/>
                <a:gd name="T3" fmla="*/ 2147483646 h 270"/>
                <a:gd name="T4" fmla="*/ 2147483646 w 92"/>
                <a:gd name="T5" fmla="*/ 2147483646 h 270"/>
                <a:gd name="T6" fmla="*/ 2147483646 w 92"/>
                <a:gd name="T7" fmla="*/ 2147483646 h 270"/>
                <a:gd name="T8" fmla="*/ 2147483646 w 92"/>
                <a:gd name="T9" fmla="*/ 2147483646 h 270"/>
                <a:gd name="T10" fmla="*/ 2147483646 w 92"/>
                <a:gd name="T11" fmla="*/ 2147483646 h 270"/>
                <a:gd name="T12" fmla="*/ 2147483646 w 92"/>
                <a:gd name="T13" fmla="*/ 2147483646 h 270"/>
                <a:gd name="T14" fmla="*/ 2147483646 w 92"/>
                <a:gd name="T15" fmla="*/ 2147483646 h 270"/>
                <a:gd name="T16" fmla="*/ 2147483646 w 92"/>
                <a:gd name="T17" fmla="*/ 2147483646 h 270"/>
                <a:gd name="T18" fmla="*/ 2147483646 w 92"/>
                <a:gd name="T19" fmla="*/ 2147483646 h 270"/>
                <a:gd name="T20" fmla="*/ 2147483646 w 92"/>
                <a:gd name="T21" fmla="*/ 2147483646 h 270"/>
                <a:gd name="T22" fmla="*/ 2147483646 w 92"/>
                <a:gd name="T23" fmla="*/ 2147483646 h 270"/>
                <a:gd name="T24" fmla="*/ 2147483646 w 92"/>
                <a:gd name="T25" fmla="*/ 2147483646 h 270"/>
                <a:gd name="T26" fmla="*/ 2147483646 w 92"/>
                <a:gd name="T27" fmla="*/ 2147483646 h 270"/>
                <a:gd name="T28" fmla="*/ 2147483646 w 92"/>
                <a:gd name="T29" fmla="*/ 2147483646 h 270"/>
                <a:gd name="T30" fmla="*/ 2147483646 w 92"/>
                <a:gd name="T31" fmla="*/ 2147483646 h 270"/>
                <a:gd name="T32" fmla="*/ 2147483646 w 92"/>
                <a:gd name="T33" fmla="*/ 2147483646 h 270"/>
                <a:gd name="T34" fmla="*/ 2147483646 w 92"/>
                <a:gd name="T35" fmla="*/ 2147483646 h 270"/>
                <a:gd name="T36" fmla="*/ 2147483646 w 92"/>
                <a:gd name="T37" fmla="*/ 2147483646 h 270"/>
                <a:gd name="T38" fmla="*/ 2147483646 w 92"/>
                <a:gd name="T39" fmla="*/ 2147483646 h 270"/>
                <a:gd name="T40" fmla="*/ 2147483646 w 92"/>
                <a:gd name="T41" fmla="*/ 2147483646 h 270"/>
                <a:gd name="T42" fmla="*/ 2147483646 w 92"/>
                <a:gd name="T43" fmla="*/ 2147483646 h 270"/>
                <a:gd name="T44" fmla="*/ 2147483646 w 92"/>
                <a:gd name="T45" fmla="*/ 2147483646 h 270"/>
                <a:gd name="T46" fmla="*/ 2147483646 w 92"/>
                <a:gd name="T47" fmla="*/ 2147483646 h 270"/>
                <a:gd name="T48" fmla="*/ 2147483646 w 92"/>
                <a:gd name="T49" fmla="*/ 2147483646 h 270"/>
                <a:gd name="T50" fmla="*/ 2147483646 w 92"/>
                <a:gd name="T51" fmla="*/ 2147483646 h 270"/>
                <a:gd name="T52" fmla="*/ 2147483646 w 92"/>
                <a:gd name="T53" fmla="*/ 2147483646 h 270"/>
                <a:gd name="T54" fmla="*/ 2147483646 w 92"/>
                <a:gd name="T55" fmla="*/ 2147483646 h 270"/>
                <a:gd name="T56" fmla="*/ 2147483646 w 92"/>
                <a:gd name="T57" fmla="*/ 2147483646 h 270"/>
                <a:gd name="T58" fmla="*/ 2147483646 w 92"/>
                <a:gd name="T59" fmla="*/ 2147483646 h 270"/>
                <a:gd name="T60" fmla="*/ 2147483646 w 92"/>
                <a:gd name="T61" fmla="*/ 2147483646 h 270"/>
                <a:gd name="T62" fmla="*/ 2147483646 w 92"/>
                <a:gd name="T63" fmla="*/ 2147483646 h 270"/>
                <a:gd name="T64" fmla="*/ 2147483646 w 92"/>
                <a:gd name="T65" fmla="*/ 2147483646 h 270"/>
                <a:gd name="T66" fmla="*/ 2147483646 w 92"/>
                <a:gd name="T67" fmla="*/ 2147483646 h 270"/>
                <a:gd name="T68" fmla="*/ 2147483646 w 92"/>
                <a:gd name="T69" fmla="*/ 2147483646 h 270"/>
                <a:gd name="T70" fmla="*/ 2147483646 w 92"/>
                <a:gd name="T71" fmla="*/ 2147483646 h 270"/>
                <a:gd name="T72" fmla="*/ 2147483646 w 92"/>
                <a:gd name="T73" fmla="*/ 2147483646 h 270"/>
                <a:gd name="T74" fmla="*/ 2147483646 w 92"/>
                <a:gd name="T75" fmla="*/ 2147483646 h 270"/>
                <a:gd name="T76" fmla="*/ 2147483646 w 92"/>
                <a:gd name="T77" fmla="*/ 2147483646 h 270"/>
                <a:gd name="T78" fmla="*/ 2147483646 w 92"/>
                <a:gd name="T79" fmla="*/ 2147483646 h 270"/>
                <a:gd name="T80" fmla="*/ 2147483646 w 92"/>
                <a:gd name="T81" fmla="*/ 2147483646 h 270"/>
                <a:gd name="T82" fmla="*/ 2147483646 w 92"/>
                <a:gd name="T83" fmla="*/ 2147483646 h 2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2"/>
                <a:gd name="T127" fmla="*/ 0 h 270"/>
                <a:gd name="T128" fmla="*/ 92 w 92"/>
                <a:gd name="T129" fmla="*/ 270 h 2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2" h="270">
                  <a:moveTo>
                    <a:pt x="0" y="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19" y="54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76"/>
                  </a:lnTo>
                  <a:lnTo>
                    <a:pt x="24" y="77"/>
                  </a:lnTo>
                  <a:lnTo>
                    <a:pt x="24" y="84"/>
                  </a:lnTo>
                  <a:lnTo>
                    <a:pt x="25" y="84"/>
                  </a:lnTo>
                  <a:lnTo>
                    <a:pt x="25" y="92"/>
                  </a:lnTo>
                  <a:lnTo>
                    <a:pt x="26" y="93"/>
                  </a:lnTo>
                  <a:lnTo>
                    <a:pt x="26" y="100"/>
                  </a:lnTo>
                  <a:lnTo>
                    <a:pt x="28" y="100"/>
                  </a:lnTo>
                  <a:lnTo>
                    <a:pt x="28" y="108"/>
                  </a:lnTo>
                  <a:lnTo>
                    <a:pt x="29" y="108"/>
                  </a:lnTo>
                  <a:lnTo>
                    <a:pt x="29" y="116"/>
                  </a:lnTo>
                  <a:lnTo>
                    <a:pt x="30" y="117"/>
                  </a:lnTo>
                  <a:lnTo>
                    <a:pt x="30" y="124"/>
                  </a:lnTo>
                  <a:lnTo>
                    <a:pt x="31" y="124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40"/>
                  </a:lnTo>
                  <a:lnTo>
                    <a:pt x="34" y="140"/>
                  </a:lnTo>
                  <a:lnTo>
                    <a:pt x="34" y="147"/>
                  </a:lnTo>
                  <a:lnTo>
                    <a:pt x="35" y="148"/>
                  </a:lnTo>
                  <a:lnTo>
                    <a:pt x="35" y="155"/>
                  </a:lnTo>
                  <a:lnTo>
                    <a:pt x="36" y="155"/>
                  </a:lnTo>
                  <a:lnTo>
                    <a:pt x="36" y="162"/>
                  </a:lnTo>
                  <a:lnTo>
                    <a:pt x="37" y="162"/>
                  </a:lnTo>
                  <a:lnTo>
                    <a:pt x="37" y="169"/>
                  </a:lnTo>
                  <a:lnTo>
                    <a:pt x="38" y="169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1" y="189"/>
                  </a:lnTo>
                  <a:lnTo>
                    <a:pt x="42" y="189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1"/>
                  </a:lnTo>
                  <a:lnTo>
                    <a:pt x="44" y="206"/>
                  </a:lnTo>
                  <a:lnTo>
                    <a:pt x="46" y="206"/>
                  </a:lnTo>
                  <a:lnTo>
                    <a:pt x="46" y="211"/>
                  </a:lnTo>
                  <a:lnTo>
                    <a:pt x="47" y="212"/>
                  </a:lnTo>
                  <a:lnTo>
                    <a:pt x="47" y="216"/>
                  </a:lnTo>
                  <a:lnTo>
                    <a:pt x="48" y="217"/>
                  </a:lnTo>
                  <a:lnTo>
                    <a:pt x="48" y="221"/>
                  </a:lnTo>
                  <a:lnTo>
                    <a:pt x="49" y="221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33"/>
                  </a:lnTo>
                  <a:lnTo>
                    <a:pt x="53" y="233"/>
                  </a:lnTo>
                  <a:lnTo>
                    <a:pt x="53" y="236"/>
                  </a:lnTo>
                  <a:lnTo>
                    <a:pt x="54" y="237"/>
                  </a:lnTo>
                  <a:lnTo>
                    <a:pt x="54" y="240"/>
                  </a:lnTo>
                  <a:lnTo>
                    <a:pt x="55" y="240"/>
                  </a:lnTo>
                  <a:lnTo>
                    <a:pt x="55" y="243"/>
                  </a:lnTo>
                  <a:lnTo>
                    <a:pt x="56" y="243"/>
                  </a:lnTo>
                  <a:lnTo>
                    <a:pt x="56" y="246"/>
                  </a:lnTo>
                  <a:lnTo>
                    <a:pt x="58" y="246"/>
                  </a:lnTo>
                  <a:lnTo>
                    <a:pt x="58" y="248"/>
                  </a:lnTo>
                  <a:lnTo>
                    <a:pt x="59" y="248"/>
                  </a:lnTo>
                  <a:lnTo>
                    <a:pt x="59" y="250"/>
                  </a:lnTo>
                  <a:lnTo>
                    <a:pt x="60" y="251"/>
                  </a:lnTo>
                  <a:lnTo>
                    <a:pt x="60" y="252"/>
                  </a:lnTo>
                  <a:lnTo>
                    <a:pt x="61" y="253"/>
                  </a:lnTo>
                  <a:lnTo>
                    <a:pt x="61" y="254"/>
                  </a:lnTo>
                  <a:lnTo>
                    <a:pt x="62" y="255"/>
                  </a:lnTo>
                  <a:lnTo>
                    <a:pt x="62" y="256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5" y="258"/>
                  </a:lnTo>
                  <a:lnTo>
                    <a:pt x="65" y="259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70" y="263"/>
                  </a:lnTo>
                  <a:lnTo>
                    <a:pt x="70" y="264"/>
                  </a:lnTo>
                  <a:lnTo>
                    <a:pt x="72" y="265"/>
                  </a:lnTo>
                  <a:lnTo>
                    <a:pt x="73" y="266"/>
                  </a:lnTo>
                  <a:lnTo>
                    <a:pt x="76" y="267"/>
                  </a:lnTo>
                  <a:lnTo>
                    <a:pt x="77" y="267"/>
                  </a:lnTo>
                  <a:lnTo>
                    <a:pt x="78" y="267"/>
                  </a:lnTo>
                  <a:lnTo>
                    <a:pt x="79" y="268"/>
                  </a:lnTo>
                  <a:lnTo>
                    <a:pt x="80" y="268"/>
                  </a:lnTo>
                  <a:lnTo>
                    <a:pt x="82" y="268"/>
                  </a:lnTo>
                  <a:lnTo>
                    <a:pt x="83" y="269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6" y="269"/>
                  </a:lnTo>
                  <a:lnTo>
                    <a:pt x="88" y="269"/>
                  </a:lnTo>
                  <a:lnTo>
                    <a:pt x="89" y="269"/>
                  </a:lnTo>
                  <a:lnTo>
                    <a:pt x="90" y="269"/>
                  </a:lnTo>
                  <a:lnTo>
                    <a:pt x="91" y="270"/>
                  </a:lnTo>
                  <a:lnTo>
                    <a:pt x="92" y="27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3" name="Freeform 64"/>
            <p:cNvSpPr>
              <a:spLocks/>
            </p:cNvSpPr>
            <p:nvPr/>
          </p:nvSpPr>
          <p:spPr bwMode="auto">
            <a:xfrm rot="-5400000">
              <a:off x="2184915" y="3333938"/>
              <a:ext cx="26013" cy="1742"/>
            </a:xfrm>
            <a:custGeom>
              <a:avLst/>
              <a:gdLst>
                <a:gd name="T0" fmla="*/ 0 w 10"/>
                <a:gd name="T1" fmla="*/ 0 h 1742"/>
                <a:gd name="T2" fmla="*/ 2147483646 w 10"/>
                <a:gd name="T3" fmla="*/ 0 h 1742"/>
                <a:gd name="T4" fmla="*/ 2147483646 w 10"/>
                <a:gd name="T5" fmla="*/ 0 h 1742"/>
                <a:gd name="T6" fmla="*/ 2147483646 w 10"/>
                <a:gd name="T7" fmla="*/ 0 h 1742"/>
                <a:gd name="T8" fmla="*/ 2147483646 w 10"/>
                <a:gd name="T9" fmla="*/ 0 h 1742"/>
                <a:gd name="T10" fmla="*/ 2147483646 w 10"/>
                <a:gd name="T11" fmla="*/ 0 h 1742"/>
                <a:gd name="T12" fmla="*/ 2147483646 w 10"/>
                <a:gd name="T13" fmla="*/ 0 h 1742"/>
                <a:gd name="T14" fmla="*/ 2147483646 w 10"/>
                <a:gd name="T15" fmla="*/ 0 h 1742"/>
                <a:gd name="T16" fmla="*/ 2147483646 w 10"/>
                <a:gd name="T17" fmla="*/ 0 h 1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742"/>
                <a:gd name="T29" fmla="*/ 10 w 10"/>
                <a:gd name="T30" fmla="*/ 1742 h 17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742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4" name="Freeform 65"/>
            <p:cNvSpPr>
              <a:spLocks/>
            </p:cNvSpPr>
            <p:nvPr/>
          </p:nvSpPr>
          <p:spPr bwMode="auto">
            <a:xfrm rot="-5400000">
              <a:off x="1996740" y="3436247"/>
              <a:ext cx="395399" cy="5225"/>
            </a:xfrm>
            <a:custGeom>
              <a:avLst/>
              <a:gdLst>
                <a:gd name="T0" fmla="*/ 2147483646 w 152"/>
                <a:gd name="T1" fmla="*/ 2147483646 h 3"/>
                <a:gd name="T2" fmla="*/ 2147483646 w 152"/>
                <a:gd name="T3" fmla="*/ 2147483646 h 3"/>
                <a:gd name="T4" fmla="*/ 2147483646 w 152"/>
                <a:gd name="T5" fmla="*/ 2147483646 h 3"/>
                <a:gd name="T6" fmla="*/ 2147483646 w 152"/>
                <a:gd name="T7" fmla="*/ 2147483646 h 3"/>
                <a:gd name="T8" fmla="*/ 2147483646 w 152"/>
                <a:gd name="T9" fmla="*/ 2147483646 h 3"/>
                <a:gd name="T10" fmla="*/ 2147483646 w 152"/>
                <a:gd name="T11" fmla="*/ 2147483646 h 3"/>
                <a:gd name="T12" fmla="*/ 2147483646 w 152"/>
                <a:gd name="T13" fmla="*/ 2147483646 h 3"/>
                <a:gd name="T14" fmla="*/ 2147483646 w 152"/>
                <a:gd name="T15" fmla="*/ 2147483646 h 3"/>
                <a:gd name="T16" fmla="*/ 2147483646 w 152"/>
                <a:gd name="T17" fmla="*/ 2147483646 h 3"/>
                <a:gd name="T18" fmla="*/ 2147483646 w 152"/>
                <a:gd name="T19" fmla="*/ 2147483646 h 3"/>
                <a:gd name="T20" fmla="*/ 2147483646 w 152"/>
                <a:gd name="T21" fmla="*/ 2147483646 h 3"/>
                <a:gd name="T22" fmla="*/ 2147483646 w 152"/>
                <a:gd name="T23" fmla="*/ 2147483646 h 3"/>
                <a:gd name="T24" fmla="*/ 2147483646 w 152"/>
                <a:gd name="T25" fmla="*/ 2147483646 h 3"/>
                <a:gd name="T26" fmla="*/ 2147483646 w 152"/>
                <a:gd name="T27" fmla="*/ 2147483646 h 3"/>
                <a:gd name="T28" fmla="*/ 2147483646 w 152"/>
                <a:gd name="T29" fmla="*/ 2147483646 h 3"/>
                <a:gd name="T30" fmla="*/ 2147483646 w 152"/>
                <a:gd name="T31" fmla="*/ 2147483646 h 3"/>
                <a:gd name="T32" fmla="*/ 2147483646 w 152"/>
                <a:gd name="T33" fmla="*/ 2147483646 h 3"/>
                <a:gd name="T34" fmla="*/ 2147483646 w 152"/>
                <a:gd name="T35" fmla="*/ 2147483646 h 3"/>
                <a:gd name="T36" fmla="*/ 2147483646 w 152"/>
                <a:gd name="T37" fmla="*/ 2147483646 h 3"/>
                <a:gd name="T38" fmla="*/ 2147483646 w 152"/>
                <a:gd name="T39" fmla="*/ 2147483646 h 3"/>
                <a:gd name="T40" fmla="*/ 2147483646 w 152"/>
                <a:gd name="T41" fmla="*/ 2147483646 h 3"/>
                <a:gd name="T42" fmla="*/ 2147483646 w 152"/>
                <a:gd name="T43" fmla="*/ 2147483646 h 3"/>
                <a:gd name="T44" fmla="*/ 2147483646 w 152"/>
                <a:gd name="T45" fmla="*/ 2147483646 h 3"/>
                <a:gd name="T46" fmla="*/ 2147483646 w 152"/>
                <a:gd name="T47" fmla="*/ 2147483646 h 3"/>
                <a:gd name="T48" fmla="*/ 2147483646 w 152"/>
                <a:gd name="T49" fmla="*/ 2147483646 h 3"/>
                <a:gd name="T50" fmla="*/ 2147483646 w 152"/>
                <a:gd name="T51" fmla="*/ 2147483646 h 3"/>
                <a:gd name="T52" fmla="*/ 2147483646 w 152"/>
                <a:gd name="T53" fmla="*/ 2147483646 h 3"/>
                <a:gd name="T54" fmla="*/ 2147483646 w 152"/>
                <a:gd name="T55" fmla="*/ 2147483646 h 3"/>
                <a:gd name="T56" fmla="*/ 2147483646 w 152"/>
                <a:gd name="T57" fmla="*/ 2147483646 h 3"/>
                <a:gd name="T58" fmla="*/ 2147483646 w 152"/>
                <a:gd name="T59" fmla="*/ 2147483646 h 3"/>
                <a:gd name="T60" fmla="*/ 2147483646 w 152"/>
                <a:gd name="T61" fmla="*/ 2147483646 h 3"/>
                <a:gd name="T62" fmla="*/ 2147483646 w 152"/>
                <a:gd name="T63" fmla="*/ 2147483646 h 3"/>
                <a:gd name="T64" fmla="*/ 2147483646 w 152"/>
                <a:gd name="T65" fmla="*/ 2147483646 h 3"/>
                <a:gd name="T66" fmla="*/ 2147483646 w 152"/>
                <a:gd name="T67" fmla="*/ 2147483646 h 3"/>
                <a:gd name="T68" fmla="*/ 2147483646 w 152"/>
                <a:gd name="T69" fmla="*/ 2147483646 h 3"/>
                <a:gd name="T70" fmla="*/ 2147483646 w 152"/>
                <a:gd name="T71" fmla="*/ 2147483646 h 3"/>
                <a:gd name="T72" fmla="*/ 2147483646 w 152"/>
                <a:gd name="T73" fmla="*/ 2147483646 h 3"/>
                <a:gd name="T74" fmla="*/ 2147483646 w 152"/>
                <a:gd name="T75" fmla="*/ 0 h 3"/>
                <a:gd name="T76" fmla="*/ 2147483646 w 152"/>
                <a:gd name="T77" fmla="*/ 0 h 3"/>
                <a:gd name="T78" fmla="*/ 2147483646 w 152"/>
                <a:gd name="T79" fmla="*/ 0 h 3"/>
                <a:gd name="T80" fmla="*/ 2147483646 w 152"/>
                <a:gd name="T81" fmla="*/ 0 h 3"/>
                <a:gd name="T82" fmla="*/ 2147483646 w 152"/>
                <a:gd name="T83" fmla="*/ 0 h 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3"/>
                <a:gd name="T128" fmla="*/ 152 w 152"/>
                <a:gd name="T129" fmla="*/ 3 h 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3">
                  <a:moveTo>
                    <a:pt x="0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3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5" name="Freeform 66"/>
            <p:cNvSpPr>
              <a:spLocks/>
            </p:cNvSpPr>
            <p:nvPr/>
          </p:nvSpPr>
          <p:spPr bwMode="auto">
            <a:xfrm rot="-5400000">
              <a:off x="1952772" y="3002107"/>
              <a:ext cx="398001" cy="80108"/>
            </a:xfrm>
            <a:custGeom>
              <a:avLst/>
              <a:gdLst>
                <a:gd name="T0" fmla="*/ 2147483646 w 153"/>
                <a:gd name="T1" fmla="*/ 2147483646 h 46"/>
                <a:gd name="T2" fmla="*/ 2147483646 w 153"/>
                <a:gd name="T3" fmla="*/ 2147483646 h 46"/>
                <a:gd name="T4" fmla="*/ 2147483646 w 153"/>
                <a:gd name="T5" fmla="*/ 2147483646 h 46"/>
                <a:gd name="T6" fmla="*/ 2147483646 w 153"/>
                <a:gd name="T7" fmla="*/ 2147483646 h 46"/>
                <a:gd name="T8" fmla="*/ 2147483646 w 153"/>
                <a:gd name="T9" fmla="*/ 2147483646 h 46"/>
                <a:gd name="T10" fmla="*/ 2147483646 w 153"/>
                <a:gd name="T11" fmla="*/ 2147483646 h 46"/>
                <a:gd name="T12" fmla="*/ 2147483646 w 153"/>
                <a:gd name="T13" fmla="*/ 2147483646 h 46"/>
                <a:gd name="T14" fmla="*/ 2147483646 w 153"/>
                <a:gd name="T15" fmla="*/ 2147483646 h 46"/>
                <a:gd name="T16" fmla="*/ 2147483646 w 153"/>
                <a:gd name="T17" fmla="*/ 2147483646 h 46"/>
                <a:gd name="T18" fmla="*/ 2147483646 w 153"/>
                <a:gd name="T19" fmla="*/ 2147483646 h 46"/>
                <a:gd name="T20" fmla="*/ 2147483646 w 153"/>
                <a:gd name="T21" fmla="*/ 2147483646 h 46"/>
                <a:gd name="T22" fmla="*/ 2147483646 w 153"/>
                <a:gd name="T23" fmla="*/ 2147483646 h 46"/>
                <a:gd name="T24" fmla="*/ 2147483646 w 153"/>
                <a:gd name="T25" fmla="*/ 2147483646 h 46"/>
                <a:gd name="T26" fmla="*/ 2147483646 w 153"/>
                <a:gd name="T27" fmla="*/ 2147483646 h 46"/>
                <a:gd name="T28" fmla="*/ 2147483646 w 153"/>
                <a:gd name="T29" fmla="*/ 2147483646 h 46"/>
                <a:gd name="T30" fmla="*/ 2147483646 w 153"/>
                <a:gd name="T31" fmla="*/ 2147483646 h 46"/>
                <a:gd name="T32" fmla="*/ 2147483646 w 153"/>
                <a:gd name="T33" fmla="*/ 2147483646 h 46"/>
                <a:gd name="T34" fmla="*/ 2147483646 w 153"/>
                <a:gd name="T35" fmla="*/ 2147483646 h 46"/>
                <a:gd name="T36" fmla="*/ 2147483646 w 153"/>
                <a:gd name="T37" fmla="*/ 2147483646 h 46"/>
                <a:gd name="T38" fmla="*/ 2147483646 w 153"/>
                <a:gd name="T39" fmla="*/ 2147483646 h 46"/>
                <a:gd name="T40" fmla="*/ 2147483646 w 153"/>
                <a:gd name="T41" fmla="*/ 2147483646 h 46"/>
                <a:gd name="T42" fmla="*/ 2147483646 w 153"/>
                <a:gd name="T43" fmla="*/ 2147483646 h 46"/>
                <a:gd name="T44" fmla="*/ 2147483646 w 153"/>
                <a:gd name="T45" fmla="*/ 2147483646 h 46"/>
                <a:gd name="T46" fmla="*/ 2147483646 w 153"/>
                <a:gd name="T47" fmla="*/ 2147483646 h 46"/>
                <a:gd name="T48" fmla="*/ 2147483646 w 153"/>
                <a:gd name="T49" fmla="*/ 2147483646 h 46"/>
                <a:gd name="T50" fmla="*/ 2147483646 w 153"/>
                <a:gd name="T51" fmla="*/ 2147483646 h 46"/>
                <a:gd name="T52" fmla="*/ 2147483646 w 153"/>
                <a:gd name="T53" fmla="*/ 2147483646 h 46"/>
                <a:gd name="T54" fmla="*/ 2147483646 w 153"/>
                <a:gd name="T55" fmla="*/ 2147483646 h 46"/>
                <a:gd name="T56" fmla="*/ 2147483646 w 153"/>
                <a:gd name="T57" fmla="*/ 2147483646 h 46"/>
                <a:gd name="T58" fmla="*/ 2147483646 w 153"/>
                <a:gd name="T59" fmla="*/ 2147483646 h 46"/>
                <a:gd name="T60" fmla="*/ 2147483646 w 153"/>
                <a:gd name="T61" fmla="*/ 2147483646 h 46"/>
                <a:gd name="T62" fmla="*/ 2147483646 w 153"/>
                <a:gd name="T63" fmla="*/ 2147483646 h 46"/>
                <a:gd name="T64" fmla="*/ 2147483646 w 153"/>
                <a:gd name="T65" fmla="*/ 2147483646 h 46"/>
                <a:gd name="T66" fmla="*/ 2147483646 w 153"/>
                <a:gd name="T67" fmla="*/ 2147483646 h 46"/>
                <a:gd name="T68" fmla="*/ 2147483646 w 153"/>
                <a:gd name="T69" fmla="*/ 2147483646 h 46"/>
                <a:gd name="T70" fmla="*/ 2147483646 w 153"/>
                <a:gd name="T71" fmla="*/ 2147483646 h 46"/>
                <a:gd name="T72" fmla="*/ 2147483646 w 153"/>
                <a:gd name="T73" fmla="*/ 2147483646 h 46"/>
                <a:gd name="T74" fmla="*/ 2147483646 w 153"/>
                <a:gd name="T75" fmla="*/ 2147483646 h 46"/>
                <a:gd name="T76" fmla="*/ 2147483646 w 153"/>
                <a:gd name="T77" fmla="*/ 2147483646 h 46"/>
                <a:gd name="T78" fmla="*/ 2147483646 w 153"/>
                <a:gd name="T79" fmla="*/ 2147483646 h 46"/>
                <a:gd name="T80" fmla="*/ 2147483646 w 153"/>
                <a:gd name="T81" fmla="*/ 2147483646 h 46"/>
                <a:gd name="T82" fmla="*/ 2147483646 w 153"/>
                <a:gd name="T83" fmla="*/ 2147483646 h 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3"/>
                <a:gd name="T127" fmla="*/ 0 h 46"/>
                <a:gd name="T128" fmla="*/ 153 w 153"/>
                <a:gd name="T129" fmla="*/ 46 h 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3" h="46">
                  <a:moveTo>
                    <a:pt x="0" y="46"/>
                  </a:moveTo>
                  <a:lnTo>
                    <a:pt x="1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70" y="32"/>
                  </a:lnTo>
                  <a:lnTo>
                    <a:pt x="71" y="32"/>
                  </a:lnTo>
                  <a:lnTo>
                    <a:pt x="72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7" y="23"/>
                  </a:lnTo>
                  <a:lnTo>
                    <a:pt x="99" y="23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19"/>
                  </a:lnTo>
                  <a:lnTo>
                    <a:pt x="108" y="19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7" y="15"/>
                  </a:lnTo>
                  <a:lnTo>
                    <a:pt x="118" y="15"/>
                  </a:lnTo>
                  <a:lnTo>
                    <a:pt x="119" y="14"/>
                  </a:lnTo>
                  <a:lnTo>
                    <a:pt x="120" y="14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9" y="10"/>
                  </a:lnTo>
                  <a:lnTo>
                    <a:pt x="130" y="10"/>
                  </a:lnTo>
                  <a:lnTo>
                    <a:pt x="131" y="9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6"/>
                  </a:lnTo>
                  <a:lnTo>
                    <a:pt x="138" y="6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7" y="3"/>
                  </a:lnTo>
                  <a:lnTo>
                    <a:pt x="148" y="2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3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6" name="Freeform 67"/>
            <p:cNvSpPr>
              <a:spLocks/>
            </p:cNvSpPr>
            <p:nvPr/>
          </p:nvSpPr>
          <p:spPr bwMode="auto">
            <a:xfrm rot="-5400000">
              <a:off x="1896604" y="2628048"/>
              <a:ext cx="395399" cy="34830"/>
            </a:xfrm>
            <a:custGeom>
              <a:avLst/>
              <a:gdLst>
                <a:gd name="T0" fmla="*/ 2147483646 w 152"/>
                <a:gd name="T1" fmla="*/ 2147483646 h 20"/>
                <a:gd name="T2" fmla="*/ 2147483646 w 152"/>
                <a:gd name="T3" fmla="*/ 2147483646 h 20"/>
                <a:gd name="T4" fmla="*/ 2147483646 w 152"/>
                <a:gd name="T5" fmla="*/ 2147483646 h 20"/>
                <a:gd name="T6" fmla="*/ 2147483646 w 152"/>
                <a:gd name="T7" fmla="*/ 2147483646 h 20"/>
                <a:gd name="T8" fmla="*/ 2147483646 w 152"/>
                <a:gd name="T9" fmla="*/ 2147483646 h 20"/>
                <a:gd name="T10" fmla="*/ 2147483646 w 152"/>
                <a:gd name="T11" fmla="*/ 2147483646 h 20"/>
                <a:gd name="T12" fmla="*/ 2147483646 w 152"/>
                <a:gd name="T13" fmla="*/ 2147483646 h 20"/>
                <a:gd name="T14" fmla="*/ 2147483646 w 152"/>
                <a:gd name="T15" fmla="*/ 2147483646 h 20"/>
                <a:gd name="T16" fmla="*/ 2147483646 w 152"/>
                <a:gd name="T17" fmla="*/ 2147483646 h 20"/>
                <a:gd name="T18" fmla="*/ 2147483646 w 152"/>
                <a:gd name="T19" fmla="*/ 2147483646 h 20"/>
                <a:gd name="T20" fmla="*/ 2147483646 w 152"/>
                <a:gd name="T21" fmla="*/ 2147483646 h 20"/>
                <a:gd name="T22" fmla="*/ 2147483646 w 152"/>
                <a:gd name="T23" fmla="*/ 2147483646 h 20"/>
                <a:gd name="T24" fmla="*/ 2147483646 w 152"/>
                <a:gd name="T25" fmla="*/ 2147483646 h 20"/>
                <a:gd name="T26" fmla="*/ 2147483646 w 152"/>
                <a:gd name="T27" fmla="*/ 2147483646 h 20"/>
                <a:gd name="T28" fmla="*/ 2147483646 w 152"/>
                <a:gd name="T29" fmla="*/ 2147483646 h 20"/>
                <a:gd name="T30" fmla="*/ 2147483646 w 152"/>
                <a:gd name="T31" fmla="*/ 2147483646 h 20"/>
                <a:gd name="T32" fmla="*/ 2147483646 w 152"/>
                <a:gd name="T33" fmla="*/ 2147483646 h 20"/>
                <a:gd name="T34" fmla="*/ 2147483646 w 152"/>
                <a:gd name="T35" fmla="*/ 2147483646 h 20"/>
                <a:gd name="T36" fmla="*/ 2147483646 w 152"/>
                <a:gd name="T37" fmla="*/ 2147483646 h 20"/>
                <a:gd name="T38" fmla="*/ 2147483646 w 152"/>
                <a:gd name="T39" fmla="*/ 0 h 20"/>
                <a:gd name="T40" fmla="*/ 2147483646 w 152"/>
                <a:gd name="T41" fmla="*/ 0 h 20"/>
                <a:gd name="T42" fmla="*/ 2147483646 w 152"/>
                <a:gd name="T43" fmla="*/ 0 h 20"/>
                <a:gd name="T44" fmla="*/ 2147483646 w 152"/>
                <a:gd name="T45" fmla="*/ 0 h 20"/>
                <a:gd name="T46" fmla="*/ 2147483646 w 152"/>
                <a:gd name="T47" fmla="*/ 0 h 20"/>
                <a:gd name="T48" fmla="*/ 2147483646 w 152"/>
                <a:gd name="T49" fmla="*/ 2147483646 h 20"/>
                <a:gd name="T50" fmla="*/ 2147483646 w 152"/>
                <a:gd name="T51" fmla="*/ 2147483646 h 20"/>
                <a:gd name="T52" fmla="*/ 2147483646 w 152"/>
                <a:gd name="T53" fmla="*/ 2147483646 h 20"/>
                <a:gd name="T54" fmla="*/ 2147483646 w 152"/>
                <a:gd name="T55" fmla="*/ 2147483646 h 20"/>
                <a:gd name="T56" fmla="*/ 2147483646 w 152"/>
                <a:gd name="T57" fmla="*/ 2147483646 h 20"/>
                <a:gd name="T58" fmla="*/ 2147483646 w 152"/>
                <a:gd name="T59" fmla="*/ 2147483646 h 20"/>
                <a:gd name="T60" fmla="*/ 2147483646 w 152"/>
                <a:gd name="T61" fmla="*/ 2147483646 h 20"/>
                <a:gd name="T62" fmla="*/ 2147483646 w 152"/>
                <a:gd name="T63" fmla="*/ 2147483646 h 20"/>
                <a:gd name="T64" fmla="*/ 2147483646 w 152"/>
                <a:gd name="T65" fmla="*/ 2147483646 h 20"/>
                <a:gd name="T66" fmla="*/ 2147483646 w 152"/>
                <a:gd name="T67" fmla="*/ 2147483646 h 20"/>
                <a:gd name="T68" fmla="*/ 2147483646 w 152"/>
                <a:gd name="T69" fmla="*/ 2147483646 h 20"/>
                <a:gd name="T70" fmla="*/ 2147483646 w 152"/>
                <a:gd name="T71" fmla="*/ 2147483646 h 20"/>
                <a:gd name="T72" fmla="*/ 2147483646 w 152"/>
                <a:gd name="T73" fmla="*/ 2147483646 h 20"/>
                <a:gd name="T74" fmla="*/ 2147483646 w 152"/>
                <a:gd name="T75" fmla="*/ 2147483646 h 20"/>
                <a:gd name="T76" fmla="*/ 2147483646 w 152"/>
                <a:gd name="T77" fmla="*/ 2147483646 h 20"/>
                <a:gd name="T78" fmla="*/ 2147483646 w 152"/>
                <a:gd name="T79" fmla="*/ 2147483646 h 20"/>
                <a:gd name="T80" fmla="*/ 2147483646 w 152"/>
                <a:gd name="T81" fmla="*/ 2147483646 h 20"/>
                <a:gd name="T82" fmla="*/ 2147483646 w 152"/>
                <a:gd name="T83" fmla="*/ 2147483646 h 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0"/>
                <a:gd name="T128" fmla="*/ 152 w 152"/>
                <a:gd name="T129" fmla="*/ 20 h 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0">
                  <a:moveTo>
                    <a:pt x="0" y="20"/>
                  </a:moveTo>
                  <a:lnTo>
                    <a:pt x="1" y="19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1" y="4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2" y="7"/>
                  </a:lnTo>
                  <a:lnTo>
                    <a:pt x="123" y="7"/>
                  </a:lnTo>
                  <a:lnTo>
                    <a:pt x="124" y="7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8" y="9"/>
                  </a:lnTo>
                  <a:lnTo>
                    <a:pt x="129" y="9"/>
                  </a:lnTo>
                  <a:lnTo>
                    <a:pt x="130" y="9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6"/>
                  </a:lnTo>
                  <a:lnTo>
                    <a:pt x="148" y="16"/>
                  </a:lnTo>
                  <a:lnTo>
                    <a:pt x="150" y="17"/>
                  </a:lnTo>
                  <a:lnTo>
                    <a:pt x="151" y="17"/>
                  </a:lnTo>
                  <a:lnTo>
                    <a:pt x="152" y="18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7" name="Freeform 68"/>
            <p:cNvSpPr>
              <a:spLocks/>
            </p:cNvSpPr>
            <p:nvPr/>
          </p:nvSpPr>
          <p:spPr bwMode="auto">
            <a:xfrm rot="-5400000">
              <a:off x="1951461" y="2209139"/>
              <a:ext cx="395399" cy="81850"/>
            </a:xfrm>
            <a:custGeom>
              <a:avLst/>
              <a:gdLst>
                <a:gd name="T0" fmla="*/ 2147483646 w 152"/>
                <a:gd name="T1" fmla="*/ 2147483646 h 47"/>
                <a:gd name="T2" fmla="*/ 2147483646 w 152"/>
                <a:gd name="T3" fmla="*/ 2147483646 h 47"/>
                <a:gd name="T4" fmla="*/ 2147483646 w 152"/>
                <a:gd name="T5" fmla="*/ 2147483646 h 47"/>
                <a:gd name="T6" fmla="*/ 2147483646 w 152"/>
                <a:gd name="T7" fmla="*/ 2147483646 h 47"/>
                <a:gd name="T8" fmla="*/ 2147483646 w 152"/>
                <a:gd name="T9" fmla="*/ 2147483646 h 47"/>
                <a:gd name="T10" fmla="*/ 2147483646 w 152"/>
                <a:gd name="T11" fmla="*/ 2147483646 h 47"/>
                <a:gd name="T12" fmla="*/ 2147483646 w 152"/>
                <a:gd name="T13" fmla="*/ 2147483646 h 47"/>
                <a:gd name="T14" fmla="*/ 2147483646 w 152"/>
                <a:gd name="T15" fmla="*/ 2147483646 h 47"/>
                <a:gd name="T16" fmla="*/ 2147483646 w 152"/>
                <a:gd name="T17" fmla="*/ 2147483646 h 47"/>
                <a:gd name="T18" fmla="*/ 2147483646 w 152"/>
                <a:gd name="T19" fmla="*/ 2147483646 h 47"/>
                <a:gd name="T20" fmla="*/ 2147483646 w 152"/>
                <a:gd name="T21" fmla="*/ 2147483646 h 47"/>
                <a:gd name="T22" fmla="*/ 2147483646 w 152"/>
                <a:gd name="T23" fmla="*/ 2147483646 h 47"/>
                <a:gd name="T24" fmla="*/ 2147483646 w 152"/>
                <a:gd name="T25" fmla="*/ 2147483646 h 47"/>
                <a:gd name="T26" fmla="*/ 2147483646 w 152"/>
                <a:gd name="T27" fmla="*/ 2147483646 h 47"/>
                <a:gd name="T28" fmla="*/ 2147483646 w 152"/>
                <a:gd name="T29" fmla="*/ 2147483646 h 47"/>
                <a:gd name="T30" fmla="*/ 2147483646 w 152"/>
                <a:gd name="T31" fmla="*/ 2147483646 h 47"/>
                <a:gd name="T32" fmla="*/ 2147483646 w 152"/>
                <a:gd name="T33" fmla="*/ 2147483646 h 47"/>
                <a:gd name="T34" fmla="*/ 2147483646 w 152"/>
                <a:gd name="T35" fmla="*/ 2147483646 h 47"/>
                <a:gd name="T36" fmla="*/ 2147483646 w 152"/>
                <a:gd name="T37" fmla="*/ 2147483646 h 47"/>
                <a:gd name="T38" fmla="*/ 2147483646 w 152"/>
                <a:gd name="T39" fmla="*/ 2147483646 h 47"/>
                <a:gd name="T40" fmla="*/ 2147483646 w 152"/>
                <a:gd name="T41" fmla="*/ 2147483646 h 47"/>
                <a:gd name="T42" fmla="*/ 2147483646 w 152"/>
                <a:gd name="T43" fmla="*/ 2147483646 h 47"/>
                <a:gd name="T44" fmla="*/ 2147483646 w 152"/>
                <a:gd name="T45" fmla="*/ 2147483646 h 47"/>
                <a:gd name="T46" fmla="*/ 2147483646 w 152"/>
                <a:gd name="T47" fmla="*/ 2147483646 h 47"/>
                <a:gd name="T48" fmla="*/ 2147483646 w 152"/>
                <a:gd name="T49" fmla="*/ 2147483646 h 47"/>
                <a:gd name="T50" fmla="*/ 2147483646 w 152"/>
                <a:gd name="T51" fmla="*/ 2147483646 h 47"/>
                <a:gd name="T52" fmla="*/ 2147483646 w 152"/>
                <a:gd name="T53" fmla="*/ 2147483646 h 47"/>
                <a:gd name="T54" fmla="*/ 2147483646 w 152"/>
                <a:gd name="T55" fmla="*/ 2147483646 h 47"/>
                <a:gd name="T56" fmla="*/ 2147483646 w 152"/>
                <a:gd name="T57" fmla="*/ 2147483646 h 47"/>
                <a:gd name="T58" fmla="*/ 2147483646 w 152"/>
                <a:gd name="T59" fmla="*/ 2147483646 h 47"/>
                <a:gd name="T60" fmla="*/ 2147483646 w 152"/>
                <a:gd name="T61" fmla="*/ 2147483646 h 47"/>
                <a:gd name="T62" fmla="*/ 2147483646 w 152"/>
                <a:gd name="T63" fmla="*/ 2147483646 h 47"/>
                <a:gd name="T64" fmla="*/ 2147483646 w 152"/>
                <a:gd name="T65" fmla="*/ 2147483646 h 47"/>
                <a:gd name="T66" fmla="*/ 2147483646 w 152"/>
                <a:gd name="T67" fmla="*/ 2147483646 h 47"/>
                <a:gd name="T68" fmla="*/ 2147483646 w 152"/>
                <a:gd name="T69" fmla="*/ 2147483646 h 47"/>
                <a:gd name="T70" fmla="*/ 2147483646 w 152"/>
                <a:gd name="T71" fmla="*/ 2147483646 h 47"/>
                <a:gd name="T72" fmla="*/ 2147483646 w 152"/>
                <a:gd name="T73" fmla="*/ 2147483646 h 47"/>
                <a:gd name="T74" fmla="*/ 2147483646 w 152"/>
                <a:gd name="T75" fmla="*/ 2147483646 h 47"/>
                <a:gd name="T76" fmla="*/ 2147483646 w 152"/>
                <a:gd name="T77" fmla="*/ 2147483646 h 47"/>
                <a:gd name="T78" fmla="*/ 2147483646 w 152"/>
                <a:gd name="T79" fmla="*/ 2147483646 h 47"/>
                <a:gd name="T80" fmla="*/ 2147483646 w 152"/>
                <a:gd name="T81" fmla="*/ 2147483646 h 47"/>
                <a:gd name="T82" fmla="*/ 2147483646 w 152"/>
                <a:gd name="T83" fmla="*/ 2147483646 h 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47"/>
                <a:gd name="T128" fmla="*/ 152 w 152"/>
                <a:gd name="T129" fmla="*/ 47 h 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47">
                  <a:moveTo>
                    <a:pt x="0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2" y="26"/>
                  </a:lnTo>
                  <a:lnTo>
                    <a:pt x="64" y="27"/>
                  </a:lnTo>
                  <a:lnTo>
                    <a:pt x="65" y="27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31"/>
                  </a:lnTo>
                  <a:lnTo>
                    <a:pt x="78" y="31"/>
                  </a:lnTo>
                  <a:lnTo>
                    <a:pt x="79" y="32"/>
                  </a:lnTo>
                  <a:lnTo>
                    <a:pt x="80" y="32"/>
                  </a:lnTo>
                  <a:lnTo>
                    <a:pt x="82" y="32"/>
                  </a:lnTo>
                  <a:lnTo>
                    <a:pt x="83" y="33"/>
                  </a:lnTo>
                  <a:lnTo>
                    <a:pt x="84" y="33"/>
                  </a:lnTo>
                  <a:lnTo>
                    <a:pt x="85" y="33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1" y="35"/>
                  </a:lnTo>
                  <a:lnTo>
                    <a:pt x="92" y="36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6" y="37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3" y="39"/>
                  </a:lnTo>
                  <a:lnTo>
                    <a:pt x="104" y="39"/>
                  </a:lnTo>
                  <a:lnTo>
                    <a:pt x="106" y="39"/>
                  </a:lnTo>
                  <a:lnTo>
                    <a:pt x="107" y="39"/>
                  </a:lnTo>
                  <a:lnTo>
                    <a:pt x="108" y="40"/>
                  </a:lnTo>
                  <a:lnTo>
                    <a:pt x="109" y="40"/>
                  </a:lnTo>
                  <a:lnTo>
                    <a:pt x="110" y="40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4" y="41"/>
                  </a:lnTo>
                  <a:lnTo>
                    <a:pt x="115" y="41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7" y="44"/>
                  </a:lnTo>
                  <a:lnTo>
                    <a:pt x="128" y="44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6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5" y="46"/>
                  </a:lnTo>
                  <a:lnTo>
                    <a:pt x="146" y="46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50" y="47"/>
                  </a:lnTo>
                  <a:lnTo>
                    <a:pt x="151" y="47"/>
                  </a:lnTo>
                  <a:lnTo>
                    <a:pt x="152" y="47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8" name="Freeform 73"/>
            <p:cNvSpPr>
              <a:spLocks/>
            </p:cNvSpPr>
            <p:nvPr/>
          </p:nvSpPr>
          <p:spPr bwMode="auto">
            <a:xfrm rot="-5400000">
              <a:off x="1979326" y="3650349"/>
              <a:ext cx="395399" cy="40055"/>
            </a:xfrm>
            <a:custGeom>
              <a:avLst/>
              <a:gdLst>
                <a:gd name="T0" fmla="*/ 2147483646 w 152"/>
                <a:gd name="T1" fmla="*/ 2147483646 h 23"/>
                <a:gd name="T2" fmla="*/ 2147483646 w 152"/>
                <a:gd name="T3" fmla="*/ 2147483646 h 23"/>
                <a:gd name="T4" fmla="*/ 2147483646 w 152"/>
                <a:gd name="T5" fmla="*/ 2147483646 h 23"/>
                <a:gd name="T6" fmla="*/ 2147483646 w 152"/>
                <a:gd name="T7" fmla="*/ 2147483646 h 23"/>
                <a:gd name="T8" fmla="*/ 2147483646 w 152"/>
                <a:gd name="T9" fmla="*/ 2147483646 h 23"/>
                <a:gd name="T10" fmla="*/ 2147483646 w 152"/>
                <a:gd name="T11" fmla="*/ 2147483646 h 23"/>
                <a:gd name="T12" fmla="*/ 2147483646 w 152"/>
                <a:gd name="T13" fmla="*/ 2147483646 h 23"/>
                <a:gd name="T14" fmla="*/ 2147483646 w 152"/>
                <a:gd name="T15" fmla="*/ 2147483646 h 23"/>
                <a:gd name="T16" fmla="*/ 2147483646 w 152"/>
                <a:gd name="T17" fmla="*/ 2147483646 h 23"/>
                <a:gd name="T18" fmla="*/ 2147483646 w 152"/>
                <a:gd name="T19" fmla="*/ 2147483646 h 23"/>
                <a:gd name="T20" fmla="*/ 2147483646 w 152"/>
                <a:gd name="T21" fmla="*/ 2147483646 h 23"/>
                <a:gd name="T22" fmla="*/ 2147483646 w 152"/>
                <a:gd name="T23" fmla="*/ 2147483646 h 23"/>
                <a:gd name="T24" fmla="*/ 2147483646 w 152"/>
                <a:gd name="T25" fmla="*/ 2147483646 h 23"/>
                <a:gd name="T26" fmla="*/ 2147483646 w 152"/>
                <a:gd name="T27" fmla="*/ 2147483646 h 23"/>
                <a:gd name="T28" fmla="*/ 2147483646 w 152"/>
                <a:gd name="T29" fmla="*/ 2147483646 h 23"/>
                <a:gd name="T30" fmla="*/ 2147483646 w 152"/>
                <a:gd name="T31" fmla="*/ 2147483646 h 23"/>
                <a:gd name="T32" fmla="*/ 2147483646 w 152"/>
                <a:gd name="T33" fmla="*/ 2147483646 h 23"/>
                <a:gd name="T34" fmla="*/ 2147483646 w 152"/>
                <a:gd name="T35" fmla="*/ 2147483646 h 23"/>
                <a:gd name="T36" fmla="*/ 2147483646 w 152"/>
                <a:gd name="T37" fmla="*/ 2147483646 h 23"/>
                <a:gd name="T38" fmla="*/ 2147483646 w 152"/>
                <a:gd name="T39" fmla="*/ 2147483646 h 23"/>
                <a:gd name="T40" fmla="*/ 2147483646 w 152"/>
                <a:gd name="T41" fmla="*/ 2147483646 h 23"/>
                <a:gd name="T42" fmla="*/ 2147483646 w 152"/>
                <a:gd name="T43" fmla="*/ 2147483646 h 23"/>
                <a:gd name="T44" fmla="*/ 2147483646 w 152"/>
                <a:gd name="T45" fmla="*/ 2147483646 h 23"/>
                <a:gd name="T46" fmla="*/ 2147483646 w 152"/>
                <a:gd name="T47" fmla="*/ 2147483646 h 23"/>
                <a:gd name="T48" fmla="*/ 2147483646 w 152"/>
                <a:gd name="T49" fmla="*/ 2147483646 h 23"/>
                <a:gd name="T50" fmla="*/ 2147483646 w 152"/>
                <a:gd name="T51" fmla="*/ 2147483646 h 23"/>
                <a:gd name="T52" fmla="*/ 2147483646 w 152"/>
                <a:gd name="T53" fmla="*/ 2147483646 h 23"/>
                <a:gd name="T54" fmla="*/ 2147483646 w 152"/>
                <a:gd name="T55" fmla="*/ 2147483646 h 23"/>
                <a:gd name="T56" fmla="*/ 2147483646 w 152"/>
                <a:gd name="T57" fmla="*/ 2147483646 h 23"/>
                <a:gd name="T58" fmla="*/ 2147483646 w 152"/>
                <a:gd name="T59" fmla="*/ 2147483646 h 23"/>
                <a:gd name="T60" fmla="*/ 2147483646 w 152"/>
                <a:gd name="T61" fmla="*/ 2147483646 h 23"/>
                <a:gd name="T62" fmla="*/ 2147483646 w 152"/>
                <a:gd name="T63" fmla="*/ 2147483646 h 23"/>
                <a:gd name="T64" fmla="*/ 2147483646 w 152"/>
                <a:gd name="T65" fmla="*/ 2147483646 h 23"/>
                <a:gd name="T66" fmla="*/ 2147483646 w 152"/>
                <a:gd name="T67" fmla="*/ 2147483646 h 23"/>
                <a:gd name="T68" fmla="*/ 2147483646 w 152"/>
                <a:gd name="T69" fmla="*/ 2147483646 h 23"/>
                <a:gd name="T70" fmla="*/ 2147483646 w 152"/>
                <a:gd name="T71" fmla="*/ 2147483646 h 23"/>
                <a:gd name="T72" fmla="*/ 2147483646 w 152"/>
                <a:gd name="T73" fmla="*/ 2147483646 h 23"/>
                <a:gd name="T74" fmla="*/ 2147483646 w 152"/>
                <a:gd name="T75" fmla="*/ 2147483646 h 23"/>
                <a:gd name="T76" fmla="*/ 2147483646 w 152"/>
                <a:gd name="T77" fmla="*/ 2147483646 h 23"/>
                <a:gd name="T78" fmla="*/ 2147483646 w 152"/>
                <a:gd name="T79" fmla="*/ 2147483646 h 23"/>
                <a:gd name="T80" fmla="*/ 2147483646 w 152"/>
                <a:gd name="T81" fmla="*/ 2147483646 h 23"/>
                <a:gd name="T82" fmla="*/ 2147483646 w 152"/>
                <a:gd name="T83" fmla="*/ 2147483646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3"/>
                <a:gd name="T128" fmla="*/ 152 w 152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3">
                  <a:moveTo>
                    <a:pt x="0" y="23"/>
                  </a:move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5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5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2" y="20"/>
                  </a:lnTo>
                  <a:lnTo>
                    <a:pt x="94" y="20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1" y="19"/>
                  </a:lnTo>
                  <a:lnTo>
                    <a:pt x="102" y="19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7" y="18"/>
                  </a:lnTo>
                  <a:lnTo>
                    <a:pt x="108" y="17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19" y="15"/>
                  </a:lnTo>
                  <a:lnTo>
                    <a:pt x="120" y="14"/>
                  </a:lnTo>
                  <a:lnTo>
                    <a:pt x="121" y="14"/>
                  </a:lnTo>
                  <a:lnTo>
                    <a:pt x="122" y="14"/>
                  </a:lnTo>
                  <a:lnTo>
                    <a:pt x="124" y="13"/>
                  </a:lnTo>
                  <a:lnTo>
                    <a:pt x="125" y="13"/>
                  </a:lnTo>
                  <a:lnTo>
                    <a:pt x="126" y="12"/>
                  </a:lnTo>
                  <a:lnTo>
                    <a:pt x="127" y="12"/>
                  </a:lnTo>
                  <a:lnTo>
                    <a:pt x="128" y="12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9"/>
                  </a:lnTo>
                  <a:lnTo>
                    <a:pt x="136" y="9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7"/>
                  </a:lnTo>
                  <a:lnTo>
                    <a:pt x="140" y="7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4" y="5"/>
                  </a:lnTo>
                  <a:lnTo>
                    <a:pt x="145" y="4"/>
                  </a:lnTo>
                  <a:lnTo>
                    <a:pt x="148" y="3"/>
                  </a:lnTo>
                  <a:lnTo>
                    <a:pt x="149" y="2"/>
                  </a:lnTo>
                  <a:lnTo>
                    <a:pt x="151" y="1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09" name="Freeform 74"/>
            <p:cNvSpPr>
              <a:spLocks/>
            </p:cNvSpPr>
            <p:nvPr/>
          </p:nvSpPr>
          <p:spPr bwMode="auto">
            <a:xfrm rot="-5400000">
              <a:off x="1899625" y="3215305"/>
              <a:ext cx="382392" cy="132353"/>
            </a:xfrm>
            <a:custGeom>
              <a:avLst/>
              <a:gdLst>
                <a:gd name="T0" fmla="*/ 2147483646 w 147"/>
                <a:gd name="T1" fmla="*/ 2147483646 h 76"/>
                <a:gd name="T2" fmla="*/ 2147483646 w 147"/>
                <a:gd name="T3" fmla="*/ 2147483646 h 76"/>
                <a:gd name="T4" fmla="*/ 2147483646 w 147"/>
                <a:gd name="T5" fmla="*/ 2147483646 h 76"/>
                <a:gd name="T6" fmla="*/ 2147483646 w 147"/>
                <a:gd name="T7" fmla="*/ 2147483646 h 76"/>
                <a:gd name="T8" fmla="*/ 2147483646 w 147"/>
                <a:gd name="T9" fmla="*/ 2147483646 h 76"/>
                <a:gd name="T10" fmla="*/ 2147483646 w 147"/>
                <a:gd name="T11" fmla="*/ 2147483646 h 76"/>
                <a:gd name="T12" fmla="*/ 2147483646 w 147"/>
                <a:gd name="T13" fmla="*/ 2147483646 h 76"/>
                <a:gd name="T14" fmla="*/ 2147483646 w 147"/>
                <a:gd name="T15" fmla="*/ 2147483646 h 76"/>
                <a:gd name="T16" fmla="*/ 2147483646 w 147"/>
                <a:gd name="T17" fmla="*/ 2147483646 h 76"/>
                <a:gd name="T18" fmla="*/ 2147483646 w 147"/>
                <a:gd name="T19" fmla="*/ 2147483646 h 76"/>
                <a:gd name="T20" fmla="*/ 2147483646 w 147"/>
                <a:gd name="T21" fmla="*/ 2147483646 h 76"/>
                <a:gd name="T22" fmla="*/ 2147483646 w 147"/>
                <a:gd name="T23" fmla="*/ 2147483646 h 76"/>
                <a:gd name="T24" fmla="*/ 2147483646 w 147"/>
                <a:gd name="T25" fmla="*/ 2147483646 h 76"/>
                <a:gd name="T26" fmla="*/ 2147483646 w 147"/>
                <a:gd name="T27" fmla="*/ 2147483646 h 76"/>
                <a:gd name="T28" fmla="*/ 2147483646 w 147"/>
                <a:gd name="T29" fmla="*/ 2147483646 h 76"/>
                <a:gd name="T30" fmla="*/ 2147483646 w 147"/>
                <a:gd name="T31" fmla="*/ 2147483646 h 76"/>
                <a:gd name="T32" fmla="*/ 2147483646 w 147"/>
                <a:gd name="T33" fmla="*/ 2147483646 h 76"/>
                <a:gd name="T34" fmla="*/ 2147483646 w 147"/>
                <a:gd name="T35" fmla="*/ 2147483646 h 76"/>
                <a:gd name="T36" fmla="*/ 2147483646 w 147"/>
                <a:gd name="T37" fmla="*/ 2147483646 h 76"/>
                <a:gd name="T38" fmla="*/ 2147483646 w 147"/>
                <a:gd name="T39" fmla="*/ 2147483646 h 76"/>
                <a:gd name="T40" fmla="*/ 2147483646 w 147"/>
                <a:gd name="T41" fmla="*/ 2147483646 h 76"/>
                <a:gd name="T42" fmla="*/ 2147483646 w 147"/>
                <a:gd name="T43" fmla="*/ 2147483646 h 76"/>
                <a:gd name="T44" fmla="*/ 2147483646 w 147"/>
                <a:gd name="T45" fmla="*/ 2147483646 h 76"/>
                <a:gd name="T46" fmla="*/ 2147483646 w 147"/>
                <a:gd name="T47" fmla="*/ 2147483646 h 76"/>
                <a:gd name="T48" fmla="*/ 2147483646 w 147"/>
                <a:gd name="T49" fmla="*/ 2147483646 h 76"/>
                <a:gd name="T50" fmla="*/ 2147483646 w 147"/>
                <a:gd name="T51" fmla="*/ 2147483646 h 76"/>
                <a:gd name="T52" fmla="*/ 2147483646 w 147"/>
                <a:gd name="T53" fmla="*/ 2147483646 h 76"/>
                <a:gd name="T54" fmla="*/ 2147483646 w 147"/>
                <a:gd name="T55" fmla="*/ 2147483646 h 76"/>
                <a:gd name="T56" fmla="*/ 2147483646 w 147"/>
                <a:gd name="T57" fmla="*/ 2147483646 h 76"/>
                <a:gd name="T58" fmla="*/ 2147483646 w 147"/>
                <a:gd name="T59" fmla="*/ 2147483646 h 76"/>
                <a:gd name="T60" fmla="*/ 2147483646 w 147"/>
                <a:gd name="T61" fmla="*/ 2147483646 h 76"/>
                <a:gd name="T62" fmla="*/ 2147483646 w 147"/>
                <a:gd name="T63" fmla="*/ 2147483646 h 76"/>
                <a:gd name="T64" fmla="*/ 2147483646 w 147"/>
                <a:gd name="T65" fmla="*/ 0 h 76"/>
                <a:gd name="T66" fmla="*/ 2147483646 w 147"/>
                <a:gd name="T67" fmla="*/ 0 h 76"/>
                <a:gd name="T68" fmla="*/ 2147483646 w 147"/>
                <a:gd name="T69" fmla="*/ 0 h 76"/>
                <a:gd name="T70" fmla="*/ 2147483646 w 147"/>
                <a:gd name="T71" fmla="*/ 0 h 76"/>
                <a:gd name="T72" fmla="*/ 2147483646 w 147"/>
                <a:gd name="T73" fmla="*/ 2147483646 h 76"/>
                <a:gd name="T74" fmla="*/ 2147483646 w 147"/>
                <a:gd name="T75" fmla="*/ 2147483646 h 76"/>
                <a:gd name="T76" fmla="*/ 2147483646 w 147"/>
                <a:gd name="T77" fmla="*/ 2147483646 h 76"/>
                <a:gd name="T78" fmla="*/ 2147483646 w 147"/>
                <a:gd name="T79" fmla="*/ 2147483646 h 76"/>
                <a:gd name="T80" fmla="*/ 2147483646 w 147"/>
                <a:gd name="T81" fmla="*/ 2147483646 h 76"/>
                <a:gd name="T82" fmla="*/ 2147483646 w 147"/>
                <a:gd name="T83" fmla="*/ 2147483646 h 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7"/>
                <a:gd name="T127" fmla="*/ 0 h 76"/>
                <a:gd name="T128" fmla="*/ 147 w 147"/>
                <a:gd name="T129" fmla="*/ 76 h 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7" h="76">
                  <a:moveTo>
                    <a:pt x="0" y="76"/>
                  </a:moveTo>
                  <a:lnTo>
                    <a:pt x="3" y="75"/>
                  </a:lnTo>
                  <a:lnTo>
                    <a:pt x="5" y="74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2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38" y="48"/>
                  </a:lnTo>
                  <a:lnTo>
                    <a:pt x="40" y="47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7" y="41"/>
                  </a:lnTo>
                  <a:lnTo>
                    <a:pt x="47" y="40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2" y="28"/>
                  </a:lnTo>
                  <a:lnTo>
                    <a:pt x="62" y="27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2" y="19"/>
                  </a:lnTo>
                  <a:lnTo>
                    <a:pt x="72" y="18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81" y="13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4" y="10"/>
                  </a:lnTo>
                  <a:lnTo>
                    <a:pt x="87" y="9"/>
                  </a:lnTo>
                  <a:lnTo>
                    <a:pt x="89" y="8"/>
                  </a:lnTo>
                  <a:lnTo>
                    <a:pt x="89" y="7"/>
                  </a:lnTo>
                  <a:lnTo>
                    <a:pt x="90" y="7"/>
                  </a:lnTo>
                  <a:lnTo>
                    <a:pt x="92" y="6"/>
                  </a:lnTo>
                  <a:lnTo>
                    <a:pt x="94" y="5"/>
                  </a:lnTo>
                  <a:lnTo>
                    <a:pt x="95" y="4"/>
                  </a:lnTo>
                  <a:lnTo>
                    <a:pt x="96" y="4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0" y="3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3"/>
                  </a:lnTo>
                  <a:lnTo>
                    <a:pt x="131" y="3"/>
                  </a:lnTo>
                  <a:lnTo>
                    <a:pt x="132" y="3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6" y="5"/>
                  </a:lnTo>
                  <a:lnTo>
                    <a:pt x="137" y="5"/>
                  </a:lnTo>
                  <a:lnTo>
                    <a:pt x="138" y="6"/>
                  </a:lnTo>
                  <a:lnTo>
                    <a:pt x="141" y="7"/>
                  </a:lnTo>
                  <a:lnTo>
                    <a:pt x="142" y="8"/>
                  </a:lnTo>
                  <a:lnTo>
                    <a:pt x="144" y="9"/>
                  </a:lnTo>
                  <a:lnTo>
                    <a:pt x="147" y="1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0" name="Freeform 75"/>
            <p:cNvSpPr>
              <a:spLocks/>
            </p:cNvSpPr>
            <p:nvPr/>
          </p:nvSpPr>
          <p:spPr bwMode="auto">
            <a:xfrm rot="-5400000">
              <a:off x="1928348" y="2826806"/>
              <a:ext cx="377190" cy="149768"/>
            </a:xfrm>
            <a:custGeom>
              <a:avLst/>
              <a:gdLst>
                <a:gd name="T0" fmla="*/ 2147483646 w 145"/>
                <a:gd name="T1" fmla="*/ 2147483646 h 86"/>
                <a:gd name="T2" fmla="*/ 2147483646 w 145"/>
                <a:gd name="T3" fmla="*/ 2147483646 h 86"/>
                <a:gd name="T4" fmla="*/ 2147483646 w 145"/>
                <a:gd name="T5" fmla="*/ 2147483646 h 86"/>
                <a:gd name="T6" fmla="*/ 2147483646 w 145"/>
                <a:gd name="T7" fmla="*/ 2147483646 h 86"/>
                <a:gd name="T8" fmla="*/ 2147483646 w 145"/>
                <a:gd name="T9" fmla="*/ 2147483646 h 86"/>
                <a:gd name="T10" fmla="*/ 2147483646 w 145"/>
                <a:gd name="T11" fmla="*/ 2147483646 h 86"/>
                <a:gd name="T12" fmla="*/ 2147483646 w 145"/>
                <a:gd name="T13" fmla="*/ 2147483646 h 86"/>
                <a:gd name="T14" fmla="*/ 2147483646 w 145"/>
                <a:gd name="T15" fmla="*/ 2147483646 h 86"/>
                <a:gd name="T16" fmla="*/ 2147483646 w 145"/>
                <a:gd name="T17" fmla="*/ 2147483646 h 86"/>
                <a:gd name="T18" fmla="*/ 2147483646 w 145"/>
                <a:gd name="T19" fmla="*/ 2147483646 h 86"/>
                <a:gd name="T20" fmla="*/ 2147483646 w 145"/>
                <a:gd name="T21" fmla="*/ 2147483646 h 86"/>
                <a:gd name="T22" fmla="*/ 2147483646 w 145"/>
                <a:gd name="T23" fmla="*/ 2147483646 h 86"/>
                <a:gd name="T24" fmla="*/ 2147483646 w 145"/>
                <a:gd name="T25" fmla="*/ 2147483646 h 86"/>
                <a:gd name="T26" fmla="*/ 2147483646 w 145"/>
                <a:gd name="T27" fmla="*/ 2147483646 h 86"/>
                <a:gd name="T28" fmla="*/ 2147483646 w 145"/>
                <a:gd name="T29" fmla="*/ 2147483646 h 86"/>
                <a:gd name="T30" fmla="*/ 2147483646 w 145"/>
                <a:gd name="T31" fmla="*/ 2147483646 h 86"/>
                <a:gd name="T32" fmla="*/ 2147483646 w 145"/>
                <a:gd name="T33" fmla="*/ 2147483646 h 86"/>
                <a:gd name="T34" fmla="*/ 2147483646 w 145"/>
                <a:gd name="T35" fmla="*/ 2147483646 h 86"/>
                <a:gd name="T36" fmla="*/ 2147483646 w 145"/>
                <a:gd name="T37" fmla="*/ 2147483646 h 86"/>
                <a:gd name="T38" fmla="*/ 2147483646 w 145"/>
                <a:gd name="T39" fmla="*/ 2147483646 h 86"/>
                <a:gd name="T40" fmla="*/ 2147483646 w 145"/>
                <a:gd name="T41" fmla="*/ 2147483646 h 86"/>
                <a:gd name="T42" fmla="*/ 2147483646 w 145"/>
                <a:gd name="T43" fmla="*/ 2147483646 h 86"/>
                <a:gd name="T44" fmla="*/ 2147483646 w 145"/>
                <a:gd name="T45" fmla="*/ 2147483646 h 86"/>
                <a:gd name="T46" fmla="*/ 2147483646 w 145"/>
                <a:gd name="T47" fmla="*/ 2147483646 h 86"/>
                <a:gd name="T48" fmla="*/ 2147483646 w 145"/>
                <a:gd name="T49" fmla="*/ 2147483646 h 86"/>
                <a:gd name="T50" fmla="*/ 2147483646 w 145"/>
                <a:gd name="T51" fmla="*/ 2147483646 h 86"/>
                <a:gd name="T52" fmla="*/ 2147483646 w 145"/>
                <a:gd name="T53" fmla="*/ 2147483646 h 86"/>
                <a:gd name="T54" fmla="*/ 2147483646 w 145"/>
                <a:gd name="T55" fmla="*/ 2147483646 h 86"/>
                <a:gd name="T56" fmla="*/ 2147483646 w 145"/>
                <a:gd name="T57" fmla="*/ 2147483646 h 86"/>
                <a:gd name="T58" fmla="*/ 2147483646 w 145"/>
                <a:gd name="T59" fmla="*/ 2147483646 h 86"/>
                <a:gd name="T60" fmla="*/ 2147483646 w 145"/>
                <a:gd name="T61" fmla="*/ 2147483646 h 86"/>
                <a:gd name="T62" fmla="*/ 2147483646 w 145"/>
                <a:gd name="T63" fmla="*/ 2147483646 h 86"/>
                <a:gd name="T64" fmla="*/ 2147483646 w 145"/>
                <a:gd name="T65" fmla="*/ 2147483646 h 86"/>
                <a:gd name="T66" fmla="*/ 2147483646 w 145"/>
                <a:gd name="T67" fmla="*/ 2147483646 h 86"/>
                <a:gd name="T68" fmla="*/ 2147483646 w 145"/>
                <a:gd name="T69" fmla="*/ 2147483646 h 86"/>
                <a:gd name="T70" fmla="*/ 2147483646 w 145"/>
                <a:gd name="T71" fmla="*/ 2147483646 h 86"/>
                <a:gd name="T72" fmla="*/ 2147483646 w 145"/>
                <a:gd name="T73" fmla="*/ 2147483646 h 86"/>
                <a:gd name="T74" fmla="*/ 2147483646 w 145"/>
                <a:gd name="T75" fmla="*/ 2147483646 h 86"/>
                <a:gd name="T76" fmla="*/ 2147483646 w 145"/>
                <a:gd name="T77" fmla="*/ 2147483646 h 86"/>
                <a:gd name="T78" fmla="*/ 2147483646 w 145"/>
                <a:gd name="T79" fmla="*/ 2147483646 h 86"/>
                <a:gd name="T80" fmla="*/ 2147483646 w 145"/>
                <a:gd name="T81" fmla="*/ 2147483646 h 86"/>
                <a:gd name="T82" fmla="*/ 2147483646 w 145"/>
                <a:gd name="T83" fmla="*/ 2147483646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5"/>
                <a:gd name="T127" fmla="*/ 0 h 86"/>
                <a:gd name="T128" fmla="*/ 145 w 145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5" h="86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7" y="39"/>
                  </a:lnTo>
                  <a:lnTo>
                    <a:pt x="47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51" y="43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9" y="48"/>
                  </a:lnTo>
                  <a:lnTo>
                    <a:pt x="59" y="49"/>
                  </a:lnTo>
                  <a:lnTo>
                    <a:pt x="61" y="50"/>
                  </a:lnTo>
                  <a:lnTo>
                    <a:pt x="61" y="51"/>
                  </a:lnTo>
                  <a:lnTo>
                    <a:pt x="63" y="52"/>
                  </a:lnTo>
                  <a:lnTo>
                    <a:pt x="63" y="53"/>
                  </a:lnTo>
                  <a:lnTo>
                    <a:pt x="66" y="54"/>
                  </a:lnTo>
                  <a:lnTo>
                    <a:pt x="66" y="55"/>
                  </a:lnTo>
                  <a:lnTo>
                    <a:pt x="67" y="56"/>
                  </a:lnTo>
                  <a:lnTo>
                    <a:pt x="69" y="57"/>
                  </a:lnTo>
                  <a:lnTo>
                    <a:pt x="69" y="58"/>
                  </a:lnTo>
                  <a:lnTo>
                    <a:pt x="72" y="59"/>
                  </a:lnTo>
                  <a:lnTo>
                    <a:pt x="74" y="60"/>
                  </a:lnTo>
                  <a:lnTo>
                    <a:pt x="74" y="61"/>
                  </a:lnTo>
                  <a:lnTo>
                    <a:pt x="75" y="62"/>
                  </a:lnTo>
                  <a:lnTo>
                    <a:pt x="78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5"/>
                  </a:lnTo>
                  <a:lnTo>
                    <a:pt x="84" y="66"/>
                  </a:lnTo>
                  <a:lnTo>
                    <a:pt x="84" y="67"/>
                  </a:lnTo>
                  <a:lnTo>
                    <a:pt x="85" y="67"/>
                  </a:lnTo>
                  <a:lnTo>
                    <a:pt x="87" y="68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91" y="70"/>
                  </a:lnTo>
                  <a:lnTo>
                    <a:pt x="91" y="71"/>
                  </a:lnTo>
                  <a:lnTo>
                    <a:pt x="92" y="71"/>
                  </a:lnTo>
                  <a:lnTo>
                    <a:pt x="93" y="72"/>
                  </a:lnTo>
                  <a:lnTo>
                    <a:pt x="96" y="73"/>
                  </a:lnTo>
                  <a:lnTo>
                    <a:pt x="97" y="74"/>
                  </a:lnTo>
                  <a:lnTo>
                    <a:pt x="98" y="74"/>
                  </a:lnTo>
                  <a:lnTo>
                    <a:pt x="99" y="75"/>
                  </a:lnTo>
                  <a:lnTo>
                    <a:pt x="101" y="75"/>
                  </a:lnTo>
                  <a:lnTo>
                    <a:pt x="102" y="76"/>
                  </a:lnTo>
                  <a:lnTo>
                    <a:pt x="103" y="76"/>
                  </a:lnTo>
                  <a:lnTo>
                    <a:pt x="104" y="77"/>
                  </a:lnTo>
                  <a:lnTo>
                    <a:pt x="105" y="77"/>
                  </a:lnTo>
                  <a:lnTo>
                    <a:pt x="107" y="78"/>
                  </a:lnTo>
                  <a:lnTo>
                    <a:pt x="108" y="78"/>
                  </a:lnTo>
                  <a:lnTo>
                    <a:pt x="109" y="78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5" y="80"/>
                  </a:lnTo>
                  <a:lnTo>
                    <a:pt x="116" y="81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2"/>
                  </a:lnTo>
                  <a:lnTo>
                    <a:pt x="123" y="83"/>
                  </a:lnTo>
                  <a:lnTo>
                    <a:pt x="125" y="83"/>
                  </a:lnTo>
                  <a:lnTo>
                    <a:pt x="126" y="83"/>
                  </a:lnTo>
                  <a:lnTo>
                    <a:pt x="127" y="83"/>
                  </a:lnTo>
                  <a:lnTo>
                    <a:pt x="128" y="84"/>
                  </a:lnTo>
                  <a:lnTo>
                    <a:pt x="129" y="84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3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9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3" y="86"/>
                  </a:lnTo>
                  <a:lnTo>
                    <a:pt x="144" y="86"/>
                  </a:lnTo>
                  <a:lnTo>
                    <a:pt x="145" y="86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1" name="Freeform 76"/>
            <p:cNvSpPr>
              <a:spLocks/>
            </p:cNvSpPr>
            <p:nvPr/>
          </p:nvSpPr>
          <p:spPr bwMode="auto">
            <a:xfrm rot="-5400000">
              <a:off x="2076079" y="2592124"/>
              <a:ext cx="236721" cy="5225"/>
            </a:xfrm>
            <a:custGeom>
              <a:avLst/>
              <a:gdLst>
                <a:gd name="T0" fmla="*/ 2147483646 w 91"/>
                <a:gd name="T1" fmla="*/ 0 h 3"/>
                <a:gd name="T2" fmla="*/ 2147483646 w 91"/>
                <a:gd name="T3" fmla="*/ 0 h 3"/>
                <a:gd name="T4" fmla="*/ 2147483646 w 91"/>
                <a:gd name="T5" fmla="*/ 2147483646 h 3"/>
                <a:gd name="T6" fmla="*/ 2147483646 w 91"/>
                <a:gd name="T7" fmla="*/ 2147483646 h 3"/>
                <a:gd name="T8" fmla="*/ 2147483646 w 91"/>
                <a:gd name="T9" fmla="*/ 2147483646 h 3"/>
                <a:gd name="T10" fmla="*/ 2147483646 w 91"/>
                <a:gd name="T11" fmla="*/ 2147483646 h 3"/>
                <a:gd name="T12" fmla="*/ 2147483646 w 91"/>
                <a:gd name="T13" fmla="*/ 2147483646 h 3"/>
                <a:gd name="T14" fmla="*/ 2147483646 w 91"/>
                <a:gd name="T15" fmla="*/ 2147483646 h 3"/>
                <a:gd name="T16" fmla="*/ 2147483646 w 91"/>
                <a:gd name="T17" fmla="*/ 2147483646 h 3"/>
                <a:gd name="T18" fmla="*/ 2147483646 w 91"/>
                <a:gd name="T19" fmla="*/ 2147483646 h 3"/>
                <a:gd name="T20" fmla="*/ 2147483646 w 91"/>
                <a:gd name="T21" fmla="*/ 2147483646 h 3"/>
                <a:gd name="T22" fmla="*/ 2147483646 w 91"/>
                <a:gd name="T23" fmla="*/ 2147483646 h 3"/>
                <a:gd name="T24" fmla="*/ 2147483646 w 91"/>
                <a:gd name="T25" fmla="*/ 2147483646 h 3"/>
                <a:gd name="T26" fmla="*/ 2147483646 w 91"/>
                <a:gd name="T27" fmla="*/ 2147483646 h 3"/>
                <a:gd name="T28" fmla="*/ 2147483646 w 91"/>
                <a:gd name="T29" fmla="*/ 2147483646 h 3"/>
                <a:gd name="T30" fmla="*/ 2147483646 w 91"/>
                <a:gd name="T31" fmla="*/ 2147483646 h 3"/>
                <a:gd name="T32" fmla="*/ 2147483646 w 91"/>
                <a:gd name="T33" fmla="*/ 2147483646 h 3"/>
                <a:gd name="T34" fmla="*/ 2147483646 w 91"/>
                <a:gd name="T35" fmla="*/ 2147483646 h 3"/>
                <a:gd name="T36" fmla="*/ 2147483646 w 91"/>
                <a:gd name="T37" fmla="*/ 2147483646 h 3"/>
                <a:gd name="T38" fmla="*/ 2147483646 w 91"/>
                <a:gd name="T39" fmla="*/ 2147483646 h 3"/>
                <a:gd name="T40" fmla="*/ 2147483646 w 91"/>
                <a:gd name="T41" fmla="*/ 2147483646 h 3"/>
                <a:gd name="T42" fmla="*/ 2147483646 w 91"/>
                <a:gd name="T43" fmla="*/ 2147483646 h 3"/>
                <a:gd name="T44" fmla="*/ 2147483646 w 91"/>
                <a:gd name="T45" fmla="*/ 2147483646 h 3"/>
                <a:gd name="T46" fmla="*/ 2147483646 w 91"/>
                <a:gd name="T47" fmla="*/ 2147483646 h 3"/>
                <a:gd name="T48" fmla="*/ 2147483646 w 91"/>
                <a:gd name="T49" fmla="*/ 2147483646 h 3"/>
                <a:gd name="T50" fmla="*/ 2147483646 w 91"/>
                <a:gd name="T51" fmla="*/ 2147483646 h 3"/>
                <a:gd name="T52" fmla="*/ 2147483646 w 91"/>
                <a:gd name="T53" fmla="*/ 2147483646 h 3"/>
                <a:gd name="T54" fmla="*/ 2147483646 w 91"/>
                <a:gd name="T55" fmla="*/ 2147483646 h 3"/>
                <a:gd name="T56" fmla="*/ 2147483646 w 91"/>
                <a:gd name="T57" fmla="*/ 2147483646 h 3"/>
                <a:gd name="T58" fmla="*/ 2147483646 w 91"/>
                <a:gd name="T59" fmla="*/ 2147483646 h 3"/>
                <a:gd name="T60" fmla="*/ 2147483646 w 91"/>
                <a:gd name="T61" fmla="*/ 2147483646 h 3"/>
                <a:gd name="T62" fmla="*/ 2147483646 w 91"/>
                <a:gd name="T63" fmla="*/ 2147483646 h 3"/>
                <a:gd name="T64" fmla="*/ 2147483646 w 91"/>
                <a:gd name="T65" fmla="*/ 2147483646 h 3"/>
                <a:gd name="T66" fmla="*/ 2147483646 w 91"/>
                <a:gd name="T67" fmla="*/ 2147483646 h 3"/>
                <a:gd name="T68" fmla="*/ 2147483646 w 91"/>
                <a:gd name="T69" fmla="*/ 2147483646 h 3"/>
                <a:gd name="T70" fmla="*/ 2147483646 w 91"/>
                <a:gd name="T71" fmla="*/ 2147483646 h 3"/>
                <a:gd name="T72" fmla="*/ 2147483646 w 91"/>
                <a:gd name="T73" fmla="*/ 2147483646 h 3"/>
                <a:gd name="T74" fmla="*/ 2147483646 w 91"/>
                <a:gd name="T75" fmla="*/ 2147483646 h 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3"/>
                <a:gd name="T116" fmla="*/ 91 w 91"/>
                <a:gd name="T117" fmla="*/ 3 h 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3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4" y="3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1" y="3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2" name="Freeform 77"/>
            <p:cNvSpPr>
              <a:spLocks/>
            </p:cNvSpPr>
            <p:nvPr/>
          </p:nvSpPr>
          <p:spPr bwMode="auto">
            <a:xfrm rot="-5400000">
              <a:off x="1841001" y="3478208"/>
              <a:ext cx="247125" cy="464977"/>
            </a:xfrm>
            <a:custGeom>
              <a:avLst/>
              <a:gdLst>
                <a:gd name="T0" fmla="*/ 2147483646 w 95"/>
                <a:gd name="T1" fmla="*/ 2147483646 h 267"/>
                <a:gd name="T2" fmla="*/ 2147483646 w 95"/>
                <a:gd name="T3" fmla="*/ 2147483646 h 267"/>
                <a:gd name="T4" fmla="*/ 2147483646 w 95"/>
                <a:gd name="T5" fmla="*/ 2147483646 h 267"/>
                <a:gd name="T6" fmla="*/ 2147483646 w 95"/>
                <a:gd name="T7" fmla="*/ 2147483646 h 267"/>
                <a:gd name="T8" fmla="*/ 2147483646 w 95"/>
                <a:gd name="T9" fmla="*/ 2147483646 h 267"/>
                <a:gd name="T10" fmla="*/ 2147483646 w 95"/>
                <a:gd name="T11" fmla="*/ 2147483646 h 267"/>
                <a:gd name="T12" fmla="*/ 2147483646 w 95"/>
                <a:gd name="T13" fmla="*/ 2147483646 h 267"/>
                <a:gd name="T14" fmla="*/ 2147483646 w 95"/>
                <a:gd name="T15" fmla="*/ 2147483646 h 267"/>
                <a:gd name="T16" fmla="*/ 2147483646 w 95"/>
                <a:gd name="T17" fmla="*/ 2147483646 h 267"/>
                <a:gd name="T18" fmla="*/ 2147483646 w 95"/>
                <a:gd name="T19" fmla="*/ 2147483646 h 267"/>
                <a:gd name="T20" fmla="*/ 2147483646 w 95"/>
                <a:gd name="T21" fmla="*/ 2147483646 h 267"/>
                <a:gd name="T22" fmla="*/ 2147483646 w 95"/>
                <a:gd name="T23" fmla="*/ 2147483646 h 267"/>
                <a:gd name="T24" fmla="*/ 2147483646 w 95"/>
                <a:gd name="T25" fmla="*/ 2147483646 h 267"/>
                <a:gd name="T26" fmla="*/ 2147483646 w 95"/>
                <a:gd name="T27" fmla="*/ 2147483646 h 267"/>
                <a:gd name="T28" fmla="*/ 2147483646 w 95"/>
                <a:gd name="T29" fmla="*/ 2147483646 h 267"/>
                <a:gd name="T30" fmla="*/ 2147483646 w 95"/>
                <a:gd name="T31" fmla="*/ 2147483646 h 267"/>
                <a:gd name="T32" fmla="*/ 2147483646 w 95"/>
                <a:gd name="T33" fmla="*/ 2147483646 h 267"/>
                <a:gd name="T34" fmla="*/ 2147483646 w 95"/>
                <a:gd name="T35" fmla="*/ 2147483646 h 267"/>
                <a:gd name="T36" fmla="*/ 2147483646 w 95"/>
                <a:gd name="T37" fmla="*/ 2147483646 h 267"/>
                <a:gd name="T38" fmla="*/ 2147483646 w 95"/>
                <a:gd name="T39" fmla="*/ 2147483646 h 267"/>
                <a:gd name="T40" fmla="*/ 2147483646 w 95"/>
                <a:gd name="T41" fmla="*/ 2147483646 h 267"/>
                <a:gd name="T42" fmla="*/ 2147483646 w 95"/>
                <a:gd name="T43" fmla="*/ 2147483646 h 267"/>
                <a:gd name="T44" fmla="*/ 2147483646 w 95"/>
                <a:gd name="T45" fmla="*/ 2147483646 h 267"/>
                <a:gd name="T46" fmla="*/ 2147483646 w 95"/>
                <a:gd name="T47" fmla="*/ 2147483646 h 267"/>
                <a:gd name="T48" fmla="*/ 2147483646 w 95"/>
                <a:gd name="T49" fmla="*/ 2147483646 h 267"/>
                <a:gd name="T50" fmla="*/ 2147483646 w 95"/>
                <a:gd name="T51" fmla="*/ 2147483646 h 267"/>
                <a:gd name="T52" fmla="*/ 2147483646 w 95"/>
                <a:gd name="T53" fmla="*/ 2147483646 h 267"/>
                <a:gd name="T54" fmla="*/ 2147483646 w 95"/>
                <a:gd name="T55" fmla="*/ 2147483646 h 267"/>
                <a:gd name="T56" fmla="*/ 2147483646 w 95"/>
                <a:gd name="T57" fmla="*/ 2147483646 h 267"/>
                <a:gd name="T58" fmla="*/ 2147483646 w 95"/>
                <a:gd name="T59" fmla="*/ 2147483646 h 267"/>
                <a:gd name="T60" fmla="*/ 2147483646 w 95"/>
                <a:gd name="T61" fmla="*/ 2147483646 h 267"/>
                <a:gd name="T62" fmla="*/ 2147483646 w 95"/>
                <a:gd name="T63" fmla="*/ 2147483646 h 267"/>
                <a:gd name="T64" fmla="*/ 2147483646 w 95"/>
                <a:gd name="T65" fmla="*/ 2147483646 h 267"/>
                <a:gd name="T66" fmla="*/ 2147483646 w 95"/>
                <a:gd name="T67" fmla="*/ 2147483646 h 267"/>
                <a:gd name="T68" fmla="*/ 2147483646 w 95"/>
                <a:gd name="T69" fmla="*/ 2147483646 h 267"/>
                <a:gd name="T70" fmla="*/ 2147483646 w 95"/>
                <a:gd name="T71" fmla="*/ 2147483646 h 267"/>
                <a:gd name="T72" fmla="*/ 2147483646 w 95"/>
                <a:gd name="T73" fmla="*/ 2147483646 h 267"/>
                <a:gd name="T74" fmla="*/ 2147483646 w 95"/>
                <a:gd name="T75" fmla="*/ 2147483646 h 267"/>
                <a:gd name="T76" fmla="*/ 2147483646 w 95"/>
                <a:gd name="T77" fmla="*/ 2147483646 h 267"/>
                <a:gd name="T78" fmla="*/ 2147483646 w 95"/>
                <a:gd name="T79" fmla="*/ 2147483646 h 267"/>
                <a:gd name="T80" fmla="*/ 2147483646 w 95"/>
                <a:gd name="T81" fmla="*/ 2147483646 h 267"/>
                <a:gd name="T82" fmla="*/ 2147483646 w 95"/>
                <a:gd name="T83" fmla="*/ 2147483646 h 2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5"/>
                <a:gd name="T127" fmla="*/ 0 h 267"/>
                <a:gd name="T128" fmla="*/ 95 w 95"/>
                <a:gd name="T129" fmla="*/ 267 h 2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5" h="267">
                  <a:moveTo>
                    <a:pt x="0" y="267"/>
                  </a:moveTo>
                  <a:lnTo>
                    <a:pt x="1" y="267"/>
                  </a:lnTo>
                  <a:lnTo>
                    <a:pt x="3" y="267"/>
                  </a:lnTo>
                  <a:lnTo>
                    <a:pt x="4" y="267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7" y="267"/>
                  </a:lnTo>
                  <a:lnTo>
                    <a:pt x="9" y="267"/>
                  </a:lnTo>
                  <a:lnTo>
                    <a:pt x="10" y="267"/>
                  </a:lnTo>
                  <a:lnTo>
                    <a:pt x="11" y="266"/>
                  </a:lnTo>
                  <a:lnTo>
                    <a:pt x="12" y="266"/>
                  </a:lnTo>
                  <a:lnTo>
                    <a:pt x="13" y="266"/>
                  </a:lnTo>
                  <a:lnTo>
                    <a:pt x="15" y="266"/>
                  </a:lnTo>
                  <a:lnTo>
                    <a:pt x="16" y="266"/>
                  </a:lnTo>
                  <a:lnTo>
                    <a:pt x="17" y="266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1" y="265"/>
                  </a:lnTo>
                  <a:lnTo>
                    <a:pt x="22" y="265"/>
                  </a:lnTo>
                  <a:lnTo>
                    <a:pt x="23" y="264"/>
                  </a:lnTo>
                  <a:lnTo>
                    <a:pt x="24" y="264"/>
                  </a:lnTo>
                  <a:lnTo>
                    <a:pt x="25" y="264"/>
                  </a:lnTo>
                  <a:lnTo>
                    <a:pt x="27" y="263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31" y="261"/>
                  </a:lnTo>
                  <a:lnTo>
                    <a:pt x="31" y="260"/>
                  </a:lnTo>
                  <a:lnTo>
                    <a:pt x="34" y="259"/>
                  </a:lnTo>
                  <a:lnTo>
                    <a:pt x="34" y="258"/>
                  </a:lnTo>
                  <a:lnTo>
                    <a:pt x="35" y="258"/>
                  </a:lnTo>
                  <a:lnTo>
                    <a:pt x="35" y="257"/>
                  </a:lnTo>
                  <a:lnTo>
                    <a:pt x="37" y="256"/>
                  </a:lnTo>
                  <a:lnTo>
                    <a:pt x="37" y="254"/>
                  </a:lnTo>
                  <a:lnTo>
                    <a:pt x="39" y="254"/>
                  </a:lnTo>
                  <a:lnTo>
                    <a:pt x="39" y="252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1" y="250"/>
                  </a:lnTo>
                  <a:lnTo>
                    <a:pt x="41" y="248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3" y="246"/>
                  </a:lnTo>
                  <a:lnTo>
                    <a:pt x="43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6" y="241"/>
                  </a:lnTo>
                  <a:lnTo>
                    <a:pt x="46" y="239"/>
                  </a:lnTo>
                  <a:lnTo>
                    <a:pt x="47" y="238"/>
                  </a:lnTo>
                  <a:lnTo>
                    <a:pt x="47" y="235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51" y="228"/>
                  </a:lnTo>
                  <a:lnTo>
                    <a:pt x="51" y="224"/>
                  </a:lnTo>
                  <a:lnTo>
                    <a:pt x="52" y="224"/>
                  </a:lnTo>
                  <a:lnTo>
                    <a:pt x="52" y="221"/>
                  </a:lnTo>
                  <a:lnTo>
                    <a:pt x="53" y="220"/>
                  </a:lnTo>
                  <a:lnTo>
                    <a:pt x="53" y="216"/>
                  </a:lnTo>
                  <a:lnTo>
                    <a:pt x="54" y="216"/>
                  </a:lnTo>
                  <a:lnTo>
                    <a:pt x="54" y="211"/>
                  </a:lnTo>
                  <a:lnTo>
                    <a:pt x="55" y="211"/>
                  </a:lnTo>
                  <a:lnTo>
                    <a:pt x="55" y="206"/>
                  </a:lnTo>
                  <a:lnTo>
                    <a:pt x="57" y="206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59" y="189"/>
                  </a:lnTo>
                  <a:lnTo>
                    <a:pt x="60" y="189"/>
                  </a:lnTo>
                  <a:lnTo>
                    <a:pt x="60" y="183"/>
                  </a:lnTo>
                  <a:lnTo>
                    <a:pt x="61" y="183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0"/>
                  </a:lnTo>
                  <a:lnTo>
                    <a:pt x="64" y="170"/>
                  </a:lnTo>
                  <a:lnTo>
                    <a:pt x="64" y="163"/>
                  </a:lnTo>
                  <a:lnTo>
                    <a:pt x="65" y="163"/>
                  </a:lnTo>
                  <a:lnTo>
                    <a:pt x="65" y="156"/>
                  </a:lnTo>
                  <a:lnTo>
                    <a:pt x="66" y="156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7" y="141"/>
                  </a:lnTo>
                  <a:lnTo>
                    <a:pt x="69" y="141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26"/>
                  </a:lnTo>
                  <a:lnTo>
                    <a:pt x="71" y="125"/>
                  </a:lnTo>
                  <a:lnTo>
                    <a:pt x="71" y="118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3" y="102"/>
                  </a:lnTo>
                  <a:lnTo>
                    <a:pt x="75" y="101"/>
                  </a:lnTo>
                  <a:lnTo>
                    <a:pt x="75" y="94"/>
                  </a:lnTo>
                  <a:lnTo>
                    <a:pt x="76" y="94"/>
                  </a:lnTo>
                  <a:lnTo>
                    <a:pt x="76" y="86"/>
                  </a:lnTo>
                  <a:lnTo>
                    <a:pt x="77" y="85"/>
                  </a:lnTo>
                  <a:lnTo>
                    <a:pt x="77" y="78"/>
                  </a:lnTo>
                  <a:lnTo>
                    <a:pt x="78" y="77"/>
                  </a:lnTo>
                  <a:lnTo>
                    <a:pt x="78" y="71"/>
                  </a:lnTo>
                  <a:lnTo>
                    <a:pt x="79" y="70"/>
                  </a:lnTo>
                  <a:lnTo>
                    <a:pt x="79" y="63"/>
                  </a:lnTo>
                  <a:lnTo>
                    <a:pt x="81" y="62"/>
                  </a:lnTo>
                  <a:lnTo>
                    <a:pt x="81" y="55"/>
                  </a:lnTo>
                  <a:lnTo>
                    <a:pt x="82" y="55"/>
                  </a:lnTo>
                  <a:lnTo>
                    <a:pt x="82" y="49"/>
                  </a:lnTo>
                  <a:lnTo>
                    <a:pt x="83" y="48"/>
                  </a:lnTo>
                  <a:lnTo>
                    <a:pt x="83" y="42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85" y="34"/>
                  </a:lnTo>
                  <a:lnTo>
                    <a:pt x="85" y="29"/>
                  </a:lnTo>
                  <a:lnTo>
                    <a:pt x="87" y="29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0" y="9"/>
                  </a:lnTo>
                  <a:lnTo>
                    <a:pt x="91" y="9"/>
                  </a:lnTo>
                  <a:lnTo>
                    <a:pt x="91" y="6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4" y="0"/>
                  </a:lnTo>
                  <a:lnTo>
                    <a:pt x="95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3" name="Freeform 78"/>
            <p:cNvSpPr>
              <a:spLocks/>
            </p:cNvSpPr>
            <p:nvPr/>
          </p:nvSpPr>
          <p:spPr bwMode="auto">
            <a:xfrm rot="-5400000">
              <a:off x="1842290" y="3232375"/>
              <a:ext cx="239320" cy="470201"/>
            </a:xfrm>
            <a:custGeom>
              <a:avLst/>
              <a:gdLst>
                <a:gd name="T0" fmla="*/ 2147483646 w 92"/>
                <a:gd name="T1" fmla="*/ 0 h 270"/>
                <a:gd name="T2" fmla="*/ 2147483646 w 92"/>
                <a:gd name="T3" fmla="*/ 2147483646 h 270"/>
                <a:gd name="T4" fmla="*/ 2147483646 w 92"/>
                <a:gd name="T5" fmla="*/ 2147483646 h 270"/>
                <a:gd name="T6" fmla="*/ 2147483646 w 92"/>
                <a:gd name="T7" fmla="*/ 2147483646 h 270"/>
                <a:gd name="T8" fmla="*/ 2147483646 w 92"/>
                <a:gd name="T9" fmla="*/ 2147483646 h 270"/>
                <a:gd name="T10" fmla="*/ 2147483646 w 92"/>
                <a:gd name="T11" fmla="*/ 2147483646 h 270"/>
                <a:gd name="T12" fmla="*/ 2147483646 w 92"/>
                <a:gd name="T13" fmla="*/ 2147483646 h 270"/>
                <a:gd name="T14" fmla="*/ 2147483646 w 92"/>
                <a:gd name="T15" fmla="*/ 2147483646 h 270"/>
                <a:gd name="T16" fmla="*/ 2147483646 w 92"/>
                <a:gd name="T17" fmla="*/ 2147483646 h 270"/>
                <a:gd name="T18" fmla="*/ 2147483646 w 92"/>
                <a:gd name="T19" fmla="*/ 2147483646 h 270"/>
                <a:gd name="T20" fmla="*/ 2147483646 w 92"/>
                <a:gd name="T21" fmla="*/ 2147483646 h 270"/>
                <a:gd name="T22" fmla="*/ 2147483646 w 92"/>
                <a:gd name="T23" fmla="*/ 2147483646 h 270"/>
                <a:gd name="T24" fmla="*/ 2147483646 w 92"/>
                <a:gd name="T25" fmla="*/ 2147483646 h 270"/>
                <a:gd name="T26" fmla="*/ 2147483646 w 92"/>
                <a:gd name="T27" fmla="*/ 2147483646 h 270"/>
                <a:gd name="T28" fmla="*/ 2147483646 w 92"/>
                <a:gd name="T29" fmla="*/ 2147483646 h 270"/>
                <a:gd name="T30" fmla="*/ 2147483646 w 92"/>
                <a:gd name="T31" fmla="*/ 2147483646 h 270"/>
                <a:gd name="T32" fmla="*/ 2147483646 w 92"/>
                <a:gd name="T33" fmla="*/ 2147483646 h 270"/>
                <a:gd name="T34" fmla="*/ 2147483646 w 92"/>
                <a:gd name="T35" fmla="*/ 2147483646 h 270"/>
                <a:gd name="T36" fmla="*/ 2147483646 w 92"/>
                <a:gd name="T37" fmla="*/ 2147483646 h 270"/>
                <a:gd name="T38" fmla="*/ 2147483646 w 92"/>
                <a:gd name="T39" fmla="*/ 2147483646 h 270"/>
                <a:gd name="T40" fmla="*/ 2147483646 w 92"/>
                <a:gd name="T41" fmla="*/ 2147483646 h 270"/>
                <a:gd name="T42" fmla="*/ 2147483646 w 92"/>
                <a:gd name="T43" fmla="*/ 2147483646 h 270"/>
                <a:gd name="T44" fmla="*/ 2147483646 w 92"/>
                <a:gd name="T45" fmla="*/ 2147483646 h 270"/>
                <a:gd name="T46" fmla="*/ 2147483646 w 92"/>
                <a:gd name="T47" fmla="*/ 2147483646 h 270"/>
                <a:gd name="T48" fmla="*/ 2147483646 w 92"/>
                <a:gd name="T49" fmla="*/ 2147483646 h 270"/>
                <a:gd name="T50" fmla="*/ 2147483646 w 92"/>
                <a:gd name="T51" fmla="*/ 2147483646 h 270"/>
                <a:gd name="T52" fmla="*/ 2147483646 w 92"/>
                <a:gd name="T53" fmla="*/ 2147483646 h 270"/>
                <a:gd name="T54" fmla="*/ 2147483646 w 92"/>
                <a:gd name="T55" fmla="*/ 2147483646 h 270"/>
                <a:gd name="T56" fmla="*/ 2147483646 w 92"/>
                <a:gd name="T57" fmla="*/ 2147483646 h 270"/>
                <a:gd name="T58" fmla="*/ 2147483646 w 92"/>
                <a:gd name="T59" fmla="*/ 2147483646 h 270"/>
                <a:gd name="T60" fmla="*/ 2147483646 w 92"/>
                <a:gd name="T61" fmla="*/ 2147483646 h 270"/>
                <a:gd name="T62" fmla="*/ 2147483646 w 92"/>
                <a:gd name="T63" fmla="*/ 2147483646 h 270"/>
                <a:gd name="T64" fmla="*/ 2147483646 w 92"/>
                <a:gd name="T65" fmla="*/ 2147483646 h 270"/>
                <a:gd name="T66" fmla="*/ 2147483646 w 92"/>
                <a:gd name="T67" fmla="*/ 2147483646 h 270"/>
                <a:gd name="T68" fmla="*/ 2147483646 w 92"/>
                <a:gd name="T69" fmla="*/ 2147483646 h 270"/>
                <a:gd name="T70" fmla="*/ 2147483646 w 92"/>
                <a:gd name="T71" fmla="*/ 2147483646 h 270"/>
                <a:gd name="T72" fmla="*/ 2147483646 w 92"/>
                <a:gd name="T73" fmla="*/ 2147483646 h 270"/>
                <a:gd name="T74" fmla="*/ 2147483646 w 92"/>
                <a:gd name="T75" fmla="*/ 2147483646 h 270"/>
                <a:gd name="T76" fmla="*/ 2147483646 w 92"/>
                <a:gd name="T77" fmla="*/ 2147483646 h 270"/>
                <a:gd name="T78" fmla="*/ 2147483646 w 92"/>
                <a:gd name="T79" fmla="*/ 2147483646 h 270"/>
                <a:gd name="T80" fmla="*/ 2147483646 w 92"/>
                <a:gd name="T81" fmla="*/ 2147483646 h 270"/>
                <a:gd name="T82" fmla="*/ 2147483646 w 92"/>
                <a:gd name="T83" fmla="*/ 2147483646 h 2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2"/>
                <a:gd name="T127" fmla="*/ 0 h 270"/>
                <a:gd name="T128" fmla="*/ 92 w 92"/>
                <a:gd name="T129" fmla="*/ 270 h 2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2" h="270">
                  <a:moveTo>
                    <a:pt x="0" y="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19" y="54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76"/>
                  </a:lnTo>
                  <a:lnTo>
                    <a:pt x="24" y="77"/>
                  </a:lnTo>
                  <a:lnTo>
                    <a:pt x="24" y="84"/>
                  </a:lnTo>
                  <a:lnTo>
                    <a:pt x="25" y="84"/>
                  </a:lnTo>
                  <a:lnTo>
                    <a:pt x="25" y="92"/>
                  </a:lnTo>
                  <a:lnTo>
                    <a:pt x="26" y="93"/>
                  </a:lnTo>
                  <a:lnTo>
                    <a:pt x="26" y="100"/>
                  </a:lnTo>
                  <a:lnTo>
                    <a:pt x="28" y="100"/>
                  </a:lnTo>
                  <a:lnTo>
                    <a:pt x="28" y="108"/>
                  </a:lnTo>
                  <a:lnTo>
                    <a:pt x="29" y="108"/>
                  </a:lnTo>
                  <a:lnTo>
                    <a:pt x="29" y="116"/>
                  </a:lnTo>
                  <a:lnTo>
                    <a:pt x="30" y="117"/>
                  </a:lnTo>
                  <a:lnTo>
                    <a:pt x="30" y="124"/>
                  </a:lnTo>
                  <a:lnTo>
                    <a:pt x="31" y="124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40"/>
                  </a:lnTo>
                  <a:lnTo>
                    <a:pt x="34" y="140"/>
                  </a:lnTo>
                  <a:lnTo>
                    <a:pt x="34" y="147"/>
                  </a:lnTo>
                  <a:lnTo>
                    <a:pt x="35" y="148"/>
                  </a:lnTo>
                  <a:lnTo>
                    <a:pt x="35" y="155"/>
                  </a:lnTo>
                  <a:lnTo>
                    <a:pt x="36" y="155"/>
                  </a:lnTo>
                  <a:lnTo>
                    <a:pt x="36" y="162"/>
                  </a:lnTo>
                  <a:lnTo>
                    <a:pt x="37" y="162"/>
                  </a:lnTo>
                  <a:lnTo>
                    <a:pt x="37" y="169"/>
                  </a:lnTo>
                  <a:lnTo>
                    <a:pt x="38" y="169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1" y="189"/>
                  </a:lnTo>
                  <a:lnTo>
                    <a:pt x="42" y="189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1"/>
                  </a:lnTo>
                  <a:lnTo>
                    <a:pt x="44" y="206"/>
                  </a:lnTo>
                  <a:lnTo>
                    <a:pt x="46" y="206"/>
                  </a:lnTo>
                  <a:lnTo>
                    <a:pt x="46" y="211"/>
                  </a:lnTo>
                  <a:lnTo>
                    <a:pt x="47" y="212"/>
                  </a:lnTo>
                  <a:lnTo>
                    <a:pt x="47" y="216"/>
                  </a:lnTo>
                  <a:lnTo>
                    <a:pt x="48" y="217"/>
                  </a:lnTo>
                  <a:lnTo>
                    <a:pt x="48" y="221"/>
                  </a:lnTo>
                  <a:lnTo>
                    <a:pt x="49" y="221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33"/>
                  </a:lnTo>
                  <a:lnTo>
                    <a:pt x="53" y="233"/>
                  </a:lnTo>
                  <a:lnTo>
                    <a:pt x="53" y="236"/>
                  </a:lnTo>
                  <a:lnTo>
                    <a:pt x="54" y="237"/>
                  </a:lnTo>
                  <a:lnTo>
                    <a:pt x="54" y="240"/>
                  </a:lnTo>
                  <a:lnTo>
                    <a:pt x="55" y="240"/>
                  </a:lnTo>
                  <a:lnTo>
                    <a:pt x="55" y="243"/>
                  </a:lnTo>
                  <a:lnTo>
                    <a:pt x="56" y="243"/>
                  </a:lnTo>
                  <a:lnTo>
                    <a:pt x="56" y="246"/>
                  </a:lnTo>
                  <a:lnTo>
                    <a:pt x="58" y="246"/>
                  </a:lnTo>
                  <a:lnTo>
                    <a:pt x="58" y="248"/>
                  </a:lnTo>
                  <a:lnTo>
                    <a:pt x="59" y="248"/>
                  </a:lnTo>
                  <a:lnTo>
                    <a:pt x="59" y="250"/>
                  </a:lnTo>
                  <a:lnTo>
                    <a:pt x="60" y="251"/>
                  </a:lnTo>
                  <a:lnTo>
                    <a:pt x="60" y="252"/>
                  </a:lnTo>
                  <a:lnTo>
                    <a:pt x="61" y="253"/>
                  </a:lnTo>
                  <a:lnTo>
                    <a:pt x="61" y="254"/>
                  </a:lnTo>
                  <a:lnTo>
                    <a:pt x="62" y="255"/>
                  </a:lnTo>
                  <a:lnTo>
                    <a:pt x="62" y="256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5" y="258"/>
                  </a:lnTo>
                  <a:lnTo>
                    <a:pt x="65" y="259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70" y="263"/>
                  </a:lnTo>
                  <a:lnTo>
                    <a:pt x="70" y="264"/>
                  </a:lnTo>
                  <a:lnTo>
                    <a:pt x="72" y="265"/>
                  </a:lnTo>
                  <a:lnTo>
                    <a:pt x="73" y="266"/>
                  </a:lnTo>
                  <a:lnTo>
                    <a:pt x="76" y="267"/>
                  </a:lnTo>
                  <a:lnTo>
                    <a:pt x="77" y="267"/>
                  </a:lnTo>
                  <a:lnTo>
                    <a:pt x="78" y="267"/>
                  </a:lnTo>
                  <a:lnTo>
                    <a:pt x="79" y="268"/>
                  </a:lnTo>
                  <a:lnTo>
                    <a:pt x="80" y="268"/>
                  </a:lnTo>
                  <a:lnTo>
                    <a:pt x="82" y="268"/>
                  </a:lnTo>
                  <a:lnTo>
                    <a:pt x="83" y="269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6" y="269"/>
                  </a:lnTo>
                  <a:lnTo>
                    <a:pt x="88" y="269"/>
                  </a:lnTo>
                  <a:lnTo>
                    <a:pt x="89" y="269"/>
                  </a:lnTo>
                  <a:lnTo>
                    <a:pt x="90" y="269"/>
                  </a:lnTo>
                  <a:lnTo>
                    <a:pt x="91" y="270"/>
                  </a:lnTo>
                  <a:lnTo>
                    <a:pt x="92" y="27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4" name="Freeform 79"/>
            <p:cNvSpPr>
              <a:spLocks/>
            </p:cNvSpPr>
            <p:nvPr/>
          </p:nvSpPr>
          <p:spPr bwMode="auto">
            <a:xfrm rot="-5400000">
              <a:off x="2184915" y="3333938"/>
              <a:ext cx="26013" cy="1742"/>
            </a:xfrm>
            <a:custGeom>
              <a:avLst/>
              <a:gdLst>
                <a:gd name="T0" fmla="*/ 0 w 10"/>
                <a:gd name="T1" fmla="*/ 0 h 1742"/>
                <a:gd name="T2" fmla="*/ 2147483646 w 10"/>
                <a:gd name="T3" fmla="*/ 0 h 1742"/>
                <a:gd name="T4" fmla="*/ 2147483646 w 10"/>
                <a:gd name="T5" fmla="*/ 0 h 1742"/>
                <a:gd name="T6" fmla="*/ 2147483646 w 10"/>
                <a:gd name="T7" fmla="*/ 0 h 1742"/>
                <a:gd name="T8" fmla="*/ 2147483646 w 10"/>
                <a:gd name="T9" fmla="*/ 0 h 1742"/>
                <a:gd name="T10" fmla="*/ 2147483646 w 10"/>
                <a:gd name="T11" fmla="*/ 0 h 1742"/>
                <a:gd name="T12" fmla="*/ 2147483646 w 10"/>
                <a:gd name="T13" fmla="*/ 0 h 1742"/>
                <a:gd name="T14" fmla="*/ 2147483646 w 10"/>
                <a:gd name="T15" fmla="*/ 0 h 1742"/>
                <a:gd name="T16" fmla="*/ 2147483646 w 10"/>
                <a:gd name="T17" fmla="*/ 0 h 1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742"/>
                <a:gd name="T29" fmla="*/ 10 w 10"/>
                <a:gd name="T30" fmla="*/ 1742 h 17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742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5" name="Freeform 80"/>
            <p:cNvSpPr>
              <a:spLocks/>
            </p:cNvSpPr>
            <p:nvPr/>
          </p:nvSpPr>
          <p:spPr bwMode="auto">
            <a:xfrm rot="-5400000">
              <a:off x="1996740" y="3436247"/>
              <a:ext cx="395399" cy="5225"/>
            </a:xfrm>
            <a:custGeom>
              <a:avLst/>
              <a:gdLst>
                <a:gd name="T0" fmla="*/ 2147483646 w 152"/>
                <a:gd name="T1" fmla="*/ 2147483646 h 3"/>
                <a:gd name="T2" fmla="*/ 2147483646 w 152"/>
                <a:gd name="T3" fmla="*/ 2147483646 h 3"/>
                <a:gd name="T4" fmla="*/ 2147483646 w 152"/>
                <a:gd name="T5" fmla="*/ 2147483646 h 3"/>
                <a:gd name="T6" fmla="*/ 2147483646 w 152"/>
                <a:gd name="T7" fmla="*/ 2147483646 h 3"/>
                <a:gd name="T8" fmla="*/ 2147483646 w 152"/>
                <a:gd name="T9" fmla="*/ 2147483646 h 3"/>
                <a:gd name="T10" fmla="*/ 2147483646 w 152"/>
                <a:gd name="T11" fmla="*/ 2147483646 h 3"/>
                <a:gd name="T12" fmla="*/ 2147483646 w 152"/>
                <a:gd name="T13" fmla="*/ 2147483646 h 3"/>
                <a:gd name="T14" fmla="*/ 2147483646 w 152"/>
                <a:gd name="T15" fmla="*/ 2147483646 h 3"/>
                <a:gd name="T16" fmla="*/ 2147483646 w 152"/>
                <a:gd name="T17" fmla="*/ 2147483646 h 3"/>
                <a:gd name="T18" fmla="*/ 2147483646 w 152"/>
                <a:gd name="T19" fmla="*/ 2147483646 h 3"/>
                <a:gd name="T20" fmla="*/ 2147483646 w 152"/>
                <a:gd name="T21" fmla="*/ 2147483646 h 3"/>
                <a:gd name="T22" fmla="*/ 2147483646 w 152"/>
                <a:gd name="T23" fmla="*/ 2147483646 h 3"/>
                <a:gd name="T24" fmla="*/ 2147483646 w 152"/>
                <a:gd name="T25" fmla="*/ 2147483646 h 3"/>
                <a:gd name="T26" fmla="*/ 2147483646 w 152"/>
                <a:gd name="T27" fmla="*/ 2147483646 h 3"/>
                <a:gd name="T28" fmla="*/ 2147483646 w 152"/>
                <a:gd name="T29" fmla="*/ 2147483646 h 3"/>
                <a:gd name="T30" fmla="*/ 2147483646 w 152"/>
                <a:gd name="T31" fmla="*/ 2147483646 h 3"/>
                <a:gd name="T32" fmla="*/ 2147483646 w 152"/>
                <a:gd name="T33" fmla="*/ 2147483646 h 3"/>
                <a:gd name="T34" fmla="*/ 2147483646 w 152"/>
                <a:gd name="T35" fmla="*/ 2147483646 h 3"/>
                <a:gd name="T36" fmla="*/ 2147483646 w 152"/>
                <a:gd name="T37" fmla="*/ 2147483646 h 3"/>
                <a:gd name="T38" fmla="*/ 2147483646 w 152"/>
                <a:gd name="T39" fmla="*/ 2147483646 h 3"/>
                <a:gd name="T40" fmla="*/ 2147483646 w 152"/>
                <a:gd name="T41" fmla="*/ 2147483646 h 3"/>
                <a:gd name="T42" fmla="*/ 2147483646 w 152"/>
                <a:gd name="T43" fmla="*/ 2147483646 h 3"/>
                <a:gd name="T44" fmla="*/ 2147483646 w 152"/>
                <a:gd name="T45" fmla="*/ 2147483646 h 3"/>
                <a:gd name="T46" fmla="*/ 2147483646 w 152"/>
                <a:gd name="T47" fmla="*/ 2147483646 h 3"/>
                <a:gd name="T48" fmla="*/ 2147483646 w 152"/>
                <a:gd name="T49" fmla="*/ 2147483646 h 3"/>
                <a:gd name="T50" fmla="*/ 2147483646 w 152"/>
                <a:gd name="T51" fmla="*/ 2147483646 h 3"/>
                <a:gd name="T52" fmla="*/ 2147483646 w 152"/>
                <a:gd name="T53" fmla="*/ 2147483646 h 3"/>
                <a:gd name="T54" fmla="*/ 2147483646 w 152"/>
                <a:gd name="T55" fmla="*/ 2147483646 h 3"/>
                <a:gd name="T56" fmla="*/ 2147483646 w 152"/>
                <a:gd name="T57" fmla="*/ 2147483646 h 3"/>
                <a:gd name="T58" fmla="*/ 2147483646 w 152"/>
                <a:gd name="T59" fmla="*/ 2147483646 h 3"/>
                <a:gd name="T60" fmla="*/ 2147483646 w 152"/>
                <a:gd name="T61" fmla="*/ 2147483646 h 3"/>
                <a:gd name="T62" fmla="*/ 2147483646 w 152"/>
                <a:gd name="T63" fmla="*/ 2147483646 h 3"/>
                <a:gd name="T64" fmla="*/ 2147483646 w 152"/>
                <a:gd name="T65" fmla="*/ 2147483646 h 3"/>
                <a:gd name="T66" fmla="*/ 2147483646 w 152"/>
                <a:gd name="T67" fmla="*/ 2147483646 h 3"/>
                <a:gd name="T68" fmla="*/ 2147483646 w 152"/>
                <a:gd name="T69" fmla="*/ 2147483646 h 3"/>
                <a:gd name="T70" fmla="*/ 2147483646 w 152"/>
                <a:gd name="T71" fmla="*/ 2147483646 h 3"/>
                <a:gd name="T72" fmla="*/ 2147483646 w 152"/>
                <a:gd name="T73" fmla="*/ 2147483646 h 3"/>
                <a:gd name="T74" fmla="*/ 2147483646 w 152"/>
                <a:gd name="T75" fmla="*/ 0 h 3"/>
                <a:gd name="T76" fmla="*/ 2147483646 w 152"/>
                <a:gd name="T77" fmla="*/ 0 h 3"/>
                <a:gd name="T78" fmla="*/ 2147483646 w 152"/>
                <a:gd name="T79" fmla="*/ 0 h 3"/>
                <a:gd name="T80" fmla="*/ 2147483646 w 152"/>
                <a:gd name="T81" fmla="*/ 0 h 3"/>
                <a:gd name="T82" fmla="*/ 2147483646 w 152"/>
                <a:gd name="T83" fmla="*/ 0 h 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3"/>
                <a:gd name="T128" fmla="*/ 152 w 152"/>
                <a:gd name="T129" fmla="*/ 3 h 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3">
                  <a:moveTo>
                    <a:pt x="0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3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6" name="Freeform 81"/>
            <p:cNvSpPr>
              <a:spLocks/>
            </p:cNvSpPr>
            <p:nvPr/>
          </p:nvSpPr>
          <p:spPr bwMode="auto">
            <a:xfrm rot="-5400000">
              <a:off x="1952772" y="3002107"/>
              <a:ext cx="398001" cy="80108"/>
            </a:xfrm>
            <a:custGeom>
              <a:avLst/>
              <a:gdLst>
                <a:gd name="T0" fmla="*/ 2147483646 w 153"/>
                <a:gd name="T1" fmla="*/ 2147483646 h 46"/>
                <a:gd name="T2" fmla="*/ 2147483646 w 153"/>
                <a:gd name="T3" fmla="*/ 2147483646 h 46"/>
                <a:gd name="T4" fmla="*/ 2147483646 w 153"/>
                <a:gd name="T5" fmla="*/ 2147483646 h 46"/>
                <a:gd name="T6" fmla="*/ 2147483646 w 153"/>
                <a:gd name="T7" fmla="*/ 2147483646 h 46"/>
                <a:gd name="T8" fmla="*/ 2147483646 w 153"/>
                <a:gd name="T9" fmla="*/ 2147483646 h 46"/>
                <a:gd name="T10" fmla="*/ 2147483646 w 153"/>
                <a:gd name="T11" fmla="*/ 2147483646 h 46"/>
                <a:gd name="T12" fmla="*/ 2147483646 w 153"/>
                <a:gd name="T13" fmla="*/ 2147483646 h 46"/>
                <a:gd name="T14" fmla="*/ 2147483646 w 153"/>
                <a:gd name="T15" fmla="*/ 2147483646 h 46"/>
                <a:gd name="T16" fmla="*/ 2147483646 w 153"/>
                <a:gd name="T17" fmla="*/ 2147483646 h 46"/>
                <a:gd name="T18" fmla="*/ 2147483646 w 153"/>
                <a:gd name="T19" fmla="*/ 2147483646 h 46"/>
                <a:gd name="T20" fmla="*/ 2147483646 w 153"/>
                <a:gd name="T21" fmla="*/ 2147483646 h 46"/>
                <a:gd name="T22" fmla="*/ 2147483646 w 153"/>
                <a:gd name="T23" fmla="*/ 2147483646 h 46"/>
                <a:gd name="T24" fmla="*/ 2147483646 w 153"/>
                <a:gd name="T25" fmla="*/ 2147483646 h 46"/>
                <a:gd name="T26" fmla="*/ 2147483646 w 153"/>
                <a:gd name="T27" fmla="*/ 2147483646 h 46"/>
                <a:gd name="T28" fmla="*/ 2147483646 w 153"/>
                <a:gd name="T29" fmla="*/ 2147483646 h 46"/>
                <a:gd name="T30" fmla="*/ 2147483646 w 153"/>
                <a:gd name="T31" fmla="*/ 2147483646 h 46"/>
                <a:gd name="T32" fmla="*/ 2147483646 w 153"/>
                <a:gd name="T33" fmla="*/ 2147483646 h 46"/>
                <a:gd name="T34" fmla="*/ 2147483646 w 153"/>
                <a:gd name="T35" fmla="*/ 2147483646 h 46"/>
                <a:gd name="T36" fmla="*/ 2147483646 w 153"/>
                <a:gd name="T37" fmla="*/ 2147483646 h 46"/>
                <a:gd name="T38" fmla="*/ 2147483646 w 153"/>
                <a:gd name="T39" fmla="*/ 2147483646 h 46"/>
                <a:gd name="T40" fmla="*/ 2147483646 w 153"/>
                <a:gd name="T41" fmla="*/ 2147483646 h 46"/>
                <a:gd name="T42" fmla="*/ 2147483646 w 153"/>
                <a:gd name="T43" fmla="*/ 2147483646 h 46"/>
                <a:gd name="T44" fmla="*/ 2147483646 w 153"/>
                <a:gd name="T45" fmla="*/ 2147483646 h 46"/>
                <a:gd name="T46" fmla="*/ 2147483646 w 153"/>
                <a:gd name="T47" fmla="*/ 2147483646 h 46"/>
                <a:gd name="T48" fmla="*/ 2147483646 w 153"/>
                <a:gd name="T49" fmla="*/ 2147483646 h 46"/>
                <a:gd name="T50" fmla="*/ 2147483646 w 153"/>
                <a:gd name="T51" fmla="*/ 2147483646 h 46"/>
                <a:gd name="T52" fmla="*/ 2147483646 w 153"/>
                <a:gd name="T53" fmla="*/ 2147483646 h 46"/>
                <a:gd name="T54" fmla="*/ 2147483646 w 153"/>
                <a:gd name="T55" fmla="*/ 2147483646 h 46"/>
                <a:gd name="T56" fmla="*/ 2147483646 w 153"/>
                <a:gd name="T57" fmla="*/ 2147483646 h 46"/>
                <a:gd name="T58" fmla="*/ 2147483646 w 153"/>
                <a:gd name="T59" fmla="*/ 2147483646 h 46"/>
                <a:gd name="T60" fmla="*/ 2147483646 w 153"/>
                <a:gd name="T61" fmla="*/ 2147483646 h 46"/>
                <a:gd name="T62" fmla="*/ 2147483646 w 153"/>
                <a:gd name="T63" fmla="*/ 2147483646 h 46"/>
                <a:gd name="T64" fmla="*/ 2147483646 w 153"/>
                <a:gd name="T65" fmla="*/ 2147483646 h 46"/>
                <a:gd name="T66" fmla="*/ 2147483646 w 153"/>
                <a:gd name="T67" fmla="*/ 2147483646 h 46"/>
                <a:gd name="T68" fmla="*/ 2147483646 w 153"/>
                <a:gd name="T69" fmla="*/ 2147483646 h 46"/>
                <a:gd name="T70" fmla="*/ 2147483646 w 153"/>
                <a:gd name="T71" fmla="*/ 2147483646 h 46"/>
                <a:gd name="T72" fmla="*/ 2147483646 w 153"/>
                <a:gd name="T73" fmla="*/ 2147483646 h 46"/>
                <a:gd name="T74" fmla="*/ 2147483646 w 153"/>
                <a:gd name="T75" fmla="*/ 2147483646 h 46"/>
                <a:gd name="T76" fmla="*/ 2147483646 w 153"/>
                <a:gd name="T77" fmla="*/ 2147483646 h 46"/>
                <a:gd name="T78" fmla="*/ 2147483646 w 153"/>
                <a:gd name="T79" fmla="*/ 2147483646 h 46"/>
                <a:gd name="T80" fmla="*/ 2147483646 w 153"/>
                <a:gd name="T81" fmla="*/ 2147483646 h 46"/>
                <a:gd name="T82" fmla="*/ 2147483646 w 153"/>
                <a:gd name="T83" fmla="*/ 2147483646 h 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3"/>
                <a:gd name="T127" fmla="*/ 0 h 46"/>
                <a:gd name="T128" fmla="*/ 153 w 153"/>
                <a:gd name="T129" fmla="*/ 46 h 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3" h="46">
                  <a:moveTo>
                    <a:pt x="0" y="46"/>
                  </a:moveTo>
                  <a:lnTo>
                    <a:pt x="1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70" y="32"/>
                  </a:lnTo>
                  <a:lnTo>
                    <a:pt x="71" y="32"/>
                  </a:lnTo>
                  <a:lnTo>
                    <a:pt x="72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7" y="23"/>
                  </a:lnTo>
                  <a:lnTo>
                    <a:pt x="99" y="23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19"/>
                  </a:lnTo>
                  <a:lnTo>
                    <a:pt x="108" y="19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7" y="15"/>
                  </a:lnTo>
                  <a:lnTo>
                    <a:pt x="118" y="15"/>
                  </a:lnTo>
                  <a:lnTo>
                    <a:pt x="119" y="14"/>
                  </a:lnTo>
                  <a:lnTo>
                    <a:pt x="120" y="14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9" y="10"/>
                  </a:lnTo>
                  <a:lnTo>
                    <a:pt x="130" y="10"/>
                  </a:lnTo>
                  <a:lnTo>
                    <a:pt x="131" y="9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6"/>
                  </a:lnTo>
                  <a:lnTo>
                    <a:pt x="138" y="6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7" y="3"/>
                  </a:lnTo>
                  <a:lnTo>
                    <a:pt x="148" y="2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3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7" name="Freeform 82"/>
            <p:cNvSpPr>
              <a:spLocks/>
            </p:cNvSpPr>
            <p:nvPr/>
          </p:nvSpPr>
          <p:spPr bwMode="auto">
            <a:xfrm rot="-5400000">
              <a:off x="1896604" y="2628048"/>
              <a:ext cx="395399" cy="34830"/>
            </a:xfrm>
            <a:custGeom>
              <a:avLst/>
              <a:gdLst>
                <a:gd name="T0" fmla="*/ 2147483646 w 152"/>
                <a:gd name="T1" fmla="*/ 2147483646 h 20"/>
                <a:gd name="T2" fmla="*/ 2147483646 w 152"/>
                <a:gd name="T3" fmla="*/ 2147483646 h 20"/>
                <a:gd name="T4" fmla="*/ 2147483646 w 152"/>
                <a:gd name="T5" fmla="*/ 2147483646 h 20"/>
                <a:gd name="T6" fmla="*/ 2147483646 w 152"/>
                <a:gd name="T7" fmla="*/ 2147483646 h 20"/>
                <a:gd name="T8" fmla="*/ 2147483646 w 152"/>
                <a:gd name="T9" fmla="*/ 2147483646 h 20"/>
                <a:gd name="T10" fmla="*/ 2147483646 w 152"/>
                <a:gd name="T11" fmla="*/ 2147483646 h 20"/>
                <a:gd name="T12" fmla="*/ 2147483646 w 152"/>
                <a:gd name="T13" fmla="*/ 2147483646 h 20"/>
                <a:gd name="T14" fmla="*/ 2147483646 w 152"/>
                <a:gd name="T15" fmla="*/ 2147483646 h 20"/>
                <a:gd name="T16" fmla="*/ 2147483646 w 152"/>
                <a:gd name="T17" fmla="*/ 2147483646 h 20"/>
                <a:gd name="T18" fmla="*/ 2147483646 w 152"/>
                <a:gd name="T19" fmla="*/ 2147483646 h 20"/>
                <a:gd name="T20" fmla="*/ 2147483646 w 152"/>
                <a:gd name="T21" fmla="*/ 2147483646 h 20"/>
                <a:gd name="T22" fmla="*/ 2147483646 w 152"/>
                <a:gd name="T23" fmla="*/ 2147483646 h 20"/>
                <a:gd name="T24" fmla="*/ 2147483646 w 152"/>
                <a:gd name="T25" fmla="*/ 2147483646 h 20"/>
                <a:gd name="T26" fmla="*/ 2147483646 w 152"/>
                <a:gd name="T27" fmla="*/ 2147483646 h 20"/>
                <a:gd name="T28" fmla="*/ 2147483646 w 152"/>
                <a:gd name="T29" fmla="*/ 2147483646 h 20"/>
                <a:gd name="T30" fmla="*/ 2147483646 w 152"/>
                <a:gd name="T31" fmla="*/ 2147483646 h 20"/>
                <a:gd name="T32" fmla="*/ 2147483646 w 152"/>
                <a:gd name="T33" fmla="*/ 2147483646 h 20"/>
                <a:gd name="T34" fmla="*/ 2147483646 w 152"/>
                <a:gd name="T35" fmla="*/ 2147483646 h 20"/>
                <a:gd name="T36" fmla="*/ 2147483646 w 152"/>
                <a:gd name="T37" fmla="*/ 2147483646 h 20"/>
                <a:gd name="T38" fmla="*/ 2147483646 w 152"/>
                <a:gd name="T39" fmla="*/ 0 h 20"/>
                <a:gd name="T40" fmla="*/ 2147483646 w 152"/>
                <a:gd name="T41" fmla="*/ 0 h 20"/>
                <a:gd name="T42" fmla="*/ 2147483646 w 152"/>
                <a:gd name="T43" fmla="*/ 0 h 20"/>
                <a:gd name="T44" fmla="*/ 2147483646 w 152"/>
                <a:gd name="T45" fmla="*/ 0 h 20"/>
                <a:gd name="T46" fmla="*/ 2147483646 w 152"/>
                <a:gd name="T47" fmla="*/ 0 h 20"/>
                <a:gd name="T48" fmla="*/ 2147483646 w 152"/>
                <a:gd name="T49" fmla="*/ 2147483646 h 20"/>
                <a:gd name="T50" fmla="*/ 2147483646 w 152"/>
                <a:gd name="T51" fmla="*/ 2147483646 h 20"/>
                <a:gd name="T52" fmla="*/ 2147483646 w 152"/>
                <a:gd name="T53" fmla="*/ 2147483646 h 20"/>
                <a:gd name="T54" fmla="*/ 2147483646 w 152"/>
                <a:gd name="T55" fmla="*/ 2147483646 h 20"/>
                <a:gd name="T56" fmla="*/ 2147483646 w 152"/>
                <a:gd name="T57" fmla="*/ 2147483646 h 20"/>
                <a:gd name="T58" fmla="*/ 2147483646 w 152"/>
                <a:gd name="T59" fmla="*/ 2147483646 h 20"/>
                <a:gd name="T60" fmla="*/ 2147483646 w 152"/>
                <a:gd name="T61" fmla="*/ 2147483646 h 20"/>
                <a:gd name="T62" fmla="*/ 2147483646 w 152"/>
                <a:gd name="T63" fmla="*/ 2147483646 h 20"/>
                <a:gd name="T64" fmla="*/ 2147483646 w 152"/>
                <a:gd name="T65" fmla="*/ 2147483646 h 20"/>
                <a:gd name="T66" fmla="*/ 2147483646 w 152"/>
                <a:gd name="T67" fmla="*/ 2147483646 h 20"/>
                <a:gd name="T68" fmla="*/ 2147483646 w 152"/>
                <a:gd name="T69" fmla="*/ 2147483646 h 20"/>
                <a:gd name="T70" fmla="*/ 2147483646 w 152"/>
                <a:gd name="T71" fmla="*/ 2147483646 h 20"/>
                <a:gd name="T72" fmla="*/ 2147483646 w 152"/>
                <a:gd name="T73" fmla="*/ 2147483646 h 20"/>
                <a:gd name="T74" fmla="*/ 2147483646 w 152"/>
                <a:gd name="T75" fmla="*/ 2147483646 h 20"/>
                <a:gd name="T76" fmla="*/ 2147483646 w 152"/>
                <a:gd name="T77" fmla="*/ 2147483646 h 20"/>
                <a:gd name="T78" fmla="*/ 2147483646 w 152"/>
                <a:gd name="T79" fmla="*/ 2147483646 h 20"/>
                <a:gd name="T80" fmla="*/ 2147483646 w 152"/>
                <a:gd name="T81" fmla="*/ 2147483646 h 20"/>
                <a:gd name="T82" fmla="*/ 2147483646 w 152"/>
                <a:gd name="T83" fmla="*/ 2147483646 h 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0"/>
                <a:gd name="T128" fmla="*/ 152 w 152"/>
                <a:gd name="T129" fmla="*/ 20 h 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0">
                  <a:moveTo>
                    <a:pt x="0" y="20"/>
                  </a:moveTo>
                  <a:lnTo>
                    <a:pt x="1" y="19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1" y="4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2" y="7"/>
                  </a:lnTo>
                  <a:lnTo>
                    <a:pt x="123" y="7"/>
                  </a:lnTo>
                  <a:lnTo>
                    <a:pt x="124" y="7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8" y="9"/>
                  </a:lnTo>
                  <a:lnTo>
                    <a:pt x="129" y="9"/>
                  </a:lnTo>
                  <a:lnTo>
                    <a:pt x="130" y="9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6"/>
                  </a:lnTo>
                  <a:lnTo>
                    <a:pt x="148" y="16"/>
                  </a:lnTo>
                  <a:lnTo>
                    <a:pt x="150" y="17"/>
                  </a:lnTo>
                  <a:lnTo>
                    <a:pt x="151" y="17"/>
                  </a:lnTo>
                  <a:lnTo>
                    <a:pt x="152" y="18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8" name="Freeform 83"/>
            <p:cNvSpPr>
              <a:spLocks/>
            </p:cNvSpPr>
            <p:nvPr/>
          </p:nvSpPr>
          <p:spPr bwMode="auto">
            <a:xfrm rot="-5400000">
              <a:off x="1951461" y="2209139"/>
              <a:ext cx="395399" cy="81850"/>
            </a:xfrm>
            <a:custGeom>
              <a:avLst/>
              <a:gdLst>
                <a:gd name="T0" fmla="*/ 2147483646 w 152"/>
                <a:gd name="T1" fmla="*/ 2147483646 h 47"/>
                <a:gd name="T2" fmla="*/ 2147483646 w 152"/>
                <a:gd name="T3" fmla="*/ 2147483646 h 47"/>
                <a:gd name="T4" fmla="*/ 2147483646 w 152"/>
                <a:gd name="T5" fmla="*/ 2147483646 h 47"/>
                <a:gd name="T6" fmla="*/ 2147483646 w 152"/>
                <a:gd name="T7" fmla="*/ 2147483646 h 47"/>
                <a:gd name="T8" fmla="*/ 2147483646 w 152"/>
                <a:gd name="T9" fmla="*/ 2147483646 h 47"/>
                <a:gd name="T10" fmla="*/ 2147483646 w 152"/>
                <a:gd name="T11" fmla="*/ 2147483646 h 47"/>
                <a:gd name="T12" fmla="*/ 2147483646 w 152"/>
                <a:gd name="T13" fmla="*/ 2147483646 h 47"/>
                <a:gd name="T14" fmla="*/ 2147483646 w 152"/>
                <a:gd name="T15" fmla="*/ 2147483646 h 47"/>
                <a:gd name="T16" fmla="*/ 2147483646 w 152"/>
                <a:gd name="T17" fmla="*/ 2147483646 h 47"/>
                <a:gd name="T18" fmla="*/ 2147483646 w 152"/>
                <a:gd name="T19" fmla="*/ 2147483646 h 47"/>
                <a:gd name="T20" fmla="*/ 2147483646 w 152"/>
                <a:gd name="T21" fmla="*/ 2147483646 h 47"/>
                <a:gd name="T22" fmla="*/ 2147483646 w 152"/>
                <a:gd name="T23" fmla="*/ 2147483646 h 47"/>
                <a:gd name="T24" fmla="*/ 2147483646 w 152"/>
                <a:gd name="T25" fmla="*/ 2147483646 h 47"/>
                <a:gd name="T26" fmla="*/ 2147483646 w 152"/>
                <a:gd name="T27" fmla="*/ 2147483646 h 47"/>
                <a:gd name="T28" fmla="*/ 2147483646 w 152"/>
                <a:gd name="T29" fmla="*/ 2147483646 h 47"/>
                <a:gd name="T30" fmla="*/ 2147483646 w 152"/>
                <a:gd name="T31" fmla="*/ 2147483646 h 47"/>
                <a:gd name="T32" fmla="*/ 2147483646 w 152"/>
                <a:gd name="T33" fmla="*/ 2147483646 h 47"/>
                <a:gd name="T34" fmla="*/ 2147483646 w 152"/>
                <a:gd name="T35" fmla="*/ 2147483646 h 47"/>
                <a:gd name="T36" fmla="*/ 2147483646 w 152"/>
                <a:gd name="T37" fmla="*/ 2147483646 h 47"/>
                <a:gd name="T38" fmla="*/ 2147483646 w 152"/>
                <a:gd name="T39" fmla="*/ 2147483646 h 47"/>
                <a:gd name="T40" fmla="*/ 2147483646 w 152"/>
                <a:gd name="T41" fmla="*/ 2147483646 h 47"/>
                <a:gd name="T42" fmla="*/ 2147483646 w 152"/>
                <a:gd name="T43" fmla="*/ 2147483646 h 47"/>
                <a:gd name="T44" fmla="*/ 2147483646 w 152"/>
                <a:gd name="T45" fmla="*/ 2147483646 h 47"/>
                <a:gd name="T46" fmla="*/ 2147483646 w 152"/>
                <a:gd name="T47" fmla="*/ 2147483646 h 47"/>
                <a:gd name="T48" fmla="*/ 2147483646 w 152"/>
                <a:gd name="T49" fmla="*/ 2147483646 h 47"/>
                <a:gd name="T50" fmla="*/ 2147483646 w 152"/>
                <a:gd name="T51" fmla="*/ 2147483646 h 47"/>
                <a:gd name="T52" fmla="*/ 2147483646 w 152"/>
                <a:gd name="T53" fmla="*/ 2147483646 h 47"/>
                <a:gd name="T54" fmla="*/ 2147483646 w 152"/>
                <a:gd name="T55" fmla="*/ 2147483646 h 47"/>
                <a:gd name="T56" fmla="*/ 2147483646 w 152"/>
                <a:gd name="T57" fmla="*/ 2147483646 h 47"/>
                <a:gd name="T58" fmla="*/ 2147483646 w 152"/>
                <a:gd name="T59" fmla="*/ 2147483646 h 47"/>
                <a:gd name="T60" fmla="*/ 2147483646 w 152"/>
                <a:gd name="T61" fmla="*/ 2147483646 h 47"/>
                <a:gd name="T62" fmla="*/ 2147483646 w 152"/>
                <a:gd name="T63" fmla="*/ 2147483646 h 47"/>
                <a:gd name="T64" fmla="*/ 2147483646 w 152"/>
                <a:gd name="T65" fmla="*/ 2147483646 h 47"/>
                <a:gd name="T66" fmla="*/ 2147483646 w 152"/>
                <a:gd name="T67" fmla="*/ 2147483646 h 47"/>
                <a:gd name="T68" fmla="*/ 2147483646 w 152"/>
                <a:gd name="T69" fmla="*/ 2147483646 h 47"/>
                <a:gd name="T70" fmla="*/ 2147483646 w 152"/>
                <a:gd name="T71" fmla="*/ 2147483646 h 47"/>
                <a:gd name="T72" fmla="*/ 2147483646 w 152"/>
                <a:gd name="T73" fmla="*/ 2147483646 h 47"/>
                <a:gd name="T74" fmla="*/ 2147483646 w 152"/>
                <a:gd name="T75" fmla="*/ 2147483646 h 47"/>
                <a:gd name="T76" fmla="*/ 2147483646 w 152"/>
                <a:gd name="T77" fmla="*/ 2147483646 h 47"/>
                <a:gd name="T78" fmla="*/ 2147483646 w 152"/>
                <a:gd name="T79" fmla="*/ 2147483646 h 47"/>
                <a:gd name="T80" fmla="*/ 2147483646 w 152"/>
                <a:gd name="T81" fmla="*/ 2147483646 h 47"/>
                <a:gd name="T82" fmla="*/ 2147483646 w 152"/>
                <a:gd name="T83" fmla="*/ 2147483646 h 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47"/>
                <a:gd name="T128" fmla="*/ 152 w 152"/>
                <a:gd name="T129" fmla="*/ 47 h 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47">
                  <a:moveTo>
                    <a:pt x="0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2" y="26"/>
                  </a:lnTo>
                  <a:lnTo>
                    <a:pt x="64" y="27"/>
                  </a:lnTo>
                  <a:lnTo>
                    <a:pt x="65" y="27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31"/>
                  </a:lnTo>
                  <a:lnTo>
                    <a:pt x="78" y="31"/>
                  </a:lnTo>
                  <a:lnTo>
                    <a:pt x="79" y="32"/>
                  </a:lnTo>
                  <a:lnTo>
                    <a:pt x="80" y="32"/>
                  </a:lnTo>
                  <a:lnTo>
                    <a:pt x="82" y="32"/>
                  </a:lnTo>
                  <a:lnTo>
                    <a:pt x="83" y="33"/>
                  </a:lnTo>
                  <a:lnTo>
                    <a:pt x="84" y="33"/>
                  </a:lnTo>
                  <a:lnTo>
                    <a:pt x="85" y="33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1" y="35"/>
                  </a:lnTo>
                  <a:lnTo>
                    <a:pt x="92" y="36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6" y="37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3" y="39"/>
                  </a:lnTo>
                  <a:lnTo>
                    <a:pt x="104" y="39"/>
                  </a:lnTo>
                  <a:lnTo>
                    <a:pt x="106" y="39"/>
                  </a:lnTo>
                  <a:lnTo>
                    <a:pt x="107" y="39"/>
                  </a:lnTo>
                  <a:lnTo>
                    <a:pt x="108" y="40"/>
                  </a:lnTo>
                  <a:lnTo>
                    <a:pt x="109" y="40"/>
                  </a:lnTo>
                  <a:lnTo>
                    <a:pt x="110" y="40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4" y="41"/>
                  </a:lnTo>
                  <a:lnTo>
                    <a:pt x="115" y="41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7" y="44"/>
                  </a:lnTo>
                  <a:lnTo>
                    <a:pt x="128" y="44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6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5" y="46"/>
                  </a:lnTo>
                  <a:lnTo>
                    <a:pt x="146" y="46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50" y="47"/>
                  </a:lnTo>
                  <a:lnTo>
                    <a:pt x="151" y="47"/>
                  </a:lnTo>
                  <a:lnTo>
                    <a:pt x="152" y="47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19" name="Freeform 91"/>
            <p:cNvSpPr>
              <a:spLocks/>
            </p:cNvSpPr>
            <p:nvPr/>
          </p:nvSpPr>
          <p:spPr bwMode="auto">
            <a:xfrm rot="-5400000">
              <a:off x="1979326" y="3650349"/>
              <a:ext cx="395399" cy="40055"/>
            </a:xfrm>
            <a:custGeom>
              <a:avLst/>
              <a:gdLst>
                <a:gd name="T0" fmla="*/ 2147483646 w 152"/>
                <a:gd name="T1" fmla="*/ 2147483646 h 23"/>
                <a:gd name="T2" fmla="*/ 2147483646 w 152"/>
                <a:gd name="T3" fmla="*/ 2147483646 h 23"/>
                <a:gd name="T4" fmla="*/ 2147483646 w 152"/>
                <a:gd name="T5" fmla="*/ 2147483646 h 23"/>
                <a:gd name="T6" fmla="*/ 2147483646 w 152"/>
                <a:gd name="T7" fmla="*/ 2147483646 h 23"/>
                <a:gd name="T8" fmla="*/ 2147483646 w 152"/>
                <a:gd name="T9" fmla="*/ 2147483646 h 23"/>
                <a:gd name="T10" fmla="*/ 2147483646 w 152"/>
                <a:gd name="T11" fmla="*/ 2147483646 h 23"/>
                <a:gd name="T12" fmla="*/ 2147483646 w 152"/>
                <a:gd name="T13" fmla="*/ 2147483646 h 23"/>
                <a:gd name="T14" fmla="*/ 2147483646 w 152"/>
                <a:gd name="T15" fmla="*/ 2147483646 h 23"/>
                <a:gd name="T16" fmla="*/ 2147483646 w 152"/>
                <a:gd name="T17" fmla="*/ 2147483646 h 23"/>
                <a:gd name="T18" fmla="*/ 2147483646 w 152"/>
                <a:gd name="T19" fmla="*/ 2147483646 h 23"/>
                <a:gd name="T20" fmla="*/ 2147483646 w 152"/>
                <a:gd name="T21" fmla="*/ 2147483646 h 23"/>
                <a:gd name="T22" fmla="*/ 2147483646 w 152"/>
                <a:gd name="T23" fmla="*/ 2147483646 h 23"/>
                <a:gd name="T24" fmla="*/ 2147483646 w 152"/>
                <a:gd name="T25" fmla="*/ 2147483646 h 23"/>
                <a:gd name="T26" fmla="*/ 2147483646 w 152"/>
                <a:gd name="T27" fmla="*/ 2147483646 h 23"/>
                <a:gd name="T28" fmla="*/ 2147483646 w 152"/>
                <a:gd name="T29" fmla="*/ 2147483646 h 23"/>
                <a:gd name="T30" fmla="*/ 2147483646 w 152"/>
                <a:gd name="T31" fmla="*/ 2147483646 h 23"/>
                <a:gd name="T32" fmla="*/ 2147483646 w 152"/>
                <a:gd name="T33" fmla="*/ 2147483646 h 23"/>
                <a:gd name="T34" fmla="*/ 2147483646 w 152"/>
                <a:gd name="T35" fmla="*/ 2147483646 h 23"/>
                <a:gd name="T36" fmla="*/ 2147483646 w 152"/>
                <a:gd name="T37" fmla="*/ 2147483646 h 23"/>
                <a:gd name="T38" fmla="*/ 2147483646 w 152"/>
                <a:gd name="T39" fmla="*/ 2147483646 h 23"/>
                <a:gd name="T40" fmla="*/ 2147483646 w 152"/>
                <a:gd name="T41" fmla="*/ 2147483646 h 23"/>
                <a:gd name="T42" fmla="*/ 2147483646 w 152"/>
                <a:gd name="T43" fmla="*/ 2147483646 h 23"/>
                <a:gd name="T44" fmla="*/ 2147483646 w 152"/>
                <a:gd name="T45" fmla="*/ 2147483646 h 23"/>
                <a:gd name="T46" fmla="*/ 2147483646 w 152"/>
                <a:gd name="T47" fmla="*/ 2147483646 h 23"/>
                <a:gd name="T48" fmla="*/ 2147483646 w 152"/>
                <a:gd name="T49" fmla="*/ 2147483646 h 23"/>
                <a:gd name="T50" fmla="*/ 2147483646 w 152"/>
                <a:gd name="T51" fmla="*/ 2147483646 h 23"/>
                <a:gd name="T52" fmla="*/ 2147483646 w 152"/>
                <a:gd name="T53" fmla="*/ 2147483646 h 23"/>
                <a:gd name="T54" fmla="*/ 2147483646 w 152"/>
                <a:gd name="T55" fmla="*/ 2147483646 h 23"/>
                <a:gd name="T56" fmla="*/ 2147483646 w 152"/>
                <a:gd name="T57" fmla="*/ 2147483646 h 23"/>
                <a:gd name="T58" fmla="*/ 2147483646 w 152"/>
                <a:gd name="T59" fmla="*/ 2147483646 h 23"/>
                <a:gd name="T60" fmla="*/ 2147483646 w 152"/>
                <a:gd name="T61" fmla="*/ 2147483646 h 23"/>
                <a:gd name="T62" fmla="*/ 2147483646 w 152"/>
                <a:gd name="T63" fmla="*/ 2147483646 h 23"/>
                <a:gd name="T64" fmla="*/ 2147483646 w 152"/>
                <a:gd name="T65" fmla="*/ 2147483646 h 23"/>
                <a:gd name="T66" fmla="*/ 2147483646 w 152"/>
                <a:gd name="T67" fmla="*/ 2147483646 h 23"/>
                <a:gd name="T68" fmla="*/ 2147483646 w 152"/>
                <a:gd name="T69" fmla="*/ 2147483646 h 23"/>
                <a:gd name="T70" fmla="*/ 2147483646 w 152"/>
                <a:gd name="T71" fmla="*/ 2147483646 h 23"/>
                <a:gd name="T72" fmla="*/ 2147483646 w 152"/>
                <a:gd name="T73" fmla="*/ 2147483646 h 23"/>
                <a:gd name="T74" fmla="*/ 2147483646 w 152"/>
                <a:gd name="T75" fmla="*/ 2147483646 h 23"/>
                <a:gd name="T76" fmla="*/ 2147483646 w 152"/>
                <a:gd name="T77" fmla="*/ 2147483646 h 23"/>
                <a:gd name="T78" fmla="*/ 2147483646 w 152"/>
                <a:gd name="T79" fmla="*/ 2147483646 h 23"/>
                <a:gd name="T80" fmla="*/ 2147483646 w 152"/>
                <a:gd name="T81" fmla="*/ 2147483646 h 23"/>
                <a:gd name="T82" fmla="*/ 2147483646 w 152"/>
                <a:gd name="T83" fmla="*/ 2147483646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3"/>
                <a:gd name="T128" fmla="*/ 152 w 152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3">
                  <a:moveTo>
                    <a:pt x="0" y="23"/>
                  </a:move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5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5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2" y="20"/>
                  </a:lnTo>
                  <a:lnTo>
                    <a:pt x="94" y="20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1" y="19"/>
                  </a:lnTo>
                  <a:lnTo>
                    <a:pt x="102" y="19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7" y="18"/>
                  </a:lnTo>
                  <a:lnTo>
                    <a:pt x="108" y="17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19" y="15"/>
                  </a:lnTo>
                  <a:lnTo>
                    <a:pt x="120" y="14"/>
                  </a:lnTo>
                  <a:lnTo>
                    <a:pt x="121" y="14"/>
                  </a:lnTo>
                  <a:lnTo>
                    <a:pt x="122" y="14"/>
                  </a:lnTo>
                  <a:lnTo>
                    <a:pt x="124" y="13"/>
                  </a:lnTo>
                  <a:lnTo>
                    <a:pt x="125" y="13"/>
                  </a:lnTo>
                  <a:lnTo>
                    <a:pt x="126" y="12"/>
                  </a:lnTo>
                  <a:lnTo>
                    <a:pt x="127" y="12"/>
                  </a:lnTo>
                  <a:lnTo>
                    <a:pt x="128" y="12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9"/>
                  </a:lnTo>
                  <a:lnTo>
                    <a:pt x="136" y="9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7"/>
                  </a:lnTo>
                  <a:lnTo>
                    <a:pt x="140" y="7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4" y="5"/>
                  </a:lnTo>
                  <a:lnTo>
                    <a:pt x="145" y="4"/>
                  </a:lnTo>
                  <a:lnTo>
                    <a:pt x="148" y="3"/>
                  </a:lnTo>
                  <a:lnTo>
                    <a:pt x="149" y="2"/>
                  </a:lnTo>
                  <a:lnTo>
                    <a:pt x="151" y="1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0" name="Freeform 92"/>
            <p:cNvSpPr>
              <a:spLocks/>
            </p:cNvSpPr>
            <p:nvPr/>
          </p:nvSpPr>
          <p:spPr bwMode="auto">
            <a:xfrm rot="-5400000">
              <a:off x="1899625" y="3215305"/>
              <a:ext cx="382392" cy="132353"/>
            </a:xfrm>
            <a:custGeom>
              <a:avLst/>
              <a:gdLst>
                <a:gd name="T0" fmla="*/ 2147483646 w 147"/>
                <a:gd name="T1" fmla="*/ 2147483646 h 76"/>
                <a:gd name="T2" fmla="*/ 2147483646 w 147"/>
                <a:gd name="T3" fmla="*/ 2147483646 h 76"/>
                <a:gd name="T4" fmla="*/ 2147483646 w 147"/>
                <a:gd name="T5" fmla="*/ 2147483646 h 76"/>
                <a:gd name="T6" fmla="*/ 2147483646 w 147"/>
                <a:gd name="T7" fmla="*/ 2147483646 h 76"/>
                <a:gd name="T8" fmla="*/ 2147483646 w 147"/>
                <a:gd name="T9" fmla="*/ 2147483646 h 76"/>
                <a:gd name="T10" fmla="*/ 2147483646 w 147"/>
                <a:gd name="T11" fmla="*/ 2147483646 h 76"/>
                <a:gd name="T12" fmla="*/ 2147483646 w 147"/>
                <a:gd name="T13" fmla="*/ 2147483646 h 76"/>
                <a:gd name="T14" fmla="*/ 2147483646 w 147"/>
                <a:gd name="T15" fmla="*/ 2147483646 h 76"/>
                <a:gd name="T16" fmla="*/ 2147483646 w 147"/>
                <a:gd name="T17" fmla="*/ 2147483646 h 76"/>
                <a:gd name="T18" fmla="*/ 2147483646 w 147"/>
                <a:gd name="T19" fmla="*/ 2147483646 h 76"/>
                <a:gd name="T20" fmla="*/ 2147483646 w 147"/>
                <a:gd name="T21" fmla="*/ 2147483646 h 76"/>
                <a:gd name="T22" fmla="*/ 2147483646 w 147"/>
                <a:gd name="T23" fmla="*/ 2147483646 h 76"/>
                <a:gd name="T24" fmla="*/ 2147483646 w 147"/>
                <a:gd name="T25" fmla="*/ 2147483646 h 76"/>
                <a:gd name="T26" fmla="*/ 2147483646 w 147"/>
                <a:gd name="T27" fmla="*/ 2147483646 h 76"/>
                <a:gd name="T28" fmla="*/ 2147483646 w 147"/>
                <a:gd name="T29" fmla="*/ 2147483646 h 76"/>
                <a:gd name="T30" fmla="*/ 2147483646 w 147"/>
                <a:gd name="T31" fmla="*/ 2147483646 h 76"/>
                <a:gd name="T32" fmla="*/ 2147483646 w 147"/>
                <a:gd name="T33" fmla="*/ 2147483646 h 76"/>
                <a:gd name="T34" fmla="*/ 2147483646 w 147"/>
                <a:gd name="T35" fmla="*/ 2147483646 h 76"/>
                <a:gd name="T36" fmla="*/ 2147483646 w 147"/>
                <a:gd name="T37" fmla="*/ 2147483646 h 76"/>
                <a:gd name="T38" fmla="*/ 2147483646 w 147"/>
                <a:gd name="T39" fmla="*/ 2147483646 h 76"/>
                <a:gd name="T40" fmla="*/ 2147483646 w 147"/>
                <a:gd name="T41" fmla="*/ 2147483646 h 76"/>
                <a:gd name="T42" fmla="*/ 2147483646 w 147"/>
                <a:gd name="T43" fmla="*/ 2147483646 h 76"/>
                <a:gd name="T44" fmla="*/ 2147483646 w 147"/>
                <a:gd name="T45" fmla="*/ 2147483646 h 76"/>
                <a:gd name="T46" fmla="*/ 2147483646 w 147"/>
                <a:gd name="T47" fmla="*/ 2147483646 h 76"/>
                <a:gd name="T48" fmla="*/ 2147483646 w 147"/>
                <a:gd name="T49" fmla="*/ 2147483646 h 76"/>
                <a:gd name="T50" fmla="*/ 2147483646 w 147"/>
                <a:gd name="T51" fmla="*/ 2147483646 h 76"/>
                <a:gd name="T52" fmla="*/ 2147483646 w 147"/>
                <a:gd name="T53" fmla="*/ 2147483646 h 76"/>
                <a:gd name="T54" fmla="*/ 2147483646 w 147"/>
                <a:gd name="T55" fmla="*/ 2147483646 h 76"/>
                <a:gd name="T56" fmla="*/ 2147483646 w 147"/>
                <a:gd name="T57" fmla="*/ 2147483646 h 76"/>
                <a:gd name="T58" fmla="*/ 2147483646 w 147"/>
                <a:gd name="T59" fmla="*/ 2147483646 h 76"/>
                <a:gd name="T60" fmla="*/ 2147483646 w 147"/>
                <a:gd name="T61" fmla="*/ 2147483646 h 76"/>
                <a:gd name="T62" fmla="*/ 2147483646 w 147"/>
                <a:gd name="T63" fmla="*/ 2147483646 h 76"/>
                <a:gd name="T64" fmla="*/ 2147483646 w 147"/>
                <a:gd name="T65" fmla="*/ 0 h 76"/>
                <a:gd name="T66" fmla="*/ 2147483646 w 147"/>
                <a:gd name="T67" fmla="*/ 0 h 76"/>
                <a:gd name="T68" fmla="*/ 2147483646 w 147"/>
                <a:gd name="T69" fmla="*/ 0 h 76"/>
                <a:gd name="T70" fmla="*/ 2147483646 w 147"/>
                <a:gd name="T71" fmla="*/ 0 h 76"/>
                <a:gd name="T72" fmla="*/ 2147483646 w 147"/>
                <a:gd name="T73" fmla="*/ 2147483646 h 76"/>
                <a:gd name="T74" fmla="*/ 2147483646 w 147"/>
                <a:gd name="T75" fmla="*/ 2147483646 h 76"/>
                <a:gd name="T76" fmla="*/ 2147483646 w 147"/>
                <a:gd name="T77" fmla="*/ 2147483646 h 76"/>
                <a:gd name="T78" fmla="*/ 2147483646 w 147"/>
                <a:gd name="T79" fmla="*/ 2147483646 h 76"/>
                <a:gd name="T80" fmla="*/ 2147483646 w 147"/>
                <a:gd name="T81" fmla="*/ 2147483646 h 76"/>
                <a:gd name="T82" fmla="*/ 2147483646 w 147"/>
                <a:gd name="T83" fmla="*/ 2147483646 h 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7"/>
                <a:gd name="T127" fmla="*/ 0 h 76"/>
                <a:gd name="T128" fmla="*/ 147 w 147"/>
                <a:gd name="T129" fmla="*/ 76 h 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7" h="76">
                  <a:moveTo>
                    <a:pt x="0" y="76"/>
                  </a:moveTo>
                  <a:lnTo>
                    <a:pt x="3" y="75"/>
                  </a:lnTo>
                  <a:lnTo>
                    <a:pt x="5" y="74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2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38" y="48"/>
                  </a:lnTo>
                  <a:lnTo>
                    <a:pt x="40" y="47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7" y="41"/>
                  </a:lnTo>
                  <a:lnTo>
                    <a:pt x="47" y="40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2" y="28"/>
                  </a:lnTo>
                  <a:lnTo>
                    <a:pt x="62" y="27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2" y="19"/>
                  </a:lnTo>
                  <a:lnTo>
                    <a:pt x="72" y="18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81" y="13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4" y="10"/>
                  </a:lnTo>
                  <a:lnTo>
                    <a:pt x="87" y="9"/>
                  </a:lnTo>
                  <a:lnTo>
                    <a:pt x="89" y="8"/>
                  </a:lnTo>
                  <a:lnTo>
                    <a:pt x="89" y="7"/>
                  </a:lnTo>
                  <a:lnTo>
                    <a:pt x="90" y="7"/>
                  </a:lnTo>
                  <a:lnTo>
                    <a:pt x="92" y="6"/>
                  </a:lnTo>
                  <a:lnTo>
                    <a:pt x="94" y="5"/>
                  </a:lnTo>
                  <a:lnTo>
                    <a:pt x="95" y="4"/>
                  </a:lnTo>
                  <a:lnTo>
                    <a:pt x="96" y="4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0" y="3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3"/>
                  </a:lnTo>
                  <a:lnTo>
                    <a:pt x="131" y="3"/>
                  </a:lnTo>
                  <a:lnTo>
                    <a:pt x="132" y="3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6" y="5"/>
                  </a:lnTo>
                  <a:lnTo>
                    <a:pt x="137" y="5"/>
                  </a:lnTo>
                  <a:lnTo>
                    <a:pt x="138" y="6"/>
                  </a:lnTo>
                  <a:lnTo>
                    <a:pt x="141" y="7"/>
                  </a:lnTo>
                  <a:lnTo>
                    <a:pt x="142" y="8"/>
                  </a:lnTo>
                  <a:lnTo>
                    <a:pt x="144" y="9"/>
                  </a:lnTo>
                  <a:lnTo>
                    <a:pt x="147" y="1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1" name="Freeform 93"/>
            <p:cNvSpPr>
              <a:spLocks/>
            </p:cNvSpPr>
            <p:nvPr/>
          </p:nvSpPr>
          <p:spPr bwMode="auto">
            <a:xfrm rot="-5400000">
              <a:off x="1928348" y="2826806"/>
              <a:ext cx="377190" cy="149768"/>
            </a:xfrm>
            <a:custGeom>
              <a:avLst/>
              <a:gdLst>
                <a:gd name="T0" fmla="*/ 2147483646 w 145"/>
                <a:gd name="T1" fmla="*/ 2147483646 h 86"/>
                <a:gd name="T2" fmla="*/ 2147483646 w 145"/>
                <a:gd name="T3" fmla="*/ 2147483646 h 86"/>
                <a:gd name="T4" fmla="*/ 2147483646 w 145"/>
                <a:gd name="T5" fmla="*/ 2147483646 h 86"/>
                <a:gd name="T6" fmla="*/ 2147483646 w 145"/>
                <a:gd name="T7" fmla="*/ 2147483646 h 86"/>
                <a:gd name="T8" fmla="*/ 2147483646 w 145"/>
                <a:gd name="T9" fmla="*/ 2147483646 h 86"/>
                <a:gd name="T10" fmla="*/ 2147483646 w 145"/>
                <a:gd name="T11" fmla="*/ 2147483646 h 86"/>
                <a:gd name="T12" fmla="*/ 2147483646 w 145"/>
                <a:gd name="T13" fmla="*/ 2147483646 h 86"/>
                <a:gd name="T14" fmla="*/ 2147483646 w 145"/>
                <a:gd name="T15" fmla="*/ 2147483646 h 86"/>
                <a:gd name="T16" fmla="*/ 2147483646 w 145"/>
                <a:gd name="T17" fmla="*/ 2147483646 h 86"/>
                <a:gd name="T18" fmla="*/ 2147483646 w 145"/>
                <a:gd name="T19" fmla="*/ 2147483646 h 86"/>
                <a:gd name="T20" fmla="*/ 2147483646 w 145"/>
                <a:gd name="T21" fmla="*/ 2147483646 h 86"/>
                <a:gd name="T22" fmla="*/ 2147483646 w 145"/>
                <a:gd name="T23" fmla="*/ 2147483646 h 86"/>
                <a:gd name="T24" fmla="*/ 2147483646 w 145"/>
                <a:gd name="T25" fmla="*/ 2147483646 h 86"/>
                <a:gd name="T26" fmla="*/ 2147483646 w 145"/>
                <a:gd name="T27" fmla="*/ 2147483646 h 86"/>
                <a:gd name="T28" fmla="*/ 2147483646 w 145"/>
                <a:gd name="T29" fmla="*/ 2147483646 h 86"/>
                <a:gd name="T30" fmla="*/ 2147483646 w 145"/>
                <a:gd name="T31" fmla="*/ 2147483646 h 86"/>
                <a:gd name="T32" fmla="*/ 2147483646 w 145"/>
                <a:gd name="T33" fmla="*/ 2147483646 h 86"/>
                <a:gd name="T34" fmla="*/ 2147483646 w 145"/>
                <a:gd name="T35" fmla="*/ 2147483646 h 86"/>
                <a:gd name="T36" fmla="*/ 2147483646 w 145"/>
                <a:gd name="T37" fmla="*/ 2147483646 h 86"/>
                <a:gd name="T38" fmla="*/ 2147483646 w 145"/>
                <a:gd name="T39" fmla="*/ 2147483646 h 86"/>
                <a:gd name="T40" fmla="*/ 2147483646 w 145"/>
                <a:gd name="T41" fmla="*/ 2147483646 h 86"/>
                <a:gd name="T42" fmla="*/ 2147483646 w 145"/>
                <a:gd name="T43" fmla="*/ 2147483646 h 86"/>
                <a:gd name="T44" fmla="*/ 2147483646 w 145"/>
                <a:gd name="T45" fmla="*/ 2147483646 h 86"/>
                <a:gd name="T46" fmla="*/ 2147483646 w 145"/>
                <a:gd name="T47" fmla="*/ 2147483646 h 86"/>
                <a:gd name="T48" fmla="*/ 2147483646 w 145"/>
                <a:gd name="T49" fmla="*/ 2147483646 h 86"/>
                <a:gd name="T50" fmla="*/ 2147483646 w 145"/>
                <a:gd name="T51" fmla="*/ 2147483646 h 86"/>
                <a:gd name="T52" fmla="*/ 2147483646 w 145"/>
                <a:gd name="T53" fmla="*/ 2147483646 h 86"/>
                <a:gd name="T54" fmla="*/ 2147483646 w 145"/>
                <a:gd name="T55" fmla="*/ 2147483646 h 86"/>
                <a:gd name="T56" fmla="*/ 2147483646 w 145"/>
                <a:gd name="T57" fmla="*/ 2147483646 h 86"/>
                <a:gd name="T58" fmla="*/ 2147483646 w 145"/>
                <a:gd name="T59" fmla="*/ 2147483646 h 86"/>
                <a:gd name="T60" fmla="*/ 2147483646 w 145"/>
                <a:gd name="T61" fmla="*/ 2147483646 h 86"/>
                <a:gd name="T62" fmla="*/ 2147483646 w 145"/>
                <a:gd name="T63" fmla="*/ 2147483646 h 86"/>
                <a:gd name="T64" fmla="*/ 2147483646 w 145"/>
                <a:gd name="T65" fmla="*/ 2147483646 h 86"/>
                <a:gd name="T66" fmla="*/ 2147483646 w 145"/>
                <a:gd name="T67" fmla="*/ 2147483646 h 86"/>
                <a:gd name="T68" fmla="*/ 2147483646 w 145"/>
                <a:gd name="T69" fmla="*/ 2147483646 h 86"/>
                <a:gd name="T70" fmla="*/ 2147483646 w 145"/>
                <a:gd name="T71" fmla="*/ 2147483646 h 86"/>
                <a:gd name="T72" fmla="*/ 2147483646 w 145"/>
                <a:gd name="T73" fmla="*/ 2147483646 h 86"/>
                <a:gd name="T74" fmla="*/ 2147483646 w 145"/>
                <a:gd name="T75" fmla="*/ 2147483646 h 86"/>
                <a:gd name="T76" fmla="*/ 2147483646 w 145"/>
                <a:gd name="T77" fmla="*/ 2147483646 h 86"/>
                <a:gd name="T78" fmla="*/ 2147483646 w 145"/>
                <a:gd name="T79" fmla="*/ 2147483646 h 86"/>
                <a:gd name="T80" fmla="*/ 2147483646 w 145"/>
                <a:gd name="T81" fmla="*/ 2147483646 h 86"/>
                <a:gd name="T82" fmla="*/ 2147483646 w 145"/>
                <a:gd name="T83" fmla="*/ 2147483646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5"/>
                <a:gd name="T127" fmla="*/ 0 h 86"/>
                <a:gd name="T128" fmla="*/ 145 w 145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5" h="86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7" y="39"/>
                  </a:lnTo>
                  <a:lnTo>
                    <a:pt x="47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51" y="43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9" y="48"/>
                  </a:lnTo>
                  <a:lnTo>
                    <a:pt x="59" y="49"/>
                  </a:lnTo>
                  <a:lnTo>
                    <a:pt x="61" y="50"/>
                  </a:lnTo>
                  <a:lnTo>
                    <a:pt x="61" y="51"/>
                  </a:lnTo>
                  <a:lnTo>
                    <a:pt x="63" y="52"/>
                  </a:lnTo>
                  <a:lnTo>
                    <a:pt x="63" y="53"/>
                  </a:lnTo>
                  <a:lnTo>
                    <a:pt x="66" y="54"/>
                  </a:lnTo>
                  <a:lnTo>
                    <a:pt x="66" y="55"/>
                  </a:lnTo>
                  <a:lnTo>
                    <a:pt x="67" y="56"/>
                  </a:lnTo>
                  <a:lnTo>
                    <a:pt x="69" y="57"/>
                  </a:lnTo>
                  <a:lnTo>
                    <a:pt x="69" y="58"/>
                  </a:lnTo>
                  <a:lnTo>
                    <a:pt x="72" y="59"/>
                  </a:lnTo>
                  <a:lnTo>
                    <a:pt x="74" y="60"/>
                  </a:lnTo>
                  <a:lnTo>
                    <a:pt x="74" y="61"/>
                  </a:lnTo>
                  <a:lnTo>
                    <a:pt x="75" y="62"/>
                  </a:lnTo>
                  <a:lnTo>
                    <a:pt x="78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5"/>
                  </a:lnTo>
                  <a:lnTo>
                    <a:pt x="84" y="66"/>
                  </a:lnTo>
                  <a:lnTo>
                    <a:pt x="84" y="67"/>
                  </a:lnTo>
                  <a:lnTo>
                    <a:pt x="85" y="67"/>
                  </a:lnTo>
                  <a:lnTo>
                    <a:pt x="87" y="68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91" y="70"/>
                  </a:lnTo>
                  <a:lnTo>
                    <a:pt x="91" y="71"/>
                  </a:lnTo>
                  <a:lnTo>
                    <a:pt x="92" y="71"/>
                  </a:lnTo>
                  <a:lnTo>
                    <a:pt x="93" y="72"/>
                  </a:lnTo>
                  <a:lnTo>
                    <a:pt x="96" y="73"/>
                  </a:lnTo>
                  <a:lnTo>
                    <a:pt x="97" y="74"/>
                  </a:lnTo>
                  <a:lnTo>
                    <a:pt x="98" y="74"/>
                  </a:lnTo>
                  <a:lnTo>
                    <a:pt x="99" y="75"/>
                  </a:lnTo>
                  <a:lnTo>
                    <a:pt x="101" y="75"/>
                  </a:lnTo>
                  <a:lnTo>
                    <a:pt x="102" y="76"/>
                  </a:lnTo>
                  <a:lnTo>
                    <a:pt x="103" y="76"/>
                  </a:lnTo>
                  <a:lnTo>
                    <a:pt x="104" y="77"/>
                  </a:lnTo>
                  <a:lnTo>
                    <a:pt x="105" y="77"/>
                  </a:lnTo>
                  <a:lnTo>
                    <a:pt x="107" y="78"/>
                  </a:lnTo>
                  <a:lnTo>
                    <a:pt x="108" y="78"/>
                  </a:lnTo>
                  <a:lnTo>
                    <a:pt x="109" y="78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5" y="80"/>
                  </a:lnTo>
                  <a:lnTo>
                    <a:pt x="116" y="81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2"/>
                  </a:lnTo>
                  <a:lnTo>
                    <a:pt x="123" y="83"/>
                  </a:lnTo>
                  <a:lnTo>
                    <a:pt x="125" y="83"/>
                  </a:lnTo>
                  <a:lnTo>
                    <a:pt x="126" y="83"/>
                  </a:lnTo>
                  <a:lnTo>
                    <a:pt x="127" y="83"/>
                  </a:lnTo>
                  <a:lnTo>
                    <a:pt x="128" y="84"/>
                  </a:lnTo>
                  <a:lnTo>
                    <a:pt x="129" y="84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3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9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3" y="86"/>
                  </a:lnTo>
                  <a:lnTo>
                    <a:pt x="144" y="86"/>
                  </a:lnTo>
                  <a:lnTo>
                    <a:pt x="145" y="86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2" name="Freeform 94"/>
            <p:cNvSpPr>
              <a:spLocks/>
            </p:cNvSpPr>
            <p:nvPr/>
          </p:nvSpPr>
          <p:spPr bwMode="auto">
            <a:xfrm rot="-5400000">
              <a:off x="2076079" y="2592124"/>
              <a:ext cx="236721" cy="5225"/>
            </a:xfrm>
            <a:custGeom>
              <a:avLst/>
              <a:gdLst>
                <a:gd name="T0" fmla="*/ 2147483646 w 91"/>
                <a:gd name="T1" fmla="*/ 0 h 3"/>
                <a:gd name="T2" fmla="*/ 2147483646 w 91"/>
                <a:gd name="T3" fmla="*/ 0 h 3"/>
                <a:gd name="T4" fmla="*/ 2147483646 w 91"/>
                <a:gd name="T5" fmla="*/ 2147483646 h 3"/>
                <a:gd name="T6" fmla="*/ 2147483646 w 91"/>
                <a:gd name="T7" fmla="*/ 2147483646 h 3"/>
                <a:gd name="T8" fmla="*/ 2147483646 w 91"/>
                <a:gd name="T9" fmla="*/ 2147483646 h 3"/>
                <a:gd name="T10" fmla="*/ 2147483646 w 91"/>
                <a:gd name="T11" fmla="*/ 2147483646 h 3"/>
                <a:gd name="T12" fmla="*/ 2147483646 w 91"/>
                <a:gd name="T13" fmla="*/ 2147483646 h 3"/>
                <a:gd name="T14" fmla="*/ 2147483646 w 91"/>
                <a:gd name="T15" fmla="*/ 2147483646 h 3"/>
                <a:gd name="T16" fmla="*/ 2147483646 w 91"/>
                <a:gd name="T17" fmla="*/ 2147483646 h 3"/>
                <a:gd name="T18" fmla="*/ 2147483646 w 91"/>
                <a:gd name="T19" fmla="*/ 2147483646 h 3"/>
                <a:gd name="T20" fmla="*/ 2147483646 w 91"/>
                <a:gd name="T21" fmla="*/ 2147483646 h 3"/>
                <a:gd name="T22" fmla="*/ 2147483646 w 91"/>
                <a:gd name="T23" fmla="*/ 2147483646 h 3"/>
                <a:gd name="T24" fmla="*/ 2147483646 w 91"/>
                <a:gd name="T25" fmla="*/ 2147483646 h 3"/>
                <a:gd name="T26" fmla="*/ 2147483646 w 91"/>
                <a:gd name="T27" fmla="*/ 2147483646 h 3"/>
                <a:gd name="T28" fmla="*/ 2147483646 w 91"/>
                <a:gd name="T29" fmla="*/ 2147483646 h 3"/>
                <a:gd name="T30" fmla="*/ 2147483646 w 91"/>
                <a:gd name="T31" fmla="*/ 2147483646 h 3"/>
                <a:gd name="T32" fmla="*/ 2147483646 w 91"/>
                <a:gd name="T33" fmla="*/ 2147483646 h 3"/>
                <a:gd name="T34" fmla="*/ 2147483646 w 91"/>
                <a:gd name="T35" fmla="*/ 2147483646 h 3"/>
                <a:gd name="T36" fmla="*/ 2147483646 w 91"/>
                <a:gd name="T37" fmla="*/ 2147483646 h 3"/>
                <a:gd name="T38" fmla="*/ 2147483646 w 91"/>
                <a:gd name="T39" fmla="*/ 2147483646 h 3"/>
                <a:gd name="T40" fmla="*/ 2147483646 w 91"/>
                <a:gd name="T41" fmla="*/ 2147483646 h 3"/>
                <a:gd name="T42" fmla="*/ 2147483646 w 91"/>
                <a:gd name="T43" fmla="*/ 2147483646 h 3"/>
                <a:gd name="T44" fmla="*/ 2147483646 w 91"/>
                <a:gd name="T45" fmla="*/ 2147483646 h 3"/>
                <a:gd name="T46" fmla="*/ 2147483646 w 91"/>
                <a:gd name="T47" fmla="*/ 2147483646 h 3"/>
                <a:gd name="T48" fmla="*/ 2147483646 w 91"/>
                <a:gd name="T49" fmla="*/ 2147483646 h 3"/>
                <a:gd name="T50" fmla="*/ 2147483646 w 91"/>
                <a:gd name="T51" fmla="*/ 2147483646 h 3"/>
                <a:gd name="T52" fmla="*/ 2147483646 w 91"/>
                <a:gd name="T53" fmla="*/ 2147483646 h 3"/>
                <a:gd name="T54" fmla="*/ 2147483646 w 91"/>
                <a:gd name="T55" fmla="*/ 2147483646 h 3"/>
                <a:gd name="T56" fmla="*/ 2147483646 w 91"/>
                <a:gd name="T57" fmla="*/ 2147483646 h 3"/>
                <a:gd name="T58" fmla="*/ 2147483646 w 91"/>
                <a:gd name="T59" fmla="*/ 2147483646 h 3"/>
                <a:gd name="T60" fmla="*/ 2147483646 w 91"/>
                <a:gd name="T61" fmla="*/ 2147483646 h 3"/>
                <a:gd name="T62" fmla="*/ 2147483646 w 91"/>
                <a:gd name="T63" fmla="*/ 2147483646 h 3"/>
                <a:gd name="T64" fmla="*/ 2147483646 w 91"/>
                <a:gd name="T65" fmla="*/ 2147483646 h 3"/>
                <a:gd name="T66" fmla="*/ 2147483646 w 91"/>
                <a:gd name="T67" fmla="*/ 2147483646 h 3"/>
                <a:gd name="T68" fmla="*/ 2147483646 w 91"/>
                <a:gd name="T69" fmla="*/ 2147483646 h 3"/>
                <a:gd name="T70" fmla="*/ 2147483646 w 91"/>
                <a:gd name="T71" fmla="*/ 2147483646 h 3"/>
                <a:gd name="T72" fmla="*/ 2147483646 w 91"/>
                <a:gd name="T73" fmla="*/ 2147483646 h 3"/>
                <a:gd name="T74" fmla="*/ 2147483646 w 91"/>
                <a:gd name="T75" fmla="*/ 2147483646 h 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3"/>
                <a:gd name="T116" fmla="*/ 91 w 91"/>
                <a:gd name="T117" fmla="*/ 3 h 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3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4" y="3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1" y="3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3" name="Freeform 95"/>
            <p:cNvSpPr>
              <a:spLocks/>
            </p:cNvSpPr>
            <p:nvPr/>
          </p:nvSpPr>
          <p:spPr bwMode="auto">
            <a:xfrm rot="-5400000">
              <a:off x="1841001" y="3478208"/>
              <a:ext cx="247125" cy="464977"/>
            </a:xfrm>
            <a:custGeom>
              <a:avLst/>
              <a:gdLst>
                <a:gd name="T0" fmla="*/ 2147483646 w 95"/>
                <a:gd name="T1" fmla="*/ 2147483646 h 267"/>
                <a:gd name="T2" fmla="*/ 2147483646 w 95"/>
                <a:gd name="T3" fmla="*/ 2147483646 h 267"/>
                <a:gd name="T4" fmla="*/ 2147483646 w 95"/>
                <a:gd name="T5" fmla="*/ 2147483646 h 267"/>
                <a:gd name="T6" fmla="*/ 2147483646 w 95"/>
                <a:gd name="T7" fmla="*/ 2147483646 h 267"/>
                <a:gd name="T8" fmla="*/ 2147483646 w 95"/>
                <a:gd name="T9" fmla="*/ 2147483646 h 267"/>
                <a:gd name="T10" fmla="*/ 2147483646 w 95"/>
                <a:gd name="T11" fmla="*/ 2147483646 h 267"/>
                <a:gd name="T12" fmla="*/ 2147483646 w 95"/>
                <a:gd name="T13" fmla="*/ 2147483646 h 267"/>
                <a:gd name="T14" fmla="*/ 2147483646 w 95"/>
                <a:gd name="T15" fmla="*/ 2147483646 h 267"/>
                <a:gd name="T16" fmla="*/ 2147483646 w 95"/>
                <a:gd name="T17" fmla="*/ 2147483646 h 267"/>
                <a:gd name="T18" fmla="*/ 2147483646 w 95"/>
                <a:gd name="T19" fmla="*/ 2147483646 h 267"/>
                <a:gd name="T20" fmla="*/ 2147483646 w 95"/>
                <a:gd name="T21" fmla="*/ 2147483646 h 267"/>
                <a:gd name="T22" fmla="*/ 2147483646 w 95"/>
                <a:gd name="T23" fmla="*/ 2147483646 h 267"/>
                <a:gd name="T24" fmla="*/ 2147483646 w 95"/>
                <a:gd name="T25" fmla="*/ 2147483646 h 267"/>
                <a:gd name="T26" fmla="*/ 2147483646 w 95"/>
                <a:gd name="T27" fmla="*/ 2147483646 h 267"/>
                <a:gd name="T28" fmla="*/ 2147483646 w 95"/>
                <a:gd name="T29" fmla="*/ 2147483646 h 267"/>
                <a:gd name="T30" fmla="*/ 2147483646 w 95"/>
                <a:gd name="T31" fmla="*/ 2147483646 h 267"/>
                <a:gd name="T32" fmla="*/ 2147483646 w 95"/>
                <a:gd name="T33" fmla="*/ 2147483646 h 267"/>
                <a:gd name="T34" fmla="*/ 2147483646 w 95"/>
                <a:gd name="T35" fmla="*/ 2147483646 h 267"/>
                <a:gd name="T36" fmla="*/ 2147483646 w 95"/>
                <a:gd name="T37" fmla="*/ 2147483646 h 267"/>
                <a:gd name="T38" fmla="*/ 2147483646 w 95"/>
                <a:gd name="T39" fmla="*/ 2147483646 h 267"/>
                <a:gd name="T40" fmla="*/ 2147483646 w 95"/>
                <a:gd name="T41" fmla="*/ 2147483646 h 267"/>
                <a:gd name="T42" fmla="*/ 2147483646 w 95"/>
                <a:gd name="T43" fmla="*/ 2147483646 h 267"/>
                <a:gd name="T44" fmla="*/ 2147483646 w 95"/>
                <a:gd name="T45" fmla="*/ 2147483646 h 267"/>
                <a:gd name="T46" fmla="*/ 2147483646 w 95"/>
                <a:gd name="T47" fmla="*/ 2147483646 h 267"/>
                <a:gd name="T48" fmla="*/ 2147483646 w 95"/>
                <a:gd name="T49" fmla="*/ 2147483646 h 267"/>
                <a:gd name="T50" fmla="*/ 2147483646 w 95"/>
                <a:gd name="T51" fmla="*/ 2147483646 h 267"/>
                <a:gd name="T52" fmla="*/ 2147483646 w 95"/>
                <a:gd name="T53" fmla="*/ 2147483646 h 267"/>
                <a:gd name="T54" fmla="*/ 2147483646 w 95"/>
                <a:gd name="T55" fmla="*/ 2147483646 h 267"/>
                <a:gd name="T56" fmla="*/ 2147483646 w 95"/>
                <a:gd name="T57" fmla="*/ 2147483646 h 267"/>
                <a:gd name="T58" fmla="*/ 2147483646 w 95"/>
                <a:gd name="T59" fmla="*/ 2147483646 h 267"/>
                <a:gd name="T60" fmla="*/ 2147483646 w 95"/>
                <a:gd name="T61" fmla="*/ 2147483646 h 267"/>
                <a:gd name="T62" fmla="*/ 2147483646 w 95"/>
                <a:gd name="T63" fmla="*/ 2147483646 h 267"/>
                <a:gd name="T64" fmla="*/ 2147483646 w 95"/>
                <a:gd name="T65" fmla="*/ 2147483646 h 267"/>
                <a:gd name="T66" fmla="*/ 2147483646 w 95"/>
                <a:gd name="T67" fmla="*/ 2147483646 h 267"/>
                <a:gd name="T68" fmla="*/ 2147483646 w 95"/>
                <a:gd name="T69" fmla="*/ 2147483646 h 267"/>
                <a:gd name="T70" fmla="*/ 2147483646 w 95"/>
                <a:gd name="T71" fmla="*/ 2147483646 h 267"/>
                <a:gd name="T72" fmla="*/ 2147483646 w 95"/>
                <a:gd name="T73" fmla="*/ 2147483646 h 267"/>
                <a:gd name="T74" fmla="*/ 2147483646 w 95"/>
                <a:gd name="T75" fmla="*/ 2147483646 h 267"/>
                <a:gd name="T76" fmla="*/ 2147483646 w 95"/>
                <a:gd name="T77" fmla="*/ 2147483646 h 267"/>
                <a:gd name="T78" fmla="*/ 2147483646 w 95"/>
                <a:gd name="T79" fmla="*/ 2147483646 h 267"/>
                <a:gd name="T80" fmla="*/ 2147483646 w 95"/>
                <a:gd name="T81" fmla="*/ 2147483646 h 267"/>
                <a:gd name="T82" fmla="*/ 2147483646 w 95"/>
                <a:gd name="T83" fmla="*/ 2147483646 h 2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5"/>
                <a:gd name="T127" fmla="*/ 0 h 267"/>
                <a:gd name="T128" fmla="*/ 95 w 95"/>
                <a:gd name="T129" fmla="*/ 267 h 2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5" h="267">
                  <a:moveTo>
                    <a:pt x="0" y="267"/>
                  </a:moveTo>
                  <a:lnTo>
                    <a:pt x="1" y="267"/>
                  </a:lnTo>
                  <a:lnTo>
                    <a:pt x="3" y="267"/>
                  </a:lnTo>
                  <a:lnTo>
                    <a:pt x="4" y="267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7" y="267"/>
                  </a:lnTo>
                  <a:lnTo>
                    <a:pt x="9" y="267"/>
                  </a:lnTo>
                  <a:lnTo>
                    <a:pt x="10" y="267"/>
                  </a:lnTo>
                  <a:lnTo>
                    <a:pt x="11" y="266"/>
                  </a:lnTo>
                  <a:lnTo>
                    <a:pt x="12" y="266"/>
                  </a:lnTo>
                  <a:lnTo>
                    <a:pt x="13" y="266"/>
                  </a:lnTo>
                  <a:lnTo>
                    <a:pt x="15" y="266"/>
                  </a:lnTo>
                  <a:lnTo>
                    <a:pt x="16" y="266"/>
                  </a:lnTo>
                  <a:lnTo>
                    <a:pt x="17" y="266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1" y="265"/>
                  </a:lnTo>
                  <a:lnTo>
                    <a:pt x="22" y="265"/>
                  </a:lnTo>
                  <a:lnTo>
                    <a:pt x="23" y="264"/>
                  </a:lnTo>
                  <a:lnTo>
                    <a:pt x="24" y="264"/>
                  </a:lnTo>
                  <a:lnTo>
                    <a:pt x="25" y="264"/>
                  </a:lnTo>
                  <a:lnTo>
                    <a:pt x="27" y="263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31" y="261"/>
                  </a:lnTo>
                  <a:lnTo>
                    <a:pt x="31" y="260"/>
                  </a:lnTo>
                  <a:lnTo>
                    <a:pt x="34" y="259"/>
                  </a:lnTo>
                  <a:lnTo>
                    <a:pt x="34" y="258"/>
                  </a:lnTo>
                  <a:lnTo>
                    <a:pt x="35" y="258"/>
                  </a:lnTo>
                  <a:lnTo>
                    <a:pt x="35" y="257"/>
                  </a:lnTo>
                  <a:lnTo>
                    <a:pt x="37" y="256"/>
                  </a:lnTo>
                  <a:lnTo>
                    <a:pt x="37" y="254"/>
                  </a:lnTo>
                  <a:lnTo>
                    <a:pt x="39" y="254"/>
                  </a:lnTo>
                  <a:lnTo>
                    <a:pt x="39" y="252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1" y="250"/>
                  </a:lnTo>
                  <a:lnTo>
                    <a:pt x="41" y="248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3" y="246"/>
                  </a:lnTo>
                  <a:lnTo>
                    <a:pt x="43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6" y="241"/>
                  </a:lnTo>
                  <a:lnTo>
                    <a:pt x="46" y="239"/>
                  </a:lnTo>
                  <a:lnTo>
                    <a:pt x="47" y="238"/>
                  </a:lnTo>
                  <a:lnTo>
                    <a:pt x="47" y="235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51" y="228"/>
                  </a:lnTo>
                  <a:lnTo>
                    <a:pt x="51" y="224"/>
                  </a:lnTo>
                  <a:lnTo>
                    <a:pt x="52" y="224"/>
                  </a:lnTo>
                  <a:lnTo>
                    <a:pt x="52" y="221"/>
                  </a:lnTo>
                  <a:lnTo>
                    <a:pt x="53" y="220"/>
                  </a:lnTo>
                  <a:lnTo>
                    <a:pt x="53" y="216"/>
                  </a:lnTo>
                  <a:lnTo>
                    <a:pt x="54" y="216"/>
                  </a:lnTo>
                  <a:lnTo>
                    <a:pt x="54" y="211"/>
                  </a:lnTo>
                  <a:lnTo>
                    <a:pt x="55" y="211"/>
                  </a:lnTo>
                  <a:lnTo>
                    <a:pt x="55" y="206"/>
                  </a:lnTo>
                  <a:lnTo>
                    <a:pt x="57" y="206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59" y="189"/>
                  </a:lnTo>
                  <a:lnTo>
                    <a:pt x="60" y="189"/>
                  </a:lnTo>
                  <a:lnTo>
                    <a:pt x="60" y="183"/>
                  </a:lnTo>
                  <a:lnTo>
                    <a:pt x="61" y="183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0"/>
                  </a:lnTo>
                  <a:lnTo>
                    <a:pt x="64" y="170"/>
                  </a:lnTo>
                  <a:lnTo>
                    <a:pt x="64" y="163"/>
                  </a:lnTo>
                  <a:lnTo>
                    <a:pt x="65" y="163"/>
                  </a:lnTo>
                  <a:lnTo>
                    <a:pt x="65" y="156"/>
                  </a:lnTo>
                  <a:lnTo>
                    <a:pt x="66" y="156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7" y="141"/>
                  </a:lnTo>
                  <a:lnTo>
                    <a:pt x="69" y="141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26"/>
                  </a:lnTo>
                  <a:lnTo>
                    <a:pt x="71" y="125"/>
                  </a:lnTo>
                  <a:lnTo>
                    <a:pt x="71" y="118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3" y="102"/>
                  </a:lnTo>
                  <a:lnTo>
                    <a:pt x="75" y="101"/>
                  </a:lnTo>
                  <a:lnTo>
                    <a:pt x="75" y="94"/>
                  </a:lnTo>
                  <a:lnTo>
                    <a:pt x="76" y="94"/>
                  </a:lnTo>
                  <a:lnTo>
                    <a:pt x="76" y="86"/>
                  </a:lnTo>
                  <a:lnTo>
                    <a:pt x="77" y="85"/>
                  </a:lnTo>
                  <a:lnTo>
                    <a:pt x="77" y="78"/>
                  </a:lnTo>
                  <a:lnTo>
                    <a:pt x="78" y="77"/>
                  </a:lnTo>
                  <a:lnTo>
                    <a:pt x="78" y="71"/>
                  </a:lnTo>
                  <a:lnTo>
                    <a:pt x="79" y="70"/>
                  </a:lnTo>
                  <a:lnTo>
                    <a:pt x="79" y="63"/>
                  </a:lnTo>
                  <a:lnTo>
                    <a:pt x="81" y="62"/>
                  </a:lnTo>
                  <a:lnTo>
                    <a:pt x="81" y="55"/>
                  </a:lnTo>
                  <a:lnTo>
                    <a:pt x="82" y="55"/>
                  </a:lnTo>
                  <a:lnTo>
                    <a:pt x="82" y="49"/>
                  </a:lnTo>
                  <a:lnTo>
                    <a:pt x="83" y="48"/>
                  </a:lnTo>
                  <a:lnTo>
                    <a:pt x="83" y="42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85" y="34"/>
                  </a:lnTo>
                  <a:lnTo>
                    <a:pt x="85" y="29"/>
                  </a:lnTo>
                  <a:lnTo>
                    <a:pt x="87" y="29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0" y="9"/>
                  </a:lnTo>
                  <a:lnTo>
                    <a:pt x="91" y="9"/>
                  </a:lnTo>
                  <a:lnTo>
                    <a:pt x="91" y="6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4" y="0"/>
                  </a:lnTo>
                  <a:lnTo>
                    <a:pt x="95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4" name="Freeform 96"/>
            <p:cNvSpPr>
              <a:spLocks/>
            </p:cNvSpPr>
            <p:nvPr/>
          </p:nvSpPr>
          <p:spPr bwMode="auto">
            <a:xfrm rot="-5400000">
              <a:off x="1842290" y="3232375"/>
              <a:ext cx="239320" cy="470201"/>
            </a:xfrm>
            <a:custGeom>
              <a:avLst/>
              <a:gdLst>
                <a:gd name="T0" fmla="*/ 2147483646 w 92"/>
                <a:gd name="T1" fmla="*/ 0 h 270"/>
                <a:gd name="T2" fmla="*/ 2147483646 w 92"/>
                <a:gd name="T3" fmla="*/ 2147483646 h 270"/>
                <a:gd name="T4" fmla="*/ 2147483646 w 92"/>
                <a:gd name="T5" fmla="*/ 2147483646 h 270"/>
                <a:gd name="T6" fmla="*/ 2147483646 w 92"/>
                <a:gd name="T7" fmla="*/ 2147483646 h 270"/>
                <a:gd name="T8" fmla="*/ 2147483646 w 92"/>
                <a:gd name="T9" fmla="*/ 2147483646 h 270"/>
                <a:gd name="T10" fmla="*/ 2147483646 w 92"/>
                <a:gd name="T11" fmla="*/ 2147483646 h 270"/>
                <a:gd name="T12" fmla="*/ 2147483646 w 92"/>
                <a:gd name="T13" fmla="*/ 2147483646 h 270"/>
                <a:gd name="T14" fmla="*/ 2147483646 w 92"/>
                <a:gd name="T15" fmla="*/ 2147483646 h 270"/>
                <a:gd name="T16" fmla="*/ 2147483646 w 92"/>
                <a:gd name="T17" fmla="*/ 2147483646 h 270"/>
                <a:gd name="T18" fmla="*/ 2147483646 w 92"/>
                <a:gd name="T19" fmla="*/ 2147483646 h 270"/>
                <a:gd name="T20" fmla="*/ 2147483646 w 92"/>
                <a:gd name="T21" fmla="*/ 2147483646 h 270"/>
                <a:gd name="T22" fmla="*/ 2147483646 w 92"/>
                <a:gd name="T23" fmla="*/ 2147483646 h 270"/>
                <a:gd name="T24" fmla="*/ 2147483646 w 92"/>
                <a:gd name="T25" fmla="*/ 2147483646 h 270"/>
                <a:gd name="T26" fmla="*/ 2147483646 w 92"/>
                <a:gd name="T27" fmla="*/ 2147483646 h 270"/>
                <a:gd name="T28" fmla="*/ 2147483646 w 92"/>
                <a:gd name="T29" fmla="*/ 2147483646 h 270"/>
                <a:gd name="T30" fmla="*/ 2147483646 w 92"/>
                <a:gd name="T31" fmla="*/ 2147483646 h 270"/>
                <a:gd name="T32" fmla="*/ 2147483646 w 92"/>
                <a:gd name="T33" fmla="*/ 2147483646 h 270"/>
                <a:gd name="T34" fmla="*/ 2147483646 w 92"/>
                <a:gd name="T35" fmla="*/ 2147483646 h 270"/>
                <a:gd name="T36" fmla="*/ 2147483646 w 92"/>
                <a:gd name="T37" fmla="*/ 2147483646 h 270"/>
                <a:gd name="T38" fmla="*/ 2147483646 w 92"/>
                <a:gd name="T39" fmla="*/ 2147483646 h 270"/>
                <a:gd name="T40" fmla="*/ 2147483646 w 92"/>
                <a:gd name="T41" fmla="*/ 2147483646 h 270"/>
                <a:gd name="T42" fmla="*/ 2147483646 w 92"/>
                <a:gd name="T43" fmla="*/ 2147483646 h 270"/>
                <a:gd name="T44" fmla="*/ 2147483646 w 92"/>
                <a:gd name="T45" fmla="*/ 2147483646 h 270"/>
                <a:gd name="T46" fmla="*/ 2147483646 w 92"/>
                <a:gd name="T47" fmla="*/ 2147483646 h 270"/>
                <a:gd name="T48" fmla="*/ 2147483646 w 92"/>
                <a:gd name="T49" fmla="*/ 2147483646 h 270"/>
                <a:gd name="T50" fmla="*/ 2147483646 w 92"/>
                <a:gd name="T51" fmla="*/ 2147483646 h 270"/>
                <a:gd name="T52" fmla="*/ 2147483646 w 92"/>
                <a:gd name="T53" fmla="*/ 2147483646 h 270"/>
                <a:gd name="T54" fmla="*/ 2147483646 w 92"/>
                <a:gd name="T55" fmla="*/ 2147483646 h 270"/>
                <a:gd name="T56" fmla="*/ 2147483646 w 92"/>
                <a:gd name="T57" fmla="*/ 2147483646 h 270"/>
                <a:gd name="T58" fmla="*/ 2147483646 w 92"/>
                <a:gd name="T59" fmla="*/ 2147483646 h 270"/>
                <a:gd name="T60" fmla="*/ 2147483646 w 92"/>
                <a:gd name="T61" fmla="*/ 2147483646 h 270"/>
                <a:gd name="T62" fmla="*/ 2147483646 w 92"/>
                <a:gd name="T63" fmla="*/ 2147483646 h 270"/>
                <a:gd name="T64" fmla="*/ 2147483646 w 92"/>
                <a:gd name="T65" fmla="*/ 2147483646 h 270"/>
                <a:gd name="T66" fmla="*/ 2147483646 w 92"/>
                <a:gd name="T67" fmla="*/ 2147483646 h 270"/>
                <a:gd name="T68" fmla="*/ 2147483646 w 92"/>
                <a:gd name="T69" fmla="*/ 2147483646 h 270"/>
                <a:gd name="T70" fmla="*/ 2147483646 w 92"/>
                <a:gd name="T71" fmla="*/ 2147483646 h 270"/>
                <a:gd name="T72" fmla="*/ 2147483646 w 92"/>
                <a:gd name="T73" fmla="*/ 2147483646 h 270"/>
                <a:gd name="T74" fmla="*/ 2147483646 w 92"/>
                <a:gd name="T75" fmla="*/ 2147483646 h 270"/>
                <a:gd name="T76" fmla="*/ 2147483646 w 92"/>
                <a:gd name="T77" fmla="*/ 2147483646 h 270"/>
                <a:gd name="T78" fmla="*/ 2147483646 w 92"/>
                <a:gd name="T79" fmla="*/ 2147483646 h 270"/>
                <a:gd name="T80" fmla="*/ 2147483646 w 92"/>
                <a:gd name="T81" fmla="*/ 2147483646 h 270"/>
                <a:gd name="T82" fmla="*/ 2147483646 w 92"/>
                <a:gd name="T83" fmla="*/ 2147483646 h 2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2"/>
                <a:gd name="T127" fmla="*/ 0 h 270"/>
                <a:gd name="T128" fmla="*/ 92 w 92"/>
                <a:gd name="T129" fmla="*/ 270 h 2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2" h="270">
                  <a:moveTo>
                    <a:pt x="0" y="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19" y="54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76"/>
                  </a:lnTo>
                  <a:lnTo>
                    <a:pt x="24" y="77"/>
                  </a:lnTo>
                  <a:lnTo>
                    <a:pt x="24" y="84"/>
                  </a:lnTo>
                  <a:lnTo>
                    <a:pt x="25" y="84"/>
                  </a:lnTo>
                  <a:lnTo>
                    <a:pt x="25" y="92"/>
                  </a:lnTo>
                  <a:lnTo>
                    <a:pt x="26" y="93"/>
                  </a:lnTo>
                  <a:lnTo>
                    <a:pt x="26" y="100"/>
                  </a:lnTo>
                  <a:lnTo>
                    <a:pt x="28" y="100"/>
                  </a:lnTo>
                  <a:lnTo>
                    <a:pt x="28" y="108"/>
                  </a:lnTo>
                  <a:lnTo>
                    <a:pt x="29" y="108"/>
                  </a:lnTo>
                  <a:lnTo>
                    <a:pt x="29" y="116"/>
                  </a:lnTo>
                  <a:lnTo>
                    <a:pt x="30" y="117"/>
                  </a:lnTo>
                  <a:lnTo>
                    <a:pt x="30" y="124"/>
                  </a:lnTo>
                  <a:lnTo>
                    <a:pt x="31" y="124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40"/>
                  </a:lnTo>
                  <a:lnTo>
                    <a:pt x="34" y="140"/>
                  </a:lnTo>
                  <a:lnTo>
                    <a:pt x="34" y="147"/>
                  </a:lnTo>
                  <a:lnTo>
                    <a:pt x="35" y="148"/>
                  </a:lnTo>
                  <a:lnTo>
                    <a:pt x="35" y="155"/>
                  </a:lnTo>
                  <a:lnTo>
                    <a:pt x="36" y="155"/>
                  </a:lnTo>
                  <a:lnTo>
                    <a:pt x="36" y="162"/>
                  </a:lnTo>
                  <a:lnTo>
                    <a:pt x="37" y="162"/>
                  </a:lnTo>
                  <a:lnTo>
                    <a:pt x="37" y="169"/>
                  </a:lnTo>
                  <a:lnTo>
                    <a:pt x="38" y="169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1" y="189"/>
                  </a:lnTo>
                  <a:lnTo>
                    <a:pt x="42" y="189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1"/>
                  </a:lnTo>
                  <a:lnTo>
                    <a:pt x="44" y="206"/>
                  </a:lnTo>
                  <a:lnTo>
                    <a:pt x="46" y="206"/>
                  </a:lnTo>
                  <a:lnTo>
                    <a:pt x="46" y="211"/>
                  </a:lnTo>
                  <a:lnTo>
                    <a:pt x="47" y="212"/>
                  </a:lnTo>
                  <a:lnTo>
                    <a:pt x="47" y="216"/>
                  </a:lnTo>
                  <a:lnTo>
                    <a:pt x="48" y="217"/>
                  </a:lnTo>
                  <a:lnTo>
                    <a:pt x="48" y="221"/>
                  </a:lnTo>
                  <a:lnTo>
                    <a:pt x="49" y="221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33"/>
                  </a:lnTo>
                  <a:lnTo>
                    <a:pt x="53" y="233"/>
                  </a:lnTo>
                  <a:lnTo>
                    <a:pt x="53" y="236"/>
                  </a:lnTo>
                  <a:lnTo>
                    <a:pt x="54" y="237"/>
                  </a:lnTo>
                  <a:lnTo>
                    <a:pt x="54" y="240"/>
                  </a:lnTo>
                  <a:lnTo>
                    <a:pt x="55" y="240"/>
                  </a:lnTo>
                  <a:lnTo>
                    <a:pt x="55" y="243"/>
                  </a:lnTo>
                  <a:lnTo>
                    <a:pt x="56" y="243"/>
                  </a:lnTo>
                  <a:lnTo>
                    <a:pt x="56" y="246"/>
                  </a:lnTo>
                  <a:lnTo>
                    <a:pt x="58" y="246"/>
                  </a:lnTo>
                  <a:lnTo>
                    <a:pt x="58" y="248"/>
                  </a:lnTo>
                  <a:lnTo>
                    <a:pt x="59" y="248"/>
                  </a:lnTo>
                  <a:lnTo>
                    <a:pt x="59" y="250"/>
                  </a:lnTo>
                  <a:lnTo>
                    <a:pt x="60" y="251"/>
                  </a:lnTo>
                  <a:lnTo>
                    <a:pt x="60" y="252"/>
                  </a:lnTo>
                  <a:lnTo>
                    <a:pt x="61" y="253"/>
                  </a:lnTo>
                  <a:lnTo>
                    <a:pt x="61" y="254"/>
                  </a:lnTo>
                  <a:lnTo>
                    <a:pt x="62" y="255"/>
                  </a:lnTo>
                  <a:lnTo>
                    <a:pt x="62" y="256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5" y="258"/>
                  </a:lnTo>
                  <a:lnTo>
                    <a:pt x="65" y="259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70" y="263"/>
                  </a:lnTo>
                  <a:lnTo>
                    <a:pt x="70" y="264"/>
                  </a:lnTo>
                  <a:lnTo>
                    <a:pt x="72" y="265"/>
                  </a:lnTo>
                  <a:lnTo>
                    <a:pt x="73" y="266"/>
                  </a:lnTo>
                  <a:lnTo>
                    <a:pt x="76" y="267"/>
                  </a:lnTo>
                  <a:lnTo>
                    <a:pt x="77" y="267"/>
                  </a:lnTo>
                  <a:lnTo>
                    <a:pt x="78" y="267"/>
                  </a:lnTo>
                  <a:lnTo>
                    <a:pt x="79" y="268"/>
                  </a:lnTo>
                  <a:lnTo>
                    <a:pt x="80" y="268"/>
                  </a:lnTo>
                  <a:lnTo>
                    <a:pt x="82" y="268"/>
                  </a:lnTo>
                  <a:lnTo>
                    <a:pt x="83" y="269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6" y="269"/>
                  </a:lnTo>
                  <a:lnTo>
                    <a:pt x="88" y="269"/>
                  </a:lnTo>
                  <a:lnTo>
                    <a:pt x="89" y="269"/>
                  </a:lnTo>
                  <a:lnTo>
                    <a:pt x="90" y="269"/>
                  </a:lnTo>
                  <a:lnTo>
                    <a:pt x="91" y="270"/>
                  </a:lnTo>
                  <a:lnTo>
                    <a:pt x="92" y="27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5" name="Freeform 97"/>
            <p:cNvSpPr>
              <a:spLocks/>
            </p:cNvSpPr>
            <p:nvPr/>
          </p:nvSpPr>
          <p:spPr bwMode="auto">
            <a:xfrm rot="-5400000">
              <a:off x="2184915" y="3333938"/>
              <a:ext cx="26013" cy="1742"/>
            </a:xfrm>
            <a:custGeom>
              <a:avLst/>
              <a:gdLst>
                <a:gd name="T0" fmla="*/ 0 w 10"/>
                <a:gd name="T1" fmla="*/ 0 h 1742"/>
                <a:gd name="T2" fmla="*/ 2147483646 w 10"/>
                <a:gd name="T3" fmla="*/ 0 h 1742"/>
                <a:gd name="T4" fmla="*/ 2147483646 w 10"/>
                <a:gd name="T5" fmla="*/ 0 h 1742"/>
                <a:gd name="T6" fmla="*/ 2147483646 w 10"/>
                <a:gd name="T7" fmla="*/ 0 h 1742"/>
                <a:gd name="T8" fmla="*/ 2147483646 w 10"/>
                <a:gd name="T9" fmla="*/ 0 h 1742"/>
                <a:gd name="T10" fmla="*/ 2147483646 w 10"/>
                <a:gd name="T11" fmla="*/ 0 h 1742"/>
                <a:gd name="T12" fmla="*/ 2147483646 w 10"/>
                <a:gd name="T13" fmla="*/ 0 h 1742"/>
                <a:gd name="T14" fmla="*/ 2147483646 w 10"/>
                <a:gd name="T15" fmla="*/ 0 h 1742"/>
                <a:gd name="T16" fmla="*/ 2147483646 w 10"/>
                <a:gd name="T17" fmla="*/ 0 h 1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742"/>
                <a:gd name="T29" fmla="*/ 10 w 10"/>
                <a:gd name="T30" fmla="*/ 1742 h 17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742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6" name="Freeform 98"/>
            <p:cNvSpPr>
              <a:spLocks/>
            </p:cNvSpPr>
            <p:nvPr/>
          </p:nvSpPr>
          <p:spPr bwMode="auto">
            <a:xfrm rot="-5400000">
              <a:off x="1996740" y="3436247"/>
              <a:ext cx="395399" cy="5225"/>
            </a:xfrm>
            <a:custGeom>
              <a:avLst/>
              <a:gdLst>
                <a:gd name="T0" fmla="*/ 2147483646 w 152"/>
                <a:gd name="T1" fmla="*/ 2147483646 h 3"/>
                <a:gd name="T2" fmla="*/ 2147483646 w 152"/>
                <a:gd name="T3" fmla="*/ 2147483646 h 3"/>
                <a:gd name="T4" fmla="*/ 2147483646 w 152"/>
                <a:gd name="T5" fmla="*/ 2147483646 h 3"/>
                <a:gd name="T6" fmla="*/ 2147483646 w 152"/>
                <a:gd name="T7" fmla="*/ 2147483646 h 3"/>
                <a:gd name="T8" fmla="*/ 2147483646 w 152"/>
                <a:gd name="T9" fmla="*/ 2147483646 h 3"/>
                <a:gd name="T10" fmla="*/ 2147483646 w 152"/>
                <a:gd name="T11" fmla="*/ 2147483646 h 3"/>
                <a:gd name="T12" fmla="*/ 2147483646 w 152"/>
                <a:gd name="T13" fmla="*/ 2147483646 h 3"/>
                <a:gd name="T14" fmla="*/ 2147483646 w 152"/>
                <a:gd name="T15" fmla="*/ 2147483646 h 3"/>
                <a:gd name="T16" fmla="*/ 2147483646 w 152"/>
                <a:gd name="T17" fmla="*/ 2147483646 h 3"/>
                <a:gd name="T18" fmla="*/ 2147483646 w 152"/>
                <a:gd name="T19" fmla="*/ 2147483646 h 3"/>
                <a:gd name="T20" fmla="*/ 2147483646 w 152"/>
                <a:gd name="T21" fmla="*/ 2147483646 h 3"/>
                <a:gd name="T22" fmla="*/ 2147483646 w 152"/>
                <a:gd name="T23" fmla="*/ 2147483646 h 3"/>
                <a:gd name="T24" fmla="*/ 2147483646 w 152"/>
                <a:gd name="T25" fmla="*/ 2147483646 h 3"/>
                <a:gd name="T26" fmla="*/ 2147483646 w 152"/>
                <a:gd name="T27" fmla="*/ 2147483646 h 3"/>
                <a:gd name="T28" fmla="*/ 2147483646 w 152"/>
                <a:gd name="T29" fmla="*/ 2147483646 h 3"/>
                <a:gd name="T30" fmla="*/ 2147483646 w 152"/>
                <a:gd name="T31" fmla="*/ 2147483646 h 3"/>
                <a:gd name="T32" fmla="*/ 2147483646 w 152"/>
                <a:gd name="T33" fmla="*/ 2147483646 h 3"/>
                <a:gd name="T34" fmla="*/ 2147483646 w 152"/>
                <a:gd name="T35" fmla="*/ 2147483646 h 3"/>
                <a:gd name="T36" fmla="*/ 2147483646 w 152"/>
                <a:gd name="T37" fmla="*/ 2147483646 h 3"/>
                <a:gd name="T38" fmla="*/ 2147483646 w 152"/>
                <a:gd name="T39" fmla="*/ 2147483646 h 3"/>
                <a:gd name="T40" fmla="*/ 2147483646 w 152"/>
                <a:gd name="T41" fmla="*/ 2147483646 h 3"/>
                <a:gd name="T42" fmla="*/ 2147483646 w 152"/>
                <a:gd name="T43" fmla="*/ 2147483646 h 3"/>
                <a:gd name="T44" fmla="*/ 2147483646 w 152"/>
                <a:gd name="T45" fmla="*/ 2147483646 h 3"/>
                <a:gd name="T46" fmla="*/ 2147483646 w 152"/>
                <a:gd name="T47" fmla="*/ 2147483646 h 3"/>
                <a:gd name="T48" fmla="*/ 2147483646 w 152"/>
                <a:gd name="T49" fmla="*/ 2147483646 h 3"/>
                <a:gd name="T50" fmla="*/ 2147483646 w 152"/>
                <a:gd name="T51" fmla="*/ 2147483646 h 3"/>
                <a:gd name="T52" fmla="*/ 2147483646 w 152"/>
                <a:gd name="T53" fmla="*/ 2147483646 h 3"/>
                <a:gd name="T54" fmla="*/ 2147483646 w 152"/>
                <a:gd name="T55" fmla="*/ 2147483646 h 3"/>
                <a:gd name="T56" fmla="*/ 2147483646 w 152"/>
                <a:gd name="T57" fmla="*/ 2147483646 h 3"/>
                <a:gd name="T58" fmla="*/ 2147483646 w 152"/>
                <a:gd name="T59" fmla="*/ 2147483646 h 3"/>
                <a:gd name="T60" fmla="*/ 2147483646 w 152"/>
                <a:gd name="T61" fmla="*/ 2147483646 h 3"/>
                <a:gd name="T62" fmla="*/ 2147483646 w 152"/>
                <a:gd name="T63" fmla="*/ 2147483646 h 3"/>
                <a:gd name="T64" fmla="*/ 2147483646 w 152"/>
                <a:gd name="T65" fmla="*/ 2147483646 h 3"/>
                <a:gd name="T66" fmla="*/ 2147483646 w 152"/>
                <a:gd name="T67" fmla="*/ 2147483646 h 3"/>
                <a:gd name="T68" fmla="*/ 2147483646 w 152"/>
                <a:gd name="T69" fmla="*/ 2147483646 h 3"/>
                <a:gd name="T70" fmla="*/ 2147483646 w 152"/>
                <a:gd name="T71" fmla="*/ 2147483646 h 3"/>
                <a:gd name="T72" fmla="*/ 2147483646 w 152"/>
                <a:gd name="T73" fmla="*/ 2147483646 h 3"/>
                <a:gd name="T74" fmla="*/ 2147483646 w 152"/>
                <a:gd name="T75" fmla="*/ 0 h 3"/>
                <a:gd name="T76" fmla="*/ 2147483646 w 152"/>
                <a:gd name="T77" fmla="*/ 0 h 3"/>
                <a:gd name="T78" fmla="*/ 2147483646 w 152"/>
                <a:gd name="T79" fmla="*/ 0 h 3"/>
                <a:gd name="T80" fmla="*/ 2147483646 w 152"/>
                <a:gd name="T81" fmla="*/ 0 h 3"/>
                <a:gd name="T82" fmla="*/ 2147483646 w 152"/>
                <a:gd name="T83" fmla="*/ 0 h 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3"/>
                <a:gd name="T128" fmla="*/ 152 w 152"/>
                <a:gd name="T129" fmla="*/ 3 h 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3">
                  <a:moveTo>
                    <a:pt x="0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3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7" name="Freeform 99"/>
            <p:cNvSpPr>
              <a:spLocks/>
            </p:cNvSpPr>
            <p:nvPr/>
          </p:nvSpPr>
          <p:spPr bwMode="auto">
            <a:xfrm rot="-5400000">
              <a:off x="1952772" y="3002107"/>
              <a:ext cx="398001" cy="80108"/>
            </a:xfrm>
            <a:custGeom>
              <a:avLst/>
              <a:gdLst>
                <a:gd name="T0" fmla="*/ 2147483646 w 153"/>
                <a:gd name="T1" fmla="*/ 2147483646 h 46"/>
                <a:gd name="T2" fmla="*/ 2147483646 w 153"/>
                <a:gd name="T3" fmla="*/ 2147483646 h 46"/>
                <a:gd name="T4" fmla="*/ 2147483646 w 153"/>
                <a:gd name="T5" fmla="*/ 2147483646 h 46"/>
                <a:gd name="T6" fmla="*/ 2147483646 w 153"/>
                <a:gd name="T7" fmla="*/ 2147483646 h 46"/>
                <a:gd name="T8" fmla="*/ 2147483646 w 153"/>
                <a:gd name="T9" fmla="*/ 2147483646 h 46"/>
                <a:gd name="T10" fmla="*/ 2147483646 w 153"/>
                <a:gd name="T11" fmla="*/ 2147483646 h 46"/>
                <a:gd name="T12" fmla="*/ 2147483646 w 153"/>
                <a:gd name="T13" fmla="*/ 2147483646 h 46"/>
                <a:gd name="T14" fmla="*/ 2147483646 w 153"/>
                <a:gd name="T15" fmla="*/ 2147483646 h 46"/>
                <a:gd name="T16" fmla="*/ 2147483646 w 153"/>
                <a:gd name="T17" fmla="*/ 2147483646 h 46"/>
                <a:gd name="T18" fmla="*/ 2147483646 w 153"/>
                <a:gd name="T19" fmla="*/ 2147483646 h 46"/>
                <a:gd name="T20" fmla="*/ 2147483646 w 153"/>
                <a:gd name="T21" fmla="*/ 2147483646 h 46"/>
                <a:gd name="T22" fmla="*/ 2147483646 w 153"/>
                <a:gd name="T23" fmla="*/ 2147483646 h 46"/>
                <a:gd name="T24" fmla="*/ 2147483646 w 153"/>
                <a:gd name="T25" fmla="*/ 2147483646 h 46"/>
                <a:gd name="T26" fmla="*/ 2147483646 w 153"/>
                <a:gd name="T27" fmla="*/ 2147483646 h 46"/>
                <a:gd name="T28" fmla="*/ 2147483646 w 153"/>
                <a:gd name="T29" fmla="*/ 2147483646 h 46"/>
                <a:gd name="T30" fmla="*/ 2147483646 w 153"/>
                <a:gd name="T31" fmla="*/ 2147483646 h 46"/>
                <a:gd name="T32" fmla="*/ 2147483646 w 153"/>
                <a:gd name="T33" fmla="*/ 2147483646 h 46"/>
                <a:gd name="T34" fmla="*/ 2147483646 w 153"/>
                <a:gd name="T35" fmla="*/ 2147483646 h 46"/>
                <a:gd name="T36" fmla="*/ 2147483646 w 153"/>
                <a:gd name="T37" fmla="*/ 2147483646 h 46"/>
                <a:gd name="T38" fmla="*/ 2147483646 w 153"/>
                <a:gd name="T39" fmla="*/ 2147483646 h 46"/>
                <a:gd name="T40" fmla="*/ 2147483646 w 153"/>
                <a:gd name="T41" fmla="*/ 2147483646 h 46"/>
                <a:gd name="T42" fmla="*/ 2147483646 w 153"/>
                <a:gd name="T43" fmla="*/ 2147483646 h 46"/>
                <a:gd name="T44" fmla="*/ 2147483646 w 153"/>
                <a:gd name="T45" fmla="*/ 2147483646 h 46"/>
                <a:gd name="T46" fmla="*/ 2147483646 w 153"/>
                <a:gd name="T47" fmla="*/ 2147483646 h 46"/>
                <a:gd name="T48" fmla="*/ 2147483646 w 153"/>
                <a:gd name="T49" fmla="*/ 2147483646 h 46"/>
                <a:gd name="T50" fmla="*/ 2147483646 w 153"/>
                <a:gd name="T51" fmla="*/ 2147483646 h 46"/>
                <a:gd name="T52" fmla="*/ 2147483646 w 153"/>
                <a:gd name="T53" fmla="*/ 2147483646 h 46"/>
                <a:gd name="T54" fmla="*/ 2147483646 w 153"/>
                <a:gd name="T55" fmla="*/ 2147483646 h 46"/>
                <a:gd name="T56" fmla="*/ 2147483646 w 153"/>
                <a:gd name="T57" fmla="*/ 2147483646 h 46"/>
                <a:gd name="T58" fmla="*/ 2147483646 w 153"/>
                <a:gd name="T59" fmla="*/ 2147483646 h 46"/>
                <a:gd name="T60" fmla="*/ 2147483646 w 153"/>
                <a:gd name="T61" fmla="*/ 2147483646 h 46"/>
                <a:gd name="T62" fmla="*/ 2147483646 w 153"/>
                <a:gd name="T63" fmla="*/ 2147483646 h 46"/>
                <a:gd name="T64" fmla="*/ 2147483646 w 153"/>
                <a:gd name="T65" fmla="*/ 2147483646 h 46"/>
                <a:gd name="T66" fmla="*/ 2147483646 w 153"/>
                <a:gd name="T67" fmla="*/ 2147483646 h 46"/>
                <a:gd name="T68" fmla="*/ 2147483646 w 153"/>
                <a:gd name="T69" fmla="*/ 2147483646 h 46"/>
                <a:gd name="T70" fmla="*/ 2147483646 w 153"/>
                <a:gd name="T71" fmla="*/ 2147483646 h 46"/>
                <a:gd name="T72" fmla="*/ 2147483646 w 153"/>
                <a:gd name="T73" fmla="*/ 2147483646 h 46"/>
                <a:gd name="T74" fmla="*/ 2147483646 w 153"/>
                <a:gd name="T75" fmla="*/ 2147483646 h 46"/>
                <a:gd name="T76" fmla="*/ 2147483646 w 153"/>
                <a:gd name="T77" fmla="*/ 2147483646 h 46"/>
                <a:gd name="T78" fmla="*/ 2147483646 w 153"/>
                <a:gd name="T79" fmla="*/ 2147483646 h 46"/>
                <a:gd name="T80" fmla="*/ 2147483646 w 153"/>
                <a:gd name="T81" fmla="*/ 2147483646 h 46"/>
                <a:gd name="T82" fmla="*/ 2147483646 w 153"/>
                <a:gd name="T83" fmla="*/ 2147483646 h 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3"/>
                <a:gd name="T127" fmla="*/ 0 h 46"/>
                <a:gd name="T128" fmla="*/ 153 w 153"/>
                <a:gd name="T129" fmla="*/ 46 h 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3" h="46">
                  <a:moveTo>
                    <a:pt x="0" y="46"/>
                  </a:moveTo>
                  <a:lnTo>
                    <a:pt x="1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70" y="32"/>
                  </a:lnTo>
                  <a:lnTo>
                    <a:pt x="71" y="32"/>
                  </a:lnTo>
                  <a:lnTo>
                    <a:pt x="72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7" y="23"/>
                  </a:lnTo>
                  <a:lnTo>
                    <a:pt x="99" y="23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19"/>
                  </a:lnTo>
                  <a:lnTo>
                    <a:pt x="108" y="19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7" y="15"/>
                  </a:lnTo>
                  <a:lnTo>
                    <a:pt x="118" y="15"/>
                  </a:lnTo>
                  <a:lnTo>
                    <a:pt x="119" y="14"/>
                  </a:lnTo>
                  <a:lnTo>
                    <a:pt x="120" y="14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9" y="10"/>
                  </a:lnTo>
                  <a:lnTo>
                    <a:pt x="130" y="10"/>
                  </a:lnTo>
                  <a:lnTo>
                    <a:pt x="131" y="9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6"/>
                  </a:lnTo>
                  <a:lnTo>
                    <a:pt x="138" y="6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7" y="3"/>
                  </a:lnTo>
                  <a:lnTo>
                    <a:pt x="148" y="2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3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8" name="Freeform 100"/>
            <p:cNvSpPr>
              <a:spLocks/>
            </p:cNvSpPr>
            <p:nvPr/>
          </p:nvSpPr>
          <p:spPr bwMode="auto">
            <a:xfrm rot="-5400000">
              <a:off x="1896604" y="2628048"/>
              <a:ext cx="395399" cy="34830"/>
            </a:xfrm>
            <a:custGeom>
              <a:avLst/>
              <a:gdLst>
                <a:gd name="T0" fmla="*/ 2147483646 w 152"/>
                <a:gd name="T1" fmla="*/ 2147483646 h 20"/>
                <a:gd name="T2" fmla="*/ 2147483646 w 152"/>
                <a:gd name="T3" fmla="*/ 2147483646 h 20"/>
                <a:gd name="T4" fmla="*/ 2147483646 w 152"/>
                <a:gd name="T5" fmla="*/ 2147483646 h 20"/>
                <a:gd name="T6" fmla="*/ 2147483646 w 152"/>
                <a:gd name="T7" fmla="*/ 2147483646 h 20"/>
                <a:gd name="T8" fmla="*/ 2147483646 w 152"/>
                <a:gd name="T9" fmla="*/ 2147483646 h 20"/>
                <a:gd name="T10" fmla="*/ 2147483646 w 152"/>
                <a:gd name="T11" fmla="*/ 2147483646 h 20"/>
                <a:gd name="T12" fmla="*/ 2147483646 w 152"/>
                <a:gd name="T13" fmla="*/ 2147483646 h 20"/>
                <a:gd name="T14" fmla="*/ 2147483646 w 152"/>
                <a:gd name="T15" fmla="*/ 2147483646 h 20"/>
                <a:gd name="T16" fmla="*/ 2147483646 w 152"/>
                <a:gd name="T17" fmla="*/ 2147483646 h 20"/>
                <a:gd name="T18" fmla="*/ 2147483646 w 152"/>
                <a:gd name="T19" fmla="*/ 2147483646 h 20"/>
                <a:gd name="T20" fmla="*/ 2147483646 w 152"/>
                <a:gd name="T21" fmla="*/ 2147483646 h 20"/>
                <a:gd name="T22" fmla="*/ 2147483646 w 152"/>
                <a:gd name="T23" fmla="*/ 2147483646 h 20"/>
                <a:gd name="T24" fmla="*/ 2147483646 w 152"/>
                <a:gd name="T25" fmla="*/ 2147483646 h 20"/>
                <a:gd name="T26" fmla="*/ 2147483646 w 152"/>
                <a:gd name="T27" fmla="*/ 2147483646 h 20"/>
                <a:gd name="T28" fmla="*/ 2147483646 w 152"/>
                <a:gd name="T29" fmla="*/ 2147483646 h 20"/>
                <a:gd name="T30" fmla="*/ 2147483646 w 152"/>
                <a:gd name="T31" fmla="*/ 2147483646 h 20"/>
                <a:gd name="T32" fmla="*/ 2147483646 w 152"/>
                <a:gd name="T33" fmla="*/ 2147483646 h 20"/>
                <a:gd name="T34" fmla="*/ 2147483646 w 152"/>
                <a:gd name="T35" fmla="*/ 2147483646 h 20"/>
                <a:gd name="T36" fmla="*/ 2147483646 w 152"/>
                <a:gd name="T37" fmla="*/ 2147483646 h 20"/>
                <a:gd name="T38" fmla="*/ 2147483646 w 152"/>
                <a:gd name="T39" fmla="*/ 0 h 20"/>
                <a:gd name="T40" fmla="*/ 2147483646 w 152"/>
                <a:gd name="T41" fmla="*/ 0 h 20"/>
                <a:gd name="T42" fmla="*/ 2147483646 w 152"/>
                <a:gd name="T43" fmla="*/ 0 h 20"/>
                <a:gd name="T44" fmla="*/ 2147483646 w 152"/>
                <a:gd name="T45" fmla="*/ 0 h 20"/>
                <a:gd name="T46" fmla="*/ 2147483646 w 152"/>
                <a:gd name="T47" fmla="*/ 0 h 20"/>
                <a:gd name="T48" fmla="*/ 2147483646 w 152"/>
                <a:gd name="T49" fmla="*/ 2147483646 h 20"/>
                <a:gd name="T50" fmla="*/ 2147483646 w 152"/>
                <a:gd name="T51" fmla="*/ 2147483646 h 20"/>
                <a:gd name="T52" fmla="*/ 2147483646 w 152"/>
                <a:gd name="T53" fmla="*/ 2147483646 h 20"/>
                <a:gd name="T54" fmla="*/ 2147483646 w 152"/>
                <a:gd name="T55" fmla="*/ 2147483646 h 20"/>
                <a:gd name="T56" fmla="*/ 2147483646 w 152"/>
                <a:gd name="T57" fmla="*/ 2147483646 h 20"/>
                <a:gd name="T58" fmla="*/ 2147483646 w 152"/>
                <a:gd name="T59" fmla="*/ 2147483646 h 20"/>
                <a:gd name="T60" fmla="*/ 2147483646 w 152"/>
                <a:gd name="T61" fmla="*/ 2147483646 h 20"/>
                <a:gd name="T62" fmla="*/ 2147483646 w 152"/>
                <a:gd name="T63" fmla="*/ 2147483646 h 20"/>
                <a:gd name="T64" fmla="*/ 2147483646 w 152"/>
                <a:gd name="T65" fmla="*/ 2147483646 h 20"/>
                <a:gd name="T66" fmla="*/ 2147483646 w 152"/>
                <a:gd name="T67" fmla="*/ 2147483646 h 20"/>
                <a:gd name="T68" fmla="*/ 2147483646 w 152"/>
                <a:gd name="T69" fmla="*/ 2147483646 h 20"/>
                <a:gd name="T70" fmla="*/ 2147483646 w 152"/>
                <a:gd name="T71" fmla="*/ 2147483646 h 20"/>
                <a:gd name="T72" fmla="*/ 2147483646 w 152"/>
                <a:gd name="T73" fmla="*/ 2147483646 h 20"/>
                <a:gd name="T74" fmla="*/ 2147483646 w 152"/>
                <a:gd name="T75" fmla="*/ 2147483646 h 20"/>
                <a:gd name="T76" fmla="*/ 2147483646 w 152"/>
                <a:gd name="T77" fmla="*/ 2147483646 h 20"/>
                <a:gd name="T78" fmla="*/ 2147483646 w 152"/>
                <a:gd name="T79" fmla="*/ 2147483646 h 20"/>
                <a:gd name="T80" fmla="*/ 2147483646 w 152"/>
                <a:gd name="T81" fmla="*/ 2147483646 h 20"/>
                <a:gd name="T82" fmla="*/ 2147483646 w 152"/>
                <a:gd name="T83" fmla="*/ 2147483646 h 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0"/>
                <a:gd name="T128" fmla="*/ 152 w 152"/>
                <a:gd name="T129" fmla="*/ 20 h 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0">
                  <a:moveTo>
                    <a:pt x="0" y="20"/>
                  </a:moveTo>
                  <a:lnTo>
                    <a:pt x="1" y="19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1" y="4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2" y="7"/>
                  </a:lnTo>
                  <a:lnTo>
                    <a:pt x="123" y="7"/>
                  </a:lnTo>
                  <a:lnTo>
                    <a:pt x="124" y="7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8" y="9"/>
                  </a:lnTo>
                  <a:lnTo>
                    <a:pt x="129" y="9"/>
                  </a:lnTo>
                  <a:lnTo>
                    <a:pt x="130" y="9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6"/>
                  </a:lnTo>
                  <a:lnTo>
                    <a:pt x="148" y="16"/>
                  </a:lnTo>
                  <a:lnTo>
                    <a:pt x="150" y="17"/>
                  </a:lnTo>
                  <a:lnTo>
                    <a:pt x="151" y="17"/>
                  </a:lnTo>
                  <a:lnTo>
                    <a:pt x="152" y="18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29" name="Freeform 101"/>
            <p:cNvSpPr>
              <a:spLocks/>
            </p:cNvSpPr>
            <p:nvPr/>
          </p:nvSpPr>
          <p:spPr bwMode="auto">
            <a:xfrm rot="-5400000">
              <a:off x="1951461" y="2209139"/>
              <a:ext cx="395399" cy="81850"/>
            </a:xfrm>
            <a:custGeom>
              <a:avLst/>
              <a:gdLst>
                <a:gd name="T0" fmla="*/ 2147483646 w 152"/>
                <a:gd name="T1" fmla="*/ 2147483646 h 47"/>
                <a:gd name="T2" fmla="*/ 2147483646 w 152"/>
                <a:gd name="T3" fmla="*/ 2147483646 h 47"/>
                <a:gd name="T4" fmla="*/ 2147483646 w 152"/>
                <a:gd name="T5" fmla="*/ 2147483646 h 47"/>
                <a:gd name="T6" fmla="*/ 2147483646 w 152"/>
                <a:gd name="T7" fmla="*/ 2147483646 h 47"/>
                <a:gd name="T8" fmla="*/ 2147483646 w 152"/>
                <a:gd name="T9" fmla="*/ 2147483646 h 47"/>
                <a:gd name="T10" fmla="*/ 2147483646 w 152"/>
                <a:gd name="T11" fmla="*/ 2147483646 h 47"/>
                <a:gd name="T12" fmla="*/ 2147483646 w 152"/>
                <a:gd name="T13" fmla="*/ 2147483646 h 47"/>
                <a:gd name="T14" fmla="*/ 2147483646 w 152"/>
                <a:gd name="T15" fmla="*/ 2147483646 h 47"/>
                <a:gd name="T16" fmla="*/ 2147483646 w 152"/>
                <a:gd name="T17" fmla="*/ 2147483646 h 47"/>
                <a:gd name="T18" fmla="*/ 2147483646 w 152"/>
                <a:gd name="T19" fmla="*/ 2147483646 h 47"/>
                <a:gd name="T20" fmla="*/ 2147483646 w 152"/>
                <a:gd name="T21" fmla="*/ 2147483646 h 47"/>
                <a:gd name="T22" fmla="*/ 2147483646 w 152"/>
                <a:gd name="T23" fmla="*/ 2147483646 h 47"/>
                <a:gd name="T24" fmla="*/ 2147483646 w 152"/>
                <a:gd name="T25" fmla="*/ 2147483646 h 47"/>
                <a:gd name="T26" fmla="*/ 2147483646 w 152"/>
                <a:gd name="T27" fmla="*/ 2147483646 h 47"/>
                <a:gd name="T28" fmla="*/ 2147483646 w 152"/>
                <a:gd name="T29" fmla="*/ 2147483646 h 47"/>
                <a:gd name="T30" fmla="*/ 2147483646 w 152"/>
                <a:gd name="T31" fmla="*/ 2147483646 h 47"/>
                <a:gd name="T32" fmla="*/ 2147483646 w 152"/>
                <a:gd name="T33" fmla="*/ 2147483646 h 47"/>
                <a:gd name="T34" fmla="*/ 2147483646 w 152"/>
                <a:gd name="T35" fmla="*/ 2147483646 h 47"/>
                <a:gd name="T36" fmla="*/ 2147483646 w 152"/>
                <a:gd name="T37" fmla="*/ 2147483646 h 47"/>
                <a:gd name="T38" fmla="*/ 2147483646 w 152"/>
                <a:gd name="T39" fmla="*/ 2147483646 h 47"/>
                <a:gd name="T40" fmla="*/ 2147483646 w 152"/>
                <a:gd name="T41" fmla="*/ 2147483646 h 47"/>
                <a:gd name="T42" fmla="*/ 2147483646 w 152"/>
                <a:gd name="T43" fmla="*/ 2147483646 h 47"/>
                <a:gd name="T44" fmla="*/ 2147483646 w 152"/>
                <a:gd name="T45" fmla="*/ 2147483646 h 47"/>
                <a:gd name="T46" fmla="*/ 2147483646 w 152"/>
                <a:gd name="T47" fmla="*/ 2147483646 h 47"/>
                <a:gd name="T48" fmla="*/ 2147483646 w 152"/>
                <a:gd name="T49" fmla="*/ 2147483646 h 47"/>
                <a:gd name="T50" fmla="*/ 2147483646 w 152"/>
                <a:gd name="T51" fmla="*/ 2147483646 h 47"/>
                <a:gd name="T52" fmla="*/ 2147483646 w 152"/>
                <a:gd name="T53" fmla="*/ 2147483646 h 47"/>
                <a:gd name="T54" fmla="*/ 2147483646 w 152"/>
                <a:gd name="T55" fmla="*/ 2147483646 h 47"/>
                <a:gd name="T56" fmla="*/ 2147483646 w 152"/>
                <a:gd name="T57" fmla="*/ 2147483646 h 47"/>
                <a:gd name="T58" fmla="*/ 2147483646 w 152"/>
                <a:gd name="T59" fmla="*/ 2147483646 h 47"/>
                <a:gd name="T60" fmla="*/ 2147483646 w 152"/>
                <a:gd name="T61" fmla="*/ 2147483646 h 47"/>
                <a:gd name="T62" fmla="*/ 2147483646 w 152"/>
                <a:gd name="T63" fmla="*/ 2147483646 h 47"/>
                <a:gd name="T64" fmla="*/ 2147483646 w 152"/>
                <a:gd name="T65" fmla="*/ 2147483646 h 47"/>
                <a:gd name="T66" fmla="*/ 2147483646 w 152"/>
                <a:gd name="T67" fmla="*/ 2147483646 h 47"/>
                <a:gd name="T68" fmla="*/ 2147483646 w 152"/>
                <a:gd name="T69" fmla="*/ 2147483646 h 47"/>
                <a:gd name="T70" fmla="*/ 2147483646 w 152"/>
                <a:gd name="T71" fmla="*/ 2147483646 h 47"/>
                <a:gd name="T72" fmla="*/ 2147483646 w 152"/>
                <a:gd name="T73" fmla="*/ 2147483646 h 47"/>
                <a:gd name="T74" fmla="*/ 2147483646 w 152"/>
                <a:gd name="T75" fmla="*/ 2147483646 h 47"/>
                <a:gd name="T76" fmla="*/ 2147483646 w 152"/>
                <a:gd name="T77" fmla="*/ 2147483646 h 47"/>
                <a:gd name="T78" fmla="*/ 2147483646 w 152"/>
                <a:gd name="T79" fmla="*/ 2147483646 h 47"/>
                <a:gd name="T80" fmla="*/ 2147483646 w 152"/>
                <a:gd name="T81" fmla="*/ 2147483646 h 47"/>
                <a:gd name="T82" fmla="*/ 2147483646 w 152"/>
                <a:gd name="T83" fmla="*/ 2147483646 h 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47"/>
                <a:gd name="T128" fmla="*/ 152 w 152"/>
                <a:gd name="T129" fmla="*/ 47 h 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47">
                  <a:moveTo>
                    <a:pt x="0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2" y="26"/>
                  </a:lnTo>
                  <a:lnTo>
                    <a:pt x="64" y="27"/>
                  </a:lnTo>
                  <a:lnTo>
                    <a:pt x="65" y="27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31"/>
                  </a:lnTo>
                  <a:lnTo>
                    <a:pt x="78" y="31"/>
                  </a:lnTo>
                  <a:lnTo>
                    <a:pt x="79" y="32"/>
                  </a:lnTo>
                  <a:lnTo>
                    <a:pt x="80" y="32"/>
                  </a:lnTo>
                  <a:lnTo>
                    <a:pt x="82" y="32"/>
                  </a:lnTo>
                  <a:lnTo>
                    <a:pt x="83" y="33"/>
                  </a:lnTo>
                  <a:lnTo>
                    <a:pt x="84" y="33"/>
                  </a:lnTo>
                  <a:lnTo>
                    <a:pt x="85" y="33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1" y="35"/>
                  </a:lnTo>
                  <a:lnTo>
                    <a:pt x="92" y="36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6" y="37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3" y="39"/>
                  </a:lnTo>
                  <a:lnTo>
                    <a:pt x="104" y="39"/>
                  </a:lnTo>
                  <a:lnTo>
                    <a:pt x="106" y="39"/>
                  </a:lnTo>
                  <a:lnTo>
                    <a:pt x="107" y="39"/>
                  </a:lnTo>
                  <a:lnTo>
                    <a:pt x="108" y="40"/>
                  </a:lnTo>
                  <a:lnTo>
                    <a:pt x="109" y="40"/>
                  </a:lnTo>
                  <a:lnTo>
                    <a:pt x="110" y="40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4" y="41"/>
                  </a:lnTo>
                  <a:lnTo>
                    <a:pt x="115" y="41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7" y="44"/>
                  </a:lnTo>
                  <a:lnTo>
                    <a:pt x="128" y="44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6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5" y="46"/>
                  </a:lnTo>
                  <a:lnTo>
                    <a:pt x="146" y="46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50" y="47"/>
                  </a:lnTo>
                  <a:lnTo>
                    <a:pt x="151" y="47"/>
                  </a:lnTo>
                  <a:lnTo>
                    <a:pt x="152" y="47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0" name="Freeform 111"/>
            <p:cNvSpPr>
              <a:spLocks/>
            </p:cNvSpPr>
            <p:nvPr/>
          </p:nvSpPr>
          <p:spPr bwMode="auto">
            <a:xfrm rot="-5400000">
              <a:off x="1979326" y="3650349"/>
              <a:ext cx="395399" cy="40055"/>
            </a:xfrm>
            <a:custGeom>
              <a:avLst/>
              <a:gdLst>
                <a:gd name="T0" fmla="*/ 2147483646 w 152"/>
                <a:gd name="T1" fmla="*/ 2147483646 h 23"/>
                <a:gd name="T2" fmla="*/ 2147483646 w 152"/>
                <a:gd name="T3" fmla="*/ 2147483646 h 23"/>
                <a:gd name="T4" fmla="*/ 2147483646 w 152"/>
                <a:gd name="T5" fmla="*/ 2147483646 h 23"/>
                <a:gd name="T6" fmla="*/ 2147483646 w 152"/>
                <a:gd name="T7" fmla="*/ 2147483646 h 23"/>
                <a:gd name="T8" fmla="*/ 2147483646 w 152"/>
                <a:gd name="T9" fmla="*/ 2147483646 h 23"/>
                <a:gd name="T10" fmla="*/ 2147483646 w 152"/>
                <a:gd name="T11" fmla="*/ 2147483646 h 23"/>
                <a:gd name="T12" fmla="*/ 2147483646 w 152"/>
                <a:gd name="T13" fmla="*/ 2147483646 h 23"/>
                <a:gd name="T14" fmla="*/ 2147483646 w 152"/>
                <a:gd name="T15" fmla="*/ 2147483646 h 23"/>
                <a:gd name="T16" fmla="*/ 2147483646 w 152"/>
                <a:gd name="T17" fmla="*/ 2147483646 h 23"/>
                <a:gd name="T18" fmla="*/ 2147483646 w 152"/>
                <a:gd name="T19" fmla="*/ 2147483646 h 23"/>
                <a:gd name="T20" fmla="*/ 2147483646 w 152"/>
                <a:gd name="T21" fmla="*/ 2147483646 h 23"/>
                <a:gd name="T22" fmla="*/ 2147483646 w 152"/>
                <a:gd name="T23" fmla="*/ 2147483646 h 23"/>
                <a:gd name="T24" fmla="*/ 2147483646 w 152"/>
                <a:gd name="T25" fmla="*/ 2147483646 h 23"/>
                <a:gd name="T26" fmla="*/ 2147483646 w 152"/>
                <a:gd name="T27" fmla="*/ 2147483646 h 23"/>
                <a:gd name="T28" fmla="*/ 2147483646 w 152"/>
                <a:gd name="T29" fmla="*/ 2147483646 h 23"/>
                <a:gd name="T30" fmla="*/ 2147483646 w 152"/>
                <a:gd name="T31" fmla="*/ 2147483646 h 23"/>
                <a:gd name="T32" fmla="*/ 2147483646 w 152"/>
                <a:gd name="T33" fmla="*/ 2147483646 h 23"/>
                <a:gd name="T34" fmla="*/ 2147483646 w 152"/>
                <a:gd name="T35" fmla="*/ 2147483646 h 23"/>
                <a:gd name="T36" fmla="*/ 2147483646 w 152"/>
                <a:gd name="T37" fmla="*/ 2147483646 h 23"/>
                <a:gd name="T38" fmla="*/ 2147483646 w 152"/>
                <a:gd name="T39" fmla="*/ 2147483646 h 23"/>
                <a:gd name="T40" fmla="*/ 2147483646 w 152"/>
                <a:gd name="T41" fmla="*/ 2147483646 h 23"/>
                <a:gd name="T42" fmla="*/ 2147483646 w 152"/>
                <a:gd name="T43" fmla="*/ 2147483646 h 23"/>
                <a:gd name="T44" fmla="*/ 2147483646 w 152"/>
                <a:gd name="T45" fmla="*/ 2147483646 h 23"/>
                <a:gd name="T46" fmla="*/ 2147483646 w 152"/>
                <a:gd name="T47" fmla="*/ 2147483646 h 23"/>
                <a:gd name="T48" fmla="*/ 2147483646 w 152"/>
                <a:gd name="T49" fmla="*/ 2147483646 h 23"/>
                <a:gd name="T50" fmla="*/ 2147483646 w 152"/>
                <a:gd name="T51" fmla="*/ 2147483646 h 23"/>
                <a:gd name="T52" fmla="*/ 2147483646 w 152"/>
                <a:gd name="T53" fmla="*/ 2147483646 h 23"/>
                <a:gd name="T54" fmla="*/ 2147483646 w 152"/>
                <a:gd name="T55" fmla="*/ 2147483646 h 23"/>
                <a:gd name="T56" fmla="*/ 2147483646 w 152"/>
                <a:gd name="T57" fmla="*/ 2147483646 h 23"/>
                <a:gd name="T58" fmla="*/ 2147483646 w 152"/>
                <a:gd name="T59" fmla="*/ 2147483646 h 23"/>
                <a:gd name="T60" fmla="*/ 2147483646 w 152"/>
                <a:gd name="T61" fmla="*/ 2147483646 h 23"/>
                <a:gd name="T62" fmla="*/ 2147483646 w 152"/>
                <a:gd name="T63" fmla="*/ 2147483646 h 23"/>
                <a:gd name="T64" fmla="*/ 2147483646 w 152"/>
                <a:gd name="T65" fmla="*/ 2147483646 h 23"/>
                <a:gd name="T66" fmla="*/ 2147483646 w 152"/>
                <a:gd name="T67" fmla="*/ 2147483646 h 23"/>
                <a:gd name="T68" fmla="*/ 2147483646 w 152"/>
                <a:gd name="T69" fmla="*/ 2147483646 h 23"/>
                <a:gd name="T70" fmla="*/ 2147483646 w 152"/>
                <a:gd name="T71" fmla="*/ 2147483646 h 23"/>
                <a:gd name="T72" fmla="*/ 2147483646 w 152"/>
                <a:gd name="T73" fmla="*/ 2147483646 h 23"/>
                <a:gd name="T74" fmla="*/ 2147483646 w 152"/>
                <a:gd name="T75" fmla="*/ 2147483646 h 23"/>
                <a:gd name="T76" fmla="*/ 2147483646 w 152"/>
                <a:gd name="T77" fmla="*/ 2147483646 h 23"/>
                <a:gd name="T78" fmla="*/ 2147483646 w 152"/>
                <a:gd name="T79" fmla="*/ 2147483646 h 23"/>
                <a:gd name="T80" fmla="*/ 2147483646 w 152"/>
                <a:gd name="T81" fmla="*/ 2147483646 h 23"/>
                <a:gd name="T82" fmla="*/ 2147483646 w 152"/>
                <a:gd name="T83" fmla="*/ 2147483646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3"/>
                <a:gd name="T128" fmla="*/ 152 w 152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3">
                  <a:moveTo>
                    <a:pt x="0" y="23"/>
                  </a:moveTo>
                  <a:lnTo>
                    <a:pt x="1" y="23"/>
                  </a:lnTo>
                  <a:lnTo>
                    <a:pt x="2" y="23"/>
                  </a:lnTo>
                  <a:lnTo>
                    <a:pt x="4" y="23"/>
                  </a:lnTo>
                  <a:lnTo>
                    <a:pt x="5" y="23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18" y="23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3"/>
                  </a:lnTo>
                  <a:lnTo>
                    <a:pt x="41" y="23"/>
                  </a:lnTo>
                  <a:lnTo>
                    <a:pt x="42" y="23"/>
                  </a:lnTo>
                  <a:lnTo>
                    <a:pt x="43" y="23"/>
                  </a:lnTo>
                  <a:lnTo>
                    <a:pt x="44" y="23"/>
                  </a:lnTo>
                  <a:lnTo>
                    <a:pt x="46" y="23"/>
                  </a:lnTo>
                  <a:lnTo>
                    <a:pt x="47" y="23"/>
                  </a:lnTo>
                  <a:lnTo>
                    <a:pt x="48" y="23"/>
                  </a:lnTo>
                  <a:lnTo>
                    <a:pt x="49" y="22"/>
                  </a:lnTo>
                  <a:lnTo>
                    <a:pt x="50" y="22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2"/>
                  </a:lnTo>
                  <a:lnTo>
                    <a:pt x="55" y="22"/>
                  </a:lnTo>
                  <a:lnTo>
                    <a:pt x="56" y="22"/>
                  </a:lnTo>
                  <a:lnTo>
                    <a:pt x="58" y="22"/>
                  </a:lnTo>
                  <a:lnTo>
                    <a:pt x="59" y="22"/>
                  </a:lnTo>
                  <a:lnTo>
                    <a:pt x="60" y="22"/>
                  </a:lnTo>
                  <a:lnTo>
                    <a:pt x="61" y="22"/>
                  </a:lnTo>
                  <a:lnTo>
                    <a:pt x="62" y="22"/>
                  </a:lnTo>
                  <a:lnTo>
                    <a:pt x="64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7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1" y="22"/>
                  </a:lnTo>
                  <a:lnTo>
                    <a:pt x="72" y="22"/>
                  </a:lnTo>
                  <a:lnTo>
                    <a:pt x="73" y="21"/>
                  </a:lnTo>
                  <a:lnTo>
                    <a:pt x="74" y="21"/>
                  </a:lnTo>
                  <a:lnTo>
                    <a:pt x="76" y="21"/>
                  </a:lnTo>
                  <a:lnTo>
                    <a:pt x="77" y="21"/>
                  </a:lnTo>
                  <a:lnTo>
                    <a:pt x="78" y="21"/>
                  </a:lnTo>
                  <a:lnTo>
                    <a:pt x="79" y="21"/>
                  </a:lnTo>
                  <a:lnTo>
                    <a:pt x="80" y="21"/>
                  </a:lnTo>
                  <a:lnTo>
                    <a:pt x="82" y="21"/>
                  </a:lnTo>
                  <a:lnTo>
                    <a:pt x="83" y="21"/>
                  </a:lnTo>
                  <a:lnTo>
                    <a:pt x="84" y="21"/>
                  </a:lnTo>
                  <a:lnTo>
                    <a:pt x="85" y="20"/>
                  </a:lnTo>
                  <a:lnTo>
                    <a:pt x="86" y="20"/>
                  </a:lnTo>
                  <a:lnTo>
                    <a:pt x="88" y="20"/>
                  </a:lnTo>
                  <a:lnTo>
                    <a:pt x="89" y="20"/>
                  </a:lnTo>
                  <a:lnTo>
                    <a:pt x="90" y="20"/>
                  </a:lnTo>
                  <a:lnTo>
                    <a:pt x="91" y="20"/>
                  </a:lnTo>
                  <a:lnTo>
                    <a:pt x="92" y="20"/>
                  </a:lnTo>
                  <a:lnTo>
                    <a:pt x="94" y="20"/>
                  </a:lnTo>
                  <a:lnTo>
                    <a:pt x="95" y="20"/>
                  </a:lnTo>
                  <a:lnTo>
                    <a:pt x="96" y="20"/>
                  </a:lnTo>
                  <a:lnTo>
                    <a:pt x="97" y="19"/>
                  </a:lnTo>
                  <a:lnTo>
                    <a:pt x="98" y="19"/>
                  </a:lnTo>
                  <a:lnTo>
                    <a:pt x="100" y="19"/>
                  </a:lnTo>
                  <a:lnTo>
                    <a:pt x="101" y="19"/>
                  </a:lnTo>
                  <a:lnTo>
                    <a:pt x="102" y="19"/>
                  </a:lnTo>
                  <a:lnTo>
                    <a:pt x="103" y="18"/>
                  </a:lnTo>
                  <a:lnTo>
                    <a:pt x="104" y="18"/>
                  </a:lnTo>
                  <a:lnTo>
                    <a:pt x="106" y="18"/>
                  </a:lnTo>
                  <a:lnTo>
                    <a:pt x="107" y="18"/>
                  </a:lnTo>
                  <a:lnTo>
                    <a:pt x="108" y="17"/>
                  </a:lnTo>
                  <a:lnTo>
                    <a:pt x="109" y="17"/>
                  </a:lnTo>
                  <a:lnTo>
                    <a:pt x="110" y="17"/>
                  </a:lnTo>
                  <a:lnTo>
                    <a:pt x="112" y="17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6" y="15"/>
                  </a:lnTo>
                  <a:lnTo>
                    <a:pt x="118" y="15"/>
                  </a:lnTo>
                  <a:lnTo>
                    <a:pt x="119" y="15"/>
                  </a:lnTo>
                  <a:lnTo>
                    <a:pt x="120" y="14"/>
                  </a:lnTo>
                  <a:lnTo>
                    <a:pt x="121" y="14"/>
                  </a:lnTo>
                  <a:lnTo>
                    <a:pt x="122" y="14"/>
                  </a:lnTo>
                  <a:lnTo>
                    <a:pt x="124" y="13"/>
                  </a:lnTo>
                  <a:lnTo>
                    <a:pt x="125" y="13"/>
                  </a:lnTo>
                  <a:lnTo>
                    <a:pt x="126" y="12"/>
                  </a:lnTo>
                  <a:lnTo>
                    <a:pt x="127" y="12"/>
                  </a:lnTo>
                  <a:lnTo>
                    <a:pt x="128" y="12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9"/>
                  </a:lnTo>
                  <a:lnTo>
                    <a:pt x="136" y="9"/>
                  </a:lnTo>
                  <a:lnTo>
                    <a:pt x="137" y="8"/>
                  </a:lnTo>
                  <a:lnTo>
                    <a:pt x="138" y="8"/>
                  </a:lnTo>
                  <a:lnTo>
                    <a:pt x="139" y="7"/>
                  </a:lnTo>
                  <a:lnTo>
                    <a:pt x="140" y="7"/>
                  </a:lnTo>
                  <a:lnTo>
                    <a:pt x="143" y="6"/>
                  </a:lnTo>
                  <a:lnTo>
                    <a:pt x="143" y="5"/>
                  </a:lnTo>
                  <a:lnTo>
                    <a:pt x="144" y="5"/>
                  </a:lnTo>
                  <a:lnTo>
                    <a:pt x="145" y="4"/>
                  </a:lnTo>
                  <a:lnTo>
                    <a:pt x="148" y="3"/>
                  </a:lnTo>
                  <a:lnTo>
                    <a:pt x="149" y="2"/>
                  </a:lnTo>
                  <a:lnTo>
                    <a:pt x="151" y="1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1" name="Freeform 112"/>
            <p:cNvSpPr>
              <a:spLocks/>
            </p:cNvSpPr>
            <p:nvPr/>
          </p:nvSpPr>
          <p:spPr bwMode="auto">
            <a:xfrm rot="-5400000">
              <a:off x="1899625" y="3215305"/>
              <a:ext cx="382392" cy="132353"/>
            </a:xfrm>
            <a:custGeom>
              <a:avLst/>
              <a:gdLst>
                <a:gd name="T0" fmla="*/ 2147483646 w 147"/>
                <a:gd name="T1" fmla="*/ 2147483646 h 76"/>
                <a:gd name="T2" fmla="*/ 2147483646 w 147"/>
                <a:gd name="T3" fmla="*/ 2147483646 h 76"/>
                <a:gd name="T4" fmla="*/ 2147483646 w 147"/>
                <a:gd name="T5" fmla="*/ 2147483646 h 76"/>
                <a:gd name="T6" fmla="*/ 2147483646 w 147"/>
                <a:gd name="T7" fmla="*/ 2147483646 h 76"/>
                <a:gd name="T8" fmla="*/ 2147483646 w 147"/>
                <a:gd name="T9" fmla="*/ 2147483646 h 76"/>
                <a:gd name="T10" fmla="*/ 2147483646 w 147"/>
                <a:gd name="T11" fmla="*/ 2147483646 h 76"/>
                <a:gd name="T12" fmla="*/ 2147483646 w 147"/>
                <a:gd name="T13" fmla="*/ 2147483646 h 76"/>
                <a:gd name="T14" fmla="*/ 2147483646 w 147"/>
                <a:gd name="T15" fmla="*/ 2147483646 h 76"/>
                <a:gd name="T16" fmla="*/ 2147483646 w 147"/>
                <a:gd name="T17" fmla="*/ 2147483646 h 76"/>
                <a:gd name="T18" fmla="*/ 2147483646 w 147"/>
                <a:gd name="T19" fmla="*/ 2147483646 h 76"/>
                <a:gd name="T20" fmla="*/ 2147483646 w 147"/>
                <a:gd name="T21" fmla="*/ 2147483646 h 76"/>
                <a:gd name="T22" fmla="*/ 2147483646 w 147"/>
                <a:gd name="T23" fmla="*/ 2147483646 h 76"/>
                <a:gd name="T24" fmla="*/ 2147483646 w 147"/>
                <a:gd name="T25" fmla="*/ 2147483646 h 76"/>
                <a:gd name="T26" fmla="*/ 2147483646 w 147"/>
                <a:gd name="T27" fmla="*/ 2147483646 h 76"/>
                <a:gd name="T28" fmla="*/ 2147483646 w 147"/>
                <a:gd name="T29" fmla="*/ 2147483646 h 76"/>
                <a:gd name="T30" fmla="*/ 2147483646 w 147"/>
                <a:gd name="T31" fmla="*/ 2147483646 h 76"/>
                <a:gd name="T32" fmla="*/ 2147483646 w 147"/>
                <a:gd name="T33" fmla="*/ 2147483646 h 76"/>
                <a:gd name="T34" fmla="*/ 2147483646 w 147"/>
                <a:gd name="T35" fmla="*/ 2147483646 h 76"/>
                <a:gd name="T36" fmla="*/ 2147483646 w 147"/>
                <a:gd name="T37" fmla="*/ 2147483646 h 76"/>
                <a:gd name="T38" fmla="*/ 2147483646 w 147"/>
                <a:gd name="T39" fmla="*/ 2147483646 h 76"/>
                <a:gd name="T40" fmla="*/ 2147483646 w 147"/>
                <a:gd name="T41" fmla="*/ 2147483646 h 76"/>
                <a:gd name="T42" fmla="*/ 2147483646 w 147"/>
                <a:gd name="T43" fmla="*/ 2147483646 h 76"/>
                <a:gd name="T44" fmla="*/ 2147483646 w 147"/>
                <a:gd name="T45" fmla="*/ 2147483646 h 76"/>
                <a:gd name="T46" fmla="*/ 2147483646 w 147"/>
                <a:gd name="T47" fmla="*/ 2147483646 h 76"/>
                <a:gd name="T48" fmla="*/ 2147483646 w 147"/>
                <a:gd name="T49" fmla="*/ 2147483646 h 76"/>
                <a:gd name="T50" fmla="*/ 2147483646 w 147"/>
                <a:gd name="T51" fmla="*/ 2147483646 h 76"/>
                <a:gd name="T52" fmla="*/ 2147483646 w 147"/>
                <a:gd name="T53" fmla="*/ 2147483646 h 76"/>
                <a:gd name="T54" fmla="*/ 2147483646 w 147"/>
                <a:gd name="T55" fmla="*/ 2147483646 h 76"/>
                <a:gd name="T56" fmla="*/ 2147483646 w 147"/>
                <a:gd name="T57" fmla="*/ 2147483646 h 76"/>
                <a:gd name="T58" fmla="*/ 2147483646 w 147"/>
                <a:gd name="T59" fmla="*/ 2147483646 h 76"/>
                <a:gd name="T60" fmla="*/ 2147483646 w 147"/>
                <a:gd name="T61" fmla="*/ 2147483646 h 76"/>
                <a:gd name="T62" fmla="*/ 2147483646 w 147"/>
                <a:gd name="T63" fmla="*/ 2147483646 h 76"/>
                <a:gd name="T64" fmla="*/ 2147483646 w 147"/>
                <a:gd name="T65" fmla="*/ 0 h 76"/>
                <a:gd name="T66" fmla="*/ 2147483646 w 147"/>
                <a:gd name="T67" fmla="*/ 0 h 76"/>
                <a:gd name="T68" fmla="*/ 2147483646 w 147"/>
                <a:gd name="T69" fmla="*/ 0 h 76"/>
                <a:gd name="T70" fmla="*/ 2147483646 w 147"/>
                <a:gd name="T71" fmla="*/ 0 h 76"/>
                <a:gd name="T72" fmla="*/ 2147483646 w 147"/>
                <a:gd name="T73" fmla="*/ 2147483646 h 76"/>
                <a:gd name="T74" fmla="*/ 2147483646 w 147"/>
                <a:gd name="T75" fmla="*/ 2147483646 h 76"/>
                <a:gd name="T76" fmla="*/ 2147483646 w 147"/>
                <a:gd name="T77" fmla="*/ 2147483646 h 76"/>
                <a:gd name="T78" fmla="*/ 2147483646 w 147"/>
                <a:gd name="T79" fmla="*/ 2147483646 h 76"/>
                <a:gd name="T80" fmla="*/ 2147483646 w 147"/>
                <a:gd name="T81" fmla="*/ 2147483646 h 76"/>
                <a:gd name="T82" fmla="*/ 2147483646 w 147"/>
                <a:gd name="T83" fmla="*/ 2147483646 h 7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7"/>
                <a:gd name="T127" fmla="*/ 0 h 76"/>
                <a:gd name="T128" fmla="*/ 147 w 147"/>
                <a:gd name="T129" fmla="*/ 76 h 7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7" h="76">
                  <a:moveTo>
                    <a:pt x="0" y="76"/>
                  </a:moveTo>
                  <a:lnTo>
                    <a:pt x="3" y="75"/>
                  </a:lnTo>
                  <a:lnTo>
                    <a:pt x="5" y="74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9" y="71"/>
                  </a:lnTo>
                  <a:lnTo>
                    <a:pt x="11" y="70"/>
                  </a:lnTo>
                  <a:lnTo>
                    <a:pt x="11" y="69"/>
                  </a:lnTo>
                  <a:lnTo>
                    <a:pt x="12" y="69"/>
                  </a:lnTo>
                  <a:lnTo>
                    <a:pt x="15" y="68"/>
                  </a:lnTo>
                  <a:lnTo>
                    <a:pt x="15" y="67"/>
                  </a:lnTo>
                  <a:lnTo>
                    <a:pt x="17" y="66"/>
                  </a:lnTo>
                  <a:lnTo>
                    <a:pt x="17" y="65"/>
                  </a:lnTo>
                  <a:lnTo>
                    <a:pt x="20" y="64"/>
                  </a:lnTo>
                  <a:lnTo>
                    <a:pt x="20" y="63"/>
                  </a:lnTo>
                  <a:lnTo>
                    <a:pt x="22" y="62"/>
                  </a:lnTo>
                  <a:lnTo>
                    <a:pt x="22" y="61"/>
                  </a:lnTo>
                  <a:lnTo>
                    <a:pt x="24" y="60"/>
                  </a:lnTo>
                  <a:lnTo>
                    <a:pt x="24" y="59"/>
                  </a:lnTo>
                  <a:lnTo>
                    <a:pt x="27" y="58"/>
                  </a:lnTo>
                  <a:lnTo>
                    <a:pt x="27" y="57"/>
                  </a:lnTo>
                  <a:lnTo>
                    <a:pt x="29" y="56"/>
                  </a:lnTo>
                  <a:lnTo>
                    <a:pt x="29" y="55"/>
                  </a:lnTo>
                  <a:lnTo>
                    <a:pt x="32" y="54"/>
                  </a:lnTo>
                  <a:lnTo>
                    <a:pt x="34" y="53"/>
                  </a:lnTo>
                  <a:lnTo>
                    <a:pt x="34" y="52"/>
                  </a:lnTo>
                  <a:lnTo>
                    <a:pt x="36" y="51"/>
                  </a:lnTo>
                  <a:lnTo>
                    <a:pt x="36" y="50"/>
                  </a:lnTo>
                  <a:lnTo>
                    <a:pt x="38" y="49"/>
                  </a:lnTo>
                  <a:lnTo>
                    <a:pt x="38" y="48"/>
                  </a:lnTo>
                  <a:lnTo>
                    <a:pt x="40" y="47"/>
                  </a:lnTo>
                  <a:lnTo>
                    <a:pt x="40" y="46"/>
                  </a:lnTo>
                  <a:lnTo>
                    <a:pt x="42" y="45"/>
                  </a:lnTo>
                  <a:lnTo>
                    <a:pt x="42" y="44"/>
                  </a:lnTo>
                  <a:lnTo>
                    <a:pt x="44" y="44"/>
                  </a:lnTo>
                  <a:lnTo>
                    <a:pt x="44" y="43"/>
                  </a:lnTo>
                  <a:lnTo>
                    <a:pt x="45" y="43"/>
                  </a:lnTo>
                  <a:lnTo>
                    <a:pt x="45" y="42"/>
                  </a:lnTo>
                  <a:lnTo>
                    <a:pt x="47" y="41"/>
                  </a:lnTo>
                  <a:lnTo>
                    <a:pt x="47" y="40"/>
                  </a:lnTo>
                  <a:lnTo>
                    <a:pt x="50" y="39"/>
                  </a:lnTo>
                  <a:lnTo>
                    <a:pt x="50" y="38"/>
                  </a:lnTo>
                  <a:lnTo>
                    <a:pt x="51" y="37"/>
                  </a:lnTo>
                  <a:lnTo>
                    <a:pt x="51" y="36"/>
                  </a:lnTo>
                  <a:lnTo>
                    <a:pt x="53" y="35"/>
                  </a:lnTo>
                  <a:lnTo>
                    <a:pt x="53" y="34"/>
                  </a:lnTo>
                  <a:lnTo>
                    <a:pt x="56" y="33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9" y="30"/>
                  </a:lnTo>
                  <a:lnTo>
                    <a:pt x="59" y="29"/>
                  </a:lnTo>
                  <a:lnTo>
                    <a:pt x="62" y="28"/>
                  </a:lnTo>
                  <a:lnTo>
                    <a:pt x="62" y="27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6" y="24"/>
                  </a:lnTo>
                  <a:lnTo>
                    <a:pt x="66" y="23"/>
                  </a:lnTo>
                  <a:lnTo>
                    <a:pt x="68" y="23"/>
                  </a:lnTo>
                  <a:lnTo>
                    <a:pt x="68" y="22"/>
                  </a:lnTo>
                  <a:lnTo>
                    <a:pt x="70" y="21"/>
                  </a:lnTo>
                  <a:lnTo>
                    <a:pt x="70" y="20"/>
                  </a:lnTo>
                  <a:lnTo>
                    <a:pt x="72" y="19"/>
                  </a:lnTo>
                  <a:lnTo>
                    <a:pt x="72" y="18"/>
                  </a:lnTo>
                  <a:lnTo>
                    <a:pt x="75" y="17"/>
                  </a:lnTo>
                  <a:lnTo>
                    <a:pt x="75" y="16"/>
                  </a:lnTo>
                  <a:lnTo>
                    <a:pt x="77" y="15"/>
                  </a:lnTo>
                  <a:lnTo>
                    <a:pt x="77" y="14"/>
                  </a:lnTo>
                  <a:lnTo>
                    <a:pt x="78" y="14"/>
                  </a:lnTo>
                  <a:lnTo>
                    <a:pt x="81" y="13"/>
                  </a:lnTo>
                  <a:lnTo>
                    <a:pt x="81" y="12"/>
                  </a:lnTo>
                  <a:lnTo>
                    <a:pt x="82" y="12"/>
                  </a:lnTo>
                  <a:lnTo>
                    <a:pt x="84" y="11"/>
                  </a:lnTo>
                  <a:lnTo>
                    <a:pt x="84" y="10"/>
                  </a:lnTo>
                  <a:lnTo>
                    <a:pt x="87" y="9"/>
                  </a:lnTo>
                  <a:lnTo>
                    <a:pt x="89" y="8"/>
                  </a:lnTo>
                  <a:lnTo>
                    <a:pt x="89" y="7"/>
                  </a:lnTo>
                  <a:lnTo>
                    <a:pt x="90" y="7"/>
                  </a:lnTo>
                  <a:lnTo>
                    <a:pt x="92" y="6"/>
                  </a:lnTo>
                  <a:lnTo>
                    <a:pt x="94" y="5"/>
                  </a:lnTo>
                  <a:lnTo>
                    <a:pt x="95" y="4"/>
                  </a:lnTo>
                  <a:lnTo>
                    <a:pt x="96" y="4"/>
                  </a:lnTo>
                  <a:lnTo>
                    <a:pt x="98" y="3"/>
                  </a:lnTo>
                  <a:lnTo>
                    <a:pt x="99" y="3"/>
                  </a:lnTo>
                  <a:lnTo>
                    <a:pt x="100" y="3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4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7" y="1"/>
                  </a:lnTo>
                  <a:lnTo>
                    <a:pt x="108" y="0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2" y="0"/>
                  </a:lnTo>
                  <a:lnTo>
                    <a:pt x="113" y="0"/>
                  </a:lnTo>
                  <a:lnTo>
                    <a:pt x="114" y="0"/>
                  </a:lnTo>
                  <a:lnTo>
                    <a:pt x="116" y="0"/>
                  </a:lnTo>
                  <a:lnTo>
                    <a:pt x="117" y="0"/>
                  </a:lnTo>
                  <a:lnTo>
                    <a:pt x="118" y="0"/>
                  </a:lnTo>
                  <a:lnTo>
                    <a:pt x="119" y="0"/>
                  </a:lnTo>
                  <a:lnTo>
                    <a:pt x="120" y="0"/>
                  </a:lnTo>
                  <a:lnTo>
                    <a:pt x="122" y="0"/>
                  </a:lnTo>
                  <a:lnTo>
                    <a:pt x="123" y="1"/>
                  </a:lnTo>
                  <a:lnTo>
                    <a:pt x="124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8" y="2"/>
                  </a:lnTo>
                  <a:lnTo>
                    <a:pt x="129" y="2"/>
                  </a:lnTo>
                  <a:lnTo>
                    <a:pt x="130" y="3"/>
                  </a:lnTo>
                  <a:lnTo>
                    <a:pt x="131" y="3"/>
                  </a:lnTo>
                  <a:lnTo>
                    <a:pt x="132" y="3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6" y="5"/>
                  </a:lnTo>
                  <a:lnTo>
                    <a:pt x="137" y="5"/>
                  </a:lnTo>
                  <a:lnTo>
                    <a:pt x="138" y="6"/>
                  </a:lnTo>
                  <a:lnTo>
                    <a:pt x="141" y="7"/>
                  </a:lnTo>
                  <a:lnTo>
                    <a:pt x="142" y="8"/>
                  </a:lnTo>
                  <a:lnTo>
                    <a:pt x="144" y="9"/>
                  </a:lnTo>
                  <a:lnTo>
                    <a:pt x="147" y="10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2" name="Freeform 113"/>
            <p:cNvSpPr>
              <a:spLocks/>
            </p:cNvSpPr>
            <p:nvPr/>
          </p:nvSpPr>
          <p:spPr bwMode="auto">
            <a:xfrm rot="-5400000">
              <a:off x="1928348" y="2826806"/>
              <a:ext cx="377190" cy="149768"/>
            </a:xfrm>
            <a:custGeom>
              <a:avLst/>
              <a:gdLst>
                <a:gd name="T0" fmla="*/ 2147483646 w 145"/>
                <a:gd name="T1" fmla="*/ 2147483646 h 86"/>
                <a:gd name="T2" fmla="*/ 2147483646 w 145"/>
                <a:gd name="T3" fmla="*/ 2147483646 h 86"/>
                <a:gd name="T4" fmla="*/ 2147483646 w 145"/>
                <a:gd name="T5" fmla="*/ 2147483646 h 86"/>
                <a:gd name="T6" fmla="*/ 2147483646 w 145"/>
                <a:gd name="T7" fmla="*/ 2147483646 h 86"/>
                <a:gd name="T8" fmla="*/ 2147483646 w 145"/>
                <a:gd name="T9" fmla="*/ 2147483646 h 86"/>
                <a:gd name="T10" fmla="*/ 2147483646 w 145"/>
                <a:gd name="T11" fmla="*/ 2147483646 h 86"/>
                <a:gd name="T12" fmla="*/ 2147483646 w 145"/>
                <a:gd name="T13" fmla="*/ 2147483646 h 86"/>
                <a:gd name="T14" fmla="*/ 2147483646 w 145"/>
                <a:gd name="T15" fmla="*/ 2147483646 h 86"/>
                <a:gd name="T16" fmla="*/ 2147483646 w 145"/>
                <a:gd name="T17" fmla="*/ 2147483646 h 86"/>
                <a:gd name="T18" fmla="*/ 2147483646 w 145"/>
                <a:gd name="T19" fmla="*/ 2147483646 h 86"/>
                <a:gd name="T20" fmla="*/ 2147483646 w 145"/>
                <a:gd name="T21" fmla="*/ 2147483646 h 86"/>
                <a:gd name="T22" fmla="*/ 2147483646 w 145"/>
                <a:gd name="T23" fmla="*/ 2147483646 h 86"/>
                <a:gd name="T24" fmla="*/ 2147483646 w 145"/>
                <a:gd name="T25" fmla="*/ 2147483646 h 86"/>
                <a:gd name="T26" fmla="*/ 2147483646 w 145"/>
                <a:gd name="T27" fmla="*/ 2147483646 h 86"/>
                <a:gd name="T28" fmla="*/ 2147483646 w 145"/>
                <a:gd name="T29" fmla="*/ 2147483646 h 86"/>
                <a:gd name="T30" fmla="*/ 2147483646 w 145"/>
                <a:gd name="T31" fmla="*/ 2147483646 h 86"/>
                <a:gd name="T32" fmla="*/ 2147483646 w 145"/>
                <a:gd name="T33" fmla="*/ 2147483646 h 86"/>
                <a:gd name="T34" fmla="*/ 2147483646 w 145"/>
                <a:gd name="T35" fmla="*/ 2147483646 h 86"/>
                <a:gd name="T36" fmla="*/ 2147483646 w 145"/>
                <a:gd name="T37" fmla="*/ 2147483646 h 86"/>
                <a:gd name="T38" fmla="*/ 2147483646 w 145"/>
                <a:gd name="T39" fmla="*/ 2147483646 h 86"/>
                <a:gd name="T40" fmla="*/ 2147483646 w 145"/>
                <a:gd name="T41" fmla="*/ 2147483646 h 86"/>
                <a:gd name="T42" fmla="*/ 2147483646 w 145"/>
                <a:gd name="T43" fmla="*/ 2147483646 h 86"/>
                <a:gd name="T44" fmla="*/ 2147483646 w 145"/>
                <a:gd name="T45" fmla="*/ 2147483646 h 86"/>
                <a:gd name="T46" fmla="*/ 2147483646 w 145"/>
                <a:gd name="T47" fmla="*/ 2147483646 h 86"/>
                <a:gd name="T48" fmla="*/ 2147483646 w 145"/>
                <a:gd name="T49" fmla="*/ 2147483646 h 86"/>
                <a:gd name="T50" fmla="*/ 2147483646 w 145"/>
                <a:gd name="T51" fmla="*/ 2147483646 h 86"/>
                <a:gd name="T52" fmla="*/ 2147483646 w 145"/>
                <a:gd name="T53" fmla="*/ 2147483646 h 86"/>
                <a:gd name="T54" fmla="*/ 2147483646 w 145"/>
                <a:gd name="T55" fmla="*/ 2147483646 h 86"/>
                <a:gd name="T56" fmla="*/ 2147483646 w 145"/>
                <a:gd name="T57" fmla="*/ 2147483646 h 86"/>
                <a:gd name="T58" fmla="*/ 2147483646 w 145"/>
                <a:gd name="T59" fmla="*/ 2147483646 h 86"/>
                <a:gd name="T60" fmla="*/ 2147483646 w 145"/>
                <a:gd name="T61" fmla="*/ 2147483646 h 86"/>
                <a:gd name="T62" fmla="*/ 2147483646 w 145"/>
                <a:gd name="T63" fmla="*/ 2147483646 h 86"/>
                <a:gd name="T64" fmla="*/ 2147483646 w 145"/>
                <a:gd name="T65" fmla="*/ 2147483646 h 86"/>
                <a:gd name="T66" fmla="*/ 2147483646 w 145"/>
                <a:gd name="T67" fmla="*/ 2147483646 h 86"/>
                <a:gd name="T68" fmla="*/ 2147483646 w 145"/>
                <a:gd name="T69" fmla="*/ 2147483646 h 86"/>
                <a:gd name="T70" fmla="*/ 2147483646 w 145"/>
                <a:gd name="T71" fmla="*/ 2147483646 h 86"/>
                <a:gd name="T72" fmla="*/ 2147483646 w 145"/>
                <a:gd name="T73" fmla="*/ 2147483646 h 86"/>
                <a:gd name="T74" fmla="*/ 2147483646 w 145"/>
                <a:gd name="T75" fmla="*/ 2147483646 h 86"/>
                <a:gd name="T76" fmla="*/ 2147483646 w 145"/>
                <a:gd name="T77" fmla="*/ 2147483646 h 86"/>
                <a:gd name="T78" fmla="*/ 2147483646 w 145"/>
                <a:gd name="T79" fmla="*/ 2147483646 h 86"/>
                <a:gd name="T80" fmla="*/ 2147483646 w 145"/>
                <a:gd name="T81" fmla="*/ 2147483646 h 86"/>
                <a:gd name="T82" fmla="*/ 2147483646 w 145"/>
                <a:gd name="T83" fmla="*/ 2147483646 h 8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45"/>
                <a:gd name="T127" fmla="*/ 0 h 86"/>
                <a:gd name="T128" fmla="*/ 145 w 145"/>
                <a:gd name="T129" fmla="*/ 86 h 8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45" h="86">
                  <a:moveTo>
                    <a:pt x="0" y="0"/>
                  </a:moveTo>
                  <a:lnTo>
                    <a:pt x="0" y="1"/>
                  </a:lnTo>
                  <a:lnTo>
                    <a:pt x="2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6" y="4"/>
                  </a:lnTo>
                  <a:lnTo>
                    <a:pt x="8" y="5"/>
                  </a:lnTo>
                  <a:lnTo>
                    <a:pt x="8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4" y="11"/>
                  </a:lnTo>
                  <a:lnTo>
                    <a:pt x="17" y="12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0" y="16"/>
                  </a:lnTo>
                  <a:lnTo>
                    <a:pt x="23" y="17"/>
                  </a:lnTo>
                  <a:lnTo>
                    <a:pt x="23" y="18"/>
                  </a:lnTo>
                  <a:lnTo>
                    <a:pt x="25" y="19"/>
                  </a:lnTo>
                  <a:lnTo>
                    <a:pt x="25" y="20"/>
                  </a:lnTo>
                  <a:lnTo>
                    <a:pt x="27" y="21"/>
                  </a:lnTo>
                  <a:lnTo>
                    <a:pt x="27" y="23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2" y="25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5" y="28"/>
                  </a:lnTo>
                  <a:lnTo>
                    <a:pt x="35" y="29"/>
                  </a:lnTo>
                  <a:lnTo>
                    <a:pt x="37" y="30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41" y="33"/>
                  </a:lnTo>
                  <a:lnTo>
                    <a:pt x="41" y="34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5" y="37"/>
                  </a:lnTo>
                  <a:lnTo>
                    <a:pt x="45" y="38"/>
                  </a:lnTo>
                  <a:lnTo>
                    <a:pt x="47" y="39"/>
                  </a:lnTo>
                  <a:lnTo>
                    <a:pt x="47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51" y="43"/>
                  </a:lnTo>
                  <a:lnTo>
                    <a:pt x="51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6" y="46"/>
                  </a:lnTo>
                  <a:lnTo>
                    <a:pt x="56" y="47"/>
                  </a:lnTo>
                  <a:lnTo>
                    <a:pt x="59" y="48"/>
                  </a:lnTo>
                  <a:lnTo>
                    <a:pt x="59" y="49"/>
                  </a:lnTo>
                  <a:lnTo>
                    <a:pt x="61" y="50"/>
                  </a:lnTo>
                  <a:lnTo>
                    <a:pt x="61" y="51"/>
                  </a:lnTo>
                  <a:lnTo>
                    <a:pt x="63" y="52"/>
                  </a:lnTo>
                  <a:lnTo>
                    <a:pt x="63" y="53"/>
                  </a:lnTo>
                  <a:lnTo>
                    <a:pt x="66" y="54"/>
                  </a:lnTo>
                  <a:lnTo>
                    <a:pt x="66" y="55"/>
                  </a:lnTo>
                  <a:lnTo>
                    <a:pt x="67" y="56"/>
                  </a:lnTo>
                  <a:lnTo>
                    <a:pt x="69" y="57"/>
                  </a:lnTo>
                  <a:lnTo>
                    <a:pt x="69" y="58"/>
                  </a:lnTo>
                  <a:lnTo>
                    <a:pt x="72" y="59"/>
                  </a:lnTo>
                  <a:lnTo>
                    <a:pt x="74" y="60"/>
                  </a:lnTo>
                  <a:lnTo>
                    <a:pt x="74" y="61"/>
                  </a:lnTo>
                  <a:lnTo>
                    <a:pt x="75" y="62"/>
                  </a:lnTo>
                  <a:lnTo>
                    <a:pt x="78" y="63"/>
                  </a:lnTo>
                  <a:lnTo>
                    <a:pt x="78" y="64"/>
                  </a:lnTo>
                  <a:lnTo>
                    <a:pt x="79" y="64"/>
                  </a:lnTo>
                  <a:lnTo>
                    <a:pt x="81" y="65"/>
                  </a:lnTo>
                  <a:lnTo>
                    <a:pt x="84" y="66"/>
                  </a:lnTo>
                  <a:lnTo>
                    <a:pt x="84" y="67"/>
                  </a:lnTo>
                  <a:lnTo>
                    <a:pt x="85" y="67"/>
                  </a:lnTo>
                  <a:lnTo>
                    <a:pt x="87" y="68"/>
                  </a:lnTo>
                  <a:lnTo>
                    <a:pt x="87" y="69"/>
                  </a:lnTo>
                  <a:lnTo>
                    <a:pt x="89" y="69"/>
                  </a:lnTo>
                  <a:lnTo>
                    <a:pt x="91" y="70"/>
                  </a:lnTo>
                  <a:lnTo>
                    <a:pt x="91" y="71"/>
                  </a:lnTo>
                  <a:lnTo>
                    <a:pt x="92" y="71"/>
                  </a:lnTo>
                  <a:lnTo>
                    <a:pt x="93" y="72"/>
                  </a:lnTo>
                  <a:lnTo>
                    <a:pt x="96" y="73"/>
                  </a:lnTo>
                  <a:lnTo>
                    <a:pt x="97" y="74"/>
                  </a:lnTo>
                  <a:lnTo>
                    <a:pt x="98" y="74"/>
                  </a:lnTo>
                  <a:lnTo>
                    <a:pt x="99" y="75"/>
                  </a:lnTo>
                  <a:lnTo>
                    <a:pt x="101" y="75"/>
                  </a:lnTo>
                  <a:lnTo>
                    <a:pt x="102" y="76"/>
                  </a:lnTo>
                  <a:lnTo>
                    <a:pt x="103" y="76"/>
                  </a:lnTo>
                  <a:lnTo>
                    <a:pt x="104" y="77"/>
                  </a:lnTo>
                  <a:lnTo>
                    <a:pt x="105" y="77"/>
                  </a:lnTo>
                  <a:lnTo>
                    <a:pt x="107" y="78"/>
                  </a:lnTo>
                  <a:lnTo>
                    <a:pt x="108" y="78"/>
                  </a:lnTo>
                  <a:lnTo>
                    <a:pt x="109" y="78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3" y="80"/>
                  </a:lnTo>
                  <a:lnTo>
                    <a:pt x="114" y="80"/>
                  </a:lnTo>
                  <a:lnTo>
                    <a:pt x="115" y="80"/>
                  </a:lnTo>
                  <a:lnTo>
                    <a:pt x="116" y="81"/>
                  </a:lnTo>
                  <a:lnTo>
                    <a:pt x="117" y="81"/>
                  </a:lnTo>
                  <a:lnTo>
                    <a:pt x="119" y="81"/>
                  </a:lnTo>
                  <a:lnTo>
                    <a:pt x="120" y="82"/>
                  </a:lnTo>
                  <a:lnTo>
                    <a:pt x="121" y="82"/>
                  </a:lnTo>
                  <a:lnTo>
                    <a:pt x="122" y="82"/>
                  </a:lnTo>
                  <a:lnTo>
                    <a:pt x="123" y="83"/>
                  </a:lnTo>
                  <a:lnTo>
                    <a:pt x="125" y="83"/>
                  </a:lnTo>
                  <a:lnTo>
                    <a:pt x="126" y="83"/>
                  </a:lnTo>
                  <a:lnTo>
                    <a:pt x="127" y="83"/>
                  </a:lnTo>
                  <a:lnTo>
                    <a:pt x="128" y="84"/>
                  </a:lnTo>
                  <a:lnTo>
                    <a:pt x="129" y="84"/>
                  </a:lnTo>
                  <a:lnTo>
                    <a:pt x="131" y="84"/>
                  </a:lnTo>
                  <a:lnTo>
                    <a:pt x="132" y="84"/>
                  </a:lnTo>
                  <a:lnTo>
                    <a:pt x="133" y="85"/>
                  </a:lnTo>
                  <a:lnTo>
                    <a:pt x="134" y="85"/>
                  </a:lnTo>
                  <a:lnTo>
                    <a:pt x="135" y="85"/>
                  </a:lnTo>
                  <a:lnTo>
                    <a:pt x="137" y="85"/>
                  </a:lnTo>
                  <a:lnTo>
                    <a:pt x="138" y="85"/>
                  </a:lnTo>
                  <a:lnTo>
                    <a:pt x="139" y="86"/>
                  </a:lnTo>
                  <a:lnTo>
                    <a:pt x="140" y="86"/>
                  </a:lnTo>
                  <a:lnTo>
                    <a:pt x="141" y="86"/>
                  </a:lnTo>
                  <a:lnTo>
                    <a:pt x="143" y="86"/>
                  </a:lnTo>
                  <a:lnTo>
                    <a:pt x="144" y="86"/>
                  </a:lnTo>
                  <a:lnTo>
                    <a:pt x="145" y="86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3" name="Freeform 114"/>
            <p:cNvSpPr>
              <a:spLocks/>
            </p:cNvSpPr>
            <p:nvPr/>
          </p:nvSpPr>
          <p:spPr bwMode="auto">
            <a:xfrm rot="-5400000">
              <a:off x="2076079" y="2592124"/>
              <a:ext cx="236721" cy="5225"/>
            </a:xfrm>
            <a:custGeom>
              <a:avLst/>
              <a:gdLst>
                <a:gd name="T0" fmla="*/ 2147483646 w 91"/>
                <a:gd name="T1" fmla="*/ 0 h 3"/>
                <a:gd name="T2" fmla="*/ 2147483646 w 91"/>
                <a:gd name="T3" fmla="*/ 0 h 3"/>
                <a:gd name="T4" fmla="*/ 2147483646 w 91"/>
                <a:gd name="T5" fmla="*/ 2147483646 h 3"/>
                <a:gd name="T6" fmla="*/ 2147483646 w 91"/>
                <a:gd name="T7" fmla="*/ 2147483646 h 3"/>
                <a:gd name="T8" fmla="*/ 2147483646 w 91"/>
                <a:gd name="T9" fmla="*/ 2147483646 h 3"/>
                <a:gd name="T10" fmla="*/ 2147483646 w 91"/>
                <a:gd name="T11" fmla="*/ 2147483646 h 3"/>
                <a:gd name="T12" fmla="*/ 2147483646 w 91"/>
                <a:gd name="T13" fmla="*/ 2147483646 h 3"/>
                <a:gd name="T14" fmla="*/ 2147483646 w 91"/>
                <a:gd name="T15" fmla="*/ 2147483646 h 3"/>
                <a:gd name="T16" fmla="*/ 2147483646 w 91"/>
                <a:gd name="T17" fmla="*/ 2147483646 h 3"/>
                <a:gd name="T18" fmla="*/ 2147483646 w 91"/>
                <a:gd name="T19" fmla="*/ 2147483646 h 3"/>
                <a:gd name="T20" fmla="*/ 2147483646 w 91"/>
                <a:gd name="T21" fmla="*/ 2147483646 h 3"/>
                <a:gd name="T22" fmla="*/ 2147483646 w 91"/>
                <a:gd name="T23" fmla="*/ 2147483646 h 3"/>
                <a:gd name="T24" fmla="*/ 2147483646 w 91"/>
                <a:gd name="T25" fmla="*/ 2147483646 h 3"/>
                <a:gd name="T26" fmla="*/ 2147483646 w 91"/>
                <a:gd name="T27" fmla="*/ 2147483646 h 3"/>
                <a:gd name="T28" fmla="*/ 2147483646 w 91"/>
                <a:gd name="T29" fmla="*/ 2147483646 h 3"/>
                <a:gd name="T30" fmla="*/ 2147483646 w 91"/>
                <a:gd name="T31" fmla="*/ 2147483646 h 3"/>
                <a:gd name="T32" fmla="*/ 2147483646 w 91"/>
                <a:gd name="T33" fmla="*/ 2147483646 h 3"/>
                <a:gd name="T34" fmla="*/ 2147483646 w 91"/>
                <a:gd name="T35" fmla="*/ 2147483646 h 3"/>
                <a:gd name="T36" fmla="*/ 2147483646 w 91"/>
                <a:gd name="T37" fmla="*/ 2147483646 h 3"/>
                <a:gd name="T38" fmla="*/ 2147483646 w 91"/>
                <a:gd name="T39" fmla="*/ 2147483646 h 3"/>
                <a:gd name="T40" fmla="*/ 2147483646 w 91"/>
                <a:gd name="T41" fmla="*/ 2147483646 h 3"/>
                <a:gd name="T42" fmla="*/ 2147483646 w 91"/>
                <a:gd name="T43" fmla="*/ 2147483646 h 3"/>
                <a:gd name="T44" fmla="*/ 2147483646 w 91"/>
                <a:gd name="T45" fmla="*/ 2147483646 h 3"/>
                <a:gd name="T46" fmla="*/ 2147483646 w 91"/>
                <a:gd name="T47" fmla="*/ 2147483646 h 3"/>
                <a:gd name="T48" fmla="*/ 2147483646 w 91"/>
                <a:gd name="T49" fmla="*/ 2147483646 h 3"/>
                <a:gd name="T50" fmla="*/ 2147483646 w 91"/>
                <a:gd name="T51" fmla="*/ 2147483646 h 3"/>
                <a:gd name="T52" fmla="*/ 2147483646 w 91"/>
                <a:gd name="T53" fmla="*/ 2147483646 h 3"/>
                <a:gd name="T54" fmla="*/ 2147483646 w 91"/>
                <a:gd name="T55" fmla="*/ 2147483646 h 3"/>
                <a:gd name="T56" fmla="*/ 2147483646 w 91"/>
                <a:gd name="T57" fmla="*/ 2147483646 h 3"/>
                <a:gd name="T58" fmla="*/ 2147483646 w 91"/>
                <a:gd name="T59" fmla="*/ 2147483646 h 3"/>
                <a:gd name="T60" fmla="*/ 2147483646 w 91"/>
                <a:gd name="T61" fmla="*/ 2147483646 h 3"/>
                <a:gd name="T62" fmla="*/ 2147483646 w 91"/>
                <a:gd name="T63" fmla="*/ 2147483646 h 3"/>
                <a:gd name="T64" fmla="*/ 2147483646 w 91"/>
                <a:gd name="T65" fmla="*/ 2147483646 h 3"/>
                <a:gd name="T66" fmla="*/ 2147483646 w 91"/>
                <a:gd name="T67" fmla="*/ 2147483646 h 3"/>
                <a:gd name="T68" fmla="*/ 2147483646 w 91"/>
                <a:gd name="T69" fmla="*/ 2147483646 h 3"/>
                <a:gd name="T70" fmla="*/ 2147483646 w 91"/>
                <a:gd name="T71" fmla="*/ 2147483646 h 3"/>
                <a:gd name="T72" fmla="*/ 2147483646 w 91"/>
                <a:gd name="T73" fmla="*/ 2147483646 h 3"/>
                <a:gd name="T74" fmla="*/ 2147483646 w 91"/>
                <a:gd name="T75" fmla="*/ 2147483646 h 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1"/>
                <a:gd name="T115" fmla="*/ 0 h 3"/>
                <a:gd name="T116" fmla="*/ 91 w 91"/>
                <a:gd name="T117" fmla="*/ 3 h 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1" h="3">
                  <a:moveTo>
                    <a:pt x="0" y="0"/>
                  </a:move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70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6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2" y="3"/>
                  </a:lnTo>
                  <a:lnTo>
                    <a:pt x="83" y="3"/>
                  </a:lnTo>
                  <a:lnTo>
                    <a:pt x="84" y="3"/>
                  </a:lnTo>
                  <a:lnTo>
                    <a:pt x="85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90" y="3"/>
                  </a:lnTo>
                  <a:lnTo>
                    <a:pt x="91" y="3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4" name="Freeform 115"/>
            <p:cNvSpPr>
              <a:spLocks/>
            </p:cNvSpPr>
            <p:nvPr/>
          </p:nvSpPr>
          <p:spPr bwMode="auto">
            <a:xfrm rot="-5400000">
              <a:off x="1841001" y="3478208"/>
              <a:ext cx="247125" cy="464977"/>
            </a:xfrm>
            <a:custGeom>
              <a:avLst/>
              <a:gdLst>
                <a:gd name="T0" fmla="*/ 2147483646 w 95"/>
                <a:gd name="T1" fmla="*/ 2147483646 h 267"/>
                <a:gd name="T2" fmla="*/ 2147483646 w 95"/>
                <a:gd name="T3" fmla="*/ 2147483646 h 267"/>
                <a:gd name="T4" fmla="*/ 2147483646 w 95"/>
                <a:gd name="T5" fmla="*/ 2147483646 h 267"/>
                <a:gd name="T6" fmla="*/ 2147483646 w 95"/>
                <a:gd name="T7" fmla="*/ 2147483646 h 267"/>
                <a:gd name="T8" fmla="*/ 2147483646 w 95"/>
                <a:gd name="T9" fmla="*/ 2147483646 h 267"/>
                <a:gd name="T10" fmla="*/ 2147483646 w 95"/>
                <a:gd name="T11" fmla="*/ 2147483646 h 267"/>
                <a:gd name="T12" fmla="*/ 2147483646 w 95"/>
                <a:gd name="T13" fmla="*/ 2147483646 h 267"/>
                <a:gd name="T14" fmla="*/ 2147483646 w 95"/>
                <a:gd name="T15" fmla="*/ 2147483646 h 267"/>
                <a:gd name="T16" fmla="*/ 2147483646 w 95"/>
                <a:gd name="T17" fmla="*/ 2147483646 h 267"/>
                <a:gd name="T18" fmla="*/ 2147483646 w 95"/>
                <a:gd name="T19" fmla="*/ 2147483646 h 267"/>
                <a:gd name="T20" fmla="*/ 2147483646 w 95"/>
                <a:gd name="T21" fmla="*/ 2147483646 h 267"/>
                <a:gd name="T22" fmla="*/ 2147483646 w 95"/>
                <a:gd name="T23" fmla="*/ 2147483646 h 267"/>
                <a:gd name="T24" fmla="*/ 2147483646 w 95"/>
                <a:gd name="T25" fmla="*/ 2147483646 h 267"/>
                <a:gd name="T26" fmla="*/ 2147483646 w 95"/>
                <a:gd name="T27" fmla="*/ 2147483646 h 267"/>
                <a:gd name="T28" fmla="*/ 2147483646 w 95"/>
                <a:gd name="T29" fmla="*/ 2147483646 h 267"/>
                <a:gd name="T30" fmla="*/ 2147483646 w 95"/>
                <a:gd name="T31" fmla="*/ 2147483646 h 267"/>
                <a:gd name="T32" fmla="*/ 2147483646 w 95"/>
                <a:gd name="T33" fmla="*/ 2147483646 h 267"/>
                <a:gd name="T34" fmla="*/ 2147483646 w 95"/>
                <a:gd name="T35" fmla="*/ 2147483646 h 267"/>
                <a:gd name="T36" fmla="*/ 2147483646 w 95"/>
                <a:gd name="T37" fmla="*/ 2147483646 h 267"/>
                <a:gd name="T38" fmla="*/ 2147483646 w 95"/>
                <a:gd name="T39" fmla="*/ 2147483646 h 267"/>
                <a:gd name="T40" fmla="*/ 2147483646 w 95"/>
                <a:gd name="T41" fmla="*/ 2147483646 h 267"/>
                <a:gd name="T42" fmla="*/ 2147483646 w 95"/>
                <a:gd name="T43" fmla="*/ 2147483646 h 267"/>
                <a:gd name="T44" fmla="*/ 2147483646 w 95"/>
                <a:gd name="T45" fmla="*/ 2147483646 h 267"/>
                <a:gd name="T46" fmla="*/ 2147483646 w 95"/>
                <a:gd name="T47" fmla="*/ 2147483646 h 267"/>
                <a:gd name="T48" fmla="*/ 2147483646 w 95"/>
                <a:gd name="T49" fmla="*/ 2147483646 h 267"/>
                <a:gd name="T50" fmla="*/ 2147483646 w 95"/>
                <a:gd name="T51" fmla="*/ 2147483646 h 267"/>
                <a:gd name="T52" fmla="*/ 2147483646 w 95"/>
                <a:gd name="T53" fmla="*/ 2147483646 h 267"/>
                <a:gd name="T54" fmla="*/ 2147483646 w 95"/>
                <a:gd name="T55" fmla="*/ 2147483646 h 267"/>
                <a:gd name="T56" fmla="*/ 2147483646 w 95"/>
                <a:gd name="T57" fmla="*/ 2147483646 h 267"/>
                <a:gd name="T58" fmla="*/ 2147483646 w 95"/>
                <a:gd name="T59" fmla="*/ 2147483646 h 267"/>
                <a:gd name="T60" fmla="*/ 2147483646 w 95"/>
                <a:gd name="T61" fmla="*/ 2147483646 h 267"/>
                <a:gd name="T62" fmla="*/ 2147483646 w 95"/>
                <a:gd name="T63" fmla="*/ 2147483646 h 267"/>
                <a:gd name="T64" fmla="*/ 2147483646 w 95"/>
                <a:gd name="T65" fmla="*/ 2147483646 h 267"/>
                <a:gd name="T66" fmla="*/ 2147483646 w 95"/>
                <a:gd name="T67" fmla="*/ 2147483646 h 267"/>
                <a:gd name="T68" fmla="*/ 2147483646 w 95"/>
                <a:gd name="T69" fmla="*/ 2147483646 h 267"/>
                <a:gd name="T70" fmla="*/ 2147483646 w 95"/>
                <a:gd name="T71" fmla="*/ 2147483646 h 267"/>
                <a:gd name="T72" fmla="*/ 2147483646 w 95"/>
                <a:gd name="T73" fmla="*/ 2147483646 h 267"/>
                <a:gd name="T74" fmla="*/ 2147483646 w 95"/>
                <a:gd name="T75" fmla="*/ 2147483646 h 267"/>
                <a:gd name="T76" fmla="*/ 2147483646 w 95"/>
                <a:gd name="T77" fmla="*/ 2147483646 h 267"/>
                <a:gd name="T78" fmla="*/ 2147483646 w 95"/>
                <a:gd name="T79" fmla="*/ 2147483646 h 267"/>
                <a:gd name="T80" fmla="*/ 2147483646 w 95"/>
                <a:gd name="T81" fmla="*/ 2147483646 h 267"/>
                <a:gd name="T82" fmla="*/ 2147483646 w 95"/>
                <a:gd name="T83" fmla="*/ 2147483646 h 2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5"/>
                <a:gd name="T127" fmla="*/ 0 h 267"/>
                <a:gd name="T128" fmla="*/ 95 w 95"/>
                <a:gd name="T129" fmla="*/ 267 h 2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5" h="267">
                  <a:moveTo>
                    <a:pt x="0" y="267"/>
                  </a:moveTo>
                  <a:lnTo>
                    <a:pt x="1" y="267"/>
                  </a:lnTo>
                  <a:lnTo>
                    <a:pt x="3" y="267"/>
                  </a:lnTo>
                  <a:lnTo>
                    <a:pt x="4" y="267"/>
                  </a:lnTo>
                  <a:lnTo>
                    <a:pt x="5" y="267"/>
                  </a:lnTo>
                  <a:lnTo>
                    <a:pt x="6" y="267"/>
                  </a:lnTo>
                  <a:lnTo>
                    <a:pt x="7" y="267"/>
                  </a:lnTo>
                  <a:lnTo>
                    <a:pt x="9" y="267"/>
                  </a:lnTo>
                  <a:lnTo>
                    <a:pt x="10" y="267"/>
                  </a:lnTo>
                  <a:lnTo>
                    <a:pt x="11" y="266"/>
                  </a:lnTo>
                  <a:lnTo>
                    <a:pt x="12" y="266"/>
                  </a:lnTo>
                  <a:lnTo>
                    <a:pt x="13" y="266"/>
                  </a:lnTo>
                  <a:lnTo>
                    <a:pt x="15" y="266"/>
                  </a:lnTo>
                  <a:lnTo>
                    <a:pt x="16" y="266"/>
                  </a:lnTo>
                  <a:lnTo>
                    <a:pt x="17" y="266"/>
                  </a:lnTo>
                  <a:lnTo>
                    <a:pt x="18" y="266"/>
                  </a:lnTo>
                  <a:lnTo>
                    <a:pt x="19" y="265"/>
                  </a:lnTo>
                  <a:lnTo>
                    <a:pt x="21" y="265"/>
                  </a:lnTo>
                  <a:lnTo>
                    <a:pt x="22" y="265"/>
                  </a:lnTo>
                  <a:lnTo>
                    <a:pt x="23" y="264"/>
                  </a:lnTo>
                  <a:lnTo>
                    <a:pt x="24" y="264"/>
                  </a:lnTo>
                  <a:lnTo>
                    <a:pt x="25" y="264"/>
                  </a:lnTo>
                  <a:lnTo>
                    <a:pt x="27" y="263"/>
                  </a:lnTo>
                  <a:lnTo>
                    <a:pt x="28" y="263"/>
                  </a:lnTo>
                  <a:lnTo>
                    <a:pt x="29" y="262"/>
                  </a:lnTo>
                  <a:lnTo>
                    <a:pt x="31" y="261"/>
                  </a:lnTo>
                  <a:lnTo>
                    <a:pt x="31" y="260"/>
                  </a:lnTo>
                  <a:lnTo>
                    <a:pt x="34" y="259"/>
                  </a:lnTo>
                  <a:lnTo>
                    <a:pt x="34" y="258"/>
                  </a:lnTo>
                  <a:lnTo>
                    <a:pt x="35" y="258"/>
                  </a:lnTo>
                  <a:lnTo>
                    <a:pt x="35" y="257"/>
                  </a:lnTo>
                  <a:lnTo>
                    <a:pt x="37" y="256"/>
                  </a:lnTo>
                  <a:lnTo>
                    <a:pt x="37" y="254"/>
                  </a:lnTo>
                  <a:lnTo>
                    <a:pt x="39" y="254"/>
                  </a:lnTo>
                  <a:lnTo>
                    <a:pt x="39" y="252"/>
                  </a:lnTo>
                  <a:lnTo>
                    <a:pt x="40" y="252"/>
                  </a:lnTo>
                  <a:lnTo>
                    <a:pt x="40" y="250"/>
                  </a:lnTo>
                  <a:lnTo>
                    <a:pt x="41" y="250"/>
                  </a:lnTo>
                  <a:lnTo>
                    <a:pt x="41" y="248"/>
                  </a:lnTo>
                  <a:lnTo>
                    <a:pt x="42" y="248"/>
                  </a:lnTo>
                  <a:lnTo>
                    <a:pt x="42" y="246"/>
                  </a:lnTo>
                  <a:lnTo>
                    <a:pt x="43" y="246"/>
                  </a:lnTo>
                  <a:lnTo>
                    <a:pt x="43" y="244"/>
                  </a:lnTo>
                  <a:lnTo>
                    <a:pt x="45" y="243"/>
                  </a:lnTo>
                  <a:lnTo>
                    <a:pt x="45" y="241"/>
                  </a:lnTo>
                  <a:lnTo>
                    <a:pt x="46" y="241"/>
                  </a:lnTo>
                  <a:lnTo>
                    <a:pt x="46" y="239"/>
                  </a:lnTo>
                  <a:lnTo>
                    <a:pt x="47" y="238"/>
                  </a:lnTo>
                  <a:lnTo>
                    <a:pt x="47" y="235"/>
                  </a:lnTo>
                  <a:lnTo>
                    <a:pt x="48" y="235"/>
                  </a:lnTo>
                  <a:lnTo>
                    <a:pt x="48" y="232"/>
                  </a:lnTo>
                  <a:lnTo>
                    <a:pt x="49" y="231"/>
                  </a:lnTo>
                  <a:lnTo>
                    <a:pt x="49" y="228"/>
                  </a:lnTo>
                  <a:lnTo>
                    <a:pt x="51" y="228"/>
                  </a:lnTo>
                  <a:lnTo>
                    <a:pt x="51" y="224"/>
                  </a:lnTo>
                  <a:lnTo>
                    <a:pt x="52" y="224"/>
                  </a:lnTo>
                  <a:lnTo>
                    <a:pt x="52" y="221"/>
                  </a:lnTo>
                  <a:lnTo>
                    <a:pt x="53" y="220"/>
                  </a:lnTo>
                  <a:lnTo>
                    <a:pt x="53" y="216"/>
                  </a:lnTo>
                  <a:lnTo>
                    <a:pt x="54" y="216"/>
                  </a:lnTo>
                  <a:lnTo>
                    <a:pt x="54" y="211"/>
                  </a:lnTo>
                  <a:lnTo>
                    <a:pt x="55" y="211"/>
                  </a:lnTo>
                  <a:lnTo>
                    <a:pt x="55" y="206"/>
                  </a:lnTo>
                  <a:lnTo>
                    <a:pt x="57" y="206"/>
                  </a:lnTo>
                  <a:lnTo>
                    <a:pt x="57" y="201"/>
                  </a:lnTo>
                  <a:lnTo>
                    <a:pt x="58" y="201"/>
                  </a:lnTo>
                  <a:lnTo>
                    <a:pt x="58" y="195"/>
                  </a:lnTo>
                  <a:lnTo>
                    <a:pt x="59" y="195"/>
                  </a:lnTo>
                  <a:lnTo>
                    <a:pt x="59" y="189"/>
                  </a:lnTo>
                  <a:lnTo>
                    <a:pt x="60" y="189"/>
                  </a:lnTo>
                  <a:lnTo>
                    <a:pt x="60" y="183"/>
                  </a:lnTo>
                  <a:lnTo>
                    <a:pt x="61" y="183"/>
                  </a:lnTo>
                  <a:lnTo>
                    <a:pt x="61" y="177"/>
                  </a:lnTo>
                  <a:lnTo>
                    <a:pt x="63" y="177"/>
                  </a:lnTo>
                  <a:lnTo>
                    <a:pt x="63" y="170"/>
                  </a:lnTo>
                  <a:lnTo>
                    <a:pt x="64" y="170"/>
                  </a:lnTo>
                  <a:lnTo>
                    <a:pt x="64" y="163"/>
                  </a:lnTo>
                  <a:lnTo>
                    <a:pt x="65" y="163"/>
                  </a:lnTo>
                  <a:lnTo>
                    <a:pt x="65" y="156"/>
                  </a:lnTo>
                  <a:lnTo>
                    <a:pt x="66" y="156"/>
                  </a:lnTo>
                  <a:lnTo>
                    <a:pt x="66" y="149"/>
                  </a:lnTo>
                  <a:lnTo>
                    <a:pt x="67" y="148"/>
                  </a:lnTo>
                  <a:lnTo>
                    <a:pt x="67" y="141"/>
                  </a:lnTo>
                  <a:lnTo>
                    <a:pt x="69" y="141"/>
                  </a:lnTo>
                  <a:lnTo>
                    <a:pt x="69" y="134"/>
                  </a:lnTo>
                  <a:lnTo>
                    <a:pt x="70" y="133"/>
                  </a:lnTo>
                  <a:lnTo>
                    <a:pt x="70" y="126"/>
                  </a:lnTo>
                  <a:lnTo>
                    <a:pt x="71" y="125"/>
                  </a:lnTo>
                  <a:lnTo>
                    <a:pt x="71" y="118"/>
                  </a:lnTo>
                  <a:lnTo>
                    <a:pt x="72" y="117"/>
                  </a:lnTo>
                  <a:lnTo>
                    <a:pt x="72" y="110"/>
                  </a:lnTo>
                  <a:lnTo>
                    <a:pt x="73" y="110"/>
                  </a:lnTo>
                  <a:lnTo>
                    <a:pt x="73" y="102"/>
                  </a:lnTo>
                  <a:lnTo>
                    <a:pt x="75" y="101"/>
                  </a:lnTo>
                  <a:lnTo>
                    <a:pt x="75" y="94"/>
                  </a:lnTo>
                  <a:lnTo>
                    <a:pt x="76" y="94"/>
                  </a:lnTo>
                  <a:lnTo>
                    <a:pt x="76" y="86"/>
                  </a:lnTo>
                  <a:lnTo>
                    <a:pt x="77" y="85"/>
                  </a:lnTo>
                  <a:lnTo>
                    <a:pt x="77" y="78"/>
                  </a:lnTo>
                  <a:lnTo>
                    <a:pt x="78" y="77"/>
                  </a:lnTo>
                  <a:lnTo>
                    <a:pt x="78" y="71"/>
                  </a:lnTo>
                  <a:lnTo>
                    <a:pt x="79" y="70"/>
                  </a:lnTo>
                  <a:lnTo>
                    <a:pt x="79" y="63"/>
                  </a:lnTo>
                  <a:lnTo>
                    <a:pt x="81" y="62"/>
                  </a:lnTo>
                  <a:lnTo>
                    <a:pt x="81" y="55"/>
                  </a:lnTo>
                  <a:lnTo>
                    <a:pt x="82" y="55"/>
                  </a:lnTo>
                  <a:lnTo>
                    <a:pt x="82" y="49"/>
                  </a:lnTo>
                  <a:lnTo>
                    <a:pt x="83" y="48"/>
                  </a:lnTo>
                  <a:lnTo>
                    <a:pt x="83" y="42"/>
                  </a:lnTo>
                  <a:lnTo>
                    <a:pt x="84" y="41"/>
                  </a:lnTo>
                  <a:lnTo>
                    <a:pt x="84" y="35"/>
                  </a:lnTo>
                  <a:lnTo>
                    <a:pt x="85" y="34"/>
                  </a:lnTo>
                  <a:lnTo>
                    <a:pt x="85" y="29"/>
                  </a:lnTo>
                  <a:lnTo>
                    <a:pt x="87" y="29"/>
                  </a:lnTo>
                  <a:lnTo>
                    <a:pt x="87" y="23"/>
                  </a:lnTo>
                  <a:lnTo>
                    <a:pt x="88" y="23"/>
                  </a:lnTo>
                  <a:lnTo>
                    <a:pt x="88" y="18"/>
                  </a:lnTo>
                  <a:lnTo>
                    <a:pt x="89" y="18"/>
                  </a:lnTo>
                  <a:lnTo>
                    <a:pt x="89" y="13"/>
                  </a:lnTo>
                  <a:lnTo>
                    <a:pt x="90" y="13"/>
                  </a:lnTo>
                  <a:lnTo>
                    <a:pt x="90" y="9"/>
                  </a:lnTo>
                  <a:lnTo>
                    <a:pt x="91" y="9"/>
                  </a:lnTo>
                  <a:lnTo>
                    <a:pt x="91" y="6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4" y="2"/>
                  </a:lnTo>
                  <a:lnTo>
                    <a:pt x="94" y="0"/>
                  </a:lnTo>
                  <a:lnTo>
                    <a:pt x="95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5" name="Freeform 116"/>
            <p:cNvSpPr>
              <a:spLocks/>
            </p:cNvSpPr>
            <p:nvPr/>
          </p:nvSpPr>
          <p:spPr bwMode="auto">
            <a:xfrm rot="-5400000">
              <a:off x="1842290" y="3232375"/>
              <a:ext cx="239320" cy="470201"/>
            </a:xfrm>
            <a:custGeom>
              <a:avLst/>
              <a:gdLst>
                <a:gd name="T0" fmla="*/ 2147483646 w 92"/>
                <a:gd name="T1" fmla="*/ 0 h 270"/>
                <a:gd name="T2" fmla="*/ 2147483646 w 92"/>
                <a:gd name="T3" fmla="*/ 2147483646 h 270"/>
                <a:gd name="T4" fmla="*/ 2147483646 w 92"/>
                <a:gd name="T5" fmla="*/ 2147483646 h 270"/>
                <a:gd name="T6" fmla="*/ 2147483646 w 92"/>
                <a:gd name="T7" fmla="*/ 2147483646 h 270"/>
                <a:gd name="T8" fmla="*/ 2147483646 w 92"/>
                <a:gd name="T9" fmla="*/ 2147483646 h 270"/>
                <a:gd name="T10" fmla="*/ 2147483646 w 92"/>
                <a:gd name="T11" fmla="*/ 2147483646 h 270"/>
                <a:gd name="T12" fmla="*/ 2147483646 w 92"/>
                <a:gd name="T13" fmla="*/ 2147483646 h 270"/>
                <a:gd name="T14" fmla="*/ 2147483646 w 92"/>
                <a:gd name="T15" fmla="*/ 2147483646 h 270"/>
                <a:gd name="T16" fmla="*/ 2147483646 w 92"/>
                <a:gd name="T17" fmla="*/ 2147483646 h 270"/>
                <a:gd name="T18" fmla="*/ 2147483646 w 92"/>
                <a:gd name="T19" fmla="*/ 2147483646 h 270"/>
                <a:gd name="T20" fmla="*/ 2147483646 w 92"/>
                <a:gd name="T21" fmla="*/ 2147483646 h 270"/>
                <a:gd name="T22" fmla="*/ 2147483646 w 92"/>
                <a:gd name="T23" fmla="*/ 2147483646 h 270"/>
                <a:gd name="T24" fmla="*/ 2147483646 w 92"/>
                <a:gd name="T25" fmla="*/ 2147483646 h 270"/>
                <a:gd name="T26" fmla="*/ 2147483646 w 92"/>
                <a:gd name="T27" fmla="*/ 2147483646 h 270"/>
                <a:gd name="T28" fmla="*/ 2147483646 w 92"/>
                <a:gd name="T29" fmla="*/ 2147483646 h 270"/>
                <a:gd name="T30" fmla="*/ 2147483646 w 92"/>
                <a:gd name="T31" fmla="*/ 2147483646 h 270"/>
                <a:gd name="T32" fmla="*/ 2147483646 w 92"/>
                <a:gd name="T33" fmla="*/ 2147483646 h 270"/>
                <a:gd name="T34" fmla="*/ 2147483646 w 92"/>
                <a:gd name="T35" fmla="*/ 2147483646 h 270"/>
                <a:gd name="T36" fmla="*/ 2147483646 w 92"/>
                <a:gd name="T37" fmla="*/ 2147483646 h 270"/>
                <a:gd name="T38" fmla="*/ 2147483646 w 92"/>
                <a:gd name="T39" fmla="*/ 2147483646 h 270"/>
                <a:gd name="T40" fmla="*/ 2147483646 w 92"/>
                <a:gd name="T41" fmla="*/ 2147483646 h 270"/>
                <a:gd name="T42" fmla="*/ 2147483646 w 92"/>
                <a:gd name="T43" fmla="*/ 2147483646 h 270"/>
                <a:gd name="T44" fmla="*/ 2147483646 w 92"/>
                <a:gd name="T45" fmla="*/ 2147483646 h 270"/>
                <a:gd name="T46" fmla="*/ 2147483646 w 92"/>
                <a:gd name="T47" fmla="*/ 2147483646 h 270"/>
                <a:gd name="T48" fmla="*/ 2147483646 w 92"/>
                <a:gd name="T49" fmla="*/ 2147483646 h 270"/>
                <a:gd name="T50" fmla="*/ 2147483646 w 92"/>
                <a:gd name="T51" fmla="*/ 2147483646 h 270"/>
                <a:gd name="T52" fmla="*/ 2147483646 w 92"/>
                <a:gd name="T53" fmla="*/ 2147483646 h 270"/>
                <a:gd name="T54" fmla="*/ 2147483646 w 92"/>
                <a:gd name="T55" fmla="*/ 2147483646 h 270"/>
                <a:gd name="T56" fmla="*/ 2147483646 w 92"/>
                <a:gd name="T57" fmla="*/ 2147483646 h 270"/>
                <a:gd name="T58" fmla="*/ 2147483646 w 92"/>
                <a:gd name="T59" fmla="*/ 2147483646 h 270"/>
                <a:gd name="T60" fmla="*/ 2147483646 w 92"/>
                <a:gd name="T61" fmla="*/ 2147483646 h 270"/>
                <a:gd name="T62" fmla="*/ 2147483646 w 92"/>
                <a:gd name="T63" fmla="*/ 2147483646 h 270"/>
                <a:gd name="T64" fmla="*/ 2147483646 w 92"/>
                <a:gd name="T65" fmla="*/ 2147483646 h 270"/>
                <a:gd name="T66" fmla="*/ 2147483646 w 92"/>
                <a:gd name="T67" fmla="*/ 2147483646 h 270"/>
                <a:gd name="T68" fmla="*/ 2147483646 w 92"/>
                <a:gd name="T69" fmla="*/ 2147483646 h 270"/>
                <a:gd name="T70" fmla="*/ 2147483646 w 92"/>
                <a:gd name="T71" fmla="*/ 2147483646 h 270"/>
                <a:gd name="T72" fmla="*/ 2147483646 w 92"/>
                <a:gd name="T73" fmla="*/ 2147483646 h 270"/>
                <a:gd name="T74" fmla="*/ 2147483646 w 92"/>
                <a:gd name="T75" fmla="*/ 2147483646 h 270"/>
                <a:gd name="T76" fmla="*/ 2147483646 w 92"/>
                <a:gd name="T77" fmla="*/ 2147483646 h 270"/>
                <a:gd name="T78" fmla="*/ 2147483646 w 92"/>
                <a:gd name="T79" fmla="*/ 2147483646 h 270"/>
                <a:gd name="T80" fmla="*/ 2147483646 w 92"/>
                <a:gd name="T81" fmla="*/ 2147483646 h 270"/>
                <a:gd name="T82" fmla="*/ 2147483646 w 92"/>
                <a:gd name="T83" fmla="*/ 2147483646 h 27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2"/>
                <a:gd name="T127" fmla="*/ 0 h 270"/>
                <a:gd name="T128" fmla="*/ 92 w 92"/>
                <a:gd name="T129" fmla="*/ 270 h 27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2" h="270">
                  <a:moveTo>
                    <a:pt x="0" y="3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7" y="3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11" y="11"/>
                  </a:lnTo>
                  <a:lnTo>
                    <a:pt x="11" y="14"/>
                  </a:lnTo>
                  <a:lnTo>
                    <a:pt x="12" y="14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4" y="29"/>
                  </a:lnTo>
                  <a:lnTo>
                    <a:pt x="16" y="29"/>
                  </a:lnTo>
                  <a:lnTo>
                    <a:pt x="16" y="35"/>
                  </a:lnTo>
                  <a:lnTo>
                    <a:pt x="17" y="35"/>
                  </a:lnTo>
                  <a:lnTo>
                    <a:pt x="17" y="40"/>
                  </a:lnTo>
                  <a:lnTo>
                    <a:pt x="18" y="41"/>
                  </a:lnTo>
                  <a:lnTo>
                    <a:pt x="18" y="47"/>
                  </a:lnTo>
                  <a:lnTo>
                    <a:pt x="19" y="48"/>
                  </a:lnTo>
                  <a:lnTo>
                    <a:pt x="19" y="54"/>
                  </a:lnTo>
                  <a:lnTo>
                    <a:pt x="20" y="55"/>
                  </a:lnTo>
                  <a:lnTo>
                    <a:pt x="20" y="61"/>
                  </a:lnTo>
                  <a:lnTo>
                    <a:pt x="22" y="62"/>
                  </a:lnTo>
                  <a:lnTo>
                    <a:pt x="22" y="69"/>
                  </a:lnTo>
                  <a:lnTo>
                    <a:pt x="23" y="69"/>
                  </a:lnTo>
                  <a:lnTo>
                    <a:pt x="23" y="76"/>
                  </a:lnTo>
                  <a:lnTo>
                    <a:pt x="24" y="77"/>
                  </a:lnTo>
                  <a:lnTo>
                    <a:pt x="24" y="84"/>
                  </a:lnTo>
                  <a:lnTo>
                    <a:pt x="25" y="84"/>
                  </a:lnTo>
                  <a:lnTo>
                    <a:pt x="25" y="92"/>
                  </a:lnTo>
                  <a:lnTo>
                    <a:pt x="26" y="93"/>
                  </a:lnTo>
                  <a:lnTo>
                    <a:pt x="26" y="100"/>
                  </a:lnTo>
                  <a:lnTo>
                    <a:pt x="28" y="100"/>
                  </a:lnTo>
                  <a:lnTo>
                    <a:pt x="28" y="108"/>
                  </a:lnTo>
                  <a:lnTo>
                    <a:pt x="29" y="108"/>
                  </a:lnTo>
                  <a:lnTo>
                    <a:pt x="29" y="116"/>
                  </a:lnTo>
                  <a:lnTo>
                    <a:pt x="30" y="117"/>
                  </a:lnTo>
                  <a:lnTo>
                    <a:pt x="30" y="124"/>
                  </a:lnTo>
                  <a:lnTo>
                    <a:pt x="31" y="124"/>
                  </a:lnTo>
                  <a:lnTo>
                    <a:pt x="31" y="132"/>
                  </a:lnTo>
                  <a:lnTo>
                    <a:pt x="32" y="132"/>
                  </a:lnTo>
                  <a:lnTo>
                    <a:pt x="32" y="140"/>
                  </a:lnTo>
                  <a:lnTo>
                    <a:pt x="34" y="140"/>
                  </a:lnTo>
                  <a:lnTo>
                    <a:pt x="34" y="147"/>
                  </a:lnTo>
                  <a:lnTo>
                    <a:pt x="35" y="148"/>
                  </a:lnTo>
                  <a:lnTo>
                    <a:pt x="35" y="155"/>
                  </a:lnTo>
                  <a:lnTo>
                    <a:pt x="36" y="155"/>
                  </a:lnTo>
                  <a:lnTo>
                    <a:pt x="36" y="162"/>
                  </a:lnTo>
                  <a:lnTo>
                    <a:pt x="37" y="162"/>
                  </a:lnTo>
                  <a:lnTo>
                    <a:pt x="37" y="169"/>
                  </a:lnTo>
                  <a:lnTo>
                    <a:pt x="38" y="169"/>
                  </a:lnTo>
                  <a:lnTo>
                    <a:pt x="38" y="176"/>
                  </a:lnTo>
                  <a:lnTo>
                    <a:pt x="40" y="176"/>
                  </a:lnTo>
                  <a:lnTo>
                    <a:pt x="40" y="183"/>
                  </a:lnTo>
                  <a:lnTo>
                    <a:pt x="41" y="183"/>
                  </a:lnTo>
                  <a:lnTo>
                    <a:pt x="41" y="189"/>
                  </a:lnTo>
                  <a:lnTo>
                    <a:pt x="42" y="189"/>
                  </a:lnTo>
                  <a:lnTo>
                    <a:pt x="42" y="195"/>
                  </a:lnTo>
                  <a:lnTo>
                    <a:pt x="43" y="195"/>
                  </a:lnTo>
                  <a:lnTo>
                    <a:pt x="43" y="201"/>
                  </a:lnTo>
                  <a:lnTo>
                    <a:pt x="44" y="201"/>
                  </a:lnTo>
                  <a:lnTo>
                    <a:pt x="44" y="206"/>
                  </a:lnTo>
                  <a:lnTo>
                    <a:pt x="46" y="206"/>
                  </a:lnTo>
                  <a:lnTo>
                    <a:pt x="46" y="211"/>
                  </a:lnTo>
                  <a:lnTo>
                    <a:pt x="47" y="212"/>
                  </a:lnTo>
                  <a:lnTo>
                    <a:pt x="47" y="216"/>
                  </a:lnTo>
                  <a:lnTo>
                    <a:pt x="48" y="217"/>
                  </a:lnTo>
                  <a:lnTo>
                    <a:pt x="48" y="221"/>
                  </a:lnTo>
                  <a:lnTo>
                    <a:pt x="49" y="221"/>
                  </a:lnTo>
                  <a:lnTo>
                    <a:pt x="49" y="225"/>
                  </a:lnTo>
                  <a:lnTo>
                    <a:pt x="50" y="225"/>
                  </a:lnTo>
                  <a:lnTo>
                    <a:pt x="50" y="229"/>
                  </a:lnTo>
                  <a:lnTo>
                    <a:pt x="52" y="229"/>
                  </a:lnTo>
                  <a:lnTo>
                    <a:pt x="52" y="233"/>
                  </a:lnTo>
                  <a:lnTo>
                    <a:pt x="53" y="233"/>
                  </a:lnTo>
                  <a:lnTo>
                    <a:pt x="53" y="236"/>
                  </a:lnTo>
                  <a:lnTo>
                    <a:pt x="54" y="237"/>
                  </a:lnTo>
                  <a:lnTo>
                    <a:pt x="54" y="240"/>
                  </a:lnTo>
                  <a:lnTo>
                    <a:pt x="55" y="240"/>
                  </a:lnTo>
                  <a:lnTo>
                    <a:pt x="55" y="243"/>
                  </a:lnTo>
                  <a:lnTo>
                    <a:pt x="56" y="243"/>
                  </a:lnTo>
                  <a:lnTo>
                    <a:pt x="56" y="246"/>
                  </a:lnTo>
                  <a:lnTo>
                    <a:pt x="58" y="246"/>
                  </a:lnTo>
                  <a:lnTo>
                    <a:pt x="58" y="248"/>
                  </a:lnTo>
                  <a:lnTo>
                    <a:pt x="59" y="248"/>
                  </a:lnTo>
                  <a:lnTo>
                    <a:pt x="59" y="250"/>
                  </a:lnTo>
                  <a:lnTo>
                    <a:pt x="60" y="251"/>
                  </a:lnTo>
                  <a:lnTo>
                    <a:pt x="60" y="252"/>
                  </a:lnTo>
                  <a:lnTo>
                    <a:pt x="61" y="253"/>
                  </a:lnTo>
                  <a:lnTo>
                    <a:pt x="61" y="254"/>
                  </a:lnTo>
                  <a:lnTo>
                    <a:pt x="62" y="255"/>
                  </a:lnTo>
                  <a:lnTo>
                    <a:pt x="62" y="256"/>
                  </a:lnTo>
                  <a:lnTo>
                    <a:pt x="64" y="257"/>
                  </a:lnTo>
                  <a:lnTo>
                    <a:pt x="64" y="258"/>
                  </a:lnTo>
                  <a:lnTo>
                    <a:pt x="65" y="258"/>
                  </a:lnTo>
                  <a:lnTo>
                    <a:pt x="65" y="259"/>
                  </a:lnTo>
                  <a:lnTo>
                    <a:pt x="67" y="260"/>
                  </a:lnTo>
                  <a:lnTo>
                    <a:pt x="67" y="262"/>
                  </a:lnTo>
                  <a:lnTo>
                    <a:pt x="70" y="263"/>
                  </a:lnTo>
                  <a:lnTo>
                    <a:pt x="70" y="264"/>
                  </a:lnTo>
                  <a:lnTo>
                    <a:pt x="72" y="265"/>
                  </a:lnTo>
                  <a:lnTo>
                    <a:pt x="73" y="266"/>
                  </a:lnTo>
                  <a:lnTo>
                    <a:pt x="76" y="267"/>
                  </a:lnTo>
                  <a:lnTo>
                    <a:pt x="77" y="267"/>
                  </a:lnTo>
                  <a:lnTo>
                    <a:pt x="78" y="267"/>
                  </a:lnTo>
                  <a:lnTo>
                    <a:pt x="79" y="268"/>
                  </a:lnTo>
                  <a:lnTo>
                    <a:pt x="80" y="268"/>
                  </a:lnTo>
                  <a:lnTo>
                    <a:pt x="82" y="268"/>
                  </a:lnTo>
                  <a:lnTo>
                    <a:pt x="83" y="269"/>
                  </a:lnTo>
                  <a:lnTo>
                    <a:pt x="84" y="269"/>
                  </a:lnTo>
                  <a:lnTo>
                    <a:pt x="85" y="269"/>
                  </a:lnTo>
                  <a:lnTo>
                    <a:pt x="86" y="269"/>
                  </a:lnTo>
                  <a:lnTo>
                    <a:pt x="88" y="269"/>
                  </a:lnTo>
                  <a:lnTo>
                    <a:pt x="89" y="269"/>
                  </a:lnTo>
                  <a:lnTo>
                    <a:pt x="90" y="269"/>
                  </a:lnTo>
                  <a:lnTo>
                    <a:pt x="91" y="270"/>
                  </a:lnTo>
                  <a:lnTo>
                    <a:pt x="92" y="27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6" name="Freeform 117"/>
            <p:cNvSpPr>
              <a:spLocks/>
            </p:cNvSpPr>
            <p:nvPr/>
          </p:nvSpPr>
          <p:spPr bwMode="auto">
            <a:xfrm rot="-5400000">
              <a:off x="2184915" y="3333938"/>
              <a:ext cx="26013" cy="1742"/>
            </a:xfrm>
            <a:custGeom>
              <a:avLst/>
              <a:gdLst>
                <a:gd name="T0" fmla="*/ 0 w 10"/>
                <a:gd name="T1" fmla="*/ 0 h 1742"/>
                <a:gd name="T2" fmla="*/ 2147483646 w 10"/>
                <a:gd name="T3" fmla="*/ 0 h 1742"/>
                <a:gd name="T4" fmla="*/ 2147483646 w 10"/>
                <a:gd name="T5" fmla="*/ 0 h 1742"/>
                <a:gd name="T6" fmla="*/ 2147483646 w 10"/>
                <a:gd name="T7" fmla="*/ 0 h 1742"/>
                <a:gd name="T8" fmla="*/ 2147483646 w 10"/>
                <a:gd name="T9" fmla="*/ 0 h 1742"/>
                <a:gd name="T10" fmla="*/ 2147483646 w 10"/>
                <a:gd name="T11" fmla="*/ 0 h 1742"/>
                <a:gd name="T12" fmla="*/ 2147483646 w 10"/>
                <a:gd name="T13" fmla="*/ 0 h 1742"/>
                <a:gd name="T14" fmla="*/ 2147483646 w 10"/>
                <a:gd name="T15" fmla="*/ 0 h 1742"/>
                <a:gd name="T16" fmla="*/ 2147483646 w 10"/>
                <a:gd name="T17" fmla="*/ 0 h 17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"/>
                <a:gd name="T28" fmla="*/ 0 h 1742"/>
                <a:gd name="T29" fmla="*/ 10 w 10"/>
                <a:gd name="T30" fmla="*/ 1742 h 174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" h="1742">
                  <a:moveTo>
                    <a:pt x="0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0"/>
                  </a:lnTo>
                </a:path>
              </a:pathLst>
            </a:custGeom>
            <a:noFill/>
            <a:ln w="2540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7" name="Freeform 118"/>
            <p:cNvSpPr>
              <a:spLocks/>
            </p:cNvSpPr>
            <p:nvPr/>
          </p:nvSpPr>
          <p:spPr bwMode="auto">
            <a:xfrm rot="-5400000">
              <a:off x="1996740" y="3436247"/>
              <a:ext cx="395399" cy="5225"/>
            </a:xfrm>
            <a:custGeom>
              <a:avLst/>
              <a:gdLst>
                <a:gd name="T0" fmla="*/ 2147483646 w 152"/>
                <a:gd name="T1" fmla="*/ 2147483646 h 3"/>
                <a:gd name="T2" fmla="*/ 2147483646 w 152"/>
                <a:gd name="T3" fmla="*/ 2147483646 h 3"/>
                <a:gd name="T4" fmla="*/ 2147483646 w 152"/>
                <a:gd name="T5" fmla="*/ 2147483646 h 3"/>
                <a:gd name="T6" fmla="*/ 2147483646 w 152"/>
                <a:gd name="T7" fmla="*/ 2147483646 h 3"/>
                <a:gd name="T8" fmla="*/ 2147483646 w 152"/>
                <a:gd name="T9" fmla="*/ 2147483646 h 3"/>
                <a:gd name="T10" fmla="*/ 2147483646 w 152"/>
                <a:gd name="T11" fmla="*/ 2147483646 h 3"/>
                <a:gd name="T12" fmla="*/ 2147483646 w 152"/>
                <a:gd name="T13" fmla="*/ 2147483646 h 3"/>
                <a:gd name="T14" fmla="*/ 2147483646 w 152"/>
                <a:gd name="T15" fmla="*/ 2147483646 h 3"/>
                <a:gd name="T16" fmla="*/ 2147483646 w 152"/>
                <a:gd name="T17" fmla="*/ 2147483646 h 3"/>
                <a:gd name="T18" fmla="*/ 2147483646 w 152"/>
                <a:gd name="T19" fmla="*/ 2147483646 h 3"/>
                <a:gd name="T20" fmla="*/ 2147483646 w 152"/>
                <a:gd name="T21" fmla="*/ 2147483646 h 3"/>
                <a:gd name="T22" fmla="*/ 2147483646 w 152"/>
                <a:gd name="T23" fmla="*/ 2147483646 h 3"/>
                <a:gd name="T24" fmla="*/ 2147483646 w 152"/>
                <a:gd name="T25" fmla="*/ 2147483646 h 3"/>
                <a:gd name="T26" fmla="*/ 2147483646 w 152"/>
                <a:gd name="T27" fmla="*/ 2147483646 h 3"/>
                <a:gd name="T28" fmla="*/ 2147483646 w 152"/>
                <a:gd name="T29" fmla="*/ 2147483646 h 3"/>
                <a:gd name="T30" fmla="*/ 2147483646 w 152"/>
                <a:gd name="T31" fmla="*/ 2147483646 h 3"/>
                <a:gd name="T32" fmla="*/ 2147483646 w 152"/>
                <a:gd name="T33" fmla="*/ 2147483646 h 3"/>
                <a:gd name="T34" fmla="*/ 2147483646 w 152"/>
                <a:gd name="T35" fmla="*/ 2147483646 h 3"/>
                <a:gd name="T36" fmla="*/ 2147483646 w 152"/>
                <a:gd name="T37" fmla="*/ 2147483646 h 3"/>
                <a:gd name="T38" fmla="*/ 2147483646 w 152"/>
                <a:gd name="T39" fmla="*/ 2147483646 h 3"/>
                <a:gd name="T40" fmla="*/ 2147483646 w 152"/>
                <a:gd name="T41" fmla="*/ 2147483646 h 3"/>
                <a:gd name="T42" fmla="*/ 2147483646 w 152"/>
                <a:gd name="T43" fmla="*/ 2147483646 h 3"/>
                <a:gd name="T44" fmla="*/ 2147483646 w 152"/>
                <a:gd name="T45" fmla="*/ 2147483646 h 3"/>
                <a:gd name="T46" fmla="*/ 2147483646 w 152"/>
                <a:gd name="T47" fmla="*/ 2147483646 h 3"/>
                <a:gd name="T48" fmla="*/ 2147483646 w 152"/>
                <a:gd name="T49" fmla="*/ 2147483646 h 3"/>
                <a:gd name="T50" fmla="*/ 2147483646 w 152"/>
                <a:gd name="T51" fmla="*/ 2147483646 h 3"/>
                <a:gd name="T52" fmla="*/ 2147483646 w 152"/>
                <a:gd name="T53" fmla="*/ 2147483646 h 3"/>
                <a:gd name="T54" fmla="*/ 2147483646 w 152"/>
                <a:gd name="T55" fmla="*/ 2147483646 h 3"/>
                <a:gd name="T56" fmla="*/ 2147483646 w 152"/>
                <a:gd name="T57" fmla="*/ 2147483646 h 3"/>
                <a:gd name="T58" fmla="*/ 2147483646 w 152"/>
                <a:gd name="T59" fmla="*/ 2147483646 h 3"/>
                <a:gd name="T60" fmla="*/ 2147483646 w 152"/>
                <a:gd name="T61" fmla="*/ 2147483646 h 3"/>
                <a:gd name="T62" fmla="*/ 2147483646 w 152"/>
                <a:gd name="T63" fmla="*/ 2147483646 h 3"/>
                <a:gd name="T64" fmla="*/ 2147483646 w 152"/>
                <a:gd name="T65" fmla="*/ 2147483646 h 3"/>
                <a:gd name="T66" fmla="*/ 2147483646 w 152"/>
                <a:gd name="T67" fmla="*/ 2147483646 h 3"/>
                <a:gd name="T68" fmla="*/ 2147483646 w 152"/>
                <a:gd name="T69" fmla="*/ 2147483646 h 3"/>
                <a:gd name="T70" fmla="*/ 2147483646 w 152"/>
                <a:gd name="T71" fmla="*/ 2147483646 h 3"/>
                <a:gd name="T72" fmla="*/ 2147483646 w 152"/>
                <a:gd name="T73" fmla="*/ 2147483646 h 3"/>
                <a:gd name="T74" fmla="*/ 2147483646 w 152"/>
                <a:gd name="T75" fmla="*/ 0 h 3"/>
                <a:gd name="T76" fmla="*/ 2147483646 w 152"/>
                <a:gd name="T77" fmla="*/ 0 h 3"/>
                <a:gd name="T78" fmla="*/ 2147483646 w 152"/>
                <a:gd name="T79" fmla="*/ 0 h 3"/>
                <a:gd name="T80" fmla="*/ 2147483646 w 152"/>
                <a:gd name="T81" fmla="*/ 0 h 3"/>
                <a:gd name="T82" fmla="*/ 2147483646 w 152"/>
                <a:gd name="T83" fmla="*/ 0 h 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3"/>
                <a:gd name="T128" fmla="*/ 152 w 152"/>
                <a:gd name="T129" fmla="*/ 3 h 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3">
                  <a:moveTo>
                    <a:pt x="0" y="3"/>
                  </a:move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3"/>
                  </a:lnTo>
                  <a:lnTo>
                    <a:pt x="41" y="3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2" y="3"/>
                  </a:lnTo>
                  <a:lnTo>
                    <a:pt x="63" y="3"/>
                  </a:lnTo>
                  <a:lnTo>
                    <a:pt x="65" y="3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1" y="3"/>
                  </a:lnTo>
                  <a:lnTo>
                    <a:pt x="72" y="3"/>
                  </a:lnTo>
                  <a:lnTo>
                    <a:pt x="73" y="3"/>
                  </a:lnTo>
                  <a:lnTo>
                    <a:pt x="74" y="3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8" y="3"/>
                  </a:lnTo>
                  <a:lnTo>
                    <a:pt x="79" y="3"/>
                  </a:lnTo>
                  <a:lnTo>
                    <a:pt x="80" y="3"/>
                  </a:lnTo>
                  <a:lnTo>
                    <a:pt x="81" y="2"/>
                  </a:lnTo>
                  <a:lnTo>
                    <a:pt x="83" y="2"/>
                  </a:lnTo>
                  <a:lnTo>
                    <a:pt x="84" y="2"/>
                  </a:lnTo>
                  <a:lnTo>
                    <a:pt x="85" y="2"/>
                  </a:lnTo>
                  <a:lnTo>
                    <a:pt x="86" y="2"/>
                  </a:lnTo>
                  <a:lnTo>
                    <a:pt x="87" y="2"/>
                  </a:lnTo>
                  <a:lnTo>
                    <a:pt x="89" y="2"/>
                  </a:lnTo>
                  <a:lnTo>
                    <a:pt x="90" y="2"/>
                  </a:lnTo>
                  <a:lnTo>
                    <a:pt x="91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5" y="2"/>
                  </a:lnTo>
                  <a:lnTo>
                    <a:pt x="96" y="2"/>
                  </a:lnTo>
                  <a:lnTo>
                    <a:pt x="97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5" y="2"/>
                  </a:lnTo>
                  <a:lnTo>
                    <a:pt x="107" y="2"/>
                  </a:lnTo>
                  <a:lnTo>
                    <a:pt x="108" y="2"/>
                  </a:lnTo>
                  <a:lnTo>
                    <a:pt x="109" y="2"/>
                  </a:lnTo>
                  <a:lnTo>
                    <a:pt x="110" y="2"/>
                  </a:lnTo>
                  <a:lnTo>
                    <a:pt x="111" y="2"/>
                  </a:lnTo>
                  <a:lnTo>
                    <a:pt x="113" y="2"/>
                  </a:lnTo>
                  <a:lnTo>
                    <a:pt x="114" y="2"/>
                  </a:lnTo>
                  <a:lnTo>
                    <a:pt x="115" y="2"/>
                  </a:lnTo>
                  <a:lnTo>
                    <a:pt x="116" y="2"/>
                  </a:lnTo>
                  <a:lnTo>
                    <a:pt x="117" y="1"/>
                  </a:lnTo>
                  <a:lnTo>
                    <a:pt x="119" y="1"/>
                  </a:lnTo>
                  <a:lnTo>
                    <a:pt x="120" y="1"/>
                  </a:lnTo>
                  <a:lnTo>
                    <a:pt x="121" y="1"/>
                  </a:lnTo>
                  <a:lnTo>
                    <a:pt x="122" y="1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6" y="1"/>
                  </a:lnTo>
                  <a:lnTo>
                    <a:pt x="127" y="1"/>
                  </a:lnTo>
                  <a:lnTo>
                    <a:pt x="128" y="1"/>
                  </a:lnTo>
                  <a:lnTo>
                    <a:pt x="129" y="1"/>
                  </a:lnTo>
                  <a:lnTo>
                    <a:pt x="131" y="1"/>
                  </a:lnTo>
                  <a:lnTo>
                    <a:pt x="132" y="1"/>
                  </a:lnTo>
                  <a:lnTo>
                    <a:pt x="133" y="1"/>
                  </a:lnTo>
                  <a:lnTo>
                    <a:pt x="134" y="1"/>
                  </a:lnTo>
                  <a:lnTo>
                    <a:pt x="135" y="0"/>
                  </a:lnTo>
                  <a:lnTo>
                    <a:pt x="137" y="0"/>
                  </a:lnTo>
                  <a:lnTo>
                    <a:pt x="138" y="0"/>
                  </a:lnTo>
                  <a:lnTo>
                    <a:pt x="139" y="0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0"/>
                  </a:lnTo>
                  <a:lnTo>
                    <a:pt x="149" y="0"/>
                  </a:lnTo>
                  <a:lnTo>
                    <a:pt x="150" y="0"/>
                  </a:lnTo>
                  <a:lnTo>
                    <a:pt x="151" y="0"/>
                  </a:lnTo>
                  <a:lnTo>
                    <a:pt x="152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8" name="Freeform 119"/>
            <p:cNvSpPr>
              <a:spLocks/>
            </p:cNvSpPr>
            <p:nvPr/>
          </p:nvSpPr>
          <p:spPr bwMode="auto">
            <a:xfrm rot="-5400000">
              <a:off x="1952772" y="3002107"/>
              <a:ext cx="398001" cy="80108"/>
            </a:xfrm>
            <a:custGeom>
              <a:avLst/>
              <a:gdLst>
                <a:gd name="T0" fmla="*/ 2147483646 w 153"/>
                <a:gd name="T1" fmla="*/ 2147483646 h 46"/>
                <a:gd name="T2" fmla="*/ 2147483646 w 153"/>
                <a:gd name="T3" fmla="*/ 2147483646 h 46"/>
                <a:gd name="T4" fmla="*/ 2147483646 w 153"/>
                <a:gd name="T5" fmla="*/ 2147483646 h 46"/>
                <a:gd name="T6" fmla="*/ 2147483646 w 153"/>
                <a:gd name="T7" fmla="*/ 2147483646 h 46"/>
                <a:gd name="T8" fmla="*/ 2147483646 w 153"/>
                <a:gd name="T9" fmla="*/ 2147483646 h 46"/>
                <a:gd name="T10" fmla="*/ 2147483646 w 153"/>
                <a:gd name="T11" fmla="*/ 2147483646 h 46"/>
                <a:gd name="T12" fmla="*/ 2147483646 w 153"/>
                <a:gd name="T13" fmla="*/ 2147483646 h 46"/>
                <a:gd name="T14" fmla="*/ 2147483646 w 153"/>
                <a:gd name="T15" fmla="*/ 2147483646 h 46"/>
                <a:gd name="T16" fmla="*/ 2147483646 w 153"/>
                <a:gd name="T17" fmla="*/ 2147483646 h 46"/>
                <a:gd name="T18" fmla="*/ 2147483646 w 153"/>
                <a:gd name="T19" fmla="*/ 2147483646 h 46"/>
                <a:gd name="T20" fmla="*/ 2147483646 w 153"/>
                <a:gd name="T21" fmla="*/ 2147483646 h 46"/>
                <a:gd name="T22" fmla="*/ 2147483646 w 153"/>
                <a:gd name="T23" fmla="*/ 2147483646 h 46"/>
                <a:gd name="T24" fmla="*/ 2147483646 w 153"/>
                <a:gd name="T25" fmla="*/ 2147483646 h 46"/>
                <a:gd name="T26" fmla="*/ 2147483646 w 153"/>
                <a:gd name="T27" fmla="*/ 2147483646 h 46"/>
                <a:gd name="T28" fmla="*/ 2147483646 w 153"/>
                <a:gd name="T29" fmla="*/ 2147483646 h 46"/>
                <a:gd name="T30" fmla="*/ 2147483646 w 153"/>
                <a:gd name="T31" fmla="*/ 2147483646 h 46"/>
                <a:gd name="T32" fmla="*/ 2147483646 w 153"/>
                <a:gd name="T33" fmla="*/ 2147483646 h 46"/>
                <a:gd name="T34" fmla="*/ 2147483646 w 153"/>
                <a:gd name="T35" fmla="*/ 2147483646 h 46"/>
                <a:gd name="T36" fmla="*/ 2147483646 w 153"/>
                <a:gd name="T37" fmla="*/ 2147483646 h 46"/>
                <a:gd name="T38" fmla="*/ 2147483646 w 153"/>
                <a:gd name="T39" fmla="*/ 2147483646 h 46"/>
                <a:gd name="T40" fmla="*/ 2147483646 w 153"/>
                <a:gd name="T41" fmla="*/ 2147483646 h 46"/>
                <a:gd name="T42" fmla="*/ 2147483646 w 153"/>
                <a:gd name="T43" fmla="*/ 2147483646 h 46"/>
                <a:gd name="T44" fmla="*/ 2147483646 w 153"/>
                <a:gd name="T45" fmla="*/ 2147483646 h 46"/>
                <a:gd name="T46" fmla="*/ 2147483646 w 153"/>
                <a:gd name="T47" fmla="*/ 2147483646 h 46"/>
                <a:gd name="T48" fmla="*/ 2147483646 w 153"/>
                <a:gd name="T49" fmla="*/ 2147483646 h 46"/>
                <a:gd name="T50" fmla="*/ 2147483646 w 153"/>
                <a:gd name="T51" fmla="*/ 2147483646 h 46"/>
                <a:gd name="T52" fmla="*/ 2147483646 w 153"/>
                <a:gd name="T53" fmla="*/ 2147483646 h 46"/>
                <a:gd name="T54" fmla="*/ 2147483646 w 153"/>
                <a:gd name="T55" fmla="*/ 2147483646 h 46"/>
                <a:gd name="T56" fmla="*/ 2147483646 w 153"/>
                <a:gd name="T57" fmla="*/ 2147483646 h 46"/>
                <a:gd name="T58" fmla="*/ 2147483646 w 153"/>
                <a:gd name="T59" fmla="*/ 2147483646 h 46"/>
                <a:gd name="T60" fmla="*/ 2147483646 w 153"/>
                <a:gd name="T61" fmla="*/ 2147483646 h 46"/>
                <a:gd name="T62" fmla="*/ 2147483646 w 153"/>
                <a:gd name="T63" fmla="*/ 2147483646 h 46"/>
                <a:gd name="T64" fmla="*/ 2147483646 w 153"/>
                <a:gd name="T65" fmla="*/ 2147483646 h 46"/>
                <a:gd name="T66" fmla="*/ 2147483646 w 153"/>
                <a:gd name="T67" fmla="*/ 2147483646 h 46"/>
                <a:gd name="T68" fmla="*/ 2147483646 w 153"/>
                <a:gd name="T69" fmla="*/ 2147483646 h 46"/>
                <a:gd name="T70" fmla="*/ 2147483646 w 153"/>
                <a:gd name="T71" fmla="*/ 2147483646 h 46"/>
                <a:gd name="T72" fmla="*/ 2147483646 w 153"/>
                <a:gd name="T73" fmla="*/ 2147483646 h 46"/>
                <a:gd name="T74" fmla="*/ 2147483646 w 153"/>
                <a:gd name="T75" fmla="*/ 2147483646 h 46"/>
                <a:gd name="T76" fmla="*/ 2147483646 w 153"/>
                <a:gd name="T77" fmla="*/ 2147483646 h 46"/>
                <a:gd name="T78" fmla="*/ 2147483646 w 153"/>
                <a:gd name="T79" fmla="*/ 2147483646 h 46"/>
                <a:gd name="T80" fmla="*/ 2147483646 w 153"/>
                <a:gd name="T81" fmla="*/ 2147483646 h 46"/>
                <a:gd name="T82" fmla="*/ 2147483646 w 153"/>
                <a:gd name="T83" fmla="*/ 2147483646 h 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3"/>
                <a:gd name="T127" fmla="*/ 0 h 46"/>
                <a:gd name="T128" fmla="*/ 153 w 153"/>
                <a:gd name="T129" fmla="*/ 46 h 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3" h="46">
                  <a:moveTo>
                    <a:pt x="0" y="46"/>
                  </a:moveTo>
                  <a:lnTo>
                    <a:pt x="1" y="45"/>
                  </a:lnTo>
                  <a:lnTo>
                    <a:pt x="3" y="45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6" y="45"/>
                  </a:lnTo>
                  <a:lnTo>
                    <a:pt x="7" y="45"/>
                  </a:lnTo>
                  <a:lnTo>
                    <a:pt x="9" y="45"/>
                  </a:lnTo>
                  <a:lnTo>
                    <a:pt x="10" y="45"/>
                  </a:lnTo>
                  <a:lnTo>
                    <a:pt x="11" y="44"/>
                  </a:lnTo>
                  <a:lnTo>
                    <a:pt x="12" y="44"/>
                  </a:lnTo>
                  <a:lnTo>
                    <a:pt x="13" y="44"/>
                  </a:lnTo>
                  <a:lnTo>
                    <a:pt x="15" y="44"/>
                  </a:lnTo>
                  <a:lnTo>
                    <a:pt x="16" y="44"/>
                  </a:lnTo>
                  <a:lnTo>
                    <a:pt x="17" y="44"/>
                  </a:lnTo>
                  <a:lnTo>
                    <a:pt x="18" y="43"/>
                  </a:lnTo>
                  <a:lnTo>
                    <a:pt x="19" y="43"/>
                  </a:lnTo>
                  <a:lnTo>
                    <a:pt x="21" y="43"/>
                  </a:lnTo>
                  <a:lnTo>
                    <a:pt x="22" y="43"/>
                  </a:lnTo>
                  <a:lnTo>
                    <a:pt x="23" y="43"/>
                  </a:lnTo>
                  <a:lnTo>
                    <a:pt x="24" y="43"/>
                  </a:lnTo>
                  <a:lnTo>
                    <a:pt x="25" y="42"/>
                  </a:lnTo>
                  <a:lnTo>
                    <a:pt x="27" y="42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30" y="42"/>
                  </a:lnTo>
                  <a:lnTo>
                    <a:pt x="31" y="41"/>
                  </a:lnTo>
                  <a:lnTo>
                    <a:pt x="33" y="41"/>
                  </a:lnTo>
                  <a:lnTo>
                    <a:pt x="34" y="41"/>
                  </a:lnTo>
                  <a:lnTo>
                    <a:pt x="35" y="41"/>
                  </a:lnTo>
                  <a:lnTo>
                    <a:pt x="36" y="41"/>
                  </a:lnTo>
                  <a:lnTo>
                    <a:pt x="37" y="40"/>
                  </a:lnTo>
                  <a:lnTo>
                    <a:pt x="39" y="40"/>
                  </a:lnTo>
                  <a:lnTo>
                    <a:pt x="40" y="40"/>
                  </a:lnTo>
                  <a:lnTo>
                    <a:pt x="41" y="40"/>
                  </a:lnTo>
                  <a:lnTo>
                    <a:pt x="42" y="39"/>
                  </a:lnTo>
                  <a:lnTo>
                    <a:pt x="43" y="39"/>
                  </a:lnTo>
                  <a:lnTo>
                    <a:pt x="45" y="39"/>
                  </a:lnTo>
                  <a:lnTo>
                    <a:pt x="46" y="39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49" y="38"/>
                  </a:lnTo>
                  <a:lnTo>
                    <a:pt x="51" y="37"/>
                  </a:lnTo>
                  <a:lnTo>
                    <a:pt x="52" y="37"/>
                  </a:lnTo>
                  <a:lnTo>
                    <a:pt x="53" y="37"/>
                  </a:lnTo>
                  <a:lnTo>
                    <a:pt x="54" y="37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8" y="36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1" y="35"/>
                  </a:lnTo>
                  <a:lnTo>
                    <a:pt x="63" y="34"/>
                  </a:lnTo>
                  <a:lnTo>
                    <a:pt x="64" y="34"/>
                  </a:lnTo>
                  <a:lnTo>
                    <a:pt x="65" y="34"/>
                  </a:lnTo>
                  <a:lnTo>
                    <a:pt x="66" y="33"/>
                  </a:lnTo>
                  <a:lnTo>
                    <a:pt x="67" y="33"/>
                  </a:lnTo>
                  <a:lnTo>
                    <a:pt x="69" y="33"/>
                  </a:lnTo>
                  <a:lnTo>
                    <a:pt x="70" y="32"/>
                  </a:lnTo>
                  <a:lnTo>
                    <a:pt x="71" y="32"/>
                  </a:lnTo>
                  <a:lnTo>
                    <a:pt x="72" y="32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6" y="30"/>
                  </a:lnTo>
                  <a:lnTo>
                    <a:pt x="77" y="30"/>
                  </a:lnTo>
                  <a:lnTo>
                    <a:pt x="78" y="30"/>
                  </a:lnTo>
                  <a:lnTo>
                    <a:pt x="79" y="29"/>
                  </a:lnTo>
                  <a:lnTo>
                    <a:pt x="81" y="29"/>
                  </a:lnTo>
                  <a:lnTo>
                    <a:pt x="82" y="28"/>
                  </a:lnTo>
                  <a:lnTo>
                    <a:pt x="83" y="28"/>
                  </a:lnTo>
                  <a:lnTo>
                    <a:pt x="84" y="28"/>
                  </a:lnTo>
                  <a:lnTo>
                    <a:pt x="85" y="27"/>
                  </a:lnTo>
                  <a:lnTo>
                    <a:pt x="87" y="27"/>
                  </a:lnTo>
                  <a:lnTo>
                    <a:pt x="88" y="26"/>
                  </a:lnTo>
                  <a:lnTo>
                    <a:pt x="89" y="26"/>
                  </a:lnTo>
                  <a:lnTo>
                    <a:pt x="90" y="25"/>
                  </a:lnTo>
                  <a:lnTo>
                    <a:pt x="91" y="25"/>
                  </a:lnTo>
                  <a:lnTo>
                    <a:pt x="93" y="25"/>
                  </a:lnTo>
                  <a:lnTo>
                    <a:pt x="94" y="25"/>
                  </a:lnTo>
                  <a:lnTo>
                    <a:pt x="95" y="24"/>
                  </a:lnTo>
                  <a:lnTo>
                    <a:pt x="96" y="24"/>
                  </a:lnTo>
                  <a:lnTo>
                    <a:pt x="97" y="23"/>
                  </a:lnTo>
                  <a:lnTo>
                    <a:pt x="99" y="23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5" y="20"/>
                  </a:lnTo>
                  <a:lnTo>
                    <a:pt x="106" y="20"/>
                  </a:lnTo>
                  <a:lnTo>
                    <a:pt x="107" y="19"/>
                  </a:lnTo>
                  <a:lnTo>
                    <a:pt x="108" y="19"/>
                  </a:lnTo>
                  <a:lnTo>
                    <a:pt x="109" y="18"/>
                  </a:lnTo>
                  <a:lnTo>
                    <a:pt x="111" y="18"/>
                  </a:lnTo>
                  <a:lnTo>
                    <a:pt x="112" y="17"/>
                  </a:lnTo>
                  <a:lnTo>
                    <a:pt x="113" y="17"/>
                  </a:lnTo>
                  <a:lnTo>
                    <a:pt x="114" y="16"/>
                  </a:lnTo>
                  <a:lnTo>
                    <a:pt x="115" y="16"/>
                  </a:lnTo>
                  <a:lnTo>
                    <a:pt x="117" y="15"/>
                  </a:lnTo>
                  <a:lnTo>
                    <a:pt x="118" y="15"/>
                  </a:lnTo>
                  <a:lnTo>
                    <a:pt x="119" y="14"/>
                  </a:lnTo>
                  <a:lnTo>
                    <a:pt x="120" y="14"/>
                  </a:lnTo>
                  <a:lnTo>
                    <a:pt x="121" y="13"/>
                  </a:lnTo>
                  <a:lnTo>
                    <a:pt x="123" y="13"/>
                  </a:lnTo>
                  <a:lnTo>
                    <a:pt x="124" y="12"/>
                  </a:lnTo>
                  <a:lnTo>
                    <a:pt x="125" y="12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29" y="10"/>
                  </a:lnTo>
                  <a:lnTo>
                    <a:pt x="130" y="10"/>
                  </a:lnTo>
                  <a:lnTo>
                    <a:pt x="131" y="9"/>
                  </a:lnTo>
                  <a:lnTo>
                    <a:pt x="133" y="8"/>
                  </a:lnTo>
                  <a:lnTo>
                    <a:pt x="135" y="7"/>
                  </a:lnTo>
                  <a:lnTo>
                    <a:pt x="136" y="7"/>
                  </a:lnTo>
                  <a:lnTo>
                    <a:pt x="137" y="6"/>
                  </a:lnTo>
                  <a:lnTo>
                    <a:pt x="138" y="6"/>
                  </a:lnTo>
                  <a:lnTo>
                    <a:pt x="139" y="5"/>
                  </a:lnTo>
                  <a:lnTo>
                    <a:pt x="141" y="5"/>
                  </a:lnTo>
                  <a:lnTo>
                    <a:pt x="142" y="4"/>
                  </a:lnTo>
                  <a:lnTo>
                    <a:pt x="143" y="4"/>
                  </a:lnTo>
                  <a:lnTo>
                    <a:pt x="144" y="4"/>
                  </a:lnTo>
                  <a:lnTo>
                    <a:pt x="145" y="3"/>
                  </a:lnTo>
                  <a:lnTo>
                    <a:pt x="147" y="3"/>
                  </a:lnTo>
                  <a:lnTo>
                    <a:pt x="148" y="2"/>
                  </a:lnTo>
                  <a:lnTo>
                    <a:pt x="150" y="1"/>
                  </a:lnTo>
                  <a:lnTo>
                    <a:pt x="151" y="0"/>
                  </a:lnTo>
                  <a:lnTo>
                    <a:pt x="153" y="0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39" name="Freeform 120"/>
            <p:cNvSpPr>
              <a:spLocks/>
            </p:cNvSpPr>
            <p:nvPr/>
          </p:nvSpPr>
          <p:spPr bwMode="auto">
            <a:xfrm rot="-5400000">
              <a:off x="1896604" y="2628048"/>
              <a:ext cx="395399" cy="34830"/>
            </a:xfrm>
            <a:custGeom>
              <a:avLst/>
              <a:gdLst>
                <a:gd name="T0" fmla="*/ 2147483646 w 152"/>
                <a:gd name="T1" fmla="*/ 2147483646 h 20"/>
                <a:gd name="T2" fmla="*/ 2147483646 w 152"/>
                <a:gd name="T3" fmla="*/ 2147483646 h 20"/>
                <a:gd name="T4" fmla="*/ 2147483646 w 152"/>
                <a:gd name="T5" fmla="*/ 2147483646 h 20"/>
                <a:gd name="T6" fmla="*/ 2147483646 w 152"/>
                <a:gd name="T7" fmla="*/ 2147483646 h 20"/>
                <a:gd name="T8" fmla="*/ 2147483646 w 152"/>
                <a:gd name="T9" fmla="*/ 2147483646 h 20"/>
                <a:gd name="T10" fmla="*/ 2147483646 w 152"/>
                <a:gd name="T11" fmla="*/ 2147483646 h 20"/>
                <a:gd name="T12" fmla="*/ 2147483646 w 152"/>
                <a:gd name="T13" fmla="*/ 2147483646 h 20"/>
                <a:gd name="T14" fmla="*/ 2147483646 w 152"/>
                <a:gd name="T15" fmla="*/ 2147483646 h 20"/>
                <a:gd name="T16" fmla="*/ 2147483646 w 152"/>
                <a:gd name="T17" fmla="*/ 2147483646 h 20"/>
                <a:gd name="T18" fmla="*/ 2147483646 w 152"/>
                <a:gd name="T19" fmla="*/ 2147483646 h 20"/>
                <a:gd name="T20" fmla="*/ 2147483646 w 152"/>
                <a:gd name="T21" fmla="*/ 2147483646 h 20"/>
                <a:gd name="T22" fmla="*/ 2147483646 w 152"/>
                <a:gd name="T23" fmla="*/ 2147483646 h 20"/>
                <a:gd name="T24" fmla="*/ 2147483646 w 152"/>
                <a:gd name="T25" fmla="*/ 2147483646 h 20"/>
                <a:gd name="T26" fmla="*/ 2147483646 w 152"/>
                <a:gd name="T27" fmla="*/ 2147483646 h 20"/>
                <a:gd name="T28" fmla="*/ 2147483646 w 152"/>
                <a:gd name="T29" fmla="*/ 2147483646 h 20"/>
                <a:gd name="T30" fmla="*/ 2147483646 w 152"/>
                <a:gd name="T31" fmla="*/ 2147483646 h 20"/>
                <a:gd name="T32" fmla="*/ 2147483646 w 152"/>
                <a:gd name="T33" fmla="*/ 2147483646 h 20"/>
                <a:gd name="T34" fmla="*/ 2147483646 w 152"/>
                <a:gd name="T35" fmla="*/ 2147483646 h 20"/>
                <a:gd name="T36" fmla="*/ 2147483646 w 152"/>
                <a:gd name="T37" fmla="*/ 2147483646 h 20"/>
                <a:gd name="T38" fmla="*/ 2147483646 w 152"/>
                <a:gd name="T39" fmla="*/ 0 h 20"/>
                <a:gd name="T40" fmla="*/ 2147483646 w 152"/>
                <a:gd name="T41" fmla="*/ 0 h 20"/>
                <a:gd name="T42" fmla="*/ 2147483646 w 152"/>
                <a:gd name="T43" fmla="*/ 0 h 20"/>
                <a:gd name="T44" fmla="*/ 2147483646 w 152"/>
                <a:gd name="T45" fmla="*/ 0 h 20"/>
                <a:gd name="T46" fmla="*/ 2147483646 w 152"/>
                <a:gd name="T47" fmla="*/ 0 h 20"/>
                <a:gd name="T48" fmla="*/ 2147483646 w 152"/>
                <a:gd name="T49" fmla="*/ 2147483646 h 20"/>
                <a:gd name="T50" fmla="*/ 2147483646 w 152"/>
                <a:gd name="T51" fmla="*/ 2147483646 h 20"/>
                <a:gd name="T52" fmla="*/ 2147483646 w 152"/>
                <a:gd name="T53" fmla="*/ 2147483646 h 20"/>
                <a:gd name="T54" fmla="*/ 2147483646 w 152"/>
                <a:gd name="T55" fmla="*/ 2147483646 h 20"/>
                <a:gd name="T56" fmla="*/ 2147483646 w 152"/>
                <a:gd name="T57" fmla="*/ 2147483646 h 20"/>
                <a:gd name="T58" fmla="*/ 2147483646 w 152"/>
                <a:gd name="T59" fmla="*/ 2147483646 h 20"/>
                <a:gd name="T60" fmla="*/ 2147483646 w 152"/>
                <a:gd name="T61" fmla="*/ 2147483646 h 20"/>
                <a:gd name="T62" fmla="*/ 2147483646 w 152"/>
                <a:gd name="T63" fmla="*/ 2147483646 h 20"/>
                <a:gd name="T64" fmla="*/ 2147483646 w 152"/>
                <a:gd name="T65" fmla="*/ 2147483646 h 20"/>
                <a:gd name="T66" fmla="*/ 2147483646 w 152"/>
                <a:gd name="T67" fmla="*/ 2147483646 h 20"/>
                <a:gd name="T68" fmla="*/ 2147483646 w 152"/>
                <a:gd name="T69" fmla="*/ 2147483646 h 20"/>
                <a:gd name="T70" fmla="*/ 2147483646 w 152"/>
                <a:gd name="T71" fmla="*/ 2147483646 h 20"/>
                <a:gd name="T72" fmla="*/ 2147483646 w 152"/>
                <a:gd name="T73" fmla="*/ 2147483646 h 20"/>
                <a:gd name="T74" fmla="*/ 2147483646 w 152"/>
                <a:gd name="T75" fmla="*/ 2147483646 h 20"/>
                <a:gd name="T76" fmla="*/ 2147483646 w 152"/>
                <a:gd name="T77" fmla="*/ 2147483646 h 20"/>
                <a:gd name="T78" fmla="*/ 2147483646 w 152"/>
                <a:gd name="T79" fmla="*/ 2147483646 h 20"/>
                <a:gd name="T80" fmla="*/ 2147483646 w 152"/>
                <a:gd name="T81" fmla="*/ 2147483646 h 20"/>
                <a:gd name="T82" fmla="*/ 2147483646 w 152"/>
                <a:gd name="T83" fmla="*/ 2147483646 h 2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20"/>
                <a:gd name="T128" fmla="*/ 152 w 152"/>
                <a:gd name="T129" fmla="*/ 20 h 2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20">
                  <a:moveTo>
                    <a:pt x="0" y="20"/>
                  </a:moveTo>
                  <a:lnTo>
                    <a:pt x="1" y="19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4" y="18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6" y="13"/>
                  </a:lnTo>
                  <a:lnTo>
                    <a:pt x="18" y="13"/>
                  </a:lnTo>
                  <a:lnTo>
                    <a:pt x="19" y="12"/>
                  </a:lnTo>
                  <a:lnTo>
                    <a:pt x="20" y="12"/>
                  </a:lnTo>
                  <a:lnTo>
                    <a:pt x="21" y="11"/>
                  </a:lnTo>
                  <a:lnTo>
                    <a:pt x="22" y="11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30" y="8"/>
                  </a:lnTo>
                  <a:lnTo>
                    <a:pt x="31" y="8"/>
                  </a:lnTo>
                  <a:lnTo>
                    <a:pt x="32" y="7"/>
                  </a:lnTo>
                  <a:lnTo>
                    <a:pt x="33" y="7"/>
                  </a:lnTo>
                  <a:lnTo>
                    <a:pt x="34" y="7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8" y="6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3" y="4"/>
                  </a:lnTo>
                  <a:lnTo>
                    <a:pt x="44" y="4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8" y="3"/>
                  </a:lnTo>
                  <a:lnTo>
                    <a:pt x="49" y="3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4" y="2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3" y="1"/>
                  </a:lnTo>
                  <a:lnTo>
                    <a:pt x="64" y="1"/>
                  </a:lnTo>
                  <a:lnTo>
                    <a:pt x="66" y="1"/>
                  </a:lnTo>
                  <a:lnTo>
                    <a:pt x="67" y="1"/>
                  </a:lnTo>
                  <a:lnTo>
                    <a:pt x="68" y="1"/>
                  </a:lnTo>
                  <a:lnTo>
                    <a:pt x="69" y="1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3" y="0"/>
                  </a:lnTo>
                  <a:lnTo>
                    <a:pt x="74" y="0"/>
                  </a:lnTo>
                  <a:lnTo>
                    <a:pt x="75" y="0"/>
                  </a:lnTo>
                  <a:lnTo>
                    <a:pt x="76" y="0"/>
                  </a:lnTo>
                  <a:lnTo>
                    <a:pt x="78" y="0"/>
                  </a:lnTo>
                  <a:lnTo>
                    <a:pt x="79" y="0"/>
                  </a:lnTo>
                  <a:lnTo>
                    <a:pt x="80" y="0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0"/>
                  </a:lnTo>
                  <a:lnTo>
                    <a:pt x="85" y="0"/>
                  </a:lnTo>
                  <a:lnTo>
                    <a:pt x="86" y="0"/>
                  </a:lnTo>
                  <a:lnTo>
                    <a:pt x="87" y="0"/>
                  </a:lnTo>
                  <a:lnTo>
                    <a:pt x="88" y="1"/>
                  </a:lnTo>
                  <a:lnTo>
                    <a:pt x="90" y="1"/>
                  </a:lnTo>
                  <a:lnTo>
                    <a:pt x="91" y="1"/>
                  </a:lnTo>
                  <a:lnTo>
                    <a:pt x="92" y="1"/>
                  </a:lnTo>
                  <a:lnTo>
                    <a:pt x="93" y="1"/>
                  </a:lnTo>
                  <a:lnTo>
                    <a:pt x="94" y="1"/>
                  </a:lnTo>
                  <a:lnTo>
                    <a:pt x="96" y="1"/>
                  </a:lnTo>
                  <a:lnTo>
                    <a:pt x="97" y="1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3" y="2"/>
                  </a:lnTo>
                  <a:lnTo>
                    <a:pt x="104" y="3"/>
                  </a:lnTo>
                  <a:lnTo>
                    <a:pt x="105" y="3"/>
                  </a:lnTo>
                  <a:lnTo>
                    <a:pt x="106" y="3"/>
                  </a:lnTo>
                  <a:lnTo>
                    <a:pt x="108" y="3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1" y="4"/>
                  </a:lnTo>
                  <a:lnTo>
                    <a:pt x="112" y="4"/>
                  </a:lnTo>
                  <a:lnTo>
                    <a:pt x="114" y="4"/>
                  </a:lnTo>
                  <a:lnTo>
                    <a:pt x="115" y="5"/>
                  </a:lnTo>
                  <a:lnTo>
                    <a:pt x="116" y="5"/>
                  </a:lnTo>
                  <a:lnTo>
                    <a:pt x="117" y="5"/>
                  </a:lnTo>
                  <a:lnTo>
                    <a:pt x="118" y="6"/>
                  </a:lnTo>
                  <a:lnTo>
                    <a:pt x="120" y="6"/>
                  </a:lnTo>
                  <a:lnTo>
                    <a:pt x="121" y="6"/>
                  </a:lnTo>
                  <a:lnTo>
                    <a:pt x="122" y="7"/>
                  </a:lnTo>
                  <a:lnTo>
                    <a:pt x="123" y="7"/>
                  </a:lnTo>
                  <a:lnTo>
                    <a:pt x="124" y="7"/>
                  </a:lnTo>
                  <a:lnTo>
                    <a:pt x="126" y="8"/>
                  </a:lnTo>
                  <a:lnTo>
                    <a:pt x="127" y="8"/>
                  </a:lnTo>
                  <a:lnTo>
                    <a:pt x="128" y="9"/>
                  </a:lnTo>
                  <a:lnTo>
                    <a:pt x="129" y="9"/>
                  </a:lnTo>
                  <a:lnTo>
                    <a:pt x="130" y="9"/>
                  </a:lnTo>
                  <a:lnTo>
                    <a:pt x="132" y="10"/>
                  </a:lnTo>
                  <a:lnTo>
                    <a:pt x="133" y="10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4"/>
                  </a:lnTo>
                  <a:lnTo>
                    <a:pt x="144" y="14"/>
                  </a:lnTo>
                  <a:lnTo>
                    <a:pt x="145" y="15"/>
                  </a:lnTo>
                  <a:lnTo>
                    <a:pt x="146" y="15"/>
                  </a:lnTo>
                  <a:lnTo>
                    <a:pt x="147" y="16"/>
                  </a:lnTo>
                  <a:lnTo>
                    <a:pt x="148" y="16"/>
                  </a:lnTo>
                  <a:lnTo>
                    <a:pt x="150" y="17"/>
                  </a:lnTo>
                  <a:lnTo>
                    <a:pt x="151" y="17"/>
                  </a:lnTo>
                  <a:lnTo>
                    <a:pt x="152" y="18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40" name="Freeform 121"/>
            <p:cNvSpPr>
              <a:spLocks/>
            </p:cNvSpPr>
            <p:nvPr/>
          </p:nvSpPr>
          <p:spPr bwMode="auto">
            <a:xfrm rot="-5400000">
              <a:off x="1951461" y="2209139"/>
              <a:ext cx="395399" cy="81850"/>
            </a:xfrm>
            <a:custGeom>
              <a:avLst/>
              <a:gdLst>
                <a:gd name="T0" fmla="*/ 2147483646 w 152"/>
                <a:gd name="T1" fmla="*/ 2147483646 h 47"/>
                <a:gd name="T2" fmla="*/ 2147483646 w 152"/>
                <a:gd name="T3" fmla="*/ 2147483646 h 47"/>
                <a:gd name="T4" fmla="*/ 2147483646 w 152"/>
                <a:gd name="T5" fmla="*/ 2147483646 h 47"/>
                <a:gd name="T6" fmla="*/ 2147483646 w 152"/>
                <a:gd name="T7" fmla="*/ 2147483646 h 47"/>
                <a:gd name="T8" fmla="*/ 2147483646 w 152"/>
                <a:gd name="T9" fmla="*/ 2147483646 h 47"/>
                <a:gd name="T10" fmla="*/ 2147483646 w 152"/>
                <a:gd name="T11" fmla="*/ 2147483646 h 47"/>
                <a:gd name="T12" fmla="*/ 2147483646 w 152"/>
                <a:gd name="T13" fmla="*/ 2147483646 h 47"/>
                <a:gd name="T14" fmla="*/ 2147483646 w 152"/>
                <a:gd name="T15" fmla="*/ 2147483646 h 47"/>
                <a:gd name="T16" fmla="*/ 2147483646 w 152"/>
                <a:gd name="T17" fmla="*/ 2147483646 h 47"/>
                <a:gd name="T18" fmla="*/ 2147483646 w 152"/>
                <a:gd name="T19" fmla="*/ 2147483646 h 47"/>
                <a:gd name="T20" fmla="*/ 2147483646 w 152"/>
                <a:gd name="T21" fmla="*/ 2147483646 h 47"/>
                <a:gd name="T22" fmla="*/ 2147483646 w 152"/>
                <a:gd name="T23" fmla="*/ 2147483646 h 47"/>
                <a:gd name="T24" fmla="*/ 2147483646 w 152"/>
                <a:gd name="T25" fmla="*/ 2147483646 h 47"/>
                <a:gd name="T26" fmla="*/ 2147483646 w 152"/>
                <a:gd name="T27" fmla="*/ 2147483646 h 47"/>
                <a:gd name="T28" fmla="*/ 2147483646 w 152"/>
                <a:gd name="T29" fmla="*/ 2147483646 h 47"/>
                <a:gd name="T30" fmla="*/ 2147483646 w 152"/>
                <a:gd name="T31" fmla="*/ 2147483646 h 47"/>
                <a:gd name="T32" fmla="*/ 2147483646 w 152"/>
                <a:gd name="T33" fmla="*/ 2147483646 h 47"/>
                <a:gd name="T34" fmla="*/ 2147483646 w 152"/>
                <a:gd name="T35" fmla="*/ 2147483646 h 47"/>
                <a:gd name="T36" fmla="*/ 2147483646 w 152"/>
                <a:gd name="T37" fmla="*/ 2147483646 h 47"/>
                <a:gd name="T38" fmla="*/ 2147483646 w 152"/>
                <a:gd name="T39" fmla="*/ 2147483646 h 47"/>
                <a:gd name="T40" fmla="*/ 2147483646 w 152"/>
                <a:gd name="T41" fmla="*/ 2147483646 h 47"/>
                <a:gd name="T42" fmla="*/ 2147483646 w 152"/>
                <a:gd name="T43" fmla="*/ 2147483646 h 47"/>
                <a:gd name="T44" fmla="*/ 2147483646 w 152"/>
                <a:gd name="T45" fmla="*/ 2147483646 h 47"/>
                <a:gd name="T46" fmla="*/ 2147483646 w 152"/>
                <a:gd name="T47" fmla="*/ 2147483646 h 47"/>
                <a:gd name="T48" fmla="*/ 2147483646 w 152"/>
                <a:gd name="T49" fmla="*/ 2147483646 h 47"/>
                <a:gd name="T50" fmla="*/ 2147483646 w 152"/>
                <a:gd name="T51" fmla="*/ 2147483646 h 47"/>
                <a:gd name="T52" fmla="*/ 2147483646 w 152"/>
                <a:gd name="T53" fmla="*/ 2147483646 h 47"/>
                <a:gd name="T54" fmla="*/ 2147483646 w 152"/>
                <a:gd name="T55" fmla="*/ 2147483646 h 47"/>
                <a:gd name="T56" fmla="*/ 2147483646 w 152"/>
                <a:gd name="T57" fmla="*/ 2147483646 h 47"/>
                <a:gd name="T58" fmla="*/ 2147483646 w 152"/>
                <a:gd name="T59" fmla="*/ 2147483646 h 47"/>
                <a:gd name="T60" fmla="*/ 2147483646 w 152"/>
                <a:gd name="T61" fmla="*/ 2147483646 h 47"/>
                <a:gd name="T62" fmla="*/ 2147483646 w 152"/>
                <a:gd name="T63" fmla="*/ 2147483646 h 47"/>
                <a:gd name="T64" fmla="*/ 2147483646 w 152"/>
                <a:gd name="T65" fmla="*/ 2147483646 h 47"/>
                <a:gd name="T66" fmla="*/ 2147483646 w 152"/>
                <a:gd name="T67" fmla="*/ 2147483646 h 47"/>
                <a:gd name="T68" fmla="*/ 2147483646 w 152"/>
                <a:gd name="T69" fmla="*/ 2147483646 h 47"/>
                <a:gd name="T70" fmla="*/ 2147483646 w 152"/>
                <a:gd name="T71" fmla="*/ 2147483646 h 47"/>
                <a:gd name="T72" fmla="*/ 2147483646 w 152"/>
                <a:gd name="T73" fmla="*/ 2147483646 h 47"/>
                <a:gd name="T74" fmla="*/ 2147483646 w 152"/>
                <a:gd name="T75" fmla="*/ 2147483646 h 47"/>
                <a:gd name="T76" fmla="*/ 2147483646 w 152"/>
                <a:gd name="T77" fmla="*/ 2147483646 h 47"/>
                <a:gd name="T78" fmla="*/ 2147483646 w 152"/>
                <a:gd name="T79" fmla="*/ 2147483646 h 47"/>
                <a:gd name="T80" fmla="*/ 2147483646 w 152"/>
                <a:gd name="T81" fmla="*/ 2147483646 h 47"/>
                <a:gd name="T82" fmla="*/ 2147483646 w 152"/>
                <a:gd name="T83" fmla="*/ 2147483646 h 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2"/>
                <a:gd name="T127" fmla="*/ 0 h 47"/>
                <a:gd name="T128" fmla="*/ 152 w 152"/>
                <a:gd name="T129" fmla="*/ 47 h 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2" h="47">
                  <a:moveTo>
                    <a:pt x="0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6" y="6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9" y="8"/>
                  </a:lnTo>
                  <a:lnTo>
                    <a:pt x="20" y="8"/>
                  </a:lnTo>
                  <a:lnTo>
                    <a:pt x="22" y="9"/>
                  </a:lnTo>
                  <a:lnTo>
                    <a:pt x="23" y="9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6" y="11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2" y="13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5" y="15"/>
                  </a:lnTo>
                  <a:lnTo>
                    <a:pt x="36" y="15"/>
                  </a:lnTo>
                  <a:lnTo>
                    <a:pt x="37" y="16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1" y="17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6" y="19"/>
                  </a:lnTo>
                  <a:lnTo>
                    <a:pt x="47" y="20"/>
                  </a:lnTo>
                  <a:lnTo>
                    <a:pt x="48" y="20"/>
                  </a:lnTo>
                  <a:lnTo>
                    <a:pt x="49" y="21"/>
                  </a:lnTo>
                  <a:lnTo>
                    <a:pt x="50" y="21"/>
                  </a:lnTo>
                  <a:lnTo>
                    <a:pt x="52" y="22"/>
                  </a:lnTo>
                  <a:lnTo>
                    <a:pt x="53" y="22"/>
                  </a:lnTo>
                  <a:lnTo>
                    <a:pt x="54" y="23"/>
                  </a:lnTo>
                  <a:lnTo>
                    <a:pt x="55" y="23"/>
                  </a:lnTo>
                  <a:lnTo>
                    <a:pt x="56" y="24"/>
                  </a:lnTo>
                  <a:lnTo>
                    <a:pt x="58" y="24"/>
                  </a:lnTo>
                  <a:lnTo>
                    <a:pt x="59" y="25"/>
                  </a:lnTo>
                  <a:lnTo>
                    <a:pt x="60" y="25"/>
                  </a:lnTo>
                  <a:lnTo>
                    <a:pt x="61" y="26"/>
                  </a:lnTo>
                  <a:lnTo>
                    <a:pt x="62" y="26"/>
                  </a:lnTo>
                  <a:lnTo>
                    <a:pt x="64" y="27"/>
                  </a:lnTo>
                  <a:lnTo>
                    <a:pt x="65" y="27"/>
                  </a:lnTo>
                  <a:lnTo>
                    <a:pt x="66" y="27"/>
                  </a:lnTo>
                  <a:lnTo>
                    <a:pt x="67" y="27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1" y="29"/>
                  </a:lnTo>
                  <a:lnTo>
                    <a:pt x="72" y="29"/>
                  </a:lnTo>
                  <a:lnTo>
                    <a:pt x="73" y="30"/>
                  </a:lnTo>
                  <a:lnTo>
                    <a:pt x="74" y="30"/>
                  </a:lnTo>
                  <a:lnTo>
                    <a:pt x="76" y="30"/>
                  </a:lnTo>
                  <a:lnTo>
                    <a:pt x="77" y="31"/>
                  </a:lnTo>
                  <a:lnTo>
                    <a:pt x="78" y="31"/>
                  </a:lnTo>
                  <a:lnTo>
                    <a:pt x="79" y="32"/>
                  </a:lnTo>
                  <a:lnTo>
                    <a:pt x="80" y="32"/>
                  </a:lnTo>
                  <a:lnTo>
                    <a:pt x="82" y="32"/>
                  </a:lnTo>
                  <a:lnTo>
                    <a:pt x="83" y="33"/>
                  </a:lnTo>
                  <a:lnTo>
                    <a:pt x="84" y="33"/>
                  </a:lnTo>
                  <a:lnTo>
                    <a:pt x="85" y="33"/>
                  </a:lnTo>
                  <a:lnTo>
                    <a:pt x="86" y="34"/>
                  </a:lnTo>
                  <a:lnTo>
                    <a:pt x="88" y="34"/>
                  </a:lnTo>
                  <a:lnTo>
                    <a:pt x="89" y="35"/>
                  </a:lnTo>
                  <a:lnTo>
                    <a:pt x="90" y="35"/>
                  </a:lnTo>
                  <a:lnTo>
                    <a:pt x="91" y="35"/>
                  </a:lnTo>
                  <a:lnTo>
                    <a:pt x="92" y="36"/>
                  </a:lnTo>
                  <a:lnTo>
                    <a:pt x="94" y="36"/>
                  </a:lnTo>
                  <a:lnTo>
                    <a:pt x="95" y="36"/>
                  </a:lnTo>
                  <a:lnTo>
                    <a:pt x="96" y="37"/>
                  </a:lnTo>
                  <a:lnTo>
                    <a:pt x="97" y="37"/>
                  </a:lnTo>
                  <a:lnTo>
                    <a:pt x="98" y="37"/>
                  </a:lnTo>
                  <a:lnTo>
                    <a:pt x="100" y="38"/>
                  </a:lnTo>
                  <a:lnTo>
                    <a:pt x="101" y="38"/>
                  </a:lnTo>
                  <a:lnTo>
                    <a:pt x="102" y="38"/>
                  </a:lnTo>
                  <a:lnTo>
                    <a:pt x="103" y="39"/>
                  </a:lnTo>
                  <a:lnTo>
                    <a:pt x="104" y="39"/>
                  </a:lnTo>
                  <a:lnTo>
                    <a:pt x="106" y="39"/>
                  </a:lnTo>
                  <a:lnTo>
                    <a:pt x="107" y="39"/>
                  </a:lnTo>
                  <a:lnTo>
                    <a:pt x="108" y="40"/>
                  </a:lnTo>
                  <a:lnTo>
                    <a:pt x="109" y="40"/>
                  </a:lnTo>
                  <a:lnTo>
                    <a:pt x="110" y="40"/>
                  </a:lnTo>
                  <a:lnTo>
                    <a:pt x="112" y="41"/>
                  </a:lnTo>
                  <a:lnTo>
                    <a:pt x="113" y="41"/>
                  </a:lnTo>
                  <a:lnTo>
                    <a:pt x="114" y="41"/>
                  </a:lnTo>
                  <a:lnTo>
                    <a:pt x="115" y="41"/>
                  </a:lnTo>
                  <a:lnTo>
                    <a:pt x="116" y="42"/>
                  </a:lnTo>
                  <a:lnTo>
                    <a:pt x="118" y="42"/>
                  </a:lnTo>
                  <a:lnTo>
                    <a:pt x="119" y="42"/>
                  </a:lnTo>
                  <a:lnTo>
                    <a:pt x="120" y="42"/>
                  </a:lnTo>
                  <a:lnTo>
                    <a:pt x="121" y="42"/>
                  </a:lnTo>
                  <a:lnTo>
                    <a:pt x="122" y="43"/>
                  </a:lnTo>
                  <a:lnTo>
                    <a:pt x="124" y="43"/>
                  </a:lnTo>
                  <a:lnTo>
                    <a:pt x="125" y="43"/>
                  </a:lnTo>
                  <a:lnTo>
                    <a:pt x="126" y="43"/>
                  </a:lnTo>
                  <a:lnTo>
                    <a:pt x="127" y="44"/>
                  </a:lnTo>
                  <a:lnTo>
                    <a:pt x="128" y="44"/>
                  </a:lnTo>
                  <a:lnTo>
                    <a:pt x="130" y="44"/>
                  </a:lnTo>
                  <a:lnTo>
                    <a:pt x="131" y="44"/>
                  </a:lnTo>
                  <a:lnTo>
                    <a:pt x="132" y="44"/>
                  </a:lnTo>
                  <a:lnTo>
                    <a:pt x="133" y="45"/>
                  </a:lnTo>
                  <a:lnTo>
                    <a:pt x="134" y="45"/>
                  </a:lnTo>
                  <a:lnTo>
                    <a:pt x="136" y="45"/>
                  </a:lnTo>
                  <a:lnTo>
                    <a:pt x="137" y="45"/>
                  </a:lnTo>
                  <a:lnTo>
                    <a:pt x="138" y="45"/>
                  </a:lnTo>
                  <a:lnTo>
                    <a:pt x="139" y="45"/>
                  </a:lnTo>
                  <a:lnTo>
                    <a:pt x="140" y="46"/>
                  </a:lnTo>
                  <a:lnTo>
                    <a:pt x="142" y="46"/>
                  </a:lnTo>
                  <a:lnTo>
                    <a:pt x="143" y="46"/>
                  </a:lnTo>
                  <a:lnTo>
                    <a:pt x="144" y="46"/>
                  </a:lnTo>
                  <a:lnTo>
                    <a:pt x="145" y="46"/>
                  </a:lnTo>
                  <a:lnTo>
                    <a:pt x="146" y="46"/>
                  </a:lnTo>
                  <a:lnTo>
                    <a:pt x="148" y="47"/>
                  </a:lnTo>
                  <a:lnTo>
                    <a:pt x="149" y="47"/>
                  </a:lnTo>
                  <a:lnTo>
                    <a:pt x="150" y="47"/>
                  </a:lnTo>
                  <a:lnTo>
                    <a:pt x="151" y="47"/>
                  </a:lnTo>
                  <a:lnTo>
                    <a:pt x="152" y="47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41" name="Line 21"/>
            <p:cNvSpPr>
              <a:spLocks noChangeShapeType="1"/>
            </p:cNvSpPr>
            <p:nvPr/>
          </p:nvSpPr>
          <p:spPr bwMode="auto">
            <a:xfrm rot="16200000" flipV="1">
              <a:off x="2189586" y="3598018"/>
              <a:ext cx="2602" cy="1219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42" name="Line 23"/>
            <p:cNvSpPr>
              <a:spLocks noChangeShapeType="1"/>
            </p:cNvSpPr>
            <p:nvPr/>
          </p:nvSpPr>
          <p:spPr bwMode="auto">
            <a:xfrm rot="16200000" flipV="1">
              <a:off x="2189586" y="3017934"/>
              <a:ext cx="2602" cy="1219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43" name="Line 25"/>
            <p:cNvSpPr>
              <a:spLocks noChangeShapeType="1"/>
            </p:cNvSpPr>
            <p:nvPr/>
          </p:nvSpPr>
          <p:spPr bwMode="auto">
            <a:xfrm rot="16200000" flipV="1">
              <a:off x="2189586" y="2437849"/>
              <a:ext cx="2602" cy="1219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44" name="Line 27"/>
            <p:cNvSpPr>
              <a:spLocks noChangeShapeType="1"/>
            </p:cNvSpPr>
            <p:nvPr/>
          </p:nvSpPr>
          <p:spPr bwMode="auto">
            <a:xfrm rot="16200000" flipV="1">
              <a:off x="2189586" y="1869469"/>
              <a:ext cx="2602" cy="1219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45" name="Line 11"/>
            <p:cNvSpPr>
              <a:spLocks noChangeShapeType="1"/>
            </p:cNvSpPr>
            <p:nvPr/>
          </p:nvSpPr>
          <p:spPr bwMode="auto">
            <a:xfrm rot="-5400000">
              <a:off x="1198479" y="2881350"/>
              <a:ext cx="1997005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446" name="Line 22"/>
            <p:cNvSpPr>
              <a:spLocks noChangeShapeType="1"/>
            </p:cNvSpPr>
            <p:nvPr/>
          </p:nvSpPr>
          <p:spPr bwMode="auto">
            <a:xfrm>
              <a:off x="2174876" y="3879851"/>
              <a:ext cx="23813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1384" name="TextBox 1012"/>
          <p:cNvSpPr txBox="1">
            <a:spLocks noChangeArrowheads="1"/>
          </p:cNvSpPr>
          <p:nvPr/>
        </p:nvSpPr>
        <p:spPr bwMode="auto">
          <a:xfrm>
            <a:off x="106363" y="990600"/>
            <a:ext cx="32845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Suppose I observe an insect with a wingbeat frequency of 420Hz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What is it? </a:t>
            </a:r>
          </a:p>
        </p:txBody>
      </p:sp>
      <p:cxnSp>
        <p:nvCxnSpPr>
          <p:cNvPr id="101385" name="Straight Connector 1010"/>
          <p:cNvCxnSpPr>
            <a:cxnSpLocks noChangeShapeType="1"/>
          </p:cNvCxnSpPr>
          <p:nvPr/>
        </p:nvCxnSpPr>
        <p:spPr bwMode="auto">
          <a:xfrm>
            <a:off x="3886200" y="3133725"/>
            <a:ext cx="1133475" cy="0"/>
          </a:xfrm>
          <a:prstGeom prst="line">
            <a:avLst/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Box 1012"/>
          <p:cNvSpPr txBox="1">
            <a:spLocks noChangeArrowheads="1"/>
          </p:cNvSpPr>
          <p:nvPr/>
        </p:nvSpPr>
        <p:spPr bwMode="auto">
          <a:xfrm>
            <a:off x="106363" y="990600"/>
            <a:ext cx="32845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Suppose I observe an insect with a wingbeat frequency of 420Hz </a:t>
            </a:r>
            <a:r>
              <a:rPr lang="en-US" altLang="en-US" sz="2400" b="1"/>
              <a:t>at 11:00am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What is it? </a:t>
            </a:r>
          </a:p>
        </p:txBody>
      </p:sp>
      <p:grpSp>
        <p:nvGrpSpPr>
          <p:cNvPr id="102403" name="Group 1010"/>
          <p:cNvGrpSpPr>
            <a:grpSpLocks/>
          </p:cNvGrpSpPr>
          <p:nvPr/>
        </p:nvGrpSpPr>
        <p:grpSpPr bwMode="auto">
          <a:xfrm>
            <a:off x="3709988" y="0"/>
            <a:ext cx="5214937" cy="4829175"/>
            <a:chOff x="1206460" y="525466"/>
            <a:chExt cx="6490930" cy="5846038"/>
          </a:xfrm>
        </p:grpSpPr>
        <p:sp>
          <p:nvSpPr>
            <p:cNvPr id="102406" name="Rectangle 7"/>
            <p:cNvSpPr>
              <a:spLocks noChangeArrowheads="1"/>
            </p:cNvSpPr>
            <p:nvPr/>
          </p:nvSpPr>
          <p:spPr bwMode="auto">
            <a:xfrm>
              <a:off x="2099046" y="701981"/>
              <a:ext cx="5598344" cy="4589699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2407" name="Freeform 38"/>
            <p:cNvSpPr>
              <a:spLocks/>
            </p:cNvSpPr>
            <p:nvPr/>
          </p:nvSpPr>
          <p:spPr bwMode="auto">
            <a:xfrm>
              <a:off x="5981240" y="64030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8" name="Freeform 39"/>
            <p:cNvSpPr>
              <a:spLocks/>
            </p:cNvSpPr>
            <p:nvPr/>
          </p:nvSpPr>
          <p:spPr bwMode="auto">
            <a:xfrm>
              <a:off x="3659180" y="329615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09" name="Freeform 40"/>
            <p:cNvSpPr>
              <a:spLocks/>
            </p:cNvSpPr>
            <p:nvPr/>
          </p:nvSpPr>
          <p:spPr bwMode="auto">
            <a:xfrm>
              <a:off x="5375329" y="22258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0" name="Freeform 41"/>
            <p:cNvSpPr>
              <a:spLocks/>
            </p:cNvSpPr>
            <p:nvPr/>
          </p:nvSpPr>
          <p:spPr bwMode="auto">
            <a:xfrm>
              <a:off x="5941331" y="152921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1" name="Freeform 42"/>
            <p:cNvSpPr>
              <a:spLocks/>
            </p:cNvSpPr>
            <p:nvPr/>
          </p:nvSpPr>
          <p:spPr bwMode="auto">
            <a:xfrm>
              <a:off x="6162651" y="176142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2" name="Freeform 43"/>
            <p:cNvSpPr>
              <a:spLocks/>
            </p:cNvSpPr>
            <p:nvPr/>
          </p:nvSpPr>
          <p:spPr bwMode="auto">
            <a:xfrm>
              <a:off x="6637949" y="178682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3" name="Freeform 44"/>
            <p:cNvSpPr>
              <a:spLocks/>
            </p:cNvSpPr>
            <p:nvPr/>
          </p:nvSpPr>
          <p:spPr bwMode="auto">
            <a:xfrm>
              <a:off x="5647444" y="344854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4" name="Freeform 45"/>
            <p:cNvSpPr>
              <a:spLocks/>
            </p:cNvSpPr>
            <p:nvPr/>
          </p:nvSpPr>
          <p:spPr bwMode="auto">
            <a:xfrm>
              <a:off x="4471901" y="28172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5" name="Freeform 46"/>
            <p:cNvSpPr>
              <a:spLocks/>
            </p:cNvSpPr>
            <p:nvPr/>
          </p:nvSpPr>
          <p:spPr bwMode="auto">
            <a:xfrm>
              <a:off x="5941331" y="26612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6" name="Freeform 47"/>
            <p:cNvSpPr>
              <a:spLocks/>
            </p:cNvSpPr>
            <p:nvPr/>
          </p:nvSpPr>
          <p:spPr bwMode="auto">
            <a:xfrm>
              <a:off x="3365295" y="159089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7" name="Freeform 48"/>
            <p:cNvSpPr>
              <a:spLocks/>
            </p:cNvSpPr>
            <p:nvPr/>
          </p:nvSpPr>
          <p:spPr bwMode="auto">
            <a:xfrm>
              <a:off x="5440637" y="316554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8" name="Freeform 49"/>
            <p:cNvSpPr>
              <a:spLocks/>
            </p:cNvSpPr>
            <p:nvPr/>
          </p:nvSpPr>
          <p:spPr bwMode="auto">
            <a:xfrm>
              <a:off x="4961712" y="202991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9" name="Freeform 50"/>
            <p:cNvSpPr>
              <a:spLocks/>
            </p:cNvSpPr>
            <p:nvPr/>
          </p:nvSpPr>
          <p:spPr bwMode="auto">
            <a:xfrm>
              <a:off x="5814342" y="200451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0" name="Freeform 51"/>
            <p:cNvSpPr>
              <a:spLocks/>
            </p:cNvSpPr>
            <p:nvPr/>
          </p:nvSpPr>
          <p:spPr bwMode="auto">
            <a:xfrm>
              <a:off x="3749886" y="21097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1" name="Freeform 52"/>
            <p:cNvSpPr>
              <a:spLocks/>
            </p:cNvSpPr>
            <p:nvPr/>
          </p:nvSpPr>
          <p:spPr bwMode="auto">
            <a:xfrm>
              <a:off x="5647444" y="266122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2" name="Freeform 53"/>
            <p:cNvSpPr>
              <a:spLocks/>
            </p:cNvSpPr>
            <p:nvPr/>
          </p:nvSpPr>
          <p:spPr bwMode="auto">
            <a:xfrm>
              <a:off x="3648296" y="297324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Freeform 54"/>
            <p:cNvSpPr>
              <a:spLocks/>
            </p:cNvSpPr>
            <p:nvPr/>
          </p:nvSpPr>
          <p:spPr bwMode="auto">
            <a:xfrm>
              <a:off x="5723638" y="2352822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4" name="Freeform 55"/>
            <p:cNvSpPr>
              <a:spLocks/>
            </p:cNvSpPr>
            <p:nvPr/>
          </p:nvSpPr>
          <p:spPr bwMode="auto">
            <a:xfrm>
              <a:off x="5683726" y="230202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5" name="Freeform 56"/>
            <p:cNvSpPr>
              <a:spLocks/>
            </p:cNvSpPr>
            <p:nvPr/>
          </p:nvSpPr>
          <p:spPr bwMode="auto">
            <a:xfrm>
              <a:off x="3234679" y="294785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6" name="Freeform 57"/>
            <p:cNvSpPr>
              <a:spLocks/>
            </p:cNvSpPr>
            <p:nvPr/>
          </p:nvSpPr>
          <p:spPr bwMode="auto">
            <a:xfrm>
              <a:off x="4602517" y="99949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7" name="Freeform 58"/>
            <p:cNvSpPr>
              <a:spLocks/>
            </p:cNvSpPr>
            <p:nvPr/>
          </p:nvSpPr>
          <p:spPr bwMode="auto">
            <a:xfrm>
              <a:off x="5531341" y="2494322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8" name="Freeform 59"/>
            <p:cNvSpPr>
              <a:spLocks/>
            </p:cNvSpPr>
            <p:nvPr/>
          </p:nvSpPr>
          <p:spPr bwMode="auto">
            <a:xfrm>
              <a:off x="5966727" y="360455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9" name="Freeform 60"/>
            <p:cNvSpPr>
              <a:spLocks/>
            </p:cNvSpPr>
            <p:nvPr/>
          </p:nvSpPr>
          <p:spPr bwMode="auto">
            <a:xfrm>
              <a:off x="5981240" y="119179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0" name="Freeform 61"/>
            <p:cNvSpPr>
              <a:spLocks/>
            </p:cNvSpPr>
            <p:nvPr/>
          </p:nvSpPr>
          <p:spPr bwMode="auto">
            <a:xfrm>
              <a:off x="5890536" y="21351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1" name="Freeform 62"/>
            <p:cNvSpPr>
              <a:spLocks/>
            </p:cNvSpPr>
            <p:nvPr/>
          </p:nvSpPr>
          <p:spPr bwMode="auto">
            <a:xfrm>
              <a:off x="5955844" y="283174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2" name="Freeform 63"/>
            <p:cNvSpPr>
              <a:spLocks/>
            </p:cNvSpPr>
            <p:nvPr/>
          </p:nvSpPr>
          <p:spPr bwMode="auto">
            <a:xfrm>
              <a:off x="5850624" y="28172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3" name="Freeform 64"/>
            <p:cNvSpPr>
              <a:spLocks/>
            </p:cNvSpPr>
            <p:nvPr/>
          </p:nvSpPr>
          <p:spPr bwMode="auto">
            <a:xfrm>
              <a:off x="5850624" y="308935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4" name="Freeform 65"/>
            <p:cNvSpPr>
              <a:spLocks/>
            </p:cNvSpPr>
            <p:nvPr/>
          </p:nvSpPr>
          <p:spPr bwMode="auto">
            <a:xfrm>
              <a:off x="5168519" y="212061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5" name="Freeform 66"/>
            <p:cNvSpPr>
              <a:spLocks/>
            </p:cNvSpPr>
            <p:nvPr/>
          </p:nvSpPr>
          <p:spPr bwMode="auto">
            <a:xfrm>
              <a:off x="5582136" y="250883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Freeform 67"/>
            <p:cNvSpPr>
              <a:spLocks/>
            </p:cNvSpPr>
            <p:nvPr/>
          </p:nvSpPr>
          <p:spPr bwMode="auto">
            <a:xfrm>
              <a:off x="5825228" y="139859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Freeform 68"/>
            <p:cNvSpPr>
              <a:spLocks/>
            </p:cNvSpPr>
            <p:nvPr/>
          </p:nvSpPr>
          <p:spPr bwMode="auto">
            <a:xfrm>
              <a:off x="5941331" y="22875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Freeform 69"/>
            <p:cNvSpPr>
              <a:spLocks/>
            </p:cNvSpPr>
            <p:nvPr/>
          </p:nvSpPr>
          <p:spPr bwMode="auto">
            <a:xfrm>
              <a:off x="4265094" y="22875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39" name="Freeform 70"/>
            <p:cNvSpPr>
              <a:spLocks/>
            </p:cNvSpPr>
            <p:nvPr/>
          </p:nvSpPr>
          <p:spPr bwMode="auto">
            <a:xfrm>
              <a:off x="3350782" y="24290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0" name="Freeform 71"/>
            <p:cNvSpPr>
              <a:spLocks/>
            </p:cNvSpPr>
            <p:nvPr/>
          </p:nvSpPr>
          <p:spPr bwMode="auto">
            <a:xfrm>
              <a:off x="5698239" y="310023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1" name="Freeform 72"/>
            <p:cNvSpPr>
              <a:spLocks/>
            </p:cNvSpPr>
            <p:nvPr/>
          </p:nvSpPr>
          <p:spPr bwMode="auto">
            <a:xfrm>
              <a:off x="5788946" y="26757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2" name="Freeform 73"/>
            <p:cNvSpPr>
              <a:spLocks/>
            </p:cNvSpPr>
            <p:nvPr/>
          </p:nvSpPr>
          <p:spPr bwMode="auto">
            <a:xfrm>
              <a:off x="4577121" y="24290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3" name="Freeform 74"/>
            <p:cNvSpPr>
              <a:spLocks/>
            </p:cNvSpPr>
            <p:nvPr/>
          </p:nvSpPr>
          <p:spPr bwMode="auto">
            <a:xfrm>
              <a:off x="5799829" y="216052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4" name="Freeform 75"/>
            <p:cNvSpPr>
              <a:spLocks/>
            </p:cNvSpPr>
            <p:nvPr/>
          </p:nvSpPr>
          <p:spPr bwMode="auto">
            <a:xfrm>
              <a:off x="5839741" y="326713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5" name="Freeform 76"/>
            <p:cNvSpPr>
              <a:spLocks/>
            </p:cNvSpPr>
            <p:nvPr/>
          </p:nvSpPr>
          <p:spPr bwMode="auto">
            <a:xfrm>
              <a:off x="6032035" y="20843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6" name="Freeform 77"/>
            <p:cNvSpPr>
              <a:spLocks/>
            </p:cNvSpPr>
            <p:nvPr/>
          </p:nvSpPr>
          <p:spPr bwMode="auto">
            <a:xfrm>
              <a:off x="5389842" y="21859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7" name="Freeform 78"/>
            <p:cNvSpPr>
              <a:spLocks/>
            </p:cNvSpPr>
            <p:nvPr/>
          </p:nvSpPr>
          <p:spPr bwMode="auto">
            <a:xfrm>
              <a:off x="5516828" y="25342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8" name="Freeform 79"/>
            <p:cNvSpPr>
              <a:spLocks/>
            </p:cNvSpPr>
            <p:nvPr/>
          </p:nvSpPr>
          <p:spPr bwMode="auto">
            <a:xfrm>
              <a:off x="3194768" y="212061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49" name="Freeform 80"/>
            <p:cNvSpPr>
              <a:spLocks/>
            </p:cNvSpPr>
            <p:nvPr/>
          </p:nvSpPr>
          <p:spPr bwMode="auto">
            <a:xfrm>
              <a:off x="4976225" y="24036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0" name="Freeform 81"/>
            <p:cNvSpPr>
              <a:spLocks/>
            </p:cNvSpPr>
            <p:nvPr/>
          </p:nvSpPr>
          <p:spPr bwMode="auto">
            <a:xfrm>
              <a:off x="6032035" y="285714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1" name="Freeform 82"/>
            <p:cNvSpPr>
              <a:spLocks/>
            </p:cNvSpPr>
            <p:nvPr/>
          </p:nvSpPr>
          <p:spPr bwMode="auto">
            <a:xfrm>
              <a:off x="2951678" y="22258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2" name="Freeform 83"/>
            <p:cNvSpPr>
              <a:spLocks/>
            </p:cNvSpPr>
            <p:nvPr/>
          </p:nvSpPr>
          <p:spPr bwMode="auto">
            <a:xfrm>
              <a:off x="5839741" y="227662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3" name="Freeform 84"/>
            <p:cNvSpPr>
              <a:spLocks/>
            </p:cNvSpPr>
            <p:nvPr/>
          </p:nvSpPr>
          <p:spPr bwMode="auto">
            <a:xfrm>
              <a:off x="3982093" y="284263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4" name="Freeform 85"/>
            <p:cNvSpPr>
              <a:spLocks/>
            </p:cNvSpPr>
            <p:nvPr/>
          </p:nvSpPr>
          <p:spPr bwMode="auto">
            <a:xfrm>
              <a:off x="5016134" y="138771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5" name="Freeform 86"/>
            <p:cNvSpPr>
              <a:spLocks/>
            </p:cNvSpPr>
            <p:nvPr/>
          </p:nvSpPr>
          <p:spPr bwMode="auto">
            <a:xfrm>
              <a:off x="6162651" y="295873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6" name="Freeform 87"/>
            <p:cNvSpPr>
              <a:spLocks/>
            </p:cNvSpPr>
            <p:nvPr/>
          </p:nvSpPr>
          <p:spPr bwMode="auto">
            <a:xfrm>
              <a:off x="5556740" y="155461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7" name="Freeform 88"/>
            <p:cNvSpPr>
              <a:spLocks/>
            </p:cNvSpPr>
            <p:nvPr/>
          </p:nvSpPr>
          <p:spPr bwMode="auto">
            <a:xfrm>
              <a:off x="5955844" y="191380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8" name="Freeform 89"/>
            <p:cNvSpPr>
              <a:spLocks/>
            </p:cNvSpPr>
            <p:nvPr/>
          </p:nvSpPr>
          <p:spPr bwMode="auto">
            <a:xfrm>
              <a:off x="5814342" y="227662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59" name="Freeform 90"/>
            <p:cNvSpPr>
              <a:spLocks/>
            </p:cNvSpPr>
            <p:nvPr/>
          </p:nvSpPr>
          <p:spPr bwMode="auto">
            <a:xfrm>
              <a:off x="5850624" y="192831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0" name="Freeform 91"/>
            <p:cNvSpPr>
              <a:spLocks/>
            </p:cNvSpPr>
            <p:nvPr/>
          </p:nvSpPr>
          <p:spPr bwMode="auto">
            <a:xfrm>
              <a:off x="2991588" y="143851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1" name="Freeform 92"/>
            <p:cNvSpPr>
              <a:spLocks/>
            </p:cNvSpPr>
            <p:nvPr/>
          </p:nvSpPr>
          <p:spPr bwMode="auto">
            <a:xfrm>
              <a:off x="5966727" y="25596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Freeform 93"/>
            <p:cNvSpPr>
              <a:spLocks/>
            </p:cNvSpPr>
            <p:nvPr/>
          </p:nvSpPr>
          <p:spPr bwMode="auto">
            <a:xfrm>
              <a:off x="5027020" y="23129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3" name="Freeform 94"/>
            <p:cNvSpPr>
              <a:spLocks/>
            </p:cNvSpPr>
            <p:nvPr/>
          </p:nvSpPr>
          <p:spPr bwMode="auto">
            <a:xfrm>
              <a:off x="6369461" y="212787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4" name="Freeform 95"/>
            <p:cNvSpPr>
              <a:spLocks/>
            </p:cNvSpPr>
            <p:nvPr/>
          </p:nvSpPr>
          <p:spPr bwMode="auto">
            <a:xfrm>
              <a:off x="6213446" y="263582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5" name="Freeform 96"/>
            <p:cNvSpPr>
              <a:spLocks/>
            </p:cNvSpPr>
            <p:nvPr/>
          </p:nvSpPr>
          <p:spPr bwMode="auto">
            <a:xfrm>
              <a:off x="5103211" y="276643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6" name="Freeform 97"/>
            <p:cNvSpPr>
              <a:spLocks/>
            </p:cNvSpPr>
            <p:nvPr/>
          </p:nvSpPr>
          <p:spPr bwMode="auto">
            <a:xfrm>
              <a:off x="5738151" y="156549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7" name="Freeform 98"/>
            <p:cNvSpPr>
              <a:spLocks/>
            </p:cNvSpPr>
            <p:nvPr/>
          </p:nvSpPr>
          <p:spPr bwMode="auto">
            <a:xfrm>
              <a:off x="5738151" y="286802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8" name="Freeform 99"/>
            <p:cNvSpPr>
              <a:spLocks/>
            </p:cNvSpPr>
            <p:nvPr/>
          </p:nvSpPr>
          <p:spPr bwMode="auto">
            <a:xfrm>
              <a:off x="5749034" y="22258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69" name="Freeform 100"/>
            <p:cNvSpPr>
              <a:spLocks/>
            </p:cNvSpPr>
            <p:nvPr/>
          </p:nvSpPr>
          <p:spPr bwMode="auto">
            <a:xfrm>
              <a:off x="3365295" y="261042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0" name="Freeform 101"/>
            <p:cNvSpPr>
              <a:spLocks/>
            </p:cNvSpPr>
            <p:nvPr/>
          </p:nvSpPr>
          <p:spPr bwMode="auto">
            <a:xfrm>
              <a:off x="5814342" y="337235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1" name="Freeform 102"/>
            <p:cNvSpPr>
              <a:spLocks/>
            </p:cNvSpPr>
            <p:nvPr/>
          </p:nvSpPr>
          <p:spPr bwMode="auto">
            <a:xfrm>
              <a:off x="3158486" y="25451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2" name="Freeform 103"/>
            <p:cNvSpPr>
              <a:spLocks/>
            </p:cNvSpPr>
            <p:nvPr/>
          </p:nvSpPr>
          <p:spPr bwMode="auto">
            <a:xfrm>
              <a:off x="5941331" y="300952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3" name="Freeform 104"/>
            <p:cNvSpPr>
              <a:spLocks/>
            </p:cNvSpPr>
            <p:nvPr/>
          </p:nvSpPr>
          <p:spPr bwMode="auto">
            <a:xfrm>
              <a:off x="5966727" y="237821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4" name="Freeform 105"/>
            <p:cNvSpPr>
              <a:spLocks/>
            </p:cNvSpPr>
            <p:nvPr/>
          </p:nvSpPr>
          <p:spPr bwMode="auto">
            <a:xfrm>
              <a:off x="5016134" y="378596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5" name="Freeform 106"/>
            <p:cNvSpPr>
              <a:spLocks/>
            </p:cNvSpPr>
            <p:nvPr/>
          </p:nvSpPr>
          <p:spPr bwMode="auto">
            <a:xfrm>
              <a:off x="5324534" y="170699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6" name="Freeform 107"/>
            <p:cNvSpPr>
              <a:spLocks/>
            </p:cNvSpPr>
            <p:nvPr/>
          </p:nvSpPr>
          <p:spPr bwMode="auto">
            <a:xfrm>
              <a:off x="6021152" y="25451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7" name="Freeform 108"/>
            <p:cNvSpPr>
              <a:spLocks/>
            </p:cNvSpPr>
            <p:nvPr/>
          </p:nvSpPr>
          <p:spPr bwMode="auto">
            <a:xfrm>
              <a:off x="5941331" y="248343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8" name="Freeform 109"/>
            <p:cNvSpPr>
              <a:spLocks/>
            </p:cNvSpPr>
            <p:nvPr/>
          </p:nvSpPr>
          <p:spPr bwMode="auto">
            <a:xfrm>
              <a:off x="5582136" y="321633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79" name="Freeform 110"/>
            <p:cNvSpPr>
              <a:spLocks/>
            </p:cNvSpPr>
            <p:nvPr/>
          </p:nvSpPr>
          <p:spPr bwMode="auto">
            <a:xfrm>
              <a:off x="5839741" y="113011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0" name="Freeform 111"/>
            <p:cNvSpPr>
              <a:spLocks/>
            </p:cNvSpPr>
            <p:nvPr/>
          </p:nvSpPr>
          <p:spPr bwMode="auto">
            <a:xfrm>
              <a:off x="5505945" y="302404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1" name="Freeform 112"/>
            <p:cNvSpPr>
              <a:spLocks/>
            </p:cNvSpPr>
            <p:nvPr/>
          </p:nvSpPr>
          <p:spPr bwMode="auto">
            <a:xfrm>
              <a:off x="3971207" y="169611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2" name="Freeform 113"/>
            <p:cNvSpPr>
              <a:spLocks/>
            </p:cNvSpPr>
            <p:nvPr/>
          </p:nvSpPr>
          <p:spPr bwMode="auto">
            <a:xfrm>
              <a:off x="5505945" y="373154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3" name="Freeform 114"/>
            <p:cNvSpPr>
              <a:spLocks/>
            </p:cNvSpPr>
            <p:nvPr/>
          </p:nvSpPr>
          <p:spPr bwMode="auto">
            <a:xfrm>
              <a:off x="4754902" y="21714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4" name="Freeform 115"/>
            <p:cNvSpPr>
              <a:spLocks/>
            </p:cNvSpPr>
            <p:nvPr/>
          </p:nvSpPr>
          <p:spPr bwMode="auto">
            <a:xfrm>
              <a:off x="3339897" y="382225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5" name="Freeform 116"/>
            <p:cNvSpPr>
              <a:spLocks/>
            </p:cNvSpPr>
            <p:nvPr/>
          </p:nvSpPr>
          <p:spPr bwMode="auto">
            <a:xfrm>
              <a:off x="5622048" y="210973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6" name="Freeform 117"/>
            <p:cNvSpPr>
              <a:spLocks/>
            </p:cNvSpPr>
            <p:nvPr/>
          </p:nvSpPr>
          <p:spPr bwMode="auto">
            <a:xfrm>
              <a:off x="5556740" y="174690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7" name="Freeform 118"/>
            <p:cNvSpPr>
              <a:spLocks/>
            </p:cNvSpPr>
            <p:nvPr/>
          </p:nvSpPr>
          <p:spPr bwMode="auto">
            <a:xfrm>
              <a:off x="4471901" y="25197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8" name="Freeform 119"/>
            <p:cNvSpPr>
              <a:spLocks/>
            </p:cNvSpPr>
            <p:nvPr/>
          </p:nvSpPr>
          <p:spPr bwMode="auto">
            <a:xfrm>
              <a:off x="3194768" y="326713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89" name="Freeform 120"/>
            <p:cNvSpPr>
              <a:spLocks/>
            </p:cNvSpPr>
            <p:nvPr/>
          </p:nvSpPr>
          <p:spPr bwMode="auto">
            <a:xfrm>
              <a:off x="5709125" y="344854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0" name="Freeform 121"/>
            <p:cNvSpPr>
              <a:spLocks/>
            </p:cNvSpPr>
            <p:nvPr/>
          </p:nvSpPr>
          <p:spPr bwMode="auto">
            <a:xfrm>
              <a:off x="5531341" y="21859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1" name="Freeform 122"/>
            <p:cNvSpPr>
              <a:spLocks/>
            </p:cNvSpPr>
            <p:nvPr/>
          </p:nvSpPr>
          <p:spPr bwMode="auto">
            <a:xfrm>
              <a:off x="5622048" y="2312911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2" name="Freeform 123"/>
            <p:cNvSpPr>
              <a:spLocks/>
            </p:cNvSpPr>
            <p:nvPr/>
          </p:nvSpPr>
          <p:spPr bwMode="auto">
            <a:xfrm>
              <a:off x="5709125" y="221132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3" name="Freeform 124"/>
            <p:cNvSpPr>
              <a:spLocks/>
            </p:cNvSpPr>
            <p:nvPr/>
          </p:nvSpPr>
          <p:spPr bwMode="auto">
            <a:xfrm>
              <a:off x="5879650" y="79268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4" name="Freeform 125"/>
            <p:cNvSpPr>
              <a:spLocks/>
            </p:cNvSpPr>
            <p:nvPr/>
          </p:nvSpPr>
          <p:spPr bwMode="auto">
            <a:xfrm>
              <a:off x="3158486" y="206982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5" name="Freeform 126"/>
            <p:cNvSpPr>
              <a:spLocks/>
            </p:cNvSpPr>
            <p:nvPr/>
          </p:nvSpPr>
          <p:spPr bwMode="auto">
            <a:xfrm>
              <a:off x="5774433" y="279183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6" name="Freeform 127"/>
            <p:cNvSpPr>
              <a:spLocks/>
            </p:cNvSpPr>
            <p:nvPr/>
          </p:nvSpPr>
          <p:spPr bwMode="auto">
            <a:xfrm>
              <a:off x="3299987" y="24036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7" name="Freeform 128"/>
            <p:cNvSpPr>
              <a:spLocks/>
            </p:cNvSpPr>
            <p:nvPr/>
          </p:nvSpPr>
          <p:spPr bwMode="auto">
            <a:xfrm>
              <a:off x="5582136" y="239273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8" name="Freeform 129"/>
            <p:cNvSpPr>
              <a:spLocks/>
            </p:cNvSpPr>
            <p:nvPr/>
          </p:nvSpPr>
          <p:spPr bwMode="auto">
            <a:xfrm>
              <a:off x="5632931" y="298413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99" name="Freeform 130"/>
            <p:cNvSpPr>
              <a:spLocks/>
            </p:cNvSpPr>
            <p:nvPr/>
          </p:nvSpPr>
          <p:spPr bwMode="auto">
            <a:xfrm>
              <a:off x="3169371" y="26757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0" name="Freeform 131"/>
            <p:cNvSpPr>
              <a:spLocks/>
            </p:cNvSpPr>
            <p:nvPr/>
          </p:nvSpPr>
          <p:spPr bwMode="auto">
            <a:xfrm>
              <a:off x="5426124" y="23129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1" name="Freeform 132"/>
            <p:cNvSpPr>
              <a:spLocks/>
            </p:cNvSpPr>
            <p:nvPr/>
          </p:nvSpPr>
          <p:spPr bwMode="auto">
            <a:xfrm>
              <a:off x="5698239" y="209521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2" name="Freeform 133"/>
            <p:cNvSpPr>
              <a:spLocks/>
            </p:cNvSpPr>
            <p:nvPr/>
          </p:nvSpPr>
          <p:spPr bwMode="auto">
            <a:xfrm>
              <a:off x="5219314" y="232742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3" name="Freeform 134"/>
            <p:cNvSpPr>
              <a:spLocks/>
            </p:cNvSpPr>
            <p:nvPr/>
          </p:nvSpPr>
          <p:spPr bwMode="auto">
            <a:xfrm>
              <a:off x="5542227" y="86887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4" name="Freeform 135"/>
            <p:cNvSpPr>
              <a:spLocks/>
            </p:cNvSpPr>
            <p:nvPr/>
          </p:nvSpPr>
          <p:spPr bwMode="auto">
            <a:xfrm>
              <a:off x="5850624" y="123170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5" name="Freeform 136"/>
            <p:cNvSpPr>
              <a:spLocks/>
            </p:cNvSpPr>
            <p:nvPr/>
          </p:nvSpPr>
          <p:spPr bwMode="auto">
            <a:xfrm>
              <a:off x="5476919" y="142399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6" name="Freeform 137"/>
            <p:cNvSpPr>
              <a:spLocks/>
            </p:cNvSpPr>
            <p:nvPr/>
          </p:nvSpPr>
          <p:spPr bwMode="auto">
            <a:xfrm>
              <a:off x="5890536" y="393835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7" name="Freeform 138"/>
            <p:cNvSpPr>
              <a:spLocks/>
            </p:cNvSpPr>
            <p:nvPr/>
          </p:nvSpPr>
          <p:spPr bwMode="auto">
            <a:xfrm>
              <a:off x="4471901" y="293333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8" name="Freeform 139"/>
            <p:cNvSpPr>
              <a:spLocks/>
            </p:cNvSpPr>
            <p:nvPr/>
          </p:nvSpPr>
          <p:spPr bwMode="auto">
            <a:xfrm>
              <a:off x="5723638" y="169611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09" name="Freeform 140"/>
            <p:cNvSpPr>
              <a:spLocks/>
            </p:cNvSpPr>
            <p:nvPr/>
          </p:nvSpPr>
          <p:spPr bwMode="auto">
            <a:xfrm>
              <a:off x="3572103" y="2494322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0" name="Freeform 141"/>
            <p:cNvSpPr>
              <a:spLocks/>
            </p:cNvSpPr>
            <p:nvPr/>
          </p:nvSpPr>
          <p:spPr bwMode="auto">
            <a:xfrm>
              <a:off x="5905049" y="237821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1" name="Freeform 142"/>
            <p:cNvSpPr>
              <a:spLocks/>
            </p:cNvSpPr>
            <p:nvPr/>
          </p:nvSpPr>
          <p:spPr bwMode="auto">
            <a:xfrm>
              <a:off x="3931297" y="147479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2" name="Freeform 143"/>
            <p:cNvSpPr>
              <a:spLocks/>
            </p:cNvSpPr>
            <p:nvPr/>
          </p:nvSpPr>
          <p:spPr bwMode="auto">
            <a:xfrm>
              <a:off x="5299135" y="251972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3" name="Freeform 144"/>
            <p:cNvSpPr>
              <a:spLocks/>
            </p:cNvSpPr>
            <p:nvPr/>
          </p:nvSpPr>
          <p:spPr bwMode="auto">
            <a:xfrm>
              <a:off x="3891386" y="214601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4" name="Freeform 145"/>
            <p:cNvSpPr>
              <a:spLocks/>
            </p:cNvSpPr>
            <p:nvPr/>
          </p:nvSpPr>
          <p:spPr bwMode="auto">
            <a:xfrm>
              <a:off x="5284622" y="158001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5" name="Freeform 146"/>
            <p:cNvSpPr>
              <a:spLocks/>
            </p:cNvSpPr>
            <p:nvPr/>
          </p:nvSpPr>
          <p:spPr bwMode="auto">
            <a:xfrm>
              <a:off x="4395710" y="23274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6" name="Freeform 147"/>
            <p:cNvSpPr>
              <a:spLocks/>
            </p:cNvSpPr>
            <p:nvPr/>
          </p:nvSpPr>
          <p:spPr bwMode="auto">
            <a:xfrm>
              <a:off x="5335417" y="186301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7" name="Freeform 148"/>
            <p:cNvSpPr>
              <a:spLocks/>
            </p:cNvSpPr>
            <p:nvPr/>
          </p:nvSpPr>
          <p:spPr bwMode="auto">
            <a:xfrm>
              <a:off x="5879650" y="26757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8" name="Freeform 149"/>
            <p:cNvSpPr>
              <a:spLocks/>
            </p:cNvSpPr>
            <p:nvPr/>
          </p:nvSpPr>
          <p:spPr bwMode="auto">
            <a:xfrm>
              <a:off x="5672843" y="265033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19" name="Freeform 150"/>
            <p:cNvSpPr>
              <a:spLocks/>
            </p:cNvSpPr>
            <p:nvPr/>
          </p:nvSpPr>
          <p:spPr bwMode="auto">
            <a:xfrm>
              <a:off x="5168519" y="190292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0" name="Freeform 151"/>
            <p:cNvSpPr>
              <a:spLocks/>
            </p:cNvSpPr>
            <p:nvPr/>
          </p:nvSpPr>
          <p:spPr bwMode="auto">
            <a:xfrm>
              <a:off x="4330402" y="81808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1" name="Freeform 152"/>
            <p:cNvSpPr>
              <a:spLocks/>
            </p:cNvSpPr>
            <p:nvPr/>
          </p:nvSpPr>
          <p:spPr bwMode="auto">
            <a:xfrm>
              <a:off x="5709125" y="1413112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2" name="Freeform 153"/>
            <p:cNvSpPr>
              <a:spLocks/>
            </p:cNvSpPr>
            <p:nvPr/>
          </p:nvSpPr>
          <p:spPr bwMode="auto">
            <a:xfrm>
              <a:off x="3299987" y="190292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3" name="Freeform 154"/>
            <p:cNvSpPr>
              <a:spLocks/>
            </p:cNvSpPr>
            <p:nvPr/>
          </p:nvSpPr>
          <p:spPr bwMode="auto">
            <a:xfrm>
              <a:off x="5788946" y="120630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4" name="Freeform 155"/>
            <p:cNvSpPr>
              <a:spLocks/>
            </p:cNvSpPr>
            <p:nvPr/>
          </p:nvSpPr>
          <p:spPr bwMode="auto">
            <a:xfrm>
              <a:off x="5658330" y="246892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5" name="Freeform 156"/>
            <p:cNvSpPr>
              <a:spLocks/>
            </p:cNvSpPr>
            <p:nvPr/>
          </p:nvSpPr>
          <p:spPr bwMode="auto">
            <a:xfrm>
              <a:off x="5966727" y="259954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6" name="Freeform 157"/>
            <p:cNvSpPr>
              <a:spLocks/>
            </p:cNvSpPr>
            <p:nvPr/>
          </p:nvSpPr>
          <p:spPr bwMode="auto">
            <a:xfrm>
              <a:off x="5905049" y="258502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7" name="Freeform 158"/>
            <p:cNvSpPr>
              <a:spLocks/>
            </p:cNvSpPr>
            <p:nvPr/>
          </p:nvSpPr>
          <p:spPr bwMode="auto">
            <a:xfrm>
              <a:off x="3158486" y="170699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8" name="Freeform 159"/>
            <p:cNvSpPr>
              <a:spLocks/>
            </p:cNvSpPr>
            <p:nvPr/>
          </p:nvSpPr>
          <p:spPr bwMode="auto">
            <a:xfrm>
              <a:off x="5672843" y="24036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29" name="Freeform 160"/>
            <p:cNvSpPr>
              <a:spLocks/>
            </p:cNvSpPr>
            <p:nvPr/>
          </p:nvSpPr>
          <p:spPr bwMode="auto">
            <a:xfrm>
              <a:off x="5723638" y="299864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0" name="Freeform 161"/>
            <p:cNvSpPr>
              <a:spLocks/>
            </p:cNvSpPr>
            <p:nvPr/>
          </p:nvSpPr>
          <p:spPr bwMode="auto">
            <a:xfrm>
              <a:off x="5774433" y="25342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1" name="Freeform 162"/>
            <p:cNvSpPr>
              <a:spLocks/>
            </p:cNvSpPr>
            <p:nvPr/>
          </p:nvSpPr>
          <p:spPr bwMode="auto">
            <a:xfrm>
              <a:off x="5244713" y="22258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2" name="Freeform 163"/>
            <p:cNvSpPr>
              <a:spLocks/>
            </p:cNvSpPr>
            <p:nvPr/>
          </p:nvSpPr>
          <p:spPr bwMode="auto">
            <a:xfrm>
              <a:off x="5814342" y="293333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3" name="Freeform 164"/>
            <p:cNvSpPr>
              <a:spLocks/>
            </p:cNvSpPr>
            <p:nvPr/>
          </p:nvSpPr>
          <p:spPr bwMode="auto">
            <a:xfrm>
              <a:off x="3002473" y="195371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4" name="Freeform 165"/>
            <p:cNvSpPr>
              <a:spLocks/>
            </p:cNvSpPr>
            <p:nvPr/>
          </p:nvSpPr>
          <p:spPr bwMode="auto">
            <a:xfrm>
              <a:off x="2320368" y="177230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5" name="Freeform 166"/>
            <p:cNvSpPr>
              <a:spLocks/>
            </p:cNvSpPr>
            <p:nvPr/>
          </p:nvSpPr>
          <p:spPr bwMode="auto">
            <a:xfrm>
              <a:off x="5531341" y="144939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6" name="Freeform 167"/>
            <p:cNvSpPr>
              <a:spLocks/>
            </p:cNvSpPr>
            <p:nvPr/>
          </p:nvSpPr>
          <p:spPr bwMode="auto">
            <a:xfrm>
              <a:off x="6652462" y="265033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7" name="Freeform 168"/>
            <p:cNvSpPr>
              <a:spLocks/>
            </p:cNvSpPr>
            <p:nvPr/>
          </p:nvSpPr>
          <p:spPr bwMode="auto">
            <a:xfrm>
              <a:off x="5905049" y="255963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8" name="Freeform 170"/>
            <p:cNvSpPr>
              <a:spLocks/>
            </p:cNvSpPr>
            <p:nvPr/>
          </p:nvSpPr>
          <p:spPr bwMode="auto">
            <a:xfrm>
              <a:off x="5400725" y="250883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39" name="Freeform 171"/>
            <p:cNvSpPr>
              <a:spLocks/>
            </p:cNvSpPr>
            <p:nvPr/>
          </p:nvSpPr>
          <p:spPr bwMode="auto">
            <a:xfrm>
              <a:off x="5219314" y="291882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0" name="Freeform 172"/>
            <p:cNvSpPr>
              <a:spLocks/>
            </p:cNvSpPr>
            <p:nvPr/>
          </p:nvSpPr>
          <p:spPr bwMode="auto">
            <a:xfrm>
              <a:off x="5879650" y="201902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1" name="Freeform 173"/>
            <p:cNvSpPr>
              <a:spLocks/>
            </p:cNvSpPr>
            <p:nvPr/>
          </p:nvSpPr>
          <p:spPr bwMode="auto">
            <a:xfrm>
              <a:off x="5349930" y="285714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2" name="Freeform 174"/>
            <p:cNvSpPr>
              <a:spLocks/>
            </p:cNvSpPr>
            <p:nvPr/>
          </p:nvSpPr>
          <p:spPr bwMode="auto">
            <a:xfrm>
              <a:off x="5850624" y="323085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3" name="Freeform 175"/>
            <p:cNvSpPr>
              <a:spLocks/>
            </p:cNvSpPr>
            <p:nvPr/>
          </p:nvSpPr>
          <p:spPr bwMode="auto">
            <a:xfrm>
              <a:off x="3027870" y="167071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4" name="Freeform 176"/>
            <p:cNvSpPr>
              <a:spLocks/>
            </p:cNvSpPr>
            <p:nvPr/>
          </p:nvSpPr>
          <p:spPr bwMode="auto">
            <a:xfrm>
              <a:off x="6006639" y="182310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5" name="Freeform 177"/>
            <p:cNvSpPr>
              <a:spLocks/>
            </p:cNvSpPr>
            <p:nvPr/>
          </p:nvSpPr>
          <p:spPr bwMode="auto">
            <a:xfrm>
              <a:off x="3800682" y="152921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6" name="Freeform 178"/>
            <p:cNvSpPr>
              <a:spLocks/>
            </p:cNvSpPr>
            <p:nvPr/>
          </p:nvSpPr>
          <p:spPr bwMode="auto">
            <a:xfrm>
              <a:off x="6057434" y="186301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7" name="Freeform 179"/>
            <p:cNvSpPr>
              <a:spLocks/>
            </p:cNvSpPr>
            <p:nvPr/>
          </p:nvSpPr>
          <p:spPr bwMode="auto">
            <a:xfrm>
              <a:off x="3067781" y="248343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8" name="Freeform 180"/>
            <p:cNvSpPr>
              <a:spLocks/>
            </p:cNvSpPr>
            <p:nvPr/>
          </p:nvSpPr>
          <p:spPr bwMode="auto">
            <a:xfrm>
              <a:off x="4486414" y="26757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49" name="Freeform 181"/>
            <p:cNvSpPr>
              <a:spLocks/>
            </p:cNvSpPr>
            <p:nvPr/>
          </p:nvSpPr>
          <p:spPr bwMode="auto">
            <a:xfrm>
              <a:off x="5672843" y="332155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0" name="Freeform 182"/>
            <p:cNvSpPr>
              <a:spLocks/>
            </p:cNvSpPr>
            <p:nvPr/>
          </p:nvSpPr>
          <p:spPr bwMode="auto">
            <a:xfrm>
              <a:off x="6819360" y="314014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1" name="Freeform 183"/>
            <p:cNvSpPr>
              <a:spLocks/>
            </p:cNvSpPr>
            <p:nvPr/>
          </p:nvSpPr>
          <p:spPr bwMode="auto">
            <a:xfrm>
              <a:off x="5723638" y="319094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2" name="Freeform 184"/>
            <p:cNvSpPr>
              <a:spLocks/>
            </p:cNvSpPr>
            <p:nvPr/>
          </p:nvSpPr>
          <p:spPr bwMode="auto">
            <a:xfrm>
              <a:off x="5647444" y="183761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3" name="Freeform 185"/>
            <p:cNvSpPr>
              <a:spLocks/>
            </p:cNvSpPr>
            <p:nvPr/>
          </p:nvSpPr>
          <p:spPr bwMode="auto">
            <a:xfrm>
              <a:off x="5788946" y="225123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4" name="Freeform 186"/>
            <p:cNvSpPr>
              <a:spLocks/>
            </p:cNvSpPr>
            <p:nvPr/>
          </p:nvSpPr>
          <p:spPr bwMode="auto">
            <a:xfrm>
              <a:off x="5440637" y="245804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5" name="Freeform 187"/>
            <p:cNvSpPr>
              <a:spLocks/>
            </p:cNvSpPr>
            <p:nvPr/>
          </p:nvSpPr>
          <p:spPr bwMode="auto">
            <a:xfrm>
              <a:off x="5995753" y="255963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6" name="Freeform 188"/>
            <p:cNvSpPr>
              <a:spLocks/>
            </p:cNvSpPr>
            <p:nvPr/>
          </p:nvSpPr>
          <p:spPr bwMode="auto">
            <a:xfrm>
              <a:off x="5360816" y="174690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7" name="Freeform 189"/>
            <p:cNvSpPr>
              <a:spLocks/>
            </p:cNvSpPr>
            <p:nvPr/>
          </p:nvSpPr>
          <p:spPr bwMode="auto">
            <a:xfrm>
              <a:off x="5763547" y="161992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8" name="Freeform 190"/>
            <p:cNvSpPr>
              <a:spLocks/>
            </p:cNvSpPr>
            <p:nvPr/>
          </p:nvSpPr>
          <p:spPr bwMode="auto">
            <a:xfrm>
              <a:off x="5763547" y="24290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59" name="Freeform 191"/>
            <p:cNvSpPr>
              <a:spLocks/>
            </p:cNvSpPr>
            <p:nvPr/>
          </p:nvSpPr>
          <p:spPr bwMode="auto">
            <a:xfrm>
              <a:off x="4511813" y="226211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0" name="Freeform 192"/>
            <p:cNvSpPr>
              <a:spLocks/>
            </p:cNvSpPr>
            <p:nvPr/>
          </p:nvSpPr>
          <p:spPr bwMode="auto">
            <a:xfrm>
              <a:off x="5531341" y="23274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1" name="Freeform 193"/>
            <p:cNvSpPr>
              <a:spLocks/>
            </p:cNvSpPr>
            <p:nvPr/>
          </p:nvSpPr>
          <p:spPr bwMode="auto">
            <a:xfrm>
              <a:off x="5531341" y="2842631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2" name="Freeform 194"/>
            <p:cNvSpPr>
              <a:spLocks/>
            </p:cNvSpPr>
            <p:nvPr/>
          </p:nvSpPr>
          <p:spPr bwMode="auto">
            <a:xfrm>
              <a:off x="6264241" y="263582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3" name="Freeform 195"/>
            <p:cNvSpPr>
              <a:spLocks/>
            </p:cNvSpPr>
            <p:nvPr/>
          </p:nvSpPr>
          <p:spPr bwMode="auto">
            <a:xfrm>
              <a:off x="6238845" y="25197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4" name="Freeform 196"/>
            <p:cNvSpPr>
              <a:spLocks/>
            </p:cNvSpPr>
            <p:nvPr/>
          </p:nvSpPr>
          <p:spPr bwMode="auto">
            <a:xfrm>
              <a:off x="6278754" y="132240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5" name="Freeform 197"/>
            <p:cNvSpPr>
              <a:spLocks/>
            </p:cNvSpPr>
            <p:nvPr/>
          </p:nvSpPr>
          <p:spPr bwMode="auto">
            <a:xfrm>
              <a:off x="6111856" y="310023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6" name="Freeform 198"/>
            <p:cNvSpPr>
              <a:spLocks/>
            </p:cNvSpPr>
            <p:nvPr/>
          </p:nvSpPr>
          <p:spPr bwMode="auto">
            <a:xfrm>
              <a:off x="5850624" y="22875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7" name="Freeform 199"/>
            <p:cNvSpPr>
              <a:spLocks/>
            </p:cNvSpPr>
            <p:nvPr/>
          </p:nvSpPr>
          <p:spPr bwMode="auto">
            <a:xfrm>
              <a:off x="3169371" y="24181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8" name="Freeform 200"/>
            <p:cNvSpPr>
              <a:spLocks/>
            </p:cNvSpPr>
            <p:nvPr/>
          </p:nvSpPr>
          <p:spPr bwMode="auto">
            <a:xfrm>
              <a:off x="5335417" y="246892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69" name="Freeform 201"/>
            <p:cNvSpPr>
              <a:spLocks/>
            </p:cNvSpPr>
            <p:nvPr/>
          </p:nvSpPr>
          <p:spPr bwMode="auto">
            <a:xfrm>
              <a:off x="6227959" y="234193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0" name="Freeform 202"/>
            <p:cNvSpPr>
              <a:spLocks/>
            </p:cNvSpPr>
            <p:nvPr/>
          </p:nvSpPr>
          <p:spPr bwMode="auto">
            <a:xfrm>
              <a:off x="4744019" y="200451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1" name="Freeform 203"/>
            <p:cNvSpPr>
              <a:spLocks/>
            </p:cNvSpPr>
            <p:nvPr/>
          </p:nvSpPr>
          <p:spPr bwMode="auto">
            <a:xfrm>
              <a:off x="5607535" y="218592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2" name="Freeform 204"/>
            <p:cNvSpPr>
              <a:spLocks/>
            </p:cNvSpPr>
            <p:nvPr/>
          </p:nvSpPr>
          <p:spPr bwMode="auto">
            <a:xfrm>
              <a:off x="5749034" y="20843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3" name="Freeform 205"/>
            <p:cNvSpPr>
              <a:spLocks/>
            </p:cNvSpPr>
            <p:nvPr/>
          </p:nvSpPr>
          <p:spPr bwMode="auto">
            <a:xfrm>
              <a:off x="4961712" y="113011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4" name="Freeform 207"/>
            <p:cNvSpPr>
              <a:spLocks/>
            </p:cNvSpPr>
            <p:nvPr/>
          </p:nvSpPr>
          <p:spPr bwMode="auto">
            <a:xfrm>
              <a:off x="3350782" y="303492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5" name="Freeform 208"/>
            <p:cNvSpPr>
              <a:spLocks/>
            </p:cNvSpPr>
            <p:nvPr/>
          </p:nvSpPr>
          <p:spPr bwMode="auto">
            <a:xfrm>
              <a:off x="3365295" y="123170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6" name="Freeform 209"/>
            <p:cNvSpPr>
              <a:spLocks/>
            </p:cNvSpPr>
            <p:nvPr/>
          </p:nvSpPr>
          <p:spPr bwMode="auto">
            <a:xfrm>
              <a:off x="4588004" y="188840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7" name="Freeform 210"/>
            <p:cNvSpPr>
              <a:spLocks/>
            </p:cNvSpPr>
            <p:nvPr/>
          </p:nvSpPr>
          <p:spPr bwMode="auto">
            <a:xfrm>
              <a:off x="5941331" y="230202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8" name="Freeform 211"/>
            <p:cNvSpPr>
              <a:spLocks/>
            </p:cNvSpPr>
            <p:nvPr/>
          </p:nvSpPr>
          <p:spPr bwMode="auto">
            <a:xfrm>
              <a:off x="5426124" y="325624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79" name="Freeform 212"/>
            <p:cNvSpPr>
              <a:spLocks/>
            </p:cNvSpPr>
            <p:nvPr/>
          </p:nvSpPr>
          <p:spPr bwMode="auto">
            <a:xfrm>
              <a:off x="6006639" y="26757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0" name="Freeform 213"/>
            <p:cNvSpPr>
              <a:spLocks/>
            </p:cNvSpPr>
            <p:nvPr/>
          </p:nvSpPr>
          <p:spPr bwMode="auto">
            <a:xfrm>
              <a:off x="3350782" y="2392732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1" name="Freeform 214"/>
            <p:cNvSpPr>
              <a:spLocks/>
            </p:cNvSpPr>
            <p:nvPr/>
          </p:nvSpPr>
          <p:spPr bwMode="auto">
            <a:xfrm>
              <a:off x="6032035" y="304943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2" name="Freeform 215"/>
            <p:cNvSpPr>
              <a:spLocks/>
            </p:cNvSpPr>
            <p:nvPr/>
          </p:nvSpPr>
          <p:spPr bwMode="auto">
            <a:xfrm>
              <a:off x="3815194" y="205530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3" name="Freeform 216"/>
            <p:cNvSpPr>
              <a:spLocks/>
            </p:cNvSpPr>
            <p:nvPr/>
          </p:nvSpPr>
          <p:spPr bwMode="auto">
            <a:xfrm>
              <a:off x="2951678" y="20190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4" name="Freeform 217"/>
            <p:cNvSpPr>
              <a:spLocks/>
            </p:cNvSpPr>
            <p:nvPr/>
          </p:nvSpPr>
          <p:spPr bwMode="auto">
            <a:xfrm>
              <a:off x="5941331" y="167071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5" name="Freeform 218"/>
            <p:cNvSpPr>
              <a:spLocks/>
            </p:cNvSpPr>
            <p:nvPr/>
          </p:nvSpPr>
          <p:spPr bwMode="auto">
            <a:xfrm>
              <a:off x="3169371" y="22258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6" name="Freeform 219"/>
            <p:cNvSpPr>
              <a:spLocks/>
            </p:cNvSpPr>
            <p:nvPr/>
          </p:nvSpPr>
          <p:spPr bwMode="auto">
            <a:xfrm>
              <a:off x="5683726" y="188840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7" name="Freeform 220"/>
            <p:cNvSpPr>
              <a:spLocks/>
            </p:cNvSpPr>
            <p:nvPr/>
          </p:nvSpPr>
          <p:spPr bwMode="auto">
            <a:xfrm>
              <a:off x="5001621" y="213512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8" name="Freeform 221"/>
            <p:cNvSpPr>
              <a:spLocks/>
            </p:cNvSpPr>
            <p:nvPr/>
          </p:nvSpPr>
          <p:spPr bwMode="auto">
            <a:xfrm>
              <a:off x="5995753" y="23673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89" name="Freeform 222"/>
            <p:cNvSpPr>
              <a:spLocks/>
            </p:cNvSpPr>
            <p:nvPr/>
          </p:nvSpPr>
          <p:spPr bwMode="auto">
            <a:xfrm>
              <a:off x="6021152" y="245804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0" name="Freeform 223"/>
            <p:cNvSpPr>
              <a:spLocks/>
            </p:cNvSpPr>
            <p:nvPr/>
          </p:nvSpPr>
          <p:spPr bwMode="auto">
            <a:xfrm>
              <a:off x="5375329" y="257414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1" name="Freeform 224"/>
            <p:cNvSpPr>
              <a:spLocks/>
            </p:cNvSpPr>
            <p:nvPr/>
          </p:nvSpPr>
          <p:spPr bwMode="auto">
            <a:xfrm>
              <a:off x="5749034" y="2392732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2" name="Freeform 225"/>
            <p:cNvSpPr>
              <a:spLocks/>
            </p:cNvSpPr>
            <p:nvPr/>
          </p:nvSpPr>
          <p:spPr bwMode="auto">
            <a:xfrm>
              <a:off x="3597501" y="217140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3" name="Freeform 226"/>
            <p:cNvSpPr>
              <a:spLocks/>
            </p:cNvSpPr>
            <p:nvPr/>
          </p:nvSpPr>
          <p:spPr bwMode="auto">
            <a:xfrm>
              <a:off x="5763547" y="262493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4" name="Freeform 227"/>
            <p:cNvSpPr>
              <a:spLocks/>
            </p:cNvSpPr>
            <p:nvPr/>
          </p:nvSpPr>
          <p:spPr bwMode="auto">
            <a:xfrm>
              <a:off x="3274589" y="364083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5" name="Freeform 228"/>
            <p:cNvSpPr>
              <a:spLocks/>
            </p:cNvSpPr>
            <p:nvPr/>
          </p:nvSpPr>
          <p:spPr bwMode="auto">
            <a:xfrm>
              <a:off x="5865137" y="344854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6" name="Freeform 229"/>
            <p:cNvSpPr>
              <a:spLocks/>
            </p:cNvSpPr>
            <p:nvPr/>
          </p:nvSpPr>
          <p:spPr bwMode="auto">
            <a:xfrm>
              <a:off x="3260076" y="154009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7" name="Freeform 230"/>
            <p:cNvSpPr>
              <a:spLocks/>
            </p:cNvSpPr>
            <p:nvPr/>
          </p:nvSpPr>
          <p:spPr bwMode="auto">
            <a:xfrm>
              <a:off x="5981240" y="167071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8" name="Freeform 231"/>
            <p:cNvSpPr>
              <a:spLocks/>
            </p:cNvSpPr>
            <p:nvPr/>
          </p:nvSpPr>
          <p:spPr bwMode="auto">
            <a:xfrm>
              <a:off x="5426124" y="188840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599" name="Freeform 232"/>
            <p:cNvSpPr>
              <a:spLocks/>
            </p:cNvSpPr>
            <p:nvPr/>
          </p:nvSpPr>
          <p:spPr bwMode="auto">
            <a:xfrm>
              <a:off x="5749034" y="259953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0" name="Freeform 233"/>
            <p:cNvSpPr>
              <a:spLocks/>
            </p:cNvSpPr>
            <p:nvPr/>
          </p:nvSpPr>
          <p:spPr bwMode="auto">
            <a:xfrm>
              <a:off x="5542227" y="338323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1" name="Freeform 234"/>
            <p:cNvSpPr>
              <a:spLocks/>
            </p:cNvSpPr>
            <p:nvPr/>
          </p:nvSpPr>
          <p:spPr bwMode="auto">
            <a:xfrm>
              <a:off x="3310871" y="221132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2" name="Freeform 235"/>
            <p:cNvSpPr>
              <a:spLocks/>
            </p:cNvSpPr>
            <p:nvPr/>
          </p:nvSpPr>
          <p:spPr bwMode="auto">
            <a:xfrm>
              <a:off x="5516828" y="1706997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3" name="Freeform 236"/>
            <p:cNvSpPr>
              <a:spLocks/>
            </p:cNvSpPr>
            <p:nvPr/>
          </p:nvSpPr>
          <p:spPr bwMode="auto">
            <a:xfrm>
              <a:off x="5556740" y="303492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4" name="Freeform 237"/>
            <p:cNvSpPr>
              <a:spLocks/>
            </p:cNvSpPr>
            <p:nvPr/>
          </p:nvSpPr>
          <p:spPr bwMode="auto">
            <a:xfrm>
              <a:off x="5622048" y="251971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5" name="Freeform 238"/>
            <p:cNvSpPr>
              <a:spLocks/>
            </p:cNvSpPr>
            <p:nvPr/>
          </p:nvSpPr>
          <p:spPr bwMode="auto">
            <a:xfrm>
              <a:off x="5995753" y="269024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6" name="Freeform 239"/>
            <p:cNvSpPr>
              <a:spLocks/>
            </p:cNvSpPr>
            <p:nvPr/>
          </p:nvSpPr>
          <p:spPr bwMode="auto">
            <a:xfrm>
              <a:off x="5723638" y="158001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7" name="Freeform 240"/>
            <p:cNvSpPr>
              <a:spLocks/>
            </p:cNvSpPr>
            <p:nvPr/>
          </p:nvSpPr>
          <p:spPr bwMode="auto">
            <a:xfrm>
              <a:off x="5593022" y="2392732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8" name="Freeform 241"/>
            <p:cNvSpPr>
              <a:spLocks/>
            </p:cNvSpPr>
            <p:nvPr/>
          </p:nvSpPr>
          <p:spPr bwMode="auto">
            <a:xfrm>
              <a:off x="6021152" y="216052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09" name="Freeform 242"/>
            <p:cNvSpPr>
              <a:spLocks/>
            </p:cNvSpPr>
            <p:nvPr/>
          </p:nvSpPr>
          <p:spPr bwMode="auto">
            <a:xfrm>
              <a:off x="3016986" y="23673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0" name="Freeform 243"/>
            <p:cNvSpPr>
              <a:spLocks/>
            </p:cNvSpPr>
            <p:nvPr/>
          </p:nvSpPr>
          <p:spPr bwMode="auto">
            <a:xfrm>
              <a:off x="2447355" y="257414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1" name="Freeform 244"/>
            <p:cNvSpPr>
              <a:spLocks/>
            </p:cNvSpPr>
            <p:nvPr/>
          </p:nvSpPr>
          <p:spPr bwMode="auto">
            <a:xfrm>
              <a:off x="5324534" y="227662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2" name="Freeform 245"/>
            <p:cNvSpPr>
              <a:spLocks/>
            </p:cNvSpPr>
            <p:nvPr/>
          </p:nvSpPr>
          <p:spPr bwMode="auto">
            <a:xfrm>
              <a:off x="5183032" y="294784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3" name="Freeform 246"/>
            <p:cNvSpPr>
              <a:spLocks/>
            </p:cNvSpPr>
            <p:nvPr/>
          </p:nvSpPr>
          <p:spPr bwMode="auto">
            <a:xfrm>
              <a:off x="3325384" y="377145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4" name="Freeform 247"/>
            <p:cNvSpPr>
              <a:spLocks/>
            </p:cNvSpPr>
            <p:nvPr/>
          </p:nvSpPr>
          <p:spPr bwMode="auto">
            <a:xfrm>
              <a:off x="3194768" y="21206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5" name="Freeform 248"/>
            <p:cNvSpPr>
              <a:spLocks/>
            </p:cNvSpPr>
            <p:nvPr/>
          </p:nvSpPr>
          <p:spPr bwMode="auto">
            <a:xfrm>
              <a:off x="5400725" y="23673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6" name="Freeform 249"/>
            <p:cNvSpPr>
              <a:spLocks/>
            </p:cNvSpPr>
            <p:nvPr/>
          </p:nvSpPr>
          <p:spPr bwMode="auto">
            <a:xfrm>
              <a:off x="5193918" y="290793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7" name="Freeform 250"/>
            <p:cNvSpPr>
              <a:spLocks/>
            </p:cNvSpPr>
            <p:nvPr/>
          </p:nvSpPr>
          <p:spPr bwMode="auto">
            <a:xfrm>
              <a:off x="5995753" y="262493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8" name="Freeform 251"/>
            <p:cNvSpPr>
              <a:spLocks/>
            </p:cNvSpPr>
            <p:nvPr/>
          </p:nvSpPr>
          <p:spPr bwMode="auto">
            <a:xfrm>
              <a:off x="5567623" y="214601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19" name="Freeform 252"/>
            <p:cNvSpPr>
              <a:spLocks/>
            </p:cNvSpPr>
            <p:nvPr/>
          </p:nvSpPr>
          <p:spPr bwMode="auto">
            <a:xfrm>
              <a:off x="5672843" y="297324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0" name="Freeform 253"/>
            <p:cNvSpPr>
              <a:spLocks/>
            </p:cNvSpPr>
            <p:nvPr/>
          </p:nvSpPr>
          <p:spPr bwMode="auto">
            <a:xfrm>
              <a:off x="5117724" y="244352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1" name="Freeform 254"/>
            <p:cNvSpPr>
              <a:spLocks/>
            </p:cNvSpPr>
            <p:nvPr/>
          </p:nvSpPr>
          <p:spPr bwMode="auto">
            <a:xfrm>
              <a:off x="5593022" y="159089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2" name="Freeform 255"/>
            <p:cNvSpPr>
              <a:spLocks/>
            </p:cNvSpPr>
            <p:nvPr/>
          </p:nvSpPr>
          <p:spPr bwMode="auto">
            <a:xfrm>
              <a:off x="6006639" y="216052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3" name="Freeform 256"/>
            <p:cNvSpPr>
              <a:spLocks/>
            </p:cNvSpPr>
            <p:nvPr/>
          </p:nvSpPr>
          <p:spPr bwMode="auto">
            <a:xfrm>
              <a:off x="5865137" y="176142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4" name="Freeform 257"/>
            <p:cNvSpPr>
              <a:spLocks/>
            </p:cNvSpPr>
            <p:nvPr/>
          </p:nvSpPr>
          <p:spPr bwMode="auto">
            <a:xfrm>
              <a:off x="3260076" y="283174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5" name="Freeform 258"/>
            <p:cNvSpPr>
              <a:spLocks/>
            </p:cNvSpPr>
            <p:nvPr/>
          </p:nvSpPr>
          <p:spPr bwMode="auto">
            <a:xfrm>
              <a:off x="6046548" y="21206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6" name="Freeform 259"/>
            <p:cNvSpPr>
              <a:spLocks/>
            </p:cNvSpPr>
            <p:nvPr/>
          </p:nvSpPr>
          <p:spPr bwMode="auto">
            <a:xfrm>
              <a:off x="5622048" y="24290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7" name="Freeform 260"/>
            <p:cNvSpPr>
              <a:spLocks/>
            </p:cNvSpPr>
            <p:nvPr/>
          </p:nvSpPr>
          <p:spPr bwMode="auto">
            <a:xfrm>
              <a:off x="5738151" y="116639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8" name="Freeform 261"/>
            <p:cNvSpPr>
              <a:spLocks/>
            </p:cNvSpPr>
            <p:nvPr/>
          </p:nvSpPr>
          <p:spPr bwMode="auto">
            <a:xfrm>
              <a:off x="5672843" y="226211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29" name="Freeform 262"/>
            <p:cNvSpPr>
              <a:spLocks/>
            </p:cNvSpPr>
            <p:nvPr/>
          </p:nvSpPr>
          <p:spPr bwMode="auto">
            <a:xfrm>
              <a:off x="5400725" y="121718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0" name="Freeform 263"/>
            <p:cNvSpPr>
              <a:spLocks/>
            </p:cNvSpPr>
            <p:nvPr/>
          </p:nvSpPr>
          <p:spPr bwMode="auto">
            <a:xfrm>
              <a:off x="6496447" y="280634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1" name="Freeform 264"/>
            <p:cNvSpPr>
              <a:spLocks/>
            </p:cNvSpPr>
            <p:nvPr/>
          </p:nvSpPr>
          <p:spPr bwMode="auto">
            <a:xfrm>
              <a:off x="5451520" y="2868027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2" name="Freeform 265"/>
            <p:cNvSpPr>
              <a:spLocks/>
            </p:cNvSpPr>
            <p:nvPr/>
          </p:nvSpPr>
          <p:spPr bwMode="auto">
            <a:xfrm>
              <a:off x="5542227" y="192831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3" name="Freeform 266"/>
            <p:cNvSpPr>
              <a:spLocks/>
            </p:cNvSpPr>
            <p:nvPr/>
          </p:nvSpPr>
          <p:spPr bwMode="auto">
            <a:xfrm>
              <a:off x="4987108" y="22766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4" name="Freeform 267"/>
            <p:cNvSpPr>
              <a:spLocks/>
            </p:cNvSpPr>
            <p:nvPr/>
          </p:nvSpPr>
          <p:spPr bwMode="auto">
            <a:xfrm>
              <a:off x="6071947" y="265033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5" name="Freeform 268"/>
            <p:cNvSpPr>
              <a:spLocks/>
            </p:cNvSpPr>
            <p:nvPr/>
          </p:nvSpPr>
          <p:spPr bwMode="auto">
            <a:xfrm>
              <a:off x="5850624" y="26503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6" name="Freeform 269"/>
            <p:cNvSpPr>
              <a:spLocks/>
            </p:cNvSpPr>
            <p:nvPr/>
          </p:nvSpPr>
          <p:spPr bwMode="auto">
            <a:xfrm>
              <a:off x="6369461" y="181221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7" name="Freeform 270"/>
            <p:cNvSpPr>
              <a:spLocks/>
            </p:cNvSpPr>
            <p:nvPr/>
          </p:nvSpPr>
          <p:spPr bwMode="auto">
            <a:xfrm>
              <a:off x="5349930" y="23274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8" name="Freeform 271"/>
            <p:cNvSpPr>
              <a:spLocks/>
            </p:cNvSpPr>
            <p:nvPr/>
          </p:nvSpPr>
          <p:spPr bwMode="auto">
            <a:xfrm>
              <a:off x="6111856" y="276643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39" name="Freeform 272"/>
            <p:cNvSpPr>
              <a:spLocks/>
            </p:cNvSpPr>
            <p:nvPr/>
          </p:nvSpPr>
          <p:spPr bwMode="auto">
            <a:xfrm>
              <a:off x="6046548" y="176142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0" name="Freeform 273"/>
            <p:cNvSpPr>
              <a:spLocks/>
            </p:cNvSpPr>
            <p:nvPr/>
          </p:nvSpPr>
          <p:spPr bwMode="auto">
            <a:xfrm>
              <a:off x="6032035" y="119179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1" name="Freeform 274"/>
            <p:cNvSpPr>
              <a:spLocks/>
            </p:cNvSpPr>
            <p:nvPr/>
          </p:nvSpPr>
          <p:spPr bwMode="auto">
            <a:xfrm>
              <a:off x="6046548" y="197911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2" name="Freeform 275"/>
            <p:cNvSpPr>
              <a:spLocks/>
            </p:cNvSpPr>
            <p:nvPr/>
          </p:nvSpPr>
          <p:spPr bwMode="auto">
            <a:xfrm>
              <a:off x="6006639" y="253423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3" name="Freeform 276"/>
            <p:cNvSpPr>
              <a:spLocks/>
            </p:cNvSpPr>
            <p:nvPr/>
          </p:nvSpPr>
          <p:spPr bwMode="auto">
            <a:xfrm>
              <a:off x="5582136" y="279183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4" name="Freeform 277"/>
            <p:cNvSpPr>
              <a:spLocks/>
            </p:cNvSpPr>
            <p:nvPr/>
          </p:nvSpPr>
          <p:spPr bwMode="auto">
            <a:xfrm>
              <a:off x="5208431" y="258502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5" name="Freeform 278"/>
            <p:cNvSpPr>
              <a:spLocks/>
            </p:cNvSpPr>
            <p:nvPr/>
          </p:nvSpPr>
          <p:spPr bwMode="auto">
            <a:xfrm>
              <a:off x="5542227" y="195371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6" name="Freeform 279"/>
            <p:cNvSpPr>
              <a:spLocks/>
            </p:cNvSpPr>
            <p:nvPr/>
          </p:nvSpPr>
          <p:spPr bwMode="auto">
            <a:xfrm>
              <a:off x="5622048" y="330704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7" name="Freeform 280"/>
            <p:cNvSpPr>
              <a:spLocks/>
            </p:cNvSpPr>
            <p:nvPr/>
          </p:nvSpPr>
          <p:spPr bwMode="auto">
            <a:xfrm>
              <a:off x="2280457" y="230202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8" name="Freeform 281"/>
            <p:cNvSpPr>
              <a:spLocks/>
            </p:cNvSpPr>
            <p:nvPr/>
          </p:nvSpPr>
          <p:spPr bwMode="auto">
            <a:xfrm>
              <a:off x="5799829" y="163080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49" name="Freeform 282"/>
            <p:cNvSpPr>
              <a:spLocks/>
            </p:cNvSpPr>
            <p:nvPr/>
          </p:nvSpPr>
          <p:spPr bwMode="auto">
            <a:xfrm>
              <a:off x="5672843" y="218592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0" name="Freeform 283"/>
            <p:cNvSpPr>
              <a:spLocks/>
            </p:cNvSpPr>
            <p:nvPr/>
          </p:nvSpPr>
          <p:spPr bwMode="auto">
            <a:xfrm>
              <a:off x="5647444" y="227662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1" name="Freeform 284"/>
            <p:cNvSpPr>
              <a:spLocks/>
            </p:cNvSpPr>
            <p:nvPr/>
          </p:nvSpPr>
          <p:spPr bwMode="auto">
            <a:xfrm>
              <a:off x="3532193" y="339774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2" name="Freeform 285"/>
            <p:cNvSpPr>
              <a:spLocks/>
            </p:cNvSpPr>
            <p:nvPr/>
          </p:nvSpPr>
          <p:spPr bwMode="auto">
            <a:xfrm>
              <a:off x="4809327" y="306395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3" name="Freeform 286"/>
            <p:cNvSpPr>
              <a:spLocks/>
            </p:cNvSpPr>
            <p:nvPr/>
          </p:nvSpPr>
          <p:spPr bwMode="auto">
            <a:xfrm>
              <a:off x="5476919" y="228751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4" name="Freeform 287"/>
            <p:cNvSpPr>
              <a:spLocks/>
            </p:cNvSpPr>
            <p:nvPr/>
          </p:nvSpPr>
          <p:spPr bwMode="auto">
            <a:xfrm>
              <a:off x="5632931" y="25596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5" name="Freeform 288"/>
            <p:cNvSpPr>
              <a:spLocks/>
            </p:cNvSpPr>
            <p:nvPr/>
          </p:nvSpPr>
          <p:spPr bwMode="auto">
            <a:xfrm>
              <a:off x="5400725" y="277732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6" name="Freeform 289"/>
            <p:cNvSpPr>
              <a:spLocks/>
            </p:cNvSpPr>
            <p:nvPr/>
          </p:nvSpPr>
          <p:spPr bwMode="auto">
            <a:xfrm>
              <a:off x="5941331" y="22766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7" name="Freeform 290"/>
            <p:cNvSpPr>
              <a:spLocks/>
            </p:cNvSpPr>
            <p:nvPr/>
          </p:nvSpPr>
          <p:spPr bwMode="auto">
            <a:xfrm>
              <a:off x="6046548" y="294784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8" name="Freeform 291"/>
            <p:cNvSpPr>
              <a:spLocks/>
            </p:cNvSpPr>
            <p:nvPr/>
          </p:nvSpPr>
          <p:spPr bwMode="auto">
            <a:xfrm>
              <a:off x="5516828" y="150381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59" name="Freeform 292"/>
            <p:cNvSpPr>
              <a:spLocks/>
            </p:cNvSpPr>
            <p:nvPr/>
          </p:nvSpPr>
          <p:spPr bwMode="auto">
            <a:xfrm>
              <a:off x="5451520" y="279183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0" name="Freeform 293"/>
            <p:cNvSpPr>
              <a:spLocks/>
            </p:cNvSpPr>
            <p:nvPr/>
          </p:nvSpPr>
          <p:spPr bwMode="auto">
            <a:xfrm>
              <a:off x="5531341" y="219680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1" name="Freeform 294"/>
            <p:cNvSpPr>
              <a:spLocks/>
            </p:cNvSpPr>
            <p:nvPr/>
          </p:nvSpPr>
          <p:spPr bwMode="auto">
            <a:xfrm>
              <a:off x="4148991" y="23673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2" name="Freeform 295"/>
            <p:cNvSpPr>
              <a:spLocks/>
            </p:cNvSpPr>
            <p:nvPr/>
          </p:nvSpPr>
          <p:spPr bwMode="auto">
            <a:xfrm>
              <a:off x="5531341" y="2494322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3" name="Freeform 296"/>
            <p:cNvSpPr>
              <a:spLocks/>
            </p:cNvSpPr>
            <p:nvPr/>
          </p:nvSpPr>
          <p:spPr bwMode="auto">
            <a:xfrm>
              <a:off x="6006639" y="2545117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4" name="Freeform 297"/>
            <p:cNvSpPr>
              <a:spLocks/>
            </p:cNvSpPr>
            <p:nvPr/>
          </p:nvSpPr>
          <p:spPr bwMode="auto">
            <a:xfrm>
              <a:off x="5219314" y="1913807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5" name="Freeform 298"/>
            <p:cNvSpPr>
              <a:spLocks/>
            </p:cNvSpPr>
            <p:nvPr/>
          </p:nvSpPr>
          <p:spPr bwMode="auto">
            <a:xfrm>
              <a:off x="5981240" y="384764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6" name="Freeform 299"/>
            <p:cNvSpPr>
              <a:spLocks/>
            </p:cNvSpPr>
            <p:nvPr/>
          </p:nvSpPr>
          <p:spPr bwMode="auto">
            <a:xfrm>
              <a:off x="3133089" y="197911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7" name="Freeform 300"/>
            <p:cNvSpPr>
              <a:spLocks/>
            </p:cNvSpPr>
            <p:nvPr/>
          </p:nvSpPr>
          <p:spPr bwMode="auto">
            <a:xfrm>
              <a:off x="6122742" y="181221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8" name="Freeform 301"/>
            <p:cNvSpPr>
              <a:spLocks/>
            </p:cNvSpPr>
            <p:nvPr/>
          </p:nvSpPr>
          <p:spPr bwMode="auto">
            <a:xfrm>
              <a:off x="3042383" y="206981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69" name="Freeform 302"/>
            <p:cNvSpPr>
              <a:spLocks/>
            </p:cNvSpPr>
            <p:nvPr/>
          </p:nvSpPr>
          <p:spPr bwMode="auto">
            <a:xfrm>
              <a:off x="2977075" y="23129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0" name="Freeform 303"/>
            <p:cNvSpPr>
              <a:spLocks/>
            </p:cNvSpPr>
            <p:nvPr/>
          </p:nvSpPr>
          <p:spPr bwMode="auto">
            <a:xfrm>
              <a:off x="5698239" y="25451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1" name="Freeform 304"/>
            <p:cNvSpPr>
              <a:spLocks/>
            </p:cNvSpPr>
            <p:nvPr/>
          </p:nvSpPr>
          <p:spPr bwMode="auto">
            <a:xfrm>
              <a:off x="3481398" y="245804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2" name="Freeform 305"/>
            <p:cNvSpPr>
              <a:spLocks/>
            </p:cNvSpPr>
            <p:nvPr/>
          </p:nvSpPr>
          <p:spPr bwMode="auto">
            <a:xfrm>
              <a:off x="6071947" y="289342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3" name="Freeform 306"/>
            <p:cNvSpPr>
              <a:spLocks/>
            </p:cNvSpPr>
            <p:nvPr/>
          </p:nvSpPr>
          <p:spPr bwMode="auto">
            <a:xfrm>
              <a:off x="5310021" y="312563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4" name="Freeform 307"/>
            <p:cNvSpPr>
              <a:spLocks/>
            </p:cNvSpPr>
            <p:nvPr/>
          </p:nvSpPr>
          <p:spPr bwMode="auto">
            <a:xfrm>
              <a:off x="2356650" y="23528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5" name="Freeform 308"/>
            <p:cNvSpPr>
              <a:spLocks/>
            </p:cNvSpPr>
            <p:nvPr/>
          </p:nvSpPr>
          <p:spPr bwMode="auto">
            <a:xfrm>
              <a:off x="2563458" y="25596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6" name="Freeform 309"/>
            <p:cNvSpPr>
              <a:spLocks/>
            </p:cNvSpPr>
            <p:nvPr/>
          </p:nvSpPr>
          <p:spPr bwMode="auto">
            <a:xfrm>
              <a:off x="3931297" y="318005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7" name="Freeform 310"/>
            <p:cNvSpPr>
              <a:spLocks/>
            </p:cNvSpPr>
            <p:nvPr/>
          </p:nvSpPr>
          <p:spPr bwMode="auto">
            <a:xfrm>
              <a:off x="5505945" y="237821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8" name="Freeform 311"/>
            <p:cNvSpPr>
              <a:spLocks/>
            </p:cNvSpPr>
            <p:nvPr/>
          </p:nvSpPr>
          <p:spPr bwMode="auto">
            <a:xfrm>
              <a:off x="5516828" y="26612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79" name="Freeform 312"/>
            <p:cNvSpPr>
              <a:spLocks/>
            </p:cNvSpPr>
            <p:nvPr/>
          </p:nvSpPr>
          <p:spPr bwMode="auto">
            <a:xfrm>
              <a:off x="6561755" y="2635821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0" name="Freeform 313"/>
            <p:cNvSpPr>
              <a:spLocks/>
            </p:cNvSpPr>
            <p:nvPr/>
          </p:nvSpPr>
          <p:spPr bwMode="auto">
            <a:xfrm>
              <a:off x="5995753" y="237821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1" name="Freeform 314"/>
            <p:cNvSpPr>
              <a:spLocks/>
            </p:cNvSpPr>
            <p:nvPr/>
          </p:nvSpPr>
          <p:spPr bwMode="auto">
            <a:xfrm>
              <a:off x="5774433" y="295873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2" name="Freeform 315"/>
            <p:cNvSpPr>
              <a:spLocks/>
            </p:cNvSpPr>
            <p:nvPr/>
          </p:nvSpPr>
          <p:spPr bwMode="auto">
            <a:xfrm>
              <a:off x="3133089" y="24290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3" name="Freeform 316"/>
            <p:cNvSpPr>
              <a:spLocks/>
            </p:cNvSpPr>
            <p:nvPr/>
          </p:nvSpPr>
          <p:spPr bwMode="auto">
            <a:xfrm>
              <a:off x="5233827" y="114099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4" name="Freeform 317"/>
            <p:cNvSpPr>
              <a:spLocks/>
            </p:cNvSpPr>
            <p:nvPr/>
          </p:nvSpPr>
          <p:spPr bwMode="auto">
            <a:xfrm>
              <a:off x="5632931" y="19682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5" name="Freeform 318"/>
            <p:cNvSpPr>
              <a:spLocks/>
            </p:cNvSpPr>
            <p:nvPr/>
          </p:nvSpPr>
          <p:spPr bwMode="auto">
            <a:xfrm>
              <a:off x="3093178" y="325624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6" name="Freeform 319"/>
            <p:cNvSpPr>
              <a:spLocks/>
            </p:cNvSpPr>
            <p:nvPr/>
          </p:nvSpPr>
          <p:spPr bwMode="auto">
            <a:xfrm>
              <a:off x="5476919" y="22766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7" name="Freeform 320"/>
            <p:cNvSpPr>
              <a:spLocks/>
            </p:cNvSpPr>
            <p:nvPr/>
          </p:nvSpPr>
          <p:spPr bwMode="auto">
            <a:xfrm>
              <a:off x="2962562" y="320545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8" name="Freeform 321"/>
            <p:cNvSpPr>
              <a:spLocks/>
            </p:cNvSpPr>
            <p:nvPr/>
          </p:nvSpPr>
          <p:spPr bwMode="auto">
            <a:xfrm>
              <a:off x="5593022" y="205530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89" name="Freeform 322"/>
            <p:cNvSpPr>
              <a:spLocks/>
            </p:cNvSpPr>
            <p:nvPr/>
          </p:nvSpPr>
          <p:spPr bwMode="auto">
            <a:xfrm>
              <a:off x="5955844" y="129700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0" name="Freeform 323"/>
            <p:cNvSpPr>
              <a:spLocks/>
            </p:cNvSpPr>
            <p:nvPr/>
          </p:nvSpPr>
          <p:spPr bwMode="auto">
            <a:xfrm>
              <a:off x="5451520" y="209521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1" name="Freeform 324"/>
            <p:cNvSpPr>
              <a:spLocks/>
            </p:cNvSpPr>
            <p:nvPr/>
          </p:nvSpPr>
          <p:spPr bwMode="auto">
            <a:xfrm>
              <a:off x="2977075" y="249432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2" name="Freeform 325"/>
            <p:cNvSpPr>
              <a:spLocks/>
            </p:cNvSpPr>
            <p:nvPr/>
          </p:nvSpPr>
          <p:spPr bwMode="auto">
            <a:xfrm>
              <a:off x="3093178" y="234193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3" name="Freeform 326"/>
            <p:cNvSpPr>
              <a:spLocks/>
            </p:cNvSpPr>
            <p:nvPr/>
          </p:nvSpPr>
          <p:spPr bwMode="auto">
            <a:xfrm>
              <a:off x="5698239" y="341226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4" name="Freeform 327"/>
            <p:cNvSpPr>
              <a:spLocks/>
            </p:cNvSpPr>
            <p:nvPr/>
          </p:nvSpPr>
          <p:spPr bwMode="auto">
            <a:xfrm>
              <a:off x="5299135" y="158001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5" name="Freeform 328"/>
            <p:cNvSpPr>
              <a:spLocks/>
            </p:cNvSpPr>
            <p:nvPr/>
          </p:nvSpPr>
          <p:spPr bwMode="auto">
            <a:xfrm>
              <a:off x="6032035" y="23129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6" name="Freeform 329"/>
            <p:cNvSpPr>
              <a:spLocks/>
            </p:cNvSpPr>
            <p:nvPr/>
          </p:nvSpPr>
          <p:spPr bwMode="auto">
            <a:xfrm>
              <a:off x="3234679" y="217140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7" name="Freeform 330"/>
            <p:cNvSpPr>
              <a:spLocks/>
            </p:cNvSpPr>
            <p:nvPr/>
          </p:nvSpPr>
          <p:spPr bwMode="auto">
            <a:xfrm>
              <a:off x="5143123" y="214601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8" name="Freeform 331"/>
            <p:cNvSpPr>
              <a:spLocks/>
            </p:cNvSpPr>
            <p:nvPr/>
          </p:nvSpPr>
          <p:spPr bwMode="auto">
            <a:xfrm>
              <a:off x="5890536" y="139859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699" name="Freeform 332"/>
            <p:cNvSpPr>
              <a:spLocks/>
            </p:cNvSpPr>
            <p:nvPr/>
          </p:nvSpPr>
          <p:spPr bwMode="auto">
            <a:xfrm>
              <a:off x="5193918" y="274104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0" name="Freeform 333"/>
            <p:cNvSpPr>
              <a:spLocks/>
            </p:cNvSpPr>
            <p:nvPr/>
          </p:nvSpPr>
          <p:spPr bwMode="auto">
            <a:xfrm>
              <a:off x="5103211" y="248343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1" name="Freeform 334"/>
            <p:cNvSpPr>
              <a:spLocks/>
            </p:cNvSpPr>
            <p:nvPr/>
          </p:nvSpPr>
          <p:spPr bwMode="auto">
            <a:xfrm>
              <a:off x="5273739" y="193920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2" name="Freeform 335"/>
            <p:cNvSpPr>
              <a:spLocks/>
            </p:cNvSpPr>
            <p:nvPr/>
          </p:nvSpPr>
          <p:spPr bwMode="auto">
            <a:xfrm>
              <a:off x="6021152" y="266122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3" name="Freeform 336"/>
            <p:cNvSpPr>
              <a:spLocks/>
            </p:cNvSpPr>
            <p:nvPr/>
          </p:nvSpPr>
          <p:spPr bwMode="auto">
            <a:xfrm>
              <a:off x="5698239" y="23673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4" name="Freeform 337"/>
            <p:cNvSpPr>
              <a:spLocks/>
            </p:cNvSpPr>
            <p:nvPr/>
          </p:nvSpPr>
          <p:spPr bwMode="auto">
            <a:xfrm>
              <a:off x="5440637" y="2312911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5" name="Freeform 338"/>
            <p:cNvSpPr>
              <a:spLocks/>
            </p:cNvSpPr>
            <p:nvPr/>
          </p:nvSpPr>
          <p:spPr bwMode="auto">
            <a:xfrm>
              <a:off x="5814342" y="235282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6" name="Freeform 339"/>
            <p:cNvSpPr>
              <a:spLocks/>
            </p:cNvSpPr>
            <p:nvPr/>
          </p:nvSpPr>
          <p:spPr bwMode="auto">
            <a:xfrm>
              <a:off x="6057434" y="47909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7" name="Freeform 340"/>
            <p:cNvSpPr>
              <a:spLocks/>
            </p:cNvSpPr>
            <p:nvPr/>
          </p:nvSpPr>
          <p:spPr bwMode="auto">
            <a:xfrm>
              <a:off x="3456000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8" name="Freeform 341"/>
            <p:cNvSpPr>
              <a:spLocks/>
            </p:cNvSpPr>
            <p:nvPr/>
          </p:nvSpPr>
          <p:spPr bwMode="auto">
            <a:xfrm>
              <a:off x="3492282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09" name="Freeform 342"/>
            <p:cNvSpPr>
              <a:spLocks/>
            </p:cNvSpPr>
            <p:nvPr/>
          </p:nvSpPr>
          <p:spPr bwMode="auto">
            <a:xfrm>
              <a:off x="3532193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0" name="Freeform 343"/>
            <p:cNvSpPr>
              <a:spLocks/>
            </p:cNvSpPr>
            <p:nvPr/>
          </p:nvSpPr>
          <p:spPr bwMode="auto">
            <a:xfrm>
              <a:off x="3572103" y="42866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1" name="Freeform 344"/>
            <p:cNvSpPr>
              <a:spLocks/>
            </p:cNvSpPr>
            <p:nvPr/>
          </p:nvSpPr>
          <p:spPr bwMode="auto">
            <a:xfrm>
              <a:off x="6173537" y="419595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2" name="Freeform 345"/>
            <p:cNvSpPr>
              <a:spLocks/>
            </p:cNvSpPr>
            <p:nvPr/>
          </p:nvSpPr>
          <p:spPr bwMode="auto">
            <a:xfrm>
              <a:off x="3416090" y="45587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3" name="Freeform 346"/>
            <p:cNvSpPr>
              <a:spLocks/>
            </p:cNvSpPr>
            <p:nvPr/>
          </p:nvSpPr>
          <p:spPr bwMode="auto">
            <a:xfrm>
              <a:off x="3597501" y="44934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4" name="Freeform 347"/>
            <p:cNvSpPr>
              <a:spLocks/>
            </p:cNvSpPr>
            <p:nvPr/>
          </p:nvSpPr>
          <p:spPr bwMode="auto">
            <a:xfrm>
              <a:off x="3506795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5" name="Freeform 348"/>
            <p:cNvSpPr>
              <a:spLocks/>
            </p:cNvSpPr>
            <p:nvPr/>
          </p:nvSpPr>
          <p:spPr bwMode="auto">
            <a:xfrm>
              <a:off x="6278754" y="44027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6" name="Freeform 349"/>
            <p:cNvSpPr>
              <a:spLocks/>
            </p:cNvSpPr>
            <p:nvPr/>
          </p:nvSpPr>
          <p:spPr bwMode="auto">
            <a:xfrm>
              <a:off x="3416090" y="459506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7" name="Freeform 350"/>
            <p:cNvSpPr>
              <a:spLocks/>
            </p:cNvSpPr>
            <p:nvPr/>
          </p:nvSpPr>
          <p:spPr bwMode="auto">
            <a:xfrm>
              <a:off x="3376179" y="48417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8" name="Freeform 351"/>
            <p:cNvSpPr>
              <a:spLocks/>
            </p:cNvSpPr>
            <p:nvPr/>
          </p:nvSpPr>
          <p:spPr bwMode="auto">
            <a:xfrm>
              <a:off x="6253358" y="44934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19" name="Freeform 352"/>
            <p:cNvSpPr>
              <a:spLocks/>
            </p:cNvSpPr>
            <p:nvPr/>
          </p:nvSpPr>
          <p:spPr bwMode="auto">
            <a:xfrm>
              <a:off x="3492282" y="47909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0" name="Freeform 353"/>
            <p:cNvSpPr>
              <a:spLocks/>
            </p:cNvSpPr>
            <p:nvPr/>
          </p:nvSpPr>
          <p:spPr bwMode="auto">
            <a:xfrm>
              <a:off x="6227959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1" name="Freeform 354"/>
            <p:cNvSpPr>
              <a:spLocks/>
            </p:cNvSpPr>
            <p:nvPr/>
          </p:nvSpPr>
          <p:spPr bwMode="auto">
            <a:xfrm>
              <a:off x="3416090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2" name="Freeform 355"/>
            <p:cNvSpPr>
              <a:spLocks/>
            </p:cNvSpPr>
            <p:nvPr/>
          </p:nvSpPr>
          <p:spPr bwMode="auto">
            <a:xfrm>
              <a:off x="6137255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3" name="Freeform 356"/>
            <p:cNvSpPr>
              <a:spLocks/>
            </p:cNvSpPr>
            <p:nvPr/>
          </p:nvSpPr>
          <p:spPr bwMode="auto">
            <a:xfrm>
              <a:off x="6097343" y="437736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4" name="Freeform 357"/>
            <p:cNvSpPr>
              <a:spLocks/>
            </p:cNvSpPr>
            <p:nvPr/>
          </p:nvSpPr>
          <p:spPr bwMode="auto">
            <a:xfrm>
              <a:off x="6238845" y="4801869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5" name="Freeform 358"/>
            <p:cNvSpPr>
              <a:spLocks/>
            </p:cNvSpPr>
            <p:nvPr/>
          </p:nvSpPr>
          <p:spPr bwMode="auto">
            <a:xfrm>
              <a:off x="3789796" y="453338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6" name="Freeform 359"/>
            <p:cNvSpPr>
              <a:spLocks/>
            </p:cNvSpPr>
            <p:nvPr/>
          </p:nvSpPr>
          <p:spPr bwMode="auto">
            <a:xfrm>
              <a:off x="3597501" y="47909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7" name="Freeform 360"/>
            <p:cNvSpPr>
              <a:spLocks/>
            </p:cNvSpPr>
            <p:nvPr/>
          </p:nvSpPr>
          <p:spPr bwMode="auto">
            <a:xfrm>
              <a:off x="6238845" y="47256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8" name="Freeform 361"/>
            <p:cNvSpPr>
              <a:spLocks/>
            </p:cNvSpPr>
            <p:nvPr/>
          </p:nvSpPr>
          <p:spPr bwMode="auto">
            <a:xfrm>
              <a:off x="5672843" y="44281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29" name="Freeform 362"/>
            <p:cNvSpPr>
              <a:spLocks/>
            </p:cNvSpPr>
            <p:nvPr/>
          </p:nvSpPr>
          <p:spPr bwMode="auto">
            <a:xfrm>
              <a:off x="3390692" y="42866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0" name="Freeform 363"/>
            <p:cNvSpPr>
              <a:spLocks/>
            </p:cNvSpPr>
            <p:nvPr/>
          </p:nvSpPr>
          <p:spPr bwMode="auto">
            <a:xfrm>
              <a:off x="3532193" y="433745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1" name="Freeform 364"/>
            <p:cNvSpPr>
              <a:spLocks/>
            </p:cNvSpPr>
            <p:nvPr/>
          </p:nvSpPr>
          <p:spPr bwMode="auto">
            <a:xfrm>
              <a:off x="3492282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2" name="Freeform 365"/>
            <p:cNvSpPr>
              <a:spLocks/>
            </p:cNvSpPr>
            <p:nvPr/>
          </p:nvSpPr>
          <p:spPr bwMode="auto">
            <a:xfrm>
              <a:off x="6264241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3" name="Freeform 366"/>
            <p:cNvSpPr>
              <a:spLocks/>
            </p:cNvSpPr>
            <p:nvPr/>
          </p:nvSpPr>
          <p:spPr bwMode="auto">
            <a:xfrm>
              <a:off x="3416090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4" name="Freeform 367"/>
            <p:cNvSpPr>
              <a:spLocks/>
            </p:cNvSpPr>
            <p:nvPr/>
          </p:nvSpPr>
          <p:spPr bwMode="auto">
            <a:xfrm>
              <a:off x="6659718" y="477284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5" name="Freeform 368"/>
            <p:cNvSpPr>
              <a:spLocks/>
            </p:cNvSpPr>
            <p:nvPr/>
          </p:nvSpPr>
          <p:spPr bwMode="auto">
            <a:xfrm>
              <a:off x="3466885" y="4170559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6" name="Freeform 369"/>
            <p:cNvSpPr>
              <a:spLocks/>
            </p:cNvSpPr>
            <p:nvPr/>
          </p:nvSpPr>
          <p:spPr bwMode="auto">
            <a:xfrm>
              <a:off x="3067781" y="43664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7" name="Freeform 370"/>
            <p:cNvSpPr>
              <a:spLocks/>
            </p:cNvSpPr>
            <p:nvPr/>
          </p:nvSpPr>
          <p:spPr bwMode="auto">
            <a:xfrm>
              <a:off x="3053268" y="441727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8" name="Freeform 371"/>
            <p:cNvSpPr>
              <a:spLocks/>
            </p:cNvSpPr>
            <p:nvPr/>
          </p:nvSpPr>
          <p:spPr bwMode="auto">
            <a:xfrm>
              <a:off x="3517680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39" name="Freeform 372"/>
            <p:cNvSpPr>
              <a:spLocks/>
            </p:cNvSpPr>
            <p:nvPr/>
          </p:nvSpPr>
          <p:spPr bwMode="auto">
            <a:xfrm>
              <a:off x="3466885" y="44281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0" name="Freeform 373"/>
            <p:cNvSpPr>
              <a:spLocks/>
            </p:cNvSpPr>
            <p:nvPr/>
          </p:nvSpPr>
          <p:spPr bwMode="auto">
            <a:xfrm>
              <a:off x="6198933" y="47002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1" name="Freeform 374"/>
            <p:cNvSpPr>
              <a:spLocks/>
            </p:cNvSpPr>
            <p:nvPr/>
          </p:nvSpPr>
          <p:spPr bwMode="auto">
            <a:xfrm>
              <a:off x="3376179" y="44934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2" name="Freeform 375"/>
            <p:cNvSpPr>
              <a:spLocks/>
            </p:cNvSpPr>
            <p:nvPr/>
          </p:nvSpPr>
          <p:spPr bwMode="auto">
            <a:xfrm>
              <a:off x="3456000" y="43664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3" name="Freeform 376"/>
            <p:cNvSpPr>
              <a:spLocks/>
            </p:cNvSpPr>
            <p:nvPr/>
          </p:nvSpPr>
          <p:spPr bwMode="auto">
            <a:xfrm>
              <a:off x="3506795" y="445356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4" name="Freeform 377"/>
            <p:cNvSpPr>
              <a:spLocks/>
            </p:cNvSpPr>
            <p:nvPr/>
          </p:nvSpPr>
          <p:spPr bwMode="auto">
            <a:xfrm>
              <a:off x="3543077" y="44789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5" name="Freeform 378"/>
            <p:cNvSpPr>
              <a:spLocks/>
            </p:cNvSpPr>
            <p:nvPr/>
          </p:nvSpPr>
          <p:spPr bwMode="auto">
            <a:xfrm>
              <a:off x="6148138" y="45442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6" name="Freeform 379"/>
            <p:cNvSpPr>
              <a:spLocks/>
            </p:cNvSpPr>
            <p:nvPr/>
          </p:nvSpPr>
          <p:spPr bwMode="auto">
            <a:xfrm>
              <a:off x="6082830" y="44934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7" name="Freeform 380"/>
            <p:cNvSpPr>
              <a:spLocks/>
            </p:cNvSpPr>
            <p:nvPr/>
          </p:nvSpPr>
          <p:spPr bwMode="auto">
            <a:xfrm>
              <a:off x="3466885" y="455877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8" name="Freeform 381"/>
            <p:cNvSpPr>
              <a:spLocks/>
            </p:cNvSpPr>
            <p:nvPr/>
          </p:nvSpPr>
          <p:spPr bwMode="auto">
            <a:xfrm>
              <a:off x="3543077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49" name="Freeform 382"/>
            <p:cNvSpPr>
              <a:spLocks/>
            </p:cNvSpPr>
            <p:nvPr/>
          </p:nvSpPr>
          <p:spPr bwMode="auto">
            <a:xfrm>
              <a:off x="6198933" y="45079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0" name="Freeform 383"/>
            <p:cNvSpPr>
              <a:spLocks/>
            </p:cNvSpPr>
            <p:nvPr/>
          </p:nvSpPr>
          <p:spPr bwMode="auto">
            <a:xfrm>
              <a:off x="3557590" y="445356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1" name="Freeform 384"/>
            <p:cNvSpPr>
              <a:spLocks/>
            </p:cNvSpPr>
            <p:nvPr/>
          </p:nvSpPr>
          <p:spPr bwMode="auto">
            <a:xfrm>
              <a:off x="6213446" y="4685766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2" name="Freeform 385"/>
            <p:cNvSpPr>
              <a:spLocks/>
            </p:cNvSpPr>
            <p:nvPr/>
          </p:nvSpPr>
          <p:spPr bwMode="auto">
            <a:xfrm>
              <a:off x="3481398" y="444267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3" name="Freeform 386"/>
            <p:cNvSpPr>
              <a:spLocks/>
            </p:cNvSpPr>
            <p:nvPr/>
          </p:nvSpPr>
          <p:spPr bwMode="auto">
            <a:xfrm>
              <a:off x="3543077" y="45442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4" name="Freeform 387"/>
            <p:cNvSpPr>
              <a:spLocks/>
            </p:cNvSpPr>
            <p:nvPr/>
          </p:nvSpPr>
          <p:spPr bwMode="auto">
            <a:xfrm>
              <a:off x="6148138" y="44789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5" name="Freeform 388"/>
            <p:cNvSpPr>
              <a:spLocks/>
            </p:cNvSpPr>
            <p:nvPr/>
          </p:nvSpPr>
          <p:spPr bwMode="auto">
            <a:xfrm>
              <a:off x="3376179" y="43918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6" name="Freeform 389"/>
            <p:cNvSpPr>
              <a:spLocks/>
            </p:cNvSpPr>
            <p:nvPr/>
          </p:nvSpPr>
          <p:spPr bwMode="auto">
            <a:xfrm>
              <a:off x="3441487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7" name="Freeform 390"/>
            <p:cNvSpPr>
              <a:spLocks/>
            </p:cNvSpPr>
            <p:nvPr/>
          </p:nvSpPr>
          <p:spPr bwMode="auto">
            <a:xfrm>
              <a:off x="3481398" y="456966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8" name="Freeform 391"/>
            <p:cNvSpPr>
              <a:spLocks/>
            </p:cNvSpPr>
            <p:nvPr/>
          </p:nvSpPr>
          <p:spPr bwMode="auto">
            <a:xfrm>
              <a:off x="3441487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59" name="Freeform 392"/>
            <p:cNvSpPr>
              <a:spLocks/>
            </p:cNvSpPr>
            <p:nvPr/>
          </p:nvSpPr>
          <p:spPr bwMode="auto">
            <a:xfrm>
              <a:off x="6238845" y="44934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0" name="Freeform 393"/>
            <p:cNvSpPr>
              <a:spLocks/>
            </p:cNvSpPr>
            <p:nvPr/>
          </p:nvSpPr>
          <p:spPr bwMode="auto">
            <a:xfrm>
              <a:off x="3481398" y="475107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1" name="Freeform 394"/>
            <p:cNvSpPr>
              <a:spLocks/>
            </p:cNvSpPr>
            <p:nvPr/>
          </p:nvSpPr>
          <p:spPr bwMode="auto">
            <a:xfrm>
              <a:off x="3376179" y="45079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2" name="Freeform 395"/>
            <p:cNvSpPr>
              <a:spLocks/>
            </p:cNvSpPr>
            <p:nvPr/>
          </p:nvSpPr>
          <p:spPr bwMode="auto">
            <a:xfrm>
              <a:off x="3426974" y="441727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3" name="Freeform 396"/>
            <p:cNvSpPr>
              <a:spLocks/>
            </p:cNvSpPr>
            <p:nvPr/>
          </p:nvSpPr>
          <p:spPr bwMode="auto">
            <a:xfrm>
              <a:off x="3390692" y="43918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4" name="Freeform 397"/>
            <p:cNvSpPr>
              <a:spLocks/>
            </p:cNvSpPr>
            <p:nvPr/>
          </p:nvSpPr>
          <p:spPr bwMode="auto">
            <a:xfrm>
              <a:off x="3557590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5" name="Freeform 398"/>
            <p:cNvSpPr>
              <a:spLocks/>
            </p:cNvSpPr>
            <p:nvPr/>
          </p:nvSpPr>
          <p:spPr bwMode="auto">
            <a:xfrm>
              <a:off x="6471051" y="44027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6" name="Freeform 399"/>
            <p:cNvSpPr>
              <a:spLocks/>
            </p:cNvSpPr>
            <p:nvPr/>
          </p:nvSpPr>
          <p:spPr bwMode="auto">
            <a:xfrm>
              <a:off x="6122742" y="43664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7" name="Freeform 400"/>
            <p:cNvSpPr>
              <a:spLocks/>
            </p:cNvSpPr>
            <p:nvPr/>
          </p:nvSpPr>
          <p:spPr bwMode="auto">
            <a:xfrm>
              <a:off x="3274589" y="44281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8" name="Freeform 401"/>
            <p:cNvSpPr>
              <a:spLocks/>
            </p:cNvSpPr>
            <p:nvPr/>
          </p:nvSpPr>
          <p:spPr bwMode="auto">
            <a:xfrm>
              <a:off x="6006639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9" name="Freeform 402"/>
            <p:cNvSpPr>
              <a:spLocks/>
            </p:cNvSpPr>
            <p:nvPr/>
          </p:nvSpPr>
          <p:spPr bwMode="auto">
            <a:xfrm>
              <a:off x="6213446" y="4685766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0" name="Freeform 403"/>
            <p:cNvSpPr>
              <a:spLocks/>
            </p:cNvSpPr>
            <p:nvPr/>
          </p:nvSpPr>
          <p:spPr bwMode="auto">
            <a:xfrm>
              <a:off x="3466885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1" name="Freeform 404"/>
            <p:cNvSpPr>
              <a:spLocks/>
            </p:cNvSpPr>
            <p:nvPr/>
          </p:nvSpPr>
          <p:spPr bwMode="auto">
            <a:xfrm>
              <a:off x="6071947" y="45587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2" name="Freeform 405"/>
            <p:cNvSpPr>
              <a:spLocks/>
            </p:cNvSpPr>
            <p:nvPr/>
          </p:nvSpPr>
          <p:spPr bwMode="auto">
            <a:xfrm>
              <a:off x="6329549" y="45950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3" name="Freeform 406"/>
            <p:cNvSpPr>
              <a:spLocks/>
            </p:cNvSpPr>
            <p:nvPr/>
          </p:nvSpPr>
          <p:spPr bwMode="auto">
            <a:xfrm>
              <a:off x="7026167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4" name="Freeform 408"/>
            <p:cNvSpPr>
              <a:spLocks/>
            </p:cNvSpPr>
            <p:nvPr/>
          </p:nvSpPr>
          <p:spPr bwMode="auto">
            <a:xfrm>
              <a:off x="6006637" y="43918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5" name="Freeform 409"/>
            <p:cNvSpPr>
              <a:spLocks/>
            </p:cNvSpPr>
            <p:nvPr/>
          </p:nvSpPr>
          <p:spPr bwMode="auto">
            <a:xfrm>
              <a:off x="5879650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6" name="Freeform 410"/>
            <p:cNvSpPr>
              <a:spLocks/>
            </p:cNvSpPr>
            <p:nvPr/>
          </p:nvSpPr>
          <p:spPr bwMode="auto">
            <a:xfrm>
              <a:off x="3416088" y="474019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7" name="Freeform 411"/>
            <p:cNvSpPr>
              <a:spLocks/>
            </p:cNvSpPr>
            <p:nvPr/>
          </p:nvSpPr>
          <p:spPr bwMode="auto">
            <a:xfrm>
              <a:off x="3557590" y="477647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8" name="Freeform 412"/>
            <p:cNvSpPr>
              <a:spLocks/>
            </p:cNvSpPr>
            <p:nvPr/>
          </p:nvSpPr>
          <p:spPr bwMode="auto">
            <a:xfrm>
              <a:off x="3466883" y="450798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9" name="Freeform 413"/>
            <p:cNvSpPr>
              <a:spLocks/>
            </p:cNvSpPr>
            <p:nvPr/>
          </p:nvSpPr>
          <p:spPr bwMode="auto">
            <a:xfrm>
              <a:off x="6227959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0" name="Freeform 414"/>
            <p:cNvSpPr>
              <a:spLocks/>
            </p:cNvSpPr>
            <p:nvPr/>
          </p:nvSpPr>
          <p:spPr bwMode="auto">
            <a:xfrm>
              <a:off x="6097343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1" name="Freeform 415"/>
            <p:cNvSpPr>
              <a:spLocks/>
            </p:cNvSpPr>
            <p:nvPr/>
          </p:nvSpPr>
          <p:spPr bwMode="auto">
            <a:xfrm>
              <a:off x="5981240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2" name="Freeform 416"/>
            <p:cNvSpPr>
              <a:spLocks/>
            </p:cNvSpPr>
            <p:nvPr/>
          </p:nvSpPr>
          <p:spPr bwMode="auto">
            <a:xfrm>
              <a:off x="6111856" y="460957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3" name="Freeform 417"/>
            <p:cNvSpPr>
              <a:spLocks/>
            </p:cNvSpPr>
            <p:nvPr/>
          </p:nvSpPr>
          <p:spPr bwMode="auto">
            <a:xfrm>
              <a:off x="5658328" y="4428164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4" name="Freeform 418"/>
            <p:cNvSpPr>
              <a:spLocks/>
            </p:cNvSpPr>
            <p:nvPr/>
          </p:nvSpPr>
          <p:spPr bwMode="auto">
            <a:xfrm>
              <a:off x="6253356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5" name="Freeform 419"/>
            <p:cNvSpPr>
              <a:spLocks/>
            </p:cNvSpPr>
            <p:nvPr/>
          </p:nvSpPr>
          <p:spPr bwMode="auto">
            <a:xfrm>
              <a:off x="3376179" y="43918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6" name="Freeform 420"/>
            <p:cNvSpPr>
              <a:spLocks/>
            </p:cNvSpPr>
            <p:nvPr/>
          </p:nvSpPr>
          <p:spPr bwMode="auto">
            <a:xfrm>
              <a:off x="6082830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7" name="Freeform 421"/>
            <p:cNvSpPr>
              <a:spLocks/>
            </p:cNvSpPr>
            <p:nvPr/>
          </p:nvSpPr>
          <p:spPr bwMode="auto">
            <a:xfrm>
              <a:off x="6253356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8" name="Freeform 422"/>
            <p:cNvSpPr>
              <a:spLocks/>
            </p:cNvSpPr>
            <p:nvPr/>
          </p:nvSpPr>
          <p:spPr bwMode="auto">
            <a:xfrm>
              <a:off x="6278754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9" name="Freeform 423"/>
            <p:cNvSpPr>
              <a:spLocks/>
            </p:cNvSpPr>
            <p:nvPr/>
          </p:nvSpPr>
          <p:spPr bwMode="auto">
            <a:xfrm>
              <a:off x="6097343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0" name="Freeform 424"/>
            <p:cNvSpPr>
              <a:spLocks/>
            </p:cNvSpPr>
            <p:nvPr/>
          </p:nvSpPr>
          <p:spPr bwMode="auto">
            <a:xfrm>
              <a:off x="2784778" y="463497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1" name="Freeform 425"/>
            <p:cNvSpPr>
              <a:spLocks/>
            </p:cNvSpPr>
            <p:nvPr/>
          </p:nvSpPr>
          <p:spPr bwMode="auto">
            <a:xfrm>
              <a:off x="6213446" y="4351970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2" name="Freeform 426"/>
            <p:cNvSpPr>
              <a:spLocks/>
            </p:cNvSpPr>
            <p:nvPr/>
          </p:nvSpPr>
          <p:spPr bwMode="auto">
            <a:xfrm>
              <a:off x="6960859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3" name="Freeform 427"/>
            <p:cNvSpPr>
              <a:spLocks/>
            </p:cNvSpPr>
            <p:nvPr/>
          </p:nvSpPr>
          <p:spPr bwMode="auto">
            <a:xfrm>
              <a:off x="5890534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4" name="Freeform 428"/>
            <p:cNvSpPr>
              <a:spLocks/>
            </p:cNvSpPr>
            <p:nvPr/>
          </p:nvSpPr>
          <p:spPr bwMode="auto">
            <a:xfrm>
              <a:off x="6213446" y="43918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5" name="Freeform 429"/>
            <p:cNvSpPr>
              <a:spLocks/>
            </p:cNvSpPr>
            <p:nvPr/>
          </p:nvSpPr>
          <p:spPr bwMode="auto">
            <a:xfrm>
              <a:off x="6111856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6" name="Freeform 430"/>
            <p:cNvSpPr>
              <a:spLocks/>
            </p:cNvSpPr>
            <p:nvPr/>
          </p:nvSpPr>
          <p:spPr bwMode="auto">
            <a:xfrm>
              <a:off x="2795664" y="4685766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7" name="Freeform 431"/>
            <p:cNvSpPr>
              <a:spLocks/>
            </p:cNvSpPr>
            <p:nvPr/>
          </p:nvSpPr>
          <p:spPr bwMode="auto">
            <a:xfrm>
              <a:off x="6097343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8" name="Freeform 432"/>
            <p:cNvSpPr>
              <a:spLocks/>
            </p:cNvSpPr>
            <p:nvPr/>
          </p:nvSpPr>
          <p:spPr bwMode="auto">
            <a:xfrm>
              <a:off x="3466883" y="43374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99" name="Freeform 433"/>
            <p:cNvSpPr>
              <a:spLocks/>
            </p:cNvSpPr>
            <p:nvPr/>
          </p:nvSpPr>
          <p:spPr bwMode="auto">
            <a:xfrm>
              <a:off x="6278754" y="431206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0" name="Freeform 434"/>
            <p:cNvSpPr>
              <a:spLocks/>
            </p:cNvSpPr>
            <p:nvPr/>
          </p:nvSpPr>
          <p:spPr bwMode="auto">
            <a:xfrm>
              <a:off x="6264241" y="450798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1" name="Freeform 435"/>
            <p:cNvSpPr>
              <a:spLocks/>
            </p:cNvSpPr>
            <p:nvPr/>
          </p:nvSpPr>
          <p:spPr bwMode="auto">
            <a:xfrm>
              <a:off x="5995753" y="4685766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2" name="Freeform 436"/>
            <p:cNvSpPr>
              <a:spLocks/>
            </p:cNvSpPr>
            <p:nvPr/>
          </p:nvSpPr>
          <p:spPr bwMode="auto">
            <a:xfrm>
              <a:off x="3557590" y="447895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3" name="Freeform 437"/>
            <p:cNvSpPr>
              <a:spLocks/>
            </p:cNvSpPr>
            <p:nvPr/>
          </p:nvSpPr>
          <p:spPr bwMode="auto">
            <a:xfrm>
              <a:off x="6521844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4" name="Freeform 438"/>
            <p:cNvSpPr>
              <a:spLocks/>
            </p:cNvSpPr>
            <p:nvPr/>
          </p:nvSpPr>
          <p:spPr bwMode="auto">
            <a:xfrm>
              <a:off x="7167667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5" name="Freeform 439"/>
            <p:cNvSpPr>
              <a:spLocks/>
            </p:cNvSpPr>
            <p:nvPr/>
          </p:nvSpPr>
          <p:spPr bwMode="auto">
            <a:xfrm>
              <a:off x="7207578" y="462408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6" name="Freeform 440"/>
            <p:cNvSpPr>
              <a:spLocks/>
            </p:cNvSpPr>
            <p:nvPr/>
          </p:nvSpPr>
          <p:spPr bwMode="auto">
            <a:xfrm>
              <a:off x="6082830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7" name="Freeform 441"/>
            <p:cNvSpPr>
              <a:spLocks/>
            </p:cNvSpPr>
            <p:nvPr/>
          </p:nvSpPr>
          <p:spPr bwMode="auto">
            <a:xfrm>
              <a:off x="3067779" y="474019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8" name="Freeform 442"/>
            <p:cNvSpPr>
              <a:spLocks/>
            </p:cNvSpPr>
            <p:nvPr/>
          </p:nvSpPr>
          <p:spPr bwMode="auto">
            <a:xfrm>
              <a:off x="3517678" y="460957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09" name="Freeform 443"/>
            <p:cNvSpPr>
              <a:spLocks/>
            </p:cNvSpPr>
            <p:nvPr/>
          </p:nvSpPr>
          <p:spPr bwMode="auto">
            <a:xfrm>
              <a:off x="3416088" y="42503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0" name="Freeform 444"/>
            <p:cNvSpPr>
              <a:spLocks/>
            </p:cNvSpPr>
            <p:nvPr/>
          </p:nvSpPr>
          <p:spPr bwMode="auto">
            <a:xfrm>
              <a:off x="6137253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1" name="Freeform 445"/>
            <p:cNvSpPr>
              <a:spLocks/>
            </p:cNvSpPr>
            <p:nvPr/>
          </p:nvSpPr>
          <p:spPr bwMode="auto">
            <a:xfrm>
              <a:off x="6227959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2" name="Freeform 446"/>
            <p:cNvSpPr>
              <a:spLocks/>
            </p:cNvSpPr>
            <p:nvPr/>
          </p:nvSpPr>
          <p:spPr bwMode="auto">
            <a:xfrm>
              <a:off x="6986256" y="4478959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3" name="Freeform 447"/>
            <p:cNvSpPr>
              <a:spLocks/>
            </p:cNvSpPr>
            <p:nvPr/>
          </p:nvSpPr>
          <p:spPr bwMode="auto">
            <a:xfrm>
              <a:off x="6213446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4" name="Freeform 448"/>
            <p:cNvSpPr>
              <a:spLocks/>
            </p:cNvSpPr>
            <p:nvPr/>
          </p:nvSpPr>
          <p:spPr bwMode="auto">
            <a:xfrm>
              <a:off x="6198933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5" name="Freeform 449"/>
            <p:cNvSpPr>
              <a:spLocks/>
            </p:cNvSpPr>
            <p:nvPr/>
          </p:nvSpPr>
          <p:spPr bwMode="auto">
            <a:xfrm>
              <a:off x="6227959" y="498328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6" name="Freeform 450"/>
            <p:cNvSpPr>
              <a:spLocks/>
            </p:cNvSpPr>
            <p:nvPr/>
          </p:nvSpPr>
          <p:spPr bwMode="auto">
            <a:xfrm>
              <a:off x="6097343" y="4558780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7" name="Freeform 451"/>
            <p:cNvSpPr>
              <a:spLocks/>
            </p:cNvSpPr>
            <p:nvPr/>
          </p:nvSpPr>
          <p:spPr bwMode="auto">
            <a:xfrm>
              <a:off x="3456000" y="479098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8" name="Freeform 452"/>
            <p:cNvSpPr>
              <a:spLocks/>
            </p:cNvSpPr>
            <p:nvPr/>
          </p:nvSpPr>
          <p:spPr bwMode="auto">
            <a:xfrm>
              <a:off x="2577970" y="48272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19" name="Freeform 453"/>
            <p:cNvSpPr>
              <a:spLocks/>
            </p:cNvSpPr>
            <p:nvPr/>
          </p:nvSpPr>
          <p:spPr bwMode="auto">
            <a:xfrm>
              <a:off x="3517678" y="444267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0" name="Freeform 454"/>
            <p:cNvSpPr>
              <a:spLocks/>
            </p:cNvSpPr>
            <p:nvPr/>
          </p:nvSpPr>
          <p:spPr bwMode="auto">
            <a:xfrm>
              <a:off x="3456000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1" name="Freeform 455"/>
            <p:cNvSpPr>
              <a:spLocks/>
            </p:cNvSpPr>
            <p:nvPr/>
          </p:nvSpPr>
          <p:spPr bwMode="auto">
            <a:xfrm>
              <a:off x="3456000" y="44172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2" name="Freeform 456"/>
            <p:cNvSpPr>
              <a:spLocks/>
            </p:cNvSpPr>
            <p:nvPr/>
          </p:nvSpPr>
          <p:spPr bwMode="auto">
            <a:xfrm>
              <a:off x="3572103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3" name="Freeform 457"/>
            <p:cNvSpPr>
              <a:spLocks/>
            </p:cNvSpPr>
            <p:nvPr/>
          </p:nvSpPr>
          <p:spPr bwMode="auto">
            <a:xfrm>
              <a:off x="6315036" y="43664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4" name="Freeform 458"/>
            <p:cNvSpPr>
              <a:spLocks/>
            </p:cNvSpPr>
            <p:nvPr/>
          </p:nvSpPr>
          <p:spPr bwMode="auto">
            <a:xfrm>
              <a:off x="6162651" y="432657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5" name="Freeform 459"/>
            <p:cNvSpPr>
              <a:spLocks/>
            </p:cNvSpPr>
            <p:nvPr/>
          </p:nvSpPr>
          <p:spPr bwMode="auto">
            <a:xfrm>
              <a:off x="3002471" y="4740191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6" name="Freeform 460"/>
            <p:cNvSpPr>
              <a:spLocks/>
            </p:cNvSpPr>
            <p:nvPr/>
          </p:nvSpPr>
          <p:spPr bwMode="auto">
            <a:xfrm>
              <a:off x="3466883" y="4751074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7" name="Freeform 461"/>
            <p:cNvSpPr>
              <a:spLocks/>
            </p:cNvSpPr>
            <p:nvPr/>
          </p:nvSpPr>
          <p:spPr bwMode="auto">
            <a:xfrm>
              <a:off x="2875484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8" name="Freeform 462"/>
            <p:cNvSpPr>
              <a:spLocks/>
            </p:cNvSpPr>
            <p:nvPr/>
          </p:nvSpPr>
          <p:spPr bwMode="auto">
            <a:xfrm>
              <a:off x="6173535" y="47111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29" name="Freeform 463"/>
            <p:cNvSpPr>
              <a:spLocks/>
            </p:cNvSpPr>
            <p:nvPr/>
          </p:nvSpPr>
          <p:spPr bwMode="auto">
            <a:xfrm>
              <a:off x="6071945" y="488169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0" name="Freeform 464"/>
            <p:cNvSpPr>
              <a:spLocks/>
            </p:cNvSpPr>
            <p:nvPr/>
          </p:nvSpPr>
          <p:spPr bwMode="auto">
            <a:xfrm>
              <a:off x="6173535" y="464948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1" name="Freeform 465"/>
            <p:cNvSpPr>
              <a:spLocks/>
            </p:cNvSpPr>
            <p:nvPr/>
          </p:nvSpPr>
          <p:spPr bwMode="auto">
            <a:xfrm>
              <a:off x="6097343" y="42866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2" name="Freeform 466"/>
            <p:cNvSpPr>
              <a:spLocks/>
            </p:cNvSpPr>
            <p:nvPr/>
          </p:nvSpPr>
          <p:spPr bwMode="auto">
            <a:xfrm>
              <a:off x="3416088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3" name="Freeform 467"/>
            <p:cNvSpPr>
              <a:spLocks/>
            </p:cNvSpPr>
            <p:nvPr/>
          </p:nvSpPr>
          <p:spPr bwMode="auto">
            <a:xfrm>
              <a:off x="3543077" y="476558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4" name="Freeform 468"/>
            <p:cNvSpPr>
              <a:spLocks/>
            </p:cNvSpPr>
            <p:nvPr/>
          </p:nvSpPr>
          <p:spPr bwMode="auto">
            <a:xfrm>
              <a:off x="3118574" y="4261266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5" name="Freeform 469"/>
            <p:cNvSpPr>
              <a:spLocks/>
            </p:cNvSpPr>
            <p:nvPr/>
          </p:nvSpPr>
          <p:spPr bwMode="auto">
            <a:xfrm>
              <a:off x="6264241" y="46748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6" name="Freeform 470"/>
            <p:cNvSpPr>
              <a:spLocks/>
            </p:cNvSpPr>
            <p:nvPr/>
          </p:nvSpPr>
          <p:spPr bwMode="auto">
            <a:xfrm>
              <a:off x="3441487" y="485629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7" name="Freeform 471"/>
            <p:cNvSpPr>
              <a:spLocks/>
            </p:cNvSpPr>
            <p:nvPr/>
          </p:nvSpPr>
          <p:spPr bwMode="auto">
            <a:xfrm>
              <a:off x="6188048" y="435197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8" name="Freeform 473"/>
            <p:cNvSpPr>
              <a:spLocks/>
            </p:cNvSpPr>
            <p:nvPr/>
          </p:nvSpPr>
          <p:spPr bwMode="auto">
            <a:xfrm>
              <a:off x="3401575" y="464948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39" name="Freeform 474"/>
            <p:cNvSpPr>
              <a:spLocks/>
            </p:cNvSpPr>
            <p:nvPr/>
          </p:nvSpPr>
          <p:spPr bwMode="auto">
            <a:xfrm>
              <a:off x="6071945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0" name="Freeform 475"/>
            <p:cNvSpPr>
              <a:spLocks/>
            </p:cNvSpPr>
            <p:nvPr/>
          </p:nvSpPr>
          <p:spPr bwMode="auto">
            <a:xfrm>
              <a:off x="3532191" y="456966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1" name="Freeform 476"/>
            <p:cNvSpPr>
              <a:spLocks/>
            </p:cNvSpPr>
            <p:nvPr/>
          </p:nvSpPr>
          <p:spPr bwMode="auto">
            <a:xfrm>
              <a:off x="3572103" y="45950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2" name="Freeform 477"/>
            <p:cNvSpPr>
              <a:spLocks/>
            </p:cNvSpPr>
            <p:nvPr/>
          </p:nvSpPr>
          <p:spPr bwMode="auto">
            <a:xfrm>
              <a:off x="3426974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3" name="Freeform 478"/>
            <p:cNvSpPr>
              <a:spLocks/>
            </p:cNvSpPr>
            <p:nvPr/>
          </p:nvSpPr>
          <p:spPr bwMode="auto">
            <a:xfrm>
              <a:off x="6071945" y="46748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4" name="Freeform 479"/>
            <p:cNvSpPr>
              <a:spLocks/>
            </p:cNvSpPr>
            <p:nvPr/>
          </p:nvSpPr>
          <p:spPr bwMode="auto">
            <a:xfrm>
              <a:off x="3597499" y="431206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5" name="Freeform 480"/>
            <p:cNvSpPr>
              <a:spLocks/>
            </p:cNvSpPr>
            <p:nvPr/>
          </p:nvSpPr>
          <p:spPr bwMode="auto">
            <a:xfrm>
              <a:off x="3836961" y="465674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6" name="Freeform 481"/>
            <p:cNvSpPr>
              <a:spLocks/>
            </p:cNvSpPr>
            <p:nvPr/>
          </p:nvSpPr>
          <p:spPr bwMode="auto">
            <a:xfrm>
              <a:off x="3426974" y="4221354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7" name="Freeform 482"/>
            <p:cNvSpPr>
              <a:spLocks/>
            </p:cNvSpPr>
            <p:nvPr/>
          </p:nvSpPr>
          <p:spPr bwMode="auto">
            <a:xfrm>
              <a:off x="6213446" y="432657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8" name="Freeform 483"/>
            <p:cNvSpPr>
              <a:spLocks/>
            </p:cNvSpPr>
            <p:nvPr/>
          </p:nvSpPr>
          <p:spPr bwMode="auto">
            <a:xfrm>
              <a:off x="6137253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49" name="Freeform 484"/>
            <p:cNvSpPr>
              <a:spLocks/>
            </p:cNvSpPr>
            <p:nvPr/>
          </p:nvSpPr>
          <p:spPr bwMode="auto">
            <a:xfrm>
              <a:off x="6227959" y="43773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0" name="Freeform 485"/>
            <p:cNvSpPr>
              <a:spLocks/>
            </p:cNvSpPr>
            <p:nvPr/>
          </p:nvSpPr>
          <p:spPr bwMode="auto">
            <a:xfrm>
              <a:off x="6111856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1" name="Freeform 486"/>
            <p:cNvSpPr>
              <a:spLocks/>
            </p:cNvSpPr>
            <p:nvPr/>
          </p:nvSpPr>
          <p:spPr bwMode="auto">
            <a:xfrm>
              <a:off x="3557590" y="453338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2" name="Freeform 487"/>
            <p:cNvSpPr>
              <a:spLocks/>
            </p:cNvSpPr>
            <p:nvPr/>
          </p:nvSpPr>
          <p:spPr bwMode="auto">
            <a:xfrm>
              <a:off x="2679561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3" name="Freeform 488"/>
            <p:cNvSpPr>
              <a:spLocks/>
            </p:cNvSpPr>
            <p:nvPr/>
          </p:nvSpPr>
          <p:spPr bwMode="auto">
            <a:xfrm>
              <a:off x="3416088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4" name="Freeform 489"/>
            <p:cNvSpPr>
              <a:spLocks/>
            </p:cNvSpPr>
            <p:nvPr/>
          </p:nvSpPr>
          <p:spPr bwMode="auto">
            <a:xfrm>
              <a:off x="6960859" y="46748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5" name="Freeform 490"/>
            <p:cNvSpPr>
              <a:spLocks/>
            </p:cNvSpPr>
            <p:nvPr/>
          </p:nvSpPr>
          <p:spPr bwMode="auto">
            <a:xfrm>
              <a:off x="3390692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6" name="Freeform 491"/>
            <p:cNvSpPr>
              <a:spLocks/>
            </p:cNvSpPr>
            <p:nvPr/>
          </p:nvSpPr>
          <p:spPr bwMode="auto">
            <a:xfrm>
              <a:off x="3572103" y="43773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7" name="Freeform 492"/>
            <p:cNvSpPr>
              <a:spLocks/>
            </p:cNvSpPr>
            <p:nvPr/>
          </p:nvSpPr>
          <p:spPr bwMode="auto">
            <a:xfrm>
              <a:off x="6213446" y="4533381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8" name="Freeform 493"/>
            <p:cNvSpPr>
              <a:spLocks/>
            </p:cNvSpPr>
            <p:nvPr/>
          </p:nvSpPr>
          <p:spPr bwMode="auto">
            <a:xfrm>
              <a:off x="6198933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9" name="Freeform 494"/>
            <p:cNvSpPr>
              <a:spLocks/>
            </p:cNvSpPr>
            <p:nvPr/>
          </p:nvSpPr>
          <p:spPr bwMode="auto">
            <a:xfrm>
              <a:off x="3506795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0" name="Freeform 495"/>
            <p:cNvSpPr>
              <a:spLocks/>
            </p:cNvSpPr>
            <p:nvPr/>
          </p:nvSpPr>
          <p:spPr bwMode="auto">
            <a:xfrm>
              <a:off x="6082830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1" name="Freeform 496"/>
            <p:cNvSpPr>
              <a:spLocks/>
            </p:cNvSpPr>
            <p:nvPr/>
          </p:nvSpPr>
          <p:spPr bwMode="auto">
            <a:xfrm>
              <a:off x="3557590" y="45950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2" name="Freeform 497"/>
            <p:cNvSpPr>
              <a:spLocks/>
            </p:cNvSpPr>
            <p:nvPr/>
          </p:nvSpPr>
          <p:spPr bwMode="auto">
            <a:xfrm>
              <a:off x="3426974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3" name="Freeform 498"/>
            <p:cNvSpPr>
              <a:spLocks/>
            </p:cNvSpPr>
            <p:nvPr/>
          </p:nvSpPr>
          <p:spPr bwMode="auto">
            <a:xfrm>
              <a:off x="3390692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4" name="Freeform 499"/>
            <p:cNvSpPr>
              <a:spLocks/>
            </p:cNvSpPr>
            <p:nvPr/>
          </p:nvSpPr>
          <p:spPr bwMode="auto">
            <a:xfrm>
              <a:off x="3401575" y="47111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5" name="Freeform 500"/>
            <p:cNvSpPr>
              <a:spLocks/>
            </p:cNvSpPr>
            <p:nvPr/>
          </p:nvSpPr>
          <p:spPr bwMode="auto">
            <a:xfrm>
              <a:off x="3481396" y="45950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6" name="Freeform 501"/>
            <p:cNvSpPr>
              <a:spLocks/>
            </p:cNvSpPr>
            <p:nvPr/>
          </p:nvSpPr>
          <p:spPr bwMode="auto">
            <a:xfrm>
              <a:off x="3466883" y="42757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7" name="Freeform 502"/>
            <p:cNvSpPr>
              <a:spLocks/>
            </p:cNvSpPr>
            <p:nvPr/>
          </p:nvSpPr>
          <p:spPr bwMode="auto">
            <a:xfrm>
              <a:off x="6238843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8" name="Freeform 503"/>
            <p:cNvSpPr>
              <a:spLocks/>
            </p:cNvSpPr>
            <p:nvPr/>
          </p:nvSpPr>
          <p:spPr bwMode="auto">
            <a:xfrm>
              <a:off x="3608385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9" name="Freeform 505"/>
            <p:cNvSpPr>
              <a:spLocks/>
            </p:cNvSpPr>
            <p:nvPr/>
          </p:nvSpPr>
          <p:spPr bwMode="auto">
            <a:xfrm>
              <a:off x="6097343" y="460957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0" name="Freeform 506"/>
            <p:cNvSpPr>
              <a:spLocks/>
            </p:cNvSpPr>
            <p:nvPr/>
          </p:nvSpPr>
          <p:spPr bwMode="auto">
            <a:xfrm>
              <a:off x="6148138" y="4533381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1" name="Freeform 507"/>
            <p:cNvSpPr>
              <a:spLocks/>
            </p:cNvSpPr>
            <p:nvPr/>
          </p:nvSpPr>
          <p:spPr bwMode="auto">
            <a:xfrm>
              <a:off x="3325384" y="43664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2" name="Freeform 508"/>
            <p:cNvSpPr>
              <a:spLocks/>
            </p:cNvSpPr>
            <p:nvPr/>
          </p:nvSpPr>
          <p:spPr bwMode="auto">
            <a:xfrm>
              <a:off x="6460165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3" name="Freeform 509"/>
            <p:cNvSpPr>
              <a:spLocks/>
            </p:cNvSpPr>
            <p:nvPr/>
          </p:nvSpPr>
          <p:spPr bwMode="auto">
            <a:xfrm>
              <a:off x="6198933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4" name="Freeform 510"/>
            <p:cNvSpPr>
              <a:spLocks/>
            </p:cNvSpPr>
            <p:nvPr/>
          </p:nvSpPr>
          <p:spPr bwMode="auto">
            <a:xfrm>
              <a:off x="3557590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5" name="Freeform 511"/>
            <p:cNvSpPr>
              <a:spLocks/>
            </p:cNvSpPr>
            <p:nvPr/>
          </p:nvSpPr>
          <p:spPr bwMode="auto">
            <a:xfrm>
              <a:off x="6071945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6" name="Freeform 512"/>
            <p:cNvSpPr>
              <a:spLocks/>
            </p:cNvSpPr>
            <p:nvPr/>
          </p:nvSpPr>
          <p:spPr bwMode="auto">
            <a:xfrm>
              <a:off x="6253356" y="447895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7" name="Freeform 513"/>
            <p:cNvSpPr>
              <a:spLocks/>
            </p:cNvSpPr>
            <p:nvPr/>
          </p:nvSpPr>
          <p:spPr bwMode="auto">
            <a:xfrm>
              <a:off x="2795664" y="42757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8" name="Freeform 514"/>
            <p:cNvSpPr>
              <a:spLocks/>
            </p:cNvSpPr>
            <p:nvPr/>
          </p:nvSpPr>
          <p:spPr bwMode="auto">
            <a:xfrm>
              <a:off x="3481396" y="44172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9" name="Freeform 515"/>
            <p:cNvSpPr>
              <a:spLocks/>
            </p:cNvSpPr>
            <p:nvPr/>
          </p:nvSpPr>
          <p:spPr bwMode="auto">
            <a:xfrm>
              <a:off x="6227959" y="456966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0" name="Freeform 516"/>
            <p:cNvSpPr>
              <a:spLocks/>
            </p:cNvSpPr>
            <p:nvPr/>
          </p:nvSpPr>
          <p:spPr bwMode="auto">
            <a:xfrm>
              <a:off x="6162651" y="476558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1" name="Freeform 517"/>
            <p:cNvSpPr>
              <a:spLocks/>
            </p:cNvSpPr>
            <p:nvPr/>
          </p:nvSpPr>
          <p:spPr bwMode="auto">
            <a:xfrm>
              <a:off x="6137253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2" name="Freeform 518"/>
            <p:cNvSpPr>
              <a:spLocks/>
            </p:cNvSpPr>
            <p:nvPr/>
          </p:nvSpPr>
          <p:spPr bwMode="auto">
            <a:xfrm>
              <a:off x="3543077" y="449347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3" name="Freeform 519"/>
            <p:cNvSpPr>
              <a:spLocks/>
            </p:cNvSpPr>
            <p:nvPr/>
          </p:nvSpPr>
          <p:spPr bwMode="auto">
            <a:xfrm>
              <a:off x="2875484" y="4685766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4" name="Freeform 520"/>
            <p:cNvSpPr>
              <a:spLocks/>
            </p:cNvSpPr>
            <p:nvPr/>
          </p:nvSpPr>
          <p:spPr bwMode="auto">
            <a:xfrm>
              <a:off x="3390692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5" name="Freeform 521"/>
            <p:cNvSpPr>
              <a:spLocks/>
            </p:cNvSpPr>
            <p:nvPr/>
          </p:nvSpPr>
          <p:spPr bwMode="auto">
            <a:xfrm>
              <a:off x="2501777" y="42866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6" name="Freeform 522"/>
            <p:cNvSpPr>
              <a:spLocks/>
            </p:cNvSpPr>
            <p:nvPr/>
          </p:nvSpPr>
          <p:spPr bwMode="auto">
            <a:xfrm>
              <a:off x="2512663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7" name="Freeform 523"/>
            <p:cNvSpPr>
              <a:spLocks/>
            </p:cNvSpPr>
            <p:nvPr/>
          </p:nvSpPr>
          <p:spPr bwMode="auto">
            <a:xfrm>
              <a:off x="3067779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8" name="Freeform 524"/>
            <p:cNvSpPr>
              <a:spLocks/>
            </p:cNvSpPr>
            <p:nvPr/>
          </p:nvSpPr>
          <p:spPr bwMode="auto">
            <a:xfrm>
              <a:off x="7091475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9" name="Freeform 525"/>
            <p:cNvSpPr>
              <a:spLocks/>
            </p:cNvSpPr>
            <p:nvPr/>
          </p:nvSpPr>
          <p:spPr bwMode="auto">
            <a:xfrm>
              <a:off x="3401575" y="462408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0" name="Freeform 526"/>
            <p:cNvSpPr>
              <a:spLocks/>
            </p:cNvSpPr>
            <p:nvPr/>
          </p:nvSpPr>
          <p:spPr bwMode="auto">
            <a:xfrm>
              <a:off x="3456000" y="432657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1" name="Freeform 527"/>
            <p:cNvSpPr>
              <a:spLocks/>
            </p:cNvSpPr>
            <p:nvPr/>
          </p:nvSpPr>
          <p:spPr bwMode="auto">
            <a:xfrm>
              <a:off x="3209281" y="47002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2" name="Freeform 528"/>
            <p:cNvSpPr>
              <a:spLocks/>
            </p:cNvSpPr>
            <p:nvPr/>
          </p:nvSpPr>
          <p:spPr bwMode="auto">
            <a:xfrm>
              <a:off x="6122740" y="472567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3" name="Freeform 529"/>
            <p:cNvSpPr>
              <a:spLocks/>
            </p:cNvSpPr>
            <p:nvPr/>
          </p:nvSpPr>
          <p:spPr bwMode="auto">
            <a:xfrm>
              <a:off x="5019761" y="462771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4" name="Freeform 530"/>
            <p:cNvSpPr>
              <a:spLocks/>
            </p:cNvSpPr>
            <p:nvPr/>
          </p:nvSpPr>
          <p:spPr bwMode="auto">
            <a:xfrm>
              <a:off x="6198933" y="444267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5" name="Freeform 531"/>
            <p:cNvSpPr>
              <a:spLocks/>
            </p:cNvSpPr>
            <p:nvPr/>
          </p:nvSpPr>
          <p:spPr bwMode="auto">
            <a:xfrm>
              <a:off x="3078665" y="462408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6" name="Freeform 532"/>
            <p:cNvSpPr>
              <a:spLocks/>
            </p:cNvSpPr>
            <p:nvPr/>
          </p:nvSpPr>
          <p:spPr bwMode="auto">
            <a:xfrm>
              <a:off x="6213446" y="44027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7" name="Freeform 533"/>
            <p:cNvSpPr>
              <a:spLocks/>
            </p:cNvSpPr>
            <p:nvPr/>
          </p:nvSpPr>
          <p:spPr bwMode="auto">
            <a:xfrm>
              <a:off x="6071945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8" name="Freeform 534"/>
            <p:cNvSpPr>
              <a:spLocks/>
            </p:cNvSpPr>
            <p:nvPr/>
          </p:nvSpPr>
          <p:spPr bwMode="auto">
            <a:xfrm>
              <a:off x="3234677" y="43918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99" name="Freeform 535"/>
            <p:cNvSpPr>
              <a:spLocks/>
            </p:cNvSpPr>
            <p:nvPr/>
          </p:nvSpPr>
          <p:spPr bwMode="auto">
            <a:xfrm>
              <a:off x="6278754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0" name="Freeform 536"/>
            <p:cNvSpPr>
              <a:spLocks/>
            </p:cNvSpPr>
            <p:nvPr/>
          </p:nvSpPr>
          <p:spPr bwMode="auto">
            <a:xfrm>
              <a:off x="3376179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1" name="Freeform 537"/>
            <p:cNvSpPr>
              <a:spLocks/>
            </p:cNvSpPr>
            <p:nvPr/>
          </p:nvSpPr>
          <p:spPr bwMode="auto">
            <a:xfrm>
              <a:off x="6148138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2" name="Freeform 538"/>
            <p:cNvSpPr>
              <a:spLocks/>
            </p:cNvSpPr>
            <p:nvPr/>
          </p:nvSpPr>
          <p:spPr bwMode="auto">
            <a:xfrm>
              <a:off x="3517678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3" name="Freeform 539"/>
            <p:cNvSpPr>
              <a:spLocks/>
            </p:cNvSpPr>
            <p:nvPr/>
          </p:nvSpPr>
          <p:spPr bwMode="auto">
            <a:xfrm>
              <a:off x="2719470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4" name="Freeform 540"/>
            <p:cNvSpPr>
              <a:spLocks/>
            </p:cNvSpPr>
            <p:nvPr/>
          </p:nvSpPr>
          <p:spPr bwMode="auto">
            <a:xfrm>
              <a:off x="6173535" y="464948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5" name="Freeform 541"/>
            <p:cNvSpPr>
              <a:spLocks/>
            </p:cNvSpPr>
            <p:nvPr/>
          </p:nvSpPr>
          <p:spPr bwMode="auto">
            <a:xfrm>
              <a:off x="7102359" y="43374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6" name="Freeform 542"/>
            <p:cNvSpPr>
              <a:spLocks/>
            </p:cNvSpPr>
            <p:nvPr/>
          </p:nvSpPr>
          <p:spPr bwMode="auto">
            <a:xfrm>
              <a:off x="3572103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7" name="Freeform 543"/>
            <p:cNvSpPr>
              <a:spLocks/>
            </p:cNvSpPr>
            <p:nvPr/>
          </p:nvSpPr>
          <p:spPr bwMode="auto">
            <a:xfrm>
              <a:off x="3183882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8" name="Freeform 544"/>
            <p:cNvSpPr>
              <a:spLocks/>
            </p:cNvSpPr>
            <p:nvPr/>
          </p:nvSpPr>
          <p:spPr bwMode="auto">
            <a:xfrm>
              <a:off x="3532191" y="435197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09" name="Freeform 545"/>
            <p:cNvSpPr>
              <a:spLocks/>
            </p:cNvSpPr>
            <p:nvPr/>
          </p:nvSpPr>
          <p:spPr bwMode="auto">
            <a:xfrm>
              <a:off x="3401575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0" name="Freeform 546"/>
            <p:cNvSpPr>
              <a:spLocks/>
            </p:cNvSpPr>
            <p:nvPr/>
          </p:nvSpPr>
          <p:spPr bwMode="auto">
            <a:xfrm>
              <a:off x="6122740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1" name="Freeform 547"/>
            <p:cNvSpPr>
              <a:spLocks/>
            </p:cNvSpPr>
            <p:nvPr/>
          </p:nvSpPr>
          <p:spPr bwMode="auto">
            <a:xfrm>
              <a:off x="3456000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2" name="Freeform 548"/>
            <p:cNvSpPr>
              <a:spLocks/>
            </p:cNvSpPr>
            <p:nvPr/>
          </p:nvSpPr>
          <p:spPr bwMode="auto">
            <a:xfrm>
              <a:off x="6227959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3" name="Freeform 549"/>
            <p:cNvSpPr>
              <a:spLocks/>
            </p:cNvSpPr>
            <p:nvPr/>
          </p:nvSpPr>
          <p:spPr bwMode="auto">
            <a:xfrm>
              <a:off x="3648294" y="447895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4" name="Freeform 550"/>
            <p:cNvSpPr>
              <a:spLocks/>
            </p:cNvSpPr>
            <p:nvPr/>
          </p:nvSpPr>
          <p:spPr bwMode="auto">
            <a:xfrm>
              <a:off x="3517678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5" name="Freeform 551"/>
            <p:cNvSpPr>
              <a:spLocks/>
            </p:cNvSpPr>
            <p:nvPr/>
          </p:nvSpPr>
          <p:spPr bwMode="auto">
            <a:xfrm>
              <a:off x="6071945" y="456966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6" name="Freeform 552"/>
            <p:cNvSpPr>
              <a:spLocks/>
            </p:cNvSpPr>
            <p:nvPr/>
          </p:nvSpPr>
          <p:spPr bwMode="auto">
            <a:xfrm>
              <a:off x="3441487" y="43374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7" name="Freeform 553"/>
            <p:cNvSpPr>
              <a:spLocks/>
            </p:cNvSpPr>
            <p:nvPr/>
          </p:nvSpPr>
          <p:spPr bwMode="auto">
            <a:xfrm>
              <a:off x="6071945" y="43773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8" name="Freeform 554"/>
            <p:cNvSpPr>
              <a:spLocks/>
            </p:cNvSpPr>
            <p:nvPr/>
          </p:nvSpPr>
          <p:spPr bwMode="auto">
            <a:xfrm>
              <a:off x="3042383" y="447895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19" name="Freeform 555"/>
            <p:cNvSpPr>
              <a:spLocks/>
            </p:cNvSpPr>
            <p:nvPr/>
          </p:nvSpPr>
          <p:spPr bwMode="auto">
            <a:xfrm>
              <a:off x="2850086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0" name="Freeform 556"/>
            <p:cNvSpPr>
              <a:spLocks/>
            </p:cNvSpPr>
            <p:nvPr/>
          </p:nvSpPr>
          <p:spPr bwMode="auto">
            <a:xfrm>
              <a:off x="6122740" y="450798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1" name="Freeform 557"/>
            <p:cNvSpPr>
              <a:spLocks/>
            </p:cNvSpPr>
            <p:nvPr/>
          </p:nvSpPr>
          <p:spPr bwMode="auto">
            <a:xfrm>
              <a:off x="6677858" y="431206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2" name="Freeform 558"/>
            <p:cNvSpPr>
              <a:spLocks/>
            </p:cNvSpPr>
            <p:nvPr/>
          </p:nvSpPr>
          <p:spPr bwMode="auto">
            <a:xfrm>
              <a:off x="3426974" y="4351970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3" name="Freeform 559"/>
            <p:cNvSpPr>
              <a:spLocks/>
            </p:cNvSpPr>
            <p:nvPr/>
          </p:nvSpPr>
          <p:spPr bwMode="auto">
            <a:xfrm>
              <a:off x="6148138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4" name="Freeform 560"/>
            <p:cNvSpPr>
              <a:spLocks/>
            </p:cNvSpPr>
            <p:nvPr/>
          </p:nvSpPr>
          <p:spPr bwMode="auto">
            <a:xfrm>
              <a:off x="3582986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5" name="Freeform 561"/>
            <p:cNvSpPr>
              <a:spLocks/>
            </p:cNvSpPr>
            <p:nvPr/>
          </p:nvSpPr>
          <p:spPr bwMode="auto">
            <a:xfrm>
              <a:off x="6213446" y="444267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6" name="Freeform 562"/>
            <p:cNvSpPr>
              <a:spLocks/>
            </p:cNvSpPr>
            <p:nvPr/>
          </p:nvSpPr>
          <p:spPr bwMode="auto">
            <a:xfrm>
              <a:off x="3532191" y="46748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7" name="Freeform 563"/>
            <p:cNvSpPr>
              <a:spLocks/>
            </p:cNvSpPr>
            <p:nvPr/>
          </p:nvSpPr>
          <p:spPr bwMode="auto">
            <a:xfrm>
              <a:off x="3390692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8" name="Freeform 564"/>
            <p:cNvSpPr>
              <a:spLocks/>
            </p:cNvSpPr>
            <p:nvPr/>
          </p:nvSpPr>
          <p:spPr bwMode="auto">
            <a:xfrm>
              <a:off x="6264241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29" name="Freeform 565"/>
            <p:cNvSpPr>
              <a:spLocks/>
            </p:cNvSpPr>
            <p:nvPr/>
          </p:nvSpPr>
          <p:spPr bwMode="auto">
            <a:xfrm>
              <a:off x="3582986" y="4533381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0" name="Freeform 566"/>
            <p:cNvSpPr>
              <a:spLocks/>
            </p:cNvSpPr>
            <p:nvPr/>
          </p:nvSpPr>
          <p:spPr bwMode="auto">
            <a:xfrm>
              <a:off x="6137253" y="44027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1" name="Freeform 567"/>
            <p:cNvSpPr>
              <a:spLocks/>
            </p:cNvSpPr>
            <p:nvPr/>
          </p:nvSpPr>
          <p:spPr bwMode="auto">
            <a:xfrm>
              <a:off x="6111856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2" name="Freeform 568"/>
            <p:cNvSpPr>
              <a:spLocks/>
            </p:cNvSpPr>
            <p:nvPr/>
          </p:nvSpPr>
          <p:spPr bwMode="auto">
            <a:xfrm>
              <a:off x="3376179" y="4428164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3" name="Freeform 569"/>
            <p:cNvSpPr>
              <a:spLocks/>
            </p:cNvSpPr>
            <p:nvPr/>
          </p:nvSpPr>
          <p:spPr bwMode="auto">
            <a:xfrm>
              <a:off x="6082830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4" name="Freeform 570"/>
            <p:cNvSpPr>
              <a:spLocks/>
            </p:cNvSpPr>
            <p:nvPr/>
          </p:nvSpPr>
          <p:spPr bwMode="auto">
            <a:xfrm>
              <a:off x="5825226" y="464948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5" name="Freeform 571"/>
            <p:cNvSpPr>
              <a:spLocks/>
            </p:cNvSpPr>
            <p:nvPr/>
          </p:nvSpPr>
          <p:spPr bwMode="auto">
            <a:xfrm>
              <a:off x="5346303" y="4518870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6" name="Freeform 572"/>
            <p:cNvSpPr>
              <a:spLocks/>
            </p:cNvSpPr>
            <p:nvPr/>
          </p:nvSpPr>
          <p:spPr bwMode="auto">
            <a:xfrm>
              <a:off x="3481396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7" name="Freeform 573"/>
            <p:cNvSpPr>
              <a:spLocks/>
            </p:cNvSpPr>
            <p:nvPr/>
          </p:nvSpPr>
          <p:spPr bwMode="auto">
            <a:xfrm>
              <a:off x="6057432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8" name="Freeform 574"/>
            <p:cNvSpPr>
              <a:spLocks/>
            </p:cNvSpPr>
            <p:nvPr/>
          </p:nvSpPr>
          <p:spPr bwMode="auto">
            <a:xfrm>
              <a:off x="3597499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39" name="Freeform 575"/>
            <p:cNvSpPr>
              <a:spLocks/>
            </p:cNvSpPr>
            <p:nvPr/>
          </p:nvSpPr>
          <p:spPr bwMode="auto">
            <a:xfrm>
              <a:off x="3456000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0" name="Freeform 576"/>
            <p:cNvSpPr>
              <a:spLocks/>
            </p:cNvSpPr>
            <p:nvPr/>
          </p:nvSpPr>
          <p:spPr bwMode="auto">
            <a:xfrm>
              <a:off x="3532191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1" name="Freeform 577"/>
            <p:cNvSpPr>
              <a:spLocks/>
            </p:cNvSpPr>
            <p:nvPr/>
          </p:nvSpPr>
          <p:spPr bwMode="auto">
            <a:xfrm>
              <a:off x="6227959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2" name="Freeform 578"/>
            <p:cNvSpPr>
              <a:spLocks/>
            </p:cNvSpPr>
            <p:nvPr/>
          </p:nvSpPr>
          <p:spPr bwMode="auto">
            <a:xfrm>
              <a:off x="6137253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3" name="Freeform 579"/>
            <p:cNvSpPr>
              <a:spLocks/>
            </p:cNvSpPr>
            <p:nvPr/>
          </p:nvSpPr>
          <p:spPr bwMode="auto">
            <a:xfrm>
              <a:off x="3441487" y="479098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4" name="Freeform 580"/>
            <p:cNvSpPr>
              <a:spLocks/>
            </p:cNvSpPr>
            <p:nvPr/>
          </p:nvSpPr>
          <p:spPr bwMode="auto">
            <a:xfrm>
              <a:off x="6046548" y="474019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5" name="Freeform 581"/>
            <p:cNvSpPr>
              <a:spLocks/>
            </p:cNvSpPr>
            <p:nvPr/>
          </p:nvSpPr>
          <p:spPr bwMode="auto">
            <a:xfrm>
              <a:off x="5915932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6" name="Freeform 582"/>
            <p:cNvSpPr>
              <a:spLocks/>
            </p:cNvSpPr>
            <p:nvPr/>
          </p:nvSpPr>
          <p:spPr bwMode="auto">
            <a:xfrm>
              <a:off x="7167667" y="460957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7" name="Freeform 583"/>
            <p:cNvSpPr>
              <a:spLocks/>
            </p:cNvSpPr>
            <p:nvPr/>
          </p:nvSpPr>
          <p:spPr bwMode="auto">
            <a:xfrm>
              <a:off x="6253356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8" name="Freeform 584"/>
            <p:cNvSpPr>
              <a:spLocks/>
            </p:cNvSpPr>
            <p:nvPr/>
          </p:nvSpPr>
          <p:spPr bwMode="auto">
            <a:xfrm>
              <a:off x="3466883" y="449347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49" name="Freeform 585"/>
            <p:cNvSpPr>
              <a:spLocks/>
            </p:cNvSpPr>
            <p:nvPr/>
          </p:nvSpPr>
          <p:spPr bwMode="auto">
            <a:xfrm>
              <a:off x="6253356" y="445356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0" name="Freeform 586"/>
            <p:cNvSpPr>
              <a:spLocks/>
            </p:cNvSpPr>
            <p:nvPr/>
          </p:nvSpPr>
          <p:spPr bwMode="auto">
            <a:xfrm>
              <a:off x="6137253" y="45950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1" name="Freeform 587"/>
            <p:cNvSpPr>
              <a:spLocks/>
            </p:cNvSpPr>
            <p:nvPr/>
          </p:nvSpPr>
          <p:spPr bwMode="auto">
            <a:xfrm>
              <a:off x="6238843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2" name="Freeform 588"/>
            <p:cNvSpPr>
              <a:spLocks/>
            </p:cNvSpPr>
            <p:nvPr/>
          </p:nvSpPr>
          <p:spPr bwMode="auto">
            <a:xfrm>
              <a:off x="3557590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3" name="Freeform 589"/>
            <p:cNvSpPr>
              <a:spLocks/>
            </p:cNvSpPr>
            <p:nvPr/>
          </p:nvSpPr>
          <p:spPr bwMode="auto">
            <a:xfrm>
              <a:off x="6137253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4" name="Freeform 590"/>
            <p:cNvSpPr>
              <a:spLocks/>
            </p:cNvSpPr>
            <p:nvPr/>
          </p:nvSpPr>
          <p:spPr bwMode="auto">
            <a:xfrm>
              <a:off x="3572103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5" name="Freeform 591"/>
            <p:cNvSpPr>
              <a:spLocks/>
            </p:cNvSpPr>
            <p:nvPr/>
          </p:nvSpPr>
          <p:spPr bwMode="auto">
            <a:xfrm>
              <a:off x="6111856" y="460957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6" name="Freeform 592"/>
            <p:cNvSpPr>
              <a:spLocks/>
            </p:cNvSpPr>
            <p:nvPr/>
          </p:nvSpPr>
          <p:spPr bwMode="auto">
            <a:xfrm>
              <a:off x="6148138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7" name="Freeform 593"/>
            <p:cNvSpPr>
              <a:spLocks/>
            </p:cNvSpPr>
            <p:nvPr/>
          </p:nvSpPr>
          <p:spPr bwMode="auto">
            <a:xfrm>
              <a:off x="6057432" y="449347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8" name="Freeform 594"/>
            <p:cNvSpPr>
              <a:spLocks/>
            </p:cNvSpPr>
            <p:nvPr/>
          </p:nvSpPr>
          <p:spPr bwMode="auto">
            <a:xfrm>
              <a:off x="6253356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59" name="Freeform 595"/>
            <p:cNvSpPr>
              <a:spLocks/>
            </p:cNvSpPr>
            <p:nvPr/>
          </p:nvSpPr>
          <p:spPr bwMode="auto">
            <a:xfrm>
              <a:off x="2577970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0" name="Freeform 596"/>
            <p:cNvSpPr>
              <a:spLocks/>
            </p:cNvSpPr>
            <p:nvPr/>
          </p:nvSpPr>
          <p:spPr bwMode="auto">
            <a:xfrm>
              <a:off x="3492282" y="462408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1" name="Freeform 597"/>
            <p:cNvSpPr>
              <a:spLocks/>
            </p:cNvSpPr>
            <p:nvPr/>
          </p:nvSpPr>
          <p:spPr bwMode="auto">
            <a:xfrm>
              <a:off x="6137253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2" name="Freeform 598"/>
            <p:cNvSpPr>
              <a:spLocks/>
            </p:cNvSpPr>
            <p:nvPr/>
          </p:nvSpPr>
          <p:spPr bwMode="auto">
            <a:xfrm>
              <a:off x="6431139" y="44027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3" name="Freeform 599"/>
            <p:cNvSpPr>
              <a:spLocks/>
            </p:cNvSpPr>
            <p:nvPr/>
          </p:nvSpPr>
          <p:spPr bwMode="auto">
            <a:xfrm>
              <a:off x="3441487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4" name="Freeform 600"/>
            <p:cNvSpPr>
              <a:spLocks/>
            </p:cNvSpPr>
            <p:nvPr/>
          </p:nvSpPr>
          <p:spPr bwMode="auto">
            <a:xfrm>
              <a:off x="6097343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5" name="Freeform 601"/>
            <p:cNvSpPr>
              <a:spLocks/>
            </p:cNvSpPr>
            <p:nvPr/>
          </p:nvSpPr>
          <p:spPr bwMode="auto">
            <a:xfrm>
              <a:off x="3673693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6" name="Freeform 602"/>
            <p:cNvSpPr>
              <a:spLocks/>
            </p:cNvSpPr>
            <p:nvPr/>
          </p:nvSpPr>
          <p:spPr bwMode="auto">
            <a:xfrm>
              <a:off x="6264241" y="462408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7" name="Freeform 603"/>
            <p:cNvSpPr>
              <a:spLocks/>
            </p:cNvSpPr>
            <p:nvPr/>
          </p:nvSpPr>
          <p:spPr bwMode="auto">
            <a:xfrm>
              <a:off x="3285472" y="449347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8" name="Freeform 604"/>
            <p:cNvSpPr>
              <a:spLocks/>
            </p:cNvSpPr>
            <p:nvPr/>
          </p:nvSpPr>
          <p:spPr bwMode="auto">
            <a:xfrm>
              <a:off x="6122740" y="47111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69" name="Freeform 605"/>
            <p:cNvSpPr>
              <a:spLocks/>
            </p:cNvSpPr>
            <p:nvPr/>
          </p:nvSpPr>
          <p:spPr bwMode="auto">
            <a:xfrm>
              <a:off x="3466883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0" name="Freeform 606"/>
            <p:cNvSpPr>
              <a:spLocks/>
            </p:cNvSpPr>
            <p:nvPr/>
          </p:nvSpPr>
          <p:spPr bwMode="auto">
            <a:xfrm>
              <a:off x="2577970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1" name="Freeform 607"/>
            <p:cNvSpPr>
              <a:spLocks/>
            </p:cNvSpPr>
            <p:nvPr/>
          </p:nvSpPr>
          <p:spPr bwMode="auto">
            <a:xfrm>
              <a:off x="3456000" y="47256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2" name="Freeform 609"/>
            <p:cNvSpPr>
              <a:spLocks/>
            </p:cNvSpPr>
            <p:nvPr/>
          </p:nvSpPr>
          <p:spPr bwMode="auto">
            <a:xfrm>
              <a:off x="6122740" y="47002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3" name="Freeform 610"/>
            <p:cNvSpPr>
              <a:spLocks/>
            </p:cNvSpPr>
            <p:nvPr/>
          </p:nvSpPr>
          <p:spPr bwMode="auto">
            <a:xfrm>
              <a:off x="3597499" y="464948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4" name="Freeform 611"/>
            <p:cNvSpPr>
              <a:spLocks/>
            </p:cNvSpPr>
            <p:nvPr/>
          </p:nvSpPr>
          <p:spPr bwMode="auto">
            <a:xfrm>
              <a:off x="7116872" y="44027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5" name="Freeform 612"/>
            <p:cNvSpPr>
              <a:spLocks/>
            </p:cNvSpPr>
            <p:nvPr/>
          </p:nvSpPr>
          <p:spPr bwMode="auto">
            <a:xfrm>
              <a:off x="6162651" y="423586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6" name="Freeform 613"/>
            <p:cNvSpPr>
              <a:spLocks/>
            </p:cNvSpPr>
            <p:nvPr/>
          </p:nvSpPr>
          <p:spPr bwMode="auto">
            <a:xfrm>
              <a:off x="3597499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7" name="Freeform 614"/>
            <p:cNvSpPr>
              <a:spLocks/>
            </p:cNvSpPr>
            <p:nvPr/>
          </p:nvSpPr>
          <p:spPr bwMode="auto">
            <a:xfrm>
              <a:off x="3481396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8" name="Freeform 615"/>
            <p:cNvSpPr>
              <a:spLocks/>
            </p:cNvSpPr>
            <p:nvPr/>
          </p:nvSpPr>
          <p:spPr bwMode="auto">
            <a:xfrm>
              <a:off x="3582986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79" name="Freeform 616"/>
            <p:cNvSpPr>
              <a:spLocks/>
            </p:cNvSpPr>
            <p:nvPr/>
          </p:nvSpPr>
          <p:spPr bwMode="auto">
            <a:xfrm>
              <a:off x="7269257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0" name="Freeform 617"/>
            <p:cNvSpPr>
              <a:spLocks/>
            </p:cNvSpPr>
            <p:nvPr/>
          </p:nvSpPr>
          <p:spPr bwMode="auto">
            <a:xfrm>
              <a:off x="3572103" y="464948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1" name="Freeform 618"/>
            <p:cNvSpPr>
              <a:spLocks/>
            </p:cNvSpPr>
            <p:nvPr/>
          </p:nvSpPr>
          <p:spPr bwMode="auto">
            <a:xfrm>
              <a:off x="3582986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2" name="Freeform 619"/>
            <p:cNvSpPr>
              <a:spLocks/>
            </p:cNvSpPr>
            <p:nvPr/>
          </p:nvSpPr>
          <p:spPr bwMode="auto">
            <a:xfrm>
              <a:off x="3390692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3" name="Freeform 620"/>
            <p:cNvSpPr>
              <a:spLocks/>
            </p:cNvSpPr>
            <p:nvPr/>
          </p:nvSpPr>
          <p:spPr bwMode="auto">
            <a:xfrm>
              <a:off x="6253356" y="460957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4" name="Freeform 621"/>
            <p:cNvSpPr>
              <a:spLocks/>
            </p:cNvSpPr>
            <p:nvPr/>
          </p:nvSpPr>
          <p:spPr bwMode="auto">
            <a:xfrm>
              <a:off x="6137253" y="43773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5" name="Freeform 622"/>
            <p:cNvSpPr>
              <a:spLocks/>
            </p:cNvSpPr>
            <p:nvPr/>
          </p:nvSpPr>
          <p:spPr bwMode="auto">
            <a:xfrm>
              <a:off x="3390692" y="43664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6" name="Freeform 623"/>
            <p:cNvSpPr>
              <a:spLocks/>
            </p:cNvSpPr>
            <p:nvPr/>
          </p:nvSpPr>
          <p:spPr bwMode="auto">
            <a:xfrm>
              <a:off x="3532191" y="47256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7" name="Freeform 624"/>
            <p:cNvSpPr>
              <a:spLocks/>
            </p:cNvSpPr>
            <p:nvPr/>
          </p:nvSpPr>
          <p:spPr bwMode="auto">
            <a:xfrm>
              <a:off x="6111856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8" name="Freeform 625"/>
            <p:cNvSpPr>
              <a:spLocks/>
            </p:cNvSpPr>
            <p:nvPr/>
          </p:nvSpPr>
          <p:spPr bwMode="auto">
            <a:xfrm>
              <a:off x="6046548" y="463497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89" name="Freeform 626"/>
            <p:cNvSpPr>
              <a:spLocks/>
            </p:cNvSpPr>
            <p:nvPr/>
          </p:nvSpPr>
          <p:spPr bwMode="auto">
            <a:xfrm>
              <a:off x="6227959" y="480186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0" name="Freeform 627"/>
            <p:cNvSpPr>
              <a:spLocks/>
            </p:cNvSpPr>
            <p:nvPr/>
          </p:nvSpPr>
          <p:spPr bwMode="auto">
            <a:xfrm>
              <a:off x="6278754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1" name="Freeform 628"/>
            <p:cNvSpPr>
              <a:spLocks/>
            </p:cNvSpPr>
            <p:nvPr/>
          </p:nvSpPr>
          <p:spPr bwMode="auto">
            <a:xfrm>
              <a:off x="6188048" y="47256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2" name="Freeform 629"/>
            <p:cNvSpPr>
              <a:spLocks/>
            </p:cNvSpPr>
            <p:nvPr/>
          </p:nvSpPr>
          <p:spPr bwMode="auto">
            <a:xfrm>
              <a:off x="3582986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3" name="Freeform 630"/>
            <p:cNvSpPr>
              <a:spLocks/>
            </p:cNvSpPr>
            <p:nvPr/>
          </p:nvSpPr>
          <p:spPr bwMode="auto">
            <a:xfrm>
              <a:off x="6162651" y="475107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4" name="Freeform 631"/>
            <p:cNvSpPr>
              <a:spLocks/>
            </p:cNvSpPr>
            <p:nvPr/>
          </p:nvSpPr>
          <p:spPr bwMode="auto">
            <a:xfrm>
              <a:off x="2603367" y="432657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5" name="Freeform 632"/>
            <p:cNvSpPr>
              <a:spLocks/>
            </p:cNvSpPr>
            <p:nvPr/>
          </p:nvSpPr>
          <p:spPr bwMode="auto">
            <a:xfrm>
              <a:off x="6264241" y="460957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6" name="Freeform 633"/>
            <p:cNvSpPr>
              <a:spLocks/>
            </p:cNvSpPr>
            <p:nvPr/>
          </p:nvSpPr>
          <p:spPr bwMode="auto">
            <a:xfrm>
              <a:off x="3543077" y="47111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7" name="Freeform 634"/>
            <p:cNvSpPr>
              <a:spLocks/>
            </p:cNvSpPr>
            <p:nvPr/>
          </p:nvSpPr>
          <p:spPr bwMode="auto">
            <a:xfrm>
              <a:off x="2378406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8" name="Freeform 635"/>
            <p:cNvSpPr>
              <a:spLocks/>
            </p:cNvSpPr>
            <p:nvPr/>
          </p:nvSpPr>
          <p:spPr bwMode="auto">
            <a:xfrm>
              <a:off x="3441487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999" name="Freeform 636"/>
            <p:cNvSpPr>
              <a:spLocks/>
            </p:cNvSpPr>
            <p:nvPr/>
          </p:nvSpPr>
          <p:spPr bwMode="auto">
            <a:xfrm>
              <a:off x="6264241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0" name="Freeform 637"/>
            <p:cNvSpPr>
              <a:spLocks/>
            </p:cNvSpPr>
            <p:nvPr/>
          </p:nvSpPr>
          <p:spPr bwMode="auto">
            <a:xfrm>
              <a:off x="3543077" y="46748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1" name="Freeform 638"/>
            <p:cNvSpPr>
              <a:spLocks/>
            </p:cNvSpPr>
            <p:nvPr/>
          </p:nvSpPr>
          <p:spPr bwMode="auto">
            <a:xfrm>
              <a:off x="3532191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2" name="Freeform 639"/>
            <p:cNvSpPr>
              <a:spLocks/>
            </p:cNvSpPr>
            <p:nvPr/>
          </p:nvSpPr>
          <p:spPr bwMode="auto">
            <a:xfrm>
              <a:off x="3426974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3" name="Freeform 640"/>
            <p:cNvSpPr>
              <a:spLocks/>
            </p:cNvSpPr>
            <p:nvPr/>
          </p:nvSpPr>
          <p:spPr bwMode="auto">
            <a:xfrm>
              <a:off x="6213446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004" name="Oval 641"/>
            <p:cNvSpPr>
              <a:spLocks noChangeArrowheads="1"/>
            </p:cNvSpPr>
            <p:nvPr/>
          </p:nvSpPr>
          <p:spPr bwMode="auto">
            <a:xfrm>
              <a:off x="2643278" y="392747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05" name="Oval 642"/>
            <p:cNvSpPr>
              <a:spLocks noChangeArrowheads="1"/>
            </p:cNvSpPr>
            <p:nvPr/>
          </p:nvSpPr>
          <p:spPr bwMode="auto">
            <a:xfrm>
              <a:off x="5027017" y="413427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06" name="Oval 643"/>
            <p:cNvSpPr>
              <a:spLocks noChangeArrowheads="1"/>
            </p:cNvSpPr>
            <p:nvPr/>
          </p:nvSpPr>
          <p:spPr bwMode="auto">
            <a:xfrm>
              <a:off x="3441487" y="353924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07" name="Oval 644"/>
            <p:cNvSpPr>
              <a:spLocks noChangeArrowheads="1"/>
            </p:cNvSpPr>
            <p:nvPr/>
          </p:nvSpPr>
          <p:spPr bwMode="auto">
            <a:xfrm>
              <a:off x="5698239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08" name="Oval 645"/>
            <p:cNvSpPr>
              <a:spLocks noChangeArrowheads="1"/>
            </p:cNvSpPr>
            <p:nvPr/>
          </p:nvSpPr>
          <p:spPr bwMode="auto">
            <a:xfrm>
              <a:off x="6601665" y="374605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09" name="Oval 646"/>
            <p:cNvSpPr>
              <a:spLocks noChangeArrowheads="1"/>
            </p:cNvSpPr>
            <p:nvPr/>
          </p:nvSpPr>
          <p:spPr bwMode="auto">
            <a:xfrm>
              <a:off x="3078665" y="338323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0" name="Oval 647"/>
            <p:cNvSpPr>
              <a:spLocks noChangeArrowheads="1"/>
            </p:cNvSpPr>
            <p:nvPr/>
          </p:nvSpPr>
          <p:spPr bwMode="auto">
            <a:xfrm>
              <a:off x="5375326" y="391295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1" name="Oval 648"/>
            <p:cNvSpPr>
              <a:spLocks noChangeArrowheads="1"/>
            </p:cNvSpPr>
            <p:nvPr/>
          </p:nvSpPr>
          <p:spPr bwMode="auto">
            <a:xfrm>
              <a:off x="5582136" y="365535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2" name="Oval 649"/>
            <p:cNvSpPr>
              <a:spLocks noChangeArrowheads="1"/>
            </p:cNvSpPr>
            <p:nvPr/>
          </p:nvSpPr>
          <p:spPr bwMode="auto">
            <a:xfrm>
              <a:off x="2704957" y="32163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3" name="Oval 650"/>
            <p:cNvSpPr>
              <a:spLocks noChangeArrowheads="1"/>
            </p:cNvSpPr>
            <p:nvPr/>
          </p:nvSpPr>
          <p:spPr bwMode="auto">
            <a:xfrm>
              <a:off x="6188048" y="323085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4" name="Oval 651"/>
            <p:cNvSpPr>
              <a:spLocks noChangeArrowheads="1"/>
            </p:cNvSpPr>
            <p:nvPr/>
          </p:nvSpPr>
          <p:spPr bwMode="auto">
            <a:xfrm>
              <a:off x="5143120" y="41052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5" name="Oval 652"/>
            <p:cNvSpPr>
              <a:spLocks noChangeArrowheads="1"/>
            </p:cNvSpPr>
            <p:nvPr/>
          </p:nvSpPr>
          <p:spPr bwMode="auto">
            <a:xfrm>
              <a:off x="2552572" y="33215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6" name="Oval 653"/>
            <p:cNvSpPr>
              <a:spLocks noChangeArrowheads="1"/>
            </p:cNvSpPr>
            <p:nvPr/>
          </p:nvSpPr>
          <p:spPr bwMode="auto">
            <a:xfrm>
              <a:off x="2821060" y="435197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7" name="Oval 654"/>
            <p:cNvSpPr>
              <a:spLocks noChangeArrowheads="1"/>
            </p:cNvSpPr>
            <p:nvPr/>
          </p:nvSpPr>
          <p:spPr bwMode="auto">
            <a:xfrm>
              <a:off x="2668675" y="304944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8" name="Oval 655"/>
            <p:cNvSpPr>
              <a:spLocks noChangeArrowheads="1"/>
            </p:cNvSpPr>
            <p:nvPr/>
          </p:nvSpPr>
          <p:spPr bwMode="auto">
            <a:xfrm>
              <a:off x="7153154" y="404357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19" name="Oval 656"/>
            <p:cNvSpPr>
              <a:spLocks noChangeArrowheads="1"/>
            </p:cNvSpPr>
            <p:nvPr/>
          </p:nvSpPr>
          <p:spPr bwMode="auto">
            <a:xfrm>
              <a:off x="4976222" y="400366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0" name="Oval 657"/>
            <p:cNvSpPr>
              <a:spLocks noChangeArrowheads="1"/>
            </p:cNvSpPr>
            <p:nvPr/>
          </p:nvSpPr>
          <p:spPr bwMode="auto">
            <a:xfrm>
              <a:off x="5850624" y="375694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1" name="Oval 658"/>
            <p:cNvSpPr>
              <a:spLocks noChangeArrowheads="1"/>
            </p:cNvSpPr>
            <p:nvPr/>
          </p:nvSpPr>
          <p:spPr bwMode="auto">
            <a:xfrm>
              <a:off x="7102359" y="405445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2" name="Oval 659"/>
            <p:cNvSpPr>
              <a:spLocks noChangeArrowheads="1"/>
            </p:cNvSpPr>
            <p:nvPr/>
          </p:nvSpPr>
          <p:spPr bwMode="auto">
            <a:xfrm>
              <a:off x="6394857" y="280634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3" name="Oval 660"/>
            <p:cNvSpPr>
              <a:spLocks noChangeArrowheads="1"/>
            </p:cNvSpPr>
            <p:nvPr/>
          </p:nvSpPr>
          <p:spPr bwMode="auto">
            <a:xfrm>
              <a:off x="5672840" y="33215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4" name="Oval 661"/>
            <p:cNvSpPr>
              <a:spLocks noChangeArrowheads="1"/>
            </p:cNvSpPr>
            <p:nvPr/>
          </p:nvSpPr>
          <p:spPr bwMode="auto">
            <a:xfrm>
              <a:off x="4435619" y="360455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5" name="Oval 662"/>
            <p:cNvSpPr>
              <a:spLocks noChangeArrowheads="1"/>
            </p:cNvSpPr>
            <p:nvPr/>
          </p:nvSpPr>
          <p:spPr bwMode="auto">
            <a:xfrm>
              <a:off x="4809324" y="372066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6" name="Oval 663"/>
            <p:cNvSpPr>
              <a:spLocks noChangeArrowheads="1"/>
            </p:cNvSpPr>
            <p:nvPr/>
          </p:nvSpPr>
          <p:spPr bwMode="auto">
            <a:xfrm>
              <a:off x="7116872" y="375694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7" name="Oval 664"/>
            <p:cNvSpPr>
              <a:spLocks noChangeArrowheads="1"/>
            </p:cNvSpPr>
            <p:nvPr/>
          </p:nvSpPr>
          <p:spPr bwMode="auto">
            <a:xfrm>
              <a:off x="2603367" y="2610425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8" name="Oval 665"/>
            <p:cNvSpPr>
              <a:spLocks noChangeArrowheads="1"/>
            </p:cNvSpPr>
            <p:nvPr/>
          </p:nvSpPr>
          <p:spPr bwMode="auto">
            <a:xfrm>
              <a:off x="3684576" y="326713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29" name="Oval 666"/>
            <p:cNvSpPr>
              <a:spLocks noChangeArrowheads="1"/>
            </p:cNvSpPr>
            <p:nvPr/>
          </p:nvSpPr>
          <p:spPr bwMode="auto">
            <a:xfrm>
              <a:off x="5168519" y="3680751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0" name="Oval 667"/>
            <p:cNvSpPr>
              <a:spLocks noChangeArrowheads="1"/>
            </p:cNvSpPr>
            <p:nvPr/>
          </p:nvSpPr>
          <p:spPr bwMode="auto">
            <a:xfrm>
              <a:off x="3194768" y="36408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1" name="Oval 668"/>
            <p:cNvSpPr>
              <a:spLocks noChangeArrowheads="1"/>
            </p:cNvSpPr>
            <p:nvPr/>
          </p:nvSpPr>
          <p:spPr bwMode="auto">
            <a:xfrm>
              <a:off x="2850086" y="347394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2" name="Oval 669"/>
            <p:cNvSpPr>
              <a:spLocks noChangeArrowheads="1"/>
            </p:cNvSpPr>
            <p:nvPr/>
          </p:nvSpPr>
          <p:spPr bwMode="auto">
            <a:xfrm>
              <a:off x="6986256" y="344854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3" name="Oval 670"/>
            <p:cNvSpPr>
              <a:spLocks noChangeArrowheads="1"/>
            </p:cNvSpPr>
            <p:nvPr/>
          </p:nvSpPr>
          <p:spPr bwMode="auto">
            <a:xfrm>
              <a:off x="6859269" y="285714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4" name="Oval 671"/>
            <p:cNvSpPr>
              <a:spLocks noChangeArrowheads="1"/>
            </p:cNvSpPr>
            <p:nvPr/>
          </p:nvSpPr>
          <p:spPr bwMode="auto">
            <a:xfrm>
              <a:off x="4729503" y="360455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5" name="Oval 672"/>
            <p:cNvSpPr>
              <a:spLocks noChangeArrowheads="1"/>
            </p:cNvSpPr>
            <p:nvPr/>
          </p:nvSpPr>
          <p:spPr bwMode="auto">
            <a:xfrm>
              <a:off x="5799829" y="314014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6" name="Oval 673"/>
            <p:cNvSpPr>
              <a:spLocks noChangeArrowheads="1"/>
            </p:cNvSpPr>
            <p:nvPr/>
          </p:nvSpPr>
          <p:spPr bwMode="auto">
            <a:xfrm>
              <a:off x="6006637" y="35646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7" name="Oval 674"/>
            <p:cNvSpPr>
              <a:spLocks noChangeArrowheads="1"/>
            </p:cNvSpPr>
            <p:nvPr/>
          </p:nvSpPr>
          <p:spPr bwMode="auto">
            <a:xfrm>
              <a:off x="6369459" y="280634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8" name="Oval 675"/>
            <p:cNvSpPr>
              <a:spLocks noChangeArrowheads="1"/>
            </p:cNvSpPr>
            <p:nvPr/>
          </p:nvSpPr>
          <p:spPr bwMode="auto">
            <a:xfrm>
              <a:off x="4178014" y="36807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39" name="Oval 676"/>
            <p:cNvSpPr>
              <a:spLocks noChangeArrowheads="1"/>
            </p:cNvSpPr>
            <p:nvPr/>
          </p:nvSpPr>
          <p:spPr bwMode="auto">
            <a:xfrm>
              <a:off x="6304151" y="35283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0" name="Oval 677"/>
            <p:cNvSpPr>
              <a:spLocks noChangeArrowheads="1"/>
            </p:cNvSpPr>
            <p:nvPr/>
          </p:nvSpPr>
          <p:spPr bwMode="auto">
            <a:xfrm>
              <a:off x="7011655" y="381136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1" name="Oval 678"/>
            <p:cNvSpPr>
              <a:spLocks noChangeArrowheads="1"/>
            </p:cNvSpPr>
            <p:nvPr/>
          </p:nvSpPr>
          <p:spPr bwMode="auto">
            <a:xfrm>
              <a:off x="4910914" y="384764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2" name="Oval 679"/>
            <p:cNvSpPr>
              <a:spLocks noChangeArrowheads="1"/>
            </p:cNvSpPr>
            <p:nvPr/>
          </p:nvSpPr>
          <p:spPr bwMode="auto">
            <a:xfrm>
              <a:off x="2552572" y="325624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3" name="Oval 680"/>
            <p:cNvSpPr>
              <a:spLocks noChangeArrowheads="1"/>
            </p:cNvSpPr>
            <p:nvPr/>
          </p:nvSpPr>
          <p:spPr bwMode="auto">
            <a:xfrm>
              <a:off x="4754902" y="382225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4" name="Oval 681"/>
            <p:cNvSpPr>
              <a:spLocks noChangeArrowheads="1"/>
            </p:cNvSpPr>
            <p:nvPr/>
          </p:nvSpPr>
          <p:spPr bwMode="auto">
            <a:xfrm>
              <a:off x="3223794" y="36698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5" name="Oval 682"/>
            <p:cNvSpPr>
              <a:spLocks noChangeArrowheads="1"/>
            </p:cNvSpPr>
            <p:nvPr/>
          </p:nvSpPr>
          <p:spPr bwMode="auto">
            <a:xfrm>
              <a:off x="4885518" y="400366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6" name="Oval 683"/>
            <p:cNvSpPr>
              <a:spLocks noChangeArrowheads="1"/>
            </p:cNvSpPr>
            <p:nvPr/>
          </p:nvSpPr>
          <p:spPr bwMode="auto">
            <a:xfrm>
              <a:off x="3931295" y="381136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7" name="Oval 684"/>
            <p:cNvSpPr>
              <a:spLocks noChangeArrowheads="1"/>
            </p:cNvSpPr>
            <p:nvPr/>
          </p:nvSpPr>
          <p:spPr bwMode="auto">
            <a:xfrm>
              <a:off x="5516828" y="2766439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8" name="Oval 685"/>
            <p:cNvSpPr>
              <a:spLocks noChangeArrowheads="1"/>
            </p:cNvSpPr>
            <p:nvPr/>
          </p:nvSpPr>
          <p:spPr bwMode="auto">
            <a:xfrm>
              <a:off x="5066929" y="379685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49" name="Oval 686"/>
            <p:cNvSpPr>
              <a:spLocks noChangeArrowheads="1"/>
            </p:cNvSpPr>
            <p:nvPr/>
          </p:nvSpPr>
          <p:spPr bwMode="auto">
            <a:xfrm>
              <a:off x="3506795" y="3190940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0" name="Oval 687"/>
            <p:cNvSpPr>
              <a:spLocks noChangeArrowheads="1"/>
            </p:cNvSpPr>
            <p:nvPr/>
          </p:nvSpPr>
          <p:spPr bwMode="auto">
            <a:xfrm>
              <a:off x="4729503" y="3151031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1" name="Oval 688"/>
            <p:cNvSpPr>
              <a:spLocks noChangeArrowheads="1"/>
            </p:cNvSpPr>
            <p:nvPr/>
          </p:nvSpPr>
          <p:spPr bwMode="auto">
            <a:xfrm>
              <a:off x="4087310" y="357916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2" name="Oval 689"/>
            <p:cNvSpPr>
              <a:spLocks noChangeArrowheads="1"/>
            </p:cNvSpPr>
            <p:nvPr/>
          </p:nvSpPr>
          <p:spPr bwMode="auto">
            <a:xfrm>
              <a:off x="4845606" y="38621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3" name="Oval 690"/>
            <p:cNvSpPr>
              <a:spLocks noChangeArrowheads="1"/>
            </p:cNvSpPr>
            <p:nvPr/>
          </p:nvSpPr>
          <p:spPr bwMode="auto">
            <a:xfrm>
              <a:off x="4254208" y="356464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4" name="Oval 691"/>
            <p:cNvSpPr>
              <a:spLocks noChangeArrowheads="1"/>
            </p:cNvSpPr>
            <p:nvPr/>
          </p:nvSpPr>
          <p:spPr bwMode="auto">
            <a:xfrm>
              <a:off x="2875484" y="359004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5" name="Oval 692"/>
            <p:cNvSpPr>
              <a:spLocks noChangeArrowheads="1"/>
            </p:cNvSpPr>
            <p:nvPr/>
          </p:nvSpPr>
          <p:spPr bwMode="auto">
            <a:xfrm>
              <a:off x="4871005" y="417055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6" name="Oval 693"/>
            <p:cNvSpPr>
              <a:spLocks noChangeArrowheads="1"/>
            </p:cNvSpPr>
            <p:nvPr/>
          </p:nvSpPr>
          <p:spPr bwMode="auto">
            <a:xfrm>
              <a:off x="3517678" y="430117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7" name="Oval 694"/>
            <p:cNvSpPr>
              <a:spLocks noChangeArrowheads="1"/>
            </p:cNvSpPr>
            <p:nvPr/>
          </p:nvSpPr>
          <p:spPr bwMode="auto">
            <a:xfrm>
              <a:off x="4112706" y="415967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8" name="Oval 695"/>
            <p:cNvSpPr>
              <a:spLocks noChangeArrowheads="1"/>
            </p:cNvSpPr>
            <p:nvPr/>
          </p:nvSpPr>
          <p:spPr bwMode="auto">
            <a:xfrm>
              <a:off x="5647444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59" name="Oval 696"/>
            <p:cNvSpPr>
              <a:spLocks noChangeArrowheads="1"/>
            </p:cNvSpPr>
            <p:nvPr/>
          </p:nvSpPr>
          <p:spPr bwMode="auto">
            <a:xfrm>
              <a:off x="6935461" y="395286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0" name="Oval 697"/>
            <p:cNvSpPr>
              <a:spLocks noChangeArrowheads="1"/>
            </p:cNvSpPr>
            <p:nvPr/>
          </p:nvSpPr>
          <p:spPr bwMode="auto">
            <a:xfrm>
              <a:off x="7066077" y="33832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1" name="Oval 698"/>
            <p:cNvSpPr>
              <a:spLocks noChangeArrowheads="1"/>
            </p:cNvSpPr>
            <p:nvPr/>
          </p:nvSpPr>
          <p:spPr bwMode="auto">
            <a:xfrm>
              <a:off x="3260076" y="308935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2" name="Oval 699"/>
            <p:cNvSpPr>
              <a:spLocks noChangeArrowheads="1"/>
            </p:cNvSpPr>
            <p:nvPr/>
          </p:nvSpPr>
          <p:spPr bwMode="auto">
            <a:xfrm>
              <a:off x="5981240" y="33215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3" name="Oval 700"/>
            <p:cNvSpPr>
              <a:spLocks noChangeArrowheads="1"/>
            </p:cNvSpPr>
            <p:nvPr/>
          </p:nvSpPr>
          <p:spPr bwMode="auto">
            <a:xfrm>
              <a:off x="2850086" y="386216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4" name="Oval 701"/>
            <p:cNvSpPr>
              <a:spLocks noChangeArrowheads="1"/>
            </p:cNvSpPr>
            <p:nvPr/>
          </p:nvSpPr>
          <p:spPr bwMode="auto">
            <a:xfrm>
              <a:off x="5865137" y="454426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5" name="Oval 702"/>
            <p:cNvSpPr>
              <a:spLocks noChangeArrowheads="1"/>
            </p:cNvSpPr>
            <p:nvPr/>
          </p:nvSpPr>
          <p:spPr bwMode="auto">
            <a:xfrm>
              <a:off x="6082830" y="36408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6" name="Oval 703"/>
            <p:cNvSpPr>
              <a:spLocks noChangeArrowheads="1"/>
            </p:cNvSpPr>
            <p:nvPr/>
          </p:nvSpPr>
          <p:spPr bwMode="auto">
            <a:xfrm>
              <a:off x="5930445" y="347394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7" name="Oval 704"/>
            <p:cNvSpPr>
              <a:spLocks noChangeArrowheads="1"/>
            </p:cNvSpPr>
            <p:nvPr/>
          </p:nvSpPr>
          <p:spPr bwMode="auto">
            <a:xfrm>
              <a:off x="4497297" y="32163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8" name="Oval 705"/>
            <p:cNvSpPr>
              <a:spLocks noChangeArrowheads="1"/>
            </p:cNvSpPr>
            <p:nvPr/>
          </p:nvSpPr>
          <p:spPr bwMode="auto">
            <a:xfrm>
              <a:off x="4148988" y="3629956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69" name="Oval 706"/>
            <p:cNvSpPr>
              <a:spLocks noChangeArrowheads="1"/>
            </p:cNvSpPr>
            <p:nvPr/>
          </p:nvSpPr>
          <p:spPr bwMode="auto">
            <a:xfrm>
              <a:off x="2860972" y="39782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0" name="Oval 707"/>
            <p:cNvSpPr>
              <a:spLocks noChangeArrowheads="1"/>
            </p:cNvSpPr>
            <p:nvPr/>
          </p:nvSpPr>
          <p:spPr bwMode="auto">
            <a:xfrm>
              <a:off x="6253356" y="33832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1" name="Oval 708"/>
            <p:cNvSpPr>
              <a:spLocks noChangeArrowheads="1"/>
            </p:cNvSpPr>
            <p:nvPr/>
          </p:nvSpPr>
          <p:spPr bwMode="auto">
            <a:xfrm>
              <a:off x="2577970" y="377145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2" name="Oval 709"/>
            <p:cNvSpPr>
              <a:spLocks noChangeArrowheads="1"/>
            </p:cNvSpPr>
            <p:nvPr/>
          </p:nvSpPr>
          <p:spPr bwMode="auto">
            <a:xfrm>
              <a:off x="3016984" y="374605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3" name="Oval 710"/>
            <p:cNvSpPr>
              <a:spLocks noChangeArrowheads="1"/>
            </p:cNvSpPr>
            <p:nvPr/>
          </p:nvSpPr>
          <p:spPr bwMode="auto">
            <a:xfrm>
              <a:off x="3209281" y="428666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4" name="Oval 711"/>
            <p:cNvSpPr>
              <a:spLocks noChangeArrowheads="1"/>
            </p:cNvSpPr>
            <p:nvPr/>
          </p:nvSpPr>
          <p:spPr bwMode="auto">
            <a:xfrm>
              <a:off x="6420254" y="335783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5" name="Oval 712"/>
            <p:cNvSpPr>
              <a:spLocks noChangeArrowheads="1"/>
            </p:cNvSpPr>
            <p:nvPr/>
          </p:nvSpPr>
          <p:spPr bwMode="auto">
            <a:xfrm>
              <a:off x="2926280" y="334695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6" name="Oval 713"/>
            <p:cNvSpPr>
              <a:spLocks noChangeArrowheads="1"/>
            </p:cNvSpPr>
            <p:nvPr/>
          </p:nvSpPr>
          <p:spPr bwMode="auto">
            <a:xfrm>
              <a:off x="4188900" y="392747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7" name="Oval 714"/>
            <p:cNvSpPr>
              <a:spLocks noChangeArrowheads="1"/>
            </p:cNvSpPr>
            <p:nvPr/>
          </p:nvSpPr>
          <p:spPr bwMode="auto">
            <a:xfrm>
              <a:off x="2875484" y="370614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8" name="Oval 715"/>
            <p:cNvSpPr>
              <a:spLocks noChangeArrowheads="1"/>
            </p:cNvSpPr>
            <p:nvPr/>
          </p:nvSpPr>
          <p:spPr bwMode="auto">
            <a:xfrm>
              <a:off x="4112706" y="411976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79" name="Oval 716"/>
            <p:cNvSpPr>
              <a:spLocks noChangeArrowheads="1"/>
            </p:cNvSpPr>
            <p:nvPr/>
          </p:nvSpPr>
          <p:spPr bwMode="auto">
            <a:xfrm>
              <a:off x="5567623" y="2766439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0" name="Oval 717"/>
            <p:cNvSpPr>
              <a:spLocks noChangeArrowheads="1"/>
            </p:cNvSpPr>
            <p:nvPr/>
          </p:nvSpPr>
          <p:spPr bwMode="auto">
            <a:xfrm>
              <a:off x="2603367" y="413427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1" name="Oval 718"/>
            <p:cNvSpPr>
              <a:spLocks noChangeArrowheads="1"/>
            </p:cNvSpPr>
            <p:nvPr/>
          </p:nvSpPr>
          <p:spPr bwMode="auto">
            <a:xfrm>
              <a:off x="6910064" y="328164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2" name="Oval 719"/>
            <p:cNvSpPr>
              <a:spLocks noChangeArrowheads="1"/>
            </p:cNvSpPr>
            <p:nvPr/>
          </p:nvSpPr>
          <p:spPr bwMode="auto">
            <a:xfrm>
              <a:off x="2810177" y="295873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3" name="Oval 720"/>
            <p:cNvSpPr>
              <a:spLocks noChangeArrowheads="1"/>
            </p:cNvSpPr>
            <p:nvPr/>
          </p:nvSpPr>
          <p:spPr bwMode="auto">
            <a:xfrm>
              <a:off x="2654162" y="293333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4" name="Oval 721"/>
            <p:cNvSpPr>
              <a:spLocks noChangeArrowheads="1"/>
            </p:cNvSpPr>
            <p:nvPr/>
          </p:nvSpPr>
          <p:spPr bwMode="auto">
            <a:xfrm>
              <a:off x="6895552" y="351385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5" name="Oval 722"/>
            <p:cNvSpPr>
              <a:spLocks noChangeArrowheads="1"/>
            </p:cNvSpPr>
            <p:nvPr/>
          </p:nvSpPr>
          <p:spPr bwMode="auto">
            <a:xfrm>
              <a:off x="5157633" y="35283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6" name="Oval 723"/>
            <p:cNvSpPr>
              <a:spLocks noChangeArrowheads="1"/>
            </p:cNvSpPr>
            <p:nvPr/>
          </p:nvSpPr>
          <p:spPr bwMode="auto">
            <a:xfrm>
              <a:off x="6910064" y="333244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7" name="Oval 724"/>
            <p:cNvSpPr>
              <a:spLocks noChangeArrowheads="1"/>
            </p:cNvSpPr>
            <p:nvPr/>
          </p:nvSpPr>
          <p:spPr bwMode="auto">
            <a:xfrm>
              <a:off x="5814342" y="3499340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8" name="Oval 725"/>
            <p:cNvSpPr>
              <a:spLocks noChangeArrowheads="1"/>
            </p:cNvSpPr>
            <p:nvPr/>
          </p:nvSpPr>
          <p:spPr bwMode="auto">
            <a:xfrm>
              <a:off x="6471049" y="378596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89" name="Oval 726"/>
            <p:cNvSpPr>
              <a:spLocks noChangeArrowheads="1"/>
            </p:cNvSpPr>
            <p:nvPr/>
          </p:nvSpPr>
          <p:spPr bwMode="auto">
            <a:xfrm>
              <a:off x="2527175" y="36698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0" name="Oval 727"/>
            <p:cNvSpPr>
              <a:spLocks noChangeArrowheads="1"/>
            </p:cNvSpPr>
            <p:nvPr/>
          </p:nvSpPr>
          <p:spPr bwMode="auto">
            <a:xfrm>
              <a:off x="4925427" y="4029060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1" name="Oval 728"/>
            <p:cNvSpPr>
              <a:spLocks noChangeArrowheads="1"/>
            </p:cNvSpPr>
            <p:nvPr/>
          </p:nvSpPr>
          <p:spPr bwMode="auto">
            <a:xfrm>
              <a:off x="2654162" y="349934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2" name="Oval 729"/>
            <p:cNvSpPr>
              <a:spLocks noChangeArrowheads="1"/>
            </p:cNvSpPr>
            <p:nvPr/>
          </p:nvSpPr>
          <p:spPr bwMode="auto">
            <a:xfrm>
              <a:off x="6975372" y="359004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3" name="Oval 730"/>
            <p:cNvSpPr>
              <a:spLocks noChangeArrowheads="1"/>
            </p:cNvSpPr>
            <p:nvPr/>
          </p:nvSpPr>
          <p:spPr bwMode="auto">
            <a:xfrm>
              <a:off x="7076963" y="299864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4" name="Oval 731"/>
            <p:cNvSpPr>
              <a:spLocks noChangeArrowheads="1"/>
            </p:cNvSpPr>
            <p:nvPr/>
          </p:nvSpPr>
          <p:spPr bwMode="auto">
            <a:xfrm>
              <a:off x="2577970" y="360455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5" name="Oval 732"/>
            <p:cNvSpPr>
              <a:spLocks noChangeArrowheads="1"/>
            </p:cNvSpPr>
            <p:nvPr/>
          </p:nvSpPr>
          <p:spPr bwMode="auto">
            <a:xfrm>
              <a:off x="6717768" y="414516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6" name="Oval 733"/>
            <p:cNvSpPr>
              <a:spLocks noChangeArrowheads="1"/>
            </p:cNvSpPr>
            <p:nvPr/>
          </p:nvSpPr>
          <p:spPr bwMode="auto">
            <a:xfrm>
              <a:off x="2704957" y="3372351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7" name="Oval 734"/>
            <p:cNvSpPr>
              <a:spLocks noChangeArrowheads="1"/>
            </p:cNvSpPr>
            <p:nvPr/>
          </p:nvSpPr>
          <p:spPr bwMode="auto">
            <a:xfrm>
              <a:off x="3158486" y="404357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8" name="Oval 735"/>
            <p:cNvSpPr>
              <a:spLocks noChangeArrowheads="1"/>
            </p:cNvSpPr>
            <p:nvPr/>
          </p:nvSpPr>
          <p:spPr bwMode="auto">
            <a:xfrm>
              <a:off x="2538059" y="38621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099" name="Oval 736"/>
            <p:cNvSpPr>
              <a:spLocks noChangeArrowheads="1"/>
            </p:cNvSpPr>
            <p:nvPr/>
          </p:nvSpPr>
          <p:spPr bwMode="auto">
            <a:xfrm>
              <a:off x="6920948" y="387304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0" name="Oval 737"/>
            <p:cNvSpPr>
              <a:spLocks noChangeArrowheads="1"/>
            </p:cNvSpPr>
            <p:nvPr/>
          </p:nvSpPr>
          <p:spPr bwMode="auto">
            <a:xfrm>
              <a:off x="6329549" y="351385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1" name="Oval 738"/>
            <p:cNvSpPr>
              <a:spLocks noChangeArrowheads="1"/>
            </p:cNvSpPr>
            <p:nvPr/>
          </p:nvSpPr>
          <p:spPr bwMode="auto">
            <a:xfrm>
              <a:off x="2821060" y="365535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2" name="Oval 739"/>
            <p:cNvSpPr>
              <a:spLocks noChangeArrowheads="1"/>
            </p:cNvSpPr>
            <p:nvPr/>
          </p:nvSpPr>
          <p:spPr bwMode="auto">
            <a:xfrm>
              <a:off x="3053266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3" name="Oval 740"/>
            <p:cNvSpPr>
              <a:spLocks noChangeArrowheads="1"/>
            </p:cNvSpPr>
            <p:nvPr/>
          </p:nvSpPr>
          <p:spPr bwMode="auto">
            <a:xfrm>
              <a:off x="5825226" y="311474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4" name="Oval 741"/>
            <p:cNvSpPr>
              <a:spLocks noChangeArrowheads="1"/>
            </p:cNvSpPr>
            <p:nvPr/>
          </p:nvSpPr>
          <p:spPr bwMode="auto">
            <a:xfrm>
              <a:off x="4551722" y="341226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5" name="Oval 742"/>
            <p:cNvSpPr>
              <a:spLocks noChangeArrowheads="1"/>
            </p:cNvSpPr>
            <p:nvPr/>
          </p:nvSpPr>
          <p:spPr bwMode="auto">
            <a:xfrm>
              <a:off x="3481396" y="35283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6" name="Oval 743"/>
            <p:cNvSpPr>
              <a:spLocks noChangeArrowheads="1"/>
            </p:cNvSpPr>
            <p:nvPr/>
          </p:nvSpPr>
          <p:spPr bwMode="auto">
            <a:xfrm>
              <a:off x="5607533" y="36807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7" name="Oval 744"/>
            <p:cNvSpPr>
              <a:spLocks noChangeArrowheads="1"/>
            </p:cNvSpPr>
            <p:nvPr/>
          </p:nvSpPr>
          <p:spPr bwMode="auto">
            <a:xfrm>
              <a:off x="3956694" y="407985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8" name="Oval 745"/>
            <p:cNvSpPr>
              <a:spLocks noChangeArrowheads="1"/>
            </p:cNvSpPr>
            <p:nvPr/>
          </p:nvSpPr>
          <p:spPr bwMode="auto">
            <a:xfrm>
              <a:off x="3426974" y="413427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09" name="Oval 746"/>
            <p:cNvSpPr>
              <a:spLocks noChangeArrowheads="1"/>
            </p:cNvSpPr>
            <p:nvPr/>
          </p:nvSpPr>
          <p:spPr bwMode="auto">
            <a:xfrm>
              <a:off x="2679561" y="294785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0" name="Oval 747"/>
            <p:cNvSpPr>
              <a:spLocks noChangeArrowheads="1"/>
            </p:cNvSpPr>
            <p:nvPr/>
          </p:nvSpPr>
          <p:spPr bwMode="auto">
            <a:xfrm>
              <a:off x="6743166" y="404357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1" name="Oval 748"/>
            <p:cNvSpPr>
              <a:spLocks noChangeArrowheads="1"/>
            </p:cNvSpPr>
            <p:nvPr/>
          </p:nvSpPr>
          <p:spPr bwMode="auto">
            <a:xfrm>
              <a:off x="2527175" y="400366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2" name="Oval 749"/>
            <p:cNvSpPr>
              <a:spLocks noChangeArrowheads="1"/>
            </p:cNvSpPr>
            <p:nvPr/>
          </p:nvSpPr>
          <p:spPr bwMode="auto">
            <a:xfrm>
              <a:off x="5244711" y="319094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3" name="Oval 750"/>
            <p:cNvSpPr>
              <a:spLocks noChangeArrowheads="1"/>
            </p:cNvSpPr>
            <p:nvPr/>
          </p:nvSpPr>
          <p:spPr bwMode="auto">
            <a:xfrm>
              <a:off x="6032035" y="404357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4" name="Oval 751"/>
            <p:cNvSpPr>
              <a:spLocks noChangeArrowheads="1"/>
            </p:cNvSpPr>
            <p:nvPr/>
          </p:nvSpPr>
          <p:spPr bwMode="auto">
            <a:xfrm>
              <a:off x="6485562" y="398914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5" name="Oval 752"/>
            <p:cNvSpPr>
              <a:spLocks noChangeArrowheads="1"/>
            </p:cNvSpPr>
            <p:nvPr/>
          </p:nvSpPr>
          <p:spPr bwMode="auto">
            <a:xfrm>
              <a:off x="5491430" y="298413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6" name="Oval 753"/>
            <p:cNvSpPr>
              <a:spLocks noChangeArrowheads="1"/>
            </p:cNvSpPr>
            <p:nvPr/>
          </p:nvSpPr>
          <p:spPr bwMode="auto">
            <a:xfrm>
              <a:off x="5723636" y="437736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7" name="Oval 754"/>
            <p:cNvSpPr>
              <a:spLocks noChangeArrowheads="1"/>
            </p:cNvSpPr>
            <p:nvPr/>
          </p:nvSpPr>
          <p:spPr bwMode="auto">
            <a:xfrm>
              <a:off x="4294117" y="409436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8" name="Oval 755"/>
            <p:cNvSpPr>
              <a:spLocks noChangeArrowheads="1"/>
            </p:cNvSpPr>
            <p:nvPr/>
          </p:nvSpPr>
          <p:spPr bwMode="auto">
            <a:xfrm>
              <a:off x="4319516" y="281723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19" name="Oval 756"/>
            <p:cNvSpPr>
              <a:spLocks noChangeArrowheads="1"/>
            </p:cNvSpPr>
            <p:nvPr/>
          </p:nvSpPr>
          <p:spPr bwMode="auto">
            <a:xfrm>
              <a:off x="7011655" y="369526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0" name="Oval 757"/>
            <p:cNvSpPr>
              <a:spLocks noChangeArrowheads="1"/>
            </p:cNvSpPr>
            <p:nvPr/>
          </p:nvSpPr>
          <p:spPr bwMode="auto">
            <a:xfrm>
              <a:off x="3749884" y="316554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1" name="Oval 758"/>
            <p:cNvSpPr>
              <a:spLocks noChangeArrowheads="1"/>
            </p:cNvSpPr>
            <p:nvPr/>
          </p:nvSpPr>
          <p:spPr bwMode="auto">
            <a:xfrm>
              <a:off x="5905047" y="392747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2" name="Oval 759"/>
            <p:cNvSpPr>
              <a:spLocks noChangeArrowheads="1"/>
            </p:cNvSpPr>
            <p:nvPr/>
          </p:nvSpPr>
          <p:spPr bwMode="auto">
            <a:xfrm>
              <a:off x="3002471" y="35646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3" name="Oval 760"/>
            <p:cNvSpPr>
              <a:spLocks noChangeArrowheads="1"/>
            </p:cNvSpPr>
            <p:nvPr/>
          </p:nvSpPr>
          <p:spPr bwMode="auto">
            <a:xfrm>
              <a:off x="3169369" y="381136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4" name="Oval 761"/>
            <p:cNvSpPr>
              <a:spLocks noChangeArrowheads="1"/>
            </p:cNvSpPr>
            <p:nvPr/>
          </p:nvSpPr>
          <p:spPr bwMode="auto">
            <a:xfrm>
              <a:off x="4203413" y="377145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5" name="Oval 762"/>
            <p:cNvSpPr>
              <a:spLocks noChangeArrowheads="1"/>
            </p:cNvSpPr>
            <p:nvPr/>
          </p:nvSpPr>
          <p:spPr bwMode="auto">
            <a:xfrm>
              <a:off x="3426974" y="3321556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6" name="Oval 763"/>
            <p:cNvSpPr>
              <a:spLocks noChangeArrowheads="1"/>
            </p:cNvSpPr>
            <p:nvPr/>
          </p:nvSpPr>
          <p:spPr bwMode="auto">
            <a:xfrm>
              <a:off x="2704957" y="326713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7" name="Oval 764"/>
            <p:cNvSpPr>
              <a:spLocks noChangeArrowheads="1"/>
            </p:cNvSpPr>
            <p:nvPr/>
          </p:nvSpPr>
          <p:spPr bwMode="auto">
            <a:xfrm>
              <a:off x="3648294" y="234193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8" name="Oval 765"/>
            <p:cNvSpPr>
              <a:spLocks noChangeArrowheads="1"/>
            </p:cNvSpPr>
            <p:nvPr/>
          </p:nvSpPr>
          <p:spPr bwMode="auto">
            <a:xfrm>
              <a:off x="5476917" y="299864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29" name="Oval 766"/>
            <p:cNvSpPr>
              <a:spLocks noChangeArrowheads="1"/>
            </p:cNvSpPr>
            <p:nvPr/>
          </p:nvSpPr>
          <p:spPr bwMode="auto">
            <a:xfrm>
              <a:off x="7153154" y="35537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0" name="Oval 767"/>
            <p:cNvSpPr>
              <a:spLocks noChangeArrowheads="1"/>
            </p:cNvSpPr>
            <p:nvPr/>
          </p:nvSpPr>
          <p:spPr bwMode="auto">
            <a:xfrm>
              <a:off x="6021150" y="347394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1" name="Oval 768"/>
            <p:cNvSpPr>
              <a:spLocks noChangeArrowheads="1"/>
            </p:cNvSpPr>
            <p:nvPr/>
          </p:nvSpPr>
          <p:spPr bwMode="auto">
            <a:xfrm>
              <a:off x="3891386" y="3473941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2" name="Oval 769"/>
            <p:cNvSpPr>
              <a:spLocks noChangeArrowheads="1"/>
            </p:cNvSpPr>
            <p:nvPr/>
          </p:nvSpPr>
          <p:spPr bwMode="auto">
            <a:xfrm>
              <a:off x="5092325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3" name="Oval 770"/>
            <p:cNvSpPr>
              <a:spLocks noChangeArrowheads="1"/>
            </p:cNvSpPr>
            <p:nvPr/>
          </p:nvSpPr>
          <p:spPr bwMode="auto">
            <a:xfrm>
              <a:off x="4294117" y="42467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4" name="Oval 771"/>
            <p:cNvSpPr>
              <a:spLocks noChangeArrowheads="1"/>
            </p:cNvSpPr>
            <p:nvPr/>
          </p:nvSpPr>
          <p:spPr bwMode="auto">
            <a:xfrm>
              <a:off x="3426974" y="314014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5" name="Oval 772"/>
            <p:cNvSpPr>
              <a:spLocks noChangeArrowheads="1"/>
            </p:cNvSpPr>
            <p:nvPr/>
          </p:nvSpPr>
          <p:spPr bwMode="auto">
            <a:xfrm>
              <a:off x="4885518" y="392747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6" name="Oval 773"/>
            <p:cNvSpPr>
              <a:spLocks noChangeArrowheads="1"/>
            </p:cNvSpPr>
            <p:nvPr/>
          </p:nvSpPr>
          <p:spPr bwMode="auto">
            <a:xfrm>
              <a:off x="5905047" y="39782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7" name="Oval 774"/>
            <p:cNvSpPr>
              <a:spLocks noChangeArrowheads="1"/>
            </p:cNvSpPr>
            <p:nvPr/>
          </p:nvSpPr>
          <p:spPr bwMode="auto">
            <a:xfrm>
              <a:off x="2603367" y="377145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8" name="Oval 775"/>
            <p:cNvSpPr>
              <a:spLocks noChangeArrowheads="1"/>
            </p:cNvSpPr>
            <p:nvPr/>
          </p:nvSpPr>
          <p:spPr bwMode="auto">
            <a:xfrm>
              <a:off x="6071945" y="300952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39" name="Oval 776"/>
            <p:cNvSpPr>
              <a:spLocks noChangeArrowheads="1"/>
            </p:cNvSpPr>
            <p:nvPr/>
          </p:nvSpPr>
          <p:spPr bwMode="auto">
            <a:xfrm>
              <a:off x="5052416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0" name="Oval 777"/>
            <p:cNvSpPr>
              <a:spLocks noChangeArrowheads="1"/>
            </p:cNvSpPr>
            <p:nvPr/>
          </p:nvSpPr>
          <p:spPr bwMode="auto">
            <a:xfrm>
              <a:off x="3325384" y="413427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1" name="Oval 778"/>
            <p:cNvSpPr>
              <a:spLocks noChangeArrowheads="1"/>
            </p:cNvSpPr>
            <p:nvPr/>
          </p:nvSpPr>
          <p:spPr bwMode="auto">
            <a:xfrm>
              <a:off x="3608385" y="34122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2" name="Oval 779"/>
            <p:cNvSpPr>
              <a:spLocks noChangeArrowheads="1"/>
            </p:cNvSpPr>
            <p:nvPr/>
          </p:nvSpPr>
          <p:spPr bwMode="auto">
            <a:xfrm>
              <a:off x="2911767" y="3629956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3" name="Oval 780"/>
            <p:cNvSpPr>
              <a:spLocks noChangeArrowheads="1"/>
            </p:cNvSpPr>
            <p:nvPr/>
          </p:nvSpPr>
          <p:spPr bwMode="auto">
            <a:xfrm>
              <a:off x="5955842" y="351385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4" name="Oval 781"/>
            <p:cNvSpPr>
              <a:spLocks noChangeArrowheads="1"/>
            </p:cNvSpPr>
            <p:nvPr/>
          </p:nvSpPr>
          <p:spPr bwMode="auto">
            <a:xfrm>
              <a:off x="2744869" y="404357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5" name="Oval 782"/>
            <p:cNvSpPr>
              <a:spLocks noChangeArrowheads="1"/>
            </p:cNvSpPr>
            <p:nvPr/>
          </p:nvSpPr>
          <p:spPr bwMode="auto">
            <a:xfrm>
              <a:off x="5738148" y="255963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6" name="Oval 783"/>
            <p:cNvSpPr>
              <a:spLocks noChangeArrowheads="1"/>
            </p:cNvSpPr>
            <p:nvPr/>
          </p:nvSpPr>
          <p:spPr bwMode="auto">
            <a:xfrm>
              <a:off x="2679561" y="373154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7" name="Oval 784"/>
            <p:cNvSpPr>
              <a:spLocks noChangeArrowheads="1"/>
            </p:cNvSpPr>
            <p:nvPr/>
          </p:nvSpPr>
          <p:spPr bwMode="auto">
            <a:xfrm>
              <a:off x="5995753" y="3731546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8" name="Oval 785"/>
            <p:cNvSpPr>
              <a:spLocks noChangeArrowheads="1"/>
            </p:cNvSpPr>
            <p:nvPr/>
          </p:nvSpPr>
          <p:spPr bwMode="auto">
            <a:xfrm>
              <a:off x="2770265" y="384764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49" name="Oval 786"/>
            <p:cNvSpPr>
              <a:spLocks noChangeArrowheads="1"/>
            </p:cNvSpPr>
            <p:nvPr/>
          </p:nvSpPr>
          <p:spPr bwMode="auto">
            <a:xfrm>
              <a:off x="7076963" y="4018174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0" name="Oval 787"/>
            <p:cNvSpPr>
              <a:spLocks noChangeArrowheads="1"/>
            </p:cNvSpPr>
            <p:nvPr/>
          </p:nvSpPr>
          <p:spPr bwMode="auto">
            <a:xfrm>
              <a:off x="2429201" y="379685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1" name="Oval 788"/>
            <p:cNvSpPr>
              <a:spLocks noChangeArrowheads="1"/>
            </p:cNvSpPr>
            <p:nvPr/>
          </p:nvSpPr>
          <p:spPr bwMode="auto">
            <a:xfrm>
              <a:off x="2603367" y="357916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2" name="Oval 789"/>
            <p:cNvSpPr>
              <a:spLocks noChangeArrowheads="1"/>
            </p:cNvSpPr>
            <p:nvPr/>
          </p:nvSpPr>
          <p:spPr bwMode="auto">
            <a:xfrm>
              <a:off x="7102359" y="417055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3" name="Oval 790"/>
            <p:cNvSpPr>
              <a:spLocks noChangeArrowheads="1"/>
            </p:cNvSpPr>
            <p:nvPr/>
          </p:nvSpPr>
          <p:spPr bwMode="auto">
            <a:xfrm>
              <a:off x="3365293" y="404357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4" name="Oval 791"/>
            <p:cNvSpPr>
              <a:spLocks noChangeArrowheads="1"/>
            </p:cNvSpPr>
            <p:nvPr/>
          </p:nvSpPr>
          <p:spPr bwMode="auto">
            <a:xfrm>
              <a:off x="4744016" y="30748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5" name="Oval 792"/>
            <p:cNvSpPr>
              <a:spLocks noChangeArrowheads="1"/>
            </p:cNvSpPr>
            <p:nvPr/>
          </p:nvSpPr>
          <p:spPr bwMode="auto">
            <a:xfrm>
              <a:off x="6547242" y="310023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6" name="Oval 793"/>
            <p:cNvSpPr>
              <a:spLocks noChangeArrowheads="1"/>
            </p:cNvSpPr>
            <p:nvPr/>
          </p:nvSpPr>
          <p:spPr bwMode="auto">
            <a:xfrm>
              <a:off x="6445652" y="355376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7" name="Oval 794"/>
            <p:cNvSpPr>
              <a:spLocks noChangeArrowheads="1"/>
            </p:cNvSpPr>
            <p:nvPr/>
          </p:nvSpPr>
          <p:spPr bwMode="auto">
            <a:xfrm>
              <a:off x="5128608" y="366986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8" name="Oval 795"/>
            <p:cNvSpPr>
              <a:spLocks noChangeArrowheads="1"/>
            </p:cNvSpPr>
            <p:nvPr/>
          </p:nvSpPr>
          <p:spPr bwMode="auto">
            <a:xfrm>
              <a:off x="7116872" y="4054456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59" name="Oval 796"/>
            <p:cNvSpPr>
              <a:spLocks noChangeArrowheads="1"/>
            </p:cNvSpPr>
            <p:nvPr/>
          </p:nvSpPr>
          <p:spPr bwMode="auto">
            <a:xfrm>
              <a:off x="6485562" y="299864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0" name="Oval 797"/>
            <p:cNvSpPr>
              <a:spLocks noChangeArrowheads="1"/>
            </p:cNvSpPr>
            <p:nvPr/>
          </p:nvSpPr>
          <p:spPr bwMode="auto">
            <a:xfrm>
              <a:off x="6728653" y="440276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1" name="Oval 798"/>
            <p:cNvSpPr>
              <a:spLocks noChangeArrowheads="1"/>
            </p:cNvSpPr>
            <p:nvPr/>
          </p:nvSpPr>
          <p:spPr bwMode="auto">
            <a:xfrm>
              <a:off x="4769415" y="401817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2" name="Oval 799"/>
            <p:cNvSpPr>
              <a:spLocks noChangeArrowheads="1"/>
            </p:cNvSpPr>
            <p:nvPr/>
          </p:nvSpPr>
          <p:spPr bwMode="auto">
            <a:xfrm>
              <a:off x="6652460" y="36807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3" name="Oval 800"/>
            <p:cNvSpPr>
              <a:spLocks noChangeArrowheads="1"/>
            </p:cNvSpPr>
            <p:nvPr/>
          </p:nvSpPr>
          <p:spPr bwMode="auto">
            <a:xfrm>
              <a:off x="7127758" y="310023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4" name="Oval 801"/>
            <p:cNvSpPr>
              <a:spLocks noChangeArrowheads="1"/>
            </p:cNvSpPr>
            <p:nvPr/>
          </p:nvSpPr>
          <p:spPr bwMode="auto">
            <a:xfrm>
              <a:off x="2628766" y="360455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5" name="Oval 802"/>
            <p:cNvSpPr>
              <a:spLocks noChangeArrowheads="1"/>
            </p:cNvSpPr>
            <p:nvPr/>
          </p:nvSpPr>
          <p:spPr bwMode="auto">
            <a:xfrm>
              <a:off x="4163501" y="361544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6" name="Oval 803"/>
            <p:cNvSpPr>
              <a:spLocks noChangeArrowheads="1"/>
            </p:cNvSpPr>
            <p:nvPr/>
          </p:nvSpPr>
          <p:spPr bwMode="auto">
            <a:xfrm>
              <a:off x="4138105" y="33215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7" name="Oval 804"/>
            <p:cNvSpPr>
              <a:spLocks noChangeArrowheads="1"/>
            </p:cNvSpPr>
            <p:nvPr/>
          </p:nvSpPr>
          <p:spPr bwMode="auto">
            <a:xfrm>
              <a:off x="3027870" y="378596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8" name="Oval 805"/>
            <p:cNvSpPr>
              <a:spLocks noChangeArrowheads="1"/>
            </p:cNvSpPr>
            <p:nvPr/>
          </p:nvSpPr>
          <p:spPr bwMode="auto">
            <a:xfrm>
              <a:off x="6162651" y="417055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69" name="Oval 806"/>
            <p:cNvSpPr>
              <a:spLocks noChangeArrowheads="1"/>
            </p:cNvSpPr>
            <p:nvPr/>
          </p:nvSpPr>
          <p:spPr bwMode="auto">
            <a:xfrm>
              <a:off x="4537209" y="314014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0" name="Oval 807"/>
            <p:cNvSpPr>
              <a:spLocks noChangeArrowheads="1"/>
            </p:cNvSpPr>
            <p:nvPr/>
          </p:nvSpPr>
          <p:spPr bwMode="auto">
            <a:xfrm>
              <a:off x="6289638" y="289342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1" name="Oval 808"/>
            <p:cNvSpPr>
              <a:spLocks noChangeArrowheads="1"/>
            </p:cNvSpPr>
            <p:nvPr/>
          </p:nvSpPr>
          <p:spPr bwMode="auto">
            <a:xfrm>
              <a:off x="6677858" y="335783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2" name="Oval 810"/>
            <p:cNvSpPr>
              <a:spLocks noChangeArrowheads="1"/>
            </p:cNvSpPr>
            <p:nvPr/>
          </p:nvSpPr>
          <p:spPr bwMode="auto">
            <a:xfrm>
              <a:off x="5879650" y="297324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3" name="Oval 811"/>
            <p:cNvSpPr>
              <a:spLocks noChangeArrowheads="1"/>
            </p:cNvSpPr>
            <p:nvPr/>
          </p:nvSpPr>
          <p:spPr bwMode="auto">
            <a:xfrm>
              <a:off x="3194768" y="289342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4" name="Oval 812"/>
            <p:cNvSpPr>
              <a:spLocks noChangeArrowheads="1"/>
            </p:cNvSpPr>
            <p:nvPr/>
          </p:nvSpPr>
          <p:spPr bwMode="auto">
            <a:xfrm>
              <a:off x="2770265" y="341226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5" name="Oval 813"/>
            <p:cNvSpPr>
              <a:spLocks noChangeArrowheads="1"/>
            </p:cNvSpPr>
            <p:nvPr/>
          </p:nvSpPr>
          <p:spPr bwMode="auto">
            <a:xfrm>
              <a:off x="4163501" y="37968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6" name="Oval 814"/>
            <p:cNvSpPr>
              <a:spLocks noChangeArrowheads="1"/>
            </p:cNvSpPr>
            <p:nvPr/>
          </p:nvSpPr>
          <p:spPr bwMode="auto">
            <a:xfrm>
              <a:off x="3169369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7" name="Oval 815"/>
            <p:cNvSpPr>
              <a:spLocks noChangeArrowheads="1"/>
            </p:cNvSpPr>
            <p:nvPr/>
          </p:nvSpPr>
          <p:spPr bwMode="auto">
            <a:xfrm>
              <a:off x="3739001" y="283174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8" name="Oval 816"/>
            <p:cNvSpPr>
              <a:spLocks noChangeArrowheads="1"/>
            </p:cNvSpPr>
            <p:nvPr/>
          </p:nvSpPr>
          <p:spPr bwMode="auto">
            <a:xfrm>
              <a:off x="6445652" y="401817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79" name="Oval 817"/>
            <p:cNvSpPr>
              <a:spLocks noChangeArrowheads="1"/>
            </p:cNvSpPr>
            <p:nvPr/>
          </p:nvSpPr>
          <p:spPr bwMode="auto">
            <a:xfrm>
              <a:off x="2759381" y="4054456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0" name="Oval 818"/>
            <p:cNvSpPr>
              <a:spLocks noChangeArrowheads="1"/>
            </p:cNvSpPr>
            <p:nvPr/>
          </p:nvSpPr>
          <p:spPr bwMode="auto">
            <a:xfrm>
              <a:off x="6819358" y="386215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1" name="Oval 819"/>
            <p:cNvSpPr>
              <a:spLocks noChangeArrowheads="1"/>
            </p:cNvSpPr>
            <p:nvPr/>
          </p:nvSpPr>
          <p:spPr bwMode="auto">
            <a:xfrm>
              <a:off x="4577118" y="401817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2" name="Oval 820"/>
            <p:cNvSpPr>
              <a:spLocks noChangeArrowheads="1"/>
            </p:cNvSpPr>
            <p:nvPr/>
          </p:nvSpPr>
          <p:spPr bwMode="auto">
            <a:xfrm>
              <a:off x="3260076" y="382225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3" name="Oval 821"/>
            <p:cNvSpPr>
              <a:spLocks noChangeArrowheads="1"/>
            </p:cNvSpPr>
            <p:nvPr/>
          </p:nvSpPr>
          <p:spPr bwMode="auto">
            <a:xfrm>
              <a:off x="2744869" y="3746056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4" name="Oval 822"/>
            <p:cNvSpPr>
              <a:spLocks noChangeArrowheads="1"/>
            </p:cNvSpPr>
            <p:nvPr/>
          </p:nvSpPr>
          <p:spPr bwMode="auto">
            <a:xfrm>
              <a:off x="6688742" y="384764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5" name="Oval 823"/>
            <p:cNvSpPr>
              <a:spLocks noChangeArrowheads="1"/>
            </p:cNvSpPr>
            <p:nvPr/>
          </p:nvSpPr>
          <p:spPr bwMode="auto">
            <a:xfrm>
              <a:off x="3739001" y="316554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6" name="Oval 824"/>
            <p:cNvSpPr>
              <a:spLocks noChangeArrowheads="1"/>
            </p:cNvSpPr>
            <p:nvPr/>
          </p:nvSpPr>
          <p:spPr bwMode="auto">
            <a:xfrm>
              <a:off x="6097343" y="337235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7" name="Oval 825"/>
            <p:cNvSpPr>
              <a:spLocks noChangeArrowheads="1"/>
            </p:cNvSpPr>
            <p:nvPr/>
          </p:nvSpPr>
          <p:spPr bwMode="auto">
            <a:xfrm>
              <a:off x="6278754" y="300952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8" name="Oval 826"/>
            <p:cNvSpPr>
              <a:spLocks noChangeArrowheads="1"/>
            </p:cNvSpPr>
            <p:nvPr/>
          </p:nvSpPr>
          <p:spPr bwMode="auto">
            <a:xfrm>
              <a:off x="6677858" y="391295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89" name="Oval 827"/>
            <p:cNvSpPr>
              <a:spLocks noChangeArrowheads="1"/>
            </p:cNvSpPr>
            <p:nvPr/>
          </p:nvSpPr>
          <p:spPr bwMode="auto">
            <a:xfrm>
              <a:off x="5259223" y="330704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0" name="Oval 828"/>
            <p:cNvSpPr>
              <a:spLocks noChangeArrowheads="1"/>
            </p:cNvSpPr>
            <p:nvPr/>
          </p:nvSpPr>
          <p:spPr bwMode="auto">
            <a:xfrm>
              <a:off x="2628766" y="428666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1" name="Oval 829"/>
            <p:cNvSpPr>
              <a:spLocks noChangeArrowheads="1"/>
            </p:cNvSpPr>
            <p:nvPr/>
          </p:nvSpPr>
          <p:spPr bwMode="auto">
            <a:xfrm>
              <a:off x="2588854" y="36807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2" name="Oval 830"/>
            <p:cNvSpPr>
              <a:spLocks noChangeArrowheads="1"/>
            </p:cNvSpPr>
            <p:nvPr/>
          </p:nvSpPr>
          <p:spPr bwMode="auto">
            <a:xfrm>
              <a:off x="4987108" y="383676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3" name="Oval 831"/>
            <p:cNvSpPr>
              <a:spLocks noChangeArrowheads="1"/>
            </p:cNvSpPr>
            <p:nvPr/>
          </p:nvSpPr>
          <p:spPr bwMode="auto">
            <a:xfrm>
              <a:off x="5451520" y="356464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4" name="Oval 832"/>
            <p:cNvSpPr>
              <a:spLocks noChangeArrowheads="1"/>
            </p:cNvSpPr>
            <p:nvPr/>
          </p:nvSpPr>
          <p:spPr bwMode="auto">
            <a:xfrm>
              <a:off x="2733983" y="378596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5" name="Oval 833"/>
            <p:cNvSpPr>
              <a:spLocks noChangeArrowheads="1"/>
            </p:cNvSpPr>
            <p:nvPr/>
          </p:nvSpPr>
          <p:spPr bwMode="auto">
            <a:xfrm>
              <a:off x="5890534" y="378596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6" name="Oval 834"/>
            <p:cNvSpPr>
              <a:spLocks noChangeArrowheads="1"/>
            </p:cNvSpPr>
            <p:nvPr/>
          </p:nvSpPr>
          <p:spPr bwMode="auto">
            <a:xfrm>
              <a:off x="7011655" y="362995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7" name="Oval 835"/>
            <p:cNvSpPr>
              <a:spLocks noChangeArrowheads="1"/>
            </p:cNvSpPr>
            <p:nvPr/>
          </p:nvSpPr>
          <p:spPr bwMode="auto">
            <a:xfrm>
              <a:off x="4370311" y="417418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8" name="Oval 836"/>
            <p:cNvSpPr>
              <a:spLocks noChangeArrowheads="1"/>
            </p:cNvSpPr>
            <p:nvPr/>
          </p:nvSpPr>
          <p:spPr bwMode="auto">
            <a:xfrm>
              <a:off x="2875484" y="425038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199" name="Oval 837"/>
            <p:cNvSpPr>
              <a:spLocks noChangeArrowheads="1"/>
            </p:cNvSpPr>
            <p:nvPr/>
          </p:nvSpPr>
          <p:spPr bwMode="auto">
            <a:xfrm>
              <a:off x="6071945" y="353924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0" name="Oval 838"/>
            <p:cNvSpPr>
              <a:spLocks noChangeArrowheads="1"/>
            </p:cNvSpPr>
            <p:nvPr/>
          </p:nvSpPr>
          <p:spPr bwMode="auto">
            <a:xfrm>
              <a:off x="2538059" y="362995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1" name="Oval 839"/>
            <p:cNvSpPr>
              <a:spLocks noChangeArrowheads="1"/>
            </p:cNvSpPr>
            <p:nvPr/>
          </p:nvSpPr>
          <p:spPr bwMode="auto">
            <a:xfrm>
              <a:off x="4627913" y="326713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2" name="Oval 840"/>
            <p:cNvSpPr>
              <a:spLocks noChangeArrowheads="1"/>
            </p:cNvSpPr>
            <p:nvPr/>
          </p:nvSpPr>
          <p:spPr bwMode="auto">
            <a:xfrm>
              <a:off x="4845606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3" name="Oval 841"/>
            <p:cNvSpPr>
              <a:spLocks noChangeArrowheads="1"/>
            </p:cNvSpPr>
            <p:nvPr/>
          </p:nvSpPr>
          <p:spPr bwMode="auto">
            <a:xfrm>
              <a:off x="2821060" y="361544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4" name="Oval 842"/>
            <p:cNvSpPr>
              <a:spLocks noChangeArrowheads="1"/>
            </p:cNvSpPr>
            <p:nvPr/>
          </p:nvSpPr>
          <p:spPr bwMode="auto">
            <a:xfrm>
              <a:off x="4769415" y="37460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5" name="Oval 843"/>
            <p:cNvSpPr>
              <a:spLocks noChangeArrowheads="1"/>
            </p:cNvSpPr>
            <p:nvPr/>
          </p:nvSpPr>
          <p:spPr bwMode="auto">
            <a:xfrm>
              <a:off x="3855104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6" name="Oval 844"/>
            <p:cNvSpPr>
              <a:spLocks noChangeArrowheads="1"/>
            </p:cNvSpPr>
            <p:nvPr/>
          </p:nvSpPr>
          <p:spPr bwMode="auto">
            <a:xfrm>
              <a:off x="3426974" y="349933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7" name="Oval 845"/>
            <p:cNvSpPr>
              <a:spLocks noChangeArrowheads="1"/>
            </p:cNvSpPr>
            <p:nvPr/>
          </p:nvSpPr>
          <p:spPr bwMode="auto">
            <a:xfrm>
              <a:off x="6380344" y="375694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8" name="Oval 846"/>
            <p:cNvSpPr>
              <a:spLocks noChangeArrowheads="1"/>
            </p:cNvSpPr>
            <p:nvPr/>
          </p:nvSpPr>
          <p:spPr bwMode="auto">
            <a:xfrm>
              <a:off x="3249190" y="359004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09" name="Oval 847"/>
            <p:cNvSpPr>
              <a:spLocks noChangeArrowheads="1"/>
            </p:cNvSpPr>
            <p:nvPr/>
          </p:nvSpPr>
          <p:spPr bwMode="auto">
            <a:xfrm>
              <a:off x="2704957" y="351385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0" name="Oval 848"/>
            <p:cNvSpPr>
              <a:spLocks noChangeArrowheads="1"/>
            </p:cNvSpPr>
            <p:nvPr/>
          </p:nvSpPr>
          <p:spPr bwMode="auto">
            <a:xfrm>
              <a:off x="6637947" y="388755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1" name="Oval 849"/>
            <p:cNvSpPr>
              <a:spLocks noChangeArrowheads="1"/>
            </p:cNvSpPr>
            <p:nvPr/>
          </p:nvSpPr>
          <p:spPr bwMode="auto">
            <a:xfrm>
              <a:off x="2850086" y="30748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2" name="Oval 850"/>
            <p:cNvSpPr>
              <a:spLocks noChangeArrowheads="1"/>
            </p:cNvSpPr>
            <p:nvPr/>
          </p:nvSpPr>
          <p:spPr bwMode="auto">
            <a:xfrm>
              <a:off x="2654162" y="359004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3" name="Oval 851"/>
            <p:cNvSpPr>
              <a:spLocks noChangeArrowheads="1"/>
            </p:cNvSpPr>
            <p:nvPr/>
          </p:nvSpPr>
          <p:spPr bwMode="auto">
            <a:xfrm>
              <a:off x="2668675" y="329615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4" name="Oval 852"/>
            <p:cNvSpPr>
              <a:spLocks noChangeArrowheads="1"/>
            </p:cNvSpPr>
            <p:nvPr/>
          </p:nvSpPr>
          <p:spPr bwMode="auto">
            <a:xfrm>
              <a:off x="6496447" y="370614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5" name="Oval 853"/>
            <p:cNvSpPr>
              <a:spLocks noChangeArrowheads="1"/>
            </p:cNvSpPr>
            <p:nvPr/>
          </p:nvSpPr>
          <p:spPr bwMode="auto">
            <a:xfrm>
              <a:off x="5995753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6" name="Oval 854"/>
            <p:cNvSpPr>
              <a:spLocks noChangeArrowheads="1"/>
            </p:cNvSpPr>
            <p:nvPr/>
          </p:nvSpPr>
          <p:spPr bwMode="auto">
            <a:xfrm>
              <a:off x="6627063" y="1823100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7" name="Oval 855"/>
            <p:cNvSpPr>
              <a:spLocks noChangeArrowheads="1"/>
            </p:cNvSpPr>
            <p:nvPr/>
          </p:nvSpPr>
          <p:spPr bwMode="auto">
            <a:xfrm>
              <a:off x="2850086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8" name="Oval 856"/>
            <p:cNvSpPr>
              <a:spLocks noChangeArrowheads="1"/>
            </p:cNvSpPr>
            <p:nvPr/>
          </p:nvSpPr>
          <p:spPr bwMode="auto">
            <a:xfrm>
              <a:off x="2875484" y="3564645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19" name="Oval 857"/>
            <p:cNvSpPr>
              <a:spLocks noChangeArrowheads="1"/>
            </p:cNvSpPr>
            <p:nvPr/>
          </p:nvSpPr>
          <p:spPr bwMode="auto">
            <a:xfrm>
              <a:off x="5440634" y="254511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0" name="Oval 858"/>
            <p:cNvSpPr>
              <a:spLocks noChangeArrowheads="1"/>
            </p:cNvSpPr>
            <p:nvPr/>
          </p:nvSpPr>
          <p:spPr bwMode="auto">
            <a:xfrm>
              <a:off x="3426974" y="35537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1" name="Oval 859"/>
            <p:cNvSpPr>
              <a:spLocks noChangeArrowheads="1"/>
            </p:cNvSpPr>
            <p:nvPr/>
          </p:nvSpPr>
          <p:spPr bwMode="auto">
            <a:xfrm>
              <a:off x="2759381" y="406896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2" name="Oval 860"/>
            <p:cNvSpPr>
              <a:spLocks noChangeArrowheads="1"/>
            </p:cNvSpPr>
            <p:nvPr/>
          </p:nvSpPr>
          <p:spPr bwMode="auto">
            <a:xfrm>
              <a:off x="2679561" y="36807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3" name="Oval 861"/>
            <p:cNvSpPr>
              <a:spLocks noChangeArrowheads="1"/>
            </p:cNvSpPr>
            <p:nvPr/>
          </p:nvSpPr>
          <p:spPr bwMode="auto">
            <a:xfrm>
              <a:off x="6743166" y="348845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4" name="Oval 862"/>
            <p:cNvSpPr>
              <a:spLocks noChangeArrowheads="1"/>
            </p:cNvSpPr>
            <p:nvPr/>
          </p:nvSpPr>
          <p:spPr bwMode="auto">
            <a:xfrm>
              <a:off x="3713602" y="449346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5" name="Oval 863"/>
            <p:cNvSpPr>
              <a:spLocks noChangeArrowheads="1"/>
            </p:cNvSpPr>
            <p:nvPr/>
          </p:nvSpPr>
          <p:spPr bwMode="auto">
            <a:xfrm>
              <a:off x="5001621" y="339774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6" name="Oval 864"/>
            <p:cNvSpPr>
              <a:spLocks noChangeArrowheads="1"/>
            </p:cNvSpPr>
            <p:nvPr/>
          </p:nvSpPr>
          <p:spPr bwMode="auto">
            <a:xfrm>
              <a:off x="6315036" y="405445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7" name="Oval 865"/>
            <p:cNvSpPr>
              <a:spLocks noChangeArrowheads="1"/>
            </p:cNvSpPr>
            <p:nvPr/>
          </p:nvSpPr>
          <p:spPr bwMode="auto">
            <a:xfrm>
              <a:off x="6006637" y="33324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8" name="Oval 866"/>
            <p:cNvSpPr>
              <a:spLocks noChangeArrowheads="1"/>
            </p:cNvSpPr>
            <p:nvPr/>
          </p:nvSpPr>
          <p:spPr bwMode="auto">
            <a:xfrm>
              <a:off x="3466883" y="370614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29" name="Oval 867"/>
            <p:cNvSpPr>
              <a:spLocks noChangeArrowheads="1"/>
            </p:cNvSpPr>
            <p:nvPr/>
          </p:nvSpPr>
          <p:spPr bwMode="auto">
            <a:xfrm>
              <a:off x="2937163" y="4261263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0" name="Oval 868"/>
            <p:cNvSpPr>
              <a:spLocks noChangeArrowheads="1"/>
            </p:cNvSpPr>
            <p:nvPr/>
          </p:nvSpPr>
          <p:spPr bwMode="auto">
            <a:xfrm>
              <a:off x="5531341" y="334695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1" name="Oval 869"/>
            <p:cNvSpPr>
              <a:spLocks noChangeArrowheads="1"/>
            </p:cNvSpPr>
            <p:nvPr/>
          </p:nvSpPr>
          <p:spPr bwMode="auto">
            <a:xfrm>
              <a:off x="6032035" y="421046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2" name="Oval 870"/>
            <p:cNvSpPr>
              <a:spLocks noChangeArrowheads="1"/>
            </p:cNvSpPr>
            <p:nvPr/>
          </p:nvSpPr>
          <p:spPr bwMode="auto">
            <a:xfrm>
              <a:off x="4330399" y="357915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3" name="Oval 871"/>
            <p:cNvSpPr>
              <a:spLocks noChangeArrowheads="1"/>
            </p:cNvSpPr>
            <p:nvPr/>
          </p:nvSpPr>
          <p:spPr bwMode="auto">
            <a:xfrm>
              <a:off x="3699089" y="316554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4" name="Oval 872"/>
            <p:cNvSpPr>
              <a:spLocks noChangeArrowheads="1"/>
            </p:cNvSpPr>
            <p:nvPr/>
          </p:nvSpPr>
          <p:spPr bwMode="auto">
            <a:xfrm>
              <a:off x="2810177" y="3873045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5" name="Oval 873"/>
            <p:cNvSpPr>
              <a:spLocks noChangeArrowheads="1"/>
            </p:cNvSpPr>
            <p:nvPr/>
          </p:nvSpPr>
          <p:spPr bwMode="auto">
            <a:xfrm>
              <a:off x="5593020" y="36807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6" name="Oval 874"/>
            <p:cNvSpPr>
              <a:spLocks noChangeArrowheads="1"/>
            </p:cNvSpPr>
            <p:nvPr/>
          </p:nvSpPr>
          <p:spPr bwMode="auto">
            <a:xfrm>
              <a:off x="3249190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7" name="Oval 875"/>
            <p:cNvSpPr>
              <a:spLocks noChangeArrowheads="1"/>
            </p:cNvSpPr>
            <p:nvPr/>
          </p:nvSpPr>
          <p:spPr bwMode="auto">
            <a:xfrm>
              <a:off x="2704957" y="335783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8" name="Oval 876"/>
            <p:cNvSpPr>
              <a:spLocks noChangeArrowheads="1"/>
            </p:cNvSpPr>
            <p:nvPr/>
          </p:nvSpPr>
          <p:spPr bwMode="auto">
            <a:xfrm>
              <a:off x="3339897" y="3847646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39" name="Oval 877"/>
            <p:cNvSpPr>
              <a:spLocks noChangeArrowheads="1"/>
            </p:cNvSpPr>
            <p:nvPr/>
          </p:nvSpPr>
          <p:spPr bwMode="auto">
            <a:xfrm>
              <a:off x="3158486" y="41052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0" name="Oval 878"/>
            <p:cNvSpPr>
              <a:spLocks noChangeArrowheads="1"/>
            </p:cNvSpPr>
            <p:nvPr/>
          </p:nvSpPr>
          <p:spPr bwMode="auto">
            <a:xfrm>
              <a:off x="2588854" y="352836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1" name="Oval 879"/>
            <p:cNvSpPr>
              <a:spLocks noChangeArrowheads="1"/>
            </p:cNvSpPr>
            <p:nvPr/>
          </p:nvSpPr>
          <p:spPr bwMode="auto">
            <a:xfrm>
              <a:off x="7182180" y="30748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2" name="Oval 880"/>
            <p:cNvSpPr>
              <a:spLocks noChangeArrowheads="1"/>
            </p:cNvSpPr>
            <p:nvPr/>
          </p:nvSpPr>
          <p:spPr bwMode="auto">
            <a:xfrm>
              <a:off x="6188048" y="369526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3" name="Oval 881"/>
            <p:cNvSpPr>
              <a:spLocks noChangeArrowheads="1"/>
            </p:cNvSpPr>
            <p:nvPr/>
          </p:nvSpPr>
          <p:spPr bwMode="auto">
            <a:xfrm>
              <a:off x="2603367" y="417055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4" name="Oval 882"/>
            <p:cNvSpPr>
              <a:spLocks noChangeArrowheads="1"/>
            </p:cNvSpPr>
            <p:nvPr/>
          </p:nvSpPr>
          <p:spPr bwMode="auto">
            <a:xfrm>
              <a:off x="6859269" y="328164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5" name="Oval 883"/>
            <p:cNvSpPr>
              <a:spLocks noChangeArrowheads="1"/>
            </p:cNvSpPr>
            <p:nvPr/>
          </p:nvSpPr>
          <p:spPr bwMode="auto">
            <a:xfrm>
              <a:off x="5582136" y="33324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6" name="Oval 884"/>
            <p:cNvSpPr>
              <a:spLocks noChangeArrowheads="1"/>
            </p:cNvSpPr>
            <p:nvPr/>
          </p:nvSpPr>
          <p:spPr bwMode="auto">
            <a:xfrm>
              <a:off x="3543077" y="365535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7" name="Oval 885"/>
            <p:cNvSpPr>
              <a:spLocks noChangeArrowheads="1"/>
            </p:cNvSpPr>
            <p:nvPr/>
          </p:nvSpPr>
          <p:spPr bwMode="auto">
            <a:xfrm>
              <a:off x="6768563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8" name="Oval 886"/>
            <p:cNvSpPr>
              <a:spLocks noChangeArrowheads="1"/>
            </p:cNvSpPr>
            <p:nvPr/>
          </p:nvSpPr>
          <p:spPr bwMode="auto">
            <a:xfrm>
              <a:off x="5183032" y="472567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49" name="Oval 887"/>
            <p:cNvSpPr>
              <a:spLocks noChangeArrowheads="1"/>
            </p:cNvSpPr>
            <p:nvPr/>
          </p:nvSpPr>
          <p:spPr bwMode="auto">
            <a:xfrm>
              <a:off x="7127758" y="325624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0" name="Oval 888"/>
            <p:cNvSpPr>
              <a:spLocks noChangeArrowheads="1"/>
            </p:cNvSpPr>
            <p:nvPr/>
          </p:nvSpPr>
          <p:spPr bwMode="auto">
            <a:xfrm>
              <a:off x="7142270" y="334695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1" name="Oval 889"/>
            <p:cNvSpPr>
              <a:spLocks noChangeArrowheads="1"/>
            </p:cNvSpPr>
            <p:nvPr/>
          </p:nvSpPr>
          <p:spPr bwMode="auto">
            <a:xfrm>
              <a:off x="4032885" y="335783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2" name="Oval 890"/>
            <p:cNvSpPr>
              <a:spLocks noChangeArrowheads="1"/>
            </p:cNvSpPr>
            <p:nvPr/>
          </p:nvSpPr>
          <p:spPr bwMode="auto">
            <a:xfrm>
              <a:off x="6198933" y="3488454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3" name="Oval 891"/>
            <p:cNvSpPr>
              <a:spLocks noChangeArrowheads="1"/>
            </p:cNvSpPr>
            <p:nvPr/>
          </p:nvSpPr>
          <p:spPr bwMode="auto">
            <a:xfrm>
              <a:off x="3285472" y="3267131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4" name="Oval 892"/>
            <p:cNvSpPr>
              <a:spLocks noChangeArrowheads="1"/>
            </p:cNvSpPr>
            <p:nvPr/>
          </p:nvSpPr>
          <p:spPr bwMode="auto">
            <a:xfrm>
              <a:off x="6935461" y="337235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5" name="Oval 893"/>
            <p:cNvSpPr>
              <a:spLocks noChangeArrowheads="1"/>
            </p:cNvSpPr>
            <p:nvPr/>
          </p:nvSpPr>
          <p:spPr bwMode="auto">
            <a:xfrm>
              <a:off x="5193916" y="35537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6" name="Oval 894"/>
            <p:cNvSpPr>
              <a:spLocks noChangeArrowheads="1"/>
            </p:cNvSpPr>
            <p:nvPr/>
          </p:nvSpPr>
          <p:spPr bwMode="auto">
            <a:xfrm>
              <a:off x="3466883" y="2777323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7" name="Oval 895"/>
            <p:cNvSpPr>
              <a:spLocks noChangeArrowheads="1"/>
            </p:cNvSpPr>
            <p:nvPr/>
          </p:nvSpPr>
          <p:spPr bwMode="auto">
            <a:xfrm>
              <a:off x="6238843" y="39891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8" name="Oval 896"/>
            <p:cNvSpPr>
              <a:spLocks noChangeArrowheads="1"/>
            </p:cNvSpPr>
            <p:nvPr/>
          </p:nvSpPr>
          <p:spPr bwMode="auto">
            <a:xfrm>
              <a:off x="5774431" y="419595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59" name="Oval 897"/>
            <p:cNvSpPr>
              <a:spLocks noChangeArrowheads="1"/>
            </p:cNvSpPr>
            <p:nvPr/>
          </p:nvSpPr>
          <p:spPr bwMode="auto">
            <a:xfrm>
              <a:off x="4976222" y="338323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0" name="Oval 898"/>
            <p:cNvSpPr>
              <a:spLocks noChangeArrowheads="1"/>
            </p:cNvSpPr>
            <p:nvPr/>
          </p:nvSpPr>
          <p:spPr bwMode="auto">
            <a:xfrm>
              <a:off x="6819358" y="390207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1" name="Oval 899"/>
            <p:cNvSpPr>
              <a:spLocks noChangeArrowheads="1"/>
            </p:cNvSpPr>
            <p:nvPr/>
          </p:nvSpPr>
          <p:spPr bwMode="auto">
            <a:xfrm>
              <a:off x="6935461" y="359004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2" name="Oval 900"/>
            <p:cNvSpPr>
              <a:spLocks noChangeArrowheads="1"/>
            </p:cNvSpPr>
            <p:nvPr/>
          </p:nvSpPr>
          <p:spPr bwMode="auto">
            <a:xfrm>
              <a:off x="6612550" y="409436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3" name="Oval 901"/>
            <p:cNvSpPr>
              <a:spLocks noChangeArrowheads="1"/>
            </p:cNvSpPr>
            <p:nvPr/>
          </p:nvSpPr>
          <p:spPr bwMode="auto">
            <a:xfrm>
              <a:off x="5027017" y="328164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4" name="Oval 902"/>
            <p:cNvSpPr>
              <a:spLocks noChangeArrowheads="1"/>
            </p:cNvSpPr>
            <p:nvPr/>
          </p:nvSpPr>
          <p:spPr bwMode="auto">
            <a:xfrm>
              <a:off x="6833871" y="423586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5" name="Oval 903"/>
            <p:cNvSpPr>
              <a:spLocks noChangeArrowheads="1"/>
            </p:cNvSpPr>
            <p:nvPr/>
          </p:nvSpPr>
          <p:spPr bwMode="auto">
            <a:xfrm>
              <a:off x="4950826" y="335783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6" name="Oval 904"/>
            <p:cNvSpPr>
              <a:spLocks noChangeArrowheads="1"/>
            </p:cNvSpPr>
            <p:nvPr/>
          </p:nvSpPr>
          <p:spPr bwMode="auto">
            <a:xfrm>
              <a:off x="2679561" y="375694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7" name="Oval 905"/>
            <p:cNvSpPr>
              <a:spLocks noChangeArrowheads="1"/>
            </p:cNvSpPr>
            <p:nvPr/>
          </p:nvSpPr>
          <p:spPr bwMode="auto">
            <a:xfrm>
              <a:off x="6046548" y="425038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8" name="Oval 906"/>
            <p:cNvSpPr>
              <a:spLocks noChangeArrowheads="1"/>
            </p:cNvSpPr>
            <p:nvPr/>
          </p:nvSpPr>
          <p:spPr bwMode="auto">
            <a:xfrm>
              <a:off x="3002471" y="3180054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69" name="Oval 907"/>
            <p:cNvSpPr>
              <a:spLocks noChangeArrowheads="1"/>
            </p:cNvSpPr>
            <p:nvPr/>
          </p:nvSpPr>
          <p:spPr bwMode="auto">
            <a:xfrm>
              <a:off x="7127758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0" name="Oval 908"/>
            <p:cNvSpPr>
              <a:spLocks noChangeArrowheads="1"/>
            </p:cNvSpPr>
            <p:nvPr/>
          </p:nvSpPr>
          <p:spPr bwMode="auto">
            <a:xfrm>
              <a:off x="5981240" y="339774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1" name="Oval 909"/>
            <p:cNvSpPr>
              <a:spLocks noChangeArrowheads="1"/>
            </p:cNvSpPr>
            <p:nvPr/>
          </p:nvSpPr>
          <p:spPr bwMode="auto">
            <a:xfrm>
              <a:off x="3789796" y="314014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2" name="Oval 910"/>
            <p:cNvSpPr>
              <a:spLocks noChangeArrowheads="1"/>
            </p:cNvSpPr>
            <p:nvPr/>
          </p:nvSpPr>
          <p:spPr bwMode="auto">
            <a:xfrm>
              <a:off x="3492282" y="387304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3" name="Oval 911"/>
            <p:cNvSpPr>
              <a:spLocks noChangeArrowheads="1"/>
            </p:cNvSpPr>
            <p:nvPr/>
          </p:nvSpPr>
          <p:spPr bwMode="auto">
            <a:xfrm>
              <a:off x="6394857" y="411976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4" name="Oval 912"/>
            <p:cNvSpPr>
              <a:spLocks noChangeArrowheads="1"/>
            </p:cNvSpPr>
            <p:nvPr/>
          </p:nvSpPr>
          <p:spPr bwMode="auto">
            <a:xfrm>
              <a:off x="4794811" y="324173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5" name="Oval 913"/>
            <p:cNvSpPr>
              <a:spLocks noChangeArrowheads="1"/>
            </p:cNvSpPr>
            <p:nvPr/>
          </p:nvSpPr>
          <p:spPr bwMode="auto">
            <a:xfrm>
              <a:off x="6920948" y="375694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6" name="Oval 914"/>
            <p:cNvSpPr>
              <a:spLocks noChangeArrowheads="1"/>
            </p:cNvSpPr>
            <p:nvPr/>
          </p:nvSpPr>
          <p:spPr bwMode="auto">
            <a:xfrm>
              <a:off x="5103211" y="370614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7" name="Oval 915"/>
            <p:cNvSpPr>
              <a:spLocks noChangeArrowheads="1"/>
            </p:cNvSpPr>
            <p:nvPr/>
          </p:nvSpPr>
          <p:spPr bwMode="auto">
            <a:xfrm>
              <a:off x="2617880" y="407985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8" name="Oval 916"/>
            <p:cNvSpPr>
              <a:spLocks noChangeArrowheads="1"/>
            </p:cNvSpPr>
            <p:nvPr/>
          </p:nvSpPr>
          <p:spPr bwMode="auto">
            <a:xfrm>
              <a:off x="3285472" y="383676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79" name="Oval 917"/>
            <p:cNvSpPr>
              <a:spLocks noChangeArrowheads="1"/>
            </p:cNvSpPr>
            <p:nvPr/>
          </p:nvSpPr>
          <p:spPr bwMode="auto">
            <a:xfrm>
              <a:off x="5763547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0" name="Oval 918"/>
            <p:cNvSpPr>
              <a:spLocks noChangeArrowheads="1"/>
            </p:cNvSpPr>
            <p:nvPr/>
          </p:nvSpPr>
          <p:spPr bwMode="auto">
            <a:xfrm>
              <a:off x="4461015" y="312563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1" name="Oval 919"/>
            <p:cNvSpPr>
              <a:spLocks noChangeArrowheads="1"/>
            </p:cNvSpPr>
            <p:nvPr/>
          </p:nvSpPr>
          <p:spPr bwMode="auto">
            <a:xfrm>
              <a:off x="5825226" y="359004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2" name="Oval 920"/>
            <p:cNvSpPr>
              <a:spLocks noChangeArrowheads="1"/>
            </p:cNvSpPr>
            <p:nvPr/>
          </p:nvSpPr>
          <p:spPr bwMode="auto">
            <a:xfrm>
              <a:off x="2911767" y="3063951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3" name="Oval 921"/>
            <p:cNvSpPr>
              <a:spLocks noChangeArrowheads="1"/>
            </p:cNvSpPr>
            <p:nvPr/>
          </p:nvSpPr>
          <p:spPr bwMode="auto">
            <a:xfrm>
              <a:off x="3775283" y="372066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4" name="Oval 922"/>
            <p:cNvSpPr>
              <a:spLocks noChangeArrowheads="1"/>
            </p:cNvSpPr>
            <p:nvPr/>
          </p:nvSpPr>
          <p:spPr bwMode="auto">
            <a:xfrm>
              <a:off x="3390692" y="430117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5" name="Oval 923"/>
            <p:cNvSpPr>
              <a:spLocks noChangeArrowheads="1"/>
            </p:cNvSpPr>
            <p:nvPr/>
          </p:nvSpPr>
          <p:spPr bwMode="auto">
            <a:xfrm>
              <a:off x="4239695" y="3731543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6" name="Oval 924"/>
            <p:cNvSpPr>
              <a:spLocks noChangeArrowheads="1"/>
            </p:cNvSpPr>
            <p:nvPr/>
          </p:nvSpPr>
          <p:spPr bwMode="auto">
            <a:xfrm>
              <a:off x="4744016" y="3564645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7" name="Oval 925"/>
            <p:cNvSpPr>
              <a:spLocks noChangeArrowheads="1"/>
            </p:cNvSpPr>
            <p:nvPr/>
          </p:nvSpPr>
          <p:spPr bwMode="auto">
            <a:xfrm>
              <a:off x="6111856" y="318005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8" name="Oval 926"/>
            <p:cNvSpPr>
              <a:spLocks noChangeArrowheads="1"/>
            </p:cNvSpPr>
            <p:nvPr/>
          </p:nvSpPr>
          <p:spPr bwMode="auto">
            <a:xfrm>
              <a:off x="4783928" y="418507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89" name="Oval 927"/>
            <p:cNvSpPr>
              <a:spLocks noChangeArrowheads="1"/>
            </p:cNvSpPr>
            <p:nvPr/>
          </p:nvSpPr>
          <p:spPr bwMode="auto">
            <a:xfrm>
              <a:off x="3042383" y="30748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0" name="Oval 928"/>
            <p:cNvSpPr>
              <a:spLocks noChangeArrowheads="1"/>
            </p:cNvSpPr>
            <p:nvPr/>
          </p:nvSpPr>
          <p:spPr bwMode="auto">
            <a:xfrm>
              <a:off x="6859269" y="304943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1" name="Oval 929"/>
            <p:cNvSpPr>
              <a:spLocks noChangeArrowheads="1"/>
            </p:cNvSpPr>
            <p:nvPr/>
          </p:nvSpPr>
          <p:spPr bwMode="auto">
            <a:xfrm>
              <a:off x="6561755" y="37460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2" name="Oval 930"/>
            <p:cNvSpPr>
              <a:spLocks noChangeArrowheads="1"/>
            </p:cNvSpPr>
            <p:nvPr/>
          </p:nvSpPr>
          <p:spPr bwMode="auto">
            <a:xfrm>
              <a:off x="4239695" y="455877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3" name="Oval 931"/>
            <p:cNvSpPr>
              <a:spLocks noChangeArrowheads="1"/>
            </p:cNvSpPr>
            <p:nvPr/>
          </p:nvSpPr>
          <p:spPr bwMode="auto">
            <a:xfrm>
              <a:off x="2512663" y="325624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4" name="Oval 932"/>
            <p:cNvSpPr>
              <a:spLocks noChangeArrowheads="1"/>
            </p:cNvSpPr>
            <p:nvPr/>
          </p:nvSpPr>
          <p:spPr bwMode="auto">
            <a:xfrm>
              <a:off x="3466883" y="325624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5" name="Oval 933"/>
            <p:cNvSpPr>
              <a:spLocks noChangeArrowheads="1"/>
            </p:cNvSpPr>
            <p:nvPr/>
          </p:nvSpPr>
          <p:spPr bwMode="auto">
            <a:xfrm>
              <a:off x="5850624" y="295873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6" name="Oval 934"/>
            <p:cNvSpPr>
              <a:spLocks noChangeArrowheads="1"/>
            </p:cNvSpPr>
            <p:nvPr/>
          </p:nvSpPr>
          <p:spPr bwMode="auto">
            <a:xfrm>
              <a:off x="5941329" y="365535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7" name="Oval 935"/>
            <p:cNvSpPr>
              <a:spLocks noChangeArrowheads="1"/>
            </p:cNvSpPr>
            <p:nvPr/>
          </p:nvSpPr>
          <p:spPr bwMode="auto">
            <a:xfrm>
              <a:off x="7026167" y="377145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8" name="Oval 936"/>
            <p:cNvSpPr>
              <a:spLocks noChangeArrowheads="1"/>
            </p:cNvSpPr>
            <p:nvPr/>
          </p:nvSpPr>
          <p:spPr bwMode="auto">
            <a:xfrm>
              <a:off x="4678708" y="392746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299" name="Oval 937"/>
            <p:cNvSpPr>
              <a:spLocks noChangeArrowheads="1"/>
            </p:cNvSpPr>
            <p:nvPr/>
          </p:nvSpPr>
          <p:spPr bwMode="auto">
            <a:xfrm>
              <a:off x="2991588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300" name="Oval 938"/>
            <p:cNvSpPr>
              <a:spLocks noChangeArrowheads="1"/>
            </p:cNvSpPr>
            <p:nvPr/>
          </p:nvSpPr>
          <p:spPr bwMode="auto">
            <a:xfrm>
              <a:off x="2552572" y="339774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301" name="Oval 939"/>
            <p:cNvSpPr>
              <a:spLocks noChangeArrowheads="1"/>
            </p:cNvSpPr>
            <p:nvPr/>
          </p:nvSpPr>
          <p:spPr bwMode="auto">
            <a:xfrm>
              <a:off x="3517678" y="361544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302" name="Oval 940"/>
            <p:cNvSpPr>
              <a:spLocks noChangeArrowheads="1"/>
            </p:cNvSpPr>
            <p:nvPr/>
          </p:nvSpPr>
          <p:spPr bwMode="auto">
            <a:xfrm>
              <a:off x="5415238" y="427577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303" name="Oval 941"/>
            <p:cNvSpPr>
              <a:spLocks noChangeArrowheads="1"/>
            </p:cNvSpPr>
            <p:nvPr/>
          </p:nvSpPr>
          <p:spPr bwMode="auto">
            <a:xfrm>
              <a:off x="6097343" y="397826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304" name="Line 10"/>
            <p:cNvSpPr>
              <a:spLocks noChangeShapeType="1"/>
            </p:cNvSpPr>
            <p:nvPr/>
          </p:nvSpPr>
          <p:spPr bwMode="auto">
            <a:xfrm flipV="1">
              <a:off x="2099046" y="5229999"/>
              <a:ext cx="3629" cy="6168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05" name="Line 22"/>
            <p:cNvSpPr>
              <a:spLocks noChangeShapeType="1"/>
            </p:cNvSpPr>
            <p:nvPr/>
          </p:nvSpPr>
          <p:spPr bwMode="auto">
            <a:xfrm>
              <a:off x="2099046" y="5291680"/>
              <a:ext cx="54424" cy="3629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06" name="Rectangle 22"/>
            <p:cNvSpPr>
              <a:spLocks noChangeArrowheads="1"/>
            </p:cNvSpPr>
            <p:nvPr/>
          </p:nvSpPr>
          <p:spPr bwMode="auto">
            <a:xfrm rot="-5400000">
              <a:off x="2011662" y="4522035"/>
              <a:ext cx="1923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400</a:t>
              </a:r>
              <a:endParaRPr lang="en-US" altLang="en-US" sz="5400">
                <a:cs typeface="Times New Roman" panose="02020603050405020304" pitchFamily="18" charset="0"/>
              </a:endParaRPr>
            </a:p>
          </p:txBody>
        </p:sp>
        <p:sp>
          <p:nvSpPr>
            <p:cNvPr id="103307" name="Rectangle 24"/>
            <p:cNvSpPr>
              <a:spLocks noChangeArrowheads="1"/>
            </p:cNvSpPr>
            <p:nvPr/>
          </p:nvSpPr>
          <p:spPr bwMode="auto">
            <a:xfrm rot="-5400000">
              <a:off x="2011687" y="3196262"/>
              <a:ext cx="1923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500</a:t>
              </a:r>
              <a:endParaRPr lang="en-US" altLang="en-US" sz="5400">
                <a:cs typeface="Times New Roman" panose="02020603050405020304" pitchFamily="18" charset="0"/>
              </a:endParaRPr>
            </a:p>
          </p:txBody>
        </p:sp>
        <p:sp>
          <p:nvSpPr>
            <p:cNvPr id="103308" name="Rectangle 26"/>
            <p:cNvSpPr>
              <a:spLocks noChangeArrowheads="1"/>
            </p:cNvSpPr>
            <p:nvPr/>
          </p:nvSpPr>
          <p:spPr bwMode="auto">
            <a:xfrm rot="-5400000">
              <a:off x="2011687" y="1870480"/>
              <a:ext cx="1923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600</a:t>
              </a:r>
              <a:endParaRPr lang="en-US" altLang="en-US" sz="5400">
                <a:cs typeface="Times New Roman" panose="02020603050405020304" pitchFamily="18" charset="0"/>
              </a:endParaRPr>
            </a:p>
          </p:txBody>
        </p:sp>
        <p:sp>
          <p:nvSpPr>
            <p:cNvPr id="103309" name="Rectangle 28"/>
            <p:cNvSpPr>
              <a:spLocks noChangeArrowheads="1"/>
            </p:cNvSpPr>
            <p:nvPr/>
          </p:nvSpPr>
          <p:spPr bwMode="auto">
            <a:xfrm rot="-5400000">
              <a:off x="2011687" y="544702"/>
              <a:ext cx="1923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700</a:t>
              </a:r>
              <a:endParaRPr lang="en-US" altLang="en-US" sz="5400">
                <a:cs typeface="Times New Roman" panose="02020603050405020304" pitchFamily="18" charset="0"/>
              </a:endParaRPr>
            </a:p>
          </p:txBody>
        </p:sp>
        <p:grpSp>
          <p:nvGrpSpPr>
            <p:cNvPr id="103310" name="Group 1105"/>
            <p:cNvGrpSpPr>
              <a:grpSpLocks/>
            </p:cNvGrpSpPr>
            <p:nvPr/>
          </p:nvGrpSpPr>
          <p:grpSpPr bwMode="auto">
            <a:xfrm>
              <a:off x="1206465" y="715182"/>
              <a:ext cx="787558" cy="4587386"/>
              <a:chOff x="1726849" y="1874264"/>
              <a:chExt cx="471944" cy="2007175"/>
            </a:xfrm>
          </p:grpSpPr>
          <p:sp>
            <p:nvSpPr>
              <p:cNvPr id="103351" name="Freeform 45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2" name="Freeform 46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3" name="Freeform 47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4" name="Freeform 48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5" name="Freeform 49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6" name="Freeform 50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7" name="Freeform 51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8" name="Freeform 52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59" name="Freeform 53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0" name="Freeform 54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1" name="Freeform 55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2" name="Freeform 58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3" name="Freeform 59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4" name="Freeform 60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5" name="Freeform 61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6" name="Freeform 62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7" name="Freeform 63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8" name="Freeform 64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69" name="Freeform 65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0" name="Freeform 66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1" name="Freeform 67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2" name="Freeform 68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3" name="Freeform 73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4" name="Freeform 74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5" name="Freeform 75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6" name="Freeform 76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7" name="Freeform 77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8" name="Freeform 78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79" name="Freeform 79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0" name="Freeform 80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1" name="Freeform 81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2" name="Freeform 82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3" name="Freeform 83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4" name="Freeform 91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5" name="Freeform 92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6" name="Freeform 93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7" name="Freeform 94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8" name="Freeform 95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89" name="Freeform 96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0" name="Freeform 97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1" name="Freeform 98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2" name="Freeform 99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3" name="Freeform 100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4" name="Freeform 101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5" name="Freeform 111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6" name="Freeform 112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7" name="Freeform 113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8" name="Freeform 114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399" name="Freeform 115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0" name="Freeform 116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1" name="Freeform 117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2" name="Freeform 118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3" name="Freeform 119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4" name="Freeform 120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5" name="Freeform 121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6" name="Line 21"/>
              <p:cNvSpPr>
                <a:spLocks noChangeShapeType="1"/>
              </p:cNvSpPr>
              <p:nvPr/>
            </p:nvSpPr>
            <p:spPr bwMode="auto">
              <a:xfrm rot="16200000" flipV="1">
                <a:off x="2189586" y="3598018"/>
                <a:ext cx="2602" cy="1219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7" name="Line 23"/>
              <p:cNvSpPr>
                <a:spLocks noChangeShapeType="1"/>
              </p:cNvSpPr>
              <p:nvPr/>
            </p:nvSpPr>
            <p:spPr bwMode="auto">
              <a:xfrm rot="16200000" flipV="1">
                <a:off x="2189586" y="3017934"/>
                <a:ext cx="2602" cy="1219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8" name="Line 25"/>
              <p:cNvSpPr>
                <a:spLocks noChangeShapeType="1"/>
              </p:cNvSpPr>
              <p:nvPr/>
            </p:nvSpPr>
            <p:spPr bwMode="auto">
              <a:xfrm rot="16200000" flipV="1">
                <a:off x="2189586" y="2437849"/>
                <a:ext cx="2602" cy="1219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09" name="Line 27"/>
              <p:cNvSpPr>
                <a:spLocks noChangeShapeType="1"/>
              </p:cNvSpPr>
              <p:nvPr/>
            </p:nvSpPr>
            <p:spPr bwMode="auto">
              <a:xfrm rot="16200000" flipV="1">
                <a:off x="2189586" y="1869469"/>
                <a:ext cx="2602" cy="1219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0" name="Line 11"/>
              <p:cNvSpPr>
                <a:spLocks noChangeShapeType="1"/>
              </p:cNvSpPr>
              <p:nvPr/>
            </p:nvSpPr>
            <p:spPr bwMode="auto">
              <a:xfrm rot="-5400000">
                <a:off x="1198479" y="2881350"/>
                <a:ext cx="1997005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11" name="Line 22"/>
              <p:cNvSpPr>
                <a:spLocks noChangeShapeType="1"/>
              </p:cNvSpPr>
              <p:nvPr/>
            </p:nvSpPr>
            <p:spPr bwMode="auto">
              <a:xfrm>
                <a:off x="2174876" y="3879851"/>
                <a:ext cx="23813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311" name="Freeform 169"/>
            <p:cNvSpPr>
              <a:spLocks/>
            </p:cNvSpPr>
            <p:nvPr/>
          </p:nvSpPr>
          <p:spPr bwMode="auto">
            <a:xfrm>
              <a:off x="6402114" y="227300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2" name="Rectangle 129"/>
            <p:cNvSpPr>
              <a:spLocks noChangeArrowheads="1"/>
            </p:cNvSpPr>
            <p:nvPr/>
          </p:nvSpPr>
          <p:spPr bwMode="auto">
            <a:xfrm>
              <a:off x="1961532" y="6202227"/>
              <a:ext cx="522579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anose="02020603050405020304" pitchFamily="18" charset="0"/>
                </a:rPr>
                <a:t>Midnight</a:t>
              </a:r>
              <a:endParaRPr lang="en-US" altLang="en-US" sz="2400">
                <a:cs typeface="Times New Roman" panose="02020603050405020304" pitchFamily="18" charset="0"/>
              </a:endParaRPr>
            </a:p>
          </p:txBody>
        </p:sp>
        <p:sp>
          <p:nvSpPr>
            <p:cNvPr id="103313" name="Line 88"/>
            <p:cNvSpPr>
              <a:spLocks noChangeShapeType="1"/>
            </p:cNvSpPr>
            <p:nvPr/>
          </p:nvSpPr>
          <p:spPr bwMode="auto">
            <a:xfrm flipV="1">
              <a:off x="2112183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4" name="Rectangle 90"/>
            <p:cNvSpPr>
              <a:spLocks noChangeArrowheads="1"/>
            </p:cNvSpPr>
            <p:nvPr/>
          </p:nvSpPr>
          <p:spPr bwMode="auto">
            <a:xfrm>
              <a:off x="2073423" y="6064314"/>
              <a:ext cx="11094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0</a:t>
              </a:r>
              <a:endParaRPr lang="en-US" altLang="en-US" sz="1800">
                <a:cs typeface="Times New Roman" panose="02020603050405020304" pitchFamily="18" charset="0"/>
              </a:endParaRPr>
            </a:p>
          </p:txBody>
        </p:sp>
        <p:sp>
          <p:nvSpPr>
            <p:cNvPr id="103315" name="Line 91"/>
            <p:cNvSpPr>
              <a:spLocks noChangeShapeType="1"/>
            </p:cNvSpPr>
            <p:nvPr/>
          </p:nvSpPr>
          <p:spPr bwMode="auto">
            <a:xfrm flipV="1">
              <a:off x="2331816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6" name="Line 94"/>
            <p:cNvSpPr>
              <a:spLocks noChangeShapeType="1"/>
            </p:cNvSpPr>
            <p:nvPr/>
          </p:nvSpPr>
          <p:spPr bwMode="auto">
            <a:xfrm flipV="1">
              <a:off x="2551454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7" name="Line 97"/>
            <p:cNvSpPr>
              <a:spLocks noChangeShapeType="1"/>
            </p:cNvSpPr>
            <p:nvPr/>
          </p:nvSpPr>
          <p:spPr bwMode="auto">
            <a:xfrm flipV="1">
              <a:off x="2784010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8" name="Line 100"/>
            <p:cNvSpPr>
              <a:spLocks noChangeShapeType="1"/>
            </p:cNvSpPr>
            <p:nvPr/>
          </p:nvSpPr>
          <p:spPr bwMode="auto">
            <a:xfrm flipV="1">
              <a:off x="3003643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19" name="Line 103"/>
            <p:cNvSpPr>
              <a:spLocks noChangeShapeType="1"/>
            </p:cNvSpPr>
            <p:nvPr/>
          </p:nvSpPr>
          <p:spPr bwMode="auto">
            <a:xfrm flipV="1">
              <a:off x="3223282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0" name="Line 106"/>
            <p:cNvSpPr>
              <a:spLocks noChangeShapeType="1"/>
            </p:cNvSpPr>
            <p:nvPr/>
          </p:nvSpPr>
          <p:spPr bwMode="auto">
            <a:xfrm flipV="1">
              <a:off x="3455837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1" name="Line 109"/>
            <p:cNvSpPr>
              <a:spLocks noChangeShapeType="1"/>
            </p:cNvSpPr>
            <p:nvPr/>
          </p:nvSpPr>
          <p:spPr bwMode="auto">
            <a:xfrm flipV="1">
              <a:off x="3675473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2" name="Line 112"/>
            <p:cNvSpPr>
              <a:spLocks noChangeShapeType="1"/>
            </p:cNvSpPr>
            <p:nvPr/>
          </p:nvSpPr>
          <p:spPr bwMode="auto">
            <a:xfrm flipV="1">
              <a:off x="3895109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3" name="Line 115"/>
            <p:cNvSpPr>
              <a:spLocks noChangeShapeType="1"/>
            </p:cNvSpPr>
            <p:nvPr/>
          </p:nvSpPr>
          <p:spPr bwMode="auto">
            <a:xfrm flipV="1">
              <a:off x="4127662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4" name="Line 118"/>
            <p:cNvSpPr>
              <a:spLocks noChangeShapeType="1"/>
            </p:cNvSpPr>
            <p:nvPr/>
          </p:nvSpPr>
          <p:spPr bwMode="auto">
            <a:xfrm flipV="1">
              <a:off x="4347301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5" name="Line 121"/>
            <p:cNvSpPr>
              <a:spLocks noChangeShapeType="1"/>
            </p:cNvSpPr>
            <p:nvPr/>
          </p:nvSpPr>
          <p:spPr bwMode="auto">
            <a:xfrm flipV="1">
              <a:off x="4566936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6" name="Line 124"/>
            <p:cNvSpPr>
              <a:spLocks noChangeShapeType="1"/>
            </p:cNvSpPr>
            <p:nvPr/>
          </p:nvSpPr>
          <p:spPr bwMode="auto">
            <a:xfrm flipV="1">
              <a:off x="4799492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7" name="Rectangle 126"/>
            <p:cNvSpPr>
              <a:spLocks noChangeArrowheads="1"/>
            </p:cNvSpPr>
            <p:nvPr/>
          </p:nvSpPr>
          <p:spPr bwMode="auto">
            <a:xfrm>
              <a:off x="4709055" y="6064314"/>
              <a:ext cx="22190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12</a:t>
              </a:r>
              <a:endParaRPr lang="en-US" altLang="en-US" sz="1800">
                <a:cs typeface="Times New Roman" panose="02020603050405020304" pitchFamily="18" charset="0"/>
              </a:endParaRPr>
            </a:p>
          </p:txBody>
        </p:sp>
        <p:sp>
          <p:nvSpPr>
            <p:cNvPr id="103328" name="Line 127"/>
            <p:cNvSpPr>
              <a:spLocks noChangeShapeType="1"/>
            </p:cNvSpPr>
            <p:nvPr/>
          </p:nvSpPr>
          <p:spPr bwMode="auto">
            <a:xfrm flipV="1">
              <a:off x="5019128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29" name="Line 130"/>
            <p:cNvSpPr>
              <a:spLocks noChangeShapeType="1"/>
            </p:cNvSpPr>
            <p:nvPr/>
          </p:nvSpPr>
          <p:spPr bwMode="auto">
            <a:xfrm flipV="1">
              <a:off x="5251686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0" name="Line 133"/>
            <p:cNvSpPr>
              <a:spLocks noChangeShapeType="1"/>
            </p:cNvSpPr>
            <p:nvPr/>
          </p:nvSpPr>
          <p:spPr bwMode="auto">
            <a:xfrm flipV="1">
              <a:off x="5471319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1" name="Line 136"/>
            <p:cNvSpPr>
              <a:spLocks noChangeShapeType="1"/>
            </p:cNvSpPr>
            <p:nvPr/>
          </p:nvSpPr>
          <p:spPr bwMode="auto">
            <a:xfrm flipV="1">
              <a:off x="5690955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2" name="Line 139"/>
            <p:cNvSpPr>
              <a:spLocks noChangeShapeType="1"/>
            </p:cNvSpPr>
            <p:nvPr/>
          </p:nvSpPr>
          <p:spPr bwMode="auto">
            <a:xfrm flipV="1">
              <a:off x="5923513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3" name="Line 142"/>
            <p:cNvSpPr>
              <a:spLocks noChangeShapeType="1"/>
            </p:cNvSpPr>
            <p:nvPr/>
          </p:nvSpPr>
          <p:spPr bwMode="auto">
            <a:xfrm flipV="1">
              <a:off x="6143147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4" name="Line 145"/>
            <p:cNvSpPr>
              <a:spLocks noChangeShapeType="1"/>
            </p:cNvSpPr>
            <p:nvPr/>
          </p:nvSpPr>
          <p:spPr bwMode="auto">
            <a:xfrm flipV="1">
              <a:off x="6362785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5" name="Line 148"/>
            <p:cNvSpPr>
              <a:spLocks noChangeShapeType="1"/>
            </p:cNvSpPr>
            <p:nvPr/>
          </p:nvSpPr>
          <p:spPr bwMode="auto">
            <a:xfrm flipV="1">
              <a:off x="6595338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6" name="Line 151"/>
            <p:cNvSpPr>
              <a:spLocks noChangeShapeType="1"/>
            </p:cNvSpPr>
            <p:nvPr/>
          </p:nvSpPr>
          <p:spPr bwMode="auto">
            <a:xfrm flipV="1">
              <a:off x="6814977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7" name="Line 154"/>
            <p:cNvSpPr>
              <a:spLocks noChangeShapeType="1"/>
            </p:cNvSpPr>
            <p:nvPr/>
          </p:nvSpPr>
          <p:spPr bwMode="auto">
            <a:xfrm flipV="1">
              <a:off x="7034612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8" name="Line 157"/>
            <p:cNvSpPr>
              <a:spLocks noChangeShapeType="1"/>
            </p:cNvSpPr>
            <p:nvPr/>
          </p:nvSpPr>
          <p:spPr bwMode="auto">
            <a:xfrm flipV="1">
              <a:off x="7267166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39" name="Line 160"/>
            <p:cNvSpPr>
              <a:spLocks noChangeShapeType="1"/>
            </p:cNvSpPr>
            <p:nvPr/>
          </p:nvSpPr>
          <p:spPr bwMode="auto">
            <a:xfrm flipV="1">
              <a:off x="7486804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0" name="Rectangle 162"/>
            <p:cNvSpPr>
              <a:spLocks noChangeArrowheads="1"/>
            </p:cNvSpPr>
            <p:nvPr/>
          </p:nvSpPr>
          <p:spPr bwMode="auto">
            <a:xfrm>
              <a:off x="7396367" y="6064314"/>
              <a:ext cx="22190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24</a:t>
              </a:r>
              <a:endParaRPr lang="en-US" altLang="en-US" sz="1800">
                <a:cs typeface="Times New Roman" panose="02020603050405020304" pitchFamily="18" charset="0"/>
              </a:endParaRPr>
            </a:p>
          </p:txBody>
        </p:sp>
        <p:sp>
          <p:nvSpPr>
            <p:cNvPr id="103341" name="Line 182"/>
            <p:cNvSpPr>
              <a:spLocks noChangeShapeType="1"/>
            </p:cNvSpPr>
            <p:nvPr/>
          </p:nvSpPr>
          <p:spPr bwMode="auto">
            <a:xfrm>
              <a:off x="2112183" y="6034262"/>
              <a:ext cx="538108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2" name="Rectangle 129"/>
            <p:cNvSpPr>
              <a:spLocks noChangeArrowheads="1"/>
            </p:cNvSpPr>
            <p:nvPr/>
          </p:nvSpPr>
          <p:spPr bwMode="auto">
            <a:xfrm>
              <a:off x="6965085" y="6202227"/>
              <a:ext cx="522579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anose="02020603050405020304" pitchFamily="18" charset="0"/>
                </a:rPr>
                <a:t>Midnight</a:t>
              </a:r>
              <a:endParaRPr lang="en-US" altLang="en-US" sz="2400">
                <a:cs typeface="Times New Roman" panose="02020603050405020304" pitchFamily="18" charset="0"/>
              </a:endParaRPr>
            </a:p>
          </p:txBody>
        </p:sp>
        <p:sp>
          <p:nvSpPr>
            <p:cNvPr id="103343" name="Rectangle 129"/>
            <p:cNvSpPr>
              <a:spLocks noChangeArrowheads="1"/>
            </p:cNvSpPr>
            <p:nvPr/>
          </p:nvSpPr>
          <p:spPr bwMode="auto">
            <a:xfrm>
              <a:off x="4520689" y="6202227"/>
              <a:ext cx="314189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anose="02020603050405020304" pitchFamily="18" charset="0"/>
                </a:rPr>
                <a:t>Noon</a:t>
              </a:r>
              <a:endParaRPr lang="en-US" altLang="en-US" sz="2400">
                <a:cs typeface="Times New Roman" panose="02020603050405020304" pitchFamily="18" charset="0"/>
              </a:endParaRPr>
            </a:p>
          </p:txBody>
        </p:sp>
        <p:sp>
          <p:nvSpPr>
            <p:cNvPr id="103344" name="Freeform 63"/>
            <p:cNvSpPr>
              <a:spLocks/>
            </p:cNvSpPr>
            <p:nvPr/>
          </p:nvSpPr>
          <p:spPr bwMode="auto">
            <a:xfrm>
              <a:off x="2121505" y="5310862"/>
              <a:ext cx="5361025" cy="626234"/>
            </a:xfrm>
            <a:custGeom>
              <a:avLst/>
              <a:gdLst>
                <a:gd name="T0" fmla="*/ 2147483646 w 2496"/>
                <a:gd name="T1" fmla="*/ 2147483646 h 1956"/>
                <a:gd name="T2" fmla="*/ 2147483646 w 2496"/>
                <a:gd name="T3" fmla="*/ 2147483646 h 1956"/>
                <a:gd name="T4" fmla="*/ 2147483646 w 2496"/>
                <a:gd name="T5" fmla="*/ 2147483646 h 1956"/>
                <a:gd name="T6" fmla="*/ 2147483646 w 2496"/>
                <a:gd name="T7" fmla="*/ 2147483646 h 1956"/>
                <a:gd name="T8" fmla="*/ 2147483646 w 2496"/>
                <a:gd name="T9" fmla="*/ 2147483646 h 1956"/>
                <a:gd name="T10" fmla="*/ 2147483646 w 2496"/>
                <a:gd name="T11" fmla="*/ 2147483646 h 1956"/>
                <a:gd name="T12" fmla="*/ 2147483646 w 2496"/>
                <a:gd name="T13" fmla="*/ 2147483646 h 1956"/>
                <a:gd name="T14" fmla="*/ 2147483646 w 2496"/>
                <a:gd name="T15" fmla="*/ 2147483646 h 1956"/>
                <a:gd name="T16" fmla="*/ 2147483646 w 2496"/>
                <a:gd name="T17" fmla="*/ 2147483646 h 1956"/>
                <a:gd name="T18" fmla="*/ 2147483646 w 2496"/>
                <a:gd name="T19" fmla="*/ 2147483646 h 1956"/>
                <a:gd name="T20" fmla="*/ 2147483646 w 2496"/>
                <a:gd name="T21" fmla="*/ 2147483646 h 1956"/>
                <a:gd name="T22" fmla="*/ 2147483646 w 2496"/>
                <a:gd name="T23" fmla="*/ 2147483646 h 1956"/>
                <a:gd name="T24" fmla="*/ 2147483646 w 2496"/>
                <a:gd name="T25" fmla="*/ 2147483646 h 1956"/>
                <a:gd name="T26" fmla="*/ 2147483646 w 2496"/>
                <a:gd name="T27" fmla="*/ 2147483646 h 1956"/>
                <a:gd name="T28" fmla="*/ 2147483646 w 2496"/>
                <a:gd name="T29" fmla="*/ 2147483646 h 1956"/>
                <a:gd name="T30" fmla="*/ 2147483646 w 2496"/>
                <a:gd name="T31" fmla="*/ 2147483646 h 1956"/>
                <a:gd name="T32" fmla="*/ 2147483646 w 2496"/>
                <a:gd name="T33" fmla="*/ 2147483646 h 1956"/>
                <a:gd name="T34" fmla="*/ 2147483646 w 2496"/>
                <a:gd name="T35" fmla="*/ 2147483646 h 1956"/>
                <a:gd name="T36" fmla="*/ 2147483646 w 2496"/>
                <a:gd name="T37" fmla="*/ 2147483646 h 1956"/>
                <a:gd name="T38" fmla="*/ 2147483646 w 2496"/>
                <a:gd name="T39" fmla="*/ 2147483646 h 1956"/>
                <a:gd name="T40" fmla="*/ 2147483646 w 2496"/>
                <a:gd name="T41" fmla="*/ 2147483646 h 1956"/>
                <a:gd name="T42" fmla="*/ 2147483646 w 2496"/>
                <a:gd name="T43" fmla="*/ 2147483646 h 1956"/>
                <a:gd name="T44" fmla="*/ 2147483646 w 2496"/>
                <a:gd name="T45" fmla="*/ 2147483646 h 1956"/>
                <a:gd name="T46" fmla="*/ 2147483646 w 2496"/>
                <a:gd name="T47" fmla="*/ 2147483646 h 1956"/>
                <a:gd name="T48" fmla="*/ 2147483646 w 2496"/>
                <a:gd name="T49" fmla="*/ 2147483646 h 1956"/>
                <a:gd name="T50" fmla="*/ 2147483646 w 2496"/>
                <a:gd name="T51" fmla="*/ 2147483646 h 1956"/>
                <a:gd name="T52" fmla="*/ 2147483646 w 2496"/>
                <a:gd name="T53" fmla="*/ 2147483646 h 1956"/>
                <a:gd name="T54" fmla="*/ 2147483646 w 2496"/>
                <a:gd name="T55" fmla="*/ 2147483646 h 1956"/>
                <a:gd name="T56" fmla="*/ 2147483646 w 2496"/>
                <a:gd name="T57" fmla="*/ 2147483646 h 1956"/>
                <a:gd name="T58" fmla="*/ 2147483646 w 2496"/>
                <a:gd name="T59" fmla="*/ 2147483646 h 1956"/>
                <a:gd name="T60" fmla="*/ 2147483646 w 2496"/>
                <a:gd name="T61" fmla="*/ 2147483646 h 1956"/>
                <a:gd name="T62" fmla="*/ 2147483646 w 2496"/>
                <a:gd name="T63" fmla="*/ 2147483646 h 1956"/>
                <a:gd name="T64" fmla="*/ 2147483646 w 2496"/>
                <a:gd name="T65" fmla="*/ 2147483646 h 1956"/>
                <a:gd name="T66" fmla="*/ 2147483646 w 2496"/>
                <a:gd name="T67" fmla="*/ 2147483646 h 1956"/>
                <a:gd name="T68" fmla="*/ 2147483646 w 2496"/>
                <a:gd name="T69" fmla="*/ 2147483646 h 1956"/>
                <a:gd name="T70" fmla="*/ 2147483646 w 2496"/>
                <a:gd name="T71" fmla="*/ 2147483646 h 1956"/>
                <a:gd name="T72" fmla="*/ 2147483646 w 2496"/>
                <a:gd name="T73" fmla="*/ 2147483646 h 1956"/>
                <a:gd name="T74" fmla="*/ 2147483646 w 2496"/>
                <a:gd name="T75" fmla="*/ 2147483646 h 1956"/>
                <a:gd name="T76" fmla="*/ 2147483646 w 2496"/>
                <a:gd name="T77" fmla="*/ 2147483646 h 1956"/>
                <a:gd name="T78" fmla="*/ 2147483646 w 2496"/>
                <a:gd name="T79" fmla="*/ 2147483646 h 1956"/>
                <a:gd name="T80" fmla="*/ 2147483646 w 2496"/>
                <a:gd name="T81" fmla="*/ 2147483646 h 1956"/>
                <a:gd name="T82" fmla="*/ 2147483646 w 2496"/>
                <a:gd name="T83" fmla="*/ 2147483646 h 1956"/>
                <a:gd name="T84" fmla="*/ 2147483646 w 2496"/>
                <a:gd name="T85" fmla="*/ 0 h 1956"/>
                <a:gd name="T86" fmla="*/ 2147483646 w 2496"/>
                <a:gd name="T87" fmla="*/ 2147483646 h 1956"/>
                <a:gd name="T88" fmla="*/ 2147483646 w 2496"/>
                <a:gd name="T89" fmla="*/ 2147483646 h 1956"/>
                <a:gd name="T90" fmla="*/ 2147483646 w 2496"/>
                <a:gd name="T91" fmla="*/ 2147483646 h 1956"/>
                <a:gd name="T92" fmla="*/ 2147483646 w 2496"/>
                <a:gd name="T93" fmla="*/ 2147483646 h 1956"/>
                <a:gd name="T94" fmla="*/ 2147483646 w 2496"/>
                <a:gd name="T95" fmla="*/ 2147483646 h 1956"/>
                <a:gd name="T96" fmla="*/ 2147483646 w 2496"/>
                <a:gd name="T97" fmla="*/ 2147483646 h 1956"/>
                <a:gd name="T98" fmla="*/ 2147483646 w 2496"/>
                <a:gd name="T99" fmla="*/ 2147483646 h 1956"/>
                <a:gd name="T100" fmla="*/ 2147483646 w 2496"/>
                <a:gd name="T101" fmla="*/ 2147483646 h 1956"/>
                <a:gd name="T102" fmla="*/ 2147483646 w 2496"/>
                <a:gd name="T103" fmla="*/ 2147483646 h 1956"/>
                <a:gd name="T104" fmla="*/ 2147483646 w 2496"/>
                <a:gd name="T105" fmla="*/ 2147483646 h 1956"/>
                <a:gd name="T106" fmla="*/ 2147483646 w 2496"/>
                <a:gd name="T107" fmla="*/ 2147483646 h 1956"/>
                <a:gd name="T108" fmla="*/ 2147483646 w 2496"/>
                <a:gd name="T109" fmla="*/ 2147483646 h 1956"/>
                <a:gd name="T110" fmla="*/ 2147483646 w 2496"/>
                <a:gd name="T111" fmla="*/ 2147483646 h 1956"/>
                <a:gd name="T112" fmla="*/ 2147483646 w 2496"/>
                <a:gd name="T113" fmla="*/ 2147483646 h 1956"/>
                <a:gd name="T114" fmla="*/ 2147483646 w 2496"/>
                <a:gd name="T115" fmla="*/ 2147483646 h 19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96"/>
                <a:gd name="T175" fmla="*/ 0 h 1956"/>
                <a:gd name="T176" fmla="*/ 2496 w 2496"/>
                <a:gd name="T177" fmla="*/ 1956 h 195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96" h="1956">
                  <a:moveTo>
                    <a:pt x="0" y="1956"/>
                  </a:moveTo>
                  <a:lnTo>
                    <a:pt x="24" y="1956"/>
                  </a:lnTo>
                  <a:lnTo>
                    <a:pt x="42" y="1944"/>
                  </a:lnTo>
                  <a:lnTo>
                    <a:pt x="66" y="1932"/>
                  </a:lnTo>
                  <a:lnTo>
                    <a:pt x="90" y="1920"/>
                  </a:lnTo>
                  <a:lnTo>
                    <a:pt x="108" y="1920"/>
                  </a:lnTo>
                  <a:lnTo>
                    <a:pt x="132" y="1920"/>
                  </a:lnTo>
                  <a:lnTo>
                    <a:pt x="150" y="1920"/>
                  </a:lnTo>
                  <a:lnTo>
                    <a:pt x="174" y="1920"/>
                  </a:lnTo>
                  <a:lnTo>
                    <a:pt x="198" y="1920"/>
                  </a:lnTo>
                  <a:lnTo>
                    <a:pt x="216" y="1920"/>
                  </a:lnTo>
                  <a:lnTo>
                    <a:pt x="240" y="1920"/>
                  </a:lnTo>
                  <a:lnTo>
                    <a:pt x="264" y="1932"/>
                  </a:lnTo>
                  <a:lnTo>
                    <a:pt x="282" y="1944"/>
                  </a:lnTo>
                  <a:lnTo>
                    <a:pt x="306" y="1956"/>
                  </a:lnTo>
                  <a:lnTo>
                    <a:pt x="324" y="1956"/>
                  </a:lnTo>
                  <a:lnTo>
                    <a:pt x="348" y="1956"/>
                  </a:lnTo>
                  <a:lnTo>
                    <a:pt x="372" y="1812"/>
                  </a:lnTo>
                  <a:lnTo>
                    <a:pt x="390" y="1668"/>
                  </a:lnTo>
                  <a:lnTo>
                    <a:pt x="414" y="1530"/>
                  </a:lnTo>
                  <a:lnTo>
                    <a:pt x="432" y="1530"/>
                  </a:lnTo>
                  <a:lnTo>
                    <a:pt x="456" y="1530"/>
                  </a:lnTo>
                  <a:lnTo>
                    <a:pt x="480" y="1392"/>
                  </a:lnTo>
                  <a:lnTo>
                    <a:pt x="498" y="1254"/>
                  </a:lnTo>
                  <a:lnTo>
                    <a:pt x="522" y="1116"/>
                  </a:lnTo>
                  <a:lnTo>
                    <a:pt x="546" y="1116"/>
                  </a:lnTo>
                  <a:lnTo>
                    <a:pt x="564" y="1116"/>
                  </a:lnTo>
                  <a:lnTo>
                    <a:pt x="588" y="1278"/>
                  </a:lnTo>
                  <a:lnTo>
                    <a:pt x="606" y="1446"/>
                  </a:lnTo>
                  <a:lnTo>
                    <a:pt x="630" y="1608"/>
                  </a:lnTo>
                  <a:lnTo>
                    <a:pt x="654" y="1608"/>
                  </a:lnTo>
                  <a:lnTo>
                    <a:pt x="672" y="1608"/>
                  </a:lnTo>
                  <a:lnTo>
                    <a:pt x="696" y="1650"/>
                  </a:lnTo>
                  <a:lnTo>
                    <a:pt x="714" y="1692"/>
                  </a:lnTo>
                  <a:lnTo>
                    <a:pt x="738" y="1734"/>
                  </a:lnTo>
                  <a:lnTo>
                    <a:pt x="762" y="1734"/>
                  </a:lnTo>
                  <a:lnTo>
                    <a:pt x="780" y="1734"/>
                  </a:lnTo>
                  <a:lnTo>
                    <a:pt x="804" y="1776"/>
                  </a:lnTo>
                  <a:lnTo>
                    <a:pt x="828" y="1818"/>
                  </a:lnTo>
                  <a:lnTo>
                    <a:pt x="846" y="1860"/>
                  </a:lnTo>
                  <a:lnTo>
                    <a:pt x="870" y="1860"/>
                  </a:lnTo>
                  <a:lnTo>
                    <a:pt x="888" y="1860"/>
                  </a:lnTo>
                  <a:lnTo>
                    <a:pt x="912" y="1866"/>
                  </a:lnTo>
                  <a:lnTo>
                    <a:pt x="936" y="1872"/>
                  </a:lnTo>
                  <a:lnTo>
                    <a:pt x="954" y="1872"/>
                  </a:lnTo>
                  <a:lnTo>
                    <a:pt x="978" y="1872"/>
                  </a:lnTo>
                  <a:lnTo>
                    <a:pt x="996" y="1872"/>
                  </a:lnTo>
                  <a:lnTo>
                    <a:pt x="1020" y="1854"/>
                  </a:lnTo>
                  <a:lnTo>
                    <a:pt x="1044" y="1830"/>
                  </a:lnTo>
                  <a:lnTo>
                    <a:pt x="1062" y="1812"/>
                  </a:lnTo>
                  <a:lnTo>
                    <a:pt x="1086" y="1812"/>
                  </a:lnTo>
                  <a:lnTo>
                    <a:pt x="1110" y="1812"/>
                  </a:lnTo>
                  <a:lnTo>
                    <a:pt x="1128" y="1824"/>
                  </a:lnTo>
                  <a:lnTo>
                    <a:pt x="1152" y="1830"/>
                  </a:lnTo>
                  <a:lnTo>
                    <a:pt x="1170" y="1842"/>
                  </a:lnTo>
                  <a:lnTo>
                    <a:pt x="1194" y="1842"/>
                  </a:lnTo>
                  <a:lnTo>
                    <a:pt x="1218" y="1842"/>
                  </a:lnTo>
                  <a:lnTo>
                    <a:pt x="1236" y="1854"/>
                  </a:lnTo>
                  <a:lnTo>
                    <a:pt x="1260" y="1866"/>
                  </a:lnTo>
                  <a:lnTo>
                    <a:pt x="1284" y="1872"/>
                  </a:lnTo>
                  <a:lnTo>
                    <a:pt x="1302" y="1872"/>
                  </a:lnTo>
                  <a:lnTo>
                    <a:pt x="1326" y="1872"/>
                  </a:lnTo>
                  <a:lnTo>
                    <a:pt x="1344" y="1782"/>
                  </a:lnTo>
                  <a:lnTo>
                    <a:pt x="1368" y="1686"/>
                  </a:lnTo>
                  <a:lnTo>
                    <a:pt x="1392" y="1590"/>
                  </a:lnTo>
                  <a:lnTo>
                    <a:pt x="1410" y="1590"/>
                  </a:lnTo>
                  <a:lnTo>
                    <a:pt x="1434" y="1590"/>
                  </a:lnTo>
                  <a:lnTo>
                    <a:pt x="1452" y="1440"/>
                  </a:lnTo>
                  <a:lnTo>
                    <a:pt x="1476" y="1284"/>
                  </a:lnTo>
                  <a:lnTo>
                    <a:pt x="1500" y="1134"/>
                  </a:lnTo>
                  <a:lnTo>
                    <a:pt x="1518" y="1134"/>
                  </a:lnTo>
                  <a:lnTo>
                    <a:pt x="1542" y="1134"/>
                  </a:lnTo>
                  <a:lnTo>
                    <a:pt x="1566" y="930"/>
                  </a:lnTo>
                  <a:lnTo>
                    <a:pt x="1584" y="726"/>
                  </a:lnTo>
                  <a:lnTo>
                    <a:pt x="1608" y="516"/>
                  </a:lnTo>
                  <a:lnTo>
                    <a:pt x="1626" y="516"/>
                  </a:lnTo>
                  <a:lnTo>
                    <a:pt x="1650" y="516"/>
                  </a:lnTo>
                  <a:lnTo>
                    <a:pt x="1674" y="426"/>
                  </a:lnTo>
                  <a:lnTo>
                    <a:pt x="1692" y="330"/>
                  </a:lnTo>
                  <a:lnTo>
                    <a:pt x="1716" y="234"/>
                  </a:lnTo>
                  <a:lnTo>
                    <a:pt x="1734" y="234"/>
                  </a:lnTo>
                  <a:lnTo>
                    <a:pt x="1758" y="234"/>
                  </a:lnTo>
                  <a:lnTo>
                    <a:pt x="1782" y="156"/>
                  </a:lnTo>
                  <a:lnTo>
                    <a:pt x="1800" y="78"/>
                  </a:lnTo>
                  <a:lnTo>
                    <a:pt x="1824" y="0"/>
                  </a:lnTo>
                  <a:lnTo>
                    <a:pt x="1848" y="0"/>
                  </a:lnTo>
                  <a:lnTo>
                    <a:pt x="1866" y="0"/>
                  </a:lnTo>
                  <a:lnTo>
                    <a:pt x="1890" y="510"/>
                  </a:lnTo>
                  <a:lnTo>
                    <a:pt x="1908" y="1020"/>
                  </a:lnTo>
                  <a:lnTo>
                    <a:pt x="1932" y="1530"/>
                  </a:lnTo>
                  <a:lnTo>
                    <a:pt x="1956" y="1530"/>
                  </a:lnTo>
                  <a:lnTo>
                    <a:pt x="1974" y="1530"/>
                  </a:lnTo>
                  <a:lnTo>
                    <a:pt x="1998" y="1668"/>
                  </a:lnTo>
                  <a:lnTo>
                    <a:pt x="2016" y="1812"/>
                  </a:lnTo>
                  <a:lnTo>
                    <a:pt x="2040" y="1956"/>
                  </a:lnTo>
                  <a:lnTo>
                    <a:pt x="2064" y="1956"/>
                  </a:lnTo>
                  <a:lnTo>
                    <a:pt x="2082" y="1956"/>
                  </a:lnTo>
                  <a:lnTo>
                    <a:pt x="2106" y="1956"/>
                  </a:lnTo>
                  <a:lnTo>
                    <a:pt x="2130" y="1956"/>
                  </a:lnTo>
                  <a:lnTo>
                    <a:pt x="2148" y="1956"/>
                  </a:lnTo>
                  <a:lnTo>
                    <a:pt x="2172" y="1956"/>
                  </a:lnTo>
                  <a:lnTo>
                    <a:pt x="2190" y="1956"/>
                  </a:lnTo>
                  <a:lnTo>
                    <a:pt x="2214" y="1956"/>
                  </a:lnTo>
                  <a:lnTo>
                    <a:pt x="2238" y="1956"/>
                  </a:lnTo>
                  <a:lnTo>
                    <a:pt x="2256" y="1956"/>
                  </a:lnTo>
                  <a:lnTo>
                    <a:pt x="2280" y="1956"/>
                  </a:lnTo>
                  <a:lnTo>
                    <a:pt x="2298" y="1956"/>
                  </a:lnTo>
                  <a:lnTo>
                    <a:pt x="2322" y="1956"/>
                  </a:lnTo>
                  <a:lnTo>
                    <a:pt x="2346" y="1956"/>
                  </a:lnTo>
                  <a:lnTo>
                    <a:pt x="2364" y="1956"/>
                  </a:lnTo>
                  <a:lnTo>
                    <a:pt x="2388" y="1956"/>
                  </a:lnTo>
                  <a:lnTo>
                    <a:pt x="2412" y="1956"/>
                  </a:lnTo>
                  <a:lnTo>
                    <a:pt x="2430" y="1956"/>
                  </a:lnTo>
                  <a:lnTo>
                    <a:pt x="2454" y="1956"/>
                  </a:lnTo>
                  <a:lnTo>
                    <a:pt x="2472" y="1956"/>
                  </a:lnTo>
                  <a:lnTo>
                    <a:pt x="2496" y="1956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5" name="Freeform 64"/>
            <p:cNvSpPr>
              <a:spLocks/>
            </p:cNvSpPr>
            <p:nvPr/>
          </p:nvSpPr>
          <p:spPr bwMode="auto">
            <a:xfrm>
              <a:off x="2109376" y="5306188"/>
              <a:ext cx="5361025" cy="635579"/>
            </a:xfrm>
            <a:custGeom>
              <a:avLst/>
              <a:gdLst>
                <a:gd name="T0" fmla="*/ 2147483646 w 2496"/>
                <a:gd name="T1" fmla="*/ 2147483646 h 384"/>
                <a:gd name="T2" fmla="*/ 2147483646 w 2496"/>
                <a:gd name="T3" fmla="*/ 2147483646 h 384"/>
                <a:gd name="T4" fmla="*/ 2147483646 w 2496"/>
                <a:gd name="T5" fmla="*/ 2147483646 h 384"/>
                <a:gd name="T6" fmla="*/ 2147483646 w 2496"/>
                <a:gd name="T7" fmla="*/ 2147483646 h 384"/>
                <a:gd name="T8" fmla="*/ 2147483646 w 2496"/>
                <a:gd name="T9" fmla="*/ 2147483646 h 384"/>
                <a:gd name="T10" fmla="*/ 2147483646 w 2496"/>
                <a:gd name="T11" fmla="*/ 2147483646 h 384"/>
                <a:gd name="T12" fmla="*/ 2147483646 w 2496"/>
                <a:gd name="T13" fmla="*/ 2147483646 h 384"/>
                <a:gd name="T14" fmla="*/ 2147483646 w 2496"/>
                <a:gd name="T15" fmla="*/ 2147483646 h 384"/>
                <a:gd name="T16" fmla="*/ 2147483646 w 2496"/>
                <a:gd name="T17" fmla="*/ 2147483646 h 384"/>
                <a:gd name="T18" fmla="*/ 2147483646 w 2496"/>
                <a:gd name="T19" fmla="*/ 2147483646 h 384"/>
                <a:gd name="T20" fmla="*/ 2147483646 w 2496"/>
                <a:gd name="T21" fmla="*/ 2147483646 h 384"/>
                <a:gd name="T22" fmla="*/ 2147483646 w 2496"/>
                <a:gd name="T23" fmla="*/ 2147483646 h 384"/>
                <a:gd name="T24" fmla="*/ 2147483646 w 2496"/>
                <a:gd name="T25" fmla="*/ 2147483646 h 384"/>
                <a:gd name="T26" fmla="*/ 2147483646 w 2496"/>
                <a:gd name="T27" fmla="*/ 2147483646 h 384"/>
                <a:gd name="T28" fmla="*/ 2147483646 w 2496"/>
                <a:gd name="T29" fmla="*/ 0 h 384"/>
                <a:gd name="T30" fmla="*/ 2147483646 w 2496"/>
                <a:gd name="T31" fmla="*/ 0 h 384"/>
                <a:gd name="T32" fmla="*/ 2147483646 w 2496"/>
                <a:gd name="T33" fmla="*/ 2147483646 h 384"/>
                <a:gd name="T34" fmla="*/ 2147483646 w 2496"/>
                <a:gd name="T35" fmla="*/ 2147483646 h 384"/>
                <a:gd name="T36" fmla="*/ 2147483646 w 2496"/>
                <a:gd name="T37" fmla="*/ 2147483646 h 384"/>
                <a:gd name="T38" fmla="*/ 2147483646 w 2496"/>
                <a:gd name="T39" fmla="*/ 2147483646 h 384"/>
                <a:gd name="T40" fmla="*/ 2147483646 w 2496"/>
                <a:gd name="T41" fmla="*/ 2147483646 h 384"/>
                <a:gd name="T42" fmla="*/ 2147483646 w 2496"/>
                <a:gd name="T43" fmla="*/ 2147483646 h 384"/>
                <a:gd name="T44" fmla="*/ 2147483646 w 2496"/>
                <a:gd name="T45" fmla="*/ 2147483646 h 384"/>
                <a:gd name="T46" fmla="*/ 2147483646 w 2496"/>
                <a:gd name="T47" fmla="*/ 2147483646 h 384"/>
                <a:gd name="T48" fmla="*/ 2147483646 w 2496"/>
                <a:gd name="T49" fmla="*/ 2147483646 h 384"/>
                <a:gd name="T50" fmla="*/ 2147483646 w 2496"/>
                <a:gd name="T51" fmla="*/ 2147483646 h 384"/>
                <a:gd name="T52" fmla="*/ 2147483646 w 2496"/>
                <a:gd name="T53" fmla="*/ 2147483646 h 384"/>
                <a:gd name="T54" fmla="*/ 2147483646 w 2496"/>
                <a:gd name="T55" fmla="*/ 2147483646 h 384"/>
                <a:gd name="T56" fmla="*/ 2147483646 w 2496"/>
                <a:gd name="T57" fmla="*/ 2147483646 h 384"/>
                <a:gd name="T58" fmla="*/ 2147483646 w 2496"/>
                <a:gd name="T59" fmla="*/ 2147483646 h 384"/>
                <a:gd name="T60" fmla="*/ 2147483646 w 2496"/>
                <a:gd name="T61" fmla="*/ 2147483646 h 384"/>
                <a:gd name="T62" fmla="*/ 2147483646 w 2496"/>
                <a:gd name="T63" fmla="*/ 2147483646 h 384"/>
                <a:gd name="T64" fmla="*/ 2147483646 w 2496"/>
                <a:gd name="T65" fmla="*/ 2147483646 h 384"/>
                <a:gd name="T66" fmla="*/ 2147483646 w 2496"/>
                <a:gd name="T67" fmla="*/ 2147483646 h 384"/>
                <a:gd name="T68" fmla="*/ 2147483646 w 2496"/>
                <a:gd name="T69" fmla="*/ 2147483646 h 384"/>
                <a:gd name="T70" fmla="*/ 2147483646 w 2496"/>
                <a:gd name="T71" fmla="*/ 2147483646 h 384"/>
                <a:gd name="T72" fmla="*/ 2147483646 w 2496"/>
                <a:gd name="T73" fmla="*/ 2147483646 h 384"/>
                <a:gd name="T74" fmla="*/ 2147483646 w 2496"/>
                <a:gd name="T75" fmla="*/ 2147483646 h 384"/>
                <a:gd name="T76" fmla="*/ 2147483646 w 2496"/>
                <a:gd name="T77" fmla="*/ 2147483646 h 384"/>
                <a:gd name="T78" fmla="*/ 2147483646 w 2496"/>
                <a:gd name="T79" fmla="*/ 2147483646 h 384"/>
                <a:gd name="T80" fmla="*/ 2147483646 w 2496"/>
                <a:gd name="T81" fmla="*/ 2147483646 h 384"/>
                <a:gd name="T82" fmla="*/ 2147483646 w 2496"/>
                <a:gd name="T83" fmla="*/ 2147483646 h 384"/>
                <a:gd name="T84" fmla="*/ 2147483646 w 2496"/>
                <a:gd name="T85" fmla="*/ 2147483646 h 384"/>
                <a:gd name="T86" fmla="*/ 2147483646 w 2496"/>
                <a:gd name="T87" fmla="*/ 2147483646 h 384"/>
                <a:gd name="T88" fmla="*/ 2147483646 w 2496"/>
                <a:gd name="T89" fmla="*/ 2147483646 h 384"/>
                <a:gd name="T90" fmla="*/ 2147483646 w 2496"/>
                <a:gd name="T91" fmla="*/ 2147483646 h 384"/>
                <a:gd name="T92" fmla="*/ 2147483646 w 2496"/>
                <a:gd name="T93" fmla="*/ 2147483646 h 384"/>
                <a:gd name="T94" fmla="*/ 2147483646 w 2496"/>
                <a:gd name="T95" fmla="*/ 2147483646 h 384"/>
                <a:gd name="T96" fmla="*/ 2147483646 w 2496"/>
                <a:gd name="T97" fmla="*/ 2147483646 h 384"/>
                <a:gd name="T98" fmla="*/ 2147483646 w 2496"/>
                <a:gd name="T99" fmla="*/ 2147483646 h 384"/>
                <a:gd name="T100" fmla="*/ 2147483646 w 2496"/>
                <a:gd name="T101" fmla="*/ 2147483646 h 384"/>
                <a:gd name="T102" fmla="*/ 2147483646 w 2496"/>
                <a:gd name="T103" fmla="*/ 2147483646 h 384"/>
                <a:gd name="T104" fmla="*/ 2147483646 w 2496"/>
                <a:gd name="T105" fmla="*/ 2147483646 h 384"/>
                <a:gd name="T106" fmla="*/ 2147483646 w 2496"/>
                <a:gd name="T107" fmla="*/ 2147483646 h 384"/>
                <a:gd name="T108" fmla="*/ 2147483646 w 2496"/>
                <a:gd name="T109" fmla="*/ 2147483646 h 384"/>
                <a:gd name="T110" fmla="*/ 2147483646 w 2496"/>
                <a:gd name="T111" fmla="*/ 2147483646 h 384"/>
                <a:gd name="T112" fmla="*/ 2147483646 w 2496"/>
                <a:gd name="T113" fmla="*/ 2147483646 h 384"/>
                <a:gd name="T114" fmla="*/ 2147483646 w 2496"/>
                <a:gd name="T115" fmla="*/ 2147483646 h 3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96"/>
                <a:gd name="T175" fmla="*/ 0 h 384"/>
                <a:gd name="T176" fmla="*/ 2496 w 2496"/>
                <a:gd name="T177" fmla="*/ 384 h 3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96" h="384">
                  <a:moveTo>
                    <a:pt x="0" y="384"/>
                  </a:moveTo>
                  <a:lnTo>
                    <a:pt x="24" y="384"/>
                  </a:lnTo>
                  <a:lnTo>
                    <a:pt x="42" y="384"/>
                  </a:lnTo>
                  <a:lnTo>
                    <a:pt x="66" y="384"/>
                  </a:lnTo>
                  <a:lnTo>
                    <a:pt x="90" y="384"/>
                  </a:lnTo>
                  <a:lnTo>
                    <a:pt x="108" y="384"/>
                  </a:lnTo>
                  <a:lnTo>
                    <a:pt x="132" y="384"/>
                  </a:lnTo>
                  <a:lnTo>
                    <a:pt x="150" y="378"/>
                  </a:lnTo>
                  <a:lnTo>
                    <a:pt x="174" y="372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40" y="366"/>
                  </a:lnTo>
                  <a:lnTo>
                    <a:pt x="264" y="360"/>
                  </a:lnTo>
                  <a:lnTo>
                    <a:pt x="282" y="354"/>
                  </a:lnTo>
                  <a:lnTo>
                    <a:pt x="306" y="348"/>
                  </a:lnTo>
                  <a:lnTo>
                    <a:pt x="324" y="348"/>
                  </a:lnTo>
                  <a:lnTo>
                    <a:pt x="348" y="348"/>
                  </a:lnTo>
                  <a:lnTo>
                    <a:pt x="372" y="348"/>
                  </a:lnTo>
                  <a:lnTo>
                    <a:pt x="390" y="348"/>
                  </a:lnTo>
                  <a:lnTo>
                    <a:pt x="414" y="348"/>
                  </a:lnTo>
                  <a:lnTo>
                    <a:pt x="432" y="348"/>
                  </a:lnTo>
                  <a:lnTo>
                    <a:pt x="456" y="348"/>
                  </a:lnTo>
                  <a:lnTo>
                    <a:pt x="480" y="348"/>
                  </a:lnTo>
                  <a:lnTo>
                    <a:pt x="498" y="348"/>
                  </a:lnTo>
                  <a:lnTo>
                    <a:pt x="522" y="348"/>
                  </a:lnTo>
                  <a:lnTo>
                    <a:pt x="546" y="348"/>
                  </a:lnTo>
                  <a:lnTo>
                    <a:pt x="564" y="348"/>
                  </a:lnTo>
                  <a:lnTo>
                    <a:pt x="588" y="234"/>
                  </a:lnTo>
                  <a:lnTo>
                    <a:pt x="606" y="120"/>
                  </a:lnTo>
                  <a:lnTo>
                    <a:pt x="630" y="0"/>
                  </a:lnTo>
                  <a:lnTo>
                    <a:pt x="654" y="0"/>
                  </a:lnTo>
                  <a:lnTo>
                    <a:pt x="672" y="0"/>
                  </a:lnTo>
                  <a:lnTo>
                    <a:pt x="696" y="126"/>
                  </a:lnTo>
                  <a:lnTo>
                    <a:pt x="714" y="246"/>
                  </a:lnTo>
                  <a:lnTo>
                    <a:pt x="738" y="366"/>
                  </a:lnTo>
                  <a:lnTo>
                    <a:pt x="762" y="366"/>
                  </a:lnTo>
                  <a:lnTo>
                    <a:pt x="780" y="366"/>
                  </a:lnTo>
                  <a:lnTo>
                    <a:pt x="804" y="372"/>
                  </a:lnTo>
                  <a:lnTo>
                    <a:pt x="828" y="378"/>
                  </a:lnTo>
                  <a:lnTo>
                    <a:pt x="846" y="384"/>
                  </a:lnTo>
                  <a:lnTo>
                    <a:pt x="870" y="384"/>
                  </a:lnTo>
                  <a:lnTo>
                    <a:pt x="888" y="384"/>
                  </a:lnTo>
                  <a:lnTo>
                    <a:pt x="912" y="384"/>
                  </a:lnTo>
                  <a:lnTo>
                    <a:pt x="936" y="384"/>
                  </a:lnTo>
                  <a:lnTo>
                    <a:pt x="954" y="384"/>
                  </a:lnTo>
                  <a:lnTo>
                    <a:pt x="978" y="384"/>
                  </a:lnTo>
                  <a:lnTo>
                    <a:pt x="996" y="384"/>
                  </a:lnTo>
                  <a:lnTo>
                    <a:pt x="1020" y="384"/>
                  </a:lnTo>
                  <a:lnTo>
                    <a:pt x="1044" y="384"/>
                  </a:lnTo>
                  <a:lnTo>
                    <a:pt x="1062" y="384"/>
                  </a:lnTo>
                  <a:lnTo>
                    <a:pt x="1086" y="384"/>
                  </a:lnTo>
                  <a:lnTo>
                    <a:pt x="1110" y="384"/>
                  </a:lnTo>
                  <a:lnTo>
                    <a:pt x="1128" y="384"/>
                  </a:lnTo>
                  <a:lnTo>
                    <a:pt x="1152" y="384"/>
                  </a:lnTo>
                  <a:lnTo>
                    <a:pt x="1170" y="384"/>
                  </a:lnTo>
                  <a:lnTo>
                    <a:pt x="1194" y="384"/>
                  </a:lnTo>
                  <a:lnTo>
                    <a:pt x="1218" y="384"/>
                  </a:lnTo>
                  <a:lnTo>
                    <a:pt x="1236" y="378"/>
                  </a:lnTo>
                  <a:lnTo>
                    <a:pt x="1260" y="372"/>
                  </a:lnTo>
                  <a:lnTo>
                    <a:pt x="1284" y="366"/>
                  </a:lnTo>
                  <a:lnTo>
                    <a:pt x="1302" y="366"/>
                  </a:lnTo>
                  <a:lnTo>
                    <a:pt x="1326" y="366"/>
                  </a:lnTo>
                  <a:lnTo>
                    <a:pt x="1344" y="372"/>
                  </a:lnTo>
                  <a:lnTo>
                    <a:pt x="1368" y="378"/>
                  </a:lnTo>
                  <a:lnTo>
                    <a:pt x="1392" y="384"/>
                  </a:lnTo>
                  <a:lnTo>
                    <a:pt x="1410" y="384"/>
                  </a:lnTo>
                  <a:lnTo>
                    <a:pt x="1434" y="384"/>
                  </a:lnTo>
                  <a:lnTo>
                    <a:pt x="1452" y="384"/>
                  </a:lnTo>
                  <a:lnTo>
                    <a:pt x="1476" y="384"/>
                  </a:lnTo>
                  <a:lnTo>
                    <a:pt x="1500" y="384"/>
                  </a:lnTo>
                  <a:lnTo>
                    <a:pt x="1518" y="384"/>
                  </a:lnTo>
                  <a:lnTo>
                    <a:pt x="1542" y="384"/>
                  </a:lnTo>
                  <a:lnTo>
                    <a:pt x="1566" y="384"/>
                  </a:lnTo>
                  <a:lnTo>
                    <a:pt x="1584" y="384"/>
                  </a:lnTo>
                  <a:lnTo>
                    <a:pt x="1608" y="384"/>
                  </a:lnTo>
                  <a:lnTo>
                    <a:pt x="1626" y="384"/>
                  </a:lnTo>
                  <a:lnTo>
                    <a:pt x="1650" y="384"/>
                  </a:lnTo>
                  <a:lnTo>
                    <a:pt x="1674" y="378"/>
                  </a:lnTo>
                  <a:lnTo>
                    <a:pt x="1692" y="372"/>
                  </a:lnTo>
                  <a:lnTo>
                    <a:pt x="1716" y="366"/>
                  </a:lnTo>
                  <a:lnTo>
                    <a:pt x="1734" y="366"/>
                  </a:lnTo>
                  <a:lnTo>
                    <a:pt x="1758" y="366"/>
                  </a:lnTo>
                  <a:lnTo>
                    <a:pt x="1782" y="354"/>
                  </a:lnTo>
                  <a:lnTo>
                    <a:pt x="1800" y="342"/>
                  </a:lnTo>
                  <a:lnTo>
                    <a:pt x="1824" y="336"/>
                  </a:lnTo>
                  <a:lnTo>
                    <a:pt x="1848" y="336"/>
                  </a:lnTo>
                  <a:lnTo>
                    <a:pt x="1866" y="336"/>
                  </a:lnTo>
                  <a:lnTo>
                    <a:pt x="1890" y="228"/>
                  </a:lnTo>
                  <a:lnTo>
                    <a:pt x="1908" y="126"/>
                  </a:lnTo>
                  <a:lnTo>
                    <a:pt x="1932" y="18"/>
                  </a:lnTo>
                  <a:lnTo>
                    <a:pt x="1956" y="18"/>
                  </a:lnTo>
                  <a:lnTo>
                    <a:pt x="1974" y="18"/>
                  </a:lnTo>
                  <a:lnTo>
                    <a:pt x="1998" y="132"/>
                  </a:lnTo>
                  <a:lnTo>
                    <a:pt x="2016" y="252"/>
                  </a:lnTo>
                  <a:lnTo>
                    <a:pt x="2040" y="366"/>
                  </a:lnTo>
                  <a:lnTo>
                    <a:pt x="2064" y="366"/>
                  </a:lnTo>
                  <a:lnTo>
                    <a:pt x="2082" y="366"/>
                  </a:lnTo>
                  <a:lnTo>
                    <a:pt x="2106" y="366"/>
                  </a:lnTo>
                  <a:lnTo>
                    <a:pt x="2130" y="366"/>
                  </a:lnTo>
                  <a:lnTo>
                    <a:pt x="2148" y="366"/>
                  </a:lnTo>
                  <a:lnTo>
                    <a:pt x="2172" y="366"/>
                  </a:lnTo>
                  <a:lnTo>
                    <a:pt x="2190" y="366"/>
                  </a:lnTo>
                  <a:lnTo>
                    <a:pt x="2214" y="372"/>
                  </a:lnTo>
                  <a:lnTo>
                    <a:pt x="2238" y="378"/>
                  </a:lnTo>
                  <a:lnTo>
                    <a:pt x="2256" y="384"/>
                  </a:lnTo>
                  <a:lnTo>
                    <a:pt x="2280" y="384"/>
                  </a:lnTo>
                  <a:lnTo>
                    <a:pt x="2298" y="384"/>
                  </a:lnTo>
                  <a:lnTo>
                    <a:pt x="2322" y="372"/>
                  </a:lnTo>
                  <a:lnTo>
                    <a:pt x="2346" y="360"/>
                  </a:lnTo>
                  <a:lnTo>
                    <a:pt x="2364" y="348"/>
                  </a:lnTo>
                  <a:lnTo>
                    <a:pt x="2388" y="348"/>
                  </a:lnTo>
                  <a:lnTo>
                    <a:pt x="2412" y="348"/>
                  </a:lnTo>
                  <a:lnTo>
                    <a:pt x="2430" y="354"/>
                  </a:lnTo>
                  <a:lnTo>
                    <a:pt x="2454" y="360"/>
                  </a:lnTo>
                  <a:lnTo>
                    <a:pt x="2472" y="366"/>
                  </a:lnTo>
                  <a:lnTo>
                    <a:pt x="2496" y="366"/>
                  </a:lnTo>
                </a:path>
              </a:pathLst>
            </a:custGeom>
            <a:noFill/>
            <a:ln w="25400">
              <a:solidFill>
                <a:srgbClr val="3333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6" name="Freeform 65"/>
            <p:cNvSpPr>
              <a:spLocks/>
            </p:cNvSpPr>
            <p:nvPr/>
          </p:nvSpPr>
          <p:spPr bwMode="auto">
            <a:xfrm>
              <a:off x="2121505" y="5422294"/>
              <a:ext cx="5361025" cy="510127"/>
            </a:xfrm>
            <a:custGeom>
              <a:avLst/>
              <a:gdLst>
                <a:gd name="T0" fmla="*/ 2147483646 w 2496"/>
                <a:gd name="T1" fmla="*/ 2147483646 h 114"/>
                <a:gd name="T2" fmla="*/ 2147483646 w 2496"/>
                <a:gd name="T3" fmla="*/ 2147483646 h 114"/>
                <a:gd name="T4" fmla="*/ 2147483646 w 2496"/>
                <a:gd name="T5" fmla="*/ 2147483646 h 114"/>
                <a:gd name="T6" fmla="*/ 2147483646 w 2496"/>
                <a:gd name="T7" fmla="*/ 2147483646 h 114"/>
                <a:gd name="T8" fmla="*/ 2147483646 w 2496"/>
                <a:gd name="T9" fmla="*/ 0 h 114"/>
                <a:gd name="T10" fmla="*/ 2147483646 w 2496"/>
                <a:gd name="T11" fmla="*/ 0 h 114"/>
                <a:gd name="T12" fmla="*/ 2147483646 w 2496"/>
                <a:gd name="T13" fmla="*/ 2147483646 h 114"/>
                <a:gd name="T14" fmla="*/ 2147483646 w 2496"/>
                <a:gd name="T15" fmla="*/ 2147483646 h 114"/>
                <a:gd name="T16" fmla="*/ 2147483646 w 2496"/>
                <a:gd name="T17" fmla="*/ 2147483646 h 114"/>
                <a:gd name="T18" fmla="*/ 2147483646 w 2496"/>
                <a:gd name="T19" fmla="*/ 2147483646 h 114"/>
                <a:gd name="T20" fmla="*/ 2147483646 w 2496"/>
                <a:gd name="T21" fmla="*/ 2147483646 h 114"/>
                <a:gd name="T22" fmla="*/ 2147483646 w 2496"/>
                <a:gd name="T23" fmla="*/ 2147483646 h 114"/>
                <a:gd name="T24" fmla="*/ 2147483646 w 2496"/>
                <a:gd name="T25" fmla="*/ 2147483646 h 114"/>
                <a:gd name="T26" fmla="*/ 2147483646 w 2496"/>
                <a:gd name="T27" fmla="*/ 2147483646 h 114"/>
                <a:gd name="T28" fmla="*/ 2147483646 w 2496"/>
                <a:gd name="T29" fmla="*/ 2147483646 h 114"/>
                <a:gd name="T30" fmla="*/ 2147483646 w 2496"/>
                <a:gd name="T31" fmla="*/ 2147483646 h 114"/>
                <a:gd name="T32" fmla="*/ 2147483646 w 2496"/>
                <a:gd name="T33" fmla="*/ 2147483646 h 114"/>
                <a:gd name="T34" fmla="*/ 2147483646 w 2496"/>
                <a:gd name="T35" fmla="*/ 2147483646 h 114"/>
                <a:gd name="T36" fmla="*/ 2147483646 w 2496"/>
                <a:gd name="T37" fmla="*/ 2147483646 h 114"/>
                <a:gd name="T38" fmla="*/ 2147483646 w 2496"/>
                <a:gd name="T39" fmla="*/ 2147483646 h 114"/>
                <a:gd name="T40" fmla="*/ 2147483646 w 2496"/>
                <a:gd name="T41" fmla="*/ 2147483646 h 114"/>
                <a:gd name="T42" fmla="*/ 2147483646 w 2496"/>
                <a:gd name="T43" fmla="*/ 2147483646 h 114"/>
                <a:gd name="T44" fmla="*/ 2147483646 w 2496"/>
                <a:gd name="T45" fmla="*/ 2147483646 h 114"/>
                <a:gd name="T46" fmla="*/ 2147483646 w 2496"/>
                <a:gd name="T47" fmla="*/ 2147483646 h 114"/>
                <a:gd name="T48" fmla="*/ 2147483646 w 2496"/>
                <a:gd name="T49" fmla="*/ 2147483646 h 114"/>
                <a:gd name="T50" fmla="*/ 2147483646 w 2496"/>
                <a:gd name="T51" fmla="*/ 2147483646 h 114"/>
                <a:gd name="T52" fmla="*/ 2147483646 w 2496"/>
                <a:gd name="T53" fmla="*/ 2147483646 h 114"/>
                <a:gd name="T54" fmla="*/ 2147483646 w 2496"/>
                <a:gd name="T55" fmla="*/ 2147483646 h 114"/>
                <a:gd name="T56" fmla="*/ 2147483646 w 2496"/>
                <a:gd name="T57" fmla="*/ 2147483646 h 114"/>
                <a:gd name="T58" fmla="*/ 2147483646 w 2496"/>
                <a:gd name="T59" fmla="*/ 2147483646 h 114"/>
                <a:gd name="T60" fmla="*/ 2147483646 w 2496"/>
                <a:gd name="T61" fmla="*/ 2147483646 h 114"/>
                <a:gd name="T62" fmla="*/ 2147483646 w 2496"/>
                <a:gd name="T63" fmla="*/ 2147483646 h 114"/>
                <a:gd name="T64" fmla="*/ 2147483646 w 2496"/>
                <a:gd name="T65" fmla="*/ 2147483646 h 114"/>
                <a:gd name="T66" fmla="*/ 2147483646 w 2496"/>
                <a:gd name="T67" fmla="*/ 2147483646 h 114"/>
                <a:gd name="T68" fmla="*/ 2147483646 w 2496"/>
                <a:gd name="T69" fmla="*/ 2147483646 h 114"/>
                <a:gd name="T70" fmla="*/ 2147483646 w 2496"/>
                <a:gd name="T71" fmla="*/ 2147483646 h 114"/>
                <a:gd name="T72" fmla="*/ 2147483646 w 2496"/>
                <a:gd name="T73" fmla="*/ 2147483646 h 114"/>
                <a:gd name="T74" fmla="*/ 2147483646 w 2496"/>
                <a:gd name="T75" fmla="*/ 2147483646 h 114"/>
                <a:gd name="T76" fmla="*/ 2147483646 w 2496"/>
                <a:gd name="T77" fmla="*/ 2147483646 h 114"/>
                <a:gd name="T78" fmla="*/ 2147483646 w 2496"/>
                <a:gd name="T79" fmla="*/ 2147483646 h 114"/>
                <a:gd name="T80" fmla="*/ 2147483646 w 2496"/>
                <a:gd name="T81" fmla="*/ 2147483646 h 114"/>
                <a:gd name="T82" fmla="*/ 2147483646 w 2496"/>
                <a:gd name="T83" fmla="*/ 2147483646 h 114"/>
                <a:gd name="T84" fmla="*/ 2147483646 w 2496"/>
                <a:gd name="T85" fmla="*/ 2147483646 h 114"/>
                <a:gd name="T86" fmla="*/ 2147483646 w 2496"/>
                <a:gd name="T87" fmla="*/ 2147483646 h 114"/>
                <a:gd name="T88" fmla="*/ 2147483646 w 2496"/>
                <a:gd name="T89" fmla="*/ 2147483646 h 114"/>
                <a:gd name="T90" fmla="*/ 2147483646 w 2496"/>
                <a:gd name="T91" fmla="*/ 2147483646 h 114"/>
                <a:gd name="T92" fmla="*/ 2147483646 w 2496"/>
                <a:gd name="T93" fmla="*/ 2147483646 h 114"/>
                <a:gd name="T94" fmla="*/ 2147483646 w 2496"/>
                <a:gd name="T95" fmla="*/ 2147483646 h 114"/>
                <a:gd name="T96" fmla="*/ 2147483646 w 2496"/>
                <a:gd name="T97" fmla="*/ 2147483646 h 114"/>
                <a:gd name="T98" fmla="*/ 2147483646 w 2496"/>
                <a:gd name="T99" fmla="*/ 2147483646 h 114"/>
                <a:gd name="T100" fmla="*/ 2147483646 w 2496"/>
                <a:gd name="T101" fmla="*/ 2147483646 h 114"/>
                <a:gd name="T102" fmla="*/ 2147483646 w 2496"/>
                <a:gd name="T103" fmla="*/ 2147483646 h 114"/>
                <a:gd name="T104" fmla="*/ 2147483646 w 2496"/>
                <a:gd name="T105" fmla="*/ 2147483646 h 114"/>
                <a:gd name="T106" fmla="*/ 2147483646 w 2496"/>
                <a:gd name="T107" fmla="*/ 2147483646 h 114"/>
                <a:gd name="T108" fmla="*/ 2147483646 w 2496"/>
                <a:gd name="T109" fmla="*/ 2147483646 h 114"/>
                <a:gd name="T110" fmla="*/ 2147483646 w 2496"/>
                <a:gd name="T111" fmla="*/ 2147483646 h 114"/>
                <a:gd name="T112" fmla="*/ 2147483646 w 2496"/>
                <a:gd name="T113" fmla="*/ 2147483646 h 114"/>
                <a:gd name="T114" fmla="*/ 2147483646 w 2496"/>
                <a:gd name="T115" fmla="*/ 2147483646 h 1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96"/>
                <a:gd name="T175" fmla="*/ 0 h 114"/>
                <a:gd name="T176" fmla="*/ 2496 w 2496"/>
                <a:gd name="T177" fmla="*/ 114 h 1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96" h="114">
                  <a:moveTo>
                    <a:pt x="0" y="114"/>
                  </a:moveTo>
                  <a:lnTo>
                    <a:pt x="24" y="114"/>
                  </a:lnTo>
                  <a:lnTo>
                    <a:pt x="42" y="114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08" y="114"/>
                  </a:lnTo>
                  <a:lnTo>
                    <a:pt x="132" y="114"/>
                  </a:lnTo>
                  <a:lnTo>
                    <a:pt x="150" y="72"/>
                  </a:lnTo>
                  <a:lnTo>
                    <a:pt x="174" y="36"/>
                  </a:lnTo>
                  <a:lnTo>
                    <a:pt x="198" y="0"/>
                  </a:lnTo>
                  <a:lnTo>
                    <a:pt x="216" y="0"/>
                  </a:lnTo>
                  <a:lnTo>
                    <a:pt x="240" y="0"/>
                  </a:lnTo>
                  <a:lnTo>
                    <a:pt x="264" y="18"/>
                  </a:lnTo>
                  <a:lnTo>
                    <a:pt x="282" y="30"/>
                  </a:lnTo>
                  <a:lnTo>
                    <a:pt x="306" y="48"/>
                  </a:lnTo>
                  <a:lnTo>
                    <a:pt x="324" y="48"/>
                  </a:lnTo>
                  <a:lnTo>
                    <a:pt x="348" y="48"/>
                  </a:lnTo>
                  <a:lnTo>
                    <a:pt x="372" y="60"/>
                  </a:lnTo>
                  <a:lnTo>
                    <a:pt x="390" y="66"/>
                  </a:lnTo>
                  <a:lnTo>
                    <a:pt x="414" y="78"/>
                  </a:lnTo>
                  <a:lnTo>
                    <a:pt x="432" y="78"/>
                  </a:lnTo>
                  <a:lnTo>
                    <a:pt x="456" y="78"/>
                  </a:lnTo>
                  <a:lnTo>
                    <a:pt x="480" y="72"/>
                  </a:lnTo>
                  <a:lnTo>
                    <a:pt x="498" y="66"/>
                  </a:lnTo>
                  <a:lnTo>
                    <a:pt x="522" y="66"/>
                  </a:lnTo>
                  <a:lnTo>
                    <a:pt x="546" y="66"/>
                  </a:lnTo>
                  <a:lnTo>
                    <a:pt x="564" y="66"/>
                  </a:lnTo>
                  <a:lnTo>
                    <a:pt x="588" y="66"/>
                  </a:lnTo>
                  <a:lnTo>
                    <a:pt x="606" y="66"/>
                  </a:lnTo>
                  <a:lnTo>
                    <a:pt x="630" y="66"/>
                  </a:lnTo>
                  <a:lnTo>
                    <a:pt x="654" y="66"/>
                  </a:lnTo>
                  <a:lnTo>
                    <a:pt x="672" y="66"/>
                  </a:lnTo>
                  <a:lnTo>
                    <a:pt x="696" y="66"/>
                  </a:lnTo>
                  <a:lnTo>
                    <a:pt x="714" y="72"/>
                  </a:lnTo>
                  <a:lnTo>
                    <a:pt x="738" y="78"/>
                  </a:lnTo>
                  <a:lnTo>
                    <a:pt x="762" y="78"/>
                  </a:lnTo>
                  <a:lnTo>
                    <a:pt x="780" y="78"/>
                  </a:lnTo>
                  <a:lnTo>
                    <a:pt x="804" y="84"/>
                  </a:lnTo>
                  <a:lnTo>
                    <a:pt x="828" y="90"/>
                  </a:lnTo>
                  <a:lnTo>
                    <a:pt x="846" y="96"/>
                  </a:lnTo>
                  <a:lnTo>
                    <a:pt x="870" y="96"/>
                  </a:lnTo>
                  <a:lnTo>
                    <a:pt x="888" y="96"/>
                  </a:lnTo>
                  <a:lnTo>
                    <a:pt x="912" y="90"/>
                  </a:lnTo>
                  <a:lnTo>
                    <a:pt x="936" y="84"/>
                  </a:lnTo>
                  <a:lnTo>
                    <a:pt x="954" y="78"/>
                  </a:lnTo>
                  <a:lnTo>
                    <a:pt x="978" y="78"/>
                  </a:lnTo>
                  <a:lnTo>
                    <a:pt x="996" y="78"/>
                  </a:lnTo>
                  <a:lnTo>
                    <a:pt x="1020" y="84"/>
                  </a:lnTo>
                  <a:lnTo>
                    <a:pt x="1044" y="90"/>
                  </a:lnTo>
                  <a:lnTo>
                    <a:pt x="1062" y="96"/>
                  </a:lnTo>
                  <a:lnTo>
                    <a:pt x="1086" y="96"/>
                  </a:lnTo>
                  <a:lnTo>
                    <a:pt x="1110" y="96"/>
                  </a:lnTo>
                  <a:lnTo>
                    <a:pt x="1128" y="96"/>
                  </a:lnTo>
                  <a:lnTo>
                    <a:pt x="1152" y="96"/>
                  </a:lnTo>
                  <a:lnTo>
                    <a:pt x="1170" y="96"/>
                  </a:lnTo>
                  <a:lnTo>
                    <a:pt x="1194" y="96"/>
                  </a:lnTo>
                  <a:lnTo>
                    <a:pt x="1218" y="96"/>
                  </a:lnTo>
                  <a:lnTo>
                    <a:pt x="1236" y="84"/>
                  </a:lnTo>
                  <a:lnTo>
                    <a:pt x="1260" y="72"/>
                  </a:lnTo>
                  <a:lnTo>
                    <a:pt x="1284" y="66"/>
                  </a:lnTo>
                  <a:lnTo>
                    <a:pt x="1302" y="66"/>
                  </a:lnTo>
                  <a:lnTo>
                    <a:pt x="1326" y="66"/>
                  </a:lnTo>
                  <a:lnTo>
                    <a:pt x="1344" y="66"/>
                  </a:lnTo>
                  <a:lnTo>
                    <a:pt x="1368" y="72"/>
                  </a:lnTo>
                  <a:lnTo>
                    <a:pt x="1392" y="78"/>
                  </a:lnTo>
                  <a:lnTo>
                    <a:pt x="1410" y="78"/>
                  </a:lnTo>
                  <a:lnTo>
                    <a:pt x="1434" y="78"/>
                  </a:lnTo>
                  <a:lnTo>
                    <a:pt x="1452" y="84"/>
                  </a:lnTo>
                  <a:lnTo>
                    <a:pt x="1476" y="90"/>
                  </a:lnTo>
                  <a:lnTo>
                    <a:pt x="1500" y="96"/>
                  </a:lnTo>
                  <a:lnTo>
                    <a:pt x="1518" y="96"/>
                  </a:lnTo>
                  <a:lnTo>
                    <a:pt x="1542" y="96"/>
                  </a:lnTo>
                  <a:lnTo>
                    <a:pt x="1566" y="90"/>
                  </a:lnTo>
                  <a:lnTo>
                    <a:pt x="1584" y="84"/>
                  </a:lnTo>
                  <a:lnTo>
                    <a:pt x="1608" y="78"/>
                  </a:lnTo>
                  <a:lnTo>
                    <a:pt x="1626" y="78"/>
                  </a:lnTo>
                  <a:lnTo>
                    <a:pt x="1650" y="78"/>
                  </a:lnTo>
                  <a:lnTo>
                    <a:pt x="1674" y="78"/>
                  </a:lnTo>
                  <a:lnTo>
                    <a:pt x="1692" y="78"/>
                  </a:lnTo>
                  <a:lnTo>
                    <a:pt x="1716" y="78"/>
                  </a:lnTo>
                  <a:lnTo>
                    <a:pt x="1734" y="78"/>
                  </a:lnTo>
                  <a:lnTo>
                    <a:pt x="1758" y="78"/>
                  </a:lnTo>
                  <a:lnTo>
                    <a:pt x="1782" y="66"/>
                  </a:lnTo>
                  <a:lnTo>
                    <a:pt x="1800" y="48"/>
                  </a:lnTo>
                  <a:lnTo>
                    <a:pt x="1824" y="30"/>
                  </a:lnTo>
                  <a:lnTo>
                    <a:pt x="1848" y="30"/>
                  </a:lnTo>
                  <a:lnTo>
                    <a:pt x="1866" y="30"/>
                  </a:lnTo>
                  <a:lnTo>
                    <a:pt x="1890" y="48"/>
                  </a:lnTo>
                  <a:lnTo>
                    <a:pt x="1908" y="66"/>
                  </a:lnTo>
                  <a:lnTo>
                    <a:pt x="1932" y="78"/>
                  </a:lnTo>
                  <a:lnTo>
                    <a:pt x="1956" y="78"/>
                  </a:lnTo>
                  <a:lnTo>
                    <a:pt x="1974" y="78"/>
                  </a:lnTo>
                  <a:lnTo>
                    <a:pt x="1998" y="72"/>
                  </a:lnTo>
                  <a:lnTo>
                    <a:pt x="2016" y="66"/>
                  </a:lnTo>
                  <a:lnTo>
                    <a:pt x="2040" y="66"/>
                  </a:lnTo>
                  <a:lnTo>
                    <a:pt x="2064" y="66"/>
                  </a:lnTo>
                  <a:lnTo>
                    <a:pt x="2082" y="66"/>
                  </a:lnTo>
                  <a:lnTo>
                    <a:pt x="2106" y="66"/>
                  </a:lnTo>
                  <a:lnTo>
                    <a:pt x="2130" y="72"/>
                  </a:lnTo>
                  <a:lnTo>
                    <a:pt x="2148" y="78"/>
                  </a:lnTo>
                  <a:lnTo>
                    <a:pt x="2172" y="78"/>
                  </a:lnTo>
                  <a:lnTo>
                    <a:pt x="2190" y="78"/>
                  </a:lnTo>
                  <a:lnTo>
                    <a:pt x="2214" y="66"/>
                  </a:lnTo>
                  <a:lnTo>
                    <a:pt x="2238" y="60"/>
                  </a:lnTo>
                  <a:lnTo>
                    <a:pt x="2256" y="48"/>
                  </a:lnTo>
                  <a:lnTo>
                    <a:pt x="2280" y="48"/>
                  </a:lnTo>
                  <a:lnTo>
                    <a:pt x="2298" y="48"/>
                  </a:lnTo>
                  <a:lnTo>
                    <a:pt x="2322" y="54"/>
                  </a:lnTo>
                  <a:lnTo>
                    <a:pt x="2346" y="60"/>
                  </a:lnTo>
                  <a:lnTo>
                    <a:pt x="2364" y="66"/>
                  </a:lnTo>
                  <a:lnTo>
                    <a:pt x="2388" y="66"/>
                  </a:lnTo>
                  <a:lnTo>
                    <a:pt x="2412" y="66"/>
                  </a:lnTo>
                  <a:lnTo>
                    <a:pt x="2430" y="78"/>
                  </a:lnTo>
                  <a:lnTo>
                    <a:pt x="2454" y="96"/>
                  </a:lnTo>
                  <a:lnTo>
                    <a:pt x="2472" y="114"/>
                  </a:lnTo>
                  <a:lnTo>
                    <a:pt x="2496" y="114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347" name="Oval 926"/>
            <p:cNvSpPr>
              <a:spLocks noChangeArrowheads="1"/>
            </p:cNvSpPr>
            <p:nvPr/>
          </p:nvSpPr>
          <p:spPr bwMode="auto">
            <a:xfrm>
              <a:off x="4660568" y="432294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348" name="Oval 926"/>
            <p:cNvSpPr>
              <a:spLocks noChangeArrowheads="1"/>
            </p:cNvSpPr>
            <p:nvPr/>
          </p:nvSpPr>
          <p:spPr bwMode="auto">
            <a:xfrm>
              <a:off x="5132237" y="453338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349" name="Oval 926"/>
            <p:cNvSpPr>
              <a:spLocks noChangeArrowheads="1"/>
            </p:cNvSpPr>
            <p:nvPr/>
          </p:nvSpPr>
          <p:spPr bwMode="auto">
            <a:xfrm>
              <a:off x="4827467" y="438825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350" name="Oval 926"/>
            <p:cNvSpPr>
              <a:spLocks noChangeArrowheads="1"/>
            </p:cNvSpPr>
            <p:nvPr/>
          </p:nvSpPr>
          <p:spPr bwMode="auto">
            <a:xfrm>
              <a:off x="4595260" y="427940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cxnSp>
        <p:nvCxnSpPr>
          <p:cNvPr id="102404" name="Straight Connector 1013"/>
          <p:cNvCxnSpPr>
            <a:cxnSpLocks noChangeShapeType="1"/>
          </p:cNvCxnSpPr>
          <p:nvPr/>
        </p:nvCxnSpPr>
        <p:spPr bwMode="auto">
          <a:xfrm>
            <a:off x="3543300" y="3124200"/>
            <a:ext cx="3114675" cy="0"/>
          </a:xfrm>
          <a:prstGeom prst="line">
            <a:avLst/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05" name="Straight Connector 1015"/>
          <p:cNvCxnSpPr>
            <a:cxnSpLocks noChangeShapeType="1"/>
          </p:cNvCxnSpPr>
          <p:nvPr/>
        </p:nvCxnSpPr>
        <p:spPr bwMode="auto">
          <a:xfrm rot="5400000" flipH="1" flipV="1">
            <a:off x="5357812" y="4024313"/>
            <a:ext cx="2105025" cy="0"/>
          </a:xfrm>
          <a:prstGeom prst="line">
            <a:avLst/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Group 1010"/>
          <p:cNvGrpSpPr>
            <a:grpSpLocks/>
          </p:cNvGrpSpPr>
          <p:nvPr/>
        </p:nvGrpSpPr>
        <p:grpSpPr bwMode="auto">
          <a:xfrm>
            <a:off x="3709988" y="0"/>
            <a:ext cx="5214937" cy="4829175"/>
            <a:chOff x="1206460" y="525466"/>
            <a:chExt cx="6490930" cy="5846038"/>
          </a:xfrm>
        </p:grpSpPr>
        <p:sp>
          <p:nvSpPr>
            <p:cNvPr id="103431" name="Rectangle 7"/>
            <p:cNvSpPr>
              <a:spLocks noChangeArrowheads="1"/>
            </p:cNvSpPr>
            <p:nvPr/>
          </p:nvSpPr>
          <p:spPr bwMode="auto">
            <a:xfrm>
              <a:off x="2099046" y="701981"/>
              <a:ext cx="5598344" cy="4589699"/>
            </a:xfrm>
            <a:prstGeom prst="rect">
              <a:avLst/>
            </a:prstGeom>
            <a:noFill/>
            <a:ln w="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3432" name="Freeform 38"/>
            <p:cNvSpPr>
              <a:spLocks/>
            </p:cNvSpPr>
            <p:nvPr/>
          </p:nvSpPr>
          <p:spPr bwMode="auto">
            <a:xfrm>
              <a:off x="5981240" y="64030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3" name="Freeform 39"/>
            <p:cNvSpPr>
              <a:spLocks/>
            </p:cNvSpPr>
            <p:nvPr/>
          </p:nvSpPr>
          <p:spPr bwMode="auto">
            <a:xfrm>
              <a:off x="3659180" y="329615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4" name="Freeform 40"/>
            <p:cNvSpPr>
              <a:spLocks/>
            </p:cNvSpPr>
            <p:nvPr/>
          </p:nvSpPr>
          <p:spPr bwMode="auto">
            <a:xfrm>
              <a:off x="5375329" y="22258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5" name="Freeform 41"/>
            <p:cNvSpPr>
              <a:spLocks/>
            </p:cNvSpPr>
            <p:nvPr/>
          </p:nvSpPr>
          <p:spPr bwMode="auto">
            <a:xfrm>
              <a:off x="5941331" y="152921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6" name="Freeform 42"/>
            <p:cNvSpPr>
              <a:spLocks/>
            </p:cNvSpPr>
            <p:nvPr/>
          </p:nvSpPr>
          <p:spPr bwMode="auto">
            <a:xfrm>
              <a:off x="6162651" y="176142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7" name="Freeform 43"/>
            <p:cNvSpPr>
              <a:spLocks/>
            </p:cNvSpPr>
            <p:nvPr/>
          </p:nvSpPr>
          <p:spPr bwMode="auto">
            <a:xfrm>
              <a:off x="6637949" y="178682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8" name="Freeform 44"/>
            <p:cNvSpPr>
              <a:spLocks/>
            </p:cNvSpPr>
            <p:nvPr/>
          </p:nvSpPr>
          <p:spPr bwMode="auto">
            <a:xfrm>
              <a:off x="5647444" y="344854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9" name="Freeform 45"/>
            <p:cNvSpPr>
              <a:spLocks/>
            </p:cNvSpPr>
            <p:nvPr/>
          </p:nvSpPr>
          <p:spPr bwMode="auto">
            <a:xfrm>
              <a:off x="4471901" y="28172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0" name="Freeform 46"/>
            <p:cNvSpPr>
              <a:spLocks/>
            </p:cNvSpPr>
            <p:nvPr/>
          </p:nvSpPr>
          <p:spPr bwMode="auto">
            <a:xfrm>
              <a:off x="5941331" y="26612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1" name="Freeform 47"/>
            <p:cNvSpPr>
              <a:spLocks/>
            </p:cNvSpPr>
            <p:nvPr/>
          </p:nvSpPr>
          <p:spPr bwMode="auto">
            <a:xfrm>
              <a:off x="3365295" y="159089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2" name="Freeform 48"/>
            <p:cNvSpPr>
              <a:spLocks/>
            </p:cNvSpPr>
            <p:nvPr/>
          </p:nvSpPr>
          <p:spPr bwMode="auto">
            <a:xfrm>
              <a:off x="5440637" y="316554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3" name="Freeform 49"/>
            <p:cNvSpPr>
              <a:spLocks/>
            </p:cNvSpPr>
            <p:nvPr/>
          </p:nvSpPr>
          <p:spPr bwMode="auto">
            <a:xfrm>
              <a:off x="4961712" y="202991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4" name="Freeform 50"/>
            <p:cNvSpPr>
              <a:spLocks/>
            </p:cNvSpPr>
            <p:nvPr/>
          </p:nvSpPr>
          <p:spPr bwMode="auto">
            <a:xfrm>
              <a:off x="5814342" y="200451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5" name="Freeform 51"/>
            <p:cNvSpPr>
              <a:spLocks/>
            </p:cNvSpPr>
            <p:nvPr/>
          </p:nvSpPr>
          <p:spPr bwMode="auto">
            <a:xfrm>
              <a:off x="3749886" y="21097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6" name="Freeform 52"/>
            <p:cNvSpPr>
              <a:spLocks/>
            </p:cNvSpPr>
            <p:nvPr/>
          </p:nvSpPr>
          <p:spPr bwMode="auto">
            <a:xfrm>
              <a:off x="5647444" y="266122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7" name="Freeform 53"/>
            <p:cNvSpPr>
              <a:spLocks/>
            </p:cNvSpPr>
            <p:nvPr/>
          </p:nvSpPr>
          <p:spPr bwMode="auto">
            <a:xfrm>
              <a:off x="3648296" y="297324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8" name="Freeform 54"/>
            <p:cNvSpPr>
              <a:spLocks/>
            </p:cNvSpPr>
            <p:nvPr/>
          </p:nvSpPr>
          <p:spPr bwMode="auto">
            <a:xfrm>
              <a:off x="5723638" y="2352822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Freeform 55"/>
            <p:cNvSpPr>
              <a:spLocks/>
            </p:cNvSpPr>
            <p:nvPr/>
          </p:nvSpPr>
          <p:spPr bwMode="auto">
            <a:xfrm>
              <a:off x="5683726" y="230202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0" name="Freeform 56"/>
            <p:cNvSpPr>
              <a:spLocks/>
            </p:cNvSpPr>
            <p:nvPr/>
          </p:nvSpPr>
          <p:spPr bwMode="auto">
            <a:xfrm>
              <a:off x="3234679" y="294785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1" name="Freeform 57"/>
            <p:cNvSpPr>
              <a:spLocks/>
            </p:cNvSpPr>
            <p:nvPr/>
          </p:nvSpPr>
          <p:spPr bwMode="auto">
            <a:xfrm>
              <a:off x="4602517" y="99949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2" name="Freeform 58"/>
            <p:cNvSpPr>
              <a:spLocks/>
            </p:cNvSpPr>
            <p:nvPr/>
          </p:nvSpPr>
          <p:spPr bwMode="auto">
            <a:xfrm>
              <a:off x="5531341" y="2494322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3" name="Freeform 59"/>
            <p:cNvSpPr>
              <a:spLocks/>
            </p:cNvSpPr>
            <p:nvPr/>
          </p:nvSpPr>
          <p:spPr bwMode="auto">
            <a:xfrm>
              <a:off x="5966727" y="360455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4" name="Freeform 60"/>
            <p:cNvSpPr>
              <a:spLocks/>
            </p:cNvSpPr>
            <p:nvPr/>
          </p:nvSpPr>
          <p:spPr bwMode="auto">
            <a:xfrm>
              <a:off x="5981240" y="119179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5" name="Freeform 61"/>
            <p:cNvSpPr>
              <a:spLocks/>
            </p:cNvSpPr>
            <p:nvPr/>
          </p:nvSpPr>
          <p:spPr bwMode="auto">
            <a:xfrm>
              <a:off x="5890536" y="21351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6" name="Freeform 62"/>
            <p:cNvSpPr>
              <a:spLocks/>
            </p:cNvSpPr>
            <p:nvPr/>
          </p:nvSpPr>
          <p:spPr bwMode="auto">
            <a:xfrm>
              <a:off x="5955844" y="283174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7" name="Freeform 63"/>
            <p:cNvSpPr>
              <a:spLocks/>
            </p:cNvSpPr>
            <p:nvPr/>
          </p:nvSpPr>
          <p:spPr bwMode="auto">
            <a:xfrm>
              <a:off x="5850624" y="28172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8" name="Freeform 64"/>
            <p:cNvSpPr>
              <a:spLocks/>
            </p:cNvSpPr>
            <p:nvPr/>
          </p:nvSpPr>
          <p:spPr bwMode="auto">
            <a:xfrm>
              <a:off x="5850624" y="308935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9" name="Freeform 65"/>
            <p:cNvSpPr>
              <a:spLocks/>
            </p:cNvSpPr>
            <p:nvPr/>
          </p:nvSpPr>
          <p:spPr bwMode="auto">
            <a:xfrm>
              <a:off x="5168519" y="212061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0" name="Freeform 66"/>
            <p:cNvSpPr>
              <a:spLocks/>
            </p:cNvSpPr>
            <p:nvPr/>
          </p:nvSpPr>
          <p:spPr bwMode="auto">
            <a:xfrm>
              <a:off x="5582136" y="250883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1" name="Freeform 67"/>
            <p:cNvSpPr>
              <a:spLocks/>
            </p:cNvSpPr>
            <p:nvPr/>
          </p:nvSpPr>
          <p:spPr bwMode="auto">
            <a:xfrm>
              <a:off x="5825228" y="139859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2" name="Freeform 68"/>
            <p:cNvSpPr>
              <a:spLocks/>
            </p:cNvSpPr>
            <p:nvPr/>
          </p:nvSpPr>
          <p:spPr bwMode="auto">
            <a:xfrm>
              <a:off x="5941331" y="22875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3" name="Freeform 69"/>
            <p:cNvSpPr>
              <a:spLocks/>
            </p:cNvSpPr>
            <p:nvPr/>
          </p:nvSpPr>
          <p:spPr bwMode="auto">
            <a:xfrm>
              <a:off x="4265094" y="22875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4" name="Freeform 70"/>
            <p:cNvSpPr>
              <a:spLocks/>
            </p:cNvSpPr>
            <p:nvPr/>
          </p:nvSpPr>
          <p:spPr bwMode="auto">
            <a:xfrm>
              <a:off x="3350782" y="24290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5" name="Freeform 71"/>
            <p:cNvSpPr>
              <a:spLocks/>
            </p:cNvSpPr>
            <p:nvPr/>
          </p:nvSpPr>
          <p:spPr bwMode="auto">
            <a:xfrm>
              <a:off x="5698239" y="310023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6" name="Freeform 72"/>
            <p:cNvSpPr>
              <a:spLocks/>
            </p:cNvSpPr>
            <p:nvPr/>
          </p:nvSpPr>
          <p:spPr bwMode="auto">
            <a:xfrm>
              <a:off x="5788946" y="26757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7" name="Freeform 73"/>
            <p:cNvSpPr>
              <a:spLocks/>
            </p:cNvSpPr>
            <p:nvPr/>
          </p:nvSpPr>
          <p:spPr bwMode="auto">
            <a:xfrm>
              <a:off x="4577121" y="24290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8" name="Freeform 74"/>
            <p:cNvSpPr>
              <a:spLocks/>
            </p:cNvSpPr>
            <p:nvPr/>
          </p:nvSpPr>
          <p:spPr bwMode="auto">
            <a:xfrm>
              <a:off x="5799829" y="216052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69" name="Freeform 75"/>
            <p:cNvSpPr>
              <a:spLocks/>
            </p:cNvSpPr>
            <p:nvPr/>
          </p:nvSpPr>
          <p:spPr bwMode="auto">
            <a:xfrm>
              <a:off x="5839741" y="326713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0" name="Freeform 76"/>
            <p:cNvSpPr>
              <a:spLocks/>
            </p:cNvSpPr>
            <p:nvPr/>
          </p:nvSpPr>
          <p:spPr bwMode="auto">
            <a:xfrm>
              <a:off x="6032035" y="20843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1" name="Freeform 77"/>
            <p:cNvSpPr>
              <a:spLocks/>
            </p:cNvSpPr>
            <p:nvPr/>
          </p:nvSpPr>
          <p:spPr bwMode="auto">
            <a:xfrm>
              <a:off x="5389842" y="21859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2" name="Freeform 78"/>
            <p:cNvSpPr>
              <a:spLocks/>
            </p:cNvSpPr>
            <p:nvPr/>
          </p:nvSpPr>
          <p:spPr bwMode="auto">
            <a:xfrm>
              <a:off x="5516828" y="25342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3" name="Freeform 79"/>
            <p:cNvSpPr>
              <a:spLocks/>
            </p:cNvSpPr>
            <p:nvPr/>
          </p:nvSpPr>
          <p:spPr bwMode="auto">
            <a:xfrm>
              <a:off x="3194768" y="212061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4" name="Freeform 80"/>
            <p:cNvSpPr>
              <a:spLocks/>
            </p:cNvSpPr>
            <p:nvPr/>
          </p:nvSpPr>
          <p:spPr bwMode="auto">
            <a:xfrm>
              <a:off x="4976225" y="24036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5" name="Freeform 81"/>
            <p:cNvSpPr>
              <a:spLocks/>
            </p:cNvSpPr>
            <p:nvPr/>
          </p:nvSpPr>
          <p:spPr bwMode="auto">
            <a:xfrm>
              <a:off x="6032035" y="285714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6" name="Freeform 82"/>
            <p:cNvSpPr>
              <a:spLocks/>
            </p:cNvSpPr>
            <p:nvPr/>
          </p:nvSpPr>
          <p:spPr bwMode="auto">
            <a:xfrm>
              <a:off x="2951678" y="22258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7" name="Freeform 83"/>
            <p:cNvSpPr>
              <a:spLocks/>
            </p:cNvSpPr>
            <p:nvPr/>
          </p:nvSpPr>
          <p:spPr bwMode="auto">
            <a:xfrm>
              <a:off x="5839741" y="227662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8" name="Freeform 84"/>
            <p:cNvSpPr>
              <a:spLocks/>
            </p:cNvSpPr>
            <p:nvPr/>
          </p:nvSpPr>
          <p:spPr bwMode="auto">
            <a:xfrm>
              <a:off x="3982093" y="284263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79" name="Freeform 85"/>
            <p:cNvSpPr>
              <a:spLocks/>
            </p:cNvSpPr>
            <p:nvPr/>
          </p:nvSpPr>
          <p:spPr bwMode="auto">
            <a:xfrm>
              <a:off x="5016134" y="138771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0" name="Freeform 86"/>
            <p:cNvSpPr>
              <a:spLocks/>
            </p:cNvSpPr>
            <p:nvPr/>
          </p:nvSpPr>
          <p:spPr bwMode="auto">
            <a:xfrm>
              <a:off x="6162651" y="295873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1" name="Freeform 87"/>
            <p:cNvSpPr>
              <a:spLocks/>
            </p:cNvSpPr>
            <p:nvPr/>
          </p:nvSpPr>
          <p:spPr bwMode="auto">
            <a:xfrm>
              <a:off x="5556740" y="155461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2" name="Freeform 88"/>
            <p:cNvSpPr>
              <a:spLocks/>
            </p:cNvSpPr>
            <p:nvPr/>
          </p:nvSpPr>
          <p:spPr bwMode="auto">
            <a:xfrm>
              <a:off x="5955844" y="191380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3" name="Freeform 89"/>
            <p:cNvSpPr>
              <a:spLocks/>
            </p:cNvSpPr>
            <p:nvPr/>
          </p:nvSpPr>
          <p:spPr bwMode="auto">
            <a:xfrm>
              <a:off x="5814342" y="227662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4" name="Freeform 90"/>
            <p:cNvSpPr>
              <a:spLocks/>
            </p:cNvSpPr>
            <p:nvPr/>
          </p:nvSpPr>
          <p:spPr bwMode="auto">
            <a:xfrm>
              <a:off x="5850624" y="192831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5" name="Freeform 91"/>
            <p:cNvSpPr>
              <a:spLocks/>
            </p:cNvSpPr>
            <p:nvPr/>
          </p:nvSpPr>
          <p:spPr bwMode="auto">
            <a:xfrm>
              <a:off x="2991588" y="143851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6" name="Freeform 92"/>
            <p:cNvSpPr>
              <a:spLocks/>
            </p:cNvSpPr>
            <p:nvPr/>
          </p:nvSpPr>
          <p:spPr bwMode="auto">
            <a:xfrm>
              <a:off x="5966727" y="25596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7" name="Freeform 93"/>
            <p:cNvSpPr>
              <a:spLocks/>
            </p:cNvSpPr>
            <p:nvPr/>
          </p:nvSpPr>
          <p:spPr bwMode="auto">
            <a:xfrm>
              <a:off x="5027020" y="23129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8" name="Freeform 94"/>
            <p:cNvSpPr>
              <a:spLocks/>
            </p:cNvSpPr>
            <p:nvPr/>
          </p:nvSpPr>
          <p:spPr bwMode="auto">
            <a:xfrm>
              <a:off x="6369461" y="212787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89" name="Freeform 95"/>
            <p:cNvSpPr>
              <a:spLocks/>
            </p:cNvSpPr>
            <p:nvPr/>
          </p:nvSpPr>
          <p:spPr bwMode="auto">
            <a:xfrm>
              <a:off x="6213446" y="263582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0" name="Freeform 96"/>
            <p:cNvSpPr>
              <a:spLocks/>
            </p:cNvSpPr>
            <p:nvPr/>
          </p:nvSpPr>
          <p:spPr bwMode="auto">
            <a:xfrm>
              <a:off x="5103211" y="276643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1" name="Freeform 97"/>
            <p:cNvSpPr>
              <a:spLocks/>
            </p:cNvSpPr>
            <p:nvPr/>
          </p:nvSpPr>
          <p:spPr bwMode="auto">
            <a:xfrm>
              <a:off x="5738151" y="156549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2" name="Freeform 98"/>
            <p:cNvSpPr>
              <a:spLocks/>
            </p:cNvSpPr>
            <p:nvPr/>
          </p:nvSpPr>
          <p:spPr bwMode="auto">
            <a:xfrm>
              <a:off x="5738151" y="286802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3" name="Freeform 99"/>
            <p:cNvSpPr>
              <a:spLocks/>
            </p:cNvSpPr>
            <p:nvPr/>
          </p:nvSpPr>
          <p:spPr bwMode="auto">
            <a:xfrm>
              <a:off x="5749034" y="22258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4" name="Freeform 100"/>
            <p:cNvSpPr>
              <a:spLocks/>
            </p:cNvSpPr>
            <p:nvPr/>
          </p:nvSpPr>
          <p:spPr bwMode="auto">
            <a:xfrm>
              <a:off x="3365295" y="261042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5" name="Freeform 101"/>
            <p:cNvSpPr>
              <a:spLocks/>
            </p:cNvSpPr>
            <p:nvPr/>
          </p:nvSpPr>
          <p:spPr bwMode="auto">
            <a:xfrm>
              <a:off x="5814342" y="337235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6" name="Freeform 102"/>
            <p:cNvSpPr>
              <a:spLocks/>
            </p:cNvSpPr>
            <p:nvPr/>
          </p:nvSpPr>
          <p:spPr bwMode="auto">
            <a:xfrm>
              <a:off x="3158486" y="25451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7" name="Freeform 103"/>
            <p:cNvSpPr>
              <a:spLocks/>
            </p:cNvSpPr>
            <p:nvPr/>
          </p:nvSpPr>
          <p:spPr bwMode="auto">
            <a:xfrm>
              <a:off x="5941331" y="300952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8" name="Freeform 104"/>
            <p:cNvSpPr>
              <a:spLocks/>
            </p:cNvSpPr>
            <p:nvPr/>
          </p:nvSpPr>
          <p:spPr bwMode="auto">
            <a:xfrm>
              <a:off x="5966727" y="237821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99" name="Freeform 105"/>
            <p:cNvSpPr>
              <a:spLocks/>
            </p:cNvSpPr>
            <p:nvPr/>
          </p:nvSpPr>
          <p:spPr bwMode="auto">
            <a:xfrm>
              <a:off x="5016134" y="378596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0" name="Freeform 106"/>
            <p:cNvSpPr>
              <a:spLocks/>
            </p:cNvSpPr>
            <p:nvPr/>
          </p:nvSpPr>
          <p:spPr bwMode="auto">
            <a:xfrm>
              <a:off x="5324534" y="170699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1" name="Freeform 107"/>
            <p:cNvSpPr>
              <a:spLocks/>
            </p:cNvSpPr>
            <p:nvPr/>
          </p:nvSpPr>
          <p:spPr bwMode="auto">
            <a:xfrm>
              <a:off x="6021152" y="25451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2" name="Freeform 108"/>
            <p:cNvSpPr>
              <a:spLocks/>
            </p:cNvSpPr>
            <p:nvPr/>
          </p:nvSpPr>
          <p:spPr bwMode="auto">
            <a:xfrm>
              <a:off x="5941331" y="248343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3" name="Freeform 109"/>
            <p:cNvSpPr>
              <a:spLocks/>
            </p:cNvSpPr>
            <p:nvPr/>
          </p:nvSpPr>
          <p:spPr bwMode="auto">
            <a:xfrm>
              <a:off x="5582136" y="321633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4" name="Freeform 110"/>
            <p:cNvSpPr>
              <a:spLocks/>
            </p:cNvSpPr>
            <p:nvPr/>
          </p:nvSpPr>
          <p:spPr bwMode="auto">
            <a:xfrm>
              <a:off x="5839741" y="113011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5" name="Freeform 111"/>
            <p:cNvSpPr>
              <a:spLocks/>
            </p:cNvSpPr>
            <p:nvPr/>
          </p:nvSpPr>
          <p:spPr bwMode="auto">
            <a:xfrm>
              <a:off x="5505945" y="302404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6" name="Freeform 112"/>
            <p:cNvSpPr>
              <a:spLocks/>
            </p:cNvSpPr>
            <p:nvPr/>
          </p:nvSpPr>
          <p:spPr bwMode="auto">
            <a:xfrm>
              <a:off x="3971207" y="169611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7" name="Freeform 113"/>
            <p:cNvSpPr>
              <a:spLocks/>
            </p:cNvSpPr>
            <p:nvPr/>
          </p:nvSpPr>
          <p:spPr bwMode="auto">
            <a:xfrm>
              <a:off x="5505945" y="373154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8" name="Freeform 114"/>
            <p:cNvSpPr>
              <a:spLocks/>
            </p:cNvSpPr>
            <p:nvPr/>
          </p:nvSpPr>
          <p:spPr bwMode="auto">
            <a:xfrm>
              <a:off x="4754902" y="21714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09" name="Freeform 115"/>
            <p:cNvSpPr>
              <a:spLocks/>
            </p:cNvSpPr>
            <p:nvPr/>
          </p:nvSpPr>
          <p:spPr bwMode="auto">
            <a:xfrm>
              <a:off x="3339897" y="382225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0" name="Freeform 116"/>
            <p:cNvSpPr>
              <a:spLocks/>
            </p:cNvSpPr>
            <p:nvPr/>
          </p:nvSpPr>
          <p:spPr bwMode="auto">
            <a:xfrm>
              <a:off x="5622048" y="210973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1" name="Freeform 117"/>
            <p:cNvSpPr>
              <a:spLocks/>
            </p:cNvSpPr>
            <p:nvPr/>
          </p:nvSpPr>
          <p:spPr bwMode="auto">
            <a:xfrm>
              <a:off x="5556740" y="174690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2" name="Freeform 118"/>
            <p:cNvSpPr>
              <a:spLocks/>
            </p:cNvSpPr>
            <p:nvPr/>
          </p:nvSpPr>
          <p:spPr bwMode="auto">
            <a:xfrm>
              <a:off x="4471901" y="25197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3" name="Freeform 119"/>
            <p:cNvSpPr>
              <a:spLocks/>
            </p:cNvSpPr>
            <p:nvPr/>
          </p:nvSpPr>
          <p:spPr bwMode="auto">
            <a:xfrm>
              <a:off x="3194768" y="326713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4" name="Freeform 120"/>
            <p:cNvSpPr>
              <a:spLocks/>
            </p:cNvSpPr>
            <p:nvPr/>
          </p:nvSpPr>
          <p:spPr bwMode="auto">
            <a:xfrm>
              <a:off x="5709125" y="344854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5" name="Freeform 121"/>
            <p:cNvSpPr>
              <a:spLocks/>
            </p:cNvSpPr>
            <p:nvPr/>
          </p:nvSpPr>
          <p:spPr bwMode="auto">
            <a:xfrm>
              <a:off x="5531341" y="21859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6" name="Freeform 122"/>
            <p:cNvSpPr>
              <a:spLocks/>
            </p:cNvSpPr>
            <p:nvPr/>
          </p:nvSpPr>
          <p:spPr bwMode="auto">
            <a:xfrm>
              <a:off x="5622048" y="2312911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7" name="Freeform 123"/>
            <p:cNvSpPr>
              <a:spLocks/>
            </p:cNvSpPr>
            <p:nvPr/>
          </p:nvSpPr>
          <p:spPr bwMode="auto">
            <a:xfrm>
              <a:off x="5709125" y="221132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8" name="Freeform 124"/>
            <p:cNvSpPr>
              <a:spLocks/>
            </p:cNvSpPr>
            <p:nvPr/>
          </p:nvSpPr>
          <p:spPr bwMode="auto">
            <a:xfrm>
              <a:off x="5879650" y="79268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19" name="Freeform 125"/>
            <p:cNvSpPr>
              <a:spLocks/>
            </p:cNvSpPr>
            <p:nvPr/>
          </p:nvSpPr>
          <p:spPr bwMode="auto">
            <a:xfrm>
              <a:off x="3158486" y="206982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0" name="Freeform 126"/>
            <p:cNvSpPr>
              <a:spLocks/>
            </p:cNvSpPr>
            <p:nvPr/>
          </p:nvSpPr>
          <p:spPr bwMode="auto">
            <a:xfrm>
              <a:off x="5774433" y="279183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1" name="Freeform 127"/>
            <p:cNvSpPr>
              <a:spLocks/>
            </p:cNvSpPr>
            <p:nvPr/>
          </p:nvSpPr>
          <p:spPr bwMode="auto">
            <a:xfrm>
              <a:off x="3299987" y="24036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2" name="Freeform 128"/>
            <p:cNvSpPr>
              <a:spLocks/>
            </p:cNvSpPr>
            <p:nvPr/>
          </p:nvSpPr>
          <p:spPr bwMode="auto">
            <a:xfrm>
              <a:off x="5582136" y="239273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3" name="Freeform 129"/>
            <p:cNvSpPr>
              <a:spLocks/>
            </p:cNvSpPr>
            <p:nvPr/>
          </p:nvSpPr>
          <p:spPr bwMode="auto">
            <a:xfrm>
              <a:off x="5632931" y="298413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4" name="Freeform 130"/>
            <p:cNvSpPr>
              <a:spLocks/>
            </p:cNvSpPr>
            <p:nvPr/>
          </p:nvSpPr>
          <p:spPr bwMode="auto">
            <a:xfrm>
              <a:off x="3169371" y="26757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5" name="Freeform 131"/>
            <p:cNvSpPr>
              <a:spLocks/>
            </p:cNvSpPr>
            <p:nvPr/>
          </p:nvSpPr>
          <p:spPr bwMode="auto">
            <a:xfrm>
              <a:off x="5426124" y="23129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6" name="Freeform 132"/>
            <p:cNvSpPr>
              <a:spLocks/>
            </p:cNvSpPr>
            <p:nvPr/>
          </p:nvSpPr>
          <p:spPr bwMode="auto">
            <a:xfrm>
              <a:off x="5698239" y="209521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7" name="Freeform 133"/>
            <p:cNvSpPr>
              <a:spLocks/>
            </p:cNvSpPr>
            <p:nvPr/>
          </p:nvSpPr>
          <p:spPr bwMode="auto">
            <a:xfrm>
              <a:off x="5219314" y="232742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8" name="Freeform 134"/>
            <p:cNvSpPr>
              <a:spLocks/>
            </p:cNvSpPr>
            <p:nvPr/>
          </p:nvSpPr>
          <p:spPr bwMode="auto">
            <a:xfrm>
              <a:off x="5542227" y="86887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29" name="Freeform 135"/>
            <p:cNvSpPr>
              <a:spLocks/>
            </p:cNvSpPr>
            <p:nvPr/>
          </p:nvSpPr>
          <p:spPr bwMode="auto">
            <a:xfrm>
              <a:off x="5850624" y="123170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0" name="Freeform 136"/>
            <p:cNvSpPr>
              <a:spLocks/>
            </p:cNvSpPr>
            <p:nvPr/>
          </p:nvSpPr>
          <p:spPr bwMode="auto">
            <a:xfrm>
              <a:off x="5476919" y="142399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1" name="Freeform 137"/>
            <p:cNvSpPr>
              <a:spLocks/>
            </p:cNvSpPr>
            <p:nvPr/>
          </p:nvSpPr>
          <p:spPr bwMode="auto">
            <a:xfrm>
              <a:off x="5890536" y="393835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2" name="Freeform 138"/>
            <p:cNvSpPr>
              <a:spLocks/>
            </p:cNvSpPr>
            <p:nvPr/>
          </p:nvSpPr>
          <p:spPr bwMode="auto">
            <a:xfrm>
              <a:off x="4471901" y="293333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3" name="Freeform 139"/>
            <p:cNvSpPr>
              <a:spLocks/>
            </p:cNvSpPr>
            <p:nvPr/>
          </p:nvSpPr>
          <p:spPr bwMode="auto">
            <a:xfrm>
              <a:off x="5723638" y="169611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4" name="Freeform 140"/>
            <p:cNvSpPr>
              <a:spLocks/>
            </p:cNvSpPr>
            <p:nvPr/>
          </p:nvSpPr>
          <p:spPr bwMode="auto">
            <a:xfrm>
              <a:off x="3572103" y="2494322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5" name="Freeform 141"/>
            <p:cNvSpPr>
              <a:spLocks/>
            </p:cNvSpPr>
            <p:nvPr/>
          </p:nvSpPr>
          <p:spPr bwMode="auto">
            <a:xfrm>
              <a:off x="5905049" y="237821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6" name="Freeform 142"/>
            <p:cNvSpPr>
              <a:spLocks/>
            </p:cNvSpPr>
            <p:nvPr/>
          </p:nvSpPr>
          <p:spPr bwMode="auto">
            <a:xfrm>
              <a:off x="3931297" y="147479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7" name="Freeform 143"/>
            <p:cNvSpPr>
              <a:spLocks/>
            </p:cNvSpPr>
            <p:nvPr/>
          </p:nvSpPr>
          <p:spPr bwMode="auto">
            <a:xfrm>
              <a:off x="5299135" y="251972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8" name="Freeform 144"/>
            <p:cNvSpPr>
              <a:spLocks/>
            </p:cNvSpPr>
            <p:nvPr/>
          </p:nvSpPr>
          <p:spPr bwMode="auto">
            <a:xfrm>
              <a:off x="3891386" y="214601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39" name="Freeform 145"/>
            <p:cNvSpPr>
              <a:spLocks/>
            </p:cNvSpPr>
            <p:nvPr/>
          </p:nvSpPr>
          <p:spPr bwMode="auto">
            <a:xfrm>
              <a:off x="5284622" y="158001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0" name="Freeform 146"/>
            <p:cNvSpPr>
              <a:spLocks/>
            </p:cNvSpPr>
            <p:nvPr/>
          </p:nvSpPr>
          <p:spPr bwMode="auto">
            <a:xfrm>
              <a:off x="4395710" y="23274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1" name="Freeform 147"/>
            <p:cNvSpPr>
              <a:spLocks/>
            </p:cNvSpPr>
            <p:nvPr/>
          </p:nvSpPr>
          <p:spPr bwMode="auto">
            <a:xfrm>
              <a:off x="5335417" y="186301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2" name="Freeform 148"/>
            <p:cNvSpPr>
              <a:spLocks/>
            </p:cNvSpPr>
            <p:nvPr/>
          </p:nvSpPr>
          <p:spPr bwMode="auto">
            <a:xfrm>
              <a:off x="5879650" y="26757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3" name="Freeform 149"/>
            <p:cNvSpPr>
              <a:spLocks/>
            </p:cNvSpPr>
            <p:nvPr/>
          </p:nvSpPr>
          <p:spPr bwMode="auto">
            <a:xfrm>
              <a:off x="5672843" y="265033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4" name="Freeform 150"/>
            <p:cNvSpPr>
              <a:spLocks/>
            </p:cNvSpPr>
            <p:nvPr/>
          </p:nvSpPr>
          <p:spPr bwMode="auto">
            <a:xfrm>
              <a:off x="5168519" y="190292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5" name="Freeform 151"/>
            <p:cNvSpPr>
              <a:spLocks/>
            </p:cNvSpPr>
            <p:nvPr/>
          </p:nvSpPr>
          <p:spPr bwMode="auto">
            <a:xfrm>
              <a:off x="4330402" y="81808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6" name="Freeform 152"/>
            <p:cNvSpPr>
              <a:spLocks/>
            </p:cNvSpPr>
            <p:nvPr/>
          </p:nvSpPr>
          <p:spPr bwMode="auto">
            <a:xfrm>
              <a:off x="5709125" y="1413112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7" name="Freeform 153"/>
            <p:cNvSpPr>
              <a:spLocks/>
            </p:cNvSpPr>
            <p:nvPr/>
          </p:nvSpPr>
          <p:spPr bwMode="auto">
            <a:xfrm>
              <a:off x="3299987" y="190292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8" name="Freeform 154"/>
            <p:cNvSpPr>
              <a:spLocks/>
            </p:cNvSpPr>
            <p:nvPr/>
          </p:nvSpPr>
          <p:spPr bwMode="auto">
            <a:xfrm>
              <a:off x="5788946" y="120630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49" name="Freeform 155"/>
            <p:cNvSpPr>
              <a:spLocks/>
            </p:cNvSpPr>
            <p:nvPr/>
          </p:nvSpPr>
          <p:spPr bwMode="auto">
            <a:xfrm>
              <a:off x="5658330" y="246892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0" name="Freeform 156"/>
            <p:cNvSpPr>
              <a:spLocks/>
            </p:cNvSpPr>
            <p:nvPr/>
          </p:nvSpPr>
          <p:spPr bwMode="auto">
            <a:xfrm>
              <a:off x="5966727" y="259954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1" name="Freeform 157"/>
            <p:cNvSpPr>
              <a:spLocks/>
            </p:cNvSpPr>
            <p:nvPr/>
          </p:nvSpPr>
          <p:spPr bwMode="auto">
            <a:xfrm>
              <a:off x="5905049" y="258502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2" name="Freeform 158"/>
            <p:cNvSpPr>
              <a:spLocks/>
            </p:cNvSpPr>
            <p:nvPr/>
          </p:nvSpPr>
          <p:spPr bwMode="auto">
            <a:xfrm>
              <a:off x="3158486" y="170699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3" name="Freeform 159"/>
            <p:cNvSpPr>
              <a:spLocks/>
            </p:cNvSpPr>
            <p:nvPr/>
          </p:nvSpPr>
          <p:spPr bwMode="auto">
            <a:xfrm>
              <a:off x="5672843" y="24036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4" name="Freeform 160"/>
            <p:cNvSpPr>
              <a:spLocks/>
            </p:cNvSpPr>
            <p:nvPr/>
          </p:nvSpPr>
          <p:spPr bwMode="auto">
            <a:xfrm>
              <a:off x="5723638" y="299864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5" name="Freeform 161"/>
            <p:cNvSpPr>
              <a:spLocks/>
            </p:cNvSpPr>
            <p:nvPr/>
          </p:nvSpPr>
          <p:spPr bwMode="auto">
            <a:xfrm>
              <a:off x="5774433" y="25342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6" name="Freeform 162"/>
            <p:cNvSpPr>
              <a:spLocks/>
            </p:cNvSpPr>
            <p:nvPr/>
          </p:nvSpPr>
          <p:spPr bwMode="auto">
            <a:xfrm>
              <a:off x="5244713" y="22258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7" name="Freeform 163"/>
            <p:cNvSpPr>
              <a:spLocks/>
            </p:cNvSpPr>
            <p:nvPr/>
          </p:nvSpPr>
          <p:spPr bwMode="auto">
            <a:xfrm>
              <a:off x="5814342" y="293333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8" name="Freeform 164"/>
            <p:cNvSpPr>
              <a:spLocks/>
            </p:cNvSpPr>
            <p:nvPr/>
          </p:nvSpPr>
          <p:spPr bwMode="auto">
            <a:xfrm>
              <a:off x="3002473" y="195371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59" name="Freeform 165"/>
            <p:cNvSpPr>
              <a:spLocks/>
            </p:cNvSpPr>
            <p:nvPr/>
          </p:nvSpPr>
          <p:spPr bwMode="auto">
            <a:xfrm>
              <a:off x="2320368" y="177230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0" name="Freeform 166"/>
            <p:cNvSpPr>
              <a:spLocks/>
            </p:cNvSpPr>
            <p:nvPr/>
          </p:nvSpPr>
          <p:spPr bwMode="auto">
            <a:xfrm>
              <a:off x="5531341" y="144939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1" name="Freeform 167"/>
            <p:cNvSpPr>
              <a:spLocks/>
            </p:cNvSpPr>
            <p:nvPr/>
          </p:nvSpPr>
          <p:spPr bwMode="auto">
            <a:xfrm>
              <a:off x="6652462" y="265033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2" name="Freeform 168"/>
            <p:cNvSpPr>
              <a:spLocks/>
            </p:cNvSpPr>
            <p:nvPr/>
          </p:nvSpPr>
          <p:spPr bwMode="auto">
            <a:xfrm>
              <a:off x="5905049" y="255963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3" name="Freeform 170"/>
            <p:cNvSpPr>
              <a:spLocks/>
            </p:cNvSpPr>
            <p:nvPr/>
          </p:nvSpPr>
          <p:spPr bwMode="auto">
            <a:xfrm>
              <a:off x="5400725" y="250883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4" name="Freeform 171"/>
            <p:cNvSpPr>
              <a:spLocks/>
            </p:cNvSpPr>
            <p:nvPr/>
          </p:nvSpPr>
          <p:spPr bwMode="auto">
            <a:xfrm>
              <a:off x="5219314" y="291882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5" name="Freeform 172"/>
            <p:cNvSpPr>
              <a:spLocks/>
            </p:cNvSpPr>
            <p:nvPr/>
          </p:nvSpPr>
          <p:spPr bwMode="auto">
            <a:xfrm>
              <a:off x="5879650" y="201902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6" name="Freeform 173"/>
            <p:cNvSpPr>
              <a:spLocks/>
            </p:cNvSpPr>
            <p:nvPr/>
          </p:nvSpPr>
          <p:spPr bwMode="auto">
            <a:xfrm>
              <a:off x="5349930" y="285714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7" name="Freeform 174"/>
            <p:cNvSpPr>
              <a:spLocks/>
            </p:cNvSpPr>
            <p:nvPr/>
          </p:nvSpPr>
          <p:spPr bwMode="auto">
            <a:xfrm>
              <a:off x="5850624" y="323085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8" name="Freeform 175"/>
            <p:cNvSpPr>
              <a:spLocks/>
            </p:cNvSpPr>
            <p:nvPr/>
          </p:nvSpPr>
          <p:spPr bwMode="auto">
            <a:xfrm>
              <a:off x="3027870" y="167071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69" name="Freeform 176"/>
            <p:cNvSpPr>
              <a:spLocks/>
            </p:cNvSpPr>
            <p:nvPr/>
          </p:nvSpPr>
          <p:spPr bwMode="auto">
            <a:xfrm>
              <a:off x="6006639" y="182310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0" name="Freeform 177"/>
            <p:cNvSpPr>
              <a:spLocks/>
            </p:cNvSpPr>
            <p:nvPr/>
          </p:nvSpPr>
          <p:spPr bwMode="auto">
            <a:xfrm>
              <a:off x="3800682" y="152921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1" name="Freeform 178"/>
            <p:cNvSpPr>
              <a:spLocks/>
            </p:cNvSpPr>
            <p:nvPr/>
          </p:nvSpPr>
          <p:spPr bwMode="auto">
            <a:xfrm>
              <a:off x="6057434" y="186301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2" name="Freeform 179"/>
            <p:cNvSpPr>
              <a:spLocks/>
            </p:cNvSpPr>
            <p:nvPr/>
          </p:nvSpPr>
          <p:spPr bwMode="auto">
            <a:xfrm>
              <a:off x="3067781" y="248343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3" name="Freeform 180"/>
            <p:cNvSpPr>
              <a:spLocks/>
            </p:cNvSpPr>
            <p:nvPr/>
          </p:nvSpPr>
          <p:spPr bwMode="auto">
            <a:xfrm>
              <a:off x="4486414" y="26757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4" name="Freeform 181"/>
            <p:cNvSpPr>
              <a:spLocks/>
            </p:cNvSpPr>
            <p:nvPr/>
          </p:nvSpPr>
          <p:spPr bwMode="auto">
            <a:xfrm>
              <a:off x="5672843" y="332155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5" name="Freeform 182"/>
            <p:cNvSpPr>
              <a:spLocks/>
            </p:cNvSpPr>
            <p:nvPr/>
          </p:nvSpPr>
          <p:spPr bwMode="auto">
            <a:xfrm>
              <a:off x="6819360" y="314014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6" name="Freeform 183"/>
            <p:cNvSpPr>
              <a:spLocks/>
            </p:cNvSpPr>
            <p:nvPr/>
          </p:nvSpPr>
          <p:spPr bwMode="auto">
            <a:xfrm>
              <a:off x="5723638" y="319094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7" name="Freeform 184"/>
            <p:cNvSpPr>
              <a:spLocks/>
            </p:cNvSpPr>
            <p:nvPr/>
          </p:nvSpPr>
          <p:spPr bwMode="auto">
            <a:xfrm>
              <a:off x="5647444" y="1837615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8" name="Freeform 185"/>
            <p:cNvSpPr>
              <a:spLocks/>
            </p:cNvSpPr>
            <p:nvPr/>
          </p:nvSpPr>
          <p:spPr bwMode="auto">
            <a:xfrm>
              <a:off x="5788946" y="225123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79" name="Freeform 186"/>
            <p:cNvSpPr>
              <a:spLocks/>
            </p:cNvSpPr>
            <p:nvPr/>
          </p:nvSpPr>
          <p:spPr bwMode="auto">
            <a:xfrm>
              <a:off x="5440637" y="245804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0" name="Freeform 187"/>
            <p:cNvSpPr>
              <a:spLocks/>
            </p:cNvSpPr>
            <p:nvPr/>
          </p:nvSpPr>
          <p:spPr bwMode="auto">
            <a:xfrm>
              <a:off x="5995753" y="255963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1" name="Freeform 188"/>
            <p:cNvSpPr>
              <a:spLocks/>
            </p:cNvSpPr>
            <p:nvPr/>
          </p:nvSpPr>
          <p:spPr bwMode="auto">
            <a:xfrm>
              <a:off x="5360816" y="174690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2" name="Freeform 189"/>
            <p:cNvSpPr>
              <a:spLocks/>
            </p:cNvSpPr>
            <p:nvPr/>
          </p:nvSpPr>
          <p:spPr bwMode="auto">
            <a:xfrm>
              <a:off x="5763547" y="161992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3" name="Freeform 190"/>
            <p:cNvSpPr>
              <a:spLocks/>
            </p:cNvSpPr>
            <p:nvPr/>
          </p:nvSpPr>
          <p:spPr bwMode="auto">
            <a:xfrm>
              <a:off x="5763547" y="24290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4" name="Freeform 191"/>
            <p:cNvSpPr>
              <a:spLocks/>
            </p:cNvSpPr>
            <p:nvPr/>
          </p:nvSpPr>
          <p:spPr bwMode="auto">
            <a:xfrm>
              <a:off x="4511813" y="226211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5" name="Freeform 192"/>
            <p:cNvSpPr>
              <a:spLocks/>
            </p:cNvSpPr>
            <p:nvPr/>
          </p:nvSpPr>
          <p:spPr bwMode="auto">
            <a:xfrm>
              <a:off x="5531341" y="23274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6" name="Freeform 193"/>
            <p:cNvSpPr>
              <a:spLocks/>
            </p:cNvSpPr>
            <p:nvPr/>
          </p:nvSpPr>
          <p:spPr bwMode="auto">
            <a:xfrm>
              <a:off x="5531341" y="2842631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7" name="Freeform 194"/>
            <p:cNvSpPr>
              <a:spLocks/>
            </p:cNvSpPr>
            <p:nvPr/>
          </p:nvSpPr>
          <p:spPr bwMode="auto">
            <a:xfrm>
              <a:off x="6264241" y="263582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8" name="Freeform 195"/>
            <p:cNvSpPr>
              <a:spLocks/>
            </p:cNvSpPr>
            <p:nvPr/>
          </p:nvSpPr>
          <p:spPr bwMode="auto">
            <a:xfrm>
              <a:off x="6238845" y="25197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89" name="Freeform 196"/>
            <p:cNvSpPr>
              <a:spLocks/>
            </p:cNvSpPr>
            <p:nvPr/>
          </p:nvSpPr>
          <p:spPr bwMode="auto">
            <a:xfrm>
              <a:off x="6278754" y="132240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0" name="Freeform 197"/>
            <p:cNvSpPr>
              <a:spLocks/>
            </p:cNvSpPr>
            <p:nvPr/>
          </p:nvSpPr>
          <p:spPr bwMode="auto">
            <a:xfrm>
              <a:off x="6111856" y="310023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1" name="Freeform 198"/>
            <p:cNvSpPr>
              <a:spLocks/>
            </p:cNvSpPr>
            <p:nvPr/>
          </p:nvSpPr>
          <p:spPr bwMode="auto">
            <a:xfrm>
              <a:off x="5850624" y="22875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2" name="Freeform 199"/>
            <p:cNvSpPr>
              <a:spLocks/>
            </p:cNvSpPr>
            <p:nvPr/>
          </p:nvSpPr>
          <p:spPr bwMode="auto">
            <a:xfrm>
              <a:off x="3169371" y="24181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3" name="Freeform 200"/>
            <p:cNvSpPr>
              <a:spLocks/>
            </p:cNvSpPr>
            <p:nvPr/>
          </p:nvSpPr>
          <p:spPr bwMode="auto">
            <a:xfrm>
              <a:off x="5335417" y="246892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4" name="Freeform 201"/>
            <p:cNvSpPr>
              <a:spLocks/>
            </p:cNvSpPr>
            <p:nvPr/>
          </p:nvSpPr>
          <p:spPr bwMode="auto">
            <a:xfrm>
              <a:off x="6227959" y="234193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5" name="Freeform 202"/>
            <p:cNvSpPr>
              <a:spLocks/>
            </p:cNvSpPr>
            <p:nvPr/>
          </p:nvSpPr>
          <p:spPr bwMode="auto">
            <a:xfrm>
              <a:off x="4744019" y="200451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6" name="Freeform 203"/>
            <p:cNvSpPr>
              <a:spLocks/>
            </p:cNvSpPr>
            <p:nvPr/>
          </p:nvSpPr>
          <p:spPr bwMode="auto">
            <a:xfrm>
              <a:off x="5607535" y="218592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7" name="Freeform 204"/>
            <p:cNvSpPr>
              <a:spLocks/>
            </p:cNvSpPr>
            <p:nvPr/>
          </p:nvSpPr>
          <p:spPr bwMode="auto">
            <a:xfrm>
              <a:off x="5749034" y="20843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8" name="Freeform 205"/>
            <p:cNvSpPr>
              <a:spLocks/>
            </p:cNvSpPr>
            <p:nvPr/>
          </p:nvSpPr>
          <p:spPr bwMode="auto">
            <a:xfrm>
              <a:off x="4961712" y="113011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599" name="Freeform 207"/>
            <p:cNvSpPr>
              <a:spLocks/>
            </p:cNvSpPr>
            <p:nvPr/>
          </p:nvSpPr>
          <p:spPr bwMode="auto">
            <a:xfrm>
              <a:off x="3350782" y="303492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0" name="Freeform 208"/>
            <p:cNvSpPr>
              <a:spLocks/>
            </p:cNvSpPr>
            <p:nvPr/>
          </p:nvSpPr>
          <p:spPr bwMode="auto">
            <a:xfrm>
              <a:off x="3365295" y="123170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1" name="Freeform 209"/>
            <p:cNvSpPr>
              <a:spLocks/>
            </p:cNvSpPr>
            <p:nvPr/>
          </p:nvSpPr>
          <p:spPr bwMode="auto">
            <a:xfrm>
              <a:off x="4588004" y="188840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2" name="Freeform 210"/>
            <p:cNvSpPr>
              <a:spLocks/>
            </p:cNvSpPr>
            <p:nvPr/>
          </p:nvSpPr>
          <p:spPr bwMode="auto">
            <a:xfrm>
              <a:off x="5941331" y="230202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3" name="Freeform 211"/>
            <p:cNvSpPr>
              <a:spLocks/>
            </p:cNvSpPr>
            <p:nvPr/>
          </p:nvSpPr>
          <p:spPr bwMode="auto">
            <a:xfrm>
              <a:off x="5426124" y="325624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4" name="Freeform 212"/>
            <p:cNvSpPr>
              <a:spLocks/>
            </p:cNvSpPr>
            <p:nvPr/>
          </p:nvSpPr>
          <p:spPr bwMode="auto">
            <a:xfrm>
              <a:off x="6006639" y="26757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5" name="Freeform 213"/>
            <p:cNvSpPr>
              <a:spLocks/>
            </p:cNvSpPr>
            <p:nvPr/>
          </p:nvSpPr>
          <p:spPr bwMode="auto">
            <a:xfrm>
              <a:off x="3350782" y="2392732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6" name="Freeform 214"/>
            <p:cNvSpPr>
              <a:spLocks/>
            </p:cNvSpPr>
            <p:nvPr/>
          </p:nvSpPr>
          <p:spPr bwMode="auto">
            <a:xfrm>
              <a:off x="6032035" y="304943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7" name="Freeform 215"/>
            <p:cNvSpPr>
              <a:spLocks/>
            </p:cNvSpPr>
            <p:nvPr/>
          </p:nvSpPr>
          <p:spPr bwMode="auto">
            <a:xfrm>
              <a:off x="3815194" y="205530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8" name="Freeform 216"/>
            <p:cNvSpPr>
              <a:spLocks/>
            </p:cNvSpPr>
            <p:nvPr/>
          </p:nvSpPr>
          <p:spPr bwMode="auto">
            <a:xfrm>
              <a:off x="2951678" y="20190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09" name="Freeform 217"/>
            <p:cNvSpPr>
              <a:spLocks/>
            </p:cNvSpPr>
            <p:nvPr/>
          </p:nvSpPr>
          <p:spPr bwMode="auto">
            <a:xfrm>
              <a:off x="5941331" y="167071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0" name="Freeform 218"/>
            <p:cNvSpPr>
              <a:spLocks/>
            </p:cNvSpPr>
            <p:nvPr/>
          </p:nvSpPr>
          <p:spPr bwMode="auto">
            <a:xfrm>
              <a:off x="3169371" y="22258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1" name="Freeform 219"/>
            <p:cNvSpPr>
              <a:spLocks/>
            </p:cNvSpPr>
            <p:nvPr/>
          </p:nvSpPr>
          <p:spPr bwMode="auto">
            <a:xfrm>
              <a:off x="5683726" y="188840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2" name="Freeform 220"/>
            <p:cNvSpPr>
              <a:spLocks/>
            </p:cNvSpPr>
            <p:nvPr/>
          </p:nvSpPr>
          <p:spPr bwMode="auto">
            <a:xfrm>
              <a:off x="5001621" y="213512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3" name="Freeform 221"/>
            <p:cNvSpPr>
              <a:spLocks/>
            </p:cNvSpPr>
            <p:nvPr/>
          </p:nvSpPr>
          <p:spPr bwMode="auto">
            <a:xfrm>
              <a:off x="5995753" y="23673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4" name="Freeform 222"/>
            <p:cNvSpPr>
              <a:spLocks/>
            </p:cNvSpPr>
            <p:nvPr/>
          </p:nvSpPr>
          <p:spPr bwMode="auto">
            <a:xfrm>
              <a:off x="6021152" y="245804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5" name="Freeform 223"/>
            <p:cNvSpPr>
              <a:spLocks/>
            </p:cNvSpPr>
            <p:nvPr/>
          </p:nvSpPr>
          <p:spPr bwMode="auto">
            <a:xfrm>
              <a:off x="5375329" y="257414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6" name="Freeform 224"/>
            <p:cNvSpPr>
              <a:spLocks/>
            </p:cNvSpPr>
            <p:nvPr/>
          </p:nvSpPr>
          <p:spPr bwMode="auto">
            <a:xfrm>
              <a:off x="5749034" y="2392732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7" name="Freeform 225"/>
            <p:cNvSpPr>
              <a:spLocks/>
            </p:cNvSpPr>
            <p:nvPr/>
          </p:nvSpPr>
          <p:spPr bwMode="auto">
            <a:xfrm>
              <a:off x="3597501" y="217140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8" name="Freeform 226"/>
            <p:cNvSpPr>
              <a:spLocks/>
            </p:cNvSpPr>
            <p:nvPr/>
          </p:nvSpPr>
          <p:spPr bwMode="auto">
            <a:xfrm>
              <a:off x="5763547" y="262493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19" name="Freeform 227"/>
            <p:cNvSpPr>
              <a:spLocks/>
            </p:cNvSpPr>
            <p:nvPr/>
          </p:nvSpPr>
          <p:spPr bwMode="auto">
            <a:xfrm>
              <a:off x="3274589" y="364083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0" name="Freeform 228"/>
            <p:cNvSpPr>
              <a:spLocks/>
            </p:cNvSpPr>
            <p:nvPr/>
          </p:nvSpPr>
          <p:spPr bwMode="auto">
            <a:xfrm>
              <a:off x="5865137" y="344854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1" name="Freeform 229"/>
            <p:cNvSpPr>
              <a:spLocks/>
            </p:cNvSpPr>
            <p:nvPr/>
          </p:nvSpPr>
          <p:spPr bwMode="auto">
            <a:xfrm>
              <a:off x="3260076" y="154009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2" name="Freeform 230"/>
            <p:cNvSpPr>
              <a:spLocks/>
            </p:cNvSpPr>
            <p:nvPr/>
          </p:nvSpPr>
          <p:spPr bwMode="auto">
            <a:xfrm>
              <a:off x="5981240" y="167071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3" name="Freeform 231"/>
            <p:cNvSpPr>
              <a:spLocks/>
            </p:cNvSpPr>
            <p:nvPr/>
          </p:nvSpPr>
          <p:spPr bwMode="auto">
            <a:xfrm>
              <a:off x="5426124" y="188840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4" name="Freeform 232"/>
            <p:cNvSpPr>
              <a:spLocks/>
            </p:cNvSpPr>
            <p:nvPr/>
          </p:nvSpPr>
          <p:spPr bwMode="auto">
            <a:xfrm>
              <a:off x="5749034" y="259953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5" name="Freeform 233"/>
            <p:cNvSpPr>
              <a:spLocks/>
            </p:cNvSpPr>
            <p:nvPr/>
          </p:nvSpPr>
          <p:spPr bwMode="auto">
            <a:xfrm>
              <a:off x="5542227" y="338323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6" name="Freeform 234"/>
            <p:cNvSpPr>
              <a:spLocks/>
            </p:cNvSpPr>
            <p:nvPr/>
          </p:nvSpPr>
          <p:spPr bwMode="auto">
            <a:xfrm>
              <a:off x="3310871" y="221132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7" name="Freeform 235"/>
            <p:cNvSpPr>
              <a:spLocks/>
            </p:cNvSpPr>
            <p:nvPr/>
          </p:nvSpPr>
          <p:spPr bwMode="auto">
            <a:xfrm>
              <a:off x="5516828" y="1706997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8" name="Freeform 236"/>
            <p:cNvSpPr>
              <a:spLocks/>
            </p:cNvSpPr>
            <p:nvPr/>
          </p:nvSpPr>
          <p:spPr bwMode="auto">
            <a:xfrm>
              <a:off x="5556740" y="303492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29" name="Freeform 237"/>
            <p:cNvSpPr>
              <a:spLocks/>
            </p:cNvSpPr>
            <p:nvPr/>
          </p:nvSpPr>
          <p:spPr bwMode="auto">
            <a:xfrm>
              <a:off x="5622048" y="251971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0" name="Freeform 238"/>
            <p:cNvSpPr>
              <a:spLocks/>
            </p:cNvSpPr>
            <p:nvPr/>
          </p:nvSpPr>
          <p:spPr bwMode="auto">
            <a:xfrm>
              <a:off x="5995753" y="269024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1" name="Freeform 239"/>
            <p:cNvSpPr>
              <a:spLocks/>
            </p:cNvSpPr>
            <p:nvPr/>
          </p:nvSpPr>
          <p:spPr bwMode="auto">
            <a:xfrm>
              <a:off x="5723638" y="158001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2" name="Freeform 240"/>
            <p:cNvSpPr>
              <a:spLocks/>
            </p:cNvSpPr>
            <p:nvPr/>
          </p:nvSpPr>
          <p:spPr bwMode="auto">
            <a:xfrm>
              <a:off x="5593022" y="2392732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3" name="Freeform 241"/>
            <p:cNvSpPr>
              <a:spLocks/>
            </p:cNvSpPr>
            <p:nvPr/>
          </p:nvSpPr>
          <p:spPr bwMode="auto">
            <a:xfrm>
              <a:off x="6021152" y="216052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4" name="Freeform 242"/>
            <p:cNvSpPr>
              <a:spLocks/>
            </p:cNvSpPr>
            <p:nvPr/>
          </p:nvSpPr>
          <p:spPr bwMode="auto">
            <a:xfrm>
              <a:off x="3016986" y="23673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5" name="Freeform 243"/>
            <p:cNvSpPr>
              <a:spLocks/>
            </p:cNvSpPr>
            <p:nvPr/>
          </p:nvSpPr>
          <p:spPr bwMode="auto">
            <a:xfrm>
              <a:off x="2447355" y="257414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6" name="Freeform 244"/>
            <p:cNvSpPr>
              <a:spLocks/>
            </p:cNvSpPr>
            <p:nvPr/>
          </p:nvSpPr>
          <p:spPr bwMode="auto">
            <a:xfrm>
              <a:off x="5324534" y="227662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7" name="Freeform 245"/>
            <p:cNvSpPr>
              <a:spLocks/>
            </p:cNvSpPr>
            <p:nvPr/>
          </p:nvSpPr>
          <p:spPr bwMode="auto">
            <a:xfrm>
              <a:off x="5183032" y="294784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8" name="Freeform 246"/>
            <p:cNvSpPr>
              <a:spLocks/>
            </p:cNvSpPr>
            <p:nvPr/>
          </p:nvSpPr>
          <p:spPr bwMode="auto">
            <a:xfrm>
              <a:off x="3325384" y="377145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39" name="Freeform 247"/>
            <p:cNvSpPr>
              <a:spLocks/>
            </p:cNvSpPr>
            <p:nvPr/>
          </p:nvSpPr>
          <p:spPr bwMode="auto">
            <a:xfrm>
              <a:off x="3194768" y="212061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0" name="Freeform 248"/>
            <p:cNvSpPr>
              <a:spLocks/>
            </p:cNvSpPr>
            <p:nvPr/>
          </p:nvSpPr>
          <p:spPr bwMode="auto">
            <a:xfrm>
              <a:off x="5400725" y="23673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1" name="Freeform 249"/>
            <p:cNvSpPr>
              <a:spLocks/>
            </p:cNvSpPr>
            <p:nvPr/>
          </p:nvSpPr>
          <p:spPr bwMode="auto">
            <a:xfrm>
              <a:off x="5193918" y="290793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2" name="Freeform 250"/>
            <p:cNvSpPr>
              <a:spLocks/>
            </p:cNvSpPr>
            <p:nvPr/>
          </p:nvSpPr>
          <p:spPr bwMode="auto">
            <a:xfrm>
              <a:off x="5995753" y="262493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3" name="Freeform 251"/>
            <p:cNvSpPr>
              <a:spLocks/>
            </p:cNvSpPr>
            <p:nvPr/>
          </p:nvSpPr>
          <p:spPr bwMode="auto">
            <a:xfrm>
              <a:off x="5567623" y="214601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4" name="Freeform 252"/>
            <p:cNvSpPr>
              <a:spLocks/>
            </p:cNvSpPr>
            <p:nvPr/>
          </p:nvSpPr>
          <p:spPr bwMode="auto">
            <a:xfrm>
              <a:off x="5672843" y="297324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5" name="Freeform 253"/>
            <p:cNvSpPr>
              <a:spLocks/>
            </p:cNvSpPr>
            <p:nvPr/>
          </p:nvSpPr>
          <p:spPr bwMode="auto">
            <a:xfrm>
              <a:off x="5117724" y="244352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6" name="Freeform 254"/>
            <p:cNvSpPr>
              <a:spLocks/>
            </p:cNvSpPr>
            <p:nvPr/>
          </p:nvSpPr>
          <p:spPr bwMode="auto">
            <a:xfrm>
              <a:off x="5593022" y="159089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7" name="Freeform 255"/>
            <p:cNvSpPr>
              <a:spLocks/>
            </p:cNvSpPr>
            <p:nvPr/>
          </p:nvSpPr>
          <p:spPr bwMode="auto">
            <a:xfrm>
              <a:off x="6006639" y="216052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8" name="Freeform 256"/>
            <p:cNvSpPr>
              <a:spLocks/>
            </p:cNvSpPr>
            <p:nvPr/>
          </p:nvSpPr>
          <p:spPr bwMode="auto">
            <a:xfrm>
              <a:off x="5865137" y="176142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49" name="Freeform 257"/>
            <p:cNvSpPr>
              <a:spLocks/>
            </p:cNvSpPr>
            <p:nvPr/>
          </p:nvSpPr>
          <p:spPr bwMode="auto">
            <a:xfrm>
              <a:off x="3260076" y="283174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0" name="Freeform 258"/>
            <p:cNvSpPr>
              <a:spLocks/>
            </p:cNvSpPr>
            <p:nvPr/>
          </p:nvSpPr>
          <p:spPr bwMode="auto">
            <a:xfrm>
              <a:off x="6046548" y="21206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1" name="Freeform 259"/>
            <p:cNvSpPr>
              <a:spLocks/>
            </p:cNvSpPr>
            <p:nvPr/>
          </p:nvSpPr>
          <p:spPr bwMode="auto">
            <a:xfrm>
              <a:off x="5622048" y="24290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2" name="Freeform 260"/>
            <p:cNvSpPr>
              <a:spLocks/>
            </p:cNvSpPr>
            <p:nvPr/>
          </p:nvSpPr>
          <p:spPr bwMode="auto">
            <a:xfrm>
              <a:off x="5738151" y="116639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3" name="Freeform 261"/>
            <p:cNvSpPr>
              <a:spLocks/>
            </p:cNvSpPr>
            <p:nvPr/>
          </p:nvSpPr>
          <p:spPr bwMode="auto">
            <a:xfrm>
              <a:off x="5672843" y="226211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4" name="Freeform 262"/>
            <p:cNvSpPr>
              <a:spLocks/>
            </p:cNvSpPr>
            <p:nvPr/>
          </p:nvSpPr>
          <p:spPr bwMode="auto">
            <a:xfrm>
              <a:off x="5400725" y="1217188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5" name="Freeform 263"/>
            <p:cNvSpPr>
              <a:spLocks/>
            </p:cNvSpPr>
            <p:nvPr/>
          </p:nvSpPr>
          <p:spPr bwMode="auto">
            <a:xfrm>
              <a:off x="6496447" y="280634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6" name="Freeform 264"/>
            <p:cNvSpPr>
              <a:spLocks/>
            </p:cNvSpPr>
            <p:nvPr/>
          </p:nvSpPr>
          <p:spPr bwMode="auto">
            <a:xfrm>
              <a:off x="5451520" y="2868027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7" name="Freeform 265"/>
            <p:cNvSpPr>
              <a:spLocks/>
            </p:cNvSpPr>
            <p:nvPr/>
          </p:nvSpPr>
          <p:spPr bwMode="auto">
            <a:xfrm>
              <a:off x="5542227" y="192831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8" name="Freeform 266"/>
            <p:cNvSpPr>
              <a:spLocks/>
            </p:cNvSpPr>
            <p:nvPr/>
          </p:nvSpPr>
          <p:spPr bwMode="auto">
            <a:xfrm>
              <a:off x="4987108" y="22766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59" name="Freeform 267"/>
            <p:cNvSpPr>
              <a:spLocks/>
            </p:cNvSpPr>
            <p:nvPr/>
          </p:nvSpPr>
          <p:spPr bwMode="auto">
            <a:xfrm>
              <a:off x="6071947" y="265033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0" name="Freeform 268"/>
            <p:cNvSpPr>
              <a:spLocks/>
            </p:cNvSpPr>
            <p:nvPr/>
          </p:nvSpPr>
          <p:spPr bwMode="auto">
            <a:xfrm>
              <a:off x="5850624" y="265033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1" name="Freeform 269"/>
            <p:cNvSpPr>
              <a:spLocks/>
            </p:cNvSpPr>
            <p:nvPr/>
          </p:nvSpPr>
          <p:spPr bwMode="auto">
            <a:xfrm>
              <a:off x="6369461" y="181221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2" name="Freeform 270"/>
            <p:cNvSpPr>
              <a:spLocks/>
            </p:cNvSpPr>
            <p:nvPr/>
          </p:nvSpPr>
          <p:spPr bwMode="auto">
            <a:xfrm>
              <a:off x="5349930" y="2327424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3" name="Freeform 271"/>
            <p:cNvSpPr>
              <a:spLocks/>
            </p:cNvSpPr>
            <p:nvPr/>
          </p:nvSpPr>
          <p:spPr bwMode="auto">
            <a:xfrm>
              <a:off x="6111856" y="276643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4" name="Freeform 272"/>
            <p:cNvSpPr>
              <a:spLocks/>
            </p:cNvSpPr>
            <p:nvPr/>
          </p:nvSpPr>
          <p:spPr bwMode="auto">
            <a:xfrm>
              <a:off x="6046548" y="176142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5" name="Freeform 273"/>
            <p:cNvSpPr>
              <a:spLocks/>
            </p:cNvSpPr>
            <p:nvPr/>
          </p:nvSpPr>
          <p:spPr bwMode="auto">
            <a:xfrm>
              <a:off x="6032035" y="119179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6" name="Freeform 274"/>
            <p:cNvSpPr>
              <a:spLocks/>
            </p:cNvSpPr>
            <p:nvPr/>
          </p:nvSpPr>
          <p:spPr bwMode="auto">
            <a:xfrm>
              <a:off x="6046548" y="197911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7" name="Freeform 275"/>
            <p:cNvSpPr>
              <a:spLocks/>
            </p:cNvSpPr>
            <p:nvPr/>
          </p:nvSpPr>
          <p:spPr bwMode="auto">
            <a:xfrm>
              <a:off x="6006639" y="253423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8" name="Freeform 276"/>
            <p:cNvSpPr>
              <a:spLocks/>
            </p:cNvSpPr>
            <p:nvPr/>
          </p:nvSpPr>
          <p:spPr bwMode="auto">
            <a:xfrm>
              <a:off x="5582136" y="2791836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69" name="Freeform 277"/>
            <p:cNvSpPr>
              <a:spLocks/>
            </p:cNvSpPr>
            <p:nvPr/>
          </p:nvSpPr>
          <p:spPr bwMode="auto">
            <a:xfrm>
              <a:off x="5208431" y="258502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0" name="Freeform 278"/>
            <p:cNvSpPr>
              <a:spLocks/>
            </p:cNvSpPr>
            <p:nvPr/>
          </p:nvSpPr>
          <p:spPr bwMode="auto">
            <a:xfrm>
              <a:off x="5542227" y="195371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1" name="Freeform 279"/>
            <p:cNvSpPr>
              <a:spLocks/>
            </p:cNvSpPr>
            <p:nvPr/>
          </p:nvSpPr>
          <p:spPr bwMode="auto">
            <a:xfrm>
              <a:off x="5622048" y="330704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2" name="Freeform 280"/>
            <p:cNvSpPr>
              <a:spLocks/>
            </p:cNvSpPr>
            <p:nvPr/>
          </p:nvSpPr>
          <p:spPr bwMode="auto">
            <a:xfrm>
              <a:off x="2280457" y="2302025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3" name="Freeform 281"/>
            <p:cNvSpPr>
              <a:spLocks/>
            </p:cNvSpPr>
            <p:nvPr/>
          </p:nvSpPr>
          <p:spPr bwMode="auto">
            <a:xfrm>
              <a:off x="5799829" y="1630805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4" name="Freeform 282"/>
            <p:cNvSpPr>
              <a:spLocks/>
            </p:cNvSpPr>
            <p:nvPr/>
          </p:nvSpPr>
          <p:spPr bwMode="auto">
            <a:xfrm>
              <a:off x="5672843" y="2185922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5" name="Freeform 283"/>
            <p:cNvSpPr>
              <a:spLocks/>
            </p:cNvSpPr>
            <p:nvPr/>
          </p:nvSpPr>
          <p:spPr bwMode="auto">
            <a:xfrm>
              <a:off x="5647444" y="227662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6" name="Freeform 284"/>
            <p:cNvSpPr>
              <a:spLocks/>
            </p:cNvSpPr>
            <p:nvPr/>
          </p:nvSpPr>
          <p:spPr bwMode="auto">
            <a:xfrm>
              <a:off x="3532193" y="3397747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7" name="Freeform 285"/>
            <p:cNvSpPr>
              <a:spLocks/>
            </p:cNvSpPr>
            <p:nvPr/>
          </p:nvSpPr>
          <p:spPr bwMode="auto">
            <a:xfrm>
              <a:off x="4809327" y="306395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8" name="Freeform 286"/>
            <p:cNvSpPr>
              <a:spLocks/>
            </p:cNvSpPr>
            <p:nvPr/>
          </p:nvSpPr>
          <p:spPr bwMode="auto">
            <a:xfrm>
              <a:off x="5476919" y="228751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79" name="Freeform 287"/>
            <p:cNvSpPr>
              <a:spLocks/>
            </p:cNvSpPr>
            <p:nvPr/>
          </p:nvSpPr>
          <p:spPr bwMode="auto">
            <a:xfrm>
              <a:off x="5632931" y="25596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0" name="Freeform 288"/>
            <p:cNvSpPr>
              <a:spLocks/>
            </p:cNvSpPr>
            <p:nvPr/>
          </p:nvSpPr>
          <p:spPr bwMode="auto">
            <a:xfrm>
              <a:off x="5400725" y="277732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1" name="Freeform 289"/>
            <p:cNvSpPr>
              <a:spLocks/>
            </p:cNvSpPr>
            <p:nvPr/>
          </p:nvSpPr>
          <p:spPr bwMode="auto">
            <a:xfrm>
              <a:off x="5941331" y="22766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2" name="Freeform 290"/>
            <p:cNvSpPr>
              <a:spLocks/>
            </p:cNvSpPr>
            <p:nvPr/>
          </p:nvSpPr>
          <p:spPr bwMode="auto">
            <a:xfrm>
              <a:off x="6046548" y="2947848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3" name="Freeform 291"/>
            <p:cNvSpPr>
              <a:spLocks/>
            </p:cNvSpPr>
            <p:nvPr/>
          </p:nvSpPr>
          <p:spPr bwMode="auto">
            <a:xfrm>
              <a:off x="5516828" y="1503817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4" name="Freeform 292"/>
            <p:cNvSpPr>
              <a:spLocks/>
            </p:cNvSpPr>
            <p:nvPr/>
          </p:nvSpPr>
          <p:spPr bwMode="auto">
            <a:xfrm>
              <a:off x="5451520" y="279183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5" name="Freeform 293"/>
            <p:cNvSpPr>
              <a:spLocks/>
            </p:cNvSpPr>
            <p:nvPr/>
          </p:nvSpPr>
          <p:spPr bwMode="auto">
            <a:xfrm>
              <a:off x="5531341" y="2196808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6" name="Freeform 294"/>
            <p:cNvSpPr>
              <a:spLocks/>
            </p:cNvSpPr>
            <p:nvPr/>
          </p:nvSpPr>
          <p:spPr bwMode="auto">
            <a:xfrm>
              <a:off x="4148991" y="236733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7" name="Freeform 295"/>
            <p:cNvSpPr>
              <a:spLocks/>
            </p:cNvSpPr>
            <p:nvPr/>
          </p:nvSpPr>
          <p:spPr bwMode="auto">
            <a:xfrm>
              <a:off x="5531341" y="2494322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8" name="Freeform 296"/>
            <p:cNvSpPr>
              <a:spLocks/>
            </p:cNvSpPr>
            <p:nvPr/>
          </p:nvSpPr>
          <p:spPr bwMode="auto">
            <a:xfrm>
              <a:off x="6006639" y="2545117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89" name="Freeform 297"/>
            <p:cNvSpPr>
              <a:spLocks/>
            </p:cNvSpPr>
            <p:nvPr/>
          </p:nvSpPr>
          <p:spPr bwMode="auto">
            <a:xfrm>
              <a:off x="5219314" y="1913807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0" name="Freeform 298"/>
            <p:cNvSpPr>
              <a:spLocks/>
            </p:cNvSpPr>
            <p:nvPr/>
          </p:nvSpPr>
          <p:spPr bwMode="auto">
            <a:xfrm>
              <a:off x="5981240" y="384764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1" name="Freeform 299"/>
            <p:cNvSpPr>
              <a:spLocks/>
            </p:cNvSpPr>
            <p:nvPr/>
          </p:nvSpPr>
          <p:spPr bwMode="auto">
            <a:xfrm>
              <a:off x="3133089" y="197911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2" name="Freeform 300"/>
            <p:cNvSpPr>
              <a:spLocks/>
            </p:cNvSpPr>
            <p:nvPr/>
          </p:nvSpPr>
          <p:spPr bwMode="auto">
            <a:xfrm>
              <a:off x="6122742" y="181221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3" name="Freeform 301"/>
            <p:cNvSpPr>
              <a:spLocks/>
            </p:cNvSpPr>
            <p:nvPr/>
          </p:nvSpPr>
          <p:spPr bwMode="auto">
            <a:xfrm>
              <a:off x="3042383" y="206981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4" name="Freeform 302"/>
            <p:cNvSpPr>
              <a:spLocks/>
            </p:cNvSpPr>
            <p:nvPr/>
          </p:nvSpPr>
          <p:spPr bwMode="auto">
            <a:xfrm>
              <a:off x="2977075" y="23129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5" name="Freeform 303"/>
            <p:cNvSpPr>
              <a:spLocks/>
            </p:cNvSpPr>
            <p:nvPr/>
          </p:nvSpPr>
          <p:spPr bwMode="auto">
            <a:xfrm>
              <a:off x="5698239" y="2545117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6" name="Freeform 304"/>
            <p:cNvSpPr>
              <a:spLocks/>
            </p:cNvSpPr>
            <p:nvPr/>
          </p:nvSpPr>
          <p:spPr bwMode="auto">
            <a:xfrm>
              <a:off x="3481398" y="245804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7" name="Freeform 305"/>
            <p:cNvSpPr>
              <a:spLocks/>
            </p:cNvSpPr>
            <p:nvPr/>
          </p:nvSpPr>
          <p:spPr bwMode="auto">
            <a:xfrm>
              <a:off x="6071947" y="2893426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8" name="Freeform 306"/>
            <p:cNvSpPr>
              <a:spLocks/>
            </p:cNvSpPr>
            <p:nvPr/>
          </p:nvSpPr>
          <p:spPr bwMode="auto">
            <a:xfrm>
              <a:off x="5310021" y="312563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699" name="Freeform 307"/>
            <p:cNvSpPr>
              <a:spLocks/>
            </p:cNvSpPr>
            <p:nvPr/>
          </p:nvSpPr>
          <p:spPr bwMode="auto">
            <a:xfrm>
              <a:off x="2356650" y="23528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0" name="Freeform 308"/>
            <p:cNvSpPr>
              <a:spLocks/>
            </p:cNvSpPr>
            <p:nvPr/>
          </p:nvSpPr>
          <p:spPr bwMode="auto">
            <a:xfrm>
              <a:off x="2563458" y="2559630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1" name="Freeform 309"/>
            <p:cNvSpPr>
              <a:spLocks/>
            </p:cNvSpPr>
            <p:nvPr/>
          </p:nvSpPr>
          <p:spPr bwMode="auto">
            <a:xfrm>
              <a:off x="3931297" y="3180054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2" name="Freeform 310"/>
            <p:cNvSpPr>
              <a:spLocks/>
            </p:cNvSpPr>
            <p:nvPr/>
          </p:nvSpPr>
          <p:spPr bwMode="auto">
            <a:xfrm>
              <a:off x="5505945" y="237821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3" name="Freeform 311"/>
            <p:cNvSpPr>
              <a:spLocks/>
            </p:cNvSpPr>
            <p:nvPr/>
          </p:nvSpPr>
          <p:spPr bwMode="auto">
            <a:xfrm>
              <a:off x="5516828" y="2661220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4" name="Freeform 312"/>
            <p:cNvSpPr>
              <a:spLocks/>
            </p:cNvSpPr>
            <p:nvPr/>
          </p:nvSpPr>
          <p:spPr bwMode="auto">
            <a:xfrm>
              <a:off x="6561755" y="2635821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5" name="Freeform 313"/>
            <p:cNvSpPr>
              <a:spLocks/>
            </p:cNvSpPr>
            <p:nvPr/>
          </p:nvSpPr>
          <p:spPr bwMode="auto">
            <a:xfrm>
              <a:off x="5995753" y="2378219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6" name="Freeform 314"/>
            <p:cNvSpPr>
              <a:spLocks/>
            </p:cNvSpPr>
            <p:nvPr/>
          </p:nvSpPr>
          <p:spPr bwMode="auto">
            <a:xfrm>
              <a:off x="5774433" y="2958734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7" name="Freeform 315"/>
            <p:cNvSpPr>
              <a:spLocks/>
            </p:cNvSpPr>
            <p:nvPr/>
          </p:nvSpPr>
          <p:spPr bwMode="auto">
            <a:xfrm>
              <a:off x="3133089" y="2429014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8" name="Freeform 316"/>
            <p:cNvSpPr>
              <a:spLocks/>
            </p:cNvSpPr>
            <p:nvPr/>
          </p:nvSpPr>
          <p:spPr bwMode="auto">
            <a:xfrm>
              <a:off x="5233827" y="1140995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09" name="Freeform 317"/>
            <p:cNvSpPr>
              <a:spLocks/>
            </p:cNvSpPr>
            <p:nvPr/>
          </p:nvSpPr>
          <p:spPr bwMode="auto">
            <a:xfrm>
              <a:off x="5632931" y="19682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0" name="Freeform 318"/>
            <p:cNvSpPr>
              <a:spLocks/>
            </p:cNvSpPr>
            <p:nvPr/>
          </p:nvSpPr>
          <p:spPr bwMode="auto">
            <a:xfrm>
              <a:off x="3093178" y="325624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1" name="Freeform 319"/>
            <p:cNvSpPr>
              <a:spLocks/>
            </p:cNvSpPr>
            <p:nvPr/>
          </p:nvSpPr>
          <p:spPr bwMode="auto">
            <a:xfrm>
              <a:off x="5476919" y="2276629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2" name="Freeform 320"/>
            <p:cNvSpPr>
              <a:spLocks/>
            </p:cNvSpPr>
            <p:nvPr/>
          </p:nvSpPr>
          <p:spPr bwMode="auto">
            <a:xfrm>
              <a:off x="2962562" y="3205453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3" name="Freeform 321"/>
            <p:cNvSpPr>
              <a:spLocks/>
            </p:cNvSpPr>
            <p:nvPr/>
          </p:nvSpPr>
          <p:spPr bwMode="auto">
            <a:xfrm>
              <a:off x="5593022" y="2055306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4" name="Freeform 322"/>
            <p:cNvSpPr>
              <a:spLocks/>
            </p:cNvSpPr>
            <p:nvPr/>
          </p:nvSpPr>
          <p:spPr bwMode="auto">
            <a:xfrm>
              <a:off x="5955844" y="1297009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5" name="Freeform 323"/>
            <p:cNvSpPr>
              <a:spLocks/>
            </p:cNvSpPr>
            <p:nvPr/>
          </p:nvSpPr>
          <p:spPr bwMode="auto">
            <a:xfrm>
              <a:off x="5451520" y="2095218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6" name="Freeform 324"/>
            <p:cNvSpPr>
              <a:spLocks/>
            </p:cNvSpPr>
            <p:nvPr/>
          </p:nvSpPr>
          <p:spPr bwMode="auto">
            <a:xfrm>
              <a:off x="2977075" y="2494322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7" name="Freeform 325"/>
            <p:cNvSpPr>
              <a:spLocks/>
            </p:cNvSpPr>
            <p:nvPr/>
          </p:nvSpPr>
          <p:spPr bwMode="auto">
            <a:xfrm>
              <a:off x="3093178" y="234193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8" name="Freeform 326"/>
            <p:cNvSpPr>
              <a:spLocks/>
            </p:cNvSpPr>
            <p:nvPr/>
          </p:nvSpPr>
          <p:spPr bwMode="auto">
            <a:xfrm>
              <a:off x="5698239" y="341226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19" name="Freeform 327"/>
            <p:cNvSpPr>
              <a:spLocks/>
            </p:cNvSpPr>
            <p:nvPr/>
          </p:nvSpPr>
          <p:spPr bwMode="auto">
            <a:xfrm>
              <a:off x="5299135" y="1580010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0" name="Freeform 328"/>
            <p:cNvSpPr>
              <a:spLocks/>
            </p:cNvSpPr>
            <p:nvPr/>
          </p:nvSpPr>
          <p:spPr bwMode="auto">
            <a:xfrm>
              <a:off x="6032035" y="2312911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1" name="Freeform 329"/>
            <p:cNvSpPr>
              <a:spLocks/>
            </p:cNvSpPr>
            <p:nvPr/>
          </p:nvSpPr>
          <p:spPr bwMode="auto">
            <a:xfrm>
              <a:off x="3234679" y="217140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2" name="Freeform 330"/>
            <p:cNvSpPr>
              <a:spLocks/>
            </p:cNvSpPr>
            <p:nvPr/>
          </p:nvSpPr>
          <p:spPr bwMode="auto">
            <a:xfrm>
              <a:off x="5143123" y="2146013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3" name="Freeform 331"/>
            <p:cNvSpPr>
              <a:spLocks/>
            </p:cNvSpPr>
            <p:nvPr/>
          </p:nvSpPr>
          <p:spPr bwMode="auto">
            <a:xfrm>
              <a:off x="5890536" y="1398599"/>
              <a:ext cx="130616" cy="105220"/>
            </a:xfrm>
            <a:custGeom>
              <a:avLst/>
              <a:gdLst>
                <a:gd name="T0" fmla="*/ 0 w 36"/>
                <a:gd name="T1" fmla="*/ 2147483646 h 29"/>
                <a:gd name="T2" fmla="*/ 2147483646 w 36"/>
                <a:gd name="T3" fmla="*/ 2147483646 h 29"/>
                <a:gd name="T4" fmla="*/ 2147483646 w 36"/>
                <a:gd name="T5" fmla="*/ 0 h 29"/>
                <a:gd name="T6" fmla="*/ 0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0" y="29"/>
                  </a:moveTo>
                  <a:lnTo>
                    <a:pt x="36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4" name="Freeform 332"/>
            <p:cNvSpPr>
              <a:spLocks/>
            </p:cNvSpPr>
            <p:nvPr/>
          </p:nvSpPr>
          <p:spPr bwMode="auto">
            <a:xfrm>
              <a:off x="5193918" y="2741041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5" name="Freeform 333"/>
            <p:cNvSpPr>
              <a:spLocks/>
            </p:cNvSpPr>
            <p:nvPr/>
          </p:nvSpPr>
          <p:spPr bwMode="auto">
            <a:xfrm>
              <a:off x="5103211" y="2483436"/>
              <a:ext cx="130616" cy="101590"/>
            </a:xfrm>
            <a:custGeom>
              <a:avLst/>
              <a:gdLst>
                <a:gd name="T0" fmla="*/ 0 w 36"/>
                <a:gd name="T1" fmla="*/ 2147483646 h 28"/>
                <a:gd name="T2" fmla="*/ 2147483646 w 36"/>
                <a:gd name="T3" fmla="*/ 2147483646 h 28"/>
                <a:gd name="T4" fmla="*/ 2147483646 w 36"/>
                <a:gd name="T5" fmla="*/ 0 h 28"/>
                <a:gd name="T6" fmla="*/ 0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0" y="28"/>
                  </a:moveTo>
                  <a:lnTo>
                    <a:pt x="36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6" name="Freeform 334"/>
            <p:cNvSpPr>
              <a:spLocks/>
            </p:cNvSpPr>
            <p:nvPr/>
          </p:nvSpPr>
          <p:spPr bwMode="auto">
            <a:xfrm>
              <a:off x="5273739" y="1939203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7" name="Freeform 335"/>
            <p:cNvSpPr>
              <a:spLocks/>
            </p:cNvSpPr>
            <p:nvPr/>
          </p:nvSpPr>
          <p:spPr bwMode="auto">
            <a:xfrm>
              <a:off x="6021152" y="266122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7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8" name="Freeform 336"/>
            <p:cNvSpPr>
              <a:spLocks/>
            </p:cNvSpPr>
            <p:nvPr/>
          </p:nvSpPr>
          <p:spPr bwMode="auto">
            <a:xfrm>
              <a:off x="5698239" y="2367333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8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29" name="Freeform 337"/>
            <p:cNvSpPr>
              <a:spLocks/>
            </p:cNvSpPr>
            <p:nvPr/>
          </p:nvSpPr>
          <p:spPr bwMode="auto">
            <a:xfrm>
              <a:off x="5440637" y="2312911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0" name="Freeform 338"/>
            <p:cNvSpPr>
              <a:spLocks/>
            </p:cNvSpPr>
            <p:nvPr/>
          </p:nvSpPr>
          <p:spPr bwMode="auto">
            <a:xfrm>
              <a:off x="5814342" y="2352820"/>
              <a:ext cx="126989" cy="105220"/>
            </a:xfrm>
            <a:custGeom>
              <a:avLst/>
              <a:gdLst>
                <a:gd name="T0" fmla="*/ 0 w 35"/>
                <a:gd name="T1" fmla="*/ 2147483646 h 29"/>
                <a:gd name="T2" fmla="*/ 2147483646 w 35"/>
                <a:gd name="T3" fmla="*/ 2147483646 h 29"/>
                <a:gd name="T4" fmla="*/ 2147483646 w 35"/>
                <a:gd name="T5" fmla="*/ 0 h 29"/>
                <a:gd name="T6" fmla="*/ 0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0" y="29"/>
                  </a:moveTo>
                  <a:lnTo>
                    <a:pt x="35" y="29"/>
                  </a:lnTo>
                  <a:lnTo>
                    <a:pt x="18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1" name="Freeform 339"/>
            <p:cNvSpPr>
              <a:spLocks/>
            </p:cNvSpPr>
            <p:nvPr/>
          </p:nvSpPr>
          <p:spPr bwMode="auto">
            <a:xfrm>
              <a:off x="6057434" y="47909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2" name="Freeform 340"/>
            <p:cNvSpPr>
              <a:spLocks/>
            </p:cNvSpPr>
            <p:nvPr/>
          </p:nvSpPr>
          <p:spPr bwMode="auto">
            <a:xfrm>
              <a:off x="3456000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3" name="Freeform 341"/>
            <p:cNvSpPr>
              <a:spLocks/>
            </p:cNvSpPr>
            <p:nvPr/>
          </p:nvSpPr>
          <p:spPr bwMode="auto">
            <a:xfrm>
              <a:off x="3492282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4" name="Freeform 342"/>
            <p:cNvSpPr>
              <a:spLocks/>
            </p:cNvSpPr>
            <p:nvPr/>
          </p:nvSpPr>
          <p:spPr bwMode="auto">
            <a:xfrm>
              <a:off x="3532193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5" name="Freeform 343"/>
            <p:cNvSpPr>
              <a:spLocks/>
            </p:cNvSpPr>
            <p:nvPr/>
          </p:nvSpPr>
          <p:spPr bwMode="auto">
            <a:xfrm>
              <a:off x="3572103" y="42866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6" name="Freeform 344"/>
            <p:cNvSpPr>
              <a:spLocks/>
            </p:cNvSpPr>
            <p:nvPr/>
          </p:nvSpPr>
          <p:spPr bwMode="auto">
            <a:xfrm>
              <a:off x="6173537" y="419595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7" name="Freeform 345"/>
            <p:cNvSpPr>
              <a:spLocks/>
            </p:cNvSpPr>
            <p:nvPr/>
          </p:nvSpPr>
          <p:spPr bwMode="auto">
            <a:xfrm>
              <a:off x="3416090" y="45587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8" name="Freeform 346"/>
            <p:cNvSpPr>
              <a:spLocks/>
            </p:cNvSpPr>
            <p:nvPr/>
          </p:nvSpPr>
          <p:spPr bwMode="auto">
            <a:xfrm>
              <a:off x="3597501" y="44934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39" name="Freeform 347"/>
            <p:cNvSpPr>
              <a:spLocks/>
            </p:cNvSpPr>
            <p:nvPr/>
          </p:nvSpPr>
          <p:spPr bwMode="auto">
            <a:xfrm>
              <a:off x="3506795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0" name="Freeform 348"/>
            <p:cNvSpPr>
              <a:spLocks/>
            </p:cNvSpPr>
            <p:nvPr/>
          </p:nvSpPr>
          <p:spPr bwMode="auto">
            <a:xfrm>
              <a:off x="6278754" y="44027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1" name="Freeform 349"/>
            <p:cNvSpPr>
              <a:spLocks/>
            </p:cNvSpPr>
            <p:nvPr/>
          </p:nvSpPr>
          <p:spPr bwMode="auto">
            <a:xfrm>
              <a:off x="3416090" y="459506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2" name="Freeform 350"/>
            <p:cNvSpPr>
              <a:spLocks/>
            </p:cNvSpPr>
            <p:nvPr/>
          </p:nvSpPr>
          <p:spPr bwMode="auto">
            <a:xfrm>
              <a:off x="3376179" y="48417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3" name="Freeform 351"/>
            <p:cNvSpPr>
              <a:spLocks/>
            </p:cNvSpPr>
            <p:nvPr/>
          </p:nvSpPr>
          <p:spPr bwMode="auto">
            <a:xfrm>
              <a:off x="6253358" y="44934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4" name="Freeform 352"/>
            <p:cNvSpPr>
              <a:spLocks/>
            </p:cNvSpPr>
            <p:nvPr/>
          </p:nvSpPr>
          <p:spPr bwMode="auto">
            <a:xfrm>
              <a:off x="3492282" y="47909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5" name="Freeform 353"/>
            <p:cNvSpPr>
              <a:spLocks/>
            </p:cNvSpPr>
            <p:nvPr/>
          </p:nvSpPr>
          <p:spPr bwMode="auto">
            <a:xfrm>
              <a:off x="6227959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6" name="Freeform 354"/>
            <p:cNvSpPr>
              <a:spLocks/>
            </p:cNvSpPr>
            <p:nvPr/>
          </p:nvSpPr>
          <p:spPr bwMode="auto">
            <a:xfrm>
              <a:off x="3416090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7" name="Freeform 355"/>
            <p:cNvSpPr>
              <a:spLocks/>
            </p:cNvSpPr>
            <p:nvPr/>
          </p:nvSpPr>
          <p:spPr bwMode="auto">
            <a:xfrm>
              <a:off x="6137255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8" name="Freeform 356"/>
            <p:cNvSpPr>
              <a:spLocks/>
            </p:cNvSpPr>
            <p:nvPr/>
          </p:nvSpPr>
          <p:spPr bwMode="auto">
            <a:xfrm>
              <a:off x="6097343" y="437736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49" name="Freeform 357"/>
            <p:cNvSpPr>
              <a:spLocks/>
            </p:cNvSpPr>
            <p:nvPr/>
          </p:nvSpPr>
          <p:spPr bwMode="auto">
            <a:xfrm>
              <a:off x="6238845" y="4801869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0" name="Freeform 358"/>
            <p:cNvSpPr>
              <a:spLocks/>
            </p:cNvSpPr>
            <p:nvPr/>
          </p:nvSpPr>
          <p:spPr bwMode="auto">
            <a:xfrm>
              <a:off x="3789796" y="453338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1" name="Freeform 359"/>
            <p:cNvSpPr>
              <a:spLocks/>
            </p:cNvSpPr>
            <p:nvPr/>
          </p:nvSpPr>
          <p:spPr bwMode="auto">
            <a:xfrm>
              <a:off x="3597501" y="47909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2" name="Freeform 360"/>
            <p:cNvSpPr>
              <a:spLocks/>
            </p:cNvSpPr>
            <p:nvPr/>
          </p:nvSpPr>
          <p:spPr bwMode="auto">
            <a:xfrm>
              <a:off x="6238845" y="47256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3" name="Freeform 361"/>
            <p:cNvSpPr>
              <a:spLocks/>
            </p:cNvSpPr>
            <p:nvPr/>
          </p:nvSpPr>
          <p:spPr bwMode="auto">
            <a:xfrm>
              <a:off x="5672843" y="44281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4" name="Freeform 362"/>
            <p:cNvSpPr>
              <a:spLocks/>
            </p:cNvSpPr>
            <p:nvPr/>
          </p:nvSpPr>
          <p:spPr bwMode="auto">
            <a:xfrm>
              <a:off x="3390692" y="42866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5" name="Freeform 363"/>
            <p:cNvSpPr>
              <a:spLocks/>
            </p:cNvSpPr>
            <p:nvPr/>
          </p:nvSpPr>
          <p:spPr bwMode="auto">
            <a:xfrm>
              <a:off x="3532193" y="433745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6" name="Freeform 364"/>
            <p:cNvSpPr>
              <a:spLocks/>
            </p:cNvSpPr>
            <p:nvPr/>
          </p:nvSpPr>
          <p:spPr bwMode="auto">
            <a:xfrm>
              <a:off x="3492282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7" name="Freeform 365"/>
            <p:cNvSpPr>
              <a:spLocks/>
            </p:cNvSpPr>
            <p:nvPr/>
          </p:nvSpPr>
          <p:spPr bwMode="auto">
            <a:xfrm>
              <a:off x="6264241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8" name="Freeform 366"/>
            <p:cNvSpPr>
              <a:spLocks/>
            </p:cNvSpPr>
            <p:nvPr/>
          </p:nvSpPr>
          <p:spPr bwMode="auto">
            <a:xfrm>
              <a:off x="3416090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59" name="Freeform 367"/>
            <p:cNvSpPr>
              <a:spLocks/>
            </p:cNvSpPr>
            <p:nvPr/>
          </p:nvSpPr>
          <p:spPr bwMode="auto">
            <a:xfrm>
              <a:off x="6659718" y="477284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0" name="Freeform 368"/>
            <p:cNvSpPr>
              <a:spLocks/>
            </p:cNvSpPr>
            <p:nvPr/>
          </p:nvSpPr>
          <p:spPr bwMode="auto">
            <a:xfrm>
              <a:off x="3466885" y="4170559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1" name="Freeform 369"/>
            <p:cNvSpPr>
              <a:spLocks/>
            </p:cNvSpPr>
            <p:nvPr/>
          </p:nvSpPr>
          <p:spPr bwMode="auto">
            <a:xfrm>
              <a:off x="3067781" y="43664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2" name="Freeform 370"/>
            <p:cNvSpPr>
              <a:spLocks/>
            </p:cNvSpPr>
            <p:nvPr/>
          </p:nvSpPr>
          <p:spPr bwMode="auto">
            <a:xfrm>
              <a:off x="3053268" y="441727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3" name="Freeform 371"/>
            <p:cNvSpPr>
              <a:spLocks/>
            </p:cNvSpPr>
            <p:nvPr/>
          </p:nvSpPr>
          <p:spPr bwMode="auto">
            <a:xfrm>
              <a:off x="3517680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4" name="Freeform 372"/>
            <p:cNvSpPr>
              <a:spLocks/>
            </p:cNvSpPr>
            <p:nvPr/>
          </p:nvSpPr>
          <p:spPr bwMode="auto">
            <a:xfrm>
              <a:off x="3466885" y="44281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5" name="Freeform 373"/>
            <p:cNvSpPr>
              <a:spLocks/>
            </p:cNvSpPr>
            <p:nvPr/>
          </p:nvSpPr>
          <p:spPr bwMode="auto">
            <a:xfrm>
              <a:off x="6198933" y="47002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6" name="Freeform 374"/>
            <p:cNvSpPr>
              <a:spLocks/>
            </p:cNvSpPr>
            <p:nvPr/>
          </p:nvSpPr>
          <p:spPr bwMode="auto">
            <a:xfrm>
              <a:off x="3376179" y="44934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7" name="Freeform 375"/>
            <p:cNvSpPr>
              <a:spLocks/>
            </p:cNvSpPr>
            <p:nvPr/>
          </p:nvSpPr>
          <p:spPr bwMode="auto">
            <a:xfrm>
              <a:off x="3456000" y="43664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8" name="Freeform 376"/>
            <p:cNvSpPr>
              <a:spLocks/>
            </p:cNvSpPr>
            <p:nvPr/>
          </p:nvSpPr>
          <p:spPr bwMode="auto">
            <a:xfrm>
              <a:off x="3506795" y="445356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69" name="Freeform 377"/>
            <p:cNvSpPr>
              <a:spLocks/>
            </p:cNvSpPr>
            <p:nvPr/>
          </p:nvSpPr>
          <p:spPr bwMode="auto">
            <a:xfrm>
              <a:off x="3543077" y="44789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0" name="Freeform 378"/>
            <p:cNvSpPr>
              <a:spLocks/>
            </p:cNvSpPr>
            <p:nvPr/>
          </p:nvSpPr>
          <p:spPr bwMode="auto">
            <a:xfrm>
              <a:off x="6148138" y="45442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1" name="Freeform 379"/>
            <p:cNvSpPr>
              <a:spLocks/>
            </p:cNvSpPr>
            <p:nvPr/>
          </p:nvSpPr>
          <p:spPr bwMode="auto">
            <a:xfrm>
              <a:off x="6082830" y="44934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2" name="Freeform 380"/>
            <p:cNvSpPr>
              <a:spLocks/>
            </p:cNvSpPr>
            <p:nvPr/>
          </p:nvSpPr>
          <p:spPr bwMode="auto">
            <a:xfrm>
              <a:off x="3466885" y="455877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3" name="Freeform 381"/>
            <p:cNvSpPr>
              <a:spLocks/>
            </p:cNvSpPr>
            <p:nvPr/>
          </p:nvSpPr>
          <p:spPr bwMode="auto">
            <a:xfrm>
              <a:off x="3543077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4" name="Freeform 382"/>
            <p:cNvSpPr>
              <a:spLocks/>
            </p:cNvSpPr>
            <p:nvPr/>
          </p:nvSpPr>
          <p:spPr bwMode="auto">
            <a:xfrm>
              <a:off x="6198933" y="45079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5" name="Freeform 383"/>
            <p:cNvSpPr>
              <a:spLocks/>
            </p:cNvSpPr>
            <p:nvPr/>
          </p:nvSpPr>
          <p:spPr bwMode="auto">
            <a:xfrm>
              <a:off x="3557590" y="445356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6" name="Freeform 384"/>
            <p:cNvSpPr>
              <a:spLocks/>
            </p:cNvSpPr>
            <p:nvPr/>
          </p:nvSpPr>
          <p:spPr bwMode="auto">
            <a:xfrm>
              <a:off x="6213446" y="4685766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7" name="Freeform 385"/>
            <p:cNvSpPr>
              <a:spLocks/>
            </p:cNvSpPr>
            <p:nvPr/>
          </p:nvSpPr>
          <p:spPr bwMode="auto">
            <a:xfrm>
              <a:off x="3481398" y="444267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8" name="Freeform 386"/>
            <p:cNvSpPr>
              <a:spLocks/>
            </p:cNvSpPr>
            <p:nvPr/>
          </p:nvSpPr>
          <p:spPr bwMode="auto">
            <a:xfrm>
              <a:off x="3543077" y="45442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79" name="Freeform 387"/>
            <p:cNvSpPr>
              <a:spLocks/>
            </p:cNvSpPr>
            <p:nvPr/>
          </p:nvSpPr>
          <p:spPr bwMode="auto">
            <a:xfrm>
              <a:off x="6148138" y="44789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0" name="Freeform 388"/>
            <p:cNvSpPr>
              <a:spLocks/>
            </p:cNvSpPr>
            <p:nvPr/>
          </p:nvSpPr>
          <p:spPr bwMode="auto">
            <a:xfrm>
              <a:off x="3376179" y="43918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1" name="Freeform 389"/>
            <p:cNvSpPr>
              <a:spLocks/>
            </p:cNvSpPr>
            <p:nvPr/>
          </p:nvSpPr>
          <p:spPr bwMode="auto">
            <a:xfrm>
              <a:off x="3441487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2" name="Freeform 390"/>
            <p:cNvSpPr>
              <a:spLocks/>
            </p:cNvSpPr>
            <p:nvPr/>
          </p:nvSpPr>
          <p:spPr bwMode="auto">
            <a:xfrm>
              <a:off x="3481398" y="456966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3" name="Freeform 391"/>
            <p:cNvSpPr>
              <a:spLocks/>
            </p:cNvSpPr>
            <p:nvPr/>
          </p:nvSpPr>
          <p:spPr bwMode="auto">
            <a:xfrm>
              <a:off x="3441487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4" name="Freeform 392"/>
            <p:cNvSpPr>
              <a:spLocks/>
            </p:cNvSpPr>
            <p:nvPr/>
          </p:nvSpPr>
          <p:spPr bwMode="auto">
            <a:xfrm>
              <a:off x="6238845" y="44934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5" name="Freeform 393"/>
            <p:cNvSpPr>
              <a:spLocks/>
            </p:cNvSpPr>
            <p:nvPr/>
          </p:nvSpPr>
          <p:spPr bwMode="auto">
            <a:xfrm>
              <a:off x="3481398" y="475107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6" name="Freeform 394"/>
            <p:cNvSpPr>
              <a:spLocks/>
            </p:cNvSpPr>
            <p:nvPr/>
          </p:nvSpPr>
          <p:spPr bwMode="auto">
            <a:xfrm>
              <a:off x="3376179" y="45079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7" name="Freeform 395"/>
            <p:cNvSpPr>
              <a:spLocks/>
            </p:cNvSpPr>
            <p:nvPr/>
          </p:nvSpPr>
          <p:spPr bwMode="auto">
            <a:xfrm>
              <a:off x="3426974" y="441727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8" name="Freeform 396"/>
            <p:cNvSpPr>
              <a:spLocks/>
            </p:cNvSpPr>
            <p:nvPr/>
          </p:nvSpPr>
          <p:spPr bwMode="auto">
            <a:xfrm>
              <a:off x="3390692" y="43918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89" name="Freeform 397"/>
            <p:cNvSpPr>
              <a:spLocks/>
            </p:cNvSpPr>
            <p:nvPr/>
          </p:nvSpPr>
          <p:spPr bwMode="auto">
            <a:xfrm>
              <a:off x="3557590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0" name="Freeform 398"/>
            <p:cNvSpPr>
              <a:spLocks/>
            </p:cNvSpPr>
            <p:nvPr/>
          </p:nvSpPr>
          <p:spPr bwMode="auto">
            <a:xfrm>
              <a:off x="6471051" y="44027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1" name="Freeform 399"/>
            <p:cNvSpPr>
              <a:spLocks/>
            </p:cNvSpPr>
            <p:nvPr/>
          </p:nvSpPr>
          <p:spPr bwMode="auto">
            <a:xfrm>
              <a:off x="6122742" y="43664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2" name="Freeform 400"/>
            <p:cNvSpPr>
              <a:spLocks/>
            </p:cNvSpPr>
            <p:nvPr/>
          </p:nvSpPr>
          <p:spPr bwMode="auto">
            <a:xfrm>
              <a:off x="3274589" y="44281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3" name="Freeform 401"/>
            <p:cNvSpPr>
              <a:spLocks/>
            </p:cNvSpPr>
            <p:nvPr/>
          </p:nvSpPr>
          <p:spPr bwMode="auto">
            <a:xfrm>
              <a:off x="6006639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4" name="Freeform 402"/>
            <p:cNvSpPr>
              <a:spLocks/>
            </p:cNvSpPr>
            <p:nvPr/>
          </p:nvSpPr>
          <p:spPr bwMode="auto">
            <a:xfrm>
              <a:off x="6213446" y="4685766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5" name="Freeform 403"/>
            <p:cNvSpPr>
              <a:spLocks/>
            </p:cNvSpPr>
            <p:nvPr/>
          </p:nvSpPr>
          <p:spPr bwMode="auto">
            <a:xfrm>
              <a:off x="3466885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6" name="Freeform 404"/>
            <p:cNvSpPr>
              <a:spLocks/>
            </p:cNvSpPr>
            <p:nvPr/>
          </p:nvSpPr>
          <p:spPr bwMode="auto">
            <a:xfrm>
              <a:off x="6071947" y="45587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7" name="Freeform 405"/>
            <p:cNvSpPr>
              <a:spLocks/>
            </p:cNvSpPr>
            <p:nvPr/>
          </p:nvSpPr>
          <p:spPr bwMode="auto">
            <a:xfrm>
              <a:off x="6329549" y="45950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8" name="Freeform 406"/>
            <p:cNvSpPr>
              <a:spLocks/>
            </p:cNvSpPr>
            <p:nvPr/>
          </p:nvSpPr>
          <p:spPr bwMode="auto">
            <a:xfrm>
              <a:off x="7026167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799" name="Freeform 408"/>
            <p:cNvSpPr>
              <a:spLocks/>
            </p:cNvSpPr>
            <p:nvPr/>
          </p:nvSpPr>
          <p:spPr bwMode="auto">
            <a:xfrm>
              <a:off x="6006637" y="43918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0" name="Freeform 409"/>
            <p:cNvSpPr>
              <a:spLocks/>
            </p:cNvSpPr>
            <p:nvPr/>
          </p:nvSpPr>
          <p:spPr bwMode="auto">
            <a:xfrm>
              <a:off x="5879650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1" name="Freeform 410"/>
            <p:cNvSpPr>
              <a:spLocks/>
            </p:cNvSpPr>
            <p:nvPr/>
          </p:nvSpPr>
          <p:spPr bwMode="auto">
            <a:xfrm>
              <a:off x="3416088" y="474019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2" name="Freeform 411"/>
            <p:cNvSpPr>
              <a:spLocks/>
            </p:cNvSpPr>
            <p:nvPr/>
          </p:nvSpPr>
          <p:spPr bwMode="auto">
            <a:xfrm>
              <a:off x="3557590" y="477647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3" name="Freeform 412"/>
            <p:cNvSpPr>
              <a:spLocks/>
            </p:cNvSpPr>
            <p:nvPr/>
          </p:nvSpPr>
          <p:spPr bwMode="auto">
            <a:xfrm>
              <a:off x="3466883" y="450798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4" name="Freeform 413"/>
            <p:cNvSpPr>
              <a:spLocks/>
            </p:cNvSpPr>
            <p:nvPr/>
          </p:nvSpPr>
          <p:spPr bwMode="auto">
            <a:xfrm>
              <a:off x="6227959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5" name="Freeform 414"/>
            <p:cNvSpPr>
              <a:spLocks/>
            </p:cNvSpPr>
            <p:nvPr/>
          </p:nvSpPr>
          <p:spPr bwMode="auto">
            <a:xfrm>
              <a:off x="6097343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6" name="Freeform 415"/>
            <p:cNvSpPr>
              <a:spLocks/>
            </p:cNvSpPr>
            <p:nvPr/>
          </p:nvSpPr>
          <p:spPr bwMode="auto">
            <a:xfrm>
              <a:off x="5981240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7" name="Freeform 416"/>
            <p:cNvSpPr>
              <a:spLocks/>
            </p:cNvSpPr>
            <p:nvPr/>
          </p:nvSpPr>
          <p:spPr bwMode="auto">
            <a:xfrm>
              <a:off x="6111856" y="460957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8" name="Freeform 417"/>
            <p:cNvSpPr>
              <a:spLocks/>
            </p:cNvSpPr>
            <p:nvPr/>
          </p:nvSpPr>
          <p:spPr bwMode="auto">
            <a:xfrm>
              <a:off x="5658328" y="4428164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09" name="Freeform 418"/>
            <p:cNvSpPr>
              <a:spLocks/>
            </p:cNvSpPr>
            <p:nvPr/>
          </p:nvSpPr>
          <p:spPr bwMode="auto">
            <a:xfrm>
              <a:off x="6253356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0" name="Freeform 419"/>
            <p:cNvSpPr>
              <a:spLocks/>
            </p:cNvSpPr>
            <p:nvPr/>
          </p:nvSpPr>
          <p:spPr bwMode="auto">
            <a:xfrm>
              <a:off x="3376179" y="43918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1" name="Freeform 420"/>
            <p:cNvSpPr>
              <a:spLocks/>
            </p:cNvSpPr>
            <p:nvPr/>
          </p:nvSpPr>
          <p:spPr bwMode="auto">
            <a:xfrm>
              <a:off x="6082830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2" name="Freeform 421"/>
            <p:cNvSpPr>
              <a:spLocks/>
            </p:cNvSpPr>
            <p:nvPr/>
          </p:nvSpPr>
          <p:spPr bwMode="auto">
            <a:xfrm>
              <a:off x="6253356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3" name="Freeform 422"/>
            <p:cNvSpPr>
              <a:spLocks/>
            </p:cNvSpPr>
            <p:nvPr/>
          </p:nvSpPr>
          <p:spPr bwMode="auto">
            <a:xfrm>
              <a:off x="6278754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4" name="Freeform 423"/>
            <p:cNvSpPr>
              <a:spLocks/>
            </p:cNvSpPr>
            <p:nvPr/>
          </p:nvSpPr>
          <p:spPr bwMode="auto">
            <a:xfrm>
              <a:off x="6097343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5" name="Freeform 424"/>
            <p:cNvSpPr>
              <a:spLocks/>
            </p:cNvSpPr>
            <p:nvPr/>
          </p:nvSpPr>
          <p:spPr bwMode="auto">
            <a:xfrm>
              <a:off x="2784778" y="463497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6" name="Freeform 425"/>
            <p:cNvSpPr>
              <a:spLocks/>
            </p:cNvSpPr>
            <p:nvPr/>
          </p:nvSpPr>
          <p:spPr bwMode="auto">
            <a:xfrm>
              <a:off x="6213446" y="4351970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7" name="Freeform 426"/>
            <p:cNvSpPr>
              <a:spLocks/>
            </p:cNvSpPr>
            <p:nvPr/>
          </p:nvSpPr>
          <p:spPr bwMode="auto">
            <a:xfrm>
              <a:off x="6960859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8" name="Freeform 427"/>
            <p:cNvSpPr>
              <a:spLocks/>
            </p:cNvSpPr>
            <p:nvPr/>
          </p:nvSpPr>
          <p:spPr bwMode="auto">
            <a:xfrm>
              <a:off x="5890534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19" name="Freeform 428"/>
            <p:cNvSpPr>
              <a:spLocks/>
            </p:cNvSpPr>
            <p:nvPr/>
          </p:nvSpPr>
          <p:spPr bwMode="auto">
            <a:xfrm>
              <a:off x="6213446" y="43918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0" name="Freeform 429"/>
            <p:cNvSpPr>
              <a:spLocks/>
            </p:cNvSpPr>
            <p:nvPr/>
          </p:nvSpPr>
          <p:spPr bwMode="auto">
            <a:xfrm>
              <a:off x="6111856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1" name="Freeform 430"/>
            <p:cNvSpPr>
              <a:spLocks/>
            </p:cNvSpPr>
            <p:nvPr/>
          </p:nvSpPr>
          <p:spPr bwMode="auto">
            <a:xfrm>
              <a:off x="2795664" y="4685766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2" name="Freeform 431"/>
            <p:cNvSpPr>
              <a:spLocks/>
            </p:cNvSpPr>
            <p:nvPr/>
          </p:nvSpPr>
          <p:spPr bwMode="auto">
            <a:xfrm>
              <a:off x="6097343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3" name="Freeform 432"/>
            <p:cNvSpPr>
              <a:spLocks/>
            </p:cNvSpPr>
            <p:nvPr/>
          </p:nvSpPr>
          <p:spPr bwMode="auto">
            <a:xfrm>
              <a:off x="3466883" y="43374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4" name="Freeform 433"/>
            <p:cNvSpPr>
              <a:spLocks/>
            </p:cNvSpPr>
            <p:nvPr/>
          </p:nvSpPr>
          <p:spPr bwMode="auto">
            <a:xfrm>
              <a:off x="6278754" y="431206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5" name="Freeform 434"/>
            <p:cNvSpPr>
              <a:spLocks/>
            </p:cNvSpPr>
            <p:nvPr/>
          </p:nvSpPr>
          <p:spPr bwMode="auto">
            <a:xfrm>
              <a:off x="6264241" y="450798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6" name="Freeform 435"/>
            <p:cNvSpPr>
              <a:spLocks/>
            </p:cNvSpPr>
            <p:nvPr/>
          </p:nvSpPr>
          <p:spPr bwMode="auto">
            <a:xfrm>
              <a:off x="5995753" y="4685766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7" name="Freeform 436"/>
            <p:cNvSpPr>
              <a:spLocks/>
            </p:cNvSpPr>
            <p:nvPr/>
          </p:nvSpPr>
          <p:spPr bwMode="auto">
            <a:xfrm>
              <a:off x="3557590" y="447895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8" name="Freeform 437"/>
            <p:cNvSpPr>
              <a:spLocks/>
            </p:cNvSpPr>
            <p:nvPr/>
          </p:nvSpPr>
          <p:spPr bwMode="auto">
            <a:xfrm>
              <a:off x="6521844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29" name="Freeform 438"/>
            <p:cNvSpPr>
              <a:spLocks/>
            </p:cNvSpPr>
            <p:nvPr/>
          </p:nvSpPr>
          <p:spPr bwMode="auto">
            <a:xfrm>
              <a:off x="7167667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0" name="Freeform 439"/>
            <p:cNvSpPr>
              <a:spLocks/>
            </p:cNvSpPr>
            <p:nvPr/>
          </p:nvSpPr>
          <p:spPr bwMode="auto">
            <a:xfrm>
              <a:off x="7207578" y="462408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1" name="Freeform 440"/>
            <p:cNvSpPr>
              <a:spLocks/>
            </p:cNvSpPr>
            <p:nvPr/>
          </p:nvSpPr>
          <p:spPr bwMode="auto">
            <a:xfrm>
              <a:off x="6082830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2" name="Freeform 441"/>
            <p:cNvSpPr>
              <a:spLocks/>
            </p:cNvSpPr>
            <p:nvPr/>
          </p:nvSpPr>
          <p:spPr bwMode="auto">
            <a:xfrm>
              <a:off x="3067779" y="474019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3" name="Freeform 442"/>
            <p:cNvSpPr>
              <a:spLocks/>
            </p:cNvSpPr>
            <p:nvPr/>
          </p:nvSpPr>
          <p:spPr bwMode="auto">
            <a:xfrm>
              <a:off x="3517678" y="460957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4" name="Freeform 443"/>
            <p:cNvSpPr>
              <a:spLocks/>
            </p:cNvSpPr>
            <p:nvPr/>
          </p:nvSpPr>
          <p:spPr bwMode="auto">
            <a:xfrm>
              <a:off x="3416088" y="42503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5" name="Freeform 444"/>
            <p:cNvSpPr>
              <a:spLocks/>
            </p:cNvSpPr>
            <p:nvPr/>
          </p:nvSpPr>
          <p:spPr bwMode="auto">
            <a:xfrm>
              <a:off x="6137253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6" name="Freeform 445"/>
            <p:cNvSpPr>
              <a:spLocks/>
            </p:cNvSpPr>
            <p:nvPr/>
          </p:nvSpPr>
          <p:spPr bwMode="auto">
            <a:xfrm>
              <a:off x="6227959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7" name="Freeform 446"/>
            <p:cNvSpPr>
              <a:spLocks/>
            </p:cNvSpPr>
            <p:nvPr/>
          </p:nvSpPr>
          <p:spPr bwMode="auto">
            <a:xfrm>
              <a:off x="6986256" y="4478959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8" name="Freeform 447"/>
            <p:cNvSpPr>
              <a:spLocks/>
            </p:cNvSpPr>
            <p:nvPr/>
          </p:nvSpPr>
          <p:spPr bwMode="auto">
            <a:xfrm>
              <a:off x="6213446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39" name="Freeform 448"/>
            <p:cNvSpPr>
              <a:spLocks/>
            </p:cNvSpPr>
            <p:nvPr/>
          </p:nvSpPr>
          <p:spPr bwMode="auto">
            <a:xfrm>
              <a:off x="6198933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0" name="Freeform 449"/>
            <p:cNvSpPr>
              <a:spLocks/>
            </p:cNvSpPr>
            <p:nvPr/>
          </p:nvSpPr>
          <p:spPr bwMode="auto">
            <a:xfrm>
              <a:off x="6227959" y="498328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1" name="Freeform 450"/>
            <p:cNvSpPr>
              <a:spLocks/>
            </p:cNvSpPr>
            <p:nvPr/>
          </p:nvSpPr>
          <p:spPr bwMode="auto">
            <a:xfrm>
              <a:off x="6097343" y="4558780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2" name="Freeform 451"/>
            <p:cNvSpPr>
              <a:spLocks/>
            </p:cNvSpPr>
            <p:nvPr/>
          </p:nvSpPr>
          <p:spPr bwMode="auto">
            <a:xfrm>
              <a:off x="3456000" y="479098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3" name="Freeform 452"/>
            <p:cNvSpPr>
              <a:spLocks/>
            </p:cNvSpPr>
            <p:nvPr/>
          </p:nvSpPr>
          <p:spPr bwMode="auto">
            <a:xfrm>
              <a:off x="2577970" y="48272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4" name="Freeform 453"/>
            <p:cNvSpPr>
              <a:spLocks/>
            </p:cNvSpPr>
            <p:nvPr/>
          </p:nvSpPr>
          <p:spPr bwMode="auto">
            <a:xfrm>
              <a:off x="3517678" y="444267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5" name="Freeform 454"/>
            <p:cNvSpPr>
              <a:spLocks/>
            </p:cNvSpPr>
            <p:nvPr/>
          </p:nvSpPr>
          <p:spPr bwMode="auto">
            <a:xfrm>
              <a:off x="3456000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6" name="Freeform 455"/>
            <p:cNvSpPr>
              <a:spLocks/>
            </p:cNvSpPr>
            <p:nvPr/>
          </p:nvSpPr>
          <p:spPr bwMode="auto">
            <a:xfrm>
              <a:off x="3456000" y="44172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7" name="Freeform 456"/>
            <p:cNvSpPr>
              <a:spLocks/>
            </p:cNvSpPr>
            <p:nvPr/>
          </p:nvSpPr>
          <p:spPr bwMode="auto">
            <a:xfrm>
              <a:off x="3572103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8" name="Freeform 457"/>
            <p:cNvSpPr>
              <a:spLocks/>
            </p:cNvSpPr>
            <p:nvPr/>
          </p:nvSpPr>
          <p:spPr bwMode="auto">
            <a:xfrm>
              <a:off x="6315036" y="43664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49" name="Freeform 458"/>
            <p:cNvSpPr>
              <a:spLocks/>
            </p:cNvSpPr>
            <p:nvPr/>
          </p:nvSpPr>
          <p:spPr bwMode="auto">
            <a:xfrm>
              <a:off x="6162651" y="432657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0" name="Freeform 459"/>
            <p:cNvSpPr>
              <a:spLocks/>
            </p:cNvSpPr>
            <p:nvPr/>
          </p:nvSpPr>
          <p:spPr bwMode="auto">
            <a:xfrm>
              <a:off x="3002471" y="4740191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1" name="Freeform 460"/>
            <p:cNvSpPr>
              <a:spLocks/>
            </p:cNvSpPr>
            <p:nvPr/>
          </p:nvSpPr>
          <p:spPr bwMode="auto">
            <a:xfrm>
              <a:off x="3466883" y="4751074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2" name="Freeform 461"/>
            <p:cNvSpPr>
              <a:spLocks/>
            </p:cNvSpPr>
            <p:nvPr/>
          </p:nvSpPr>
          <p:spPr bwMode="auto">
            <a:xfrm>
              <a:off x="2875484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3" name="Freeform 462"/>
            <p:cNvSpPr>
              <a:spLocks/>
            </p:cNvSpPr>
            <p:nvPr/>
          </p:nvSpPr>
          <p:spPr bwMode="auto">
            <a:xfrm>
              <a:off x="6173535" y="47111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4" name="Freeform 463"/>
            <p:cNvSpPr>
              <a:spLocks/>
            </p:cNvSpPr>
            <p:nvPr/>
          </p:nvSpPr>
          <p:spPr bwMode="auto">
            <a:xfrm>
              <a:off x="6071945" y="488169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5" name="Freeform 464"/>
            <p:cNvSpPr>
              <a:spLocks/>
            </p:cNvSpPr>
            <p:nvPr/>
          </p:nvSpPr>
          <p:spPr bwMode="auto">
            <a:xfrm>
              <a:off x="6173535" y="464948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6" name="Freeform 465"/>
            <p:cNvSpPr>
              <a:spLocks/>
            </p:cNvSpPr>
            <p:nvPr/>
          </p:nvSpPr>
          <p:spPr bwMode="auto">
            <a:xfrm>
              <a:off x="6097343" y="42866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7" name="Freeform 466"/>
            <p:cNvSpPr>
              <a:spLocks/>
            </p:cNvSpPr>
            <p:nvPr/>
          </p:nvSpPr>
          <p:spPr bwMode="auto">
            <a:xfrm>
              <a:off x="3416088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8" name="Freeform 467"/>
            <p:cNvSpPr>
              <a:spLocks/>
            </p:cNvSpPr>
            <p:nvPr/>
          </p:nvSpPr>
          <p:spPr bwMode="auto">
            <a:xfrm>
              <a:off x="3543077" y="476558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59" name="Freeform 468"/>
            <p:cNvSpPr>
              <a:spLocks/>
            </p:cNvSpPr>
            <p:nvPr/>
          </p:nvSpPr>
          <p:spPr bwMode="auto">
            <a:xfrm>
              <a:off x="3118574" y="4261266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0" name="Freeform 469"/>
            <p:cNvSpPr>
              <a:spLocks/>
            </p:cNvSpPr>
            <p:nvPr/>
          </p:nvSpPr>
          <p:spPr bwMode="auto">
            <a:xfrm>
              <a:off x="6264241" y="46748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1" name="Freeform 470"/>
            <p:cNvSpPr>
              <a:spLocks/>
            </p:cNvSpPr>
            <p:nvPr/>
          </p:nvSpPr>
          <p:spPr bwMode="auto">
            <a:xfrm>
              <a:off x="3441487" y="485629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2" name="Freeform 471"/>
            <p:cNvSpPr>
              <a:spLocks/>
            </p:cNvSpPr>
            <p:nvPr/>
          </p:nvSpPr>
          <p:spPr bwMode="auto">
            <a:xfrm>
              <a:off x="6188048" y="435197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3" name="Freeform 473"/>
            <p:cNvSpPr>
              <a:spLocks/>
            </p:cNvSpPr>
            <p:nvPr/>
          </p:nvSpPr>
          <p:spPr bwMode="auto">
            <a:xfrm>
              <a:off x="3401575" y="464948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4" name="Freeform 474"/>
            <p:cNvSpPr>
              <a:spLocks/>
            </p:cNvSpPr>
            <p:nvPr/>
          </p:nvSpPr>
          <p:spPr bwMode="auto">
            <a:xfrm>
              <a:off x="6071945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5" name="Freeform 475"/>
            <p:cNvSpPr>
              <a:spLocks/>
            </p:cNvSpPr>
            <p:nvPr/>
          </p:nvSpPr>
          <p:spPr bwMode="auto">
            <a:xfrm>
              <a:off x="3532191" y="456966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6" name="Freeform 476"/>
            <p:cNvSpPr>
              <a:spLocks/>
            </p:cNvSpPr>
            <p:nvPr/>
          </p:nvSpPr>
          <p:spPr bwMode="auto">
            <a:xfrm>
              <a:off x="3572103" y="45950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7" name="Freeform 477"/>
            <p:cNvSpPr>
              <a:spLocks/>
            </p:cNvSpPr>
            <p:nvPr/>
          </p:nvSpPr>
          <p:spPr bwMode="auto">
            <a:xfrm>
              <a:off x="3426974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8" name="Freeform 478"/>
            <p:cNvSpPr>
              <a:spLocks/>
            </p:cNvSpPr>
            <p:nvPr/>
          </p:nvSpPr>
          <p:spPr bwMode="auto">
            <a:xfrm>
              <a:off x="6071945" y="46748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69" name="Freeform 479"/>
            <p:cNvSpPr>
              <a:spLocks/>
            </p:cNvSpPr>
            <p:nvPr/>
          </p:nvSpPr>
          <p:spPr bwMode="auto">
            <a:xfrm>
              <a:off x="3597499" y="431206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0" name="Freeform 480"/>
            <p:cNvSpPr>
              <a:spLocks/>
            </p:cNvSpPr>
            <p:nvPr/>
          </p:nvSpPr>
          <p:spPr bwMode="auto">
            <a:xfrm>
              <a:off x="3836961" y="465674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1" name="Freeform 481"/>
            <p:cNvSpPr>
              <a:spLocks/>
            </p:cNvSpPr>
            <p:nvPr/>
          </p:nvSpPr>
          <p:spPr bwMode="auto">
            <a:xfrm>
              <a:off x="3426974" y="4221354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2" name="Freeform 482"/>
            <p:cNvSpPr>
              <a:spLocks/>
            </p:cNvSpPr>
            <p:nvPr/>
          </p:nvSpPr>
          <p:spPr bwMode="auto">
            <a:xfrm>
              <a:off x="6213446" y="432657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3" name="Freeform 483"/>
            <p:cNvSpPr>
              <a:spLocks/>
            </p:cNvSpPr>
            <p:nvPr/>
          </p:nvSpPr>
          <p:spPr bwMode="auto">
            <a:xfrm>
              <a:off x="6137253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4" name="Freeform 484"/>
            <p:cNvSpPr>
              <a:spLocks/>
            </p:cNvSpPr>
            <p:nvPr/>
          </p:nvSpPr>
          <p:spPr bwMode="auto">
            <a:xfrm>
              <a:off x="6227959" y="43773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5" name="Freeform 485"/>
            <p:cNvSpPr>
              <a:spLocks/>
            </p:cNvSpPr>
            <p:nvPr/>
          </p:nvSpPr>
          <p:spPr bwMode="auto">
            <a:xfrm>
              <a:off x="6111856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6" name="Freeform 486"/>
            <p:cNvSpPr>
              <a:spLocks/>
            </p:cNvSpPr>
            <p:nvPr/>
          </p:nvSpPr>
          <p:spPr bwMode="auto">
            <a:xfrm>
              <a:off x="3557590" y="453338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7" name="Freeform 487"/>
            <p:cNvSpPr>
              <a:spLocks/>
            </p:cNvSpPr>
            <p:nvPr/>
          </p:nvSpPr>
          <p:spPr bwMode="auto">
            <a:xfrm>
              <a:off x="2679561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8" name="Freeform 488"/>
            <p:cNvSpPr>
              <a:spLocks/>
            </p:cNvSpPr>
            <p:nvPr/>
          </p:nvSpPr>
          <p:spPr bwMode="auto">
            <a:xfrm>
              <a:off x="3416088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79" name="Freeform 489"/>
            <p:cNvSpPr>
              <a:spLocks/>
            </p:cNvSpPr>
            <p:nvPr/>
          </p:nvSpPr>
          <p:spPr bwMode="auto">
            <a:xfrm>
              <a:off x="6960859" y="46748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0" name="Freeform 490"/>
            <p:cNvSpPr>
              <a:spLocks/>
            </p:cNvSpPr>
            <p:nvPr/>
          </p:nvSpPr>
          <p:spPr bwMode="auto">
            <a:xfrm>
              <a:off x="3390692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1" name="Freeform 491"/>
            <p:cNvSpPr>
              <a:spLocks/>
            </p:cNvSpPr>
            <p:nvPr/>
          </p:nvSpPr>
          <p:spPr bwMode="auto">
            <a:xfrm>
              <a:off x="3572103" y="43773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2" name="Freeform 492"/>
            <p:cNvSpPr>
              <a:spLocks/>
            </p:cNvSpPr>
            <p:nvPr/>
          </p:nvSpPr>
          <p:spPr bwMode="auto">
            <a:xfrm>
              <a:off x="6213446" y="4533381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3" name="Freeform 493"/>
            <p:cNvSpPr>
              <a:spLocks/>
            </p:cNvSpPr>
            <p:nvPr/>
          </p:nvSpPr>
          <p:spPr bwMode="auto">
            <a:xfrm>
              <a:off x="6198933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4" name="Freeform 494"/>
            <p:cNvSpPr>
              <a:spLocks/>
            </p:cNvSpPr>
            <p:nvPr/>
          </p:nvSpPr>
          <p:spPr bwMode="auto">
            <a:xfrm>
              <a:off x="3506795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5" name="Freeform 495"/>
            <p:cNvSpPr>
              <a:spLocks/>
            </p:cNvSpPr>
            <p:nvPr/>
          </p:nvSpPr>
          <p:spPr bwMode="auto">
            <a:xfrm>
              <a:off x="6082830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6" name="Freeform 496"/>
            <p:cNvSpPr>
              <a:spLocks/>
            </p:cNvSpPr>
            <p:nvPr/>
          </p:nvSpPr>
          <p:spPr bwMode="auto">
            <a:xfrm>
              <a:off x="3557590" y="45950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7" name="Freeform 497"/>
            <p:cNvSpPr>
              <a:spLocks/>
            </p:cNvSpPr>
            <p:nvPr/>
          </p:nvSpPr>
          <p:spPr bwMode="auto">
            <a:xfrm>
              <a:off x="3426974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8" name="Freeform 498"/>
            <p:cNvSpPr>
              <a:spLocks/>
            </p:cNvSpPr>
            <p:nvPr/>
          </p:nvSpPr>
          <p:spPr bwMode="auto">
            <a:xfrm>
              <a:off x="3390692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89" name="Freeform 499"/>
            <p:cNvSpPr>
              <a:spLocks/>
            </p:cNvSpPr>
            <p:nvPr/>
          </p:nvSpPr>
          <p:spPr bwMode="auto">
            <a:xfrm>
              <a:off x="3401575" y="47111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0" name="Freeform 500"/>
            <p:cNvSpPr>
              <a:spLocks/>
            </p:cNvSpPr>
            <p:nvPr/>
          </p:nvSpPr>
          <p:spPr bwMode="auto">
            <a:xfrm>
              <a:off x="3481396" y="45950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1" name="Freeform 501"/>
            <p:cNvSpPr>
              <a:spLocks/>
            </p:cNvSpPr>
            <p:nvPr/>
          </p:nvSpPr>
          <p:spPr bwMode="auto">
            <a:xfrm>
              <a:off x="3466883" y="42757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2" name="Freeform 502"/>
            <p:cNvSpPr>
              <a:spLocks/>
            </p:cNvSpPr>
            <p:nvPr/>
          </p:nvSpPr>
          <p:spPr bwMode="auto">
            <a:xfrm>
              <a:off x="6238843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3" name="Freeform 503"/>
            <p:cNvSpPr>
              <a:spLocks/>
            </p:cNvSpPr>
            <p:nvPr/>
          </p:nvSpPr>
          <p:spPr bwMode="auto">
            <a:xfrm>
              <a:off x="3608385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4" name="Freeform 505"/>
            <p:cNvSpPr>
              <a:spLocks/>
            </p:cNvSpPr>
            <p:nvPr/>
          </p:nvSpPr>
          <p:spPr bwMode="auto">
            <a:xfrm>
              <a:off x="6097343" y="460957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5" name="Freeform 506"/>
            <p:cNvSpPr>
              <a:spLocks/>
            </p:cNvSpPr>
            <p:nvPr/>
          </p:nvSpPr>
          <p:spPr bwMode="auto">
            <a:xfrm>
              <a:off x="6148138" y="4533381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6" name="Freeform 507"/>
            <p:cNvSpPr>
              <a:spLocks/>
            </p:cNvSpPr>
            <p:nvPr/>
          </p:nvSpPr>
          <p:spPr bwMode="auto">
            <a:xfrm>
              <a:off x="3325384" y="43664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7" name="Freeform 508"/>
            <p:cNvSpPr>
              <a:spLocks/>
            </p:cNvSpPr>
            <p:nvPr/>
          </p:nvSpPr>
          <p:spPr bwMode="auto">
            <a:xfrm>
              <a:off x="6460165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8" name="Freeform 509"/>
            <p:cNvSpPr>
              <a:spLocks/>
            </p:cNvSpPr>
            <p:nvPr/>
          </p:nvSpPr>
          <p:spPr bwMode="auto">
            <a:xfrm>
              <a:off x="6198933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899" name="Freeform 510"/>
            <p:cNvSpPr>
              <a:spLocks/>
            </p:cNvSpPr>
            <p:nvPr/>
          </p:nvSpPr>
          <p:spPr bwMode="auto">
            <a:xfrm>
              <a:off x="3557590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0" name="Freeform 511"/>
            <p:cNvSpPr>
              <a:spLocks/>
            </p:cNvSpPr>
            <p:nvPr/>
          </p:nvSpPr>
          <p:spPr bwMode="auto">
            <a:xfrm>
              <a:off x="6071945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1" name="Freeform 512"/>
            <p:cNvSpPr>
              <a:spLocks/>
            </p:cNvSpPr>
            <p:nvPr/>
          </p:nvSpPr>
          <p:spPr bwMode="auto">
            <a:xfrm>
              <a:off x="6253356" y="447895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2" name="Freeform 513"/>
            <p:cNvSpPr>
              <a:spLocks/>
            </p:cNvSpPr>
            <p:nvPr/>
          </p:nvSpPr>
          <p:spPr bwMode="auto">
            <a:xfrm>
              <a:off x="2795664" y="42757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3" name="Freeform 514"/>
            <p:cNvSpPr>
              <a:spLocks/>
            </p:cNvSpPr>
            <p:nvPr/>
          </p:nvSpPr>
          <p:spPr bwMode="auto">
            <a:xfrm>
              <a:off x="3481396" y="44172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4" name="Freeform 515"/>
            <p:cNvSpPr>
              <a:spLocks/>
            </p:cNvSpPr>
            <p:nvPr/>
          </p:nvSpPr>
          <p:spPr bwMode="auto">
            <a:xfrm>
              <a:off x="6227959" y="456966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5" name="Freeform 516"/>
            <p:cNvSpPr>
              <a:spLocks/>
            </p:cNvSpPr>
            <p:nvPr/>
          </p:nvSpPr>
          <p:spPr bwMode="auto">
            <a:xfrm>
              <a:off x="6162651" y="476558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6" name="Freeform 517"/>
            <p:cNvSpPr>
              <a:spLocks/>
            </p:cNvSpPr>
            <p:nvPr/>
          </p:nvSpPr>
          <p:spPr bwMode="auto">
            <a:xfrm>
              <a:off x="6137253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7" name="Freeform 518"/>
            <p:cNvSpPr>
              <a:spLocks/>
            </p:cNvSpPr>
            <p:nvPr/>
          </p:nvSpPr>
          <p:spPr bwMode="auto">
            <a:xfrm>
              <a:off x="3543077" y="449347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8" name="Freeform 519"/>
            <p:cNvSpPr>
              <a:spLocks/>
            </p:cNvSpPr>
            <p:nvPr/>
          </p:nvSpPr>
          <p:spPr bwMode="auto">
            <a:xfrm>
              <a:off x="2875484" y="4685766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09" name="Freeform 520"/>
            <p:cNvSpPr>
              <a:spLocks/>
            </p:cNvSpPr>
            <p:nvPr/>
          </p:nvSpPr>
          <p:spPr bwMode="auto">
            <a:xfrm>
              <a:off x="3390692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0" name="Freeform 521"/>
            <p:cNvSpPr>
              <a:spLocks/>
            </p:cNvSpPr>
            <p:nvPr/>
          </p:nvSpPr>
          <p:spPr bwMode="auto">
            <a:xfrm>
              <a:off x="2501777" y="42866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1" name="Freeform 522"/>
            <p:cNvSpPr>
              <a:spLocks/>
            </p:cNvSpPr>
            <p:nvPr/>
          </p:nvSpPr>
          <p:spPr bwMode="auto">
            <a:xfrm>
              <a:off x="2512663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2" name="Freeform 523"/>
            <p:cNvSpPr>
              <a:spLocks/>
            </p:cNvSpPr>
            <p:nvPr/>
          </p:nvSpPr>
          <p:spPr bwMode="auto">
            <a:xfrm>
              <a:off x="3067779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3" name="Freeform 524"/>
            <p:cNvSpPr>
              <a:spLocks/>
            </p:cNvSpPr>
            <p:nvPr/>
          </p:nvSpPr>
          <p:spPr bwMode="auto">
            <a:xfrm>
              <a:off x="7091475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4" name="Freeform 525"/>
            <p:cNvSpPr>
              <a:spLocks/>
            </p:cNvSpPr>
            <p:nvPr/>
          </p:nvSpPr>
          <p:spPr bwMode="auto">
            <a:xfrm>
              <a:off x="3401575" y="462408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5" name="Freeform 526"/>
            <p:cNvSpPr>
              <a:spLocks/>
            </p:cNvSpPr>
            <p:nvPr/>
          </p:nvSpPr>
          <p:spPr bwMode="auto">
            <a:xfrm>
              <a:off x="3456000" y="432657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6" name="Freeform 527"/>
            <p:cNvSpPr>
              <a:spLocks/>
            </p:cNvSpPr>
            <p:nvPr/>
          </p:nvSpPr>
          <p:spPr bwMode="auto">
            <a:xfrm>
              <a:off x="3209281" y="47002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7" name="Freeform 528"/>
            <p:cNvSpPr>
              <a:spLocks/>
            </p:cNvSpPr>
            <p:nvPr/>
          </p:nvSpPr>
          <p:spPr bwMode="auto">
            <a:xfrm>
              <a:off x="6122740" y="472567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8" name="Freeform 529"/>
            <p:cNvSpPr>
              <a:spLocks/>
            </p:cNvSpPr>
            <p:nvPr/>
          </p:nvSpPr>
          <p:spPr bwMode="auto">
            <a:xfrm>
              <a:off x="5019761" y="462771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19" name="Freeform 530"/>
            <p:cNvSpPr>
              <a:spLocks/>
            </p:cNvSpPr>
            <p:nvPr/>
          </p:nvSpPr>
          <p:spPr bwMode="auto">
            <a:xfrm>
              <a:off x="6198933" y="444267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0" name="Freeform 531"/>
            <p:cNvSpPr>
              <a:spLocks/>
            </p:cNvSpPr>
            <p:nvPr/>
          </p:nvSpPr>
          <p:spPr bwMode="auto">
            <a:xfrm>
              <a:off x="3078665" y="462408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1" name="Freeform 532"/>
            <p:cNvSpPr>
              <a:spLocks/>
            </p:cNvSpPr>
            <p:nvPr/>
          </p:nvSpPr>
          <p:spPr bwMode="auto">
            <a:xfrm>
              <a:off x="6213446" y="44027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2" name="Freeform 533"/>
            <p:cNvSpPr>
              <a:spLocks/>
            </p:cNvSpPr>
            <p:nvPr/>
          </p:nvSpPr>
          <p:spPr bwMode="auto">
            <a:xfrm>
              <a:off x="6071945" y="4493472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3" name="Freeform 534"/>
            <p:cNvSpPr>
              <a:spLocks/>
            </p:cNvSpPr>
            <p:nvPr/>
          </p:nvSpPr>
          <p:spPr bwMode="auto">
            <a:xfrm>
              <a:off x="3234677" y="439188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4" name="Freeform 535"/>
            <p:cNvSpPr>
              <a:spLocks/>
            </p:cNvSpPr>
            <p:nvPr/>
          </p:nvSpPr>
          <p:spPr bwMode="auto">
            <a:xfrm>
              <a:off x="6278754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5" name="Freeform 536"/>
            <p:cNvSpPr>
              <a:spLocks/>
            </p:cNvSpPr>
            <p:nvPr/>
          </p:nvSpPr>
          <p:spPr bwMode="auto">
            <a:xfrm>
              <a:off x="3376179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6" name="Freeform 537"/>
            <p:cNvSpPr>
              <a:spLocks/>
            </p:cNvSpPr>
            <p:nvPr/>
          </p:nvSpPr>
          <p:spPr bwMode="auto">
            <a:xfrm>
              <a:off x="6148138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7" name="Freeform 538"/>
            <p:cNvSpPr>
              <a:spLocks/>
            </p:cNvSpPr>
            <p:nvPr/>
          </p:nvSpPr>
          <p:spPr bwMode="auto">
            <a:xfrm>
              <a:off x="3517678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8" name="Freeform 539"/>
            <p:cNvSpPr>
              <a:spLocks/>
            </p:cNvSpPr>
            <p:nvPr/>
          </p:nvSpPr>
          <p:spPr bwMode="auto">
            <a:xfrm>
              <a:off x="2719470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29" name="Freeform 540"/>
            <p:cNvSpPr>
              <a:spLocks/>
            </p:cNvSpPr>
            <p:nvPr/>
          </p:nvSpPr>
          <p:spPr bwMode="auto">
            <a:xfrm>
              <a:off x="6173535" y="464948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0" name="Freeform 541"/>
            <p:cNvSpPr>
              <a:spLocks/>
            </p:cNvSpPr>
            <p:nvPr/>
          </p:nvSpPr>
          <p:spPr bwMode="auto">
            <a:xfrm>
              <a:off x="7102359" y="43374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1" name="Freeform 542"/>
            <p:cNvSpPr>
              <a:spLocks/>
            </p:cNvSpPr>
            <p:nvPr/>
          </p:nvSpPr>
          <p:spPr bwMode="auto">
            <a:xfrm>
              <a:off x="3572103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2" name="Freeform 543"/>
            <p:cNvSpPr>
              <a:spLocks/>
            </p:cNvSpPr>
            <p:nvPr/>
          </p:nvSpPr>
          <p:spPr bwMode="auto">
            <a:xfrm>
              <a:off x="3183882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3" name="Freeform 544"/>
            <p:cNvSpPr>
              <a:spLocks/>
            </p:cNvSpPr>
            <p:nvPr/>
          </p:nvSpPr>
          <p:spPr bwMode="auto">
            <a:xfrm>
              <a:off x="3532191" y="435197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4" name="Freeform 545"/>
            <p:cNvSpPr>
              <a:spLocks/>
            </p:cNvSpPr>
            <p:nvPr/>
          </p:nvSpPr>
          <p:spPr bwMode="auto">
            <a:xfrm>
              <a:off x="3401575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5" name="Freeform 546"/>
            <p:cNvSpPr>
              <a:spLocks/>
            </p:cNvSpPr>
            <p:nvPr/>
          </p:nvSpPr>
          <p:spPr bwMode="auto">
            <a:xfrm>
              <a:off x="6122740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6" name="Freeform 547"/>
            <p:cNvSpPr>
              <a:spLocks/>
            </p:cNvSpPr>
            <p:nvPr/>
          </p:nvSpPr>
          <p:spPr bwMode="auto">
            <a:xfrm>
              <a:off x="3456000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7" name="Freeform 548"/>
            <p:cNvSpPr>
              <a:spLocks/>
            </p:cNvSpPr>
            <p:nvPr/>
          </p:nvSpPr>
          <p:spPr bwMode="auto">
            <a:xfrm>
              <a:off x="6227959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8" name="Freeform 549"/>
            <p:cNvSpPr>
              <a:spLocks/>
            </p:cNvSpPr>
            <p:nvPr/>
          </p:nvSpPr>
          <p:spPr bwMode="auto">
            <a:xfrm>
              <a:off x="3648294" y="447895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39" name="Freeform 550"/>
            <p:cNvSpPr>
              <a:spLocks/>
            </p:cNvSpPr>
            <p:nvPr/>
          </p:nvSpPr>
          <p:spPr bwMode="auto">
            <a:xfrm>
              <a:off x="3517678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0" name="Freeform 551"/>
            <p:cNvSpPr>
              <a:spLocks/>
            </p:cNvSpPr>
            <p:nvPr/>
          </p:nvSpPr>
          <p:spPr bwMode="auto">
            <a:xfrm>
              <a:off x="6071945" y="4569663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1" name="Freeform 552"/>
            <p:cNvSpPr>
              <a:spLocks/>
            </p:cNvSpPr>
            <p:nvPr/>
          </p:nvSpPr>
          <p:spPr bwMode="auto">
            <a:xfrm>
              <a:off x="3441487" y="433745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2" name="Freeform 553"/>
            <p:cNvSpPr>
              <a:spLocks/>
            </p:cNvSpPr>
            <p:nvPr/>
          </p:nvSpPr>
          <p:spPr bwMode="auto">
            <a:xfrm>
              <a:off x="6071945" y="43773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3" name="Freeform 554"/>
            <p:cNvSpPr>
              <a:spLocks/>
            </p:cNvSpPr>
            <p:nvPr/>
          </p:nvSpPr>
          <p:spPr bwMode="auto">
            <a:xfrm>
              <a:off x="3042383" y="447895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4" name="Freeform 555"/>
            <p:cNvSpPr>
              <a:spLocks/>
            </p:cNvSpPr>
            <p:nvPr/>
          </p:nvSpPr>
          <p:spPr bwMode="auto">
            <a:xfrm>
              <a:off x="2850086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5" name="Freeform 556"/>
            <p:cNvSpPr>
              <a:spLocks/>
            </p:cNvSpPr>
            <p:nvPr/>
          </p:nvSpPr>
          <p:spPr bwMode="auto">
            <a:xfrm>
              <a:off x="6122740" y="450798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6" name="Freeform 557"/>
            <p:cNvSpPr>
              <a:spLocks/>
            </p:cNvSpPr>
            <p:nvPr/>
          </p:nvSpPr>
          <p:spPr bwMode="auto">
            <a:xfrm>
              <a:off x="6677858" y="431206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7" name="Freeform 558"/>
            <p:cNvSpPr>
              <a:spLocks/>
            </p:cNvSpPr>
            <p:nvPr/>
          </p:nvSpPr>
          <p:spPr bwMode="auto">
            <a:xfrm>
              <a:off x="3426974" y="4351970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8" name="Freeform 559"/>
            <p:cNvSpPr>
              <a:spLocks/>
            </p:cNvSpPr>
            <p:nvPr/>
          </p:nvSpPr>
          <p:spPr bwMode="auto">
            <a:xfrm>
              <a:off x="6148138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49" name="Freeform 560"/>
            <p:cNvSpPr>
              <a:spLocks/>
            </p:cNvSpPr>
            <p:nvPr/>
          </p:nvSpPr>
          <p:spPr bwMode="auto">
            <a:xfrm>
              <a:off x="3582986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0" name="Freeform 561"/>
            <p:cNvSpPr>
              <a:spLocks/>
            </p:cNvSpPr>
            <p:nvPr/>
          </p:nvSpPr>
          <p:spPr bwMode="auto">
            <a:xfrm>
              <a:off x="6213446" y="4442677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1" name="Freeform 562"/>
            <p:cNvSpPr>
              <a:spLocks/>
            </p:cNvSpPr>
            <p:nvPr/>
          </p:nvSpPr>
          <p:spPr bwMode="auto">
            <a:xfrm>
              <a:off x="3532191" y="46748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2" name="Freeform 563"/>
            <p:cNvSpPr>
              <a:spLocks/>
            </p:cNvSpPr>
            <p:nvPr/>
          </p:nvSpPr>
          <p:spPr bwMode="auto">
            <a:xfrm>
              <a:off x="3390692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3" name="Freeform 564"/>
            <p:cNvSpPr>
              <a:spLocks/>
            </p:cNvSpPr>
            <p:nvPr/>
          </p:nvSpPr>
          <p:spPr bwMode="auto">
            <a:xfrm>
              <a:off x="6264241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4" name="Freeform 565"/>
            <p:cNvSpPr>
              <a:spLocks/>
            </p:cNvSpPr>
            <p:nvPr/>
          </p:nvSpPr>
          <p:spPr bwMode="auto">
            <a:xfrm>
              <a:off x="3582986" y="4533381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5" name="Freeform 566"/>
            <p:cNvSpPr>
              <a:spLocks/>
            </p:cNvSpPr>
            <p:nvPr/>
          </p:nvSpPr>
          <p:spPr bwMode="auto">
            <a:xfrm>
              <a:off x="6137253" y="44027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6" name="Freeform 567"/>
            <p:cNvSpPr>
              <a:spLocks/>
            </p:cNvSpPr>
            <p:nvPr/>
          </p:nvSpPr>
          <p:spPr bwMode="auto">
            <a:xfrm>
              <a:off x="6111856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7" name="Freeform 568"/>
            <p:cNvSpPr>
              <a:spLocks/>
            </p:cNvSpPr>
            <p:nvPr/>
          </p:nvSpPr>
          <p:spPr bwMode="auto">
            <a:xfrm>
              <a:off x="3376179" y="4428164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8" name="Freeform 569"/>
            <p:cNvSpPr>
              <a:spLocks/>
            </p:cNvSpPr>
            <p:nvPr/>
          </p:nvSpPr>
          <p:spPr bwMode="auto">
            <a:xfrm>
              <a:off x="6082830" y="458417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59" name="Freeform 570"/>
            <p:cNvSpPr>
              <a:spLocks/>
            </p:cNvSpPr>
            <p:nvPr/>
          </p:nvSpPr>
          <p:spPr bwMode="auto">
            <a:xfrm>
              <a:off x="5825226" y="464948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0" name="Freeform 571"/>
            <p:cNvSpPr>
              <a:spLocks/>
            </p:cNvSpPr>
            <p:nvPr/>
          </p:nvSpPr>
          <p:spPr bwMode="auto">
            <a:xfrm>
              <a:off x="5346303" y="4518870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1" name="Freeform 572"/>
            <p:cNvSpPr>
              <a:spLocks/>
            </p:cNvSpPr>
            <p:nvPr/>
          </p:nvSpPr>
          <p:spPr bwMode="auto">
            <a:xfrm>
              <a:off x="3481396" y="47111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2" name="Freeform 573"/>
            <p:cNvSpPr>
              <a:spLocks/>
            </p:cNvSpPr>
            <p:nvPr/>
          </p:nvSpPr>
          <p:spPr bwMode="auto">
            <a:xfrm>
              <a:off x="6057432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3" name="Freeform 574"/>
            <p:cNvSpPr>
              <a:spLocks/>
            </p:cNvSpPr>
            <p:nvPr/>
          </p:nvSpPr>
          <p:spPr bwMode="auto">
            <a:xfrm>
              <a:off x="3597499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4" name="Freeform 575"/>
            <p:cNvSpPr>
              <a:spLocks/>
            </p:cNvSpPr>
            <p:nvPr/>
          </p:nvSpPr>
          <p:spPr bwMode="auto">
            <a:xfrm>
              <a:off x="3456000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5" name="Freeform 576"/>
            <p:cNvSpPr>
              <a:spLocks/>
            </p:cNvSpPr>
            <p:nvPr/>
          </p:nvSpPr>
          <p:spPr bwMode="auto">
            <a:xfrm>
              <a:off x="3532191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6" name="Freeform 577"/>
            <p:cNvSpPr>
              <a:spLocks/>
            </p:cNvSpPr>
            <p:nvPr/>
          </p:nvSpPr>
          <p:spPr bwMode="auto">
            <a:xfrm>
              <a:off x="6227959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7" name="Freeform 578"/>
            <p:cNvSpPr>
              <a:spLocks/>
            </p:cNvSpPr>
            <p:nvPr/>
          </p:nvSpPr>
          <p:spPr bwMode="auto">
            <a:xfrm>
              <a:off x="6137253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8" name="Freeform 579"/>
            <p:cNvSpPr>
              <a:spLocks/>
            </p:cNvSpPr>
            <p:nvPr/>
          </p:nvSpPr>
          <p:spPr bwMode="auto">
            <a:xfrm>
              <a:off x="3441487" y="4790986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69" name="Freeform 580"/>
            <p:cNvSpPr>
              <a:spLocks/>
            </p:cNvSpPr>
            <p:nvPr/>
          </p:nvSpPr>
          <p:spPr bwMode="auto">
            <a:xfrm>
              <a:off x="6046548" y="4740191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0" name="Freeform 581"/>
            <p:cNvSpPr>
              <a:spLocks/>
            </p:cNvSpPr>
            <p:nvPr/>
          </p:nvSpPr>
          <p:spPr bwMode="auto">
            <a:xfrm>
              <a:off x="5915932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1" name="Freeform 582"/>
            <p:cNvSpPr>
              <a:spLocks/>
            </p:cNvSpPr>
            <p:nvPr/>
          </p:nvSpPr>
          <p:spPr bwMode="auto">
            <a:xfrm>
              <a:off x="7167667" y="460957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2" name="Freeform 583"/>
            <p:cNvSpPr>
              <a:spLocks/>
            </p:cNvSpPr>
            <p:nvPr/>
          </p:nvSpPr>
          <p:spPr bwMode="auto">
            <a:xfrm>
              <a:off x="6253356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3" name="Freeform 584"/>
            <p:cNvSpPr>
              <a:spLocks/>
            </p:cNvSpPr>
            <p:nvPr/>
          </p:nvSpPr>
          <p:spPr bwMode="auto">
            <a:xfrm>
              <a:off x="3466883" y="449347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4" name="Freeform 585"/>
            <p:cNvSpPr>
              <a:spLocks/>
            </p:cNvSpPr>
            <p:nvPr/>
          </p:nvSpPr>
          <p:spPr bwMode="auto">
            <a:xfrm>
              <a:off x="6253356" y="4453560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5" name="Freeform 586"/>
            <p:cNvSpPr>
              <a:spLocks/>
            </p:cNvSpPr>
            <p:nvPr/>
          </p:nvSpPr>
          <p:spPr bwMode="auto">
            <a:xfrm>
              <a:off x="6137253" y="4595062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6" name="Freeform 587"/>
            <p:cNvSpPr>
              <a:spLocks/>
            </p:cNvSpPr>
            <p:nvPr/>
          </p:nvSpPr>
          <p:spPr bwMode="auto">
            <a:xfrm>
              <a:off x="6238843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7" name="Freeform 588"/>
            <p:cNvSpPr>
              <a:spLocks/>
            </p:cNvSpPr>
            <p:nvPr/>
          </p:nvSpPr>
          <p:spPr bwMode="auto">
            <a:xfrm>
              <a:off x="3557590" y="4584176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8" name="Freeform 589"/>
            <p:cNvSpPr>
              <a:spLocks/>
            </p:cNvSpPr>
            <p:nvPr/>
          </p:nvSpPr>
          <p:spPr bwMode="auto">
            <a:xfrm>
              <a:off x="6137253" y="4544267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79" name="Freeform 590"/>
            <p:cNvSpPr>
              <a:spLocks/>
            </p:cNvSpPr>
            <p:nvPr/>
          </p:nvSpPr>
          <p:spPr bwMode="auto">
            <a:xfrm>
              <a:off x="3572103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0" name="Freeform 591"/>
            <p:cNvSpPr>
              <a:spLocks/>
            </p:cNvSpPr>
            <p:nvPr/>
          </p:nvSpPr>
          <p:spPr bwMode="auto">
            <a:xfrm>
              <a:off x="6111856" y="460957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1" name="Freeform 592"/>
            <p:cNvSpPr>
              <a:spLocks/>
            </p:cNvSpPr>
            <p:nvPr/>
          </p:nvSpPr>
          <p:spPr bwMode="auto">
            <a:xfrm>
              <a:off x="6148138" y="4453560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2" name="Freeform 593"/>
            <p:cNvSpPr>
              <a:spLocks/>
            </p:cNvSpPr>
            <p:nvPr/>
          </p:nvSpPr>
          <p:spPr bwMode="auto">
            <a:xfrm>
              <a:off x="6057432" y="449347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3" name="Freeform 594"/>
            <p:cNvSpPr>
              <a:spLocks/>
            </p:cNvSpPr>
            <p:nvPr/>
          </p:nvSpPr>
          <p:spPr bwMode="auto">
            <a:xfrm>
              <a:off x="6253356" y="442816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4" name="Freeform 595"/>
            <p:cNvSpPr>
              <a:spLocks/>
            </p:cNvSpPr>
            <p:nvPr/>
          </p:nvSpPr>
          <p:spPr bwMode="auto">
            <a:xfrm>
              <a:off x="2577970" y="470027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5" name="Freeform 596"/>
            <p:cNvSpPr>
              <a:spLocks/>
            </p:cNvSpPr>
            <p:nvPr/>
          </p:nvSpPr>
          <p:spPr bwMode="auto">
            <a:xfrm>
              <a:off x="3492282" y="462408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6" name="Freeform 597"/>
            <p:cNvSpPr>
              <a:spLocks/>
            </p:cNvSpPr>
            <p:nvPr/>
          </p:nvSpPr>
          <p:spPr bwMode="auto">
            <a:xfrm>
              <a:off x="6137253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7" name="Freeform 598"/>
            <p:cNvSpPr>
              <a:spLocks/>
            </p:cNvSpPr>
            <p:nvPr/>
          </p:nvSpPr>
          <p:spPr bwMode="auto">
            <a:xfrm>
              <a:off x="6431139" y="44027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8" name="Freeform 599"/>
            <p:cNvSpPr>
              <a:spLocks/>
            </p:cNvSpPr>
            <p:nvPr/>
          </p:nvSpPr>
          <p:spPr bwMode="auto">
            <a:xfrm>
              <a:off x="3441487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89" name="Freeform 600"/>
            <p:cNvSpPr>
              <a:spLocks/>
            </p:cNvSpPr>
            <p:nvPr/>
          </p:nvSpPr>
          <p:spPr bwMode="auto">
            <a:xfrm>
              <a:off x="6097343" y="4518868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0" name="Freeform 601"/>
            <p:cNvSpPr>
              <a:spLocks/>
            </p:cNvSpPr>
            <p:nvPr/>
          </p:nvSpPr>
          <p:spPr bwMode="auto">
            <a:xfrm>
              <a:off x="3673693" y="4518868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1" name="Freeform 602"/>
            <p:cNvSpPr>
              <a:spLocks/>
            </p:cNvSpPr>
            <p:nvPr/>
          </p:nvSpPr>
          <p:spPr bwMode="auto">
            <a:xfrm>
              <a:off x="6264241" y="4624088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2" name="Freeform 603"/>
            <p:cNvSpPr>
              <a:spLocks/>
            </p:cNvSpPr>
            <p:nvPr/>
          </p:nvSpPr>
          <p:spPr bwMode="auto">
            <a:xfrm>
              <a:off x="3285472" y="4493472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3" name="Freeform 604"/>
            <p:cNvSpPr>
              <a:spLocks/>
            </p:cNvSpPr>
            <p:nvPr/>
          </p:nvSpPr>
          <p:spPr bwMode="auto">
            <a:xfrm>
              <a:off x="6122740" y="47111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4" name="Freeform 605"/>
            <p:cNvSpPr>
              <a:spLocks/>
            </p:cNvSpPr>
            <p:nvPr/>
          </p:nvSpPr>
          <p:spPr bwMode="auto">
            <a:xfrm>
              <a:off x="3466883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5" name="Freeform 606"/>
            <p:cNvSpPr>
              <a:spLocks/>
            </p:cNvSpPr>
            <p:nvPr/>
          </p:nvSpPr>
          <p:spPr bwMode="auto">
            <a:xfrm>
              <a:off x="2577970" y="450798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6" name="Freeform 607"/>
            <p:cNvSpPr>
              <a:spLocks/>
            </p:cNvSpPr>
            <p:nvPr/>
          </p:nvSpPr>
          <p:spPr bwMode="auto">
            <a:xfrm>
              <a:off x="3456000" y="47256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7" name="Freeform 609"/>
            <p:cNvSpPr>
              <a:spLocks/>
            </p:cNvSpPr>
            <p:nvPr/>
          </p:nvSpPr>
          <p:spPr bwMode="auto">
            <a:xfrm>
              <a:off x="6122740" y="470027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8" name="Freeform 610"/>
            <p:cNvSpPr>
              <a:spLocks/>
            </p:cNvSpPr>
            <p:nvPr/>
          </p:nvSpPr>
          <p:spPr bwMode="auto">
            <a:xfrm>
              <a:off x="3597499" y="464948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999" name="Freeform 611"/>
            <p:cNvSpPr>
              <a:spLocks/>
            </p:cNvSpPr>
            <p:nvPr/>
          </p:nvSpPr>
          <p:spPr bwMode="auto">
            <a:xfrm>
              <a:off x="7116872" y="4402765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0" name="Freeform 612"/>
            <p:cNvSpPr>
              <a:spLocks/>
            </p:cNvSpPr>
            <p:nvPr/>
          </p:nvSpPr>
          <p:spPr bwMode="auto">
            <a:xfrm>
              <a:off x="6162651" y="423586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1" name="Freeform 613"/>
            <p:cNvSpPr>
              <a:spLocks/>
            </p:cNvSpPr>
            <p:nvPr/>
          </p:nvSpPr>
          <p:spPr bwMode="auto">
            <a:xfrm>
              <a:off x="3597499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2" name="Freeform 614"/>
            <p:cNvSpPr>
              <a:spLocks/>
            </p:cNvSpPr>
            <p:nvPr/>
          </p:nvSpPr>
          <p:spPr bwMode="auto">
            <a:xfrm>
              <a:off x="3481396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3" name="Freeform 615"/>
            <p:cNvSpPr>
              <a:spLocks/>
            </p:cNvSpPr>
            <p:nvPr/>
          </p:nvSpPr>
          <p:spPr bwMode="auto">
            <a:xfrm>
              <a:off x="3582986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4" name="Freeform 616"/>
            <p:cNvSpPr>
              <a:spLocks/>
            </p:cNvSpPr>
            <p:nvPr/>
          </p:nvSpPr>
          <p:spPr bwMode="auto">
            <a:xfrm>
              <a:off x="7269257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5" name="Freeform 617"/>
            <p:cNvSpPr>
              <a:spLocks/>
            </p:cNvSpPr>
            <p:nvPr/>
          </p:nvSpPr>
          <p:spPr bwMode="auto">
            <a:xfrm>
              <a:off x="3572103" y="4649484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6" name="Freeform 618"/>
            <p:cNvSpPr>
              <a:spLocks/>
            </p:cNvSpPr>
            <p:nvPr/>
          </p:nvSpPr>
          <p:spPr bwMode="auto">
            <a:xfrm>
              <a:off x="3582986" y="4569663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7" name="Freeform 619"/>
            <p:cNvSpPr>
              <a:spLocks/>
            </p:cNvSpPr>
            <p:nvPr/>
          </p:nvSpPr>
          <p:spPr bwMode="auto">
            <a:xfrm>
              <a:off x="3390692" y="446807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8" name="Freeform 620"/>
            <p:cNvSpPr>
              <a:spLocks/>
            </p:cNvSpPr>
            <p:nvPr/>
          </p:nvSpPr>
          <p:spPr bwMode="auto">
            <a:xfrm>
              <a:off x="6253356" y="4609575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09" name="Freeform 621"/>
            <p:cNvSpPr>
              <a:spLocks/>
            </p:cNvSpPr>
            <p:nvPr/>
          </p:nvSpPr>
          <p:spPr bwMode="auto">
            <a:xfrm>
              <a:off x="6137253" y="4377369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0" name="Freeform 622"/>
            <p:cNvSpPr>
              <a:spLocks/>
            </p:cNvSpPr>
            <p:nvPr/>
          </p:nvSpPr>
          <p:spPr bwMode="auto">
            <a:xfrm>
              <a:off x="3390692" y="4366483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1" name="Freeform 623"/>
            <p:cNvSpPr>
              <a:spLocks/>
            </p:cNvSpPr>
            <p:nvPr/>
          </p:nvSpPr>
          <p:spPr bwMode="auto">
            <a:xfrm>
              <a:off x="3532191" y="47256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2" name="Freeform 624"/>
            <p:cNvSpPr>
              <a:spLocks/>
            </p:cNvSpPr>
            <p:nvPr/>
          </p:nvSpPr>
          <p:spPr bwMode="auto">
            <a:xfrm>
              <a:off x="6111856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7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3" name="Freeform 625"/>
            <p:cNvSpPr>
              <a:spLocks/>
            </p:cNvSpPr>
            <p:nvPr/>
          </p:nvSpPr>
          <p:spPr bwMode="auto">
            <a:xfrm>
              <a:off x="6046548" y="4634971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4" name="Freeform 626"/>
            <p:cNvSpPr>
              <a:spLocks/>
            </p:cNvSpPr>
            <p:nvPr/>
          </p:nvSpPr>
          <p:spPr bwMode="auto">
            <a:xfrm>
              <a:off x="6227959" y="4801869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7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7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5" name="Freeform 627"/>
            <p:cNvSpPr>
              <a:spLocks/>
            </p:cNvSpPr>
            <p:nvPr/>
          </p:nvSpPr>
          <p:spPr bwMode="auto">
            <a:xfrm>
              <a:off x="6278754" y="4558780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6" name="Freeform 628"/>
            <p:cNvSpPr>
              <a:spLocks/>
            </p:cNvSpPr>
            <p:nvPr/>
          </p:nvSpPr>
          <p:spPr bwMode="auto">
            <a:xfrm>
              <a:off x="6188048" y="4725678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7" name="Freeform 629"/>
            <p:cNvSpPr>
              <a:spLocks/>
            </p:cNvSpPr>
            <p:nvPr/>
          </p:nvSpPr>
          <p:spPr bwMode="auto">
            <a:xfrm>
              <a:off x="3582986" y="4634971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8" name="Freeform 630"/>
            <p:cNvSpPr>
              <a:spLocks/>
            </p:cNvSpPr>
            <p:nvPr/>
          </p:nvSpPr>
          <p:spPr bwMode="auto">
            <a:xfrm>
              <a:off x="6162651" y="4751074"/>
              <a:ext cx="126989" cy="105220"/>
            </a:xfrm>
            <a:custGeom>
              <a:avLst/>
              <a:gdLst>
                <a:gd name="T0" fmla="*/ 2147483646 w 35"/>
                <a:gd name="T1" fmla="*/ 2147483646 h 29"/>
                <a:gd name="T2" fmla="*/ 2147483646 w 35"/>
                <a:gd name="T3" fmla="*/ 0 h 29"/>
                <a:gd name="T4" fmla="*/ 0 w 35"/>
                <a:gd name="T5" fmla="*/ 0 h 29"/>
                <a:gd name="T6" fmla="*/ 2147483646 w 35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9"/>
                <a:gd name="T14" fmla="*/ 35 w 35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9">
                  <a:moveTo>
                    <a:pt x="18" y="29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19" name="Freeform 631"/>
            <p:cNvSpPr>
              <a:spLocks/>
            </p:cNvSpPr>
            <p:nvPr/>
          </p:nvSpPr>
          <p:spPr bwMode="auto">
            <a:xfrm>
              <a:off x="2603367" y="4326574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0" name="Freeform 632"/>
            <p:cNvSpPr>
              <a:spLocks/>
            </p:cNvSpPr>
            <p:nvPr/>
          </p:nvSpPr>
          <p:spPr bwMode="auto">
            <a:xfrm>
              <a:off x="6264241" y="4609575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1" name="Freeform 633"/>
            <p:cNvSpPr>
              <a:spLocks/>
            </p:cNvSpPr>
            <p:nvPr/>
          </p:nvSpPr>
          <p:spPr bwMode="auto">
            <a:xfrm>
              <a:off x="3543077" y="4711165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2" name="Freeform 634"/>
            <p:cNvSpPr>
              <a:spLocks/>
            </p:cNvSpPr>
            <p:nvPr/>
          </p:nvSpPr>
          <p:spPr bwMode="auto">
            <a:xfrm>
              <a:off x="2378406" y="446807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3" name="Freeform 635"/>
            <p:cNvSpPr>
              <a:spLocks/>
            </p:cNvSpPr>
            <p:nvPr/>
          </p:nvSpPr>
          <p:spPr bwMode="auto">
            <a:xfrm>
              <a:off x="3441487" y="4544267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4" name="Freeform 636"/>
            <p:cNvSpPr>
              <a:spLocks/>
            </p:cNvSpPr>
            <p:nvPr/>
          </p:nvSpPr>
          <p:spPr bwMode="auto">
            <a:xfrm>
              <a:off x="6264241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5" name="Freeform 637"/>
            <p:cNvSpPr>
              <a:spLocks/>
            </p:cNvSpPr>
            <p:nvPr/>
          </p:nvSpPr>
          <p:spPr bwMode="auto">
            <a:xfrm>
              <a:off x="3543077" y="4674883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6" name="Freeform 638"/>
            <p:cNvSpPr>
              <a:spLocks/>
            </p:cNvSpPr>
            <p:nvPr/>
          </p:nvSpPr>
          <p:spPr bwMode="auto">
            <a:xfrm>
              <a:off x="3532191" y="4442677"/>
              <a:ext cx="126989" cy="101590"/>
            </a:xfrm>
            <a:custGeom>
              <a:avLst/>
              <a:gdLst>
                <a:gd name="T0" fmla="*/ 2147483646 w 35"/>
                <a:gd name="T1" fmla="*/ 2147483646 h 28"/>
                <a:gd name="T2" fmla="*/ 2147483646 w 35"/>
                <a:gd name="T3" fmla="*/ 0 h 28"/>
                <a:gd name="T4" fmla="*/ 0 w 35"/>
                <a:gd name="T5" fmla="*/ 0 h 28"/>
                <a:gd name="T6" fmla="*/ 2147483646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18" y="28"/>
                  </a:moveTo>
                  <a:lnTo>
                    <a:pt x="35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7" name="Freeform 639"/>
            <p:cNvSpPr>
              <a:spLocks/>
            </p:cNvSpPr>
            <p:nvPr/>
          </p:nvSpPr>
          <p:spPr bwMode="auto">
            <a:xfrm>
              <a:off x="3426974" y="4595062"/>
              <a:ext cx="130616" cy="105220"/>
            </a:xfrm>
            <a:custGeom>
              <a:avLst/>
              <a:gdLst>
                <a:gd name="T0" fmla="*/ 2147483646 w 36"/>
                <a:gd name="T1" fmla="*/ 2147483646 h 29"/>
                <a:gd name="T2" fmla="*/ 2147483646 w 36"/>
                <a:gd name="T3" fmla="*/ 0 h 29"/>
                <a:gd name="T4" fmla="*/ 0 w 36"/>
                <a:gd name="T5" fmla="*/ 0 h 29"/>
                <a:gd name="T6" fmla="*/ 2147483646 w 36"/>
                <a:gd name="T7" fmla="*/ 2147483646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9"/>
                <a:gd name="T14" fmla="*/ 36 w 36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9">
                  <a:moveTo>
                    <a:pt x="18" y="29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8" name="Freeform 640"/>
            <p:cNvSpPr>
              <a:spLocks/>
            </p:cNvSpPr>
            <p:nvPr/>
          </p:nvSpPr>
          <p:spPr bwMode="auto">
            <a:xfrm>
              <a:off x="6213446" y="4377369"/>
              <a:ext cx="130616" cy="101590"/>
            </a:xfrm>
            <a:custGeom>
              <a:avLst/>
              <a:gdLst>
                <a:gd name="T0" fmla="*/ 2147483646 w 36"/>
                <a:gd name="T1" fmla="*/ 2147483646 h 28"/>
                <a:gd name="T2" fmla="*/ 2147483646 w 36"/>
                <a:gd name="T3" fmla="*/ 0 h 28"/>
                <a:gd name="T4" fmla="*/ 0 w 36"/>
                <a:gd name="T5" fmla="*/ 0 h 28"/>
                <a:gd name="T6" fmla="*/ 2147483646 w 36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"/>
                <a:gd name="T13" fmla="*/ 0 h 28"/>
                <a:gd name="T14" fmla="*/ 36 w 36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" h="28">
                  <a:moveTo>
                    <a:pt x="18" y="28"/>
                  </a:moveTo>
                  <a:lnTo>
                    <a:pt x="36" y="0"/>
                  </a:lnTo>
                  <a:lnTo>
                    <a:pt x="0" y="0"/>
                  </a:lnTo>
                  <a:lnTo>
                    <a:pt x="18" y="28"/>
                  </a:lnTo>
                  <a:close/>
                </a:path>
              </a:pathLst>
            </a:custGeom>
            <a:noFill/>
            <a:ln w="0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029" name="Oval 641"/>
            <p:cNvSpPr>
              <a:spLocks noChangeArrowheads="1"/>
            </p:cNvSpPr>
            <p:nvPr/>
          </p:nvSpPr>
          <p:spPr bwMode="auto">
            <a:xfrm>
              <a:off x="2643278" y="392747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0" name="Oval 642"/>
            <p:cNvSpPr>
              <a:spLocks noChangeArrowheads="1"/>
            </p:cNvSpPr>
            <p:nvPr/>
          </p:nvSpPr>
          <p:spPr bwMode="auto">
            <a:xfrm>
              <a:off x="5027017" y="413427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1" name="Oval 643"/>
            <p:cNvSpPr>
              <a:spLocks noChangeArrowheads="1"/>
            </p:cNvSpPr>
            <p:nvPr/>
          </p:nvSpPr>
          <p:spPr bwMode="auto">
            <a:xfrm>
              <a:off x="3441487" y="353924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2" name="Oval 644"/>
            <p:cNvSpPr>
              <a:spLocks noChangeArrowheads="1"/>
            </p:cNvSpPr>
            <p:nvPr/>
          </p:nvSpPr>
          <p:spPr bwMode="auto">
            <a:xfrm>
              <a:off x="5698239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3" name="Oval 645"/>
            <p:cNvSpPr>
              <a:spLocks noChangeArrowheads="1"/>
            </p:cNvSpPr>
            <p:nvPr/>
          </p:nvSpPr>
          <p:spPr bwMode="auto">
            <a:xfrm>
              <a:off x="6601665" y="374605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4" name="Oval 646"/>
            <p:cNvSpPr>
              <a:spLocks noChangeArrowheads="1"/>
            </p:cNvSpPr>
            <p:nvPr/>
          </p:nvSpPr>
          <p:spPr bwMode="auto">
            <a:xfrm>
              <a:off x="3078665" y="338323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5" name="Oval 647"/>
            <p:cNvSpPr>
              <a:spLocks noChangeArrowheads="1"/>
            </p:cNvSpPr>
            <p:nvPr/>
          </p:nvSpPr>
          <p:spPr bwMode="auto">
            <a:xfrm>
              <a:off x="5375326" y="391295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6" name="Oval 648"/>
            <p:cNvSpPr>
              <a:spLocks noChangeArrowheads="1"/>
            </p:cNvSpPr>
            <p:nvPr/>
          </p:nvSpPr>
          <p:spPr bwMode="auto">
            <a:xfrm>
              <a:off x="5582136" y="365535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7" name="Oval 649"/>
            <p:cNvSpPr>
              <a:spLocks noChangeArrowheads="1"/>
            </p:cNvSpPr>
            <p:nvPr/>
          </p:nvSpPr>
          <p:spPr bwMode="auto">
            <a:xfrm>
              <a:off x="2704957" y="32163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8" name="Oval 650"/>
            <p:cNvSpPr>
              <a:spLocks noChangeArrowheads="1"/>
            </p:cNvSpPr>
            <p:nvPr/>
          </p:nvSpPr>
          <p:spPr bwMode="auto">
            <a:xfrm>
              <a:off x="6188048" y="323085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39" name="Oval 651"/>
            <p:cNvSpPr>
              <a:spLocks noChangeArrowheads="1"/>
            </p:cNvSpPr>
            <p:nvPr/>
          </p:nvSpPr>
          <p:spPr bwMode="auto">
            <a:xfrm>
              <a:off x="5143120" y="41052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0" name="Oval 652"/>
            <p:cNvSpPr>
              <a:spLocks noChangeArrowheads="1"/>
            </p:cNvSpPr>
            <p:nvPr/>
          </p:nvSpPr>
          <p:spPr bwMode="auto">
            <a:xfrm>
              <a:off x="2552572" y="33215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1" name="Oval 653"/>
            <p:cNvSpPr>
              <a:spLocks noChangeArrowheads="1"/>
            </p:cNvSpPr>
            <p:nvPr/>
          </p:nvSpPr>
          <p:spPr bwMode="auto">
            <a:xfrm>
              <a:off x="2821060" y="435197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2" name="Oval 654"/>
            <p:cNvSpPr>
              <a:spLocks noChangeArrowheads="1"/>
            </p:cNvSpPr>
            <p:nvPr/>
          </p:nvSpPr>
          <p:spPr bwMode="auto">
            <a:xfrm>
              <a:off x="2668675" y="304944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3" name="Oval 655"/>
            <p:cNvSpPr>
              <a:spLocks noChangeArrowheads="1"/>
            </p:cNvSpPr>
            <p:nvPr/>
          </p:nvSpPr>
          <p:spPr bwMode="auto">
            <a:xfrm>
              <a:off x="7153154" y="404357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4" name="Oval 656"/>
            <p:cNvSpPr>
              <a:spLocks noChangeArrowheads="1"/>
            </p:cNvSpPr>
            <p:nvPr/>
          </p:nvSpPr>
          <p:spPr bwMode="auto">
            <a:xfrm>
              <a:off x="4976222" y="400366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5" name="Oval 657"/>
            <p:cNvSpPr>
              <a:spLocks noChangeArrowheads="1"/>
            </p:cNvSpPr>
            <p:nvPr/>
          </p:nvSpPr>
          <p:spPr bwMode="auto">
            <a:xfrm>
              <a:off x="5850624" y="375694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6" name="Oval 658"/>
            <p:cNvSpPr>
              <a:spLocks noChangeArrowheads="1"/>
            </p:cNvSpPr>
            <p:nvPr/>
          </p:nvSpPr>
          <p:spPr bwMode="auto">
            <a:xfrm>
              <a:off x="7102359" y="405445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7" name="Oval 659"/>
            <p:cNvSpPr>
              <a:spLocks noChangeArrowheads="1"/>
            </p:cNvSpPr>
            <p:nvPr/>
          </p:nvSpPr>
          <p:spPr bwMode="auto">
            <a:xfrm>
              <a:off x="6394857" y="280634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8" name="Oval 660"/>
            <p:cNvSpPr>
              <a:spLocks noChangeArrowheads="1"/>
            </p:cNvSpPr>
            <p:nvPr/>
          </p:nvSpPr>
          <p:spPr bwMode="auto">
            <a:xfrm>
              <a:off x="5672840" y="33215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49" name="Oval 661"/>
            <p:cNvSpPr>
              <a:spLocks noChangeArrowheads="1"/>
            </p:cNvSpPr>
            <p:nvPr/>
          </p:nvSpPr>
          <p:spPr bwMode="auto">
            <a:xfrm>
              <a:off x="4435619" y="360455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0" name="Oval 662"/>
            <p:cNvSpPr>
              <a:spLocks noChangeArrowheads="1"/>
            </p:cNvSpPr>
            <p:nvPr/>
          </p:nvSpPr>
          <p:spPr bwMode="auto">
            <a:xfrm>
              <a:off x="4809324" y="372066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1" name="Oval 663"/>
            <p:cNvSpPr>
              <a:spLocks noChangeArrowheads="1"/>
            </p:cNvSpPr>
            <p:nvPr/>
          </p:nvSpPr>
          <p:spPr bwMode="auto">
            <a:xfrm>
              <a:off x="7116872" y="375694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2" name="Oval 664"/>
            <p:cNvSpPr>
              <a:spLocks noChangeArrowheads="1"/>
            </p:cNvSpPr>
            <p:nvPr/>
          </p:nvSpPr>
          <p:spPr bwMode="auto">
            <a:xfrm>
              <a:off x="2603367" y="2610425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3" name="Oval 665"/>
            <p:cNvSpPr>
              <a:spLocks noChangeArrowheads="1"/>
            </p:cNvSpPr>
            <p:nvPr/>
          </p:nvSpPr>
          <p:spPr bwMode="auto">
            <a:xfrm>
              <a:off x="3684576" y="326713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4" name="Oval 666"/>
            <p:cNvSpPr>
              <a:spLocks noChangeArrowheads="1"/>
            </p:cNvSpPr>
            <p:nvPr/>
          </p:nvSpPr>
          <p:spPr bwMode="auto">
            <a:xfrm>
              <a:off x="5168519" y="3680751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5" name="Oval 667"/>
            <p:cNvSpPr>
              <a:spLocks noChangeArrowheads="1"/>
            </p:cNvSpPr>
            <p:nvPr/>
          </p:nvSpPr>
          <p:spPr bwMode="auto">
            <a:xfrm>
              <a:off x="3194768" y="36408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6" name="Oval 668"/>
            <p:cNvSpPr>
              <a:spLocks noChangeArrowheads="1"/>
            </p:cNvSpPr>
            <p:nvPr/>
          </p:nvSpPr>
          <p:spPr bwMode="auto">
            <a:xfrm>
              <a:off x="2850086" y="347394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7" name="Oval 669"/>
            <p:cNvSpPr>
              <a:spLocks noChangeArrowheads="1"/>
            </p:cNvSpPr>
            <p:nvPr/>
          </p:nvSpPr>
          <p:spPr bwMode="auto">
            <a:xfrm>
              <a:off x="6986256" y="344854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8" name="Oval 670"/>
            <p:cNvSpPr>
              <a:spLocks noChangeArrowheads="1"/>
            </p:cNvSpPr>
            <p:nvPr/>
          </p:nvSpPr>
          <p:spPr bwMode="auto">
            <a:xfrm>
              <a:off x="6859269" y="285714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59" name="Oval 671"/>
            <p:cNvSpPr>
              <a:spLocks noChangeArrowheads="1"/>
            </p:cNvSpPr>
            <p:nvPr/>
          </p:nvSpPr>
          <p:spPr bwMode="auto">
            <a:xfrm>
              <a:off x="4729503" y="360455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0" name="Oval 672"/>
            <p:cNvSpPr>
              <a:spLocks noChangeArrowheads="1"/>
            </p:cNvSpPr>
            <p:nvPr/>
          </p:nvSpPr>
          <p:spPr bwMode="auto">
            <a:xfrm>
              <a:off x="5799829" y="314014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1" name="Oval 673"/>
            <p:cNvSpPr>
              <a:spLocks noChangeArrowheads="1"/>
            </p:cNvSpPr>
            <p:nvPr/>
          </p:nvSpPr>
          <p:spPr bwMode="auto">
            <a:xfrm>
              <a:off x="6006637" y="35646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2" name="Oval 674"/>
            <p:cNvSpPr>
              <a:spLocks noChangeArrowheads="1"/>
            </p:cNvSpPr>
            <p:nvPr/>
          </p:nvSpPr>
          <p:spPr bwMode="auto">
            <a:xfrm>
              <a:off x="6369459" y="280634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3" name="Oval 675"/>
            <p:cNvSpPr>
              <a:spLocks noChangeArrowheads="1"/>
            </p:cNvSpPr>
            <p:nvPr/>
          </p:nvSpPr>
          <p:spPr bwMode="auto">
            <a:xfrm>
              <a:off x="4178014" y="36807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4" name="Oval 676"/>
            <p:cNvSpPr>
              <a:spLocks noChangeArrowheads="1"/>
            </p:cNvSpPr>
            <p:nvPr/>
          </p:nvSpPr>
          <p:spPr bwMode="auto">
            <a:xfrm>
              <a:off x="6304151" y="35283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5" name="Oval 677"/>
            <p:cNvSpPr>
              <a:spLocks noChangeArrowheads="1"/>
            </p:cNvSpPr>
            <p:nvPr/>
          </p:nvSpPr>
          <p:spPr bwMode="auto">
            <a:xfrm>
              <a:off x="7011655" y="381136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6" name="Oval 678"/>
            <p:cNvSpPr>
              <a:spLocks noChangeArrowheads="1"/>
            </p:cNvSpPr>
            <p:nvPr/>
          </p:nvSpPr>
          <p:spPr bwMode="auto">
            <a:xfrm>
              <a:off x="4910914" y="384764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7" name="Oval 679"/>
            <p:cNvSpPr>
              <a:spLocks noChangeArrowheads="1"/>
            </p:cNvSpPr>
            <p:nvPr/>
          </p:nvSpPr>
          <p:spPr bwMode="auto">
            <a:xfrm>
              <a:off x="2552572" y="325624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8" name="Oval 680"/>
            <p:cNvSpPr>
              <a:spLocks noChangeArrowheads="1"/>
            </p:cNvSpPr>
            <p:nvPr/>
          </p:nvSpPr>
          <p:spPr bwMode="auto">
            <a:xfrm>
              <a:off x="4754902" y="382225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69" name="Oval 681"/>
            <p:cNvSpPr>
              <a:spLocks noChangeArrowheads="1"/>
            </p:cNvSpPr>
            <p:nvPr/>
          </p:nvSpPr>
          <p:spPr bwMode="auto">
            <a:xfrm>
              <a:off x="3223794" y="36698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0" name="Oval 682"/>
            <p:cNvSpPr>
              <a:spLocks noChangeArrowheads="1"/>
            </p:cNvSpPr>
            <p:nvPr/>
          </p:nvSpPr>
          <p:spPr bwMode="auto">
            <a:xfrm>
              <a:off x="4885518" y="400366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1" name="Oval 683"/>
            <p:cNvSpPr>
              <a:spLocks noChangeArrowheads="1"/>
            </p:cNvSpPr>
            <p:nvPr/>
          </p:nvSpPr>
          <p:spPr bwMode="auto">
            <a:xfrm>
              <a:off x="3931295" y="381136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2" name="Oval 684"/>
            <p:cNvSpPr>
              <a:spLocks noChangeArrowheads="1"/>
            </p:cNvSpPr>
            <p:nvPr/>
          </p:nvSpPr>
          <p:spPr bwMode="auto">
            <a:xfrm>
              <a:off x="5516828" y="2766439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3" name="Oval 685"/>
            <p:cNvSpPr>
              <a:spLocks noChangeArrowheads="1"/>
            </p:cNvSpPr>
            <p:nvPr/>
          </p:nvSpPr>
          <p:spPr bwMode="auto">
            <a:xfrm>
              <a:off x="5066929" y="379685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4" name="Oval 686"/>
            <p:cNvSpPr>
              <a:spLocks noChangeArrowheads="1"/>
            </p:cNvSpPr>
            <p:nvPr/>
          </p:nvSpPr>
          <p:spPr bwMode="auto">
            <a:xfrm>
              <a:off x="3506795" y="3190940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5" name="Oval 687"/>
            <p:cNvSpPr>
              <a:spLocks noChangeArrowheads="1"/>
            </p:cNvSpPr>
            <p:nvPr/>
          </p:nvSpPr>
          <p:spPr bwMode="auto">
            <a:xfrm>
              <a:off x="4729503" y="3151031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6" name="Oval 688"/>
            <p:cNvSpPr>
              <a:spLocks noChangeArrowheads="1"/>
            </p:cNvSpPr>
            <p:nvPr/>
          </p:nvSpPr>
          <p:spPr bwMode="auto">
            <a:xfrm>
              <a:off x="4087310" y="357916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7" name="Oval 689"/>
            <p:cNvSpPr>
              <a:spLocks noChangeArrowheads="1"/>
            </p:cNvSpPr>
            <p:nvPr/>
          </p:nvSpPr>
          <p:spPr bwMode="auto">
            <a:xfrm>
              <a:off x="4845606" y="38621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8" name="Oval 690"/>
            <p:cNvSpPr>
              <a:spLocks noChangeArrowheads="1"/>
            </p:cNvSpPr>
            <p:nvPr/>
          </p:nvSpPr>
          <p:spPr bwMode="auto">
            <a:xfrm>
              <a:off x="4254208" y="356464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79" name="Oval 691"/>
            <p:cNvSpPr>
              <a:spLocks noChangeArrowheads="1"/>
            </p:cNvSpPr>
            <p:nvPr/>
          </p:nvSpPr>
          <p:spPr bwMode="auto">
            <a:xfrm>
              <a:off x="2875484" y="359004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0" name="Oval 692"/>
            <p:cNvSpPr>
              <a:spLocks noChangeArrowheads="1"/>
            </p:cNvSpPr>
            <p:nvPr/>
          </p:nvSpPr>
          <p:spPr bwMode="auto">
            <a:xfrm>
              <a:off x="4871005" y="417055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1" name="Oval 693"/>
            <p:cNvSpPr>
              <a:spLocks noChangeArrowheads="1"/>
            </p:cNvSpPr>
            <p:nvPr/>
          </p:nvSpPr>
          <p:spPr bwMode="auto">
            <a:xfrm>
              <a:off x="3517678" y="430117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2" name="Oval 694"/>
            <p:cNvSpPr>
              <a:spLocks noChangeArrowheads="1"/>
            </p:cNvSpPr>
            <p:nvPr/>
          </p:nvSpPr>
          <p:spPr bwMode="auto">
            <a:xfrm>
              <a:off x="4112706" y="415967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3" name="Oval 695"/>
            <p:cNvSpPr>
              <a:spLocks noChangeArrowheads="1"/>
            </p:cNvSpPr>
            <p:nvPr/>
          </p:nvSpPr>
          <p:spPr bwMode="auto">
            <a:xfrm>
              <a:off x="5647444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4" name="Oval 696"/>
            <p:cNvSpPr>
              <a:spLocks noChangeArrowheads="1"/>
            </p:cNvSpPr>
            <p:nvPr/>
          </p:nvSpPr>
          <p:spPr bwMode="auto">
            <a:xfrm>
              <a:off x="6935461" y="395286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5" name="Oval 697"/>
            <p:cNvSpPr>
              <a:spLocks noChangeArrowheads="1"/>
            </p:cNvSpPr>
            <p:nvPr/>
          </p:nvSpPr>
          <p:spPr bwMode="auto">
            <a:xfrm>
              <a:off x="7066077" y="33832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6" name="Oval 698"/>
            <p:cNvSpPr>
              <a:spLocks noChangeArrowheads="1"/>
            </p:cNvSpPr>
            <p:nvPr/>
          </p:nvSpPr>
          <p:spPr bwMode="auto">
            <a:xfrm>
              <a:off x="3260076" y="308935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7" name="Oval 699"/>
            <p:cNvSpPr>
              <a:spLocks noChangeArrowheads="1"/>
            </p:cNvSpPr>
            <p:nvPr/>
          </p:nvSpPr>
          <p:spPr bwMode="auto">
            <a:xfrm>
              <a:off x="5981240" y="33215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8" name="Oval 700"/>
            <p:cNvSpPr>
              <a:spLocks noChangeArrowheads="1"/>
            </p:cNvSpPr>
            <p:nvPr/>
          </p:nvSpPr>
          <p:spPr bwMode="auto">
            <a:xfrm>
              <a:off x="2850086" y="386216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89" name="Oval 701"/>
            <p:cNvSpPr>
              <a:spLocks noChangeArrowheads="1"/>
            </p:cNvSpPr>
            <p:nvPr/>
          </p:nvSpPr>
          <p:spPr bwMode="auto">
            <a:xfrm>
              <a:off x="5865137" y="454426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0" name="Oval 702"/>
            <p:cNvSpPr>
              <a:spLocks noChangeArrowheads="1"/>
            </p:cNvSpPr>
            <p:nvPr/>
          </p:nvSpPr>
          <p:spPr bwMode="auto">
            <a:xfrm>
              <a:off x="6082830" y="36408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1" name="Oval 703"/>
            <p:cNvSpPr>
              <a:spLocks noChangeArrowheads="1"/>
            </p:cNvSpPr>
            <p:nvPr/>
          </p:nvSpPr>
          <p:spPr bwMode="auto">
            <a:xfrm>
              <a:off x="5930445" y="347394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2" name="Oval 704"/>
            <p:cNvSpPr>
              <a:spLocks noChangeArrowheads="1"/>
            </p:cNvSpPr>
            <p:nvPr/>
          </p:nvSpPr>
          <p:spPr bwMode="auto">
            <a:xfrm>
              <a:off x="4497297" y="32163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3" name="Oval 705"/>
            <p:cNvSpPr>
              <a:spLocks noChangeArrowheads="1"/>
            </p:cNvSpPr>
            <p:nvPr/>
          </p:nvSpPr>
          <p:spPr bwMode="auto">
            <a:xfrm>
              <a:off x="4148988" y="3629956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4" name="Oval 706"/>
            <p:cNvSpPr>
              <a:spLocks noChangeArrowheads="1"/>
            </p:cNvSpPr>
            <p:nvPr/>
          </p:nvSpPr>
          <p:spPr bwMode="auto">
            <a:xfrm>
              <a:off x="2860972" y="39782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5" name="Oval 707"/>
            <p:cNvSpPr>
              <a:spLocks noChangeArrowheads="1"/>
            </p:cNvSpPr>
            <p:nvPr/>
          </p:nvSpPr>
          <p:spPr bwMode="auto">
            <a:xfrm>
              <a:off x="6253356" y="33832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6" name="Oval 708"/>
            <p:cNvSpPr>
              <a:spLocks noChangeArrowheads="1"/>
            </p:cNvSpPr>
            <p:nvPr/>
          </p:nvSpPr>
          <p:spPr bwMode="auto">
            <a:xfrm>
              <a:off x="2577970" y="377145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7" name="Oval 709"/>
            <p:cNvSpPr>
              <a:spLocks noChangeArrowheads="1"/>
            </p:cNvSpPr>
            <p:nvPr/>
          </p:nvSpPr>
          <p:spPr bwMode="auto">
            <a:xfrm>
              <a:off x="3016984" y="374605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8" name="Oval 710"/>
            <p:cNvSpPr>
              <a:spLocks noChangeArrowheads="1"/>
            </p:cNvSpPr>
            <p:nvPr/>
          </p:nvSpPr>
          <p:spPr bwMode="auto">
            <a:xfrm>
              <a:off x="3209281" y="428666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099" name="Oval 711"/>
            <p:cNvSpPr>
              <a:spLocks noChangeArrowheads="1"/>
            </p:cNvSpPr>
            <p:nvPr/>
          </p:nvSpPr>
          <p:spPr bwMode="auto">
            <a:xfrm>
              <a:off x="6420254" y="335783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0" name="Oval 712"/>
            <p:cNvSpPr>
              <a:spLocks noChangeArrowheads="1"/>
            </p:cNvSpPr>
            <p:nvPr/>
          </p:nvSpPr>
          <p:spPr bwMode="auto">
            <a:xfrm>
              <a:off x="2926280" y="334695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1" name="Oval 713"/>
            <p:cNvSpPr>
              <a:spLocks noChangeArrowheads="1"/>
            </p:cNvSpPr>
            <p:nvPr/>
          </p:nvSpPr>
          <p:spPr bwMode="auto">
            <a:xfrm>
              <a:off x="4188900" y="392747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2" name="Oval 714"/>
            <p:cNvSpPr>
              <a:spLocks noChangeArrowheads="1"/>
            </p:cNvSpPr>
            <p:nvPr/>
          </p:nvSpPr>
          <p:spPr bwMode="auto">
            <a:xfrm>
              <a:off x="2875484" y="370614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3" name="Oval 715"/>
            <p:cNvSpPr>
              <a:spLocks noChangeArrowheads="1"/>
            </p:cNvSpPr>
            <p:nvPr/>
          </p:nvSpPr>
          <p:spPr bwMode="auto">
            <a:xfrm>
              <a:off x="4112706" y="411976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4" name="Oval 716"/>
            <p:cNvSpPr>
              <a:spLocks noChangeArrowheads="1"/>
            </p:cNvSpPr>
            <p:nvPr/>
          </p:nvSpPr>
          <p:spPr bwMode="auto">
            <a:xfrm>
              <a:off x="5567623" y="2766439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5" name="Oval 717"/>
            <p:cNvSpPr>
              <a:spLocks noChangeArrowheads="1"/>
            </p:cNvSpPr>
            <p:nvPr/>
          </p:nvSpPr>
          <p:spPr bwMode="auto">
            <a:xfrm>
              <a:off x="2603367" y="413427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6" name="Oval 718"/>
            <p:cNvSpPr>
              <a:spLocks noChangeArrowheads="1"/>
            </p:cNvSpPr>
            <p:nvPr/>
          </p:nvSpPr>
          <p:spPr bwMode="auto">
            <a:xfrm>
              <a:off x="6910064" y="328164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7" name="Oval 719"/>
            <p:cNvSpPr>
              <a:spLocks noChangeArrowheads="1"/>
            </p:cNvSpPr>
            <p:nvPr/>
          </p:nvSpPr>
          <p:spPr bwMode="auto">
            <a:xfrm>
              <a:off x="2810177" y="295873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8" name="Oval 720"/>
            <p:cNvSpPr>
              <a:spLocks noChangeArrowheads="1"/>
            </p:cNvSpPr>
            <p:nvPr/>
          </p:nvSpPr>
          <p:spPr bwMode="auto">
            <a:xfrm>
              <a:off x="2654162" y="293333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09" name="Oval 721"/>
            <p:cNvSpPr>
              <a:spLocks noChangeArrowheads="1"/>
            </p:cNvSpPr>
            <p:nvPr/>
          </p:nvSpPr>
          <p:spPr bwMode="auto">
            <a:xfrm>
              <a:off x="6895552" y="351385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0" name="Oval 722"/>
            <p:cNvSpPr>
              <a:spLocks noChangeArrowheads="1"/>
            </p:cNvSpPr>
            <p:nvPr/>
          </p:nvSpPr>
          <p:spPr bwMode="auto">
            <a:xfrm>
              <a:off x="5157633" y="35283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1" name="Oval 723"/>
            <p:cNvSpPr>
              <a:spLocks noChangeArrowheads="1"/>
            </p:cNvSpPr>
            <p:nvPr/>
          </p:nvSpPr>
          <p:spPr bwMode="auto">
            <a:xfrm>
              <a:off x="6910064" y="333244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2" name="Oval 724"/>
            <p:cNvSpPr>
              <a:spLocks noChangeArrowheads="1"/>
            </p:cNvSpPr>
            <p:nvPr/>
          </p:nvSpPr>
          <p:spPr bwMode="auto">
            <a:xfrm>
              <a:off x="5814342" y="3499340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3" name="Oval 725"/>
            <p:cNvSpPr>
              <a:spLocks noChangeArrowheads="1"/>
            </p:cNvSpPr>
            <p:nvPr/>
          </p:nvSpPr>
          <p:spPr bwMode="auto">
            <a:xfrm>
              <a:off x="6471049" y="378596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4" name="Oval 726"/>
            <p:cNvSpPr>
              <a:spLocks noChangeArrowheads="1"/>
            </p:cNvSpPr>
            <p:nvPr/>
          </p:nvSpPr>
          <p:spPr bwMode="auto">
            <a:xfrm>
              <a:off x="2527175" y="36698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5" name="Oval 727"/>
            <p:cNvSpPr>
              <a:spLocks noChangeArrowheads="1"/>
            </p:cNvSpPr>
            <p:nvPr/>
          </p:nvSpPr>
          <p:spPr bwMode="auto">
            <a:xfrm>
              <a:off x="4925427" y="4029060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6" name="Oval 728"/>
            <p:cNvSpPr>
              <a:spLocks noChangeArrowheads="1"/>
            </p:cNvSpPr>
            <p:nvPr/>
          </p:nvSpPr>
          <p:spPr bwMode="auto">
            <a:xfrm>
              <a:off x="2654162" y="349934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7" name="Oval 729"/>
            <p:cNvSpPr>
              <a:spLocks noChangeArrowheads="1"/>
            </p:cNvSpPr>
            <p:nvPr/>
          </p:nvSpPr>
          <p:spPr bwMode="auto">
            <a:xfrm>
              <a:off x="6975372" y="359004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8" name="Oval 730"/>
            <p:cNvSpPr>
              <a:spLocks noChangeArrowheads="1"/>
            </p:cNvSpPr>
            <p:nvPr/>
          </p:nvSpPr>
          <p:spPr bwMode="auto">
            <a:xfrm>
              <a:off x="7076963" y="299864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19" name="Oval 731"/>
            <p:cNvSpPr>
              <a:spLocks noChangeArrowheads="1"/>
            </p:cNvSpPr>
            <p:nvPr/>
          </p:nvSpPr>
          <p:spPr bwMode="auto">
            <a:xfrm>
              <a:off x="2577970" y="360455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0" name="Oval 732"/>
            <p:cNvSpPr>
              <a:spLocks noChangeArrowheads="1"/>
            </p:cNvSpPr>
            <p:nvPr/>
          </p:nvSpPr>
          <p:spPr bwMode="auto">
            <a:xfrm>
              <a:off x="6717768" y="414516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1" name="Oval 733"/>
            <p:cNvSpPr>
              <a:spLocks noChangeArrowheads="1"/>
            </p:cNvSpPr>
            <p:nvPr/>
          </p:nvSpPr>
          <p:spPr bwMode="auto">
            <a:xfrm>
              <a:off x="2704957" y="3372351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2" name="Oval 734"/>
            <p:cNvSpPr>
              <a:spLocks noChangeArrowheads="1"/>
            </p:cNvSpPr>
            <p:nvPr/>
          </p:nvSpPr>
          <p:spPr bwMode="auto">
            <a:xfrm>
              <a:off x="3158486" y="404357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3" name="Oval 735"/>
            <p:cNvSpPr>
              <a:spLocks noChangeArrowheads="1"/>
            </p:cNvSpPr>
            <p:nvPr/>
          </p:nvSpPr>
          <p:spPr bwMode="auto">
            <a:xfrm>
              <a:off x="2538059" y="38621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4" name="Oval 736"/>
            <p:cNvSpPr>
              <a:spLocks noChangeArrowheads="1"/>
            </p:cNvSpPr>
            <p:nvPr/>
          </p:nvSpPr>
          <p:spPr bwMode="auto">
            <a:xfrm>
              <a:off x="6920948" y="387304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5" name="Oval 737"/>
            <p:cNvSpPr>
              <a:spLocks noChangeArrowheads="1"/>
            </p:cNvSpPr>
            <p:nvPr/>
          </p:nvSpPr>
          <p:spPr bwMode="auto">
            <a:xfrm>
              <a:off x="6329549" y="351385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6" name="Oval 738"/>
            <p:cNvSpPr>
              <a:spLocks noChangeArrowheads="1"/>
            </p:cNvSpPr>
            <p:nvPr/>
          </p:nvSpPr>
          <p:spPr bwMode="auto">
            <a:xfrm>
              <a:off x="2821060" y="365535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7" name="Oval 739"/>
            <p:cNvSpPr>
              <a:spLocks noChangeArrowheads="1"/>
            </p:cNvSpPr>
            <p:nvPr/>
          </p:nvSpPr>
          <p:spPr bwMode="auto">
            <a:xfrm>
              <a:off x="3053266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8" name="Oval 740"/>
            <p:cNvSpPr>
              <a:spLocks noChangeArrowheads="1"/>
            </p:cNvSpPr>
            <p:nvPr/>
          </p:nvSpPr>
          <p:spPr bwMode="auto">
            <a:xfrm>
              <a:off x="5825226" y="311474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29" name="Oval 741"/>
            <p:cNvSpPr>
              <a:spLocks noChangeArrowheads="1"/>
            </p:cNvSpPr>
            <p:nvPr/>
          </p:nvSpPr>
          <p:spPr bwMode="auto">
            <a:xfrm>
              <a:off x="4551722" y="341226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0" name="Oval 742"/>
            <p:cNvSpPr>
              <a:spLocks noChangeArrowheads="1"/>
            </p:cNvSpPr>
            <p:nvPr/>
          </p:nvSpPr>
          <p:spPr bwMode="auto">
            <a:xfrm>
              <a:off x="3481396" y="35283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1" name="Oval 743"/>
            <p:cNvSpPr>
              <a:spLocks noChangeArrowheads="1"/>
            </p:cNvSpPr>
            <p:nvPr/>
          </p:nvSpPr>
          <p:spPr bwMode="auto">
            <a:xfrm>
              <a:off x="5607533" y="36807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2" name="Oval 744"/>
            <p:cNvSpPr>
              <a:spLocks noChangeArrowheads="1"/>
            </p:cNvSpPr>
            <p:nvPr/>
          </p:nvSpPr>
          <p:spPr bwMode="auto">
            <a:xfrm>
              <a:off x="3956694" y="407985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3" name="Oval 745"/>
            <p:cNvSpPr>
              <a:spLocks noChangeArrowheads="1"/>
            </p:cNvSpPr>
            <p:nvPr/>
          </p:nvSpPr>
          <p:spPr bwMode="auto">
            <a:xfrm>
              <a:off x="3426974" y="413427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4" name="Oval 746"/>
            <p:cNvSpPr>
              <a:spLocks noChangeArrowheads="1"/>
            </p:cNvSpPr>
            <p:nvPr/>
          </p:nvSpPr>
          <p:spPr bwMode="auto">
            <a:xfrm>
              <a:off x="2679561" y="294785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5" name="Oval 747"/>
            <p:cNvSpPr>
              <a:spLocks noChangeArrowheads="1"/>
            </p:cNvSpPr>
            <p:nvPr/>
          </p:nvSpPr>
          <p:spPr bwMode="auto">
            <a:xfrm>
              <a:off x="6743166" y="404357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6" name="Oval 748"/>
            <p:cNvSpPr>
              <a:spLocks noChangeArrowheads="1"/>
            </p:cNvSpPr>
            <p:nvPr/>
          </p:nvSpPr>
          <p:spPr bwMode="auto">
            <a:xfrm>
              <a:off x="2527175" y="400366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7" name="Oval 749"/>
            <p:cNvSpPr>
              <a:spLocks noChangeArrowheads="1"/>
            </p:cNvSpPr>
            <p:nvPr/>
          </p:nvSpPr>
          <p:spPr bwMode="auto">
            <a:xfrm>
              <a:off x="5244711" y="319094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8" name="Oval 750"/>
            <p:cNvSpPr>
              <a:spLocks noChangeArrowheads="1"/>
            </p:cNvSpPr>
            <p:nvPr/>
          </p:nvSpPr>
          <p:spPr bwMode="auto">
            <a:xfrm>
              <a:off x="6032035" y="404357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39" name="Oval 751"/>
            <p:cNvSpPr>
              <a:spLocks noChangeArrowheads="1"/>
            </p:cNvSpPr>
            <p:nvPr/>
          </p:nvSpPr>
          <p:spPr bwMode="auto">
            <a:xfrm>
              <a:off x="6485562" y="398914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0" name="Oval 752"/>
            <p:cNvSpPr>
              <a:spLocks noChangeArrowheads="1"/>
            </p:cNvSpPr>
            <p:nvPr/>
          </p:nvSpPr>
          <p:spPr bwMode="auto">
            <a:xfrm>
              <a:off x="5491430" y="298413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1" name="Oval 753"/>
            <p:cNvSpPr>
              <a:spLocks noChangeArrowheads="1"/>
            </p:cNvSpPr>
            <p:nvPr/>
          </p:nvSpPr>
          <p:spPr bwMode="auto">
            <a:xfrm>
              <a:off x="5723636" y="437736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2" name="Oval 754"/>
            <p:cNvSpPr>
              <a:spLocks noChangeArrowheads="1"/>
            </p:cNvSpPr>
            <p:nvPr/>
          </p:nvSpPr>
          <p:spPr bwMode="auto">
            <a:xfrm>
              <a:off x="4294117" y="409436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3" name="Oval 755"/>
            <p:cNvSpPr>
              <a:spLocks noChangeArrowheads="1"/>
            </p:cNvSpPr>
            <p:nvPr/>
          </p:nvSpPr>
          <p:spPr bwMode="auto">
            <a:xfrm>
              <a:off x="4319516" y="281723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4" name="Oval 756"/>
            <p:cNvSpPr>
              <a:spLocks noChangeArrowheads="1"/>
            </p:cNvSpPr>
            <p:nvPr/>
          </p:nvSpPr>
          <p:spPr bwMode="auto">
            <a:xfrm>
              <a:off x="7011655" y="369526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5" name="Oval 757"/>
            <p:cNvSpPr>
              <a:spLocks noChangeArrowheads="1"/>
            </p:cNvSpPr>
            <p:nvPr/>
          </p:nvSpPr>
          <p:spPr bwMode="auto">
            <a:xfrm>
              <a:off x="3749884" y="316554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6" name="Oval 758"/>
            <p:cNvSpPr>
              <a:spLocks noChangeArrowheads="1"/>
            </p:cNvSpPr>
            <p:nvPr/>
          </p:nvSpPr>
          <p:spPr bwMode="auto">
            <a:xfrm>
              <a:off x="5905047" y="392747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7" name="Oval 759"/>
            <p:cNvSpPr>
              <a:spLocks noChangeArrowheads="1"/>
            </p:cNvSpPr>
            <p:nvPr/>
          </p:nvSpPr>
          <p:spPr bwMode="auto">
            <a:xfrm>
              <a:off x="3002471" y="35646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8" name="Oval 760"/>
            <p:cNvSpPr>
              <a:spLocks noChangeArrowheads="1"/>
            </p:cNvSpPr>
            <p:nvPr/>
          </p:nvSpPr>
          <p:spPr bwMode="auto">
            <a:xfrm>
              <a:off x="3169369" y="381136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49" name="Oval 761"/>
            <p:cNvSpPr>
              <a:spLocks noChangeArrowheads="1"/>
            </p:cNvSpPr>
            <p:nvPr/>
          </p:nvSpPr>
          <p:spPr bwMode="auto">
            <a:xfrm>
              <a:off x="4203413" y="377145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0" name="Oval 762"/>
            <p:cNvSpPr>
              <a:spLocks noChangeArrowheads="1"/>
            </p:cNvSpPr>
            <p:nvPr/>
          </p:nvSpPr>
          <p:spPr bwMode="auto">
            <a:xfrm>
              <a:off x="3426974" y="3321556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1" name="Oval 763"/>
            <p:cNvSpPr>
              <a:spLocks noChangeArrowheads="1"/>
            </p:cNvSpPr>
            <p:nvPr/>
          </p:nvSpPr>
          <p:spPr bwMode="auto">
            <a:xfrm>
              <a:off x="2704957" y="326713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2" name="Oval 764"/>
            <p:cNvSpPr>
              <a:spLocks noChangeArrowheads="1"/>
            </p:cNvSpPr>
            <p:nvPr/>
          </p:nvSpPr>
          <p:spPr bwMode="auto">
            <a:xfrm>
              <a:off x="3648294" y="234193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3" name="Oval 765"/>
            <p:cNvSpPr>
              <a:spLocks noChangeArrowheads="1"/>
            </p:cNvSpPr>
            <p:nvPr/>
          </p:nvSpPr>
          <p:spPr bwMode="auto">
            <a:xfrm>
              <a:off x="5476917" y="299864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4" name="Oval 766"/>
            <p:cNvSpPr>
              <a:spLocks noChangeArrowheads="1"/>
            </p:cNvSpPr>
            <p:nvPr/>
          </p:nvSpPr>
          <p:spPr bwMode="auto">
            <a:xfrm>
              <a:off x="7153154" y="35537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5" name="Oval 767"/>
            <p:cNvSpPr>
              <a:spLocks noChangeArrowheads="1"/>
            </p:cNvSpPr>
            <p:nvPr/>
          </p:nvSpPr>
          <p:spPr bwMode="auto">
            <a:xfrm>
              <a:off x="6021150" y="347394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6" name="Oval 768"/>
            <p:cNvSpPr>
              <a:spLocks noChangeArrowheads="1"/>
            </p:cNvSpPr>
            <p:nvPr/>
          </p:nvSpPr>
          <p:spPr bwMode="auto">
            <a:xfrm>
              <a:off x="3891386" y="3473941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7" name="Oval 769"/>
            <p:cNvSpPr>
              <a:spLocks noChangeArrowheads="1"/>
            </p:cNvSpPr>
            <p:nvPr/>
          </p:nvSpPr>
          <p:spPr bwMode="auto">
            <a:xfrm>
              <a:off x="5092325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8" name="Oval 770"/>
            <p:cNvSpPr>
              <a:spLocks noChangeArrowheads="1"/>
            </p:cNvSpPr>
            <p:nvPr/>
          </p:nvSpPr>
          <p:spPr bwMode="auto">
            <a:xfrm>
              <a:off x="4294117" y="42467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59" name="Oval 771"/>
            <p:cNvSpPr>
              <a:spLocks noChangeArrowheads="1"/>
            </p:cNvSpPr>
            <p:nvPr/>
          </p:nvSpPr>
          <p:spPr bwMode="auto">
            <a:xfrm>
              <a:off x="3426974" y="314014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0" name="Oval 772"/>
            <p:cNvSpPr>
              <a:spLocks noChangeArrowheads="1"/>
            </p:cNvSpPr>
            <p:nvPr/>
          </p:nvSpPr>
          <p:spPr bwMode="auto">
            <a:xfrm>
              <a:off x="4885518" y="392747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1" name="Oval 773"/>
            <p:cNvSpPr>
              <a:spLocks noChangeArrowheads="1"/>
            </p:cNvSpPr>
            <p:nvPr/>
          </p:nvSpPr>
          <p:spPr bwMode="auto">
            <a:xfrm>
              <a:off x="5905047" y="397826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2" name="Oval 774"/>
            <p:cNvSpPr>
              <a:spLocks noChangeArrowheads="1"/>
            </p:cNvSpPr>
            <p:nvPr/>
          </p:nvSpPr>
          <p:spPr bwMode="auto">
            <a:xfrm>
              <a:off x="2603367" y="377145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3" name="Oval 775"/>
            <p:cNvSpPr>
              <a:spLocks noChangeArrowheads="1"/>
            </p:cNvSpPr>
            <p:nvPr/>
          </p:nvSpPr>
          <p:spPr bwMode="auto">
            <a:xfrm>
              <a:off x="6071945" y="300952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4" name="Oval 776"/>
            <p:cNvSpPr>
              <a:spLocks noChangeArrowheads="1"/>
            </p:cNvSpPr>
            <p:nvPr/>
          </p:nvSpPr>
          <p:spPr bwMode="auto">
            <a:xfrm>
              <a:off x="5052416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5" name="Oval 777"/>
            <p:cNvSpPr>
              <a:spLocks noChangeArrowheads="1"/>
            </p:cNvSpPr>
            <p:nvPr/>
          </p:nvSpPr>
          <p:spPr bwMode="auto">
            <a:xfrm>
              <a:off x="3325384" y="413427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6" name="Oval 778"/>
            <p:cNvSpPr>
              <a:spLocks noChangeArrowheads="1"/>
            </p:cNvSpPr>
            <p:nvPr/>
          </p:nvSpPr>
          <p:spPr bwMode="auto">
            <a:xfrm>
              <a:off x="3608385" y="34122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7" name="Oval 779"/>
            <p:cNvSpPr>
              <a:spLocks noChangeArrowheads="1"/>
            </p:cNvSpPr>
            <p:nvPr/>
          </p:nvSpPr>
          <p:spPr bwMode="auto">
            <a:xfrm>
              <a:off x="2911767" y="3629956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8" name="Oval 780"/>
            <p:cNvSpPr>
              <a:spLocks noChangeArrowheads="1"/>
            </p:cNvSpPr>
            <p:nvPr/>
          </p:nvSpPr>
          <p:spPr bwMode="auto">
            <a:xfrm>
              <a:off x="5955842" y="351385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69" name="Oval 781"/>
            <p:cNvSpPr>
              <a:spLocks noChangeArrowheads="1"/>
            </p:cNvSpPr>
            <p:nvPr/>
          </p:nvSpPr>
          <p:spPr bwMode="auto">
            <a:xfrm>
              <a:off x="2744869" y="404357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0" name="Oval 782"/>
            <p:cNvSpPr>
              <a:spLocks noChangeArrowheads="1"/>
            </p:cNvSpPr>
            <p:nvPr/>
          </p:nvSpPr>
          <p:spPr bwMode="auto">
            <a:xfrm>
              <a:off x="5738148" y="255963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1" name="Oval 783"/>
            <p:cNvSpPr>
              <a:spLocks noChangeArrowheads="1"/>
            </p:cNvSpPr>
            <p:nvPr/>
          </p:nvSpPr>
          <p:spPr bwMode="auto">
            <a:xfrm>
              <a:off x="2679561" y="373154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2" name="Oval 784"/>
            <p:cNvSpPr>
              <a:spLocks noChangeArrowheads="1"/>
            </p:cNvSpPr>
            <p:nvPr/>
          </p:nvSpPr>
          <p:spPr bwMode="auto">
            <a:xfrm>
              <a:off x="5995753" y="3731546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3" name="Oval 785"/>
            <p:cNvSpPr>
              <a:spLocks noChangeArrowheads="1"/>
            </p:cNvSpPr>
            <p:nvPr/>
          </p:nvSpPr>
          <p:spPr bwMode="auto">
            <a:xfrm>
              <a:off x="2770265" y="384764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4" name="Oval 786"/>
            <p:cNvSpPr>
              <a:spLocks noChangeArrowheads="1"/>
            </p:cNvSpPr>
            <p:nvPr/>
          </p:nvSpPr>
          <p:spPr bwMode="auto">
            <a:xfrm>
              <a:off x="7076963" y="4018174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5" name="Oval 787"/>
            <p:cNvSpPr>
              <a:spLocks noChangeArrowheads="1"/>
            </p:cNvSpPr>
            <p:nvPr/>
          </p:nvSpPr>
          <p:spPr bwMode="auto">
            <a:xfrm>
              <a:off x="2429201" y="379685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6" name="Oval 788"/>
            <p:cNvSpPr>
              <a:spLocks noChangeArrowheads="1"/>
            </p:cNvSpPr>
            <p:nvPr/>
          </p:nvSpPr>
          <p:spPr bwMode="auto">
            <a:xfrm>
              <a:off x="2603367" y="357916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7" name="Oval 789"/>
            <p:cNvSpPr>
              <a:spLocks noChangeArrowheads="1"/>
            </p:cNvSpPr>
            <p:nvPr/>
          </p:nvSpPr>
          <p:spPr bwMode="auto">
            <a:xfrm>
              <a:off x="7102359" y="417055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8" name="Oval 790"/>
            <p:cNvSpPr>
              <a:spLocks noChangeArrowheads="1"/>
            </p:cNvSpPr>
            <p:nvPr/>
          </p:nvSpPr>
          <p:spPr bwMode="auto">
            <a:xfrm>
              <a:off x="3365293" y="4043573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79" name="Oval 791"/>
            <p:cNvSpPr>
              <a:spLocks noChangeArrowheads="1"/>
            </p:cNvSpPr>
            <p:nvPr/>
          </p:nvSpPr>
          <p:spPr bwMode="auto">
            <a:xfrm>
              <a:off x="4744016" y="30748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0" name="Oval 792"/>
            <p:cNvSpPr>
              <a:spLocks noChangeArrowheads="1"/>
            </p:cNvSpPr>
            <p:nvPr/>
          </p:nvSpPr>
          <p:spPr bwMode="auto">
            <a:xfrm>
              <a:off x="6547242" y="310023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1" name="Oval 793"/>
            <p:cNvSpPr>
              <a:spLocks noChangeArrowheads="1"/>
            </p:cNvSpPr>
            <p:nvPr/>
          </p:nvSpPr>
          <p:spPr bwMode="auto">
            <a:xfrm>
              <a:off x="6445652" y="355376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2" name="Oval 794"/>
            <p:cNvSpPr>
              <a:spLocks noChangeArrowheads="1"/>
            </p:cNvSpPr>
            <p:nvPr/>
          </p:nvSpPr>
          <p:spPr bwMode="auto">
            <a:xfrm>
              <a:off x="5128608" y="366986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3" name="Oval 795"/>
            <p:cNvSpPr>
              <a:spLocks noChangeArrowheads="1"/>
            </p:cNvSpPr>
            <p:nvPr/>
          </p:nvSpPr>
          <p:spPr bwMode="auto">
            <a:xfrm>
              <a:off x="7116872" y="4054456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4" name="Oval 796"/>
            <p:cNvSpPr>
              <a:spLocks noChangeArrowheads="1"/>
            </p:cNvSpPr>
            <p:nvPr/>
          </p:nvSpPr>
          <p:spPr bwMode="auto">
            <a:xfrm>
              <a:off x="6485562" y="299864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5" name="Oval 797"/>
            <p:cNvSpPr>
              <a:spLocks noChangeArrowheads="1"/>
            </p:cNvSpPr>
            <p:nvPr/>
          </p:nvSpPr>
          <p:spPr bwMode="auto">
            <a:xfrm>
              <a:off x="6728653" y="440276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6" name="Oval 798"/>
            <p:cNvSpPr>
              <a:spLocks noChangeArrowheads="1"/>
            </p:cNvSpPr>
            <p:nvPr/>
          </p:nvSpPr>
          <p:spPr bwMode="auto">
            <a:xfrm>
              <a:off x="4769415" y="401817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7" name="Oval 799"/>
            <p:cNvSpPr>
              <a:spLocks noChangeArrowheads="1"/>
            </p:cNvSpPr>
            <p:nvPr/>
          </p:nvSpPr>
          <p:spPr bwMode="auto">
            <a:xfrm>
              <a:off x="6652460" y="36807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8" name="Oval 800"/>
            <p:cNvSpPr>
              <a:spLocks noChangeArrowheads="1"/>
            </p:cNvSpPr>
            <p:nvPr/>
          </p:nvSpPr>
          <p:spPr bwMode="auto">
            <a:xfrm>
              <a:off x="7127758" y="310023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89" name="Oval 801"/>
            <p:cNvSpPr>
              <a:spLocks noChangeArrowheads="1"/>
            </p:cNvSpPr>
            <p:nvPr/>
          </p:nvSpPr>
          <p:spPr bwMode="auto">
            <a:xfrm>
              <a:off x="2628766" y="360455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0" name="Oval 802"/>
            <p:cNvSpPr>
              <a:spLocks noChangeArrowheads="1"/>
            </p:cNvSpPr>
            <p:nvPr/>
          </p:nvSpPr>
          <p:spPr bwMode="auto">
            <a:xfrm>
              <a:off x="4163501" y="361544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1" name="Oval 803"/>
            <p:cNvSpPr>
              <a:spLocks noChangeArrowheads="1"/>
            </p:cNvSpPr>
            <p:nvPr/>
          </p:nvSpPr>
          <p:spPr bwMode="auto">
            <a:xfrm>
              <a:off x="4138105" y="33215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2" name="Oval 804"/>
            <p:cNvSpPr>
              <a:spLocks noChangeArrowheads="1"/>
            </p:cNvSpPr>
            <p:nvPr/>
          </p:nvSpPr>
          <p:spPr bwMode="auto">
            <a:xfrm>
              <a:off x="3027870" y="378596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3" name="Oval 805"/>
            <p:cNvSpPr>
              <a:spLocks noChangeArrowheads="1"/>
            </p:cNvSpPr>
            <p:nvPr/>
          </p:nvSpPr>
          <p:spPr bwMode="auto">
            <a:xfrm>
              <a:off x="6162651" y="417055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4" name="Oval 806"/>
            <p:cNvSpPr>
              <a:spLocks noChangeArrowheads="1"/>
            </p:cNvSpPr>
            <p:nvPr/>
          </p:nvSpPr>
          <p:spPr bwMode="auto">
            <a:xfrm>
              <a:off x="4537209" y="314014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5" name="Oval 807"/>
            <p:cNvSpPr>
              <a:spLocks noChangeArrowheads="1"/>
            </p:cNvSpPr>
            <p:nvPr/>
          </p:nvSpPr>
          <p:spPr bwMode="auto">
            <a:xfrm>
              <a:off x="6289638" y="289342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6" name="Oval 808"/>
            <p:cNvSpPr>
              <a:spLocks noChangeArrowheads="1"/>
            </p:cNvSpPr>
            <p:nvPr/>
          </p:nvSpPr>
          <p:spPr bwMode="auto">
            <a:xfrm>
              <a:off x="6677858" y="335783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7" name="Oval 810"/>
            <p:cNvSpPr>
              <a:spLocks noChangeArrowheads="1"/>
            </p:cNvSpPr>
            <p:nvPr/>
          </p:nvSpPr>
          <p:spPr bwMode="auto">
            <a:xfrm>
              <a:off x="5879650" y="297324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8" name="Oval 811"/>
            <p:cNvSpPr>
              <a:spLocks noChangeArrowheads="1"/>
            </p:cNvSpPr>
            <p:nvPr/>
          </p:nvSpPr>
          <p:spPr bwMode="auto">
            <a:xfrm>
              <a:off x="3194768" y="289342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199" name="Oval 812"/>
            <p:cNvSpPr>
              <a:spLocks noChangeArrowheads="1"/>
            </p:cNvSpPr>
            <p:nvPr/>
          </p:nvSpPr>
          <p:spPr bwMode="auto">
            <a:xfrm>
              <a:off x="2770265" y="341226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0" name="Oval 813"/>
            <p:cNvSpPr>
              <a:spLocks noChangeArrowheads="1"/>
            </p:cNvSpPr>
            <p:nvPr/>
          </p:nvSpPr>
          <p:spPr bwMode="auto">
            <a:xfrm>
              <a:off x="4163501" y="37968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1" name="Oval 814"/>
            <p:cNvSpPr>
              <a:spLocks noChangeArrowheads="1"/>
            </p:cNvSpPr>
            <p:nvPr/>
          </p:nvSpPr>
          <p:spPr bwMode="auto">
            <a:xfrm>
              <a:off x="3169369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2" name="Oval 815"/>
            <p:cNvSpPr>
              <a:spLocks noChangeArrowheads="1"/>
            </p:cNvSpPr>
            <p:nvPr/>
          </p:nvSpPr>
          <p:spPr bwMode="auto">
            <a:xfrm>
              <a:off x="3739001" y="283174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3" name="Oval 816"/>
            <p:cNvSpPr>
              <a:spLocks noChangeArrowheads="1"/>
            </p:cNvSpPr>
            <p:nvPr/>
          </p:nvSpPr>
          <p:spPr bwMode="auto">
            <a:xfrm>
              <a:off x="6445652" y="401817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4" name="Oval 817"/>
            <p:cNvSpPr>
              <a:spLocks noChangeArrowheads="1"/>
            </p:cNvSpPr>
            <p:nvPr/>
          </p:nvSpPr>
          <p:spPr bwMode="auto">
            <a:xfrm>
              <a:off x="2759381" y="4054456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5" name="Oval 818"/>
            <p:cNvSpPr>
              <a:spLocks noChangeArrowheads="1"/>
            </p:cNvSpPr>
            <p:nvPr/>
          </p:nvSpPr>
          <p:spPr bwMode="auto">
            <a:xfrm>
              <a:off x="6819358" y="386215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6" name="Oval 819"/>
            <p:cNvSpPr>
              <a:spLocks noChangeArrowheads="1"/>
            </p:cNvSpPr>
            <p:nvPr/>
          </p:nvSpPr>
          <p:spPr bwMode="auto">
            <a:xfrm>
              <a:off x="4577118" y="401817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7" name="Oval 820"/>
            <p:cNvSpPr>
              <a:spLocks noChangeArrowheads="1"/>
            </p:cNvSpPr>
            <p:nvPr/>
          </p:nvSpPr>
          <p:spPr bwMode="auto">
            <a:xfrm>
              <a:off x="3260076" y="382225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8" name="Oval 821"/>
            <p:cNvSpPr>
              <a:spLocks noChangeArrowheads="1"/>
            </p:cNvSpPr>
            <p:nvPr/>
          </p:nvSpPr>
          <p:spPr bwMode="auto">
            <a:xfrm>
              <a:off x="2744869" y="3746056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09" name="Oval 822"/>
            <p:cNvSpPr>
              <a:spLocks noChangeArrowheads="1"/>
            </p:cNvSpPr>
            <p:nvPr/>
          </p:nvSpPr>
          <p:spPr bwMode="auto">
            <a:xfrm>
              <a:off x="6688742" y="384764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0" name="Oval 823"/>
            <p:cNvSpPr>
              <a:spLocks noChangeArrowheads="1"/>
            </p:cNvSpPr>
            <p:nvPr/>
          </p:nvSpPr>
          <p:spPr bwMode="auto">
            <a:xfrm>
              <a:off x="3739001" y="316554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1" name="Oval 824"/>
            <p:cNvSpPr>
              <a:spLocks noChangeArrowheads="1"/>
            </p:cNvSpPr>
            <p:nvPr/>
          </p:nvSpPr>
          <p:spPr bwMode="auto">
            <a:xfrm>
              <a:off x="6097343" y="337235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2" name="Oval 825"/>
            <p:cNvSpPr>
              <a:spLocks noChangeArrowheads="1"/>
            </p:cNvSpPr>
            <p:nvPr/>
          </p:nvSpPr>
          <p:spPr bwMode="auto">
            <a:xfrm>
              <a:off x="6278754" y="300952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3" name="Oval 826"/>
            <p:cNvSpPr>
              <a:spLocks noChangeArrowheads="1"/>
            </p:cNvSpPr>
            <p:nvPr/>
          </p:nvSpPr>
          <p:spPr bwMode="auto">
            <a:xfrm>
              <a:off x="6677858" y="391295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4" name="Oval 827"/>
            <p:cNvSpPr>
              <a:spLocks noChangeArrowheads="1"/>
            </p:cNvSpPr>
            <p:nvPr/>
          </p:nvSpPr>
          <p:spPr bwMode="auto">
            <a:xfrm>
              <a:off x="5259223" y="330704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5" name="Oval 828"/>
            <p:cNvSpPr>
              <a:spLocks noChangeArrowheads="1"/>
            </p:cNvSpPr>
            <p:nvPr/>
          </p:nvSpPr>
          <p:spPr bwMode="auto">
            <a:xfrm>
              <a:off x="2628766" y="428666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6" name="Oval 829"/>
            <p:cNvSpPr>
              <a:spLocks noChangeArrowheads="1"/>
            </p:cNvSpPr>
            <p:nvPr/>
          </p:nvSpPr>
          <p:spPr bwMode="auto">
            <a:xfrm>
              <a:off x="2588854" y="36807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7" name="Oval 830"/>
            <p:cNvSpPr>
              <a:spLocks noChangeArrowheads="1"/>
            </p:cNvSpPr>
            <p:nvPr/>
          </p:nvSpPr>
          <p:spPr bwMode="auto">
            <a:xfrm>
              <a:off x="4987108" y="383676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8" name="Oval 831"/>
            <p:cNvSpPr>
              <a:spLocks noChangeArrowheads="1"/>
            </p:cNvSpPr>
            <p:nvPr/>
          </p:nvSpPr>
          <p:spPr bwMode="auto">
            <a:xfrm>
              <a:off x="5451520" y="356464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19" name="Oval 832"/>
            <p:cNvSpPr>
              <a:spLocks noChangeArrowheads="1"/>
            </p:cNvSpPr>
            <p:nvPr/>
          </p:nvSpPr>
          <p:spPr bwMode="auto">
            <a:xfrm>
              <a:off x="2733983" y="378596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0" name="Oval 833"/>
            <p:cNvSpPr>
              <a:spLocks noChangeArrowheads="1"/>
            </p:cNvSpPr>
            <p:nvPr/>
          </p:nvSpPr>
          <p:spPr bwMode="auto">
            <a:xfrm>
              <a:off x="5890534" y="378596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1" name="Oval 834"/>
            <p:cNvSpPr>
              <a:spLocks noChangeArrowheads="1"/>
            </p:cNvSpPr>
            <p:nvPr/>
          </p:nvSpPr>
          <p:spPr bwMode="auto">
            <a:xfrm>
              <a:off x="7011655" y="362995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2" name="Oval 835"/>
            <p:cNvSpPr>
              <a:spLocks noChangeArrowheads="1"/>
            </p:cNvSpPr>
            <p:nvPr/>
          </p:nvSpPr>
          <p:spPr bwMode="auto">
            <a:xfrm>
              <a:off x="4370311" y="417418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3" name="Oval 836"/>
            <p:cNvSpPr>
              <a:spLocks noChangeArrowheads="1"/>
            </p:cNvSpPr>
            <p:nvPr/>
          </p:nvSpPr>
          <p:spPr bwMode="auto">
            <a:xfrm>
              <a:off x="2875484" y="425038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4" name="Oval 837"/>
            <p:cNvSpPr>
              <a:spLocks noChangeArrowheads="1"/>
            </p:cNvSpPr>
            <p:nvPr/>
          </p:nvSpPr>
          <p:spPr bwMode="auto">
            <a:xfrm>
              <a:off x="6071945" y="353924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5" name="Oval 838"/>
            <p:cNvSpPr>
              <a:spLocks noChangeArrowheads="1"/>
            </p:cNvSpPr>
            <p:nvPr/>
          </p:nvSpPr>
          <p:spPr bwMode="auto">
            <a:xfrm>
              <a:off x="2538059" y="362995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6" name="Oval 839"/>
            <p:cNvSpPr>
              <a:spLocks noChangeArrowheads="1"/>
            </p:cNvSpPr>
            <p:nvPr/>
          </p:nvSpPr>
          <p:spPr bwMode="auto">
            <a:xfrm>
              <a:off x="4627913" y="326713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7" name="Oval 840"/>
            <p:cNvSpPr>
              <a:spLocks noChangeArrowheads="1"/>
            </p:cNvSpPr>
            <p:nvPr/>
          </p:nvSpPr>
          <p:spPr bwMode="auto">
            <a:xfrm>
              <a:off x="4845606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8" name="Oval 841"/>
            <p:cNvSpPr>
              <a:spLocks noChangeArrowheads="1"/>
            </p:cNvSpPr>
            <p:nvPr/>
          </p:nvSpPr>
          <p:spPr bwMode="auto">
            <a:xfrm>
              <a:off x="2821060" y="361544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29" name="Oval 842"/>
            <p:cNvSpPr>
              <a:spLocks noChangeArrowheads="1"/>
            </p:cNvSpPr>
            <p:nvPr/>
          </p:nvSpPr>
          <p:spPr bwMode="auto">
            <a:xfrm>
              <a:off x="4769415" y="37460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0" name="Oval 843"/>
            <p:cNvSpPr>
              <a:spLocks noChangeArrowheads="1"/>
            </p:cNvSpPr>
            <p:nvPr/>
          </p:nvSpPr>
          <p:spPr bwMode="auto">
            <a:xfrm>
              <a:off x="3855104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1" name="Oval 844"/>
            <p:cNvSpPr>
              <a:spLocks noChangeArrowheads="1"/>
            </p:cNvSpPr>
            <p:nvPr/>
          </p:nvSpPr>
          <p:spPr bwMode="auto">
            <a:xfrm>
              <a:off x="3426974" y="349933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2" name="Oval 845"/>
            <p:cNvSpPr>
              <a:spLocks noChangeArrowheads="1"/>
            </p:cNvSpPr>
            <p:nvPr/>
          </p:nvSpPr>
          <p:spPr bwMode="auto">
            <a:xfrm>
              <a:off x="6380344" y="375694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3" name="Oval 846"/>
            <p:cNvSpPr>
              <a:spLocks noChangeArrowheads="1"/>
            </p:cNvSpPr>
            <p:nvPr/>
          </p:nvSpPr>
          <p:spPr bwMode="auto">
            <a:xfrm>
              <a:off x="3249190" y="359004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4" name="Oval 847"/>
            <p:cNvSpPr>
              <a:spLocks noChangeArrowheads="1"/>
            </p:cNvSpPr>
            <p:nvPr/>
          </p:nvSpPr>
          <p:spPr bwMode="auto">
            <a:xfrm>
              <a:off x="2704957" y="351385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5" name="Oval 848"/>
            <p:cNvSpPr>
              <a:spLocks noChangeArrowheads="1"/>
            </p:cNvSpPr>
            <p:nvPr/>
          </p:nvSpPr>
          <p:spPr bwMode="auto">
            <a:xfrm>
              <a:off x="6637947" y="388755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6" name="Oval 849"/>
            <p:cNvSpPr>
              <a:spLocks noChangeArrowheads="1"/>
            </p:cNvSpPr>
            <p:nvPr/>
          </p:nvSpPr>
          <p:spPr bwMode="auto">
            <a:xfrm>
              <a:off x="2850086" y="30748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7" name="Oval 850"/>
            <p:cNvSpPr>
              <a:spLocks noChangeArrowheads="1"/>
            </p:cNvSpPr>
            <p:nvPr/>
          </p:nvSpPr>
          <p:spPr bwMode="auto">
            <a:xfrm>
              <a:off x="2654162" y="359004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8" name="Oval 851"/>
            <p:cNvSpPr>
              <a:spLocks noChangeArrowheads="1"/>
            </p:cNvSpPr>
            <p:nvPr/>
          </p:nvSpPr>
          <p:spPr bwMode="auto">
            <a:xfrm>
              <a:off x="2668675" y="329615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39" name="Oval 852"/>
            <p:cNvSpPr>
              <a:spLocks noChangeArrowheads="1"/>
            </p:cNvSpPr>
            <p:nvPr/>
          </p:nvSpPr>
          <p:spPr bwMode="auto">
            <a:xfrm>
              <a:off x="6496447" y="370614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0" name="Oval 853"/>
            <p:cNvSpPr>
              <a:spLocks noChangeArrowheads="1"/>
            </p:cNvSpPr>
            <p:nvPr/>
          </p:nvSpPr>
          <p:spPr bwMode="auto">
            <a:xfrm>
              <a:off x="5995753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1" name="Oval 854"/>
            <p:cNvSpPr>
              <a:spLocks noChangeArrowheads="1"/>
            </p:cNvSpPr>
            <p:nvPr/>
          </p:nvSpPr>
          <p:spPr bwMode="auto">
            <a:xfrm>
              <a:off x="6627063" y="1823100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2" name="Oval 855"/>
            <p:cNvSpPr>
              <a:spLocks noChangeArrowheads="1"/>
            </p:cNvSpPr>
            <p:nvPr/>
          </p:nvSpPr>
          <p:spPr bwMode="auto">
            <a:xfrm>
              <a:off x="2850086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3" name="Oval 856"/>
            <p:cNvSpPr>
              <a:spLocks noChangeArrowheads="1"/>
            </p:cNvSpPr>
            <p:nvPr/>
          </p:nvSpPr>
          <p:spPr bwMode="auto">
            <a:xfrm>
              <a:off x="2875484" y="3564645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4" name="Oval 857"/>
            <p:cNvSpPr>
              <a:spLocks noChangeArrowheads="1"/>
            </p:cNvSpPr>
            <p:nvPr/>
          </p:nvSpPr>
          <p:spPr bwMode="auto">
            <a:xfrm>
              <a:off x="5440634" y="254511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5" name="Oval 858"/>
            <p:cNvSpPr>
              <a:spLocks noChangeArrowheads="1"/>
            </p:cNvSpPr>
            <p:nvPr/>
          </p:nvSpPr>
          <p:spPr bwMode="auto">
            <a:xfrm>
              <a:off x="3426974" y="35537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6" name="Oval 859"/>
            <p:cNvSpPr>
              <a:spLocks noChangeArrowheads="1"/>
            </p:cNvSpPr>
            <p:nvPr/>
          </p:nvSpPr>
          <p:spPr bwMode="auto">
            <a:xfrm>
              <a:off x="2759381" y="406896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7" name="Oval 860"/>
            <p:cNvSpPr>
              <a:spLocks noChangeArrowheads="1"/>
            </p:cNvSpPr>
            <p:nvPr/>
          </p:nvSpPr>
          <p:spPr bwMode="auto">
            <a:xfrm>
              <a:off x="2679561" y="36807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8" name="Oval 861"/>
            <p:cNvSpPr>
              <a:spLocks noChangeArrowheads="1"/>
            </p:cNvSpPr>
            <p:nvPr/>
          </p:nvSpPr>
          <p:spPr bwMode="auto">
            <a:xfrm>
              <a:off x="6743166" y="348845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49" name="Oval 862"/>
            <p:cNvSpPr>
              <a:spLocks noChangeArrowheads="1"/>
            </p:cNvSpPr>
            <p:nvPr/>
          </p:nvSpPr>
          <p:spPr bwMode="auto">
            <a:xfrm>
              <a:off x="3713602" y="4493469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0" name="Oval 863"/>
            <p:cNvSpPr>
              <a:spLocks noChangeArrowheads="1"/>
            </p:cNvSpPr>
            <p:nvPr/>
          </p:nvSpPr>
          <p:spPr bwMode="auto">
            <a:xfrm>
              <a:off x="5001621" y="339774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1" name="Oval 864"/>
            <p:cNvSpPr>
              <a:spLocks noChangeArrowheads="1"/>
            </p:cNvSpPr>
            <p:nvPr/>
          </p:nvSpPr>
          <p:spPr bwMode="auto">
            <a:xfrm>
              <a:off x="6315036" y="4054456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2" name="Oval 865"/>
            <p:cNvSpPr>
              <a:spLocks noChangeArrowheads="1"/>
            </p:cNvSpPr>
            <p:nvPr/>
          </p:nvSpPr>
          <p:spPr bwMode="auto">
            <a:xfrm>
              <a:off x="6006637" y="3332439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3" name="Oval 866"/>
            <p:cNvSpPr>
              <a:spLocks noChangeArrowheads="1"/>
            </p:cNvSpPr>
            <p:nvPr/>
          </p:nvSpPr>
          <p:spPr bwMode="auto">
            <a:xfrm>
              <a:off x="3466883" y="370614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4" name="Oval 867"/>
            <p:cNvSpPr>
              <a:spLocks noChangeArrowheads="1"/>
            </p:cNvSpPr>
            <p:nvPr/>
          </p:nvSpPr>
          <p:spPr bwMode="auto">
            <a:xfrm>
              <a:off x="2937163" y="4261263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5" name="Oval 868"/>
            <p:cNvSpPr>
              <a:spLocks noChangeArrowheads="1"/>
            </p:cNvSpPr>
            <p:nvPr/>
          </p:nvSpPr>
          <p:spPr bwMode="auto">
            <a:xfrm>
              <a:off x="5531341" y="334695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6" name="Oval 869"/>
            <p:cNvSpPr>
              <a:spLocks noChangeArrowheads="1"/>
            </p:cNvSpPr>
            <p:nvPr/>
          </p:nvSpPr>
          <p:spPr bwMode="auto">
            <a:xfrm>
              <a:off x="6032035" y="421046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7" name="Oval 870"/>
            <p:cNvSpPr>
              <a:spLocks noChangeArrowheads="1"/>
            </p:cNvSpPr>
            <p:nvPr/>
          </p:nvSpPr>
          <p:spPr bwMode="auto">
            <a:xfrm>
              <a:off x="4330399" y="357915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8" name="Oval 871"/>
            <p:cNvSpPr>
              <a:spLocks noChangeArrowheads="1"/>
            </p:cNvSpPr>
            <p:nvPr/>
          </p:nvSpPr>
          <p:spPr bwMode="auto">
            <a:xfrm>
              <a:off x="3699089" y="316554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59" name="Oval 872"/>
            <p:cNvSpPr>
              <a:spLocks noChangeArrowheads="1"/>
            </p:cNvSpPr>
            <p:nvPr/>
          </p:nvSpPr>
          <p:spPr bwMode="auto">
            <a:xfrm>
              <a:off x="2810177" y="3873045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0" name="Oval 873"/>
            <p:cNvSpPr>
              <a:spLocks noChangeArrowheads="1"/>
            </p:cNvSpPr>
            <p:nvPr/>
          </p:nvSpPr>
          <p:spPr bwMode="auto">
            <a:xfrm>
              <a:off x="5593020" y="36807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1" name="Oval 874"/>
            <p:cNvSpPr>
              <a:spLocks noChangeArrowheads="1"/>
            </p:cNvSpPr>
            <p:nvPr/>
          </p:nvSpPr>
          <p:spPr bwMode="auto">
            <a:xfrm>
              <a:off x="3249190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2" name="Oval 875"/>
            <p:cNvSpPr>
              <a:spLocks noChangeArrowheads="1"/>
            </p:cNvSpPr>
            <p:nvPr/>
          </p:nvSpPr>
          <p:spPr bwMode="auto">
            <a:xfrm>
              <a:off x="2704957" y="335783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3" name="Oval 876"/>
            <p:cNvSpPr>
              <a:spLocks noChangeArrowheads="1"/>
            </p:cNvSpPr>
            <p:nvPr/>
          </p:nvSpPr>
          <p:spPr bwMode="auto">
            <a:xfrm>
              <a:off x="3339897" y="3847646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4" name="Oval 877"/>
            <p:cNvSpPr>
              <a:spLocks noChangeArrowheads="1"/>
            </p:cNvSpPr>
            <p:nvPr/>
          </p:nvSpPr>
          <p:spPr bwMode="auto">
            <a:xfrm>
              <a:off x="3158486" y="4105251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5" name="Oval 878"/>
            <p:cNvSpPr>
              <a:spLocks noChangeArrowheads="1"/>
            </p:cNvSpPr>
            <p:nvPr/>
          </p:nvSpPr>
          <p:spPr bwMode="auto">
            <a:xfrm>
              <a:off x="2588854" y="352836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6" name="Oval 879"/>
            <p:cNvSpPr>
              <a:spLocks noChangeArrowheads="1"/>
            </p:cNvSpPr>
            <p:nvPr/>
          </p:nvSpPr>
          <p:spPr bwMode="auto">
            <a:xfrm>
              <a:off x="7182180" y="30748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7" name="Oval 880"/>
            <p:cNvSpPr>
              <a:spLocks noChangeArrowheads="1"/>
            </p:cNvSpPr>
            <p:nvPr/>
          </p:nvSpPr>
          <p:spPr bwMode="auto">
            <a:xfrm>
              <a:off x="6188048" y="369526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8" name="Oval 881"/>
            <p:cNvSpPr>
              <a:spLocks noChangeArrowheads="1"/>
            </p:cNvSpPr>
            <p:nvPr/>
          </p:nvSpPr>
          <p:spPr bwMode="auto">
            <a:xfrm>
              <a:off x="2603367" y="417055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69" name="Oval 882"/>
            <p:cNvSpPr>
              <a:spLocks noChangeArrowheads="1"/>
            </p:cNvSpPr>
            <p:nvPr/>
          </p:nvSpPr>
          <p:spPr bwMode="auto">
            <a:xfrm>
              <a:off x="6859269" y="328164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0" name="Oval 883"/>
            <p:cNvSpPr>
              <a:spLocks noChangeArrowheads="1"/>
            </p:cNvSpPr>
            <p:nvPr/>
          </p:nvSpPr>
          <p:spPr bwMode="auto">
            <a:xfrm>
              <a:off x="5582136" y="33324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1" name="Oval 884"/>
            <p:cNvSpPr>
              <a:spLocks noChangeArrowheads="1"/>
            </p:cNvSpPr>
            <p:nvPr/>
          </p:nvSpPr>
          <p:spPr bwMode="auto">
            <a:xfrm>
              <a:off x="3543077" y="365535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2" name="Oval 885"/>
            <p:cNvSpPr>
              <a:spLocks noChangeArrowheads="1"/>
            </p:cNvSpPr>
            <p:nvPr/>
          </p:nvSpPr>
          <p:spPr bwMode="auto">
            <a:xfrm>
              <a:off x="6768563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3" name="Oval 886"/>
            <p:cNvSpPr>
              <a:spLocks noChangeArrowheads="1"/>
            </p:cNvSpPr>
            <p:nvPr/>
          </p:nvSpPr>
          <p:spPr bwMode="auto">
            <a:xfrm>
              <a:off x="5183032" y="472567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4" name="Oval 887"/>
            <p:cNvSpPr>
              <a:spLocks noChangeArrowheads="1"/>
            </p:cNvSpPr>
            <p:nvPr/>
          </p:nvSpPr>
          <p:spPr bwMode="auto">
            <a:xfrm>
              <a:off x="7127758" y="325624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5" name="Oval 888"/>
            <p:cNvSpPr>
              <a:spLocks noChangeArrowheads="1"/>
            </p:cNvSpPr>
            <p:nvPr/>
          </p:nvSpPr>
          <p:spPr bwMode="auto">
            <a:xfrm>
              <a:off x="7142270" y="334695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6" name="Oval 889"/>
            <p:cNvSpPr>
              <a:spLocks noChangeArrowheads="1"/>
            </p:cNvSpPr>
            <p:nvPr/>
          </p:nvSpPr>
          <p:spPr bwMode="auto">
            <a:xfrm>
              <a:off x="4032885" y="335783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7" name="Oval 890"/>
            <p:cNvSpPr>
              <a:spLocks noChangeArrowheads="1"/>
            </p:cNvSpPr>
            <p:nvPr/>
          </p:nvSpPr>
          <p:spPr bwMode="auto">
            <a:xfrm>
              <a:off x="6198933" y="3488454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8" name="Oval 891"/>
            <p:cNvSpPr>
              <a:spLocks noChangeArrowheads="1"/>
            </p:cNvSpPr>
            <p:nvPr/>
          </p:nvSpPr>
          <p:spPr bwMode="auto">
            <a:xfrm>
              <a:off x="3285472" y="3267131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79" name="Oval 892"/>
            <p:cNvSpPr>
              <a:spLocks noChangeArrowheads="1"/>
            </p:cNvSpPr>
            <p:nvPr/>
          </p:nvSpPr>
          <p:spPr bwMode="auto">
            <a:xfrm>
              <a:off x="6935461" y="337235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0" name="Oval 893"/>
            <p:cNvSpPr>
              <a:spLocks noChangeArrowheads="1"/>
            </p:cNvSpPr>
            <p:nvPr/>
          </p:nvSpPr>
          <p:spPr bwMode="auto">
            <a:xfrm>
              <a:off x="5193916" y="355376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1" name="Oval 894"/>
            <p:cNvSpPr>
              <a:spLocks noChangeArrowheads="1"/>
            </p:cNvSpPr>
            <p:nvPr/>
          </p:nvSpPr>
          <p:spPr bwMode="auto">
            <a:xfrm>
              <a:off x="3466883" y="2777323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2" name="Oval 895"/>
            <p:cNvSpPr>
              <a:spLocks noChangeArrowheads="1"/>
            </p:cNvSpPr>
            <p:nvPr/>
          </p:nvSpPr>
          <p:spPr bwMode="auto">
            <a:xfrm>
              <a:off x="6238843" y="3989148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3" name="Oval 896"/>
            <p:cNvSpPr>
              <a:spLocks noChangeArrowheads="1"/>
            </p:cNvSpPr>
            <p:nvPr/>
          </p:nvSpPr>
          <p:spPr bwMode="auto">
            <a:xfrm>
              <a:off x="5774431" y="419595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4" name="Oval 897"/>
            <p:cNvSpPr>
              <a:spLocks noChangeArrowheads="1"/>
            </p:cNvSpPr>
            <p:nvPr/>
          </p:nvSpPr>
          <p:spPr bwMode="auto">
            <a:xfrm>
              <a:off x="4976222" y="338323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5" name="Oval 898"/>
            <p:cNvSpPr>
              <a:spLocks noChangeArrowheads="1"/>
            </p:cNvSpPr>
            <p:nvPr/>
          </p:nvSpPr>
          <p:spPr bwMode="auto">
            <a:xfrm>
              <a:off x="6819358" y="390207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6" name="Oval 899"/>
            <p:cNvSpPr>
              <a:spLocks noChangeArrowheads="1"/>
            </p:cNvSpPr>
            <p:nvPr/>
          </p:nvSpPr>
          <p:spPr bwMode="auto">
            <a:xfrm>
              <a:off x="6935461" y="3590044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7" name="Oval 900"/>
            <p:cNvSpPr>
              <a:spLocks noChangeArrowheads="1"/>
            </p:cNvSpPr>
            <p:nvPr/>
          </p:nvSpPr>
          <p:spPr bwMode="auto">
            <a:xfrm>
              <a:off x="6612550" y="409436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8" name="Oval 901"/>
            <p:cNvSpPr>
              <a:spLocks noChangeArrowheads="1"/>
            </p:cNvSpPr>
            <p:nvPr/>
          </p:nvSpPr>
          <p:spPr bwMode="auto">
            <a:xfrm>
              <a:off x="5027017" y="328164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89" name="Oval 902"/>
            <p:cNvSpPr>
              <a:spLocks noChangeArrowheads="1"/>
            </p:cNvSpPr>
            <p:nvPr/>
          </p:nvSpPr>
          <p:spPr bwMode="auto">
            <a:xfrm>
              <a:off x="6833871" y="423586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0" name="Oval 903"/>
            <p:cNvSpPr>
              <a:spLocks noChangeArrowheads="1"/>
            </p:cNvSpPr>
            <p:nvPr/>
          </p:nvSpPr>
          <p:spPr bwMode="auto">
            <a:xfrm>
              <a:off x="4950826" y="3357838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1" name="Oval 904"/>
            <p:cNvSpPr>
              <a:spLocks noChangeArrowheads="1"/>
            </p:cNvSpPr>
            <p:nvPr/>
          </p:nvSpPr>
          <p:spPr bwMode="auto">
            <a:xfrm>
              <a:off x="2679561" y="375694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2" name="Oval 905"/>
            <p:cNvSpPr>
              <a:spLocks noChangeArrowheads="1"/>
            </p:cNvSpPr>
            <p:nvPr/>
          </p:nvSpPr>
          <p:spPr bwMode="auto">
            <a:xfrm>
              <a:off x="6046548" y="4250380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3" name="Oval 906"/>
            <p:cNvSpPr>
              <a:spLocks noChangeArrowheads="1"/>
            </p:cNvSpPr>
            <p:nvPr/>
          </p:nvSpPr>
          <p:spPr bwMode="auto">
            <a:xfrm>
              <a:off x="3002471" y="3180054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4" name="Oval 907"/>
            <p:cNvSpPr>
              <a:spLocks noChangeArrowheads="1"/>
            </p:cNvSpPr>
            <p:nvPr/>
          </p:nvSpPr>
          <p:spPr bwMode="auto">
            <a:xfrm>
              <a:off x="7127758" y="3771455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5" name="Oval 908"/>
            <p:cNvSpPr>
              <a:spLocks noChangeArrowheads="1"/>
            </p:cNvSpPr>
            <p:nvPr/>
          </p:nvSpPr>
          <p:spPr bwMode="auto">
            <a:xfrm>
              <a:off x="5981240" y="339774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6" name="Oval 909"/>
            <p:cNvSpPr>
              <a:spLocks noChangeArrowheads="1"/>
            </p:cNvSpPr>
            <p:nvPr/>
          </p:nvSpPr>
          <p:spPr bwMode="auto">
            <a:xfrm>
              <a:off x="3789796" y="314014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7" name="Oval 910"/>
            <p:cNvSpPr>
              <a:spLocks noChangeArrowheads="1"/>
            </p:cNvSpPr>
            <p:nvPr/>
          </p:nvSpPr>
          <p:spPr bwMode="auto">
            <a:xfrm>
              <a:off x="3492282" y="387304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8" name="Oval 911"/>
            <p:cNvSpPr>
              <a:spLocks noChangeArrowheads="1"/>
            </p:cNvSpPr>
            <p:nvPr/>
          </p:nvSpPr>
          <p:spPr bwMode="auto">
            <a:xfrm>
              <a:off x="6394857" y="411976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299" name="Oval 912"/>
            <p:cNvSpPr>
              <a:spLocks noChangeArrowheads="1"/>
            </p:cNvSpPr>
            <p:nvPr/>
          </p:nvSpPr>
          <p:spPr bwMode="auto">
            <a:xfrm>
              <a:off x="4794811" y="3241735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0" name="Oval 913"/>
            <p:cNvSpPr>
              <a:spLocks noChangeArrowheads="1"/>
            </p:cNvSpPr>
            <p:nvPr/>
          </p:nvSpPr>
          <p:spPr bwMode="auto">
            <a:xfrm>
              <a:off x="6920948" y="3756942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1" name="Oval 914"/>
            <p:cNvSpPr>
              <a:spLocks noChangeArrowheads="1"/>
            </p:cNvSpPr>
            <p:nvPr/>
          </p:nvSpPr>
          <p:spPr bwMode="auto">
            <a:xfrm>
              <a:off x="5103211" y="3706147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2" name="Oval 915"/>
            <p:cNvSpPr>
              <a:spLocks noChangeArrowheads="1"/>
            </p:cNvSpPr>
            <p:nvPr/>
          </p:nvSpPr>
          <p:spPr bwMode="auto">
            <a:xfrm>
              <a:off x="2617880" y="407985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3" name="Oval 916"/>
            <p:cNvSpPr>
              <a:spLocks noChangeArrowheads="1"/>
            </p:cNvSpPr>
            <p:nvPr/>
          </p:nvSpPr>
          <p:spPr bwMode="auto">
            <a:xfrm>
              <a:off x="3285472" y="3836763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4" name="Oval 917"/>
            <p:cNvSpPr>
              <a:spLocks noChangeArrowheads="1"/>
            </p:cNvSpPr>
            <p:nvPr/>
          </p:nvSpPr>
          <p:spPr bwMode="auto">
            <a:xfrm>
              <a:off x="5763547" y="3938353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5" name="Oval 918"/>
            <p:cNvSpPr>
              <a:spLocks noChangeArrowheads="1"/>
            </p:cNvSpPr>
            <p:nvPr/>
          </p:nvSpPr>
          <p:spPr bwMode="auto">
            <a:xfrm>
              <a:off x="4461015" y="3125632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6" name="Oval 919"/>
            <p:cNvSpPr>
              <a:spLocks noChangeArrowheads="1"/>
            </p:cNvSpPr>
            <p:nvPr/>
          </p:nvSpPr>
          <p:spPr bwMode="auto">
            <a:xfrm>
              <a:off x="5825226" y="359004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7" name="Oval 920"/>
            <p:cNvSpPr>
              <a:spLocks noChangeArrowheads="1"/>
            </p:cNvSpPr>
            <p:nvPr/>
          </p:nvSpPr>
          <p:spPr bwMode="auto">
            <a:xfrm>
              <a:off x="2911767" y="3063951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8" name="Oval 921"/>
            <p:cNvSpPr>
              <a:spLocks noChangeArrowheads="1"/>
            </p:cNvSpPr>
            <p:nvPr/>
          </p:nvSpPr>
          <p:spPr bwMode="auto">
            <a:xfrm>
              <a:off x="3775283" y="3720660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09" name="Oval 922"/>
            <p:cNvSpPr>
              <a:spLocks noChangeArrowheads="1"/>
            </p:cNvSpPr>
            <p:nvPr/>
          </p:nvSpPr>
          <p:spPr bwMode="auto">
            <a:xfrm>
              <a:off x="3390692" y="430117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0" name="Oval 923"/>
            <p:cNvSpPr>
              <a:spLocks noChangeArrowheads="1"/>
            </p:cNvSpPr>
            <p:nvPr/>
          </p:nvSpPr>
          <p:spPr bwMode="auto">
            <a:xfrm>
              <a:off x="4239695" y="3731543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1" name="Oval 924"/>
            <p:cNvSpPr>
              <a:spLocks noChangeArrowheads="1"/>
            </p:cNvSpPr>
            <p:nvPr/>
          </p:nvSpPr>
          <p:spPr bwMode="auto">
            <a:xfrm>
              <a:off x="4744016" y="3564645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2" name="Oval 925"/>
            <p:cNvSpPr>
              <a:spLocks noChangeArrowheads="1"/>
            </p:cNvSpPr>
            <p:nvPr/>
          </p:nvSpPr>
          <p:spPr bwMode="auto">
            <a:xfrm>
              <a:off x="6111856" y="318005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3" name="Oval 926"/>
            <p:cNvSpPr>
              <a:spLocks noChangeArrowheads="1"/>
            </p:cNvSpPr>
            <p:nvPr/>
          </p:nvSpPr>
          <p:spPr bwMode="auto">
            <a:xfrm>
              <a:off x="4783928" y="418507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4" name="Oval 927"/>
            <p:cNvSpPr>
              <a:spLocks noChangeArrowheads="1"/>
            </p:cNvSpPr>
            <p:nvPr/>
          </p:nvSpPr>
          <p:spPr bwMode="auto">
            <a:xfrm>
              <a:off x="3042383" y="3074837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5" name="Oval 928"/>
            <p:cNvSpPr>
              <a:spLocks noChangeArrowheads="1"/>
            </p:cNvSpPr>
            <p:nvPr/>
          </p:nvSpPr>
          <p:spPr bwMode="auto">
            <a:xfrm>
              <a:off x="6859269" y="3049438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6" name="Oval 929"/>
            <p:cNvSpPr>
              <a:spLocks noChangeArrowheads="1"/>
            </p:cNvSpPr>
            <p:nvPr/>
          </p:nvSpPr>
          <p:spPr bwMode="auto">
            <a:xfrm>
              <a:off x="6561755" y="374605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7" name="Oval 930"/>
            <p:cNvSpPr>
              <a:spLocks noChangeArrowheads="1"/>
            </p:cNvSpPr>
            <p:nvPr/>
          </p:nvSpPr>
          <p:spPr bwMode="auto">
            <a:xfrm>
              <a:off x="4239695" y="455877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8" name="Oval 931"/>
            <p:cNvSpPr>
              <a:spLocks noChangeArrowheads="1"/>
            </p:cNvSpPr>
            <p:nvPr/>
          </p:nvSpPr>
          <p:spPr bwMode="auto">
            <a:xfrm>
              <a:off x="2512663" y="325624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19" name="Oval 932"/>
            <p:cNvSpPr>
              <a:spLocks noChangeArrowheads="1"/>
            </p:cNvSpPr>
            <p:nvPr/>
          </p:nvSpPr>
          <p:spPr bwMode="auto">
            <a:xfrm>
              <a:off x="3466883" y="3256248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0" name="Oval 933"/>
            <p:cNvSpPr>
              <a:spLocks noChangeArrowheads="1"/>
            </p:cNvSpPr>
            <p:nvPr/>
          </p:nvSpPr>
          <p:spPr bwMode="auto">
            <a:xfrm>
              <a:off x="5850624" y="2958734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1" name="Oval 934"/>
            <p:cNvSpPr>
              <a:spLocks noChangeArrowheads="1"/>
            </p:cNvSpPr>
            <p:nvPr/>
          </p:nvSpPr>
          <p:spPr bwMode="auto">
            <a:xfrm>
              <a:off x="5941329" y="3655352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2" name="Oval 935"/>
            <p:cNvSpPr>
              <a:spLocks noChangeArrowheads="1"/>
            </p:cNvSpPr>
            <p:nvPr/>
          </p:nvSpPr>
          <p:spPr bwMode="auto">
            <a:xfrm>
              <a:off x="7026167" y="3771455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3" name="Oval 936"/>
            <p:cNvSpPr>
              <a:spLocks noChangeArrowheads="1"/>
            </p:cNvSpPr>
            <p:nvPr/>
          </p:nvSpPr>
          <p:spPr bwMode="auto">
            <a:xfrm>
              <a:off x="4678708" y="3927467"/>
              <a:ext cx="10522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4" name="Oval 937"/>
            <p:cNvSpPr>
              <a:spLocks noChangeArrowheads="1"/>
            </p:cNvSpPr>
            <p:nvPr/>
          </p:nvSpPr>
          <p:spPr bwMode="auto">
            <a:xfrm>
              <a:off x="2991588" y="3640839"/>
              <a:ext cx="10159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5" name="Oval 938"/>
            <p:cNvSpPr>
              <a:spLocks noChangeArrowheads="1"/>
            </p:cNvSpPr>
            <p:nvPr/>
          </p:nvSpPr>
          <p:spPr bwMode="auto">
            <a:xfrm>
              <a:off x="2552572" y="3397747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6" name="Oval 939"/>
            <p:cNvSpPr>
              <a:spLocks noChangeArrowheads="1"/>
            </p:cNvSpPr>
            <p:nvPr/>
          </p:nvSpPr>
          <p:spPr bwMode="auto">
            <a:xfrm>
              <a:off x="3517678" y="3615440"/>
              <a:ext cx="105220" cy="10522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7" name="Oval 940"/>
            <p:cNvSpPr>
              <a:spLocks noChangeArrowheads="1"/>
            </p:cNvSpPr>
            <p:nvPr/>
          </p:nvSpPr>
          <p:spPr bwMode="auto">
            <a:xfrm>
              <a:off x="5415238" y="427577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8" name="Oval 941"/>
            <p:cNvSpPr>
              <a:spLocks noChangeArrowheads="1"/>
            </p:cNvSpPr>
            <p:nvPr/>
          </p:nvSpPr>
          <p:spPr bwMode="auto">
            <a:xfrm>
              <a:off x="6097343" y="397826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29" name="Line 10"/>
            <p:cNvSpPr>
              <a:spLocks noChangeShapeType="1"/>
            </p:cNvSpPr>
            <p:nvPr/>
          </p:nvSpPr>
          <p:spPr bwMode="auto">
            <a:xfrm flipV="1">
              <a:off x="2099046" y="5229999"/>
              <a:ext cx="3629" cy="6168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30" name="Line 22"/>
            <p:cNvSpPr>
              <a:spLocks noChangeShapeType="1"/>
            </p:cNvSpPr>
            <p:nvPr/>
          </p:nvSpPr>
          <p:spPr bwMode="auto">
            <a:xfrm>
              <a:off x="2099046" y="5291680"/>
              <a:ext cx="54424" cy="3629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31" name="Rectangle 22"/>
            <p:cNvSpPr>
              <a:spLocks noChangeArrowheads="1"/>
            </p:cNvSpPr>
            <p:nvPr/>
          </p:nvSpPr>
          <p:spPr bwMode="auto">
            <a:xfrm rot="-5400000">
              <a:off x="2011662" y="4522035"/>
              <a:ext cx="1923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400</a:t>
              </a:r>
              <a:endParaRPr lang="en-US" altLang="en-US" sz="5400">
                <a:cs typeface="Times New Roman" panose="02020603050405020304" pitchFamily="18" charset="0"/>
              </a:endParaRPr>
            </a:p>
          </p:txBody>
        </p:sp>
        <p:sp>
          <p:nvSpPr>
            <p:cNvPr id="104332" name="Rectangle 24"/>
            <p:cNvSpPr>
              <a:spLocks noChangeArrowheads="1"/>
            </p:cNvSpPr>
            <p:nvPr/>
          </p:nvSpPr>
          <p:spPr bwMode="auto">
            <a:xfrm rot="-5400000">
              <a:off x="2011687" y="3196262"/>
              <a:ext cx="1923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500</a:t>
              </a:r>
              <a:endParaRPr lang="en-US" altLang="en-US" sz="5400">
                <a:cs typeface="Times New Roman" panose="02020603050405020304" pitchFamily="18" charset="0"/>
              </a:endParaRPr>
            </a:p>
          </p:txBody>
        </p:sp>
        <p:sp>
          <p:nvSpPr>
            <p:cNvPr id="104333" name="Rectangle 26"/>
            <p:cNvSpPr>
              <a:spLocks noChangeArrowheads="1"/>
            </p:cNvSpPr>
            <p:nvPr/>
          </p:nvSpPr>
          <p:spPr bwMode="auto">
            <a:xfrm rot="-5400000">
              <a:off x="2011687" y="1870480"/>
              <a:ext cx="1923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600</a:t>
              </a:r>
              <a:endParaRPr lang="en-US" altLang="en-US" sz="5400">
                <a:cs typeface="Times New Roman" panose="02020603050405020304" pitchFamily="18" charset="0"/>
              </a:endParaRPr>
            </a:p>
          </p:txBody>
        </p:sp>
        <p:sp>
          <p:nvSpPr>
            <p:cNvPr id="104334" name="Rectangle 28"/>
            <p:cNvSpPr>
              <a:spLocks noChangeArrowheads="1"/>
            </p:cNvSpPr>
            <p:nvPr/>
          </p:nvSpPr>
          <p:spPr bwMode="auto">
            <a:xfrm rot="-5400000">
              <a:off x="2011687" y="544702"/>
              <a:ext cx="19236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700</a:t>
              </a:r>
              <a:endParaRPr lang="en-US" altLang="en-US" sz="5400">
                <a:cs typeface="Times New Roman" panose="02020603050405020304" pitchFamily="18" charset="0"/>
              </a:endParaRPr>
            </a:p>
          </p:txBody>
        </p:sp>
        <p:grpSp>
          <p:nvGrpSpPr>
            <p:cNvPr id="104335" name="Group 1105"/>
            <p:cNvGrpSpPr>
              <a:grpSpLocks/>
            </p:cNvGrpSpPr>
            <p:nvPr/>
          </p:nvGrpSpPr>
          <p:grpSpPr bwMode="auto">
            <a:xfrm>
              <a:off x="1206460" y="715182"/>
              <a:ext cx="787556" cy="4587384"/>
              <a:chOff x="1726849" y="1874264"/>
              <a:chExt cx="471944" cy="2007175"/>
            </a:xfrm>
          </p:grpSpPr>
          <p:sp>
            <p:nvSpPr>
              <p:cNvPr id="104376" name="Freeform 45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77" name="Freeform 46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78" name="Freeform 47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79" name="Freeform 48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0" name="Freeform 49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1" name="Freeform 50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2" name="Freeform 51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3" name="Freeform 52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4" name="Freeform 53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5" name="Freeform 54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6" name="Freeform 55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7" name="Freeform 58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8" name="Freeform 59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89" name="Freeform 60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0" name="Freeform 61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1" name="Freeform 62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2" name="Freeform 63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3" name="Freeform 64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4" name="Freeform 65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5" name="Freeform 66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6" name="Freeform 67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7" name="Freeform 68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8" name="Freeform 73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399" name="Freeform 74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0" name="Freeform 75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1" name="Freeform 76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2" name="Freeform 77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3" name="Freeform 78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4" name="Freeform 79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5" name="Freeform 80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6" name="Freeform 81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7" name="Freeform 82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8" name="Freeform 83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09" name="Freeform 91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0" name="Freeform 92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1" name="Freeform 93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2" name="Freeform 94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3" name="Freeform 95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4" name="Freeform 96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5" name="Freeform 97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6" name="Freeform 98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7" name="Freeform 99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8" name="Freeform 100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19" name="Freeform 101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0" name="Freeform 111"/>
              <p:cNvSpPr>
                <a:spLocks/>
              </p:cNvSpPr>
              <p:nvPr/>
            </p:nvSpPr>
            <p:spPr bwMode="auto">
              <a:xfrm rot="-5400000">
                <a:off x="1979326" y="3650349"/>
                <a:ext cx="395399" cy="40055"/>
              </a:xfrm>
              <a:custGeom>
                <a:avLst/>
                <a:gdLst>
                  <a:gd name="T0" fmla="*/ 2147483646 w 152"/>
                  <a:gd name="T1" fmla="*/ 2147483646 h 23"/>
                  <a:gd name="T2" fmla="*/ 2147483646 w 152"/>
                  <a:gd name="T3" fmla="*/ 2147483646 h 23"/>
                  <a:gd name="T4" fmla="*/ 2147483646 w 152"/>
                  <a:gd name="T5" fmla="*/ 2147483646 h 23"/>
                  <a:gd name="T6" fmla="*/ 2147483646 w 152"/>
                  <a:gd name="T7" fmla="*/ 2147483646 h 23"/>
                  <a:gd name="T8" fmla="*/ 2147483646 w 152"/>
                  <a:gd name="T9" fmla="*/ 2147483646 h 23"/>
                  <a:gd name="T10" fmla="*/ 2147483646 w 152"/>
                  <a:gd name="T11" fmla="*/ 2147483646 h 23"/>
                  <a:gd name="T12" fmla="*/ 2147483646 w 152"/>
                  <a:gd name="T13" fmla="*/ 2147483646 h 23"/>
                  <a:gd name="T14" fmla="*/ 2147483646 w 152"/>
                  <a:gd name="T15" fmla="*/ 2147483646 h 23"/>
                  <a:gd name="T16" fmla="*/ 2147483646 w 152"/>
                  <a:gd name="T17" fmla="*/ 2147483646 h 23"/>
                  <a:gd name="T18" fmla="*/ 2147483646 w 152"/>
                  <a:gd name="T19" fmla="*/ 2147483646 h 23"/>
                  <a:gd name="T20" fmla="*/ 2147483646 w 152"/>
                  <a:gd name="T21" fmla="*/ 2147483646 h 23"/>
                  <a:gd name="T22" fmla="*/ 2147483646 w 152"/>
                  <a:gd name="T23" fmla="*/ 2147483646 h 23"/>
                  <a:gd name="T24" fmla="*/ 2147483646 w 152"/>
                  <a:gd name="T25" fmla="*/ 2147483646 h 23"/>
                  <a:gd name="T26" fmla="*/ 2147483646 w 152"/>
                  <a:gd name="T27" fmla="*/ 2147483646 h 23"/>
                  <a:gd name="T28" fmla="*/ 2147483646 w 152"/>
                  <a:gd name="T29" fmla="*/ 2147483646 h 23"/>
                  <a:gd name="T30" fmla="*/ 2147483646 w 152"/>
                  <a:gd name="T31" fmla="*/ 2147483646 h 23"/>
                  <a:gd name="T32" fmla="*/ 2147483646 w 152"/>
                  <a:gd name="T33" fmla="*/ 2147483646 h 23"/>
                  <a:gd name="T34" fmla="*/ 2147483646 w 152"/>
                  <a:gd name="T35" fmla="*/ 2147483646 h 23"/>
                  <a:gd name="T36" fmla="*/ 2147483646 w 152"/>
                  <a:gd name="T37" fmla="*/ 2147483646 h 23"/>
                  <a:gd name="T38" fmla="*/ 2147483646 w 152"/>
                  <a:gd name="T39" fmla="*/ 2147483646 h 23"/>
                  <a:gd name="T40" fmla="*/ 2147483646 w 152"/>
                  <a:gd name="T41" fmla="*/ 2147483646 h 23"/>
                  <a:gd name="T42" fmla="*/ 2147483646 w 152"/>
                  <a:gd name="T43" fmla="*/ 2147483646 h 23"/>
                  <a:gd name="T44" fmla="*/ 2147483646 w 152"/>
                  <a:gd name="T45" fmla="*/ 2147483646 h 23"/>
                  <a:gd name="T46" fmla="*/ 2147483646 w 152"/>
                  <a:gd name="T47" fmla="*/ 2147483646 h 23"/>
                  <a:gd name="T48" fmla="*/ 2147483646 w 152"/>
                  <a:gd name="T49" fmla="*/ 2147483646 h 23"/>
                  <a:gd name="T50" fmla="*/ 2147483646 w 152"/>
                  <a:gd name="T51" fmla="*/ 2147483646 h 23"/>
                  <a:gd name="T52" fmla="*/ 2147483646 w 152"/>
                  <a:gd name="T53" fmla="*/ 2147483646 h 23"/>
                  <a:gd name="T54" fmla="*/ 2147483646 w 152"/>
                  <a:gd name="T55" fmla="*/ 2147483646 h 23"/>
                  <a:gd name="T56" fmla="*/ 2147483646 w 152"/>
                  <a:gd name="T57" fmla="*/ 2147483646 h 23"/>
                  <a:gd name="T58" fmla="*/ 2147483646 w 152"/>
                  <a:gd name="T59" fmla="*/ 2147483646 h 23"/>
                  <a:gd name="T60" fmla="*/ 2147483646 w 152"/>
                  <a:gd name="T61" fmla="*/ 2147483646 h 23"/>
                  <a:gd name="T62" fmla="*/ 2147483646 w 152"/>
                  <a:gd name="T63" fmla="*/ 2147483646 h 23"/>
                  <a:gd name="T64" fmla="*/ 2147483646 w 152"/>
                  <a:gd name="T65" fmla="*/ 2147483646 h 23"/>
                  <a:gd name="T66" fmla="*/ 2147483646 w 152"/>
                  <a:gd name="T67" fmla="*/ 2147483646 h 23"/>
                  <a:gd name="T68" fmla="*/ 2147483646 w 152"/>
                  <a:gd name="T69" fmla="*/ 2147483646 h 23"/>
                  <a:gd name="T70" fmla="*/ 2147483646 w 152"/>
                  <a:gd name="T71" fmla="*/ 2147483646 h 23"/>
                  <a:gd name="T72" fmla="*/ 2147483646 w 152"/>
                  <a:gd name="T73" fmla="*/ 2147483646 h 23"/>
                  <a:gd name="T74" fmla="*/ 2147483646 w 152"/>
                  <a:gd name="T75" fmla="*/ 2147483646 h 23"/>
                  <a:gd name="T76" fmla="*/ 2147483646 w 152"/>
                  <a:gd name="T77" fmla="*/ 2147483646 h 23"/>
                  <a:gd name="T78" fmla="*/ 2147483646 w 152"/>
                  <a:gd name="T79" fmla="*/ 2147483646 h 23"/>
                  <a:gd name="T80" fmla="*/ 2147483646 w 152"/>
                  <a:gd name="T81" fmla="*/ 2147483646 h 23"/>
                  <a:gd name="T82" fmla="*/ 2147483646 w 152"/>
                  <a:gd name="T83" fmla="*/ 2147483646 h 2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3"/>
                  <a:gd name="T128" fmla="*/ 152 w 152"/>
                  <a:gd name="T129" fmla="*/ 23 h 2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3">
                    <a:moveTo>
                      <a:pt x="0" y="23"/>
                    </a:moveTo>
                    <a:lnTo>
                      <a:pt x="1" y="23"/>
                    </a:lnTo>
                    <a:lnTo>
                      <a:pt x="2" y="23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6" y="23"/>
                    </a:lnTo>
                    <a:lnTo>
                      <a:pt x="7" y="23"/>
                    </a:lnTo>
                    <a:lnTo>
                      <a:pt x="8" y="23"/>
                    </a:lnTo>
                    <a:lnTo>
                      <a:pt x="10" y="23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6" y="23"/>
                    </a:lnTo>
                    <a:lnTo>
                      <a:pt x="17" y="23"/>
                    </a:lnTo>
                    <a:lnTo>
                      <a:pt x="18" y="23"/>
                    </a:lnTo>
                    <a:lnTo>
                      <a:pt x="19" y="23"/>
                    </a:lnTo>
                    <a:lnTo>
                      <a:pt x="20" y="23"/>
                    </a:lnTo>
                    <a:lnTo>
                      <a:pt x="22" y="23"/>
                    </a:lnTo>
                    <a:lnTo>
                      <a:pt x="23" y="23"/>
                    </a:lnTo>
                    <a:lnTo>
                      <a:pt x="24" y="23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29" y="23"/>
                    </a:lnTo>
                    <a:lnTo>
                      <a:pt x="30" y="23"/>
                    </a:lnTo>
                    <a:lnTo>
                      <a:pt x="31" y="23"/>
                    </a:lnTo>
                    <a:lnTo>
                      <a:pt x="32" y="23"/>
                    </a:lnTo>
                    <a:lnTo>
                      <a:pt x="34" y="23"/>
                    </a:lnTo>
                    <a:lnTo>
                      <a:pt x="35" y="23"/>
                    </a:lnTo>
                    <a:lnTo>
                      <a:pt x="36" y="23"/>
                    </a:lnTo>
                    <a:lnTo>
                      <a:pt x="37" y="23"/>
                    </a:lnTo>
                    <a:lnTo>
                      <a:pt x="38" y="23"/>
                    </a:lnTo>
                    <a:lnTo>
                      <a:pt x="40" y="23"/>
                    </a:lnTo>
                    <a:lnTo>
                      <a:pt x="41" y="23"/>
                    </a:lnTo>
                    <a:lnTo>
                      <a:pt x="42" y="23"/>
                    </a:lnTo>
                    <a:lnTo>
                      <a:pt x="43" y="23"/>
                    </a:lnTo>
                    <a:lnTo>
                      <a:pt x="44" y="23"/>
                    </a:lnTo>
                    <a:lnTo>
                      <a:pt x="46" y="23"/>
                    </a:lnTo>
                    <a:lnTo>
                      <a:pt x="47" y="23"/>
                    </a:lnTo>
                    <a:lnTo>
                      <a:pt x="48" y="23"/>
                    </a:lnTo>
                    <a:lnTo>
                      <a:pt x="49" y="22"/>
                    </a:lnTo>
                    <a:lnTo>
                      <a:pt x="50" y="22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2"/>
                    </a:lnTo>
                    <a:lnTo>
                      <a:pt x="55" y="22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59" y="22"/>
                    </a:lnTo>
                    <a:lnTo>
                      <a:pt x="60" y="22"/>
                    </a:lnTo>
                    <a:lnTo>
                      <a:pt x="61" y="22"/>
                    </a:lnTo>
                    <a:lnTo>
                      <a:pt x="62" y="22"/>
                    </a:lnTo>
                    <a:lnTo>
                      <a:pt x="64" y="22"/>
                    </a:lnTo>
                    <a:lnTo>
                      <a:pt x="65" y="22"/>
                    </a:lnTo>
                    <a:lnTo>
                      <a:pt x="66" y="22"/>
                    </a:lnTo>
                    <a:lnTo>
                      <a:pt x="67" y="22"/>
                    </a:lnTo>
                    <a:lnTo>
                      <a:pt x="68" y="22"/>
                    </a:lnTo>
                    <a:lnTo>
                      <a:pt x="70" y="22"/>
                    </a:lnTo>
                    <a:lnTo>
                      <a:pt x="71" y="22"/>
                    </a:lnTo>
                    <a:lnTo>
                      <a:pt x="72" y="22"/>
                    </a:lnTo>
                    <a:lnTo>
                      <a:pt x="73" y="21"/>
                    </a:lnTo>
                    <a:lnTo>
                      <a:pt x="74" y="21"/>
                    </a:lnTo>
                    <a:lnTo>
                      <a:pt x="76" y="21"/>
                    </a:lnTo>
                    <a:lnTo>
                      <a:pt x="77" y="21"/>
                    </a:lnTo>
                    <a:lnTo>
                      <a:pt x="78" y="21"/>
                    </a:lnTo>
                    <a:lnTo>
                      <a:pt x="79" y="21"/>
                    </a:lnTo>
                    <a:lnTo>
                      <a:pt x="80" y="21"/>
                    </a:lnTo>
                    <a:lnTo>
                      <a:pt x="82" y="21"/>
                    </a:lnTo>
                    <a:lnTo>
                      <a:pt x="83" y="21"/>
                    </a:lnTo>
                    <a:lnTo>
                      <a:pt x="84" y="21"/>
                    </a:lnTo>
                    <a:lnTo>
                      <a:pt x="85" y="20"/>
                    </a:lnTo>
                    <a:lnTo>
                      <a:pt x="86" y="20"/>
                    </a:lnTo>
                    <a:lnTo>
                      <a:pt x="88" y="20"/>
                    </a:lnTo>
                    <a:lnTo>
                      <a:pt x="89" y="20"/>
                    </a:lnTo>
                    <a:lnTo>
                      <a:pt x="90" y="20"/>
                    </a:lnTo>
                    <a:lnTo>
                      <a:pt x="91" y="20"/>
                    </a:lnTo>
                    <a:lnTo>
                      <a:pt x="92" y="20"/>
                    </a:lnTo>
                    <a:lnTo>
                      <a:pt x="94" y="20"/>
                    </a:lnTo>
                    <a:lnTo>
                      <a:pt x="95" y="20"/>
                    </a:lnTo>
                    <a:lnTo>
                      <a:pt x="96" y="20"/>
                    </a:lnTo>
                    <a:lnTo>
                      <a:pt x="97" y="19"/>
                    </a:lnTo>
                    <a:lnTo>
                      <a:pt x="98" y="19"/>
                    </a:lnTo>
                    <a:lnTo>
                      <a:pt x="100" y="19"/>
                    </a:lnTo>
                    <a:lnTo>
                      <a:pt x="101" y="19"/>
                    </a:lnTo>
                    <a:lnTo>
                      <a:pt x="102" y="19"/>
                    </a:lnTo>
                    <a:lnTo>
                      <a:pt x="103" y="18"/>
                    </a:lnTo>
                    <a:lnTo>
                      <a:pt x="104" y="18"/>
                    </a:lnTo>
                    <a:lnTo>
                      <a:pt x="106" y="18"/>
                    </a:lnTo>
                    <a:lnTo>
                      <a:pt x="107" y="18"/>
                    </a:lnTo>
                    <a:lnTo>
                      <a:pt x="108" y="17"/>
                    </a:lnTo>
                    <a:lnTo>
                      <a:pt x="109" y="17"/>
                    </a:lnTo>
                    <a:lnTo>
                      <a:pt x="110" y="17"/>
                    </a:lnTo>
                    <a:lnTo>
                      <a:pt x="112" y="17"/>
                    </a:lnTo>
                    <a:lnTo>
                      <a:pt x="113" y="16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6" y="15"/>
                    </a:lnTo>
                    <a:lnTo>
                      <a:pt x="118" y="15"/>
                    </a:lnTo>
                    <a:lnTo>
                      <a:pt x="119" y="15"/>
                    </a:lnTo>
                    <a:lnTo>
                      <a:pt x="120" y="14"/>
                    </a:lnTo>
                    <a:lnTo>
                      <a:pt x="121" y="14"/>
                    </a:lnTo>
                    <a:lnTo>
                      <a:pt x="122" y="14"/>
                    </a:lnTo>
                    <a:lnTo>
                      <a:pt x="124" y="13"/>
                    </a:lnTo>
                    <a:lnTo>
                      <a:pt x="125" y="13"/>
                    </a:lnTo>
                    <a:lnTo>
                      <a:pt x="126" y="12"/>
                    </a:lnTo>
                    <a:lnTo>
                      <a:pt x="127" y="12"/>
                    </a:lnTo>
                    <a:lnTo>
                      <a:pt x="128" y="12"/>
                    </a:lnTo>
                    <a:lnTo>
                      <a:pt x="130" y="11"/>
                    </a:lnTo>
                    <a:lnTo>
                      <a:pt x="131" y="11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9"/>
                    </a:lnTo>
                    <a:lnTo>
                      <a:pt x="136" y="9"/>
                    </a:lnTo>
                    <a:lnTo>
                      <a:pt x="137" y="8"/>
                    </a:lnTo>
                    <a:lnTo>
                      <a:pt x="138" y="8"/>
                    </a:lnTo>
                    <a:lnTo>
                      <a:pt x="139" y="7"/>
                    </a:lnTo>
                    <a:lnTo>
                      <a:pt x="140" y="7"/>
                    </a:lnTo>
                    <a:lnTo>
                      <a:pt x="143" y="6"/>
                    </a:lnTo>
                    <a:lnTo>
                      <a:pt x="143" y="5"/>
                    </a:lnTo>
                    <a:lnTo>
                      <a:pt x="144" y="5"/>
                    </a:lnTo>
                    <a:lnTo>
                      <a:pt x="145" y="4"/>
                    </a:lnTo>
                    <a:lnTo>
                      <a:pt x="148" y="3"/>
                    </a:lnTo>
                    <a:lnTo>
                      <a:pt x="149" y="2"/>
                    </a:lnTo>
                    <a:lnTo>
                      <a:pt x="151" y="1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1" name="Freeform 112"/>
              <p:cNvSpPr>
                <a:spLocks/>
              </p:cNvSpPr>
              <p:nvPr/>
            </p:nvSpPr>
            <p:spPr bwMode="auto">
              <a:xfrm rot="-5400000">
                <a:off x="1899625" y="3215305"/>
                <a:ext cx="382392" cy="132353"/>
              </a:xfrm>
              <a:custGeom>
                <a:avLst/>
                <a:gdLst>
                  <a:gd name="T0" fmla="*/ 2147483646 w 147"/>
                  <a:gd name="T1" fmla="*/ 2147483646 h 76"/>
                  <a:gd name="T2" fmla="*/ 2147483646 w 147"/>
                  <a:gd name="T3" fmla="*/ 2147483646 h 76"/>
                  <a:gd name="T4" fmla="*/ 2147483646 w 147"/>
                  <a:gd name="T5" fmla="*/ 2147483646 h 76"/>
                  <a:gd name="T6" fmla="*/ 2147483646 w 147"/>
                  <a:gd name="T7" fmla="*/ 2147483646 h 76"/>
                  <a:gd name="T8" fmla="*/ 2147483646 w 147"/>
                  <a:gd name="T9" fmla="*/ 2147483646 h 76"/>
                  <a:gd name="T10" fmla="*/ 2147483646 w 147"/>
                  <a:gd name="T11" fmla="*/ 2147483646 h 76"/>
                  <a:gd name="T12" fmla="*/ 2147483646 w 147"/>
                  <a:gd name="T13" fmla="*/ 2147483646 h 76"/>
                  <a:gd name="T14" fmla="*/ 2147483646 w 147"/>
                  <a:gd name="T15" fmla="*/ 2147483646 h 76"/>
                  <a:gd name="T16" fmla="*/ 2147483646 w 147"/>
                  <a:gd name="T17" fmla="*/ 2147483646 h 76"/>
                  <a:gd name="T18" fmla="*/ 2147483646 w 147"/>
                  <a:gd name="T19" fmla="*/ 2147483646 h 76"/>
                  <a:gd name="T20" fmla="*/ 2147483646 w 147"/>
                  <a:gd name="T21" fmla="*/ 2147483646 h 76"/>
                  <a:gd name="T22" fmla="*/ 2147483646 w 147"/>
                  <a:gd name="T23" fmla="*/ 2147483646 h 76"/>
                  <a:gd name="T24" fmla="*/ 2147483646 w 147"/>
                  <a:gd name="T25" fmla="*/ 2147483646 h 76"/>
                  <a:gd name="T26" fmla="*/ 2147483646 w 147"/>
                  <a:gd name="T27" fmla="*/ 2147483646 h 76"/>
                  <a:gd name="T28" fmla="*/ 2147483646 w 147"/>
                  <a:gd name="T29" fmla="*/ 2147483646 h 76"/>
                  <a:gd name="T30" fmla="*/ 2147483646 w 147"/>
                  <a:gd name="T31" fmla="*/ 2147483646 h 76"/>
                  <a:gd name="T32" fmla="*/ 2147483646 w 147"/>
                  <a:gd name="T33" fmla="*/ 2147483646 h 76"/>
                  <a:gd name="T34" fmla="*/ 2147483646 w 147"/>
                  <a:gd name="T35" fmla="*/ 2147483646 h 76"/>
                  <a:gd name="T36" fmla="*/ 2147483646 w 147"/>
                  <a:gd name="T37" fmla="*/ 2147483646 h 76"/>
                  <a:gd name="T38" fmla="*/ 2147483646 w 147"/>
                  <a:gd name="T39" fmla="*/ 2147483646 h 76"/>
                  <a:gd name="T40" fmla="*/ 2147483646 w 147"/>
                  <a:gd name="T41" fmla="*/ 2147483646 h 76"/>
                  <a:gd name="T42" fmla="*/ 2147483646 w 147"/>
                  <a:gd name="T43" fmla="*/ 2147483646 h 76"/>
                  <a:gd name="T44" fmla="*/ 2147483646 w 147"/>
                  <a:gd name="T45" fmla="*/ 2147483646 h 76"/>
                  <a:gd name="T46" fmla="*/ 2147483646 w 147"/>
                  <a:gd name="T47" fmla="*/ 2147483646 h 76"/>
                  <a:gd name="T48" fmla="*/ 2147483646 w 147"/>
                  <a:gd name="T49" fmla="*/ 2147483646 h 76"/>
                  <a:gd name="T50" fmla="*/ 2147483646 w 147"/>
                  <a:gd name="T51" fmla="*/ 2147483646 h 76"/>
                  <a:gd name="T52" fmla="*/ 2147483646 w 147"/>
                  <a:gd name="T53" fmla="*/ 2147483646 h 76"/>
                  <a:gd name="T54" fmla="*/ 2147483646 w 147"/>
                  <a:gd name="T55" fmla="*/ 2147483646 h 76"/>
                  <a:gd name="T56" fmla="*/ 2147483646 w 147"/>
                  <a:gd name="T57" fmla="*/ 2147483646 h 76"/>
                  <a:gd name="T58" fmla="*/ 2147483646 w 147"/>
                  <a:gd name="T59" fmla="*/ 2147483646 h 76"/>
                  <a:gd name="T60" fmla="*/ 2147483646 w 147"/>
                  <a:gd name="T61" fmla="*/ 2147483646 h 76"/>
                  <a:gd name="T62" fmla="*/ 2147483646 w 147"/>
                  <a:gd name="T63" fmla="*/ 2147483646 h 76"/>
                  <a:gd name="T64" fmla="*/ 2147483646 w 147"/>
                  <a:gd name="T65" fmla="*/ 0 h 76"/>
                  <a:gd name="T66" fmla="*/ 2147483646 w 147"/>
                  <a:gd name="T67" fmla="*/ 0 h 76"/>
                  <a:gd name="T68" fmla="*/ 2147483646 w 147"/>
                  <a:gd name="T69" fmla="*/ 0 h 76"/>
                  <a:gd name="T70" fmla="*/ 2147483646 w 147"/>
                  <a:gd name="T71" fmla="*/ 0 h 76"/>
                  <a:gd name="T72" fmla="*/ 2147483646 w 147"/>
                  <a:gd name="T73" fmla="*/ 2147483646 h 76"/>
                  <a:gd name="T74" fmla="*/ 2147483646 w 147"/>
                  <a:gd name="T75" fmla="*/ 2147483646 h 76"/>
                  <a:gd name="T76" fmla="*/ 2147483646 w 147"/>
                  <a:gd name="T77" fmla="*/ 2147483646 h 76"/>
                  <a:gd name="T78" fmla="*/ 2147483646 w 147"/>
                  <a:gd name="T79" fmla="*/ 2147483646 h 76"/>
                  <a:gd name="T80" fmla="*/ 2147483646 w 147"/>
                  <a:gd name="T81" fmla="*/ 2147483646 h 76"/>
                  <a:gd name="T82" fmla="*/ 2147483646 w 147"/>
                  <a:gd name="T83" fmla="*/ 2147483646 h 7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7"/>
                  <a:gd name="T127" fmla="*/ 0 h 76"/>
                  <a:gd name="T128" fmla="*/ 147 w 147"/>
                  <a:gd name="T129" fmla="*/ 76 h 7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7" h="76">
                    <a:moveTo>
                      <a:pt x="0" y="76"/>
                    </a:moveTo>
                    <a:lnTo>
                      <a:pt x="3" y="75"/>
                    </a:lnTo>
                    <a:lnTo>
                      <a:pt x="5" y="74"/>
                    </a:lnTo>
                    <a:lnTo>
                      <a:pt x="8" y="73"/>
                    </a:lnTo>
                    <a:lnTo>
                      <a:pt x="8" y="72"/>
                    </a:lnTo>
                    <a:lnTo>
                      <a:pt x="9" y="71"/>
                    </a:lnTo>
                    <a:lnTo>
                      <a:pt x="11" y="70"/>
                    </a:lnTo>
                    <a:lnTo>
                      <a:pt x="11" y="69"/>
                    </a:lnTo>
                    <a:lnTo>
                      <a:pt x="12" y="69"/>
                    </a:lnTo>
                    <a:lnTo>
                      <a:pt x="15" y="68"/>
                    </a:lnTo>
                    <a:lnTo>
                      <a:pt x="15" y="67"/>
                    </a:lnTo>
                    <a:lnTo>
                      <a:pt x="17" y="66"/>
                    </a:lnTo>
                    <a:lnTo>
                      <a:pt x="17" y="65"/>
                    </a:lnTo>
                    <a:lnTo>
                      <a:pt x="20" y="64"/>
                    </a:lnTo>
                    <a:lnTo>
                      <a:pt x="20" y="63"/>
                    </a:lnTo>
                    <a:lnTo>
                      <a:pt x="22" y="62"/>
                    </a:lnTo>
                    <a:lnTo>
                      <a:pt x="22" y="61"/>
                    </a:lnTo>
                    <a:lnTo>
                      <a:pt x="24" y="60"/>
                    </a:lnTo>
                    <a:lnTo>
                      <a:pt x="24" y="59"/>
                    </a:lnTo>
                    <a:lnTo>
                      <a:pt x="27" y="58"/>
                    </a:lnTo>
                    <a:lnTo>
                      <a:pt x="27" y="57"/>
                    </a:lnTo>
                    <a:lnTo>
                      <a:pt x="29" y="56"/>
                    </a:lnTo>
                    <a:lnTo>
                      <a:pt x="29" y="55"/>
                    </a:lnTo>
                    <a:lnTo>
                      <a:pt x="32" y="54"/>
                    </a:lnTo>
                    <a:lnTo>
                      <a:pt x="34" y="53"/>
                    </a:lnTo>
                    <a:lnTo>
                      <a:pt x="34" y="52"/>
                    </a:lnTo>
                    <a:lnTo>
                      <a:pt x="36" y="51"/>
                    </a:lnTo>
                    <a:lnTo>
                      <a:pt x="36" y="50"/>
                    </a:lnTo>
                    <a:lnTo>
                      <a:pt x="38" y="49"/>
                    </a:lnTo>
                    <a:lnTo>
                      <a:pt x="38" y="48"/>
                    </a:lnTo>
                    <a:lnTo>
                      <a:pt x="40" y="47"/>
                    </a:lnTo>
                    <a:lnTo>
                      <a:pt x="40" y="46"/>
                    </a:lnTo>
                    <a:lnTo>
                      <a:pt x="42" y="45"/>
                    </a:lnTo>
                    <a:lnTo>
                      <a:pt x="42" y="44"/>
                    </a:lnTo>
                    <a:lnTo>
                      <a:pt x="44" y="44"/>
                    </a:lnTo>
                    <a:lnTo>
                      <a:pt x="44" y="43"/>
                    </a:lnTo>
                    <a:lnTo>
                      <a:pt x="45" y="43"/>
                    </a:lnTo>
                    <a:lnTo>
                      <a:pt x="45" y="42"/>
                    </a:lnTo>
                    <a:lnTo>
                      <a:pt x="47" y="41"/>
                    </a:lnTo>
                    <a:lnTo>
                      <a:pt x="47" y="40"/>
                    </a:lnTo>
                    <a:lnTo>
                      <a:pt x="50" y="39"/>
                    </a:lnTo>
                    <a:lnTo>
                      <a:pt x="50" y="38"/>
                    </a:lnTo>
                    <a:lnTo>
                      <a:pt x="51" y="37"/>
                    </a:lnTo>
                    <a:lnTo>
                      <a:pt x="51" y="36"/>
                    </a:lnTo>
                    <a:lnTo>
                      <a:pt x="53" y="35"/>
                    </a:lnTo>
                    <a:lnTo>
                      <a:pt x="53" y="34"/>
                    </a:lnTo>
                    <a:lnTo>
                      <a:pt x="56" y="33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9" y="30"/>
                    </a:lnTo>
                    <a:lnTo>
                      <a:pt x="59" y="29"/>
                    </a:lnTo>
                    <a:lnTo>
                      <a:pt x="62" y="28"/>
                    </a:lnTo>
                    <a:lnTo>
                      <a:pt x="62" y="27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6" y="24"/>
                    </a:lnTo>
                    <a:lnTo>
                      <a:pt x="66" y="23"/>
                    </a:lnTo>
                    <a:lnTo>
                      <a:pt x="68" y="23"/>
                    </a:lnTo>
                    <a:lnTo>
                      <a:pt x="68" y="22"/>
                    </a:lnTo>
                    <a:lnTo>
                      <a:pt x="70" y="21"/>
                    </a:lnTo>
                    <a:lnTo>
                      <a:pt x="70" y="20"/>
                    </a:lnTo>
                    <a:lnTo>
                      <a:pt x="72" y="19"/>
                    </a:lnTo>
                    <a:lnTo>
                      <a:pt x="72" y="18"/>
                    </a:lnTo>
                    <a:lnTo>
                      <a:pt x="75" y="17"/>
                    </a:lnTo>
                    <a:lnTo>
                      <a:pt x="75" y="16"/>
                    </a:lnTo>
                    <a:lnTo>
                      <a:pt x="77" y="15"/>
                    </a:lnTo>
                    <a:lnTo>
                      <a:pt x="77" y="14"/>
                    </a:lnTo>
                    <a:lnTo>
                      <a:pt x="78" y="14"/>
                    </a:lnTo>
                    <a:lnTo>
                      <a:pt x="81" y="13"/>
                    </a:lnTo>
                    <a:lnTo>
                      <a:pt x="81" y="12"/>
                    </a:lnTo>
                    <a:lnTo>
                      <a:pt x="82" y="12"/>
                    </a:lnTo>
                    <a:lnTo>
                      <a:pt x="84" y="11"/>
                    </a:lnTo>
                    <a:lnTo>
                      <a:pt x="84" y="10"/>
                    </a:lnTo>
                    <a:lnTo>
                      <a:pt x="87" y="9"/>
                    </a:lnTo>
                    <a:lnTo>
                      <a:pt x="89" y="8"/>
                    </a:lnTo>
                    <a:lnTo>
                      <a:pt x="89" y="7"/>
                    </a:lnTo>
                    <a:lnTo>
                      <a:pt x="90" y="7"/>
                    </a:lnTo>
                    <a:lnTo>
                      <a:pt x="92" y="6"/>
                    </a:lnTo>
                    <a:lnTo>
                      <a:pt x="94" y="5"/>
                    </a:lnTo>
                    <a:lnTo>
                      <a:pt x="95" y="4"/>
                    </a:lnTo>
                    <a:lnTo>
                      <a:pt x="96" y="4"/>
                    </a:lnTo>
                    <a:lnTo>
                      <a:pt x="98" y="3"/>
                    </a:lnTo>
                    <a:lnTo>
                      <a:pt x="99" y="3"/>
                    </a:lnTo>
                    <a:lnTo>
                      <a:pt x="100" y="3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4" y="1"/>
                    </a:lnTo>
                    <a:lnTo>
                      <a:pt x="105" y="1"/>
                    </a:lnTo>
                    <a:lnTo>
                      <a:pt x="106" y="1"/>
                    </a:lnTo>
                    <a:lnTo>
                      <a:pt x="107" y="1"/>
                    </a:lnTo>
                    <a:lnTo>
                      <a:pt x="108" y="0"/>
                    </a:lnTo>
                    <a:lnTo>
                      <a:pt x="110" y="0"/>
                    </a:lnTo>
                    <a:lnTo>
                      <a:pt x="111" y="0"/>
                    </a:lnTo>
                    <a:lnTo>
                      <a:pt x="112" y="0"/>
                    </a:lnTo>
                    <a:lnTo>
                      <a:pt x="113" y="0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17" y="0"/>
                    </a:lnTo>
                    <a:lnTo>
                      <a:pt x="118" y="0"/>
                    </a:lnTo>
                    <a:lnTo>
                      <a:pt x="119" y="0"/>
                    </a:lnTo>
                    <a:lnTo>
                      <a:pt x="120" y="0"/>
                    </a:lnTo>
                    <a:lnTo>
                      <a:pt x="122" y="0"/>
                    </a:lnTo>
                    <a:lnTo>
                      <a:pt x="123" y="1"/>
                    </a:lnTo>
                    <a:lnTo>
                      <a:pt x="124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8" y="2"/>
                    </a:lnTo>
                    <a:lnTo>
                      <a:pt x="129" y="2"/>
                    </a:lnTo>
                    <a:lnTo>
                      <a:pt x="130" y="3"/>
                    </a:lnTo>
                    <a:lnTo>
                      <a:pt x="131" y="3"/>
                    </a:lnTo>
                    <a:lnTo>
                      <a:pt x="132" y="3"/>
                    </a:lnTo>
                    <a:lnTo>
                      <a:pt x="134" y="4"/>
                    </a:lnTo>
                    <a:lnTo>
                      <a:pt x="135" y="4"/>
                    </a:lnTo>
                    <a:lnTo>
                      <a:pt x="136" y="5"/>
                    </a:lnTo>
                    <a:lnTo>
                      <a:pt x="137" y="5"/>
                    </a:lnTo>
                    <a:lnTo>
                      <a:pt x="138" y="6"/>
                    </a:lnTo>
                    <a:lnTo>
                      <a:pt x="141" y="7"/>
                    </a:lnTo>
                    <a:lnTo>
                      <a:pt x="142" y="8"/>
                    </a:lnTo>
                    <a:lnTo>
                      <a:pt x="144" y="9"/>
                    </a:lnTo>
                    <a:lnTo>
                      <a:pt x="147" y="10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2" name="Freeform 113"/>
              <p:cNvSpPr>
                <a:spLocks/>
              </p:cNvSpPr>
              <p:nvPr/>
            </p:nvSpPr>
            <p:spPr bwMode="auto">
              <a:xfrm rot="-5400000">
                <a:off x="1928348" y="2826806"/>
                <a:ext cx="377190" cy="149768"/>
              </a:xfrm>
              <a:custGeom>
                <a:avLst/>
                <a:gdLst>
                  <a:gd name="T0" fmla="*/ 2147483646 w 145"/>
                  <a:gd name="T1" fmla="*/ 2147483646 h 86"/>
                  <a:gd name="T2" fmla="*/ 2147483646 w 145"/>
                  <a:gd name="T3" fmla="*/ 2147483646 h 86"/>
                  <a:gd name="T4" fmla="*/ 2147483646 w 145"/>
                  <a:gd name="T5" fmla="*/ 2147483646 h 86"/>
                  <a:gd name="T6" fmla="*/ 2147483646 w 145"/>
                  <a:gd name="T7" fmla="*/ 2147483646 h 86"/>
                  <a:gd name="T8" fmla="*/ 2147483646 w 145"/>
                  <a:gd name="T9" fmla="*/ 2147483646 h 86"/>
                  <a:gd name="T10" fmla="*/ 2147483646 w 145"/>
                  <a:gd name="T11" fmla="*/ 2147483646 h 86"/>
                  <a:gd name="T12" fmla="*/ 2147483646 w 145"/>
                  <a:gd name="T13" fmla="*/ 2147483646 h 86"/>
                  <a:gd name="T14" fmla="*/ 2147483646 w 145"/>
                  <a:gd name="T15" fmla="*/ 2147483646 h 86"/>
                  <a:gd name="T16" fmla="*/ 2147483646 w 145"/>
                  <a:gd name="T17" fmla="*/ 2147483646 h 86"/>
                  <a:gd name="T18" fmla="*/ 2147483646 w 145"/>
                  <a:gd name="T19" fmla="*/ 2147483646 h 86"/>
                  <a:gd name="T20" fmla="*/ 2147483646 w 145"/>
                  <a:gd name="T21" fmla="*/ 2147483646 h 86"/>
                  <a:gd name="T22" fmla="*/ 2147483646 w 145"/>
                  <a:gd name="T23" fmla="*/ 2147483646 h 86"/>
                  <a:gd name="T24" fmla="*/ 2147483646 w 145"/>
                  <a:gd name="T25" fmla="*/ 2147483646 h 86"/>
                  <a:gd name="T26" fmla="*/ 2147483646 w 145"/>
                  <a:gd name="T27" fmla="*/ 2147483646 h 86"/>
                  <a:gd name="T28" fmla="*/ 2147483646 w 145"/>
                  <a:gd name="T29" fmla="*/ 2147483646 h 86"/>
                  <a:gd name="T30" fmla="*/ 2147483646 w 145"/>
                  <a:gd name="T31" fmla="*/ 2147483646 h 86"/>
                  <a:gd name="T32" fmla="*/ 2147483646 w 145"/>
                  <a:gd name="T33" fmla="*/ 2147483646 h 86"/>
                  <a:gd name="T34" fmla="*/ 2147483646 w 145"/>
                  <a:gd name="T35" fmla="*/ 2147483646 h 86"/>
                  <a:gd name="T36" fmla="*/ 2147483646 w 145"/>
                  <a:gd name="T37" fmla="*/ 2147483646 h 86"/>
                  <a:gd name="T38" fmla="*/ 2147483646 w 145"/>
                  <a:gd name="T39" fmla="*/ 2147483646 h 86"/>
                  <a:gd name="T40" fmla="*/ 2147483646 w 145"/>
                  <a:gd name="T41" fmla="*/ 2147483646 h 86"/>
                  <a:gd name="T42" fmla="*/ 2147483646 w 145"/>
                  <a:gd name="T43" fmla="*/ 2147483646 h 86"/>
                  <a:gd name="T44" fmla="*/ 2147483646 w 145"/>
                  <a:gd name="T45" fmla="*/ 2147483646 h 86"/>
                  <a:gd name="T46" fmla="*/ 2147483646 w 145"/>
                  <a:gd name="T47" fmla="*/ 2147483646 h 86"/>
                  <a:gd name="T48" fmla="*/ 2147483646 w 145"/>
                  <a:gd name="T49" fmla="*/ 2147483646 h 86"/>
                  <a:gd name="T50" fmla="*/ 2147483646 w 145"/>
                  <a:gd name="T51" fmla="*/ 2147483646 h 86"/>
                  <a:gd name="T52" fmla="*/ 2147483646 w 145"/>
                  <a:gd name="T53" fmla="*/ 2147483646 h 86"/>
                  <a:gd name="T54" fmla="*/ 2147483646 w 145"/>
                  <a:gd name="T55" fmla="*/ 2147483646 h 86"/>
                  <a:gd name="T56" fmla="*/ 2147483646 w 145"/>
                  <a:gd name="T57" fmla="*/ 2147483646 h 86"/>
                  <a:gd name="T58" fmla="*/ 2147483646 w 145"/>
                  <a:gd name="T59" fmla="*/ 2147483646 h 86"/>
                  <a:gd name="T60" fmla="*/ 2147483646 w 145"/>
                  <a:gd name="T61" fmla="*/ 2147483646 h 86"/>
                  <a:gd name="T62" fmla="*/ 2147483646 w 145"/>
                  <a:gd name="T63" fmla="*/ 2147483646 h 86"/>
                  <a:gd name="T64" fmla="*/ 2147483646 w 145"/>
                  <a:gd name="T65" fmla="*/ 2147483646 h 86"/>
                  <a:gd name="T66" fmla="*/ 2147483646 w 145"/>
                  <a:gd name="T67" fmla="*/ 2147483646 h 86"/>
                  <a:gd name="T68" fmla="*/ 2147483646 w 145"/>
                  <a:gd name="T69" fmla="*/ 2147483646 h 86"/>
                  <a:gd name="T70" fmla="*/ 2147483646 w 145"/>
                  <a:gd name="T71" fmla="*/ 2147483646 h 86"/>
                  <a:gd name="T72" fmla="*/ 2147483646 w 145"/>
                  <a:gd name="T73" fmla="*/ 2147483646 h 86"/>
                  <a:gd name="T74" fmla="*/ 2147483646 w 145"/>
                  <a:gd name="T75" fmla="*/ 2147483646 h 86"/>
                  <a:gd name="T76" fmla="*/ 2147483646 w 145"/>
                  <a:gd name="T77" fmla="*/ 2147483646 h 86"/>
                  <a:gd name="T78" fmla="*/ 2147483646 w 145"/>
                  <a:gd name="T79" fmla="*/ 2147483646 h 86"/>
                  <a:gd name="T80" fmla="*/ 2147483646 w 145"/>
                  <a:gd name="T81" fmla="*/ 2147483646 h 86"/>
                  <a:gd name="T82" fmla="*/ 2147483646 w 145"/>
                  <a:gd name="T83" fmla="*/ 2147483646 h 8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45"/>
                  <a:gd name="T127" fmla="*/ 0 h 86"/>
                  <a:gd name="T128" fmla="*/ 145 w 145"/>
                  <a:gd name="T129" fmla="*/ 86 h 8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45" h="86">
                    <a:moveTo>
                      <a:pt x="0" y="0"/>
                    </a:moveTo>
                    <a:lnTo>
                      <a:pt x="0" y="1"/>
                    </a:lnTo>
                    <a:lnTo>
                      <a:pt x="2" y="2"/>
                    </a:lnTo>
                    <a:lnTo>
                      <a:pt x="5" y="3"/>
                    </a:lnTo>
                    <a:lnTo>
                      <a:pt x="5" y="4"/>
                    </a:lnTo>
                    <a:lnTo>
                      <a:pt x="6" y="4"/>
                    </a:lnTo>
                    <a:lnTo>
                      <a:pt x="8" y="5"/>
                    </a:lnTo>
                    <a:lnTo>
                      <a:pt x="8" y="6"/>
                    </a:lnTo>
                    <a:lnTo>
                      <a:pt x="11" y="7"/>
                    </a:lnTo>
                    <a:lnTo>
                      <a:pt x="11" y="8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17" y="12"/>
                    </a:lnTo>
                    <a:lnTo>
                      <a:pt x="17" y="13"/>
                    </a:lnTo>
                    <a:lnTo>
                      <a:pt x="18" y="13"/>
                    </a:lnTo>
                    <a:lnTo>
                      <a:pt x="18" y="14"/>
                    </a:lnTo>
                    <a:lnTo>
                      <a:pt x="20" y="15"/>
                    </a:lnTo>
                    <a:lnTo>
                      <a:pt x="20" y="16"/>
                    </a:lnTo>
                    <a:lnTo>
                      <a:pt x="23" y="17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5" y="20"/>
                    </a:lnTo>
                    <a:lnTo>
                      <a:pt x="27" y="21"/>
                    </a:lnTo>
                    <a:lnTo>
                      <a:pt x="27" y="23"/>
                    </a:lnTo>
                    <a:lnTo>
                      <a:pt x="30" y="23"/>
                    </a:lnTo>
                    <a:lnTo>
                      <a:pt x="30" y="24"/>
                    </a:lnTo>
                    <a:lnTo>
                      <a:pt x="32" y="25"/>
                    </a:lnTo>
                    <a:lnTo>
                      <a:pt x="32" y="26"/>
                    </a:lnTo>
                    <a:lnTo>
                      <a:pt x="33" y="27"/>
                    </a:lnTo>
                    <a:lnTo>
                      <a:pt x="35" y="28"/>
                    </a:lnTo>
                    <a:lnTo>
                      <a:pt x="35" y="29"/>
                    </a:lnTo>
                    <a:lnTo>
                      <a:pt x="37" y="30"/>
                    </a:lnTo>
                    <a:lnTo>
                      <a:pt x="37" y="31"/>
                    </a:lnTo>
                    <a:lnTo>
                      <a:pt x="39" y="32"/>
                    </a:lnTo>
                    <a:lnTo>
                      <a:pt x="39" y="33"/>
                    </a:lnTo>
                    <a:lnTo>
                      <a:pt x="41" y="33"/>
                    </a:lnTo>
                    <a:lnTo>
                      <a:pt x="41" y="34"/>
                    </a:lnTo>
                    <a:lnTo>
                      <a:pt x="43" y="35"/>
                    </a:lnTo>
                    <a:lnTo>
                      <a:pt x="43" y="36"/>
                    </a:lnTo>
                    <a:lnTo>
                      <a:pt x="45" y="37"/>
                    </a:lnTo>
                    <a:lnTo>
                      <a:pt x="45" y="38"/>
                    </a:lnTo>
                    <a:lnTo>
                      <a:pt x="47" y="39"/>
                    </a:lnTo>
                    <a:lnTo>
                      <a:pt x="47" y="40"/>
                    </a:lnTo>
                    <a:lnTo>
                      <a:pt x="49" y="41"/>
                    </a:lnTo>
                    <a:lnTo>
                      <a:pt x="49" y="42"/>
                    </a:lnTo>
                    <a:lnTo>
                      <a:pt x="51" y="43"/>
                    </a:lnTo>
                    <a:lnTo>
                      <a:pt x="51" y="44"/>
                    </a:lnTo>
                    <a:lnTo>
                      <a:pt x="54" y="44"/>
                    </a:lnTo>
                    <a:lnTo>
                      <a:pt x="54" y="45"/>
                    </a:lnTo>
                    <a:lnTo>
                      <a:pt x="56" y="46"/>
                    </a:lnTo>
                    <a:lnTo>
                      <a:pt x="56" y="47"/>
                    </a:lnTo>
                    <a:lnTo>
                      <a:pt x="59" y="48"/>
                    </a:lnTo>
                    <a:lnTo>
                      <a:pt x="59" y="49"/>
                    </a:lnTo>
                    <a:lnTo>
                      <a:pt x="61" y="50"/>
                    </a:lnTo>
                    <a:lnTo>
                      <a:pt x="61" y="51"/>
                    </a:lnTo>
                    <a:lnTo>
                      <a:pt x="63" y="52"/>
                    </a:lnTo>
                    <a:lnTo>
                      <a:pt x="63" y="53"/>
                    </a:lnTo>
                    <a:lnTo>
                      <a:pt x="66" y="54"/>
                    </a:lnTo>
                    <a:lnTo>
                      <a:pt x="66" y="55"/>
                    </a:lnTo>
                    <a:lnTo>
                      <a:pt x="67" y="56"/>
                    </a:lnTo>
                    <a:lnTo>
                      <a:pt x="69" y="57"/>
                    </a:lnTo>
                    <a:lnTo>
                      <a:pt x="69" y="58"/>
                    </a:lnTo>
                    <a:lnTo>
                      <a:pt x="72" y="59"/>
                    </a:lnTo>
                    <a:lnTo>
                      <a:pt x="74" y="60"/>
                    </a:lnTo>
                    <a:lnTo>
                      <a:pt x="74" y="61"/>
                    </a:lnTo>
                    <a:lnTo>
                      <a:pt x="75" y="62"/>
                    </a:lnTo>
                    <a:lnTo>
                      <a:pt x="78" y="63"/>
                    </a:lnTo>
                    <a:lnTo>
                      <a:pt x="78" y="64"/>
                    </a:lnTo>
                    <a:lnTo>
                      <a:pt x="79" y="64"/>
                    </a:lnTo>
                    <a:lnTo>
                      <a:pt x="81" y="65"/>
                    </a:lnTo>
                    <a:lnTo>
                      <a:pt x="84" y="66"/>
                    </a:lnTo>
                    <a:lnTo>
                      <a:pt x="84" y="67"/>
                    </a:lnTo>
                    <a:lnTo>
                      <a:pt x="85" y="67"/>
                    </a:lnTo>
                    <a:lnTo>
                      <a:pt x="87" y="68"/>
                    </a:lnTo>
                    <a:lnTo>
                      <a:pt x="87" y="69"/>
                    </a:lnTo>
                    <a:lnTo>
                      <a:pt x="89" y="69"/>
                    </a:lnTo>
                    <a:lnTo>
                      <a:pt x="91" y="70"/>
                    </a:lnTo>
                    <a:lnTo>
                      <a:pt x="91" y="71"/>
                    </a:lnTo>
                    <a:lnTo>
                      <a:pt x="92" y="71"/>
                    </a:lnTo>
                    <a:lnTo>
                      <a:pt x="93" y="72"/>
                    </a:lnTo>
                    <a:lnTo>
                      <a:pt x="96" y="73"/>
                    </a:lnTo>
                    <a:lnTo>
                      <a:pt x="97" y="74"/>
                    </a:lnTo>
                    <a:lnTo>
                      <a:pt x="98" y="74"/>
                    </a:lnTo>
                    <a:lnTo>
                      <a:pt x="99" y="75"/>
                    </a:lnTo>
                    <a:lnTo>
                      <a:pt x="101" y="75"/>
                    </a:lnTo>
                    <a:lnTo>
                      <a:pt x="102" y="76"/>
                    </a:lnTo>
                    <a:lnTo>
                      <a:pt x="103" y="76"/>
                    </a:lnTo>
                    <a:lnTo>
                      <a:pt x="104" y="77"/>
                    </a:lnTo>
                    <a:lnTo>
                      <a:pt x="105" y="77"/>
                    </a:lnTo>
                    <a:lnTo>
                      <a:pt x="107" y="78"/>
                    </a:lnTo>
                    <a:lnTo>
                      <a:pt x="108" y="78"/>
                    </a:lnTo>
                    <a:lnTo>
                      <a:pt x="109" y="78"/>
                    </a:lnTo>
                    <a:lnTo>
                      <a:pt x="110" y="79"/>
                    </a:lnTo>
                    <a:lnTo>
                      <a:pt x="111" y="79"/>
                    </a:lnTo>
                    <a:lnTo>
                      <a:pt x="113" y="80"/>
                    </a:lnTo>
                    <a:lnTo>
                      <a:pt x="114" y="80"/>
                    </a:lnTo>
                    <a:lnTo>
                      <a:pt x="115" y="80"/>
                    </a:lnTo>
                    <a:lnTo>
                      <a:pt x="116" y="81"/>
                    </a:lnTo>
                    <a:lnTo>
                      <a:pt x="117" y="81"/>
                    </a:lnTo>
                    <a:lnTo>
                      <a:pt x="119" y="81"/>
                    </a:lnTo>
                    <a:lnTo>
                      <a:pt x="120" y="82"/>
                    </a:lnTo>
                    <a:lnTo>
                      <a:pt x="121" y="82"/>
                    </a:lnTo>
                    <a:lnTo>
                      <a:pt x="122" y="82"/>
                    </a:lnTo>
                    <a:lnTo>
                      <a:pt x="123" y="83"/>
                    </a:lnTo>
                    <a:lnTo>
                      <a:pt x="125" y="83"/>
                    </a:lnTo>
                    <a:lnTo>
                      <a:pt x="126" y="83"/>
                    </a:lnTo>
                    <a:lnTo>
                      <a:pt x="127" y="83"/>
                    </a:lnTo>
                    <a:lnTo>
                      <a:pt x="128" y="84"/>
                    </a:lnTo>
                    <a:lnTo>
                      <a:pt x="129" y="84"/>
                    </a:lnTo>
                    <a:lnTo>
                      <a:pt x="131" y="84"/>
                    </a:lnTo>
                    <a:lnTo>
                      <a:pt x="132" y="84"/>
                    </a:lnTo>
                    <a:lnTo>
                      <a:pt x="133" y="85"/>
                    </a:lnTo>
                    <a:lnTo>
                      <a:pt x="134" y="85"/>
                    </a:lnTo>
                    <a:lnTo>
                      <a:pt x="135" y="85"/>
                    </a:lnTo>
                    <a:lnTo>
                      <a:pt x="137" y="85"/>
                    </a:lnTo>
                    <a:lnTo>
                      <a:pt x="138" y="85"/>
                    </a:lnTo>
                    <a:lnTo>
                      <a:pt x="139" y="86"/>
                    </a:lnTo>
                    <a:lnTo>
                      <a:pt x="140" y="86"/>
                    </a:lnTo>
                    <a:lnTo>
                      <a:pt x="141" y="86"/>
                    </a:lnTo>
                    <a:lnTo>
                      <a:pt x="143" y="86"/>
                    </a:lnTo>
                    <a:lnTo>
                      <a:pt x="144" y="86"/>
                    </a:lnTo>
                    <a:lnTo>
                      <a:pt x="145" y="86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3" name="Freeform 114"/>
              <p:cNvSpPr>
                <a:spLocks/>
              </p:cNvSpPr>
              <p:nvPr/>
            </p:nvSpPr>
            <p:spPr bwMode="auto">
              <a:xfrm rot="-5400000">
                <a:off x="2076079" y="2592124"/>
                <a:ext cx="236721" cy="5225"/>
              </a:xfrm>
              <a:custGeom>
                <a:avLst/>
                <a:gdLst>
                  <a:gd name="T0" fmla="*/ 2147483646 w 91"/>
                  <a:gd name="T1" fmla="*/ 0 h 3"/>
                  <a:gd name="T2" fmla="*/ 2147483646 w 91"/>
                  <a:gd name="T3" fmla="*/ 0 h 3"/>
                  <a:gd name="T4" fmla="*/ 2147483646 w 91"/>
                  <a:gd name="T5" fmla="*/ 2147483646 h 3"/>
                  <a:gd name="T6" fmla="*/ 2147483646 w 91"/>
                  <a:gd name="T7" fmla="*/ 2147483646 h 3"/>
                  <a:gd name="T8" fmla="*/ 2147483646 w 91"/>
                  <a:gd name="T9" fmla="*/ 2147483646 h 3"/>
                  <a:gd name="T10" fmla="*/ 2147483646 w 91"/>
                  <a:gd name="T11" fmla="*/ 2147483646 h 3"/>
                  <a:gd name="T12" fmla="*/ 2147483646 w 91"/>
                  <a:gd name="T13" fmla="*/ 2147483646 h 3"/>
                  <a:gd name="T14" fmla="*/ 2147483646 w 91"/>
                  <a:gd name="T15" fmla="*/ 2147483646 h 3"/>
                  <a:gd name="T16" fmla="*/ 2147483646 w 91"/>
                  <a:gd name="T17" fmla="*/ 2147483646 h 3"/>
                  <a:gd name="T18" fmla="*/ 2147483646 w 91"/>
                  <a:gd name="T19" fmla="*/ 2147483646 h 3"/>
                  <a:gd name="T20" fmla="*/ 2147483646 w 91"/>
                  <a:gd name="T21" fmla="*/ 2147483646 h 3"/>
                  <a:gd name="T22" fmla="*/ 2147483646 w 91"/>
                  <a:gd name="T23" fmla="*/ 2147483646 h 3"/>
                  <a:gd name="T24" fmla="*/ 2147483646 w 91"/>
                  <a:gd name="T25" fmla="*/ 2147483646 h 3"/>
                  <a:gd name="T26" fmla="*/ 2147483646 w 91"/>
                  <a:gd name="T27" fmla="*/ 2147483646 h 3"/>
                  <a:gd name="T28" fmla="*/ 2147483646 w 91"/>
                  <a:gd name="T29" fmla="*/ 2147483646 h 3"/>
                  <a:gd name="T30" fmla="*/ 2147483646 w 91"/>
                  <a:gd name="T31" fmla="*/ 2147483646 h 3"/>
                  <a:gd name="T32" fmla="*/ 2147483646 w 91"/>
                  <a:gd name="T33" fmla="*/ 2147483646 h 3"/>
                  <a:gd name="T34" fmla="*/ 2147483646 w 91"/>
                  <a:gd name="T35" fmla="*/ 2147483646 h 3"/>
                  <a:gd name="T36" fmla="*/ 2147483646 w 91"/>
                  <a:gd name="T37" fmla="*/ 2147483646 h 3"/>
                  <a:gd name="T38" fmla="*/ 2147483646 w 91"/>
                  <a:gd name="T39" fmla="*/ 2147483646 h 3"/>
                  <a:gd name="T40" fmla="*/ 2147483646 w 91"/>
                  <a:gd name="T41" fmla="*/ 2147483646 h 3"/>
                  <a:gd name="T42" fmla="*/ 2147483646 w 91"/>
                  <a:gd name="T43" fmla="*/ 2147483646 h 3"/>
                  <a:gd name="T44" fmla="*/ 2147483646 w 91"/>
                  <a:gd name="T45" fmla="*/ 2147483646 h 3"/>
                  <a:gd name="T46" fmla="*/ 2147483646 w 91"/>
                  <a:gd name="T47" fmla="*/ 2147483646 h 3"/>
                  <a:gd name="T48" fmla="*/ 2147483646 w 91"/>
                  <a:gd name="T49" fmla="*/ 2147483646 h 3"/>
                  <a:gd name="T50" fmla="*/ 2147483646 w 91"/>
                  <a:gd name="T51" fmla="*/ 2147483646 h 3"/>
                  <a:gd name="T52" fmla="*/ 2147483646 w 91"/>
                  <a:gd name="T53" fmla="*/ 2147483646 h 3"/>
                  <a:gd name="T54" fmla="*/ 2147483646 w 91"/>
                  <a:gd name="T55" fmla="*/ 2147483646 h 3"/>
                  <a:gd name="T56" fmla="*/ 2147483646 w 91"/>
                  <a:gd name="T57" fmla="*/ 2147483646 h 3"/>
                  <a:gd name="T58" fmla="*/ 2147483646 w 91"/>
                  <a:gd name="T59" fmla="*/ 2147483646 h 3"/>
                  <a:gd name="T60" fmla="*/ 2147483646 w 91"/>
                  <a:gd name="T61" fmla="*/ 2147483646 h 3"/>
                  <a:gd name="T62" fmla="*/ 2147483646 w 91"/>
                  <a:gd name="T63" fmla="*/ 2147483646 h 3"/>
                  <a:gd name="T64" fmla="*/ 2147483646 w 91"/>
                  <a:gd name="T65" fmla="*/ 2147483646 h 3"/>
                  <a:gd name="T66" fmla="*/ 2147483646 w 91"/>
                  <a:gd name="T67" fmla="*/ 2147483646 h 3"/>
                  <a:gd name="T68" fmla="*/ 2147483646 w 91"/>
                  <a:gd name="T69" fmla="*/ 2147483646 h 3"/>
                  <a:gd name="T70" fmla="*/ 2147483646 w 91"/>
                  <a:gd name="T71" fmla="*/ 2147483646 h 3"/>
                  <a:gd name="T72" fmla="*/ 2147483646 w 91"/>
                  <a:gd name="T73" fmla="*/ 2147483646 h 3"/>
                  <a:gd name="T74" fmla="*/ 2147483646 w 91"/>
                  <a:gd name="T75" fmla="*/ 2147483646 h 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1"/>
                  <a:gd name="T115" fmla="*/ 0 h 3"/>
                  <a:gd name="T116" fmla="*/ 91 w 91"/>
                  <a:gd name="T117" fmla="*/ 3 h 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1" h="3">
                    <a:moveTo>
                      <a:pt x="0" y="0"/>
                    </a:move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0" y="1"/>
                    </a:lnTo>
                    <a:lnTo>
                      <a:pt x="11" y="1"/>
                    </a:lnTo>
                    <a:lnTo>
                      <a:pt x="12" y="1"/>
                    </a:lnTo>
                    <a:lnTo>
                      <a:pt x="13" y="1"/>
                    </a:lnTo>
                    <a:lnTo>
                      <a:pt x="14" y="1"/>
                    </a:lnTo>
                    <a:lnTo>
                      <a:pt x="16" y="1"/>
                    </a:lnTo>
                    <a:lnTo>
                      <a:pt x="17" y="1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4" y="2"/>
                    </a:lnTo>
                    <a:lnTo>
                      <a:pt x="25" y="2"/>
                    </a:lnTo>
                    <a:lnTo>
                      <a:pt x="26" y="2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5" y="2"/>
                    </a:lnTo>
                    <a:lnTo>
                      <a:pt x="36" y="2"/>
                    </a:lnTo>
                    <a:lnTo>
                      <a:pt x="37" y="2"/>
                    </a:lnTo>
                    <a:lnTo>
                      <a:pt x="38" y="2"/>
                    </a:lnTo>
                    <a:lnTo>
                      <a:pt x="40" y="2"/>
                    </a:lnTo>
                    <a:lnTo>
                      <a:pt x="41" y="2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6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4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70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6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2" y="3"/>
                    </a:lnTo>
                    <a:lnTo>
                      <a:pt x="83" y="3"/>
                    </a:lnTo>
                    <a:lnTo>
                      <a:pt x="84" y="3"/>
                    </a:lnTo>
                    <a:lnTo>
                      <a:pt x="85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89" y="3"/>
                    </a:lnTo>
                    <a:lnTo>
                      <a:pt x="90" y="3"/>
                    </a:lnTo>
                    <a:lnTo>
                      <a:pt x="91" y="3"/>
                    </a:lnTo>
                  </a:path>
                </a:pathLst>
              </a:custGeom>
              <a:noFill/>
              <a:ln w="2540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4" name="Freeform 115"/>
              <p:cNvSpPr>
                <a:spLocks/>
              </p:cNvSpPr>
              <p:nvPr/>
            </p:nvSpPr>
            <p:spPr bwMode="auto">
              <a:xfrm rot="-5400000">
                <a:off x="1841001" y="3478208"/>
                <a:ext cx="247125" cy="464977"/>
              </a:xfrm>
              <a:custGeom>
                <a:avLst/>
                <a:gdLst>
                  <a:gd name="T0" fmla="*/ 2147483646 w 95"/>
                  <a:gd name="T1" fmla="*/ 2147483646 h 267"/>
                  <a:gd name="T2" fmla="*/ 2147483646 w 95"/>
                  <a:gd name="T3" fmla="*/ 2147483646 h 267"/>
                  <a:gd name="T4" fmla="*/ 2147483646 w 95"/>
                  <a:gd name="T5" fmla="*/ 2147483646 h 267"/>
                  <a:gd name="T6" fmla="*/ 2147483646 w 95"/>
                  <a:gd name="T7" fmla="*/ 2147483646 h 267"/>
                  <a:gd name="T8" fmla="*/ 2147483646 w 95"/>
                  <a:gd name="T9" fmla="*/ 2147483646 h 267"/>
                  <a:gd name="T10" fmla="*/ 2147483646 w 95"/>
                  <a:gd name="T11" fmla="*/ 2147483646 h 267"/>
                  <a:gd name="T12" fmla="*/ 2147483646 w 95"/>
                  <a:gd name="T13" fmla="*/ 2147483646 h 267"/>
                  <a:gd name="T14" fmla="*/ 2147483646 w 95"/>
                  <a:gd name="T15" fmla="*/ 2147483646 h 267"/>
                  <a:gd name="T16" fmla="*/ 2147483646 w 95"/>
                  <a:gd name="T17" fmla="*/ 2147483646 h 267"/>
                  <a:gd name="T18" fmla="*/ 2147483646 w 95"/>
                  <a:gd name="T19" fmla="*/ 2147483646 h 267"/>
                  <a:gd name="T20" fmla="*/ 2147483646 w 95"/>
                  <a:gd name="T21" fmla="*/ 2147483646 h 267"/>
                  <a:gd name="T22" fmla="*/ 2147483646 w 95"/>
                  <a:gd name="T23" fmla="*/ 2147483646 h 267"/>
                  <a:gd name="T24" fmla="*/ 2147483646 w 95"/>
                  <a:gd name="T25" fmla="*/ 2147483646 h 267"/>
                  <a:gd name="T26" fmla="*/ 2147483646 w 95"/>
                  <a:gd name="T27" fmla="*/ 2147483646 h 267"/>
                  <a:gd name="T28" fmla="*/ 2147483646 w 95"/>
                  <a:gd name="T29" fmla="*/ 2147483646 h 267"/>
                  <a:gd name="T30" fmla="*/ 2147483646 w 95"/>
                  <a:gd name="T31" fmla="*/ 2147483646 h 267"/>
                  <a:gd name="T32" fmla="*/ 2147483646 w 95"/>
                  <a:gd name="T33" fmla="*/ 2147483646 h 267"/>
                  <a:gd name="T34" fmla="*/ 2147483646 w 95"/>
                  <a:gd name="T35" fmla="*/ 2147483646 h 267"/>
                  <a:gd name="T36" fmla="*/ 2147483646 w 95"/>
                  <a:gd name="T37" fmla="*/ 2147483646 h 267"/>
                  <a:gd name="T38" fmla="*/ 2147483646 w 95"/>
                  <a:gd name="T39" fmla="*/ 2147483646 h 267"/>
                  <a:gd name="T40" fmla="*/ 2147483646 w 95"/>
                  <a:gd name="T41" fmla="*/ 2147483646 h 267"/>
                  <a:gd name="T42" fmla="*/ 2147483646 w 95"/>
                  <a:gd name="T43" fmla="*/ 2147483646 h 267"/>
                  <a:gd name="T44" fmla="*/ 2147483646 w 95"/>
                  <a:gd name="T45" fmla="*/ 2147483646 h 267"/>
                  <a:gd name="T46" fmla="*/ 2147483646 w 95"/>
                  <a:gd name="T47" fmla="*/ 2147483646 h 267"/>
                  <a:gd name="T48" fmla="*/ 2147483646 w 95"/>
                  <a:gd name="T49" fmla="*/ 2147483646 h 267"/>
                  <a:gd name="T50" fmla="*/ 2147483646 w 95"/>
                  <a:gd name="T51" fmla="*/ 2147483646 h 267"/>
                  <a:gd name="T52" fmla="*/ 2147483646 w 95"/>
                  <a:gd name="T53" fmla="*/ 2147483646 h 267"/>
                  <a:gd name="T54" fmla="*/ 2147483646 w 95"/>
                  <a:gd name="T55" fmla="*/ 2147483646 h 267"/>
                  <a:gd name="T56" fmla="*/ 2147483646 w 95"/>
                  <a:gd name="T57" fmla="*/ 2147483646 h 267"/>
                  <a:gd name="T58" fmla="*/ 2147483646 w 95"/>
                  <a:gd name="T59" fmla="*/ 2147483646 h 267"/>
                  <a:gd name="T60" fmla="*/ 2147483646 w 95"/>
                  <a:gd name="T61" fmla="*/ 2147483646 h 267"/>
                  <a:gd name="T62" fmla="*/ 2147483646 w 95"/>
                  <a:gd name="T63" fmla="*/ 2147483646 h 267"/>
                  <a:gd name="T64" fmla="*/ 2147483646 w 95"/>
                  <a:gd name="T65" fmla="*/ 2147483646 h 267"/>
                  <a:gd name="T66" fmla="*/ 2147483646 w 95"/>
                  <a:gd name="T67" fmla="*/ 2147483646 h 267"/>
                  <a:gd name="T68" fmla="*/ 2147483646 w 95"/>
                  <a:gd name="T69" fmla="*/ 2147483646 h 267"/>
                  <a:gd name="T70" fmla="*/ 2147483646 w 95"/>
                  <a:gd name="T71" fmla="*/ 2147483646 h 267"/>
                  <a:gd name="T72" fmla="*/ 2147483646 w 95"/>
                  <a:gd name="T73" fmla="*/ 2147483646 h 267"/>
                  <a:gd name="T74" fmla="*/ 2147483646 w 95"/>
                  <a:gd name="T75" fmla="*/ 2147483646 h 267"/>
                  <a:gd name="T76" fmla="*/ 2147483646 w 95"/>
                  <a:gd name="T77" fmla="*/ 2147483646 h 267"/>
                  <a:gd name="T78" fmla="*/ 2147483646 w 95"/>
                  <a:gd name="T79" fmla="*/ 2147483646 h 267"/>
                  <a:gd name="T80" fmla="*/ 2147483646 w 95"/>
                  <a:gd name="T81" fmla="*/ 2147483646 h 267"/>
                  <a:gd name="T82" fmla="*/ 2147483646 w 95"/>
                  <a:gd name="T83" fmla="*/ 2147483646 h 26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5"/>
                  <a:gd name="T127" fmla="*/ 0 h 267"/>
                  <a:gd name="T128" fmla="*/ 95 w 95"/>
                  <a:gd name="T129" fmla="*/ 267 h 26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5" h="267">
                    <a:moveTo>
                      <a:pt x="0" y="267"/>
                    </a:moveTo>
                    <a:lnTo>
                      <a:pt x="1" y="267"/>
                    </a:lnTo>
                    <a:lnTo>
                      <a:pt x="3" y="267"/>
                    </a:lnTo>
                    <a:lnTo>
                      <a:pt x="4" y="267"/>
                    </a:lnTo>
                    <a:lnTo>
                      <a:pt x="5" y="267"/>
                    </a:lnTo>
                    <a:lnTo>
                      <a:pt x="6" y="267"/>
                    </a:lnTo>
                    <a:lnTo>
                      <a:pt x="7" y="267"/>
                    </a:lnTo>
                    <a:lnTo>
                      <a:pt x="9" y="267"/>
                    </a:lnTo>
                    <a:lnTo>
                      <a:pt x="10" y="267"/>
                    </a:lnTo>
                    <a:lnTo>
                      <a:pt x="11" y="266"/>
                    </a:lnTo>
                    <a:lnTo>
                      <a:pt x="12" y="266"/>
                    </a:lnTo>
                    <a:lnTo>
                      <a:pt x="13" y="266"/>
                    </a:lnTo>
                    <a:lnTo>
                      <a:pt x="15" y="266"/>
                    </a:lnTo>
                    <a:lnTo>
                      <a:pt x="16" y="266"/>
                    </a:lnTo>
                    <a:lnTo>
                      <a:pt x="17" y="266"/>
                    </a:lnTo>
                    <a:lnTo>
                      <a:pt x="18" y="266"/>
                    </a:lnTo>
                    <a:lnTo>
                      <a:pt x="19" y="265"/>
                    </a:lnTo>
                    <a:lnTo>
                      <a:pt x="21" y="265"/>
                    </a:lnTo>
                    <a:lnTo>
                      <a:pt x="22" y="265"/>
                    </a:lnTo>
                    <a:lnTo>
                      <a:pt x="23" y="264"/>
                    </a:lnTo>
                    <a:lnTo>
                      <a:pt x="24" y="264"/>
                    </a:lnTo>
                    <a:lnTo>
                      <a:pt x="25" y="264"/>
                    </a:lnTo>
                    <a:lnTo>
                      <a:pt x="27" y="263"/>
                    </a:lnTo>
                    <a:lnTo>
                      <a:pt x="28" y="263"/>
                    </a:lnTo>
                    <a:lnTo>
                      <a:pt x="29" y="262"/>
                    </a:lnTo>
                    <a:lnTo>
                      <a:pt x="31" y="261"/>
                    </a:lnTo>
                    <a:lnTo>
                      <a:pt x="31" y="260"/>
                    </a:lnTo>
                    <a:lnTo>
                      <a:pt x="34" y="259"/>
                    </a:lnTo>
                    <a:lnTo>
                      <a:pt x="34" y="258"/>
                    </a:lnTo>
                    <a:lnTo>
                      <a:pt x="35" y="258"/>
                    </a:lnTo>
                    <a:lnTo>
                      <a:pt x="35" y="257"/>
                    </a:lnTo>
                    <a:lnTo>
                      <a:pt x="37" y="256"/>
                    </a:lnTo>
                    <a:lnTo>
                      <a:pt x="37" y="254"/>
                    </a:lnTo>
                    <a:lnTo>
                      <a:pt x="39" y="254"/>
                    </a:lnTo>
                    <a:lnTo>
                      <a:pt x="39" y="252"/>
                    </a:lnTo>
                    <a:lnTo>
                      <a:pt x="40" y="252"/>
                    </a:lnTo>
                    <a:lnTo>
                      <a:pt x="40" y="250"/>
                    </a:lnTo>
                    <a:lnTo>
                      <a:pt x="41" y="250"/>
                    </a:lnTo>
                    <a:lnTo>
                      <a:pt x="41" y="248"/>
                    </a:lnTo>
                    <a:lnTo>
                      <a:pt x="42" y="248"/>
                    </a:lnTo>
                    <a:lnTo>
                      <a:pt x="42" y="246"/>
                    </a:lnTo>
                    <a:lnTo>
                      <a:pt x="43" y="246"/>
                    </a:lnTo>
                    <a:lnTo>
                      <a:pt x="43" y="244"/>
                    </a:lnTo>
                    <a:lnTo>
                      <a:pt x="45" y="243"/>
                    </a:lnTo>
                    <a:lnTo>
                      <a:pt x="45" y="241"/>
                    </a:lnTo>
                    <a:lnTo>
                      <a:pt x="46" y="241"/>
                    </a:lnTo>
                    <a:lnTo>
                      <a:pt x="46" y="239"/>
                    </a:lnTo>
                    <a:lnTo>
                      <a:pt x="47" y="238"/>
                    </a:lnTo>
                    <a:lnTo>
                      <a:pt x="47" y="235"/>
                    </a:lnTo>
                    <a:lnTo>
                      <a:pt x="48" y="235"/>
                    </a:lnTo>
                    <a:lnTo>
                      <a:pt x="48" y="232"/>
                    </a:lnTo>
                    <a:lnTo>
                      <a:pt x="49" y="231"/>
                    </a:lnTo>
                    <a:lnTo>
                      <a:pt x="49" y="228"/>
                    </a:lnTo>
                    <a:lnTo>
                      <a:pt x="51" y="228"/>
                    </a:lnTo>
                    <a:lnTo>
                      <a:pt x="51" y="224"/>
                    </a:lnTo>
                    <a:lnTo>
                      <a:pt x="52" y="224"/>
                    </a:lnTo>
                    <a:lnTo>
                      <a:pt x="52" y="221"/>
                    </a:lnTo>
                    <a:lnTo>
                      <a:pt x="53" y="220"/>
                    </a:lnTo>
                    <a:lnTo>
                      <a:pt x="53" y="216"/>
                    </a:lnTo>
                    <a:lnTo>
                      <a:pt x="54" y="216"/>
                    </a:lnTo>
                    <a:lnTo>
                      <a:pt x="54" y="211"/>
                    </a:lnTo>
                    <a:lnTo>
                      <a:pt x="55" y="211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7" y="201"/>
                    </a:lnTo>
                    <a:lnTo>
                      <a:pt x="58" y="201"/>
                    </a:lnTo>
                    <a:lnTo>
                      <a:pt x="58" y="195"/>
                    </a:lnTo>
                    <a:lnTo>
                      <a:pt x="59" y="195"/>
                    </a:lnTo>
                    <a:lnTo>
                      <a:pt x="59" y="189"/>
                    </a:lnTo>
                    <a:lnTo>
                      <a:pt x="60" y="189"/>
                    </a:lnTo>
                    <a:lnTo>
                      <a:pt x="60" y="183"/>
                    </a:lnTo>
                    <a:lnTo>
                      <a:pt x="61" y="183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0"/>
                    </a:lnTo>
                    <a:lnTo>
                      <a:pt x="64" y="170"/>
                    </a:lnTo>
                    <a:lnTo>
                      <a:pt x="64" y="163"/>
                    </a:lnTo>
                    <a:lnTo>
                      <a:pt x="65" y="163"/>
                    </a:lnTo>
                    <a:lnTo>
                      <a:pt x="65" y="156"/>
                    </a:lnTo>
                    <a:lnTo>
                      <a:pt x="66" y="156"/>
                    </a:lnTo>
                    <a:lnTo>
                      <a:pt x="66" y="149"/>
                    </a:lnTo>
                    <a:lnTo>
                      <a:pt x="67" y="148"/>
                    </a:lnTo>
                    <a:lnTo>
                      <a:pt x="67" y="141"/>
                    </a:lnTo>
                    <a:lnTo>
                      <a:pt x="69" y="141"/>
                    </a:lnTo>
                    <a:lnTo>
                      <a:pt x="69" y="134"/>
                    </a:lnTo>
                    <a:lnTo>
                      <a:pt x="70" y="133"/>
                    </a:lnTo>
                    <a:lnTo>
                      <a:pt x="70" y="126"/>
                    </a:lnTo>
                    <a:lnTo>
                      <a:pt x="71" y="125"/>
                    </a:lnTo>
                    <a:lnTo>
                      <a:pt x="71" y="118"/>
                    </a:lnTo>
                    <a:lnTo>
                      <a:pt x="72" y="117"/>
                    </a:lnTo>
                    <a:lnTo>
                      <a:pt x="72" y="110"/>
                    </a:lnTo>
                    <a:lnTo>
                      <a:pt x="73" y="110"/>
                    </a:lnTo>
                    <a:lnTo>
                      <a:pt x="73" y="102"/>
                    </a:lnTo>
                    <a:lnTo>
                      <a:pt x="75" y="101"/>
                    </a:lnTo>
                    <a:lnTo>
                      <a:pt x="75" y="94"/>
                    </a:lnTo>
                    <a:lnTo>
                      <a:pt x="76" y="94"/>
                    </a:lnTo>
                    <a:lnTo>
                      <a:pt x="76" y="86"/>
                    </a:lnTo>
                    <a:lnTo>
                      <a:pt x="77" y="85"/>
                    </a:lnTo>
                    <a:lnTo>
                      <a:pt x="77" y="78"/>
                    </a:lnTo>
                    <a:lnTo>
                      <a:pt x="78" y="77"/>
                    </a:lnTo>
                    <a:lnTo>
                      <a:pt x="78" y="71"/>
                    </a:lnTo>
                    <a:lnTo>
                      <a:pt x="79" y="70"/>
                    </a:lnTo>
                    <a:lnTo>
                      <a:pt x="79" y="63"/>
                    </a:lnTo>
                    <a:lnTo>
                      <a:pt x="81" y="62"/>
                    </a:lnTo>
                    <a:lnTo>
                      <a:pt x="81" y="55"/>
                    </a:lnTo>
                    <a:lnTo>
                      <a:pt x="82" y="55"/>
                    </a:lnTo>
                    <a:lnTo>
                      <a:pt x="82" y="49"/>
                    </a:lnTo>
                    <a:lnTo>
                      <a:pt x="83" y="48"/>
                    </a:lnTo>
                    <a:lnTo>
                      <a:pt x="83" y="42"/>
                    </a:lnTo>
                    <a:lnTo>
                      <a:pt x="84" y="41"/>
                    </a:lnTo>
                    <a:lnTo>
                      <a:pt x="84" y="35"/>
                    </a:lnTo>
                    <a:lnTo>
                      <a:pt x="85" y="34"/>
                    </a:lnTo>
                    <a:lnTo>
                      <a:pt x="85" y="29"/>
                    </a:lnTo>
                    <a:lnTo>
                      <a:pt x="87" y="29"/>
                    </a:lnTo>
                    <a:lnTo>
                      <a:pt x="87" y="23"/>
                    </a:lnTo>
                    <a:lnTo>
                      <a:pt x="88" y="23"/>
                    </a:lnTo>
                    <a:lnTo>
                      <a:pt x="88" y="18"/>
                    </a:lnTo>
                    <a:lnTo>
                      <a:pt x="89" y="18"/>
                    </a:lnTo>
                    <a:lnTo>
                      <a:pt x="89" y="13"/>
                    </a:lnTo>
                    <a:lnTo>
                      <a:pt x="90" y="13"/>
                    </a:lnTo>
                    <a:lnTo>
                      <a:pt x="90" y="9"/>
                    </a:lnTo>
                    <a:lnTo>
                      <a:pt x="91" y="9"/>
                    </a:lnTo>
                    <a:lnTo>
                      <a:pt x="91" y="6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4" y="2"/>
                    </a:lnTo>
                    <a:lnTo>
                      <a:pt x="94" y="0"/>
                    </a:lnTo>
                    <a:lnTo>
                      <a:pt x="95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5" name="Freeform 116"/>
              <p:cNvSpPr>
                <a:spLocks/>
              </p:cNvSpPr>
              <p:nvPr/>
            </p:nvSpPr>
            <p:spPr bwMode="auto">
              <a:xfrm rot="-5400000">
                <a:off x="1842290" y="3232375"/>
                <a:ext cx="239320" cy="470201"/>
              </a:xfrm>
              <a:custGeom>
                <a:avLst/>
                <a:gdLst>
                  <a:gd name="T0" fmla="*/ 2147483646 w 92"/>
                  <a:gd name="T1" fmla="*/ 0 h 270"/>
                  <a:gd name="T2" fmla="*/ 2147483646 w 92"/>
                  <a:gd name="T3" fmla="*/ 2147483646 h 270"/>
                  <a:gd name="T4" fmla="*/ 2147483646 w 92"/>
                  <a:gd name="T5" fmla="*/ 2147483646 h 270"/>
                  <a:gd name="T6" fmla="*/ 2147483646 w 92"/>
                  <a:gd name="T7" fmla="*/ 2147483646 h 270"/>
                  <a:gd name="T8" fmla="*/ 2147483646 w 92"/>
                  <a:gd name="T9" fmla="*/ 2147483646 h 270"/>
                  <a:gd name="T10" fmla="*/ 2147483646 w 92"/>
                  <a:gd name="T11" fmla="*/ 2147483646 h 270"/>
                  <a:gd name="T12" fmla="*/ 2147483646 w 92"/>
                  <a:gd name="T13" fmla="*/ 2147483646 h 270"/>
                  <a:gd name="T14" fmla="*/ 2147483646 w 92"/>
                  <a:gd name="T15" fmla="*/ 2147483646 h 270"/>
                  <a:gd name="T16" fmla="*/ 2147483646 w 92"/>
                  <a:gd name="T17" fmla="*/ 2147483646 h 270"/>
                  <a:gd name="T18" fmla="*/ 2147483646 w 92"/>
                  <a:gd name="T19" fmla="*/ 2147483646 h 270"/>
                  <a:gd name="T20" fmla="*/ 2147483646 w 92"/>
                  <a:gd name="T21" fmla="*/ 2147483646 h 270"/>
                  <a:gd name="T22" fmla="*/ 2147483646 w 92"/>
                  <a:gd name="T23" fmla="*/ 2147483646 h 270"/>
                  <a:gd name="T24" fmla="*/ 2147483646 w 92"/>
                  <a:gd name="T25" fmla="*/ 2147483646 h 270"/>
                  <a:gd name="T26" fmla="*/ 2147483646 w 92"/>
                  <a:gd name="T27" fmla="*/ 2147483646 h 270"/>
                  <a:gd name="T28" fmla="*/ 2147483646 w 92"/>
                  <a:gd name="T29" fmla="*/ 2147483646 h 270"/>
                  <a:gd name="T30" fmla="*/ 2147483646 w 92"/>
                  <a:gd name="T31" fmla="*/ 2147483646 h 270"/>
                  <a:gd name="T32" fmla="*/ 2147483646 w 92"/>
                  <a:gd name="T33" fmla="*/ 2147483646 h 270"/>
                  <a:gd name="T34" fmla="*/ 2147483646 w 92"/>
                  <a:gd name="T35" fmla="*/ 2147483646 h 270"/>
                  <a:gd name="T36" fmla="*/ 2147483646 w 92"/>
                  <a:gd name="T37" fmla="*/ 2147483646 h 270"/>
                  <a:gd name="T38" fmla="*/ 2147483646 w 92"/>
                  <a:gd name="T39" fmla="*/ 2147483646 h 270"/>
                  <a:gd name="T40" fmla="*/ 2147483646 w 92"/>
                  <a:gd name="T41" fmla="*/ 2147483646 h 270"/>
                  <a:gd name="T42" fmla="*/ 2147483646 w 92"/>
                  <a:gd name="T43" fmla="*/ 2147483646 h 270"/>
                  <a:gd name="T44" fmla="*/ 2147483646 w 92"/>
                  <a:gd name="T45" fmla="*/ 2147483646 h 270"/>
                  <a:gd name="T46" fmla="*/ 2147483646 w 92"/>
                  <a:gd name="T47" fmla="*/ 2147483646 h 270"/>
                  <a:gd name="T48" fmla="*/ 2147483646 w 92"/>
                  <a:gd name="T49" fmla="*/ 2147483646 h 270"/>
                  <a:gd name="T50" fmla="*/ 2147483646 w 92"/>
                  <a:gd name="T51" fmla="*/ 2147483646 h 270"/>
                  <a:gd name="T52" fmla="*/ 2147483646 w 92"/>
                  <a:gd name="T53" fmla="*/ 2147483646 h 270"/>
                  <a:gd name="T54" fmla="*/ 2147483646 w 92"/>
                  <a:gd name="T55" fmla="*/ 2147483646 h 270"/>
                  <a:gd name="T56" fmla="*/ 2147483646 w 92"/>
                  <a:gd name="T57" fmla="*/ 2147483646 h 270"/>
                  <a:gd name="T58" fmla="*/ 2147483646 w 92"/>
                  <a:gd name="T59" fmla="*/ 2147483646 h 270"/>
                  <a:gd name="T60" fmla="*/ 2147483646 w 92"/>
                  <a:gd name="T61" fmla="*/ 2147483646 h 270"/>
                  <a:gd name="T62" fmla="*/ 2147483646 w 92"/>
                  <a:gd name="T63" fmla="*/ 2147483646 h 270"/>
                  <a:gd name="T64" fmla="*/ 2147483646 w 92"/>
                  <a:gd name="T65" fmla="*/ 2147483646 h 270"/>
                  <a:gd name="T66" fmla="*/ 2147483646 w 92"/>
                  <a:gd name="T67" fmla="*/ 2147483646 h 270"/>
                  <a:gd name="T68" fmla="*/ 2147483646 w 92"/>
                  <a:gd name="T69" fmla="*/ 2147483646 h 270"/>
                  <a:gd name="T70" fmla="*/ 2147483646 w 92"/>
                  <a:gd name="T71" fmla="*/ 2147483646 h 270"/>
                  <a:gd name="T72" fmla="*/ 2147483646 w 92"/>
                  <a:gd name="T73" fmla="*/ 2147483646 h 270"/>
                  <a:gd name="T74" fmla="*/ 2147483646 w 92"/>
                  <a:gd name="T75" fmla="*/ 2147483646 h 270"/>
                  <a:gd name="T76" fmla="*/ 2147483646 w 92"/>
                  <a:gd name="T77" fmla="*/ 2147483646 h 270"/>
                  <a:gd name="T78" fmla="*/ 2147483646 w 92"/>
                  <a:gd name="T79" fmla="*/ 2147483646 h 270"/>
                  <a:gd name="T80" fmla="*/ 2147483646 w 92"/>
                  <a:gd name="T81" fmla="*/ 2147483646 h 270"/>
                  <a:gd name="T82" fmla="*/ 2147483646 w 92"/>
                  <a:gd name="T83" fmla="*/ 2147483646 h 27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92"/>
                  <a:gd name="T127" fmla="*/ 0 h 270"/>
                  <a:gd name="T128" fmla="*/ 92 w 92"/>
                  <a:gd name="T129" fmla="*/ 270 h 27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92" h="270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1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7" y="4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1" y="11"/>
                    </a:lnTo>
                    <a:lnTo>
                      <a:pt x="11" y="14"/>
                    </a:lnTo>
                    <a:lnTo>
                      <a:pt x="12" y="14"/>
                    </a:lnTo>
                    <a:lnTo>
                      <a:pt x="12" y="18"/>
                    </a:lnTo>
                    <a:lnTo>
                      <a:pt x="13" y="18"/>
                    </a:lnTo>
                    <a:lnTo>
                      <a:pt x="13" y="23"/>
                    </a:lnTo>
                    <a:lnTo>
                      <a:pt x="14" y="24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6" y="35"/>
                    </a:lnTo>
                    <a:lnTo>
                      <a:pt x="17" y="35"/>
                    </a:lnTo>
                    <a:lnTo>
                      <a:pt x="17" y="40"/>
                    </a:lnTo>
                    <a:lnTo>
                      <a:pt x="18" y="41"/>
                    </a:lnTo>
                    <a:lnTo>
                      <a:pt x="18" y="47"/>
                    </a:lnTo>
                    <a:lnTo>
                      <a:pt x="19" y="48"/>
                    </a:lnTo>
                    <a:lnTo>
                      <a:pt x="19" y="54"/>
                    </a:lnTo>
                    <a:lnTo>
                      <a:pt x="20" y="55"/>
                    </a:lnTo>
                    <a:lnTo>
                      <a:pt x="20" y="61"/>
                    </a:lnTo>
                    <a:lnTo>
                      <a:pt x="22" y="62"/>
                    </a:lnTo>
                    <a:lnTo>
                      <a:pt x="22" y="69"/>
                    </a:lnTo>
                    <a:lnTo>
                      <a:pt x="23" y="69"/>
                    </a:lnTo>
                    <a:lnTo>
                      <a:pt x="23" y="76"/>
                    </a:lnTo>
                    <a:lnTo>
                      <a:pt x="24" y="77"/>
                    </a:lnTo>
                    <a:lnTo>
                      <a:pt x="24" y="84"/>
                    </a:lnTo>
                    <a:lnTo>
                      <a:pt x="25" y="84"/>
                    </a:lnTo>
                    <a:lnTo>
                      <a:pt x="25" y="92"/>
                    </a:lnTo>
                    <a:lnTo>
                      <a:pt x="26" y="93"/>
                    </a:lnTo>
                    <a:lnTo>
                      <a:pt x="26" y="100"/>
                    </a:lnTo>
                    <a:lnTo>
                      <a:pt x="28" y="100"/>
                    </a:lnTo>
                    <a:lnTo>
                      <a:pt x="28" y="108"/>
                    </a:lnTo>
                    <a:lnTo>
                      <a:pt x="29" y="108"/>
                    </a:lnTo>
                    <a:lnTo>
                      <a:pt x="29" y="116"/>
                    </a:lnTo>
                    <a:lnTo>
                      <a:pt x="30" y="117"/>
                    </a:lnTo>
                    <a:lnTo>
                      <a:pt x="30" y="124"/>
                    </a:lnTo>
                    <a:lnTo>
                      <a:pt x="31" y="124"/>
                    </a:lnTo>
                    <a:lnTo>
                      <a:pt x="31" y="132"/>
                    </a:lnTo>
                    <a:lnTo>
                      <a:pt x="32" y="132"/>
                    </a:lnTo>
                    <a:lnTo>
                      <a:pt x="32" y="140"/>
                    </a:lnTo>
                    <a:lnTo>
                      <a:pt x="34" y="140"/>
                    </a:lnTo>
                    <a:lnTo>
                      <a:pt x="34" y="147"/>
                    </a:lnTo>
                    <a:lnTo>
                      <a:pt x="35" y="148"/>
                    </a:lnTo>
                    <a:lnTo>
                      <a:pt x="35" y="155"/>
                    </a:lnTo>
                    <a:lnTo>
                      <a:pt x="36" y="155"/>
                    </a:lnTo>
                    <a:lnTo>
                      <a:pt x="36" y="162"/>
                    </a:lnTo>
                    <a:lnTo>
                      <a:pt x="37" y="162"/>
                    </a:lnTo>
                    <a:lnTo>
                      <a:pt x="37" y="169"/>
                    </a:lnTo>
                    <a:lnTo>
                      <a:pt x="38" y="169"/>
                    </a:lnTo>
                    <a:lnTo>
                      <a:pt x="38" y="176"/>
                    </a:lnTo>
                    <a:lnTo>
                      <a:pt x="40" y="176"/>
                    </a:lnTo>
                    <a:lnTo>
                      <a:pt x="40" y="183"/>
                    </a:lnTo>
                    <a:lnTo>
                      <a:pt x="41" y="183"/>
                    </a:lnTo>
                    <a:lnTo>
                      <a:pt x="41" y="189"/>
                    </a:lnTo>
                    <a:lnTo>
                      <a:pt x="42" y="189"/>
                    </a:lnTo>
                    <a:lnTo>
                      <a:pt x="42" y="195"/>
                    </a:lnTo>
                    <a:lnTo>
                      <a:pt x="43" y="195"/>
                    </a:lnTo>
                    <a:lnTo>
                      <a:pt x="43" y="201"/>
                    </a:lnTo>
                    <a:lnTo>
                      <a:pt x="44" y="201"/>
                    </a:lnTo>
                    <a:lnTo>
                      <a:pt x="44" y="206"/>
                    </a:lnTo>
                    <a:lnTo>
                      <a:pt x="46" y="206"/>
                    </a:lnTo>
                    <a:lnTo>
                      <a:pt x="46" y="211"/>
                    </a:lnTo>
                    <a:lnTo>
                      <a:pt x="47" y="212"/>
                    </a:lnTo>
                    <a:lnTo>
                      <a:pt x="47" y="216"/>
                    </a:lnTo>
                    <a:lnTo>
                      <a:pt x="48" y="217"/>
                    </a:lnTo>
                    <a:lnTo>
                      <a:pt x="48" y="221"/>
                    </a:lnTo>
                    <a:lnTo>
                      <a:pt x="49" y="221"/>
                    </a:lnTo>
                    <a:lnTo>
                      <a:pt x="49" y="225"/>
                    </a:lnTo>
                    <a:lnTo>
                      <a:pt x="50" y="225"/>
                    </a:lnTo>
                    <a:lnTo>
                      <a:pt x="50" y="229"/>
                    </a:lnTo>
                    <a:lnTo>
                      <a:pt x="52" y="229"/>
                    </a:lnTo>
                    <a:lnTo>
                      <a:pt x="52" y="233"/>
                    </a:lnTo>
                    <a:lnTo>
                      <a:pt x="53" y="233"/>
                    </a:lnTo>
                    <a:lnTo>
                      <a:pt x="53" y="236"/>
                    </a:lnTo>
                    <a:lnTo>
                      <a:pt x="54" y="237"/>
                    </a:lnTo>
                    <a:lnTo>
                      <a:pt x="54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6" y="243"/>
                    </a:lnTo>
                    <a:lnTo>
                      <a:pt x="56" y="246"/>
                    </a:lnTo>
                    <a:lnTo>
                      <a:pt x="58" y="246"/>
                    </a:lnTo>
                    <a:lnTo>
                      <a:pt x="58" y="248"/>
                    </a:lnTo>
                    <a:lnTo>
                      <a:pt x="59" y="248"/>
                    </a:lnTo>
                    <a:lnTo>
                      <a:pt x="59" y="250"/>
                    </a:lnTo>
                    <a:lnTo>
                      <a:pt x="60" y="251"/>
                    </a:lnTo>
                    <a:lnTo>
                      <a:pt x="60" y="252"/>
                    </a:lnTo>
                    <a:lnTo>
                      <a:pt x="61" y="253"/>
                    </a:lnTo>
                    <a:lnTo>
                      <a:pt x="61" y="254"/>
                    </a:lnTo>
                    <a:lnTo>
                      <a:pt x="62" y="255"/>
                    </a:lnTo>
                    <a:lnTo>
                      <a:pt x="62" y="256"/>
                    </a:lnTo>
                    <a:lnTo>
                      <a:pt x="64" y="257"/>
                    </a:lnTo>
                    <a:lnTo>
                      <a:pt x="64" y="258"/>
                    </a:lnTo>
                    <a:lnTo>
                      <a:pt x="65" y="258"/>
                    </a:lnTo>
                    <a:lnTo>
                      <a:pt x="65" y="259"/>
                    </a:lnTo>
                    <a:lnTo>
                      <a:pt x="67" y="260"/>
                    </a:lnTo>
                    <a:lnTo>
                      <a:pt x="67" y="262"/>
                    </a:lnTo>
                    <a:lnTo>
                      <a:pt x="70" y="263"/>
                    </a:lnTo>
                    <a:lnTo>
                      <a:pt x="70" y="264"/>
                    </a:lnTo>
                    <a:lnTo>
                      <a:pt x="72" y="265"/>
                    </a:lnTo>
                    <a:lnTo>
                      <a:pt x="73" y="266"/>
                    </a:lnTo>
                    <a:lnTo>
                      <a:pt x="76" y="267"/>
                    </a:lnTo>
                    <a:lnTo>
                      <a:pt x="77" y="267"/>
                    </a:lnTo>
                    <a:lnTo>
                      <a:pt x="78" y="267"/>
                    </a:lnTo>
                    <a:lnTo>
                      <a:pt x="79" y="268"/>
                    </a:lnTo>
                    <a:lnTo>
                      <a:pt x="80" y="268"/>
                    </a:lnTo>
                    <a:lnTo>
                      <a:pt x="82" y="268"/>
                    </a:lnTo>
                    <a:lnTo>
                      <a:pt x="83" y="269"/>
                    </a:lnTo>
                    <a:lnTo>
                      <a:pt x="84" y="269"/>
                    </a:lnTo>
                    <a:lnTo>
                      <a:pt x="85" y="269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9" y="269"/>
                    </a:lnTo>
                    <a:lnTo>
                      <a:pt x="90" y="269"/>
                    </a:lnTo>
                    <a:lnTo>
                      <a:pt x="91" y="270"/>
                    </a:lnTo>
                    <a:lnTo>
                      <a:pt x="92" y="27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6" name="Freeform 117"/>
              <p:cNvSpPr>
                <a:spLocks/>
              </p:cNvSpPr>
              <p:nvPr/>
            </p:nvSpPr>
            <p:spPr bwMode="auto">
              <a:xfrm rot="-5400000">
                <a:off x="2184915" y="3333938"/>
                <a:ext cx="26013" cy="1742"/>
              </a:xfrm>
              <a:custGeom>
                <a:avLst/>
                <a:gdLst>
                  <a:gd name="T0" fmla="*/ 0 w 10"/>
                  <a:gd name="T1" fmla="*/ 0 h 1742"/>
                  <a:gd name="T2" fmla="*/ 2147483646 w 10"/>
                  <a:gd name="T3" fmla="*/ 0 h 1742"/>
                  <a:gd name="T4" fmla="*/ 2147483646 w 10"/>
                  <a:gd name="T5" fmla="*/ 0 h 1742"/>
                  <a:gd name="T6" fmla="*/ 2147483646 w 10"/>
                  <a:gd name="T7" fmla="*/ 0 h 1742"/>
                  <a:gd name="T8" fmla="*/ 2147483646 w 10"/>
                  <a:gd name="T9" fmla="*/ 0 h 1742"/>
                  <a:gd name="T10" fmla="*/ 2147483646 w 10"/>
                  <a:gd name="T11" fmla="*/ 0 h 1742"/>
                  <a:gd name="T12" fmla="*/ 2147483646 w 10"/>
                  <a:gd name="T13" fmla="*/ 0 h 1742"/>
                  <a:gd name="T14" fmla="*/ 2147483646 w 10"/>
                  <a:gd name="T15" fmla="*/ 0 h 1742"/>
                  <a:gd name="T16" fmla="*/ 2147483646 w 10"/>
                  <a:gd name="T17" fmla="*/ 0 h 1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742"/>
                  <a:gd name="T29" fmla="*/ 10 w 10"/>
                  <a:gd name="T30" fmla="*/ 1742 h 174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742">
                    <a:moveTo>
                      <a:pt x="0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4" y="0"/>
                    </a:lnTo>
                    <a:lnTo>
                      <a:pt x="5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0" y="0"/>
                    </a:lnTo>
                  </a:path>
                </a:pathLst>
              </a:custGeom>
              <a:noFill/>
              <a:ln w="25400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7" name="Freeform 118"/>
              <p:cNvSpPr>
                <a:spLocks/>
              </p:cNvSpPr>
              <p:nvPr/>
            </p:nvSpPr>
            <p:spPr bwMode="auto">
              <a:xfrm rot="-5400000">
                <a:off x="1996740" y="3436247"/>
                <a:ext cx="395399" cy="5225"/>
              </a:xfrm>
              <a:custGeom>
                <a:avLst/>
                <a:gdLst>
                  <a:gd name="T0" fmla="*/ 2147483646 w 152"/>
                  <a:gd name="T1" fmla="*/ 2147483646 h 3"/>
                  <a:gd name="T2" fmla="*/ 2147483646 w 152"/>
                  <a:gd name="T3" fmla="*/ 2147483646 h 3"/>
                  <a:gd name="T4" fmla="*/ 2147483646 w 152"/>
                  <a:gd name="T5" fmla="*/ 2147483646 h 3"/>
                  <a:gd name="T6" fmla="*/ 2147483646 w 152"/>
                  <a:gd name="T7" fmla="*/ 2147483646 h 3"/>
                  <a:gd name="T8" fmla="*/ 2147483646 w 152"/>
                  <a:gd name="T9" fmla="*/ 2147483646 h 3"/>
                  <a:gd name="T10" fmla="*/ 2147483646 w 152"/>
                  <a:gd name="T11" fmla="*/ 2147483646 h 3"/>
                  <a:gd name="T12" fmla="*/ 2147483646 w 152"/>
                  <a:gd name="T13" fmla="*/ 2147483646 h 3"/>
                  <a:gd name="T14" fmla="*/ 2147483646 w 152"/>
                  <a:gd name="T15" fmla="*/ 2147483646 h 3"/>
                  <a:gd name="T16" fmla="*/ 2147483646 w 152"/>
                  <a:gd name="T17" fmla="*/ 2147483646 h 3"/>
                  <a:gd name="T18" fmla="*/ 2147483646 w 152"/>
                  <a:gd name="T19" fmla="*/ 2147483646 h 3"/>
                  <a:gd name="T20" fmla="*/ 2147483646 w 152"/>
                  <a:gd name="T21" fmla="*/ 2147483646 h 3"/>
                  <a:gd name="T22" fmla="*/ 2147483646 w 152"/>
                  <a:gd name="T23" fmla="*/ 2147483646 h 3"/>
                  <a:gd name="T24" fmla="*/ 2147483646 w 152"/>
                  <a:gd name="T25" fmla="*/ 2147483646 h 3"/>
                  <a:gd name="T26" fmla="*/ 2147483646 w 152"/>
                  <a:gd name="T27" fmla="*/ 2147483646 h 3"/>
                  <a:gd name="T28" fmla="*/ 2147483646 w 152"/>
                  <a:gd name="T29" fmla="*/ 2147483646 h 3"/>
                  <a:gd name="T30" fmla="*/ 2147483646 w 152"/>
                  <a:gd name="T31" fmla="*/ 2147483646 h 3"/>
                  <a:gd name="T32" fmla="*/ 2147483646 w 152"/>
                  <a:gd name="T33" fmla="*/ 2147483646 h 3"/>
                  <a:gd name="T34" fmla="*/ 2147483646 w 152"/>
                  <a:gd name="T35" fmla="*/ 2147483646 h 3"/>
                  <a:gd name="T36" fmla="*/ 2147483646 w 152"/>
                  <a:gd name="T37" fmla="*/ 2147483646 h 3"/>
                  <a:gd name="T38" fmla="*/ 2147483646 w 152"/>
                  <a:gd name="T39" fmla="*/ 2147483646 h 3"/>
                  <a:gd name="T40" fmla="*/ 2147483646 w 152"/>
                  <a:gd name="T41" fmla="*/ 2147483646 h 3"/>
                  <a:gd name="T42" fmla="*/ 2147483646 w 152"/>
                  <a:gd name="T43" fmla="*/ 2147483646 h 3"/>
                  <a:gd name="T44" fmla="*/ 2147483646 w 152"/>
                  <a:gd name="T45" fmla="*/ 2147483646 h 3"/>
                  <a:gd name="T46" fmla="*/ 2147483646 w 152"/>
                  <a:gd name="T47" fmla="*/ 2147483646 h 3"/>
                  <a:gd name="T48" fmla="*/ 2147483646 w 152"/>
                  <a:gd name="T49" fmla="*/ 2147483646 h 3"/>
                  <a:gd name="T50" fmla="*/ 2147483646 w 152"/>
                  <a:gd name="T51" fmla="*/ 2147483646 h 3"/>
                  <a:gd name="T52" fmla="*/ 2147483646 w 152"/>
                  <a:gd name="T53" fmla="*/ 2147483646 h 3"/>
                  <a:gd name="T54" fmla="*/ 2147483646 w 152"/>
                  <a:gd name="T55" fmla="*/ 2147483646 h 3"/>
                  <a:gd name="T56" fmla="*/ 2147483646 w 152"/>
                  <a:gd name="T57" fmla="*/ 2147483646 h 3"/>
                  <a:gd name="T58" fmla="*/ 2147483646 w 152"/>
                  <a:gd name="T59" fmla="*/ 2147483646 h 3"/>
                  <a:gd name="T60" fmla="*/ 2147483646 w 152"/>
                  <a:gd name="T61" fmla="*/ 2147483646 h 3"/>
                  <a:gd name="T62" fmla="*/ 2147483646 w 152"/>
                  <a:gd name="T63" fmla="*/ 2147483646 h 3"/>
                  <a:gd name="T64" fmla="*/ 2147483646 w 152"/>
                  <a:gd name="T65" fmla="*/ 2147483646 h 3"/>
                  <a:gd name="T66" fmla="*/ 2147483646 w 152"/>
                  <a:gd name="T67" fmla="*/ 2147483646 h 3"/>
                  <a:gd name="T68" fmla="*/ 2147483646 w 152"/>
                  <a:gd name="T69" fmla="*/ 2147483646 h 3"/>
                  <a:gd name="T70" fmla="*/ 2147483646 w 152"/>
                  <a:gd name="T71" fmla="*/ 2147483646 h 3"/>
                  <a:gd name="T72" fmla="*/ 2147483646 w 152"/>
                  <a:gd name="T73" fmla="*/ 2147483646 h 3"/>
                  <a:gd name="T74" fmla="*/ 2147483646 w 152"/>
                  <a:gd name="T75" fmla="*/ 0 h 3"/>
                  <a:gd name="T76" fmla="*/ 2147483646 w 152"/>
                  <a:gd name="T77" fmla="*/ 0 h 3"/>
                  <a:gd name="T78" fmla="*/ 2147483646 w 152"/>
                  <a:gd name="T79" fmla="*/ 0 h 3"/>
                  <a:gd name="T80" fmla="*/ 2147483646 w 152"/>
                  <a:gd name="T81" fmla="*/ 0 h 3"/>
                  <a:gd name="T82" fmla="*/ 2147483646 w 152"/>
                  <a:gd name="T83" fmla="*/ 0 h 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3"/>
                  <a:gd name="T128" fmla="*/ 152 w 152"/>
                  <a:gd name="T129" fmla="*/ 3 h 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3">
                    <a:moveTo>
                      <a:pt x="0" y="3"/>
                    </a:move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5" y="3"/>
                    </a:lnTo>
                    <a:lnTo>
                      <a:pt x="17" y="3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0" y="3"/>
                    </a:lnTo>
                    <a:lnTo>
                      <a:pt x="21" y="3"/>
                    </a:lnTo>
                    <a:lnTo>
                      <a:pt x="23" y="3"/>
                    </a:lnTo>
                    <a:lnTo>
                      <a:pt x="24" y="3"/>
                    </a:lnTo>
                    <a:lnTo>
                      <a:pt x="25" y="3"/>
                    </a:lnTo>
                    <a:lnTo>
                      <a:pt x="26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3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3"/>
                    </a:lnTo>
                    <a:lnTo>
                      <a:pt x="35" y="3"/>
                    </a:lnTo>
                    <a:lnTo>
                      <a:pt x="36" y="3"/>
                    </a:lnTo>
                    <a:lnTo>
                      <a:pt x="37" y="3"/>
                    </a:lnTo>
                    <a:lnTo>
                      <a:pt x="38" y="3"/>
                    </a:lnTo>
                    <a:lnTo>
                      <a:pt x="39" y="3"/>
                    </a:lnTo>
                    <a:lnTo>
                      <a:pt x="41" y="3"/>
                    </a:lnTo>
                    <a:lnTo>
                      <a:pt x="42" y="3"/>
                    </a:lnTo>
                    <a:lnTo>
                      <a:pt x="43" y="3"/>
                    </a:lnTo>
                    <a:lnTo>
                      <a:pt x="44" y="3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7" y="3"/>
                    </a:lnTo>
                    <a:lnTo>
                      <a:pt x="59" y="3"/>
                    </a:lnTo>
                    <a:lnTo>
                      <a:pt x="60" y="3"/>
                    </a:lnTo>
                    <a:lnTo>
                      <a:pt x="61" y="3"/>
                    </a:lnTo>
                    <a:lnTo>
                      <a:pt x="62" y="3"/>
                    </a:lnTo>
                    <a:lnTo>
                      <a:pt x="63" y="3"/>
                    </a:lnTo>
                    <a:lnTo>
                      <a:pt x="65" y="3"/>
                    </a:lnTo>
                    <a:lnTo>
                      <a:pt x="66" y="3"/>
                    </a:lnTo>
                    <a:lnTo>
                      <a:pt x="67" y="3"/>
                    </a:lnTo>
                    <a:lnTo>
                      <a:pt x="68" y="3"/>
                    </a:lnTo>
                    <a:lnTo>
                      <a:pt x="69" y="3"/>
                    </a:lnTo>
                    <a:lnTo>
                      <a:pt x="71" y="3"/>
                    </a:lnTo>
                    <a:lnTo>
                      <a:pt x="72" y="3"/>
                    </a:lnTo>
                    <a:lnTo>
                      <a:pt x="73" y="3"/>
                    </a:lnTo>
                    <a:lnTo>
                      <a:pt x="74" y="3"/>
                    </a:lnTo>
                    <a:lnTo>
                      <a:pt x="75" y="3"/>
                    </a:lnTo>
                    <a:lnTo>
                      <a:pt x="77" y="3"/>
                    </a:lnTo>
                    <a:lnTo>
                      <a:pt x="78" y="3"/>
                    </a:lnTo>
                    <a:lnTo>
                      <a:pt x="79" y="3"/>
                    </a:lnTo>
                    <a:lnTo>
                      <a:pt x="80" y="3"/>
                    </a:lnTo>
                    <a:lnTo>
                      <a:pt x="81" y="2"/>
                    </a:lnTo>
                    <a:lnTo>
                      <a:pt x="83" y="2"/>
                    </a:lnTo>
                    <a:lnTo>
                      <a:pt x="84" y="2"/>
                    </a:lnTo>
                    <a:lnTo>
                      <a:pt x="85" y="2"/>
                    </a:lnTo>
                    <a:lnTo>
                      <a:pt x="86" y="2"/>
                    </a:lnTo>
                    <a:lnTo>
                      <a:pt x="87" y="2"/>
                    </a:lnTo>
                    <a:lnTo>
                      <a:pt x="89" y="2"/>
                    </a:lnTo>
                    <a:lnTo>
                      <a:pt x="90" y="2"/>
                    </a:lnTo>
                    <a:lnTo>
                      <a:pt x="91" y="2"/>
                    </a:lnTo>
                    <a:lnTo>
                      <a:pt x="92" y="2"/>
                    </a:lnTo>
                    <a:lnTo>
                      <a:pt x="93" y="2"/>
                    </a:lnTo>
                    <a:lnTo>
                      <a:pt x="95" y="2"/>
                    </a:lnTo>
                    <a:lnTo>
                      <a:pt x="96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2"/>
                    </a:lnTo>
                    <a:lnTo>
                      <a:pt x="105" y="2"/>
                    </a:lnTo>
                    <a:lnTo>
                      <a:pt x="107" y="2"/>
                    </a:lnTo>
                    <a:lnTo>
                      <a:pt x="108" y="2"/>
                    </a:lnTo>
                    <a:lnTo>
                      <a:pt x="109" y="2"/>
                    </a:lnTo>
                    <a:lnTo>
                      <a:pt x="110" y="2"/>
                    </a:lnTo>
                    <a:lnTo>
                      <a:pt x="111" y="2"/>
                    </a:lnTo>
                    <a:lnTo>
                      <a:pt x="113" y="2"/>
                    </a:lnTo>
                    <a:lnTo>
                      <a:pt x="114" y="2"/>
                    </a:lnTo>
                    <a:lnTo>
                      <a:pt x="115" y="2"/>
                    </a:lnTo>
                    <a:lnTo>
                      <a:pt x="116" y="2"/>
                    </a:lnTo>
                    <a:lnTo>
                      <a:pt x="117" y="1"/>
                    </a:lnTo>
                    <a:lnTo>
                      <a:pt x="119" y="1"/>
                    </a:lnTo>
                    <a:lnTo>
                      <a:pt x="120" y="1"/>
                    </a:lnTo>
                    <a:lnTo>
                      <a:pt x="121" y="1"/>
                    </a:lnTo>
                    <a:lnTo>
                      <a:pt x="122" y="1"/>
                    </a:lnTo>
                    <a:lnTo>
                      <a:pt x="123" y="1"/>
                    </a:lnTo>
                    <a:lnTo>
                      <a:pt x="125" y="1"/>
                    </a:lnTo>
                    <a:lnTo>
                      <a:pt x="126" y="1"/>
                    </a:lnTo>
                    <a:lnTo>
                      <a:pt x="127" y="1"/>
                    </a:lnTo>
                    <a:lnTo>
                      <a:pt x="128" y="1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2" y="1"/>
                    </a:lnTo>
                    <a:lnTo>
                      <a:pt x="133" y="1"/>
                    </a:lnTo>
                    <a:lnTo>
                      <a:pt x="134" y="1"/>
                    </a:lnTo>
                    <a:lnTo>
                      <a:pt x="135" y="0"/>
                    </a:lnTo>
                    <a:lnTo>
                      <a:pt x="137" y="0"/>
                    </a:lnTo>
                    <a:lnTo>
                      <a:pt x="138" y="0"/>
                    </a:lnTo>
                    <a:lnTo>
                      <a:pt x="139" y="0"/>
                    </a:lnTo>
                    <a:lnTo>
                      <a:pt x="140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4" y="0"/>
                    </a:lnTo>
                    <a:lnTo>
                      <a:pt x="145" y="0"/>
                    </a:lnTo>
                    <a:lnTo>
                      <a:pt x="146" y="0"/>
                    </a:lnTo>
                    <a:lnTo>
                      <a:pt x="147" y="0"/>
                    </a:lnTo>
                    <a:lnTo>
                      <a:pt x="149" y="0"/>
                    </a:lnTo>
                    <a:lnTo>
                      <a:pt x="150" y="0"/>
                    </a:lnTo>
                    <a:lnTo>
                      <a:pt x="151" y="0"/>
                    </a:lnTo>
                    <a:lnTo>
                      <a:pt x="152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8" name="Freeform 119"/>
              <p:cNvSpPr>
                <a:spLocks/>
              </p:cNvSpPr>
              <p:nvPr/>
            </p:nvSpPr>
            <p:spPr bwMode="auto">
              <a:xfrm rot="-5400000">
                <a:off x="1952772" y="3002107"/>
                <a:ext cx="398001" cy="80108"/>
              </a:xfrm>
              <a:custGeom>
                <a:avLst/>
                <a:gdLst>
                  <a:gd name="T0" fmla="*/ 2147483646 w 153"/>
                  <a:gd name="T1" fmla="*/ 2147483646 h 46"/>
                  <a:gd name="T2" fmla="*/ 2147483646 w 153"/>
                  <a:gd name="T3" fmla="*/ 2147483646 h 46"/>
                  <a:gd name="T4" fmla="*/ 2147483646 w 153"/>
                  <a:gd name="T5" fmla="*/ 2147483646 h 46"/>
                  <a:gd name="T6" fmla="*/ 2147483646 w 153"/>
                  <a:gd name="T7" fmla="*/ 2147483646 h 46"/>
                  <a:gd name="T8" fmla="*/ 2147483646 w 153"/>
                  <a:gd name="T9" fmla="*/ 2147483646 h 46"/>
                  <a:gd name="T10" fmla="*/ 2147483646 w 153"/>
                  <a:gd name="T11" fmla="*/ 2147483646 h 46"/>
                  <a:gd name="T12" fmla="*/ 2147483646 w 153"/>
                  <a:gd name="T13" fmla="*/ 2147483646 h 46"/>
                  <a:gd name="T14" fmla="*/ 2147483646 w 153"/>
                  <a:gd name="T15" fmla="*/ 2147483646 h 46"/>
                  <a:gd name="T16" fmla="*/ 2147483646 w 153"/>
                  <a:gd name="T17" fmla="*/ 2147483646 h 46"/>
                  <a:gd name="T18" fmla="*/ 2147483646 w 153"/>
                  <a:gd name="T19" fmla="*/ 2147483646 h 46"/>
                  <a:gd name="T20" fmla="*/ 2147483646 w 153"/>
                  <a:gd name="T21" fmla="*/ 2147483646 h 46"/>
                  <a:gd name="T22" fmla="*/ 2147483646 w 153"/>
                  <a:gd name="T23" fmla="*/ 2147483646 h 46"/>
                  <a:gd name="T24" fmla="*/ 2147483646 w 153"/>
                  <a:gd name="T25" fmla="*/ 2147483646 h 46"/>
                  <a:gd name="T26" fmla="*/ 2147483646 w 153"/>
                  <a:gd name="T27" fmla="*/ 2147483646 h 46"/>
                  <a:gd name="T28" fmla="*/ 2147483646 w 153"/>
                  <a:gd name="T29" fmla="*/ 2147483646 h 46"/>
                  <a:gd name="T30" fmla="*/ 2147483646 w 153"/>
                  <a:gd name="T31" fmla="*/ 2147483646 h 46"/>
                  <a:gd name="T32" fmla="*/ 2147483646 w 153"/>
                  <a:gd name="T33" fmla="*/ 2147483646 h 46"/>
                  <a:gd name="T34" fmla="*/ 2147483646 w 153"/>
                  <a:gd name="T35" fmla="*/ 2147483646 h 46"/>
                  <a:gd name="T36" fmla="*/ 2147483646 w 153"/>
                  <a:gd name="T37" fmla="*/ 2147483646 h 46"/>
                  <a:gd name="T38" fmla="*/ 2147483646 w 153"/>
                  <a:gd name="T39" fmla="*/ 2147483646 h 46"/>
                  <a:gd name="T40" fmla="*/ 2147483646 w 153"/>
                  <a:gd name="T41" fmla="*/ 2147483646 h 46"/>
                  <a:gd name="T42" fmla="*/ 2147483646 w 153"/>
                  <a:gd name="T43" fmla="*/ 2147483646 h 46"/>
                  <a:gd name="T44" fmla="*/ 2147483646 w 153"/>
                  <a:gd name="T45" fmla="*/ 2147483646 h 46"/>
                  <a:gd name="T46" fmla="*/ 2147483646 w 153"/>
                  <a:gd name="T47" fmla="*/ 2147483646 h 46"/>
                  <a:gd name="T48" fmla="*/ 2147483646 w 153"/>
                  <a:gd name="T49" fmla="*/ 2147483646 h 46"/>
                  <a:gd name="T50" fmla="*/ 2147483646 w 153"/>
                  <a:gd name="T51" fmla="*/ 2147483646 h 46"/>
                  <a:gd name="T52" fmla="*/ 2147483646 w 153"/>
                  <a:gd name="T53" fmla="*/ 2147483646 h 46"/>
                  <a:gd name="T54" fmla="*/ 2147483646 w 153"/>
                  <a:gd name="T55" fmla="*/ 2147483646 h 46"/>
                  <a:gd name="T56" fmla="*/ 2147483646 w 153"/>
                  <a:gd name="T57" fmla="*/ 2147483646 h 46"/>
                  <a:gd name="T58" fmla="*/ 2147483646 w 153"/>
                  <a:gd name="T59" fmla="*/ 2147483646 h 46"/>
                  <a:gd name="T60" fmla="*/ 2147483646 w 153"/>
                  <a:gd name="T61" fmla="*/ 2147483646 h 46"/>
                  <a:gd name="T62" fmla="*/ 2147483646 w 153"/>
                  <a:gd name="T63" fmla="*/ 2147483646 h 46"/>
                  <a:gd name="T64" fmla="*/ 2147483646 w 153"/>
                  <a:gd name="T65" fmla="*/ 2147483646 h 46"/>
                  <a:gd name="T66" fmla="*/ 2147483646 w 153"/>
                  <a:gd name="T67" fmla="*/ 2147483646 h 46"/>
                  <a:gd name="T68" fmla="*/ 2147483646 w 153"/>
                  <a:gd name="T69" fmla="*/ 2147483646 h 46"/>
                  <a:gd name="T70" fmla="*/ 2147483646 w 153"/>
                  <a:gd name="T71" fmla="*/ 2147483646 h 46"/>
                  <a:gd name="T72" fmla="*/ 2147483646 w 153"/>
                  <a:gd name="T73" fmla="*/ 2147483646 h 46"/>
                  <a:gd name="T74" fmla="*/ 2147483646 w 153"/>
                  <a:gd name="T75" fmla="*/ 2147483646 h 46"/>
                  <a:gd name="T76" fmla="*/ 2147483646 w 153"/>
                  <a:gd name="T77" fmla="*/ 2147483646 h 46"/>
                  <a:gd name="T78" fmla="*/ 2147483646 w 153"/>
                  <a:gd name="T79" fmla="*/ 2147483646 h 46"/>
                  <a:gd name="T80" fmla="*/ 2147483646 w 153"/>
                  <a:gd name="T81" fmla="*/ 2147483646 h 46"/>
                  <a:gd name="T82" fmla="*/ 2147483646 w 153"/>
                  <a:gd name="T83" fmla="*/ 2147483646 h 4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3"/>
                  <a:gd name="T127" fmla="*/ 0 h 46"/>
                  <a:gd name="T128" fmla="*/ 153 w 153"/>
                  <a:gd name="T129" fmla="*/ 46 h 4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3" h="46">
                    <a:moveTo>
                      <a:pt x="0" y="46"/>
                    </a:moveTo>
                    <a:lnTo>
                      <a:pt x="1" y="45"/>
                    </a:lnTo>
                    <a:lnTo>
                      <a:pt x="3" y="45"/>
                    </a:lnTo>
                    <a:lnTo>
                      <a:pt x="4" y="45"/>
                    </a:lnTo>
                    <a:lnTo>
                      <a:pt x="5" y="45"/>
                    </a:lnTo>
                    <a:lnTo>
                      <a:pt x="6" y="45"/>
                    </a:lnTo>
                    <a:lnTo>
                      <a:pt x="7" y="45"/>
                    </a:lnTo>
                    <a:lnTo>
                      <a:pt x="9" y="45"/>
                    </a:lnTo>
                    <a:lnTo>
                      <a:pt x="10" y="45"/>
                    </a:lnTo>
                    <a:lnTo>
                      <a:pt x="11" y="44"/>
                    </a:lnTo>
                    <a:lnTo>
                      <a:pt x="12" y="44"/>
                    </a:lnTo>
                    <a:lnTo>
                      <a:pt x="13" y="44"/>
                    </a:lnTo>
                    <a:lnTo>
                      <a:pt x="15" y="44"/>
                    </a:lnTo>
                    <a:lnTo>
                      <a:pt x="16" y="44"/>
                    </a:lnTo>
                    <a:lnTo>
                      <a:pt x="17" y="44"/>
                    </a:lnTo>
                    <a:lnTo>
                      <a:pt x="18" y="43"/>
                    </a:lnTo>
                    <a:lnTo>
                      <a:pt x="19" y="43"/>
                    </a:lnTo>
                    <a:lnTo>
                      <a:pt x="21" y="43"/>
                    </a:lnTo>
                    <a:lnTo>
                      <a:pt x="22" y="43"/>
                    </a:lnTo>
                    <a:lnTo>
                      <a:pt x="23" y="43"/>
                    </a:lnTo>
                    <a:lnTo>
                      <a:pt x="24" y="43"/>
                    </a:lnTo>
                    <a:lnTo>
                      <a:pt x="25" y="42"/>
                    </a:lnTo>
                    <a:lnTo>
                      <a:pt x="27" y="42"/>
                    </a:lnTo>
                    <a:lnTo>
                      <a:pt x="28" y="42"/>
                    </a:lnTo>
                    <a:lnTo>
                      <a:pt x="29" y="42"/>
                    </a:lnTo>
                    <a:lnTo>
                      <a:pt x="30" y="42"/>
                    </a:lnTo>
                    <a:lnTo>
                      <a:pt x="31" y="41"/>
                    </a:lnTo>
                    <a:lnTo>
                      <a:pt x="33" y="41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36" y="41"/>
                    </a:lnTo>
                    <a:lnTo>
                      <a:pt x="37" y="40"/>
                    </a:lnTo>
                    <a:lnTo>
                      <a:pt x="39" y="40"/>
                    </a:lnTo>
                    <a:lnTo>
                      <a:pt x="40" y="40"/>
                    </a:lnTo>
                    <a:lnTo>
                      <a:pt x="41" y="40"/>
                    </a:lnTo>
                    <a:lnTo>
                      <a:pt x="42" y="39"/>
                    </a:lnTo>
                    <a:lnTo>
                      <a:pt x="43" y="39"/>
                    </a:lnTo>
                    <a:lnTo>
                      <a:pt x="45" y="39"/>
                    </a:lnTo>
                    <a:lnTo>
                      <a:pt x="46" y="39"/>
                    </a:lnTo>
                    <a:lnTo>
                      <a:pt x="47" y="38"/>
                    </a:lnTo>
                    <a:lnTo>
                      <a:pt x="48" y="38"/>
                    </a:lnTo>
                    <a:lnTo>
                      <a:pt x="49" y="38"/>
                    </a:lnTo>
                    <a:lnTo>
                      <a:pt x="51" y="37"/>
                    </a:lnTo>
                    <a:lnTo>
                      <a:pt x="52" y="37"/>
                    </a:lnTo>
                    <a:lnTo>
                      <a:pt x="53" y="37"/>
                    </a:lnTo>
                    <a:lnTo>
                      <a:pt x="54" y="37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8" y="36"/>
                    </a:lnTo>
                    <a:lnTo>
                      <a:pt x="59" y="35"/>
                    </a:lnTo>
                    <a:lnTo>
                      <a:pt x="60" y="35"/>
                    </a:lnTo>
                    <a:lnTo>
                      <a:pt x="61" y="35"/>
                    </a:lnTo>
                    <a:lnTo>
                      <a:pt x="63" y="34"/>
                    </a:lnTo>
                    <a:lnTo>
                      <a:pt x="64" y="34"/>
                    </a:lnTo>
                    <a:lnTo>
                      <a:pt x="65" y="34"/>
                    </a:lnTo>
                    <a:lnTo>
                      <a:pt x="66" y="33"/>
                    </a:lnTo>
                    <a:lnTo>
                      <a:pt x="67" y="33"/>
                    </a:lnTo>
                    <a:lnTo>
                      <a:pt x="69" y="33"/>
                    </a:lnTo>
                    <a:lnTo>
                      <a:pt x="70" y="32"/>
                    </a:lnTo>
                    <a:lnTo>
                      <a:pt x="71" y="32"/>
                    </a:lnTo>
                    <a:lnTo>
                      <a:pt x="72" y="32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6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79" y="29"/>
                    </a:lnTo>
                    <a:lnTo>
                      <a:pt x="81" y="29"/>
                    </a:lnTo>
                    <a:lnTo>
                      <a:pt x="82" y="28"/>
                    </a:lnTo>
                    <a:lnTo>
                      <a:pt x="83" y="28"/>
                    </a:lnTo>
                    <a:lnTo>
                      <a:pt x="84" y="28"/>
                    </a:lnTo>
                    <a:lnTo>
                      <a:pt x="85" y="27"/>
                    </a:lnTo>
                    <a:lnTo>
                      <a:pt x="87" y="27"/>
                    </a:lnTo>
                    <a:lnTo>
                      <a:pt x="88" y="26"/>
                    </a:lnTo>
                    <a:lnTo>
                      <a:pt x="89" y="26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5"/>
                    </a:lnTo>
                    <a:lnTo>
                      <a:pt x="94" y="25"/>
                    </a:lnTo>
                    <a:lnTo>
                      <a:pt x="95" y="24"/>
                    </a:lnTo>
                    <a:lnTo>
                      <a:pt x="96" y="24"/>
                    </a:lnTo>
                    <a:lnTo>
                      <a:pt x="97" y="23"/>
                    </a:lnTo>
                    <a:lnTo>
                      <a:pt x="99" y="23"/>
                    </a:lnTo>
                    <a:lnTo>
                      <a:pt x="100" y="22"/>
                    </a:lnTo>
                    <a:lnTo>
                      <a:pt x="101" y="22"/>
                    </a:lnTo>
                    <a:lnTo>
                      <a:pt x="102" y="21"/>
                    </a:lnTo>
                    <a:lnTo>
                      <a:pt x="103" y="21"/>
                    </a:lnTo>
                    <a:lnTo>
                      <a:pt x="105" y="20"/>
                    </a:lnTo>
                    <a:lnTo>
                      <a:pt x="106" y="20"/>
                    </a:lnTo>
                    <a:lnTo>
                      <a:pt x="107" y="19"/>
                    </a:lnTo>
                    <a:lnTo>
                      <a:pt x="108" y="19"/>
                    </a:lnTo>
                    <a:lnTo>
                      <a:pt x="109" y="18"/>
                    </a:lnTo>
                    <a:lnTo>
                      <a:pt x="111" y="18"/>
                    </a:lnTo>
                    <a:lnTo>
                      <a:pt x="112" y="17"/>
                    </a:lnTo>
                    <a:lnTo>
                      <a:pt x="113" y="17"/>
                    </a:lnTo>
                    <a:lnTo>
                      <a:pt x="114" y="16"/>
                    </a:lnTo>
                    <a:lnTo>
                      <a:pt x="115" y="16"/>
                    </a:lnTo>
                    <a:lnTo>
                      <a:pt x="117" y="15"/>
                    </a:lnTo>
                    <a:lnTo>
                      <a:pt x="118" y="15"/>
                    </a:lnTo>
                    <a:lnTo>
                      <a:pt x="119" y="14"/>
                    </a:lnTo>
                    <a:lnTo>
                      <a:pt x="120" y="14"/>
                    </a:lnTo>
                    <a:lnTo>
                      <a:pt x="121" y="13"/>
                    </a:lnTo>
                    <a:lnTo>
                      <a:pt x="123" y="13"/>
                    </a:lnTo>
                    <a:lnTo>
                      <a:pt x="124" y="12"/>
                    </a:lnTo>
                    <a:lnTo>
                      <a:pt x="125" y="12"/>
                    </a:lnTo>
                    <a:lnTo>
                      <a:pt x="126" y="11"/>
                    </a:lnTo>
                    <a:lnTo>
                      <a:pt x="127" y="11"/>
                    </a:lnTo>
                    <a:lnTo>
                      <a:pt x="129" y="10"/>
                    </a:lnTo>
                    <a:lnTo>
                      <a:pt x="130" y="10"/>
                    </a:lnTo>
                    <a:lnTo>
                      <a:pt x="131" y="9"/>
                    </a:lnTo>
                    <a:lnTo>
                      <a:pt x="133" y="8"/>
                    </a:lnTo>
                    <a:lnTo>
                      <a:pt x="135" y="7"/>
                    </a:lnTo>
                    <a:lnTo>
                      <a:pt x="136" y="7"/>
                    </a:lnTo>
                    <a:lnTo>
                      <a:pt x="137" y="6"/>
                    </a:lnTo>
                    <a:lnTo>
                      <a:pt x="138" y="6"/>
                    </a:lnTo>
                    <a:lnTo>
                      <a:pt x="139" y="5"/>
                    </a:lnTo>
                    <a:lnTo>
                      <a:pt x="141" y="5"/>
                    </a:lnTo>
                    <a:lnTo>
                      <a:pt x="142" y="4"/>
                    </a:lnTo>
                    <a:lnTo>
                      <a:pt x="143" y="4"/>
                    </a:lnTo>
                    <a:lnTo>
                      <a:pt x="144" y="4"/>
                    </a:lnTo>
                    <a:lnTo>
                      <a:pt x="145" y="3"/>
                    </a:lnTo>
                    <a:lnTo>
                      <a:pt x="147" y="3"/>
                    </a:lnTo>
                    <a:lnTo>
                      <a:pt x="148" y="2"/>
                    </a:lnTo>
                    <a:lnTo>
                      <a:pt x="150" y="1"/>
                    </a:lnTo>
                    <a:lnTo>
                      <a:pt x="151" y="0"/>
                    </a:lnTo>
                    <a:lnTo>
                      <a:pt x="153" y="0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29" name="Freeform 120"/>
              <p:cNvSpPr>
                <a:spLocks/>
              </p:cNvSpPr>
              <p:nvPr/>
            </p:nvSpPr>
            <p:spPr bwMode="auto">
              <a:xfrm rot="-5400000">
                <a:off x="1896604" y="2628048"/>
                <a:ext cx="395399" cy="34830"/>
              </a:xfrm>
              <a:custGeom>
                <a:avLst/>
                <a:gdLst>
                  <a:gd name="T0" fmla="*/ 2147483646 w 152"/>
                  <a:gd name="T1" fmla="*/ 2147483646 h 20"/>
                  <a:gd name="T2" fmla="*/ 2147483646 w 152"/>
                  <a:gd name="T3" fmla="*/ 2147483646 h 20"/>
                  <a:gd name="T4" fmla="*/ 2147483646 w 152"/>
                  <a:gd name="T5" fmla="*/ 2147483646 h 20"/>
                  <a:gd name="T6" fmla="*/ 2147483646 w 152"/>
                  <a:gd name="T7" fmla="*/ 2147483646 h 20"/>
                  <a:gd name="T8" fmla="*/ 2147483646 w 152"/>
                  <a:gd name="T9" fmla="*/ 2147483646 h 20"/>
                  <a:gd name="T10" fmla="*/ 2147483646 w 152"/>
                  <a:gd name="T11" fmla="*/ 2147483646 h 20"/>
                  <a:gd name="T12" fmla="*/ 2147483646 w 152"/>
                  <a:gd name="T13" fmla="*/ 2147483646 h 20"/>
                  <a:gd name="T14" fmla="*/ 2147483646 w 152"/>
                  <a:gd name="T15" fmla="*/ 2147483646 h 20"/>
                  <a:gd name="T16" fmla="*/ 2147483646 w 152"/>
                  <a:gd name="T17" fmla="*/ 2147483646 h 20"/>
                  <a:gd name="T18" fmla="*/ 2147483646 w 152"/>
                  <a:gd name="T19" fmla="*/ 2147483646 h 20"/>
                  <a:gd name="T20" fmla="*/ 2147483646 w 152"/>
                  <a:gd name="T21" fmla="*/ 2147483646 h 20"/>
                  <a:gd name="T22" fmla="*/ 2147483646 w 152"/>
                  <a:gd name="T23" fmla="*/ 2147483646 h 20"/>
                  <a:gd name="T24" fmla="*/ 2147483646 w 152"/>
                  <a:gd name="T25" fmla="*/ 2147483646 h 20"/>
                  <a:gd name="T26" fmla="*/ 2147483646 w 152"/>
                  <a:gd name="T27" fmla="*/ 2147483646 h 20"/>
                  <a:gd name="T28" fmla="*/ 2147483646 w 152"/>
                  <a:gd name="T29" fmla="*/ 2147483646 h 20"/>
                  <a:gd name="T30" fmla="*/ 2147483646 w 152"/>
                  <a:gd name="T31" fmla="*/ 2147483646 h 20"/>
                  <a:gd name="T32" fmla="*/ 2147483646 w 152"/>
                  <a:gd name="T33" fmla="*/ 2147483646 h 20"/>
                  <a:gd name="T34" fmla="*/ 2147483646 w 152"/>
                  <a:gd name="T35" fmla="*/ 2147483646 h 20"/>
                  <a:gd name="T36" fmla="*/ 2147483646 w 152"/>
                  <a:gd name="T37" fmla="*/ 2147483646 h 20"/>
                  <a:gd name="T38" fmla="*/ 2147483646 w 152"/>
                  <a:gd name="T39" fmla="*/ 0 h 20"/>
                  <a:gd name="T40" fmla="*/ 2147483646 w 152"/>
                  <a:gd name="T41" fmla="*/ 0 h 20"/>
                  <a:gd name="T42" fmla="*/ 2147483646 w 152"/>
                  <a:gd name="T43" fmla="*/ 0 h 20"/>
                  <a:gd name="T44" fmla="*/ 2147483646 w 152"/>
                  <a:gd name="T45" fmla="*/ 0 h 20"/>
                  <a:gd name="T46" fmla="*/ 2147483646 w 152"/>
                  <a:gd name="T47" fmla="*/ 0 h 20"/>
                  <a:gd name="T48" fmla="*/ 2147483646 w 152"/>
                  <a:gd name="T49" fmla="*/ 2147483646 h 20"/>
                  <a:gd name="T50" fmla="*/ 2147483646 w 152"/>
                  <a:gd name="T51" fmla="*/ 2147483646 h 20"/>
                  <a:gd name="T52" fmla="*/ 2147483646 w 152"/>
                  <a:gd name="T53" fmla="*/ 2147483646 h 20"/>
                  <a:gd name="T54" fmla="*/ 2147483646 w 152"/>
                  <a:gd name="T55" fmla="*/ 2147483646 h 20"/>
                  <a:gd name="T56" fmla="*/ 2147483646 w 152"/>
                  <a:gd name="T57" fmla="*/ 2147483646 h 20"/>
                  <a:gd name="T58" fmla="*/ 2147483646 w 152"/>
                  <a:gd name="T59" fmla="*/ 2147483646 h 20"/>
                  <a:gd name="T60" fmla="*/ 2147483646 w 152"/>
                  <a:gd name="T61" fmla="*/ 2147483646 h 20"/>
                  <a:gd name="T62" fmla="*/ 2147483646 w 152"/>
                  <a:gd name="T63" fmla="*/ 2147483646 h 20"/>
                  <a:gd name="T64" fmla="*/ 2147483646 w 152"/>
                  <a:gd name="T65" fmla="*/ 2147483646 h 20"/>
                  <a:gd name="T66" fmla="*/ 2147483646 w 152"/>
                  <a:gd name="T67" fmla="*/ 2147483646 h 20"/>
                  <a:gd name="T68" fmla="*/ 2147483646 w 152"/>
                  <a:gd name="T69" fmla="*/ 2147483646 h 20"/>
                  <a:gd name="T70" fmla="*/ 2147483646 w 152"/>
                  <a:gd name="T71" fmla="*/ 2147483646 h 20"/>
                  <a:gd name="T72" fmla="*/ 2147483646 w 152"/>
                  <a:gd name="T73" fmla="*/ 2147483646 h 20"/>
                  <a:gd name="T74" fmla="*/ 2147483646 w 152"/>
                  <a:gd name="T75" fmla="*/ 2147483646 h 20"/>
                  <a:gd name="T76" fmla="*/ 2147483646 w 152"/>
                  <a:gd name="T77" fmla="*/ 2147483646 h 20"/>
                  <a:gd name="T78" fmla="*/ 2147483646 w 152"/>
                  <a:gd name="T79" fmla="*/ 2147483646 h 20"/>
                  <a:gd name="T80" fmla="*/ 2147483646 w 152"/>
                  <a:gd name="T81" fmla="*/ 2147483646 h 20"/>
                  <a:gd name="T82" fmla="*/ 2147483646 w 152"/>
                  <a:gd name="T83" fmla="*/ 2147483646 h 2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20"/>
                  <a:gd name="T128" fmla="*/ 152 w 152"/>
                  <a:gd name="T129" fmla="*/ 20 h 20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20">
                    <a:moveTo>
                      <a:pt x="0" y="20"/>
                    </a:moveTo>
                    <a:lnTo>
                      <a:pt x="1" y="19"/>
                    </a:lnTo>
                    <a:lnTo>
                      <a:pt x="2" y="19"/>
                    </a:lnTo>
                    <a:lnTo>
                      <a:pt x="3" y="18"/>
                    </a:lnTo>
                    <a:lnTo>
                      <a:pt x="4" y="18"/>
                    </a:lnTo>
                    <a:lnTo>
                      <a:pt x="6" y="17"/>
                    </a:lnTo>
                    <a:lnTo>
                      <a:pt x="7" y="17"/>
                    </a:lnTo>
                    <a:lnTo>
                      <a:pt x="8" y="16"/>
                    </a:lnTo>
                    <a:lnTo>
                      <a:pt x="9" y="16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3" y="14"/>
                    </a:lnTo>
                    <a:lnTo>
                      <a:pt x="14" y="14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19" y="12"/>
                    </a:lnTo>
                    <a:lnTo>
                      <a:pt x="20" y="12"/>
                    </a:lnTo>
                    <a:lnTo>
                      <a:pt x="21" y="11"/>
                    </a:lnTo>
                    <a:lnTo>
                      <a:pt x="22" y="11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30" y="8"/>
                    </a:lnTo>
                    <a:lnTo>
                      <a:pt x="31" y="8"/>
                    </a:lnTo>
                    <a:lnTo>
                      <a:pt x="32" y="7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6" y="6"/>
                    </a:lnTo>
                    <a:lnTo>
                      <a:pt x="37" y="6"/>
                    </a:lnTo>
                    <a:lnTo>
                      <a:pt x="38" y="6"/>
                    </a:lnTo>
                    <a:lnTo>
                      <a:pt x="39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3" y="4"/>
                    </a:lnTo>
                    <a:lnTo>
                      <a:pt x="44" y="4"/>
                    </a:lnTo>
                    <a:lnTo>
                      <a:pt x="45" y="4"/>
                    </a:lnTo>
                    <a:lnTo>
                      <a:pt x="46" y="4"/>
                    </a:lnTo>
                    <a:lnTo>
                      <a:pt x="48" y="3"/>
                    </a:lnTo>
                    <a:lnTo>
                      <a:pt x="49" y="3"/>
                    </a:lnTo>
                    <a:lnTo>
                      <a:pt x="50" y="3"/>
                    </a:lnTo>
                    <a:lnTo>
                      <a:pt x="51" y="3"/>
                    </a:lnTo>
                    <a:lnTo>
                      <a:pt x="52" y="3"/>
                    </a:lnTo>
                    <a:lnTo>
                      <a:pt x="54" y="2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2"/>
                    </a:lnTo>
                    <a:lnTo>
                      <a:pt x="58" y="2"/>
                    </a:lnTo>
                    <a:lnTo>
                      <a:pt x="60" y="2"/>
                    </a:lnTo>
                    <a:lnTo>
                      <a:pt x="61" y="1"/>
                    </a:lnTo>
                    <a:lnTo>
                      <a:pt x="62" y="1"/>
                    </a:lnTo>
                    <a:lnTo>
                      <a:pt x="63" y="1"/>
                    </a:lnTo>
                    <a:lnTo>
                      <a:pt x="64" y="1"/>
                    </a:lnTo>
                    <a:lnTo>
                      <a:pt x="66" y="1"/>
                    </a:lnTo>
                    <a:lnTo>
                      <a:pt x="67" y="1"/>
                    </a:lnTo>
                    <a:lnTo>
                      <a:pt x="68" y="1"/>
                    </a:lnTo>
                    <a:lnTo>
                      <a:pt x="69" y="1"/>
                    </a:lnTo>
                    <a:lnTo>
                      <a:pt x="70" y="0"/>
                    </a:lnTo>
                    <a:lnTo>
                      <a:pt x="72" y="0"/>
                    </a:lnTo>
                    <a:lnTo>
                      <a:pt x="73" y="0"/>
                    </a:lnTo>
                    <a:lnTo>
                      <a:pt x="74" y="0"/>
                    </a:lnTo>
                    <a:lnTo>
                      <a:pt x="75" y="0"/>
                    </a:lnTo>
                    <a:lnTo>
                      <a:pt x="76" y="0"/>
                    </a:lnTo>
                    <a:lnTo>
                      <a:pt x="78" y="0"/>
                    </a:lnTo>
                    <a:lnTo>
                      <a:pt x="79" y="0"/>
                    </a:lnTo>
                    <a:lnTo>
                      <a:pt x="80" y="0"/>
                    </a:lnTo>
                    <a:lnTo>
                      <a:pt x="81" y="0"/>
                    </a:lnTo>
                    <a:lnTo>
                      <a:pt x="82" y="0"/>
                    </a:lnTo>
                    <a:lnTo>
                      <a:pt x="84" y="0"/>
                    </a:lnTo>
                    <a:lnTo>
                      <a:pt x="85" y="0"/>
                    </a:lnTo>
                    <a:lnTo>
                      <a:pt x="86" y="0"/>
                    </a:lnTo>
                    <a:lnTo>
                      <a:pt x="87" y="0"/>
                    </a:lnTo>
                    <a:lnTo>
                      <a:pt x="88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2" y="1"/>
                    </a:lnTo>
                    <a:lnTo>
                      <a:pt x="93" y="1"/>
                    </a:lnTo>
                    <a:lnTo>
                      <a:pt x="94" y="1"/>
                    </a:lnTo>
                    <a:lnTo>
                      <a:pt x="96" y="1"/>
                    </a:lnTo>
                    <a:lnTo>
                      <a:pt x="97" y="1"/>
                    </a:lnTo>
                    <a:lnTo>
                      <a:pt x="98" y="2"/>
                    </a:lnTo>
                    <a:lnTo>
                      <a:pt x="99" y="2"/>
                    </a:lnTo>
                    <a:lnTo>
                      <a:pt x="100" y="2"/>
                    </a:lnTo>
                    <a:lnTo>
                      <a:pt x="102" y="2"/>
                    </a:lnTo>
                    <a:lnTo>
                      <a:pt x="103" y="2"/>
                    </a:lnTo>
                    <a:lnTo>
                      <a:pt x="104" y="3"/>
                    </a:lnTo>
                    <a:lnTo>
                      <a:pt x="105" y="3"/>
                    </a:lnTo>
                    <a:lnTo>
                      <a:pt x="106" y="3"/>
                    </a:lnTo>
                    <a:lnTo>
                      <a:pt x="108" y="3"/>
                    </a:lnTo>
                    <a:lnTo>
                      <a:pt x="109" y="3"/>
                    </a:lnTo>
                    <a:lnTo>
                      <a:pt x="110" y="3"/>
                    </a:lnTo>
                    <a:lnTo>
                      <a:pt x="111" y="4"/>
                    </a:lnTo>
                    <a:lnTo>
                      <a:pt x="112" y="4"/>
                    </a:lnTo>
                    <a:lnTo>
                      <a:pt x="114" y="4"/>
                    </a:lnTo>
                    <a:lnTo>
                      <a:pt x="115" y="5"/>
                    </a:lnTo>
                    <a:lnTo>
                      <a:pt x="116" y="5"/>
                    </a:lnTo>
                    <a:lnTo>
                      <a:pt x="117" y="5"/>
                    </a:lnTo>
                    <a:lnTo>
                      <a:pt x="118" y="6"/>
                    </a:lnTo>
                    <a:lnTo>
                      <a:pt x="120" y="6"/>
                    </a:lnTo>
                    <a:lnTo>
                      <a:pt x="121" y="6"/>
                    </a:lnTo>
                    <a:lnTo>
                      <a:pt x="122" y="7"/>
                    </a:lnTo>
                    <a:lnTo>
                      <a:pt x="123" y="7"/>
                    </a:lnTo>
                    <a:lnTo>
                      <a:pt x="124" y="7"/>
                    </a:lnTo>
                    <a:lnTo>
                      <a:pt x="126" y="8"/>
                    </a:lnTo>
                    <a:lnTo>
                      <a:pt x="127" y="8"/>
                    </a:lnTo>
                    <a:lnTo>
                      <a:pt x="128" y="9"/>
                    </a:lnTo>
                    <a:lnTo>
                      <a:pt x="129" y="9"/>
                    </a:lnTo>
                    <a:lnTo>
                      <a:pt x="130" y="9"/>
                    </a:lnTo>
                    <a:lnTo>
                      <a:pt x="132" y="10"/>
                    </a:lnTo>
                    <a:lnTo>
                      <a:pt x="133" y="10"/>
                    </a:lnTo>
                    <a:lnTo>
                      <a:pt x="134" y="11"/>
                    </a:lnTo>
                    <a:lnTo>
                      <a:pt x="135" y="11"/>
                    </a:lnTo>
                    <a:lnTo>
                      <a:pt x="136" y="12"/>
                    </a:lnTo>
                    <a:lnTo>
                      <a:pt x="138" y="12"/>
                    </a:lnTo>
                    <a:lnTo>
                      <a:pt x="139" y="12"/>
                    </a:lnTo>
                    <a:lnTo>
                      <a:pt x="140" y="13"/>
                    </a:lnTo>
                    <a:lnTo>
                      <a:pt x="141" y="13"/>
                    </a:lnTo>
                    <a:lnTo>
                      <a:pt x="142" y="14"/>
                    </a:lnTo>
                    <a:lnTo>
                      <a:pt x="144" y="14"/>
                    </a:lnTo>
                    <a:lnTo>
                      <a:pt x="145" y="15"/>
                    </a:lnTo>
                    <a:lnTo>
                      <a:pt x="146" y="15"/>
                    </a:lnTo>
                    <a:lnTo>
                      <a:pt x="147" y="16"/>
                    </a:lnTo>
                    <a:lnTo>
                      <a:pt x="148" y="16"/>
                    </a:lnTo>
                    <a:lnTo>
                      <a:pt x="150" y="17"/>
                    </a:lnTo>
                    <a:lnTo>
                      <a:pt x="151" y="17"/>
                    </a:lnTo>
                    <a:lnTo>
                      <a:pt x="152" y="18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30" name="Freeform 121"/>
              <p:cNvSpPr>
                <a:spLocks/>
              </p:cNvSpPr>
              <p:nvPr/>
            </p:nvSpPr>
            <p:spPr bwMode="auto">
              <a:xfrm rot="-5400000">
                <a:off x="1951461" y="2209139"/>
                <a:ext cx="395399" cy="81850"/>
              </a:xfrm>
              <a:custGeom>
                <a:avLst/>
                <a:gdLst>
                  <a:gd name="T0" fmla="*/ 2147483646 w 152"/>
                  <a:gd name="T1" fmla="*/ 2147483646 h 47"/>
                  <a:gd name="T2" fmla="*/ 2147483646 w 152"/>
                  <a:gd name="T3" fmla="*/ 2147483646 h 47"/>
                  <a:gd name="T4" fmla="*/ 2147483646 w 152"/>
                  <a:gd name="T5" fmla="*/ 2147483646 h 47"/>
                  <a:gd name="T6" fmla="*/ 2147483646 w 152"/>
                  <a:gd name="T7" fmla="*/ 2147483646 h 47"/>
                  <a:gd name="T8" fmla="*/ 2147483646 w 152"/>
                  <a:gd name="T9" fmla="*/ 2147483646 h 47"/>
                  <a:gd name="T10" fmla="*/ 2147483646 w 152"/>
                  <a:gd name="T11" fmla="*/ 2147483646 h 47"/>
                  <a:gd name="T12" fmla="*/ 2147483646 w 152"/>
                  <a:gd name="T13" fmla="*/ 2147483646 h 47"/>
                  <a:gd name="T14" fmla="*/ 2147483646 w 152"/>
                  <a:gd name="T15" fmla="*/ 2147483646 h 47"/>
                  <a:gd name="T16" fmla="*/ 2147483646 w 152"/>
                  <a:gd name="T17" fmla="*/ 2147483646 h 47"/>
                  <a:gd name="T18" fmla="*/ 2147483646 w 152"/>
                  <a:gd name="T19" fmla="*/ 2147483646 h 47"/>
                  <a:gd name="T20" fmla="*/ 2147483646 w 152"/>
                  <a:gd name="T21" fmla="*/ 2147483646 h 47"/>
                  <a:gd name="T22" fmla="*/ 2147483646 w 152"/>
                  <a:gd name="T23" fmla="*/ 2147483646 h 47"/>
                  <a:gd name="T24" fmla="*/ 2147483646 w 152"/>
                  <a:gd name="T25" fmla="*/ 2147483646 h 47"/>
                  <a:gd name="T26" fmla="*/ 2147483646 w 152"/>
                  <a:gd name="T27" fmla="*/ 2147483646 h 47"/>
                  <a:gd name="T28" fmla="*/ 2147483646 w 152"/>
                  <a:gd name="T29" fmla="*/ 2147483646 h 47"/>
                  <a:gd name="T30" fmla="*/ 2147483646 w 152"/>
                  <a:gd name="T31" fmla="*/ 2147483646 h 47"/>
                  <a:gd name="T32" fmla="*/ 2147483646 w 152"/>
                  <a:gd name="T33" fmla="*/ 2147483646 h 47"/>
                  <a:gd name="T34" fmla="*/ 2147483646 w 152"/>
                  <a:gd name="T35" fmla="*/ 2147483646 h 47"/>
                  <a:gd name="T36" fmla="*/ 2147483646 w 152"/>
                  <a:gd name="T37" fmla="*/ 2147483646 h 47"/>
                  <a:gd name="T38" fmla="*/ 2147483646 w 152"/>
                  <a:gd name="T39" fmla="*/ 2147483646 h 47"/>
                  <a:gd name="T40" fmla="*/ 2147483646 w 152"/>
                  <a:gd name="T41" fmla="*/ 2147483646 h 47"/>
                  <a:gd name="T42" fmla="*/ 2147483646 w 152"/>
                  <a:gd name="T43" fmla="*/ 2147483646 h 47"/>
                  <a:gd name="T44" fmla="*/ 2147483646 w 152"/>
                  <a:gd name="T45" fmla="*/ 2147483646 h 47"/>
                  <a:gd name="T46" fmla="*/ 2147483646 w 152"/>
                  <a:gd name="T47" fmla="*/ 2147483646 h 47"/>
                  <a:gd name="T48" fmla="*/ 2147483646 w 152"/>
                  <a:gd name="T49" fmla="*/ 2147483646 h 47"/>
                  <a:gd name="T50" fmla="*/ 2147483646 w 152"/>
                  <a:gd name="T51" fmla="*/ 2147483646 h 47"/>
                  <a:gd name="T52" fmla="*/ 2147483646 w 152"/>
                  <a:gd name="T53" fmla="*/ 2147483646 h 47"/>
                  <a:gd name="T54" fmla="*/ 2147483646 w 152"/>
                  <a:gd name="T55" fmla="*/ 2147483646 h 47"/>
                  <a:gd name="T56" fmla="*/ 2147483646 w 152"/>
                  <a:gd name="T57" fmla="*/ 2147483646 h 47"/>
                  <a:gd name="T58" fmla="*/ 2147483646 w 152"/>
                  <a:gd name="T59" fmla="*/ 2147483646 h 47"/>
                  <a:gd name="T60" fmla="*/ 2147483646 w 152"/>
                  <a:gd name="T61" fmla="*/ 2147483646 h 47"/>
                  <a:gd name="T62" fmla="*/ 2147483646 w 152"/>
                  <a:gd name="T63" fmla="*/ 2147483646 h 47"/>
                  <a:gd name="T64" fmla="*/ 2147483646 w 152"/>
                  <a:gd name="T65" fmla="*/ 2147483646 h 47"/>
                  <a:gd name="T66" fmla="*/ 2147483646 w 152"/>
                  <a:gd name="T67" fmla="*/ 2147483646 h 47"/>
                  <a:gd name="T68" fmla="*/ 2147483646 w 152"/>
                  <a:gd name="T69" fmla="*/ 2147483646 h 47"/>
                  <a:gd name="T70" fmla="*/ 2147483646 w 152"/>
                  <a:gd name="T71" fmla="*/ 2147483646 h 47"/>
                  <a:gd name="T72" fmla="*/ 2147483646 w 152"/>
                  <a:gd name="T73" fmla="*/ 2147483646 h 47"/>
                  <a:gd name="T74" fmla="*/ 2147483646 w 152"/>
                  <a:gd name="T75" fmla="*/ 2147483646 h 47"/>
                  <a:gd name="T76" fmla="*/ 2147483646 w 152"/>
                  <a:gd name="T77" fmla="*/ 2147483646 h 47"/>
                  <a:gd name="T78" fmla="*/ 2147483646 w 152"/>
                  <a:gd name="T79" fmla="*/ 2147483646 h 47"/>
                  <a:gd name="T80" fmla="*/ 2147483646 w 152"/>
                  <a:gd name="T81" fmla="*/ 2147483646 h 47"/>
                  <a:gd name="T82" fmla="*/ 2147483646 w 152"/>
                  <a:gd name="T83" fmla="*/ 2147483646 h 4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52"/>
                  <a:gd name="T127" fmla="*/ 0 h 47"/>
                  <a:gd name="T128" fmla="*/ 152 w 152"/>
                  <a:gd name="T129" fmla="*/ 47 h 4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52" h="47">
                    <a:moveTo>
                      <a:pt x="0" y="0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8" y="3"/>
                    </a:lnTo>
                    <a:lnTo>
                      <a:pt x="10" y="4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3" y="5"/>
                    </a:lnTo>
                    <a:lnTo>
                      <a:pt x="16" y="6"/>
                    </a:lnTo>
                    <a:lnTo>
                      <a:pt x="17" y="7"/>
                    </a:lnTo>
                    <a:lnTo>
                      <a:pt x="18" y="7"/>
                    </a:lnTo>
                    <a:lnTo>
                      <a:pt x="19" y="8"/>
                    </a:lnTo>
                    <a:lnTo>
                      <a:pt x="20" y="8"/>
                    </a:lnTo>
                    <a:lnTo>
                      <a:pt x="22" y="9"/>
                    </a:lnTo>
                    <a:lnTo>
                      <a:pt x="23" y="9"/>
                    </a:lnTo>
                    <a:lnTo>
                      <a:pt x="24" y="10"/>
                    </a:lnTo>
                    <a:lnTo>
                      <a:pt x="25" y="10"/>
                    </a:lnTo>
                    <a:lnTo>
                      <a:pt x="26" y="11"/>
                    </a:lnTo>
                    <a:lnTo>
                      <a:pt x="28" y="11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2" y="13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5" y="15"/>
                    </a:lnTo>
                    <a:lnTo>
                      <a:pt x="36" y="15"/>
                    </a:lnTo>
                    <a:lnTo>
                      <a:pt x="37" y="16"/>
                    </a:lnTo>
                    <a:lnTo>
                      <a:pt x="38" y="16"/>
                    </a:lnTo>
                    <a:lnTo>
                      <a:pt x="40" y="17"/>
                    </a:lnTo>
                    <a:lnTo>
                      <a:pt x="41" y="17"/>
                    </a:lnTo>
                    <a:lnTo>
                      <a:pt x="42" y="18"/>
                    </a:lnTo>
                    <a:lnTo>
                      <a:pt x="43" y="18"/>
                    </a:lnTo>
                    <a:lnTo>
                      <a:pt x="44" y="19"/>
                    </a:lnTo>
                    <a:lnTo>
                      <a:pt x="46" y="19"/>
                    </a:lnTo>
                    <a:lnTo>
                      <a:pt x="47" y="20"/>
                    </a:lnTo>
                    <a:lnTo>
                      <a:pt x="48" y="20"/>
                    </a:lnTo>
                    <a:lnTo>
                      <a:pt x="49" y="21"/>
                    </a:lnTo>
                    <a:lnTo>
                      <a:pt x="50" y="21"/>
                    </a:lnTo>
                    <a:lnTo>
                      <a:pt x="52" y="22"/>
                    </a:lnTo>
                    <a:lnTo>
                      <a:pt x="53" y="22"/>
                    </a:lnTo>
                    <a:lnTo>
                      <a:pt x="54" y="23"/>
                    </a:lnTo>
                    <a:lnTo>
                      <a:pt x="55" y="23"/>
                    </a:lnTo>
                    <a:lnTo>
                      <a:pt x="56" y="24"/>
                    </a:lnTo>
                    <a:lnTo>
                      <a:pt x="58" y="24"/>
                    </a:lnTo>
                    <a:lnTo>
                      <a:pt x="59" y="25"/>
                    </a:lnTo>
                    <a:lnTo>
                      <a:pt x="60" y="25"/>
                    </a:lnTo>
                    <a:lnTo>
                      <a:pt x="61" y="26"/>
                    </a:lnTo>
                    <a:lnTo>
                      <a:pt x="62" y="26"/>
                    </a:lnTo>
                    <a:lnTo>
                      <a:pt x="64" y="27"/>
                    </a:lnTo>
                    <a:lnTo>
                      <a:pt x="65" y="27"/>
                    </a:lnTo>
                    <a:lnTo>
                      <a:pt x="66" y="27"/>
                    </a:lnTo>
                    <a:lnTo>
                      <a:pt x="67" y="27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1" y="29"/>
                    </a:lnTo>
                    <a:lnTo>
                      <a:pt x="72" y="29"/>
                    </a:lnTo>
                    <a:lnTo>
                      <a:pt x="73" y="30"/>
                    </a:lnTo>
                    <a:lnTo>
                      <a:pt x="74" y="30"/>
                    </a:lnTo>
                    <a:lnTo>
                      <a:pt x="76" y="30"/>
                    </a:lnTo>
                    <a:lnTo>
                      <a:pt x="77" y="31"/>
                    </a:lnTo>
                    <a:lnTo>
                      <a:pt x="78" y="31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2"/>
                    </a:lnTo>
                    <a:lnTo>
                      <a:pt x="83" y="33"/>
                    </a:lnTo>
                    <a:lnTo>
                      <a:pt x="84" y="33"/>
                    </a:lnTo>
                    <a:lnTo>
                      <a:pt x="85" y="33"/>
                    </a:lnTo>
                    <a:lnTo>
                      <a:pt x="86" y="34"/>
                    </a:lnTo>
                    <a:lnTo>
                      <a:pt x="88" y="34"/>
                    </a:lnTo>
                    <a:lnTo>
                      <a:pt x="89" y="35"/>
                    </a:lnTo>
                    <a:lnTo>
                      <a:pt x="90" y="35"/>
                    </a:lnTo>
                    <a:lnTo>
                      <a:pt x="91" y="35"/>
                    </a:lnTo>
                    <a:lnTo>
                      <a:pt x="92" y="36"/>
                    </a:lnTo>
                    <a:lnTo>
                      <a:pt x="94" y="36"/>
                    </a:lnTo>
                    <a:lnTo>
                      <a:pt x="95" y="36"/>
                    </a:lnTo>
                    <a:lnTo>
                      <a:pt x="96" y="37"/>
                    </a:lnTo>
                    <a:lnTo>
                      <a:pt x="97" y="37"/>
                    </a:lnTo>
                    <a:lnTo>
                      <a:pt x="98" y="37"/>
                    </a:lnTo>
                    <a:lnTo>
                      <a:pt x="100" y="38"/>
                    </a:lnTo>
                    <a:lnTo>
                      <a:pt x="101" y="38"/>
                    </a:lnTo>
                    <a:lnTo>
                      <a:pt x="102" y="38"/>
                    </a:lnTo>
                    <a:lnTo>
                      <a:pt x="103" y="39"/>
                    </a:lnTo>
                    <a:lnTo>
                      <a:pt x="104" y="39"/>
                    </a:lnTo>
                    <a:lnTo>
                      <a:pt x="106" y="39"/>
                    </a:lnTo>
                    <a:lnTo>
                      <a:pt x="107" y="39"/>
                    </a:lnTo>
                    <a:lnTo>
                      <a:pt x="108" y="40"/>
                    </a:lnTo>
                    <a:lnTo>
                      <a:pt x="109" y="40"/>
                    </a:lnTo>
                    <a:lnTo>
                      <a:pt x="110" y="40"/>
                    </a:lnTo>
                    <a:lnTo>
                      <a:pt x="112" y="41"/>
                    </a:lnTo>
                    <a:lnTo>
                      <a:pt x="113" y="41"/>
                    </a:lnTo>
                    <a:lnTo>
                      <a:pt x="114" y="41"/>
                    </a:lnTo>
                    <a:lnTo>
                      <a:pt x="115" y="41"/>
                    </a:lnTo>
                    <a:lnTo>
                      <a:pt x="116" y="42"/>
                    </a:lnTo>
                    <a:lnTo>
                      <a:pt x="118" y="42"/>
                    </a:lnTo>
                    <a:lnTo>
                      <a:pt x="119" y="42"/>
                    </a:lnTo>
                    <a:lnTo>
                      <a:pt x="120" y="42"/>
                    </a:lnTo>
                    <a:lnTo>
                      <a:pt x="121" y="42"/>
                    </a:lnTo>
                    <a:lnTo>
                      <a:pt x="122" y="43"/>
                    </a:lnTo>
                    <a:lnTo>
                      <a:pt x="124" y="43"/>
                    </a:lnTo>
                    <a:lnTo>
                      <a:pt x="125" y="43"/>
                    </a:lnTo>
                    <a:lnTo>
                      <a:pt x="126" y="43"/>
                    </a:lnTo>
                    <a:lnTo>
                      <a:pt x="127" y="44"/>
                    </a:lnTo>
                    <a:lnTo>
                      <a:pt x="128" y="44"/>
                    </a:lnTo>
                    <a:lnTo>
                      <a:pt x="130" y="44"/>
                    </a:lnTo>
                    <a:lnTo>
                      <a:pt x="131" y="44"/>
                    </a:lnTo>
                    <a:lnTo>
                      <a:pt x="132" y="44"/>
                    </a:lnTo>
                    <a:lnTo>
                      <a:pt x="133" y="45"/>
                    </a:lnTo>
                    <a:lnTo>
                      <a:pt x="134" y="45"/>
                    </a:lnTo>
                    <a:lnTo>
                      <a:pt x="136" y="45"/>
                    </a:lnTo>
                    <a:lnTo>
                      <a:pt x="137" y="45"/>
                    </a:lnTo>
                    <a:lnTo>
                      <a:pt x="138" y="45"/>
                    </a:lnTo>
                    <a:lnTo>
                      <a:pt x="139" y="45"/>
                    </a:lnTo>
                    <a:lnTo>
                      <a:pt x="140" y="46"/>
                    </a:lnTo>
                    <a:lnTo>
                      <a:pt x="142" y="46"/>
                    </a:lnTo>
                    <a:lnTo>
                      <a:pt x="143" y="46"/>
                    </a:lnTo>
                    <a:lnTo>
                      <a:pt x="144" y="46"/>
                    </a:lnTo>
                    <a:lnTo>
                      <a:pt x="145" y="46"/>
                    </a:lnTo>
                    <a:lnTo>
                      <a:pt x="146" y="46"/>
                    </a:lnTo>
                    <a:lnTo>
                      <a:pt x="148" y="47"/>
                    </a:lnTo>
                    <a:lnTo>
                      <a:pt x="149" y="47"/>
                    </a:lnTo>
                    <a:lnTo>
                      <a:pt x="150" y="47"/>
                    </a:lnTo>
                    <a:lnTo>
                      <a:pt x="151" y="47"/>
                    </a:lnTo>
                    <a:lnTo>
                      <a:pt x="152" y="47"/>
                    </a:lnTo>
                  </a:path>
                </a:pathLst>
              </a:custGeom>
              <a:noFill/>
              <a:ln w="25400">
                <a:solidFill>
                  <a:srgbClr val="FF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31" name="Line 21"/>
              <p:cNvSpPr>
                <a:spLocks noChangeShapeType="1"/>
              </p:cNvSpPr>
              <p:nvPr/>
            </p:nvSpPr>
            <p:spPr bwMode="auto">
              <a:xfrm rot="16200000" flipV="1">
                <a:off x="2189586" y="3598018"/>
                <a:ext cx="2602" cy="1219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32" name="Line 23"/>
              <p:cNvSpPr>
                <a:spLocks noChangeShapeType="1"/>
              </p:cNvSpPr>
              <p:nvPr/>
            </p:nvSpPr>
            <p:spPr bwMode="auto">
              <a:xfrm rot="16200000" flipV="1">
                <a:off x="2189586" y="3017934"/>
                <a:ext cx="2602" cy="1219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33" name="Line 25"/>
              <p:cNvSpPr>
                <a:spLocks noChangeShapeType="1"/>
              </p:cNvSpPr>
              <p:nvPr/>
            </p:nvSpPr>
            <p:spPr bwMode="auto">
              <a:xfrm rot="16200000" flipV="1">
                <a:off x="2189586" y="2437849"/>
                <a:ext cx="2602" cy="1219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34" name="Line 27"/>
              <p:cNvSpPr>
                <a:spLocks noChangeShapeType="1"/>
              </p:cNvSpPr>
              <p:nvPr/>
            </p:nvSpPr>
            <p:spPr bwMode="auto">
              <a:xfrm rot="16200000" flipV="1">
                <a:off x="2189586" y="1869469"/>
                <a:ext cx="2602" cy="1219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35" name="Line 11"/>
              <p:cNvSpPr>
                <a:spLocks noChangeShapeType="1"/>
              </p:cNvSpPr>
              <p:nvPr/>
            </p:nvSpPr>
            <p:spPr bwMode="auto">
              <a:xfrm rot="-5400000">
                <a:off x="1198479" y="2881350"/>
                <a:ext cx="1997005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436" name="Line 22"/>
              <p:cNvSpPr>
                <a:spLocks noChangeShapeType="1"/>
              </p:cNvSpPr>
              <p:nvPr/>
            </p:nvSpPr>
            <p:spPr bwMode="auto">
              <a:xfrm>
                <a:off x="2174876" y="3879851"/>
                <a:ext cx="23813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4336" name="Freeform 169"/>
            <p:cNvSpPr>
              <a:spLocks/>
            </p:cNvSpPr>
            <p:nvPr/>
          </p:nvSpPr>
          <p:spPr bwMode="auto">
            <a:xfrm>
              <a:off x="6402114" y="2273001"/>
              <a:ext cx="126989" cy="101590"/>
            </a:xfrm>
            <a:custGeom>
              <a:avLst/>
              <a:gdLst>
                <a:gd name="T0" fmla="*/ 0 w 35"/>
                <a:gd name="T1" fmla="*/ 2147483646 h 28"/>
                <a:gd name="T2" fmla="*/ 2147483646 w 35"/>
                <a:gd name="T3" fmla="*/ 2147483646 h 28"/>
                <a:gd name="T4" fmla="*/ 2147483646 w 35"/>
                <a:gd name="T5" fmla="*/ 0 h 28"/>
                <a:gd name="T6" fmla="*/ 0 w 35"/>
                <a:gd name="T7" fmla="*/ 2147483646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5"/>
                <a:gd name="T13" fmla="*/ 0 h 28"/>
                <a:gd name="T14" fmla="*/ 35 w 35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5" h="28">
                  <a:moveTo>
                    <a:pt x="0" y="28"/>
                  </a:moveTo>
                  <a:lnTo>
                    <a:pt x="35" y="28"/>
                  </a:lnTo>
                  <a:lnTo>
                    <a:pt x="17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37" name="Rectangle 129"/>
            <p:cNvSpPr>
              <a:spLocks noChangeArrowheads="1"/>
            </p:cNvSpPr>
            <p:nvPr/>
          </p:nvSpPr>
          <p:spPr bwMode="auto">
            <a:xfrm>
              <a:off x="1961532" y="6202227"/>
              <a:ext cx="522579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anose="02020603050405020304" pitchFamily="18" charset="0"/>
                </a:rPr>
                <a:t>Midnight</a:t>
              </a:r>
              <a:endParaRPr lang="en-US" altLang="en-US" sz="2400">
                <a:cs typeface="Times New Roman" panose="02020603050405020304" pitchFamily="18" charset="0"/>
              </a:endParaRPr>
            </a:p>
          </p:txBody>
        </p:sp>
        <p:sp>
          <p:nvSpPr>
            <p:cNvPr id="104338" name="Line 88"/>
            <p:cNvSpPr>
              <a:spLocks noChangeShapeType="1"/>
            </p:cNvSpPr>
            <p:nvPr/>
          </p:nvSpPr>
          <p:spPr bwMode="auto">
            <a:xfrm flipV="1">
              <a:off x="2112183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39" name="Rectangle 90"/>
            <p:cNvSpPr>
              <a:spLocks noChangeArrowheads="1"/>
            </p:cNvSpPr>
            <p:nvPr/>
          </p:nvSpPr>
          <p:spPr bwMode="auto">
            <a:xfrm>
              <a:off x="2073423" y="6064314"/>
              <a:ext cx="110949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0</a:t>
              </a:r>
              <a:endParaRPr lang="en-US" altLang="en-US" sz="1800">
                <a:cs typeface="Times New Roman" panose="02020603050405020304" pitchFamily="18" charset="0"/>
              </a:endParaRPr>
            </a:p>
          </p:txBody>
        </p:sp>
        <p:sp>
          <p:nvSpPr>
            <p:cNvPr id="104340" name="Line 91"/>
            <p:cNvSpPr>
              <a:spLocks noChangeShapeType="1"/>
            </p:cNvSpPr>
            <p:nvPr/>
          </p:nvSpPr>
          <p:spPr bwMode="auto">
            <a:xfrm flipV="1">
              <a:off x="2331816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1" name="Line 94"/>
            <p:cNvSpPr>
              <a:spLocks noChangeShapeType="1"/>
            </p:cNvSpPr>
            <p:nvPr/>
          </p:nvSpPr>
          <p:spPr bwMode="auto">
            <a:xfrm flipV="1">
              <a:off x="2551454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2" name="Line 97"/>
            <p:cNvSpPr>
              <a:spLocks noChangeShapeType="1"/>
            </p:cNvSpPr>
            <p:nvPr/>
          </p:nvSpPr>
          <p:spPr bwMode="auto">
            <a:xfrm flipV="1">
              <a:off x="2784010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3" name="Line 100"/>
            <p:cNvSpPr>
              <a:spLocks noChangeShapeType="1"/>
            </p:cNvSpPr>
            <p:nvPr/>
          </p:nvSpPr>
          <p:spPr bwMode="auto">
            <a:xfrm flipV="1">
              <a:off x="3003643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4" name="Line 103"/>
            <p:cNvSpPr>
              <a:spLocks noChangeShapeType="1"/>
            </p:cNvSpPr>
            <p:nvPr/>
          </p:nvSpPr>
          <p:spPr bwMode="auto">
            <a:xfrm flipV="1">
              <a:off x="3223282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5" name="Line 106"/>
            <p:cNvSpPr>
              <a:spLocks noChangeShapeType="1"/>
            </p:cNvSpPr>
            <p:nvPr/>
          </p:nvSpPr>
          <p:spPr bwMode="auto">
            <a:xfrm flipV="1">
              <a:off x="3455837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6" name="Line 109"/>
            <p:cNvSpPr>
              <a:spLocks noChangeShapeType="1"/>
            </p:cNvSpPr>
            <p:nvPr/>
          </p:nvSpPr>
          <p:spPr bwMode="auto">
            <a:xfrm flipV="1">
              <a:off x="3675473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7" name="Line 112"/>
            <p:cNvSpPr>
              <a:spLocks noChangeShapeType="1"/>
            </p:cNvSpPr>
            <p:nvPr/>
          </p:nvSpPr>
          <p:spPr bwMode="auto">
            <a:xfrm flipV="1">
              <a:off x="3895109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8" name="Line 115"/>
            <p:cNvSpPr>
              <a:spLocks noChangeShapeType="1"/>
            </p:cNvSpPr>
            <p:nvPr/>
          </p:nvSpPr>
          <p:spPr bwMode="auto">
            <a:xfrm flipV="1">
              <a:off x="4127662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49" name="Line 118"/>
            <p:cNvSpPr>
              <a:spLocks noChangeShapeType="1"/>
            </p:cNvSpPr>
            <p:nvPr/>
          </p:nvSpPr>
          <p:spPr bwMode="auto">
            <a:xfrm flipV="1">
              <a:off x="4347301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0" name="Line 121"/>
            <p:cNvSpPr>
              <a:spLocks noChangeShapeType="1"/>
            </p:cNvSpPr>
            <p:nvPr/>
          </p:nvSpPr>
          <p:spPr bwMode="auto">
            <a:xfrm flipV="1">
              <a:off x="4566936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1" name="Line 124"/>
            <p:cNvSpPr>
              <a:spLocks noChangeShapeType="1"/>
            </p:cNvSpPr>
            <p:nvPr/>
          </p:nvSpPr>
          <p:spPr bwMode="auto">
            <a:xfrm flipV="1">
              <a:off x="4799492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2" name="Rectangle 126"/>
            <p:cNvSpPr>
              <a:spLocks noChangeArrowheads="1"/>
            </p:cNvSpPr>
            <p:nvPr/>
          </p:nvSpPr>
          <p:spPr bwMode="auto">
            <a:xfrm>
              <a:off x="4709055" y="6064314"/>
              <a:ext cx="22190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12</a:t>
              </a:r>
              <a:endParaRPr lang="en-US" altLang="en-US" sz="1800">
                <a:cs typeface="Times New Roman" panose="02020603050405020304" pitchFamily="18" charset="0"/>
              </a:endParaRPr>
            </a:p>
          </p:txBody>
        </p:sp>
        <p:sp>
          <p:nvSpPr>
            <p:cNvPr id="104353" name="Line 127"/>
            <p:cNvSpPr>
              <a:spLocks noChangeShapeType="1"/>
            </p:cNvSpPr>
            <p:nvPr/>
          </p:nvSpPr>
          <p:spPr bwMode="auto">
            <a:xfrm flipV="1">
              <a:off x="5019128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4" name="Line 130"/>
            <p:cNvSpPr>
              <a:spLocks noChangeShapeType="1"/>
            </p:cNvSpPr>
            <p:nvPr/>
          </p:nvSpPr>
          <p:spPr bwMode="auto">
            <a:xfrm flipV="1">
              <a:off x="5251686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5" name="Line 133"/>
            <p:cNvSpPr>
              <a:spLocks noChangeShapeType="1"/>
            </p:cNvSpPr>
            <p:nvPr/>
          </p:nvSpPr>
          <p:spPr bwMode="auto">
            <a:xfrm flipV="1">
              <a:off x="5471319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6" name="Line 136"/>
            <p:cNvSpPr>
              <a:spLocks noChangeShapeType="1"/>
            </p:cNvSpPr>
            <p:nvPr/>
          </p:nvSpPr>
          <p:spPr bwMode="auto">
            <a:xfrm flipV="1">
              <a:off x="5690955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7" name="Line 139"/>
            <p:cNvSpPr>
              <a:spLocks noChangeShapeType="1"/>
            </p:cNvSpPr>
            <p:nvPr/>
          </p:nvSpPr>
          <p:spPr bwMode="auto">
            <a:xfrm flipV="1">
              <a:off x="5923513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8" name="Line 142"/>
            <p:cNvSpPr>
              <a:spLocks noChangeShapeType="1"/>
            </p:cNvSpPr>
            <p:nvPr/>
          </p:nvSpPr>
          <p:spPr bwMode="auto">
            <a:xfrm flipV="1">
              <a:off x="6143147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59" name="Line 145"/>
            <p:cNvSpPr>
              <a:spLocks noChangeShapeType="1"/>
            </p:cNvSpPr>
            <p:nvPr/>
          </p:nvSpPr>
          <p:spPr bwMode="auto">
            <a:xfrm flipV="1">
              <a:off x="6362785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0" name="Line 148"/>
            <p:cNvSpPr>
              <a:spLocks noChangeShapeType="1"/>
            </p:cNvSpPr>
            <p:nvPr/>
          </p:nvSpPr>
          <p:spPr bwMode="auto">
            <a:xfrm flipV="1">
              <a:off x="6595338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1" name="Line 151"/>
            <p:cNvSpPr>
              <a:spLocks noChangeShapeType="1"/>
            </p:cNvSpPr>
            <p:nvPr/>
          </p:nvSpPr>
          <p:spPr bwMode="auto">
            <a:xfrm flipV="1">
              <a:off x="6814977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2" name="Line 154"/>
            <p:cNvSpPr>
              <a:spLocks noChangeShapeType="1"/>
            </p:cNvSpPr>
            <p:nvPr/>
          </p:nvSpPr>
          <p:spPr bwMode="auto">
            <a:xfrm flipV="1">
              <a:off x="7034612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3" name="Line 157"/>
            <p:cNvSpPr>
              <a:spLocks noChangeShapeType="1"/>
            </p:cNvSpPr>
            <p:nvPr/>
          </p:nvSpPr>
          <p:spPr bwMode="auto">
            <a:xfrm flipV="1">
              <a:off x="7267166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4" name="Line 160"/>
            <p:cNvSpPr>
              <a:spLocks noChangeShapeType="1"/>
            </p:cNvSpPr>
            <p:nvPr/>
          </p:nvSpPr>
          <p:spPr bwMode="auto">
            <a:xfrm flipV="1">
              <a:off x="7486804" y="5984168"/>
              <a:ext cx="2153" cy="5009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5" name="Rectangle 162"/>
            <p:cNvSpPr>
              <a:spLocks noChangeArrowheads="1"/>
            </p:cNvSpPr>
            <p:nvPr/>
          </p:nvSpPr>
          <p:spPr bwMode="auto">
            <a:xfrm>
              <a:off x="7396367" y="6064314"/>
              <a:ext cx="221901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000">
                  <a:solidFill>
                    <a:srgbClr val="000000"/>
                  </a:solidFill>
                  <a:cs typeface="Times New Roman" panose="02020603050405020304" pitchFamily="18" charset="0"/>
                </a:rPr>
                <a:t>24</a:t>
              </a:r>
              <a:endParaRPr lang="en-US" altLang="en-US" sz="1800">
                <a:cs typeface="Times New Roman" panose="02020603050405020304" pitchFamily="18" charset="0"/>
              </a:endParaRPr>
            </a:p>
          </p:txBody>
        </p:sp>
        <p:sp>
          <p:nvSpPr>
            <p:cNvPr id="104366" name="Line 182"/>
            <p:cNvSpPr>
              <a:spLocks noChangeShapeType="1"/>
            </p:cNvSpPr>
            <p:nvPr/>
          </p:nvSpPr>
          <p:spPr bwMode="auto">
            <a:xfrm>
              <a:off x="2112183" y="6034262"/>
              <a:ext cx="5381082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67" name="Rectangle 129"/>
            <p:cNvSpPr>
              <a:spLocks noChangeArrowheads="1"/>
            </p:cNvSpPr>
            <p:nvPr/>
          </p:nvSpPr>
          <p:spPr bwMode="auto">
            <a:xfrm>
              <a:off x="6965085" y="6202227"/>
              <a:ext cx="522579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anose="02020603050405020304" pitchFamily="18" charset="0"/>
                </a:rPr>
                <a:t>Midnight</a:t>
              </a:r>
              <a:endParaRPr lang="en-US" altLang="en-US" sz="2400">
                <a:cs typeface="Times New Roman" panose="02020603050405020304" pitchFamily="18" charset="0"/>
              </a:endParaRPr>
            </a:p>
          </p:txBody>
        </p:sp>
        <p:sp>
          <p:nvSpPr>
            <p:cNvPr id="104368" name="Rectangle 129"/>
            <p:cNvSpPr>
              <a:spLocks noChangeArrowheads="1"/>
            </p:cNvSpPr>
            <p:nvPr/>
          </p:nvSpPr>
          <p:spPr bwMode="auto">
            <a:xfrm>
              <a:off x="4520689" y="6202227"/>
              <a:ext cx="314189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100">
                  <a:solidFill>
                    <a:srgbClr val="000000"/>
                  </a:solidFill>
                  <a:cs typeface="Times New Roman" panose="02020603050405020304" pitchFamily="18" charset="0"/>
                </a:rPr>
                <a:t>Noon</a:t>
              </a:r>
              <a:endParaRPr lang="en-US" altLang="en-US" sz="2400">
                <a:cs typeface="Times New Roman" panose="02020603050405020304" pitchFamily="18" charset="0"/>
              </a:endParaRPr>
            </a:p>
          </p:txBody>
        </p:sp>
        <p:sp>
          <p:nvSpPr>
            <p:cNvPr id="104369" name="Freeform 63"/>
            <p:cNvSpPr>
              <a:spLocks/>
            </p:cNvSpPr>
            <p:nvPr/>
          </p:nvSpPr>
          <p:spPr bwMode="auto">
            <a:xfrm>
              <a:off x="2121505" y="5310862"/>
              <a:ext cx="5361025" cy="626234"/>
            </a:xfrm>
            <a:custGeom>
              <a:avLst/>
              <a:gdLst>
                <a:gd name="T0" fmla="*/ 2147483646 w 2496"/>
                <a:gd name="T1" fmla="*/ 2147483646 h 1956"/>
                <a:gd name="T2" fmla="*/ 2147483646 w 2496"/>
                <a:gd name="T3" fmla="*/ 2147483646 h 1956"/>
                <a:gd name="T4" fmla="*/ 2147483646 w 2496"/>
                <a:gd name="T5" fmla="*/ 2147483646 h 1956"/>
                <a:gd name="T6" fmla="*/ 2147483646 w 2496"/>
                <a:gd name="T7" fmla="*/ 2147483646 h 1956"/>
                <a:gd name="T8" fmla="*/ 2147483646 w 2496"/>
                <a:gd name="T9" fmla="*/ 2147483646 h 1956"/>
                <a:gd name="T10" fmla="*/ 2147483646 w 2496"/>
                <a:gd name="T11" fmla="*/ 2147483646 h 1956"/>
                <a:gd name="T12" fmla="*/ 2147483646 w 2496"/>
                <a:gd name="T13" fmla="*/ 2147483646 h 1956"/>
                <a:gd name="T14" fmla="*/ 2147483646 w 2496"/>
                <a:gd name="T15" fmla="*/ 2147483646 h 1956"/>
                <a:gd name="T16" fmla="*/ 2147483646 w 2496"/>
                <a:gd name="T17" fmla="*/ 2147483646 h 1956"/>
                <a:gd name="T18" fmla="*/ 2147483646 w 2496"/>
                <a:gd name="T19" fmla="*/ 2147483646 h 1956"/>
                <a:gd name="T20" fmla="*/ 2147483646 w 2496"/>
                <a:gd name="T21" fmla="*/ 2147483646 h 1956"/>
                <a:gd name="T22" fmla="*/ 2147483646 w 2496"/>
                <a:gd name="T23" fmla="*/ 2147483646 h 1956"/>
                <a:gd name="T24" fmla="*/ 2147483646 w 2496"/>
                <a:gd name="T25" fmla="*/ 2147483646 h 1956"/>
                <a:gd name="T26" fmla="*/ 2147483646 w 2496"/>
                <a:gd name="T27" fmla="*/ 2147483646 h 1956"/>
                <a:gd name="T28" fmla="*/ 2147483646 w 2496"/>
                <a:gd name="T29" fmla="*/ 2147483646 h 1956"/>
                <a:gd name="T30" fmla="*/ 2147483646 w 2496"/>
                <a:gd name="T31" fmla="*/ 2147483646 h 1956"/>
                <a:gd name="T32" fmla="*/ 2147483646 w 2496"/>
                <a:gd name="T33" fmla="*/ 2147483646 h 1956"/>
                <a:gd name="T34" fmla="*/ 2147483646 w 2496"/>
                <a:gd name="T35" fmla="*/ 2147483646 h 1956"/>
                <a:gd name="T36" fmla="*/ 2147483646 w 2496"/>
                <a:gd name="T37" fmla="*/ 2147483646 h 1956"/>
                <a:gd name="T38" fmla="*/ 2147483646 w 2496"/>
                <a:gd name="T39" fmla="*/ 2147483646 h 1956"/>
                <a:gd name="T40" fmla="*/ 2147483646 w 2496"/>
                <a:gd name="T41" fmla="*/ 2147483646 h 1956"/>
                <a:gd name="T42" fmla="*/ 2147483646 w 2496"/>
                <a:gd name="T43" fmla="*/ 2147483646 h 1956"/>
                <a:gd name="T44" fmla="*/ 2147483646 w 2496"/>
                <a:gd name="T45" fmla="*/ 2147483646 h 1956"/>
                <a:gd name="T46" fmla="*/ 2147483646 w 2496"/>
                <a:gd name="T47" fmla="*/ 2147483646 h 1956"/>
                <a:gd name="T48" fmla="*/ 2147483646 w 2496"/>
                <a:gd name="T49" fmla="*/ 2147483646 h 1956"/>
                <a:gd name="T50" fmla="*/ 2147483646 w 2496"/>
                <a:gd name="T51" fmla="*/ 2147483646 h 1956"/>
                <a:gd name="T52" fmla="*/ 2147483646 w 2496"/>
                <a:gd name="T53" fmla="*/ 2147483646 h 1956"/>
                <a:gd name="T54" fmla="*/ 2147483646 w 2496"/>
                <a:gd name="T55" fmla="*/ 2147483646 h 1956"/>
                <a:gd name="T56" fmla="*/ 2147483646 w 2496"/>
                <a:gd name="T57" fmla="*/ 2147483646 h 1956"/>
                <a:gd name="T58" fmla="*/ 2147483646 w 2496"/>
                <a:gd name="T59" fmla="*/ 2147483646 h 1956"/>
                <a:gd name="T60" fmla="*/ 2147483646 w 2496"/>
                <a:gd name="T61" fmla="*/ 2147483646 h 1956"/>
                <a:gd name="T62" fmla="*/ 2147483646 w 2496"/>
                <a:gd name="T63" fmla="*/ 2147483646 h 1956"/>
                <a:gd name="T64" fmla="*/ 2147483646 w 2496"/>
                <a:gd name="T65" fmla="*/ 2147483646 h 1956"/>
                <a:gd name="T66" fmla="*/ 2147483646 w 2496"/>
                <a:gd name="T67" fmla="*/ 2147483646 h 1956"/>
                <a:gd name="T68" fmla="*/ 2147483646 w 2496"/>
                <a:gd name="T69" fmla="*/ 2147483646 h 1956"/>
                <a:gd name="T70" fmla="*/ 2147483646 w 2496"/>
                <a:gd name="T71" fmla="*/ 2147483646 h 1956"/>
                <a:gd name="T72" fmla="*/ 2147483646 w 2496"/>
                <a:gd name="T73" fmla="*/ 2147483646 h 1956"/>
                <a:gd name="T74" fmla="*/ 2147483646 w 2496"/>
                <a:gd name="T75" fmla="*/ 2147483646 h 1956"/>
                <a:gd name="T76" fmla="*/ 2147483646 w 2496"/>
                <a:gd name="T77" fmla="*/ 2147483646 h 1956"/>
                <a:gd name="T78" fmla="*/ 2147483646 w 2496"/>
                <a:gd name="T79" fmla="*/ 2147483646 h 1956"/>
                <a:gd name="T80" fmla="*/ 2147483646 w 2496"/>
                <a:gd name="T81" fmla="*/ 2147483646 h 1956"/>
                <a:gd name="T82" fmla="*/ 2147483646 w 2496"/>
                <a:gd name="T83" fmla="*/ 2147483646 h 1956"/>
                <a:gd name="T84" fmla="*/ 2147483646 w 2496"/>
                <a:gd name="T85" fmla="*/ 0 h 1956"/>
                <a:gd name="T86" fmla="*/ 2147483646 w 2496"/>
                <a:gd name="T87" fmla="*/ 2147483646 h 1956"/>
                <a:gd name="T88" fmla="*/ 2147483646 w 2496"/>
                <a:gd name="T89" fmla="*/ 2147483646 h 1956"/>
                <a:gd name="T90" fmla="*/ 2147483646 w 2496"/>
                <a:gd name="T91" fmla="*/ 2147483646 h 1956"/>
                <a:gd name="T92" fmla="*/ 2147483646 w 2496"/>
                <a:gd name="T93" fmla="*/ 2147483646 h 1956"/>
                <a:gd name="T94" fmla="*/ 2147483646 w 2496"/>
                <a:gd name="T95" fmla="*/ 2147483646 h 1956"/>
                <a:gd name="T96" fmla="*/ 2147483646 w 2496"/>
                <a:gd name="T97" fmla="*/ 2147483646 h 1956"/>
                <a:gd name="T98" fmla="*/ 2147483646 w 2496"/>
                <a:gd name="T99" fmla="*/ 2147483646 h 1956"/>
                <a:gd name="T100" fmla="*/ 2147483646 w 2496"/>
                <a:gd name="T101" fmla="*/ 2147483646 h 1956"/>
                <a:gd name="T102" fmla="*/ 2147483646 w 2496"/>
                <a:gd name="T103" fmla="*/ 2147483646 h 1956"/>
                <a:gd name="T104" fmla="*/ 2147483646 w 2496"/>
                <a:gd name="T105" fmla="*/ 2147483646 h 1956"/>
                <a:gd name="T106" fmla="*/ 2147483646 w 2496"/>
                <a:gd name="T107" fmla="*/ 2147483646 h 1956"/>
                <a:gd name="T108" fmla="*/ 2147483646 w 2496"/>
                <a:gd name="T109" fmla="*/ 2147483646 h 1956"/>
                <a:gd name="T110" fmla="*/ 2147483646 w 2496"/>
                <a:gd name="T111" fmla="*/ 2147483646 h 1956"/>
                <a:gd name="T112" fmla="*/ 2147483646 w 2496"/>
                <a:gd name="T113" fmla="*/ 2147483646 h 1956"/>
                <a:gd name="T114" fmla="*/ 2147483646 w 2496"/>
                <a:gd name="T115" fmla="*/ 2147483646 h 19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96"/>
                <a:gd name="T175" fmla="*/ 0 h 1956"/>
                <a:gd name="T176" fmla="*/ 2496 w 2496"/>
                <a:gd name="T177" fmla="*/ 1956 h 195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96" h="1956">
                  <a:moveTo>
                    <a:pt x="0" y="1956"/>
                  </a:moveTo>
                  <a:lnTo>
                    <a:pt x="24" y="1956"/>
                  </a:lnTo>
                  <a:lnTo>
                    <a:pt x="42" y="1944"/>
                  </a:lnTo>
                  <a:lnTo>
                    <a:pt x="66" y="1932"/>
                  </a:lnTo>
                  <a:lnTo>
                    <a:pt x="90" y="1920"/>
                  </a:lnTo>
                  <a:lnTo>
                    <a:pt x="108" y="1920"/>
                  </a:lnTo>
                  <a:lnTo>
                    <a:pt x="132" y="1920"/>
                  </a:lnTo>
                  <a:lnTo>
                    <a:pt x="150" y="1920"/>
                  </a:lnTo>
                  <a:lnTo>
                    <a:pt x="174" y="1920"/>
                  </a:lnTo>
                  <a:lnTo>
                    <a:pt x="198" y="1920"/>
                  </a:lnTo>
                  <a:lnTo>
                    <a:pt x="216" y="1920"/>
                  </a:lnTo>
                  <a:lnTo>
                    <a:pt x="240" y="1920"/>
                  </a:lnTo>
                  <a:lnTo>
                    <a:pt x="264" y="1932"/>
                  </a:lnTo>
                  <a:lnTo>
                    <a:pt x="282" y="1944"/>
                  </a:lnTo>
                  <a:lnTo>
                    <a:pt x="306" y="1956"/>
                  </a:lnTo>
                  <a:lnTo>
                    <a:pt x="324" y="1956"/>
                  </a:lnTo>
                  <a:lnTo>
                    <a:pt x="348" y="1956"/>
                  </a:lnTo>
                  <a:lnTo>
                    <a:pt x="372" y="1812"/>
                  </a:lnTo>
                  <a:lnTo>
                    <a:pt x="390" y="1668"/>
                  </a:lnTo>
                  <a:lnTo>
                    <a:pt x="414" y="1530"/>
                  </a:lnTo>
                  <a:lnTo>
                    <a:pt x="432" y="1530"/>
                  </a:lnTo>
                  <a:lnTo>
                    <a:pt x="456" y="1530"/>
                  </a:lnTo>
                  <a:lnTo>
                    <a:pt x="480" y="1392"/>
                  </a:lnTo>
                  <a:lnTo>
                    <a:pt x="498" y="1254"/>
                  </a:lnTo>
                  <a:lnTo>
                    <a:pt x="522" y="1116"/>
                  </a:lnTo>
                  <a:lnTo>
                    <a:pt x="546" y="1116"/>
                  </a:lnTo>
                  <a:lnTo>
                    <a:pt x="564" y="1116"/>
                  </a:lnTo>
                  <a:lnTo>
                    <a:pt x="588" y="1278"/>
                  </a:lnTo>
                  <a:lnTo>
                    <a:pt x="606" y="1446"/>
                  </a:lnTo>
                  <a:lnTo>
                    <a:pt x="630" y="1608"/>
                  </a:lnTo>
                  <a:lnTo>
                    <a:pt x="654" y="1608"/>
                  </a:lnTo>
                  <a:lnTo>
                    <a:pt x="672" y="1608"/>
                  </a:lnTo>
                  <a:lnTo>
                    <a:pt x="696" y="1650"/>
                  </a:lnTo>
                  <a:lnTo>
                    <a:pt x="714" y="1692"/>
                  </a:lnTo>
                  <a:lnTo>
                    <a:pt x="738" y="1734"/>
                  </a:lnTo>
                  <a:lnTo>
                    <a:pt x="762" y="1734"/>
                  </a:lnTo>
                  <a:lnTo>
                    <a:pt x="780" y="1734"/>
                  </a:lnTo>
                  <a:lnTo>
                    <a:pt x="804" y="1776"/>
                  </a:lnTo>
                  <a:lnTo>
                    <a:pt x="828" y="1818"/>
                  </a:lnTo>
                  <a:lnTo>
                    <a:pt x="846" y="1860"/>
                  </a:lnTo>
                  <a:lnTo>
                    <a:pt x="870" y="1860"/>
                  </a:lnTo>
                  <a:lnTo>
                    <a:pt x="888" y="1860"/>
                  </a:lnTo>
                  <a:lnTo>
                    <a:pt x="912" y="1866"/>
                  </a:lnTo>
                  <a:lnTo>
                    <a:pt x="936" y="1872"/>
                  </a:lnTo>
                  <a:lnTo>
                    <a:pt x="954" y="1872"/>
                  </a:lnTo>
                  <a:lnTo>
                    <a:pt x="978" y="1872"/>
                  </a:lnTo>
                  <a:lnTo>
                    <a:pt x="996" y="1872"/>
                  </a:lnTo>
                  <a:lnTo>
                    <a:pt x="1020" y="1854"/>
                  </a:lnTo>
                  <a:lnTo>
                    <a:pt x="1044" y="1830"/>
                  </a:lnTo>
                  <a:lnTo>
                    <a:pt x="1062" y="1812"/>
                  </a:lnTo>
                  <a:lnTo>
                    <a:pt x="1086" y="1812"/>
                  </a:lnTo>
                  <a:lnTo>
                    <a:pt x="1110" y="1812"/>
                  </a:lnTo>
                  <a:lnTo>
                    <a:pt x="1128" y="1824"/>
                  </a:lnTo>
                  <a:lnTo>
                    <a:pt x="1152" y="1830"/>
                  </a:lnTo>
                  <a:lnTo>
                    <a:pt x="1170" y="1842"/>
                  </a:lnTo>
                  <a:lnTo>
                    <a:pt x="1194" y="1842"/>
                  </a:lnTo>
                  <a:lnTo>
                    <a:pt x="1218" y="1842"/>
                  </a:lnTo>
                  <a:lnTo>
                    <a:pt x="1236" y="1854"/>
                  </a:lnTo>
                  <a:lnTo>
                    <a:pt x="1260" y="1866"/>
                  </a:lnTo>
                  <a:lnTo>
                    <a:pt x="1284" y="1872"/>
                  </a:lnTo>
                  <a:lnTo>
                    <a:pt x="1302" y="1872"/>
                  </a:lnTo>
                  <a:lnTo>
                    <a:pt x="1326" y="1872"/>
                  </a:lnTo>
                  <a:lnTo>
                    <a:pt x="1344" y="1782"/>
                  </a:lnTo>
                  <a:lnTo>
                    <a:pt x="1368" y="1686"/>
                  </a:lnTo>
                  <a:lnTo>
                    <a:pt x="1392" y="1590"/>
                  </a:lnTo>
                  <a:lnTo>
                    <a:pt x="1410" y="1590"/>
                  </a:lnTo>
                  <a:lnTo>
                    <a:pt x="1434" y="1590"/>
                  </a:lnTo>
                  <a:lnTo>
                    <a:pt x="1452" y="1440"/>
                  </a:lnTo>
                  <a:lnTo>
                    <a:pt x="1476" y="1284"/>
                  </a:lnTo>
                  <a:lnTo>
                    <a:pt x="1500" y="1134"/>
                  </a:lnTo>
                  <a:lnTo>
                    <a:pt x="1518" y="1134"/>
                  </a:lnTo>
                  <a:lnTo>
                    <a:pt x="1542" y="1134"/>
                  </a:lnTo>
                  <a:lnTo>
                    <a:pt x="1566" y="930"/>
                  </a:lnTo>
                  <a:lnTo>
                    <a:pt x="1584" y="726"/>
                  </a:lnTo>
                  <a:lnTo>
                    <a:pt x="1608" y="516"/>
                  </a:lnTo>
                  <a:lnTo>
                    <a:pt x="1626" y="516"/>
                  </a:lnTo>
                  <a:lnTo>
                    <a:pt x="1650" y="516"/>
                  </a:lnTo>
                  <a:lnTo>
                    <a:pt x="1674" y="426"/>
                  </a:lnTo>
                  <a:lnTo>
                    <a:pt x="1692" y="330"/>
                  </a:lnTo>
                  <a:lnTo>
                    <a:pt x="1716" y="234"/>
                  </a:lnTo>
                  <a:lnTo>
                    <a:pt x="1734" y="234"/>
                  </a:lnTo>
                  <a:lnTo>
                    <a:pt x="1758" y="234"/>
                  </a:lnTo>
                  <a:lnTo>
                    <a:pt x="1782" y="156"/>
                  </a:lnTo>
                  <a:lnTo>
                    <a:pt x="1800" y="78"/>
                  </a:lnTo>
                  <a:lnTo>
                    <a:pt x="1824" y="0"/>
                  </a:lnTo>
                  <a:lnTo>
                    <a:pt x="1848" y="0"/>
                  </a:lnTo>
                  <a:lnTo>
                    <a:pt x="1866" y="0"/>
                  </a:lnTo>
                  <a:lnTo>
                    <a:pt x="1890" y="510"/>
                  </a:lnTo>
                  <a:lnTo>
                    <a:pt x="1908" y="1020"/>
                  </a:lnTo>
                  <a:lnTo>
                    <a:pt x="1932" y="1530"/>
                  </a:lnTo>
                  <a:lnTo>
                    <a:pt x="1956" y="1530"/>
                  </a:lnTo>
                  <a:lnTo>
                    <a:pt x="1974" y="1530"/>
                  </a:lnTo>
                  <a:lnTo>
                    <a:pt x="1998" y="1668"/>
                  </a:lnTo>
                  <a:lnTo>
                    <a:pt x="2016" y="1812"/>
                  </a:lnTo>
                  <a:lnTo>
                    <a:pt x="2040" y="1956"/>
                  </a:lnTo>
                  <a:lnTo>
                    <a:pt x="2064" y="1956"/>
                  </a:lnTo>
                  <a:lnTo>
                    <a:pt x="2082" y="1956"/>
                  </a:lnTo>
                  <a:lnTo>
                    <a:pt x="2106" y="1956"/>
                  </a:lnTo>
                  <a:lnTo>
                    <a:pt x="2130" y="1956"/>
                  </a:lnTo>
                  <a:lnTo>
                    <a:pt x="2148" y="1956"/>
                  </a:lnTo>
                  <a:lnTo>
                    <a:pt x="2172" y="1956"/>
                  </a:lnTo>
                  <a:lnTo>
                    <a:pt x="2190" y="1956"/>
                  </a:lnTo>
                  <a:lnTo>
                    <a:pt x="2214" y="1956"/>
                  </a:lnTo>
                  <a:lnTo>
                    <a:pt x="2238" y="1956"/>
                  </a:lnTo>
                  <a:lnTo>
                    <a:pt x="2256" y="1956"/>
                  </a:lnTo>
                  <a:lnTo>
                    <a:pt x="2280" y="1956"/>
                  </a:lnTo>
                  <a:lnTo>
                    <a:pt x="2298" y="1956"/>
                  </a:lnTo>
                  <a:lnTo>
                    <a:pt x="2322" y="1956"/>
                  </a:lnTo>
                  <a:lnTo>
                    <a:pt x="2346" y="1956"/>
                  </a:lnTo>
                  <a:lnTo>
                    <a:pt x="2364" y="1956"/>
                  </a:lnTo>
                  <a:lnTo>
                    <a:pt x="2388" y="1956"/>
                  </a:lnTo>
                  <a:lnTo>
                    <a:pt x="2412" y="1956"/>
                  </a:lnTo>
                  <a:lnTo>
                    <a:pt x="2430" y="1956"/>
                  </a:lnTo>
                  <a:lnTo>
                    <a:pt x="2454" y="1956"/>
                  </a:lnTo>
                  <a:lnTo>
                    <a:pt x="2472" y="1956"/>
                  </a:lnTo>
                  <a:lnTo>
                    <a:pt x="2496" y="1956"/>
                  </a:lnTo>
                </a:path>
              </a:pathLst>
            </a:custGeom>
            <a:noFill/>
            <a:ln w="25400">
              <a:solidFill>
                <a:srgbClr val="FF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70" name="Freeform 64"/>
            <p:cNvSpPr>
              <a:spLocks/>
            </p:cNvSpPr>
            <p:nvPr/>
          </p:nvSpPr>
          <p:spPr bwMode="auto">
            <a:xfrm>
              <a:off x="2109376" y="5306188"/>
              <a:ext cx="5361025" cy="635579"/>
            </a:xfrm>
            <a:custGeom>
              <a:avLst/>
              <a:gdLst>
                <a:gd name="T0" fmla="*/ 2147483646 w 2496"/>
                <a:gd name="T1" fmla="*/ 2147483646 h 384"/>
                <a:gd name="T2" fmla="*/ 2147483646 w 2496"/>
                <a:gd name="T3" fmla="*/ 2147483646 h 384"/>
                <a:gd name="T4" fmla="*/ 2147483646 w 2496"/>
                <a:gd name="T5" fmla="*/ 2147483646 h 384"/>
                <a:gd name="T6" fmla="*/ 2147483646 w 2496"/>
                <a:gd name="T7" fmla="*/ 2147483646 h 384"/>
                <a:gd name="T8" fmla="*/ 2147483646 w 2496"/>
                <a:gd name="T9" fmla="*/ 2147483646 h 384"/>
                <a:gd name="T10" fmla="*/ 2147483646 w 2496"/>
                <a:gd name="T11" fmla="*/ 2147483646 h 384"/>
                <a:gd name="T12" fmla="*/ 2147483646 w 2496"/>
                <a:gd name="T13" fmla="*/ 2147483646 h 384"/>
                <a:gd name="T14" fmla="*/ 2147483646 w 2496"/>
                <a:gd name="T15" fmla="*/ 2147483646 h 384"/>
                <a:gd name="T16" fmla="*/ 2147483646 w 2496"/>
                <a:gd name="T17" fmla="*/ 2147483646 h 384"/>
                <a:gd name="T18" fmla="*/ 2147483646 w 2496"/>
                <a:gd name="T19" fmla="*/ 2147483646 h 384"/>
                <a:gd name="T20" fmla="*/ 2147483646 w 2496"/>
                <a:gd name="T21" fmla="*/ 2147483646 h 384"/>
                <a:gd name="T22" fmla="*/ 2147483646 w 2496"/>
                <a:gd name="T23" fmla="*/ 2147483646 h 384"/>
                <a:gd name="T24" fmla="*/ 2147483646 w 2496"/>
                <a:gd name="T25" fmla="*/ 2147483646 h 384"/>
                <a:gd name="T26" fmla="*/ 2147483646 w 2496"/>
                <a:gd name="T27" fmla="*/ 2147483646 h 384"/>
                <a:gd name="T28" fmla="*/ 2147483646 w 2496"/>
                <a:gd name="T29" fmla="*/ 0 h 384"/>
                <a:gd name="T30" fmla="*/ 2147483646 w 2496"/>
                <a:gd name="T31" fmla="*/ 0 h 384"/>
                <a:gd name="T32" fmla="*/ 2147483646 w 2496"/>
                <a:gd name="T33" fmla="*/ 2147483646 h 384"/>
                <a:gd name="T34" fmla="*/ 2147483646 w 2496"/>
                <a:gd name="T35" fmla="*/ 2147483646 h 384"/>
                <a:gd name="T36" fmla="*/ 2147483646 w 2496"/>
                <a:gd name="T37" fmla="*/ 2147483646 h 384"/>
                <a:gd name="T38" fmla="*/ 2147483646 w 2496"/>
                <a:gd name="T39" fmla="*/ 2147483646 h 384"/>
                <a:gd name="T40" fmla="*/ 2147483646 w 2496"/>
                <a:gd name="T41" fmla="*/ 2147483646 h 384"/>
                <a:gd name="T42" fmla="*/ 2147483646 w 2496"/>
                <a:gd name="T43" fmla="*/ 2147483646 h 384"/>
                <a:gd name="T44" fmla="*/ 2147483646 w 2496"/>
                <a:gd name="T45" fmla="*/ 2147483646 h 384"/>
                <a:gd name="T46" fmla="*/ 2147483646 w 2496"/>
                <a:gd name="T47" fmla="*/ 2147483646 h 384"/>
                <a:gd name="T48" fmla="*/ 2147483646 w 2496"/>
                <a:gd name="T49" fmla="*/ 2147483646 h 384"/>
                <a:gd name="T50" fmla="*/ 2147483646 w 2496"/>
                <a:gd name="T51" fmla="*/ 2147483646 h 384"/>
                <a:gd name="T52" fmla="*/ 2147483646 w 2496"/>
                <a:gd name="T53" fmla="*/ 2147483646 h 384"/>
                <a:gd name="T54" fmla="*/ 2147483646 w 2496"/>
                <a:gd name="T55" fmla="*/ 2147483646 h 384"/>
                <a:gd name="T56" fmla="*/ 2147483646 w 2496"/>
                <a:gd name="T57" fmla="*/ 2147483646 h 384"/>
                <a:gd name="T58" fmla="*/ 2147483646 w 2496"/>
                <a:gd name="T59" fmla="*/ 2147483646 h 384"/>
                <a:gd name="T60" fmla="*/ 2147483646 w 2496"/>
                <a:gd name="T61" fmla="*/ 2147483646 h 384"/>
                <a:gd name="T62" fmla="*/ 2147483646 w 2496"/>
                <a:gd name="T63" fmla="*/ 2147483646 h 384"/>
                <a:gd name="T64" fmla="*/ 2147483646 w 2496"/>
                <a:gd name="T65" fmla="*/ 2147483646 h 384"/>
                <a:gd name="T66" fmla="*/ 2147483646 w 2496"/>
                <a:gd name="T67" fmla="*/ 2147483646 h 384"/>
                <a:gd name="T68" fmla="*/ 2147483646 w 2496"/>
                <a:gd name="T69" fmla="*/ 2147483646 h 384"/>
                <a:gd name="T70" fmla="*/ 2147483646 w 2496"/>
                <a:gd name="T71" fmla="*/ 2147483646 h 384"/>
                <a:gd name="T72" fmla="*/ 2147483646 w 2496"/>
                <a:gd name="T73" fmla="*/ 2147483646 h 384"/>
                <a:gd name="T74" fmla="*/ 2147483646 w 2496"/>
                <a:gd name="T75" fmla="*/ 2147483646 h 384"/>
                <a:gd name="T76" fmla="*/ 2147483646 w 2496"/>
                <a:gd name="T77" fmla="*/ 2147483646 h 384"/>
                <a:gd name="T78" fmla="*/ 2147483646 w 2496"/>
                <a:gd name="T79" fmla="*/ 2147483646 h 384"/>
                <a:gd name="T80" fmla="*/ 2147483646 w 2496"/>
                <a:gd name="T81" fmla="*/ 2147483646 h 384"/>
                <a:gd name="T82" fmla="*/ 2147483646 w 2496"/>
                <a:gd name="T83" fmla="*/ 2147483646 h 384"/>
                <a:gd name="T84" fmla="*/ 2147483646 w 2496"/>
                <a:gd name="T85" fmla="*/ 2147483646 h 384"/>
                <a:gd name="T86" fmla="*/ 2147483646 w 2496"/>
                <a:gd name="T87" fmla="*/ 2147483646 h 384"/>
                <a:gd name="T88" fmla="*/ 2147483646 w 2496"/>
                <a:gd name="T89" fmla="*/ 2147483646 h 384"/>
                <a:gd name="T90" fmla="*/ 2147483646 w 2496"/>
                <a:gd name="T91" fmla="*/ 2147483646 h 384"/>
                <a:gd name="T92" fmla="*/ 2147483646 w 2496"/>
                <a:gd name="T93" fmla="*/ 2147483646 h 384"/>
                <a:gd name="T94" fmla="*/ 2147483646 w 2496"/>
                <a:gd name="T95" fmla="*/ 2147483646 h 384"/>
                <a:gd name="T96" fmla="*/ 2147483646 w 2496"/>
                <a:gd name="T97" fmla="*/ 2147483646 h 384"/>
                <a:gd name="T98" fmla="*/ 2147483646 w 2496"/>
                <a:gd name="T99" fmla="*/ 2147483646 h 384"/>
                <a:gd name="T100" fmla="*/ 2147483646 w 2496"/>
                <a:gd name="T101" fmla="*/ 2147483646 h 384"/>
                <a:gd name="T102" fmla="*/ 2147483646 w 2496"/>
                <a:gd name="T103" fmla="*/ 2147483646 h 384"/>
                <a:gd name="T104" fmla="*/ 2147483646 w 2496"/>
                <a:gd name="T105" fmla="*/ 2147483646 h 384"/>
                <a:gd name="T106" fmla="*/ 2147483646 w 2496"/>
                <a:gd name="T107" fmla="*/ 2147483646 h 384"/>
                <a:gd name="T108" fmla="*/ 2147483646 w 2496"/>
                <a:gd name="T109" fmla="*/ 2147483646 h 384"/>
                <a:gd name="T110" fmla="*/ 2147483646 w 2496"/>
                <a:gd name="T111" fmla="*/ 2147483646 h 384"/>
                <a:gd name="T112" fmla="*/ 2147483646 w 2496"/>
                <a:gd name="T113" fmla="*/ 2147483646 h 384"/>
                <a:gd name="T114" fmla="*/ 2147483646 w 2496"/>
                <a:gd name="T115" fmla="*/ 2147483646 h 38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96"/>
                <a:gd name="T175" fmla="*/ 0 h 384"/>
                <a:gd name="T176" fmla="*/ 2496 w 2496"/>
                <a:gd name="T177" fmla="*/ 384 h 38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96" h="384">
                  <a:moveTo>
                    <a:pt x="0" y="384"/>
                  </a:moveTo>
                  <a:lnTo>
                    <a:pt x="24" y="384"/>
                  </a:lnTo>
                  <a:lnTo>
                    <a:pt x="42" y="384"/>
                  </a:lnTo>
                  <a:lnTo>
                    <a:pt x="66" y="384"/>
                  </a:lnTo>
                  <a:lnTo>
                    <a:pt x="90" y="384"/>
                  </a:lnTo>
                  <a:lnTo>
                    <a:pt x="108" y="384"/>
                  </a:lnTo>
                  <a:lnTo>
                    <a:pt x="132" y="384"/>
                  </a:lnTo>
                  <a:lnTo>
                    <a:pt x="150" y="378"/>
                  </a:lnTo>
                  <a:lnTo>
                    <a:pt x="174" y="372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40" y="366"/>
                  </a:lnTo>
                  <a:lnTo>
                    <a:pt x="264" y="360"/>
                  </a:lnTo>
                  <a:lnTo>
                    <a:pt x="282" y="354"/>
                  </a:lnTo>
                  <a:lnTo>
                    <a:pt x="306" y="348"/>
                  </a:lnTo>
                  <a:lnTo>
                    <a:pt x="324" y="348"/>
                  </a:lnTo>
                  <a:lnTo>
                    <a:pt x="348" y="348"/>
                  </a:lnTo>
                  <a:lnTo>
                    <a:pt x="372" y="348"/>
                  </a:lnTo>
                  <a:lnTo>
                    <a:pt x="390" y="348"/>
                  </a:lnTo>
                  <a:lnTo>
                    <a:pt x="414" y="348"/>
                  </a:lnTo>
                  <a:lnTo>
                    <a:pt x="432" y="348"/>
                  </a:lnTo>
                  <a:lnTo>
                    <a:pt x="456" y="348"/>
                  </a:lnTo>
                  <a:lnTo>
                    <a:pt x="480" y="348"/>
                  </a:lnTo>
                  <a:lnTo>
                    <a:pt x="498" y="348"/>
                  </a:lnTo>
                  <a:lnTo>
                    <a:pt x="522" y="348"/>
                  </a:lnTo>
                  <a:lnTo>
                    <a:pt x="546" y="348"/>
                  </a:lnTo>
                  <a:lnTo>
                    <a:pt x="564" y="348"/>
                  </a:lnTo>
                  <a:lnTo>
                    <a:pt x="588" y="234"/>
                  </a:lnTo>
                  <a:lnTo>
                    <a:pt x="606" y="120"/>
                  </a:lnTo>
                  <a:lnTo>
                    <a:pt x="630" y="0"/>
                  </a:lnTo>
                  <a:lnTo>
                    <a:pt x="654" y="0"/>
                  </a:lnTo>
                  <a:lnTo>
                    <a:pt x="672" y="0"/>
                  </a:lnTo>
                  <a:lnTo>
                    <a:pt x="696" y="126"/>
                  </a:lnTo>
                  <a:lnTo>
                    <a:pt x="714" y="246"/>
                  </a:lnTo>
                  <a:lnTo>
                    <a:pt x="738" y="366"/>
                  </a:lnTo>
                  <a:lnTo>
                    <a:pt x="762" y="366"/>
                  </a:lnTo>
                  <a:lnTo>
                    <a:pt x="780" y="366"/>
                  </a:lnTo>
                  <a:lnTo>
                    <a:pt x="804" y="372"/>
                  </a:lnTo>
                  <a:lnTo>
                    <a:pt x="828" y="378"/>
                  </a:lnTo>
                  <a:lnTo>
                    <a:pt x="846" y="384"/>
                  </a:lnTo>
                  <a:lnTo>
                    <a:pt x="870" y="384"/>
                  </a:lnTo>
                  <a:lnTo>
                    <a:pt x="888" y="384"/>
                  </a:lnTo>
                  <a:lnTo>
                    <a:pt x="912" y="384"/>
                  </a:lnTo>
                  <a:lnTo>
                    <a:pt x="936" y="384"/>
                  </a:lnTo>
                  <a:lnTo>
                    <a:pt x="954" y="384"/>
                  </a:lnTo>
                  <a:lnTo>
                    <a:pt x="978" y="384"/>
                  </a:lnTo>
                  <a:lnTo>
                    <a:pt x="996" y="384"/>
                  </a:lnTo>
                  <a:lnTo>
                    <a:pt x="1020" y="384"/>
                  </a:lnTo>
                  <a:lnTo>
                    <a:pt x="1044" y="384"/>
                  </a:lnTo>
                  <a:lnTo>
                    <a:pt x="1062" y="384"/>
                  </a:lnTo>
                  <a:lnTo>
                    <a:pt x="1086" y="384"/>
                  </a:lnTo>
                  <a:lnTo>
                    <a:pt x="1110" y="384"/>
                  </a:lnTo>
                  <a:lnTo>
                    <a:pt x="1128" y="384"/>
                  </a:lnTo>
                  <a:lnTo>
                    <a:pt x="1152" y="384"/>
                  </a:lnTo>
                  <a:lnTo>
                    <a:pt x="1170" y="384"/>
                  </a:lnTo>
                  <a:lnTo>
                    <a:pt x="1194" y="384"/>
                  </a:lnTo>
                  <a:lnTo>
                    <a:pt x="1218" y="384"/>
                  </a:lnTo>
                  <a:lnTo>
                    <a:pt x="1236" y="378"/>
                  </a:lnTo>
                  <a:lnTo>
                    <a:pt x="1260" y="372"/>
                  </a:lnTo>
                  <a:lnTo>
                    <a:pt x="1284" y="366"/>
                  </a:lnTo>
                  <a:lnTo>
                    <a:pt x="1302" y="366"/>
                  </a:lnTo>
                  <a:lnTo>
                    <a:pt x="1326" y="366"/>
                  </a:lnTo>
                  <a:lnTo>
                    <a:pt x="1344" y="372"/>
                  </a:lnTo>
                  <a:lnTo>
                    <a:pt x="1368" y="378"/>
                  </a:lnTo>
                  <a:lnTo>
                    <a:pt x="1392" y="384"/>
                  </a:lnTo>
                  <a:lnTo>
                    <a:pt x="1410" y="384"/>
                  </a:lnTo>
                  <a:lnTo>
                    <a:pt x="1434" y="384"/>
                  </a:lnTo>
                  <a:lnTo>
                    <a:pt x="1452" y="384"/>
                  </a:lnTo>
                  <a:lnTo>
                    <a:pt x="1476" y="384"/>
                  </a:lnTo>
                  <a:lnTo>
                    <a:pt x="1500" y="384"/>
                  </a:lnTo>
                  <a:lnTo>
                    <a:pt x="1518" y="384"/>
                  </a:lnTo>
                  <a:lnTo>
                    <a:pt x="1542" y="384"/>
                  </a:lnTo>
                  <a:lnTo>
                    <a:pt x="1566" y="384"/>
                  </a:lnTo>
                  <a:lnTo>
                    <a:pt x="1584" y="384"/>
                  </a:lnTo>
                  <a:lnTo>
                    <a:pt x="1608" y="384"/>
                  </a:lnTo>
                  <a:lnTo>
                    <a:pt x="1626" y="384"/>
                  </a:lnTo>
                  <a:lnTo>
                    <a:pt x="1650" y="384"/>
                  </a:lnTo>
                  <a:lnTo>
                    <a:pt x="1674" y="378"/>
                  </a:lnTo>
                  <a:lnTo>
                    <a:pt x="1692" y="372"/>
                  </a:lnTo>
                  <a:lnTo>
                    <a:pt x="1716" y="366"/>
                  </a:lnTo>
                  <a:lnTo>
                    <a:pt x="1734" y="366"/>
                  </a:lnTo>
                  <a:lnTo>
                    <a:pt x="1758" y="366"/>
                  </a:lnTo>
                  <a:lnTo>
                    <a:pt x="1782" y="354"/>
                  </a:lnTo>
                  <a:lnTo>
                    <a:pt x="1800" y="342"/>
                  </a:lnTo>
                  <a:lnTo>
                    <a:pt x="1824" y="336"/>
                  </a:lnTo>
                  <a:lnTo>
                    <a:pt x="1848" y="336"/>
                  </a:lnTo>
                  <a:lnTo>
                    <a:pt x="1866" y="336"/>
                  </a:lnTo>
                  <a:lnTo>
                    <a:pt x="1890" y="228"/>
                  </a:lnTo>
                  <a:lnTo>
                    <a:pt x="1908" y="126"/>
                  </a:lnTo>
                  <a:lnTo>
                    <a:pt x="1932" y="18"/>
                  </a:lnTo>
                  <a:lnTo>
                    <a:pt x="1956" y="18"/>
                  </a:lnTo>
                  <a:lnTo>
                    <a:pt x="1974" y="18"/>
                  </a:lnTo>
                  <a:lnTo>
                    <a:pt x="1998" y="132"/>
                  </a:lnTo>
                  <a:lnTo>
                    <a:pt x="2016" y="252"/>
                  </a:lnTo>
                  <a:lnTo>
                    <a:pt x="2040" y="366"/>
                  </a:lnTo>
                  <a:lnTo>
                    <a:pt x="2064" y="366"/>
                  </a:lnTo>
                  <a:lnTo>
                    <a:pt x="2082" y="366"/>
                  </a:lnTo>
                  <a:lnTo>
                    <a:pt x="2106" y="366"/>
                  </a:lnTo>
                  <a:lnTo>
                    <a:pt x="2130" y="366"/>
                  </a:lnTo>
                  <a:lnTo>
                    <a:pt x="2148" y="366"/>
                  </a:lnTo>
                  <a:lnTo>
                    <a:pt x="2172" y="366"/>
                  </a:lnTo>
                  <a:lnTo>
                    <a:pt x="2190" y="366"/>
                  </a:lnTo>
                  <a:lnTo>
                    <a:pt x="2214" y="372"/>
                  </a:lnTo>
                  <a:lnTo>
                    <a:pt x="2238" y="378"/>
                  </a:lnTo>
                  <a:lnTo>
                    <a:pt x="2256" y="384"/>
                  </a:lnTo>
                  <a:lnTo>
                    <a:pt x="2280" y="384"/>
                  </a:lnTo>
                  <a:lnTo>
                    <a:pt x="2298" y="384"/>
                  </a:lnTo>
                  <a:lnTo>
                    <a:pt x="2322" y="372"/>
                  </a:lnTo>
                  <a:lnTo>
                    <a:pt x="2346" y="360"/>
                  </a:lnTo>
                  <a:lnTo>
                    <a:pt x="2364" y="348"/>
                  </a:lnTo>
                  <a:lnTo>
                    <a:pt x="2388" y="348"/>
                  </a:lnTo>
                  <a:lnTo>
                    <a:pt x="2412" y="348"/>
                  </a:lnTo>
                  <a:lnTo>
                    <a:pt x="2430" y="354"/>
                  </a:lnTo>
                  <a:lnTo>
                    <a:pt x="2454" y="360"/>
                  </a:lnTo>
                  <a:lnTo>
                    <a:pt x="2472" y="366"/>
                  </a:lnTo>
                  <a:lnTo>
                    <a:pt x="2496" y="366"/>
                  </a:lnTo>
                </a:path>
              </a:pathLst>
            </a:custGeom>
            <a:noFill/>
            <a:ln w="25400">
              <a:solidFill>
                <a:srgbClr val="3333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71" name="Freeform 65"/>
            <p:cNvSpPr>
              <a:spLocks/>
            </p:cNvSpPr>
            <p:nvPr/>
          </p:nvSpPr>
          <p:spPr bwMode="auto">
            <a:xfrm>
              <a:off x="2121505" y="5422294"/>
              <a:ext cx="5361025" cy="510127"/>
            </a:xfrm>
            <a:custGeom>
              <a:avLst/>
              <a:gdLst>
                <a:gd name="T0" fmla="*/ 2147483646 w 2496"/>
                <a:gd name="T1" fmla="*/ 2147483646 h 114"/>
                <a:gd name="T2" fmla="*/ 2147483646 w 2496"/>
                <a:gd name="T3" fmla="*/ 2147483646 h 114"/>
                <a:gd name="T4" fmla="*/ 2147483646 w 2496"/>
                <a:gd name="T5" fmla="*/ 2147483646 h 114"/>
                <a:gd name="T6" fmla="*/ 2147483646 w 2496"/>
                <a:gd name="T7" fmla="*/ 2147483646 h 114"/>
                <a:gd name="T8" fmla="*/ 2147483646 w 2496"/>
                <a:gd name="T9" fmla="*/ 0 h 114"/>
                <a:gd name="T10" fmla="*/ 2147483646 w 2496"/>
                <a:gd name="T11" fmla="*/ 0 h 114"/>
                <a:gd name="T12" fmla="*/ 2147483646 w 2496"/>
                <a:gd name="T13" fmla="*/ 2147483646 h 114"/>
                <a:gd name="T14" fmla="*/ 2147483646 w 2496"/>
                <a:gd name="T15" fmla="*/ 2147483646 h 114"/>
                <a:gd name="T16" fmla="*/ 2147483646 w 2496"/>
                <a:gd name="T17" fmla="*/ 2147483646 h 114"/>
                <a:gd name="T18" fmla="*/ 2147483646 w 2496"/>
                <a:gd name="T19" fmla="*/ 2147483646 h 114"/>
                <a:gd name="T20" fmla="*/ 2147483646 w 2496"/>
                <a:gd name="T21" fmla="*/ 2147483646 h 114"/>
                <a:gd name="T22" fmla="*/ 2147483646 w 2496"/>
                <a:gd name="T23" fmla="*/ 2147483646 h 114"/>
                <a:gd name="T24" fmla="*/ 2147483646 w 2496"/>
                <a:gd name="T25" fmla="*/ 2147483646 h 114"/>
                <a:gd name="T26" fmla="*/ 2147483646 w 2496"/>
                <a:gd name="T27" fmla="*/ 2147483646 h 114"/>
                <a:gd name="T28" fmla="*/ 2147483646 w 2496"/>
                <a:gd name="T29" fmla="*/ 2147483646 h 114"/>
                <a:gd name="T30" fmla="*/ 2147483646 w 2496"/>
                <a:gd name="T31" fmla="*/ 2147483646 h 114"/>
                <a:gd name="T32" fmla="*/ 2147483646 w 2496"/>
                <a:gd name="T33" fmla="*/ 2147483646 h 114"/>
                <a:gd name="T34" fmla="*/ 2147483646 w 2496"/>
                <a:gd name="T35" fmla="*/ 2147483646 h 114"/>
                <a:gd name="T36" fmla="*/ 2147483646 w 2496"/>
                <a:gd name="T37" fmla="*/ 2147483646 h 114"/>
                <a:gd name="T38" fmla="*/ 2147483646 w 2496"/>
                <a:gd name="T39" fmla="*/ 2147483646 h 114"/>
                <a:gd name="T40" fmla="*/ 2147483646 w 2496"/>
                <a:gd name="T41" fmla="*/ 2147483646 h 114"/>
                <a:gd name="T42" fmla="*/ 2147483646 w 2496"/>
                <a:gd name="T43" fmla="*/ 2147483646 h 114"/>
                <a:gd name="T44" fmla="*/ 2147483646 w 2496"/>
                <a:gd name="T45" fmla="*/ 2147483646 h 114"/>
                <a:gd name="T46" fmla="*/ 2147483646 w 2496"/>
                <a:gd name="T47" fmla="*/ 2147483646 h 114"/>
                <a:gd name="T48" fmla="*/ 2147483646 w 2496"/>
                <a:gd name="T49" fmla="*/ 2147483646 h 114"/>
                <a:gd name="T50" fmla="*/ 2147483646 w 2496"/>
                <a:gd name="T51" fmla="*/ 2147483646 h 114"/>
                <a:gd name="T52" fmla="*/ 2147483646 w 2496"/>
                <a:gd name="T53" fmla="*/ 2147483646 h 114"/>
                <a:gd name="T54" fmla="*/ 2147483646 w 2496"/>
                <a:gd name="T55" fmla="*/ 2147483646 h 114"/>
                <a:gd name="T56" fmla="*/ 2147483646 w 2496"/>
                <a:gd name="T57" fmla="*/ 2147483646 h 114"/>
                <a:gd name="T58" fmla="*/ 2147483646 w 2496"/>
                <a:gd name="T59" fmla="*/ 2147483646 h 114"/>
                <a:gd name="T60" fmla="*/ 2147483646 w 2496"/>
                <a:gd name="T61" fmla="*/ 2147483646 h 114"/>
                <a:gd name="T62" fmla="*/ 2147483646 w 2496"/>
                <a:gd name="T63" fmla="*/ 2147483646 h 114"/>
                <a:gd name="T64" fmla="*/ 2147483646 w 2496"/>
                <a:gd name="T65" fmla="*/ 2147483646 h 114"/>
                <a:gd name="T66" fmla="*/ 2147483646 w 2496"/>
                <a:gd name="T67" fmla="*/ 2147483646 h 114"/>
                <a:gd name="T68" fmla="*/ 2147483646 w 2496"/>
                <a:gd name="T69" fmla="*/ 2147483646 h 114"/>
                <a:gd name="T70" fmla="*/ 2147483646 w 2496"/>
                <a:gd name="T71" fmla="*/ 2147483646 h 114"/>
                <a:gd name="T72" fmla="*/ 2147483646 w 2496"/>
                <a:gd name="T73" fmla="*/ 2147483646 h 114"/>
                <a:gd name="T74" fmla="*/ 2147483646 w 2496"/>
                <a:gd name="T75" fmla="*/ 2147483646 h 114"/>
                <a:gd name="T76" fmla="*/ 2147483646 w 2496"/>
                <a:gd name="T77" fmla="*/ 2147483646 h 114"/>
                <a:gd name="T78" fmla="*/ 2147483646 w 2496"/>
                <a:gd name="T79" fmla="*/ 2147483646 h 114"/>
                <a:gd name="T80" fmla="*/ 2147483646 w 2496"/>
                <a:gd name="T81" fmla="*/ 2147483646 h 114"/>
                <a:gd name="T82" fmla="*/ 2147483646 w 2496"/>
                <a:gd name="T83" fmla="*/ 2147483646 h 114"/>
                <a:gd name="T84" fmla="*/ 2147483646 w 2496"/>
                <a:gd name="T85" fmla="*/ 2147483646 h 114"/>
                <a:gd name="T86" fmla="*/ 2147483646 w 2496"/>
                <a:gd name="T87" fmla="*/ 2147483646 h 114"/>
                <a:gd name="T88" fmla="*/ 2147483646 w 2496"/>
                <a:gd name="T89" fmla="*/ 2147483646 h 114"/>
                <a:gd name="T90" fmla="*/ 2147483646 w 2496"/>
                <a:gd name="T91" fmla="*/ 2147483646 h 114"/>
                <a:gd name="T92" fmla="*/ 2147483646 w 2496"/>
                <a:gd name="T93" fmla="*/ 2147483646 h 114"/>
                <a:gd name="T94" fmla="*/ 2147483646 w 2496"/>
                <a:gd name="T95" fmla="*/ 2147483646 h 114"/>
                <a:gd name="T96" fmla="*/ 2147483646 w 2496"/>
                <a:gd name="T97" fmla="*/ 2147483646 h 114"/>
                <a:gd name="T98" fmla="*/ 2147483646 w 2496"/>
                <a:gd name="T99" fmla="*/ 2147483646 h 114"/>
                <a:gd name="T100" fmla="*/ 2147483646 w 2496"/>
                <a:gd name="T101" fmla="*/ 2147483646 h 114"/>
                <a:gd name="T102" fmla="*/ 2147483646 w 2496"/>
                <a:gd name="T103" fmla="*/ 2147483646 h 114"/>
                <a:gd name="T104" fmla="*/ 2147483646 w 2496"/>
                <a:gd name="T105" fmla="*/ 2147483646 h 114"/>
                <a:gd name="T106" fmla="*/ 2147483646 w 2496"/>
                <a:gd name="T107" fmla="*/ 2147483646 h 114"/>
                <a:gd name="T108" fmla="*/ 2147483646 w 2496"/>
                <a:gd name="T109" fmla="*/ 2147483646 h 114"/>
                <a:gd name="T110" fmla="*/ 2147483646 w 2496"/>
                <a:gd name="T111" fmla="*/ 2147483646 h 114"/>
                <a:gd name="T112" fmla="*/ 2147483646 w 2496"/>
                <a:gd name="T113" fmla="*/ 2147483646 h 114"/>
                <a:gd name="T114" fmla="*/ 2147483646 w 2496"/>
                <a:gd name="T115" fmla="*/ 2147483646 h 1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496"/>
                <a:gd name="T175" fmla="*/ 0 h 114"/>
                <a:gd name="T176" fmla="*/ 2496 w 2496"/>
                <a:gd name="T177" fmla="*/ 114 h 1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496" h="114">
                  <a:moveTo>
                    <a:pt x="0" y="114"/>
                  </a:moveTo>
                  <a:lnTo>
                    <a:pt x="24" y="114"/>
                  </a:lnTo>
                  <a:lnTo>
                    <a:pt x="42" y="114"/>
                  </a:lnTo>
                  <a:lnTo>
                    <a:pt x="66" y="114"/>
                  </a:lnTo>
                  <a:lnTo>
                    <a:pt x="90" y="114"/>
                  </a:lnTo>
                  <a:lnTo>
                    <a:pt x="108" y="114"/>
                  </a:lnTo>
                  <a:lnTo>
                    <a:pt x="132" y="114"/>
                  </a:lnTo>
                  <a:lnTo>
                    <a:pt x="150" y="72"/>
                  </a:lnTo>
                  <a:lnTo>
                    <a:pt x="174" y="36"/>
                  </a:lnTo>
                  <a:lnTo>
                    <a:pt x="198" y="0"/>
                  </a:lnTo>
                  <a:lnTo>
                    <a:pt x="216" y="0"/>
                  </a:lnTo>
                  <a:lnTo>
                    <a:pt x="240" y="0"/>
                  </a:lnTo>
                  <a:lnTo>
                    <a:pt x="264" y="18"/>
                  </a:lnTo>
                  <a:lnTo>
                    <a:pt x="282" y="30"/>
                  </a:lnTo>
                  <a:lnTo>
                    <a:pt x="306" y="48"/>
                  </a:lnTo>
                  <a:lnTo>
                    <a:pt x="324" y="48"/>
                  </a:lnTo>
                  <a:lnTo>
                    <a:pt x="348" y="48"/>
                  </a:lnTo>
                  <a:lnTo>
                    <a:pt x="372" y="60"/>
                  </a:lnTo>
                  <a:lnTo>
                    <a:pt x="390" y="66"/>
                  </a:lnTo>
                  <a:lnTo>
                    <a:pt x="414" y="78"/>
                  </a:lnTo>
                  <a:lnTo>
                    <a:pt x="432" y="78"/>
                  </a:lnTo>
                  <a:lnTo>
                    <a:pt x="456" y="78"/>
                  </a:lnTo>
                  <a:lnTo>
                    <a:pt x="480" y="72"/>
                  </a:lnTo>
                  <a:lnTo>
                    <a:pt x="498" y="66"/>
                  </a:lnTo>
                  <a:lnTo>
                    <a:pt x="522" y="66"/>
                  </a:lnTo>
                  <a:lnTo>
                    <a:pt x="546" y="66"/>
                  </a:lnTo>
                  <a:lnTo>
                    <a:pt x="564" y="66"/>
                  </a:lnTo>
                  <a:lnTo>
                    <a:pt x="588" y="66"/>
                  </a:lnTo>
                  <a:lnTo>
                    <a:pt x="606" y="66"/>
                  </a:lnTo>
                  <a:lnTo>
                    <a:pt x="630" y="66"/>
                  </a:lnTo>
                  <a:lnTo>
                    <a:pt x="654" y="66"/>
                  </a:lnTo>
                  <a:lnTo>
                    <a:pt x="672" y="66"/>
                  </a:lnTo>
                  <a:lnTo>
                    <a:pt x="696" y="66"/>
                  </a:lnTo>
                  <a:lnTo>
                    <a:pt x="714" y="72"/>
                  </a:lnTo>
                  <a:lnTo>
                    <a:pt x="738" y="78"/>
                  </a:lnTo>
                  <a:lnTo>
                    <a:pt x="762" y="78"/>
                  </a:lnTo>
                  <a:lnTo>
                    <a:pt x="780" y="78"/>
                  </a:lnTo>
                  <a:lnTo>
                    <a:pt x="804" y="84"/>
                  </a:lnTo>
                  <a:lnTo>
                    <a:pt x="828" y="90"/>
                  </a:lnTo>
                  <a:lnTo>
                    <a:pt x="846" y="96"/>
                  </a:lnTo>
                  <a:lnTo>
                    <a:pt x="870" y="96"/>
                  </a:lnTo>
                  <a:lnTo>
                    <a:pt x="888" y="96"/>
                  </a:lnTo>
                  <a:lnTo>
                    <a:pt x="912" y="90"/>
                  </a:lnTo>
                  <a:lnTo>
                    <a:pt x="936" y="84"/>
                  </a:lnTo>
                  <a:lnTo>
                    <a:pt x="954" y="78"/>
                  </a:lnTo>
                  <a:lnTo>
                    <a:pt x="978" y="78"/>
                  </a:lnTo>
                  <a:lnTo>
                    <a:pt x="996" y="78"/>
                  </a:lnTo>
                  <a:lnTo>
                    <a:pt x="1020" y="84"/>
                  </a:lnTo>
                  <a:lnTo>
                    <a:pt x="1044" y="90"/>
                  </a:lnTo>
                  <a:lnTo>
                    <a:pt x="1062" y="96"/>
                  </a:lnTo>
                  <a:lnTo>
                    <a:pt x="1086" y="96"/>
                  </a:lnTo>
                  <a:lnTo>
                    <a:pt x="1110" y="96"/>
                  </a:lnTo>
                  <a:lnTo>
                    <a:pt x="1128" y="96"/>
                  </a:lnTo>
                  <a:lnTo>
                    <a:pt x="1152" y="96"/>
                  </a:lnTo>
                  <a:lnTo>
                    <a:pt x="1170" y="96"/>
                  </a:lnTo>
                  <a:lnTo>
                    <a:pt x="1194" y="96"/>
                  </a:lnTo>
                  <a:lnTo>
                    <a:pt x="1218" y="96"/>
                  </a:lnTo>
                  <a:lnTo>
                    <a:pt x="1236" y="84"/>
                  </a:lnTo>
                  <a:lnTo>
                    <a:pt x="1260" y="72"/>
                  </a:lnTo>
                  <a:lnTo>
                    <a:pt x="1284" y="66"/>
                  </a:lnTo>
                  <a:lnTo>
                    <a:pt x="1302" y="66"/>
                  </a:lnTo>
                  <a:lnTo>
                    <a:pt x="1326" y="66"/>
                  </a:lnTo>
                  <a:lnTo>
                    <a:pt x="1344" y="66"/>
                  </a:lnTo>
                  <a:lnTo>
                    <a:pt x="1368" y="72"/>
                  </a:lnTo>
                  <a:lnTo>
                    <a:pt x="1392" y="78"/>
                  </a:lnTo>
                  <a:lnTo>
                    <a:pt x="1410" y="78"/>
                  </a:lnTo>
                  <a:lnTo>
                    <a:pt x="1434" y="78"/>
                  </a:lnTo>
                  <a:lnTo>
                    <a:pt x="1452" y="84"/>
                  </a:lnTo>
                  <a:lnTo>
                    <a:pt x="1476" y="90"/>
                  </a:lnTo>
                  <a:lnTo>
                    <a:pt x="1500" y="96"/>
                  </a:lnTo>
                  <a:lnTo>
                    <a:pt x="1518" y="96"/>
                  </a:lnTo>
                  <a:lnTo>
                    <a:pt x="1542" y="96"/>
                  </a:lnTo>
                  <a:lnTo>
                    <a:pt x="1566" y="90"/>
                  </a:lnTo>
                  <a:lnTo>
                    <a:pt x="1584" y="84"/>
                  </a:lnTo>
                  <a:lnTo>
                    <a:pt x="1608" y="78"/>
                  </a:lnTo>
                  <a:lnTo>
                    <a:pt x="1626" y="78"/>
                  </a:lnTo>
                  <a:lnTo>
                    <a:pt x="1650" y="78"/>
                  </a:lnTo>
                  <a:lnTo>
                    <a:pt x="1674" y="78"/>
                  </a:lnTo>
                  <a:lnTo>
                    <a:pt x="1692" y="78"/>
                  </a:lnTo>
                  <a:lnTo>
                    <a:pt x="1716" y="78"/>
                  </a:lnTo>
                  <a:lnTo>
                    <a:pt x="1734" y="78"/>
                  </a:lnTo>
                  <a:lnTo>
                    <a:pt x="1758" y="78"/>
                  </a:lnTo>
                  <a:lnTo>
                    <a:pt x="1782" y="66"/>
                  </a:lnTo>
                  <a:lnTo>
                    <a:pt x="1800" y="48"/>
                  </a:lnTo>
                  <a:lnTo>
                    <a:pt x="1824" y="30"/>
                  </a:lnTo>
                  <a:lnTo>
                    <a:pt x="1848" y="30"/>
                  </a:lnTo>
                  <a:lnTo>
                    <a:pt x="1866" y="30"/>
                  </a:lnTo>
                  <a:lnTo>
                    <a:pt x="1890" y="48"/>
                  </a:lnTo>
                  <a:lnTo>
                    <a:pt x="1908" y="66"/>
                  </a:lnTo>
                  <a:lnTo>
                    <a:pt x="1932" y="78"/>
                  </a:lnTo>
                  <a:lnTo>
                    <a:pt x="1956" y="78"/>
                  </a:lnTo>
                  <a:lnTo>
                    <a:pt x="1974" y="78"/>
                  </a:lnTo>
                  <a:lnTo>
                    <a:pt x="1998" y="72"/>
                  </a:lnTo>
                  <a:lnTo>
                    <a:pt x="2016" y="66"/>
                  </a:lnTo>
                  <a:lnTo>
                    <a:pt x="2040" y="66"/>
                  </a:lnTo>
                  <a:lnTo>
                    <a:pt x="2064" y="66"/>
                  </a:lnTo>
                  <a:lnTo>
                    <a:pt x="2082" y="66"/>
                  </a:lnTo>
                  <a:lnTo>
                    <a:pt x="2106" y="66"/>
                  </a:lnTo>
                  <a:lnTo>
                    <a:pt x="2130" y="72"/>
                  </a:lnTo>
                  <a:lnTo>
                    <a:pt x="2148" y="78"/>
                  </a:lnTo>
                  <a:lnTo>
                    <a:pt x="2172" y="78"/>
                  </a:lnTo>
                  <a:lnTo>
                    <a:pt x="2190" y="78"/>
                  </a:lnTo>
                  <a:lnTo>
                    <a:pt x="2214" y="66"/>
                  </a:lnTo>
                  <a:lnTo>
                    <a:pt x="2238" y="60"/>
                  </a:lnTo>
                  <a:lnTo>
                    <a:pt x="2256" y="48"/>
                  </a:lnTo>
                  <a:lnTo>
                    <a:pt x="2280" y="48"/>
                  </a:lnTo>
                  <a:lnTo>
                    <a:pt x="2298" y="48"/>
                  </a:lnTo>
                  <a:lnTo>
                    <a:pt x="2322" y="54"/>
                  </a:lnTo>
                  <a:lnTo>
                    <a:pt x="2346" y="60"/>
                  </a:lnTo>
                  <a:lnTo>
                    <a:pt x="2364" y="66"/>
                  </a:lnTo>
                  <a:lnTo>
                    <a:pt x="2388" y="66"/>
                  </a:lnTo>
                  <a:lnTo>
                    <a:pt x="2412" y="66"/>
                  </a:lnTo>
                  <a:lnTo>
                    <a:pt x="2430" y="78"/>
                  </a:lnTo>
                  <a:lnTo>
                    <a:pt x="2454" y="96"/>
                  </a:lnTo>
                  <a:lnTo>
                    <a:pt x="2472" y="114"/>
                  </a:lnTo>
                  <a:lnTo>
                    <a:pt x="2496" y="114"/>
                  </a:lnTo>
                </a:path>
              </a:pathLst>
            </a:custGeom>
            <a:noFill/>
            <a:ln w="2540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372" name="Oval 926"/>
            <p:cNvSpPr>
              <a:spLocks noChangeArrowheads="1"/>
            </p:cNvSpPr>
            <p:nvPr/>
          </p:nvSpPr>
          <p:spPr bwMode="auto">
            <a:xfrm>
              <a:off x="4660568" y="4322944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73" name="Oval 926"/>
            <p:cNvSpPr>
              <a:spLocks noChangeArrowheads="1"/>
            </p:cNvSpPr>
            <p:nvPr/>
          </p:nvSpPr>
          <p:spPr bwMode="auto">
            <a:xfrm>
              <a:off x="5132237" y="4533381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74" name="Oval 926"/>
            <p:cNvSpPr>
              <a:spLocks noChangeArrowheads="1"/>
            </p:cNvSpPr>
            <p:nvPr/>
          </p:nvSpPr>
          <p:spPr bwMode="auto">
            <a:xfrm>
              <a:off x="4827467" y="4388252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104375" name="Oval 926"/>
            <p:cNvSpPr>
              <a:spLocks noChangeArrowheads="1"/>
            </p:cNvSpPr>
            <p:nvPr/>
          </p:nvSpPr>
          <p:spPr bwMode="auto">
            <a:xfrm>
              <a:off x="4595260" y="4279406"/>
              <a:ext cx="101590" cy="101590"/>
            </a:xfrm>
            <a:prstGeom prst="ellipse">
              <a:avLst/>
            </a:prstGeom>
            <a:noFill/>
            <a:ln w="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03427" name="Text Box 13"/>
          <p:cNvSpPr txBox="1">
            <a:spLocks noChangeArrowheads="1"/>
          </p:cNvSpPr>
          <p:nvPr/>
        </p:nvSpPr>
        <p:spPr bwMode="auto">
          <a:xfrm>
            <a:off x="0" y="5565775"/>
            <a:ext cx="8772525" cy="170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Tx/>
              <a:buNone/>
            </a:pPr>
            <a:r>
              <a:rPr kumimoji="1" lang="en-US" altLang="en-US" sz="2400"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latin typeface="Helvetica" panose="020B0604020202020204" pitchFamily="34" charset="0"/>
              </a:rPr>
              <a:t>(</a:t>
            </a:r>
            <a:r>
              <a:rPr kumimoji="1" lang="en-US" altLang="en-US" sz="2000">
                <a:solidFill>
                  <a:srgbClr val="0000FF"/>
                </a:solidFill>
                <a:latin typeface="Helvetica" panose="020B0604020202020204" pitchFamily="34" charset="0"/>
              </a:rPr>
              <a:t>Culex </a:t>
            </a:r>
            <a:r>
              <a:rPr kumimoji="1" lang="en-US" altLang="en-US" sz="2000">
                <a:latin typeface="Helvetica" panose="020B0604020202020204" pitchFamily="34" charset="0"/>
              </a:rPr>
              <a:t>| [420Hz,11:00am])          = (</a:t>
            </a:r>
            <a:r>
              <a:rPr kumimoji="1" lang="en-US" altLang="en-US" sz="2000">
                <a:solidFill>
                  <a:srgbClr val="0000FF"/>
                </a:solidFill>
                <a:latin typeface="Helvetica" panose="020B0604020202020204" pitchFamily="34" charset="0"/>
              </a:rPr>
              <a:t>6</a:t>
            </a:r>
            <a:r>
              <a:rPr kumimoji="1" lang="en-US" altLang="en-US" sz="2000">
                <a:latin typeface="Helvetica" panose="020B0604020202020204" pitchFamily="34" charset="0"/>
              </a:rPr>
              <a:t>/ (</a:t>
            </a:r>
            <a:r>
              <a:rPr kumimoji="1" lang="en-US" altLang="en-US" sz="2000">
                <a:solidFill>
                  <a:srgbClr val="0000FF"/>
                </a:solidFill>
                <a:latin typeface="Helvetica" panose="020B0604020202020204" pitchFamily="34" charset="0"/>
              </a:rPr>
              <a:t>6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CC33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6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33CC"/>
                </a:solidFill>
                <a:latin typeface="Helvetica" panose="020B0604020202020204" pitchFamily="34" charset="0"/>
              </a:rPr>
              <a:t>0</a:t>
            </a:r>
            <a:r>
              <a:rPr kumimoji="1" lang="en-US" altLang="en-US" sz="2000">
                <a:latin typeface="Helvetica" panose="020B0604020202020204" pitchFamily="34" charset="0"/>
              </a:rPr>
              <a:t>))  * (</a:t>
            </a:r>
            <a:r>
              <a:rPr kumimoji="1" lang="en-US" altLang="en-US" sz="2000">
                <a:solidFill>
                  <a:srgbClr val="0000FF"/>
                </a:solidFill>
                <a:latin typeface="Helvetica" panose="020B0604020202020204" pitchFamily="34" charset="0"/>
              </a:rPr>
              <a:t>2</a:t>
            </a:r>
            <a:r>
              <a:rPr kumimoji="1" lang="en-US" altLang="en-US" sz="2000">
                <a:latin typeface="Helvetica" panose="020B0604020202020204" pitchFamily="34" charset="0"/>
              </a:rPr>
              <a:t>/ (</a:t>
            </a:r>
            <a:r>
              <a:rPr kumimoji="1" lang="en-US" altLang="en-US" sz="2000">
                <a:solidFill>
                  <a:srgbClr val="0000FF"/>
                </a:solidFill>
                <a:latin typeface="Helvetica" panose="020B0604020202020204" pitchFamily="34" charset="0"/>
              </a:rPr>
              <a:t>2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CC33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4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33CC"/>
                </a:solidFill>
                <a:latin typeface="Helvetica" panose="020B0604020202020204" pitchFamily="34" charset="0"/>
              </a:rPr>
              <a:t>3</a:t>
            </a:r>
            <a:r>
              <a:rPr kumimoji="1" lang="en-US" altLang="en-US" sz="2000">
                <a:latin typeface="Helvetica" panose="020B0604020202020204" pitchFamily="34" charset="0"/>
              </a:rPr>
              <a:t>))  = 0.111</a:t>
            </a:r>
          </a:p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Tx/>
              <a:buNone/>
            </a:pPr>
            <a:r>
              <a:rPr kumimoji="1" lang="en-US" altLang="en-US" sz="2000">
                <a:latin typeface="Helvetica" panose="020B0604020202020204" pitchFamily="34" charset="0"/>
              </a:rPr>
              <a:t> (</a:t>
            </a:r>
            <a:r>
              <a:rPr kumimoji="1" lang="fr-FR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Anopheles</a:t>
            </a:r>
            <a:r>
              <a:rPr lang="fr-FR" altLang="en-US" sz="2000" i="1"/>
              <a:t> </a:t>
            </a:r>
            <a:r>
              <a:rPr kumimoji="1" lang="en-US" altLang="en-US" sz="2000">
                <a:latin typeface="Helvetica" panose="020B0604020202020204" pitchFamily="34" charset="0"/>
              </a:rPr>
              <a:t>| [420Hz,11:00am])  = (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6</a:t>
            </a:r>
            <a:r>
              <a:rPr kumimoji="1" lang="en-US" altLang="en-US" sz="2000">
                <a:latin typeface="Helvetica" panose="020B0604020202020204" pitchFamily="34" charset="0"/>
              </a:rPr>
              <a:t>/ (</a:t>
            </a:r>
            <a:r>
              <a:rPr kumimoji="1" lang="en-US" altLang="en-US" sz="2000">
                <a:solidFill>
                  <a:srgbClr val="0000FF"/>
                </a:solidFill>
                <a:latin typeface="Helvetica" panose="020B0604020202020204" pitchFamily="34" charset="0"/>
              </a:rPr>
              <a:t>6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CC33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6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33CC"/>
                </a:solidFill>
                <a:latin typeface="Helvetica" panose="020B0604020202020204" pitchFamily="34" charset="0"/>
              </a:rPr>
              <a:t>0</a:t>
            </a:r>
            <a:r>
              <a:rPr kumimoji="1" lang="en-US" altLang="en-US" sz="2000">
                <a:latin typeface="Helvetica" panose="020B0604020202020204" pitchFamily="34" charset="0"/>
              </a:rPr>
              <a:t>))  * (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4</a:t>
            </a:r>
            <a:r>
              <a:rPr kumimoji="1" lang="en-US" altLang="en-US" sz="2000">
                <a:latin typeface="Helvetica" panose="020B0604020202020204" pitchFamily="34" charset="0"/>
              </a:rPr>
              <a:t>/ (</a:t>
            </a:r>
            <a:r>
              <a:rPr kumimoji="1" lang="en-US" altLang="en-US" sz="2000">
                <a:solidFill>
                  <a:srgbClr val="0000FF"/>
                </a:solidFill>
                <a:latin typeface="Helvetica" panose="020B0604020202020204" pitchFamily="34" charset="0"/>
              </a:rPr>
              <a:t>2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CC33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4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33CC"/>
                </a:solidFill>
                <a:latin typeface="Helvetica" panose="020B0604020202020204" pitchFamily="34" charset="0"/>
              </a:rPr>
              <a:t>3</a:t>
            </a:r>
            <a:r>
              <a:rPr kumimoji="1" lang="en-US" altLang="en-US" sz="2000">
                <a:latin typeface="Helvetica" panose="020B0604020202020204" pitchFamily="34" charset="0"/>
              </a:rPr>
              <a:t>))  = 0.222</a:t>
            </a:r>
          </a:p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Tx/>
              <a:buNone/>
            </a:pPr>
            <a:r>
              <a:rPr kumimoji="1" lang="en-US" altLang="en-US" sz="2000">
                <a:latin typeface="Helvetica" panose="020B0604020202020204" pitchFamily="34" charset="0"/>
              </a:rPr>
              <a:t> (</a:t>
            </a:r>
            <a:r>
              <a:rPr kumimoji="1" lang="fr-FR" altLang="en-US" sz="2000">
                <a:solidFill>
                  <a:srgbClr val="FF33CC"/>
                </a:solidFill>
                <a:latin typeface="Helvetica" panose="020B0604020202020204" pitchFamily="34" charset="0"/>
              </a:rPr>
              <a:t>Aedes</a:t>
            </a:r>
            <a:r>
              <a:rPr lang="fr-FR" altLang="en-US" sz="2000" i="1"/>
              <a:t> </a:t>
            </a:r>
            <a:r>
              <a:rPr kumimoji="1" lang="en-US" altLang="en-US" sz="2000">
                <a:latin typeface="Helvetica" panose="020B0604020202020204" pitchFamily="34" charset="0"/>
              </a:rPr>
              <a:t>| [420Hz,11:00am])         = (</a:t>
            </a:r>
            <a:r>
              <a:rPr kumimoji="1" lang="en-US" altLang="en-US" sz="2000">
                <a:solidFill>
                  <a:srgbClr val="FF33CC"/>
                </a:solidFill>
                <a:latin typeface="Helvetica" panose="020B0604020202020204" pitchFamily="34" charset="0"/>
              </a:rPr>
              <a:t>0</a:t>
            </a:r>
            <a:r>
              <a:rPr kumimoji="1" lang="en-US" altLang="en-US" sz="2000">
                <a:latin typeface="Helvetica" panose="020B0604020202020204" pitchFamily="34" charset="0"/>
              </a:rPr>
              <a:t>/ (</a:t>
            </a:r>
            <a:r>
              <a:rPr kumimoji="1" lang="en-US" altLang="en-US" sz="2000">
                <a:solidFill>
                  <a:srgbClr val="0000FF"/>
                </a:solidFill>
                <a:latin typeface="Helvetica" panose="020B0604020202020204" pitchFamily="34" charset="0"/>
              </a:rPr>
              <a:t>6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CC33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6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33CC"/>
                </a:solidFill>
                <a:latin typeface="Helvetica" panose="020B0604020202020204" pitchFamily="34" charset="0"/>
              </a:rPr>
              <a:t>0</a:t>
            </a:r>
            <a:r>
              <a:rPr kumimoji="1" lang="en-US" altLang="en-US" sz="2000">
                <a:latin typeface="Helvetica" panose="020B0604020202020204" pitchFamily="34" charset="0"/>
              </a:rPr>
              <a:t>))  * (</a:t>
            </a:r>
            <a:r>
              <a:rPr kumimoji="1" lang="en-US" altLang="en-US" sz="2000">
                <a:solidFill>
                  <a:srgbClr val="FF33CC"/>
                </a:solidFill>
                <a:latin typeface="Helvetica" panose="020B0604020202020204" pitchFamily="34" charset="0"/>
              </a:rPr>
              <a:t>3</a:t>
            </a:r>
            <a:r>
              <a:rPr kumimoji="1" lang="en-US" altLang="en-US" sz="2000">
                <a:latin typeface="Helvetica" panose="020B0604020202020204" pitchFamily="34" charset="0"/>
              </a:rPr>
              <a:t>/ (</a:t>
            </a:r>
            <a:r>
              <a:rPr kumimoji="1" lang="en-US" altLang="en-US" sz="2000">
                <a:solidFill>
                  <a:srgbClr val="0000FF"/>
                </a:solidFill>
                <a:latin typeface="Helvetica" panose="020B0604020202020204" pitchFamily="34" charset="0"/>
              </a:rPr>
              <a:t>2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CC33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4 </a:t>
            </a:r>
            <a:r>
              <a:rPr kumimoji="1" lang="en-US" altLang="en-US" sz="2000">
                <a:latin typeface="Helvetica" panose="020B0604020202020204" pitchFamily="34" charset="0"/>
              </a:rPr>
              <a:t>+</a:t>
            </a:r>
            <a:r>
              <a:rPr kumimoji="1" lang="en-US" altLang="en-US" sz="2000">
                <a:solidFill>
                  <a:srgbClr val="FF00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000">
                <a:solidFill>
                  <a:srgbClr val="FF33CC"/>
                </a:solidFill>
                <a:latin typeface="Helvetica" panose="020B0604020202020204" pitchFamily="34" charset="0"/>
              </a:rPr>
              <a:t>3</a:t>
            </a:r>
            <a:r>
              <a:rPr kumimoji="1" lang="en-US" altLang="en-US" sz="2000">
                <a:latin typeface="Helvetica" panose="020B0604020202020204" pitchFamily="34" charset="0"/>
              </a:rPr>
              <a:t>))  = 0.000</a:t>
            </a:r>
          </a:p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Tx/>
              <a:buNone/>
            </a:pPr>
            <a:r>
              <a:rPr kumimoji="1" lang="en-US" altLang="en-US" sz="2000">
                <a:latin typeface="Helvetica" panose="020B0604020202020204" pitchFamily="34" charset="0"/>
              </a:rPr>
              <a:t> 	</a:t>
            </a:r>
            <a:endParaRPr kumimoji="1" lang="en-US" altLang="en-US" sz="1600">
              <a:latin typeface="Helvetica" panose="020B0604020202020204" pitchFamily="34" charset="0"/>
            </a:endParaRPr>
          </a:p>
        </p:txBody>
      </p:sp>
      <p:sp>
        <p:nvSpPr>
          <p:cNvPr id="103428" name="TextBox 1012"/>
          <p:cNvSpPr txBox="1">
            <a:spLocks noChangeArrowheads="1"/>
          </p:cNvSpPr>
          <p:nvPr/>
        </p:nvSpPr>
        <p:spPr bwMode="auto">
          <a:xfrm>
            <a:off x="106363" y="990600"/>
            <a:ext cx="32845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Suppose I observe an insect with a wingbeat frequency of 420 at 11:00am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What is it? </a:t>
            </a:r>
          </a:p>
        </p:txBody>
      </p:sp>
      <p:cxnSp>
        <p:nvCxnSpPr>
          <p:cNvPr id="103429" name="Straight Connector 1013"/>
          <p:cNvCxnSpPr>
            <a:cxnSpLocks noChangeShapeType="1"/>
          </p:cNvCxnSpPr>
          <p:nvPr/>
        </p:nvCxnSpPr>
        <p:spPr bwMode="auto">
          <a:xfrm>
            <a:off x="3543300" y="3124200"/>
            <a:ext cx="3114675" cy="0"/>
          </a:xfrm>
          <a:prstGeom prst="line">
            <a:avLst/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3430" name="Straight Connector 1015"/>
          <p:cNvCxnSpPr>
            <a:cxnSpLocks noChangeShapeType="1"/>
          </p:cNvCxnSpPr>
          <p:nvPr/>
        </p:nvCxnSpPr>
        <p:spPr bwMode="auto">
          <a:xfrm rot="5400000" flipH="1" flipV="1">
            <a:off x="5357812" y="4024313"/>
            <a:ext cx="2105025" cy="0"/>
          </a:xfrm>
          <a:prstGeom prst="line">
            <a:avLst/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6562725" cy="830263"/>
          </a:xfrm>
        </p:spPr>
        <p:txBody>
          <a:bodyPr>
            <a:normAutofit/>
          </a:bodyPr>
          <a:lstStyle/>
          <a:p>
            <a:pPr>
              <a:defRPr/>
            </a:pPr>
            <a:r>
              <a:rPr lang="en-US" sz="48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Blue Sky Ideas</a:t>
            </a:r>
          </a:p>
        </p:txBody>
      </p:sp>
      <p:sp>
        <p:nvSpPr>
          <p:cNvPr id="235" name="Content Placeholder 2"/>
          <p:cNvSpPr txBox="1">
            <a:spLocks/>
          </p:cNvSpPr>
          <p:nvPr/>
        </p:nvSpPr>
        <p:spPr>
          <a:xfrm>
            <a:off x="88900" y="1622425"/>
            <a:ext cx="8896350" cy="5235575"/>
          </a:xfrm>
          <a:prstGeom prst="rect">
            <a:avLst/>
          </a:prstGeom>
        </p:spPr>
        <p:txBody>
          <a:bodyPr/>
          <a:lstStyle/>
          <a:p>
            <a:pPr marL="182880" eaLnBrk="1" fontAlgn="auto" hangingPunct="1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3600" dirty="0">
                <a:latin typeface="+mn-lt"/>
              </a:rPr>
              <a:t>Once you have a classifier working, you begin to see new uses for them…</a:t>
            </a:r>
          </a:p>
          <a:p>
            <a:pPr marL="182880" eaLnBrk="1" fontAlgn="auto" hangingPunct="1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endParaRPr lang="en-US" sz="3600" dirty="0"/>
          </a:p>
          <a:p>
            <a:pPr marL="182880" eaLnBrk="1" fontAlgn="auto" hangingPunct="1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3600" dirty="0"/>
              <a:t>Let us see some examples.. </a:t>
            </a:r>
            <a:endParaRPr lang="en-US" sz="3600" dirty="0">
              <a:latin typeface="+mn-lt"/>
            </a:endParaRPr>
          </a:p>
          <a:p>
            <a:pPr marL="182880" eaLnBrk="1" fontAlgn="auto" hangingPunct="1">
              <a:spcBef>
                <a:spcPct val="20000"/>
              </a:spcBef>
              <a:spcAft>
                <a:spcPts val="0"/>
              </a:spcAft>
              <a:defRPr/>
            </a:pPr>
            <a:r>
              <a:rPr lang="en-US" sz="2800" dirty="0"/>
              <a:t>  </a:t>
            </a:r>
            <a:endParaRPr lang="en-US" sz="2800" dirty="0">
              <a:latin typeface="+mn-lt"/>
            </a:endParaRPr>
          </a:p>
          <a:p>
            <a:pPr marL="182880" eaLnBrk="1" fontAlgn="auto" hangingPunct="1">
              <a:spcBef>
                <a:spcPct val="20000"/>
              </a:spcBef>
              <a:spcAft>
                <a:spcPts val="0"/>
              </a:spcAft>
              <a:buFont typeface="Arial" pitchFamily="34" charset="0"/>
              <a:buNone/>
              <a:defRPr/>
            </a:pPr>
            <a:r>
              <a:rPr lang="en-US" sz="2800" dirty="0">
                <a:latin typeface="+mn-lt"/>
              </a:rPr>
              <a:t> </a:t>
            </a:r>
            <a:endParaRPr lang="en-US" dirty="0">
              <a:latin typeface="+mn-lt"/>
            </a:endParaRPr>
          </a:p>
        </p:txBody>
      </p: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165100" y="150813"/>
            <a:ext cx="8978900" cy="830262"/>
          </a:xfrm>
        </p:spPr>
        <p:txBody>
          <a:bodyPr>
            <a:noAutofit/>
          </a:bodyPr>
          <a:lstStyle/>
          <a:p>
            <a:pPr lvl="1" algn="l">
              <a:spcBef>
                <a:spcPts val="0"/>
              </a:spcBef>
              <a:defRPr/>
            </a:pPr>
            <a:r>
              <a:rPr lang="en-US" sz="3000" kern="12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rPr>
              <a:t>Capturing or killing individually targeted insects</a:t>
            </a:r>
          </a:p>
        </p:txBody>
      </p:sp>
      <p:sp>
        <p:nvSpPr>
          <p:cNvPr id="106499" name="Rectangle 19"/>
          <p:cNvSpPr>
            <a:spLocks noChangeArrowheads="1"/>
          </p:cNvSpPr>
          <p:nvPr/>
        </p:nvSpPr>
        <p:spPr bwMode="auto">
          <a:xfrm>
            <a:off x="257175" y="1266825"/>
            <a:ext cx="8794750" cy="320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285750" indent="-28575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spcAft>
                <a:spcPts val="1200"/>
              </a:spcAft>
            </a:pPr>
            <a:r>
              <a:rPr lang="en-US" altLang="en-US" sz="2400"/>
              <a:t>Most efforts to capture or kill insects are “shotgun”. Many non-targeted insects (including beneficial ones) are killed/captured.</a:t>
            </a:r>
          </a:p>
          <a:p>
            <a:pPr eaLnBrk="1" hangingPunct="1">
              <a:spcBef>
                <a:spcPct val="0"/>
              </a:spcBef>
              <a:spcAft>
                <a:spcPts val="1200"/>
              </a:spcAft>
            </a:pPr>
            <a:r>
              <a:rPr lang="en-US" altLang="en-US" sz="2400"/>
              <a:t>In some cases, the ratios are 1,000 to 1 (i.e. 1,000 non-targeted insects are effected for each one that was targeted).</a:t>
            </a:r>
          </a:p>
          <a:p>
            <a:pPr eaLnBrk="1" hangingPunct="1">
              <a:spcBef>
                <a:spcPct val="0"/>
              </a:spcBef>
              <a:spcAft>
                <a:spcPts val="1200"/>
              </a:spcAft>
            </a:pPr>
            <a:r>
              <a:rPr lang="en-US" altLang="en-US" sz="2400"/>
              <a:t>We believe our sensors allow an </a:t>
            </a:r>
            <a:r>
              <a:rPr lang="en-US" altLang="en-US" sz="2400" i="1"/>
              <a:t>ultra precise </a:t>
            </a:r>
            <a:r>
              <a:rPr lang="en-US" altLang="en-US" sz="2400"/>
              <a:t>approach, with a ratio approaching 1 to 1.</a:t>
            </a:r>
          </a:p>
          <a:p>
            <a:pPr eaLnBrk="1" hangingPunct="1">
              <a:spcBef>
                <a:spcPct val="0"/>
              </a:spcBef>
              <a:spcAft>
                <a:spcPts val="1200"/>
              </a:spcAft>
            </a:pPr>
            <a:r>
              <a:rPr lang="en-US" altLang="en-US" sz="2400"/>
              <a:t>This has obvious implications for SIT/metagenomics </a:t>
            </a:r>
          </a:p>
        </p:txBody>
      </p:sp>
      <p:sp>
        <p:nvSpPr>
          <p:cNvPr id="4" name="Cube 3"/>
          <p:cNvSpPr/>
          <p:nvPr/>
        </p:nvSpPr>
        <p:spPr>
          <a:xfrm>
            <a:off x="7783513" y="5634038"/>
            <a:ext cx="1095375" cy="938212"/>
          </a:xfrm>
          <a:prstGeom prst="cub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5" name="Can 4"/>
          <p:cNvSpPr/>
          <p:nvPr/>
        </p:nvSpPr>
        <p:spPr>
          <a:xfrm>
            <a:off x="8201025" y="5303838"/>
            <a:ext cx="220663" cy="487362"/>
          </a:xfrm>
          <a:prstGeom prst="can">
            <a:avLst/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8312150" y="4995863"/>
            <a:ext cx="1588" cy="331787"/>
          </a:xfrm>
          <a:prstGeom prst="line">
            <a:avLst/>
          </a:prstGeom>
          <a:ln w="69850">
            <a:solidFill>
              <a:srgbClr val="FF0000">
                <a:alpha val="87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Can 6"/>
          <p:cNvSpPr/>
          <p:nvPr/>
        </p:nvSpPr>
        <p:spPr>
          <a:xfrm>
            <a:off x="8202613" y="4800600"/>
            <a:ext cx="220662" cy="227013"/>
          </a:xfrm>
          <a:prstGeom prst="can">
            <a:avLst/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pic>
        <p:nvPicPr>
          <p:cNvPr id="106504" name="Picture 3"/>
          <p:cNvPicPr>
            <a:picLocks noChangeAspect="1" noChangeArrowheads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3075" y="6234113"/>
            <a:ext cx="4191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505" name="Picture 3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04742" flipH="1">
            <a:off x="7523163" y="4856163"/>
            <a:ext cx="4556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1" name="Straight Connector 10"/>
          <p:cNvCxnSpPr/>
          <p:nvPr/>
        </p:nvCxnSpPr>
        <p:spPr>
          <a:xfrm>
            <a:off x="8312150" y="5324475"/>
            <a:ext cx="0" cy="1014413"/>
          </a:xfrm>
          <a:prstGeom prst="line">
            <a:avLst/>
          </a:prstGeom>
          <a:ln w="69850">
            <a:solidFill>
              <a:srgbClr val="FF0000">
                <a:alpha val="48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11"/>
          <p:cNvSpPr/>
          <p:nvPr/>
        </p:nvSpPr>
        <p:spPr>
          <a:xfrm>
            <a:off x="7785100" y="5016500"/>
            <a:ext cx="533400" cy="334963"/>
          </a:xfrm>
          <a:custGeom>
            <a:avLst/>
            <a:gdLst>
              <a:gd name="connsiteX0" fmla="*/ 533400 w 533400"/>
              <a:gd name="connsiteY0" fmla="*/ 335280 h 335280"/>
              <a:gd name="connsiteX1" fmla="*/ 434340 w 533400"/>
              <a:gd name="connsiteY1" fmla="*/ 160020 h 335280"/>
              <a:gd name="connsiteX2" fmla="*/ 121920 w 533400"/>
              <a:gd name="connsiteY2" fmla="*/ 60960 h 335280"/>
              <a:gd name="connsiteX3" fmla="*/ 0 w 533400"/>
              <a:gd name="connsiteY3" fmla="*/ 0 h 33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00" h="335280">
                <a:moveTo>
                  <a:pt x="533400" y="335280"/>
                </a:moveTo>
                <a:cubicBezTo>
                  <a:pt x="518160" y="270510"/>
                  <a:pt x="502920" y="205740"/>
                  <a:pt x="434340" y="160020"/>
                </a:cubicBezTo>
                <a:cubicBezTo>
                  <a:pt x="365760" y="114300"/>
                  <a:pt x="194310" y="87630"/>
                  <a:pt x="121920" y="60960"/>
                </a:cubicBezTo>
                <a:cubicBezTo>
                  <a:pt x="49530" y="34290"/>
                  <a:pt x="24765" y="17145"/>
                  <a:pt x="0" y="0"/>
                </a:cubicBezTo>
              </a:path>
            </a:pathLst>
          </a:custGeom>
          <a:ln cmpd="dbl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pic>
        <p:nvPicPr>
          <p:cNvPr id="106508" name="Picture 2" descr="http://www.mosquitozapper.com/images/bk15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313" y="4538663"/>
            <a:ext cx="1787525" cy="2205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040"/>
          <a:stretch>
            <a:fillRect/>
          </a:stretch>
        </p:blipFill>
        <p:spPr bwMode="auto">
          <a:xfrm>
            <a:off x="3573463" y="3371850"/>
            <a:ext cx="5570537" cy="348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>
            <a:off x="123825" y="0"/>
            <a:ext cx="3352800" cy="3640138"/>
          </a:xfrm>
          <a:prstGeom prst="rect">
            <a:avLst/>
          </a:prstGeom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36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Kill</a:t>
            </a:r>
            <a:endParaRPr lang="en-US" sz="2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eaLnBrk="1" hangingPunct="1">
              <a:defRPr/>
            </a:pPr>
            <a:endParaRPr lang="en-US" sz="2200" dirty="0">
              <a:solidFill>
                <a:prstClr val="black"/>
              </a:solidFill>
            </a:endParaRPr>
          </a:p>
          <a:p>
            <a:pPr eaLnBrk="1" hangingPunct="1">
              <a:spcAft>
                <a:spcPts val="500"/>
              </a:spcAft>
              <a:defRPr/>
            </a:pPr>
            <a:r>
              <a:rPr lang="en-US" sz="1600" dirty="0">
                <a:solidFill>
                  <a:prstClr val="black"/>
                </a:solidFill>
              </a:rPr>
              <a:t>It seems obvious you could kill a mosquito with a powerful enough laser and with enough time.</a:t>
            </a:r>
          </a:p>
          <a:p>
            <a:pPr eaLnBrk="1" hangingPunct="1">
              <a:spcAft>
                <a:spcPts val="500"/>
              </a:spcAft>
              <a:defRPr/>
            </a:pPr>
            <a:r>
              <a:rPr lang="en-US" sz="1600" dirty="0">
                <a:solidFill>
                  <a:prstClr val="black"/>
                </a:solidFill>
              </a:rPr>
              <a:t>But we need to do it fast, with as little power as possible.</a:t>
            </a:r>
          </a:p>
          <a:p>
            <a:pPr eaLnBrk="1" hangingPunct="1">
              <a:spcAft>
                <a:spcPts val="500"/>
              </a:spcAft>
              <a:defRPr/>
            </a:pPr>
            <a:r>
              <a:rPr lang="en-US" sz="1600" dirty="0">
                <a:solidFill>
                  <a:prstClr val="black"/>
                </a:solidFill>
              </a:rPr>
              <a:t>We have gotten this down to 1/20</a:t>
            </a:r>
            <a:r>
              <a:rPr lang="en-US" sz="1600" baseline="30000" dirty="0">
                <a:solidFill>
                  <a:prstClr val="black"/>
                </a:solidFill>
              </a:rPr>
              <a:t>th</a:t>
            </a:r>
            <a:r>
              <a:rPr lang="en-US" sz="1600" dirty="0">
                <a:solidFill>
                  <a:prstClr val="black"/>
                </a:solidFill>
              </a:rPr>
              <a:t> of a second, and just 1 watt. </a:t>
            </a:r>
            <a:r>
              <a:rPr lang="en-US" sz="1600" dirty="0">
                <a:solidFill>
                  <a:schemeClr val="bg1">
                    <a:lumMod val="65000"/>
                  </a:schemeClr>
                </a:solidFill>
              </a:rPr>
              <a:t>(and falling)</a:t>
            </a:r>
          </a:p>
          <a:p>
            <a:pPr eaLnBrk="1" hangingPunct="1">
              <a:spcAft>
                <a:spcPts val="500"/>
              </a:spcAft>
              <a:defRPr/>
            </a:pPr>
            <a:r>
              <a:rPr lang="en-US" sz="1600" dirty="0">
                <a:solidFill>
                  <a:prstClr val="black"/>
                </a:solidFill>
              </a:rPr>
              <a:t>The mosquitoes may survive the laser strike, but they cannot fly away (as was the case in photo shown right)</a:t>
            </a:r>
          </a:p>
        </p:txBody>
      </p:sp>
      <p:pic>
        <p:nvPicPr>
          <p:cNvPr id="10752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75" y="0"/>
            <a:ext cx="5572125" cy="445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5" name="TextBox 7"/>
          <p:cNvSpPr txBox="1">
            <a:spLocks noChangeArrowheads="1"/>
          </p:cNvSpPr>
          <p:nvPr/>
        </p:nvSpPr>
        <p:spPr bwMode="auto">
          <a:xfrm>
            <a:off x="4832350" y="6321425"/>
            <a:ext cx="34131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FFCC"/>
                </a:solidFill>
              </a:rPr>
              <a:t>Zoom-in (after removing the wing)</a:t>
            </a:r>
          </a:p>
        </p:txBody>
      </p:sp>
      <p:pic>
        <p:nvPicPr>
          <p:cNvPr id="107526" name="Picture 7" descr="http://www.engr.ucr.edu/~gaguilar/imgs/image002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382"/>
          <a:stretch>
            <a:fillRect/>
          </a:stretch>
        </p:blipFill>
        <p:spPr bwMode="auto">
          <a:xfrm>
            <a:off x="2843213" y="6054725"/>
            <a:ext cx="63976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527" name="Picture 9" descr="https://media.licdn.com/mpr/mpr/shrink_500_500/p/4/005/03a/038/3a4d97b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55" r="9927" b="11365"/>
          <a:stretch>
            <a:fillRect/>
          </a:stretch>
        </p:blipFill>
        <p:spPr bwMode="auto">
          <a:xfrm>
            <a:off x="2097088" y="6051550"/>
            <a:ext cx="687387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8" name="Rectangle 10"/>
          <p:cNvSpPr>
            <a:spLocks noChangeArrowheads="1"/>
          </p:cNvSpPr>
          <p:nvPr/>
        </p:nvSpPr>
        <p:spPr bwMode="auto">
          <a:xfrm>
            <a:off x="0" y="6211888"/>
            <a:ext cx="2081213" cy="600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</a:rPr>
              <a:t>Collaboration with UCR mechanical engineers Amir Rose and Dr. Guillermo Aguilar</a:t>
            </a: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13" name="Cube 12"/>
          <p:cNvSpPr/>
          <p:nvPr/>
        </p:nvSpPr>
        <p:spPr>
          <a:xfrm>
            <a:off x="2230438" y="4748213"/>
            <a:ext cx="1095375" cy="938212"/>
          </a:xfrm>
          <a:prstGeom prst="cub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4" name="Can 13"/>
          <p:cNvSpPr/>
          <p:nvPr/>
        </p:nvSpPr>
        <p:spPr>
          <a:xfrm>
            <a:off x="2647950" y="4418013"/>
            <a:ext cx="220663" cy="487362"/>
          </a:xfrm>
          <a:prstGeom prst="can">
            <a:avLst/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cxnSp>
        <p:nvCxnSpPr>
          <p:cNvPr id="17" name="Straight Connector 16"/>
          <p:cNvCxnSpPr/>
          <p:nvPr/>
        </p:nvCxnSpPr>
        <p:spPr>
          <a:xfrm flipH="1">
            <a:off x="2759075" y="4110038"/>
            <a:ext cx="1588" cy="331787"/>
          </a:xfrm>
          <a:prstGeom prst="line">
            <a:avLst/>
          </a:prstGeom>
          <a:ln w="69850">
            <a:solidFill>
              <a:srgbClr val="FF0000">
                <a:alpha val="87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Can 14"/>
          <p:cNvSpPr/>
          <p:nvPr/>
        </p:nvSpPr>
        <p:spPr>
          <a:xfrm>
            <a:off x="2649538" y="3914775"/>
            <a:ext cx="220662" cy="227013"/>
          </a:xfrm>
          <a:prstGeom prst="can">
            <a:avLst/>
          </a:prstGeom>
          <a:solidFill>
            <a:schemeClr val="bg1"/>
          </a:solidFill>
          <a:ln w="635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pic>
        <p:nvPicPr>
          <p:cNvPr id="107533" name="Picture 3"/>
          <p:cNvPicPr>
            <a:picLocks noChangeAspect="1" noChangeArrowheads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00" y="5348288"/>
            <a:ext cx="4191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34" name="Rectangle 22"/>
          <p:cNvSpPr>
            <a:spLocks noChangeArrowheads="1"/>
          </p:cNvSpPr>
          <p:nvPr/>
        </p:nvSpPr>
        <p:spPr bwMode="auto">
          <a:xfrm>
            <a:off x="66675" y="4591050"/>
            <a:ext cx="2190750" cy="1169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spcAft>
                <a:spcPts val="500"/>
              </a:spcAft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We are building a SIT Hotel California for female mosquitoes (</a:t>
            </a:r>
            <a:r>
              <a:rPr lang="en-US" altLang="en-US" sz="1400" i="1">
                <a:solidFill>
                  <a:srgbClr val="000000"/>
                </a:solidFill>
              </a:rPr>
              <a:t>you can check out anytime you like, but you can never leave</a:t>
            </a:r>
            <a:r>
              <a:rPr lang="en-US" altLang="en-US" sz="1400">
                <a:solidFill>
                  <a:srgbClr val="000000"/>
                </a:solidFill>
              </a:rPr>
              <a:t>)</a:t>
            </a:r>
          </a:p>
        </p:txBody>
      </p:sp>
      <p:pic>
        <p:nvPicPr>
          <p:cNvPr id="107535" name="Picture 3"/>
          <p:cNvPicPr>
            <a:picLocks noChangeAspect="1" noChangeArrowheads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04742" flipH="1">
            <a:off x="1970088" y="3970338"/>
            <a:ext cx="455612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" name="Straight Connector 19"/>
          <p:cNvCxnSpPr/>
          <p:nvPr/>
        </p:nvCxnSpPr>
        <p:spPr>
          <a:xfrm>
            <a:off x="2759075" y="4438650"/>
            <a:ext cx="0" cy="1014413"/>
          </a:xfrm>
          <a:prstGeom prst="line">
            <a:avLst/>
          </a:prstGeom>
          <a:ln w="69850">
            <a:solidFill>
              <a:srgbClr val="FF0000">
                <a:alpha val="48000"/>
              </a:srgb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Freeform 24"/>
          <p:cNvSpPr/>
          <p:nvPr/>
        </p:nvSpPr>
        <p:spPr>
          <a:xfrm>
            <a:off x="2232025" y="4130675"/>
            <a:ext cx="533400" cy="334963"/>
          </a:xfrm>
          <a:custGeom>
            <a:avLst/>
            <a:gdLst>
              <a:gd name="connsiteX0" fmla="*/ 533400 w 533400"/>
              <a:gd name="connsiteY0" fmla="*/ 335280 h 335280"/>
              <a:gd name="connsiteX1" fmla="*/ 434340 w 533400"/>
              <a:gd name="connsiteY1" fmla="*/ 160020 h 335280"/>
              <a:gd name="connsiteX2" fmla="*/ 121920 w 533400"/>
              <a:gd name="connsiteY2" fmla="*/ 60960 h 335280"/>
              <a:gd name="connsiteX3" fmla="*/ 0 w 533400"/>
              <a:gd name="connsiteY3" fmla="*/ 0 h 335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00" h="335280">
                <a:moveTo>
                  <a:pt x="533400" y="335280"/>
                </a:moveTo>
                <a:cubicBezTo>
                  <a:pt x="518160" y="270510"/>
                  <a:pt x="502920" y="205740"/>
                  <a:pt x="434340" y="160020"/>
                </a:cubicBezTo>
                <a:cubicBezTo>
                  <a:pt x="365760" y="114300"/>
                  <a:pt x="194310" y="87630"/>
                  <a:pt x="121920" y="60960"/>
                </a:cubicBezTo>
                <a:cubicBezTo>
                  <a:pt x="49530" y="34290"/>
                  <a:pt x="24765" y="17145"/>
                  <a:pt x="0" y="0"/>
                </a:cubicBezTo>
              </a:path>
            </a:pathLst>
          </a:custGeom>
          <a:ln cmpd="dbl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07538" name="Rectangle 17"/>
          <p:cNvSpPr>
            <a:spLocks noChangeArrowheads="1"/>
          </p:cNvSpPr>
          <p:nvPr/>
        </p:nvSpPr>
        <p:spPr bwMode="auto">
          <a:xfrm>
            <a:off x="7280275" y="4540250"/>
            <a:ext cx="14620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i="1">
                <a:solidFill>
                  <a:srgbClr val="FFFFCC"/>
                </a:solidFill>
              </a:rPr>
              <a:t>Culex</a:t>
            </a:r>
            <a:r>
              <a:rPr lang="en-US" altLang="en-US" sz="2400" i="1"/>
              <a:t>  </a:t>
            </a:r>
            <a:r>
              <a:rPr lang="en-US" altLang="en-US" sz="2400" i="1">
                <a:solidFill>
                  <a:srgbClr val="FFFFCC"/>
                </a:solidFill>
              </a:rPr>
              <a:t>tarsalis</a:t>
            </a:r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23825" y="0"/>
            <a:ext cx="8867775" cy="4816475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36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Capture I</a:t>
            </a:r>
            <a:endParaRPr lang="en-US" sz="2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 eaLnBrk="1" hangingPunct="1">
              <a:defRPr/>
            </a:pPr>
            <a:endParaRPr lang="en-US" sz="2200" dirty="0">
              <a:solidFill>
                <a:prstClr val="black"/>
              </a:solidFill>
            </a:endParaRPr>
          </a:p>
          <a:p>
            <a:pPr algn="ctr" eaLnBrk="1" hangingPunct="1">
              <a:defRPr/>
            </a:pPr>
            <a:endParaRPr lang="en-US" sz="2200" dirty="0">
              <a:solidFill>
                <a:prstClr val="black"/>
              </a:solidFill>
            </a:endParaRPr>
          </a:p>
          <a:p>
            <a:pPr eaLnBrk="1" hangingPunct="1">
              <a:defRPr/>
            </a:pPr>
            <a:r>
              <a:rPr lang="en-US" dirty="0">
                <a:solidFill>
                  <a:prstClr val="black"/>
                </a:solidFill>
              </a:rPr>
              <a:t>We envision building robotic traps that can be left in the field, and programed with different sampling missions.</a:t>
            </a:r>
          </a:p>
          <a:p>
            <a:pPr algn="ctr" eaLnBrk="1" hangingPunct="1">
              <a:defRPr/>
            </a:pPr>
            <a:endParaRPr lang="en-US" dirty="0">
              <a:solidFill>
                <a:prstClr val="black"/>
              </a:solidFill>
            </a:endParaRPr>
          </a:p>
          <a:p>
            <a:pPr eaLnBrk="1" hangingPunct="1">
              <a:defRPr/>
            </a:pPr>
            <a:r>
              <a:rPr lang="en-US" dirty="0">
                <a:solidFill>
                  <a:prstClr val="black"/>
                </a:solidFill>
              </a:rPr>
              <a:t>Such traps could be placed and retrieved by drones.</a:t>
            </a:r>
          </a:p>
          <a:p>
            <a:pPr eaLnBrk="1" hangingPunct="1">
              <a:defRPr/>
            </a:pPr>
            <a:endParaRPr lang="en-US" dirty="0">
              <a:solidFill>
                <a:prstClr val="black"/>
              </a:solidFill>
            </a:endParaRPr>
          </a:p>
          <a:p>
            <a:pPr eaLnBrk="1" hangingPunct="1">
              <a:defRPr/>
            </a:pPr>
            <a:r>
              <a:rPr lang="en-US" dirty="0">
                <a:solidFill>
                  <a:prstClr val="black"/>
                </a:solidFill>
              </a:rPr>
              <a:t>Capturing </a:t>
            </a:r>
            <a:r>
              <a:rPr lang="en-US" i="1" dirty="0">
                <a:solidFill>
                  <a:prstClr val="black"/>
                </a:solidFill>
              </a:rPr>
              <a:t>live</a:t>
            </a:r>
            <a:r>
              <a:rPr lang="en-US" dirty="0">
                <a:solidFill>
                  <a:prstClr val="black"/>
                </a:solidFill>
              </a:rPr>
              <a:t> insects is important if you want to do </a:t>
            </a:r>
            <a:r>
              <a:rPr lang="en-US" dirty="0" err="1">
                <a:solidFill>
                  <a:prstClr val="black"/>
                </a:solidFill>
              </a:rPr>
              <a:t>metagenomics</a:t>
            </a:r>
            <a:r>
              <a:rPr lang="en-US" dirty="0">
                <a:solidFill>
                  <a:prstClr val="black"/>
                </a:solidFill>
              </a:rPr>
              <a:t>.</a:t>
            </a:r>
          </a:p>
          <a:p>
            <a:pPr eaLnBrk="1" hangingPunct="1">
              <a:defRPr/>
            </a:pPr>
            <a:endParaRPr lang="en-US" dirty="0">
              <a:solidFill>
                <a:prstClr val="black"/>
              </a:solidFill>
            </a:endParaRPr>
          </a:p>
          <a:p>
            <a:pPr eaLnBrk="1" hangingPunct="1">
              <a:defRPr/>
            </a:pPr>
            <a:endParaRPr lang="en-US" dirty="0">
              <a:solidFill>
                <a:prstClr val="black"/>
              </a:solidFill>
            </a:endParaRPr>
          </a:p>
          <a:p>
            <a:pPr eaLnBrk="1" hangingPunct="1">
              <a:defRPr/>
            </a:pPr>
            <a:r>
              <a:rPr lang="en-US" dirty="0">
                <a:solidFill>
                  <a:prstClr val="black"/>
                </a:solidFill>
              </a:rPr>
              <a:t>Some examples of sampling missions</a:t>
            </a:r>
            <a:r>
              <a:rPr lang="en-US" sz="2200" dirty="0">
                <a:solidFill>
                  <a:prstClr val="black"/>
                </a:solidFill>
              </a:rPr>
              <a:t>…  </a:t>
            </a:r>
          </a:p>
          <a:p>
            <a:pPr algn="ctr" eaLnBrk="1" hangingPunct="1">
              <a:defRPr/>
            </a:pPr>
            <a:endParaRPr lang="en-US" sz="1100" dirty="0">
              <a:solidFill>
                <a:prstClr val="black"/>
              </a:solidFill>
            </a:endParaRPr>
          </a:p>
        </p:txBody>
      </p:sp>
      <p:sp>
        <p:nvSpPr>
          <p:cNvPr id="108547" name="Rectangle 3"/>
          <p:cNvSpPr>
            <a:spLocks noChangeArrowheads="1"/>
          </p:cNvSpPr>
          <p:nvPr/>
        </p:nvSpPr>
        <p:spPr bwMode="auto">
          <a:xfrm>
            <a:off x="123825" y="5394325"/>
            <a:ext cx="870585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examples of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gravid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  <a:cs typeface="Arial" panose="020B0604020202020204" pitchFamily="34" charset="0"/>
              </a:rPr>
              <a:t>Aedes</a:t>
            </a:r>
            <a:r>
              <a:rPr lang="en-US" altLang="en-US" sz="1200" i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aegypti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}</a:t>
            </a:r>
            <a:endParaRPr lang="en-US" altLang="en-US" sz="1600">
              <a:ea typeface="SimSun" panose="02010600030101010101" pitchFamily="2" charset="-122"/>
            </a:endParaRPr>
          </a:p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insects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marked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 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Cripple(</a:t>
            </a:r>
            <a:r>
              <a:rPr lang="en-US" altLang="en-US" sz="1100" i="1">
                <a:latin typeface="Arial" panose="020B0604020202020204" pitchFamily="34" charset="0"/>
                <a:ea typeface="SimSun" panose="02010600030101010101" pitchFamily="2" charset="-122"/>
              </a:rPr>
              <a:t>left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-</a:t>
            </a:r>
            <a:r>
              <a:rPr lang="en-US" altLang="en-US" sz="1100" b="1">
                <a:solidFill>
                  <a:srgbClr val="FF000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|</a:t>
            </a:r>
            <a:r>
              <a:rPr lang="en-US" altLang="en-US" sz="1100" i="1">
                <a:latin typeface="Arial" panose="020B0604020202020204" pitchFamily="34" charset="0"/>
                <a:ea typeface="SimSun" panose="02010600030101010101" pitchFamily="2" charset="-122"/>
              </a:rPr>
              <a:t>right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-</a:t>
            </a:r>
            <a:r>
              <a:rPr lang="en-US" altLang="en-US" sz="1100" b="1">
                <a:solidFill>
                  <a:srgbClr val="FF00FF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S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)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}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1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				           </a:t>
            </a:r>
            <a:endParaRPr lang="en-US" altLang="en-US" sz="1200"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examples of insects that are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NOT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Anopheles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AND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have a wingbeat frequency &gt; 400          </a:t>
            </a:r>
            <a:r>
              <a:rPr lang="en-US" altLang="en-US" sz="1200">
                <a:latin typeface="Arial" panose="020B0604020202020204" pitchFamily="34" charset="0"/>
                <a:ea typeface="SimSun" panose="02010600030101010101" pitchFamily="2" charset="-122"/>
              </a:rPr>
              <a:t>(</a:t>
            </a:r>
            <a:r>
              <a:rPr lang="en-US" altLang="en-US" sz="1200" i="1">
                <a:latin typeface="Arial" panose="020B0604020202020204" pitchFamily="34" charset="0"/>
                <a:ea typeface="SimSun" panose="02010600030101010101" pitchFamily="2" charset="-122"/>
              </a:rPr>
              <a:t>to exclude bees, etc.</a:t>
            </a:r>
            <a:r>
              <a:rPr lang="en-US" altLang="en-US" sz="1200">
                <a:latin typeface="Arial" panose="020B0604020202020204" pitchFamily="34" charset="0"/>
                <a:ea typeface="SimSun" panose="02010600030101010101" pitchFamily="2" charset="-122"/>
              </a:rPr>
              <a:t>)</a:t>
            </a:r>
            <a:endParaRPr lang="en-US" altLang="en-US" sz="1600">
              <a:ea typeface="SimSun" panose="02010600030101010101" pitchFamily="2" charset="-122"/>
            </a:endParaRPr>
          </a:p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examples of any insects with a wingbeat frequency &gt; 500, encountered between 4:00am and 4:10am</a:t>
            </a:r>
          </a:p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examples of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fed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Anopheles gambiae</a:t>
            </a:r>
            <a:r>
              <a:rPr lang="en-US" altLang="en-US" sz="1200" i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}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OR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fed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Anopheles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quadriannulatus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}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OR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fed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Anopheles</a:t>
            </a:r>
            <a:r>
              <a:rPr lang="en-US" altLang="en-US" sz="1200" i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melas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}</a:t>
            </a:r>
            <a:endParaRPr lang="en-US" altLang="en-US" sz="3600"/>
          </a:p>
        </p:txBody>
      </p:sp>
      <p:pic>
        <p:nvPicPr>
          <p:cNvPr id="108548" name="Picture 2" descr="http://www.davisequip.com/documents/cms/pics/AgScout-Isometric-view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7325" y="1693863"/>
            <a:ext cx="2501900" cy="1081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23825" y="0"/>
            <a:ext cx="4162425" cy="3862388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36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Capture II</a:t>
            </a:r>
            <a:endParaRPr lang="en-US" sz="2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 eaLnBrk="1" hangingPunct="1">
              <a:defRPr/>
            </a:pPr>
            <a:endParaRPr lang="en-US" sz="2200" dirty="0">
              <a:solidFill>
                <a:prstClr val="black"/>
              </a:solidFill>
            </a:endParaRPr>
          </a:p>
          <a:p>
            <a:pPr algn="ctr" eaLnBrk="1" hangingPunct="1">
              <a:defRPr/>
            </a:pPr>
            <a:r>
              <a:rPr lang="en-US" sz="2200" dirty="0">
                <a:solidFill>
                  <a:prstClr val="black"/>
                </a:solidFill>
              </a:rPr>
              <a:t>About 10% of the insects captured by Venus fly traps are </a:t>
            </a:r>
            <a:r>
              <a:rPr lang="en-US" sz="2200" i="1" dirty="0">
                <a:solidFill>
                  <a:prstClr val="black"/>
                </a:solidFill>
              </a:rPr>
              <a:t>flying</a:t>
            </a:r>
            <a:r>
              <a:rPr lang="en-US" sz="2200" dirty="0">
                <a:solidFill>
                  <a:prstClr val="black"/>
                </a:solidFill>
              </a:rPr>
              <a:t> insects</a:t>
            </a:r>
          </a:p>
          <a:p>
            <a:pPr algn="ctr" eaLnBrk="1" hangingPunct="1">
              <a:defRPr/>
            </a:pPr>
            <a:endParaRPr lang="en-US" sz="2200" dirty="0">
              <a:solidFill>
                <a:prstClr val="black"/>
              </a:solidFill>
            </a:endParaRPr>
          </a:p>
          <a:p>
            <a:pPr eaLnBrk="1" hangingPunct="1">
              <a:defRPr/>
            </a:pPr>
            <a:r>
              <a:rPr lang="en-US" sz="2200" dirty="0">
                <a:solidFill>
                  <a:prstClr val="black"/>
                </a:solidFill>
              </a:rPr>
              <a:t>We believe that we can build inexpensive mechanical traps that can capture sex/species targeted insects.</a:t>
            </a:r>
          </a:p>
          <a:p>
            <a:pPr algn="ctr" eaLnBrk="1" hangingPunct="1">
              <a:defRPr/>
            </a:pPr>
            <a:endParaRPr lang="en-US" sz="2200" dirty="0">
              <a:solidFill>
                <a:prstClr val="black"/>
              </a:solidFill>
            </a:endParaRPr>
          </a:p>
          <a:p>
            <a:pPr algn="ctr" eaLnBrk="1" hangingPunct="1">
              <a:defRPr/>
            </a:pPr>
            <a:endParaRPr lang="en-US" sz="1100" dirty="0">
              <a:solidFill>
                <a:prstClr val="black"/>
              </a:solidFill>
            </a:endParaRPr>
          </a:p>
        </p:txBody>
      </p:sp>
      <p:pic>
        <p:nvPicPr>
          <p:cNvPr id="109571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56163" y="131763"/>
            <a:ext cx="4125912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2" name="Rectangle 3"/>
          <p:cNvSpPr>
            <a:spLocks noChangeArrowheads="1"/>
          </p:cNvSpPr>
          <p:nvPr/>
        </p:nvSpPr>
        <p:spPr bwMode="auto">
          <a:xfrm>
            <a:off x="123825" y="5670550"/>
            <a:ext cx="870585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examples of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gravid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  <a:cs typeface="Arial" panose="020B0604020202020204" pitchFamily="34" charset="0"/>
              </a:rPr>
              <a:t>Aedes</a:t>
            </a:r>
            <a:r>
              <a:rPr lang="en-US" altLang="en-US" sz="1200" i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aegypti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}</a:t>
            </a:r>
            <a:endParaRPr lang="en-US" altLang="en-US" sz="1600">
              <a:ea typeface="SimSun" panose="02010600030101010101" pitchFamily="2" charset="-122"/>
            </a:endParaRPr>
          </a:p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insects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marked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 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Cripple(</a:t>
            </a:r>
            <a:r>
              <a:rPr lang="en-US" altLang="en-US" sz="1100" i="1">
                <a:latin typeface="Arial" panose="020B0604020202020204" pitchFamily="34" charset="0"/>
                <a:ea typeface="SimSun" panose="02010600030101010101" pitchFamily="2" charset="-122"/>
              </a:rPr>
              <a:t>left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-</a:t>
            </a:r>
            <a:r>
              <a:rPr lang="en-US" altLang="en-US" sz="1100" b="1">
                <a:solidFill>
                  <a:srgbClr val="FF000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|</a:t>
            </a:r>
            <a:r>
              <a:rPr lang="en-US" altLang="en-US" sz="1100" i="1">
                <a:latin typeface="Arial" panose="020B0604020202020204" pitchFamily="34" charset="0"/>
                <a:ea typeface="SimSun" panose="02010600030101010101" pitchFamily="2" charset="-122"/>
              </a:rPr>
              <a:t>right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-</a:t>
            </a:r>
            <a:r>
              <a:rPr lang="en-US" altLang="en-US" sz="1100" b="1">
                <a:solidFill>
                  <a:srgbClr val="FF00FF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S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)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}</a:t>
            </a:r>
            <a:r>
              <a:rPr lang="en-US" altLang="en-US" sz="1100"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1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				           </a:t>
            </a:r>
            <a:endParaRPr lang="en-US" altLang="en-US" sz="1200"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examples of insects that are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NOT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Anopheles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AND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have a wingbeat frequency &gt; 400          </a:t>
            </a:r>
            <a:r>
              <a:rPr lang="en-US" altLang="en-US" sz="1200">
                <a:latin typeface="Arial" panose="020B0604020202020204" pitchFamily="34" charset="0"/>
                <a:ea typeface="SimSun" panose="02010600030101010101" pitchFamily="2" charset="-122"/>
              </a:rPr>
              <a:t>(</a:t>
            </a:r>
            <a:r>
              <a:rPr lang="en-US" altLang="en-US" sz="1200" i="1">
                <a:latin typeface="Arial" panose="020B0604020202020204" pitchFamily="34" charset="0"/>
                <a:ea typeface="SimSun" panose="02010600030101010101" pitchFamily="2" charset="-122"/>
              </a:rPr>
              <a:t>to exclude bees, etc.</a:t>
            </a:r>
            <a:r>
              <a:rPr lang="en-US" altLang="en-US" sz="1200">
                <a:latin typeface="Arial" panose="020B0604020202020204" pitchFamily="34" charset="0"/>
                <a:ea typeface="SimSun" panose="02010600030101010101" pitchFamily="2" charset="-122"/>
              </a:rPr>
              <a:t>)</a:t>
            </a:r>
            <a:endParaRPr lang="en-US" altLang="en-US" sz="1600">
              <a:ea typeface="SimSun" panose="02010600030101010101" pitchFamily="2" charset="-122"/>
            </a:endParaRPr>
          </a:p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examples of any insects with a wingbeat frequency &gt; 500, encountered between 4:00am and 4:10am</a:t>
            </a:r>
          </a:p>
          <a:p>
            <a:pPr algn="just" eaLnBrk="1" hangingPunct="1">
              <a:lnSpc>
                <a:spcPct val="95000"/>
              </a:lnSpc>
              <a:spcBef>
                <a:spcPts val="200"/>
              </a:spcBef>
              <a:spcAft>
                <a:spcPts val="200"/>
              </a:spcAft>
              <a:buFont typeface="Symbol" panose="05050102010706020507" pitchFamily="18" charset="2"/>
              <a:buChar char=""/>
            </a:pP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Capture examples of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fed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Anopheles gambiae</a:t>
            </a:r>
            <a:r>
              <a:rPr lang="en-US" altLang="en-US" sz="1200" i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}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OR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fed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Anopheles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quadriannulatus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}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OR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b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fed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{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Anopheles</a:t>
            </a:r>
            <a:r>
              <a:rPr lang="en-US" altLang="en-US" sz="1200" i="1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altLang="en-US" sz="1200" i="1">
                <a:solidFill>
                  <a:srgbClr val="0070C0"/>
                </a:solidFill>
                <a:latin typeface="Garamond" panose="02020404030301010803" pitchFamily="18" charset="0"/>
                <a:ea typeface="SimSun" panose="02010600030101010101" pitchFamily="2" charset="-122"/>
              </a:rPr>
              <a:t>melas</a:t>
            </a:r>
            <a:r>
              <a:rPr lang="en-US" altLang="en-US" sz="1200">
                <a:solidFill>
                  <a:srgbClr val="0070C0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}</a:t>
            </a:r>
            <a:endParaRPr lang="en-US" altLang="en-US" sz="3600"/>
          </a:p>
        </p:txBody>
      </p:sp>
      <p:pic>
        <p:nvPicPr>
          <p:cNvPr id="109573" name="Picture 5"/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8154" b="19080"/>
          <a:stretch>
            <a:fillRect/>
          </a:stretch>
        </p:blipFill>
        <p:spPr bwMode="auto">
          <a:xfrm>
            <a:off x="4062413" y="4913313"/>
            <a:ext cx="693737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574" name="Picture 2" descr="http://www.solenoid-japan.com/resources/c_media/themes/theme_1/images/products/img_push_04.jpg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086" t="6451" r="3656" b="13104"/>
          <a:stretch>
            <a:fillRect/>
          </a:stretch>
        </p:blipFill>
        <p:spPr bwMode="auto">
          <a:xfrm>
            <a:off x="4222750" y="2578100"/>
            <a:ext cx="533400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575" name="Picture 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999" t="9167" r="15501" b="28835"/>
          <a:stretch>
            <a:fillRect/>
          </a:stretch>
        </p:blipFill>
        <p:spPr bwMode="auto">
          <a:xfrm>
            <a:off x="3633788" y="3365500"/>
            <a:ext cx="1709737" cy="1547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Isosceles Triangle 7"/>
          <p:cNvSpPr/>
          <p:nvPr/>
        </p:nvSpPr>
        <p:spPr>
          <a:xfrm rot="16686206">
            <a:off x="3688556" y="3972719"/>
            <a:ext cx="747713" cy="2378075"/>
          </a:xfrm>
          <a:prstGeom prst="triangle">
            <a:avLst>
              <a:gd name="adj" fmla="val 56194"/>
            </a:avLst>
          </a:prstGeom>
          <a:solidFill>
            <a:srgbClr val="FF0000">
              <a:alpha val="2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pic>
        <p:nvPicPr>
          <p:cNvPr id="109577" name="Picture 8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541" b="24741"/>
          <a:stretch>
            <a:fillRect/>
          </a:stretch>
        </p:blipFill>
        <p:spPr bwMode="auto">
          <a:xfrm rot="-8056868">
            <a:off x="1123156" y="4077495"/>
            <a:ext cx="1971675" cy="1217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578" name="Picture 1" descr="C:\Users\eamonn\Desktop\Wingbeat\morning_picdump_698_640_10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277" t="10638"/>
          <a:stretch>
            <a:fillRect/>
          </a:stretch>
        </p:blipFill>
        <p:spPr bwMode="auto">
          <a:xfrm>
            <a:off x="6038850" y="2781300"/>
            <a:ext cx="2943225" cy="275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23825" y="0"/>
            <a:ext cx="4162425" cy="1492716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36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Capture III</a:t>
            </a:r>
            <a:endParaRPr lang="en-US" sz="2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 eaLnBrk="1" hangingPunct="1">
              <a:defRPr/>
            </a:pPr>
            <a:endParaRPr lang="en-US" sz="2200" dirty="0">
              <a:solidFill>
                <a:prstClr val="black"/>
              </a:solidFill>
            </a:endParaRPr>
          </a:p>
          <a:p>
            <a:pPr algn="ctr" eaLnBrk="1" hangingPunct="1">
              <a:defRPr/>
            </a:pPr>
            <a:endParaRPr lang="en-US" sz="2200" dirty="0">
              <a:solidFill>
                <a:prstClr val="black"/>
              </a:solidFill>
            </a:endParaRPr>
          </a:p>
          <a:p>
            <a:pPr algn="ctr" eaLnBrk="1" hangingPunct="1">
              <a:defRPr/>
            </a:pPr>
            <a:endParaRPr lang="en-US" sz="1100" dirty="0">
              <a:solidFill>
                <a:prstClr val="black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826" y="4165600"/>
            <a:ext cx="3441442" cy="258108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17464"/>
          <a:stretch/>
        </p:blipFill>
        <p:spPr>
          <a:xfrm>
            <a:off x="4114800" y="0"/>
            <a:ext cx="5029200" cy="6858000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123825" y="2100083"/>
            <a:ext cx="373512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Capture was just an idea two years back, but we are now doing it in the field, for real!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867353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2"/>
          <p:cNvSpPr>
            <a:spLocks noGrp="1" noChangeArrowheads="1"/>
          </p:cNvSpPr>
          <p:nvPr>
            <p:ph type="title"/>
          </p:nvPr>
        </p:nvSpPr>
        <p:spPr>
          <a:xfrm>
            <a:off x="611188" y="-17145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Feature Generation</a:t>
            </a:r>
          </a:p>
        </p:txBody>
      </p:sp>
      <p:sp>
        <p:nvSpPr>
          <p:cNvPr id="13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765175"/>
            <a:ext cx="7772400" cy="1519238"/>
          </a:xfrm>
        </p:spPr>
        <p:txBody>
          <a:bodyPr/>
          <a:lstStyle/>
          <a:p>
            <a:pPr eaLnBrk="1" hangingPunct="1"/>
            <a:r>
              <a:rPr lang="en-US" altLang="en-US"/>
              <a:t>Feature generation refers to any technique to make new features from existing features</a:t>
            </a:r>
          </a:p>
        </p:txBody>
      </p:sp>
      <p:grpSp>
        <p:nvGrpSpPr>
          <p:cNvPr id="13316" name="Group 4"/>
          <p:cNvGrpSpPr>
            <a:grpSpLocks/>
          </p:cNvGrpSpPr>
          <p:nvPr/>
        </p:nvGrpSpPr>
        <p:grpSpPr bwMode="auto">
          <a:xfrm>
            <a:off x="6076950" y="3860800"/>
            <a:ext cx="3067050" cy="3078163"/>
            <a:chOff x="1634" y="2241"/>
            <a:chExt cx="1932" cy="1939"/>
          </a:xfrm>
        </p:grpSpPr>
        <p:grpSp>
          <p:nvGrpSpPr>
            <p:cNvPr id="13349" name="Group 5"/>
            <p:cNvGrpSpPr>
              <a:grpSpLocks/>
            </p:cNvGrpSpPr>
            <p:nvPr/>
          </p:nvGrpSpPr>
          <p:grpSpPr bwMode="auto">
            <a:xfrm>
              <a:off x="1634" y="2241"/>
              <a:ext cx="1932" cy="1939"/>
              <a:chOff x="1887" y="2230"/>
              <a:chExt cx="1932" cy="1939"/>
            </a:xfrm>
          </p:grpSpPr>
          <p:sp>
            <p:nvSpPr>
              <p:cNvPr id="13351" name="Rectangle 6"/>
              <p:cNvSpPr>
                <a:spLocks noChangeArrowheads="1"/>
              </p:cNvSpPr>
              <p:nvPr/>
            </p:nvSpPr>
            <p:spPr bwMode="auto">
              <a:xfrm>
                <a:off x="2011" y="2230"/>
                <a:ext cx="1801" cy="1765"/>
              </a:xfrm>
              <a:prstGeom prst="rect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107763" dir="8100000" algn="ctr" rotWithShape="0">
                  <a:schemeClr val="bg2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13352" name="Group 7"/>
              <p:cNvGrpSpPr>
                <a:grpSpLocks/>
              </p:cNvGrpSpPr>
              <p:nvPr/>
            </p:nvGrpSpPr>
            <p:grpSpPr bwMode="auto">
              <a:xfrm>
                <a:off x="1887" y="2293"/>
                <a:ext cx="1932" cy="1876"/>
                <a:chOff x="3198" y="69"/>
                <a:chExt cx="2463" cy="2286"/>
              </a:xfrm>
            </p:grpSpPr>
            <p:grpSp>
              <p:nvGrpSpPr>
                <p:cNvPr id="13353" name="Group 8"/>
                <p:cNvGrpSpPr>
                  <a:grpSpLocks/>
                </p:cNvGrpSpPr>
                <p:nvPr/>
              </p:nvGrpSpPr>
              <p:grpSpPr bwMode="auto">
                <a:xfrm>
                  <a:off x="3198" y="69"/>
                  <a:ext cx="2463" cy="2286"/>
                  <a:chOff x="1136" y="1946"/>
                  <a:chExt cx="2184" cy="1941"/>
                </a:xfrm>
              </p:grpSpPr>
              <p:sp>
                <p:nvSpPr>
                  <p:cNvPr id="279561" name="Rectangle 9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127" y="2314"/>
                    <a:ext cx="281" cy="26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vert="eaVert">
                    <a:spAutoFit/>
                  </a:bodyPr>
                  <a:lstStyle/>
                  <a:p>
                    <a:pPr algn="ctr" eaLnBrk="1" hangingPunct="1">
                      <a:lnSpc>
                        <a:spcPct val="90000"/>
                      </a:lnSpc>
                      <a:spcBef>
                        <a:spcPct val="50000"/>
                      </a:spcBef>
                      <a:defRPr/>
                    </a:pPr>
                    <a:endParaRPr lang="en-US" sz="1800" b="1">
                      <a:effectLst>
                        <a:outerShdw blurRad="38100" dist="38100" dir="2700000" algn="tl">
                          <a:srgbClr val="C0C0C0"/>
                        </a:outerShdw>
                      </a:effectLst>
                    </a:endParaRPr>
                  </a:p>
                </p:txBody>
              </p:sp>
              <p:sp>
                <p:nvSpPr>
                  <p:cNvPr id="13395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396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3309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397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398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399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0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3309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1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2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3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3309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4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5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6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3161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7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8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09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0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3161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1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2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3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3161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4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5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6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3013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7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8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19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0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3013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1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2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3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3013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4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5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6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864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7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8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29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0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864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1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2" name="Rectangle 4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3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864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4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5" name="Rectangle 5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6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716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7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8" name="Rectangle 5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39" name="Rectangle 5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0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716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1" name="Rectangle 5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2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3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716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4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5" name="Rectangle 6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6" name="Rectangle 6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568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7" name="Rectangle 6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8" name="Rectangle 6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49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0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568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1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2" name="Rectangle 6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3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568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4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5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6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420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7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8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59" name="Rectangle 7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0" name="Rectangle 7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420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1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2" name="Rectangle 7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3" name="Rectangle 7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420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4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5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6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272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7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8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69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0" name="Rectangle 8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272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1" name="Rectangle 8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2" name="Rectangle 8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3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272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4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5" name="Rectangle 9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6" name="Rectangle 9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123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7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8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79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0" name="Rectangle 9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123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1" name="Rectangle 9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2" name="Rectangle 9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3" name="Rectangle 9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123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4" name="Rectangle 9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5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6" name="Rectangle 10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1975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7" name="Rectangle 10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8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89" name="Rectangle 10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90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1975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91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92" name="Rectangle 10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93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1975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94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3495" name="Line 110"/>
                  <p:cNvSpPr>
                    <a:spLocks noChangeShapeType="1"/>
                  </p:cNvSpPr>
                  <p:nvPr/>
                </p:nvSpPr>
                <p:spPr bwMode="auto">
                  <a:xfrm>
                    <a:off x="1502" y="3457"/>
                    <a:ext cx="1677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96" name="Line 1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02" y="1975"/>
                    <a:ext cx="0" cy="1482"/>
                  </a:xfrm>
                  <a:prstGeom prst="line">
                    <a:avLst/>
                  </a:prstGeom>
                  <a:noFill/>
                  <a:ln w="222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3497" name="Text Box 1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66" y="1946"/>
                    <a:ext cx="276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10</a:t>
                    </a:r>
                  </a:p>
                </p:txBody>
              </p:sp>
              <p:sp>
                <p:nvSpPr>
                  <p:cNvPr id="13498" name="Text Box 1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56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</a:t>
                    </a:r>
                  </a:p>
                </p:txBody>
              </p:sp>
              <p:sp>
                <p:nvSpPr>
                  <p:cNvPr id="13499" name="Text Box 1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727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2</a:t>
                    </a:r>
                  </a:p>
                </p:txBody>
              </p:sp>
              <p:sp>
                <p:nvSpPr>
                  <p:cNvPr id="13500" name="Text Box 11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892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3</a:t>
                    </a:r>
                  </a:p>
                </p:txBody>
              </p:sp>
              <p:sp>
                <p:nvSpPr>
                  <p:cNvPr id="13501" name="Text Box 1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64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4</a:t>
                    </a:r>
                  </a:p>
                </p:txBody>
              </p:sp>
              <p:sp>
                <p:nvSpPr>
                  <p:cNvPr id="13502" name="Text Box 1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31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5</a:t>
                    </a:r>
                  </a:p>
                </p:txBody>
              </p:sp>
              <p:sp>
                <p:nvSpPr>
                  <p:cNvPr id="13503" name="Text Box 11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6</a:t>
                    </a:r>
                  </a:p>
                </p:txBody>
              </p:sp>
              <p:sp>
                <p:nvSpPr>
                  <p:cNvPr id="13504" name="Text Box 11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564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7</a:t>
                    </a:r>
                  </a:p>
                </p:txBody>
              </p:sp>
              <p:sp>
                <p:nvSpPr>
                  <p:cNvPr id="13505" name="Text Box 12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36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8</a:t>
                    </a:r>
                  </a:p>
                </p:txBody>
              </p:sp>
              <p:sp>
                <p:nvSpPr>
                  <p:cNvPr id="13506" name="Text Box 12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00" y="3517"/>
                    <a:ext cx="203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9</a:t>
                    </a:r>
                  </a:p>
                </p:txBody>
              </p:sp>
              <p:sp>
                <p:nvSpPr>
                  <p:cNvPr id="13507" name="Text Box 12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44" y="3514"/>
                    <a:ext cx="276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10</a:t>
                    </a:r>
                  </a:p>
                </p:txBody>
              </p:sp>
              <p:sp>
                <p:nvSpPr>
                  <p:cNvPr id="13508" name="Text Box 12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3280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</a:t>
                    </a:r>
                  </a:p>
                </p:txBody>
              </p:sp>
              <p:sp>
                <p:nvSpPr>
                  <p:cNvPr id="13509" name="Text Box 12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3130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2</a:t>
                    </a:r>
                  </a:p>
                </p:txBody>
              </p:sp>
              <p:sp>
                <p:nvSpPr>
                  <p:cNvPr id="13510" name="Text Box 12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98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3</a:t>
                    </a:r>
                  </a:p>
                </p:txBody>
              </p:sp>
              <p:sp>
                <p:nvSpPr>
                  <p:cNvPr id="13511" name="Text Box 12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835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4</a:t>
                    </a:r>
                  </a:p>
                </p:txBody>
              </p:sp>
              <p:sp>
                <p:nvSpPr>
                  <p:cNvPr id="13512" name="Text Box 12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686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5</a:t>
                    </a:r>
                  </a:p>
                </p:txBody>
              </p:sp>
              <p:sp>
                <p:nvSpPr>
                  <p:cNvPr id="13513" name="Text Box 12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539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6</a:t>
                    </a:r>
                  </a:p>
                </p:txBody>
              </p:sp>
              <p:sp>
                <p:nvSpPr>
                  <p:cNvPr id="13514" name="Text Box 12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391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7</a:t>
                    </a:r>
                  </a:p>
                </p:txBody>
              </p:sp>
              <p:sp>
                <p:nvSpPr>
                  <p:cNvPr id="13515" name="Text Box 13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242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8</a:t>
                    </a:r>
                  </a:p>
                </p:txBody>
              </p:sp>
              <p:sp>
                <p:nvSpPr>
                  <p:cNvPr id="13516" name="Text Box 13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095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9</a:t>
                    </a:r>
                  </a:p>
                </p:txBody>
              </p:sp>
              <p:sp>
                <p:nvSpPr>
                  <p:cNvPr id="279684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1962" y="3683"/>
                    <a:ext cx="1098" cy="204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>
                    <a:spAutoFit/>
                  </a:bodyPr>
                  <a:lstStyle/>
                  <a:p>
                    <a:pPr eaLnBrk="1" hangingPunct="1">
                      <a:lnSpc>
                        <a:spcPct val="90000"/>
                      </a:lnSpc>
                      <a:spcBef>
                        <a:spcPct val="50000"/>
                      </a:spcBef>
                      <a:defRPr/>
                    </a:pPr>
                    <a:endParaRPr lang="en-US" sz="1600" b="1">
                      <a:effectLst>
                        <a:outerShdw blurRad="38100" dist="38100" dir="2700000" algn="tl">
                          <a:srgbClr val="C0C0C0"/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13354" name="Oval 133"/>
                <p:cNvSpPr>
                  <a:spLocks noChangeArrowheads="1"/>
                </p:cNvSpPr>
                <p:nvPr/>
              </p:nvSpPr>
              <p:spPr bwMode="auto">
                <a:xfrm>
                  <a:off x="4045" y="1362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55" name="Oval 134"/>
                <p:cNvSpPr>
                  <a:spLocks noChangeArrowheads="1"/>
                </p:cNvSpPr>
                <p:nvPr/>
              </p:nvSpPr>
              <p:spPr bwMode="auto">
                <a:xfrm>
                  <a:off x="5372" y="127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56" name="Oval 135"/>
                <p:cNvSpPr>
                  <a:spLocks noChangeArrowheads="1"/>
                </p:cNvSpPr>
                <p:nvPr/>
              </p:nvSpPr>
              <p:spPr bwMode="auto">
                <a:xfrm>
                  <a:off x="3770" y="1618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57" name="Oval 136"/>
                <p:cNvSpPr>
                  <a:spLocks noChangeArrowheads="1"/>
                </p:cNvSpPr>
                <p:nvPr/>
              </p:nvSpPr>
              <p:spPr bwMode="auto">
                <a:xfrm>
                  <a:off x="4496" y="935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58" name="Oval 137"/>
                <p:cNvSpPr>
                  <a:spLocks noChangeArrowheads="1"/>
                </p:cNvSpPr>
                <p:nvPr/>
              </p:nvSpPr>
              <p:spPr bwMode="auto">
                <a:xfrm>
                  <a:off x="4328" y="1094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59" name="Oval 138"/>
                <p:cNvSpPr>
                  <a:spLocks noChangeArrowheads="1"/>
                </p:cNvSpPr>
                <p:nvPr/>
              </p:nvSpPr>
              <p:spPr bwMode="auto">
                <a:xfrm>
                  <a:off x="4756" y="696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0" name="Oval 139"/>
                <p:cNvSpPr>
                  <a:spLocks noChangeArrowheads="1"/>
                </p:cNvSpPr>
                <p:nvPr/>
              </p:nvSpPr>
              <p:spPr bwMode="auto">
                <a:xfrm>
                  <a:off x="4986" y="479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1" name="Rectangle 140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642" y="501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2" name="Rectangle 141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834" y="22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3" name="Rectangle 142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183" y="656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4" name="Rectangle 143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782" y="142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5" name="Rectangle 144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264" y="28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6" name="Rectangle 145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122" y="981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7" name="Rectangle 146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884" y="226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8" name="Rectangle 147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951" y="49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69" name="Rectangle 148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820" y="93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0" name="Rectangle 149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481" y="790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1" name="Rectangle 150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541" y="45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2" name="Rectangle 151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200" y="145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3" name="Rectangle 152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044" y="120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4" name="Rectangle 153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539" y="20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5" name="Rectangle 154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957" y="112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6" name="Rectangle 155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836" y="138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7" name="Rectangle 156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021" y="694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8" name="Rectangle 157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503" y="132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79" name="Rectangle 158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958" y="158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80" name="Rectangle 159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436" y="1537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81" name="Rectangle 160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292" y="127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82" name="Rectangle 161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695" y="87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83" name="Rectangle 162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119" y="1623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84" name="Rectangle 163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220" y="38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85" name="Rectangle 164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220" y="124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 b="1"/>
                </a:p>
              </p:txBody>
            </p:sp>
            <p:sp>
              <p:nvSpPr>
                <p:cNvPr id="13386" name="Rectangle 165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178" y="943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87" name="Rectangle 166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265" y="717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88" name="Rectangle 167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795" y="1674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89" name="Oval 168"/>
                <p:cNvSpPr>
                  <a:spLocks noChangeArrowheads="1"/>
                </p:cNvSpPr>
                <p:nvPr/>
              </p:nvSpPr>
              <p:spPr bwMode="auto">
                <a:xfrm>
                  <a:off x="3929" y="1470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90" name="Oval 169"/>
                <p:cNvSpPr>
                  <a:spLocks noChangeArrowheads="1"/>
                </p:cNvSpPr>
                <p:nvPr/>
              </p:nvSpPr>
              <p:spPr bwMode="auto">
                <a:xfrm>
                  <a:off x="4590" y="852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91" name="Oval 170"/>
                <p:cNvSpPr>
                  <a:spLocks noChangeArrowheads="1"/>
                </p:cNvSpPr>
                <p:nvPr/>
              </p:nvSpPr>
              <p:spPr bwMode="auto">
                <a:xfrm>
                  <a:off x="5224" y="261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92" name="Oval 171"/>
                <p:cNvSpPr>
                  <a:spLocks noChangeArrowheads="1"/>
                </p:cNvSpPr>
                <p:nvPr/>
              </p:nvSpPr>
              <p:spPr bwMode="auto">
                <a:xfrm>
                  <a:off x="4865" y="604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3393" name="Oval 172"/>
                <p:cNvSpPr>
                  <a:spLocks noChangeArrowheads="1"/>
                </p:cNvSpPr>
                <p:nvPr/>
              </p:nvSpPr>
              <p:spPr bwMode="auto">
                <a:xfrm>
                  <a:off x="4173" y="1244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</p:grpSp>
        <p:sp>
          <p:nvSpPr>
            <p:cNvPr id="13350" name="Line 173"/>
            <p:cNvSpPr>
              <a:spLocks noChangeShapeType="1"/>
            </p:cNvSpPr>
            <p:nvPr/>
          </p:nvSpPr>
          <p:spPr bwMode="auto">
            <a:xfrm flipV="1">
              <a:off x="1857" y="2498"/>
              <a:ext cx="1335" cy="1338"/>
            </a:xfrm>
            <a:prstGeom prst="line">
              <a:avLst/>
            </a:prstGeom>
            <a:noFill/>
            <a:ln w="762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317" name="Rectangle 174"/>
          <p:cNvSpPr>
            <a:spLocks noChangeArrowheads="1"/>
          </p:cNvSpPr>
          <p:nvPr/>
        </p:nvSpPr>
        <p:spPr bwMode="auto">
          <a:xfrm>
            <a:off x="179388" y="2133600"/>
            <a:ext cx="5473700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/>
              <a:t>Recall pigeon problem 2, and assume we are using the linear classifier</a:t>
            </a:r>
          </a:p>
        </p:txBody>
      </p:sp>
      <p:sp>
        <p:nvSpPr>
          <p:cNvPr id="13318" name="Rectangle 176"/>
          <p:cNvSpPr>
            <a:spLocks noChangeArrowheads="1"/>
          </p:cNvSpPr>
          <p:nvPr/>
        </p:nvSpPr>
        <p:spPr bwMode="auto">
          <a:xfrm>
            <a:off x="3784600" y="3863975"/>
            <a:ext cx="887413" cy="2767013"/>
          </a:xfrm>
          <a:prstGeom prst="rect">
            <a:avLst/>
          </a:prstGeom>
          <a:solidFill>
            <a:srgbClr val="EAEAEA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19" name="Text Box 177"/>
          <p:cNvSpPr txBox="1">
            <a:spLocks noChangeArrowheads="1"/>
          </p:cNvSpPr>
          <p:nvPr/>
        </p:nvSpPr>
        <p:spPr bwMode="auto">
          <a:xfrm>
            <a:off x="3719513" y="3876675"/>
            <a:ext cx="10033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0000FF"/>
                </a:solidFill>
              </a:rPr>
              <a:t>Examples of class A</a:t>
            </a:r>
            <a:endParaRPr lang="en-US" altLang="en-US" sz="900">
              <a:solidFill>
                <a:srgbClr val="0000FF"/>
              </a:solidFill>
            </a:endParaRPr>
          </a:p>
        </p:txBody>
      </p:sp>
      <p:sp>
        <p:nvSpPr>
          <p:cNvPr id="13320" name="Rectangle 178"/>
          <p:cNvSpPr>
            <a:spLocks noChangeArrowheads="1"/>
          </p:cNvSpPr>
          <p:nvPr/>
        </p:nvSpPr>
        <p:spPr bwMode="auto">
          <a:xfrm>
            <a:off x="3946525" y="6330950"/>
            <a:ext cx="222250" cy="1476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21" name="Rectangle 179"/>
          <p:cNvSpPr>
            <a:spLocks noChangeArrowheads="1"/>
          </p:cNvSpPr>
          <p:nvPr/>
        </p:nvSpPr>
        <p:spPr bwMode="auto">
          <a:xfrm>
            <a:off x="4243388" y="6337300"/>
            <a:ext cx="220662" cy="14128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22" name="Rectangle 180"/>
          <p:cNvSpPr>
            <a:spLocks noChangeArrowheads="1"/>
          </p:cNvSpPr>
          <p:nvPr/>
        </p:nvSpPr>
        <p:spPr bwMode="auto">
          <a:xfrm>
            <a:off x="3946525" y="5518150"/>
            <a:ext cx="222250" cy="3683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23" name="Rectangle 181"/>
          <p:cNvSpPr>
            <a:spLocks noChangeArrowheads="1"/>
          </p:cNvSpPr>
          <p:nvPr/>
        </p:nvSpPr>
        <p:spPr bwMode="auto">
          <a:xfrm>
            <a:off x="4243388" y="5518150"/>
            <a:ext cx="220662" cy="3683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24" name="Rectangle 182"/>
          <p:cNvSpPr>
            <a:spLocks noChangeArrowheads="1"/>
          </p:cNvSpPr>
          <p:nvPr/>
        </p:nvSpPr>
        <p:spPr bwMode="auto">
          <a:xfrm>
            <a:off x="3946525" y="4968875"/>
            <a:ext cx="222250" cy="254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25" name="Rectangle 183"/>
          <p:cNvSpPr>
            <a:spLocks noChangeArrowheads="1"/>
          </p:cNvSpPr>
          <p:nvPr/>
        </p:nvSpPr>
        <p:spPr bwMode="auto">
          <a:xfrm>
            <a:off x="4243388" y="4964113"/>
            <a:ext cx="220662" cy="258762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26" name="Rectangle 184"/>
          <p:cNvSpPr>
            <a:spLocks noChangeArrowheads="1"/>
          </p:cNvSpPr>
          <p:nvPr/>
        </p:nvSpPr>
        <p:spPr bwMode="auto">
          <a:xfrm>
            <a:off x="3946525" y="4479925"/>
            <a:ext cx="222250" cy="187325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27" name="Rectangle 185"/>
          <p:cNvSpPr>
            <a:spLocks noChangeArrowheads="1"/>
          </p:cNvSpPr>
          <p:nvPr/>
        </p:nvSpPr>
        <p:spPr bwMode="auto">
          <a:xfrm>
            <a:off x="4243388" y="4483100"/>
            <a:ext cx="220662" cy="18415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28" name="Text Box 186"/>
          <p:cNvSpPr txBox="1">
            <a:spLocks noChangeArrowheads="1"/>
          </p:cNvSpPr>
          <p:nvPr/>
        </p:nvSpPr>
        <p:spPr bwMode="auto">
          <a:xfrm>
            <a:off x="3990975" y="4643438"/>
            <a:ext cx="4318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/>
              <a:t>4         4</a:t>
            </a:r>
          </a:p>
        </p:txBody>
      </p:sp>
      <p:sp>
        <p:nvSpPr>
          <p:cNvPr id="13329" name="Text Box 187"/>
          <p:cNvSpPr txBox="1">
            <a:spLocks noChangeArrowheads="1"/>
          </p:cNvSpPr>
          <p:nvPr/>
        </p:nvSpPr>
        <p:spPr bwMode="auto">
          <a:xfrm>
            <a:off x="3990975" y="5219700"/>
            <a:ext cx="4508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/>
              <a:t>5          5</a:t>
            </a:r>
          </a:p>
        </p:txBody>
      </p:sp>
      <p:sp>
        <p:nvSpPr>
          <p:cNvPr id="13330" name="Text Box 188"/>
          <p:cNvSpPr txBox="1">
            <a:spLocks noChangeArrowheads="1"/>
          </p:cNvSpPr>
          <p:nvPr/>
        </p:nvSpPr>
        <p:spPr bwMode="auto">
          <a:xfrm>
            <a:off x="3954463" y="5857875"/>
            <a:ext cx="4730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/>
              <a:t>6         6</a:t>
            </a:r>
          </a:p>
        </p:txBody>
      </p:sp>
      <p:sp>
        <p:nvSpPr>
          <p:cNvPr id="13331" name="Text Box 189"/>
          <p:cNvSpPr txBox="1">
            <a:spLocks noChangeArrowheads="1"/>
          </p:cNvSpPr>
          <p:nvPr/>
        </p:nvSpPr>
        <p:spPr bwMode="auto">
          <a:xfrm>
            <a:off x="3990975" y="6443663"/>
            <a:ext cx="4508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"/>
              <a:t>3          3</a:t>
            </a:r>
          </a:p>
        </p:txBody>
      </p:sp>
      <p:sp>
        <p:nvSpPr>
          <p:cNvPr id="13332" name="Rectangle 190"/>
          <p:cNvSpPr>
            <a:spLocks noChangeArrowheads="1"/>
          </p:cNvSpPr>
          <p:nvPr/>
        </p:nvSpPr>
        <p:spPr bwMode="auto">
          <a:xfrm>
            <a:off x="4859338" y="3860800"/>
            <a:ext cx="915987" cy="2767013"/>
          </a:xfrm>
          <a:prstGeom prst="rect">
            <a:avLst/>
          </a:prstGeom>
          <a:solidFill>
            <a:srgbClr val="FFFFCC"/>
          </a:solidFill>
          <a:ln w="19050">
            <a:solidFill>
              <a:srgbClr val="80808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33" name="Text Box 191"/>
          <p:cNvSpPr txBox="1">
            <a:spLocks noChangeArrowheads="1"/>
          </p:cNvSpPr>
          <p:nvPr/>
        </p:nvSpPr>
        <p:spPr bwMode="auto">
          <a:xfrm>
            <a:off x="4862513" y="3900488"/>
            <a:ext cx="8937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900" b="1">
                <a:solidFill>
                  <a:srgbClr val="FF0000"/>
                </a:solidFill>
              </a:rPr>
              <a:t>Examples of class B</a:t>
            </a:r>
            <a:endParaRPr lang="en-US" altLang="en-US" sz="900">
              <a:solidFill>
                <a:srgbClr val="FF0000"/>
              </a:solidFill>
            </a:endParaRPr>
          </a:p>
        </p:txBody>
      </p:sp>
      <p:sp>
        <p:nvSpPr>
          <p:cNvPr id="13334" name="Rectangle 192"/>
          <p:cNvSpPr>
            <a:spLocks noChangeArrowheads="1"/>
          </p:cNvSpPr>
          <p:nvPr/>
        </p:nvSpPr>
        <p:spPr bwMode="auto">
          <a:xfrm flipH="1">
            <a:off x="5297488" y="6283325"/>
            <a:ext cx="220662" cy="18415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35" name="Rectangle 193"/>
          <p:cNvSpPr>
            <a:spLocks noChangeArrowheads="1"/>
          </p:cNvSpPr>
          <p:nvPr/>
        </p:nvSpPr>
        <p:spPr bwMode="auto">
          <a:xfrm flipH="1">
            <a:off x="5000625" y="6335713"/>
            <a:ext cx="222250" cy="131762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36" name="Rectangle 194"/>
          <p:cNvSpPr>
            <a:spLocks noChangeArrowheads="1"/>
          </p:cNvSpPr>
          <p:nvPr/>
        </p:nvSpPr>
        <p:spPr bwMode="auto">
          <a:xfrm flipH="1">
            <a:off x="5297488" y="5692775"/>
            <a:ext cx="220662" cy="18415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37" name="Rectangle 195"/>
          <p:cNvSpPr>
            <a:spLocks noChangeArrowheads="1"/>
          </p:cNvSpPr>
          <p:nvPr/>
        </p:nvSpPr>
        <p:spPr bwMode="auto">
          <a:xfrm flipH="1">
            <a:off x="5000625" y="5608638"/>
            <a:ext cx="222250" cy="268287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38" name="Rectangle 196"/>
          <p:cNvSpPr>
            <a:spLocks noChangeArrowheads="1"/>
          </p:cNvSpPr>
          <p:nvPr/>
        </p:nvSpPr>
        <p:spPr bwMode="auto">
          <a:xfrm flipH="1">
            <a:off x="5297488" y="4946650"/>
            <a:ext cx="220662" cy="265113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39" name="Rectangle 197"/>
          <p:cNvSpPr>
            <a:spLocks noChangeArrowheads="1"/>
          </p:cNvSpPr>
          <p:nvPr/>
        </p:nvSpPr>
        <p:spPr bwMode="auto">
          <a:xfrm flipH="1">
            <a:off x="5000625" y="5095875"/>
            <a:ext cx="222250" cy="11588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40" name="Rectangle 198"/>
          <p:cNvSpPr>
            <a:spLocks noChangeArrowheads="1"/>
          </p:cNvSpPr>
          <p:nvPr/>
        </p:nvSpPr>
        <p:spPr bwMode="auto">
          <a:xfrm flipH="1">
            <a:off x="5297488" y="4510088"/>
            <a:ext cx="220662" cy="147637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41" name="Rectangle 199"/>
          <p:cNvSpPr>
            <a:spLocks noChangeArrowheads="1"/>
          </p:cNvSpPr>
          <p:nvPr/>
        </p:nvSpPr>
        <p:spPr bwMode="auto">
          <a:xfrm flipH="1">
            <a:off x="5000625" y="4398963"/>
            <a:ext cx="222250" cy="258762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13342" name="Group 200"/>
          <p:cNvGrpSpPr>
            <a:grpSpLocks/>
          </p:cNvGrpSpPr>
          <p:nvPr/>
        </p:nvGrpSpPr>
        <p:grpSpPr bwMode="auto">
          <a:xfrm>
            <a:off x="4999038" y="4714875"/>
            <a:ext cx="488950" cy="1954213"/>
            <a:chOff x="585" y="1896"/>
            <a:chExt cx="635" cy="2540"/>
          </a:xfrm>
        </p:grpSpPr>
        <p:sp>
          <p:nvSpPr>
            <p:cNvPr id="13345" name="Text Box 201"/>
            <p:cNvSpPr txBox="1">
              <a:spLocks noChangeArrowheads="1"/>
            </p:cNvSpPr>
            <p:nvPr/>
          </p:nvSpPr>
          <p:spPr bwMode="auto">
            <a:xfrm>
              <a:off x="585" y="1896"/>
              <a:ext cx="635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5         2.5</a:t>
              </a:r>
            </a:p>
          </p:txBody>
        </p:sp>
        <p:sp>
          <p:nvSpPr>
            <p:cNvPr id="13346" name="Text Box 202"/>
            <p:cNvSpPr txBox="1">
              <a:spLocks noChangeArrowheads="1"/>
            </p:cNvSpPr>
            <p:nvPr/>
          </p:nvSpPr>
          <p:spPr bwMode="auto">
            <a:xfrm>
              <a:off x="585" y="2600"/>
              <a:ext cx="561" cy="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2         5</a:t>
              </a:r>
            </a:p>
          </p:txBody>
        </p:sp>
        <p:sp>
          <p:nvSpPr>
            <p:cNvPr id="13347" name="Text Box 203"/>
            <p:cNvSpPr txBox="1">
              <a:spLocks noChangeArrowheads="1"/>
            </p:cNvSpPr>
            <p:nvPr/>
          </p:nvSpPr>
          <p:spPr bwMode="auto">
            <a:xfrm>
              <a:off x="585" y="3439"/>
              <a:ext cx="561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5         3</a:t>
              </a:r>
            </a:p>
          </p:txBody>
        </p:sp>
        <p:sp>
          <p:nvSpPr>
            <p:cNvPr id="13348" name="Text Box 204"/>
            <p:cNvSpPr txBox="1">
              <a:spLocks noChangeArrowheads="1"/>
            </p:cNvSpPr>
            <p:nvPr/>
          </p:nvSpPr>
          <p:spPr bwMode="auto">
            <a:xfrm>
              <a:off x="585" y="4197"/>
              <a:ext cx="585" cy="2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600"/>
                <a:t>2.5       3</a:t>
              </a:r>
            </a:p>
          </p:txBody>
        </p:sp>
      </p:grpSp>
      <p:sp>
        <p:nvSpPr>
          <p:cNvPr id="13343" name="Rectangle 205"/>
          <p:cNvSpPr>
            <a:spLocks noChangeArrowheads="1"/>
          </p:cNvSpPr>
          <p:nvPr/>
        </p:nvSpPr>
        <p:spPr bwMode="auto">
          <a:xfrm>
            <a:off x="4062413" y="3563938"/>
            <a:ext cx="11811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latin typeface="Comic Sans MS" panose="030F0702030302020204" pitchFamily="66" charset="0"/>
              </a:rPr>
              <a:t>Pigeon Problem 2</a:t>
            </a:r>
          </a:p>
        </p:txBody>
      </p:sp>
      <p:sp>
        <p:nvSpPr>
          <p:cNvPr id="13344" name="Text Box 206"/>
          <p:cNvSpPr txBox="1">
            <a:spLocks noChangeArrowheads="1"/>
          </p:cNvSpPr>
          <p:nvPr/>
        </p:nvSpPr>
        <p:spPr bwMode="auto">
          <a:xfrm>
            <a:off x="179388" y="4149725"/>
            <a:ext cx="3213100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Using both features works poorly, using just X works poorly, using just Y works poorly..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ChangeArrowheads="1"/>
          </p:cNvSpPr>
          <p:nvPr/>
        </p:nvSpPr>
        <p:spPr bwMode="auto">
          <a:xfrm>
            <a:off x="476250" y="1206500"/>
            <a:ext cx="7772400" cy="475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/>
              <a:t>Advantages:</a:t>
            </a:r>
          </a:p>
          <a:p>
            <a:pPr lvl="1" eaLnBrk="1" hangingPunct="1"/>
            <a:r>
              <a:rPr lang="en-US" altLang="en-US"/>
              <a:t>Fast to train (single scan). Fast to classify </a:t>
            </a:r>
          </a:p>
          <a:p>
            <a:pPr lvl="1" eaLnBrk="1" hangingPunct="1"/>
            <a:r>
              <a:rPr lang="en-US" altLang="en-US"/>
              <a:t>Not sensitive to irrelevant features</a:t>
            </a:r>
          </a:p>
          <a:p>
            <a:pPr lvl="1" eaLnBrk="1" hangingPunct="1"/>
            <a:r>
              <a:rPr lang="en-US" altLang="en-US"/>
              <a:t>Handles real and discrete data</a:t>
            </a:r>
          </a:p>
          <a:p>
            <a:pPr lvl="1" eaLnBrk="1" hangingPunct="1"/>
            <a:r>
              <a:rPr lang="en-US" altLang="en-US"/>
              <a:t>Handles streaming data well</a:t>
            </a:r>
          </a:p>
          <a:p>
            <a:pPr eaLnBrk="1" hangingPunct="1"/>
            <a:r>
              <a:rPr lang="en-US" altLang="en-US"/>
              <a:t>Disadvantages:</a:t>
            </a:r>
          </a:p>
          <a:p>
            <a:pPr lvl="1" eaLnBrk="1" hangingPunct="1"/>
            <a:r>
              <a:rPr lang="en-US" altLang="en-US"/>
              <a:t>Assumes independence of features</a:t>
            </a:r>
          </a:p>
        </p:txBody>
      </p:sp>
      <p:sp>
        <p:nvSpPr>
          <p:cNvPr id="152579" name="Text Box 3"/>
          <p:cNvSpPr txBox="1">
            <a:spLocks noChangeArrowheads="1"/>
          </p:cNvSpPr>
          <p:nvPr/>
        </p:nvSpPr>
        <p:spPr bwMode="auto">
          <a:xfrm>
            <a:off x="315913" y="249238"/>
            <a:ext cx="8070850" cy="64135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>
                <a:effectLst>
                  <a:outerShdw blurRad="38100" dist="38100" dir="2700000" algn="tl">
                    <a:srgbClr val="C0C0C0"/>
                  </a:outerShdw>
                </a:effectLst>
              </a:rPr>
              <a:t>Advantages/Disadvantages of Naïve Bayes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"/>
          <p:cNvSpPr>
            <a:spLocks noGrp="1" noChangeArrowheads="1"/>
          </p:cNvSpPr>
          <p:nvPr>
            <p:ph type="title"/>
          </p:nvPr>
        </p:nvSpPr>
        <p:spPr>
          <a:xfrm>
            <a:off x="611188" y="-17145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Feature Generation</a:t>
            </a:r>
          </a:p>
        </p:txBody>
      </p:sp>
      <p:sp>
        <p:nvSpPr>
          <p:cNvPr id="1433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765175"/>
            <a:ext cx="7772400" cy="1519238"/>
          </a:xfrm>
        </p:spPr>
        <p:txBody>
          <a:bodyPr/>
          <a:lstStyle/>
          <a:p>
            <a:pPr marL="609600" indent="-609600" eaLnBrk="1" hangingPunct="1"/>
            <a:r>
              <a:rPr lang="en-US" altLang="en-US"/>
              <a:t>Solution: Create a new feature Z</a:t>
            </a:r>
          </a:p>
          <a:p>
            <a:pPr marL="609600" indent="-609600" eaLnBrk="1" hangingPunct="1"/>
            <a:endParaRPr lang="en-US" altLang="en-US"/>
          </a:p>
          <a:p>
            <a:pPr marL="609600" indent="-609600" eaLnBrk="1" hangingPunct="1">
              <a:buFontTx/>
              <a:buNone/>
            </a:pPr>
            <a:r>
              <a:rPr lang="en-US" altLang="en-US"/>
              <a:t>	Z = absolute_value(X-Y)</a:t>
            </a:r>
          </a:p>
        </p:txBody>
      </p:sp>
      <p:grpSp>
        <p:nvGrpSpPr>
          <p:cNvPr id="14340" name="Group 4"/>
          <p:cNvGrpSpPr>
            <a:grpSpLocks/>
          </p:cNvGrpSpPr>
          <p:nvPr/>
        </p:nvGrpSpPr>
        <p:grpSpPr bwMode="auto">
          <a:xfrm>
            <a:off x="0" y="3581400"/>
            <a:ext cx="3067050" cy="3078163"/>
            <a:chOff x="1634" y="2241"/>
            <a:chExt cx="1932" cy="1939"/>
          </a:xfrm>
        </p:grpSpPr>
        <p:grpSp>
          <p:nvGrpSpPr>
            <p:cNvPr id="14376" name="Group 5"/>
            <p:cNvGrpSpPr>
              <a:grpSpLocks/>
            </p:cNvGrpSpPr>
            <p:nvPr/>
          </p:nvGrpSpPr>
          <p:grpSpPr bwMode="auto">
            <a:xfrm>
              <a:off x="1634" y="2241"/>
              <a:ext cx="1932" cy="1939"/>
              <a:chOff x="1887" y="2230"/>
              <a:chExt cx="1932" cy="1939"/>
            </a:xfrm>
          </p:grpSpPr>
          <p:sp>
            <p:nvSpPr>
              <p:cNvPr id="14378" name="Rectangle 6"/>
              <p:cNvSpPr>
                <a:spLocks noChangeArrowheads="1"/>
              </p:cNvSpPr>
              <p:nvPr/>
            </p:nvSpPr>
            <p:spPr bwMode="auto">
              <a:xfrm>
                <a:off x="2011" y="2230"/>
                <a:ext cx="1801" cy="1765"/>
              </a:xfrm>
              <a:prstGeom prst="rect">
                <a:avLst/>
              </a:prstGeom>
              <a:solidFill>
                <a:srgbClr val="CCFFCC"/>
              </a:solidFill>
              <a:ln>
                <a:noFill/>
              </a:ln>
              <a:effectLst>
                <a:outerShdw dist="107763" dir="8100000" algn="ctr" rotWithShape="0">
                  <a:schemeClr val="bg2"/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grpSp>
            <p:nvGrpSpPr>
              <p:cNvPr id="14379" name="Group 7"/>
              <p:cNvGrpSpPr>
                <a:grpSpLocks/>
              </p:cNvGrpSpPr>
              <p:nvPr/>
            </p:nvGrpSpPr>
            <p:grpSpPr bwMode="auto">
              <a:xfrm>
                <a:off x="1887" y="2293"/>
                <a:ext cx="1932" cy="1876"/>
                <a:chOff x="3198" y="69"/>
                <a:chExt cx="2463" cy="2286"/>
              </a:xfrm>
            </p:grpSpPr>
            <p:grpSp>
              <p:nvGrpSpPr>
                <p:cNvPr id="14380" name="Group 8"/>
                <p:cNvGrpSpPr>
                  <a:grpSpLocks/>
                </p:cNvGrpSpPr>
                <p:nvPr/>
              </p:nvGrpSpPr>
              <p:grpSpPr bwMode="auto">
                <a:xfrm>
                  <a:off x="3198" y="69"/>
                  <a:ext cx="2463" cy="2286"/>
                  <a:chOff x="1136" y="1946"/>
                  <a:chExt cx="2184" cy="1941"/>
                </a:xfrm>
              </p:grpSpPr>
              <p:sp>
                <p:nvSpPr>
                  <p:cNvPr id="280585" name="Rectangle 9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127" y="2314"/>
                    <a:ext cx="281" cy="263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vert="eaVert">
                    <a:spAutoFit/>
                  </a:bodyPr>
                  <a:lstStyle/>
                  <a:p>
                    <a:pPr algn="ctr" eaLnBrk="1" hangingPunct="1">
                      <a:lnSpc>
                        <a:spcPct val="90000"/>
                      </a:lnSpc>
                      <a:spcBef>
                        <a:spcPct val="50000"/>
                      </a:spcBef>
                      <a:defRPr/>
                    </a:pPr>
                    <a:endParaRPr lang="en-US" sz="1800" b="1">
                      <a:effectLst>
                        <a:outerShdw blurRad="38100" dist="38100" dir="2700000" algn="tl">
                          <a:srgbClr val="C0C0C0"/>
                        </a:outerShdw>
                      </a:effectLst>
                    </a:endParaRPr>
                  </a:p>
                </p:txBody>
              </p:sp>
              <p:sp>
                <p:nvSpPr>
                  <p:cNvPr id="14422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23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3309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24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25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26" name="Rectangle 1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27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3309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28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29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0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3309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1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3309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2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3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3161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4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5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6" name="Rectangle 2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7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3161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8" name="Rectangle 2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39" name="Rectangle 2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0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3161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1" name="Rectangle 2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3161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2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3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3013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4" name="Rectangle 3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5" name="Rectangle 3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6" name="Rectangle 3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7" name="Rectangle 3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3013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8" name="Rectangle 3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49" name="Rectangle 3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0" name="Rectangle 3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3013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1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3013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2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3" name="Rectangle 4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864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4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5" name="Rectangle 4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6" name="Rectangle 4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7" name="Rectangle 4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864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8" name="Rectangle 4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59" name="Rectangle 4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0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864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1" name="Rectangle 4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864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2" name="Rectangle 5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3" name="Rectangle 5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716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4" name="Rectangle 5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5" name="Rectangle 5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6" name="Rectangle 5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7" name="Rectangle 5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716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8" name="Rectangle 5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69" name="Rectangle 5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0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716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1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716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2" name="Rectangle 6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3" name="Rectangle 6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568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4" name="Rectangle 6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5" name="Rectangle 6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6" name="Rectangle 6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7" name="Rectangle 6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568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8" name="Rectangle 6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79" name="Rectangle 6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0" name="Rectangle 6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568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1" name="Rectangle 6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568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2" name="Rectangle 7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3" name="Rectangle 7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420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4" name="Rectangle 7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5" name="Rectangle 7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6" name="Rectangle 7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7" name="Rectangle 7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420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8" name="Rectangle 7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89" name="Rectangle 7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0" name="Rectangle 7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420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1" name="Rectangle 7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420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2" name="Rectangle 8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3" name="Rectangle 8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272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4" name="Rectangle 8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5" name="Rectangle 8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6" name="Rectangle 8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7" name="Rectangle 8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272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8" name="Rectangle 8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499" name="Rectangle 8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0" name="Rectangle 8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272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1" name="Rectangle 8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272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2" name="Rectangle 9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3" name="Rectangle 9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2123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4" name="Rectangle 9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5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6" name="Rectangle 9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7" name="Rectangle 9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2123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8" name="Rectangle 9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09" name="Rectangle 9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0" name="Rectangle 9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2123"/>
                    <a:ext cx="167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1" name="Rectangle 9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2123"/>
                    <a:ext cx="168" cy="149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2" name="Rectangle 100"/>
                  <p:cNvSpPr>
                    <a:spLocks noChangeArrowheads="1"/>
                  </p:cNvSpPr>
                  <p:nvPr/>
                </p:nvSpPr>
                <p:spPr bwMode="auto">
                  <a:xfrm>
                    <a:off x="1502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3" name="Rectangle 101"/>
                  <p:cNvSpPr>
                    <a:spLocks noChangeArrowheads="1"/>
                  </p:cNvSpPr>
                  <p:nvPr/>
                </p:nvSpPr>
                <p:spPr bwMode="auto">
                  <a:xfrm>
                    <a:off x="1670" y="1975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4" name="Rectangle 102"/>
                  <p:cNvSpPr>
                    <a:spLocks noChangeArrowheads="1"/>
                  </p:cNvSpPr>
                  <p:nvPr/>
                </p:nvSpPr>
                <p:spPr bwMode="auto">
                  <a:xfrm>
                    <a:off x="1837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5" name="Rectangle 103"/>
                  <p:cNvSpPr>
                    <a:spLocks noChangeArrowheads="1"/>
                  </p:cNvSpPr>
                  <p:nvPr/>
                </p:nvSpPr>
                <p:spPr bwMode="auto">
                  <a:xfrm>
                    <a:off x="2005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6" name="Rectangle 104"/>
                  <p:cNvSpPr>
                    <a:spLocks noChangeArrowheads="1"/>
                  </p:cNvSpPr>
                  <p:nvPr/>
                </p:nvSpPr>
                <p:spPr bwMode="auto">
                  <a:xfrm>
                    <a:off x="2173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7" name="Rectangle 105"/>
                  <p:cNvSpPr>
                    <a:spLocks noChangeArrowheads="1"/>
                  </p:cNvSpPr>
                  <p:nvPr/>
                </p:nvSpPr>
                <p:spPr bwMode="auto">
                  <a:xfrm>
                    <a:off x="2341" y="1975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8" name="Rectangle 106"/>
                  <p:cNvSpPr>
                    <a:spLocks noChangeArrowheads="1"/>
                  </p:cNvSpPr>
                  <p:nvPr/>
                </p:nvSpPr>
                <p:spPr bwMode="auto">
                  <a:xfrm>
                    <a:off x="2508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19" name="Rectangle 107"/>
                  <p:cNvSpPr>
                    <a:spLocks noChangeArrowheads="1"/>
                  </p:cNvSpPr>
                  <p:nvPr/>
                </p:nvSpPr>
                <p:spPr bwMode="auto">
                  <a:xfrm>
                    <a:off x="2676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20" name="Rectangle 108"/>
                  <p:cNvSpPr>
                    <a:spLocks noChangeArrowheads="1"/>
                  </p:cNvSpPr>
                  <p:nvPr/>
                </p:nvSpPr>
                <p:spPr bwMode="auto">
                  <a:xfrm>
                    <a:off x="2844" y="1975"/>
                    <a:ext cx="167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21" name="Rectangle 109"/>
                  <p:cNvSpPr>
                    <a:spLocks noChangeArrowheads="1"/>
                  </p:cNvSpPr>
                  <p:nvPr/>
                </p:nvSpPr>
                <p:spPr bwMode="auto">
                  <a:xfrm>
                    <a:off x="3011" y="1975"/>
                    <a:ext cx="168" cy="148"/>
                  </a:xfrm>
                  <a:prstGeom prst="rect">
                    <a:avLst/>
                  </a:prstGeom>
                  <a:noFill/>
                  <a:ln w="0">
                    <a:solidFill>
                      <a:srgbClr val="C0C0C0"/>
                    </a:solidFill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wrap="none" anchor="ctr"/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algn="ctr" eaLnBrk="1" hangingPunct="1">
                      <a:spcBef>
                        <a:spcPct val="0"/>
                      </a:spcBef>
                      <a:buFontTx/>
                      <a:buNone/>
                    </a:pPr>
                    <a:endParaRPr lang="en-US" altLang="en-US" sz="2400"/>
                  </a:p>
                </p:txBody>
              </p:sp>
              <p:sp>
                <p:nvSpPr>
                  <p:cNvPr id="14522" name="Line 110"/>
                  <p:cNvSpPr>
                    <a:spLocks noChangeShapeType="1"/>
                  </p:cNvSpPr>
                  <p:nvPr/>
                </p:nvSpPr>
                <p:spPr bwMode="auto">
                  <a:xfrm>
                    <a:off x="1502" y="3457"/>
                    <a:ext cx="1677" cy="0"/>
                  </a:xfrm>
                  <a:prstGeom prst="line">
                    <a:avLst/>
                  </a:prstGeom>
                  <a:noFill/>
                  <a:ln w="222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523" name="Line 1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502" y="1975"/>
                    <a:ext cx="0" cy="1482"/>
                  </a:xfrm>
                  <a:prstGeom prst="line">
                    <a:avLst/>
                  </a:prstGeom>
                  <a:noFill/>
                  <a:ln w="222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14524" name="Text Box 11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66" y="1946"/>
                    <a:ext cx="276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10</a:t>
                    </a:r>
                  </a:p>
                </p:txBody>
              </p:sp>
              <p:sp>
                <p:nvSpPr>
                  <p:cNvPr id="14525" name="Text Box 11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556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</a:t>
                    </a:r>
                  </a:p>
                </p:txBody>
              </p:sp>
              <p:sp>
                <p:nvSpPr>
                  <p:cNvPr id="14526" name="Text Box 11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727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2</a:t>
                    </a:r>
                  </a:p>
                </p:txBody>
              </p:sp>
              <p:sp>
                <p:nvSpPr>
                  <p:cNvPr id="14527" name="Text Box 11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892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3</a:t>
                    </a:r>
                  </a:p>
                </p:txBody>
              </p:sp>
              <p:sp>
                <p:nvSpPr>
                  <p:cNvPr id="14528" name="Text Box 11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064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4</a:t>
                    </a:r>
                  </a:p>
                </p:txBody>
              </p:sp>
              <p:sp>
                <p:nvSpPr>
                  <p:cNvPr id="14529" name="Text Box 11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31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5</a:t>
                    </a:r>
                  </a:p>
                </p:txBody>
              </p:sp>
              <p:sp>
                <p:nvSpPr>
                  <p:cNvPr id="14530" name="Text Box 11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01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6</a:t>
                    </a:r>
                  </a:p>
                </p:txBody>
              </p:sp>
              <p:sp>
                <p:nvSpPr>
                  <p:cNvPr id="14531" name="Text Box 11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564" y="351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7</a:t>
                    </a:r>
                  </a:p>
                </p:txBody>
              </p:sp>
              <p:sp>
                <p:nvSpPr>
                  <p:cNvPr id="14532" name="Text Box 12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36" y="3514"/>
                    <a:ext cx="203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8</a:t>
                    </a:r>
                  </a:p>
                </p:txBody>
              </p:sp>
              <p:sp>
                <p:nvSpPr>
                  <p:cNvPr id="14533" name="Text Box 12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900" y="3517"/>
                    <a:ext cx="203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9</a:t>
                    </a:r>
                  </a:p>
                </p:txBody>
              </p:sp>
              <p:sp>
                <p:nvSpPr>
                  <p:cNvPr id="14534" name="Text Box 122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044" y="3514"/>
                    <a:ext cx="276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10</a:t>
                    </a:r>
                  </a:p>
                </p:txBody>
              </p:sp>
              <p:sp>
                <p:nvSpPr>
                  <p:cNvPr id="14535" name="Text Box 123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3280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1</a:t>
                    </a:r>
                  </a:p>
                </p:txBody>
              </p:sp>
              <p:sp>
                <p:nvSpPr>
                  <p:cNvPr id="14536" name="Text Box 124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3130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2</a:t>
                    </a:r>
                  </a:p>
                </p:txBody>
              </p:sp>
              <p:sp>
                <p:nvSpPr>
                  <p:cNvPr id="14537" name="Text Box 125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984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3</a:t>
                    </a:r>
                  </a:p>
                </p:txBody>
              </p:sp>
              <p:sp>
                <p:nvSpPr>
                  <p:cNvPr id="14538" name="Text Box 126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835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4</a:t>
                    </a:r>
                  </a:p>
                </p:txBody>
              </p:sp>
              <p:sp>
                <p:nvSpPr>
                  <p:cNvPr id="14539" name="Text Box 12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686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5</a:t>
                    </a:r>
                  </a:p>
                </p:txBody>
              </p:sp>
              <p:sp>
                <p:nvSpPr>
                  <p:cNvPr id="14540" name="Text Box 128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539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6</a:t>
                    </a:r>
                  </a:p>
                </p:txBody>
              </p:sp>
              <p:sp>
                <p:nvSpPr>
                  <p:cNvPr id="14541" name="Text Box 12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391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7</a:t>
                    </a:r>
                  </a:p>
                </p:txBody>
              </p:sp>
              <p:sp>
                <p:nvSpPr>
                  <p:cNvPr id="14542" name="Text Box 130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242"/>
                    <a:ext cx="204" cy="21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8</a:t>
                    </a:r>
                  </a:p>
                </p:txBody>
              </p:sp>
              <p:sp>
                <p:nvSpPr>
                  <p:cNvPr id="14543" name="Text Box 131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289" y="2095"/>
                    <a:ext cx="204" cy="2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600"/>
                      <a:t>9</a:t>
                    </a:r>
                  </a:p>
                </p:txBody>
              </p:sp>
              <p:sp>
                <p:nvSpPr>
                  <p:cNvPr id="280708" name="Rectangle 132"/>
                  <p:cNvSpPr>
                    <a:spLocks noChangeArrowheads="1"/>
                  </p:cNvSpPr>
                  <p:nvPr/>
                </p:nvSpPr>
                <p:spPr bwMode="auto">
                  <a:xfrm>
                    <a:off x="1962" y="3683"/>
                    <a:ext cx="1098" cy="204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>
                    <a:spAutoFit/>
                  </a:bodyPr>
                  <a:lstStyle/>
                  <a:p>
                    <a:pPr eaLnBrk="1" hangingPunct="1">
                      <a:lnSpc>
                        <a:spcPct val="90000"/>
                      </a:lnSpc>
                      <a:spcBef>
                        <a:spcPct val="50000"/>
                      </a:spcBef>
                      <a:defRPr/>
                    </a:pPr>
                    <a:endParaRPr lang="en-US" sz="1600" b="1">
                      <a:effectLst>
                        <a:outerShdw blurRad="38100" dist="38100" dir="2700000" algn="tl">
                          <a:srgbClr val="C0C0C0"/>
                        </a:outerShdw>
                      </a:effectLst>
                    </a:endParaRPr>
                  </a:p>
                </p:txBody>
              </p:sp>
            </p:grpSp>
            <p:sp>
              <p:nvSpPr>
                <p:cNvPr id="14381" name="Oval 133"/>
                <p:cNvSpPr>
                  <a:spLocks noChangeArrowheads="1"/>
                </p:cNvSpPr>
                <p:nvPr/>
              </p:nvSpPr>
              <p:spPr bwMode="auto">
                <a:xfrm>
                  <a:off x="4045" y="1362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82" name="Oval 134"/>
                <p:cNvSpPr>
                  <a:spLocks noChangeArrowheads="1"/>
                </p:cNvSpPr>
                <p:nvPr/>
              </p:nvSpPr>
              <p:spPr bwMode="auto">
                <a:xfrm>
                  <a:off x="5372" y="127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83" name="Oval 135"/>
                <p:cNvSpPr>
                  <a:spLocks noChangeArrowheads="1"/>
                </p:cNvSpPr>
                <p:nvPr/>
              </p:nvSpPr>
              <p:spPr bwMode="auto">
                <a:xfrm>
                  <a:off x="3770" y="1618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84" name="Oval 136"/>
                <p:cNvSpPr>
                  <a:spLocks noChangeArrowheads="1"/>
                </p:cNvSpPr>
                <p:nvPr/>
              </p:nvSpPr>
              <p:spPr bwMode="auto">
                <a:xfrm>
                  <a:off x="4496" y="935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85" name="Oval 137"/>
                <p:cNvSpPr>
                  <a:spLocks noChangeArrowheads="1"/>
                </p:cNvSpPr>
                <p:nvPr/>
              </p:nvSpPr>
              <p:spPr bwMode="auto">
                <a:xfrm>
                  <a:off x="4328" y="1094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86" name="Oval 138"/>
                <p:cNvSpPr>
                  <a:spLocks noChangeArrowheads="1"/>
                </p:cNvSpPr>
                <p:nvPr/>
              </p:nvSpPr>
              <p:spPr bwMode="auto">
                <a:xfrm>
                  <a:off x="4756" y="696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87" name="Oval 139"/>
                <p:cNvSpPr>
                  <a:spLocks noChangeArrowheads="1"/>
                </p:cNvSpPr>
                <p:nvPr/>
              </p:nvSpPr>
              <p:spPr bwMode="auto">
                <a:xfrm>
                  <a:off x="4986" y="479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88" name="Rectangle 140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642" y="501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89" name="Rectangle 141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834" y="22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0" name="Rectangle 142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183" y="656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1" name="Rectangle 143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782" y="142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2" name="Rectangle 144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264" y="28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3" name="Rectangle 145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122" y="981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4" name="Rectangle 146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884" y="226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5" name="Rectangle 147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951" y="49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6" name="Rectangle 148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820" y="93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7" name="Rectangle 149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481" y="790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8" name="Rectangle 150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541" y="45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399" name="Rectangle 151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200" y="145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0" name="Rectangle 152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044" y="120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1" name="Rectangle 153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539" y="20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2" name="Rectangle 154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957" y="112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3" name="Rectangle 155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836" y="138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4" name="Rectangle 156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021" y="694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5" name="Rectangle 157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503" y="132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6" name="Rectangle 158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3958" y="158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7" name="Rectangle 159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436" y="1537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8" name="Rectangle 160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292" y="127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09" name="Rectangle 161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695" y="872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10" name="Rectangle 162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119" y="1623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11" name="Rectangle 163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220" y="388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12" name="Rectangle 164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220" y="1249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 b="1"/>
                </a:p>
              </p:txBody>
            </p:sp>
            <p:sp>
              <p:nvSpPr>
                <p:cNvPr id="14413" name="Rectangle 165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178" y="943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14" name="Rectangle 166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5265" y="717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15" name="Rectangle 167" descr="Wide downward diagonal"/>
                <p:cNvSpPr>
                  <a:spLocks noChangeArrowheads="1"/>
                </p:cNvSpPr>
                <p:nvPr/>
              </p:nvSpPr>
              <p:spPr bwMode="auto">
                <a:xfrm>
                  <a:off x="4795" y="1674"/>
                  <a:ext cx="96" cy="96"/>
                </a:xfrm>
                <a:prstGeom prst="rect">
                  <a:avLst/>
                </a:prstGeom>
                <a:blipFill dpi="0" rotWithShape="0">
                  <a:blip r:embed="rId2"/>
                  <a:srcRect/>
                  <a:tile tx="0" ty="0" sx="100000" sy="100000" flip="none" algn="tl"/>
                </a:blip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16" name="Oval 168"/>
                <p:cNvSpPr>
                  <a:spLocks noChangeArrowheads="1"/>
                </p:cNvSpPr>
                <p:nvPr/>
              </p:nvSpPr>
              <p:spPr bwMode="auto">
                <a:xfrm>
                  <a:off x="3929" y="1470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17" name="Oval 169"/>
                <p:cNvSpPr>
                  <a:spLocks noChangeArrowheads="1"/>
                </p:cNvSpPr>
                <p:nvPr/>
              </p:nvSpPr>
              <p:spPr bwMode="auto">
                <a:xfrm>
                  <a:off x="4590" y="852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18" name="Oval 170"/>
                <p:cNvSpPr>
                  <a:spLocks noChangeArrowheads="1"/>
                </p:cNvSpPr>
                <p:nvPr/>
              </p:nvSpPr>
              <p:spPr bwMode="auto">
                <a:xfrm>
                  <a:off x="5224" y="261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19" name="Oval 171"/>
                <p:cNvSpPr>
                  <a:spLocks noChangeArrowheads="1"/>
                </p:cNvSpPr>
                <p:nvPr/>
              </p:nvSpPr>
              <p:spPr bwMode="auto">
                <a:xfrm>
                  <a:off x="4865" y="604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14420" name="Oval 172"/>
                <p:cNvSpPr>
                  <a:spLocks noChangeArrowheads="1"/>
                </p:cNvSpPr>
                <p:nvPr/>
              </p:nvSpPr>
              <p:spPr bwMode="auto">
                <a:xfrm>
                  <a:off x="4173" y="1244"/>
                  <a:ext cx="96" cy="96"/>
                </a:xfrm>
                <a:prstGeom prst="ellipse">
                  <a:avLst/>
                </a:prstGeom>
                <a:solidFill>
                  <a:srgbClr val="0000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</p:grpSp>
        </p:grpSp>
        <p:sp>
          <p:nvSpPr>
            <p:cNvPr id="14377" name="Line 173"/>
            <p:cNvSpPr>
              <a:spLocks noChangeShapeType="1"/>
            </p:cNvSpPr>
            <p:nvPr/>
          </p:nvSpPr>
          <p:spPr bwMode="auto">
            <a:xfrm flipV="1">
              <a:off x="1857" y="2498"/>
              <a:ext cx="1335" cy="1338"/>
            </a:xfrm>
            <a:prstGeom prst="line">
              <a:avLst/>
            </a:prstGeom>
            <a:noFill/>
            <a:ln w="762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1" name="AutoShape 377"/>
          <p:cNvSpPr>
            <a:spLocks noChangeArrowheads="1"/>
          </p:cNvSpPr>
          <p:nvPr/>
        </p:nvSpPr>
        <p:spPr bwMode="auto">
          <a:xfrm>
            <a:off x="3827463" y="4760913"/>
            <a:ext cx="1427162" cy="381000"/>
          </a:xfrm>
          <a:prstGeom prst="rightArrow">
            <a:avLst>
              <a:gd name="adj1" fmla="val 50000"/>
              <a:gd name="adj2" fmla="val 93646"/>
            </a:avLst>
          </a:prstGeom>
          <a:noFill/>
          <a:ln w="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42" name="Line 312"/>
          <p:cNvSpPr>
            <a:spLocks noChangeShapeType="1"/>
          </p:cNvSpPr>
          <p:nvPr/>
        </p:nvSpPr>
        <p:spPr bwMode="auto">
          <a:xfrm>
            <a:off x="6453188" y="5681663"/>
            <a:ext cx="2354262" cy="158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3" name="Text Box 315"/>
          <p:cNvSpPr txBox="1">
            <a:spLocks noChangeArrowheads="1"/>
          </p:cNvSpPr>
          <p:nvPr/>
        </p:nvSpPr>
        <p:spPr bwMode="auto">
          <a:xfrm>
            <a:off x="6529388" y="5768975"/>
            <a:ext cx="2857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</a:t>
            </a:r>
          </a:p>
        </p:txBody>
      </p:sp>
      <p:sp>
        <p:nvSpPr>
          <p:cNvPr id="14344" name="Text Box 316"/>
          <p:cNvSpPr txBox="1">
            <a:spLocks noChangeArrowheads="1"/>
          </p:cNvSpPr>
          <p:nvPr/>
        </p:nvSpPr>
        <p:spPr bwMode="auto">
          <a:xfrm>
            <a:off x="6769100" y="5768975"/>
            <a:ext cx="2857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2</a:t>
            </a:r>
          </a:p>
        </p:txBody>
      </p:sp>
      <p:sp>
        <p:nvSpPr>
          <p:cNvPr id="14345" name="Text Box 317"/>
          <p:cNvSpPr txBox="1">
            <a:spLocks noChangeArrowheads="1"/>
          </p:cNvSpPr>
          <p:nvPr/>
        </p:nvSpPr>
        <p:spPr bwMode="auto">
          <a:xfrm>
            <a:off x="7000875" y="5768975"/>
            <a:ext cx="284163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3</a:t>
            </a:r>
          </a:p>
        </p:txBody>
      </p:sp>
      <p:sp>
        <p:nvSpPr>
          <p:cNvPr id="14346" name="Text Box 318"/>
          <p:cNvSpPr txBox="1">
            <a:spLocks noChangeArrowheads="1"/>
          </p:cNvSpPr>
          <p:nvPr/>
        </p:nvSpPr>
        <p:spPr bwMode="auto">
          <a:xfrm>
            <a:off x="7242175" y="5768975"/>
            <a:ext cx="2857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4</a:t>
            </a:r>
          </a:p>
        </p:txBody>
      </p:sp>
      <p:sp>
        <p:nvSpPr>
          <p:cNvPr id="14347" name="Text Box 319"/>
          <p:cNvSpPr txBox="1">
            <a:spLocks noChangeArrowheads="1"/>
          </p:cNvSpPr>
          <p:nvPr/>
        </p:nvSpPr>
        <p:spPr bwMode="auto">
          <a:xfrm>
            <a:off x="7477125" y="5768975"/>
            <a:ext cx="2857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5</a:t>
            </a:r>
          </a:p>
        </p:txBody>
      </p:sp>
      <p:sp>
        <p:nvSpPr>
          <p:cNvPr id="14348" name="Text Box 320"/>
          <p:cNvSpPr txBox="1">
            <a:spLocks noChangeArrowheads="1"/>
          </p:cNvSpPr>
          <p:nvPr/>
        </p:nvSpPr>
        <p:spPr bwMode="auto">
          <a:xfrm>
            <a:off x="7715250" y="5768975"/>
            <a:ext cx="2857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6</a:t>
            </a:r>
          </a:p>
        </p:txBody>
      </p:sp>
      <p:sp>
        <p:nvSpPr>
          <p:cNvPr id="14349" name="Text Box 321"/>
          <p:cNvSpPr txBox="1">
            <a:spLocks noChangeArrowheads="1"/>
          </p:cNvSpPr>
          <p:nvPr/>
        </p:nvSpPr>
        <p:spPr bwMode="auto">
          <a:xfrm>
            <a:off x="7943850" y="5768975"/>
            <a:ext cx="287338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7</a:t>
            </a:r>
          </a:p>
        </p:txBody>
      </p:sp>
      <p:sp>
        <p:nvSpPr>
          <p:cNvPr id="14350" name="Text Box 322"/>
          <p:cNvSpPr txBox="1">
            <a:spLocks noChangeArrowheads="1"/>
          </p:cNvSpPr>
          <p:nvPr/>
        </p:nvSpPr>
        <p:spPr bwMode="auto">
          <a:xfrm>
            <a:off x="8185150" y="5768975"/>
            <a:ext cx="2857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8</a:t>
            </a:r>
          </a:p>
        </p:txBody>
      </p:sp>
      <p:sp>
        <p:nvSpPr>
          <p:cNvPr id="14351" name="Text Box 323"/>
          <p:cNvSpPr txBox="1">
            <a:spLocks noChangeArrowheads="1"/>
          </p:cNvSpPr>
          <p:nvPr/>
        </p:nvSpPr>
        <p:spPr bwMode="auto">
          <a:xfrm>
            <a:off x="8415338" y="5773738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9</a:t>
            </a:r>
          </a:p>
        </p:txBody>
      </p:sp>
      <p:sp>
        <p:nvSpPr>
          <p:cNvPr id="14352" name="Text Box 324"/>
          <p:cNvSpPr txBox="1">
            <a:spLocks noChangeArrowheads="1"/>
          </p:cNvSpPr>
          <p:nvPr/>
        </p:nvSpPr>
        <p:spPr bwMode="auto">
          <a:xfrm>
            <a:off x="8618538" y="5768975"/>
            <a:ext cx="3873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10</a:t>
            </a:r>
          </a:p>
        </p:txBody>
      </p:sp>
      <p:sp>
        <p:nvSpPr>
          <p:cNvPr id="14353" name="Text Box 325"/>
          <p:cNvSpPr txBox="1">
            <a:spLocks noChangeArrowheads="1"/>
          </p:cNvSpPr>
          <p:nvPr/>
        </p:nvSpPr>
        <p:spPr bwMode="auto">
          <a:xfrm>
            <a:off x="6286500" y="5762625"/>
            <a:ext cx="2857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/>
              <a:t>0</a:t>
            </a:r>
          </a:p>
        </p:txBody>
      </p:sp>
      <p:sp>
        <p:nvSpPr>
          <p:cNvPr id="280910" name="Rectangle 334"/>
          <p:cNvSpPr>
            <a:spLocks noChangeArrowheads="1"/>
          </p:cNvSpPr>
          <p:nvPr/>
        </p:nvSpPr>
        <p:spPr bwMode="auto">
          <a:xfrm>
            <a:off x="7099300" y="6029325"/>
            <a:ext cx="1541463" cy="312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endParaRPr lang="en-US" sz="1600" b="1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14355" name="Oval 337"/>
          <p:cNvSpPr>
            <a:spLocks noChangeArrowheads="1"/>
          </p:cNvSpPr>
          <p:nvPr/>
        </p:nvSpPr>
        <p:spPr bwMode="auto">
          <a:xfrm>
            <a:off x="6410325" y="5619750"/>
            <a:ext cx="119063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56" name="Rectangle 345" descr="Wide downward diagonal"/>
          <p:cNvSpPr>
            <a:spLocks noChangeArrowheads="1"/>
          </p:cNvSpPr>
          <p:nvPr/>
        </p:nvSpPr>
        <p:spPr bwMode="auto">
          <a:xfrm>
            <a:off x="6877050" y="560546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57" name="Rectangle 350" descr="Wide downward diagonal"/>
          <p:cNvSpPr>
            <a:spLocks noChangeArrowheads="1"/>
          </p:cNvSpPr>
          <p:nvPr/>
        </p:nvSpPr>
        <p:spPr bwMode="auto">
          <a:xfrm>
            <a:off x="7078663" y="5584825"/>
            <a:ext cx="119062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58" name="Rectangle 351" descr="Wide downward diagonal"/>
          <p:cNvSpPr>
            <a:spLocks noChangeArrowheads="1"/>
          </p:cNvSpPr>
          <p:nvPr/>
        </p:nvSpPr>
        <p:spPr bwMode="auto">
          <a:xfrm>
            <a:off x="7831138" y="5611813"/>
            <a:ext cx="120650" cy="1238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59" name="Rectangle 354" descr="Wide downward diagonal"/>
          <p:cNvSpPr>
            <a:spLocks noChangeArrowheads="1"/>
          </p:cNvSpPr>
          <p:nvPr/>
        </p:nvSpPr>
        <p:spPr bwMode="auto">
          <a:xfrm>
            <a:off x="7696200" y="5638800"/>
            <a:ext cx="119063" cy="1238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0" name="Rectangle 356" descr="Wide downward diagonal"/>
          <p:cNvSpPr>
            <a:spLocks noChangeArrowheads="1"/>
          </p:cNvSpPr>
          <p:nvPr/>
        </p:nvSpPr>
        <p:spPr bwMode="auto">
          <a:xfrm>
            <a:off x="7531100" y="5595938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1" name="Rectangle 357" descr="Wide downward diagonal"/>
          <p:cNvSpPr>
            <a:spLocks noChangeArrowheads="1"/>
          </p:cNvSpPr>
          <p:nvPr/>
        </p:nvSpPr>
        <p:spPr bwMode="auto">
          <a:xfrm>
            <a:off x="7302500" y="5622925"/>
            <a:ext cx="119063" cy="1238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2" name="Rectangle 358" descr="Wide downward diagonal"/>
          <p:cNvSpPr>
            <a:spLocks noChangeArrowheads="1"/>
          </p:cNvSpPr>
          <p:nvPr/>
        </p:nvSpPr>
        <p:spPr bwMode="auto">
          <a:xfrm>
            <a:off x="8223250" y="5621338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3" name="Rectangle 359" descr="Wide downward diagonal"/>
          <p:cNvSpPr>
            <a:spLocks noChangeArrowheads="1"/>
          </p:cNvSpPr>
          <p:nvPr/>
        </p:nvSpPr>
        <p:spPr bwMode="auto">
          <a:xfrm>
            <a:off x="7156450" y="56245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4" name="Rectangle 360" descr="Wide downward diagonal"/>
          <p:cNvSpPr>
            <a:spLocks noChangeArrowheads="1"/>
          </p:cNvSpPr>
          <p:nvPr/>
        </p:nvSpPr>
        <p:spPr bwMode="auto">
          <a:xfrm>
            <a:off x="6934200" y="5610225"/>
            <a:ext cx="119063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5" name="Rectangle 361" descr="Wide downward diagonal"/>
          <p:cNvSpPr>
            <a:spLocks noChangeArrowheads="1"/>
          </p:cNvSpPr>
          <p:nvPr/>
        </p:nvSpPr>
        <p:spPr bwMode="auto">
          <a:xfrm>
            <a:off x="7029450" y="5600700"/>
            <a:ext cx="119063" cy="1238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6" name="Rectangle 362" descr="Wide downward diagonal"/>
          <p:cNvSpPr>
            <a:spLocks noChangeArrowheads="1"/>
          </p:cNvSpPr>
          <p:nvPr/>
        </p:nvSpPr>
        <p:spPr bwMode="auto">
          <a:xfrm>
            <a:off x="7596188" y="5627688"/>
            <a:ext cx="119062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7" name="Rectangle 363" descr="Wide downward diagonal"/>
          <p:cNvSpPr>
            <a:spLocks noChangeArrowheads="1"/>
          </p:cNvSpPr>
          <p:nvPr/>
        </p:nvSpPr>
        <p:spPr bwMode="auto">
          <a:xfrm>
            <a:off x="7767638" y="5619750"/>
            <a:ext cx="120650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8" name="Rectangle 364" descr="Wide downward diagonal"/>
          <p:cNvSpPr>
            <a:spLocks noChangeArrowheads="1"/>
          </p:cNvSpPr>
          <p:nvPr/>
        </p:nvSpPr>
        <p:spPr bwMode="auto">
          <a:xfrm>
            <a:off x="7394575" y="5607050"/>
            <a:ext cx="119063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69" name="Rectangle 365" descr="Wide downward diagonal"/>
          <p:cNvSpPr>
            <a:spLocks noChangeArrowheads="1"/>
          </p:cNvSpPr>
          <p:nvPr/>
        </p:nvSpPr>
        <p:spPr bwMode="auto">
          <a:xfrm>
            <a:off x="8575675" y="56372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70" name="Rectangle 366" descr="Wide downward diagonal"/>
          <p:cNvSpPr>
            <a:spLocks noChangeArrowheads="1"/>
          </p:cNvSpPr>
          <p:nvPr/>
        </p:nvSpPr>
        <p:spPr bwMode="auto">
          <a:xfrm>
            <a:off x="7450138" y="5624513"/>
            <a:ext cx="119062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b="1"/>
          </a:p>
        </p:txBody>
      </p:sp>
      <p:sp>
        <p:nvSpPr>
          <p:cNvPr id="14371" name="Rectangle 367" descr="Wide downward diagonal"/>
          <p:cNvSpPr>
            <a:spLocks noChangeArrowheads="1"/>
          </p:cNvSpPr>
          <p:nvPr/>
        </p:nvSpPr>
        <p:spPr bwMode="auto">
          <a:xfrm>
            <a:off x="7926388" y="5613400"/>
            <a:ext cx="119062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72" name="Rectangle 368" descr="Wide downward diagonal"/>
          <p:cNvSpPr>
            <a:spLocks noChangeArrowheads="1"/>
          </p:cNvSpPr>
          <p:nvPr/>
        </p:nvSpPr>
        <p:spPr bwMode="auto">
          <a:xfrm>
            <a:off x="8504238" y="5608638"/>
            <a:ext cx="120650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73" name="Rectangle 369" descr="Wide downward diagonal"/>
          <p:cNvSpPr>
            <a:spLocks noChangeArrowheads="1"/>
          </p:cNvSpPr>
          <p:nvPr/>
        </p:nvSpPr>
        <p:spPr bwMode="auto">
          <a:xfrm>
            <a:off x="7245350" y="5597525"/>
            <a:ext cx="119063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74" name="Line 375"/>
          <p:cNvSpPr>
            <a:spLocks noChangeShapeType="1"/>
          </p:cNvSpPr>
          <p:nvPr/>
        </p:nvSpPr>
        <p:spPr bwMode="auto">
          <a:xfrm flipV="1">
            <a:off x="6611938" y="5168900"/>
            <a:ext cx="0" cy="1028700"/>
          </a:xfrm>
          <a:prstGeom prst="line">
            <a:avLst/>
          </a:prstGeom>
          <a:noFill/>
          <a:ln w="254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75" name="Text Box 378"/>
          <p:cNvSpPr txBox="1">
            <a:spLocks noChangeArrowheads="1"/>
          </p:cNvSpPr>
          <p:nvPr/>
        </p:nvSpPr>
        <p:spPr bwMode="auto">
          <a:xfrm>
            <a:off x="7300913" y="6056313"/>
            <a:ext cx="962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Z-axis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Text Box 2"/>
          <p:cNvSpPr txBox="1">
            <a:spLocks noChangeArrowheads="1"/>
          </p:cNvSpPr>
          <p:nvPr/>
        </p:nvSpPr>
        <p:spPr bwMode="auto">
          <a:xfrm>
            <a:off x="192088" y="149225"/>
            <a:ext cx="8951912" cy="94615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Recall this example? It was a teaching example to show that NN could use any distance measure</a:t>
            </a:r>
          </a:p>
        </p:txBody>
      </p:sp>
      <p:graphicFrame>
        <p:nvGraphicFramePr>
          <p:cNvPr id="281603" name="Group 3"/>
          <p:cNvGraphicFramePr>
            <a:graphicFrameLocks noGrp="1"/>
          </p:cNvGraphicFramePr>
          <p:nvPr/>
        </p:nvGraphicFramePr>
        <p:xfrm>
          <a:off x="5654675" y="1738313"/>
          <a:ext cx="3305175" cy="3584575"/>
        </p:xfrm>
        <a:graphic>
          <a:graphicData uri="http://schemas.openxmlformats.org/drawingml/2006/table">
            <a:tbl>
              <a:tblPr/>
              <a:tblGrid>
                <a:gridCol w="5127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1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10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657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ID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Name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9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33CC33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Class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Gunopul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os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Greek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Papadopoul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os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Greek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Kolli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os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Greek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Dardan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os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Greek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Keo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Irish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Gou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Irish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Greenhau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gh 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Irish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2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T="45722" marB="4572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Hadlei</a:t>
                      </a: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gh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Irish</a:t>
                      </a:r>
                    </a:p>
                  </a:txBody>
                  <a:tcPr marT="45722" marB="457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5405" name="Text Box 48"/>
          <p:cNvSpPr txBox="1">
            <a:spLocks noChangeArrowheads="1"/>
          </p:cNvSpPr>
          <p:nvPr/>
        </p:nvSpPr>
        <p:spPr bwMode="auto">
          <a:xfrm>
            <a:off x="214313" y="1874838"/>
            <a:ext cx="48148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It would not really work very well, unless we had LOTS more data…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49"/>
          <p:cNvSpPr>
            <a:spLocks noChangeArrowheads="1"/>
          </p:cNvSpPr>
          <p:nvPr/>
        </p:nvSpPr>
        <p:spPr bwMode="auto">
          <a:xfrm>
            <a:off x="-122238" y="4032250"/>
            <a:ext cx="3873501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AIKO   AIMI   AINA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AIRI   AKANE   AKEMI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  AKIKO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AKIO AKIRA   AMI  AOI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ARATA  ASUKA </a:t>
            </a:r>
          </a:p>
        </p:txBody>
      </p:sp>
      <p:sp>
        <p:nvSpPr>
          <p:cNvPr id="16387" name="Rectangle 51"/>
          <p:cNvSpPr>
            <a:spLocks noChangeArrowheads="1"/>
          </p:cNvSpPr>
          <p:nvPr/>
        </p:nvSpPr>
        <p:spPr bwMode="auto">
          <a:xfrm>
            <a:off x="4257675" y="3806825"/>
            <a:ext cx="457200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ABERCROMBIE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ABERNETHY       ACKART  ACKERMAN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ACKERS   ACKLAND   ACTON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ADAIR      ADLAM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ADOLPH       AFFLECK</a:t>
            </a:r>
          </a:p>
        </p:txBody>
      </p:sp>
      <p:sp>
        <p:nvSpPr>
          <p:cNvPr id="16388" name="Text Box 52"/>
          <p:cNvSpPr txBox="1">
            <a:spLocks noChangeArrowheads="1"/>
          </p:cNvSpPr>
          <p:nvPr/>
        </p:nvSpPr>
        <p:spPr bwMode="auto">
          <a:xfrm>
            <a:off x="160338" y="3213100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16389" name="Text Box 53"/>
          <p:cNvSpPr txBox="1">
            <a:spLocks noChangeArrowheads="1"/>
          </p:cNvSpPr>
          <p:nvPr/>
        </p:nvSpPr>
        <p:spPr bwMode="auto">
          <a:xfrm>
            <a:off x="5129213" y="321310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90513" y="85725"/>
            <a:ext cx="8951912" cy="46196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What features can we use classify Japanese names vs Irish names?</a:t>
            </a:r>
          </a:p>
        </p:txBody>
      </p:sp>
      <p:sp>
        <p:nvSpPr>
          <p:cNvPr id="16391" name="TextBox 2"/>
          <p:cNvSpPr txBox="1">
            <a:spLocks noChangeArrowheads="1"/>
          </p:cNvSpPr>
          <p:nvPr/>
        </p:nvSpPr>
        <p:spPr bwMode="auto">
          <a:xfrm>
            <a:off x="0" y="674688"/>
            <a:ext cx="89154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000" b="1"/>
              <a:t>The first letter = ‘A’ ?   </a:t>
            </a:r>
            <a:r>
              <a:rPr lang="en-US" altLang="en-US" sz="2000"/>
              <a:t>(Boolean feature) Useless</a:t>
            </a:r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</p:txBody>
      </p:sp>
      <p:pic>
        <p:nvPicPr>
          <p:cNvPr id="24583" name="Picture 7" descr="Japan Fla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3475" y="31956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5" name="Picture 9" descr="Ireland Fla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3050" y="321310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49"/>
          <p:cNvSpPr>
            <a:spLocks noChangeArrowheads="1"/>
          </p:cNvSpPr>
          <p:nvPr/>
        </p:nvSpPr>
        <p:spPr bwMode="auto">
          <a:xfrm>
            <a:off x="-122238" y="4032250"/>
            <a:ext cx="3873501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AIKO   AIMI   AINA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AIRI   AKANE   AKEMI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  AKIKO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AKIO AKIRA   AMI  AOI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ARATA  ASUKA </a:t>
            </a:r>
          </a:p>
        </p:txBody>
      </p:sp>
      <p:sp>
        <p:nvSpPr>
          <p:cNvPr id="17411" name="Rectangle 51"/>
          <p:cNvSpPr>
            <a:spLocks noChangeArrowheads="1"/>
          </p:cNvSpPr>
          <p:nvPr/>
        </p:nvSpPr>
        <p:spPr bwMode="auto">
          <a:xfrm>
            <a:off x="4257675" y="3806825"/>
            <a:ext cx="457200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ABERCROMBIE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ABERNETHY       ACKART  ACKERMAN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ACKERS   ACKLAND   ACTON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ADAIR      ADLAM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ADOLPH       AFFLECK</a:t>
            </a:r>
          </a:p>
        </p:txBody>
      </p:sp>
      <p:sp>
        <p:nvSpPr>
          <p:cNvPr id="17412" name="Text Box 52"/>
          <p:cNvSpPr txBox="1">
            <a:spLocks noChangeArrowheads="1"/>
          </p:cNvSpPr>
          <p:nvPr/>
        </p:nvSpPr>
        <p:spPr bwMode="auto">
          <a:xfrm>
            <a:off x="160338" y="3213100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17413" name="Text Box 53"/>
          <p:cNvSpPr txBox="1">
            <a:spLocks noChangeArrowheads="1"/>
          </p:cNvSpPr>
          <p:nvPr/>
        </p:nvSpPr>
        <p:spPr bwMode="auto">
          <a:xfrm>
            <a:off x="5129213" y="321310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90513" y="85725"/>
            <a:ext cx="8951912" cy="46196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What features can we use classify Japanese names vs Irish names?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0" y="674688"/>
            <a:ext cx="8915400" cy="200025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85000"/>
                  </a:schemeClr>
                </a:solidFill>
              </a:rPr>
              <a:t>The first letter = ‘A’ ?   </a:t>
            </a:r>
            <a:r>
              <a:rPr lang="en-US" sz="2000" dirty="0">
                <a:solidFill>
                  <a:schemeClr val="bg1">
                    <a:lumMod val="85000"/>
                  </a:schemeClr>
                </a:solidFill>
              </a:rPr>
              <a:t>(Boolean feature) Useless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/>
              <a:t>The first letter of name   </a:t>
            </a:r>
            <a:r>
              <a:rPr lang="en-US" sz="2000" dirty="0"/>
              <a:t>(Nominal or Ordinal feature) Useless (but not useless for Chinese vs Irish, there are very few Irish names that begin with ‘X’, ‘Z’, ‘W’)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</p:txBody>
      </p:sp>
      <p:pic>
        <p:nvPicPr>
          <p:cNvPr id="24583" name="Picture 7" descr="Japan Fla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3475" y="31956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5" name="Picture 9" descr="Ireland Fla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3050" y="321310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49"/>
          <p:cNvSpPr>
            <a:spLocks noChangeArrowheads="1"/>
          </p:cNvSpPr>
          <p:nvPr/>
        </p:nvSpPr>
        <p:spPr bwMode="auto">
          <a:xfrm>
            <a:off x="-122238" y="4032250"/>
            <a:ext cx="3873501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AIKO   AIMI   AINA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AIRI   AKANE   AKEMI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  AKIKO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AKIO AKIRA   AMI  AOI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ARATA  ASUKA </a:t>
            </a:r>
          </a:p>
        </p:txBody>
      </p:sp>
      <p:sp>
        <p:nvSpPr>
          <p:cNvPr id="18435" name="Rectangle 51"/>
          <p:cNvSpPr>
            <a:spLocks noChangeArrowheads="1"/>
          </p:cNvSpPr>
          <p:nvPr/>
        </p:nvSpPr>
        <p:spPr bwMode="auto">
          <a:xfrm>
            <a:off x="4257675" y="3806825"/>
            <a:ext cx="457200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ABERCROMBIE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ABERNETHY       ACKART  ACKERMAN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ACKERS   ACKLAND   ACTON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ADAIR      ADLAM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ADOLPH       AFFLECK</a:t>
            </a:r>
          </a:p>
        </p:txBody>
      </p:sp>
      <p:sp>
        <p:nvSpPr>
          <p:cNvPr id="18436" name="Text Box 52"/>
          <p:cNvSpPr txBox="1">
            <a:spLocks noChangeArrowheads="1"/>
          </p:cNvSpPr>
          <p:nvPr/>
        </p:nvSpPr>
        <p:spPr bwMode="auto">
          <a:xfrm>
            <a:off x="160338" y="3213100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18437" name="Text Box 53"/>
          <p:cNvSpPr txBox="1">
            <a:spLocks noChangeArrowheads="1"/>
          </p:cNvSpPr>
          <p:nvPr/>
        </p:nvSpPr>
        <p:spPr bwMode="auto">
          <a:xfrm>
            <a:off x="5129213" y="321310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90513" y="85725"/>
            <a:ext cx="8951912" cy="46196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What features can we use classify Japanese names vs Irish names?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0" y="674688"/>
            <a:ext cx="8915400" cy="2616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85000"/>
                  </a:schemeClr>
                </a:solidFill>
              </a:rPr>
              <a:t>The first letter = ‘A’ ?   </a:t>
            </a:r>
            <a:r>
              <a:rPr lang="en-US" sz="2000" dirty="0">
                <a:solidFill>
                  <a:schemeClr val="bg1">
                    <a:lumMod val="85000"/>
                  </a:schemeClr>
                </a:solidFill>
              </a:rPr>
              <a:t>(Boolean feature) Useless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85000"/>
                  </a:schemeClr>
                </a:solidFill>
              </a:rPr>
              <a:t>The first letter of name   </a:t>
            </a:r>
            <a:r>
              <a:rPr lang="en-US" sz="2000" dirty="0">
                <a:solidFill>
                  <a:schemeClr val="bg1">
                    <a:lumMod val="85000"/>
                  </a:schemeClr>
                </a:solidFill>
              </a:rPr>
              <a:t>(Nominal or Ordinal feature) Useless (but not useless for Chinese vs Irish, there are few Irish names that begin with ‘X’, ‘Z’, ‘W’)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/>
              <a:t>The number of letters in the name </a:t>
            </a:r>
            <a:r>
              <a:rPr lang="en-US" sz="2000" dirty="0"/>
              <a:t>(Ratio feature) Slightly useful, Irish names are a litter longer on average.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</p:txBody>
      </p:sp>
      <p:pic>
        <p:nvPicPr>
          <p:cNvPr id="24583" name="Picture 7" descr="Japan Fla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3475" y="31956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5" name="Picture 9" descr="Ireland Fla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3050" y="321310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49"/>
          <p:cNvSpPr>
            <a:spLocks noChangeArrowheads="1"/>
          </p:cNvSpPr>
          <p:nvPr/>
        </p:nvSpPr>
        <p:spPr bwMode="auto">
          <a:xfrm>
            <a:off x="-122238" y="4032250"/>
            <a:ext cx="3873501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AIKO   AIMI   AINA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AIRI   AKANE   AKEMI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  AKIKO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AKIO AKIRA   AMI  AOI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>
                <a:solidFill>
                  <a:srgbClr val="C00000"/>
                </a:solidFill>
              </a:rPr>
              <a:t>ARATA  ASUKA </a:t>
            </a:r>
          </a:p>
        </p:txBody>
      </p:sp>
      <p:sp>
        <p:nvSpPr>
          <p:cNvPr id="19459" name="Rectangle 51"/>
          <p:cNvSpPr>
            <a:spLocks noChangeArrowheads="1"/>
          </p:cNvSpPr>
          <p:nvPr/>
        </p:nvSpPr>
        <p:spPr bwMode="auto">
          <a:xfrm>
            <a:off x="4257675" y="3806825"/>
            <a:ext cx="457200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ABERCROMBIE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ABERNETHY       ACKART  ACKERMAN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ACKERS   ACKLAND   ACTON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ADAIR      ADLAM</a:t>
            </a:r>
          </a:p>
          <a:p>
            <a:pPr algn="ctr" eaLnBrk="1" hangingPunct="1">
              <a:lnSpc>
                <a:spcPct val="135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6600"/>
                </a:solidFill>
              </a:rPr>
              <a:t>ADOLPH       AFFLECK</a:t>
            </a:r>
          </a:p>
        </p:txBody>
      </p:sp>
      <p:sp>
        <p:nvSpPr>
          <p:cNvPr id="19460" name="Text Box 52"/>
          <p:cNvSpPr txBox="1">
            <a:spLocks noChangeArrowheads="1"/>
          </p:cNvSpPr>
          <p:nvPr/>
        </p:nvSpPr>
        <p:spPr bwMode="auto">
          <a:xfrm>
            <a:off x="160338" y="3213100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19461" name="Text Box 53"/>
          <p:cNvSpPr txBox="1">
            <a:spLocks noChangeArrowheads="1"/>
          </p:cNvSpPr>
          <p:nvPr/>
        </p:nvSpPr>
        <p:spPr bwMode="auto">
          <a:xfrm>
            <a:off x="5129213" y="3213100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90513" y="85725"/>
            <a:ext cx="8951912" cy="46196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What features can we use classify Japanese names vs Irish names?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0" y="674688"/>
            <a:ext cx="8915400" cy="32305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75000"/>
                  </a:schemeClr>
                </a:solidFill>
              </a:rPr>
              <a:t>The first letter = ‘A’ ?   </a:t>
            </a:r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(Boolean feature) Useless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75000"/>
                  </a:schemeClr>
                </a:solidFill>
              </a:rPr>
              <a:t>The first letter of name   </a:t>
            </a:r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(Nominal or Ordinal feature) Useless (but not useless for Chinese vs Irish, there are few Irish names that begin with ‘X’, ‘Z’, ‘W’)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>
                <a:solidFill>
                  <a:schemeClr val="bg1">
                    <a:lumMod val="75000"/>
                  </a:schemeClr>
                </a:solidFill>
              </a:rPr>
              <a:t>The number of letters in the name </a:t>
            </a:r>
            <a:r>
              <a:rPr lang="en-US" sz="2000" dirty="0">
                <a:solidFill>
                  <a:schemeClr val="bg1">
                    <a:lumMod val="75000"/>
                  </a:schemeClr>
                </a:solidFill>
              </a:rPr>
              <a:t>(Ratio feature) Slightly useful, Irish names are a litter longer on average.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sz="2000" b="1" dirty="0"/>
              <a:t>The last letter of name   </a:t>
            </a:r>
            <a:r>
              <a:rPr lang="en-US" sz="2000" dirty="0"/>
              <a:t>(Nominal or Ordinal feature) Somewhat useful, more Japanese names end in “I” (girls) or “O” (boys), than Irish names do. 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sz="2000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</p:txBody>
      </p:sp>
      <p:pic>
        <p:nvPicPr>
          <p:cNvPr id="24583" name="Picture 7" descr="Japan Fla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3475" y="31956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5" name="Picture 9" descr="Ireland Fla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3050" y="321310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ChangeArrowheads="1"/>
          </p:cNvSpPr>
          <p:nvPr/>
        </p:nvSpPr>
        <p:spPr bwMode="auto">
          <a:xfrm>
            <a:off x="0" y="3506788"/>
            <a:ext cx="3873500" cy="3195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AIKO </a:t>
            </a:r>
            <a:r>
              <a:rPr lang="en-US" altLang="en-US" sz="2400">
                <a:solidFill>
                  <a:srgbClr val="FF33CC"/>
                </a:solidFill>
              </a:rPr>
              <a:t>0.75</a:t>
            </a:r>
            <a:r>
              <a:rPr lang="en-US" altLang="en-US" sz="2400"/>
              <a:t>  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AIMI  </a:t>
            </a:r>
            <a:r>
              <a:rPr lang="en-US" altLang="en-US" sz="2400">
                <a:solidFill>
                  <a:srgbClr val="FF33CC"/>
                </a:solidFill>
              </a:rPr>
              <a:t>0.75 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AINA </a:t>
            </a:r>
            <a:r>
              <a:rPr lang="en-US" altLang="en-US" sz="2400">
                <a:solidFill>
                  <a:srgbClr val="FF33CC"/>
                </a:solidFill>
              </a:rPr>
              <a:t>0.75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AIRI   </a:t>
            </a:r>
            <a:r>
              <a:rPr lang="en-US" altLang="en-US" sz="2400">
                <a:solidFill>
                  <a:srgbClr val="FF33CC"/>
                </a:solidFill>
              </a:rPr>
              <a:t>0.75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AKANE   </a:t>
            </a:r>
            <a:r>
              <a:rPr lang="en-US" altLang="en-US" sz="2400">
                <a:solidFill>
                  <a:srgbClr val="FF33CC"/>
                </a:solidFill>
              </a:rPr>
              <a:t>0.6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AKEMI </a:t>
            </a:r>
            <a:r>
              <a:rPr lang="en-US" altLang="en-US" sz="2400">
                <a:solidFill>
                  <a:srgbClr val="FF33CC"/>
                </a:solidFill>
              </a:rPr>
              <a:t>0.6</a:t>
            </a:r>
          </a:p>
        </p:txBody>
      </p:sp>
      <p:sp>
        <p:nvSpPr>
          <p:cNvPr id="20483" name="Rectangle 3"/>
          <p:cNvSpPr>
            <a:spLocks noChangeArrowheads="1"/>
          </p:cNvSpPr>
          <p:nvPr/>
        </p:nvSpPr>
        <p:spPr bwMode="auto">
          <a:xfrm>
            <a:off x="4435475" y="3340100"/>
            <a:ext cx="4572000" cy="3779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ABERCROMBIE </a:t>
            </a:r>
            <a:r>
              <a:rPr lang="en-US" altLang="en-US" sz="2400">
                <a:solidFill>
                  <a:srgbClr val="FF33CC"/>
                </a:solidFill>
              </a:rPr>
              <a:t>0.45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ABERNETHY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ACKART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  <a:endParaRPr lang="en-US" altLang="en-US" sz="2400"/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ACKERMAN </a:t>
            </a:r>
            <a:r>
              <a:rPr lang="en-US" altLang="en-US" sz="2400">
                <a:solidFill>
                  <a:srgbClr val="FF33CC"/>
                </a:solidFill>
              </a:rPr>
              <a:t>0.375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ACKERS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ACKLAND </a:t>
            </a:r>
            <a:r>
              <a:rPr lang="en-US" altLang="en-US" sz="2400">
                <a:solidFill>
                  <a:srgbClr val="FF33CC"/>
                </a:solidFill>
              </a:rPr>
              <a:t>0.28</a:t>
            </a:r>
          </a:p>
          <a:p>
            <a:pPr algn="ctr" eaLnBrk="1" hangingPunct="1">
              <a:lnSpc>
                <a:spcPct val="130000"/>
              </a:lnSpc>
              <a:spcBef>
                <a:spcPct val="0"/>
              </a:spcBef>
              <a:buFontTx/>
              <a:buNone/>
            </a:pPr>
            <a:r>
              <a:rPr lang="en-US" altLang="en-US" sz="2400"/>
              <a:t>ACTON </a:t>
            </a:r>
            <a:r>
              <a:rPr lang="en-US" altLang="en-US" sz="2400">
                <a:solidFill>
                  <a:srgbClr val="FF33CC"/>
                </a:solidFill>
              </a:rPr>
              <a:t>0.33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484" name="Text Box 4"/>
          <p:cNvSpPr txBox="1">
            <a:spLocks noChangeArrowheads="1"/>
          </p:cNvSpPr>
          <p:nvPr/>
        </p:nvSpPr>
        <p:spPr bwMode="auto">
          <a:xfrm>
            <a:off x="322263" y="2630488"/>
            <a:ext cx="3308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C00000"/>
                </a:solidFill>
              </a:rPr>
              <a:t>Japanese Names </a:t>
            </a:r>
          </a:p>
        </p:txBody>
      </p:sp>
      <p:sp>
        <p:nvSpPr>
          <p:cNvPr id="20485" name="Text Box 5"/>
          <p:cNvSpPr txBox="1">
            <a:spLocks noChangeArrowheads="1"/>
          </p:cNvSpPr>
          <p:nvPr/>
        </p:nvSpPr>
        <p:spPr bwMode="auto">
          <a:xfrm>
            <a:off x="5595938" y="2630488"/>
            <a:ext cx="26352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6600"/>
                </a:solidFill>
              </a:rPr>
              <a:t>Irish  Names </a:t>
            </a:r>
          </a:p>
        </p:txBody>
      </p:sp>
      <p:sp>
        <p:nvSpPr>
          <p:cNvPr id="20486" name="Rectangle 7"/>
          <p:cNvSpPr>
            <a:spLocks noChangeArrowheads="1"/>
          </p:cNvSpPr>
          <p:nvPr/>
        </p:nvSpPr>
        <p:spPr bwMode="auto">
          <a:xfrm>
            <a:off x="3275013" y="6518275"/>
            <a:ext cx="2063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Vowels = I O U A E</a:t>
            </a:r>
          </a:p>
        </p:txBody>
      </p:sp>
      <p:pic>
        <p:nvPicPr>
          <p:cNvPr id="8" name="Picture 7" descr="Japan Fla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8925" y="2090738"/>
            <a:ext cx="914400" cy="609600"/>
          </a:xfrm>
          <a:prstGeom prst="rect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9" descr="Ireland Fla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9975" y="2025650"/>
            <a:ext cx="1143000" cy="571500"/>
          </a:xfrm>
          <a:prstGeom prst="rect">
            <a:avLst/>
          </a:prstGeom>
          <a:noFill/>
          <a:ln>
            <a:solidFill>
              <a:schemeClr val="bg1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489" name="TextBox 9"/>
          <p:cNvSpPr txBox="1">
            <a:spLocks noChangeArrowheads="1"/>
          </p:cNvSpPr>
          <p:nvPr/>
        </p:nvSpPr>
        <p:spPr bwMode="auto">
          <a:xfrm>
            <a:off x="595313" y="158750"/>
            <a:ext cx="8548687" cy="1693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000" b="1"/>
              <a:t>The number of vowels / world length  </a:t>
            </a:r>
            <a:r>
              <a:rPr lang="en-US" altLang="en-US" sz="2000"/>
              <a:t>(Ratio feature) Useful, Japanese names tend to have proportionally more vowels than Irish names.</a:t>
            </a:r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endParaRPr lang="en-US" altLang="en-US" sz="2000"/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TextBox 1"/>
          <p:cNvSpPr txBox="1">
            <a:spLocks noChangeArrowheads="1"/>
          </p:cNvSpPr>
          <p:nvPr/>
        </p:nvSpPr>
        <p:spPr bwMode="auto">
          <a:xfrm>
            <a:off x="166688" y="161925"/>
            <a:ext cx="8720137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This little example of </a:t>
            </a:r>
            <a:r>
              <a:rPr lang="en-US" altLang="en-US" sz="2400" i="1"/>
              <a:t>feature generation </a:t>
            </a:r>
            <a:r>
              <a:rPr lang="en-US" altLang="en-US" sz="2400"/>
              <a:t>is something data miners spend a lot of time doing.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With the right features, most algorithms will work well. Without the right features, no algorithm will work well.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There is no single trick that always works, but as we “play” with more and more datasets, we get better at feature generation over time.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5874" y="3150393"/>
            <a:ext cx="4181673" cy="3136255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  <a:scene3d>
            <a:camera prst="perspectiveContrastingLeftFacing"/>
            <a:lightRig rig="threePt" dir="t"/>
          </a:scene3d>
        </p:spPr>
      </p:pic>
      <p:sp>
        <p:nvSpPr>
          <p:cNvPr id="21508" name="TextBox 10"/>
          <p:cNvSpPr txBox="1">
            <a:spLocks noChangeArrowheads="1"/>
          </p:cNvSpPr>
          <p:nvPr/>
        </p:nvSpPr>
        <p:spPr bwMode="auto">
          <a:xfrm>
            <a:off x="338138" y="5089525"/>
            <a:ext cx="4156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What feature(s) do we use here?</a:t>
            </a:r>
          </a:p>
        </p:txBody>
      </p:sp>
      <p:pic>
        <p:nvPicPr>
          <p:cNvPr id="21509" name="Picture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688" y="5619750"/>
            <a:ext cx="4783137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65138" y="207963"/>
            <a:ext cx="8201025" cy="6554787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3600" dirty="0"/>
              <a:t>Outline for these slides</a:t>
            </a:r>
          </a:p>
          <a:p>
            <a:pPr eaLnBrk="1" hangingPunct="1">
              <a:defRPr/>
            </a:pPr>
            <a:endParaRPr lang="en-US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dirty="0"/>
              <a:t>We consider augmenting the Nearest Neighbor Classifier to allow “don’t-know”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dirty="0"/>
              <a:t>We will remind ourselves that the Nearest Neighbor Classifier can work with distance measures other than simple Euclidean distance.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dirty="0"/>
              <a:t>We spend a few minutes discussing features/feature generation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dirty="0"/>
              <a:t>We will discuss two new classification algorithms</a:t>
            </a:r>
          </a:p>
          <a:p>
            <a:pPr marL="342900" indent="-342900" eaLnBrk="1" hangingPunct="1">
              <a:buFont typeface="Arial" panose="020B0604020202020204" pitchFamily="34" charset="0"/>
              <a:buChar char="•"/>
              <a:defRPr/>
            </a:pPr>
            <a:endParaRPr lang="en-US" dirty="0"/>
          </a:p>
          <a:p>
            <a:pPr marL="800100" lvl="1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dirty="0"/>
              <a:t>Decision Trees</a:t>
            </a:r>
          </a:p>
          <a:p>
            <a:pPr marL="800100" lvl="1" indent="-342900" eaLnBrk="1" hangingPunct="1">
              <a:buFont typeface="Arial" panose="020B0604020202020204" pitchFamily="34" charset="0"/>
              <a:buChar char="•"/>
              <a:defRPr/>
            </a:pPr>
            <a:r>
              <a:rPr lang="en-US" dirty="0"/>
              <a:t>Naïve Bayes Classifier </a:t>
            </a:r>
          </a:p>
          <a:p>
            <a:pPr eaLnBrk="1" hangingPunct="1">
              <a:defRPr/>
            </a:pPr>
            <a:endParaRPr lang="en-US" dirty="0"/>
          </a:p>
          <a:p>
            <a:pPr eaLnBrk="1" hangingPunct="1">
              <a:defRPr/>
            </a:pPr>
            <a:endParaRPr lang="en-US"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>
          <a:xfrm>
            <a:off x="703263" y="182563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5400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Classification</a:t>
            </a:r>
            <a:r>
              <a:rPr lang="en-US" dirty="0"/>
              <a:t> </a:t>
            </a:r>
          </a:p>
        </p:txBody>
      </p:sp>
      <p:sp>
        <p:nvSpPr>
          <p:cNvPr id="22531" name="Text Box 3"/>
          <p:cNvSpPr txBox="1">
            <a:spLocks noChangeArrowheads="1"/>
          </p:cNvSpPr>
          <p:nvPr/>
        </p:nvSpPr>
        <p:spPr bwMode="auto">
          <a:xfrm>
            <a:off x="293688" y="1698625"/>
            <a:ext cx="8745537" cy="415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have seen 2 classification techniques: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/>
              <a:t> Simple linear classifier, Nearest neighbor,.</a:t>
            </a:r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us see two more techniques: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/>
              <a:t>  Decision tree, Naïve Bayes</a:t>
            </a:r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There are other techniques: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400"/>
              <a:t> Neural Networks, Support Vector Machines, … that we will not consider..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 </a:t>
            </a: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"/>
          <p:cNvSpPr>
            <a:spLocks noGrp="1" noChangeArrowheads="1"/>
          </p:cNvSpPr>
          <p:nvPr>
            <p:ph type="title"/>
          </p:nvPr>
        </p:nvSpPr>
        <p:spPr>
          <a:xfrm>
            <a:off x="2552700" y="0"/>
            <a:ext cx="6735763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I have a box of apples..</a:t>
            </a:r>
          </a:p>
        </p:txBody>
      </p:sp>
      <p:grpSp>
        <p:nvGrpSpPr>
          <p:cNvPr id="23555" name="Group 7"/>
          <p:cNvGrpSpPr>
            <a:grpSpLocks/>
          </p:cNvGrpSpPr>
          <p:nvPr/>
        </p:nvGrpSpPr>
        <p:grpSpPr bwMode="auto">
          <a:xfrm>
            <a:off x="4357688" y="2046288"/>
            <a:ext cx="4786312" cy="4681537"/>
            <a:chOff x="2599" y="1280"/>
            <a:chExt cx="2549" cy="2493"/>
          </a:xfrm>
        </p:grpSpPr>
        <p:pic>
          <p:nvPicPr>
            <p:cNvPr id="23580" name="Picture 5" descr="File:Binary entropy plot.sv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99" y="1280"/>
              <a:ext cx="2549" cy="24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581" name="Rectangle 6"/>
            <p:cNvSpPr>
              <a:spLocks noChangeArrowheads="1"/>
            </p:cNvSpPr>
            <p:nvPr/>
          </p:nvSpPr>
          <p:spPr bwMode="auto">
            <a:xfrm>
              <a:off x="3125" y="3211"/>
              <a:ext cx="1977" cy="5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3556" name="Text Box 8"/>
          <p:cNvSpPr txBox="1">
            <a:spLocks noChangeArrowheads="1"/>
          </p:cNvSpPr>
          <p:nvPr/>
        </p:nvSpPr>
        <p:spPr bwMode="auto">
          <a:xfrm rot="3249928">
            <a:off x="8153400" y="6002338"/>
            <a:ext cx="10890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All bad</a:t>
            </a:r>
          </a:p>
        </p:txBody>
      </p:sp>
      <p:sp>
        <p:nvSpPr>
          <p:cNvPr id="23557" name="Text Box 9"/>
          <p:cNvSpPr txBox="1">
            <a:spLocks noChangeArrowheads="1"/>
          </p:cNvSpPr>
          <p:nvPr/>
        </p:nvSpPr>
        <p:spPr bwMode="auto">
          <a:xfrm rot="3249928">
            <a:off x="5098256" y="5980907"/>
            <a:ext cx="1258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All good</a:t>
            </a:r>
          </a:p>
        </p:txBody>
      </p:sp>
      <p:sp>
        <p:nvSpPr>
          <p:cNvPr id="23558" name="Rectangle 11"/>
          <p:cNvSpPr>
            <a:spLocks noChangeArrowheads="1"/>
          </p:cNvSpPr>
          <p:nvPr/>
        </p:nvSpPr>
        <p:spPr bwMode="auto">
          <a:xfrm>
            <a:off x="4746625" y="2163763"/>
            <a:ext cx="717550" cy="36353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3559" name="Text Box 12"/>
          <p:cNvSpPr txBox="1">
            <a:spLocks noChangeArrowheads="1"/>
          </p:cNvSpPr>
          <p:nvPr/>
        </p:nvSpPr>
        <p:spPr bwMode="auto">
          <a:xfrm>
            <a:off x="5057775" y="524510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0</a:t>
            </a:r>
          </a:p>
        </p:txBody>
      </p:sp>
      <p:sp>
        <p:nvSpPr>
          <p:cNvPr id="23560" name="Text Box 14"/>
          <p:cNvSpPr txBox="1">
            <a:spLocks noChangeArrowheads="1"/>
          </p:cNvSpPr>
          <p:nvPr/>
        </p:nvSpPr>
        <p:spPr bwMode="auto">
          <a:xfrm>
            <a:off x="4916488" y="3776663"/>
            <a:ext cx="565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0.5</a:t>
            </a:r>
          </a:p>
        </p:txBody>
      </p:sp>
      <p:sp>
        <p:nvSpPr>
          <p:cNvPr id="23561" name="Text Box 15"/>
          <p:cNvSpPr txBox="1">
            <a:spLocks noChangeArrowheads="1"/>
          </p:cNvSpPr>
          <p:nvPr/>
        </p:nvSpPr>
        <p:spPr bwMode="auto">
          <a:xfrm>
            <a:off x="5048250" y="2224088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1</a:t>
            </a:r>
          </a:p>
        </p:txBody>
      </p:sp>
      <p:sp>
        <p:nvSpPr>
          <p:cNvPr id="23562" name="Text Box 16"/>
          <p:cNvSpPr txBox="1">
            <a:spLocks noChangeArrowheads="1"/>
          </p:cNvSpPr>
          <p:nvPr/>
        </p:nvSpPr>
        <p:spPr bwMode="auto">
          <a:xfrm rot="10800000">
            <a:off x="4284663" y="3222625"/>
            <a:ext cx="549275" cy="13763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H(X)</a:t>
            </a:r>
          </a:p>
        </p:txBody>
      </p:sp>
      <p:grpSp>
        <p:nvGrpSpPr>
          <p:cNvPr id="23563" name="Group 19"/>
          <p:cNvGrpSpPr>
            <a:grpSpLocks/>
          </p:cNvGrpSpPr>
          <p:nvPr/>
        </p:nvGrpSpPr>
        <p:grpSpPr bwMode="auto">
          <a:xfrm>
            <a:off x="228600" y="571500"/>
            <a:ext cx="2308225" cy="2628900"/>
            <a:chOff x="130" y="1483"/>
            <a:chExt cx="1454" cy="1656"/>
          </a:xfrm>
        </p:grpSpPr>
        <p:sp>
          <p:nvSpPr>
            <p:cNvPr id="23578" name="AutoShape 17"/>
            <p:cNvSpPr>
              <a:spLocks noChangeArrowheads="1"/>
            </p:cNvSpPr>
            <p:nvPr/>
          </p:nvSpPr>
          <p:spPr bwMode="auto">
            <a:xfrm>
              <a:off x="215" y="1844"/>
              <a:ext cx="1263" cy="1295"/>
            </a:xfrm>
            <a:prstGeom prst="roundRect">
              <a:avLst>
                <a:gd name="adj" fmla="val 16667"/>
              </a:avLst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23579" name="Rectangle 18"/>
            <p:cNvSpPr>
              <a:spLocks noChangeArrowheads="1"/>
            </p:cNvSpPr>
            <p:nvPr/>
          </p:nvSpPr>
          <p:spPr bwMode="auto">
            <a:xfrm>
              <a:off x="130" y="1483"/>
              <a:ext cx="1454" cy="56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23564" name="Rectangle 20"/>
          <p:cNvSpPr>
            <a:spLocks noChangeArrowheads="1"/>
          </p:cNvSpPr>
          <p:nvPr/>
        </p:nvSpPr>
        <p:spPr bwMode="auto">
          <a:xfrm>
            <a:off x="0" y="3773488"/>
            <a:ext cx="4225925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Pr(</a:t>
            </a:r>
            <a:r>
              <a:rPr lang="en-US" altLang="en-US" sz="2400" i="1"/>
              <a:t>X</a:t>
            </a:r>
            <a:r>
              <a:rPr lang="en-US" altLang="en-US" sz="2400"/>
              <a:t> = good) = </a:t>
            </a:r>
            <a:r>
              <a:rPr lang="en-US" altLang="en-US" sz="2400" i="1"/>
              <a:t>p</a:t>
            </a:r>
            <a:r>
              <a:rPr lang="en-US" altLang="en-US" sz="2400"/>
              <a:t>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then Pr(</a:t>
            </a:r>
            <a:r>
              <a:rPr lang="en-US" altLang="en-US" sz="2400" i="1"/>
              <a:t>X</a:t>
            </a:r>
            <a:r>
              <a:rPr lang="en-US" altLang="en-US" sz="2400"/>
              <a:t> = bad) = 1 − </a:t>
            </a:r>
            <a:r>
              <a:rPr lang="en-US" altLang="en-US" sz="2400" i="1"/>
              <a:t>p</a:t>
            </a:r>
            <a:r>
              <a:rPr lang="en-US" altLang="en-US" sz="2400"/>
              <a:t> 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the entropy of </a:t>
            </a:r>
            <a:r>
              <a:rPr lang="en-US" altLang="en-US" sz="2400" i="1"/>
              <a:t>X</a:t>
            </a:r>
            <a:r>
              <a:rPr lang="en-US" altLang="en-US" sz="2400"/>
              <a:t> is given by </a:t>
            </a:r>
          </a:p>
        </p:txBody>
      </p:sp>
      <p:pic>
        <p:nvPicPr>
          <p:cNvPr id="23565" name="Picture 22" descr="H(X) = H_{\mathrm b}(p) = -p \log p - (1 - p) \log (1 - p). \,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525" y="5216525"/>
            <a:ext cx="4503738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6" name="Text Box 23"/>
          <p:cNvSpPr txBox="1">
            <a:spLocks noChangeArrowheads="1"/>
          </p:cNvSpPr>
          <p:nvPr/>
        </p:nvSpPr>
        <p:spPr bwMode="auto">
          <a:xfrm>
            <a:off x="5556250" y="5568950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0</a:t>
            </a:r>
          </a:p>
        </p:txBody>
      </p:sp>
      <p:sp>
        <p:nvSpPr>
          <p:cNvPr id="23567" name="Text Box 24"/>
          <p:cNvSpPr txBox="1">
            <a:spLocks noChangeArrowheads="1"/>
          </p:cNvSpPr>
          <p:nvPr/>
        </p:nvSpPr>
        <p:spPr bwMode="auto">
          <a:xfrm>
            <a:off x="8655050" y="5675313"/>
            <a:ext cx="3365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1</a:t>
            </a:r>
          </a:p>
        </p:txBody>
      </p:sp>
      <p:pic>
        <p:nvPicPr>
          <p:cNvPr id="23568" name="Picture 26" descr="See full size ima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288" y="2662238"/>
            <a:ext cx="4127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69" name="Picture 27" descr="See full size ima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0088" y="2268538"/>
            <a:ext cx="442912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0" name="Picture 28" descr="See full size ima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3038" y="2592388"/>
            <a:ext cx="465137" cy="465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1" name="Picture 29" descr="See full size imag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050" y="2198688"/>
            <a:ext cx="396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2" name="Picture 31" descr="See full size imag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313" y="2701925"/>
            <a:ext cx="474662" cy="43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3" name="Picture 35" descr="See full size image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9400" y="1995488"/>
            <a:ext cx="422275" cy="385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4" name="Picture 36" descr="See full size ima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3313" y="1698625"/>
            <a:ext cx="44291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5" name="Picture 37" descr="See full size imag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213" y="1654175"/>
            <a:ext cx="442912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76" name="Picture 38" descr="See full size image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66888" y="1570038"/>
            <a:ext cx="4730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7" name="Rectangle 39"/>
          <p:cNvSpPr>
            <a:spLocks noChangeArrowheads="1"/>
          </p:cNvSpPr>
          <p:nvPr/>
        </p:nvSpPr>
        <p:spPr bwMode="auto">
          <a:xfrm>
            <a:off x="92075" y="5670550"/>
            <a:ext cx="3792538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/>
              <a:t>binary entropy function attains its maximum value when </a:t>
            </a:r>
            <a:r>
              <a:rPr lang="en-US" altLang="en-US" sz="2400" i="1"/>
              <a:t>p</a:t>
            </a:r>
            <a:r>
              <a:rPr lang="en-US" altLang="en-US" sz="2400"/>
              <a:t> = 0.5 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/>
        </p:nvSpPr>
        <p:spPr bwMode="auto">
          <a:xfrm>
            <a:off x="0" y="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Decision Tree Classifier</a:t>
            </a:r>
          </a:p>
        </p:txBody>
      </p:sp>
      <p:sp>
        <p:nvSpPr>
          <p:cNvPr id="24579" name="Text Box 4"/>
          <p:cNvSpPr txBox="1">
            <a:spLocks noChangeArrowheads="1"/>
          </p:cNvSpPr>
          <p:nvPr/>
        </p:nvSpPr>
        <p:spPr bwMode="auto">
          <a:xfrm>
            <a:off x="6985000" y="2471738"/>
            <a:ext cx="18351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Ross Quinlan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 </a:t>
            </a:r>
          </a:p>
        </p:txBody>
      </p:sp>
      <p:graphicFrame>
        <p:nvGraphicFramePr>
          <p:cNvPr id="24580" name="Object 5"/>
          <p:cNvGraphicFramePr>
            <a:graphicFrameLocks noChangeAspect="1"/>
          </p:cNvGraphicFramePr>
          <p:nvPr/>
        </p:nvGraphicFramePr>
        <p:xfrm>
          <a:off x="7134225" y="201613"/>
          <a:ext cx="1485900" cy="216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4808" name="Bitmap Image" r:id="rId3" imgW="1486107" imgH="2161905" progId="Paint.Picture">
                  <p:embed/>
                </p:oleObj>
              </mc:Choice>
              <mc:Fallback>
                <p:oleObj name="Bitmap Image" r:id="rId3" imgW="1486107" imgH="2161905" progId="Paint.Picture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34225" y="201613"/>
                        <a:ext cx="1485900" cy="216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4454" name="Rectangle 6"/>
          <p:cNvSpPr>
            <a:spLocks noChangeArrowheads="1"/>
          </p:cNvSpPr>
          <p:nvPr/>
        </p:nvSpPr>
        <p:spPr bwMode="auto">
          <a:xfrm rot="-5400000">
            <a:off x="-896937" y="4062412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24582" name="Rectangle 7"/>
          <p:cNvSpPr>
            <a:spLocks noChangeArrowheads="1"/>
          </p:cNvSpPr>
          <p:nvPr/>
        </p:nvSpPr>
        <p:spPr bwMode="auto">
          <a:xfrm>
            <a:off x="685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3" name="Rectangle 8"/>
          <p:cNvSpPr>
            <a:spLocks noChangeArrowheads="1"/>
          </p:cNvSpPr>
          <p:nvPr/>
        </p:nvSpPr>
        <p:spPr bwMode="auto">
          <a:xfrm>
            <a:off x="1066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4" name="Rectangle 9"/>
          <p:cNvSpPr>
            <a:spLocks noChangeArrowheads="1"/>
          </p:cNvSpPr>
          <p:nvPr/>
        </p:nvSpPr>
        <p:spPr bwMode="auto">
          <a:xfrm>
            <a:off x="1447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5" name="Rectangle 10"/>
          <p:cNvSpPr>
            <a:spLocks noChangeArrowheads="1"/>
          </p:cNvSpPr>
          <p:nvPr/>
        </p:nvSpPr>
        <p:spPr bwMode="auto">
          <a:xfrm>
            <a:off x="1828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6" name="Rectangle 11"/>
          <p:cNvSpPr>
            <a:spLocks noChangeArrowheads="1"/>
          </p:cNvSpPr>
          <p:nvPr/>
        </p:nvSpPr>
        <p:spPr bwMode="auto">
          <a:xfrm>
            <a:off x="2209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7" name="Rectangle 12"/>
          <p:cNvSpPr>
            <a:spLocks noChangeArrowheads="1"/>
          </p:cNvSpPr>
          <p:nvPr/>
        </p:nvSpPr>
        <p:spPr bwMode="auto">
          <a:xfrm>
            <a:off x="2590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8" name="Rectangle 13"/>
          <p:cNvSpPr>
            <a:spLocks noChangeArrowheads="1"/>
          </p:cNvSpPr>
          <p:nvPr/>
        </p:nvSpPr>
        <p:spPr bwMode="auto">
          <a:xfrm>
            <a:off x="2971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89" name="Rectangle 14"/>
          <p:cNvSpPr>
            <a:spLocks noChangeArrowheads="1"/>
          </p:cNvSpPr>
          <p:nvPr/>
        </p:nvSpPr>
        <p:spPr bwMode="auto">
          <a:xfrm>
            <a:off x="3352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0" name="Rectangle 15"/>
          <p:cNvSpPr>
            <a:spLocks noChangeArrowheads="1"/>
          </p:cNvSpPr>
          <p:nvPr/>
        </p:nvSpPr>
        <p:spPr bwMode="auto">
          <a:xfrm>
            <a:off x="3733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1" name="Rectangle 16"/>
          <p:cNvSpPr>
            <a:spLocks noChangeArrowheads="1"/>
          </p:cNvSpPr>
          <p:nvPr/>
        </p:nvSpPr>
        <p:spPr bwMode="auto">
          <a:xfrm>
            <a:off x="4114800" y="5756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2" name="Rectangle 17"/>
          <p:cNvSpPr>
            <a:spLocks noChangeArrowheads="1"/>
          </p:cNvSpPr>
          <p:nvPr/>
        </p:nvSpPr>
        <p:spPr bwMode="auto">
          <a:xfrm>
            <a:off x="685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3" name="Rectangle 18"/>
          <p:cNvSpPr>
            <a:spLocks noChangeArrowheads="1"/>
          </p:cNvSpPr>
          <p:nvPr/>
        </p:nvSpPr>
        <p:spPr bwMode="auto">
          <a:xfrm>
            <a:off x="1066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4" name="Rectangle 19"/>
          <p:cNvSpPr>
            <a:spLocks noChangeArrowheads="1"/>
          </p:cNvSpPr>
          <p:nvPr/>
        </p:nvSpPr>
        <p:spPr bwMode="auto">
          <a:xfrm>
            <a:off x="1447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5" name="Rectangle 20"/>
          <p:cNvSpPr>
            <a:spLocks noChangeArrowheads="1"/>
          </p:cNvSpPr>
          <p:nvPr/>
        </p:nvSpPr>
        <p:spPr bwMode="auto">
          <a:xfrm>
            <a:off x="1828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6" name="Rectangle 21"/>
          <p:cNvSpPr>
            <a:spLocks noChangeArrowheads="1"/>
          </p:cNvSpPr>
          <p:nvPr/>
        </p:nvSpPr>
        <p:spPr bwMode="auto">
          <a:xfrm>
            <a:off x="2209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7" name="Rectangle 22"/>
          <p:cNvSpPr>
            <a:spLocks noChangeArrowheads="1"/>
          </p:cNvSpPr>
          <p:nvPr/>
        </p:nvSpPr>
        <p:spPr bwMode="auto">
          <a:xfrm>
            <a:off x="2590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8" name="Rectangle 23"/>
          <p:cNvSpPr>
            <a:spLocks noChangeArrowheads="1"/>
          </p:cNvSpPr>
          <p:nvPr/>
        </p:nvSpPr>
        <p:spPr bwMode="auto">
          <a:xfrm>
            <a:off x="2971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599" name="Rectangle 24"/>
          <p:cNvSpPr>
            <a:spLocks noChangeArrowheads="1"/>
          </p:cNvSpPr>
          <p:nvPr/>
        </p:nvSpPr>
        <p:spPr bwMode="auto">
          <a:xfrm>
            <a:off x="3352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0" name="Rectangle 25"/>
          <p:cNvSpPr>
            <a:spLocks noChangeArrowheads="1"/>
          </p:cNvSpPr>
          <p:nvPr/>
        </p:nvSpPr>
        <p:spPr bwMode="auto">
          <a:xfrm>
            <a:off x="3733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1" name="Rectangle 26"/>
          <p:cNvSpPr>
            <a:spLocks noChangeArrowheads="1"/>
          </p:cNvSpPr>
          <p:nvPr/>
        </p:nvSpPr>
        <p:spPr bwMode="auto">
          <a:xfrm>
            <a:off x="4114800" y="5375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2" name="Rectangle 27"/>
          <p:cNvSpPr>
            <a:spLocks noChangeArrowheads="1"/>
          </p:cNvSpPr>
          <p:nvPr/>
        </p:nvSpPr>
        <p:spPr bwMode="auto">
          <a:xfrm>
            <a:off x="685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3" name="Rectangle 28"/>
          <p:cNvSpPr>
            <a:spLocks noChangeArrowheads="1"/>
          </p:cNvSpPr>
          <p:nvPr/>
        </p:nvSpPr>
        <p:spPr bwMode="auto">
          <a:xfrm>
            <a:off x="1066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4" name="Rectangle 29"/>
          <p:cNvSpPr>
            <a:spLocks noChangeArrowheads="1"/>
          </p:cNvSpPr>
          <p:nvPr/>
        </p:nvSpPr>
        <p:spPr bwMode="auto">
          <a:xfrm>
            <a:off x="1447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5" name="Rectangle 30"/>
          <p:cNvSpPr>
            <a:spLocks noChangeArrowheads="1"/>
          </p:cNvSpPr>
          <p:nvPr/>
        </p:nvSpPr>
        <p:spPr bwMode="auto">
          <a:xfrm>
            <a:off x="1828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6" name="Rectangle 31"/>
          <p:cNvSpPr>
            <a:spLocks noChangeArrowheads="1"/>
          </p:cNvSpPr>
          <p:nvPr/>
        </p:nvSpPr>
        <p:spPr bwMode="auto">
          <a:xfrm>
            <a:off x="2209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7" name="Rectangle 32"/>
          <p:cNvSpPr>
            <a:spLocks noChangeArrowheads="1"/>
          </p:cNvSpPr>
          <p:nvPr/>
        </p:nvSpPr>
        <p:spPr bwMode="auto">
          <a:xfrm>
            <a:off x="2590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8" name="Rectangle 33"/>
          <p:cNvSpPr>
            <a:spLocks noChangeArrowheads="1"/>
          </p:cNvSpPr>
          <p:nvPr/>
        </p:nvSpPr>
        <p:spPr bwMode="auto">
          <a:xfrm>
            <a:off x="2971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09" name="Rectangle 34"/>
          <p:cNvSpPr>
            <a:spLocks noChangeArrowheads="1"/>
          </p:cNvSpPr>
          <p:nvPr/>
        </p:nvSpPr>
        <p:spPr bwMode="auto">
          <a:xfrm>
            <a:off x="3352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0" name="Rectangle 35"/>
          <p:cNvSpPr>
            <a:spLocks noChangeArrowheads="1"/>
          </p:cNvSpPr>
          <p:nvPr/>
        </p:nvSpPr>
        <p:spPr bwMode="auto">
          <a:xfrm>
            <a:off x="3733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1" name="Rectangle 36"/>
          <p:cNvSpPr>
            <a:spLocks noChangeArrowheads="1"/>
          </p:cNvSpPr>
          <p:nvPr/>
        </p:nvSpPr>
        <p:spPr bwMode="auto">
          <a:xfrm>
            <a:off x="4114800" y="4994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2" name="Rectangle 37"/>
          <p:cNvSpPr>
            <a:spLocks noChangeArrowheads="1"/>
          </p:cNvSpPr>
          <p:nvPr/>
        </p:nvSpPr>
        <p:spPr bwMode="auto">
          <a:xfrm>
            <a:off x="685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3" name="Rectangle 38"/>
          <p:cNvSpPr>
            <a:spLocks noChangeArrowheads="1"/>
          </p:cNvSpPr>
          <p:nvPr/>
        </p:nvSpPr>
        <p:spPr bwMode="auto">
          <a:xfrm>
            <a:off x="1066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4" name="Rectangle 39"/>
          <p:cNvSpPr>
            <a:spLocks noChangeArrowheads="1"/>
          </p:cNvSpPr>
          <p:nvPr/>
        </p:nvSpPr>
        <p:spPr bwMode="auto">
          <a:xfrm>
            <a:off x="1447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5" name="Rectangle 40"/>
          <p:cNvSpPr>
            <a:spLocks noChangeArrowheads="1"/>
          </p:cNvSpPr>
          <p:nvPr/>
        </p:nvSpPr>
        <p:spPr bwMode="auto">
          <a:xfrm>
            <a:off x="1828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6" name="Rectangle 41"/>
          <p:cNvSpPr>
            <a:spLocks noChangeArrowheads="1"/>
          </p:cNvSpPr>
          <p:nvPr/>
        </p:nvSpPr>
        <p:spPr bwMode="auto">
          <a:xfrm>
            <a:off x="2209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7" name="Rectangle 42"/>
          <p:cNvSpPr>
            <a:spLocks noChangeArrowheads="1"/>
          </p:cNvSpPr>
          <p:nvPr/>
        </p:nvSpPr>
        <p:spPr bwMode="auto">
          <a:xfrm>
            <a:off x="2590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8" name="Rectangle 43"/>
          <p:cNvSpPr>
            <a:spLocks noChangeArrowheads="1"/>
          </p:cNvSpPr>
          <p:nvPr/>
        </p:nvSpPr>
        <p:spPr bwMode="auto">
          <a:xfrm>
            <a:off x="2971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19" name="Rectangle 44"/>
          <p:cNvSpPr>
            <a:spLocks noChangeArrowheads="1"/>
          </p:cNvSpPr>
          <p:nvPr/>
        </p:nvSpPr>
        <p:spPr bwMode="auto">
          <a:xfrm>
            <a:off x="3352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0" name="Rectangle 45"/>
          <p:cNvSpPr>
            <a:spLocks noChangeArrowheads="1"/>
          </p:cNvSpPr>
          <p:nvPr/>
        </p:nvSpPr>
        <p:spPr bwMode="auto">
          <a:xfrm>
            <a:off x="3733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1" name="Rectangle 46"/>
          <p:cNvSpPr>
            <a:spLocks noChangeArrowheads="1"/>
          </p:cNvSpPr>
          <p:nvPr/>
        </p:nvSpPr>
        <p:spPr bwMode="auto">
          <a:xfrm>
            <a:off x="4114800" y="4613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2" name="Rectangle 47"/>
          <p:cNvSpPr>
            <a:spLocks noChangeArrowheads="1"/>
          </p:cNvSpPr>
          <p:nvPr/>
        </p:nvSpPr>
        <p:spPr bwMode="auto">
          <a:xfrm>
            <a:off x="685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3" name="Rectangle 48"/>
          <p:cNvSpPr>
            <a:spLocks noChangeArrowheads="1"/>
          </p:cNvSpPr>
          <p:nvPr/>
        </p:nvSpPr>
        <p:spPr bwMode="auto">
          <a:xfrm>
            <a:off x="1066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4" name="Rectangle 49"/>
          <p:cNvSpPr>
            <a:spLocks noChangeArrowheads="1"/>
          </p:cNvSpPr>
          <p:nvPr/>
        </p:nvSpPr>
        <p:spPr bwMode="auto">
          <a:xfrm>
            <a:off x="1447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5" name="Rectangle 50"/>
          <p:cNvSpPr>
            <a:spLocks noChangeArrowheads="1"/>
          </p:cNvSpPr>
          <p:nvPr/>
        </p:nvSpPr>
        <p:spPr bwMode="auto">
          <a:xfrm>
            <a:off x="1828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6" name="Rectangle 51"/>
          <p:cNvSpPr>
            <a:spLocks noChangeArrowheads="1"/>
          </p:cNvSpPr>
          <p:nvPr/>
        </p:nvSpPr>
        <p:spPr bwMode="auto">
          <a:xfrm>
            <a:off x="2209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7" name="Rectangle 52"/>
          <p:cNvSpPr>
            <a:spLocks noChangeArrowheads="1"/>
          </p:cNvSpPr>
          <p:nvPr/>
        </p:nvSpPr>
        <p:spPr bwMode="auto">
          <a:xfrm>
            <a:off x="2590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8" name="Rectangle 53"/>
          <p:cNvSpPr>
            <a:spLocks noChangeArrowheads="1"/>
          </p:cNvSpPr>
          <p:nvPr/>
        </p:nvSpPr>
        <p:spPr bwMode="auto">
          <a:xfrm>
            <a:off x="2971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29" name="Rectangle 54"/>
          <p:cNvSpPr>
            <a:spLocks noChangeArrowheads="1"/>
          </p:cNvSpPr>
          <p:nvPr/>
        </p:nvSpPr>
        <p:spPr bwMode="auto">
          <a:xfrm>
            <a:off x="3352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0" name="Rectangle 55"/>
          <p:cNvSpPr>
            <a:spLocks noChangeArrowheads="1"/>
          </p:cNvSpPr>
          <p:nvPr/>
        </p:nvSpPr>
        <p:spPr bwMode="auto">
          <a:xfrm>
            <a:off x="3733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1" name="Rectangle 56"/>
          <p:cNvSpPr>
            <a:spLocks noChangeArrowheads="1"/>
          </p:cNvSpPr>
          <p:nvPr/>
        </p:nvSpPr>
        <p:spPr bwMode="auto">
          <a:xfrm>
            <a:off x="4114800" y="4232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2" name="Rectangle 57"/>
          <p:cNvSpPr>
            <a:spLocks noChangeArrowheads="1"/>
          </p:cNvSpPr>
          <p:nvPr/>
        </p:nvSpPr>
        <p:spPr bwMode="auto">
          <a:xfrm>
            <a:off x="685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3" name="Rectangle 58"/>
          <p:cNvSpPr>
            <a:spLocks noChangeArrowheads="1"/>
          </p:cNvSpPr>
          <p:nvPr/>
        </p:nvSpPr>
        <p:spPr bwMode="auto">
          <a:xfrm>
            <a:off x="1066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4" name="Rectangle 59"/>
          <p:cNvSpPr>
            <a:spLocks noChangeArrowheads="1"/>
          </p:cNvSpPr>
          <p:nvPr/>
        </p:nvSpPr>
        <p:spPr bwMode="auto">
          <a:xfrm>
            <a:off x="1447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5" name="Rectangle 60"/>
          <p:cNvSpPr>
            <a:spLocks noChangeArrowheads="1"/>
          </p:cNvSpPr>
          <p:nvPr/>
        </p:nvSpPr>
        <p:spPr bwMode="auto">
          <a:xfrm>
            <a:off x="1828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6" name="Rectangle 61"/>
          <p:cNvSpPr>
            <a:spLocks noChangeArrowheads="1"/>
          </p:cNvSpPr>
          <p:nvPr/>
        </p:nvSpPr>
        <p:spPr bwMode="auto">
          <a:xfrm>
            <a:off x="2209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7" name="Rectangle 62"/>
          <p:cNvSpPr>
            <a:spLocks noChangeArrowheads="1"/>
          </p:cNvSpPr>
          <p:nvPr/>
        </p:nvSpPr>
        <p:spPr bwMode="auto">
          <a:xfrm>
            <a:off x="2590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8" name="Rectangle 63"/>
          <p:cNvSpPr>
            <a:spLocks noChangeArrowheads="1"/>
          </p:cNvSpPr>
          <p:nvPr/>
        </p:nvSpPr>
        <p:spPr bwMode="auto">
          <a:xfrm>
            <a:off x="2971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39" name="Rectangle 64"/>
          <p:cNvSpPr>
            <a:spLocks noChangeArrowheads="1"/>
          </p:cNvSpPr>
          <p:nvPr/>
        </p:nvSpPr>
        <p:spPr bwMode="auto">
          <a:xfrm>
            <a:off x="3352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0" name="Rectangle 65"/>
          <p:cNvSpPr>
            <a:spLocks noChangeArrowheads="1"/>
          </p:cNvSpPr>
          <p:nvPr/>
        </p:nvSpPr>
        <p:spPr bwMode="auto">
          <a:xfrm>
            <a:off x="3733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1" name="Rectangle 66"/>
          <p:cNvSpPr>
            <a:spLocks noChangeArrowheads="1"/>
          </p:cNvSpPr>
          <p:nvPr/>
        </p:nvSpPr>
        <p:spPr bwMode="auto">
          <a:xfrm>
            <a:off x="4114800" y="3851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2" name="Rectangle 67"/>
          <p:cNvSpPr>
            <a:spLocks noChangeArrowheads="1"/>
          </p:cNvSpPr>
          <p:nvPr/>
        </p:nvSpPr>
        <p:spPr bwMode="auto">
          <a:xfrm>
            <a:off x="685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3" name="Rectangle 68"/>
          <p:cNvSpPr>
            <a:spLocks noChangeArrowheads="1"/>
          </p:cNvSpPr>
          <p:nvPr/>
        </p:nvSpPr>
        <p:spPr bwMode="auto">
          <a:xfrm>
            <a:off x="1066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4" name="Rectangle 69"/>
          <p:cNvSpPr>
            <a:spLocks noChangeArrowheads="1"/>
          </p:cNvSpPr>
          <p:nvPr/>
        </p:nvSpPr>
        <p:spPr bwMode="auto">
          <a:xfrm>
            <a:off x="1447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5" name="Rectangle 70"/>
          <p:cNvSpPr>
            <a:spLocks noChangeArrowheads="1"/>
          </p:cNvSpPr>
          <p:nvPr/>
        </p:nvSpPr>
        <p:spPr bwMode="auto">
          <a:xfrm>
            <a:off x="1828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6" name="Rectangle 71"/>
          <p:cNvSpPr>
            <a:spLocks noChangeArrowheads="1"/>
          </p:cNvSpPr>
          <p:nvPr/>
        </p:nvSpPr>
        <p:spPr bwMode="auto">
          <a:xfrm>
            <a:off x="2209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7" name="Rectangle 72"/>
          <p:cNvSpPr>
            <a:spLocks noChangeArrowheads="1"/>
          </p:cNvSpPr>
          <p:nvPr/>
        </p:nvSpPr>
        <p:spPr bwMode="auto">
          <a:xfrm>
            <a:off x="2590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8" name="Rectangle 73"/>
          <p:cNvSpPr>
            <a:spLocks noChangeArrowheads="1"/>
          </p:cNvSpPr>
          <p:nvPr/>
        </p:nvSpPr>
        <p:spPr bwMode="auto">
          <a:xfrm>
            <a:off x="2971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49" name="Rectangle 74"/>
          <p:cNvSpPr>
            <a:spLocks noChangeArrowheads="1"/>
          </p:cNvSpPr>
          <p:nvPr/>
        </p:nvSpPr>
        <p:spPr bwMode="auto">
          <a:xfrm>
            <a:off x="3352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0" name="Rectangle 75"/>
          <p:cNvSpPr>
            <a:spLocks noChangeArrowheads="1"/>
          </p:cNvSpPr>
          <p:nvPr/>
        </p:nvSpPr>
        <p:spPr bwMode="auto">
          <a:xfrm>
            <a:off x="3733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1" name="Rectangle 76"/>
          <p:cNvSpPr>
            <a:spLocks noChangeArrowheads="1"/>
          </p:cNvSpPr>
          <p:nvPr/>
        </p:nvSpPr>
        <p:spPr bwMode="auto">
          <a:xfrm>
            <a:off x="4114800" y="3470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2" name="Rectangle 77"/>
          <p:cNvSpPr>
            <a:spLocks noChangeArrowheads="1"/>
          </p:cNvSpPr>
          <p:nvPr/>
        </p:nvSpPr>
        <p:spPr bwMode="auto">
          <a:xfrm>
            <a:off x="685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3" name="Rectangle 78"/>
          <p:cNvSpPr>
            <a:spLocks noChangeArrowheads="1"/>
          </p:cNvSpPr>
          <p:nvPr/>
        </p:nvSpPr>
        <p:spPr bwMode="auto">
          <a:xfrm>
            <a:off x="1066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4" name="Rectangle 79"/>
          <p:cNvSpPr>
            <a:spLocks noChangeArrowheads="1"/>
          </p:cNvSpPr>
          <p:nvPr/>
        </p:nvSpPr>
        <p:spPr bwMode="auto">
          <a:xfrm>
            <a:off x="1447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5" name="Rectangle 80"/>
          <p:cNvSpPr>
            <a:spLocks noChangeArrowheads="1"/>
          </p:cNvSpPr>
          <p:nvPr/>
        </p:nvSpPr>
        <p:spPr bwMode="auto">
          <a:xfrm>
            <a:off x="1828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6" name="Rectangle 81"/>
          <p:cNvSpPr>
            <a:spLocks noChangeArrowheads="1"/>
          </p:cNvSpPr>
          <p:nvPr/>
        </p:nvSpPr>
        <p:spPr bwMode="auto">
          <a:xfrm>
            <a:off x="2209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7" name="Rectangle 82"/>
          <p:cNvSpPr>
            <a:spLocks noChangeArrowheads="1"/>
          </p:cNvSpPr>
          <p:nvPr/>
        </p:nvSpPr>
        <p:spPr bwMode="auto">
          <a:xfrm>
            <a:off x="2590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8" name="Rectangle 83"/>
          <p:cNvSpPr>
            <a:spLocks noChangeArrowheads="1"/>
          </p:cNvSpPr>
          <p:nvPr/>
        </p:nvSpPr>
        <p:spPr bwMode="auto">
          <a:xfrm>
            <a:off x="2971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59" name="Rectangle 84"/>
          <p:cNvSpPr>
            <a:spLocks noChangeArrowheads="1"/>
          </p:cNvSpPr>
          <p:nvPr/>
        </p:nvSpPr>
        <p:spPr bwMode="auto">
          <a:xfrm>
            <a:off x="3352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0" name="Rectangle 85"/>
          <p:cNvSpPr>
            <a:spLocks noChangeArrowheads="1"/>
          </p:cNvSpPr>
          <p:nvPr/>
        </p:nvSpPr>
        <p:spPr bwMode="auto">
          <a:xfrm>
            <a:off x="3733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1" name="Rectangle 86"/>
          <p:cNvSpPr>
            <a:spLocks noChangeArrowheads="1"/>
          </p:cNvSpPr>
          <p:nvPr/>
        </p:nvSpPr>
        <p:spPr bwMode="auto">
          <a:xfrm>
            <a:off x="4114800" y="3089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2" name="Rectangle 87"/>
          <p:cNvSpPr>
            <a:spLocks noChangeArrowheads="1"/>
          </p:cNvSpPr>
          <p:nvPr/>
        </p:nvSpPr>
        <p:spPr bwMode="auto">
          <a:xfrm>
            <a:off x="685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3" name="Rectangle 88"/>
          <p:cNvSpPr>
            <a:spLocks noChangeArrowheads="1"/>
          </p:cNvSpPr>
          <p:nvPr/>
        </p:nvSpPr>
        <p:spPr bwMode="auto">
          <a:xfrm>
            <a:off x="1066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4" name="Rectangle 89"/>
          <p:cNvSpPr>
            <a:spLocks noChangeArrowheads="1"/>
          </p:cNvSpPr>
          <p:nvPr/>
        </p:nvSpPr>
        <p:spPr bwMode="auto">
          <a:xfrm>
            <a:off x="1447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5" name="Rectangle 90"/>
          <p:cNvSpPr>
            <a:spLocks noChangeArrowheads="1"/>
          </p:cNvSpPr>
          <p:nvPr/>
        </p:nvSpPr>
        <p:spPr bwMode="auto">
          <a:xfrm>
            <a:off x="1828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6" name="Rectangle 91"/>
          <p:cNvSpPr>
            <a:spLocks noChangeArrowheads="1"/>
          </p:cNvSpPr>
          <p:nvPr/>
        </p:nvSpPr>
        <p:spPr bwMode="auto">
          <a:xfrm>
            <a:off x="2209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7" name="Rectangle 92"/>
          <p:cNvSpPr>
            <a:spLocks noChangeArrowheads="1"/>
          </p:cNvSpPr>
          <p:nvPr/>
        </p:nvSpPr>
        <p:spPr bwMode="auto">
          <a:xfrm>
            <a:off x="2590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8" name="Rectangle 93"/>
          <p:cNvSpPr>
            <a:spLocks noChangeArrowheads="1"/>
          </p:cNvSpPr>
          <p:nvPr/>
        </p:nvSpPr>
        <p:spPr bwMode="auto">
          <a:xfrm>
            <a:off x="2971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69" name="Rectangle 94"/>
          <p:cNvSpPr>
            <a:spLocks noChangeArrowheads="1"/>
          </p:cNvSpPr>
          <p:nvPr/>
        </p:nvSpPr>
        <p:spPr bwMode="auto">
          <a:xfrm>
            <a:off x="3352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0" name="Rectangle 95"/>
          <p:cNvSpPr>
            <a:spLocks noChangeArrowheads="1"/>
          </p:cNvSpPr>
          <p:nvPr/>
        </p:nvSpPr>
        <p:spPr bwMode="auto">
          <a:xfrm>
            <a:off x="3733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1" name="Rectangle 96"/>
          <p:cNvSpPr>
            <a:spLocks noChangeArrowheads="1"/>
          </p:cNvSpPr>
          <p:nvPr/>
        </p:nvSpPr>
        <p:spPr bwMode="auto">
          <a:xfrm>
            <a:off x="4114800" y="2708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2" name="Rectangle 97"/>
          <p:cNvSpPr>
            <a:spLocks noChangeArrowheads="1"/>
          </p:cNvSpPr>
          <p:nvPr/>
        </p:nvSpPr>
        <p:spPr bwMode="auto">
          <a:xfrm>
            <a:off x="685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3" name="Rectangle 98"/>
          <p:cNvSpPr>
            <a:spLocks noChangeArrowheads="1"/>
          </p:cNvSpPr>
          <p:nvPr/>
        </p:nvSpPr>
        <p:spPr bwMode="auto">
          <a:xfrm>
            <a:off x="1066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4" name="Rectangle 99"/>
          <p:cNvSpPr>
            <a:spLocks noChangeArrowheads="1"/>
          </p:cNvSpPr>
          <p:nvPr/>
        </p:nvSpPr>
        <p:spPr bwMode="auto">
          <a:xfrm>
            <a:off x="1447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5" name="Rectangle 100"/>
          <p:cNvSpPr>
            <a:spLocks noChangeArrowheads="1"/>
          </p:cNvSpPr>
          <p:nvPr/>
        </p:nvSpPr>
        <p:spPr bwMode="auto">
          <a:xfrm>
            <a:off x="1828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6" name="Rectangle 101"/>
          <p:cNvSpPr>
            <a:spLocks noChangeArrowheads="1"/>
          </p:cNvSpPr>
          <p:nvPr/>
        </p:nvSpPr>
        <p:spPr bwMode="auto">
          <a:xfrm>
            <a:off x="2209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7" name="Rectangle 102"/>
          <p:cNvSpPr>
            <a:spLocks noChangeArrowheads="1"/>
          </p:cNvSpPr>
          <p:nvPr/>
        </p:nvSpPr>
        <p:spPr bwMode="auto">
          <a:xfrm>
            <a:off x="2590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8" name="Rectangle 103"/>
          <p:cNvSpPr>
            <a:spLocks noChangeArrowheads="1"/>
          </p:cNvSpPr>
          <p:nvPr/>
        </p:nvSpPr>
        <p:spPr bwMode="auto">
          <a:xfrm>
            <a:off x="2971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79" name="Rectangle 104"/>
          <p:cNvSpPr>
            <a:spLocks noChangeArrowheads="1"/>
          </p:cNvSpPr>
          <p:nvPr/>
        </p:nvSpPr>
        <p:spPr bwMode="auto">
          <a:xfrm>
            <a:off x="3352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0" name="Rectangle 105"/>
          <p:cNvSpPr>
            <a:spLocks noChangeArrowheads="1"/>
          </p:cNvSpPr>
          <p:nvPr/>
        </p:nvSpPr>
        <p:spPr bwMode="auto">
          <a:xfrm>
            <a:off x="3733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1" name="Rectangle 106"/>
          <p:cNvSpPr>
            <a:spLocks noChangeArrowheads="1"/>
          </p:cNvSpPr>
          <p:nvPr/>
        </p:nvSpPr>
        <p:spPr bwMode="auto">
          <a:xfrm>
            <a:off x="4114800" y="2327275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2" name="Line 107"/>
          <p:cNvSpPr>
            <a:spLocks noChangeShapeType="1"/>
          </p:cNvSpPr>
          <p:nvPr/>
        </p:nvSpPr>
        <p:spPr bwMode="auto">
          <a:xfrm>
            <a:off x="685800" y="6137275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83" name="Line 108"/>
          <p:cNvSpPr>
            <a:spLocks noChangeShapeType="1"/>
          </p:cNvSpPr>
          <p:nvPr/>
        </p:nvSpPr>
        <p:spPr bwMode="auto">
          <a:xfrm flipV="1">
            <a:off x="685800" y="2327275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84" name="Oval 109"/>
          <p:cNvSpPr>
            <a:spLocks noChangeArrowheads="1"/>
          </p:cNvSpPr>
          <p:nvPr/>
        </p:nvSpPr>
        <p:spPr bwMode="auto">
          <a:xfrm>
            <a:off x="1066800" y="48418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5" name="Oval 110"/>
          <p:cNvSpPr>
            <a:spLocks noChangeArrowheads="1"/>
          </p:cNvSpPr>
          <p:nvPr/>
        </p:nvSpPr>
        <p:spPr bwMode="auto">
          <a:xfrm>
            <a:off x="2103438" y="52990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6" name="Rectangle 111" descr="Wide downward diagonal"/>
          <p:cNvSpPr>
            <a:spLocks noChangeArrowheads="1"/>
          </p:cNvSpPr>
          <p:nvPr/>
        </p:nvSpPr>
        <p:spPr bwMode="auto">
          <a:xfrm>
            <a:off x="2667000" y="2860675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7" name="Rectangle 112" descr="Wide downward diagonal"/>
          <p:cNvSpPr>
            <a:spLocks noChangeArrowheads="1"/>
          </p:cNvSpPr>
          <p:nvPr/>
        </p:nvSpPr>
        <p:spPr bwMode="auto">
          <a:xfrm>
            <a:off x="3048000" y="3546475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8" name="Rectangle 113" descr="Wide downward diagonal"/>
          <p:cNvSpPr>
            <a:spLocks noChangeArrowheads="1"/>
          </p:cNvSpPr>
          <p:nvPr/>
        </p:nvSpPr>
        <p:spPr bwMode="auto">
          <a:xfrm>
            <a:off x="3657600" y="2555875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89" name="Rectangle 114" descr="Wide downward diagonal"/>
          <p:cNvSpPr>
            <a:spLocks noChangeArrowheads="1"/>
          </p:cNvSpPr>
          <p:nvPr/>
        </p:nvSpPr>
        <p:spPr bwMode="auto">
          <a:xfrm>
            <a:off x="3810000" y="3546475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90" name="Rectangle 115" descr="Wide downward diagonal"/>
          <p:cNvSpPr>
            <a:spLocks noChangeArrowheads="1"/>
          </p:cNvSpPr>
          <p:nvPr/>
        </p:nvSpPr>
        <p:spPr bwMode="auto">
          <a:xfrm>
            <a:off x="3733800" y="4308475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91" name="Oval 116"/>
          <p:cNvSpPr>
            <a:spLocks noChangeArrowheads="1"/>
          </p:cNvSpPr>
          <p:nvPr/>
        </p:nvSpPr>
        <p:spPr bwMode="auto">
          <a:xfrm>
            <a:off x="1976438" y="41449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92" name="Oval 117"/>
          <p:cNvSpPr>
            <a:spLocks noChangeArrowheads="1"/>
          </p:cNvSpPr>
          <p:nvPr/>
        </p:nvSpPr>
        <p:spPr bwMode="auto">
          <a:xfrm>
            <a:off x="838200" y="56800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93" name="Oval 118"/>
          <p:cNvSpPr>
            <a:spLocks noChangeArrowheads="1"/>
          </p:cNvSpPr>
          <p:nvPr/>
        </p:nvSpPr>
        <p:spPr bwMode="auto">
          <a:xfrm>
            <a:off x="914400" y="43084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24694" name="Group 119"/>
          <p:cNvGrpSpPr>
            <a:grpSpLocks/>
          </p:cNvGrpSpPr>
          <p:nvPr/>
        </p:nvGrpSpPr>
        <p:grpSpPr bwMode="auto">
          <a:xfrm>
            <a:off x="152400" y="2174875"/>
            <a:ext cx="4476750" cy="4435475"/>
            <a:chOff x="1104" y="703"/>
            <a:chExt cx="2820" cy="2794"/>
          </a:xfrm>
        </p:grpSpPr>
        <p:sp>
          <p:nvSpPr>
            <p:cNvPr id="24782" name="Text Box 120"/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24783" name="Text Box 121"/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24784" name="Text Box 122"/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24785" name="Text Box 123"/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24786" name="Text Box 124"/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24787" name="Text Box 125"/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24788" name="Text Box 126"/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24789" name="Text Box 127"/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24790" name="Text Box 128"/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24791" name="Text Box 129"/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24792" name="Text Box 130"/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24793" name="Text Box 131"/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24794" name="Text Box 132"/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24795" name="Text Box 133"/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24796" name="Text Box 134"/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24797" name="Text Box 135"/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24798" name="Text Box 136"/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24799" name="Text Box 137"/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24800" name="Text Box 138"/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24801" name="Text Box 139"/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104588" name="Rectangle 140"/>
          <p:cNvSpPr>
            <a:spLocks noChangeArrowheads="1"/>
          </p:cNvSpPr>
          <p:nvPr/>
        </p:nvSpPr>
        <p:spPr bwMode="auto">
          <a:xfrm>
            <a:off x="1447800" y="6518275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</a:p>
        </p:txBody>
      </p:sp>
      <p:sp>
        <p:nvSpPr>
          <p:cNvPr id="24696" name="Oval 142"/>
          <p:cNvSpPr>
            <a:spLocks noChangeArrowheads="1"/>
          </p:cNvSpPr>
          <p:nvPr/>
        </p:nvSpPr>
        <p:spPr bwMode="auto">
          <a:xfrm>
            <a:off x="1055688" y="48434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97" name="Oval 143"/>
          <p:cNvSpPr>
            <a:spLocks noChangeArrowheads="1"/>
          </p:cNvSpPr>
          <p:nvPr/>
        </p:nvSpPr>
        <p:spPr bwMode="auto">
          <a:xfrm>
            <a:off x="2679700" y="5461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98" name="Rectangle 144" descr="Wide downward diagonal"/>
          <p:cNvSpPr>
            <a:spLocks noChangeArrowheads="1"/>
          </p:cNvSpPr>
          <p:nvPr/>
        </p:nvSpPr>
        <p:spPr bwMode="auto">
          <a:xfrm>
            <a:off x="3973513" y="28114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699" name="Rectangle 145" descr="Wide downward diagonal"/>
          <p:cNvSpPr>
            <a:spLocks noChangeArrowheads="1"/>
          </p:cNvSpPr>
          <p:nvPr/>
        </p:nvSpPr>
        <p:spPr bwMode="auto">
          <a:xfrm>
            <a:off x="3070225" y="34718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0" name="Rectangle 146" descr="Wide downward diagonal"/>
          <p:cNvSpPr>
            <a:spLocks noChangeArrowheads="1"/>
          </p:cNvSpPr>
          <p:nvPr/>
        </p:nvSpPr>
        <p:spPr bwMode="auto">
          <a:xfrm>
            <a:off x="3646488" y="25574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1" name="Rectangle 147" descr="Wide downward diagonal"/>
          <p:cNvSpPr>
            <a:spLocks noChangeArrowheads="1"/>
          </p:cNvSpPr>
          <p:nvPr/>
        </p:nvSpPr>
        <p:spPr bwMode="auto">
          <a:xfrm>
            <a:off x="3798888" y="35480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2" name="Rectangle 148" descr="Wide downward diagonal"/>
          <p:cNvSpPr>
            <a:spLocks noChangeArrowheads="1"/>
          </p:cNvSpPr>
          <p:nvPr/>
        </p:nvSpPr>
        <p:spPr bwMode="auto">
          <a:xfrm>
            <a:off x="4327525" y="4378325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3" name="Oval 149"/>
          <p:cNvSpPr>
            <a:spLocks noChangeArrowheads="1"/>
          </p:cNvSpPr>
          <p:nvPr/>
        </p:nvSpPr>
        <p:spPr bwMode="auto">
          <a:xfrm>
            <a:off x="1219200" y="421481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4" name="Oval 150"/>
          <p:cNvSpPr>
            <a:spLocks noChangeArrowheads="1"/>
          </p:cNvSpPr>
          <p:nvPr/>
        </p:nvSpPr>
        <p:spPr bwMode="auto">
          <a:xfrm>
            <a:off x="827088" y="56816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5" name="Oval 151"/>
          <p:cNvSpPr>
            <a:spLocks noChangeArrowheads="1"/>
          </p:cNvSpPr>
          <p:nvPr/>
        </p:nvSpPr>
        <p:spPr bwMode="auto">
          <a:xfrm>
            <a:off x="903288" y="43100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6" name="Oval 152"/>
          <p:cNvSpPr>
            <a:spLocks noChangeArrowheads="1"/>
          </p:cNvSpPr>
          <p:nvPr/>
        </p:nvSpPr>
        <p:spPr bwMode="auto">
          <a:xfrm>
            <a:off x="1512888" y="47672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7" name="Oval 153"/>
          <p:cNvSpPr>
            <a:spLocks noChangeArrowheads="1"/>
          </p:cNvSpPr>
          <p:nvPr/>
        </p:nvSpPr>
        <p:spPr bwMode="auto">
          <a:xfrm>
            <a:off x="1131888" y="52244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8" name="Oval 154"/>
          <p:cNvSpPr>
            <a:spLocks noChangeArrowheads="1"/>
          </p:cNvSpPr>
          <p:nvPr/>
        </p:nvSpPr>
        <p:spPr bwMode="auto">
          <a:xfrm>
            <a:off x="1527175" y="566261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09" name="Oval 155"/>
          <p:cNvSpPr>
            <a:spLocks noChangeArrowheads="1"/>
          </p:cNvSpPr>
          <p:nvPr/>
        </p:nvSpPr>
        <p:spPr bwMode="auto">
          <a:xfrm>
            <a:off x="2338388" y="4953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0" name="Oval 156"/>
          <p:cNvSpPr>
            <a:spLocks noChangeArrowheads="1"/>
          </p:cNvSpPr>
          <p:nvPr/>
        </p:nvSpPr>
        <p:spPr bwMode="auto">
          <a:xfrm>
            <a:off x="979488" y="39290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1" name="Oval 157"/>
          <p:cNvSpPr>
            <a:spLocks noChangeArrowheads="1"/>
          </p:cNvSpPr>
          <p:nvPr/>
        </p:nvSpPr>
        <p:spPr bwMode="auto">
          <a:xfrm>
            <a:off x="1449388" y="3987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2" name="Oval 158"/>
          <p:cNvSpPr>
            <a:spLocks noChangeArrowheads="1"/>
          </p:cNvSpPr>
          <p:nvPr/>
        </p:nvSpPr>
        <p:spPr bwMode="auto">
          <a:xfrm>
            <a:off x="1131888" y="46910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3" name="Oval 159"/>
          <p:cNvSpPr>
            <a:spLocks noChangeArrowheads="1"/>
          </p:cNvSpPr>
          <p:nvPr/>
        </p:nvSpPr>
        <p:spPr bwMode="auto">
          <a:xfrm>
            <a:off x="1436688" y="46148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4" name="Oval 160"/>
          <p:cNvSpPr>
            <a:spLocks noChangeArrowheads="1"/>
          </p:cNvSpPr>
          <p:nvPr/>
        </p:nvSpPr>
        <p:spPr bwMode="auto">
          <a:xfrm>
            <a:off x="827088" y="51482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5" name="Oval 161"/>
          <p:cNvSpPr>
            <a:spLocks noChangeArrowheads="1"/>
          </p:cNvSpPr>
          <p:nvPr/>
        </p:nvSpPr>
        <p:spPr bwMode="auto">
          <a:xfrm>
            <a:off x="1754188" y="53895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6" name="Oval 162"/>
          <p:cNvSpPr>
            <a:spLocks noChangeArrowheads="1"/>
          </p:cNvSpPr>
          <p:nvPr/>
        </p:nvSpPr>
        <p:spPr bwMode="auto">
          <a:xfrm>
            <a:off x="3059113" y="554355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7" name="Oval 163"/>
          <p:cNvSpPr>
            <a:spLocks noChangeArrowheads="1"/>
          </p:cNvSpPr>
          <p:nvPr/>
        </p:nvSpPr>
        <p:spPr bwMode="auto">
          <a:xfrm>
            <a:off x="1208088" y="44624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8" name="Oval 164"/>
          <p:cNvSpPr>
            <a:spLocks noChangeArrowheads="1"/>
          </p:cNvSpPr>
          <p:nvPr/>
        </p:nvSpPr>
        <p:spPr bwMode="auto">
          <a:xfrm>
            <a:off x="1790700" y="4979988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19" name="Rectangle 165" descr="Wide downward diagonal"/>
          <p:cNvSpPr>
            <a:spLocks noChangeArrowheads="1"/>
          </p:cNvSpPr>
          <p:nvPr/>
        </p:nvSpPr>
        <p:spPr bwMode="auto">
          <a:xfrm>
            <a:off x="3570288" y="33194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0" name="Rectangle 166" descr="Wide downward diagonal"/>
          <p:cNvSpPr>
            <a:spLocks noChangeArrowheads="1"/>
          </p:cNvSpPr>
          <p:nvPr/>
        </p:nvSpPr>
        <p:spPr bwMode="auto">
          <a:xfrm>
            <a:off x="3417888" y="36242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1" name="Rectangle 167" descr="Wide downward diagonal"/>
          <p:cNvSpPr>
            <a:spLocks noChangeArrowheads="1"/>
          </p:cNvSpPr>
          <p:nvPr/>
        </p:nvSpPr>
        <p:spPr bwMode="auto">
          <a:xfrm>
            <a:off x="3189288" y="32432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2" name="Rectangle 168" descr="Wide downward diagonal"/>
          <p:cNvSpPr>
            <a:spLocks noChangeArrowheads="1"/>
          </p:cNvSpPr>
          <p:nvPr/>
        </p:nvSpPr>
        <p:spPr bwMode="auto">
          <a:xfrm>
            <a:off x="3138488" y="36750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3" name="Rectangle 169" descr="Wide downward diagonal"/>
          <p:cNvSpPr>
            <a:spLocks noChangeArrowheads="1"/>
          </p:cNvSpPr>
          <p:nvPr/>
        </p:nvSpPr>
        <p:spPr bwMode="auto">
          <a:xfrm>
            <a:off x="3722688" y="30908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4" name="Rectangle 170" descr="Wide downward diagonal"/>
          <p:cNvSpPr>
            <a:spLocks noChangeArrowheads="1"/>
          </p:cNvSpPr>
          <p:nvPr/>
        </p:nvSpPr>
        <p:spPr bwMode="auto">
          <a:xfrm>
            <a:off x="3875088" y="33194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5" name="Rectangle 171" descr="Wide downward diagonal"/>
          <p:cNvSpPr>
            <a:spLocks noChangeArrowheads="1"/>
          </p:cNvSpPr>
          <p:nvPr/>
        </p:nvSpPr>
        <p:spPr bwMode="auto">
          <a:xfrm>
            <a:off x="3189288" y="24050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6" name="Rectangle 172" descr="Wide downward diagonal"/>
          <p:cNvSpPr>
            <a:spLocks noChangeArrowheads="1"/>
          </p:cNvSpPr>
          <p:nvPr/>
        </p:nvSpPr>
        <p:spPr bwMode="auto">
          <a:xfrm>
            <a:off x="4179888" y="23288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7" name="Rectangle 173" descr="Wide downward diagonal"/>
          <p:cNvSpPr>
            <a:spLocks noChangeArrowheads="1"/>
          </p:cNvSpPr>
          <p:nvPr/>
        </p:nvSpPr>
        <p:spPr bwMode="auto">
          <a:xfrm>
            <a:off x="3222625" y="2820988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8" name="Rectangle 174" descr="Wide downward diagonal"/>
          <p:cNvSpPr>
            <a:spLocks noChangeArrowheads="1"/>
          </p:cNvSpPr>
          <p:nvPr/>
        </p:nvSpPr>
        <p:spPr bwMode="auto">
          <a:xfrm>
            <a:off x="3875088" y="38528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29" name="Rectangle 175" descr="Wide downward diagonal"/>
          <p:cNvSpPr>
            <a:spLocks noChangeArrowheads="1"/>
          </p:cNvSpPr>
          <p:nvPr/>
        </p:nvSpPr>
        <p:spPr bwMode="auto">
          <a:xfrm>
            <a:off x="3798888" y="28622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0" name="Rectangle 176" descr="Wide downward diagonal"/>
          <p:cNvSpPr>
            <a:spLocks noChangeArrowheads="1"/>
          </p:cNvSpPr>
          <p:nvPr/>
        </p:nvSpPr>
        <p:spPr bwMode="auto">
          <a:xfrm>
            <a:off x="3341688" y="30146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1" name="Rectangle 177" descr="Wide downward diagonal"/>
          <p:cNvSpPr>
            <a:spLocks noChangeArrowheads="1"/>
          </p:cNvSpPr>
          <p:nvPr/>
        </p:nvSpPr>
        <p:spPr bwMode="auto">
          <a:xfrm>
            <a:off x="2884488" y="31670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2" name="Rectangle 178" descr="Wide downward diagonal"/>
          <p:cNvSpPr>
            <a:spLocks noChangeArrowheads="1"/>
          </p:cNvSpPr>
          <p:nvPr/>
        </p:nvSpPr>
        <p:spPr bwMode="auto">
          <a:xfrm>
            <a:off x="4179888" y="30908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3" name="Rectangle 179" descr="Wide downward diagonal"/>
          <p:cNvSpPr>
            <a:spLocks noChangeArrowheads="1"/>
          </p:cNvSpPr>
          <p:nvPr/>
        </p:nvSpPr>
        <p:spPr bwMode="auto">
          <a:xfrm>
            <a:off x="3494088" y="39290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4" name="Rectangle 180" descr="Wide downward diagonal"/>
          <p:cNvSpPr>
            <a:spLocks noChangeArrowheads="1"/>
          </p:cNvSpPr>
          <p:nvPr/>
        </p:nvSpPr>
        <p:spPr bwMode="auto">
          <a:xfrm>
            <a:off x="4103688" y="40052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5" name="Oval 181"/>
          <p:cNvSpPr>
            <a:spLocks noChangeArrowheads="1"/>
          </p:cNvSpPr>
          <p:nvPr/>
        </p:nvSpPr>
        <p:spPr bwMode="auto">
          <a:xfrm>
            <a:off x="2706688" y="496252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6" name="Oval 182"/>
          <p:cNvSpPr>
            <a:spLocks noChangeArrowheads="1"/>
          </p:cNvSpPr>
          <p:nvPr/>
        </p:nvSpPr>
        <p:spPr bwMode="auto">
          <a:xfrm>
            <a:off x="1574800" y="422592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7" name="Oval 183"/>
          <p:cNvSpPr>
            <a:spLocks noChangeArrowheads="1"/>
          </p:cNvSpPr>
          <p:nvPr/>
        </p:nvSpPr>
        <p:spPr bwMode="auto">
          <a:xfrm>
            <a:off x="2112963" y="450532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8" name="Oval 184"/>
          <p:cNvSpPr>
            <a:spLocks noChangeArrowheads="1"/>
          </p:cNvSpPr>
          <p:nvPr/>
        </p:nvSpPr>
        <p:spPr bwMode="auto">
          <a:xfrm>
            <a:off x="2341563" y="47656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39" name="Oval 185"/>
          <p:cNvSpPr>
            <a:spLocks noChangeArrowheads="1"/>
          </p:cNvSpPr>
          <p:nvPr/>
        </p:nvSpPr>
        <p:spPr bwMode="auto">
          <a:xfrm>
            <a:off x="2493963" y="558165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0" name="Oval 186"/>
          <p:cNvSpPr>
            <a:spLocks noChangeArrowheads="1"/>
          </p:cNvSpPr>
          <p:nvPr/>
        </p:nvSpPr>
        <p:spPr bwMode="auto">
          <a:xfrm>
            <a:off x="825500" y="4694238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1" name="Oval 187"/>
          <p:cNvSpPr>
            <a:spLocks noChangeArrowheads="1"/>
          </p:cNvSpPr>
          <p:nvPr/>
        </p:nvSpPr>
        <p:spPr bwMode="auto">
          <a:xfrm>
            <a:off x="1054100" y="54991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2" name="Oval 188"/>
          <p:cNvSpPr>
            <a:spLocks noChangeArrowheads="1"/>
          </p:cNvSpPr>
          <p:nvPr/>
        </p:nvSpPr>
        <p:spPr bwMode="auto">
          <a:xfrm>
            <a:off x="1768475" y="472122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3" name="Oval 189"/>
          <p:cNvSpPr>
            <a:spLocks noChangeArrowheads="1"/>
          </p:cNvSpPr>
          <p:nvPr/>
        </p:nvSpPr>
        <p:spPr bwMode="auto">
          <a:xfrm>
            <a:off x="1946275" y="571341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4" name="Oval 190"/>
          <p:cNvSpPr>
            <a:spLocks noChangeArrowheads="1"/>
          </p:cNvSpPr>
          <p:nvPr/>
        </p:nvSpPr>
        <p:spPr bwMode="auto">
          <a:xfrm>
            <a:off x="788988" y="59309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5" name="Rectangle 191" descr="Wide downward diagonal"/>
          <p:cNvSpPr>
            <a:spLocks noChangeArrowheads="1"/>
          </p:cNvSpPr>
          <p:nvPr/>
        </p:nvSpPr>
        <p:spPr bwMode="auto">
          <a:xfrm>
            <a:off x="4092575" y="3741738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6" name="Rectangle 192" descr="Wide downward diagonal"/>
          <p:cNvSpPr>
            <a:spLocks noChangeArrowheads="1"/>
          </p:cNvSpPr>
          <p:nvPr/>
        </p:nvSpPr>
        <p:spPr bwMode="auto">
          <a:xfrm>
            <a:off x="3498850" y="2768600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7" name="Rectangle 193" descr="Wide downward diagonal"/>
          <p:cNvSpPr>
            <a:spLocks noChangeArrowheads="1"/>
          </p:cNvSpPr>
          <p:nvPr/>
        </p:nvSpPr>
        <p:spPr bwMode="auto">
          <a:xfrm>
            <a:off x="2795588" y="3408363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8" name="Rectangle 194" descr="Wide downward diagonal"/>
          <p:cNvSpPr>
            <a:spLocks noChangeArrowheads="1"/>
          </p:cNvSpPr>
          <p:nvPr/>
        </p:nvSpPr>
        <p:spPr bwMode="auto">
          <a:xfrm>
            <a:off x="3802063" y="4173538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49" name="Rectangle 195" descr="Wide downward diagonal"/>
          <p:cNvSpPr>
            <a:spLocks noChangeArrowheads="1"/>
          </p:cNvSpPr>
          <p:nvPr/>
        </p:nvSpPr>
        <p:spPr bwMode="auto">
          <a:xfrm>
            <a:off x="4122738" y="3368675"/>
            <a:ext cx="152400" cy="152400"/>
          </a:xfrm>
          <a:prstGeom prst="rect">
            <a:avLst/>
          </a:prstGeom>
          <a:blipFill dpi="0" rotWithShape="0">
            <a:blip r:embed="rId5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50" name="Line 196"/>
          <p:cNvSpPr>
            <a:spLocks noChangeShapeType="1"/>
          </p:cNvSpPr>
          <p:nvPr/>
        </p:nvSpPr>
        <p:spPr bwMode="auto">
          <a:xfrm>
            <a:off x="3370263" y="2324100"/>
            <a:ext cx="0" cy="379730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51" name="AutoShape 197"/>
          <p:cNvSpPr>
            <a:spLocks noChangeArrowheads="1"/>
          </p:cNvSpPr>
          <p:nvPr/>
        </p:nvSpPr>
        <p:spPr bwMode="auto">
          <a:xfrm>
            <a:off x="2238375" y="4129088"/>
            <a:ext cx="228600" cy="22860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52" name="Line 198"/>
          <p:cNvSpPr>
            <a:spLocks noChangeShapeType="1"/>
          </p:cNvSpPr>
          <p:nvPr/>
        </p:nvSpPr>
        <p:spPr bwMode="auto">
          <a:xfrm rot="16200000" flipH="1">
            <a:off x="2026444" y="2539206"/>
            <a:ext cx="1588" cy="268922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4649" name="Rectangle 201"/>
          <p:cNvSpPr>
            <a:spLocks noChangeArrowheads="1"/>
          </p:cNvSpPr>
          <p:nvPr/>
        </p:nvSpPr>
        <p:spPr bwMode="auto">
          <a:xfrm>
            <a:off x="6357938" y="3648075"/>
            <a:ext cx="24082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1" hangingPunct="1"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  <a:r>
              <a:rPr lang="en-US" sz="2000">
                <a:solidFill>
                  <a:srgbClr val="000000"/>
                </a:solidFill>
              </a:rPr>
              <a:t> &gt; 7.1?</a:t>
            </a:r>
          </a:p>
        </p:txBody>
      </p:sp>
      <p:sp>
        <p:nvSpPr>
          <p:cNvPr id="24754" name="Rectangle 202"/>
          <p:cNvSpPr>
            <a:spLocks noChangeArrowheads="1"/>
          </p:cNvSpPr>
          <p:nvPr/>
        </p:nvSpPr>
        <p:spPr bwMode="auto">
          <a:xfrm>
            <a:off x="6180138" y="4613275"/>
            <a:ext cx="10255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55" name="Rectangle 203"/>
          <p:cNvSpPr>
            <a:spLocks noChangeArrowheads="1"/>
          </p:cNvSpPr>
          <p:nvPr/>
        </p:nvSpPr>
        <p:spPr bwMode="auto">
          <a:xfrm>
            <a:off x="6226175" y="4260850"/>
            <a:ext cx="30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no</a:t>
            </a:r>
            <a:endParaRPr lang="en-US" altLang="en-US" sz="2400"/>
          </a:p>
        </p:txBody>
      </p:sp>
      <p:sp>
        <p:nvSpPr>
          <p:cNvPr id="24756" name="Rectangle 204"/>
          <p:cNvSpPr>
            <a:spLocks noChangeArrowheads="1"/>
          </p:cNvSpPr>
          <p:nvPr/>
        </p:nvSpPr>
        <p:spPr bwMode="auto">
          <a:xfrm>
            <a:off x="7694613" y="4613275"/>
            <a:ext cx="10255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57" name="Rectangle 205"/>
          <p:cNvSpPr>
            <a:spLocks noChangeArrowheads="1"/>
          </p:cNvSpPr>
          <p:nvPr/>
        </p:nvSpPr>
        <p:spPr bwMode="auto">
          <a:xfrm>
            <a:off x="8174038" y="4217988"/>
            <a:ext cx="406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yes</a:t>
            </a:r>
            <a:endParaRPr lang="en-US" altLang="en-US" sz="2400"/>
          </a:p>
        </p:txBody>
      </p:sp>
      <p:sp>
        <p:nvSpPr>
          <p:cNvPr id="24758" name="Rectangle 206"/>
          <p:cNvSpPr>
            <a:spLocks noChangeArrowheads="1"/>
          </p:cNvSpPr>
          <p:nvPr/>
        </p:nvSpPr>
        <p:spPr bwMode="auto">
          <a:xfrm>
            <a:off x="7870825" y="4776788"/>
            <a:ext cx="1025525" cy="377825"/>
          </a:xfrm>
          <a:prstGeom prst="rect">
            <a:avLst/>
          </a:prstGeom>
          <a:solidFill>
            <a:srgbClr val="DDDDDD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59" name="Rectangle 207"/>
          <p:cNvSpPr>
            <a:spLocks noChangeArrowheads="1"/>
          </p:cNvSpPr>
          <p:nvPr/>
        </p:nvSpPr>
        <p:spPr bwMode="auto">
          <a:xfrm>
            <a:off x="7932738" y="4822825"/>
            <a:ext cx="8874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>
                <a:solidFill>
                  <a:srgbClr val="FF0000"/>
                </a:solidFill>
              </a:rPr>
              <a:t>Katydid</a:t>
            </a:r>
          </a:p>
        </p:txBody>
      </p:sp>
      <p:sp>
        <p:nvSpPr>
          <p:cNvPr id="24760" name="Line 208"/>
          <p:cNvSpPr>
            <a:spLocks noChangeShapeType="1"/>
          </p:cNvSpPr>
          <p:nvPr/>
        </p:nvSpPr>
        <p:spPr bwMode="auto">
          <a:xfrm flipH="1">
            <a:off x="6391275" y="3983038"/>
            <a:ext cx="617538" cy="3810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1" name="Line 209"/>
          <p:cNvSpPr>
            <a:spLocks noChangeShapeType="1"/>
          </p:cNvSpPr>
          <p:nvPr/>
        </p:nvSpPr>
        <p:spPr bwMode="auto">
          <a:xfrm>
            <a:off x="7737475" y="3984625"/>
            <a:ext cx="415925" cy="2762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2" name="Line 210"/>
          <p:cNvSpPr>
            <a:spLocks noChangeShapeType="1"/>
          </p:cNvSpPr>
          <p:nvPr/>
        </p:nvSpPr>
        <p:spPr bwMode="auto">
          <a:xfrm>
            <a:off x="6345238" y="4587875"/>
            <a:ext cx="0" cy="1809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3" name="Line 211"/>
          <p:cNvSpPr>
            <a:spLocks noChangeShapeType="1"/>
          </p:cNvSpPr>
          <p:nvPr/>
        </p:nvSpPr>
        <p:spPr bwMode="auto">
          <a:xfrm>
            <a:off x="8340725" y="4533900"/>
            <a:ext cx="0" cy="2444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64" name="Rectangle 212"/>
          <p:cNvSpPr>
            <a:spLocks noChangeArrowheads="1"/>
          </p:cNvSpPr>
          <p:nvPr/>
        </p:nvSpPr>
        <p:spPr bwMode="auto">
          <a:xfrm>
            <a:off x="5253038" y="4783138"/>
            <a:ext cx="2540000" cy="3746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04661" name="Rectangle 213"/>
          <p:cNvSpPr>
            <a:spLocks noChangeArrowheads="1"/>
          </p:cNvSpPr>
          <p:nvPr/>
        </p:nvSpPr>
        <p:spPr bwMode="auto">
          <a:xfrm>
            <a:off x="5308600" y="4811713"/>
            <a:ext cx="23510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1" hangingPunct="1"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  <a:r>
              <a:rPr lang="en-US" sz="2000">
                <a:solidFill>
                  <a:srgbClr val="000000"/>
                </a:solidFill>
              </a:rPr>
              <a:t> &gt; 6.0?</a:t>
            </a:r>
          </a:p>
        </p:txBody>
      </p:sp>
      <p:sp>
        <p:nvSpPr>
          <p:cNvPr id="24766" name="Rectangle 214"/>
          <p:cNvSpPr>
            <a:spLocks noChangeArrowheads="1"/>
          </p:cNvSpPr>
          <p:nvPr/>
        </p:nvSpPr>
        <p:spPr bwMode="auto">
          <a:xfrm>
            <a:off x="5110163" y="5851525"/>
            <a:ext cx="10255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67" name="Rectangle 215"/>
          <p:cNvSpPr>
            <a:spLocks noChangeArrowheads="1"/>
          </p:cNvSpPr>
          <p:nvPr/>
        </p:nvSpPr>
        <p:spPr bwMode="auto">
          <a:xfrm>
            <a:off x="5697538" y="5473700"/>
            <a:ext cx="30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no</a:t>
            </a:r>
            <a:endParaRPr lang="en-US" altLang="en-US" sz="2400"/>
          </a:p>
        </p:txBody>
      </p:sp>
      <p:sp>
        <p:nvSpPr>
          <p:cNvPr id="24768" name="Rectangle 216"/>
          <p:cNvSpPr>
            <a:spLocks noChangeArrowheads="1"/>
          </p:cNvSpPr>
          <p:nvPr/>
        </p:nvSpPr>
        <p:spPr bwMode="auto">
          <a:xfrm>
            <a:off x="6624638" y="5851525"/>
            <a:ext cx="10255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69" name="Line 222"/>
          <p:cNvSpPr>
            <a:spLocks noChangeShapeType="1"/>
          </p:cNvSpPr>
          <p:nvPr/>
        </p:nvSpPr>
        <p:spPr bwMode="auto">
          <a:xfrm flipH="1">
            <a:off x="5899150" y="5154613"/>
            <a:ext cx="273050" cy="3635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0" name="Rectangle 232"/>
          <p:cNvSpPr>
            <a:spLocks noChangeArrowheads="1"/>
          </p:cNvSpPr>
          <p:nvPr/>
        </p:nvSpPr>
        <p:spPr bwMode="auto">
          <a:xfrm>
            <a:off x="7662863" y="5443538"/>
            <a:ext cx="406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yes</a:t>
            </a:r>
            <a:endParaRPr lang="en-US" altLang="en-US" sz="2400"/>
          </a:p>
        </p:txBody>
      </p:sp>
      <p:sp>
        <p:nvSpPr>
          <p:cNvPr id="24771" name="Rectangle 233"/>
          <p:cNvSpPr>
            <a:spLocks noChangeArrowheads="1"/>
          </p:cNvSpPr>
          <p:nvPr/>
        </p:nvSpPr>
        <p:spPr bwMode="auto">
          <a:xfrm>
            <a:off x="7418388" y="5994400"/>
            <a:ext cx="1025525" cy="393700"/>
          </a:xfrm>
          <a:prstGeom prst="rect">
            <a:avLst/>
          </a:prstGeom>
          <a:solidFill>
            <a:srgbClr val="DDDDDD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72" name="Rectangle 234"/>
          <p:cNvSpPr>
            <a:spLocks noChangeArrowheads="1"/>
          </p:cNvSpPr>
          <p:nvPr/>
        </p:nvSpPr>
        <p:spPr bwMode="auto">
          <a:xfrm>
            <a:off x="7480300" y="6040438"/>
            <a:ext cx="8874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>
                <a:solidFill>
                  <a:srgbClr val="FF0000"/>
                </a:solidFill>
              </a:rPr>
              <a:t>Katydid</a:t>
            </a:r>
          </a:p>
        </p:txBody>
      </p:sp>
      <p:sp>
        <p:nvSpPr>
          <p:cNvPr id="24773" name="Line 235"/>
          <p:cNvSpPr>
            <a:spLocks noChangeShapeType="1"/>
          </p:cNvSpPr>
          <p:nvPr/>
        </p:nvSpPr>
        <p:spPr bwMode="auto">
          <a:xfrm>
            <a:off x="7289800" y="5156200"/>
            <a:ext cx="411163" cy="3222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4" name="Line 236"/>
          <p:cNvSpPr>
            <a:spLocks noChangeShapeType="1"/>
          </p:cNvSpPr>
          <p:nvPr/>
        </p:nvSpPr>
        <p:spPr bwMode="auto">
          <a:xfrm>
            <a:off x="7888288" y="5751513"/>
            <a:ext cx="0" cy="2444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5" name="Rectangle 237"/>
          <p:cNvSpPr>
            <a:spLocks noChangeArrowheads="1"/>
          </p:cNvSpPr>
          <p:nvPr/>
        </p:nvSpPr>
        <p:spPr bwMode="auto">
          <a:xfrm>
            <a:off x="5154613" y="5916613"/>
            <a:ext cx="1025525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76" name="Rectangle 238"/>
          <p:cNvSpPr>
            <a:spLocks noChangeArrowheads="1"/>
          </p:cNvSpPr>
          <p:nvPr/>
        </p:nvSpPr>
        <p:spPr bwMode="auto">
          <a:xfrm>
            <a:off x="5094288" y="6021388"/>
            <a:ext cx="1462087" cy="393700"/>
          </a:xfrm>
          <a:prstGeom prst="rect">
            <a:avLst/>
          </a:prstGeom>
          <a:solidFill>
            <a:srgbClr val="DDDDDD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777" name="Rectangle 239"/>
          <p:cNvSpPr>
            <a:spLocks noChangeArrowheads="1"/>
          </p:cNvSpPr>
          <p:nvPr/>
        </p:nvSpPr>
        <p:spPr bwMode="auto">
          <a:xfrm>
            <a:off x="5132388" y="6067425"/>
            <a:ext cx="14097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>
                <a:solidFill>
                  <a:srgbClr val="0000FF"/>
                </a:solidFill>
              </a:rPr>
              <a:t>Grasshopper</a:t>
            </a:r>
          </a:p>
        </p:txBody>
      </p:sp>
      <p:sp>
        <p:nvSpPr>
          <p:cNvPr id="24778" name="Line 240"/>
          <p:cNvSpPr>
            <a:spLocks noChangeShapeType="1"/>
          </p:cNvSpPr>
          <p:nvPr/>
        </p:nvSpPr>
        <p:spPr bwMode="auto">
          <a:xfrm>
            <a:off x="5818188" y="5786438"/>
            <a:ext cx="0" cy="2444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779" name="Rectangle 200"/>
          <p:cNvSpPr>
            <a:spLocks noChangeArrowheads="1"/>
          </p:cNvSpPr>
          <p:nvPr/>
        </p:nvSpPr>
        <p:spPr bwMode="auto">
          <a:xfrm>
            <a:off x="6192838" y="3578225"/>
            <a:ext cx="2711450" cy="4079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24780" name="Picture 241" descr="grasshoppe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163" y="1339850"/>
            <a:ext cx="1562100" cy="78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781" name="Line 242"/>
          <p:cNvSpPr>
            <a:spLocks noChangeShapeType="1"/>
          </p:cNvSpPr>
          <p:nvPr/>
        </p:nvSpPr>
        <p:spPr bwMode="auto">
          <a:xfrm>
            <a:off x="1787525" y="2030413"/>
            <a:ext cx="503238" cy="20558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33" descr="leafhopper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5562600"/>
            <a:ext cx="18288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3" name="Group 38"/>
          <p:cNvGrpSpPr>
            <a:grpSpLocks/>
          </p:cNvGrpSpPr>
          <p:nvPr/>
        </p:nvGrpSpPr>
        <p:grpSpPr bwMode="auto">
          <a:xfrm flipH="1">
            <a:off x="7620000" y="4648200"/>
            <a:ext cx="914400" cy="990600"/>
            <a:chOff x="480" y="816"/>
            <a:chExt cx="1296" cy="960"/>
          </a:xfrm>
        </p:grpSpPr>
        <p:sp>
          <p:nvSpPr>
            <p:cNvPr id="25644" name="Line 39"/>
            <p:cNvSpPr>
              <a:spLocks noChangeShapeType="1"/>
            </p:cNvSpPr>
            <p:nvPr/>
          </p:nvSpPr>
          <p:spPr bwMode="auto">
            <a:xfrm>
              <a:off x="1776" y="816"/>
              <a:ext cx="0" cy="576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Line 40"/>
            <p:cNvSpPr>
              <a:spLocks noChangeShapeType="1"/>
            </p:cNvSpPr>
            <p:nvPr/>
          </p:nvSpPr>
          <p:spPr bwMode="auto">
            <a:xfrm flipH="1">
              <a:off x="480" y="1392"/>
              <a:ext cx="1296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Line 41"/>
            <p:cNvSpPr>
              <a:spLocks noChangeShapeType="1"/>
            </p:cNvSpPr>
            <p:nvPr/>
          </p:nvSpPr>
          <p:spPr bwMode="auto">
            <a:xfrm>
              <a:off x="480" y="1392"/>
              <a:ext cx="0" cy="384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5604" name="Picture 32" descr="katydid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600" y="5334000"/>
            <a:ext cx="1905000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5605" name="Group 34"/>
          <p:cNvGrpSpPr>
            <a:grpSpLocks/>
          </p:cNvGrpSpPr>
          <p:nvPr/>
        </p:nvGrpSpPr>
        <p:grpSpPr bwMode="auto">
          <a:xfrm>
            <a:off x="5029200" y="4648200"/>
            <a:ext cx="1295400" cy="990600"/>
            <a:chOff x="480" y="816"/>
            <a:chExt cx="1296" cy="960"/>
          </a:xfrm>
        </p:grpSpPr>
        <p:sp>
          <p:nvSpPr>
            <p:cNvPr id="25641" name="Line 35"/>
            <p:cNvSpPr>
              <a:spLocks noChangeShapeType="1"/>
            </p:cNvSpPr>
            <p:nvPr/>
          </p:nvSpPr>
          <p:spPr bwMode="auto">
            <a:xfrm>
              <a:off x="1776" y="816"/>
              <a:ext cx="0" cy="576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36"/>
            <p:cNvSpPr>
              <a:spLocks noChangeShapeType="1"/>
            </p:cNvSpPr>
            <p:nvPr/>
          </p:nvSpPr>
          <p:spPr bwMode="auto">
            <a:xfrm flipH="1">
              <a:off x="480" y="1392"/>
              <a:ext cx="1296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37"/>
            <p:cNvSpPr>
              <a:spLocks noChangeShapeType="1"/>
            </p:cNvSpPr>
            <p:nvPr/>
          </p:nvSpPr>
          <p:spPr bwMode="auto">
            <a:xfrm>
              <a:off x="480" y="1392"/>
              <a:ext cx="0" cy="384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25606" name="Object 31"/>
          <p:cNvGraphicFramePr>
            <a:graphicFrameLocks noChangeAspect="1"/>
          </p:cNvGraphicFramePr>
          <p:nvPr/>
        </p:nvGraphicFramePr>
        <p:xfrm>
          <a:off x="6629400" y="4876800"/>
          <a:ext cx="904875" cy="8667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65" name="Bitmap Image" r:id="rId5" imgW="905001" imgH="866896" progId="Paint.Picture">
                  <p:embed/>
                </p:oleObj>
              </mc:Choice>
              <mc:Fallback>
                <p:oleObj name="Bitmap Image" r:id="rId5" imgW="905001" imgH="866896" progId="Paint.Picture">
                  <p:embed/>
                  <p:pic>
                    <p:nvPicPr>
                      <p:cNvPr id="0" name="Object 3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29400" y="4876800"/>
                        <a:ext cx="904875" cy="8667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5607" name="Group 11"/>
          <p:cNvGrpSpPr>
            <a:grpSpLocks/>
          </p:cNvGrpSpPr>
          <p:nvPr/>
        </p:nvGrpSpPr>
        <p:grpSpPr bwMode="auto">
          <a:xfrm>
            <a:off x="1066800" y="914400"/>
            <a:ext cx="2057400" cy="1524000"/>
            <a:chOff x="480" y="816"/>
            <a:chExt cx="1296" cy="960"/>
          </a:xfrm>
        </p:grpSpPr>
        <p:sp>
          <p:nvSpPr>
            <p:cNvPr id="25638" name="Line 4"/>
            <p:cNvSpPr>
              <a:spLocks noChangeShapeType="1"/>
            </p:cNvSpPr>
            <p:nvPr/>
          </p:nvSpPr>
          <p:spPr bwMode="auto">
            <a:xfrm>
              <a:off x="1776" y="816"/>
              <a:ext cx="0" cy="576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5"/>
            <p:cNvSpPr>
              <a:spLocks noChangeShapeType="1"/>
            </p:cNvSpPr>
            <p:nvPr/>
          </p:nvSpPr>
          <p:spPr bwMode="auto">
            <a:xfrm flipH="1">
              <a:off x="480" y="1392"/>
              <a:ext cx="1296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8"/>
            <p:cNvSpPr>
              <a:spLocks noChangeShapeType="1"/>
            </p:cNvSpPr>
            <p:nvPr/>
          </p:nvSpPr>
          <p:spPr bwMode="auto">
            <a:xfrm>
              <a:off x="480" y="1392"/>
              <a:ext cx="0" cy="384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5608" name="Picture 9" descr="grasshopper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86000"/>
            <a:ext cx="2628900" cy="132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9" name="Text Box 10"/>
          <p:cNvSpPr txBox="1">
            <a:spLocks noChangeArrowheads="1"/>
          </p:cNvSpPr>
          <p:nvPr/>
        </p:nvSpPr>
        <p:spPr bwMode="auto">
          <a:xfrm>
            <a:off x="381000" y="3429000"/>
            <a:ext cx="17256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Grasshopper</a:t>
            </a:r>
          </a:p>
        </p:txBody>
      </p:sp>
      <p:grpSp>
        <p:nvGrpSpPr>
          <p:cNvPr id="25610" name="Group 12"/>
          <p:cNvGrpSpPr>
            <a:grpSpLocks/>
          </p:cNvGrpSpPr>
          <p:nvPr/>
        </p:nvGrpSpPr>
        <p:grpSpPr bwMode="auto">
          <a:xfrm flipH="1">
            <a:off x="4572000" y="914400"/>
            <a:ext cx="1219200" cy="1524000"/>
            <a:chOff x="480" y="816"/>
            <a:chExt cx="1296" cy="960"/>
          </a:xfrm>
        </p:grpSpPr>
        <p:sp>
          <p:nvSpPr>
            <p:cNvPr id="25635" name="Line 13"/>
            <p:cNvSpPr>
              <a:spLocks noChangeShapeType="1"/>
            </p:cNvSpPr>
            <p:nvPr/>
          </p:nvSpPr>
          <p:spPr bwMode="auto">
            <a:xfrm>
              <a:off x="1776" y="816"/>
              <a:ext cx="0" cy="576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14"/>
            <p:cNvSpPr>
              <a:spLocks noChangeShapeType="1"/>
            </p:cNvSpPr>
            <p:nvPr/>
          </p:nvSpPr>
          <p:spPr bwMode="auto">
            <a:xfrm flipH="1">
              <a:off x="480" y="1392"/>
              <a:ext cx="1296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15"/>
            <p:cNvSpPr>
              <a:spLocks noChangeShapeType="1"/>
            </p:cNvSpPr>
            <p:nvPr/>
          </p:nvSpPr>
          <p:spPr bwMode="auto">
            <a:xfrm>
              <a:off x="480" y="1392"/>
              <a:ext cx="0" cy="384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11" name="Text Box 2"/>
          <p:cNvSpPr txBox="1">
            <a:spLocks noChangeArrowheads="1"/>
          </p:cNvSpPr>
          <p:nvPr/>
        </p:nvSpPr>
        <p:spPr bwMode="auto">
          <a:xfrm>
            <a:off x="2133600" y="457200"/>
            <a:ext cx="4014788" cy="466725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FF00"/>
                </a:solidFill>
              </a:rPr>
              <a:t>Antennae shorter than body?</a:t>
            </a:r>
          </a:p>
        </p:txBody>
      </p:sp>
      <p:grpSp>
        <p:nvGrpSpPr>
          <p:cNvPr id="25612" name="Group 17"/>
          <p:cNvGrpSpPr>
            <a:grpSpLocks/>
          </p:cNvGrpSpPr>
          <p:nvPr/>
        </p:nvGrpSpPr>
        <p:grpSpPr bwMode="auto">
          <a:xfrm flipH="1">
            <a:off x="6248400" y="2895600"/>
            <a:ext cx="838200" cy="1524000"/>
            <a:chOff x="480" y="816"/>
            <a:chExt cx="1296" cy="960"/>
          </a:xfrm>
        </p:grpSpPr>
        <p:sp>
          <p:nvSpPr>
            <p:cNvPr id="25632" name="Line 18"/>
            <p:cNvSpPr>
              <a:spLocks noChangeShapeType="1"/>
            </p:cNvSpPr>
            <p:nvPr/>
          </p:nvSpPr>
          <p:spPr bwMode="auto">
            <a:xfrm>
              <a:off x="1776" y="816"/>
              <a:ext cx="0" cy="576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19"/>
            <p:cNvSpPr>
              <a:spLocks noChangeShapeType="1"/>
            </p:cNvSpPr>
            <p:nvPr/>
          </p:nvSpPr>
          <p:spPr bwMode="auto">
            <a:xfrm flipH="1">
              <a:off x="480" y="1392"/>
              <a:ext cx="1296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20"/>
            <p:cNvSpPr>
              <a:spLocks noChangeShapeType="1"/>
            </p:cNvSpPr>
            <p:nvPr/>
          </p:nvSpPr>
          <p:spPr bwMode="auto">
            <a:xfrm>
              <a:off x="480" y="1392"/>
              <a:ext cx="0" cy="384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13" name="Group 21"/>
          <p:cNvGrpSpPr>
            <a:grpSpLocks/>
          </p:cNvGrpSpPr>
          <p:nvPr/>
        </p:nvGrpSpPr>
        <p:grpSpPr bwMode="auto">
          <a:xfrm>
            <a:off x="3124200" y="2895600"/>
            <a:ext cx="2209800" cy="1524000"/>
            <a:chOff x="480" y="816"/>
            <a:chExt cx="1296" cy="960"/>
          </a:xfrm>
        </p:grpSpPr>
        <p:sp>
          <p:nvSpPr>
            <p:cNvPr id="25629" name="Line 22"/>
            <p:cNvSpPr>
              <a:spLocks noChangeShapeType="1"/>
            </p:cNvSpPr>
            <p:nvPr/>
          </p:nvSpPr>
          <p:spPr bwMode="auto">
            <a:xfrm>
              <a:off x="1776" y="816"/>
              <a:ext cx="0" cy="576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23"/>
            <p:cNvSpPr>
              <a:spLocks noChangeShapeType="1"/>
            </p:cNvSpPr>
            <p:nvPr/>
          </p:nvSpPr>
          <p:spPr bwMode="auto">
            <a:xfrm flipH="1">
              <a:off x="480" y="1392"/>
              <a:ext cx="1296" cy="0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24"/>
            <p:cNvSpPr>
              <a:spLocks noChangeShapeType="1"/>
            </p:cNvSpPr>
            <p:nvPr/>
          </p:nvSpPr>
          <p:spPr bwMode="auto">
            <a:xfrm>
              <a:off x="480" y="1392"/>
              <a:ext cx="0" cy="384"/>
            </a:xfrm>
            <a:prstGeom prst="line">
              <a:avLst/>
            </a:prstGeom>
            <a:noFill/>
            <a:ln w="508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25614" name="Picture 25" descr="cricket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4191000"/>
            <a:ext cx="2362200" cy="113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5" name="Text Box 26"/>
          <p:cNvSpPr txBox="1">
            <a:spLocks noChangeArrowheads="1"/>
          </p:cNvSpPr>
          <p:nvPr/>
        </p:nvSpPr>
        <p:spPr bwMode="auto">
          <a:xfrm>
            <a:off x="2743200" y="5181600"/>
            <a:ext cx="1079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Cricket</a:t>
            </a:r>
          </a:p>
        </p:txBody>
      </p:sp>
      <p:sp>
        <p:nvSpPr>
          <p:cNvPr id="25616" name="Text Box 30"/>
          <p:cNvSpPr txBox="1">
            <a:spLocks noChangeArrowheads="1"/>
          </p:cNvSpPr>
          <p:nvPr/>
        </p:nvSpPr>
        <p:spPr bwMode="auto">
          <a:xfrm>
            <a:off x="5715000" y="4419600"/>
            <a:ext cx="2667000" cy="466725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FF00"/>
                </a:solidFill>
              </a:rPr>
              <a:t>Foretiba has ears?</a:t>
            </a:r>
          </a:p>
        </p:txBody>
      </p:sp>
      <p:sp>
        <p:nvSpPr>
          <p:cNvPr id="25617" name="Text Box 42"/>
          <p:cNvSpPr txBox="1">
            <a:spLocks noChangeArrowheads="1"/>
          </p:cNvSpPr>
          <p:nvPr/>
        </p:nvSpPr>
        <p:spPr bwMode="auto">
          <a:xfrm>
            <a:off x="4572000" y="6248400"/>
            <a:ext cx="12842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Katydids</a:t>
            </a:r>
          </a:p>
        </p:txBody>
      </p:sp>
      <p:sp>
        <p:nvSpPr>
          <p:cNvPr id="25618" name="Text Box 43"/>
          <p:cNvSpPr txBox="1">
            <a:spLocks noChangeArrowheads="1"/>
          </p:cNvSpPr>
          <p:nvPr/>
        </p:nvSpPr>
        <p:spPr bwMode="auto">
          <a:xfrm>
            <a:off x="7194550" y="6248400"/>
            <a:ext cx="19494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Camel Cricket</a:t>
            </a:r>
          </a:p>
        </p:txBody>
      </p:sp>
      <p:sp>
        <p:nvSpPr>
          <p:cNvPr id="25619" name="Text Box 44"/>
          <p:cNvSpPr txBox="1">
            <a:spLocks noChangeArrowheads="1"/>
          </p:cNvSpPr>
          <p:nvPr/>
        </p:nvSpPr>
        <p:spPr bwMode="auto">
          <a:xfrm>
            <a:off x="1905000" y="1600200"/>
            <a:ext cx="658813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Yes</a:t>
            </a:r>
          </a:p>
        </p:txBody>
      </p:sp>
      <p:sp>
        <p:nvSpPr>
          <p:cNvPr id="25620" name="Text Box 45"/>
          <p:cNvSpPr txBox="1">
            <a:spLocks noChangeArrowheads="1"/>
          </p:cNvSpPr>
          <p:nvPr/>
        </p:nvSpPr>
        <p:spPr bwMode="auto">
          <a:xfrm>
            <a:off x="3810000" y="3581400"/>
            <a:ext cx="658813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Yes</a:t>
            </a:r>
          </a:p>
        </p:txBody>
      </p:sp>
      <p:sp>
        <p:nvSpPr>
          <p:cNvPr id="25621" name="Text Box 46"/>
          <p:cNvSpPr txBox="1">
            <a:spLocks noChangeArrowheads="1"/>
          </p:cNvSpPr>
          <p:nvPr/>
        </p:nvSpPr>
        <p:spPr bwMode="auto">
          <a:xfrm>
            <a:off x="5257800" y="5029200"/>
            <a:ext cx="658813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Yes</a:t>
            </a:r>
          </a:p>
        </p:txBody>
      </p:sp>
      <p:graphicFrame>
        <p:nvGraphicFramePr>
          <p:cNvPr id="25622" name="Object 29"/>
          <p:cNvGraphicFramePr>
            <a:graphicFrameLocks noChangeAspect="1"/>
          </p:cNvGraphicFramePr>
          <p:nvPr/>
        </p:nvGraphicFramePr>
        <p:xfrm>
          <a:off x="4114800" y="2819400"/>
          <a:ext cx="885825" cy="8572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66" name="Bitmap Image" r:id="rId9" imgW="885949" imgH="857143" progId="Paint.Picture">
                  <p:embed/>
                </p:oleObj>
              </mc:Choice>
              <mc:Fallback>
                <p:oleObj name="Bitmap Image" r:id="rId9" imgW="885949" imgH="857143" progId="Paint.Picture">
                  <p:embed/>
                  <p:pic>
                    <p:nvPicPr>
                      <p:cNvPr id="0" name="Object 2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4800" y="2819400"/>
                        <a:ext cx="885825" cy="8572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623" name="Text Box 47"/>
          <p:cNvSpPr txBox="1">
            <a:spLocks noChangeArrowheads="1"/>
          </p:cNvSpPr>
          <p:nvPr/>
        </p:nvSpPr>
        <p:spPr bwMode="auto">
          <a:xfrm>
            <a:off x="4876800" y="1600200"/>
            <a:ext cx="557213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No</a:t>
            </a:r>
          </a:p>
        </p:txBody>
      </p:sp>
      <p:sp>
        <p:nvSpPr>
          <p:cNvPr id="25624" name="Text Box 48"/>
          <p:cNvSpPr txBox="1">
            <a:spLocks noChangeArrowheads="1"/>
          </p:cNvSpPr>
          <p:nvPr/>
        </p:nvSpPr>
        <p:spPr bwMode="auto">
          <a:xfrm>
            <a:off x="6400800" y="3581400"/>
            <a:ext cx="557213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No</a:t>
            </a:r>
          </a:p>
        </p:txBody>
      </p:sp>
      <p:graphicFrame>
        <p:nvGraphicFramePr>
          <p:cNvPr id="25625" name="Object 28"/>
          <p:cNvGraphicFramePr>
            <a:graphicFrameLocks noChangeAspect="1"/>
          </p:cNvGraphicFramePr>
          <p:nvPr/>
        </p:nvGraphicFramePr>
        <p:xfrm>
          <a:off x="6629400" y="2819400"/>
          <a:ext cx="847725" cy="8286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5667" name="Bitmap Image" r:id="rId11" imgW="847843" imgH="828791" progId="Paint.Picture">
                  <p:embed/>
                </p:oleObj>
              </mc:Choice>
              <mc:Fallback>
                <p:oleObj name="Bitmap Image" r:id="rId11" imgW="847843" imgH="828791" progId="Paint.Picture">
                  <p:embed/>
                  <p:pic>
                    <p:nvPicPr>
                      <p:cNvPr id="0" name="Object 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629400" y="2819400"/>
                        <a:ext cx="847725" cy="8286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5626" name="Text Box 16"/>
          <p:cNvSpPr txBox="1">
            <a:spLocks noChangeArrowheads="1"/>
          </p:cNvSpPr>
          <p:nvPr/>
        </p:nvSpPr>
        <p:spPr bwMode="auto">
          <a:xfrm>
            <a:off x="5127625" y="2438400"/>
            <a:ext cx="1470025" cy="466725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FF00"/>
                </a:solidFill>
              </a:rPr>
              <a:t>3 Tarsi?</a:t>
            </a:r>
          </a:p>
        </p:txBody>
      </p:sp>
      <p:sp>
        <p:nvSpPr>
          <p:cNvPr id="25627" name="Text Box 49"/>
          <p:cNvSpPr txBox="1">
            <a:spLocks noChangeArrowheads="1"/>
          </p:cNvSpPr>
          <p:nvPr/>
        </p:nvSpPr>
        <p:spPr bwMode="auto">
          <a:xfrm>
            <a:off x="7848600" y="5029200"/>
            <a:ext cx="557213" cy="457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No</a:t>
            </a:r>
          </a:p>
        </p:txBody>
      </p:sp>
      <p:sp>
        <p:nvSpPr>
          <p:cNvPr id="25628" name="Text Box 51"/>
          <p:cNvSpPr txBox="1">
            <a:spLocks noChangeArrowheads="1"/>
          </p:cNvSpPr>
          <p:nvPr/>
        </p:nvSpPr>
        <p:spPr bwMode="auto">
          <a:xfrm>
            <a:off x="9525" y="6219825"/>
            <a:ext cx="35560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DDDDDD"/>
                </a:solidFill>
              </a:rPr>
              <a:t>Decision trees predate computers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ChangeArrowheads="1"/>
          </p:cNvSpPr>
          <p:nvPr/>
        </p:nvSpPr>
        <p:spPr bwMode="auto">
          <a:xfrm>
            <a:off x="280988" y="1220788"/>
            <a:ext cx="8382000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 sz="2400"/>
              <a:t>Decision tree </a:t>
            </a:r>
          </a:p>
          <a:p>
            <a:pPr lvl="1" eaLnBrk="1" hangingPunct="1"/>
            <a:r>
              <a:rPr lang="en-US" altLang="en-US" sz="2000"/>
              <a:t>A flow-chart-like tree structure</a:t>
            </a:r>
          </a:p>
          <a:p>
            <a:pPr lvl="1" eaLnBrk="1" hangingPunct="1"/>
            <a:r>
              <a:rPr lang="en-US" altLang="en-US" sz="2000"/>
              <a:t>Internal node denotes a test on an attribute</a:t>
            </a:r>
          </a:p>
          <a:p>
            <a:pPr lvl="1" eaLnBrk="1" hangingPunct="1"/>
            <a:r>
              <a:rPr lang="en-US" altLang="en-US" sz="2000"/>
              <a:t>Branch represents an outcome of the test</a:t>
            </a:r>
          </a:p>
          <a:p>
            <a:pPr lvl="1" eaLnBrk="1" hangingPunct="1"/>
            <a:r>
              <a:rPr lang="en-US" altLang="en-US" sz="2000"/>
              <a:t>Leaf nodes represent class labels or class distribution</a:t>
            </a:r>
          </a:p>
          <a:p>
            <a:pPr eaLnBrk="1" hangingPunct="1"/>
            <a:r>
              <a:rPr lang="en-US" altLang="en-US" sz="2400"/>
              <a:t>Decision tree generation consists of two phases</a:t>
            </a:r>
          </a:p>
          <a:p>
            <a:pPr lvl="1" eaLnBrk="1" hangingPunct="1"/>
            <a:r>
              <a:rPr lang="en-US" altLang="en-US" sz="2000"/>
              <a:t>Tree construction</a:t>
            </a:r>
          </a:p>
          <a:p>
            <a:pPr lvl="2" eaLnBrk="1" hangingPunct="1"/>
            <a:r>
              <a:rPr lang="en-US" altLang="en-US" sz="2000"/>
              <a:t>At start, all the training examples are at the root</a:t>
            </a:r>
          </a:p>
          <a:p>
            <a:pPr lvl="2" eaLnBrk="1" hangingPunct="1"/>
            <a:r>
              <a:rPr lang="en-US" altLang="en-US" sz="2000"/>
              <a:t>Partition examples recursively based on selected attributes</a:t>
            </a:r>
          </a:p>
          <a:p>
            <a:pPr lvl="1" eaLnBrk="1" hangingPunct="1"/>
            <a:r>
              <a:rPr lang="en-US" altLang="en-US" sz="2000"/>
              <a:t>Tree pruning</a:t>
            </a:r>
          </a:p>
          <a:p>
            <a:pPr lvl="2" eaLnBrk="1" hangingPunct="1"/>
            <a:r>
              <a:rPr lang="en-US" altLang="en-US" sz="2000"/>
              <a:t>Identify and remove branches that reflect noise or outliers</a:t>
            </a:r>
          </a:p>
          <a:p>
            <a:pPr eaLnBrk="1" hangingPunct="1"/>
            <a:r>
              <a:rPr lang="en-US" altLang="en-US" sz="2400"/>
              <a:t>Use of decision tree: Classifying an unknown sample</a:t>
            </a:r>
          </a:p>
          <a:p>
            <a:pPr lvl="1" eaLnBrk="1" hangingPunct="1"/>
            <a:r>
              <a:rPr lang="en-US" altLang="en-US" sz="2000"/>
              <a:t>Test the attribute values of the sample against the decision tree</a:t>
            </a:r>
          </a:p>
        </p:txBody>
      </p:sp>
      <p:sp>
        <p:nvSpPr>
          <p:cNvPr id="108547" name="Rectangle 3"/>
          <p:cNvSpPr>
            <a:spLocks noChangeArrowheads="1"/>
          </p:cNvSpPr>
          <p:nvPr/>
        </p:nvSpPr>
        <p:spPr bwMode="auto">
          <a:xfrm>
            <a:off x="569913" y="0"/>
            <a:ext cx="7716837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 eaLnBrk="1" hangingPunct="1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Decision Tree Classification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1026"/>
          <p:cNvSpPr>
            <a:spLocks noChangeArrowheads="1"/>
          </p:cNvSpPr>
          <p:nvPr/>
        </p:nvSpPr>
        <p:spPr bwMode="auto">
          <a:xfrm>
            <a:off x="298450" y="1182688"/>
            <a:ext cx="8382000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95000"/>
              </a:lnSpc>
            </a:pPr>
            <a:r>
              <a:rPr lang="en-US" altLang="en-US" sz="2400"/>
              <a:t>Basic algorithm (a greedy algorithm)</a:t>
            </a:r>
          </a:p>
          <a:p>
            <a:pPr lvl="1" eaLnBrk="1" hangingPunct="1">
              <a:lnSpc>
                <a:spcPct val="95000"/>
              </a:lnSpc>
            </a:pPr>
            <a:r>
              <a:rPr lang="en-US" altLang="en-US" sz="2000"/>
              <a:t>Tree is constructed in a top-down recursive divide-and-conquer manner</a:t>
            </a:r>
            <a:endParaRPr lang="en-US" altLang="en-US" sz="2000">
              <a:solidFill>
                <a:schemeClr val="hlink"/>
              </a:solidFill>
            </a:endParaRPr>
          </a:p>
          <a:p>
            <a:pPr lvl="1" eaLnBrk="1" hangingPunct="1">
              <a:lnSpc>
                <a:spcPct val="95000"/>
              </a:lnSpc>
            </a:pPr>
            <a:r>
              <a:rPr lang="en-US" altLang="en-US" sz="2000"/>
              <a:t>At start, all the training examples are at the root</a:t>
            </a:r>
          </a:p>
          <a:p>
            <a:pPr lvl="1" eaLnBrk="1" hangingPunct="1">
              <a:lnSpc>
                <a:spcPct val="95000"/>
              </a:lnSpc>
            </a:pPr>
            <a:r>
              <a:rPr lang="en-US" altLang="en-US" sz="2000"/>
              <a:t>Attributes are categorical (if continuous-valued, they can be discretized in advance)</a:t>
            </a:r>
          </a:p>
          <a:p>
            <a:pPr lvl="1" eaLnBrk="1" hangingPunct="1">
              <a:lnSpc>
                <a:spcPct val="95000"/>
              </a:lnSpc>
            </a:pPr>
            <a:r>
              <a:rPr lang="en-US" altLang="en-US" sz="2000"/>
              <a:t>Examples are partitioned recursively based on selected attributes.</a:t>
            </a:r>
          </a:p>
          <a:p>
            <a:pPr lvl="1" eaLnBrk="1" hangingPunct="1">
              <a:lnSpc>
                <a:spcPct val="95000"/>
              </a:lnSpc>
            </a:pPr>
            <a:r>
              <a:rPr lang="en-US" altLang="en-US" sz="2000"/>
              <a:t>Test attributes are selected on the basis of a heuristic or statistical measure (e.g., information gain)</a:t>
            </a:r>
          </a:p>
          <a:p>
            <a:pPr eaLnBrk="1" hangingPunct="1">
              <a:lnSpc>
                <a:spcPct val="95000"/>
              </a:lnSpc>
            </a:pPr>
            <a:r>
              <a:rPr lang="en-US" altLang="en-US" sz="2000"/>
              <a:t>Conditions for stopping partitioning</a:t>
            </a:r>
            <a:endParaRPr lang="en-US" altLang="en-US" sz="2400"/>
          </a:p>
          <a:p>
            <a:pPr lvl="1" eaLnBrk="1" hangingPunct="1">
              <a:lnSpc>
                <a:spcPct val="95000"/>
              </a:lnSpc>
            </a:pPr>
            <a:r>
              <a:rPr lang="en-US" altLang="en-US" sz="2000"/>
              <a:t>All samples for a given node belong to the same class</a:t>
            </a:r>
          </a:p>
          <a:p>
            <a:pPr lvl="1" eaLnBrk="1" hangingPunct="1">
              <a:lnSpc>
                <a:spcPct val="95000"/>
              </a:lnSpc>
            </a:pPr>
            <a:r>
              <a:rPr lang="en-US" altLang="en-US" sz="2000"/>
              <a:t>There are no remaining attributes for further partitioning – majority voting is employed for classifying the leaf</a:t>
            </a:r>
          </a:p>
          <a:p>
            <a:pPr lvl="1" eaLnBrk="1" hangingPunct="1">
              <a:lnSpc>
                <a:spcPct val="95000"/>
              </a:lnSpc>
            </a:pPr>
            <a:r>
              <a:rPr lang="en-US" altLang="en-US" sz="2000"/>
              <a:t>There are no samples left</a:t>
            </a:r>
          </a:p>
        </p:txBody>
      </p:sp>
      <p:sp>
        <p:nvSpPr>
          <p:cNvPr id="109571" name="Text Box 1027"/>
          <p:cNvSpPr txBox="1">
            <a:spLocks noChangeArrowheads="1"/>
          </p:cNvSpPr>
          <p:nvPr/>
        </p:nvSpPr>
        <p:spPr bwMode="auto">
          <a:xfrm>
            <a:off x="350838" y="227013"/>
            <a:ext cx="8199437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000">
                <a:effectLst>
                  <a:outerShdw blurRad="38100" dist="38100" dir="2700000" algn="tl">
                    <a:srgbClr val="C0C0C0"/>
                  </a:outerShdw>
                </a:effectLst>
              </a:rPr>
              <a:t>How do we construct the decision tree?</a:t>
            </a:r>
            <a:endParaRPr lang="en-US" sz="280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1026"/>
          <p:cNvSpPr>
            <a:spLocks noChangeArrowheads="1"/>
          </p:cNvSpPr>
          <p:nvPr/>
        </p:nvSpPr>
        <p:spPr bwMode="auto">
          <a:xfrm>
            <a:off x="0" y="142875"/>
            <a:ext cx="9144000" cy="609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b"/>
          <a:lstStyle/>
          <a:p>
            <a:pPr algn="ctr" eaLnBrk="1" hangingPunct="1">
              <a:defRPr/>
            </a:pPr>
            <a:r>
              <a:rPr lang="en-US" sz="40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Information Gain as A Splitting Criteria</a:t>
            </a:r>
            <a:endParaRPr lang="en-US" sz="5400">
              <a:solidFill>
                <a:schemeClr val="tx2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8675" name="Rectangle 1027"/>
          <p:cNvSpPr>
            <a:spLocks noChangeArrowheads="1"/>
          </p:cNvSpPr>
          <p:nvPr/>
        </p:nvSpPr>
        <p:spPr bwMode="auto">
          <a:xfrm>
            <a:off x="0" y="819150"/>
            <a:ext cx="86614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120000"/>
              </a:lnSpc>
              <a:spcBef>
                <a:spcPct val="30000"/>
              </a:spcBef>
            </a:pPr>
            <a:r>
              <a:rPr lang="en-US" altLang="en-US" sz="2400"/>
              <a:t>Select the attribute with the highest information gain (</a:t>
            </a:r>
            <a:r>
              <a:rPr lang="en-US" altLang="en-US" sz="2000"/>
              <a:t>information gain is the expected reduction in entropy</a:t>
            </a:r>
            <a:r>
              <a:rPr lang="en-US" altLang="en-US" sz="2400"/>
              <a:t>).</a:t>
            </a:r>
          </a:p>
          <a:p>
            <a:pPr eaLnBrk="1" hangingPunct="1">
              <a:lnSpc>
                <a:spcPct val="120000"/>
              </a:lnSpc>
              <a:spcBef>
                <a:spcPct val="30000"/>
              </a:spcBef>
            </a:pPr>
            <a:r>
              <a:rPr lang="en-US" altLang="en-US" sz="2400"/>
              <a:t>Assume there are two classes,</a:t>
            </a:r>
            <a:r>
              <a:rPr lang="en-US" altLang="en-US" sz="2400" i="1"/>
              <a:t> P</a:t>
            </a:r>
            <a:r>
              <a:rPr lang="en-US" altLang="en-US" sz="2400"/>
              <a:t>  and</a:t>
            </a:r>
            <a:r>
              <a:rPr lang="en-US" altLang="en-US" sz="2400" i="1"/>
              <a:t> N</a:t>
            </a:r>
            <a:endParaRPr lang="en-US" altLang="en-US" sz="2400"/>
          </a:p>
          <a:p>
            <a:pPr lvl="1" eaLnBrk="1" hangingPunct="1">
              <a:lnSpc>
                <a:spcPct val="120000"/>
              </a:lnSpc>
              <a:spcBef>
                <a:spcPct val="30000"/>
              </a:spcBef>
            </a:pPr>
            <a:r>
              <a:rPr lang="en-US" altLang="en-US" sz="2000"/>
              <a:t>Let the set of examples </a:t>
            </a:r>
            <a:r>
              <a:rPr lang="en-US" altLang="en-US" sz="2000" b="1" i="1"/>
              <a:t>S</a:t>
            </a:r>
            <a:r>
              <a:rPr lang="en-US" altLang="en-US" sz="2000"/>
              <a:t> contain </a:t>
            </a:r>
            <a:r>
              <a:rPr lang="en-US" altLang="en-US" sz="2000" i="1"/>
              <a:t>p</a:t>
            </a:r>
            <a:r>
              <a:rPr lang="en-US" altLang="en-US" sz="2000"/>
              <a:t> elements of class </a:t>
            </a:r>
            <a:r>
              <a:rPr lang="en-US" altLang="en-US" sz="2000" i="1"/>
              <a:t>P</a:t>
            </a:r>
            <a:r>
              <a:rPr lang="en-US" altLang="en-US" sz="2000"/>
              <a:t>  and </a:t>
            </a:r>
            <a:r>
              <a:rPr lang="en-US" altLang="en-US" sz="2000" i="1"/>
              <a:t>n</a:t>
            </a:r>
            <a:r>
              <a:rPr lang="en-US" altLang="en-US" sz="2000"/>
              <a:t> elements of class </a:t>
            </a:r>
            <a:r>
              <a:rPr lang="en-US" altLang="en-US" sz="2000" i="1"/>
              <a:t>N</a:t>
            </a:r>
            <a:endParaRPr lang="en-US" altLang="en-US" sz="2000"/>
          </a:p>
          <a:p>
            <a:pPr lvl="1" eaLnBrk="1" hangingPunct="1">
              <a:lnSpc>
                <a:spcPct val="120000"/>
              </a:lnSpc>
              <a:spcBef>
                <a:spcPct val="30000"/>
              </a:spcBef>
            </a:pPr>
            <a:r>
              <a:rPr lang="en-US" altLang="en-US" sz="2000"/>
              <a:t>The amount of information, needed to decide if an arbitrary example in </a:t>
            </a:r>
            <a:r>
              <a:rPr lang="en-US" altLang="en-US" sz="2000" i="1"/>
              <a:t>S</a:t>
            </a:r>
            <a:r>
              <a:rPr lang="en-US" altLang="en-US" sz="2000"/>
              <a:t> belongs to </a:t>
            </a:r>
            <a:r>
              <a:rPr lang="en-US" altLang="en-US" sz="2000" i="1"/>
              <a:t>P</a:t>
            </a:r>
            <a:r>
              <a:rPr lang="en-US" altLang="en-US" sz="2000"/>
              <a:t>  or </a:t>
            </a:r>
            <a:r>
              <a:rPr lang="en-US" altLang="en-US" sz="2000" i="1"/>
              <a:t>N</a:t>
            </a:r>
            <a:r>
              <a:rPr lang="en-US" altLang="en-US" sz="2000"/>
              <a:t> is defined as</a:t>
            </a:r>
          </a:p>
          <a:p>
            <a:pPr eaLnBrk="1" hangingPunct="1">
              <a:lnSpc>
                <a:spcPct val="120000"/>
              </a:lnSpc>
              <a:spcBef>
                <a:spcPct val="30000"/>
              </a:spcBef>
            </a:pPr>
            <a:endParaRPr lang="en-US" altLang="en-US"/>
          </a:p>
          <a:p>
            <a:pPr eaLnBrk="1" hangingPunct="1">
              <a:spcBef>
                <a:spcPct val="0"/>
              </a:spcBef>
            </a:pPr>
            <a:endParaRPr lang="en-US" altLang="en-US" sz="2800"/>
          </a:p>
        </p:txBody>
      </p:sp>
      <p:graphicFrame>
        <p:nvGraphicFramePr>
          <p:cNvPr id="28676" name="Object 1028"/>
          <p:cNvGraphicFramePr>
            <a:graphicFrameLocks noChangeAspect="1"/>
          </p:cNvGraphicFramePr>
          <p:nvPr/>
        </p:nvGraphicFramePr>
        <p:xfrm>
          <a:off x="674688" y="4310063"/>
          <a:ext cx="7777162" cy="11160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8684" name="Equation" r:id="rId3" imgW="3187700" imgH="457200" progId="Equation.3">
                  <p:embed/>
                </p:oleObj>
              </mc:Choice>
              <mc:Fallback>
                <p:oleObj name="Equation" r:id="rId3" imgW="3187700" imgH="457200" progId="Equation.3">
                  <p:embed/>
                  <p:pic>
                    <p:nvPicPr>
                      <p:cNvPr id="0" name="Object 10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74688" y="4310063"/>
                        <a:ext cx="7777162" cy="11160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8677" name="Text Box 1029"/>
          <p:cNvSpPr txBox="1">
            <a:spLocks noChangeArrowheads="1"/>
          </p:cNvSpPr>
          <p:nvPr/>
        </p:nvSpPr>
        <p:spPr bwMode="auto">
          <a:xfrm>
            <a:off x="166688" y="6245225"/>
            <a:ext cx="23050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chemeClr val="folHlink"/>
                </a:solidFill>
              </a:rPr>
              <a:t>0 log(0) is defined as</a:t>
            </a:r>
            <a:r>
              <a:rPr lang="en-US" altLang="en-US" sz="2400">
                <a:solidFill>
                  <a:schemeClr val="folHlink"/>
                </a:solidFill>
              </a:rPr>
              <a:t> </a:t>
            </a:r>
            <a:r>
              <a:rPr lang="en-US" altLang="en-US" sz="1800">
                <a:solidFill>
                  <a:schemeClr val="folHlink"/>
                </a:solidFill>
              </a:rPr>
              <a:t>0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1026"/>
          <p:cNvSpPr>
            <a:spLocks noChangeArrowheads="1"/>
          </p:cNvSpPr>
          <p:nvPr/>
        </p:nvSpPr>
        <p:spPr bwMode="auto">
          <a:xfrm>
            <a:off x="-314325" y="-161925"/>
            <a:ext cx="9601200" cy="1066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b"/>
          <a:lstStyle/>
          <a:p>
            <a:pPr algn="ctr" eaLnBrk="1" hangingPunct="1">
              <a:defRPr/>
            </a:pPr>
            <a:r>
              <a:rPr lang="en-US" sz="36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Information Gain in Decision Tree Induction</a:t>
            </a:r>
            <a:endParaRPr lang="en-US" sz="4800">
              <a:solidFill>
                <a:schemeClr val="tx2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9699" name="Rectangle 1027"/>
          <p:cNvSpPr>
            <a:spLocks noChangeArrowheads="1"/>
          </p:cNvSpPr>
          <p:nvPr/>
        </p:nvSpPr>
        <p:spPr bwMode="auto">
          <a:xfrm>
            <a:off x="390525" y="1079500"/>
            <a:ext cx="8077200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30000"/>
              </a:spcBef>
            </a:pPr>
            <a:r>
              <a:rPr lang="en-US" altLang="en-US" sz="2800"/>
              <a:t>Assume that using attribute A, a current set will be partitioned into some number of child sets</a:t>
            </a:r>
          </a:p>
          <a:p>
            <a:pPr lvl="1" eaLnBrk="1" hangingPunct="1">
              <a:lnSpc>
                <a:spcPct val="110000"/>
              </a:lnSpc>
              <a:spcBef>
                <a:spcPct val="30000"/>
              </a:spcBef>
            </a:pPr>
            <a:endParaRPr lang="en-US" altLang="en-US" sz="2400"/>
          </a:p>
          <a:p>
            <a:pPr lvl="1" eaLnBrk="1" hangingPunct="1">
              <a:lnSpc>
                <a:spcPct val="110000"/>
              </a:lnSpc>
              <a:spcBef>
                <a:spcPct val="30000"/>
              </a:spcBef>
            </a:pPr>
            <a:endParaRPr lang="en-US" altLang="en-US" sz="2400"/>
          </a:p>
          <a:p>
            <a:pPr eaLnBrk="1" hangingPunct="1">
              <a:lnSpc>
                <a:spcPct val="110000"/>
              </a:lnSpc>
              <a:spcBef>
                <a:spcPct val="30000"/>
              </a:spcBef>
            </a:pPr>
            <a:r>
              <a:rPr lang="en-US" altLang="en-US" sz="2800"/>
              <a:t>The encoding information that would be gained by branching on </a:t>
            </a:r>
            <a:r>
              <a:rPr lang="en-US" altLang="en-US" sz="2800" i="1"/>
              <a:t>A</a:t>
            </a:r>
          </a:p>
          <a:p>
            <a:pPr eaLnBrk="1" hangingPunct="1"/>
            <a:endParaRPr lang="en-US" altLang="en-US" sz="2800"/>
          </a:p>
        </p:txBody>
      </p:sp>
      <p:graphicFrame>
        <p:nvGraphicFramePr>
          <p:cNvPr id="29700" name="Object 1028"/>
          <p:cNvGraphicFramePr>
            <a:graphicFrameLocks noChangeAspect="1"/>
          </p:cNvGraphicFramePr>
          <p:nvPr/>
        </p:nvGraphicFramePr>
        <p:xfrm>
          <a:off x="1196975" y="4810125"/>
          <a:ext cx="7413625" cy="6191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9708" name="Equation" r:id="rId3" imgW="3022600" imgH="254000" progId="Equation.3">
                  <p:embed/>
                </p:oleObj>
              </mc:Choice>
              <mc:Fallback>
                <p:oleObj name="Equation" r:id="rId3" imgW="3022600" imgH="254000" progId="Equation.3">
                  <p:embed/>
                  <p:pic>
                    <p:nvPicPr>
                      <p:cNvPr id="0" name="Object 102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96975" y="4810125"/>
                        <a:ext cx="7413625" cy="6191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9701" name="Text Box 1029"/>
          <p:cNvSpPr txBox="1">
            <a:spLocks noChangeArrowheads="1"/>
          </p:cNvSpPr>
          <p:nvPr/>
        </p:nvSpPr>
        <p:spPr bwMode="auto">
          <a:xfrm>
            <a:off x="690563" y="6210300"/>
            <a:ext cx="769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chemeClr val="bg2"/>
                </a:solidFill>
              </a:rPr>
              <a:t>Note: entropy is at its minimum if the collection of objects is completely uniform</a:t>
            </a:r>
            <a:r>
              <a:rPr lang="en-US" altLang="en-US" sz="2400"/>
              <a:t> 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2996" name="Group 116"/>
          <p:cNvGraphicFramePr>
            <a:graphicFrameLocks noGrp="1"/>
          </p:cNvGraphicFramePr>
          <p:nvPr/>
        </p:nvGraphicFramePr>
        <p:xfrm>
          <a:off x="1687513" y="144463"/>
          <a:ext cx="7229475" cy="5526087"/>
        </p:xfrm>
        <a:graphic>
          <a:graphicData uri="http://schemas.openxmlformats.org/drawingml/2006/table">
            <a:tbl>
              <a:tblPr/>
              <a:tblGrid>
                <a:gridCol w="2409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11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2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822949">
                <a:tc>
                  <a:txBody>
                    <a:bodyPr/>
                    <a:lstStyle/>
                    <a:p>
                      <a:pPr marL="342900" marR="0" lvl="0" indent="-34290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Person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Hair Length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Weight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Age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Class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5422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      Homer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0”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36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M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23834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Marge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10”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34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23834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Bart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2”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M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22247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Lisa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6”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78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23834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Maggie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4”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23834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Abe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1”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M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23834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Selma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8”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41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F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1815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Otto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10”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38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M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518150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Krusty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6”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200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45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M</a:t>
                      </a:r>
                    </a:p>
                  </a:txBody>
                  <a:tcPr marT="45716" marB="4571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0790" name="Rectangle 70"/>
          <p:cNvSpPr>
            <a:spLocks noChangeArrowheads="1"/>
          </p:cNvSpPr>
          <p:nvPr/>
        </p:nvSpPr>
        <p:spPr bwMode="auto">
          <a:xfrm>
            <a:off x="3195638" y="1100138"/>
            <a:ext cx="754062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1" name="Rectangle 72"/>
          <p:cNvSpPr>
            <a:spLocks noChangeArrowheads="1"/>
          </p:cNvSpPr>
          <p:nvPr/>
        </p:nvSpPr>
        <p:spPr bwMode="auto">
          <a:xfrm>
            <a:off x="3195638" y="1100138"/>
            <a:ext cx="754062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2" name="Rectangle 74"/>
          <p:cNvSpPr>
            <a:spLocks noChangeArrowheads="1"/>
          </p:cNvSpPr>
          <p:nvPr/>
        </p:nvSpPr>
        <p:spPr bwMode="auto">
          <a:xfrm>
            <a:off x="3195638" y="1100138"/>
            <a:ext cx="754062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3" name="Rectangle 76"/>
          <p:cNvSpPr>
            <a:spLocks noChangeArrowheads="1"/>
          </p:cNvSpPr>
          <p:nvPr/>
        </p:nvSpPr>
        <p:spPr bwMode="auto">
          <a:xfrm>
            <a:off x="3195638" y="1100138"/>
            <a:ext cx="754062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4" name="Rectangle 78"/>
          <p:cNvSpPr>
            <a:spLocks noChangeArrowheads="1"/>
          </p:cNvSpPr>
          <p:nvPr/>
        </p:nvSpPr>
        <p:spPr bwMode="auto">
          <a:xfrm>
            <a:off x="3195638" y="1100138"/>
            <a:ext cx="754062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5" name="Rectangle 80"/>
          <p:cNvSpPr>
            <a:spLocks noChangeArrowheads="1"/>
          </p:cNvSpPr>
          <p:nvPr/>
        </p:nvSpPr>
        <p:spPr bwMode="auto">
          <a:xfrm>
            <a:off x="3195638" y="1100138"/>
            <a:ext cx="754062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6" name="Rectangle 82"/>
          <p:cNvSpPr>
            <a:spLocks noChangeArrowheads="1"/>
          </p:cNvSpPr>
          <p:nvPr/>
        </p:nvSpPr>
        <p:spPr bwMode="auto">
          <a:xfrm>
            <a:off x="3195638" y="1100138"/>
            <a:ext cx="754062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797" name="Rectangle 84"/>
          <p:cNvSpPr>
            <a:spLocks noChangeArrowheads="1"/>
          </p:cNvSpPr>
          <p:nvPr/>
        </p:nvSpPr>
        <p:spPr bwMode="auto">
          <a:xfrm>
            <a:off x="3195638" y="1100138"/>
            <a:ext cx="754062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30798" name="Group 117"/>
          <p:cNvGrpSpPr>
            <a:grpSpLocks/>
          </p:cNvGrpSpPr>
          <p:nvPr/>
        </p:nvGrpSpPr>
        <p:grpSpPr bwMode="auto">
          <a:xfrm>
            <a:off x="2074863" y="1014413"/>
            <a:ext cx="566737" cy="4667250"/>
            <a:chOff x="1011" y="744"/>
            <a:chExt cx="423" cy="3469"/>
          </a:xfrm>
        </p:grpSpPr>
        <p:pic>
          <p:nvPicPr>
            <p:cNvPr id="30815" name="Picture 71" descr="homer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65CBFF"/>
                </a:clrFrom>
                <a:clrTo>
                  <a:srgbClr val="65CB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2667"/>
            <a:stretch>
              <a:fillRect/>
            </a:stretch>
          </p:blipFill>
          <p:spPr bwMode="auto">
            <a:xfrm>
              <a:off x="1019" y="744"/>
              <a:ext cx="406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6" name="Picture 73" descr="marge"/>
            <p:cNvPicPr>
              <a:picLocks noChangeAspect="1" noChangeArrowheads="1"/>
            </p:cNvPicPr>
            <p:nvPr/>
          </p:nvPicPr>
          <p:blipFill>
            <a:blip r:embed="rId3">
              <a:clrChange>
                <a:clrFrom>
                  <a:srgbClr val="65CBFF"/>
                </a:clrFrom>
                <a:clrTo>
                  <a:srgbClr val="65CB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0851"/>
            <a:stretch>
              <a:fillRect/>
            </a:stretch>
          </p:blipFill>
          <p:spPr bwMode="auto">
            <a:xfrm>
              <a:off x="1019" y="1099"/>
              <a:ext cx="415" cy="4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7" name="Picture 75" descr="bart"/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65CBFF"/>
                </a:clrFrom>
                <a:clrTo>
                  <a:srgbClr val="65CB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2667"/>
            <a:stretch>
              <a:fillRect/>
            </a:stretch>
          </p:blipFill>
          <p:spPr bwMode="auto">
            <a:xfrm>
              <a:off x="1019" y="1501"/>
              <a:ext cx="409" cy="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8" name="Picture 77" descr="lisa"/>
            <p:cNvPicPr>
              <a:picLocks noChangeAspect="1" noChangeArrowheads="1"/>
            </p:cNvPicPr>
            <p:nvPr/>
          </p:nvPicPr>
          <p:blipFill>
            <a:blip r:embed="rId5">
              <a:clrChange>
                <a:clrFrom>
                  <a:srgbClr val="65CBFF"/>
                </a:clrFrom>
                <a:clrTo>
                  <a:srgbClr val="65CB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2667"/>
            <a:stretch>
              <a:fillRect/>
            </a:stretch>
          </p:blipFill>
          <p:spPr bwMode="auto">
            <a:xfrm>
              <a:off x="1019" y="1884"/>
              <a:ext cx="392" cy="3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19" name="Picture 79" descr="maggie"/>
            <p:cNvPicPr>
              <a:picLocks noChangeAspect="1" noChangeArrowheads="1"/>
            </p:cNvPicPr>
            <p:nvPr/>
          </p:nvPicPr>
          <p:blipFill>
            <a:blip r:embed="rId6">
              <a:clrChange>
                <a:clrFrom>
                  <a:srgbClr val="65CBFF"/>
                </a:clrFrom>
                <a:clrTo>
                  <a:srgbClr val="65CB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40851"/>
            <a:stretch>
              <a:fillRect/>
            </a:stretch>
          </p:blipFill>
          <p:spPr bwMode="auto">
            <a:xfrm>
              <a:off x="1019" y="2258"/>
              <a:ext cx="399" cy="4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0" name="Picture 81" descr="grandpa"/>
            <p:cNvPicPr>
              <a:picLocks noChangeAspect="1" noChangeArrowheads="1"/>
            </p:cNvPicPr>
            <p:nvPr/>
          </p:nvPicPr>
          <p:blipFill>
            <a:blip r:embed="rId7">
              <a:clrChange>
                <a:clrFrom>
                  <a:srgbClr val="65CBFF"/>
                </a:clrFrom>
                <a:clrTo>
                  <a:srgbClr val="65CB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3369" b="41739"/>
            <a:stretch>
              <a:fillRect/>
            </a:stretch>
          </p:blipFill>
          <p:spPr bwMode="auto">
            <a:xfrm>
              <a:off x="1019" y="2677"/>
              <a:ext cx="397" cy="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1" name="Picture 83" descr="patty"/>
            <p:cNvPicPr>
              <a:picLocks noChangeAspect="1" noChangeArrowheads="1"/>
            </p:cNvPicPr>
            <p:nvPr/>
          </p:nvPicPr>
          <p:blipFill>
            <a:blip r:embed="rId8">
              <a:clrChange>
                <a:clrFrom>
                  <a:srgbClr val="65CBFF"/>
                </a:clrFrom>
                <a:clrTo>
                  <a:srgbClr val="65CB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685" b="41739"/>
            <a:stretch>
              <a:fillRect/>
            </a:stretch>
          </p:blipFill>
          <p:spPr bwMode="auto">
            <a:xfrm>
              <a:off x="1019" y="3060"/>
              <a:ext cx="403" cy="3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2" name="Picture 85" descr="otto"/>
            <p:cNvPicPr>
              <a:picLocks noChangeAspect="1" noChangeArrowheads="1"/>
            </p:cNvPicPr>
            <p:nvPr/>
          </p:nvPicPr>
          <p:blipFill>
            <a:blip r:embed="rId9">
              <a:clrChange>
                <a:clrFrom>
                  <a:srgbClr val="65CBFF"/>
                </a:clrFrom>
                <a:clrTo>
                  <a:srgbClr val="65CB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0521" r="13150" b="41290"/>
            <a:stretch>
              <a:fillRect/>
            </a:stretch>
          </p:blipFill>
          <p:spPr bwMode="auto">
            <a:xfrm>
              <a:off x="1017" y="3443"/>
              <a:ext cx="403" cy="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823" name="Picture 94" descr="krusty"/>
            <p:cNvPicPr>
              <a:picLocks noChangeAspect="1" noChangeArrowheads="1"/>
            </p:cNvPicPr>
            <p:nvPr/>
          </p:nvPicPr>
          <p:blipFill>
            <a:blip r:embed="rId10">
              <a:clrChange>
                <a:clrFrom>
                  <a:srgbClr val="65CBFF"/>
                </a:clrFrom>
                <a:clrTo>
                  <a:srgbClr val="65CB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111" t="1613" r="16872" b="39247"/>
            <a:stretch>
              <a:fillRect/>
            </a:stretch>
          </p:blipFill>
          <p:spPr bwMode="auto">
            <a:xfrm>
              <a:off x="1011" y="3818"/>
              <a:ext cx="419" cy="3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799" name="Rectangle 118"/>
          <p:cNvSpPr>
            <a:spLocks noChangeArrowheads="1"/>
          </p:cNvSpPr>
          <p:nvPr/>
        </p:nvSpPr>
        <p:spPr bwMode="auto">
          <a:xfrm>
            <a:off x="71438" y="273685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30800" name="Picture 120" descr="Comic Book Guy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8125" y="6038850"/>
            <a:ext cx="600075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123015" name="Group 135"/>
          <p:cNvGraphicFramePr>
            <a:graphicFrameLocks noGrp="1"/>
          </p:cNvGraphicFramePr>
          <p:nvPr/>
        </p:nvGraphicFramePr>
        <p:xfrm>
          <a:off x="1411288" y="6005513"/>
          <a:ext cx="7229475" cy="517525"/>
        </p:xfrm>
        <a:graphic>
          <a:graphicData uri="http://schemas.openxmlformats.org/drawingml/2006/table">
            <a:tbl>
              <a:tblPr/>
              <a:tblGrid>
                <a:gridCol w="2409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111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92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2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76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17525">
                <a:tc>
                  <a:txBody>
                    <a:bodyPr/>
                    <a:lstStyle/>
                    <a:p>
                      <a:pPr marL="0" marR="0" lvl="0" indent="0" algn="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Comic</a:t>
                      </a:r>
                    </a:p>
                  </a:txBody>
                  <a:tcPr marT="45580" marB="455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8”</a:t>
                      </a:r>
                    </a:p>
                  </a:txBody>
                  <a:tcPr marT="45580" marB="455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290</a:t>
                      </a:r>
                    </a:p>
                  </a:txBody>
                  <a:tcPr marT="45580" marB="455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38</a:t>
                      </a:r>
                    </a:p>
                  </a:txBody>
                  <a:tcPr marT="45580" marB="455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1" i="0" u="none" strike="noStrike" cap="none" normalizeH="0" baseline="0">
                          <a:ln>
                            <a:noFill/>
                          </a:ln>
                          <a:solidFill>
                            <a:srgbClr val="800080"/>
                          </a:solidFill>
                          <a:effectLst/>
                          <a:latin typeface="Times New Roman" pitchFamily="18" charset="0"/>
                        </a:rPr>
                        <a:t>?</a:t>
                      </a:r>
                    </a:p>
                  </a:txBody>
                  <a:tcPr marT="45580" marB="455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1072"/>
          <p:cNvSpPr>
            <a:spLocks noChangeArrowheads="1"/>
          </p:cNvSpPr>
          <p:nvPr/>
        </p:nvSpPr>
        <p:spPr bwMode="auto">
          <a:xfrm>
            <a:off x="161925" y="5419725"/>
            <a:ext cx="8782050" cy="1238250"/>
          </a:xfrm>
          <a:prstGeom prst="rect">
            <a:avLst/>
          </a:prstGeom>
          <a:solidFill>
            <a:srgbClr val="FFFF99"/>
          </a:solidFill>
          <a:ln w="0">
            <a:solidFill>
              <a:srgbClr val="C0C0C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747" name="Rectangle 1027"/>
          <p:cNvSpPr>
            <a:spLocks noChangeArrowheads="1"/>
          </p:cNvSpPr>
          <p:nvPr/>
        </p:nvSpPr>
        <p:spPr bwMode="auto">
          <a:xfrm>
            <a:off x="715963" y="268288"/>
            <a:ext cx="3303587" cy="1223962"/>
          </a:xfrm>
          <a:prstGeom prst="rect">
            <a:avLst/>
          </a:prstGeom>
          <a:solidFill>
            <a:schemeClr val="bg1"/>
          </a:solidFill>
          <a:ln w="1270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748" name="Rectangle 1029"/>
          <p:cNvSpPr>
            <a:spLocks noChangeArrowheads="1"/>
          </p:cNvSpPr>
          <p:nvPr/>
        </p:nvSpPr>
        <p:spPr bwMode="auto">
          <a:xfrm>
            <a:off x="188913" y="2266950"/>
            <a:ext cx="1801812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749" name="Line 1031"/>
          <p:cNvSpPr>
            <a:spLocks noChangeShapeType="1"/>
          </p:cNvSpPr>
          <p:nvPr/>
        </p:nvSpPr>
        <p:spPr bwMode="auto">
          <a:xfrm flipH="1">
            <a:off x="1171575" y="1492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1750" name="Picture 1036" descr="maggi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6150" y="1071563"/>
            <a:ext cx="238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1" name="Picture 1038" descr="homerthin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425" y="554038"/>
            <a:ext cx="46990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2" name="Picture 1034" descr="margehopefu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390525"/>
            <a:ext cx="309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3" name="Picture 1040" descr="lisawal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887413"/>
            <a:ext cx="45243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4" name="Picture 1042" descr="bart_look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8125" y="877888"/>
            <a:ext cx="290513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5" name="Picture 1044" descr="krusty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8063" y="581025"/>
            <a:ext cx="442912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6" name="Picture 1050" descr="abe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1738" y="633413"/>
            <a:ext cx="300037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7" name="Picture 1046" descr="otto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5950" y="641350"/>
            <a:ext cx="420688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8" name="Picture 1048" descr="selma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0188" y="679450"/>
            <a:ext cx="385762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9" name="Rectangle 1051"/>
          <p:cNvSpPr>
            <a:spLocks noChangeArrowheads="1"/>
          </p:cNvSpPr>
          <p:nvPr/>
        </p:nvSpPr>
        <p:spPr bwMode="auto">
          <a:xfrm flipH="1">
            <a:off x="2598738" y="2266950"/>
            <a:ext cx="1849437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1760" name="Line 1052"/>
          <p:cNvSpPr>
            <a:spLocks noChangeShapeType="1"/>
          </p:cNvSpPr>
          <p:nvPr/>
        </p:nvSpPr>
        <p:spPr bwMode="auto">
          <a:xfrm>
            <a:off x="2981325" y="1492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1761" name="Rectangle 1053"/>
          <p:cNvSpPr>
            <a:spLocks noChangeArrowheads="1"/>
          </p:cNvSpPr>
          <p:nvPr/>
        </p:nvSpPr>
        <p:spPr bwMode="auto">
          <a:xfrm>
            <a:off x="1560513" y="1878013"/>
            <a:ext cx="16954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Hair Length &lt;= 5?</a:t>
            </a:r>
          </a:p>
        </p:txBody>
      </p:sp>
      <p:sp>
        <p:nvSpPr>
          <p:cNvPr id="31762" name="Text Box 1054"/>
          <p:cNvSpPr txBox="1">
            <a:spLocks noChangeArrowheads="1"/>
          </p:cNvSpPr>
          <p:nvPr/>
        </p:nvSpPr>
        <p:spPr bwMode="auto">
          <a:xfrm>
            <a:off x="1246188" y="1641475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1763" name="Text Box 1055"/>
          <p:cNvSpPr txBox="1">
            <a:spLocks noChangeArrowheads="1"/>
          </p:cNvSpPr>
          <p:nvPr/>
        </p:nvSpPr>
        <p:spPr bwMode="auto">
          <a:xfrm>
            <a:off x="3144838" y="1593850"/>
            <a:ext cx="3048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pic>
        <p:nvPicPr>
          <p:cNvPr id="31764" name="Picture 1056" descr="homerthin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75" y="2382838"/>
            <a:ext cx="46990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65" name="Picture 1057" descr="bart_look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2335213"/>
            <a:ext cx="290513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66" name="Picture 1058" descr="maggi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4175" y="3052763"/>
            <a:ext cx="238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67" name="Picture 1059" descr="abe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2566988"/>
            <a:ext cx="300037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68" name="Picture 1060" descr="margehopefu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4775" y="2352675"/>
            <a:ext cx="309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69" name="Picture 1063" descr="krusty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6688" y="2324100"/>
            <a:ext cx="442912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70" name="Picture 1064" descr="lisawal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8338" y="2297113"/>
            <a:ext cx="45243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71" name="Picture 1061" descr="selma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0688" y="2708275"/>
            <a:ext cx="385762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72" name="Picture 1062" descr="otto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5050" y="2660650"/>
            <a:ext cx="420688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73" name="Text Box 1065"/>
          <p:cNvSpPr txBox="1">
            <a:spLocks noChangeArrowheads="1"/>
          </p:cNvSpPr>
          <p:nvPr/>
        </p:nvSpPr>
        <p:spPr bwMode="auto">
          <a:xfrm>
            <a:off x="4076700" y="1009650"/>
            <a:ext cx="4738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i="1"/>
              <a:t>Entropy</a:t>
            </a:r>
            <a:r>
              <a:rPr lang="en-US" altLang="en-US" sz="1800"/>
              <a:t>(4</a:t>
            </a:r>
            <a:r>
              <a:rPr lang="en-US" altLang="en-US" sz="1800" b="1">
                <a:solidFill>
                  <a:srgbClr val="FF0000"/>
                </a:solidFill>
              </a:rPr>
              <a:t>F</a:t>
            </a:r>
            <a:r>
              <a:rPr lang="en-US" altLang="en-US" sz="1800"/>
              <a:t>,5</a:t>
            </a:r>
            <a:r>
              <a:rPr lang="en-US" altLang="en-US" sz="1800" b="1">
                <a:solidFill>
                  <a:srgbClr val="0000FF"/>
                </a:solidFill>
              </a:rPr>
              <a:t>M</a:t>
            </a:r>
            <a:r>
              <a:rPr lang="en-US" altLang="en-US" sz="1800"/>
              <a:t>) = -(4/9)log</a:t>
            </a:r>
            <a:r>
              <a:rPr lang="en-US" altLang="en-US" sz="1800" baseline="-25000"/>
              <a:t>2</a:t>
            </a:r>
            <a:r>
              <a:rPr lang="en-US" altLang="en-US" sz="1800"/>
              <a:t>(4/9) - (5/9)log</a:t>
            </a:r>
            <a:r>
              <a:rPr lang="en-US" altLang="en-US" sz="1800" baseline="-25000"/>
              <a:t>2</a:t>
            </a:r>
            <a:r>
              <a:rPr lang="en-US" altLang="en-US" sz="1800"/>
              <a:t>(5/9)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	            =  </a:t>
            </a:r>
            <a:r>
              <a:rPr lang="en-US" altLang="en-US" sz="1800" b="1">
                <a:solidFill>
                  <a:srgbClr val="FF33CC"/>
                </a:solidFill>
              </a:rPr>
              <a:t>0.9911</a:t>
            </a:r>
            <a:r>
              <a:rPr lang="en-US" altLang="en-US" sz="1800"/>
              <a:t>	</a:t>
            </a:r>
            <a:endParaRPr lang="en-US" altLang="en-US" sz="2000"/>
          </a:p>
        </p:txBody>
      </p:sp>
      <p:sp>
        <p:nvSpPr>
          <p:cNvPr id="31774" name="Text Box 1066"/>
          <p:cNvSpPr txBox="1">
            <a:spLocks noChangeArrowheads="1"/>
          </p:cNvSpPr>
          <p:nvPr/>
        </p:nvSpPr>
        <p:spPr bwMode="auto">
          <a:xfrm rot="703679">
            <a:off x="177800" y="4033838"/>
            <a:ext cx="47386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i="1"/>
              <a:t>Entropy</a:t>
            </a:r>
            <a:r>
              <a:rPr lang="en-US" altLang="en-US" sz="1800"/>
              <a:t>(1</a:t>
            </a:r>
            <a:r>
              <a:rPr lang="en-US" altLang="en-US" sz="1800" b="1">
                <a:solidFill>
                  <a:srgbClr val="FF0000"/>
                </a:solidFill>
              </a:rPr>
              <a:t>F</a:t>
            </a:r>
            <a:r>
              <a:rPr lang="en-US" altLang="en-US" sz="1800"/>
              <a:t>,3</a:t>
            </a:r>
            <a:r>
              <a:rPr lang="en-US" altLang="en-US" sz="1800" b="1">
                <a:solidFill>
                  <a:srgbClr val="0000FF"/>
                </a:solidFill>
              </a:rPr>
              <a:t>M</a:t>
            </a:r>
            <a:r>
              <a:rPr lang="en-US" altLang="en-US" sz="1800"/>
              <a:t>) = -(1/4)log</a:t>
            </a:r>
            <a:r>
              <a:rPr lang="en-US" altLang="en-US" sz="1800" baseline="-25000"/>
              <a:t>2</a:t>
            </a:r>
            <a:r>
              <a:rPr lang="en-US" altLang="en-US" sz="1800"/>
              <a:t>(1/4) - (3/4)log</a:t>
            </a:r>
            <a:r>
              <a:rPr lang="en-US" altLang="en-US" sz="1800" baseline="-25000"/>
              <a:t>2</a:t>
            </a:r>
            <a:r>
              <a:rPr lang="en-US" altLang="en-US" sz="1800"/>
              <a:t>(3/4)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	            =  </a:t>
            </a:r>
            <a:r>
              <a:rPr lang="en-US" altLang="en-US" sz="2000" b="1">
                <a:solidFill>
                  <a:srgbClr val="006600"/>
                </a:solidFill>
              </a:rPr>
              <a:t>0.8113</a:t>
            </a:r>
          </a:p>
        </p:txBody>
      </p:sp>
      <p:sp>
        <p:nvSpPr>
          <p:cNvPr id="31775" name="Text Box 1067"/>
          <p:cNvSpPr txBox="1">
            <a:spLocks noChangeArrowheads="1"/>
          </p:cNvSpPr>
          <p:nvPr/>
        </p:nvSpPr>
        <p:spPr bwMode="auto">
          <a:xfrm rot="814016">
            <a:off x="3681413" y="4019550"/>
            <a:ext cx="4738687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i="1"/>
              <a:t>Entropy</a:t>
            </a:r>
            <a:r>
              <a:rPr lang="en-US" altLang="en-US" sz="1800"/>
              <a:t>(3</a:t>
            </a:r>
            <a:r>
              <a:rPr lang="en-US" altLang="en-US" sz="1800" b="1">
                <a:solidFill>
                  <a:srgbClr val="FF0000"/>
                </a:solidFill>
              </a:rPr>
              <a:t>F</a:t>
            </a:r>
            <a:r>
              <a:rPr lang="en-US" altLang="en-US" sz="1800"/>
              <a:t>,2</a:t>
            </a:r>
            <a:r>
              <a:rPr lang="en-US" altLang="en-US" sz="1800" b="1">
                <a:solidFill>
                  <a:srgbClr val="0000FF"/>
                </a:solidFill>
              </a:rPr>
              <a:t>M</a:t>
            </a:r>
            <a:r>
              <a:rPr lang="en-US" altLang="en-US" sz="1800"/>
              <a:t>) = -(3/5)log</a:t>
            </a:r>
            <a:r>
              <a:rPr lang="en-US" altLang="en-US" sz="1800" baseline="-25000"/>
              <a:t>2</a:t>
            </a:r>
            <a:r>
              <a:rPr lang="en-US" altLang="en-US" sz="1800"/>
              <a:t>(3/5) - (2/5)log</a:t>
            </a:r>
            <a:r>
              <a:rPr lang="en-US" altLang="en-US" sz="1800" baseline="-25000"/>
              <a:t>2</a:t>
            </a:r>
            <a:r>
              <a:rPr lang="en-US" altLang="en-US" sz="1800"/>
              <a:t>(2/5)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	            =  </a:t>
            </a:r>
            <a:r>
              <a:rPr lang="en-US" altLang="en-US" sz="2000" b="1">
                <a:solidFill>
                  <a:srgbClr val="990099"/>
                </a:solidFill>
              </a:rPr>
              <a:t>0.9710</a:t>
            </a:r>
          </a:p>
        </p:txBody>
      </p:sp>
      <p:graphicFrame>
        <p:nvGraphicFramePr>
          <p:cNvPr id="31776" name="Object 1068"/>
          <p:cNvGraphicFramePr>
            <a:graphicFrameLocks noChangeAspect="1"/>
          </p:cNvGraphicFramePr>
          <p:nvPr/>
        </p:nvGraphicFramePr>
        <p:xfrm>
          <a:off x="4116388" y="169863"/>
          <a:ext cx="4841875" cy="61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92" name="Equation" r:id="rId12" imgW="3594100" imgH="457200" progId="Equation.3">
                  <p:embed/>
                </p:oleObj>
              </mc:Choice>
              <mc:Fallback>
                <p:oleObj name="Equation" r:id="rId12" imgW="3594100" imgH="457200" progId="Equation.3">
                  <p:embed/>
                  <p:pic>
                    <p:nvPicPr>
                      <p:cNvPr id="0" name="Object 106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6388" y="169863"/>
                        <a:ext cx="4841875" cy="615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77" name="Text Box 1069"/>
          <p:cNvSpPr txBox="1">
            <a:spLocks noChangeArrowheads="1"/>
          </p:cNvSpPr>
          <p:nvPr/>
        </p:nvSpPr>
        <p:spPr bwMode="auto">
          <a:xfrm>
            <a:off x="136525" y="6116638"/>
            <a:ext cx="92932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200" i="1"/>
              <a:t>Gain</a:t>
            </a:r>
            <a:r>
              <a:rPr lang="en-US" altLang="en-US" sz="2200"/>
              <a:t>(Hair Length &lt;= 5) = </a:t>
            </a:r>
            <a:r>
              <a:rPr lang="en-US" altLang="en-US" sz="2200" b="1">
                <a:solidFill>
                  <a:srgbClr val="FF33CC"/>
                </a:solidFill>
              </a:rPr>
              <a:t>0.9911</a:t>
            </a:r>
            <a:r>
              <a:rPr lang="en-US" altLang="en-US" sz="2200"/>
              <a:t> – (4/9 * </a:t>
            </a:r>
            <a:r>
              <a:rPr lang="en-US" altLang="en-US" sz="2200" b="1">
                <a:solidFill>
                  <a:srgbClr val="006600"/>
                </a:solidFill>
              </a:rPr>
              <a:t>0.8113</a:t>
            </a:r>
            <a:r>
              <a:rPr lang="en-US" altLang="en-US" sz="2200"/>
              <a:t> + 5/9 * </a:t>
            </a:r>
            <a:r>
              <a:rPr lang="en-US" altLang="en-US" sz="2200" b="1">
                <a:solidFill>
                  <a:srgbClr val="990099"/>
                </a:solidFill>
              </a:rPr>
              <a:t>0.9710</a:t>
            </a:r>
            <a:r>
              <a:rPr lang="en-US" altLang="en-US" sz="2200"/>
              <a:t> ) = </a:t>
            </a:r>
            <a:r>
              <a:rPr lang="en-US" altLang="en-US" sz="2200" b="1"/>
              <a:t>0.0911</a:t>
            </a:r>
          </a:p>
        </p:txBody>
      </p:sp>
      <p:graphicFrame>
        <p:nvGraphicFramePr>
          <p:cNvPr id="31778" name="Object 1071"/>
          <p:cNvGraphicFramePr>
            <a:graphicFrameLocks noChangeAspect="1"/>
          </p:cNvGraphicFramePr>
          <p:nvPr/>
        </p:nvGraphicFramePr>
        <p:xfrm>
          <a:off x="254000" y="5553075"/>
          <a:ext cx="5746750" cy="47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793" name="Equation" r:id="rId14" imgW="3022600" imgH="254000" progId="Equation.3">
                  <p:embed/>
                </p:oleObj>
              </mc:Choice>
              <mc:Fallback>
                <p:oleObj name="Equation" r:id="rId14" imgW="3022600" imgH="254000" progId="Equation.3">
                  <p:embed/>
                  <p:pic>
                    <p:nvPicPr>
                      <p:cNvPr id="0" name="Object 107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4000" y="5553075"/>
                        <a:ext cx="5746750" cy="47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1779" name="Text Box 1073"/>
          <p:cNvSpPr txBox="1">
            <a:spLocks noChangeArrowheads="1"/>
          </p:cNvSpPr>
          <p:nvPr/>
        </p:nvSpPr>
        <p:spPr bwMode="auto">
          <a:xfrm>
            <a:off x="6111875" y="2336800"/>
            <a:ext cx="2509838" cy="822325"/>
          </a:xfrm>
          <a:prstGeom prst="rect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Let us try splitting on </a:t>
            </a:r>
            <a:r>
              <a:rPr lang="en-US" altLang="en-US" sz="2400" i="1"/>
              <a:t>Hair length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ChangeArrowheads="1"/>
          </p:cNvSpPr>
          <p:nvPr/>
        </p:nvSpPr>
        <p:spPr bwMode="auto">
          <a:xfrm>
            <a:off x="0" y="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Nearest Neighbor Classifier</a:t>
            </a:r>
          </a:p>
        </p:txBody>
      </p:sp>
      <p:sp>
        <p:nvSpPr>
          <p:cNvPr id="5123" name="Rectangle 3"/>
          <p:cNvSpPr>
            <a:spLocks noChangeArrowheads="1"/>
          </p:cNvSpPr>
          <p:nvPr/>
        </p:nvSpPr>
        <p:spPr bwMode="auto">
          <a:xfrm>
            <a:off x="4699000" y="3922713"/>
            <a:ext cx="4343400" cy="1676400"/>
          </a:xfrm>
          <a:prstGeom prst="rect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5132" name="Text Box 140"/>
          <p:cNvSpPr txBox="1">
            <a:spLocks noChangeArrowheads="1"/>
          </p:cNvSpPr>
          <p:nvPr/>
        </p:nvSpPr>
        <p:spPr bwMode="auto">
          <a:xfrm>
            <a:off x="4699000" y="3998913"/>
            <a:ext cx="4279900" cy="1465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n-US" sz="1800" b="1"/>
              <a:t>If</a:t>
            </a:r>
            <a:r>
              <a:rPr lang="en-US" sz="1800"/>
              <a:t> the </a:t>
            </a:r>
            <a:r>
              <a:rPr lang="en-US" sz="1800" b="1"/>
              <a:t>nearest</a:t>
            </a:r>
            <a:r>
              <a:rPr lang="en-US" sz="1800"/>
              <a:t> instance to the </a:t>
            </a:r>
            <a:r>
              <a:rPr lang="en-US" sz="1800">
                <a:solidFill>
                  <a:srgbClr val="99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previously unseen instance </a:t>
            </a:r>
            <a:r>
              <a:rPr lang="en-US" sz="1800" b="1"/>
              <a:t>is a </a:t>
            </a:r>
            <a:r>
              <a:rPr lang="en-US" sz="1800" b="1">
                <a:solidFill>
                  <a:srgbClr val="FF0000"/>
                </a:solidFill>
              </a:rPr>
              <a:t>Katydid</a:t>
            </a:r>
            <a:endParaRPr lang="en-US" sz="1800" b="1">
              <a:solidFill>
                <a:srgbClr val="0000FF"/>
              </a:solidFill>
            </a:endParaRPr>
          </a:p>
          <a:p>
            <a:pPr algn="ctr" eaLnBrk="1" hangingPunct="1">
              <a:defRPr/>
            </a:pPr>
            <a:r>
              <a:rPr lang="en-US" sz="1800"/>
              <a:t>      class is </a:t>
            </a:r>
            <a:r>
              <a:rPr lang="en-US" sz="1800" b="1">
                <a:solidFill>
                  <a:srgbClr val="FF0000"/>
                </a:solidFill>
              </a:rPr>
              <a:t>Katydid</a:t>
            </a:r>
            <a:endParaRPr lang="en-US" sz="1800" b="1">
              <a:solidFill>
                <a:srgbClr val="0000FF"/>
              </a:solidFill>
            </a:endParaRPr>
          </a:p>
          <a:p>
            <a:pPr algn="ctr" eaLnBrk="1" hangingPunct="1">
              <a:defRPr/>
            </a:pPr>
            <a:r>
              <a:rPr lang="en-US" sz="1800" b="1"/>
              <a:t>else</a:t>
            </a:r>
            <a:r>
              <a:rPr lang="en-US" sz="1800"/>
              <a:t> </a:t>
            </a:r>
          </a:p>
          <a:p>
            <a:pPr algn="ctr" eaLnBrk="1" hangingPunct="1">
              <a:defRPr/>
            </a:pPr>
            <a:r>
              <a:rPr lang="en-US" sz="1800"/>
              <a:t>      class is </a:t>
            </a:r>
            <a:r>
              <a:rPr lang="en-US" sz="1800" b="1">
                <a:solidFill>
                  <a:srgbClr val="0000FF"/>
                </a:solidFill>
              </a:rPr>
              <a:t>Grasshopper</a:t>
            </a:r>
          </a:p>
        </p:txBody>
      </p:sp>
      <p:grpSp>
        <p:nvGrpSpPr>
          <p:cNvPr id="5125" name="Group 141"/>
          <p:cNvGrpSpPr>
            <a:grpSpLocks/>
          </p:cNvGrpSpPr>
          <p:nvPr/>
        </p:nvGrpSpPr>
        <p:grpSpPr bwMode="auto">
          <a:xfrm>
            <a:off x="5029200" y="5791200"/>
            <a:ext cx="1844675" cy="701675"/>
            <a:chOff x="3552" y="3711"/>
            <a:chExt cx="1162" cy="442"/>
          </a:xfrm>
        </p:grpSpPr>
        <p:sp>
          <p:nvSpPr>
            <p:cNvPr id="5279" name="Text Box 142"/>
            <p:cNvSpPr txBox="1">
              <a:spLocks noChangeArrowheads="1"/>
            </p:cNvSpPr>
            <p:nvPr/>
          </p:nvSpPr>
          <p:spPr bwMode="auto">
            <a:xfrm>
              <a:off x="3648" y="3711"/>
              <a:ext cx="1066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FF0000"/>
                  </a:solidFill>
                </a:rPr>
                <a:t>Katydids</a:t>
              </a:r>
              <a:endParaRPr lang="en-US" altLang="en-US" sz="2000" b="1">
                <a:solidFill>
                  <a:srgbClr val="0000FF"/>
                </a:solidFill>
              </a:endParaRP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0000FF"/>
                  </a:solidFill>
                </a:rPr>
                <a:t>Grasshoppers</a:t>
              </a:r>
            </a:p>
          </p:txBody>
        </p:sp>
        <p:sp>
          <p:nvSpPr>
            <p:cNvPr id="5280" name="Rectangle 143" descr="Wide downward diagonal"/>
            <p:cNvSpPr>
              <a:spLocks noChangeArrowheads="1"/>
            </p:cNvSpPr>
            <p:nvPr/>
          </p:nvSpPr>
          <p:spPr bwMode="auto">
            <a:xfrm>
              <a:off x="3552" y="3792"/>
              <a:ext cx="96" cy="9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281" name="Oval 144"/>
            <p:cNvSpPr>
              <a:spLocks noChangeArrowheads="1"/>
            </p:cNvSpPr>
            <p:nvPr/>
          </p:nvSpPr>
          <p:spPr bwMode="auto">
            <a:xfrm>
              <a:off x="3552" y="398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126" name="Text Box 145"/>
          <p:cNvSpPr txBox="1">
            <a:spLocks noChangeArrowheads="1"/>
          </p:cNvSpPr>
          <p:nvPr/>
        </p:nvSpPr>
        <p:spPr bwMode="auto">
          <a:xfrm>
            <a:off x="7246938" y="3049588"/>
            <a:ext cx="1674812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Joe Hodges</a:t>
            </a:r>
            <a:r>
              <a:rPr lang="en-US" altLang="en-US" sz="2400" b="1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1922-2000</a:t>
            </a:r>
          </a:p>
        </p:txBody>
      </p:sp>
      <p:sp>
        <p:nvSpPr>
          <p:cNvPr id="5127" name="Text Box 148"/>
          <p:cNvSpPr txBox="1">
            <a:spLocks noChangeArrowheads="1"/>
          </p:cNvSpPr>
          <p:nvPr/>
        </p:nvSpPr>
        <p:spPr bwMode="auto">
          <a:xfrm>
            <a:off x="5453063" y="3040063"/>
            <a:ext cx="1528762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Evelyn Fix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 </a:t>
            </a:r>
            <a:r>
              <a:rPr lang="en-US" altLang="en-US" sz="1800"/>
              <a:t>1904-1965</a:t>
            </a:r>
            <a:br>
              <a:rPr lang="en-US" altLang="en-US" sz="1800"/>
            </a:br>
            <a:endParaRPr lang="en-US" altLang="en-US" sz="1800"/>
          </a:p>
        </p:txBody>
      </p:sp>
      <p:graphicFrame>
        <p:nvGraphicFramePr>
          <p:cNvPr id="5128" name="Object 0"/>
          <p:cNvGraphicFramePr>
            <a:graphicFrameLocks noChangeAspect="1"/>
          </p:cNvGraphicFramePr>
          <p:nvPr/>
        </p:nvGraphicFramePr>
        <p:xfrm>
          <a:off x="7415213" y="1190625"/>
          <a:ext cx="1476375" cy="1657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288" name="Bitmap Image" r:id="rId4" imgW="1476190" imgH="1657581" progId="Paint.Picture">
                  <p:embed/>
                </p:oleObj>
              </mc:Choice>
              <mc:Fallback>
                <p:oleObj name="Bitmap Image" r:id="rId4" imgW="1476190" imgH="1657581" progId="Paint.Picture">
                  <p:embed/>
                  <p:pic>
                    <p:nvPicPr>
                      <p:cNvPr id="0" name="Object 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415213" y="1190625"/>
                        <a:ext cx="1476375" cy="1657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5129" name="Picture 868" descr="katydi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4825" y="800100"/>
            <a:ext cx="1981200" cy="1362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861" name="Rectangle 869"/>
          <p:cNvSpPr>
            <a:spLocks noChangeArrowheads="1"/>
          </p:cNvSpPr>
          <p:nvPr/>
        </p:nvSpPr>
        <p:spPr bwMode="auto">
          <a:xfrm rot="-5400000">
            <a:off x="-896937" y="3906837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5131" name="Rectangle 870"/>
          <p:cNvSpPr>
            <a:spLocks noChangeArrowheads="1"/>
          </p:cNvSpPr>
          <p:nvPr/>
        </p:nvSpPr>
        <p:spPr bwMode="auto">
          <a:xfrm>
            <a:off x="685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2" name="Rectangle 871"/>
          <p:cNvSpPr>
            <a:spLocks noChangeArrowheads="1"/>
          </p:cNvSpPr>
          <p:nvPr/>
        </p:nvSpPr>
        <p:spPr bwMode="auto">
          <a:xfrm>
            <a:off x="1066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3" name="Rectangle 872"/>
          <p:cNvSpPr>
            <a:spLocks noChangeArrowheads="1"/>
          </p:cNvSpPr>
          <p:nvPr/>
        </p:nvSpPr>
        <p:spPr bwMode="auto">
          <a:xfrm>
            <a:off x="1447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4" name="Rectangle 873"/>
          <p:cNvSpPr>
            <a:spLocks noChangeArrowheads="1"/>
          </p:cNvSpPr>
          <p:nvPr/>
        </p:nvSpPr>
        <p:spPr bwMode="auto">
          <a:xfrm>
            <a:off x="1828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5" name="Rectangle 874"/>
          <p:cNvSpPr>
            <a:spLocks noChangeArrowheads="1"/>
          </p:cNvSpPr>
          <p:nvPr/>
        </p:nvSpPr>
        <p:spPr bwMode="auto">
          <a:xfrm>
            <a:off x="2209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6" name="Rectangle 875"/>
          <p:cNvSpPr>
            <a:spLocks noChangeArrowheads="1"/>
          </p:cNvSpPr>
          <p:nvPr/>
        </p:nvSpPr>
        <p:spPr bwMode="auto">
          <a:xfrm>
            <a:off x="2590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7" name="Rectangle 876"/>
          <p:cNvSpPr>
            <a:spLocks noChangeArrowheads="1"/>
          </p:cNvSpPr>
          <p:nvPr/>
        </p:nvSpPr>
        <p:spPr bwMode="auto">
          <a:xfrm>
            <a:off x="2971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8" name="Rectangle 877"/>
          <p:cNvSpPr>
            <a:spLocks noChangeArrowheads="1"/>
          </p:cNvSpPr>
          <p:nvPr/>
        </p:nvSpPr>
        <p:spPr bwMode="auto">
          <a:xfrm>
            <a:off x="3352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39" name="Rectangle 878"/>
          <p:cNvSpPr>
            <a:spLocks noChangeArrowheads="1"/>
          </p:cNvSpPr>
          <p:nvPr/>
        </p:nvSpPr>
        <p:spPr bwMode="auto">
          <a:xfrm>
            <a:off x="3733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0" name="Rectangle 879"/>
          <p:cNvSpPr>
            <a:spLocks noChangeArrowheads="1"/>
          </p:cNvSpPr>
          <p:nvPr/>
        </p:nvSpPr>
        <p:spPr bwMode="auto">
          <a:xfrm>
            <a:off x="4114800" y="5600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1" name="Rectangle 880"/>
          <p:cNvSpPr>
            <a:spLocks noChangeArrowheads="1"/>
          </p:cNvSpPr>
          <p:nvPr/>
        </p:nvSpPr>
        <p:spPr bwMode="auto">
          <a:xfrm>
            <a:off x="685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2" name="Rectangle 881"/>
          <p:cNvSpPr>
            <a:spLocks noChangeArrowheads="1"/>
          </p:cNvSpPr>
          <p:nvPr/>
        </p:nvSpPr>
        <p:spPr bwMode="auto">
          <a:xfrm>
            <a:off x="1066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3" name="Rectangle 882"/>
          <p:cNvSpPr>
            <a:spLocks noChangeArrowheads="1"/>
          </p:cNvSpPr>
          <p:nvPr/>
        </p:nvSpPr>
        <p:spPr bwMode="auto">
          <a:xfrm>
            <a:off x="1447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4" name="Rectangle 883"/>
          <p:cNvSpPr>
            <a:spLocks noChangeArrowheads="1"/>
          </p:cNvSpPr>
          <p:nvPr/>
        </p:nvSpPr>
        <p:spPr bwMode="auto">
          <a:xfrm>
            <a:off x="1828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5" name="Rectangle 884"/>
          <p:cNvSpPr>
            <a:spLocks noChangeArrowheads="1"/>
          </p:cNvSpPr>
          <p:nvPr/>
        </p:nvSpPr>
        <p:spPr bwMode="auto">
          <a:xfrm>
            <a:off x="2209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6" name="Rectangle 885"/>
          <p:cNvSpPr>
            <a:spLocks noChangeArrowheads="1"/>
          </p:cNvSpPr>
          <p:nvPr/>
        </p:nvSpPr>
        <p:spPr bwMode="auto">
          <a:xfrm>
            <a:off x="2590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7" name="Rectangle 886"/>
          <p:cNvSpPr>
            <a:spLocks noChangeArrowheads="1"/>
          </p:cNvSpPr>
          <p:nvPr/>
        </p:nvSpPr>
        <p:spPr bwMode="auto">
          <a:xfrm>
            <a:off x="2971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8" name="Rectangle 887"/>
          <p:cNvSpPr>
            <a:spLocks noChangeArrowheads="1"/>
          </p:cNvSpPr>
          <p:nvPr/>
        </p:nvSpPr>
        <p:spPr bwMode="auto">
          <a:xfrm>
            <a:off x="3352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49" name="Rectangle 888"/>
          <p:cNvSpPr>
            <a:spLocks noChangeArrowheads="1"/>
          </p:cNvSpPr>
          <p:nvPr/>
        </p:nvSpPr>
        <p:spPr bwMode="auto">
          <a:xfrm>
            <a:off x="3733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0" name="Rectangle 889"/>
          <p:cNvSpPr>
            <a:spLocks noChangeArrowheads="1"/>
          </p:cNvSpPr>
          <p:nvPr/>
        </p:nvSpPr>
        <p:spPr bwMode="auto">
          <a:xfrm>
            <a:off x="4114800" y="5219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1" name="Rectangle 890"/>
          <p:cNvSpPr>
            <a:spLocks noChangeArrowheads="1"/>
          </p:cNvSpPr>
          <p:nvPr/>
        </p:nvSpPr>
        <p:spPr bwMode="auto">
          <a:xfrm>
            <a:off x="685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2" name="Rectangle 891"/>
          <p:cNvSpPr>
            <a:spLocks noChangeArrowheads="1"/>
          </p:cNvSpPr>
          <p:nvPr/>
        </p:nvSpPr>
        <p:spPr bwMode="auto">
          <a:xfrm>
            <a:off x="1066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3" name="Rectangle 892"/>
          <p:cNvSpPr>
            <a:spLocks noChangeArrowheads="1"/>
          </p:cNvSpPr>
          <p:nvPr/>
        </p:nvSpPr>
        <p:spPr bwMode="auto">
          <a:xfrm>
            <a:off x="1447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4" name="Rectangle 893"/>
          <p:cNvSpPr>
            <a:spLocks noChangeArrowheads="1"/>
          </p:cNvSpPr>
          <p:nvPr/>
        </p:nvSpPr>
        <p:spPr bwMode="auto">
          <a:xfrm>
            <a:off x="1828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5" name="Rectangle 894"/>
          <p:cNvSpPr>
            <a:spLocks noChangeArrowheads="1"/>
          </p:cNvSpPr>
          <p:nvPr/>
        </p:nvSpPr>
        <p:spPr bwMode="auto">
          <a:xfrm>
            <a:off x="2209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6" name="Rectangle 895"/>
          <p:cNvSpPr>
            <a:spLocks noChangeArrowheads="1"/>
          </p:cNvSpPr>
          <p:nvPr/>
        </p:nvSpPr>
        <p:spPr bwMode="auto">
          <a:xfrm>
            <a:off x="2590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7" name="Rectangle 896"/>
          <p:cNvSpPr>
            <a:spLocks noChangeArrowheads="1"/>
          </p:cNvSpPr>
          <p:nvPr/>
        </p:nvSpPr>
        <p:spPr bwMode="auto">
          <a:xfrm>
            <a:off x="2971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8" name="Rectangle 897"/>
          <p:cNvSpPr>
            <a:spLocks noChangeArrowheads="1"/>
          </p:cNvSpPr>
          <p:nvPr/>
        </p:nvSpPr>
        <p:spPr bwMode="auto">
          <a:xfrm>
            <a:off x="3352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59" name="Rectangle 898"/>
          <p:cNvSpPr>
            <a:spLocks noChangeArrowheads="1"/>
          </p:cNvSpPr>
          <p:nvPr/>
        </p:nvSpPr>
        <p:spPr bwMode="auto">
          <a:xfrm>
            <a:off x="3733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0" name="Rectangle 899"/>
          <p:cNvSpPr>
            <a:spLocks noChangeArrowheads="1"/>
          </p:cNvSpPr>
          <p:nvPr/>
        </p:nvSpPr>
        <p:spPr bwMode="auto">
          <a:xfrm>
            <a:off x="4114800" y="4838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1" name="Rectangle 900"/>
          <p:cNvSpPr>
            <a:spLocks noChangeArrowheads="1"/>
          </p:cNvSpPr>
          <p:nvPr/>
        </p:nvSpPr>
        <p:spPr bwMode="auto">
          <a:xfrm>
            <a:off x="685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2" name="Rectangle 901"/>
          <p:cNvSpPr>
            <a:spLocks noChangeArrowheads="1"/>
          </p:cNvSpPr>
          <p:nvPr/>
        </p:nvSpPr>
        <p:spPr bwMode="auto">
          <a:xfrm>
            <a:off x="1066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3" name="Rectangle 902"/>
          <p:cNvSpPr>
            <a:spLocks noChangeArrowheads="1"/>
          </p:cNvSpPr>
          <p:nvPr/>
        </p:nvSpPr>
        <p:spPr bwMode="auto">
          <a:xfrm>
            <a:off x="1447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4" name="Rectangle 903"/>
          <p:cNvSpPr>
            <a:spLocks noChangeArrowheads="1"/>
          </p:cNvSpPr>
          <p:nvPr/>
        </p:nvSpPr>
        <p:spPr bwMode="auto">
          <a:xfrm>
            <a:off x="1828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5" name="Rectangle 904"/>
          <p:cNvSpPr>
            <a:spLocks noChangeArrowheads="1"/>
          </p:cNvSpPr>
          <p:nvPr/>
        </p:nvSpPr>
        <p:spPr bwMode="auto">
          <a:xfrm>
            <a:off x="2209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6" name="Rectangle 905"/>
          <p:cNvSpPr>
            <a:spLocks noChangeArrowheads="1"/>
          </p:cNvSpPr>
          <p:nvPr/>
        </p:nvSpPr>
        <p:spPr bwMode="auto">
          <a:xfrm>
            <a:off x="2590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7" name="Rectangle 906"/>
          <p:cNvSpPr>
            <a:spLocks noChangeArrowheads="1"/>
          </p:cNvSpPr>
          <p:nvPr/>
        </p:nvSpPr>
        <p:spPr bwMode="auto">
          <a:xfrm>
            <a:off x="2971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8" name="Rectangle 907"/>
          <p:cNvSpPr>
            <a:spLocks noChangeArrowheads="1"/>
          </p:cNvSpPr>
          <p:nvPr/>
        </p:nvSpPr>
        <p:spPr bwMode="auto">
          <a:xfrm>
            <a:off x="3352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69" name="Rectangle 908"/>
          <p:cNvSpPr>
            <a:spLocks noChangeArrowheads="1"/>
          </p:cNvSpPr>
          <p:nvPr/>
        </p:nvSpPr>
        <p:spPr bwMode="auto">
          <a:xfrm>
            <a:off x="3733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0" name="Rectangle 909"/>
          <p:cNvSpPr>
            <a:spLocks noChangeArrowheads="1"/>
          </p:cNvSpPr>
          <p:nvPr/>
        </p:nvSpPr>
        <p:spPr bwMode="auto">
          <a:xfrm>
            <a:off x="4114800" y="4457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1" name="Rectangle 910"/>
          <p:cNvSpPr>
            <a:spLocks noChangeArrowheads="1"/>
          </p:cNvSpPr>
          <p:nvPr/>
        </p:nvSpPr>
        <p:spPr bwMode="auto">
          <a:xfrm>
            <a:off x="685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2" name="Rectangle 911"/>
          <p:cNvSpPr>
            <a:spLocks noChangeArrowheads="1"/>
          </p:cNvSpPr>
          <p:nvPr/>
        </p:nvSpPr>
        <p:spPr bwMode="auto">
          <a:xfrm>
            <a:off x="1066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3" name="Rectangle 912"/>
          <p:cNvSpPr>
            <a:spLocks noChangeArrowheads="1"/>
          </p:cNvSpPr>
          <p:nvPr/>
        </p:nvSpPr>
        <p:spPr bwMode="auto">
          <a:xfrm>
            <a:off x="1447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4" name="Rectangle 913"/>
          <p:cNvSpPr>
            <a:spLocks noChangeArrowheads="1"/>
          </p:cNvSpPr>
          <p:nvPr/>
        </p:nvSpPr>
        <p:spPr bwMode="auto">
          <a:xfrm>
            <a:off x="1828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5" name="Rectangle 914"/>
          <p:cNvSpPr>
            <a:spLocks noChangeArrowheads="1"/>
          </p:cNvSpPr>
          <p:nvPr/>
        </p:nvSpPr>
        <p:spPr bwMode="auto">
          <a:xfrm>
            <a:off x="2209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6" name="Rectangle 915"/>
          <p:cNvSpPr>
            <a:spLocks noChangeArrowheads="1"/>
          </p:cNvSpPr>
          <p:nvPr/>
        </p:nvSpPr>
        <p:spPr bwMode="auto">
          <a:xfrm>
            <a:off x="2590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7" name="Rectangle 916"/>
          <p:cNvSpPr>
            <a:spLocks noChangeArrowheads="1"/>
          </p:cNvSpPr>
          <p:nvPr/>
        </p:nvSpPr>
        <p:spPr bwMode="auto">
          <a:xfrm>
            <a:off x="2971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8" name="Rectangle 917"/>
          <p:cNvSpPr>
            <a:spLocks noChangeArrowheads="1"/>
          </p:cNvSpPr>
          <p:nvPr/>
        </p:nvSpPr>
        <p:spPr bwMode="auto">
          <a:xfrm>
            <a:off x="3352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79" name="Rectangle 918"/>
          <p:cNvSpPr>
            <a:spLocks noChangeArrowheads="1"/>
          </p:cNvSpPr>
          <p:nvPr/>
        </p:nvSpPr>
        <p:spPr bwMode="auto">
          <a:xfrm>
            <a:off x="3733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0" name="Rectangle 919"/>
          <p:cNvSpPr>
            <a:spLocks noChangeArrowheads="1"/>
          </p:cNvSpPr>
          <p:nvPr/>
        </p:nvSpPr>
        <p:spPr bwMode="auto">
          <a:xfrm>
            <a:off x="4114800" y="4076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1" name="Rectangle 920"/>
          <p:cNvSpPr>
            <a:spLocks noChangeArrowheads="1"/>
          </p:cNvSpPr>
          <p:nvPr/>
        </p:nvSpPr>
        <p:spPr bwMode="auto">
          <a:xfrm>
            <a:off x="685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2" name="Rectangle 921"/>
          <p:cNvSpPr>
            <a:spLocks noChangeArrowheads="1"/>
          </p:cNvSpPr>
          <p:nvPr/>
        </p:nvSpPr>
        <p:spPr bwMode="auto">
          <a:xfrm>
            <a:off x="1066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3" name="Rectangle 922"/>
          <p:cNvSpPr>
            <a:spLocks noChangeArrowheads="1"/>
          </p:cNvSpPr>
          <p:nvPr/>
        </p:nvSpPr>
        <p:spPr bwMode="auto">
          <a:xfrm>
            <a:off x="1447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4" name="Rectangle 923"/>
          <p:cNvSpPr>
            <a:spLocks noChangeArrowheads="1"/>
          </p:cNvSpPr>
          <p:nvPr/>
        </p:nvSpPr>
        <p:spPr bwMode="auto">
          <a:xfrm>
            <a:off x="1828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5" name="Rectangle 924"/>
          <p:cNvSpPr>
            <a:spLocks noChangeArrowheads="1"/>
          </p:cNvSpPr>
          <p:nvPr/>
        </p:nvSpPr>
        <p:spPr bwMode="auto">
          <a:xfrm>
            <a:off x="2209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6" name="Rectangle 925"/>
          <p:cNvSpPr>
            <a:spLocks noChangeArrowheads="1"/>
          </p:cNvSpPr>
          <p:nvPr/>
        </p:nvSpPr>
        <p:spPr bwMode="auto">
          <a:xfrm>
            <a:off x="2590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7" name="Rectangle 926"/>
          <p:cNvSpPr>
            <a:spLocks noChangeArrowheads="1"/>
          </p:cNvSpPr>
          <p:nvPr/>
        </p:nvSpPr>
        <p:spPr bwMode="auto">
          <a:xfrm>
            <a:off x="2971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8" name="Rectangle 927"/>
          <p:cNvSpPr>
            <a:spLocks noChangeArrowheads="1"/>
          </p:cNvSpPr>
          <p:nvPr/>
        </p:nvSpPr>
        <p:spPr bwMode="auto">
          <a:xfrm>
            <a:off x="3352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89" name="Rectangle 928"/>
          <p:cNvSpPr>
            <a:spLocks noChangeArrowheads="1"/>
          </p:cNvSpPr>
          <p:nvPr/>
        </p:nvSpPr>
        <p:spPr bwMode="auto">
          <a:xfrm>
            <a:off x="3733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0" name="Rectangle 929"/>
          <p:cNvSpPr>
            <a:spLocks noChangeArrowheads="1"/>
          </p:cNvSpPr>
          <p:nvPr/>
        </p:nvSpPr>
        <p:spPr bwMode="auto">
          <a:xfrm>
            <a:off x="4114800" y="3695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1" name="Rectangle 930"/>
          <p:cNvSpPr>
            <a:spLocks noChangeArrowheads="1"/>
          </p:cNvSpPr>
          <p:nvPr/>
        </p:nvSpPr>
        <p:spPr bwMode="auto">
          <a:xfrm>
            <a:off x="685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2" name="Rectangle 931"/>
          <p:cNvSpPr>
            <a:spLocks noChangeArrowheads="1"/>
          </p:cNvSpPr>
          <p:nvPr/>
        </p:nvSpPr>
        <p:spPr bwMode="auto">
          <a:xfrm>
            <a:off x="1066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3" name="Rectangle 932"/>
          <p:cNvSpPr>
            <a:spLocks noChangeArrowheads="1"/>
          </p:cNvSpPr>
          <p:nvPr/>
        </p:nvSpPr>
        <p:spPr bwMode="auto">
          <a:xfrm>
            <a:off x="1447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4" name="Rectangle 933"/>
          <p:cNvSpPr>
            <a:spLocks noChangeArrowheads="1"/>
          </p:cNvSpPr>
          <p:nvPr/>
        </p:nvSpPr>
        <p:spPr bwMode="auto">
          <a:xfrm>
            <a:off x="1828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5" name="Rectangle 934"/>
          <p:cNvSpPr>
            <a:spLocks noChangeArrowheads="1"/>
          </p:cNvSpPr>
          <p:nvPr/>
        </p:nvSpPr>
        <p:spPr bwMode="auto">
          <a:xfrm>
            <a:off x="2209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6" name="Rectangle 935"/>
          <p:cNvSpPr>
            <a:spLocks noChangeArrowheads="1"/>
          </p:cNvSpPr>
          <p:nvPr/>
        </p:nvSpPr>
        <p:spPr bwMode="auto">
          <a:xfrm>
            <a:off x="2590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7" name="Rectangle 936"/>
          <p:cNvSpPr>
            <a:spLocks noChangeArrowheads="1"/>
          </p:cNvSpPr>
          <p:nvPr/>
        </p:nvSpPr>
        <p:spPr bwMode="auto">
          <a:xfrm>
            <a:off x="2971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8" name="Rectangle 937"/>
          <p:cNvSpPr>
            <a:spLocks noChangeArrowheads="1"/>
          </p:cNvSpPr>
          <p:nvPr/>
        </p:nvSpPr>
        <p:spPr bwMode="auto">
          <a:xfrm>
            <a:off x="3352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199" name="Rectangle 938"/>
          <p:cNvSpPr>
            <a:spLocks noChangeArrowheads="1"/>
          </p:cNvSpPr>
          <p:nvPr/>
        </p:nvSpPr>
        <p:spPr bwMode="auto">
          <a:xfrm>
            <a:off x="3733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0" name="Rectangle 939"/>
          <p:cNvSpPr>
            <a:spLocks noChangeArrowheads="1"/>
          </p:cNvSpPr>
          <p:nvPr/>
        </p:nvSpPr>
        <p:spPr bwMode="auto">
          <a:xfrm>
            <a:off x="4114800" y="3314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1" name="Rectangle 940"/>
          <p:cNvSpPr>
            <a:spLocks noChangeArrowheads="1"/>
          </p:cNvSpPr>
          <p:nvPr/>
        </p:nvSpPr>
        <p:spPr bwMode="auto">
          <a:xfrm>
            <a:off x="685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2" name="Rectangle 941"/>
          <p:cNvSpPr>
            <a:spLocks noChangeArrowheads="1"/>
          </p:cNvSpPr>
          <p:nvPr/>
        </p:nvSpPr>
        <p:spPr bwMode="auto">
          <a:xfrm>
            <a:off x="1066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3" name="Rectangle 942"/>
          <p:cNvSpPr>
            <a:spLocks noChangeArrowheads="1"/>
          </p:cNvSpPr>
          <p:nvPr/>
        </p:nvSpPr>
        <p:spPr bwMode="auto">
          <a:xfrm>
            <a:off x="1447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4" name="Rectangle 943"/>
          <p:cNvSpPr>
            <a:spLocks noChangeArrowheads="1"/>
          </p:cNvSpPr>
          <p:nvPr/>
        </p:nvSpPr>
        <p:spPr bwMode="auto">
          <a:xfrm>
            <a:off x="1828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5" name="Rectangle 944"/>
          <p:cNvSpPr>
            <a:spLocks noChangeArrowheads="1"/>
          </p:cNvSpPr>
          <p:nvPr/>
        </p:nvSpPr>
        <p:spPr bwMode="auto">
          <a:xfrm>
            <a:off x="2209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6" name="Rectangle 945"/>
          <p:cNvSpPr>
            <a:spLocks noChangeArrowheads="1"/>
          </p:cNvSpPr>
          <p:nvPr/>
        </p:nvSpPr>
        <p:spPr bwMode="auto">
          <a:xfrm>
            <a:off x="2590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7" name="Rectangle 946"/>
          <p:cNvSpPr>
            <a:spLocks noChangeArrowheads="1"/>
          </p:cNvSpPr>
          <p:nvPr/>
        </p:nvSpPr>
        <p:spPr bwMode="auto">
          <a:xfrm>
            <a:off x="2971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8" name="Rectangle 947"/>
          <p:cNvSpPr>
            <a:spLocks noChangeArrowheads="1"/>
          </p:cNvSpPr>
          <p:nvPr/>
        </p:nvSpPr>
        <p:spPr bwMode="auto">
          <a:xfrm>
            <a:off x="3352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09" name="Rectangle 948"/>
          <p:cNvSpPr>
            <a:spLocks noChangeArrowheads="1"/>
          </p:cNvSpPr>
          <p:nvPr/>
        </p:nvSpPr>
        <p:spPr bwMode="auto">
          <a:xfrm>
            <a:off x="3733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0" name="Rectangle 949"/>
          <p:cNvSpPr>
            <a:spLocks noChangeArrowheads="1"/>
          </p:cNvSpPr>
          <p:nvPr/>
        </p:nvSpPr>
        <p:spPr bwMode="auto">
          <a:xfrm>
            <a:off x="4114800" y="2933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1" name="Rectangle 950"/>
          <p:cNvSpPr>
            <a:spLocks noChangeArrowheads="1"/>
          </p:cNvSpPr>
          <p:nvPr/>
        </p:nvSpPr>
        <p:spPr bwMode="auto">
          <a:xfrm>
            <a:off x="685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2" name="Rectangle 951"/>
          <p:cNvSpPr>
            <a:spLocks noChangeArrowheads="1"/>
          </p:cNvSpPr>
          <p:nvPr/>
        </p:nvSpPr>
        <p:spPr bwMode="auto">
          <a:xfrm>
            <a:off x="1066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3" name="Rectangle 952"/>
          <p:cNvSpPr>
            <a:spLocks noChangeArrowheads="1"/>
          </p:cNvSpPr>
          <p:nvPr/>
        </p:nvSpPr>
        <p:spPr bwMode="auto">
          <a:xfrm>
            <a:off x="1447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4" name="Rectangle 953"/>
          <p:cNvSpPr>
            <a:spLocks noChangeArrowheads="1"/>
          </p:cNvSpPr>
          <p:nvPr/>
        </p:nvSpPr>
        <p:spPr bwMode="auto">
          <a:xfrm>
            <a:off x="1828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5" name="Rectangle 954"/>
          <p:cNvSpPr>
            <a:spLocks noChangeArrowheads="1"/>
          </p:cNvSpPr>
          <p:nvPr/>
        </p:nvSpPr>
        <p:spPr bwMode="auto">
          <a:xfrm>
            <a:off x="2209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6" name="Rectangle 955"/>
          <p:cNvSpPr>
            <a:spLocks noChangeArrowheads="1"/>
          </p:cNvSpPr>
          <p:nvPr/>
        </p:nvSpPr>
        <p:spPr bwMode="auto">
          <a:xfrm>
            <a:off x="2590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7" name="Rectangle 956"/>
          <p:cNvSpPr>
            <a:spLocks noChangeArrowheads="1"/>
          </p:cNvSpPr>
          <p:nvPr/>
        </p:nvSpPr>
        <p:spPr bwMode="auto">
          <a:xfrm>
            <a:off x="2971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8" name="Rectangle 957"/>
          <p:cNvSpPr>
            <a:spLocks noChangeArrowheads="1"/>
          </p:cNvSpPr>
          <p:nvPr/>
        </p:nvSpPr>
        <p:spPr bwMode="auto">
          <a:xfrm>
            <a:off x="3352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19" name="Rectangle 958"/>
          <p:cNvSpPr>
            <a:spLocks noChangeArrowheads="1"/>
          </p:cNvSpPr>
          <p:nvPr/>
        </p:nvSpPr>
        <p:spPr bwMode="auto">
          <a:xfrm>
            <a:off x="3733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0" name="Rectangle 959"/>
          <p:cNvSpPr>
            <a:spLocks noChangeArrowheads="1"/>
          </p:cNvSpPr>
          <p:nvPr/>
        </p:nvSpPr>
        <p:spPr bwMode="auto">
          <a:xfrm>
            <a:off x="4114800" y="2552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1" name="Rectangle 960"/>
          <p:cNvSpPr>
            <a:spLocks noChangeArrowheads="1"/>
          </p:cNvSpPr>
          <p:nvPr/>
        </p:nvSpPr>
        <p:spPr bwMode="auto">
          <a:xfrm>
            <a:off x="685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2" name="Rectangle 961"/>
          <p:cNvSpPr>
            <a:spLocks noChangeArrowheads="1"/>
          </p:cNvSpPr>
          <p:nvPr/>
        </p:nvSpPr>
        <p:spPr bwMode="auto">
          <a:xfrm>
            <a:off x="1066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3" name="Rectangle 962"/>
          <p:cNvSpPr>
            <a:spLocks noChangeArrowheads="1"/>
          </p:cNvSpPr>
          <p:nvPr/>
        </p:nvSpPr>
        <p:spPr bwMode="auto">
          <a:xfrm>
            <a:off x="1447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" name="Rectangle 963"/>
          <p:cNvSpPr>
            <a:spLocks noChangeArrowheads="1"/>
          </p:cNvSpPr>
          <p:nvPr/>
        </p:nvSpPr>
        <p:spPr bwMode="auto">
          <a:xfrm>
            <a:off x="1828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5" name="Rectangle 964"/>
          <p:cNvSpPr>
            <a:spLocks noChangeArrowheads="1"/>
          </p:cNvSpPr>
          <p:nvPr/>
        </p:nvSpPr>
        <p:spPr bwMode="auto">
          <a:xfrm>
            <a:off x="2209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6" name="Rectangle 965"/>
          <p:cNvSpPr>
            <a:spLocks noChangeArrowheads="1"/>
          </p:cNvSpPr>
          <p:nvPr/>
        </p:nvSpPr>
        <p:spPr bwMode="auto">
          <a:xfrm>
            <a:off x="2590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7" name="Rectangle 966"/>
          <p:cNvSpPr>
            <a:spLocks noChangeArrowheads="1"/>
          </p:cNvSpPr>
          <p:nvPr/>
        </p:nvSpPr>
        <p:spPr bwMode="auto">
          <a:xfrm>
            <a:off x="2971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8" name="Rectangle 967"/>
          <p:cNvSpPr>
            <a:spLocks noChangeArrowheads="1"/>
          </p:cNvSpPr>
          <p:nvPr/>
        </p:nvSpPr>
        <p:spPr bwMode="auto">
          <a:xfrm>
            <a:off x="3352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9" name="Rectangle 968"/>
          <p:cNvSpPr>
            <a:spLocks noChangeArrowheads="1"/>
          </p:cNvSpPr>
          <p:nvPr/>
        </p:nvSpPr>
        <p:spPr bwMode="auto">
          <a:xfrm>
            <a:off x="3733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30" name="Rectangle 969"/>
          <p:cNvSpPr>
            <a:spLocks noChangeArrowheads="1"/>
          </p:cNvSpPr>
          <p:nvPr/>
        </p:nvSpPr>
        <p:spPr bwMode="auto">
          <a:xfrm>
            <a:off x="4114800" y="21717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31" name="Line 970"/>
          <p:cNvSpPr>
            <a:spLocks noChangeShapeType="1"/>
          </p:cNvSpPr>
          <p:nvPr/>
        </p:nvSpPr>
        <p:spPr bwMode="auto">
          <a:xfrm>
            <a:off x="685800" y="59817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32" name="Line 971"/>
          <p:cNvSpPr>
            <a:spLocks noChangeShapeType="1"/>
          </p:cNvSpPr>
          <p:nvPr/>
        </p:nvSpPr>
        <p:spPr bwMode="auto">
          <a:xfrm flipV="1">
            <a:off x="685800" y="21717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233" name="Group 982"/>
          <p:cNvGrpSpPr>
            <a:grpSpLocks/>
          </p:cNvGrpSpPr>
          <p:nvPr/>
        </p:nvGrpSpPr>
        <p:grpSpPr bwMode="auto">
          <a:xfrm>
            <a:off x="152400" y="2019300"/>
            <a:ext cx="4476750" cy="4435475"/>
            <a:chOff x="1104" y="703"/>
            <a:chExt cx="2820" cy="2794"/>
          </a:xfrm>
        </p:grpSpPr>
        <p:sp>
          <p:nvSpPr>
            <p:cNvPr id="5259" name="Text Box 983"/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260" name="Text Box 984"/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261" name="Text Box 985"/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262" name="Text Box 986"/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263" name="Text Box 987"/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264" name="Text Box 988"/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265" name="Text Box 989"/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266" name="Text Box 990"/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267" name="Text Box 991"/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268" name="Text Box 992"/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5269" name="Text Box 993"/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270" name="Text Box 994"/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271" name="Text Box 995"/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272" name="Text Box 996"/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273" name="Text Box 997"/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274" name="Text Box 998"/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275" name="Text Box 999"/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276" name="Text Box 1000"/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277" name="Text Box 1001"/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278" name="Text Box 1002"/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sp>
        <p:nvSpPr>
          <p:cNvPr id="85995" name="Rectangle 1003"/>
          <p:cNvSpPr>
            <a:spLocks noChangeArrowheads="1"/>
          </p:cNvSpPr>
          <p:nvPr/>
        </p:nvSpPr>
        <p:spPr bwMode="auto">
          <a:xfrm>
            <a:off x="1447800" y="6362700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</a:p>
        </p:txBody>
      </p:sp>
      <p:sp>
        <p:nvSpPr>
          <p:cNvPr id="5235" name="Line 1005"/>
          <p:cNvSpPr>
            <a:spLocks noChangeShapeType="1"/>
          </p:cNvSpPr>
          <p:nvPr/>
        </p:nvSpPr>
        <p:spPr bwMode="auto">
          <a:xfrm>
            <a:off x="1828800" y="1866900"/>
            <a:ext cx="685800" cy="1295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6" name="Line 1006"/>
          <p:cNvSpPr>
            <a:spLocks noChangeShapeType="1"/>
          </p:cNvSpPr>
          <p:nvPr/>
        </p:nvSpPr>
        <p:spPr bwMode="auto">
          <a:xfrm flipV="1">
            <a:off x="2657475" y="2847975"/>
            <a:ext cx="76200" cy="381000"/>
          </a:xfrm>
          <a:prstGeom prst="line">
            <a:avLst/>
          </a:prstGeom>
          <a:noFill/>
          <a:ln w="539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7" name="Line 1007"/>
          <p:cNvSpPr>
            <a:spLocks noChangeShapeType="1"/>
          </p:cNvSpPr>
          <p:nvPr/>
        </p:nvSpPr>
        <p:spPr bwMode="auto">
          <a:xfrm flipV="1">
            <a:off x="2667000" y="2552700"/>
            <a:ext cx="990600" cy="7048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8" name="Line 1008"/>
          <p:cNvSpPr>
            <a:spLocks noChangeShapeType="1"/>
          </p:cNvSpPr>
          <p:nvPr/>
        </p:nvSpPr>
        <p:spPr bwMode="auto">
          <a:xfrm>
            <a:off x="2724150" y="3333750"/>
            <a:ext cx="1085850" cy="1333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39" name="Line 1009"/>
          <p:cNvSpPr>
            <a:spLocks noChangeShapeType="1"/>
          </p:cNvSpPr>
          <p:nvPr/>
        </p:nvSpPr>
        <p:spPr bwMode="auto">
          <a:xfrm>
            <a:off x="2686050" y="3371850"/>
            <a:ext cx="371475" cy="952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0" name="Line 1010"/>
          <p:cNvSpPr>
            <a:spLocks noChangeShapeType="1"/>
          </p:cNvSpPr>
          <p:nvPr/>
        </p:nvSpPr>
        <p:spPr bwMode="auto">
          <a:xfrm>
            <a:off x="2686050" y="3371850"/>
            <a:ext cx="1038225" cy="847725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1" name="Line 1011"/>
          <p:cNvSpPr>
            <a:spLocks noChangeShapeType="1"/>
          </p:cNvSpPr>
          <p:nvPr/>
        </p:nvSpPr>
        <p:spPr bwMode="auto">
          <a:xfrm flipH="1">
            <a:off x="1714500" y="3371850"/>
            <a:ext cx="857250" cy="5143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2" name="Line 1012"/>
          <p:cNvSpPr>
            <a:spLocks noChangeShapeType="1"/>
          </p:cNvSpPr>
          <p:nvPr/>
        </p:nvSpPr>
        <p:spPr bwMode="auto">
          <a:xfrm flipH="1">
            <a:off x="1019175" y="3352800"/>
            <a:ext cx="1533525" cy="8382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3" name="Line 1013"/>
          <p:cNvSpPr>
            <a:spLocks noChangeShapeType="1"/>
          </p:cNvSpPr>
          <p:nvPr/>
        </p:nvSpPr>
        <p:spPr bwMode="auto">
          <a:xfrm flipH="1">
            <a:off x="1181100" y="3375025"/>
            <a:ext cx="1400175" cy="133985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4" name="Line 1014"/>
          <p:cNvSpPr>
            <a:spLocks noChangeShapeType="1"/>
          </p:cNvSpPr>
          <p:nvPr/>
        </p:nvSpPr>
        <p:spPr bwMode="auto">
          <a:xfrm flipH="1">
            <a:off x="942975" y="3387725"/>
            <a:ext cx="1641475" cy="21463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5" name="Line 1015"/>
          <p:cNvSpPr>
            <a:spLocks noChangeShapeType="1"/>
          </p:cNvSpPr>
          <p:nvPr/>
        </p:nvSpPr>
        <p:spPr bwMode="auto">
          <a:xfrm flipH="1">
            <a:off x="1762125" y="3397250"/>
            <a:ext cx="828675" cy="1841500"/>
          </a:xfrm>
          <a:prstGeom prst="line">
            <a:avLst/>
          </a:prstGeom>
          <a:noFill/>
          <a:ln w="25400">
            <a:solidFill>
              <a:srgbClr val="80808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46" name="AutoShape 1004"/>
          <p:cNvSpPr>
            <a:spLocks noChangeArrowheads="1"/>
          </p:cNvSpPr>
          <p:nvPr/>
        </p:nvSpPr>
        <p:spPr bwMode="auto">
          <a:xfrm>
            <a:off x="2514600" y="3205163"/>
            <a:ext cx="228600" cy="22860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47" name="Oval 972"/>
          <p:cNvSpPr>
            <a:spLocks noChangeArrowheads="1"/>
          </p:cNvSpPr>
          <p:nvPr/>
        </p:nvSpPr>
        <p:spPr bwMode="auto">
          <a:xfrm>
            <a:off x="1066800" y="46863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48" name="Oval 973"/>
          <p:cNvSpPr>
            <a:spLocks noChangeArrowheads="1"/>
          </p:cNvSpPr>
          <p:nvPr/>
        </p:nvSpPr>
        <p:spPr bwMode="auto">
          <a:xfrm>
            <a:off x="1676400" y="52197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49" name="Rectangle 974" descr="Wide downward diagonal"/>
          <p:cNvSpPr>
            <a:spLocks noChangeArrowheads="1"/>
          </p:cNvSpPr>
          <p:nvPr/>
        </p:nvSpPr>
        <p:spPr bwMode="auto">
          <a:xfrm>
            <a:off x="2667000" y="27051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50" name="Rectangle 975" descr="Wide downward diagonal"/>
          <p:cNvSpPr>
            <a:spLocks noChangeArrowheads="1"/>
          </p:cNvSpPr>
          <p:nvPr/>
        </p:nvSpPr>
        <p:spPr bwMode="auto">
          <a:xfrm>
            <a:off x="3048000" y="33909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51" name="Rectangle 976" descr="Wide downward diagonal"/>
          <p:cNvSpPr>
            <a:spLocks noChangeArrowheads="1"/>
          </p:cNvSpPr>
          <p:nvPr/>
        </p:nvSpPr>
        <p:spPr bwMode="auto">
          <a:xfrm>
            <a:off x="3657600" y="24003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52" name="Rectangle 977" descr="Wide downward diagonal"/>
          <p:cNvSpPr>
            <a:spLocks noChangeArrowheads="1"/>
          </p:cNvSpPr>
          <p:nvPr/>
        </p:nvSpPr>
        <p:spPr bwMode="auto">
          <a:xfrm>
            <a:off x="3810000" y="33909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53" name="Rectangle 978" descr="Wide downward diagonal"/>
          <p:cNvSpPr>
            <a:spLocks noChangeArrowheads="1"/>
          </p:cNvSpPr>
          <p:nvPr/>
        </p:nvSpPr>
        <p:spPr bwMode="auto">
          <a:xfrm>
            <a:off x="3733800" y="4152900"/>
            <a:ext cx="152400" cy="152400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54" name="Oval 980"/>
          <p:cNvSpPr>
            <a:spLocks noChangeArrowheads="1"/>
          </p:cNvSpPr>
          <p:nvPr/>
        </p:nvSpPr>
        <p:spPr bwMode="auto">
          <a:xfrm>
            <a:off x="838200" y="55245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55" name="Oval 981"/>
          <p:cNvSpPr>
            <a:spLocks noChangeArrowheads="1"/>
          </p:cNvSpPr>
          <p:nvPr/>
        </p:nvSpPr>
        <p:spPr bwMode="auto">
          <a:xfrm>
            <a:off x="914400" y="41529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56" name="Oval 979"/>
          <p:cNvSpPr>
            <a:spLocks noChangeArrowheads="1"/>
          </p:cNvSpPr>
          <p:nvPr/>
        </p:nvSpPr>
        <p:spPr bwMode="auto">
          <a:xfrm>
            <a:off x="1600200" y="38481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5257" name="Picture 2" descr="http://sunsite.berkeley.edu/uchistory/archives_exhibits/in_memoriam/images/fix_evelyn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24500" y="1181100"/>
            <a:ext cx="1323975" cy="167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502421" y="198783"/>
            <a:ext cx="1301959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n-US" sz="3200" dirty="0">
                <a:solidFill>
                  <a:srgbClr val="FF0000"/>
                </a:solidFill>
                <a:highlight>
                  <a:srgbClr val="FFFF00"/>
                </a:highlight>
              </a:rPr>
              <a:t>review</a:t>
            </a:r>
            <a:endParaRPr lang="en-US" dirty="0">
              <a:solidFill>
                <a:srgbClr val="FF0000"/>
              </a:solidFill>
              <a:highlight>
                <a:srgbClr val="FFFF00"/>
              </a:highlight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ChangeArrowheads="1"/>
          </p:cNvSpPr>
          <p:nvPr/>
        </p:nvSpPr>
        <p:spPr bwMode="auto">
          <a:xfrm>
            <a:off x="161925" y="5419725"/>
            <a:ext cx="8782050" cy="1238250"/>
          </a:xfrm>
          <a:prstGeom prst="rect">
            <a:avLst/>
          </a:prstGeom>
          <a:solidFill>
            <a:srgbClr val="FFFF99"/>
          </a:solidFill>
          <a:ln w="0">
            <a:solidFill>
              <a:srgbClr val="C0C0C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771" name="Rectangle 3"/>
          <p:cNvSpPr>
            <a:spLocks noChangeArrowheads="1"/>
          </p:cNvSpPr>
          <p:nvPr/>
        </p:nvSpPr>
        <p:spPr bwMode="auto">
          <a:xfrm>
            <a:off x="715963" y="268288"/>
            <a:ext cx="3303587" cy="1223962"/>
          </a:xfrm>
          <a:prstGeom prst="rect">
            <a:avLst/>
          </a:prstGeom>
          <a:solidFill>
            <a:schemeClr val="bg1"/>
          </a:solidFill>
          <a:ln w="1270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772" name="Rectangle 4"/>
          <p:cNvSpPr>
            <a:spLocks noChangeArrowheads="1"/>
          </p:cNvSpPr>
          <p:nvPr/>
        </p:nvSpPr>
        <p:spPr bwMode="auto">
          <a:xfrm>
            <a:off x="188913" y="2266950"/>
            <a:ext cx="1801812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773" name="Line 5"/>
          <p:cNvSpPr>
            <a:spLocks noChangeShapeType="1"/>
          </p:cNvSpPr>
          <p:nvPr/>
        </p:nvSpPr>
        <p:spPr bwMode="auto">
          <a:xfrm flipH="1">
            <a:off x="1171575" y="1492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2774" name="Picture 6" descr="maggi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6150" y="1071563"/>
            <a:ext cx="238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5" name="Picture 7" descr="homerthin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425" y="554038"/>
            <a:ext cx="46990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6" name="Picture 8" descr="margehopefu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390525"/>
            <a:ext cx="309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7" name="Picture 9" descr="lisawal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887413"/>
            <a:ext cx="45243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8" name="Picture 10" descr="bart_look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8125" y="877888"/>
            <a:ext cx="290513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9" name="Picture 11" descr="krusty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8063" y="581025"/>
            <a:ext cx="442912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80" name="Picture 12" descr="abe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1738" y="633413"/>
            <a:ext cx="300037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81" name="Picture 13" descr="otto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5950" y="641350"/>
            <a:ext cx="420688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82" name="Picture 14" descr="selma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0188" y="679450"/>
            <a:ext cx="385762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83" name="Rectangle 15"/>
          <p:cNvSpPr>
            <a:spLocks noChangeArrowheads="1"/>
          </p:cNvSpPr>
          <p:nvPr/>
        </p:nvSpPr>
        <p:spPr bwMode="auto">
          <a:xfrm flipH="1">
            <a:off x="2598738" y="2266950"/>
            <a:ext cx="1849437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2784" name="Line 16"/>
          <p:cNvSpPr>
            <a:spLocks noChangeShapeType="1"/>
          </p:cNvSpPr>
          <p:nvPr/>
        </p:nvSpPr>
        <p:spPr bwMode="auto">
          <a:xfrm>
            <a:off x="2981325" y="1492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85" name="Rectangle 17"/>
          <p:cNvSpPr>
            <a:spLocks noChangeArrowheads="1"/>
          </p:cNvSpPr>
          <p:nvPr/>
        </p:nvSpPr>
        <p:spPr bwMode="auto">
          <a:xfrm>
            <a:off x="1654175" y="1878013"/>
            <a:ext cx="15097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Weight &lt;= 160?</a:t>
            </a:r>
          </a:p>
        </p:txBody>
      </p:sp>
      <p:sp>
        <p:nvSpPr>
          <p:cNvPr id="32786" name="Text Box 18"/>
          <p:cNvSpPr txBox="1">
            <a:spLocks noChangeArrowheads="1"/>
          </p:cNvSpPr>
          <p:nvPr/>
        </p:nvSpPr>
        <p:spPr bwMode="auto">
          <a:xfrm>
            <a:off x="1246188" y="1641475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2787" name="Text Box 19"/>
          <p:cNvSpPr txBox="1">
            <a:spLocks noChangeArrowheads="1"/>
          </p:cNvSpPr>
          <p:nvPr/>
        </p:nvSpPr>
        <p:spPr bwMode="auto">
          <a:xfrm>
            <a:off x="3144838" y="1593850"/>
            <a:ext cx="3048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pic>
        <p:nvPicPr>
          <p:cNvPr id="32788" name="Picture 20" descr="homerthin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6525" y="2392363"/>
            <a:ext cx="46990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89" name="Picture 21" descr="bart_look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60525" y="2859088"/>
            <a:ext cx="290513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90" name="Picture 22" descr="maggi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775" y="3043238"/>
            <a:ext cx="238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91" name="Picture 23" descr="abe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4213" y="2462213"/>
            <a:ext cx="300037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92" name="Picture 24" descr="margehopefu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0" y="2305050"/>
            <a:ext cx="309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93" name="Picture 25" descr="krusty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738" y="2324100"/>
            <a:ext cx="442912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94" name="Picture 26" descr="lisawal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63" y="2363788"/>
            <a:ext cx="45243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95" name="Picture 27" descr="selma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5213" y="2308225"/>
            <a:ext cx="385762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96" name="Picture 28" descr="otto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7425" y="2622550"/>
            <a:ext cx="420688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97" name="Text Box 29"/>
          <p:cNvSpPr txBox="1">
            <a:spLocks noChangeArrowheads="1"/>
          </p:cNvSpPr>
          <p:nvPr/>
        </p:nvSpPr>
        <p:spPr bwMode="auto">
          <a:xfrm>
            <a:off x="4076700" y="1009650"/>
            <a:ext cx="4738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i="1"/>
              <a:t>Entropy</a:t>
            </a:r>
            <a:r>
              <a:rPr lang="en-US" altLang="en-US" sz="1800"/>
              <a:t>(4</a:t>
            </a:r>
            <a:r>
              <a:rPr lang="en-US" altLang="en-US" sz="1800" b="1">
                <a:solidFill>
                  <a:srgbClr val="FF0000"/>
                </a:solidFill>
              </a:rPr>
              <a:t>F</a:t>
            </a:r>
            <a:r>
              <a:rPr lang="en-US" altLang="en-US" sz="1800"/>
              <a:t>,5</a:t>
            </a:r>
            <a:r>
              <a:rPr lang="en-US" altLang="en-US" sz="1800" b="1">
                <a:solidFill>
                  <a:srgbClr val="0000FF"/>
                </a:solidFill>
              </a:rPr>
              <a:t>M</a:t>
            </a:r>
            <a:r>
              <a:rPr lang="en-US" altLang="en-US" sz="1800"/>
              <a:t>) = -(4/9)log</a:t>
            </a:r>
            <a:r>
              <a:rPr lang="en-US" altLang="en-US" sz="1800" baseline="-25000"/>
              <a:t>2</a:t>
            </a:r>
            <a:r>
              <a:rPr lang="en-US" altLang="en-US" sz="1800"/>
              <a:t>(4/9) - (5/9)log</a:t>
            </a:r>
            <a:r>
              <a:rPr lang="en-US" altLang="en-US" sz="1800" baseline="-25000"/>
              <a:t>2</a:t>
            </a:r>
            <a:r>
              <a:rPr lang="en-US" altLang="en-US" sz="1800"/>
              <a:t>(5/9)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	            =  </a:t>
            </a:r>
            <a:r>
              <a:rPr lang="en-US" altLang="en-US" sz="1800" b="1">
                <a:solidFill>
                  <a:srgbClr val="FF33CC"/>
                </a:solidFill>
              </a:rPr>
              <a:t>0.9911</a:t>
            </a:r>
            <a:r>
              <a:rPr lang="en-US" altLang="en-US" sz="1800"/>
              <a:t>	</a:t>
            </a:r>
            <a:endParaRPr lang="en-US" altLang="en-US" sz="2000"/>
          </a:p>
        </p:txBody>
      </p:sp>
      <p:sp>
        <p:nvSpPr>
          <p:cNvPr id="32798" name="Text Box 30"/>
          <p:cNvSpPr txBox="1">
            <a:spLocks noChangeArrowheads="1"/>
          </p:cNvSpPr>
          <p:nvPr/>
        </p:nvSpPr>
        <p:spPr bwMode="auto">
          <a:xfrm rot="703679">
            <a:off x="177800" y="4033838"/>
            <a:ext cx="47386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i="1"/>
              <a:t>Entropy</a:t>
            </a:r>
            <a:r>
              <a:rPr lang="en-US" altLang="en-US" sz="1800"/>
              <a:t>(4</a:t>
            </a:r>
            <a:r>
              <a:rPr lang="en-US" altLang="en-US" sz="1800" b="1">
                <a:solidFill>
                  <a:srgbClr val="FF0000"/>
                </a:solidFill>
              </a:rPr>
              <a:t>F</a:t>
            </a:r>
            <a:r>
              <a:rPr lang="en-US" altLang="en-US" sz="1800"/>
              <a:t>,1</a:t>
            </a:r>
            <a:r>
              <a:rPr lang="en-US" altLang="en-US" sz="1800" b="1">
                <a:solidFill>
                  <a:srgbClr val="0000FF"/>
                </a:solidFill>
              </a:rPr>
              <a:t>M</a:t>
            </a:r>
            <a:r>
              <a:rPr lang="en-US" altLang="en-US" sz="1800"/>
              <a:t>) = -(4/5)log</a:t>
            </a:r>
            <a:r>
              <a:rPr lang="en-US" altLang="en-US" sz="1800" baseline="-25000"/>
              <a:t>2</a:t>
            </a:r>
            <a:r>
              <a:rPr lang="en-US" altLang="en-US" sz="1800"/>
              <a:t>(4/5) - (1/5)log</a:t>
            </a:r>
            <a:r>
              <a:rPr lang="en-US" altLang="en-US" sz="1800" baseline="-25000"/>
              <a:t>2</a:t>
            </a:r>
            <a:r>
              <a:rPr lang="en-US" altLang="en-US" sz="1800"/>
              <a:t>(1/5)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	            =  </a:t>
            </a:r>
            <a:r>
              <a:rPr lang="en-US" altLang="en-US" sz="2000" b="1">
                <a:solidFill>
                  <a:srgbClr val="006600"/>
                </a:solidFill>
              </a:rPr>
              <a:t>0.7219</a:t>
            </a:r>
          </a:p>
        </p:txBody>
      </p:sp>
      <p:sp>
        <p:nvSpPr>
          <p:cNvPr id="32799" name="Text Box 31"/>
          <p:cNvSpPr txBox="1">
            <a:spLocks noChangeArrowheads="1"/>
          </p:cNvSpPr>
          <p:nvPr/>
        </p:nvSpPr>
        <p:spPr bwMode="auto">
          <a:xfrm rot="814016">
            <a:off x="3681413" y="4019550"/>
            <a:ext cx="4738687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i="1"/>
              <a:t>Entropy</a:t>
            </a:r>
            <a:r>
              <a:rPr lang="en-US" altLang="en-US" sz="1800"/>
              <a:t>(0</a:t>
            </a:r>
            <a:r>
              <a:rPr lang="en-US" altLang="en-US" sz="1800" b="1">
                <a:solidFill>
                  <a:srgbClr val="FF0000"/>
                </a:solidFill>
              </a:rPr>
              <a:t>F</a:t>
            </a:r>
            <a:r>
              <a:rPr lang="en-US" altLang="en-US" sz="1800"/>
              <a:t>,4</a:t>
            </a:r>
            <a:r>
              <a:rPr lang="en-US" altLang="en-US" sz="1800" b="1">
                <a:solidFill>
                  <a:srgbClr val="0000FF"/>
                </a:solidFill>
              </a:rPr>
              <a:t>M</a:t>
            </a:r>
            <a:r>
              <a:rPr lang="en-US" altLang="en-US" sz="1800"/>
              <a:t>) = -(0/4)log</a:t>
            </a:r>
            <a:r>
              <a:rPr lang="en-US" altLang="en-US" sz="1800" baseline="-25000"/>
              <a:t>2</a:t>
            </a:r>
            <a:r>
              <a:rPr lang="en-US" altLang="en-US" sz="1800"/>
              <a:t>(0/4) - (4/4)log</a:t>
            </a:r>
            <a:r>
              <a:rPr lang="en-US" altLang="en-US" sz="1800" baseline="-25000"/>
              <a:t>2</a:t>
            </a:r>
            <a:r>
              <a:rPr lang="en-US" altLang="en-US" sz="1800"/>
              <a:t>(4/4)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	            =  </a:t>
            </a:r>
            <a:r>
              <a:rPr lang="en-US" altLang="en-US" sz="2000" b="1">
                <a:solidFill>
                  <a:srgbClr val="990099"/>
                </a:solidFill>
              </a:rPr>
              <a:t>0</a:t>
            </a:r>
          </a:p>
        </p:txBody>
      </p:sp>
      <p:graphicFrame>
        <p:nvGraphicFramePr>
          <p:cNvPr id="32800" name="Object 32"/>
          <p:cNvGraphicFramePr>
            <a:graphicFrameLocks noChangeAspect="1"/>
          </p:cNvGraphicFramePr>
          <p:nvPr/>
        </p:nvGraphicFramePr>
        <p:xfrm>
          <a:off x="4116388" y="169863"/>
          <a:ext cx="4841875" cy="61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816" name="Equation" r:id="rId12" imgW="3594100" imgH="457200" progId="Equation.3">
                  <p:embed/>
                </p:oleObj>
              </mc:Choice>
              <mc:Fallback>
                <p:oleObj name="Equation" r:id="rId12" imgW="3594100" imgH="457200" progId="Equation.3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6388" y="169863"/>
                        <a:ext cx="4841875" cy="615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801" name="Text Box 33"/>
          <p:cNvSpPr txBox="1">
            <a:spLocks noChangeArrowheads="1"/>
          </p:cNvSpPr>
          <p:nvPr/>
        </p:nvSpPr>
        <p:spPr bwMode="auto">
          <a:xfrm>
            <a:off x="136525" y="6116638"/>
            <a:ext cx="9293225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200" i="1"/>
              <a:t>Gain</a:t>
            </a:r>
            <a:r>
              <a:rPr lang="en-US" altLang="en-US" sz="2200"/>
              <a:t>(Weight &lt;= 160) = </a:t>
            </a:r>
            <a:r>
              <a:rPr lang="en-US" altLang="en-US" sz="2200" b="1">
                <a:solidFill>
                  <a:srgbClr val="FF33CC"/>
                </a:solidFill>
              </a:rPr>
              <a:t>0.9911</a:t>
            </a:r>
            <a:r>
              <a:rPr lang="en-US" altLang="en-US" sz="2200"/>
              <a:t> – (5/9 * </a:t>
            </a:r>
            <a:r>
              <a:rPr lang="en-US" altLang="en-US" sz="2000" b="1">
                <a:solidFill>
                  <a:srgbClr val="006600"/>
                </a:solidFill>
              </a:rPr>
              <a:t>0.7219</a:t>
            </a:r>
            <a:r>
              <a:rPr lang="en-US" altLang="en-US" sz="2200"/>
              <a:t> + 4/9 * </a:t>
            </a:r>
            <a:r>
              <a:rPr lang="en-US" altLang="en-US" sz="2200" b="1">
                <a:solidFill>
                  <a:srgbClr val="990099"/>
                </a:solidFill>
              </a:rPr>
              <a:t>0</a:t>
            </a:r>
            <a:r>
              <a:rPr lang="en-US" altLang="en-US" sz="2200"/>
              <a:t> ) = </a:t>
            </a:r>
            <a:r>
              <a:rPr lang="en-US" altLang="en-US" sz="2200" b="1"/>
              <a:t>0.5900</a:t>
            </a:r>
          </a:p>
        </p:txBody>
      </p:sp>
      <p:graphicFrame>
        <p:nvGraphicFramePr>
          <p:cNvPr id="32802" name="Object 34"/>
          <p:cNvGraphicFramePr>
            <a:graphicFrameLocks noChangeAspect="1"/>
          </p:cNvGraphicFramePr>
          <p:nvPr/>
        </p:nvGraphicFramePr>
        <p:xfrm>
          <a:off x="254000" y="5553075"/>
          <a:ext cx="5746750" cy="47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2817" name="Equation" r:id="rId14" imgW="3022600" imgH="254000" progId="Equation.3">
                  <p:embed/>
                </p:oleObj>
              </mc:Choice>
              <mc:Fallback>
                <p:oleObj name="Equation" r:id="rId14" imgW="3022600" imgH="254000" progId="Equation.3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4000" y="5553075"/>
                        <a:ext cx="5746750" cy="47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2803" name="Text Box 35"/>
          <p:cNvSpPr txBox="1">
            <a:spLocks noChangeArrowheads="1"/>
          </p:cNvSpPr>
          <p:nvPr/>
        </p:nvSpPr>
        <p:spPr bwMode="auto">
          <a:xfrm>
            <a:off x="6111875" y="2336800"/>
            <a:ext cx="2509838" cy="822325"/>
          </a:xfrm>
          <a:prstGeom prst="rect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Let us try splitting on </a:t>
            </a:r>
            <a:r>
              <a:rPr lang="en-US" altLang="en-US" sz="2400" i="1"/>
              <a:t>Weight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ChangeArrowheads="1"/>
          </p:cNvSpPr>
          <p:nvPr/>
        </p:nvSpPr>
        <p:spPr bwMode="auto">
          <a:xfrm>
            <a:off x="161925" y="5419725"/>
            <a:ext cx="8782050" cy="1238250"/>
          </a:xfrm>
          <a:prstGeom prst="rect">
            <a:avLst/>
          </a:prstGeom>
          <a:solidFill>
            <a:srgbClr val="FFFF99"/>
          </a:solidFill>
          <a:ln w="0">
            <a:solidFill>
              <a:srgbClr val="C0C0C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3795" name="Rectangle 3"/>
          <p:cNvSpPr>
            <a:spLocks noChangeArrowheads="1"/>
          </p:cNvSpPr>
          <p:nvPr/>
        </p:nvSpPr>
        <p:spPr bwMode="auto">
          <a:xfrm>
            <a:off x="715963" y="268288"/>
            <a:ext cx="3303587" cy="1223962"/>
          </a:xfrm>
          <a:prstGeom prst="rect">
            <a:avLst/>
          </a:prstGeom>
          <a:solidFill>
            <a:schemeClr val="bg1"/>
          </a:solidFill>
          <a:ln w="1270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3796" name="Rectangle 4"/>
          <p:cNvSpPr>
            <a:spLocks noChangeArrowheads="1"/>
          </p:cNvSpPr>
          <p:nvPr/>
        </p:nvSpPr>
        <p:spPr bwMode="auto">
          <a:xfrm>
            <a:off x="188913" y="2266950"/>
            <a:ext cx="1801812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3797" name="Line 5"/>
          <p:cNvSpPr>
            <a:spLocks noChangeShapeType="1"/>
          </p:cNvSpPr>
          <p:nvPr/>
        </p:nvSpPr>
        <p:spPr bwMode="auto">
          <a:xfrm flipH="1">
            <a:off x="1171575" y="1492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3798" name="Picture 6" descr="maggi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6150" y="1071563"/>
            <a:ext cx="238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9" name="Picture 7" descr="homerthin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425" y="554038"/>
            <a:ext cx="46990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0" name="Picture 8" descr="margehopefu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7450" y="390525"/>
            <a:ext cx="309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" descr="lisawal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887413"/>
            <a:ext cx="45243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2" name="Picture 10" descr="bart_look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8125" y="877888"/>
            <a:ext cx="290513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3" name="Picture 11" descr="krusty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8063" y="581025"/>
            <a:ext cx="442912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4" name="Picture 12" descr="abe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1738" y="633413"/>
            <a:ext cx="300037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5" name="Picture 13" descr="otto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5950" y="641350"/>
            <a:ext cx="420688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6" name="Picture 14" descr="selma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0188" y="679450"/>
            <a:ext cx="385762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7" name="Rectangle 15"/>
          <p:cNvSpPr>
            <a:spLocks noChangeArrowheads="1"/>
          </p:cNvSpPr>
          <p:nvPr/>
        </p:nvSpPr>
        <p:spPr bwMode="auto">
          <a:xfrm flipH="1">
            <a:off x="2598738" y="2266950"/>
            <a:ext cx="1849437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3808" name="Line 16"/>
          <p:cNvSpPr>
            <a:spLocks noChangeShapeType="1"/>
          </p:cNvSpPr>
          <p:nvPr/>
        </p:nvSpPr>
        <p:spPr bwMode="auto">
          <a:xfrm>
            <a:off x="2981325" y="1492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3809" name="Rectangle 17"/>
          <p:cNvSpPr>
            <a:spLocks noChangeArrowheads="1"/>
          </p:cNvSpPr>
          <p:nvPr/>
        </p:nvSpPr>
        <p:spPr bwMode="auto">
          <a:xfrm>
            <a:off x="1863725" y="1878013"/>
            <a:ext cx="10906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age &lt;= 40?</a:t>
            </a:r>
          </a:p>
        </p:txBody>
      </p:sp>
      <p:sp>
        <p:nvSpPr>
          <p:cNvPr id="33810" name="Text Box 18"/>
          <p:cNvSpPr txBox="1">
            <a:spLocks noChangeArrowheads="1"/>
          </p:cNvSpPr>
          <p:nvPr/>
        </p:nvSpPr>
        <p:spPr bwMode="auto">
          <a:xfrm>
            <a:off x="1246188" y="1641475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3811" name="Text Box 19"/>
          <p:cNvSpPr txBox="1">
            <a:spLocks noChangeArrowheads="1"/>
          </p:cNvSpPr>
          <p:nvPr/>
        </p:nvSpPr>
        <p:spPr bwMode="auto">
          <a:xfrm>
            <a:off x="3144838" y="1593850"/>
            <a:ext cx="3048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pic>
        <p:nvPicPr>
          <p:cNvPr id="33812" name="Picture 20" descr="homerthink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1100" y="2457450"/>
            <a:ext cx="450850" cy="87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13" name="Picture 22" descr="maggi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525" y="2338388"/>
            <a:ext cx="238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14" name="Picture 23" descr="abe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5213" y="2500313"/>
            <a:ext cx="300037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15" name="Picture 24" descr="margehopeful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000" y="2305050"/>
            <a:ext cx="309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16" name="Picture 25" descr="krusty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7638" y="2457450"/>
            <a:ext cx="442912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17" name="Picture 26" descr="lisawal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438" y="2897188"/>
            <a:ext cx="45243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18" name="Picture 27" descr="selma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5413" y="2641600"/>
            <a:ext cx="385762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19" name="Picture 28" descr="otto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4800" y="2279650"/>
            <a:ext cx="401638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0" name="Text Box 29"/>
          <p:cNvSpPr txBox="1">
            <a:spLocks noChangeArrowheads="1"/>
          </p:cNvSpPr>
          <p:nvPr/>
        </p:nvSpPr>
        <p:spPr bwMode="auto">
          <a:xfrm>
            <a:off x="4076700" y="1009650"/>
            <a:ext cx="47386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i="1"/>
              <a:t>Entropy</a:t>
            </a:r>
            <a:r>
              <a:rPr lang="en-US" altLang="en-US" sz="1800"/>
              <a:t>(4</a:t>
            </a:r>
            <a:r>
              <a:rPr lang="en-US" altLang="en-US" sz="1800" b="1">
                <a:solidFill>
                  <a:srgbClr val="FF0000"/>
                </a:solidFill>
              </a:rPr>
              <a:t>F</a:t>
            </a:r>
            <a:r>
              <a:rPr lang="en-US" altLang="en-US" sz="1800"/>
              <a:t>,5</a:t>
            </a:r>
            <a:r>
              <a:rPr lang="en-US" altLang="en-US" sz="1800" b="1">
                <a:solidFill>
                  <a:srgbClr val="0000FF"/>
                </a:solidFill>
              </a:rPr>
              <a:t>M</a:t>
            </a:r>
            <a:r>
              <a:rPr lang="en-US" altLang="en-US" sz="1800"/>
              <a:t>) = -(4/9)log</a:t>
            </a:r>
            <a:r>
              <a:rPr lang="en-US" altLang="en-US" sz="1800" baseline="-25000"/>
              <a:t>2</a:t>
            </a:r>
            <a:r>
              <a:rPr lang="en-US" altLang="en-US" sz="1800"/>
              <a:t>(4/9) - (5/9)log</a:t>
            </a:r>
            <a:r>
              <a:rPr lang="en-US" altLang="en-US" sz="1800" baseline="-25000"/>
              <a:t>2</a:t>
            </a:r>
            <a:r>
              <a:rPr lang="en-US" altLang="en-US" sz="1800"/>
              <a:t>(5/9)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	            =  </a:t>
            </a:r>
            <a:r>
              <a:rPr lang="en-US" altLang="en-US" sz="1800" b="1">
                <a:solidFill>
                  <a:srgbClr val="FF33CC"/>
                </a:solidFill>
              </a:rPr>
              <a:t>0.9911</a:t>
            </a:r>
            <a:r>
              <a:rPr lang="en-US" altLang="en-US" sz="1800"/>
              <a:t>	</a:t>
            </a:r>
            <a:endParaRPr lang="en-US" altLang="en-US" sz="2000"/>
          </a:p>
        </p:txBody>
      </p:sp>
      <p:sp>
        <p:nvSpPr>
          <p:cNvPr id="33821" name="Text Box 30"/>
          <p:cNvSpPr txBox="1">
            <a:spLocks noChangeArrowheads="1"/>
          </p:cNvSpPr>
          <p:nvPr/>
        </p:nvSpPr>
        <p:spPr bwMode="auto">
          <a:xfrm rot="703679">
            <a:off x="177800" y="4033838"/>
            <a:ext cx="4738688" cy="671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i="1"/>
              <a:t>Entropy</a:t>
            </a:r>
            <a:r>
              <a:rPr lang="en-US" altLang="en-US" sz="1800"/>
              <a:t>(3</a:t>
            </a:r>
            <a:r>
              <a:rPr lang="en-US" altLang="en-US" sz="1800" b="1">
                <a:solidFill>
                  <a:srgbClr val="FF0000"/>
                </a:solidFill>
              </a:rPr>
              <a:t>F</a:t>
            </a:r>
            <a:r>
              <a:rPr lang="en-US" altLang="en-US" sz="1800"/>
              <a:t>,3</a:t>
            </a:r>
            <a:r>
              <a:rPr lang="en-US" altLang="en-US" sz="1800" b="1">
                <a:solidFill>
                  <a:srgbClr val="0000FF"/>
                </a:solidFill>
              </a:rPr>
              <a:t>M</a:t>
            </a:r>
            <a:r>
              <a:rPr lang="en-US" altLang="en-US" sz="1800"/>
              <a:t>) = -(3/6)log</a:t>
            </a:r>
            <a:r>
              <a:rPr lang="en-US" altLang="en-US" sz="1800" baseline="-25000"/>
              <a:t>2</a:t>
            </a:r>
            <a:r>
              <a:rPr lang="en-US" altLang="en-US" sz="1800"/>
              <a:t>(3/6) - (3/6)log</a:t>
            </a:r>
            <a:r>
              <a:rPr lang="en-US" altLang="en-US" sz="1800" baseline="-25000"/>
              <a:t>2</a:t>
            </a:r>
            <a:r>
              <a:rPr lang="en-US" altLang="en-US" sz="1800"/>
              <a:t>(3/6)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	            =  </a:t>
            </a:r>
            <a:r>
              <a:rPr lang="en-US" altLang="en-US" sz="2000" b="1">
                <a:solidFill>
                  <a:srgbClr val="006600"/>
                </a:solidFill>
              </a:rPr>
              <a:t>1</a:t>
            </a:r>
          </a:p>
        </p:txBody>
      </p:sp>
      <p:sp>
        <p:nvSpPr>
          <p:cNvPr id="33822" name="Text Box 31"/>
          <p:cNvSpPr txBox="1">
            <a:spLocks noChangeArrowheads="1"/>
          </p:cNvSpPr>
          <p:nvPr/>
        </p:nvSpPr>
        <p:spPr bwMode="auto">
          <a:xfrm rot="814016">
            <a:off x="3681413" y="4019550"/>
            <a:ext cx="4738687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i="1"/>
              <a:t>Entropy</a:t>
            </a:r>
            <a:r>
              <a:rPr lang="en-US" altLang="en-US" sz="1800"/>
              <a:t>(1</a:t>
            </a:r>
            <a:r>
              <a:rPr lang="en-US" altLang="en-US" sz="1800" b="1">
                <a:solidFill>
                  <a:srgbClr val="FF0000"/>
                </a:solidFill>
              </a:rPr>
              <a:t>F</a:t>
            </a:r>
            <a:r>
              <a:rPr lang="en-US" altLang="en-US" sz="1800"/>
              <a:t>,2</a:t>
            </a:r>
            <a:r>
              <a:rPr lang="en-US" altLang="en-US" sz="1800" b="1">
                <a:solidFill>
                  <a:srgbClr val="0000FF"/>
                </a:solidFill>
              </a:rPr>
              <a:t>M</a:t>
            </a:r>
            <a:r>
              <a:rPr lang="en-US" altLang="en-US" sz="1800"/>
              <a:t>) = -(1/3)log</a:t>
            </a:r>
            <a:r>
              <a:rPr lang="en-US" altLang="en-US" sz="1800" baseline="-25000"/>
              <a:t>2</a:t>
            </a:r>
            <a:r>
              <a:rPr lang="en-US" altLang="en-US" sz="1800"/>
              <a:t>(1/3) - (2/3)log</a:t>
            </a:r>
            <a:r>
              <a:rPr lang="en-US" altLang="en-US" sz="1800" baseline="-25000"/>
              <a:t>2</a:t>
            </a:r>
            <a:r>
              <a:rPr lang="en-US" altLang="en-US" sz="1800"/>
              <a:t>(2/3)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/>
              <a:t>	            =  </a:t>
            </a:r>
            <a:r>
              <a:rPr lang="en-US" altLang="en-US" sz="2000" b="1">
                <a:solidFill>
                  <a:srgbClr val="990099"/>
                </a:solidFill>
              </a:rPr>
              <a:t>0.9183</a:t>
            </a:r>
          </a:p>
        </p:txBody>
      </p:sp>
      <p:graphicFrame>
        <p:nvGraphicFramePr>
          <p:cNvPr id="33823" name="Object 32"/>
          <p:cNvGraphicFramePr>
            <a:graphicFrameLocks noChangeAspect="1"/>
          </p:cNvGraphicFramePr>
          <p:nvPr/>
        </p:nvGraphicFramePr>
        <p:xfrm>
          <a:off x="4116388" y="169863"/>
          <a:ext cx="4841875" cy="615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40" name="Equation" r:id="rId12" imgW="3594100" imgH="457200" progId="Equation.3">
                  <p:embed/>
                </p:oleObj>
              </mc:Choice>
              <mc:Fallback>
                <p:oleObj name="Equation" r:id="rId12" imgW="3594100" imgH="457200" progId="Equation.3">
                  <p:embed/>
                  <p:pic>
                    <p:nvPicPr>
                      <p:cNvPr id="0" name="Object 3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16388" y="169863"/>
                        <a:ext cx="4841875" cy="615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3824" name="Text Box 33"/>
          <p:cNvSpPr txBox="1">
            <a:spLocks noChangeArrowheads="1"/>
          </p:cNvSpPr>
          <p:nvPr/>
        </p:nvSpPr>
        <p:spPr bwMode="auto">
          <a:xfrm>
            <a:off x="136525" y="6116638"/>
            <a:ext cx="8616950" cy="427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200" i="1"/>
              <a:t>Gain</a:t>
            </a:r>
            <a:r>
              <a:rPr lang="en-US" altLang="en-US" sz="2200"/>
              <a:t>(Age &lt;= 40) = </a:t>
            </a:r>
            <a:r>
              <a:rPr lang="en-US" altLang="en-US" sz="2200" b="1">
                <a:solidFill>
                  <a:srgbClr val="FF33CC"/>
                </a:solidFill>
              </a:rPr>
              <a:t>0.9911</a:t>
            </a:r>
            <a:r>
              <a:rPr lang="en-US" altLang="en-US" sz="2200"/>
              <a:t> – (6/9 * </a:t>
            </a:r>
            <a:r>
              <a:rPr lang="en-US" altLang="en-US" sz="2000" b="1">
                <a:solidFill>
                  <a:srgbClr val="006600"/>
                </a:solidFill>
              </a:rPr>
              <a:t>1</a:t>
            </a:r>
            <a:r>
              <a:rPr lang="en-US" altLang="en-US" sz="2200"/>
              <a:t> + 3/9 * </a:t>
            </a:r>
            <a:r>
              <a:rPr lang="en-US" altLang="en-US" sz="2000" b="1">
                <a:solidFill>
                  <a:srgbClr val="990099"/>
                </a:solidFill>
              </a:rPr>
              <a:t>0.9183</a:t>
            </a:r>
            <a:r>
              <a:rPr lang="en-US" altLang="en-US" sz="2200"/>
              <a:t> ) = </a:t>
            </a:r>
            <a:r>
              <a:rPr lang="en-US" altLang="en-US" sz="2200" b="1"/>
              <a:t>0.0183</a:t>
            </a:r>
          </a:p>
        </p:txBody>
      </p:sp>
      <p:graphicFrame>
        <p:nvGraphicFramePr>
          <p:cNvPr id="33825" name="Object 34"/>
          <p:cNvGraphicFramePr>
            <a:graphicFrameLocks noChangeAspect="1"/>
          </p:cNvGraphicFramePr>
          <p:nvPr/>
        </p:nvGraphicFramePr>
        <p:xfrm>
          <a:off x="254000" y="5553075"/>
          <a:ext cx="5746750" cy="4794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3841" name="Equation" r:id="rId14" imgW="3022600" imgH="254000" progId="Equation.3">
                  <p:embed/>
                </p:oleObj>
              </mc:Choice>
              <mc:Fallback>
                <p:oleObj name="Equation" r:id="rId14" imgW="3022600" imgH="254000" progId="Equation.3">
                  <p:embed/>
                  <p:pic>
                    <p:nvPicPr>
                      <p:cNvPr id="0" name="Object 3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4000" y="5553075"/>
                        <a:ext cx="5746750" cy="4794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3826" name="Picture 21" descr="bart_look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1475" y="2887663"/>
            <a:ext cx="290513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7" name="Text Box 35"/>
          <p:cNvSpPr txBox="1">
            <a:spLocks noChangeArrowheads="1"/>
          </p:cNvSpPr>
          <p:nvPr/>
        </p:nvSpPr>
        <p:spPr bwMode="auto">
          <a:xfrm>
            <a:off x="6111875" y="2336800"/>
            <a:ext cx="2509838" cy="822325"/>
          </a:xfrm>
          <a:prstGeom prst="rect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Let us try splitting on </a:t>
            </a:r>
            <a:r>
              <a:rPr lang="en-US" altLang="en-US" sz="2400" i="1"/>
              <a:t>Age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4"/>
          <p:cNvSpPr>
            <a:spLocks noChangeArrowheads="1"/>
          </p:cNvSpPr>
          <p:nvPr/>
        </p:nvSpPr>
        <p:spPr bwMode="auto">
          <a:xfrm>
            <a:off x="5237163" y="182563"/>
            <a:ext cx="3303587" cy="1223962"/>
          </a:xfrm>
          <a:prstGeom prst="rect">
            <a:avLst/>
          </a:prstGeom>
          <a:solidFill>
            <a:schemeClr val="bg1"/>
          </a:solidFill>
          <a:ln w="1270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819" name="Rectangle 5"/>
          <p:cNvSpPr>
            <a:spLocks noChangeArrowheads="1"/>
          </p:cNvSpPr>
          <p:nvPr/>
        </p:nvSpPr>
        <p:spPr bwMode="auto">
          <a:xfrm>
            <a:off x="4710113" y="2181225"/>
            <a:ext cx="1801812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820" name="Line 6"/>
          <p:cNvSpPr>
            <a:spLocks noChangeShapeType="1"/>
          </p:cNvSpPr>
          <p:nvPr/>
        </p:nvSpPr>
        <p:spPr bwMode="auto">
          <a:xfrm flipH="1">
            <a:off x="5692775" y="1406525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4821" name="Picture 7" descr="maggi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7350" y="985838"/>
            <a:ext cx="238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2" name="Picture 8" descr="homerthin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4625" y="468313"/>
            <a:ext cx="46990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3" name="Picture 9" descr="margehopefu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08650" y="304800"/>
            <a:ext cx="309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4" name="Picture 10" descr="lisawalk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0788" y="801688"/>
            <a:ext cx="45243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5" name="Picture 11" descr="bart_loo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29325" y="792163"/>
            <a:ext cx="290513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6" name="Picture 12" descr="krusty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9263" y="495300"/>
            <a:ext cx="442912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7" name="Picture 13" descr="abe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92938" y="547688"/>
            <a:ext cx="300037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8" name="Picture 14" descr="otto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77150" y="555625"/>
            <a:ext cx="420688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9" name="Picture 15" descr="selma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1388" y="593725"/>
            <a:ext cx="385762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30" name="Rectangle 16"/>
          <p:cNvSpPr>
            <a:spLocks noChangeArrowheads="1"/>
          </p:cNvSpPr>
          <p:nvPr/>
        </p:nvSpPr>
        <p:spPr bwMode="auto">
          <a:xfrm flipH="1">
            <a:off x="7119938" y="2181225"/>
            <a:ext cx="1849437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831" name="Line 17"/>
          <p:cNvSpPr>
            <a:spLocks noChangeShapeType="1"/>
          </p:cNvSpPr>
          <p:nvPr/>
        </p:nvSpPr>
        <p:spPr bwMode="auto">
          <a:xfrm>
            <a:off x="7502525" y="1406525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32" name="Rectangle 18"/>
          <p:cNvSpPr>
            <a:spLocks noChangeArrowheads="1"/>
          </p:cNvSpPr>
          <p:nvPr/>
        </p:nvSpPr>
        <p:spPr bwMode="auto">
          <a:xfrm>
            <a:off x="6175375" y="1792288"/>
            <a:ext cx="15097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Weight &lt;= 160?</a:t>
            </a:r>
          </a:p>
        </p:txBody>
      </p:sp>
      <p:sp>
        <p:nvSpPr>
          <p:cNvPr id="34833" name="Text Box 19"/>
          <p:cNvSpPr txBox="1">
            <a:spLocks noChangeArrowheads="1"/>
          </p:cNvSpPr>
          <p:nvPr/>
        </p:nvSpPr>
        <p:spPr bwMode="auto">
          <a:xfrm>
            <a:off x="5767388" y="1555750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4834" name="Text Box 20"/>
          <p:cNvSpPr txBox="1">
            <a:spLocks noChangeArrowheads="1"/>
          </p:cNvSpPr>
          <p:nvPr/>
        </p:nvSpPr>
        <p:spPr bwMode="auto">
          <a:xfrm>
            <a:off x="7666038" y="1508125"/>
            <a:ext cx="3048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pic>
        <p:nvPicPr>
          <p:cNvPr id="34835" name="Picture 21" descr="homerthin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7725" y="2306638"/>
            <a:ext cx="469900" cy="912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36" name="Picture 22" descr="bart_loo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1725" y="2773363"/>
            <a:ext cx="290513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37" name="Picture 23" descr="maggi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0975" y="2957513"/>
            <a:ext cx="238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38" name="Picture 24" descr="abe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45413" y="2376488"/>
            <a:ext cx="300037" cy="779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39" name="Picture 25" descr="margehopefu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5200" y="2219325"/>
            <a:ext cx="309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40" name="Picture 26" descr="krusty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16938" y="2238375"/>
            <a:ext cx="442912" cy="865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41" name="Picture 27" descr="lisawalk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263" y="2278063"/>
            <a:ext cx="45243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42" name="Picture 28" descr="selma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6413" y="2222500"/>
            <a:ext cx="385762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43" name="Picture 29" descr="otto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48625" y="2536825"/>
            <a:ext cx="420688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44" name="Rectangle 36"/>
          <p:cNvSpPr>
            <a:spLocks noChangeArrowheads="1"/>
          </p:cNvSpPr>
          <p:nvPr/>
        </p:nvSpPr>
        <p:spPr bwMode="auto">
          <a:xfrm>
            <a:off x="5919788" y="4171950"/>
            <a:ext cx="1268412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845" name="Line 37"/>
          <p:cNvSpPr>
            <a:spLocks noChangeShapeType="1"/>
          </p:cNvSpPr>
          <p:nvPr/>
        </p:nvSpPr>
        <p:spPr bwMode="auto">
          <a:xfrm flipH="1">
            <a:off x="4416425" y="3397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6" name="Rectangle 38"/>
          <p:cNvSpPr>
            <a:spLocks noChangeArrowheads="1"/>
          </p:cNvSpPr>
          <p:nvPr/>
        </p:nvSpPr>
        <p:spPr bwMode="auto">
          <a:xfrm flipH="1">
            <a:off x="4205288" y="4171950"/>
            <a:ext cx="801687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4847" name="Line 39"/>
          <p:cNvSpPr>
            <a:spLocks noChangeShapeType="1"/>
          </p:cNvSpPr>
          <p:nvPr/>
        </p:nvSpPr>
        <p:spPr bwMode="auto">
          <a:xfrm>
            <a:off x="6226175" y="3397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4848" name="Rectangle 40"/>
          <p:cNvSpPr>
            <a:spLocks noChangeArrowheads="1"/>
          </p:cNvSpPr>
          <p:nvPr/>
        </p:nvSpPr>
        <p:spPr bwMode="auto">
          <a:xfrm>
            <a:off x="4806950" y="3783013"/>
            <a:ext cx="16954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Hair Length &lt;= 2?</a:t>
            </a:r>
          </a:p>
        </p:txBody>
      </p:sp>
      <p:sp>
        <p:nvSpPr>
          <p:cNvPr id="34849" name="Text Box 41"/>
          <p:cNvSpPr txBox="1">
            <a:spLocks noChangeArrowheads="1"/>
          </p:cNvSpPr>
          <p:nvPr/>
        </p:nvSpPr>
        <p:spPr bwMode="auto">
          <a:xfrm>
            <a:off x="4491038" y="3546475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4850" name="Text Box 42"/>
          <p:cNvSpPr txBox="1">
            <a:spLocks noChangeArrowheads="1"/>
          </p:cNvSpPr>
          <p:nvPr/>
        </p:nvSpPr>
        <p:spPr bwMode="auto">
          <a:xfrm>
            <a:off x="6389688" y="3498850"/>
            <a:ext cx="3048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pic>
        <p:nvPicPr>
          <p:cNvPr id="34851" name="Picture 44" descr="bart_look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8650" y="4583113"/>
            <a:ext cx="290513" cy="57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52" name="Picture 45" descr="maggie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4948238"/>
            <a:ext cx="238125" cy="363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53" name="Picture 47" descr="margehopefu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84875" y="4210050"/>
            <a:ext cx="309563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54" name="Picture 49" descr="lisawalk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7938" y="4268788"/>
            <a:ext cx="452437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55" name="Picture 50" descr="selma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6088" y="4184650"/>
            <a:ext cx="385762" cy="735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56" name="Text Box 53"/>
          <p:cNvSpPr txBox="1">
            <a:spLocks noChangeArrowheads="1"/>
          </p:cNvSpPr>
          <p:nvPr/>
        </p:nvSpPr>
        <p:spPr bwMode="auto">
          <a:xfrm>
            <a:off x="0" y="155575"/>
            <a:ext cx="4522788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Of the 3 features we had, </a:t>
            </a:r>
            <a:r>
              <a:rPr lang="en-US" altLang="en-US" sz="2400" i="1"/>
              <a:t>Weight</a:t>
            </a:r>
            <a:r>
              <a:rPr lang="en-US" altLang="en-US" sz="2400"/>
              <a:t> was best. But while people who weigh over 160 are perfectly classified (as males), the under 160 people are not perfectly classified… So we simply recurse!</a:t>
            </a:r>
          </a:p>
        </p:txBody>
      </p:sp>
      <p:sp>
        <p:nvSpPr>
          <p:cNvPr id="34857" name="Text Box 54"/>
          <p:cNvSpPr txBox="1">
            <a:spLocks noChangeArrowheads="1"/>
          </p:cNvSpPr>
          <p:nvPr/>
        </p:nvSpPr>
        <p:spPr bwMode="auto">
          <a:xfrm>
            <a:off x="0" y="2584450"/>
            <a:ext cx="378301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This time we find that we can split on </a:t>
            </a:r>
            <a:r>
              <a:rPr lang="en-US" altLang="en-US" sz="2400" i="1"/>
              <a:t>Hair length,</a:t>
            </a:r>
            <a:r>
              <a:rPr lang="en-US" altLang="en-US" sz="2400"/>
              <a:t> and we are done!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5932488" y="182563"/>
            <a:ext cx="2065337" cy="1223962"/>
          </a:xfrm>
          <a:prstGeom prst="rect">
            <a:avLst/>
          </a:prstGeom>
          <a:solidFill>
            <a:schemeClr val="bg1"/>
          </a:solidFill>
          <a:ln w="1270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43" name="Rectangle 3"/>
          <p:cNvSpPr>
            <a:spLocks noChangeArrowheads="1"/>
          </p:cNvSpPr>
          <p:nvPr/>
        </p:nvSpPr>
        <p:spPr bwMode="auto">
          <a:xfrm>
            <a:off x="4576763" y="2181225"/>
            <a:ext cx="2049462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44" name="Line 4"/>
          <p:cNvSpPr>
            <a:spLocks noChangeShapeType="1"/>
          </p:cNvSpPr>
          <p:nvPr/>
        </p:nvSpPr>
        <p:spPr bwMode="auto">
          <a:xfrm flipH="1">
            <a:off x="5692775" y="1406525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5" name="Rectangle 5"/>
          <p:cNvSpPr>
            <a:spLocks noChangeArrowheads="1"/>
          </p:cNvSpPr>
          <p:nvPr/>
        </p:nvSpPr>
        <p:spPr bwMode="auto">
          <a:xfrm flipH="1">
            <a:off x="7119938" y="2181225"/>
            <a:ext cx="1849437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>
            <a:off x="7502525" y="1406525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47" name="Rectangle 7"/>
          <p:cNvSpPr>
            <a:spLocks noChangeArrowheads="1"/>
          </p:cNvSpPr>
          <p:nvPr/>
        </p:nvSpPr>
        <p:spPr bwMode="auto">
          <a:xfrm>
            <a:off x="5973763" y="487363"/>
            <a:ext cx="18970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/>
              <a:t>Weight &lt;= 160?</a:t>
            </a:r>
          </a:p>
        </p:txBody>
      </p:sp>
      <p:sp>
        <p:nvSpPr>
          <p:cNvPr id="35848" name="Text Box 8"/>
          <p:cNvSpPr txBox="1">
            <a:spLocks noChangeArrowheads="1"/>
          </p:cNvSpPr>
          <p:nvPr/>
        </p:nvSpPr>
        <p:spPr bwMode="auto">
          <a:xfrm>
            <a:off x="5786438" y="1546225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5849" name="Text Box 9"/>
          <p:cNvSpPr txBox="1">
            <a:spLocks noChangeArrowheads="1"/>
          </p:cNvSpPr>
          <p:nvPr/>
        </p:nvSpPr>
        <p:spPr bwMode="auto">
          <a:xfrm>
            <a:off x="7666038" y="1546225"/>
            <a:ext cx="3048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sp>
        <p:nvSpPr>
          <p:cNvPr id="35850" name="Rectangle 10"/>
          <p:cNvSpPr>
            <a:spLocks noChangeArrowheads="1"/>
          </p:cNvSpPr>
          <p:nvPr/>
        </p:nvSpPr>
        <p:spPr bwMode="auto">
          <a:xfrm>
            <a:off x="5919788" y="4171950"/>
            <a:ext cx="1792287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51" name="Line 11"/>
          <p:cNvSpPr>
            <a:spLocks noChangeShapeType="1"/>
          </p:cNvSpPr>
          <p:nvPr/>
        </p:nvSpPr>
        <p:spPr bwMode="auto">
          <a:xfrm flipH="1">
            <a:off x="4416425" y="3397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2" name="Rectangle 12"/>
          <p:cNvSpPr>
            <a:spLocks noChangeArrowheads="1"/>
          </p:cNvSpPr>
          <p:nvPr/>
        </p:nvSpPr>
        <p:spPr bwMode="auto">
          <a:xfrm flipH="1">
            <a:off x="3843338" y="4171950"/>
            <a:ext cx="1497012" cy="1223963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5853" name="Line 13"/>
          <p:cNvSpPr>
            <a:spLocks noChangeShapeType="1"/>
          </p:cNvSpPr>
          <p:nvPr/>
        </p:nvSpPr>
        <p:spPr bwMode="auto">
          <a:xfrm>
            <a:off x="6226175" y="339725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5854" name="Rectangle 14"/>
          <p:cNvSpPr>
            <a:spLocks noChangeArrowheads="1"/>
          </p:cNvSpPr>
          <p:nvPr/>
        </p:nvSpPr>
        <p:spPr bwMode="auto">
          <a:xfrm>
            <a:off x="4597400" y="2549525"/>
            <a:ext cx="2000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/>
              <a:t>Hair Length &lt;= 2?</a:t>
            </a:r>
          </a:p>
        </p:txBody>
      </p:sp>
      <p:sp>
        <p:nvSpPr>
          <p:cNvPr id="35855" name="Text Box 15"/>
          <p:cNvSpPr txBox="1">
            <a:spLocks noChangeArrowheads="1"/>
          </p:cNvSpPr>
          <p:nvPr/>
        </p:nvSpPr>
        <p:spPr bwMode="auto">
          <a:xfrm>
            <a:off x="4491038" y="3546475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5856" name="Text Box 16"/>
          <p:cNvSpPr txBox="1">
            <a:spLocks noChangeArrowheads="1"/>
          </p:cNvSpPr>
          <p:nvPr/>
        </p:nvSpPr>
        <p:spPr bwMode="auto">
          <a:xfrm>
            <a:off x="6399213" y="3556000"/>
            <a:ext cx="3048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sp>
        <p:nvSpPr>
          <p:cNvPr id="35857" name="Text Box 17"/>
          <p:cNvSpPr txBox="1">
            <a:spLocks noChangeArrowheads="1"/>
          </p:cNvSpPr>
          <p:nvPr/>
        </p:nvSpPr>
        <p:spPr bwMode="auto">
          <a:xfrm>
            <a:off x="0" y="155575"/>
            <a:ext cx="480853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need don’t need to keep the data around, just the test conditions.</a:t>
            </a:r>
          </a:p>
        </p:txBody>
      </p:sp>
      <p:sp>
        <p:nvSpPr>
          <p:cNvPr id="35858" name="Text Box 18"/>
          <p:cNvSpPr txBox="1">
            <a:spLocks noChangeArrowheads="1"/>
          </p:cNvSpPr>
          <p:nvPr/>
        </p:nvSpPr>
        <p:spPr bwMode="auto">
          <a:xfrm>
            <a:off x="7585075" y="2559050"/>
            <a:ext cx="990600" cy="549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0FF"/>
                </a:solidFill>
              </a:rPr>
              <a:t>Male</a:t>
            </a:r>
          </a:p>
        </p:txBody>
      </p:sp>
      <p:sp>
        <p:nvSpPr>
          <p:cNvPr id="35859" name="Text Box 19"/>
          <p:cNvSpPr txBox="1">
            <a:spLocks noChangeArrowheads="1"/>
          </p:cNvSpPr>
          <p:nvPr/>
        </p:nvSpPr>
        <p:spPr bwMode="auto">
          <a:xfrm>
            <a:off x="4070350" y="4578350"/>
            <a:ext cx="990600" cy="549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0FF"/>
                </a:solidFill>
              </a:rPr>
              <a:t>Male</a:t>
            </a:r>
          </a:p>
        </p:txBody>
      </p:sp>
      <p:sp>
        <p:nvSpPr>
          <p:cNvPr id="35860" name="Text Box 20"/>
          <p:cNvSpPr txBox="1">
            <a:spLocks noChangeArrowheads="1"/>
          </p:cNvSpPr>
          <p:nvPr/>
        </p:nvSpPr>
        <p:spPr bwMode="auto">
          <a:xfrm>
            <a:off x="6083300" y="4578350"/>
            <a:ext cx="1422400" cy="549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</a:rPr>
              <a:t>Female</a:t>
            </a:r>
          </a:p>
        </p:txBody>
      </p:sp>
      <p:pic>
        <p:nvPicPr>
          <p:cNvPr id="35861" name="Picture 24" descr="comicbookguy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" y="3427413"/>
            <a:ext cx="1065213" cy="201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62" name="Picture 26" descr="hansmoleman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4763" y="3895725"/>
            <a:ext cx="927100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63" name="Picture 30" descr="jani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913" y="5607050"/>
            <a:ext cx="506412" cy="1122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64" name="Text Box 31"/>
          <p:cNvSpPr txBox="1">
            <a:spLocks noChangeArrowheads="1"/>
          </p:cNvSpPr>
          <p:nvPr/>
        </p:nvSpPr>
        <p:spPr bwMode="auto">
          <a:xfrm>
            <a:off x="165100" y="2193925"/>
            <a:ext cx="202406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How would these people be classified?</a:t>
            </a:r>
          </a:p>
        </p:txBody>
      </p:sp>
      <p:pic>
        <p:nvPicPr>
          <p:cNvPr id="35865" name="Picture 33" descr="jimbojones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0000" y="5343525"/>
            <a:ext cx="468313" cy="151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4"/>
          <p:cNvSpPr>
            <a:spLocks noChangeArrowheads="1"/>
          </p:cNvSpPr>
          <p:nvPr/>
        </p:nvSpPr>
        <p:spPr bwMode="auto">
          <a:xfrm>
            <a:off x="5443538" y="798513"/>
            <a:ext cx="3303587" cy="1223962"/>
          </a:xfrm>
          <a:prstGeom prst="rect">
            <a:avLst/>
          </a:prstGeom>
          <a:solidFill>
            <a:schemeClr val="bg1"/>
          </a:solidFill>
          <a:ln w="1270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36867" name="Picture 8" descr="homerthin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0850" y="827088"/>
            <a:ext cx="596900" cy="115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8" name="Picture 13" descr="ab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6763" y="857250"/>
            <a:ext cx="419100" cy="108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69" name="Text Box 53"/>
          <p:cNvSpPr txBox="1">
            <a:spLocks noChangeArrowheads="1"/>
          </p:cNvSpPr>
          <p:nvPr/>
        </p:nvSpPr>
        <p:spPr bwMode="auto">
          <a:xfrm>
            <a:off x="95250" y="149225"/>
            <a:ext cx="43592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It is possible that when we are building a decision tree, we have a node that is not pure, but we have no more features to test (or the feature tests don’t suggest a split). What can we do?</a:t>
            </a:r>
          </a:p>
        </p:txBody>
      </p:sp>
      <p:pic>
        <p:nvPicPr>
          <p:cNvPr id="36870" name="Picture 2" descr="Related ima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3950" y="874713"/>
            <a:ext cx="804863" cy="107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1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3050" y="857250"/>
            <a:ext cx="530225" cy="1119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2" name="Line 37"/>
          <p:cNvSpPr>
            <a:spLocks noChangeShapeType="1"/>
          </p:cNvSpPr>
          <p:nvPr/>
        </p:nvSpPr>
        <p:spPr bwMode="auto">
          <a:xfrm flipH="1">
            <a:off x="7083425" y="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6873" name="Text Box 41"/>
          <p:cNvSpPr txBox="1">
            <a:spLocks noChangeArrowheads="1"/>
          </p:cNvSpPr>
          <p:nvPr/>
        </p:nvSpPr>
        <p:spPr bwMode="auto">
          <a:xfrm>
            <a:off x="7158038" y="149225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6874" name="Text Box 53"/>
          <p:cNvSpPr txBox="1">
            <a:spLocks noChangeArrowheads="1"/>
          </p:cNvSpPr>
          <p:nvPr/>
        </p:nvSpPr>
        <p:spPr bwMode="auto">
          <a:xfrm>
            <a:off x="95250" y="2736850"/>
            <a:ext cx="9048750" cy="332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400"/>
              <a:t>We can report “</a:t>
            </a:r>
            <a:r>
              <a:rPr lang="en-US" altLang="en-US" sz="2000" b="1">
                <a:latin typeface="Courier New" panose="02070309020205020404" pitchFamily="49" charset="0"/>
                <a:cs typeface="Courier New" panose="02070309020205020404" pitchFamily="49" charset="0"/>
              </a:rPr>
              <a:t>don’t know</a:t>
            </a:r>
            <a:r>
              <a:rPr lang="en-US" altLang="en-US" sz="2400"/>
              <a:t>”. 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Sometimes that would work. For example. If a decision tree is processing credit card applications, we give a credit to “</a:t>
            </a:r>
            <a:r>
              <a:rPr lang="en-US" altLang="en-US" sz="1800" b="1">
                <a:latin typeface="Courier New" panose="02070309020205020404" pitchFamily="49" charset="0"/>
                <a:cs typeface="Courier New" panose="02070309020205020404" pitchFamily="49" charset="0"/>
              </a:rPr>
              <a:t>Yes</a:t>
            </a:r>
            <a:r>
              <a:rPr lang="en-US" altLang="en-US" sz="1800"/>
              <a:t>” but not to “</a:t>
            </a:r>
            <a:r>
              <a:rPr lang="en-US" altLang="en-US" sz="1800" b="1">
                <a:latin typeface="Courier New" panose="02070309020205020404" pitchFamily="49" charset="0"/>
                <a:cs typeface="Courier New" panose="02070309020205020404" pitchFamily="49" charset="0"/>
              </a:rPr>
              <a:t>No</a:t>
            </a:r>
            <a:r>
              <a:rPr lang="en-US" altLang="en-US" sz="1800"/>
              <a:t>” or “</a:t>
            </a:r>
            <a:r>
              <a:rPr lang="en-US" altLang="en-US" sz="1800" b="1">
                <a:latin typeface="Courier New" panose="02070309020205020404" pitchFamily="49" charset="0"/>
                <a:cs typeface="Courier New" panose="02070309020205020404" pitchFamily="49" charset="0"/>
              </a:rPr>
              <a:t>Don’t know</a:t>
            </a:r>
            <a:r>
              <a:rPr lang="en-US" altLang="en-US" sz="1800"/>
              <a:t>”.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The might be a little lost opportunity there, but if “</a:t>
            </a:r>
            <a:r>
              <a:rPr lang="en-US" altLang="en-US" sz="1800" b="1">
                <a:latin typeface="Courier New" panose="02070309020205020404" pitchFamily="49" charset="0"/>
                <a:cs typeface="Courier New" panose="02070309020205020404" pitchFamily="49" charset="0"/>
              </a:rPr>
              <a:t>Don’t know</a:t>
            </a:r>
            <a:r>
              <a:rPr lang="en-US" altLang="en-US" sz="1800"/>
              <a:t>” is rare, it will not matter. In some cases, we cannot do this. </a:t>
            </a:r>
            <a:r>
              <a:rPr lang="en-US" altLang="en-US" sz="1800" i="1"/>
              <a:t>Every</a:t>
            </a:r>
            <a:r>
              <a:rPr lang="en-US" altLang="en-US" sz="1800"/>
              <a:t> email has to be a spam or no-spam.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800" b="1"/>
              <a:t>Interesting example</a:t>
            </a:r>
            <a:r>
              <a:rPr lang="en-US" altLang="en-US" sz="1800"/>
              <a:t>: For an ATM check-reader, if it can classify </a:t>
            </a:r>
            <a:r>
              <a:rPr lang="en-US" altLang="en-US" sz="1800" i="1"/>
              <a:t>each</a:t>
            </a:r>
            <a:r>
              <a:rPr lang="en-US" altLang="en-US" sz="1800"/>
              <a:t> number, then it registers that amount. If one of the numbers is classified as “</a:t>
            </a:r>
            <a:r>
              <a:rPr lang="en-US" altLang="en-US" sz="1800" b="1">
                <a:latin typeface="Courier New" panose="02070309020205020404" pitchFamily="49" charset="0"/>
                <a:cs typeface="Courier New" panose="02070309020205020404" pitchFamily="49" charset="0"/>
              </a:rPr>
              <a:t>Don’t know</a:t>
            </a:r>
            <a:r>
              <a:rPr lang="en-US" altLang="en-US" sz="1800"/>
              <a:t>”, then the image is sent to a outsourced human.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</p:txBody>
      </p:sp>
      <p:pic>
        <p:nvPicPr>
          <p:cNvPr id="36875" name="Picture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1550" y="5335588"/>
            <a:ext cx="3092450" cy="145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4"/>
          <p:cNvSpPr>
            <a:spLocks noChangeArrowheads="1"/>
          </p:cNvSpPr>
          <p:nvPr/>
        </p:nvSpPr>
        <p:spPr bwMode="auto">
          <a:xfrm>
            <a:off x="5443538" y="798513"/>
            <a:ext cx="3303587" cy="1223962"/>
          </a:xfrm>
          <a:prstGeom prst="rect">
            <a:avLst/>
          </a:prstGeom>
          <a:solidFill>
            <a:schemeClr val="bg1"/>
          </a:solidFill>
          <a:ln w="1270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37891" name="Picture 8" descr="homerthin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0850" y="827088"/>
            <a:ext cx="596900" cy="1158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2" name="Picture 13" descr="abe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6763" y="857250"/>
            <a:ext cx="419100" cy="1089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Text Box 53"/>
          <p:cNvSpPr txBox="1">
            <a:spLocks noChangeArrowheads="1"/>
          </p:cNvSpPr>
          <p:nvPr/>
        </p:nvSpPr>
        <p:spPr bwMode="auto">
          <a:xfrm>
            <a:off x="95250" y="149225"/>
            <a:ext cx="43592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It is possible that when we are building a decision tree, we have a node that is not pure, but we have no more features to test (or the feature tests don’t suggest a split). What can we do?</a:t>
            </a:r>
          </a:p>
        </p:txBody>
      </p:sp>
      <p:pic>
        <p:nvPicPr>
          <p:cNvPr id="37894" name="Picture 2" descr="Related image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03950" y="874713"/>
            <a:ext cx="804863" cy="1071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5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3050" y="857250"/>
            <a:ext cx="530225" cy="1119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6" name="Line 37"/>
          <p:cNvSpPr>
            <a:spLocks noChangeShapeType="1"/>
          </p:cNvSpPr>
          <p:nvPr/>
        </p:nvSpPr>
        <p:spPr bwMode="auto">
          <a:xfrm flipH="1">
            <a:off x="7083425" y="0"/>
            <a:ext cx="700088" cy="7826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7" name="Text Box 41"/>
          <p:cNvSpPr txBox="1">
            <a:spLocks noChangeArrowheads="1"/>
          </p:cNvSpPr>
          <p:nvPr/>
        </p:nvSpPr>
        <p:spPr bwMode="auto">
          <a:xfrm>
            <a:off x="7158038" y="149225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7898" name="Text Box 53"/>
          <p:cNvSpPr txBox="1">
            <a:spLocks noChangeArrowheads="1"/>
          </p:cNvSpPr>
          <p:nvPr/>
        </p:nvSpPr>
        <p:spPr bwMode="auto">
          <a:xfrm>
            <a:off x="95250" y="2736850"/>
            <a:ext cx="9048750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400">
                <a:solidFill>
                  <a:srgbClr val="BFBFBF"/>
                </a:solidFill>
              </a:rPr>
              <a:t>We can report “</a:t>
            </a:r>
            <a:r>
              <a:rPr lang="en-US" altLang="en-US" sz="2000" b="1">
                <a:solidFill>
                  <a:srgbClr val="BFBFB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don’t know</a:t>
            </a:r>
            <a:r>
              <a:rPr lang="en-US" altLang="en-US" sz="2400">
                <a:solidFill>
                  <a:srgbClr val="BFBFBF"/>
                </a:solidFill>
              </a:rPr>
              <a:t>”. 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BFBFBF"/>
                </a:solidFill>
              </a:rPr>
              <a:t>Sometimes that would work. For example. If a decision tree is processing credit card applications, we give a credit to “</a:t>
            </a:r>
            <a:r>
              <a:rPr lang="en-US" altLang="en-US" sz="1800" b="1">
                <a:solidFill>
                  <a:srgbClr val="BFBFB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Yes</a:t>
            </a:r>
            <a:r>
              <a:rPr lang="en-US" altLang="en-US" sz="1800">
                <a:solidFill>
                  <a:srgbClr val="BFBFBF"/>
                </a:solidFill>
              </a:rPr>
              <a:t>” but not to “</a:t>
            </a:r>
            <a:r>
              <a:rPr lang="en-US" altLang="en-US" sz="1800" b="1">
                <a:solidFill>
                  <a:srgbClr val="BFBFB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No</a:t>
            </a:r>
            <a:r>
              <a:rPr lang="en-US" altLang="en-US" sz="1800">
                <a:solidFill>
                  <a:srgbClr val="BFBFBF"/>
                </a:solidFill>
              </a:rPr>
              <a:t>” or “</a:t>
            </a:r>
            <a:r>
              <a:rPr lang="en-US" altLang="en-US" sz="1800" b="1">
                <a:solidFill>
                  <a:srgbClr val="BFBFB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Don’t know</a:t>
            </a:r>
            <a:r>
              <a:rPr lang="en-US" altLang="en-US" sz="1800">
                <a:solidFill>
                  <a:srgbClr val="BFBFBF"/>
                </a:solidFill>
              </a:rPr>
              <a:t>”.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BFBFBF"/>
                </a:solidFill>
              </a:rPr>
              <a:t>The might be a little lost opportunity there, but if “</a:t>
            </a:r>
            <a:r>
              <a:rPr lang="en-US" altLang="en-US" sz="1800" b="1">
                <a:solidFill>
                  <a:srgbClr val="BFBFBF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Don’t know</a:t>
            </a:r>
            <a:r>
              <a:rPr lang="en-US" altLang="en-US" sz="1800">
                <a:solidFill>
                  <a:srgbClr val="BFBFBF"/>
                </a:solidFill>
              </a:rPr>
              <a:t>” is rare, it will not matter. In some cases, we cannot do this. </a:t>
            </a:r>
            <a:r>
              <a:rPr lang="en-US" altLang="en-US" sz="1800" i="1">
                <a:solidFill>
                  <a:srgbClr val="BFBFBF"/>
                </a:solidFill>
              </a:rPr>
              <a:t>Every</a:t>
            </a:r>
            <a:r>
              <a:rPr lang="en-US" altLang="en-US" sz="1800">
                <a:solidFill>
                  <a:srgbClr val="BFBFBF"/>
                </a:solidFill>
              </a:rPr>
              <a:t> email has to be a spam or no-spam</a:t>
            </a:r>
            <a:r>
              <a:rPr lang="en-US" altLang="en-US" sz="1800"/>
              <a:t>.</a:t>
            </a:r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  <a:p>
            <a:pPr eaLnBrk="1" hangingPunct="1">
              <a:spcBef>
                <a:spcPct val="0"/>
              </a:spcBef>
            </a:pPr>
            <a:r>
              <a:rPr lang="en-US" altLang="en-US" sz="2400"/>
              <a:t>We can report a probability. So, for example, if a new instance arrives at the node above, we would report: </a:t>
            </a:r>
            <a:r>
              <a:rPr lang="en-US" altLang="en-US" sz="2000" b="1">
                <a:latin typeface="Courier New" panose="02070309020205020404" pitchFamily="49" charset="0"/>
                <a:cs typeface="Courier New" panose="02070309020205020404" pitchFamily="49" charset="0"/>
              </a:rPr>
              <a:t>Male with 75% </a:t>
            </a:r>
            <a:r>
              <a:rPr lang="en-US" altLang="en-US" sz="2400"/>
              <a:t>confidence.</a:t>
            </a:r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  <a:p>
            <a:pPr eaLnBrk="1" hangingPunct="1">
              <a:spcBef>
                <a:spcPct val="0"/>
              </a:spcBef>
            </a:pPr>
            <a:endParaRPr lang="en-US" altLang="en-US" sz="240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40"/>
          <p:cNvSpPr txBox="1">
            <a:spLocks noChangeArrowheads="1"/>
          </p:cNvSpPr>
          <p:nvPr/>
        </p:nvSpPr>
        <p:spPr bwMode="auto">
          <a:xfrm>
            <a:off x="0" y="155575"/>
            <a:ext cx="452278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It is trivial to convert Decision Trees to rules… </a:t>
            </a:r>
          </a:p>
        </p:txBody>
      </p:sp>
      <p:sp>
        <p:nvSpPr>
          <p:cNvPr id="38915" name="Rectangle 2"/>
          <p:cNvSpPr>
            <a:spLocks noChangeArrowheads="1"/>
          </p:cNvSpPr>
          <p:nvPr/>
        </p:nvSpPr>
        <p:spPr bwMode="auto">
          <a:xfrm>
            <a:off x="5932488" y="182563"/>
            <a:ext cx="2065337" cy="858837"/>
          </a:xfrm>
          <a:prstGeom prst="rect">
            <a:avLst/>
          </a:prstGeom>
          <a:solidFill>
            <a:schemeClr val="bg1"/>
          </a:solidFill>
          <a:ln w="1270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916" name="Rectangle 3"/>
          <p:cNvSpPr>
            <a:spLocks noChangeArrowheads="1"/>
          </p:cNvSpPr>
          <p:nvPr/>
        </p:nvSpPr>
        <p:spPr bwMode="auto">
          <a:xfrm>
            <a:off x="4576763" y="1585913"/>
            <a:ext cx="2049462" cy="858837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917" name="Line 4"/>
          <p:cNvSpPr>
            <a:spLocks noChangeShapeType="1"/>
          </p:cNvSpPr>
          <p:nvPr/>
        </p:nvSpPr>
        <p:spPr bwMode="auto">
          <a:xfrm flipH="1">
            <a:off x="5692775" y="1041400"/>
            <a:ext cx="700088" cy="5508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18" name="Rectangle 14"/>
          <p:cNvSpPr>
            <a:spLocks noChangeArrowheads="1"/>
          </p:cNvSpPr>
          <p:nvPr/>
        </p:nvSpPr>
        <p:spPr bwMode="auto">
          <a:xfrm flipH="1">
            <a:off x="7119938" y="1585913"/>
            <a:ext cx="1849437" cy="858837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919" name="Line 15"/>
          <p:cNvSpPr>
            <a:spLocks noChangeShapeType="1"/>
          </p:cNvSpPr>
          <p:nvPr/>
        </p:nvSpPr>
        <p:spPr bwMode="auto">
          <a:xfrm>
            <a:off x="7502525" y="1041400"/>
            <a:ext cx="700088" cy="5508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0" name="Rectangle 16"/>
          <p:cNvSpPr>
            <a:spLocks noChangeArrowheads="1"/>
          </p:cNvSpPr>
          <p:nvPr/>
        </p:nvSpPr>
        <p:spPr bwMode="auto">
          <a:xfrm>
            <a:off x="5973763" y="396875"/>
            <a:ext cx="18970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b="1"/>
              <a:t>Weight &lt;= 160?</a:t>
            </a:r>
          </a:p>
        </p:txBody>
      </p:sp>
      <p:sp>
        <p:nvSpPr>
          <p:cNvPr id="38921" name="Text Box 17"/>
          <p:cNvSpPr txBox="1">
            <a:spLocks noChangeArrowheads="1"/>
          </p:cNvSpPr>
          <p:nvPr/>
        </p:nvSpPr>
        <p:spPr bwMode="auto">
          <a:xfrm>
            <a:off x="5929313" y="1139825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8922" name="Text Box 18"/>
          <p:cNvSpPr txBox="1">
            <a:spLocks noChangeArrowheads="1"/>
          </p:cNvSpPr>
          <p:nvPr/>
        </p:nvSpPr>
        <p:spPr bwMode="auto">
          <a:xfrm>
            <a:off x="7666038" y="1139825"/>
            <a:ext cx="3048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sp>
        <p:nvSpPr>
          <p:cNvPr id="38923" name="Rectangle 28"/>
          <p:cNvSpPr>
            <a:spLocks noChangeArrowheads="1"/>
          </p:cNvSpPr>
          <p:nvPr/>
        </p:nvSpPr>
        <p:spPr bwMode="auto">
          <a:xfrm>
            <a:off x="5919788" y="2984500"/>
            <a:ext cx="1792287" cy="858838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924" name="Line 29"/>
          <p:cNvSpPr>
            <a:spLocks noChangeShapeType="1"/>
          </p:cNvSpPr>
          <p:nvPr/>
        </p:nvSpPr>
        <p:spPr bwMode="auto">
          <a:xfrm flipH="1">
            <a:off x="4416425" y="2439988"/>
            <a:ext cx="700088" cy="5492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5" name="Rectangle 30"/>
          <p:cNvSpPr>
            <a:spLocks noChangeArrowheads="1"/>
          </p:cNvSpPr>
          <p:nvPr/>
        </p:nvSpPr>
        <p:spPr bwMode="auto">
          <a:xfrm flipH="1">
            <a:off x="3843338" y="2984500"/>
            <a:ext cx="1497012" cy="858838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8926" name="Line 31"/>
          <p:cNvSpPr>
            <a:spLocks noChangeShapeType="1"/>
          </p:cNvSpPr>
          <p:nvPr/>
        </p:nvSpPr>
        <p:spPr bwMode="auto">
          <a:xfrm>
            <a:off x="6226175" y="2439988"/>
            <a:ext cx="700088" cy="5492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8927" name="Rectangle 32"/>
          <p:cNvSpPr>
            <a:spLocks noChangeArrowheads="1"/>
          </p:cNvSpPr>
          <p:nvPr/>
        </p:nvSpPr>
        <p:spPr bwMode="auto">
          <a:xfrm>
            <a:off x="4597400" y="1844675"/>
            <a:ext cx="2000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/>
              <a:t>Hair Length &lt;= 2?</a:t>
            </a:r>
          </a:p>
        </p:txBody>
      </p:sp>
      <p:sp>
        <p:nvSpPr>
          <p:cNvPr id="38928" name="Text Box 33"/>
          <p:cNvSpPr txBox="1">
            <a:spLocks noChangeArrowheads="1"/>
          </p:cNvSpPr>
          <p:nvPr/>
        </p:nvSpPr>
        <p:spPr bwMode="auto">
          <a:xfrm>
            <a:off x="4633913" y="2563813"/>
            <a:ext cx="4064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38929" name="Text Box 34"/>
          <p:cNvSpPr txBox="1">
            <a:spLocks noChangeArrowheads="1"/>
          </p:cNvSpPr>
          <p:nvPr/>
        </p:nvSpPr>
        <p:spPr bwMode="auto">
          <a:xfrm>
            <a:off x="6323013" y="2532063"/>
            <a:ext cx="304800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sp>
        <p:nvSpPr>
          <p:cNvPr id="38930" name="Text Box 42"/>
          <p:cNvSpPr txBox="1">
            <a:spLocks noChangeArrowheads="1"/>
          </p:cNvSpPr>
          <p:nvPr/>
        </p:nvSpPr>
        <p:spPr bwMode="auto">
          <a:xfrm>
            <a:off x="7585075" y="1851025"/>
            <a:ext cx="990600" cy="549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0FF"/>
                </a:solidFill>
              </a:rPr>
              <a:t>Male</a:t>
            </a:r>
          </a:p>
        </p:txBody>
      </p:sp>
      <p:sp>
        <p:nvSpPr>
          <p:cNvPr id="38931" name="Text Box 43"/>
          <p:cNvSpPr txBox="1">
            <a:spLocks noChangeArrowheads="1"/>
          </p:cNvSpPr>
          <p:nvPr/>
        </p:nvSpPr>
        <p:spPr bwMode="auto">
          <a:xfrm>
            <a:off x="4070350" y="3268663"/>
            <a:ext cx="990600" cy="549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0FF"/>
                </a:solidFill>
              </a:rPr>
              <a:t>Male</a:t>
            </a:r>
          </a:p>
        </p:txBody>
      </p:sp>
      <p:sp>
        <p:nvSpPr>
          <p:cNvPr id="38932" name="Text Box 44"/>
          <p:cNvSpPr txBox="1">
            <a:spLocks noChangeArrowheads="1"/>
          </p:cNvSpPr>
          <p:nvPr/>
        </p:nvSpPr>
        <p:spPr bwMode="auto">
          <a:xfrm>
            <a:off x="6083300" y="3268663"/>
            <a:ext cx="1422400" cy="549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</a:rPr>
              <a:t>Female</a:t>
            </a:r>
          </a:p>
        </p:txBody>
      </p:sp>
      <p:sp>
        <p:nvSpPr>
          <p:cNvPr id="38933" name="Text Box 45"/>
          <p:cNvSpPr txBox="1">
            <a:spLocks noChangeArrowheads="1"/>
          </p:cNvSpPr>
          <p:nvPr/>
        </p:nvSpPr>
        <p:spPr bwMode="auto">
          <a:xfrm>
            <a:off x="1290638" y="4652963"/>
            <a:ext cx="6297612" cy="1616075"/>
          </a:xfrm>
          <a:prstGeom prst="rect">
            <a:avLst/>
          </a:prstGeom>
          <a:solidFill>
            <a:srgbClr val="FFCC99"/>
          </a:solidFill>
          <a:ln>
            <a:noFill/>
          </a:ln>
          <a:effectLst>
            <a:outerShdw dist="107763" dir="81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/>
              <a:t>Rules to Classify Males/Females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 b="1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/>
              <a:t>If</a:t>
            </a:r>
            <a:r>
              <a:rPr lang="en-US" altLang="en-US" sz="2000"/>
              <a:t> </a:t>
            </a:r>
            <a:r>
              <a:rPr lang="en-US" altLang="en-US" sz="2000" i="1"/>
              <a:t>Weight</a:t>
            </a:r>
            <a:r>
              <a:rPr lang="en-US" altLang="en-US" sz="2000"/>
              <a:t> </a:t>
            </a:r>
            <a:r>
              <a:rPr lang="en-US" altLang="en-US" sz="2000" b="1"/>
              <a:t>greater than</a:t>
            </a:r>
            <a:r>
              <a:rPr lang="en-US" altLang="en-US" sz="2000"/>
              <a:t> 160, classify as </a:t>
            </a:r>
            <a:r>
              <a:rPr lang="en-US" altLang="en-US" sz="2000" b="1">
                <a:solidFill>
                  <a:srgbClr val="0000FF"/>
                </a:solidFill>
              </a:rPr>
              <a:t>Male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/>
              <a:t>Elseif </a:t>
            </a:r>
            <a:r>
              <a:rPr lang="en-US" altLang="en-US" sz="2000" i="1"/>
              <a:t>Hair Length</a:t>
            </a:r>
            <a:r>
              <a:rPr lang="en-US" altLang="en-US" sz="2000"/>
              <a:t> </a:t>
            </a:r>
            <a:r>
              <a:rPr lang="en-US" altLang="en-US" sz="2000" b="1"/>
              <a:t>less than or equal</a:t>
            </a:r>
            <a:r>
              <a:rPr lang="en-US" altLang="en-US" sz="2000"/>
              <a:t> to 2, classify as </a:t>
            </a:r>
            <a:r>
              <a:rPr lang="en-US" altLang="en-US" sz="2000" b="1">
                <a:solidFill>
                  <a:srgbClr val="0000FF"/>
                </a:solidFill>
              </a:rPr>
              <a:t>Male</a:t>
            </a: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/>
              <a:t>Else</a:t>
            </a:r>
            <a:r>
              <a:rPr lang="en-US" altLang="en-US" sz="2000"/>
              <a:t> classify as </a:t>
            </a:r>
            <a:r>
              <a:rPr lang="en-US" altLang="en-US" sz="2000" b="1">
                <a:solidFill>
                  <a:srgbClr val="FF0000"/>
                </a:solidFill>
              </a:rPr>
              <a:t>Female</a:t>
            </a:r>
            <a:r>
              <a:rPr lang="en-US" altLang="en-US" sz="2000" b="1"/>
              <a:t> 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5" descr="f11_06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438" y="1444625"/>
            <a:ext cx="6858000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6" name="Text Box 6"/>
          <p:cNvSpPr txBox="1">
            <a:spLocks noChangeArrowheads="1"/>
          </p:cNvSpPr>
          <p:nvPr/>
        </p:nvSpPr>
        <p:spPr bwMode="auto">
          <a:xfrm>
            <a:off x="1003300" y="5840413"/>
            <a:ext cx="6997700" cy="82232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Decision tree for a typical shared-care setting applying the system for the diagnosis of prostatic obstructions.</a:t>
            </a:r>
          </a:p>
        </p:txBody>
      </p:sp>
      <p:sp>
        <p:nvSpPr>
          <p:cNvPr id="107527" name="Text Box 7"/>
          <p:cNvSpPr txBox="1">
            <a:spLocks noChangeArrowheads="1"/>
          </p:cNvSpPr>
          <p:nvPr/>
        </p:nvSpPr>
        <p:spPr bwMode="auto">
          <a:xfrm>
            <a:off x="141288" y="107950"/>
            <a:ext cx="9002712" cy="442913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300">
                <a:effectLst>
                  <a:outerShdw blurRad="38100" dist="38100" dir="2700000" algn="tl">
                    <a:srgbClr val="C0C0C0"/>
                  </a:outerShdw>
                </a:effectLst>
              </a:rPr>
              <a:t>Once we have learned the decision tree, we don’t even need a computer!</a:t>
            </a:r>
          </a:p>
        </p:txBody>
      </p:sp>
      <p:sp>
        <p:nvSpPr>
          <p:cNvPr id="39941" name="Text Box 8"/>
          <p:cNvSpPr txBox="1">
            <a:spLocks noChangeArrowheads="1"/>
          </p:cNvSpPr>
          <p:nvPr/>
        </p:nvSpPr>
        <p:spPr bwMode="auto">
          <a:xfrm>
            <a:off x="777875" y="688975"/>
            <a:ext cx="7564438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This decision tree is attached to a medical machine, and is designed to help nurses make decisions about what type of doctor to call.</a:t>
            </a:r>
            <a:r>
              <a:rPr lang="en-US" altLang="en-US" sz="2400"/>
              <a:t> 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64" t="3893" r="1932" b="2161"/>
          <a:stretch>
            <a:fillRect/>
          </a:stretch>
        </p:blipFill>
        <p:spPr bwMode="auto">
          <a:xfrm>
            <a:off x="987425" y="0"/>
            <a:ext cx="8156575" cy="675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40963" name="Text Box 4"/>
          <p:cNvSpPr txBox="1">
            <a:spLocks noChangeArrowheads="1"/>
          </p:cNvSpPr>
          <p:nvPr/>
        </p:nvSpPr>
        <p:spPr bwMode="auto">
          <a:xfrm>
            <a:off x="3121025" y="6626225"/>
            <a:ext cx="391795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tabLst>
                <a:tab pos="655638" algn="l"/>
                <a:tab pos="1312863" algn="l"/>
                <a:tab pos="1968500" algn="l"/>
                <a:tab pos="2625725" algn="l"/>
                <a:tab pos="3282950" algn="l"/>
              </a:tabLst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655638" algn="l"/>
                <a:tab pos="1312863" algn="l"/>
                <a:tab pos="1968500" algn="l"/>
                <a:tab pos="2625725" algn="l"/>
                <a:tab pos="3282950" algn="l"/>
              </a:tabLst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655638" algn="l"/>
                <a:tab pos="1312863" algn="l"/>
                <a:tab pos="1968500" algn="l"/>
                <a:tab pos="2625725" algn="l"/>
                <a:tab pos="3282950" algn="l"/>
              </a:tabLst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655638" algn="l"/>
                <a:tab pos="1312863" algn="l"/>
                <a:tab pos="1968500" algn="l"/>
                <a:tab pos="2625725" algn="l"/>
                <a:tab pos="3282950" algn="l"/>
              </a:tabLs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655638" algn="l"/>
                <a:tab pos="1312863" algn="l"/>
                <a:tab pos="1968500" algn="l"/>
                <a:tab pos="2625725" algn="l"/>
                <a:tab pos="3282950" algn="l"/>
              </a:tabLs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655638" algn="l"/>
                <a:tab pos="1312863" algn="l"/>
                <a:tab pos="1968500" algn="l"/>
                <a:tab pos="2625725" algn="l"/>
                <a:tab pos="3282950" algn="l"/>
              </a:tabLs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655638" algn="l"/>
                <a:tab pos="1312863" algn="l"/>
                <a:tab pos="1968500" algn="l"/>
                <a:tab pos="2625725" algn="l"/>
                <a:tab pos="3282950" algn="l"/>
              </a:tabLs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655638" algn="l"/>
                <a:tab pos="1312863" algn="l"/>
                <a:tab pos="1968500" algn="l"/>
                <a:tab pos="2625725" algn="l"/>
                <a:tab pos="3282950" algn="l"/>
              </a:tabLs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655638" algn="l"/>
                <a:tab pos="1312863" algn="l"/>
                <a:tab pos="1968500" algn="l"/>
                <a:tab pos="2625725" algn="l"/>
                <a:tab pos="3282950" algn="l"/>
              </a:tabLst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GB" altLang="en-US" sz="1100" b="1">
                <a:solidFill>
                  <a:srgbClr val="000000"/>
                </a:solidFill>
                <a:latin typeface="Arial" panose="020B0604020202020204" pitchFamily="34" charset="0"/>
              </a:rPr>
              <a:t>Garzotto M et al. JCO 2005;23:4322-4329</a:t>
            </a:r>
          </a:p>
        </p:txBody>
      </p:sp>
      <p:sp>
        <p:nvSpPr>
          <p:cNvPr id="40964" name="Rectangle 6"/>
          <p:cNvSpPr>
            <a:spLocks noChangeArrowheads="1"/>
          </p:cNvSpPr>
          <p:nvPr/>
        </p:nvSpPr>
        <p:spPr bwMode="auto">
          <a:xfrm>
            <a:off x="0" y="0"/>
            <a:ext cx="5133975" cy="806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2945" tIns="41473" rIns="82945" bIns="41473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/>
              <a:t>PSA     = serum prostate-specific antigen levels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/>
              <a:t>PSAD  = PSA density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500"/>
              <a:t>TRUS  =  transrectal ultrasound </a:t>
            </a:r>
          </a:p>
        </p:txBody>
      </p:sp>
      <p:pic>
        <p:nvPicPr>
          <p:cNvPr id="4096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5025" y="6629400"/>
            <a:ext cx="19589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213" y="2401888"/>
            <a:ext cx="8459787" cy="4418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1" name="Rectangle 2"/>
          <p:cNvSpPr>
            <a:spLocks noChangeArrowheads="1"/>
          </p:cNvSpPr>
          <p:nvPr/>
        </p:nvSpPr>
        <p:spPr bwMode="auto">
          <a:xfrm>
            <a:off x="250825" y="908050"/>
            <a:ext cx="70580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The Supreme Court’s search and seizure decisions, 1962–1984 terms.</a:t>
            </a:r>
          </a:p>
        </p:txBody>
      </p:sp>
      <p:sp>
        <p:nvSpPr>
          <p:cNvPr id="43012" name="Rectangle 3"/>
          <p:cNvSpPr>
            <a:spLocks noChangeArrowheads="1"/>
          </p:cNvSpPr>
          <p:nvPr/>
        </p:nvSpPr>
        <p:spPr bwMode="auto">
          <a:xfrm>
            <a:off x="323850" y="6273800"/>
            <a:ext cx="26638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1"/>
              <a:t>U</a:t>
            </a:r>
            <a:r>
              <a:rPr lang="en-US" altLang="en-US" sz="1600"/>
              <a:t> = Unreasonable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 b="1"/>
              <a:t>R</a:t>
            </a:r>
            <a:r>
              <a:rPr lang="en-US" altLang="en-US" sz="1600"/>
              <a:t> = Reasonable</a:t>
            </a:r>
          </a:p>
        </p:txBody>
      </p:sp>
      <p:sp>
        <p:nvSpPr>
          <p:cNvPr id="43013" name="TextBox 4"/>
          <p:cNvSpPr txBox="1">
            <a:spLocks noChangeArrowheads="1"/>
          </p:cNvSpPr>
          <p:nvPr/>
        </p:nvSpPr>
        <p:spPr bwMode="auto">
          <a:xfrm>
            <a:off x="250825" y="188913"/>
            <a:ext cx="8893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/>
              <a:t>Classification Problem: </a:t>
            </a:r>
            <a:r>
              <a:rPr lang="en-US" altLang="en-US" sz="2000"/>
              <a:t>Fourth Amendment Cases before the Supreme Court II</a:t>
            </a:r>
          </a:p>
        </p:txBody>
      </p:sp>
      <p:sp>
        <p:nvSpPr>
          <p:cNvPr id="43014" name="Rectangle 5"/>
          <p:cNvSpPr>
            <a:spLocks noChangeArrowheads="1"/>
          </p:cNvSpPr>
          <p:nvPr/>
        </p:nvSpPr>
        <p:spPr bwMode="auto">
          <a:xfrm>
            <a:off x="2124075" y="1773238"/>
            <a:ext cx="62484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Keogh vs. State of California = {</a:t>
            </a:r>
            <a:r>
              <a:rPr lang="en-US" altLang="en-US" sz="2400">
                <a:solidFill>
                  <a:srgbClr val="FF0000"/>
                </a:solidFill>
              </a:rPr>
              <a:t>0</a:t>
            </a:r>
            <a:r>
              <a:rPr lang="en-US" altLang="en-US" sz="2400"/>
              <a:t>,</a:t>
            </a:r>
            <a:r>
              <a:rPr lang="en-US" altLang="en-US" sz="2400">
                <a:solidFill>
                  <a:srgbClr val="33CC33"/>
                </a:solidFill>
              </a:rPr>
              <a:t>1</a:t>
            </a:r>
            <a:r>
              <a:rPr lang="en-US" altLang="en-US" sz="2400"/>
              <a:t>,1,0,0,0,1,</a:t>
            </a:r>
            <a:r>
              <a:rPr lang="en-US" altLang="en-US" sz="2400">
                <a:solidFill>
                  <a:srgbClr val="0000FF"/>
                </a:solidFill>
              </a:rPr>
              <a:t>0</a:t>
            </a:r>
            <a:r>
              <a:rPr lang="en-US" altLang="en-US" sz="2400"/>
              <a:t>} </a:t>
            </a:r>
          </a:p>
        </p:txBody>
      </p:sp>
      <p:cxnSp>
        <p:nvCxnSpPr>
          <p:cNvPr id="43015" name="Straight Connector 7"/>
          <p:cNvCxnSpPr>
            <a:cxnSpLocks noChangeShapeType="1"/>
          </p:cNvCxnSpPr>
          <p:nvPr/>
        </p:nvCxnSpPr>
        <p:spPr bwMode="auto">
          <a:xfrm>
            <a:off x="4546600" y="2708275"/>
            <a:ext cx="1295400" cy="0"/>
          </a:xfrm>
          <a:prstGeom prst="line">
            <a:avLst/>
          </a:prstGeom>
          <a:noFill/>
          <a:ln w="5397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6" name="Straight Connector 8"/>
          <p:cNvCxnSpPr>
            <a:cxnSpLocks noChangeShapeType="1"/>
          </p:cNvCxnSpPr>
          <p:nvPr/>
        </p:nvCxnSpPr>
        <p:spPr bwMode="auto">
          <a:xfrm>
            <a:off x="6516688" y="3644900"/>
            <a:ext cx="1079500" cy="0"/>
          </a:xfrm>
          <a:prstGeom prst="line">
            <a:avLst/>
          </a:prstGeom>
          <a:noFill/>
          <a:ln w="53975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3017" name="Straight Connector 10"/>
          <p:cNvCxnSpPr>
            <a:cxnSpLocks noChangeShapeType="1"/>
          </p:cNvCxnSpPr>
          <p:nvPr/>
        </p:nvCxnSpPr>
        <p:spPr bwMode="auto">
          <a:xfrm>
            <a:off x="5795963" y="5084763"/>
            <a:ext cx="1296987" cy="0"/>
          </a:xfrm>
          <a:prstGeom prst="line">
            <a:avLst/>
          </a:prstGeom>
          <a:noFill/>
          <a:ln w="53975" algn="ctr">
            <a:solidFill>
              <a:srgbClr val="00B05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3018" name="Rectangle 11"/>
          <p:cNvSpPr>
            <a:spLocks noChangeArrowheads="1"/>
          </p:cNvSpPr>
          <p:nvPr/>
        </p:nvSpPr>
        <p:spPr bwMode="auto">
          <a:xfrm>
            <a:off x="755650" y="2133600"/>
            <a:ext cx="720725" cy="5032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19" name="Rectangle 12"/>
          <p:cNvSpPr>
            <a:spLocks noChangeArrowheads="1"/>
          </p:cNvSpPr>
          <p:nvPr/>
        </p:nvSpPr>
        <p:spPr bwMode="auto">
          <a:xfrm>
            <a:off x="3132138" y="3716338"/>
            <a:ext cx="719137" cy="504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20" name="Rectangle 13"/>
          <p:cNvSpPr>
            <a:spLocks noChangeArrowheads="1"/>
          </p:cNvSpPr>
          <p:nvPr/>
        </p:nvSpPr>
        <p:spPr bwMode="auto">
          <a:xfrm>
            <a:off x="1258888" y="4652963"/>
            <a:ext cx="720725" cy="504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21" name="Rectangle 14"/>
          <p:cNvSpPr>
            <a:spLocks noChangeArrowheads="1"/>
          </p:cNvSpPr>
          <p:nvPr/>
        </p:nvSpPr>
        <p:spPr bwMode="auto">
          <a:xfrm>
            <a:off x="4932363" y="2852738"/>
            <a:ext cx="719137" cy="504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22" name="Rectangle 15"/>
          <p:cNvSpPr>
            <a:spLocks noChangeArrowheads="1"/>
          </p:cNvSpPr>
          <p:nvPr/>
        </p:nvSpPr>
        <p:spPr bwMode="auto">
          <a:xfrm>
            <a:off x="5795963" y="5300663"/>
            <a:ext cx="720725" cy="5048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3023" name="Rectangle 16"/>
          <p:cNvSpPr>
            <a:spLocks noChangeArrowheads="1"/>
          </p:cNvSpPr>
          <p:nvPr/>
        </p:nvSpPr>
        <p:spPr bwMode="auto">
          <a:xfrm>
            <a:off x="6588125" y="3789363"/>
            <a:ext cx="720725" cy="5032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AutoShape 1004"/>
          <p:cNvSpPr>
            <a:spLocks noChangeArrowheads="1"/>
          </p:cNvSpPr>
          <p:nvPr/>
        </p:nvSpPr>
        <p:spPr bwMode="auto">
          <a:xfrm>
            <a:off x="8434388" y="722313"/>
            <a:ext cx="136525" cy="146050"/>
          </a:xfrm>
          <a:prstGeom prst="diamond">
            <a:avLst/>
          </a:prstGeom>
          <a:solidFill>
            <a:srgbClr val="99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6147" name="Picture 14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236538"/>
            <a:ext cx="1274763" cy="1296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148" name="Straight Connector 151"/>
          <p:cNvCxnSpPr>
            <a:cxnSpLocks noChangeShapeType="1"/>
          </p:cNvCxnSpPr>
          <p:nvPr/>
        </p:nvCxnSpPr>
        <p:spPr bwMode="auto">
          <a:xfrm>
            <a:off x="636588" y="1303338"/>
            <a:ext cx="7966075" cy="0"/>
          </a:xfrm>
          <a:prstGeom prst="line">
            <a:avLst/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149" name="Straight Connector 154"/>
          <p:cNvCxnSpPr>
            <a:cxnSpLocks/>
          </p:cNvCxnSpPr>
          <p:nvPr/>
        </p:nvCxnSpPr>
        <p:spPr bwMode="auto">
          <a:xfrm>
            <a:off x="1416050" y="625475"/>
            <a:ext cx="7027863" cy="161925"/>
          </a:xfrm>
          <a:prstGeom prst="line">
            <a:avLst/>
          </a:prstGeom>
          <a:noFill/>
          <a:ln w="0" algn="ctr">
            <a:solidFill>
              <a:srgbClr val="33CC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150" name="TextBox 156"/>
          <p:cNvSpPr txBox="1">
            <a:spLocks noChangeArrowheads="1"/>
          </p:cNvSpPr>
          <p:nvPr/>
        </p:nvSpPr>
        <p:spPr bwMode="auto">
          <a:xfrm>
            <a:off x="252413" y="1535113"/>
            <a:ext cx="8518525" cy="532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3429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Suppose we try to classify this </a:t>
            </a:r>
            <a:r>
              <a:rPr lang="en-US" altLang="en-US" sz="2000">
                <a:solidFill>
                  <a:srgbClr val="7030A0"/>
                </a:solidFill>
              </a:rPr>
              <a:t>insect</a:t>
            </a:r>
            <a:r>
              <a:rPr lang="en-US" altLang="en-US" sz="2000"/>
              <a:t>. Its abdomen length suggests that it is as big as a cow! (it is clearly a typo).</a:t>
            </a:r>
          </a:p>
          <a:p>
            <a:pPr lvl="1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000"/>
              <a:t>What </a:t>
            </a:r>
            <a:r>
              <a:rPr lang="en-US" altLang="en-US" sz="2000" i="1"/>
              <a:t>will</a:t>
            </a:r>
            <a:r>
              <a:rPr lang="en-US" altLang="en-US" sz="2000"/>
              <a:t> the algorithm do?</a:t>
            </a:r>
          </a:p>
          <a:p>
            <a:pPr lvl="1" eaLnBrk="1" hangingPunct="1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000"/>
              <a:t>What </a:t>
            </a:r>
            <a:r>
              <a:rPr lang="en-US" altLang="en-US" sz="2000" i="1"/>
              <a:t>should</a:t>
            </a:r>
            <a:r>
              <a:rPr lang="en-US" altLang="en-US" sz="2000"/>
              <a:t> the algorithm do?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The algorithm should say “</a:t>
            </a:r>
            <a:r>
              <a:rPr lang="en-US" altLang="en-US" sz="2000" b="1">
                <a:latin typeface="Courier New" panose="02070309020205020404" pitchFamily="49" charset="0"/>
                <a:cs typeface="Courier New" panose="02070309020205020404" pitchFamily="49" charset="0"/>
              </a:rPr>
              <a:t>dont-know</a:t>
            </a:r>
            <a:r>
              <a:rPr lang="en-US" altLang="en-US" sz="2000"/>
              <a:t>”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We could achieve that a few ways. Suppose on our training set we measure </a:t>
            </a:r>
            <a:r>
              <a:rPr lang="en-US" altLang="en-US" sz="2000" i="1"/>
              <a:t>N</a:t>
            </a:r>
            <a:r>
              <a:rPr lang="en-US" altLang="en-US" sz="2000"/>
              <a:t>, the average distance of an object to its nearest neighbor (I did this, it was  </a:t>
            </a:r>
            <a:r>
              <a:rPr lang="en-US" altLang="en-US" sz="2000" i="1"/>
              <a:t>N</a:t>
            </a:r>
            <a:r>
              <a:rPr lang="en-US" altLang="en-US" sz="2000"/>
              <a:t> = 2.7).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When we classify the new object, we could say either: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000"/>
              <a:t>Nearest neighbor is red class: </a:t>
            </a:r>
            <a:r>
              <a:rPr lang="en-US" altLang="en-US" sz="2000" i="1"/>
              <a:t>Warning</a:t>
            </a:r>
            <a:r>
              <a:rPr lang="en-US" altLang="en-US" sz="2000"/>
              <a:t>: distance to nearest neighbor is 47 times the average distance, this is a low confidence result.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2000" b="1">
                <a:latin typeface="Courier New" panose="02070309020205020404" pitchFamily="49" charset="0"/>
                <a:cs typeface="Courier New" panose="02070309020205020404" pitchFamily="49" charset="0"/>
              </a:rPr>
              <a:t>dont-know  </a:t>
            </a:r>
            <a:r>
              <a:rPr lang="en-US" altLang="en-US" sz="2000">
                <a:latin typeface="Courier New" panose="02070309020205020404" pitchFamily="49" charset="0"/>
                <a:cs typeface="Courier New" panose="02070309020205020404" pitchFamily="49" charset="0"/>
              </a:rPr>
              <a:t>(</a:t>
            </a:r>
            <a:r>
              <a:rPr lang="en-US" altLang="en-US" sz="2000"/>
              <a:t>because nearest_neighbor_dist &gt; 3 * </a:t>
            </a:r>
            <a:r>
              <a:rPr lang="en-US" altLang="en-US" sz="2000" i="1"/>
              <a:t>N</a:t>
            </a:r>
            <a:r>
              <a:rPr lang="en-US" altLang="en-US" sz="2000">
                <a:latin typeface="Courier New" panose="02070309020205020404" pitchFamily="49" charset="0"/>
                <a:cs typeface="Courier New" panose="02070309020205020404" pitchFamily="49" charset="0"/>
              </a:rPr>
              <a:t>)</a:t>
            </a: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Unlike professors, algorithms should say when they don’t know. </a:t>
            </a:r>
            <a:endParaRPr lang="en-US" altLang="en-US" sz="240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 descr="Figur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657"/>
          <a:stretch>
            <a:fillRect/>
          </a:stretch>
        </p:blipFill>
        <p:spPr bwMode="auto">
          <a:xfrm>
            <a:off x="2892425" y="0"/>
            <a:ext cx="625157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5" name="Rectangle 2"/>
          <p:cNvSpPr>
            <a:spLocks noChangeArrowheads="1"/>
          </p:cNvSpPr>
          <p:nvPr/>
        </p:nvSpPr>
        <p:spPr bwMode="auto">
          <a:xfrm>
            <a:off x="0" y="6211888"/>
            <a:ext cx="388778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/>
              <a:t>Decision Tree for Supreme Court Justice Sandra Day O'Connor</a:t>
            </a:r>
            <a:endParaRPr lang="en-US" altLang="en-US" sz="1800"/>
          </a:p>
        </p:txBody>
      </p:sp>
      <p:sp>
        <p:nvSpPr>
          <p:cNvPr id="44036" name="TextBox 3"/>
          <p:cNvSpPr txBox="1">
            <a:spLocks noChangeArrowheads="1"/>
          </p:cNvSpPr>
          <p:nvPr/>
        </p:nvSpPr>
        <p:spPr bwMode="auto">
          <a:xfrm>
            <a:off x="250825" y="188913"/>
            <a:ext cx="475297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can also learn decision trees for individual Supreme Court Members.  </a:t>
            </a:r>
          </a:p>
        </p:txBody>
      </p:sp>
      <p:sp>
        <p:nvSpPr>
          <p:cNvPr id="44037" name="Rectangle 4"/>
          <p:cNvSpPr>
            <a:spLocks noChangeArrowheads="1"/>
          </p:cNvSpPr>
          <p:nvPr/>
        </p:nvSpPr>
        <p:spPr bwMode="auto">
          <a:xfrm>
            <a:off x="179388" y="1773238"/>
            <a:ext cx="3097212" cy="156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Using similar decision trees for the other eight justices, these models correctly predicted the majority opinion in 75 percent of the cases, substantially outperforming the experts' 59 percent.</a:t>
            </a:r>
          </a:p>
        </p:txBody>
      </p:sp>
      <p:pic>
        <p:nvPicPr>
          <p:cNvPr id="4403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3933825"/>
            <a:ext cx="2006600" cy="226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ChangeArrowheads="1"/>
          </p:cNvSpPr>
          <p:nvPr/>
        </p:nvSpPr>
        <p:spPr bwMode="auto">
          <a:xfrm>
            <a:off x="5589588" y="349250"/>
            <a:ext cx="2449512" cy="1663700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59" name="Line 9"/>
          <p:cNvSpPr>
            <a:spLocks noChangeShapeType="1"/>
          </p:cNvSpPr>
          <p:nvPr/>
        </p:nvSpPr>
        <p:spPr bwMode="auto">
          <a:xfrm flipH="1">
            <a:off x="5191125" y="2001838"/>
            <a:ext cx="950913" cy="10652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0" name="Rectangle 10"/>
          <p:cNvSpPr>
            <a:spLocks noChangeArrowheads="1"/>
          </p:cNvSpPr>
          <p:nvPr/>
        </p:nvSpPr>
        <p:spPr bwMode="auto">
          <a:xfrm flipH="1">
            <a:off x="4948238" y="3055938"/>
            <a:ext cx="1504950" cy="1987550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5061" name="Line 11"/>
          <p:cNvSpPr>
            <a:spLocks noChangeShapeType="1"/>
          </p:cNvSpPr>
          <p:nvPr/>
        </p:nvSpPr>
        <p:spPr bwMode="auto">
          <a:xfrm>
            <a:off x="7650163" y="2001838"/>
            <a:ext cx="952500" cy="106521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Rectangle 12"/>
          <p:cNvSpPr>
            <a:spLocks noChangeArrowheads="1"/>
          </p:cNvSpPr>
          <p:nvPr/>
        </p:nvSpPr>
        <p:spPr bwMode="auto">
          <a:xfrm>
            <a:off x="5938838" y="2563813"/>
            <a:ext cx="18494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Wears green?</a:t>
            </a:r>
          </a:p>
        </p:txBody>
      </p:sp>
      <p:sp>
        <p:nvSpPr>
          <p:cNvPr id="45063" name="Text Box 13"/>
          <p:cNvSpPr txBox="1">
            <a:spLocks noChangeArrowheads="1"/>
          </p:cNvSpPr>
          <p:nvPr/>
        </p:nvSpPr>
        <p:spPr bwMode="auto">
          <a:xfrm>
            <a:off x="5622925" y="2157413"/>
            <a:ext cx="474663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Yes</a:t>
            </a:r>
          </a:p>
        </p:txBody>
      </p:sp>
      <p:sp>
        <p:nvSpPr>
          <p:cNvPr id="45064" name="Text Box 14"/>
          <p:cNvSpPr txBox="1">
            <a:spLocks noChangeArrowheads="1"/>
          </p:cNvSpPr>
          <p:nvPr/>
        </p:nvSpPr>
        <p:spPr bwMode="auto">
          <a:xfrm>
            <a:off x="7799388" y="2168525"/>
            <a:ext cx="373062" cy="3651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</a:t>
            </a:r>
          </a:p>
        </p:txBody>
      </p:sp>
      <p:pic>
        <p:nvPicPr>
          <p:cNvPr id="45065" name="Picture 15" descr="bart_loo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96175" y="903288"/>
            <a:ext cx="442913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66" name="Picture 17" descr="margehopefu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25" y="423863"/>
            <a:ext cx="433388" cy="1506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5067" name="Object 26"/>
          <p:cNvGraphicFramePr>
            <a:graphicFrameLocks noChangeAspect="1"/>
          </p:cNvGraphicFramePr>
          <p:nvPr/>
        </p:nvGraphicFramePr>
        <p:xfrm>
          <a:off x="6216650" y="622300"/>
          <a:ext cx="612775" cy="1301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91" name="Bitmap Image" r:id="rId5" imgW="1561905" imgH="3315163" progId="Paint.Picture">
                  <p:embed/>
                </p:oleObj>
              </mc:Choice>
              <mc:Fallback>
                <p:oleObj name="Bitmap Image" r:id="rId5" imgW="1561905" imgH="3315163" progId="Paint.Picture">
                  <p:embed/>
                  <p:pic>
                    <p:nvPicPr>
                      <p:cNvPr id="0" name="Object 2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16650" y="622300"/>
                        <a:ext cx="612775" cy="1301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5068" name="Picture 28" descr="nelso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4188" y="819150"/>
            <a:ext cx="53816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9" name="Rectangle 38"/>
          <p:cNvSpPr>
            <a:spLocks noChangeArrowheads="1"/>
          </p:cNvSpPr>
          <p:nvPr/>
        </p:nvSpPr>
        <p:spPr bwMode="auto">
          <a:xfrm flipH="1">
            <a:off x="7510463" y="3074988"/>
            <a:ext cx="1504950" cy="1949450"/>
          </a:xfrm>
          <a:prstGeom prst="rect">
            <a:avLst/>
          </a:prstGeom>
          <a:solidFill>
            <a:schemeClr val="bg1"/>
          </a:solidFill>
          <a:ln w="0">
            <a:solidFill>
              <a:srgbClr val="80808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aphicFrame>
        <p:nvGraphicFramePr>
          <p:cNvPr id="45070" name="Object 40"/>
          <p:cNvGraphicFramePr>
            <a:graphicFrameLocks noChangeAspect="1"/>
          </p:cNvGraphicFramePr>
          <p:nvPr/>
        </p:nvGraphicFramePr>
        <p:xfrm>
          <a:off x="5692775" y="3232150"/>
          <a:ext cx="612775" cy="13017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5092" name="Bitmap Image" r:id="rId8" imgW="1561905" imgH="3315163" progId="Paint.Picture">
                  <p:embed/>
                </p:oleObj>
              </mc:Choice>
              <mc:Fallback>
                <p:oleObj name="Bitmap Image" r:id="rId8" imgW="1561905" imgH="3315163" progId="Paint.Picture">
                  <p:embed/>
                  <p:pic>
                    <p:nvPicPr>
                      <p:cNvPr id="0" name="Object 4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92775" y="3232150"/>
                        <a:ext cx="612775" cy="13017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0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5071" name="Picture 41" descr="nelson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34288" y="3448050"/>
            <a:ext cx="538162" cy="99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72" name="Picture 42" descr="bart_loo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3465513"/>
            <a:ext cx="442913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73" name="Line 43"/>
          <p:cNvSpPr>
            <a:spLocks noChangeShapeType="1"/>
          </p:cNvSpPr>
          <p:nvPr/>
        </p:nvSpPr>
        <p:spPr bwMode="auto">
          <a:xfrm flipH="1">
            <a:off x="6838950" y="0"/>
            <a:ext cx="331788" cy="3524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4" name="Text Box 44"/>
          <p:cNvSpPr txBox="1">
            <a:spLocks noChangeArrowheads="1"/>
          </p:cNvSpPr>
          <p:nvPr/>
        </p:nvSpPr>
        <p:spPr bwMode="auto">
          <a:xfrm>
            <a:off x="234950" y="469900"/>
            <a:ext cx="4440238" cy="410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 worked examples we have seen were performed on small datasets. However with small datasets there is a great danger of overfitting the data…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When you have few datapoints, there are many possible splitting rules that perfectly classify the data, but will not generalize to future datasets.</a:t>
            </a:r>
          </a:p>
        </p:txBody>
      </p:sp>
      <p:sp>
        <p:nvSpPr>
          <p:cNvPr id="45075" name="Text Box 45"/>
          <p:cNvSpPr txBox="1">
            <a:spLocks noChangeArrowheads="1"/>
          </p:cNvSpPr>
          <p:nvPr/>
        </p:nvSpPr>
        <p:spPr bwMode="auto">
          <a:xfrm>
            <a:off x="249238" y="5727700"/>
            <a:ext cx="844708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For example, the rule “Wears green?” perfectly classifies the data, so does “Mothers name is Jacqueline?”, so does “Has blue shoes”…</a:t>
            </a:r>
          </a:p>
        </p:txBody>
      </p:sp>
      <p:sp>
        <p:nvSpPr>
          <p:cNvPr id="45076" name="Text Box 46"/>
          <p:cNvSpPr txBox="1">
            <a:spLocks noChangeArrowheads="1"/>
          </p:cNvSpPr>
          <p:nvPr/>
        </p:nvSpPr>
        <p:spPr bwMode="auto">
          <a:xfrm>
            <a:off x="7823200" y="4430713"/>
            <a:ext cx="990600" cy="549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0FF"/>
                </a:solidFill>
              </a:rPr>
              <a:t>Male</a:t>
            </a:r>
          </a:p>
        </p:txBody>
      </p:sp>
      <p:sp>
        <p:nvSpPr>
          <p:cNvPr id="45077" name="Text Box 47"/>
          <p:cNvSpPr txBox="1">
            <a:spLocks noChangeArrowheads="1"/>
          </p:cNvSpPr>
          <p:nvPr/>
        </p:nvSpPr>
        <p:spPr bwMode="auto">
          <a:xfrm>
            <a:off x="5006975" y="4487863"/>
            <a:ext cx="1422400" cy="549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FF0000"/>
                </a:solidFill>
              </a:rPr>
              <a:t>Female</a:t>
            </a:r>
          </a:p>
        </p:txBody>
      </p:sp>
      <p:pic>
        <p:nvPicPr>
          <p:cNvPr id="45078" name="Picture 39" descr="margehopeful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0950" y="3119438"/>
            <a:ext cx="433388" cy="1506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ChangeArrowheads="1"/>
          </p:cNvSpPr>
          <p:nvPr/>
        </p:nvSpPr>
        <p:spPr bwMode="auto">
          <a:xfrm>
            <a:off x="123825" y="152400"/>
            <a:ext cx="8639175" cy="685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2075" tIns="46038" rIns="92075" bIns="46038" anchor="ctr"/>
          <a:lstStyle/>
          <a:p>
            <a:pPr algn="ctr" eaLnBrk="1" hangingPunct="1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Avoid Overfitting in Classification</a:t>
            </a:r>
            <a:endParaRPr lang="en-US" sz="4800">
              <a:solidFill>
                <a:schemeClr val="tx2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46083" name="Rectangle 3"/>
          <p:cNvSpPr>
            <a:spLocks noChangeArrowheads="1"/>
          </p:cNvSpPr>
          <p:nvPr/>
        </p:nvSpPr>
        <p:spPr bwMode="auto">
          <a:xfrm>
            <a:off x="685800" y="990600"/>
            <a:ext cx="807720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075" tIns="46038" rIns="92075" bIns="46038"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altLang="en-US" sz="2800"/>
              <a:t>The generated tree may overfit the training data</a:t>
            </a:r>
            <a:r>
              <a:rPr lang="en-US" altLang="en-US" sz="2400"/>
              <a:t> 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/>
              <a:t>Too many branches, some may reflect anomalies due to noise or outliers</a:t>
            </a:r>
            <a:endParaRPr lang="en-US" altLang="en-US"/>
          </a:p>
          <a:p>
            <a:pPr lvl="1" eaLnBrk="1" hangingPunct="1">
              <a:lnSpc>
                <a:spcPct val="90000"/>
              </a:lnSpc>
            </a:pPr>
            <a:r>
              <a:rPr lang="en-US" altLang="en-US" sz="2400"/>
              <a:t>Result is in poor accuracy for unseen samples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/>
              <a:t>Two approaches to avoid overfitting 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/>
              <a:t>Prepruning: Halt tree construction early</a:t>
            </a:r>
            <a:r>
              <a:rPr lang="en-US" altLang="en-US" sz="2400">
                <a:cs typeface="Tahoma" panose="020B0604030504040204" pitchFamily="34" charset="0"/>
              </a:rPr>
              <a:t>—</a:t>
            </a:r>
            <a:r>
              <a:rPr lang="en-US" altLang="en-US" sz="2400"/>
              <a:t>do not split a node if this would result in the goodness measure falling below a threshold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en-US"/>
              <a:t>Difficult to choose an appropriate threshold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/>
              <a:t>Postpruning: Remove branches from a “fully grown” tree</a:t>
            </a:r>
            <a:r>
              <a:rPr lang="en-US" altLang="en-US" sz="2400">
                <a:cs typeface="Tahoma" panose="020B0604030504040204" pitchFamily="34" charset="0"/>
              </a:rPr>
              <a:t>—</a:t>
            </a:r>
            <a:r>
              <a:rPr lang="en-US" altLang="en-US" sz="2400"/>
              <a:t>get a sequence of progressively pruned trees</a:t>
            </a:r>
          </a:p>
          <a:p>
            <a:pPr lvl="2" eaLnBrk="1" hangingPunct="1">
              <a:lnSpc>
                <a:spcPct val="90000"/>
              </a:lnSpc>
            </a:pPr>
            <a:r>
              <a:rPr lang="en-US" altLang="en-US"/>
              <a:t>Use a set of data different from the training data to decide which is the “best pruned tree”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6" name="Group 2"/>
          <p:cNvGrpSpPr>
            <a:grpSpLocks/>
          </p:cNvGrpSpPr>
          <p:nvPr/>
        </p:nvGrpSpPr>
        <p:grpSpPr bwMode="auto">
          <a:xfrm>
            <a:off x="5921375" y="244475"/>
            <a:ext cx="3078163" cy="3078163"/>
            <a:chOff x="0" y="2230"/>
            <a:chExt cx="1939" cy="1939"/>
          </a:xfrm>
        </p:grpSpPr>
        <p:sp>
          <p:nvSpPr>
            <p:cNvPr id="47509" name="Rectangle 3"/>
            <p:cNvSpPr>
              <a:spLocks noChangeArrowheads="1"/>
            </p:cNvSpPr>
            <p:nvPr/>
          </p:nvSpPr>
          <p:spPr bwMode="auto">
            <a:xfrm>
              <a:off x="138" y="2230"/>
              <a:ext cx="1801" cy="1765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>
              <a:outerShdw dist="107763" dir="81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47510" name="Group 4"/>
            <p:cNvGrpSpPr>
              <a:grpSpLocks/>
            </p:cNvGrpSpPr>
            <p:nvPr/>
          </p:nvGrpSpPr>
          <p:grpSpPr bwMode="auto">
            <a:xfrm>
              <a:off x="0" y="2293"/>
              <a:ext cx="1931" cy="1876"/>
              <a:chOff x="3199" y="69"/>
              <a:chExt cx="2462" cy="2286"/>
            </a:xfrm>
          </p:grpSpPr>
          <p:grpSp>
            <p:nvGrpSpPr>
              <p:cNvPr id="47511" name="Group 5"/>
              <p:cNvGrpSpPr>
                <a:grpSpLocks/>
              </p:cNvGrpSpPr>
              <p:nvPr/>
            </p:nvGrpSpPr>
            <p:grpSpPr bwMode="auto">
              <a:xfrm>
                <a:off x="3199" y="69"/>
                <a:ext cx="2462" cy="2286"/>
                <a:chOff x="1137" y="1946"/>
                <a:chExt cx="2183" cy="1941"/>
              </a:xfrm>
            </p:grpSpPr>
            <p:sp>
              <p:nvSpPr>
                <p:cNvPr id="139270" name="Rectangle 6"/>
                <p:cNvSpPr>
                  <a:spLocks noChangeArrowheads="1"/>
                </p:cNvSpPr>
                <p:nvPr/>
              </p:nvSpPr>
              <p:spPr bwMode="auto">
                <a:xfrm rot="-5400000">
                  <a:off x="1127" y="2315"/>
                  <a:ext cx="281" cy="26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eaVert">
                  <a:spAutoFit/>
                </a:bodyPr>
                <a:lstStyle/>
                <a:p>
                  <a:pPr algn="ctr"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  <p:sp>
              <p:nvSpPr>
                <p:cNvPr id="47563" name="Rectangle 7"/>
                <p:cNvSpPr>
                  <a:spLocks noChangeArrowheads="1"/>
                </p:cNvSpPr>
                <p:nvPr/>
              </p:nvSpPr>
              <p:spPr bwMode="auto">
                <a:xfrm>
                  <a:off x="1502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64" name="Rectangle 8"/>
                <p:cNvSpPr>
                  <a:spLocks noChangeArrowheads="1"/>
                </p:cNvSpPr>
                <p:nvPr/>
              </p:nvSpPr>
              <p:spPr bwMode="auto">
                <a:xfrm>
                  <a:off x="1670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65" name="Rectangle 9"/>
                <p:cNvSpPr>
                  <a:spLocks noChangeArrowheads="1"/>
                </p:cNvSpPr>
                <p:nvPr/>
              </p:nvSpPr>
              <p:spPr bwMode="auto">
                <a:xfrm>
                  <a:off x="1837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66" name="Rectangle 10"/>
                <p:cNvSpPr>
                  <a:spLocks noChangeArrowheads="1"/>
                </p:cNvSpPr>
                <p:nvPr/>
              </p:nvSpPr>
              <p:spPr bwMode="auto">
                <a:xfrm>
                  <a:off x="2005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67" name="Rectangle 11"/>
                <p:cNvSpPr>
                  <a:spLocks noChangeArrowheads="1"/>
                </p:cNvSpPr>
                <p:nvPr/>
              </p:nvSpPr>
              <p:spPr bwMode="auto">
                <a:xfrm>
                  <a:off x="2173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68" name="Rectangle 12"/>
                <p:cNvSpPr>
                  <a:spLocks noChangeArrowheads="1"/>
                </p:cNvSpPr>
                <p:nvPr/>
              </p:nvSpPr>
              <p:spPr bwMode="auto">
                <a:xfrm>
                  <a:off x="2341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69" name="Rectangle 13"/>
                <p:cNvSpPr>
                  <a:spLocks noChangeArrowheads="1"/>
                </p:cNvSpPr>
                <p:nvPr/>
              </p:nvSpPr>
              <p:spPr bwMode="auto">
                <a:xfrm>
                  <a:off x="2508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0" name="Rectangle 14"/>
                <p:cNvSpPr>
                  <a:spLocks noChangeArrowheads="1"/>
                </p:cNvSpPr>
                <p:nvPr/>
              </p:nvSpPr>
              <p:spPr bwMode="auto">
                <a:xfrm>
                  <a:off x="2676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1" name="Rectangle 15"/>
                <p:cNvSpPr>
                  <a:spLocks noChangeArrowheads="1"/>
                </p:cNvSpPr>
                <p:nvPr/>
              </p:nvSpPr>
              <p:spPr bwMode="auto">
                <a:xfrm>
                  <a:off x="2844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2" name="Rectangle 16"/>
                <p:cNvSpPr>
                  <a:spLocks noChangeArrowheads="1"/>
                </p:cNvSpPr>
                <p:nvPr/>
              </p:nvSpPr>
              <p:spPr bwMode="auto">
                <a:xfrm>
                  <a:off x="3011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3" name="Rectangle 17"/>
                <p:cNvSpPr>
                  <a:spLocks noChangeArrowheads="1"/>
                </p:cNvSpPr>
                <p:nvPr/>
              </p:nvSpPr>
              <p:spPr bwMode="auto">
                <a:xfrm>
                  <a:off x="1502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4" name="Rectangle 18"/>
                <p:cNvSpPr>
                  <a:spLocks noChangeArrowheads="1"/>
                </p:cNvSpPr>
                <p:nvPr/>
              </p:nvSpPr>
              <p:spPr bwMode="auto">
                <a:xfrm>
                  <a:off x="1670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5" name="Rectangle 19"/>
                <p:cNvSpPr>
                  <a:spLocks noChangeArrowheads="1"/>
                </p:cNvSpPr>
                <p:nvPr/>
              </p:nvSpPr>
              <p:spPr bwMode="auto">
                <a:xfrm>
                  <a:off x="1837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6" name="Rectangle 20"/>
                <p:cNvSpPr>
                  <a:spLocks noChangeArrowheads="1"/>
                </p:cNvSpPr>
                <p:nvPr/>
              </p:nvSpPr>
              <p:spPr bwMode="auto">
                <a:xfrm>
                  <a:off x="2005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7" name="Rectangle 21"/>
                <p:cNvSpPr>
                  <a:spLocks noChangeArrowheads="1"/>
                </p:cNvSpPr>
                <p:nvPr/>
              </p:nvSpPr>
              <p:spPr bwMode="auto">
                <a:xfrm>
                  <a:off x="2173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8" name="Rectangle 22"/>
                <p:cNvSpPr>
                  <a:spLocks noChangeArrowheads="1"/>
                </p:cNvSpPr>
                <p:nvPr/>
              </p:nvSpPr>
              <p:spPr bwMode="auto">
                <a:xfrm>
                  <a:off x="2341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79" name="Rectangle 23"/>
                <p:cNvSpPr>
                  <a:spLocks noChangeArrowheads="1"/>
                </p:cNvSpPr>
                <p:nvPr/>
              </p:nvSpPr>
              <p:spPr bwMode="auto">
                <a:xfrm>
                  <a:off x="2508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0" name="Rectangle 24"/>
                <p:cNvSpPr>
                  <a:spLocks noChangeArrowheads="1"/>
                </p:cNvSpPr>
                <p:nvPr/>
              </p:nvSpPr>
              <p:spPr bwMode="auto">
                <a:xfrm>
                  <a:off x="2676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1" name="Rectangle 25"/>
                <p:cNvSpPr>
                  <a:spLocks noChangeArrowheads="1"/>
                </p:cNvSpPr>
                <p:nvPr/>
              </p:nvSpPr>
              <p:spPr bwMode="auto">
                <a:xfrm>
                  <a:off x="2844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2" name="Rectangle 26"/>
                <p:cNvSpPr>
                  <a:spLocks noChangeArrowheads="1"/>
                </p:cNvSpPr>
                <p:nvPr/>
              </p:nvSpPr>
              <p:spPr bwMode="auto">
                <a:xfrm>
                  <a:off x="3011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3" name="Rectangle 27"/>
                <p:cNvSpPr>
                  <a:spLocks noChangeArrowheads="1"/>
                </p:cNvSpPr>
                <p:nvPr/>
              </p:nvSpPr>
              <p:spPr bwMode="auto">
                <a:xfrm>
                  <a:off x="1502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4" name="Rectangle 28"/>
                <p:cNvSpPr>
                  <a:spLocks noChangeArrowheads="1"/>
                </p:cNvSpPr>
                <p:nvPr/>
              </p:nvSpPr>
              <p:spPr bwMode="auto">
                <a:xfrm>
                  <a:off x="1670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5" name="Rectangle 29"/>
                <p:cNvSpPr>
                  <a:spLocks noChangeArrowheads="1"/>
                </p:cNvSpPr>
                <p:nvPr/>
              </p:nvSpPr>
              <p:spPr bwMode="auto">
                <a:xfrm>
                  <a:off x="1837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6" name="Rectangle 30"/>
                <p:cNvSpPr>
                  <a:spLocks noChangeArrowheads="1"/>
                </p:cNvSpPr>
                <p:nvPr/>
              </p:nvSpPr>
              <p:spPr bwMode="auto">
                <a:xfrm>
                  <a:off x="2005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7" name="Rectangle 31"/>
                <p:cNvSpPr>
                  <a:spLocks noChangeArrowheads="1"/>
                </p:cNvSpPr>
                <p:nvPr/>
              </p:nvSpPr>
              <p:spPr bwMode="auto">
                <a:xfrm>
                  <a:off x="2173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8" name="Rectangle 32"/>
                <p:cNvSpPr>
                  <a:spLocks noChangeArrowheads="1"/>
                </p:cNvSpPr>
                <p:nvPr/>
              </p:nvSpPr>
              <p:spPr bwMode="auto">
                <a:xfrm>
                  <a:off x="2341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89" name="Rectangle 33"/>
                <p:cNvSpPr>
                  <a:spLocks noChangeArrowheads="1"/>
                </p:cNvSpPr>
                <p:nvPr/>
              </p:nvSpPr>
              <p:spPr bwMode="auto">
                <a:xfrm>
                  <a:off x="2508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0" name="Rectangle 34"/>
                <p:cNvSpPr>
                  <a:spLocks noChangeArrowheads="1"/>
                </p:cNvSpPr>
                <p:nvPr/>
              </p:nvSpPr>
              <p:spPr bwMode="auto">
                <a:xfrm>
                  <a:off x="2676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1" name="Rectangle 35"/>
                <p:cNvSpPr>
                  <a:spLocks noChangeArrowheads="1"/>
                </p:cNvSpPr>
                <p:nvPr/>
              </p:nvSpPr>
              <p:spPr bwMode="auto">
                <a:xfrm>
                  <a:off x="2844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2" name="Rectangle 36"/>
                <p:cNvSpPr>
                  <a:spLocks noChangeArrowheads="1"/>
                </p:cNvSpPr>
                <p:nvPr/>
              </p:nvSpPr>
              <p:spPr bwMode="auto">
                <a:xfrm>
                  <a:off x="3011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3" name="Rectangle 37"/>
                <p:cNvSpPr>
                  <a:spLocks noChangeArrowheads="1"/>
                </p:cNvSpPr>
                <p:nvPr/>
              </p:nvSpPr>
              <p:spPr bwMode="auto">
                <a:xfrm>
                  <a:off x="1502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4" name="Rectangle 38"/>
                <p:cNvSpPr>
                  <a:spLocks noChangeArrowheads="1"/>
                </p:cNvSpPr>
                <p:nvPr/>
              </p:nvSpPr>
              <p:spPr bwMode="auto">
                <a:xfrm>
                  <a:off x="1670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5" name="Rectangle 39"/>
                <p:cNvSpPr>
                  <a:spLocks noChangeArrowheads="1"/>
                </p:cNvSpPr>
                <p:nvPr/>
              </p:nvSpPr>
              <p:spPr bwMode="auto">
                <a:xfrm>
                  <a:off x="1837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6" name="Rectangle 40"/>
                <p:cNvSpPr>
                  <a:spLocks noChangeArrowheads="1"/>
                </p:cNvSpPr>
                <p:nvPr/>
              </p:nvSpPr>
              <p:spPr bwMode="auto">
                <a:xfrm>
                  <a:off x="2005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7" name="Rectangle 41"/>
                <p:cNvSpPr>
                  <a:spLocks noChangeArrowheads="1"/>
                </p:cNvSpPr>
                <p:nvPr/>
              </p:nvSpPr>
              <p:spPr bwMode="auto">
                <a:xfrm>
                  <a:off x="2173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8" name="Rectangle 42"/>
                <p:cNvSpPr>
                  <a:spLocks noChangeArrowheads="1"/>
                </p:cNvSpPr>
                <p:nvPr/>
              </p:nvSpPr>
              <p:spPr bwMode="auto">
                <a:xfrm>
                  <a:off x="2341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599" name="Rectangle 43"/>
                <p:cNvSpPr>
                  <a:spLocks noChangeArrowheads="1"/>
                </p:cNvSpPr>
                <p:nvPr/>
              </p:nvSpPr>
              <p:spPr bwMode="auto">
                <a:xfrm>
                  <a:off x="2508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0" name="Rectangle 44"/>
                <p:cNvSpPr>
                  <a:spLocks noChangeArrowheads="1"/>
                </p:cNvSpPr>
                <p:nvPr/>
              </p:nvSpPr>
              <p:spPr bwMode="auto">
                <a:xfrm>
                  <a:off x="2676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1" name="Rectangle 45"/>
                <p:cNvSpPr>
                  <a:spLocks noChangeArrowheads="1"/>
                </p:cNvSpPr>
                <p:nvPr/>
              </p:nvSpPr>
              <p:spPr bwMode="auto">
                <a:xfrm>
                  <a:off x="2844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2" name="Rectangle 46"/>
                <p:cNvSpPr>
                  <a:spLocks noChangeArrowheads="1"/>
                </p:cNvSpPr>
                <p:nvPr/>
              </p:nvSpPr>
              <p:spPr bwMode="auto">
                <a:xfrm>
                  <a:off x="3011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3" name="Rectangle 47"/>
                <p:cNvSpPr>
                  <a:spLocks noChangeArrowheads="1"/>
                </p:cNvSpPr>
                <p:nvPr/>
              </p:nvSpPr>
              <p:spPr bwMode="auto">
                <a:xfrm>
                  <a:off x="1502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4" name="Rectangle 48"/>
                <p:cNvSpPr>
                  <a:spLocks noChangeArrowheads="1"/>
                </p:cNvSpPr>
                <p:nvPr/>
              </p:nvSpPr>
              <p:spPr bwMode="auto">
                <a:xfrm>
                  <a:off x="1670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5" name="Rectangle 49"/>
                <p:cNvSpPr>
                  <a:spLocks noChangeArrowheads="1"/>
                </p:cNvSpPr>
                <p:nvPr/>
              </p:nvSpPr>
              <p:spPr bwMode="auto">
                <a:xfrm>
                  <a:off x="1837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6" name="Rectangle 50"/>
                <p:cNvSpPr>
                  <a:spLocks noChangeArrowheads="1"/>
                </p:cNvSpPr>
                <p:nvPr/>
              </p:nvSpPr>
              <p:spPr bwMode="auto">
                <a:xfrm>
                  <a:off x="2005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7" name="Rectangle 51"/>
                <p:cNvSpPr>
                  <a:spLocks noChangeArrowheads="1"/>
                </p:cNvSpPr>
                <p:nvPr/>
              </p:nvSpPr>
              <p:spPr bwMode="auto">
                <a:xfrm>
                  <a:off x="2173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8" name="Rectangle 52"/>
                <p:cNvSpPr>
                  <a:spLocks noChangeArrowheads="1"/>
                </p:cNvSpPr>
                <p:nvPr/>
              </p:nvSpPr>
              <p:spPr bwMode="auto">
                <a:xfrm>
                  <a:off x="2341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09" name="Rectangle 53"/>
                <p:cNvSpPr>
                  <a:spLocks noChangeArrowheads="1"/>
                </p:cNvSpPr>
                <p:nvPr/>
              </p:nvSpPr>
              <p:spPr bwMode="auto">
                <a:xfrm>
                  <a:off x="2508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0" name="Rectangle 54"/>
                <p:cNvSpPr>
                  <a:spLocks noChangeArrowheads="1"/>
                </p:cNvSpPr>
                <p:nvPr/>
              </p:nvSpPr>
              <p:spPr bwMode="auto">
                <a:xfrm>
                  <a:off x="2676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1" name="Rectangle 55"/>
                <p:cNvSpPr>
                  <a:spLocks noChangeArrowheads="1"/>
                </p:cNvSpPr>
                <p:nvPr/>
              </p:nvSpPr>
              <p:spPr bwMode="auto">
                <a:xfrm>
                  <a:off x="2844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2" name="Rectangle 56"/>
                <p:cNvSpPr>
                  <a:spLocks noChangeArrowheads="1"/>
                </p:cNvSpPr>
                <p:nvPr/>
              </p:nvSpPr>
              <p:spPr bwMode="auto">
                <a:xfrm>
                  <a:off x="3011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3" name="Rectangle 57"/>
                <p:cNvSpPr>
                  <a:spLocks noChangeArrowheads="1"/>
                </p:cNvSpPr>
                <p:nvPr/>
              </p:nvSpPr>
              <p:spPr bwMode="auto">
                <a:xfrm>
                  <a:off x="1502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4" name="Rectangle 58"/>
                <p:cNvSpPr>
                  <a:spLocks noChangeArrowheads="1"/>
                </p:cNvSpPr>
                <p:nvPr/>
              </p:nvSpPr>
              <p:spPr bwMode="auto">
                <a:xfrm>
                  <a:off x="1670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5" name="Rectangle 59"/>
                <p:cNvSpPr>
                  <a:spLocks noChangeArrowheads="1"/>
                </p:cNvSpPr>
                <p:nvPr/>
              </p:nvSpPr>
              <p:spPr bwMode="auto">
                <a:xfrm>
                  <a:off x="1837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6" name="Rectangle 60"/>
                <p:cNvSpPr>
                  <a:spLocks noChangeArrowheads="1"/>
                </p:cNvSpPr>
                <p:nvPr/>
              </p:nvSpPr>
              <p:spPr bwMode="auto">
                <a:xfrm>
                  <a:off x="2005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7" name="Rectangle 61"/>
                <p:cNvSpPr>
                  <a:spLocks noChangeArrowheads="1"/>
                </p:cNvSpPr>
                <p:nvPr/>
              </p:nvSpPr>
              <p:spPr bwMode="auto">
                <a:xfrm>
                  <a:off x="2173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8" name="Rectangle 62"/>
                <p:cNvSpPr>
                  <a:spLocks noChangeArrowheads="1"/>
                </p:cNvSpPr>
                <p:nvPr/>
              </p:nvSpPr>
              <p:spPr bwMode="auto">
                <a:xfrm>
                  <a:off x="2341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19" name="Rectangle 63"/>
                <p:cNvSpPr>
                  <a:spLocks noChangeArrowheads="1"/>
                </p:cNvSpPr>
                <p:nvPr/>
              </p:nvSpPr>
              <p:spPr bwMode="auto">
                <a:xfrm>
                  <a:off x="2508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0" name="Rectangle 64"/>
                <p:cNvSpPr>
                  <a:spLocks noChangeArrowheads="1"/>
                </p:cNvSpPr>
                <p:nvPr/>
              </p:nvSpPr>
              <p:spPr bwMode="auto">
                <a:xfrm>
                  <a:off x="2676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1" name="Rectangle 65"/>
                <p:cNvSpPr>
                  <a:spLocks noChangeArrowheads="1"/>
                </p:cNvSpPr>
                <p:nvPr/>
              </p:nvSpPr>
              <p:spPr bwMode="auto">
                <a:xfrm>
                  <a:off x="2844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2" name="Rectangle 66"/>
                <p:cNvSpPr>
                  <a:spLocks noChangeArrowheads="1"/>
                </p:cNvSpPr>
                <p:nvPr/>
              </p:nvSpPr>
              <p:spPr bwMode="auto">
                <a:xfrm>
                  <a:off x="3011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3" name="Rectangle 67"/>
                <p:cNvSpPr>
                  <a:spLocks noChangeArrowheads="1"/>
                </p:cNvSpPr>
                <p:nvPr/>
              </p:nvSpPr>
              <p:spPr bwMode="auto">
                <a:xfrm>
                  <a:off x="1502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4" name="Rectangle 68"/>
                <p:cNvSpPr>
                  <a:spLocks noChangeArrowheads="1"/>
                </p:cNvSpPr>
                <p:nvPr/>
              </p:nvSpPr>
              <p:spPr bwMode="auto">
                <a:xfrm>
                  <a:off x="1670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5" name="Rectangle 69"/>
                <p:cNvSpPr>
                  <a:spLocks noChangeArrowheads="1"/>
                </p:cNvSpPr>
                <p:nvPr/>
              </p:nvSpPr>
              <p:spPr bwMode="auto">
                <a:xfrm>
                  <a:off x="1837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6" name="Rectangle 70"/>
                <p:cNvSpPr>
                  <a:spLocks noChangeArrowheads="1"/>
                </p:cNvSpPr>
                <p:nvPr/>
              </p:nvSpPr>
              <p:spPr bwMode="auto">
                <a:xfrm>
                  <a:off x="2005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7" name="Rectangle 71"/>
                <p:cNvSpPr>
                  <a:spLocks noChangeArrowheads="1"/>
                </p:cNvSpPr>
                <p:nvPr/>
              </p:nvSpPr>
              <p:spPr bwMode="auto">
                <a:xfrm>
                  <a:off x="2173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8" name="Rectangle 72"/>
                <p:cNvSpPr>
                  <a:spLocks noChangeArrowheads="1"/>
                </p:cNvSpPr>
                <p:nvPr/>
              </p:nvSpPr>
              <p:spPr bwMode="auto">
                <a:xfrm>
                  <a:off x="2341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29" name="Rectangle 73"/>
                <p:cNvSpPr>
                  <a:spLocks noChangeArrowheads="1"/>
                </p:cNvSpPr>
                <p:nvPr/>
              </p:nvSpPr>
              <p:spPr bwMode="auto">
                <a:xfrm>
                  <a:off x="2508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0" name="Rectangle 74"/>
                <p:cNvSpPr>
                  <a:spLocks noChangeArrowheads="1"/>
                </p:cNvSpPr>
                <p:nvPr/>
              </p:nvSpPr>
              <p:spPr bwMode="auto">
                <a:xfrm>
                  <a:off x="2676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1" name="Rectangle 75"/>
                <p:cNvSpPr>
                  <a:spLocks noChangeArrowheads="1"/>
                </p:cNvSpPr>
                <p:nvPr/>
              </p:nvSpPr>
              <p:spPr bwMode="auto">
                <a:xfrm>
                  <a:off x="2844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2" name="Rectangle 76"/>
                <p:cNvSpPr>
                  <a:spLocks noChangeArrowheads="1"/>
                </p:cNvSpPr>
                <p:nvPr/>
              </p:nvSpPr>
              <p:spPr bwMode="auto">
                <a:xfrm>
                  <a:off x="3011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3" name="Rectangle 77"/>
                <p:cNvSpPr>
                  <a:spLocks noChangeArrowheads="1"/>
                </p:cNvSpPr>
                <p:nvPr/>
              </p:nvSpPr>
              <p:spPr bwMode="auto">
                <a:xfrm>
                  <a:off x="1502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4" name="Rectangle 78"/>
                <p:cNvSpPr>
                  <a:spLocks noChangeArrowheads="1"/>
                </p:cNvSpPr>
                <p:nvPr/>
              </p:nvSpPr>
              <p:spPr bwMode="auto">
                <a:xfrm>
                  <a:off x="1670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5" name="Rectangle 79"/>
                <p:cNvSpPr>
                  <a:spLocks noChangeArrowheads="1"/>
                </p:cNvSpPr>
                <p:nvPr/>
              </p:nvSpPr>
              <p:spPr bwMode="auto">
                <a:xfrm>
                  <a:off x="1837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6" name="Rectangle 80"/>
                <p:cNvSpPr>
                  <a:spLocks noChangeArrowheads="1"/>
                </p:cNvSpPr>
                <p:nvPr/>
              </p:nvSpPr>
              <p:spPr bwMode="auto">
                <a:xfrm>
                  <a:off x="2005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7" name="Rectangle 81"/>
                <p:cNvSpPr>
                  <a:spLocks noChangeArrowheads="1"/>
                </p:cNvSpPr>
                <p:nvPr/>
              </p:nvSpPr>
              <p:spPr bwMode="auto">
                <a:xfrm>
                  <a:off x="2173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8" name="Rectangle 82"/>
                <p:cNvSpPr>
                  <a:spLocks noChangeArrowheads="1"/>
                </p:cNvSpPr>
                <p:nvPr/>
              </p:nvSpPr>
              <p:spPr bwMode="auto">
                <a:xfrm>
                  <a:off x="2341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39" name="Rectangle 83"/>
                <p:cNvSpPr>
                  <a:spLocks noChangeArrowheads="1"/>
                </p:cNvSpPr>
                <p:nvPr/>
              </p:nvSpPr>
              <p:spPr bwMode="auto">
                <a:xfrm>
                  <a:off x="2508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0" name="Rectangle 84"/>
                <p:cNvSpPr>
                  <a:spLocks noChangeArrowheads="1"/>
                </p:cNvSpPr>
                <p:nvPr/>
              </p:nvSpPr>
              <p:spPr bwMode="auto">
                <a:xfrm>
                  <a:off x="2676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1" name="Rectangle 85"/>
                <p:cNvSpPr>
                  <a:spLocks noChangeArrowheads="1"/>
                </p:cNvSpPr>
                <p:nvPr/>
              </p:nvSpPr>
              <p:spPr bwMode="auto">
                <a:xfrm>
                  <a:off x="2844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2" name="Rectangle 86"/>
                <p:cNvSpPr>
                  <a:spLocks noChangeArrowheads="1"/>
                </p:cNvSpPr>
                <p:nvPr/>
              </p:nvSpPr>
              <p:spPr bwMode="auto">
                <a:xfrm>
                  <a:off x="3011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3" name="Rectangle 87"/>
                <p:cNvSpPr>
                  <a:spLocks noChangeArrowheads="1"/>
                </p:cNvSpPr>
                <p:nvPr/>
              </p:nvSpPr>
              <p:spPr bwMode="auto">
                <a:xfrm>
                  <a:off x="1502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4" name="Rectangle 88"/>
                <p:cNvSpPr>
                  <a:spLocks noChangeArrowheads="1"/>
                </p:cNvSpPr>
                <p:nvPr/>
              </p:nvSpPr>
              <p:spPr bwMode="auto">
                <a:xfrm>
                  <a:off x="1670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5" name="Rectangle 89"/>
                <p:cNvSpPr>
                  <a:spLocks noChangeArrowheads="1"/>
                </p:cNvSpPr>
                <p:nvPr/>
              </p:nvSpPr>
              <p:spPr bwMode="auto">
                <a:xfrm>
                  <a:off x="1837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6" name="Rectangle 90"/>
                <p:cNvSpPr>
                  <a:spLocks noChangeArrowheads="1"/>
                </p:cNvSpPr>
                <p:nvPr/>
              </p:nvSpPr>
              <p:spPr bwMode="auto">
                <a:xfrm>
                  <a:off x="2005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7" name="Rectangle 91"/>
                <p:cNvSpPr>
                  <a:spLocks noChangeArrowheads="1"/>
                </p:cNvSpPr>
                <p:nvPr/>
              </p:nvSpPr>
              <p:spPr bwMode="auto">
                <a:xfrm>
                  <a:off x="2173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8" name="Rectangle 92"/>
                <p:cNvSpPr>
                  <a:spLocks noChangeArrowheads="1"/>
                </p:cNvSpPr>
                <p:nvPr/>
              </p:nvSpPr>
              <p:spPr bwMode="auto">
                <a:xfrm>
                  <a:off x="2341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49" name="Rectangle 93"/>
                <p:cNvSpPr>
                  <a:spLocks noChangeArrowheads="1"/>
                </p:cNvSpPr>
                <p:nvPr/>
              </p:nvSpPr>
              <p:spPr bwMode="auto">
                <a:xfrm>
                  <a:off x="2508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0" name="Rectangle 94"/>
                <p:cNvSpPr>
                  <a:spLocks noChangeArrowheads="1"/>
                </p:cNvSpPr>
                <p:nvPr/>
              </p:nvSpPr>
              <p:spPr bwMode="auto">
                <a:xfrm>
                  <a:off x="2676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1" name="Rectangle 95"/>
                <p:cNvSpPr>
                  <a:spLocks noChangeArrowheads="1"/>
                </p:cNvSpPr>
                <p:nvPr/>
              </p:nvSpPr>
              <p:spPr bwMode="auto">
                <a:xfrm>
                  <a:off x="2844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2" name="Rectangle 96"/>
                <p:cNvSpPr>
                  <a:spLocks noChangeArrowheads="1"/>
                </p:cNvSpPr>
                <p:nvPr/>
              </p:nvSpPr>
              <p:spPr bwMode="auto">
                <a:xfrm>
                  <a:off x="3011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3" name="Rectangle 97"/>
                <p:cNvSpPr>
                  <a:spLocks noChangeArrowheads="1"/>
                </p:cNvSpPr>
                <p:nvPr/>
              </p:nvSpPr>
              <p:spPr bwMode="auto">
                <a:xfrm>
                  <a:off x="1502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4" name="Rectangle 98"/>
                <p:cNvSpPr>
                  <a:spLocks noChangeArrowheads="1"/>
                </p:cNvSpPr>
                <p:nvPr/>
              </p:nvSpPr>
              <p:spPr bwMode="auto">
                <a:xfrm>
                  <a:off x="1670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5" name="Rectangle 99"/>
                <p:cNvSpPr>
                  <a:spLocks noChangeArrowheads="1"/>
                </p:cNvSpPr>
                <p:nvPr/>
              </p:nvSpPr>
              <p:spPr bwMode="auto">
                <a:xfrm>
                  <a:off x="1837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6" name="Rectangle 100"/>
                <p:cNvSpPr>
                  <a:spLocks noChangeArrowheads="1"/>
                </p:cNvSpPr>
                <p:nvPr/>
              </p:nvSpPr>
              <p:spPr bwMode="auto">
                <a:xfrm>
                  <a:off x="2005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7" name="Rectangle 101"/>
                <p:cNvSpPr>
                  <a:spLocks noChangeArrowheads="1"/>
                </p:cNvSpPr>
                <p:nvPr/>
              </p:nvSpPr>
              <p:spPr bwMode="auto">
                <a:xfrm>
                  <a:off x="2173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8" name="Rectangle 102"/>
                <p:cNvSpPr>
                  <a:spLocks noChangeArrowheads="1"/>
                </p:cNvSpPr>
                <p:nvPr/>
              </p:nvSpPr>
              <p:spPr bwMode="auto">
                <a:xfrm>
                  <a:off x="2341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59" name="Rectangle 103"/>
                <p:cNvSpPr>
                  <a:spLocks noChangeArrowheads="1"/>
                </p:cNvSpPr>
                <p:nvPr/>
              </p:nvSpPr>
              <p:spPr bwMode="auto">
                <a:xfrm>
                  <a:off x="2508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60" name="Rectangle 104"/>
                <p:cNvSpPr>
                  <a:spLocks noChangeArrowheads="1"/>
                </p:cNvSpPr>
                <p:nvPr/>
              </p:nvSpPr>
              <p:spPr bwMode="auto">
                <a:xfrm>
                  <a:off x="2676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61" name="Rectangle 105"/>
                <p:cNvSpPr>
                  <a:spLocks noChangeArrowheads="1"/>
                </p:cNvSpPr>
                <p:nvPr/>
              </p:nvSpPr>
              <p:spPr bwMode="auto">
                <a:xfrm>
                  <a:off x="2844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62" name="Rectangle 106"/>
                <p:cNvSpPr>
                  <a:spLocks noChangeArrowheads="1"/>
                </p:cNvSpPr>
                <p:nvPr/>
              </p:nvSpPr>
              <p:spPr bwMode="auto">
                <a:xfrm>
                  <a:off x="3011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663" name="Line 107"/>
                <p:cNvSpPr>
                  <a:spLocks noChangeShapeType="1"/>
                </p:cNvSpPr>
                <p:nvPr/>
              </p:nvSpPr>
              <p:spPr bwMode="auto">
                <a:xfrm>
                  <a:off x="1502" y="3457"/>
                  <a:ext cx="1677" cy="0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664" name="Line 108"/>
                <p:cNvSpPr>
                  <a:spLocks noChangeShapeType="1"/>
                </p:cNvSpPr>
                <p:nvPr/>
              </p:nvSpPr>
              <p:spPr bwMode="auto">
                <a:xfrm flipV="1">
                  <a:off x="1502" y="1975"/>
                  <a:ext cx="0" cy="1482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665" name="Text Box 109"/>
                <p:cNvSpPr txBox="1">
                  <a:spLocks noChangeArrowheads="1"/>
                </p:cNvSpPr>
                <p:nvPr/>
              </p:nvSpPr>
              <p:spPr bwMode="auto">
                <a:xfrm>
                  <a:off x="1266" y="1946"/>
                  <a:ext cx="276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47666" name="Text Box 110"/>
                <p:cNvSpPr txBox="1">
                  <a:spLocks noChangeArrowheads="1"/>
                </p:cNvSpPr>
                <p:nvPr/>
              </p:nvSpPr>
              <p:spPr bwMode="auto">
                <a:xfrm>
                  <a:off x="1556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47667" name="Text Box 111"/>
                <p:cNvSpPr txBox="1">
                  <a:spLocks noChangeArrowheads="1"/>
                </p:cNvSpPr>
                <p:nvPr/>
              </p:nvSpPr>
              <p:spPr bwMode="auto">
                <a:xfrm>
                  <a:off x="1727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47668" name="Text Box 112"/>
                <p:cNvSpPr txBox="1">
                  <a:spLocks noChangeArrowheads="1"/>
                </p:cNvSpPr>
                <p:nvPr/>
              </p:nvSpPr>
              <p:spPr bwMode="auto">
                <a:xfrm>
                  <a:off x="1892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47669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2064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47670" name="Text Box 114"/>
                <p:cNvSpPr txBox="1">
                  <a:spLocks noChangeArrowheads="1"/>
                </p:cNvSpPr>
                <p:nvPr/>
              </p:nvSpPr>
              <p:spPr bwMode="auto">
                <a:xfrm>
                  <a:off x="2231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47671" name="Text Box 115"/>
                <p:cNvSpPr txBox="1">
                  <a:spLocks noChangeArrowheads="1"/>
                </p:cNvSpPr>
                <p:nvPr/>
              </p:nvSpPr>
              <p:spPr bwMode="auto">
                <a:xfrm>
                  <a:off x="2401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47672" name="Text Box 116"/>
                <p:cNvSpPr txBox="1">
                  <a:spLocks noChangeArrowheads="1"/>
                </p:cNvSpPr>
                <p:nvPr/>
              </p:nvSpPr>
              <p:spPr bwMode="auto">
                <a:xfrm>
                  <a:off x="2564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47673" name="Text Box 117"/>
                <p:cNvSpPr txBox="1">
                  <a:spLocks noChangeArrowheads="1"/>
                </p:cNvSpPr>
                <p:nvPr/>
              </p:nvSpPr>
              <p:spPr bwMode="auto">
                <a:xfrm>
                  <a:off x="2736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47674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2900" y="3517"/>
                  <a:ext cx="203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47675" name="Text Box 119"/>
                <p:cNvSpPr txBox="1">
                  <a:spLocks noChangeArrowheads="1"/>
                </p:cNvSpPr>
                <p:nvPr/>
              </p:nvSpPr>
              <p:spPr bwMode="auto">
                <a:xfrm>
                  <a:off x="3044" y="3514"/>
                  <a:ext cx="276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47676" name="Text Box 120"/>
                <p:cNvSpPr txBox="1">
                  <a:spLocks noChangeArrowheads="1"/>
                </p:cNvSpPr>
                <p:nvPr/>
              </p:nvSpPr>
              <p:spPr bwMode="auto">
                <a:xfrm>
                  <a:off x="1289" y="3280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47677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289" y="3130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47678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1289" y="298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47679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1289" y="2835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47680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289" y="2686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47681" name="Text Box 125"/>
                <p:cNvSpPr txBox="1">
                  <a:spLocks noChangeArrowheads="1"/>
                </p:cNvSpPr>
                <p:nvPr/>
              </p:nvSpPr>
              <p:spPr bwMode="auto">
                <a:xfrm>
                  <a:off x="1289" y="2539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47682" name="Text Box 126"/>
                <p:cNvSpPr txBox="1">
                  <a:spLocks noChangeArrowheads="1"/>
                </p:cNvSpPr>
                <p:nvPr/>
              </p:nvSpPr>
              <p:spPr bwMode="auto">
                <a:xfrm>
                  <a:off x="1289" y="2391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47683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289" y="2242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47684" name="Text Box 128"/>
                <p:cNvSpPr txBox="1">
                  <a:spLocks noChangeArrowheads="1"/>
                </p:cNvSpPr>
                <p:nvPr/>
              </p:nvSpPr>
              <p:spPr bwMode="auto">
                <a:xfrm>
                  <a:off x="1289" y="2095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139393" name="Rectangle 129"/>
                <p:cNvSpPr>
                  <a:spLocks noChangeArrowheads="1"/>
                </p:cNvSpPr>
                <p:nvPr/>
              </p:nvSpPr>
              <p:spPr bwMode="auto">
                <a:xfrm>
                  <a:off x="1962" y="3683"/>
                  <a:ext cx="1098" cy="20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</p:grpSp>
          <p:sp>
            <p:nvSpPr>
              <p:cNvPr id="47512" name="Oval 130"/>
              <p:cNvSpPr>
                <a:spLocks noChangeArrowheads="1"/>
              </p:cNvSpPr>
              <p:nvPr/>
            </p:nvSpPr>
            <p:spPr bwMode="auto">
              <a:xfrm>
                <a:off x="4129" y="145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13" name="Oval 131"/>
              <p:cNvSpPr>
                <a:spLocks noChangeArrowheads="1"/>
              </p:cNvSpPr>
              <p:nvPr/>
            </p:nvSpPr>
            <p:spPr bwMode="auto">
              <a:xfrm>
                <a:off x="5335" y="30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14" name="Oval 132"/>
              <p:cNvSpPr>
                <a:spLocks noChangeArrowheads="1"/>
              </p:cNvSpPr>
              <p:nvPr/>
            </p:nvSpPr>
            <p:spPr bwMode="auto">
              <a:xfrm>
                <a:off x="3844" y="168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15" name="Oval 133"/>
              <p:cNvSpPr>
                <a:spLocks noChangeArrowheads="1"/>
              </p:cNvSpPr>
              <p:nvPr/>
            </p:nvSpPr>
            <p:spPr bwMode="auto">
              <a:xfrm>
                <a:off x="4649" y="9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16" name="Oval 134"/>
              <p:cNvSpPr>
                <a:spLocks noChangeArrowheads="1"/>
              </p:cNvSpPr>
              <p:nvPr/>
            </p:nvSpPr>
            <p:spPr bwMode="auto">
              <a:xfrm>
                <a:off x="5384" y="10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17" name="Oval 135"/>
              <p:cNvSpPr>
                <a:spLocks noChangeArrowheads="1"/>
              </p:cNvSpPr>
              <p:nvPr/>
            </p:nvSpPr>
            <p:spPr bwMode="auto">
              <a:xfrm>
                <a:off x="5122" y="137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18" name="Oval 136"/>
              <p:cNvSpPr>
                <a:spLocks noChangeArrowheads="1"/>
              </p:cNvSpPr>
              <p:nvPr/>
            </p:nvSpPr>
            <p:spPr bwMode="auto">
              <a:xfrm>
                <a:off x="4247" y="163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19" name="Oval 137"/>
              <p:cNvSpPr>
                <a:spLocks noChangeArrowheads="1"/>
              </p:cNvSpPr>
              <p:nvPr/>
            </p:nvSpPr>
            <p:spPr bwMode="auto">
              <a:xfrm>
                <a:off x="4708" y="153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0" name="Oval 138"/>
              <p:cNvSpPr>
                <a:spLocks noChangeArrowheads="1"/>
              </p:cNvSpPr>
              <p:nvPr/>
            </p:nvSpPr>
            <p:spPr bwMode="auto">
              <a:xfrm>
                <a:off x="4423" y="154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1" name="Oval 139"/>
              <p:cNvSpPr>
                <a:spLocks noChangeArrowheads="1"/>
              </p:cNvSpPr>
              <p:nvPr/>
            </p:nvSpPr>
            <p:spPr bwMode="auto">
              <a:xfrm>
                <a:off x="5232" y="120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2" name="Oval 140"/>
              <p:cNvSpPr>
                <a:spLocks noChangeArrowheads="1"/>
              </p:cNvSpPr>
              <p:nvPr/>
            </p:nvSpPr>
            <p:spPr bwMode="auto">
              <a:xfrm>
                <a:off x="4370" y="117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3" name="Oval 141"/>
              <p:cNvSpPr>
                <a:spLocks noChangeArrowheads="1"/>
              </p:cNvSpPr>
              <p:nvPr/>
            </p:nvSpPr>
            <p:spPr bwMode="auto">
              <a:xfrm>
                <a:off x="4904" y="74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4" name="Oval 142"/>
              <p:cNvSpPr>
                <a:spLocks noChangeArrowheads="1"/>
              </p:cNvSpPr>
              <p:nvPr/>
            </p:nvSpPr>
            <p:spPr bwMode="auto">
              <a:xfrm>
                <a:off x="5238" y="75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5" name="Oval 143"/>
              <p:cNvSpPr>
                <a:spLocks noChangeArrowheads="1"/>
              </p:cNvSpPr>
              <p:nvPr/>
            </p:nvSpPr>
            <p:spPr bwMode="auto">
              <a:xfrm>
                <a:off x="4840" y="111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6" name="Oval 144"/>
              <p:cNvSpPr>
                <a:spLocks noChangeArrowheads="1"/>
              </p:cNvSpPr>
              <p:nvPr/>
            </p:nvSpPr>
            <p:spPr bwMode="auto">
              <a:xfrm>
                <a:off x="5343" y="16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7" name="Oval 145"/>
              <p:cNvSpPr>
                <a:spLocks noChangeArrowheads="1"/>
              </p:cNvSpPr>
              <p:nvPr/>
            </p:nvSpPr>
            <p:spPr bwMode="auto">
              <a:xfrm>
                <a:off x="5149" y="89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8" name="Oval 146"/>
              <p:cNvSpPr>
                <a:spLocks noChangeArrowheads="1"/>
              </p:cNvSpPr>
              <p:nvPr/>
            </p:nvSpPr>
            <p:spPr bwMode="auto">
              <a:xfrm>
                <a:off x="4735" y="135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29" name="Oval 147"/>
              <p:cNvSpPr>
                <a:spLocks noChangeArrowheads="1"/>
              </p:cNvSpPr>
              <p:nvPr/>
            </p:nvSpPr>
            <p:spPr bwMode="auto">
              <a:xfrm>
                <a:off x="5134" y="60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0" name="Rectangle 148" descr="Wide downward diagonal"/>
              <p:cNvSpPr>
                <a:spLocks noChangeArrowheads="1"/>
              </p:cNvSpPr>
              <p:nvPr/>
            </p:nvSpPr>
            <p:spPr bwMode="auto">
              <a:xfrm>
                <a:off x="3642" y="50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1" name="Rectangle 149" descr="Wide downward diagonal"/>
              <p:cNvSpPr>
                <a:spLocks noChangeArrowheads="1"/>
              </p:cNvSpPr>
              <p:nvPr/>
            </p:nvSpPr>
            <p:spPr bwMode="auto">
              <a:xfrm>
                <a:off x="3834" y="2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2" name="Rectangle 150" descr="Wide downward diagonal"/>
              <p:cNvSpPr>
                <a:spLocks noChangeArrowheads="1"/>
              </p:cNvSpPr>
              <p:nvPr/>
            </p:nvSpPr>
            <p:spPr bwMode="auto">
              <a:xfrm>
                <a:off x="4183" y="65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3" name="Rectangle 151" descr="Wide downward diagonal"/>
              <p:cNvSpPr>
                <a:spLocks noChangeArrowheads="1"/>
              </p:cNvSpPr>
              <p:nvPr/>
            </p:nvSpPr>
            <p:spPr bwMode="auto">
              <a:xfrm>
                <a:off x="3782" y="14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4" name="Rectangle 152" descr="Wide downward diagonal"/>
              <p:cNvSpPr>
                <a:spLocks noChangeArrowheads="1"/>
              </p:cNvSpPr>
              <p:nvPr/>
            </p:nvSpPr>
            <p:spPr bwMode="auto">
              <a:xfrm>
                <a:off x="4264" y="2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5" name="Rectangle 153" descr="Wide downward diagonal"/>
              <p:cNvSpPr>
                <a:spLocks noChangeArrowheads="1"/>
              </p:cNvSpPr>
              <p:nvPr/>
            </p:nvSpPr>
            <p:spPr bwMode="auto">
              <a:xfrm>
                <a:off x="4122" y="98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6" name="Rectangle 154" descr="Wide downward diagonal"/>
              <p:cNvSpPr>
                <a:spLocks noChangeArrowheads="1"/>
              </p:cNvSpPr>
              <p:nvPr/>
            </p:nvSpPr>
            <p:spPr bwMode="auto">
              <a:xfrm>
                <a:off x="4884" y="22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7" name="Rectangle 155" descr="Wide downward diagonal"/>
              <p:cNvSpPr>
                <a:spLocks noChangeArrowheads="1"/>
              </p:cNvSpPr>
              <p:nvPr/>
            </p:nvSpPr>
            <p:spPr bwMode="auto">
              <a:xfrm>
                <a:off x="3951" y="49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8" name="Rectangle 156" descr="Wide downward diagonal"/>
              <p:cNvSpPr>
                <a:spLocks noChangeArrowheads="1"/>
              </p:cNvSpPr>
              <p:nvPr/>
            </p:nvSpPr>
            <p:spPr bwMode="auto">
              <a:xfrm>
                <a:off x="3820" y="9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39" name="Rectangle 157" descr="Wide downward diagonal"/>
              <p:cNvSpPr>
                <a:spLocks noChangeArrowheads="1"/>
              </p:cNvSpPr>
              <p:nvPr/>
            </p:nvSpPr>
            <p:spPr bwMode="auto">
              <a:xfrm>
                <a:off x="4481" y="7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0" name="Rectangle 158" descr="Wide downward diagonal"/>
              <p:cNvSpPr>
                <a:spLocks noChangeArrowheads="1"/>
              </p:cNvSpPr>
              <p:nvPr/>
            </p:nvSpPr>
            <p:spPr bwMode="auto">
              <a:xfrm>
                <a:off x="4541" y="45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1" name="Rectangle 159" descr="Wide downward diagonal"/>
              <p:cNvSpPr>
                <a:spLocks noChangeArrowheads="1"/>
              </p:cNvSpPr>
              <p:nvPr/>
            </p:nvSpPr>
            <p:spPr bwMode="auto">
              <a:xfrm>
                <a:off x="5200" y="14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2" name="Rectangle 160" descr="Wide downward diagonal"/>
              <p:cNvSpPr>
                <a:spLocks noChangeArrowheads="1"/>
              </p:cNvSpPr>
              <p:nvPr/>
            </p:nvSpPr>
            <p:spPr bwMode="auto">
              <a:xfrm>
                <a:off x="4044" y="1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3" name="Rectangle 161" descr="Wide downward diagonal"/>
              <p:cNvSpPr>
                <a:spLocks noChangeArrowheads="1"/>
              </p:cNvSpPr>
              <p:nvPr/>
            </p:nvSpPr>
            <p:spPr bwMode="auto">
              <a:xfrm>
                <a:off x="4539" y="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4" name="Oval 162"/>
              <p:cNvSpPr>
                <a:spLocks noChangeArrowheads="1"/>
              </p:cNvSpPr>
              <p:nvPr/>
            </p:nvSpPr>
            <p:spPr bwMode="auto">
              <a:xfrm>
                <a:off x="4831" y="145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5" name="Oval 163"/>
              <p:cNvSpPr>
                <a:spLocks noChangeArrowheads="1"/>
              </p:cNvSpPr>
              <p:nvPr/>
            </p:nvSpPr>
            <p:spPr bwMode="auto">
              <a:xfrm>
                <a:off x="4520" y="127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6" name="Oval 164"/>
              <p:cNvSpPr>
                <a:spLocks noChangeArrowheads="1"/>
              </p:cNvSpPr>
              <p:nvPr/>
            </p:nvSpPr>
            <p:spPr bwMode="auto">
              <a:xfrm>
                <a:off x="4980" y="97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7" name="Oval 165"/>
              <p:cNvSpPr>
                <a:spLocks noChangeArrowheads="1"/>
              </p:cNvSpPr>
              <p:nvPr/>
            </p:nvSpPr>
            <p:spPr bwMode="auto">
              <a:xfrm>
                <a:off x="4694" y="170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8" name="Oval 166"/>
              <p:cNvSpPr>
                <a:spLocks noChangeArrowheads="1"/>
              </p:cNvSpPr>
              <p:nvPr/>
            </p:nvSpPr>
            <p:spPr bwMode="auto">
              <a:xfrm>
                <a:off x="5027" y="126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49" name="Oval 167"/>
              <p:cNvSpPr>
                <a:spLocks noChangeArrowheads="1"/>
              </p:cNvSpPr>
              <p:nvPr/>
            </p:nvSpPr>
            <p:spPr bwMode="auto">
              <a:xfrm>
                <a:off x="5023" y="164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0" name="Oval 168"/>
              <p:cNvSpPr>
                <a:spLocks noChangeArrowheads="1"/>
              </p:cNvSpPr>
              <p:nvPr/>
            </p:nvSpPr>
            <p:spPr bwMode="auto">
              <a:xfrm>
                <a:off x="5119" y="173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1" name="Oval 169"/>
              <p:cNvSpPr>
                <a:spLocks noChangeArrowheads="1"/>
              </p:cNvSpPr>
              <p:nvPr/>
            </p:nvSpPr>
            <p:spPr bwMode="auto">
              <a:xfrm>
                <a:off x="5295" y="149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2" name="Oval 170"/>
              <p:cNvSpPr>
                <a:spLocks noChangeArrowheads="1"/>
              </p:cNvSpPr>
              <p:nvPr/>
            </p:nvSpPr>
            <p:spPr bwMode="auto">
              <a:xfrm>
                <a:off x="5309" y="52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3" name="Oval 171"/>
              <p:cNvSpPr>
                <a:spLocks noChangeArrowheads="1"/>
              </p:cNvSpPr>
              <p:nvPr/>
            </p:nvSpPr>
            <p:spPr bwMode="auto">
              <a:xfrm>
                <a:off x="5384" y="73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4" name="Rectangle 172" descr="Wide downward diagonal"/>
              <p:cNvSpPr>
                <a:spLocks noChangeArrowheads="1"/>
              </p:cNvSpPr>
              <p:nvPr/>
            </p:nvSpPr>
            <p:spPr bwMode="auto">
              <a:xfrm>
                <a:off x="4637" y="6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5" name="Rectangle 173" descr="Wide downward diagonal"/>
              <p:cNvSpPr>
                <a:spLocks noChangeArrowheads="1"/>
              </p:cNvSpPr>
              <p:nvPr/>
            </p:nvSpPr>
            <p:spPr bwMode="auto">
              <a:xfrm>
                <a:off x="4950" y="40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6" name="Rectangle 174" descr="Wide downward diagonal"/>
              <p:cNvSpPr>
                <a:spLocks noChangeArrowheads="1"/>
              </p:cNvSpPr>
              <p:nvPr/>
            </p:nvSpPr>
            <p:spPr bwMode="auto">
              <a:xfrm>
                <a:off x="3811" y="120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7" name="Rectangle 175" descr="Wide downward diagonal"/>
              <p:cNvSpPr>
                <a:spLocks noChangeArrowheads="1"/>
              </p:cNvSpPr>
              <p:nvPr/>
            </p:nvSpPr>
            <p:spPr bwMode="auto">
              <a:xfrm>
                <a:off x="4334" y="91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8" name="Rectangle 176" descr="Wide downward diagonal"/>
              <p:cNvSpPr>
                <a:spLocks noChangeArrowheads="1"/>
              </p:cNvSpPr>
              <p:nvPr/>
            </p:nvSpPr>
            <p:spPr bwMode="auto">
              <a:xfrm>
                <a:off x="3878" y="72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59" name="Rectangle 177" descr="Wide downward diagonal"/>
              <p:cNvSpPr>
                <a:spLocks noChangeArrowheads="1"/>
              </p:cNvSpPr>
              <p:nvPr/>
            </p:nvSpPr>
            <p:spPr bwMode="auto">
              <a:xfrm>
                <a:off x="4094" y="16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60" name="Rectangle 178" descr="Wide downward diagonal"/>
              <p:cNvSpPr>
                <a:spLocks noChangeArrowheads="1"/>
              </p:cNvSpPr>
              <p:nvPr/>
            </p:nvSpPr>
            <p:spPr bwMode="auto">
              <a:xfrm>
                <a:off x="3667" y="101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561" name="Rectangle 179" descr="Wide downward diagonal"/>
              <p:cNvSpPr>
                <a:spLocks noChangeArrowheads="1"/>
              </p:cNvSpPr>
              <p:nvPr/>
            </p:nvSpPr>
            <p:spPr bwMode="auto">
              <a:xfrm>
                <a:off x="3632" y="160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sp>
        <p:nvSpPr>
          <p:cNvPr id="47107" name="Line 180"/>
          <p:cNvSpPr>
            <a:spLocks noChangeShapeType="1"/>
          </p:cNvSpPr>
          <p:nvPr/>
        </p:nvSpPr>
        <p:spPr bwMode="auto">
          <a:xfrm>
            <a:off x="6445250" y="1511300"/>
            <a:ext cx="2352675" cy="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08" name="Rectangle 182"/>
          <p:cNvSpPr>
            <a:spLocks noChangeArrowheads="1"/>
          </p:cNvSpPr>
          <p:nvPr/>
        </p:nvSpPr>
        <p:spPr bwMode="auto">
          <a:xfrm>
            <a:off x="2670175" y="3549650"/>
            <a:ext cx="2859088" cy="2801938"/>
          </a:xfrm>
          <a:prstGeom prst="rect">
            <a:avLst/>
          </a:prstGeom>
          <a:solidFill>
            <a:srgbClr val="CCCC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47109" name="Group 184"/>
          <p:cNvGrpSpPr>
            <a:grpSpLocks/>
          </p:cNvGrpSpPr>
          <p:nvPr/>
        </p:nvGrpSpPr>
        <p:grpSpPr bwMode="auto">
          <a:xfrm>
            <a:off x="2446338" y="3713163"/>
            <a:ext cx="3092450" cy="2932112"/>
            <a:chOff x="1136" y="1975"/>
            <a:chExt cx="2203" cy="1912"/>
          </a:xfrm>
        </p:grpSpPr>
        <p:sp>
          <p:nvSpPr>
            <p:cNvPr id="139449" name="Rectangle 185"/>
            <p:cNvSpPr>
              <a:spLocks noChangeArrowheads="1"/>
            </p:cNvSpPr>
            <p:nvPr/>
          </p:nvSpPr>
          <p:spPr bwMode="auto">
            <a:xfrm rot="-5400000">
              <a:off x="1127" y="2314"/>
              <a:ext cx="281" cy="2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vert="eaVert">
              <a:spAutoFit/>
            </a:bodyPr>
            <a:lstStyle/>
            <a:p>
              <a:pPr algn="ctr" eaLnBrk="1" hangingPunct="1">
                <a:lnSpc>
                  <a:spcPct val="90000"/>
                </a:lnSpc>
                <a:spcBef>
                  <a:spcPct val="50000"/>
                </a:spcBef>
                <a:defRPr/>
              </a:pPr>
              <a:endParaRPr lang="en-US" sz="1800" b="1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47386" name="Rectangle 186"/>
            <p:cNvSpPr>
              <a:spLocks noChangeArrowheads="1"/>
            </p:cNvSpPr>
            <p:nvPr/>
          </p:nvSpPr>
          <p:spPr bwMode="auto">
            <a:xfrm>
              <a:off x="1502" y="3309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7" name="Rectangle 187"/>
            <p:cNvSpPr>
              <a:spLocks noChangeArrowheads="1"/>
            </p:cNvSpPr>
            <p:nvPr/>
          </p:nvSpPr>
          <p:spPr bwMode="auto">
            <a:xfrm>
              <a:off x="1670" y="3309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8" name="Rectangle 188"/>
            <p:cNvSpPr>
              <a:spLocks noChangeArrowheads="1"/>
            </p:cNvSpPr>
            <p:nvPr/>
          </p:nvSpPr>
          <p:spPr bwMode="auto">
            <a:xfrm>
              <a:off x="1837" y="3309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89" name="Rectangle 189"/>
            <p:cNvSpPr>
              <a:spLocks noChangeArrowheads="1"/>
            </p:cNvSpPr>
            <p:nvPr/>
          </p:nvSpPr>
          <p:spPr bwMode="auto">
            <a:xfrm>
              <a:off x="2005" y="3309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0" name="Rectangle 190"/>
            <p:cNvSpPr>
              <a:spLocks noChangeArrowheads="1"/>
            </p:cNvSpPr>
            <p:nvPr/>
          </p:nvSpPr>
          <p:spPr bwMode="auto">
            <a:xfrm>
              <a:off x="2173" y="3309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1" name="Rectangle 191"/>
            <p:cNvSpPr>
              <a:spLocks noChangeArrowheads="1"/>
            </p:cNvSpPr>
            <p:nvPr/>
          </p:nvSpPr>
          <p:spPr bwMode="auto">
            <a:xfrm>
              <a:off x="2341" y="3309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2" name="Rectangle 192"/>
            <p:cNvSpPr>
              <a:spLocks noChangeArrowheads="1"/>
            </p:cNvSpPr>
            <p:nvPr/>
          </p:nvSpPr>
          <p:spPr bwMode="auto">
            <a:xfrm>
              <a:off x="2508" y="3309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3" name="Rectangle 193"/>
            <p:cNvSpPr>
              <a:spLocks noChangeArrowheads="1"/>
            </p:cNvSpPr>
            <p:nvPr/>
          </p:nvSpPr>
          <p:spPr bwMode="auto">
            <a:xfrm>
              <a:off x="2676" y="3309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4" name="Rectangle 194"/>
            <p:cNvSpPr>
              <a:spLocks noChangeArrowheads="1"/>
            </p:cNvSpPr>
            <p:nvPr/>
          </p:nvSpPr>
          <p:spPr bwMode="auto">
            <a:xfrm>
              <a:off x="2844" y="3309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5" name="Rectangle 195"/>
            <p:cNvSpPr>
              <a:spLocks noChangeArrowheads="1"/>
            </p:cNvSpPr>
            <p:nvPr/>
          </p:nvSpPr>
          <p:spPr bwMode="auto">
            <a:xfrm>
              <a:off x="3011" y="3309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6" name="Rectangle 196"/>
            <p:cNvSpPr>
              <a:spLocks noChangeArrowheads="1"/>
            </p:cNvSpPr>
            <p:nvPr/>
          </p:nvSpPr>
          <p:spPr bwMode="auto">
            <a:xfrm>
              <a:off x="1502" y="3161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7" name="Rectangle 197"/>
            <p:cNvSpPr>
              <a:spLocks noChangeArrowheads="1"/>
            </p:cNvSpPr>
            <p:nvPr/>
          </p:nvSpPr>
          <p:spPr bwMode="auto">
            <a:xfrm>
              <a:off x="1670" y="3161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8" name="Rectangle 198"/>
            <p:cNvSpPr>
              <a:spLocks noChangeArrowheads="1"/>
            </p:cNvSpPr>
            <p:nvPr/>
          </p:nvSpPr>
          <p:spPr bwMode="auto">
            <a:xfrm>
              <a:off x="1837" y="3161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399" name="Rectangle 199"/>
            <p:cNvSpPr>
              <a:spLocks noChangeArrowheads="1"/>
            </p:cNvSpPr>
            <p:nvPr/>
          </p:nvSpPr>
          <p:spPr bwMode="auto">
            <a:xfrm>
              <a:off x="2005" y="3161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0" name="Rectangle 200"/>
            <p:cNvSpPr>
              <a:spLocks noChangeArrowheads="1"/>
            </p:cNvSpPr>
            <p:nvPr/>
          </p:nvSpPr>
          <p:spPr bwMode="auto">
            <a:xfrm>
              <a:off x="2173" y="3161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1" name="Rectangle 201"/>
            <p:cNvSpPr>
              <a:spLocks noChangeArrowheads="1"/>
            </p:cNvSpPr>
            <p:nvPr/>
          </p:nvSpPr>
          <p:spPr bwMode="auto">
            <a:xfrm>
              <a:off x="2341" y="3161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2" name="Rectangle 202"/>
            <p:cNvSpPr>
              <a:spLocks noChangeArrowheads="1"/>
            </p:cNvSpPr>
            <p:nvPr/>
          </p:nvSpPr>
          <p:spPr bwMode="auto">
            <a:xfrm>
              <a:off x="2508" y="3161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3" name="Rectangle 203"/>
            <p:cNvSpPr>
              <a:spLocks noChangeArrowheads="1"/>
            </p:cNvSpPr>
            <p:nvPr/>
          </p:nvSpPr>
          <p:spPr bwMode="auto">
            <a:xfrm>
              <a:off x="2676" y="3161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4" name="Rectangle 204"/>
            <p:cNvSpPr>
              <a:spLocks noChangeArrowheads="1"/>
            </p:cNvSpPr>
            <p:nvPr/>
          </p:nvSpPr>
          <p:spPr bwMode="auto">
            <a:xfrm>
              <a:off x="2844" y="3161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5" name="Rectangle 205"/>
            <p:cNvSpPr>
              <a:spLocks noChangeArrowheads="1"/>
            </p:cNvSpPr>
            <p:nvPr/>
          </p:nvSpPr>
          <p:spPr bwMode="auto">
            <a:xfrm>
              <a:off x="3011" y="3161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6" name="Rectangle 206"/>
            <p:cNvSpPr>
              <a:spLocks noChangeArrowheads="1"/>
            </p:cNvSpPr>
            <p:nvPr/>
          </p:nvSpPr>
          <p:spPr bwMode="auto">
            <a:xfrm>
              <a:off x="1502" y="3013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7" name="Rectangle 207"/>
            <p:cNvSpPr>
              <a:spLocks noChangeArrowheads="1"/>
            </p:cNvSpPr>
            <p:nvPr/>
          </p:nvSpPr>
          <p:spPr bwMode="auto">
            <a:xfrm>
              <a:off x="1670" y="3013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8" name="Rectangle 208"/>
            <p:cNvSpPr>
              <a:spLocks noChangeArrowheads="1"/>
            </p:cNvSpPr>
            <p:nvPr/>
          </p:nvSpPr>
          <p:spPr bwMode="auto">
            <a:xfrm>
              <a:off x="1837" y="3013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09" name="Rectangle 209"/>
            <p:cNvSpPr>
              <a:spLocks noChangeArrowheads="1"/>
            </p:cNvSpPr>
            <p:nvPr/>
          </p:nvSpPr>
          <p:spPr bwMode="auto">
            <a:xfrm>
              <a:off x="2005" y="3013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0" name="Rectangle 210"/>
            <p:cNvSpPr>
              <a:spLocks noChangeArrowheads="1"/>
            </p:cNvSpPr>
            <p:nvPr/>
          </p:nvSpPr>
          <p:spPr bwMode="auto">
            <a:xfrm>
              <a:off x="2173" y="3013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1" name="Rectangle 211"/>
            <p:cNvSpPr>
              <a:spLocks noChangeArrowheads="1"/>
            </p:cNvSpPr>
            <p:nvPr/>
          </p:nvSpPr>
          <p:spPr bwMode="auto">
            <a:xfrm>
              <a:off x="2341" y="3013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2" name="Rectangle 212"/>
            <p:cNvSpPr>
              <a:spLocks noChangeArrowheads="1"/>
            </p:cNvSpPr>
            <p:nvPr/>
          </p:nvSpPr>
          <p:spPr bwMode="auto">
            <a:xfrm>
              <a:off x="2508" y="3013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3" name="Rectangle 213"/>
            <p:cNvSpPr>
              <a:spLocks noChangeArrowheads="1"/>
            </p:cNvSpPr>
            <p:nvPr/>
          </p:nvSpPr>
          <p:spPr bwMode="auto">
            <a:xfrm>
              <a:off x="2676" y="3013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4" name="Rectangle 214"/>
            <p:cNvSpPr>
              <a:spLocks noChangeArrowheads="1"/>
            </p:cNvSpPr>
            <p:nvPr/>
          </p:nvSpPr>
          <p:spPr bwMode="auto">
            <a:xfrm>
              <a:off x="2844" y="3013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5" name="Rectangle 215"/>
            <p:cNvSpPr>
              <a:spLocks noChangeArrowheads="1"/>
            </p:cNvSpPr>
            <p:nvPr/>
          </p:nvSpPr>
          <p:spPr bwMode="auto">
            <a:xfrm>
              <a:off x="3011" y="3013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6" name="Rectangle 216"/>
            <p:cNvSpPr>
              <a:spLocks noChangeArrowheads="1"/>
            </p:cNvSpPr>
            <p:nvPr/>
          </p:nvSpPr>
          <p:spPr bwMode="auto">
            <a:xfrm>
              <a:off x="1502" y="2864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7" name="Rectangle 217"/>
            <p:cNvSpPr>
              <a:spLocks noChangeArrowheads="1"/>
            </p:cNvSpPr>
            <p:nvPr/>
          </p:nvSpPr>
          <p:spPr bwMode="auto">
            <a:xfrm>
              <a:off x="1670" y="2864"/>
              <a:ext cx="167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8" name="Rectangle 218"/>
            <p:cNvSpPr>
              <a:spLocks noChangeArrowheads="1"/>
            </p:cNvSpPr>
            <p:nvPr/>
          </p:nvSpPr>
          <p:spPr bwMode="auto">
            <a:xfrm>
              <a:off x="1837" y="2864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19" name="Rectangle 219"/>
            <p:cNvSpPr>
              <a:spLocks noChangeArrowheads="1"/>
            </p:cNvSpPr>
            <p:nvPr/>
          </p:nvSpPr>
          <p:spPr bwMode="auto">
            <a:xfrm>
              <a:off x="2005" y="2864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0" name="Rectangle 220"/>
            <p:cNvSpPr>
              <a:spLocks noChangeArrowheads="1"/>
            </p:cNvSpPr>
            <p:nvPr/>
          </p:nvSpPr>
          <p:spPr bwMode="auto">
            <a:xfrm>
              <a:off x="2173" y="2864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1" name="Rectangle 221"/>
            <p:cNvSpPr>
              <a:spLocks noChangeArrowheads="1"/>
            </p:cNvSpPr>
            <p:nvPr/>
          </p:nvSpPr>
          <p:spPr bwMode="auto">
            <a:xfrm>
              <a:off x="2341" y="2864"/>
              <a:ext cx="167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2" name="Rectangle 222"/>
            <p:cNvSpPr>
              <a:spLocks noChangeArrowheads="1"/>
            </p:cNvSpPr>
            <p:nvPr/>
          </p:nvSpPr>
          <p:spPr bwMode="auto">
            <a:xfrm>
              <a:off x="2508" y="2864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3" name="Rectangle 223"/>
            <p:cNvSpPr>
              <a:spLocks noChangeArrowheads="1"/>
            </p:cNvSpPr>
            <p:nvPr/>
          </p:nvSpPr>
          <p:spPr bwMode="auto">
            <a:xfrm>
              <a:off x="2676" y="2864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4" name="Rectangle 224"/>
            <p:cNvSpPr>
              <a:spLocks noChangeArrowheads="1"/>
            </p:cNvSpPr>
            <p:nvPr/>
          </p:nvSpPr>
          <p:spPr bwMode="auto">
            <a:xfrm>
              <a:off x="2844" y="2864"/>
              <a:ext cx="167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5" name="Rectangle 225"/>
            <p:cNvSpPr>
              <a:spLocks noChangeArrowheads="1"/>
            </p:cNvSpPr>
            <p:nvPr/>
          </p:nvSpPr>
          <p:spPr bwMode="auto">
            <a:xfrm>
              <a:off x="3011" y="2864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6" name="Rectangle 226"/>
            <p:cNvSpPr>
              <a:spLocks noChangeArrowheads="1"/>
            </p:cNvSpPr>
            <p:nvPr/>
          </p:nvSpPr>
          <p:spPr bwMode="auto">
            <a:xfrm>
              <a:off x="1502" y="2716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7" name="Rectangle 227"/>
            <p:cNvSpPr>
              <a:spLocks noChangeArrowheads="1"/>
            </p:cNvSpPr>
            <p:nvPr/>
          </p:nvSpPr>
          <p:spPr bwMode="auto">
            <a:xfrm>
              <a:off x="1670" y="2716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8" name="Rectangle 228"/>
            <p:cNvSpPr>
              <a:spLocks noChangeArrowheads="1"/>
            </p:cNvSpPr>
            <p:nvPr/>
          </p:nvSpPr>
          <p:spPr bwMode="auto">
            <a:xfrm>
              <a:off x="1837" y="2716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29" name="Rectangle 229"/>
            <p:cNvSpPr>
              <a:spLocks noChangeArrowheads="1"/>
            </p:cNvSpPr>
            <p:nvPr/>
          </p:nvSpPr>
          <p:spPr bwMode="auto">
            <a:xfrm>
              <a:off x="2005" y="2716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0" name="Rectangle 230"/>
            <p:cNvSpPr>
              <a:spLocks noChangeArrowheads="1"/>
            </p:cNvSpPr>
            <p:nvPr/>
          </p:nvSpPr>
          <p:spPr bwMode="auto">
            <a:xfrm>
              <a:off x="2173" y="2716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1" name="Rectangle 231"/>
            <p:cNvSpPr>
              <a:spLocks noChangeArrowheads="1"/>
            </p:cNvSpPr>
            <p:nvPr/>
          </p:nvSpPr>
          <p:spPr bwMode="auto">
            <a:xfrm>
              <a:off x="2341" y="2716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2" name="Rectangle 232"/>
            <p:cNvSpPr>
              <a:spLocks noChangeArrowheads="1"/>
            </p:cNvSpPr>
            <p:nvPr/>
          </p:nvSpPr>
          <p:spPr bwMode="auto">
            <a:xfrm>
              <a:off x="2508" y="2716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3" name="Rectangle 233"/>
            <p:cNvSpPr>
              <a:spLocks noChangeArrowheads="1"/>
            </p:cNvSpPr>
            <p:nvPr/>
          </p:nvSpPr>
          <p:spPr bwMode="auto">
            <a:xfrm>
              <a:off x="2676" y="2716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4" name="Rectangle 234"/>
            <p:cNvSpPr>
              <a:spLocks noChangeArrowheads="1"/>
            </p:cNvSpPr>
            <p:nvPr/>
          </p:nvSpPr>
          <p:spPr bwMode="auto">
            <a:xfrm>
              <a:off x="2844" y="2716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5" name="Rectangle 235"/>
            <p:cNvSpPr>
              <a:spLocks noChangeArrowheads="1"/>
            </p:cNvSpPr>
            <p:nvPr/>
          </p:nvSpPr>
          <p:spPr bwMode="auto">
            <a:xfrm>
              <a:off x="3011" y="2716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6" name="Rectangle 236"/>
            <p:cNvSpPr>
              <a:spLocks noChangeArrowheads="1"/>
            </p:cNvSpPr>
            <p:nvPr/>
          </p:nvSpPr>
          <p:spPr bwMode="auto">
            <a:xfrm>
              <a:off x="1502" y="2568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7" name="Rectangle 237"/>
            <p:cNvSpPr>
              <a:spLocks noChangeArrowheads="1"/>
            </p:cNvSpPr>
            <p:nvPr/>
          </p:nvSpPr>
          <p:spPr bwMode="auto">
            <a:xfrm>
              <a:off x="1670" y="2568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8" name="Rectangle 238"/>
            <p:cNvSpPr>
              <a:spLocks noChangeArrowheads="1"/>
            </p:cNvSpPr>
            <p:nvPr/>
          </p:nvSpPr>
          <p:spPr bwMode="auto">
            <a:xfrm>
              <a:off x="1837" y="2568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39" name="Rectangle 239"/>
            <p:cNvSpPr>
              <a:spLocks noChangeArrowheads="1"/>
            </p:cNvSpPr>
            <p:nvPr/>
          </p:nvSpPr>
          <p:spPr bwMode="auto">
            <a:xfrm>
              <a:off x="2005" y="2568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0" name="Rectangle 240"/>
            <p:cNvSpPr>
              <a:spLocks noChangeArrowheads="1"/>
            </p:cNvSpPr>
            <p:nvPr/>
          </p:nvSpPr>
          <p:spPr bwMode="auto">
            <a:xfrm>
              <a:off x="2173" y="2568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1" name="Rectangle 241"/>
            <p:cNvSpPr>
              <a:spLocks noChangeArrowheads="1"/>
            </p:cNvSpPr>
            <p:nvPr/>
          </p:nvSpPr>
          <p:spPr bwMode="auto">
            <a:xfrm>
              <a:off x="2341" y="2568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2" name="Rectangle 242"/>
            <p:cNvSpPr>
              <a:spLocks noChangeArrowheads="1"/>
            </p:cNvSpPr>
            <p:nvPr/>
          </p:nvSpPr>
          <p:spPr bwMode="auto">
            <a:xfrm>
              <a:off x="2508" y="2568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3" name="Rectangle 243"/>
            <p:cNvSpPr>
              <a:spLocks noChangeArrowheads="1"/>
            </p:cNvSpPr>
            <p:nvPr/>
          </p:nvSpPr>
          <p:spPr bwMode="auto">
            <a:xfrm>
              <a:off x="2676" y="2568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4" name="Rectangle 244"/>
            <p:cNvSpPr>
              <a:spLocks noChangeArrowheads="1"/>
            </p:cNvSpPr>
            <p:nvPr/>
          </p:nvSpPr>
          <p:spPr bwMode="auto">
            <a:xfrm>
              <a:off x="2844" y="2568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5" name="Rectangle 245"/>
            <p:cNvSpPr>
              <a:spLocks noChangeArrowheads="1"/>
            </p:cNvSpPr>
            <p:nvPr/>
          </p:nvSpPr>
          <p:spPr bwMode="auto">
            <a:xfrm>
              <a:off x="3011" y="2568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6" name="Rectangle 246"/>
            <p:cNvSpPr>
              <a:spLocks noChangeArrowheads="1"/>
            </p:cNvSpPr>
            <p:nvPr/>
          </p:nvSpPr>
          <p:spPr bwMode="auto">
            <a:xfrm>
              <a:off x="1502" y="2420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7" name="Rectangle 247"/>
            <p:cNvSpPr>
              <a:spLocks noChangeArrowheads="1"/>
            </p:cNvSpPr>
            <p:nvPr/>
          </p:nvSpPr>
          <p:spPr bwMode="auto">
            <a:xfrm>
              <a:off x="1670" y="2420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8" name="Rectangle 248"/>
            <p:cNvSpPr>
              <a:spLocks noChangeArrowheads="1"/>
            </p:cNvSpPr>
            <p:nvPr/>
          </p:nvSpPr>
          <p:spPr bwMode="auto">
            <a:xfrm>
              <a:off x="1837" y="2420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49" name="Rectangle 249"/>
            <p:cNvSpPr>
              <a:spLocks noChangeArrowheads="1"/>
            </p:cNvSpPr>
            <p:nvPr/>
          </p:nvSpPr>
          <p:spPr bwMode="auto">
            <a:xfrm>
              <a:off x="2005" y="2420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0" name="Rectangle 250"/>
            <p:cNvSpPr>
              <a:spLocks noChangeArrowheads="1"/>
            </p:cNvSpPr>
            <p:nvPr/>
          </p:nvSpPr>
          <p:spPr bwMode="auto">
            <a:xfrm>
              <a:off x="2173" y="2420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1" name="Rectangle 251"/>
            <p:cNvSpPr>
              <a:spLocks noChangeArrowheads="1"/>
            </p:cNvSpPr>
            <p:nvPr/>
          </p:nvSpPr>
          <p:spPr bwMode="auto">
            <a:xfrm>
              <a:off x="2341" y="2420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2" name="Rectangle 252"/>
            <p:cNvSpPr>
              <a:spLocks noChangeArrowheads="1"/>
            </p:cNvSpPr>
            <p:nvPr/>
          </p:nvSpPr>
          <p:spPr bwMode="auto">
            <a:xfrm>
              <a:off x="2508" y="2420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3" name="Rectangle 253"/>
            <p:cNvSpPr>
              <a:spLocks noChangeArrowheads="1"/>
            </p:cNvSpPr>
            <p:nvPr/>
          </p:nvSpPr>
          <p:spPr bwMode="auto">
            <a:xfrm>
              <a:off x="2676" y="2420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4" name="Rectangle 254"/>
            <p:cNvSpPr>
              <a:spLocks noChangeArrowheads="1"/>
            </p:cNvSpPr>
            <p:nvPr/>
          </p:nvSpPr>
          <p:spPr bwMode="auto">
            <a:xfrm>
              <a:off x="2844" y="2420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5" name="Rectangle 255"/>
            <p:cNvSpPr>
              <a:spLocks noChangeArrowheads="1"/>
            </p:cNvSpPr>
            <p:nvPr/>
          </p:nvSpPr>
          <p:spPr bwMode="auto">
            <a:xfrm>
              <a:off x="3011" y="2420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6" name="Rectangle 256"/>
            <p:cNvSpPr>
              <a:spLocks noChangeArrowheads="1"/>
            </p:cNvSpPr>
            <p:nvPr/>
          </p:nvSpPr>
          <p:spPr bwMode="auto">
            <a:xfrm>
              <a:off x="1502" y="2272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7" name="Rectangle 257"/>
            <p:cNvSpPr>
              <a:spLocks noChangeArrowheads="1"/>
            </p:cNvSpPr>
            <p:nvPr/>
          </p:nvSpPr>
          <p:spPr bwMode="auto">
            <a:xfrm>
              <a:off x="1670" y="2272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8" name="Rectangle 258"/>
            <p:cNvSpPr>
              <a:spLocks noChangeArrowheads="1"/>
            </p:cNvSpPr>
            <p:nvPr/>
          </p:nvSpPr>
          <p:spPr bwMode="auto">
            <a:xfrm>
              <a:off x="1837" y="2272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59" name="Rectangle 259"/>
            <p:cNvSpPr>
              <a:spLocks noChangeArrowheads="1"/>
            </p:cNvSpPr>
            <p:nvPr/>
          </p:nvSpPr>
          <p:spPr bwMode="auto">
            <a:xfrm>
              <a:off x="2005" y="2272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0" name="Rectangle 260"/>
            <p:cNvSpPr>
              <a:spLocks noChangeArrowheads="1"/>
            </p:cNvSpPr>
            <p:nvPr/>
          </p:nvSpPr>
          <p:spPr bwMode="auto">
            <a:xfrm>
              <a:off x="2173" y="2272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1" name="Rectangle 261"/>
            <p:cNvSpPr>
              <a:spLocks noChangeArrowheads="1"/>
            </p:cNvSpPr>
            <p:nvPr/>
          </p:nvSpPr>
          <p:spPr bwMode="auto">
            <a:xfrm>
              <a:off x="2341" y="2272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2" name="Rectangle 262"/>
            <p:cNvSpPr>
              <a:spLocks noChangeArrowheads="1"/>
            </p:cNvSpPr>
            <p:nvPr/>
          </p:nvSpPr>
          <p:spPr bwMode="auto">
            <a:xfrm>
              <a:off x="2508" y="2272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3" name="Rectangle 263"/>
            <p:cNvSpPr>
              <a:spLocks noChangeArrowheads="1"/>
            </p:cNvSpPr>
            <p:nvPr/>
          </p:nvSpPr>
          <p:spPr bwMode="auto">
            <a:xfrm>
              <a:off x="2676" y="2272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4" name="Rectangle 264"/>
            <p:cNvSpPr>
              <a:spLocks noChangeArrowheads="1"/>
            </p:cNvSpPr>
            <p:nvPr/>
          </p:nvSpPr>
          <p:spPr bwMode="auto">
            <a:xfrm>
              <a:off x="2844" y="2272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5" name="Rectangle 265"/>
            <p:cNvSpPr>
              <a:spLocks noChangeArrowheads="1"/>
            </p:cNvSpPr>
            <p:nvPr/>
          </p:nvSpPr>
          <p:spPr bwMode="auto">
            <a:xfrm>
              <a:off x="3011" y="2272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6" name="Rectangle 266"/>
            <p:cNvSpPr>
              <a:spLocks noChangeArrowheads="1"/>
            </p:cNvSpPr>
            <p:nvPr/>
          </p:nvSpPr>
          <p:spPr bwMode="auto">
            <a:xfrm>
              <a:off x="1502" y="2123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7" name="Rectangle 267"/>
            <p:cNvSpPr>
              <a:spLocks noChangeArrowheads="1"/>
            </p:cNvSpPr>
            <p:nvPr/>
          </p:nvSpPr>
          <p:spPr bwMode="auto">
            <a:xfrm>
              <a:off x="1670" y="2123"/>
              <a:ext cx="167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8" name="Rectangle 268"/>
            <p:cNvSpPr>
              <a:spLocks noChangeArrowheads="1"/>
            </p:cNvSpPr>
            <p:nvPr/>
          </p:nvSpPr>
          <p:spPr bwMode="auto">
            <a:xfrm>
              <a:off x="1837" y="2123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69" name="Rectangle 269"/>
            <p:cNvSpPr>
              <a:spLocks noChangeArrowheads="1"/>
            </p:cNvSpPr>
            <p:nvPr/>
          </p:nvSpPr>
          <p:spPr bwMode="auto">
            <a:xfrm>
              <a:off x="2005" y="2123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0" name="Rectangle 270"/>
            <p:cNvSpPr>
              <a:spLocks noChangeArrowheads="1"/>
            </p:cNvSpPr>
            <p:nvPr/>
          </p:nvSpPr>
          <p:spPr bwMode="auto">
            <a:xfrm>
              <a:off x="2173" y="2123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1" name="Rectangle 271"/>
            <p:cNvSpPr>
              <a:spLocks noChangeArrowheads="1"/>
            </p:cNvSpPr>
            <p:nvPr/>
          </p:nvSpPr>
          <p:spPr bwMode="auto">
            <a:xfrm>
              <a:off x="2341" y="2123"/>
              <a:ext cx="167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2" name="Rectangle 272"/>
            <p:cNvSpPr>
              <a:spLocks noChangeArrowheads="1"/>
            </p:cNvSpPr>
            <p:nvPr/>
          </p:nvSpPr>
          <p:spPr bwMode="auto">
            <a:xfrm>
              <a:off x="2508" y="2123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3" name="Rectangle 273"/>
            <p:cNvSpPr>
              <a:spLocks noChangeArrowheads="1"/>
            </p:cNvSpPr>
            <p:nvPr/>
          </p:nvSpPr>
          <p:spPr bwMode="auto">
            <a:xfrm>
              <a:off x="2676" y="2123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4" name="Rectangle 274"/>
            <p:cNvSpPr>
              <a:spLocks noChangeArrowheads="1"/>
            </p:cNvSpPr>
            <p:nvPr/>
          </p:nvSpPr>
          <p:spPr bwMode="auto">
            <a:xfrm>
              <a:off x="2844" y="2123"/>
              <a:ext cx="167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5" name="Rectangle 275"/>
            <p:cNvSpPr>
              <a:spLocks noChangeArrowheads="1"/>
            </p:cNvSpPr>
            <p:nvPr/>
          </p:nvSpPr>
          <p:spPr bwMode="auto">
            <a:xfrm>
              <a:off x="3011" y="2123"/>
              <a:ext cx="168" cy="149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6" name="Rectangle 276"/>
            <p:cNvSpPr>
              <a:spLocks noChangeArrowheads="1"/>
            </p:cNvSpPr>
            <p:nvPr/>
          </p:nvSpPr>
          <p:spPr bwMode="auto">
            <a:xfrm>
              <a:off x="1502" y="1975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7" name="Rectangle 277"/>
            <p:cNvSpPr>
              <a:spLocks noChangeArrowheads="1"/>
            </p:cNvSpPr>
            <p:nvPr/>
          </p:nvSpPr>
          <p:spPr bwMode="auto">
            <a:xfrm>
              <a:off x="1670" y="1975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8" name="Rectangle 278"/>
            <p:cNvSpPr>
              <a:spLocks noChangeArrowheads="1"/>
            </p:cNvSpPr>
            <p:nvPr/>
          </p:nvSpPr>
          <p:spPr bwMode="auto">
            <a:xfrm>
              <a:off x="1837" y="1975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79" name="Rectangle 279"/>
            <p:cNvSpPr>
              <a:spLocks noChangeArrowheads="1"/>
            </p:cNvSpPr>
            <p:nvPr/>
          </p:nvSpPr>
          <p:spPr bwMode="auto">
            <a:xfrm>
              <a:off x="2005" y="1975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80" name="Rectangle 280"/>
            <p:cNvSpPr>
              <a:spLocks noChangeArrowheads="1"/>
            </p:cNvSpPr>
            <p:nvPr/>
          </p:nvSpPr>
          <p:spPr bwMode="auto">
            <a:xfrm>
              <a:off x="2173" y="1975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81" name="Rectangle 281"/>
            <p:cNvSpPr>
              <a:spLocks noChangeArrowheads="1"/>
            </p:cNvSpPr>
            <p:nvPr/>
          </p:nvSpPr>
          <p:spPr bwMode="auto">
            <a:xfrm>
              <a:off x="2341" y="1975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82" name="Rectangle 282"/>
            <p:cNvSpPr>
              <a:spLocks noChangeArrowheads="1"/>
            </p:cNvSpPr>
            <p:nvPr/>
          </p:nvSpPr>
          <p:spPr bwMode="auto">
            <a:xfrm>
              <a:off x="2508" y="1975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83" name="Rectangle 283"/>
            <p:cNvSpPr>
              <a:spLocks noChangeArrowheads="1"/>
            </p:cNvSpPr>
            <p:nvPr/>
          </p:nvSpPr>
          <p:spPr bwMode="auto">
            <a:xfrm>
              <a:off x="2676" y="1975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84" name="Rectangle 284"/>
            <p:cNvSpPr>
              <a:spLocks noChangeArrowheads="1"/>
            </p:cNvSpPr>
            <p:nvPr/>
          </p:nvSpPr>
          <p:spPr bwMode="auto">
            <a:xfrm>
              <a:off x="2844" y="1975"/>
              <a:ext cx="167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85" name="Rectangle 285"/>
            <p:cNvSpPr>
              <a:spLocks noChangeArrowheads="1"/>
            </p:cNvSpPr>
            <p:nvPr/>
          </p:nvSpPr>
          <p:spPr bwMode="auto">
            <a:xfrm>
              <a:off x="3011" y="1975"/>
              <a:ext cx="168" cy="148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47486" name="Line 286"/>
            <p:cNvSpPr>
              <a:spLocks noChangeShapeType="1"/>
            </p:cNvSpPr>
            <p:nvPr/>
          </p:nvSpPr>
          <p:spPr bwMode="auto">
            <a:xfrm>
              <a:off x="1502" y="3457"/>
              <a:ext cx="1677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87" name="Line 287"/>
            <p:cNvSpPr>
              <a:spLocks noChangeShapeType="1"/>
            </p:cNvSpPr>
            <p:nvPr/>
          </p:nvSpPr>
          <p:spPr bwMode="auto">
            <a:xfrm flipV="1">
              <a:off x="1502" y="1975"/>
              <a:ext cx="0" cy="1482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7488" name="Text Box 288"/>
            <p:cNvSpPr txBox="1">
              <a:spLocks noChangeArrowheads="1"/>
            </p:cNvSpPr>
            <p:nvPr/>
          </p:nvSpPr>
          <p:spPr bwMode="auto">
            <a:xfrm>
              <a:off x="1266" y="1979"/>
              <a:ext cx="294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100</a:t>
              </a:r>
            </a:p>
          </p:txBody>
        </p:sp>
        <p:sp>
          <p:nvSpPr>
            <p:cNvPr id="47489" name="Text Box 289"/>
            <p:cNvSpPr txBox="1">
              <a:spLocks noChangeArrowheads="1"/>
            </p:cNvSpPr>
            <p:nvPr/>
          </p:nvSpPr>
          <p:spPr bwMode="auto">
            <a:xfrm>
              <a:off x="1556" y="3547"/>
              <a:ext cx="241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10</a:t>
              </a:r>
            </a:p>
          </p:txBody>
        </p:sp>
        <p:sp>
          <p:nvSpPr>
            <p:cNvPr id="47490" name="Text Box 290"/>
            <p:cNvSpPr txBox="1">
              <a:spLocks noChangeArrowheads="1"/>
            </p:cNvSpPr>
            <p:nvPr/>
          </p:nvSpPr>
          <p:spPr bwMode="auto">
            <a:xfrm>
              <a:off x="1728" y="3547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20</a:t>
              </a:r>
            </a:p>
          </p:txBody>
        </p:sp>
        <p:sp>
          <p:nvSpPr>
            <p:cNvPr id="47491" name="Text Box 291"/>
            <p:cNvSpPr txBox="1">
              <a:spLocks noChangeArrowheads="1"/>
            </p:cNvSpPr>
            <p:nvPr/>
          </p:nvSpPr>
          <p:spPr bwMode="auto">
            <a:xfrm>
              <a:off x="1892" y="3547"/>
              <a:ext cx="24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30</a:t>
              </a:r>
            </a:p>
          </p:txBody>
        </p:sp>
        <p:sp>
          <p:nvSpPr>
            <p:cNvPr id="47492" name="Text Box 292"/>
            <p:cNvSpPr txBox="1">
              <a:spLocks noChangeArrowheads="1"/>
            </p:cNvSpPr>
            <p:nvPr/>
          </p:nvSpPr>
          <p:spPr bwMode="auto">
            <a:xfrm>
              <a:off x="2065" y="3547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40</a:t>
              </a:r>
            </a:p>
          </p:txBody>
        </p:sp>
        <p:sp>
          <p:nvSpPr>
            <p:cNvPr id="47493" name="Text Box 293"/>
            <p:cNvSpPr txBox="1">
              <a:spLocks noChangeArrowheads="1"/>
            </p:cNvSpPr>
            <p:nvPr/>
          </p:nvSpPr>
          <p:spPr bwMode="auto">
            <a:xfrm>
              <a:off x="2232" y="3547"/>
              <a:ext cx="24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50</a:t>
              </a:r>
            </a:p>
          </p:txBody>
        </p:sp>
        <p:sp>
          <p:nvSpPr>
            <p:cNvPr id="47494" name="Text Box 294"/>
            <p:cNvSpPr txBox="1">
              <a:spLocks noChangeArrowheads="1"/>
            </p:cNvSpPr>
            <p:nvPr/>
          </p:nvSpPr>
          <p:spPr bwMode="auto">
            <a:xfrm>
              <a:off x="2402" y="3547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60</a:t>
              </a:r>
            </a:p>
          </p:txBody>
        </p:sp>
        <p:sp>
          <p:nvSpPr>
            <p:cNvPr id="47495" name="Text Box 295"/>
            <p:cNvSpPr txBox="1">
              <a:spLocks noChangeArrowheads="1"/>
            </p:cNvSpPr>
            <p:nvPr/>
          </p:nvSpPr>
          <p:spPr bwMode="auto">
            <a:xfrm>
              <a:off x="2564" y="3547"/>
              <a:ext cx="24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70</a:t>
              </a:r>
            </a:p>
          </p:txBody>
        </p:sp>
        <p:sp>
          <p:nvSpPr>
            <p:cNvPr id="47496" name="Text Box 296"/>
            <p:cNvSpPr txBox="1">
              <a:spLocks noChangeArrowheads="1"/>
            </p:cNvSpPr>
            <p:nvPr/>
          </p:nvSpPr>
          <p:spPr bwMode="auto">
            <a:xfrm>
              <a:off x="2736" y="3547"/>
              <a:ext cx="240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80</a:t>
              </a:r>
            </a:p>
          </p:txBody>
        </p:sp>
        <p:sp>
          <p:nvSpPr>
            <p:cNvPr id="47497" name="Text Box 297"/>
            <p:cNvSpPr txBox="1">
              <a:spLocks noChangeArrowheads="1"/>
            </p:cNvSpPr>
            <p:nvPr/>
          </p:nvSpPr>
          <p:spPr bwMode="auto">
            <a:xfrm>
              <a:off x="2900" y="3550"/>
              <a:ext cx="240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90</a:t>
              </a:r>
            </a:p>
          </p:txBody>
        </p:sp>
        <p:sp>
          <p:nvSpPr>
            <p:cNvPr id="47498" name="Text Box 298"/>
            <p:cNvSpPr txBox="1">
              <a:spLocks noChangeArrowheads="1"/>
            </p:cNvSpPr>
            <p:nvPr/>
          </p:nvSpPr>
          <p:spPr bwMode="auto">
            <a:xfrm>
              <a:off x="3044" y="3547"/>
              <a:ext cx="295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100</a:t>
              </a:r>
            </a:p>
          </p:txBody>
        </p:sp>
        <p:sp>
          <p:nvSpPr>
            <p:cNvPr id="47499" name="Text Box 299"/>
            <p:cNvSpPr txBox="1">
              <a:spLocks noChangeArrowheads="1"/>
            </p:cNvSpPr>
            <p:nvPr/>
          </p:nvSpPr>
          <p:spPr bwMode="auto">
            <a:xfrm>
              <a:off x="1289" y="3312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10</a:t>
              </a:r>
            </a:p>
          </p:txBody>
        </p:sp>
        <p:sp>
          <p:nvSpPr>
            <p:cNvPr id="47500" name="Text Box 300"/>
            <p:cNvSpPr txBox="1">
              <a:spLocks noChangeArrowheads="1"/>
            </p:cNvSpPr>
            <p:nvPr/>
          </p:nvSpPr>
          <p:spPr bwMode="auto">
            <a:xfrm>
              <a:off x="1289" y="3163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20</a:t>
              </a:r>
            </a:p>
          </p:txBody>
        </p:sp>
        <p:sp>
          <p:nvSpPr>
            <p:cNvPr id="47501" name="Text Box 301"/>
            <p:cNvSpPr txBox="1">
              <a:spLocks noChangeArrowheads="1"/>
            </p:cNvSpPr>
            <p:nvPr/>
          </p:nvSpPr>
          <p:spPr bwMode="auto">
            <a:xfrm>
              <a:off x="1289" y="3017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30</a:t>
              </a:r>
            </a:p>
          </p:txBody>
        </p:sp>
        <p:sp>
          <p:nvSpPr>
            <p:cNvPr id="47502" name="Text Box 302"/>
            <p:cNvSpPr txBox="1">
              <a:spLocks noChangeArrowheads="1"/>
            </p:cNvSpPr>
            <p:nvPr/>
          </p:nvSpPr>
          <p:spPr bwMode="auto">
            <a:xfrm>
              <a:off x="1289" y="2867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40</a:t>
              </a:r>
            </a:p>
          </p:txBody>
        </p:sp>
        <p:sp>
          <p:nvSpPr>
            <p:cNvPr id="47503" name="Text Box 303"/>
            <p:cNvSpPr txBox="1">
              <a:spLocks noChangeArrowheads="1"/>
            </p:cNvSpPr>
            <p:nvPr/>
          </p:nvSpPr>
          <p:spPr bwMode="auto">
            <a:xfrm>
              <a:off x="1289" y="2719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50</a:t>
              </a:r>
            </a:p>
          </p:txBody>
        </p:sp>
        <p:sp>
          <p:nvSpPr>
            <p:cNvPr id="47504" name="Text Box 304"/>
            <p:cNvSpPr txBox="1">
              <a:spLocks noChangeArrowheads="1"/>
            </p:cNvSpPr>
            <p:nvPr/>
          </p:nvSpPr>
          <p:spPr bwMode="auto">
            <a:xfrm>
              <a:off x="1289" y="2572"/>
              <a:ext cx="239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60</a:t>
              </a:r>
            </a:p>
          </p:txBody>
        </p:sp>
        <p:sp>
          <p:nvSpPr>
            <p:cNvPr id="47505" name="Text Box 305"/>
            <p:cNvSpPr txBox="1">
              <a:spLocks noChangeArrowheads="1"/>
            </p:cNvSpPr>
            <p:nvPr/>
          </p:nvSpPr>
          <p:spPr bwMode="auto">
            <a:xfrm>
              <a:off x="1289" y="2423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70</a:t>
              </a:r>
            </a:p>
          </p:txBody>
        </p:sp>
        <p:sp>
          <p:nvSpPr>
            <p:cNvPr id="47506" name="Text Box 306"/>
            <p:cNvSpPr txBox="1">
              <a:spLocks noChangeArrowheads="1"/>
            </p:cNvSpPr>
            <p:nvPr/>
          </p:nvSpPr>
          <p:spPr bwMode="auto">
            <a:xfrm>
              <a:off x="1289" y="2275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80</a:t>
              </a:r>
            </a:p>
          </p:txBody>
        </p:sp>
        <p:sp>
          <p:nvSpPr>
            <p:cNvPr id="47507" name="Text Box 307"/>
            <p:cNvSpPr txBox="1">
              <a:spLocks noChangeArrowheads="1"/>
            </p:cNvSpPr>
            <p:nvPr/>
          </p:nvSpPr>
          <p:spPr bwMode="auto">
            <a:xfrm>
              <a:off x="1289" y="2128"/>
              <a:ext cx="239" cy="1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/>
                <a:t>90</a:t>
              </a:r>
            </a:p>
          </p:txBody>
        </p:sp>
        <p:sp>
          <p:nvSpPr>
            <p:cNvPr id="139572" name="Rectangle 308"/>
            <p:cNvSpPr>
              <a:spLocks noChangeArrowheads="1"/>
            </p:cNvSpPr>
            <p:nvPr/>
          </p:nvSpPr>
          <p:spPr bwMode="auto">
            <a:xfrm>
              <a:off x="1962" y="3683"/>
              <a:ext cx="1098" cy="20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 eaLnBrk="1" hangingPunct="1">
                <a:lnSpc>
                  <a:spcPct val="90000"/>
                </a:lnSpc>
                <a:spcBef>
                  <a:spcPct val="50000"/>
                </a:spcBef>
                <a:defRPr/>
              </a:pPr>
              <a:endParaRPr lang="en-US" sz="1600" b="1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  <p:sp>
        <p:nvSpPr>
          <p:cNvPr id="47110" name="Oval 309"/>
          <p:cNvSpPr>
            <a:spLocks noChangeArrowheads="1"/>
          </p:cNvSpPr>
          <p:nvPr/>
        </p:nvSpPr>
        <p:spPr bwMode="auto">
          <a:xfrm>
            <a:off x="5092700" y="5580063"/>
            <a:ext cx="120650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11" name="Oval 310"/>
          <p:cNvSpPr>
            <a:spLocks noChangeArrowheads="1"/>
          </p:cNvSpPr>
          <p:nvPr/>
        </p:nvSpPr>
        <p:spPr bwMode="auto">
          <a:xfrm>
            <a:off x="4213225" y="5038725"/>
            <a:ext cx="119063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12" name="Oval 311"/>
          <p:cNvSpPr>
            <a:spLocks noChangeArrowheads="1"/>
          </p:cNvSpPr>
          <p:nvPr/>
        </p:nvSpPr>
        <p:spPr bwMode="auto">
          <a:xfrm>
            <a:off x="4737100" y="5162550"/>
            <a:ext cx="119063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13" name="Oval 312"/>
          <p:cNvSpPr>
            <a:spLocks noChangeArrowheads="1"/>
          </p:cNvSpPr>
          <p:nvPr/>
        </p:nvSpPr>
        <p:spPr bwMode="auto">
          <a:xfrm>
            <a:off x="3738563" y="3916363"/>
            <a:ext cx="119062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14" name="Oval 313"/>
          <p:cNvSpPr>
            <a:spLocks noChangeArrowheads="1"/>
          </p:cNvSpPr>
          <p:nvPr/>
        </p:nvSpPr>
        <p:spPr bwMode="auto">
          <a:xfrm>
            <a:off x="4786313" y="4797425"/>
            <a:ext cx="120650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15" name="Oval 314"/>
          <p:cNvSpPr>
            <a:spLocks noChangeArrowheads="1"/>
          </p:cNvSpPr>
          <p:nvPr/>
        </p:nvSpPr>
        <p:spPr bwMode="auto">
          <a:xfrm>
            <a:off x="4525963" y="4456113"/>
            <a:ext cx="120650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16" name="Oval 315"/>
          <p:cNvSpPr>
            <a:spLocks noChangeArrowheads="1"/>
          </p:cNvSpPr>
          <p:nvPr/>
        </p:nvSpPr>
        <p:spPr bwMode="auto">
          <a:xfrm>
            <a:off x="5146675" y="5786438"/>
            <a:ext cx="119063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17" name="Oval 316"/>
          <p:cNvSpPr>
            <a:spLocks noChangeArrowheads="1"/>
          </p:cNvSpPr>
          <p:nvPr/>
        </p:nvSpPr>
        <p:spPr bwMode="auto">
          <a:xfrm>
            <a:off x="4364038" y="4316413"/>
            <a:ext cx="120650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18" name="Oval 317"/>
          <p:cNvSpPr>
            <a:spLocks noChangeArrowheads="1"/>
          </p:cNvSpPr>
          <p:nvPr/>
        </p:nvSpPr>
        <p:spPr bwMode="auto">
          <a:xfrm>
            <a:off x="4695825" y="4627563"/>
            <a:ext cx="119063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19" name="Oval 318"/>
          <p:cNvSpPr>
            <a:spLocks noChangeArrowheads="1"/>
          </p:cNvSpPr>
          <p:nvPr/>
        </p:nvSpPr>
        <p:spPr bwMode="auto">
          <a:xfrm>
            <a:off x="5057775" y="5357813"/>
            <a:ext cx="119063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0" name="Oval 319"/>
          <p:cNvSpPr>
            <a:spLocks noChangeArrowheads="1"/>
          </p:cNvSpPr>
          <p:nvPr/>
        </p:nvSpPr>
        <p:spPr bwMode="auto">
          <a:xfrm>
            <a:off x="4905375" y="5011738"/>
            <a:ext cx="119063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1" name="Oval 320"/>
          <p:cNvSpPr>
            <a:spLocks noChangeArrowheads="1"/>
          </p:cNvSpPr>
          <p:nvPr/>
        </p:nvSpPr>
        <p:spPr bwMode="auto">
          <a:xfrm>
            <a:off x="3417888" y="3789363"/>
            <a:ext cx="120650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2" name="Oval 321"/>
          <p:cNvSpPr>
            <a:spLocks noChangeArrowheads="1"/>
          </p:cNvSpPr>
          <p:nvPr/>
        </p:nvSpPr>
        <p:spPr bwMode="auto">
          <a:xfrm>
            <a:off x="3052763" y="3740150"/>
            <a:ext cx="119062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3" name="Oval 322"/>
          <p:cNvSpPr>
            <a:spLocks noChangeArrowheads="1"/>
          </p:cNvSpPr>
          <p:nvPr/>
        </p:nvSpPr>
        <p:spPr bwMode="auto">
          <a:xfrm>
            <a:off x="3989388" y="4019550"/>
            <a:ext cx="120650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4" name="Oval 323"/>
          <p:cNvSpPr>
            <a:spLocks noChangeArrowheads="1"/>
          </p:cNvSpPr>
          <p:nvPr/>
        </p:nvSpPr>
        <p:spPr bwMode="auto">
          <a:xfrm>
            <a:off x="4983163" y="5170488"/>
            <a:ext cx="120650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5" name="Oval 324"/>
          <p:cNvSpPr>
            <a:spLocks noChangeArrowheads="1"/>
          </p:cNvSpPr>
          <p:nvPr/>
        </p:nvSpPr>
        <p:spPr bwMode="auto">
          <a:xfrm>
            <a:off x="3573463" y="4286250"/>
            <a:ext cx="119062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6" name="Oval 325"/>
          <p:cNvSpPr>
            <a:spLocks noChangeArrowheads="1"/>
          </p:cNvSpPr>
          <p:nvPr/>
        </p:nvSpPr>
        <p:spPr bwMode="auto">
          <a:xfrm>
            <a:off x="4208463" y="4186238"/>
            <a:ext cx="120650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7" name="Oval 326"/>
          <p:cNvSpPr>
            <a:spLocks noChangeArrowheads="1"/>
          </p:cNvSpPr>
          <p:nvPr/>
        </p:nvSpPr>
        <p:spPr bwMode="auto">
          <a:xfrm>
            <a:off x="3236913" y="4614863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8" name="Rectangle 327" descr="Wide downward diagonal"/>
          <p:cNvSpPr>
            <a:spLocks noChangeArrowheads="1"/>
          </p:cNvSpPr>
          <p:nvPr/>
        </p:nvSpPr>
        <p:spPr bwMode="auto">
          <a:xfrm>
            <a:off x="4183063" y="3954463"/>
            <a:ext cx="119062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29" name="Rectangle 328" descr="Wide downward diagonal"/>
          <p:cNvSpPr>
            <a:spLocks noChangeArrowheads="1"/>
          </p:cNvSpPr>
          <p:nvPr/>
        </p:nvSpPr>
        <p:spPr bwMode="auto">
          <a:xfrm>
            <a:off x="4646613" y="4337050"/>
            <a:ext cx="120650" cy="1238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0" name="Rectangle 329" descr="Wide downward diagonal"/>
          <p:cNvSpPr>
            <a:spLocks noChangeArrowheads="1"/>
          </p:cNvSpPr>
          <p:nvPr/>
        </p:nvSpPr>
        <p:spPr bwMode="auto">
          <a:xfrm>
            <a:off x="4954588" y="4741863"/>
            <a:ext cx="119062" cy="1238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1" name="Rectangle 330" descr="Wide downward diagonal"/>
          <p:cNvSpPr>
            <a:spLocks noChangeArrowheads="1"/>
          </p:cNvSpPr>
          <p:nvPr/>
        </p:nvSpPr>
        <p:spPr bwMode="auto">
          <a:xfrm>
            <a:off x="4786313" y="4518025"/>
            <a:ext cx="120650" cy="1238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2" name="Rectangle 331" descr="Wide downward diagonal"/>
          <p:cNvSpPr>
            <a:spLocks noChangeArrowheads="1"/>
          </p:cNvSpPr>
          <p:nvPr/>
        </p:nvSpPr>
        <p:spPr bwMode="auto">
          <a:xfrm>
            <a:off x="4518025" y="4194175"/>
            <a:ext cx="119063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3" name="Rectangle 332" descr="Wide downward diagonal"/>
          <p:cNvSpPr>
            <a:spLocks noChangeArrowheads="1"/>
          </p:cNvSpPr>
          <p:nvPr/>
        </p:nvSpPr>
        <p:spPr bwMode="auto">
          <a:xfrm>
            <a:off x="3816350" y="3748088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4" name="Rectangle 333" descr="Wide downward diagonal"/>
          <p:cNvSpPr>
            <a:spLocks noChangeArrowheads="1"/>
          </p:cNvSpPr>
          <p:nvPr/>
        </p:nvSpPr>
        <p:spPr bwMode="auto">
          <a:xfrm>
            <a:off x="4002088" y="3843338"/>
            <a:ext cx="120650" cy="1238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5" name="Rectangle 334" descr="Wide downward diagonal"/>
          <p:cNvSpPr>
            <a:spLocks noChangeArrowheads="1"/>
          </p:cNvSpPr>
          <p:nvPr/>
        </p:nvSpPr>
        <p:spPr bwMode="auto">
          <a:xfrm>
            <a:off x="4997450" y="43926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6" name="Rectangle 335" descr="Wide downward diagonal"/>
          <p:cNvSpPr>
            <a:spLocks noChangeArrowheads="1"/>
          </p:cNvSpPr>
          <p:nvPr/>
        </p:nvSpPr>
        <p:spPr bwMode="auto">
          <a:xfrm>
            <a:off x="5083175" y="4972050"/>
            <a:ext cx="119063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7" name="Rectangle 336" descr="Wide downward diagonal"/>
          <p:cNvSpPr>
            <a:spLocks noChangeArrowheads="1"/>
          </p:cNvSpPr>
          <p:nvPr/>
        </p:nvSpPr>
        <p:spPr bwMode="auto">
          <a:xfrm>
            <a:off x="5197475" y="5318125"/>
            <a:ext cx="119063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8" name="Rectangle 337" descr="Wide downward diagonal"/>
          <p:cNvSpPr>
            <a:spLocks noChangeArrowheads="1"/>
          </p:cNvSpPr>
          <p:nvPr/>
        </p:nvSpPr>
        <p:spPr bwMode="auto">
          <a:xfrm>
            <a:off x="4741863" y="4105275"/>
            <a:ext cx="119062" cy="123825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39" name="Rectangle 338" descr="Wide downward diagonal"/>
          <p:cNvSpPr>
            <a:spLocks noChangeArrowheads="1"/>
          </p:cNvSpPr>
          <p:nvPr/>
        </p:nvSpPr>
        <p:spPr bwMode="auto">
          <a:xfrm>
            <a:off x="3617913" y="3695700"/>
            <a:ext cx="119062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0" name="Rectangle 339" descr="Wide downward diagonal"/>
          <p:cNvSpPr>
            <a:spLocks noChangeArrowheads="1"/>
          </p:cNvSpPr>
          <p:nvPr/>
        </p:nvSpPr>
        <p:spPr bwMode="auto">
          <a:xfrm>
            <a:off x="4379913" y="4070350"/>
            <a:ext cx="119062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1" name="Rectangle 340" descr="Wide downward diagonal"/>
          <p:cNvSpPr>
            <a:spLocks noChangeArrowheads="1"/>
          </p:cNvSpPr>
          <p:nvPr/>
        </p:nvSpPr>
        <p:spPr bwMode="auto">
          <a:xfrm>
            <a:off x="4532313" y="3932238"/>
            <a:ext cx="119062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2" name="Rectangle 341" descr="Wide downward diagonal"/>
          <p:cNvSpPr>
            <a:spLocks noChangeArrowheads="1"/>
          </p:cNvSpPr>
          <p:nvPr/>
        </p:nvSpPr>
        <p:spPr bwMode="auto">
          <a:xfrm>
            <a:off x="4289425" y="3790950"/>
            <a:ext cx="120650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3" name="Rectangle 342" descr="Wide downward diagonal"/>
          <p:cNvSpPr>
            <a:spLocks noChangeArrowheads="1"/>
          </p:cNvSpPr>
          <p:nvPr/>
        </p:nvSpPr>
        <p:spPr bwMode="auto">
          <a:xfrm>
            <a:off x="4938713" y="3767138"/>
            <a:ext cx="119062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4" name="Rectangle 343" descr="Wide downward diagonal"/>
          <p:cNvSpPr>
            <a:spLocks noChangeArrowheads="1"/>
          </p:cNvSpPr>
          <p:nvPr/>
        </p:nvSpPr>
        <p:spPr bwMode="auto">
          <a:xfrm>
            <a:off x="5091113" y="4078288"/>
            <a:ext cx="120650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5" name="Oval 344"/>
          <p:cNvSpPr>
            <a:spLocks noChangeArrowheads="1"/>
          </p:cNvSpPr>
          <p:nvPr/>
        </p:nvSpPr>
        <p:spPr bwMode="auto">
          <a:xfrm>
            <a:off x="3779838" y="4524375"/>
            <a:ext cx="119062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6" name="Oval 345"/>
          <p:cNvSpPr>
            <a:spLocks noChangeArrowheads="1"/>
          </p:cNvSpPr>
          <p:nvPr/>
        </p:nvSpPr>
        <p:spPr bwMode="auto">
          <a:xfrm>
            <a:off x="4306888" y="4557713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7" name="Oval 346"/>
          <p:cNvSpPr>
            <a:spLocks noChangeArrowheads="1"/>
          </p:cNvSpPr>
          <p:nvPr/>
        </p:nvSpPr>
        <p:spPr bwMode="auto">
          <a:xfrm>
            <a:off x="4557713" y="4808538"/>
            <a:ext cx="119062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8" name="Oval 347"/>
          <p:cNvSpPr>
            <a:spLocks noChangeArrowheads="1"/>
          </p:cNvSpPr>
          <p:nvPr/>
        </p:nvSpPr>
        <p:spPr bwMode="auto">
          <a:xfrm>
            <a:off x="3946525" y="4237038"/>
            <a:ext cx="119063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49" name="Oval 348"/>
          <p:cNvSpPr>
            <a:spLocks noChangeArrowheads="1"/>
          </p:cNvSpPr>
          <p:nvPr/>
        </p:nvSpPr>
        <p:spPr bwMode="auto">
          <a:xfrm>
            <a:off x="3152775" y="4271963"/>
            <a:ext cx="119063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0" name="Oval 349"/>
          <p:cNvSpPr>
            <a:spLocks noChangeArrowheads="1"/>
          </p:cNvSpPr>
          <p:nvPr/>
        </p:nvSpPr>
        <p:spPr bwMode="auto">
          <a:xfrm>
            <a:off x="3494088" y="4062413"/>
            <a:ext cx="120650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1" name="Oval 350"/>
          <p:cNvSpPr>
            <a:spLocks noChangeArrowheads="1"/>
          </p:cNvSpPr>
          <p:nvPr/>
        </p:nvSpPr>
        <p:spPr bwMode="auto">
          <a:xfrm>
            <a:off x="4167188" y="4729163"/>
            <a:ext cx="119062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2" name="Oval 351"/>
          <p:cNvSpPr>
            <a:spLocks noChangeArrowheads="1"/>
          </p:cNvSpPr>
          <p:nvPr/>
        </p:nvSpPr>
        <p:spPr bwMode="auto">
          <a:xfrm>
            <a:off x="3892550" y="4986338"/>
            <a:ext cx="120650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3" name="Oval 352"/>
          <p:cNvSpPr>
            <a:spLocks noChangeArrowheads="1"/>
          </p:cNvSpPr>
          <p:nvPr/>
        </p:nvSpPr>
        <p:spPr bwMode="auto">
          <a:xfrm>
            <a:off x="4846638" y="5434013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4" name="Oval 353"/>
          <p:cNvSpPr>
            <a:spLocks noChangeArrowheads="1"/>
          </p:cNvSpPr>
          <p:nvPr/>
        </p:nvSpPr>
        <p:spPr bwMode="auto">
          <a:xfrm>
            <a:off x="4881563" y="5764213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5" name="Oval 354"/>
          <p:cNvSpPr>
            <a:spLocks noChangeArrowheads="1"/>
          </p:cNvSpPr>
          <p:nvPr/>
        </p:nvSpPr>
        <p:spPr bwMode="auto">
          <a:xfrm>
            <a:off x="3487738" y="4864100"/>
            <a:ext cx="119062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6" name="Oval 355"/>
          <p:cNvSpPr>
            <a:spLocks noChangeArrowheads="1"/>
          </p:cNvSpPr>
          <p:nvPr/>
        </p:nvSpPr>
        <p:spPr bwMode="auto">
          <a:xfrm>
            <a:off x="3186113" y="4857750"/>
            <a:ext cx="119062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7" name="Oval 356"/>
          <p:cNvSpPr>
            <a:spLocks noChangeArrowheads="1"/>
          </p:cNvSpPr>
          <p:nvPr/>
        </p:nvSpPr>
        <p:spPr bwMode="auto">
          <a:xfrm>
            <a:off x="3608388" y="5073650"/>
            <a:ext cx="119062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8" name="Oval 357"/>
          <p:cNvSpPr>
            <a:spLocks noChangeArrowheads="1"/>
          </p:cNvSpPr>
          <p:nvPr/>
        </p:nvSpPr>
        <p:spPr bwMode="auto">
          <a:xfrm>
            <a:off x="3603625" y="5376863"/>
            <a:ext cx="119063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59" name="Oval 358"/>
          <p:cNvSpPr>
            <a:spLocks noChangeArrowheads="1"/>
          </p:cNvSpPr>
          <p:nvPr/>
        </p:nvSpPr>
        <p:spPr bwMode="auto">
          <a:xfrm>
            <a:off x="4525963" y="5140325"/>
            <a:ext cx="120650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0" name="Oval 359"/>
          <p:cNvSpPr>
            <a:spLocks noChangeArrowheads="1"/>
          </p:cNvSpPr>
          <p:nvPr/>
        </p:nvSpPr>
        <p:spPr bwMode="auto">
          <a:xfrm>
            <a:off x="3913188" y="5233988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1" name="Oval 360"/>
          <p:cNvSpPr>
            <a:spLocks noChangeArrowheads="1"/>
          </p:cNvSpPr>
          <p:nvPr/>
        </p:nvSpPr>
        <p:spPr bwMode="auto">
          <a:xfrm>
            <a:off x="3303588" y="5495925"/>
            <a:ext cx="119062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2" name="Oval 361"/>
          <p:cNvSpPr>
            <a:spLocks noChangeArrowheads="1"/>
          </p:cNvSpPr>
          <p:nvPr/>
        </p:nvSpPr>
        <p:spPr bwMode="auto">
          <a:xfrm>
            <a:off x="4533900" y="5511800"/>
            <a:ext cx="119063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3" name="Oval 362"/>
          <p:cNvSpPr>
            <a:spLocks noChangeArrowheads="1"/>
          </p:cNvSpPr>
          <p:nvPr/>
        </p:nvSpPr>
        <p:spPr bwMode="auto">
          <a:xfrm>
            <a:off x="3887788" y="5611813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4" name="Oval 363"/>
          <p:cNvSpPr>
            <a:spLocks noChangeArrowheads="1"/>
          </p:cNvSpPr>
          <p:nvPr/>
        </p:nvSpPr>
        <p:spPr bwMode="auto">
          <a:xfrm>
            <a:off x="4243388" y="5414963"/>
            <a:ext cx="120650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5" name="Oval 364"/>
          <p:cNvSpPr>
            <a:spLocks noChangeArrowheads="1"/>
          </p:cNvSpPr>
          <p:nvPr/>
        </p:nvSpPr>
        <p:spPr bwMode="auto">
          <a:xfrm>
            <a:off x="3244850" y="3749675"/>
            <a:ext cx="120650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6" name="Oval 365"/>
          <p:cNvSpPr>
            <a:spLocks noChangeArrowheads="1"/>
          </p:cNvSpPr>
          <p:nvPr/>
        </p:nvSpPr>
        <p:spPr bwMode="auto">
          <a:xfrm>
            <a:off x="3390900" y="4522788"/>
            <a:ext cx="120650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7" name="Oval 366"/>
          <p:cNvSpPr>
            <a:spLocks noChangeArrowheads="1"/>
          </p:cNvSpPr>
          <p:nvPr/>
        </p:nvSpPr>
        <p:spPr bwMode="auto">
          <a:xfrm>
            <a:off x="3511550" y="4648200"/>
            <a:ext cx="119063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8" name="Oval 367"/>
          <p:cNvSpPr>
            <a:spLocks noChangeArrowheads="1"/>
          </p:cNvSpPr>
          <p:nvPr/>
        </p:nvSpPr>
        <p:spPr bwMode="auto">
          <a:xfrm>
            <a:off x="3630613" y="4772025"/>
            <a:ext cx="119062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69" name="Oval 368"/>
          <p:cNvSpPr>
            <a:spLocks noChangeArrowheads="1"/>
          </p:cNvSpPr>
          <p:nvPr/>
        </p:nvSpPr>
        <p:spPr bwMode="auto">
          <a:xfrm>
            <a:off x="4071938" y="5440363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0" name="Oval 369"/>
          <p:cNvSpPr>
            <a:spLocks noChangeArrowheads="1"/>
          </p:cNvSpPr>
          <p:nvPr/>
        </p:nvSpPr>
        <p:spPr bwMode="auto">
          <a:xfrm>
            <a:off x="4191000" y="5730875"/>
            <a:ext cx="120650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1" name="Oval 370"/>
          <p:cNvSpPr>
            <a:spLocks noChangeArrowheads="1"/>
          </p:cNvSpPr>
          <p:nvPr/>
        </p:nvSpPr>
        <p:spPr bwMode="auto">
          <a:xfrm>
            <a:off x="4579938" y="5738813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2" name="Oval 371"/>
          <p:cNvSpPr>
            <a:spLocks noChangeArrowheads="1"/>
          </p:cNvSpPr>
          <p:nvPr/>
        </p:nvSpPr>
        <p:spPr bwMode="auto">
          <a:xfrm>
            <a:off x="3132138" y="5730875"/>
            <a:ext cx="119062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3" name="Oval 372"/>
          <p:cNvSpPr>
            <a:spLocks noChangeArrowheads="1"/>
          </p:cNvSpPr>
          <p:nvPr/>
        </p:nvSpPr>
        <p:spPr bwMode="auto">
          <a:xfrm>
            <a:off x="3541713" y="5745163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4" name="Oval 373"/>
          <p:cNvSpPr>
            <a:spLocks noChangeArrowheads="1"/>
          </p:cNvSpPr>
          <p:nvPr/>
        </p:nvSpPr>
        <p:spPr bwMode="auto">
          <a:xfrm>
            <a:off x="3194050" y="5208588"/>
            <a:ext cx="119063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5" name="Oval 374"/>
          <p:cNvSpPr>
            <a:spLocks noChangeArrowheads="1"/>
          </p:cNvSpPr>
          <p:nvPr/>
        </p:nvSpPr>
        <p:spPr bwMode="auto">
          <a:xfrm>
            <a:off x="3068638" y="5381625"/>
            <a:ext cx="119062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6" name="Oval 375"/>
          <p:cNvSpPr>
            <a:spLocks noChangeArrowheads="1"/>
          </p:cNvSpPr>
          <p:nvPr/>
        </p:nvSpPr>
        <p:spPr bwMode="auto">
          <a:xfrm>
            <a:off x="3444875" y="5141913"/>
            <a:ext cx="119063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7" name="Oval 376"/>
          <p:cNvSpPr>
            <a:spLocks noChangeArrowheads="1"/>
          </p:cNvSpPr>
          <p:nvPr/>
        </p:nvSpPr>
        <p:spPr bwMode="auto">
          <a:xfrm>
            <a:off x="4046538" y="4518025"/>
            <a:ext cx="119062" cy="123825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8" name="Oval 377"/>
          <p:cNvSpPr>
            <a:spLocks noChangeArrowheads="1"/>
          </p:cNvSpPr>
          <p:nvPr/>
        </p:nvSpPr>
        <p:spPr bwMode="auto">
          <a:xfrm>
            <a:off x="3313113" y="5334000"/>
            <a:ext cx="119062" cy="125413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79" name="Oval 378"/>
          <p:cNvSpPr>
            <a:spLocks noChangeArrowheads="1"/>
          </p:cNvSpPr>
          <p:nvPr/>
        </p:nvSpPr>
        <p:spPr bwMode="auto">
          <a:xfrm>
            <a:off x="3997325" y="4770438"/>
            <a:ext cx="119063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80" name="Oval 379"/>
          <p:cNvSpPr>
            <a:spLocks noChangeArrowheads="1"/>
          </p:cNvSpPr>
          <p:nvPr/>
        </p:nvSpPr>
        <p:spPr bwMode="auto">
          <a:xfrm>
            <a:off x="3703638" y="5653088"/>
            <a:ext cx="119062" cy="125412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81" name="Rectangle 380" descr="Wide downward diagonal"/>
          <p:cNvSpPr>
            <a:spLocks noChangeArrowheads="1"/>
          </p:cNvSpPr>
          <p:nvPr/>
        </p:nvSpPr>
        <p:spPr bwMode="auto">
          <a:xfrm>
            <a:off x="5116513" y="4660900"/>
            <a:ext cx="119062" cy="125413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82" name="Rectangle 381" descr="Wide downward diagonal"/>
          <p:cNvSpPr>
            <a:spLocks noChangeArrowheads="1"/>
          </p:cNvSpPr>
          <p:nvPr/>
        </p:nvSpPr>
        <p:spPr bwMode="auto">
          <a:xfrm>
            <a:off x="5137150" y="5135563"/>
            <a:ext cx="120650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83" name="Rectangle 382" descr="Wide downward diagonal"/>
          <p:cNvSpPr>
            <a:spLocks noChangeArrowheads="1"/>
          </p:cNvSpPr>
          <p:nvPr/>
        </p:nvSpPr>
        <p:spPr bwMode="auto">
          <a:xfrm>
            <a:off x="5257800" y="55737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84" name="Rectangle 383" descr="Wide downward diagonal"/>
          <p:cNvSpPr>
            <a:spLocks noChangeArrowheads="1"/>
          </p:cNvSpPr>
          <p:nvPr/>
        </p:nvSpPr>
        <p:spPr bwMode="auto">
          <a:xfrm>
            <a:off x="4664075" y="37830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185" name="Line 384"/>
          <p:cNvSpPr>
            <a:spLocks noChangeShapeType="1"/>
          </p:cNvSpPr>
          <p:nvPr/>
        </p:nvSpPr>
        <p:spPr bwMode="auto">
          <a:xfrm flipH="1">
            <a:off x="5191125" y="3560763"/>
            <a:ext cx="3175" cy="245427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7186" name="Group 386"/>
          <p:cNvGrpSpPr>
            <a:grpSpLocks/>
          </p:cNvGrpSpPr>
          <p:nvPr/>
        </p:nvGrpSpPr>
        <p:grpSpPr bwMode="auto">
          <a:xfrm>
            <a:off x="5865813" y="3557588"/>
            <a:ext cx="3067050" cy="3078162"/>
            <a:chOff x="1887" y="2230"/>
            <a:chExt cx="1932" cy="1939"/>
          </a:xfrm>
        </p:grpSpPr>
        <p:sp>
          <p:nvSpPr>
            <p:cNvPr id="47218" name="Rectangle 387"/>
            <p:cNvSpPr>
              <a:spLocks noChangeArrowheads="1"/>
            </p:cNvSpPr>
            <p:nvPr/>
          </p:nvSpPr>
          <p:spPr bwMode="auto">
            <a:xfrm>
              <a:off x="2011" y="2230"/>
              <a:ext cx="1801" cy="1765"/>
            </a:xfrm>
            <a:prstGeom prst="rect">
              <a:avLst/>
            </a:prstGeom>
            <a:solidFill>
              <a:srgbClr val="CCFFCC"/>
            </a:solidFill>
            <a:ln>
              <a:noFill/>
            </a:ln>
            <a:effectLst>
              <a:outerShdw dist="107763" dir="81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47219" name="Group 388"/>
            <p:cNvGrpSpPr>
              <a:grpSpLocks/>
            </p:cNvGrpSpPr>
            <p:nvPr/>
          </p:nvGrpSpPr>
          <p:grpSpPr bwMode="auto">
            <a:xfrm>
              <a:off x="1887" y="2293"/>
              <a:ext cx="1932" cy="1876"/>
              <a:chOff x="3198" y="69"/>
              <a:chExt cx="2463" cy="2286"/>
            </a:xfrm>
          </p:grpSpPr>
          <p:grpSp>
            <p:nvGrpSpPr>
              <p:cNvPr id="47220" name="Group 389"/>
              <p:cNvGrpSpPr>
                <a:grpSpLocks/>
              </p:cNvGrpSpPr>
              <p:nvPr/>
            </p:nvGrpSpPr>
            <p:grpSpPr bwMode="auto">
              <a:xfrm>
                <a:off x="3198" y="69"/>
                <a:ext cx="2463" cy="2286"/>
                <a:chOff x="1136" y="1946"/>
                <a:chExt cx="2184" cy="1941"/>
              </a:xfrm>
            </p:grpSpPr>
            <p:sp>
              <p:nvSpPr>
                <p:cNvPr id="139654" name="Rectangle 390"/>
                <p:cNvSpPr>
                  <a:spLocks noChangeArrowheads="1"/>
                </p:cNvSpPr>
                <p:nvPr/>
              </p:nvSpPr>
              <p:spPr bwMode="auto">
                <a:xfrm rot="-5400000">
                  <a:off x="1127" y="2314"/>
                  <a:ext cx="281" cy="2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eaVert">
                  <a:spAutoFit/>
                </a:bodyPr>
                <a:lstStyle/>
                <a:p>
                  <a:pPr algn="ctr"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  <p:sp>
              <p:nvSpPr>
                <p:cNvPr id="47262" name="Rectangle 391"/>
                <p:cNvSpPr>
                  <a:spLocks noChangeArrowheads="1"/>
                </p:cNvSpPr>
                <p:nvPr/>
              </p:nvSpPr>
              <p:spPr bwMode="auto">
                <a:xfrm>
                  <a:off x="1502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63" name="Rectangle 392"/>
                <p:cNvSpPr>
                  <a:spLocks noChangeArrowheads="1"/>
                </p:cNvSpPr>
                <p:nvPr/>
              </p:nvSpPr>
              <p:spPr bwMode="auto">
                <a:xfrm>
                  <a:off x="1670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64" name="Rectangle 393"/>
                <p:cNvSpPr>
                  <a:spLocks noChangeArrowheads="1"/>
                </p:cNvSpPr>
                <p:nvPr/>
              </p:nvSpPr>
              <p:spPr bwMode="auto">
                <a:xfrm>
                  <a:off x="1837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65" name="Rectangle 394"/>
                <p:cNvSpPr>
                  <a:spLocks noChangeArrowheads="1"/>
                </p:cNvSpPr>
                <p:nvPr/>
              </p:nvSpPr>
              <p:spPr bwMode="auto">
                <a:xfrm>
                  <a:off x="2005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66" name="Rectangle 395"/>
                <p:cNvSpPr>
                  <a:spLocks noChangeArrowheads="1"/>
                </p:cNvSpPr>
                <p:nvPr/>
              </p:nvSpPr>
              <p:spPr bwMode="auto">
                <a:xfrm>
                  <a:off x="2173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67" name="Rectangle 396"/>
                <p:cNvSpPr>
                  <a:spLocks noChangeArrowheads="1"/>
                </p:cNvSpPr>
                <p:nvPr/>
              </p:nvSpPr>
              <p:spPr bwMode="auto">
                <a:xfrm>
                  <a:off x="2341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68" name="Rectangle 397"/>
                <p:cNvSpPr>
                  <a:spLocks noChangeArrowheads="1"/>
                </p:cNvSpPr>
                <p:nvPr/>
              </p:nvSpPr>
              <p:spPr bwMode="auto">
                <a:xfrm>
                  <a:off x="2508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69" name="Rectangle 398"/>
                <p:cNvSpPr>
                  <a:spLocks noChangeArrowheads="1"/>
                </p:cNvSpPr>
                <p:nvPr/>
              </p:nvSpPr>
              <p:spPr bwMode="auto">
                <a:xfrm>
                  <a:off x="2676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0" name="Rectangle 399"/>
                <p:cNvSpPr>
                  <a:spLocks noChangeArrowheads="1"/>
                </p:cNvSpPr>
                <p:nvPr/>
              </p:nvSpPr>
              <p:spPr bwMode="auto">
                <a:xfrm>
                  <a:off x="2844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1" name="Rectangle 400"/>
                <p:cNvSpPr>
                  <a:spLocks noChangeArrowheads="1"/>
                </p:cNvSpPr>
                <p:nvPr/>
              </p:nvSpPr>
              <p:spPr bwMode="auto">
                <a:xfrm>
                  <a:off x="3011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2" name="Rectangle 401"/>
                <p:cNvSpPr>
                  <a:spLocks noChangeArrowheads="1"/>
                </p:cNvSpPr>
                <p:nvPr/>
              </p:nvSpPr>
              <p:spPr bwMode="auto">
                <a:xfrm>
                  <a:off x="1502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3" name="Rectangle 402"/>
                <p:cNvSpPr>
                  <a:spLocks noChangeArrowheads="1"/>
                </p:cNvSpPr>
                <p:nvPr/>
              </p:nvSpPr>
              <p:spPr bwMode="auto">
                <a:xfrm>
                  <a:off x="1670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4" name="Rectangle 403"/>
                <p:cNvSpPr>
                  <a:spLocks noChangeArrowheads="1"/>
                </p:cNvSpPr>
                <p:nvPr/>
              </p:nvSpPr>
              <p:spPr bwMode="auto">
                <a:xfrm>
                  <a:off x="1837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5" name="Rectangle 404"/>
                <p:cNvSpPr>
                  <a:spLocks noChangeArrowheads="1"/>
                </p:cNvSpPr>
                <p:nvPr/>
              </p:nvSpPr>
              <p:spPr bwMode="auto">
                <a:xfrm>
                  <a:off x="2005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6" name="Rectangle 405"/>
                <p:cNvSpPr>
                  <a:spLocks noChangeArrowheads="1"/>
                </p:cNvSpPr>
                <p:nvPr/>
              </p:nvSpPr>
              <p:spPr bwMode="auto">
                <a:xfrm>
                  <a:off x="2173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7" name="Rectangle 406"/>
                <p:cNvSpPr>
                  <a:spLocks noChangeArrowheads="1"/>
                </p:cNvSpPr>
                <p:nvPr/>
              </p:nvSpPr>
              <p:spPr bwMode="auto">
                <a:xfrm>
                  <a:off x="2341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8" name="Rectangle 407"/>
                <p:cNvSpPr>
                  <a:spLocks noChangeArrowheads="1"/>
                </p:cNvSpPr>
                <p:nvPr/>
              </p:nvSpPr>
              <p:spPr bwMode="auto">
                <a:xfrm>
                  <a:off x="2508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79" name="Rectangle 408"/>
                <p:cNvSpPr>
                  <a:spLocks noChangeArrowheads="1"/>
                </p:cNvSpPr>
                <p:nvPr/>
              </p:nvSpPr>
              <p:spPr bwMode="auto">
                <a:xfrm>
                  <a:off x="2676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0" name="Rectangle 409"/>
                <p:cNvSpPr>
                  <a:spLocks noChangeArrowheads="1"/>
                </p:cNvSpPr>
                <p:nvPr/>
              </p:nvSpPr>
              <p:spPr bwMode="auto">
                <a:xfrm>
                  <a:off x="2844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1" name="Rectangle 410"/>
                <p:cNvSpPr>
                  <a:spLocks noChangeArrowheads="1"/>
                </p:cNvSpPr>
                <p:nvPr/>
              </p:nvSpPr>
              <p:spPr bwMode="auto">
                <a:xfrm>
                  <a:off x="3011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2" name="Rectangle 411"/>
                <p:cNvSpPr>
                  <a:spLocks noChangeArrowheads="1"/>
                </p:cNvSpPr>
                <p:nvPr/>
              </p:nvSpPr>
              <p:spPr bwMode="auto">
                <a:xfrm>
                  <a:off x="1502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3" name="Rectangle 412"/>
                <p:cNvSpPr>
                  <a:spLocks noChangeArrowheads="1"/>
                </p:cNvSpPr>
                <p:nvPr/>
              </p:nvSpPr>
              <p:spPr bwMode="auto">
                <a:xfrm>
                  <a:off x="1670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4" name="Rectangle 413"/>
                <p:cNvSpPr>
                  <a:spLocks noChangeArrowheads="1"/>
                </p:cNvSpPr>
                <p:nvPr/>
              </p:nvSpPr>
              <p:spPr bwMode="auto">
                <a:xfrm>
                  <a:off x="1837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5" name="Rectangle 414"/>
                <p:cNvSpPr>
                  <a:spLocks noChangeArrowheads="1"/>
                </p:cNvSpPr>
                <p:nvPr/>
              </p:nvSpPr>
              <p:spPr bwMode="auto">
                <a:xfrm>
                  <a:off x="2005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6" name="Rectangle 415"/>
                <p:cNvSpPr>
                  <a:spLocks noChangeArrowheads="1"/>
                </p:cNvSpPr>
                <p:nvPr/>
              </p:nvSpPr>
              <p:spPr bwMode="auto">
                <a:xfrm>
                  <a:off x="2173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7" name="Rectangle 416"/>
                <p:cNvSpPr>
                  <a:spLocks noChangeArrowheads="1"/>
                </p:cNvSpPr>
                <p:nvPr/>
              </p:nvSpPr>
              <p:spPr bwMode="auto">
                <a:xfrm>
                  <a:off x="2341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8" name="Rectangle 417"/>
                <p:cNvSpPr>
                  <a:spLocks noChangeArrowheads="1"/>
                </p:cNvSpPr>
                <p:nvPr/>
              </p:nvSpPr>
              <p:spPr bwMode="auto">
                <a:xfrm>
                  <a:off x="2508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89" name="Rectangle 418"/>
                <p:cNvSpPr>
                  <a:spLocks noChangeArrowheads="1"/>
                </p:cNvSpPr>
                <p:nvPr/>
              </p:nvSpPr>
              <p:spPr bwMode="auto">
                <a:xfrm>
                  <a:off x="2676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0" name="Rectangle 419"/>
                <p:cNvSpPr>
                  <a:spLocks noChangeArrowheads="1"/>
                </p:cNvSpPr>
                <p:nvPr/>
              </p:nvSpPr>
              <p:spPr bwMode="auto">
                <a:xfrm>
                  <a:off x="2844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1" name="Rectangle 420"/>
                <p:cNvSpPr>
                  <a:spLocks noChangeArrowheads="1"/>
                </p:cNvSpPr>
                <p:nvPr/>
              </p:nvSpPr>
              <p:spPr bwMode="auto">
                <a:xfrm>
                  <a:off x="3011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2" name="Rectangle 421"/>
                <p:cNvSpPr>
                  <a:spLocks noChangeArrowheads="1"/>
                </p:cNvSpPr>
                <p:nvPr/>
              </p:nvSpPr>
              <p:spPr bwMode="auto">
                <a:xfrm>
                  <a:off x="1502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3" name="Rectangle 422"/>
                <p:cNvSpPr>
                  <a:spLocks noChangeArrowheads="1"/>
                </p:cNvSpPr>
                <p:nvPr/>
              </p:nvSpPr>
              <p:spPr bwMode="auto">
                <a:xfrm>
                  <a:off x="1670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4" name="Rectangle 423"/>
                <p:cNvSpPr>
                  <a:spLocks noChangeArrowheads="1"/>
                </p:cNvSpPr>
                <p:nvPr/>
              </p:nvSpPr>
              <p:spPr bwMode="auto">
                <a:xfrm>
                  <a:off x="1837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5" name="Rectangle 424"/>
                <p:cNvSpPr>
                  <a:spLocks noChangeArrowheads="1"/>
                </p:cNvSpPr>
                <p:nvPr/>
              </p:nvSpPr>
              <p:spPr bwMode="auto">
                <a:xfrm>
                  <a:off x="2005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6" name="Rectangle 425"/>
                <p:cNvSpPr>
                  <a:spLocks noChangeArrowheads="1"/>
                </p:cNvSpPr>
                <p:nvPr/>
              </p:nvSpPr>
              <p:spPr bwMode="auto">
                <a:xfrm>
                  <a:off x="2173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7" name="Rectangle 426"/>
                <p:cNvSpPr>
                  <a:spLocks noChangeArrowheads="1"/>
                </p:cNvSpPr>
                <p:nvPr/>
              </p:nvSpPr>
              <p:spPr bwMode="auto">
                <a:xfrm>
                  <a:off x="2341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8" name="Rectangle 427"/>
                <p:cNvSpPr>
                  <a:spLocks noChangeArrowheads="1"/>
                </p:cNvSpPr>
                <p:nvPr/>
              </p:nvSpPr>
              <p:spPr bwMode="auto">
                <a:xfrm>
                  <a:off x="2508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299" name="Rectangle 428"/>
                <p:cNvSpPr>
                  <a:spLocks noChangeArrowheads="1"/>
                </p:cNvSpPr>
                <p:nvPr/>
              </p:nvSpPr>
              <p:spPr bwMode="auto">
                <a:xfrm>
                  <a:off x="2676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0" name="Rectangle 429"/>
                <p:cNvSpPr>
                  <a:spLocks noChangeArrowheads="1"/>
                </p:cNvSpPr>
                <p:nvPr/>
              </p:nvSpPr>
              <p:spPr bwMode="auto">
                <a:xfrm>
                  <a:off x="2844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1" name="Rectangle 430"/>
                <p:cNvSpPr>
                  <a:spLocks noChangeArrowheads="1"/>
                </p:cNvSpPr>
                <p:nvPr/>
              </p:nvSpPr>
              <p:spPr bwMode="auto">
                <a:xfrm>
                  <a:off x="3011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2" name="Rectangle 431"/>
                <p:cNvSpPr>
                  <a:spLocks noChangeArrowheads="1"/>
                </p:cNvSpPr>
                <p:nvPr/>
              </p:nvSpPr>
              <p:spPr bwMode="auto">
                <a:xfrm>
                  <a:off x="1502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3" name="Rectangle 432"/>
                <p:cNvSpPr>
                  <a:spLocks noChangeArrowheads="1"/>
                </p:cNvSpPr>
                <p:nvPr/>
              </p:nvSpPr>
              <p:spPr bwMode="auto">
                <a:xfrm>
                  <a:off x="1670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4" name="Rectangle 433"/>
                <p:cNvSpPr>
                  <a:spLocks noChangeArrowheads="1"/>
                </p:cNvSpPr>
                <p:nvPr/>
              </p:nvSpPr>
              <p:spPr bwMode="auto">
                <a:xfrm>
                  <a:off x="1837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5" name="Rectangle 434"/>
                <p:cNvSpPr>
                  <a:spLocks noChangeArrowheads="1"/>
                </p:cNvSpPr>
                <p:nvPr/>
              </p:nvSpPr>
              <p:spPr bwMode="auto">
                <a:xfrm>
                  <a:off x="2005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6" name="Rectangle 435"/>
                <p:cNvSpPr>
                  <a:spLocks noChangeArrowheads="1"/>
                </p:cNvSpPr>
                <p:nvPr/>
              </p:nvSpPr>
              <p:spPr bwMode="auto">
                <a:xfrm>
                  <a:off x="2173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7" name="Rectangle 436"/>
                <p:cNvSpPr>
                  <a:spLocks noChangeArrowheads="1"/>
                </p:cNvSpPr>
                <p:nvPr/>
              </p:nvSpPr>
              <p:spPr bwMode="auto">
                <a:xfrm>
                  <a:off x="2341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8" name="Rectangle 437"/>
                <p:cNvSpPr>
                  <a:spLocks noChangeArrowheads="1"/>
                </p:cNvSpPr>
                <p:nvPr/>
              </p:nvSpPr>
              <p:spPr bwMode="auto">
                <a:xfrm>
                  <a:off x="2508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09" name="Rectangle 438"/>
                <p:cNvSpPr>
                  <a:spLocks noChangeArrowheads="1"/>
                </p:cNvSpPr>
                <p:nvPr/>
              </p:nvSpPr>
              <p:spPr bwMode="auto">
                <a:xfrm>
                  <a:off x="2676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0" name="Rectangle 439"/>
                <p:cNvSpPr>
                  <a:spLocks noChangeArrowheads="1"/>
                </p:cNvSpPr>
                <p:nvPr/>
              </p:nvSpPr>
              <p:spPr bwMode="auto">
                <a:xfrm>
                  <a:off x="2844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1" name="Rectangle 440"/>
                <p:cNvSpPr>
                  <a:spLocks noChangeArrowheads="1"/>
                </p:cNvSpPr>
                <p:nvPr/>
              </p:nvSpPr>
              <p:spPr bwMode="auto">
                <a:xfrm>
                  <a:off x="3011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2" name="Rectangle 441"/>
                <p:cNvSpPr>
                  <a:spLocks noChangeArrowheads="1"/>
                </p:cNvSpPr>
                <p:nvPr/>
              </p:nvSpPr>
              <p:spPr bwMode="auto">
                <a:xfrm>
                  <a:off x="1502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3" name="Rectangle 442"/>
                <p:cNvSpPr>
                  <a:spLocks noChangeArrowheads="1"/>
                </p:cNvSpPr>
                <p:nvPr/>
              </p:nvSpPr>
              <p:spPr bwMode="auto">
                <a:xfrm>
                  <a:off x="1670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4" name="Rectangle 443"/>
                <p:cNvSpPr>
                  <a:spLocks noChangeArrowheads="1"/>
                </p:cNvSpPr>
                <p:nvPr/>
              </p:nvSpPr>
              <p:spPr bwMode="auto">
                <a:xfrm>
                  <a:off x="1837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5" name="Rectangle 444"/>
                <p:cNvSpPr>
                  <a:spLocks noChangeArrowheads="1"/>
                </p:cNvSpPr>
                <p:nvPr/>
              </p:nvSpPr>
              <p:spPr bwMode="auto">
                <a:xfrm>
                  <a:off x="2005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6" name="Rectangle 445"/>
                <p:cNvSpPr>
                  <a:spLocks noChangeArrowheads="1"/>
                </p:cNvSpPr>
                <p:nvPr/>
              </p:nvSpPr>
              <p:spPr bwMode="auto">
                <a:xfrm>
                  <a:off x="2173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7" name="Rectangle 446"/>
                <p:cNvSpPr>
                  <a:spLocks noChangeArrowheads="1"/>
                </p:cNvSpPr>
                <p:nvPr/>
              </p:nvSpPr>
              <p:spPr bwMode="auto">
                <a:xfrm>
                  <a:off x="2341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8" name="Rectangle 447"/>
                <p:cNvSpPr>
                  <a:spLocks noChangeArrowheads="1"/>
                </p:cNvSpPr>
                <p:nvPr/>
              </p:nvSpPr>
              <p:spPr bwMode="auto">
                <a:xfrm>
                  <a:off x="2508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19" name="Rectangle 448"/>
                <p:cNvSpPr>
                  <a:spLocks noChangeArrowheads="1"/>
                </p:cNvSpPr>
                <p:nvPr/>
              </p:nvSpPr>
              <p:spPr bwMode="auto">
                <a:xfrm>
                  <a:off x="2676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0" name="Rectangle 449"/>
                <p:cNvSpPr>
                  <a:spLocks noChangeArrowheads="1"/>
                </p:cNvSpPr>
                <p:nvPr/>
              </p:nvSpPr>
              <p:spPr bwMode="auto">
                <a:xfrm>
                  <a:off x="2844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1" name="Rectangle 450"/>
                <p:cNvSpPr>
                  <a:spLocks noChangeArrowheads="1"/>
                </p:cNvSpPr>
                <p:nvPr/>
              </p:nvSpPr>
              <p:spPr bwMode="auto">
                <a:xfrm>
                  <a:off x="3011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2" name="Rectangle 451"/>
                <p:cNvSpPr>
                  <a:spLocks noChangeArrowheads="1"/>
                </p:cNvSpPr>
                <p:nvPr/>
              </p:nvSpPr>
              <p:spPr bwMode="auto">
                <a:xfrm>
                  <a:off x="1502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3" name="Rectangle 452"/>
                <p:cNvSpPr>
                  <a:spLocks noChangeArrowheads="1"/>
                </p:cNvSpPr>
                <p:nvPr/>
              </p:nvSpPr>
              <p:spPr bwMode="auto">
                <a:xfrm>
                  <a:off x="1670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4" name="Rectangle 453"/>
                <p:cNvSpPr>
                  <a:spLocks noChangeArrowheads="1"/>
                </p:cNvSpPr>
                <p:nvPr/>
              </p:nvSpPr>
              <p:spPr bwMode="auto">
                <a:xfrm>
                  <a:off x="1837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5" name="Rectangle 454"/>
                <p:cNvSpPr>
                  <a:spLocks noChangeArrowheads="1"/>
                </p:cNvSpPr>
                <p:nvPr/>
              </p:nvSpPr>
              <p:spPr bwMode="auto">
                <a:xfrm>
                  <a:off x="2005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6" name="Rectangle 455"/>
                <p:cNvSpPr>
                  <a:spLocks noChangeArrowheads="1"/>
                </p:cNvSpPr>
                <p:nvPr/>
              </p:nvSpPr>
              <p:spPr bwMode="auto">
                <a:xfrm>
                  <a:off x="2173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7" name="Rectangle 456"/>
                <p:cNvSpPr>
                  <a:spLocks noChangeArrowheads="1"/>
                </p:cNvSpPr>
                <p:nvPr/>
              </p:nvSpPr>
              <p:spPr bwMode="auto">
                <a:xfrm>
                  <a:off x="2341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8" name="Rectangle 457"/>
                <p:cNvSpPr>
                  <a:spLocks noChangeArrowheads="1"/>
                </p:cNvSpPr>
                <p:nvPr/>
              </p:nvSpPr>
              <p:spPr bwMode="auto">
                <a:xfrm>
                  <a:off x="2508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29" name="Rectangle 458"/>
                <p:cNvSpPr>
                  <a:spLocks noChangeArrowheads="1"/>
                </p:cNvSpPr>
                <p:nvPr/>
              </p:nvSpPr>
              <p:spPr bwMode="auto">
                <a:xfrm>
                  <a:off x="2676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0" name="Rectangle 459"/>
                <p:cNvSpPr>
                  <a:spLocks noChangeArrowheads="1"/>
                </p:cNvSpPr>
                <p:nvPr/>
              </p:nvSpPr>
              <p:spPr bwMode="auto">
                <a:xfrm>
                  <a:off x="2844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1" name="Rectangle 460"/>
                <p:cNvSpPr>
                  <a:spLocks noChangeArrowheads="1"/>
                </p:cNvSpPr>
                <p:nvPr/>
              </p:nvSpPr>
              <p:spPr bwMode="auto">
                <a:xfrm>
                  <a:off x="3011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2" name="Rectangle 461"/>
                <p:cNvSpPr>
                  <a:spLocks noChangeArrowheads="1"/>
                </p:cNvSpPr>
                <p:nvPr/>
              </p:nvSpPr>
              <p:spPr bwMode="auto">
                <a:xfrm>
                  <a:off x="1502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3" name="Rectangle 462"/>
                <p:cNvSpPr>
                  <a:spLocks noChangeArrowheads="1"/>
                </p:cNvSpPr>
                <p:nvPr/>
              </p:nvSpPr>
              <p:spPr bwMode="auto">
                <a:xfrm>
                  <a:off x="1670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4" name="Rectangle 463"/>
                <p:cNvSpPr>
                  <a:spLocks noChangeArrowheads="1"/>
                </p:cNvSpPr>
                <p:nvPr/>
              </p:nvSpPr>
              <p:spPr bwMode="auto">
                <a:xfrm>
                  <a:off x="1837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5" name="Rectangle 464"/>
                <p:cNvSpPr>
                  <a:spLocks noChangeArrowheads="1"/>
                </p:cNvSpPr>
                <p:nvPr/>
              </p:nvSpPr>
              <p:spPr bwMode="auto">
                <a:xfrm>
                  <a:off x="2005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6" name="Rectangle 465"/>
                <p:cNvSpPr>
                  <a:spLocks noChangeArrowheads="1"/>
                </p:cNvSpPr>
                <p:nvPr/>
              </p:nvSpPr>
              <p:spPr bwMode="auto">
                <a:xfrm>
                  <a:off x="2173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7" name="Rectangle 466"/>
                <p:cNvSpPr>
                  <a:spLocks noChangeArrowheads="1"/>
                </p:cNvSpPr>
                <p:nvPr/>
              </p:nvSpPr>
              <p:spPr bwMode="auto">
                <a:xfrm>
                  <a:off x="2341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8" name="Rectangle 467"/>
                <p:cNvSpPr>
                  <a:spLocks noChangeArrowheads="1"/>
                </p:cNvSpPr>
                <p:nvPr/>
              </p:nvSpPr>
              <p:spPr bwMode="auto">
                <a:xfrm>
                  <a:off x="2508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39" name="Rectangle 468"/>
                <p:cNvSpPr>
                  <a:spLocks noChangeArrowheads="1"/>
                </p:cNvSpPr>
                <p:nvPr/>
              </p:nvSpPr>
              <p:spPr bwMode="auto">
                <a:xfrm>
                  <a:off x="2676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0" name="Rectangle 469"/>
                <p:cNvSpPr>
                  <a:spLocks noChangeArrowheads="1"/>
                </p:cNvSpPr>
                <p:nvPr/>
              </p:nvSpPr>
              <p:spPr bwMode="auto">
                <a:xfrm>
                  <a:off x="2844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1" name="Rectangle 470"/>
                <p:cNvSpPr>
                  <a:spLocks noChangeArrowheads="1"/>
                </p:cNvSpPr>
                <p:nvPr/>
              </p:nvSpPr>
              <p:spPr bwMode="auto">
                <a:xfrm>
                  <a:off x="3011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2" name="Rectangle 471"/>
                <p:cNvSpPr>
                  <a:spLocks noChangeArrowheads="1"/>
                </p:cNvSpPr>
                <p:nvPr/>
              </p:nvSpPr>
              <p:spPr bwMode="auto">
                <a:xfrm>
                  <a:off x="1502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3" name="Rectangle 472"/>
                <p:cNvSpPr>
                  <a:spLocks noChangeArrowheads="1"/>
                </p:cNvSpPr>
                <p:nvPr/>
              </p:nvSpPr>
              <p:spPr bwMode="auto">
                <a:xfrm>
                  <a:off x="1670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4" name="Rectangle 473"/>
                <p:cNvSpPr>
                  <a:spLocks noChangeArrowheads="1"/>
                </p:cNvSpPr>
                <p:nvPr/>
              </p:nvSpPr>
              <p:spPr bwMode="auto">
                <a:xfrm>
                  <a:off x="1837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5" name="Rectangle 474"/>
                <p:cNvSpPr>
                  <a:spLocks noChangeArrowheads="1"/>
                </p:cNvSpPr>
                <p:nvPr/>
              </p:nvSpPr>
              <p:spPr bwMode="auto">
                <a:xfrm>
                  <a:off x="2005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6" name="Rectangle 475"/>
                <p:cNvSpPr>
                  <a:spLocks noChangeArrowheads="1"/>
                </p:cNvSpPr>
                <p:nvPr/>
              </p:nvSpPr>
              <p:spPr bwMode="auto">
                <a:xfrm>
                  <a:off x="2173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7" name="Rectangle 476"/>
                <p:cNvSpPr>
                  <a:spLocks noChangeArrowheads="1"/>
                </p:cNvSpPr>
                <p:nvPr/>
              </p:nvSpPr>
              <p:spPr bwMode="auto">
                <a:xfrm>
                  <a:off x="2341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8" name="Rectangle 477"/>
                <p:cNvSpPr>
                  <a:spLocks noChangeArrowheads="1"/>
                </p:cNvSpPr>
                <p:nvPr/>
              </p:nvSpPr>
              <p:spPr bwMode="auto">
                <a:xfrm>
                  <a:off x="2508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49" name="Rectangle 478"/>
                <p:cNvSpPr>
                  <a:spLocks noChangeArrowheads="1"/>
                </p:cNvSpPr>
                <p:nvPr/>
              </p:nvSpPr>
              <p:spPr bwMode="auto">
                <a:xfrm>
                  <a:off x="2676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0" name="Rectangle 479"/>
                <p:cNvSpPr>
                  <a:spLocks noChangeArrowheads="1"/>
                </p:cNvSpPr>
                <p:nvPr/>
              </p:nvSpPr>
              <p:spPr bwMode="auto">
                <a:xfrm>
                  <a:off x="2844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1" name="Rectangle 480"/>
                <p:cNvSpPr>
                  <a:spLocks noChangeArrowheads="1"/>
                </p:cNvSpPr>
                <p:nvPr/>
              </p:nvSpPr>
              <p:spPr bwMode="auto">
                <a:xfrm>
                  <a:off x="3011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2" name="Rectangle 481"/>
                <p:cNvSpPr>
                  <a:spLocks noChangeArrowheads="1"/>
                </p:cNvSpPr>
                <p:nvPr/>
              </p:nvSpPr>
              <p:spPr bwMode="auto">
                <a:xfrm>
                  <a:off x="1502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3" name="Rectangle 482"/>
                <p:cNvSpPr>
                  <a:spLocks noChangeArrowheads="1"/>
                </p:cNvSpPr>
                <p:nvPr/>
              </p:nvSpPr>
              <p:spPr bwMode="auto">
                <a:xfrm>
                  <a:off x="1670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4" name="Rectangle 483"/>
                <p:cNvSpPr>
                  <a:spLocks noChangeArrowheads="1"/>
                </p:cNvSpPr>
                <p:nvPr/>
              </p:nvSpPr>
              <p:spPr bwMode="auto">
                <a:xfrm>
                  <a:off x="1837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5" name="Rectangle 484"/>
                <p:cNvSpPr>
                  <a:spLocks noChangeArrowheads="1"/>
                </p:cNvSpPr>
                <p:nvPr/>
              </p:nvSpPr>
              <p:spPr bwMode="auto">
                <a:xfrm>
                  <a:off x="2005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6" name="Rectangle 485"/>
                <p:cNvSpPr>
                  <a:spLocks noChangeArrowheads="1"/>
                </p:cNvSpPr>
                <p:nvPr/>
              </p:nvSpPr>
              <p:spPr bwMode="auto">
                <a:xfrm>
                  <a:off x="2173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7" name="Rectangle 486"/>
                <p:cNvSpPr>
                  <a:spLocks noChangeArrowheads="1"/>
                </p:cNvSpPr>
                <p:nvPr/>
              </p:nvSpPr>
              <p:spPr bwMode="auto">
                <a:xfrm>
                  <a:off x="2341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8" name="Rectangle 487"/>
                <p:cNvSpPr>
                  <a:spLocks noChangeArrowheads="1"/>
                </p:cNvSpPr>
                <p:nvPr/>
              </p:nvSpPr>
              <p:spPr bwMode="auto">
                <a:xfrm>
                  <a:off x="2508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59" name="Rectangle 488"/>
                <p:cNvSpPr>
                  <a:spLocks noChangeArrowheads="1"/>
                </p:cNvSpPr>
                <p:nvPr/>
              </p:nvSpPr>
              <p:spPr bwMode="auto">
                <a:xfrm>
                  <a:off x="2676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60" name="Rectangle 489"/>
                <p:cNvSpPr>
                  <a:spLocks noChangeArrowheads="1"/>
                </p:cNvSpPr>
                <p:nvPr/>
              </p:nvSpPr>
              <p:spPr bwMode="auto">
                <a:xfrm>
                  <a:off x="2844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61" name="Rectangle 490"/>
                <p:cNvSpPr>
                  <a:spLocks noChangeArrowheads="1"/>
                </p:cNvSpPr>
                <p:nvPr/>
              </p:nvSpPr>
              <p:spPr bwMode="auto">
                <a:xfrm>
                  <a:off x="3011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47362" name="Line 491"/>
                <p:cNvSpPr>
                  <a:spLocks noChangeShapeType="1"/>
                </p:cNvSpPr>
                <p:nvPr/>
              </p:nvSpPr>
              <p:spPr bwMode="auto">
                <a:xfrm>
                  <a:off x="1502" y="3457"/>
                  <a:ext cx="1677" cy="0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363" name="Line 492"/>
                <p:cNvSpPr>
                  <a:spLocks noChangeShapeType="1"/>
                </p:cNvSpPr>
                <p:nvPr/>
              </p:nvSpPr>
              <p:spPr bwMode="auto">
                <a:xfrm flipV="1">
                  <a:off x="1502" y="1975"/>
                  <a:ext cx="0" cy="1482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47364" name="Text Box 493"/>
                <p:cNvSpPr txBox="1">
                  <a:spLocks noChangeArrowheads="1"/>
                </p:cNvSpPr>
                <p:nvPr/>
              </p:nvSpPr>
              <p:spPr bwMode="auto">
                <a:xfrm>
                  <a:off x="1266" y="1946"/>
                  <a:ext cx="276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47365" name="Text Box 494"/>
                <p:cNvSpPr txBox="1">
                  <a:spLocks noChangeArrowheads="1"/>
                </p:cNvSpPr>
                <p:nvPr/>
              </p:nvSpPr>
              <p:spPr bwMode="auto">
                <a:xfrm>
                  <a:off x="1556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47366" name="Text Box 495"/>
                <p:cNvSpPr txBox="1">
                  <a:spLocks noChangeArrowheads="1"/>
                </p:cNvSpPr>
                <p:nvPr/>
              </p:nvSpPr>
              <p:spPr bwMode="auto">
                <a:xfrm>
                  <a:off x="1727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47367" name="Text Box 496"/>
                <p:cNvSpPr txBox="1">
                  <a:spLocks noChangeArrowheads="1"/>
                </p:cNvSpPr>
                <p:nvPr/>
              </p:nvSpPr>
              <p:spPr bwMode="auto">
                <a:xfrm>
                  <a:off x="1892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47368" name="Text Box 497"/>
                <p:cNvSpPr txBox="1">
                  <a:spLocks noChangeArrowheads="1"/>
                </p:cNvSpPr>
                <p:nvPr/>
              </p:nvSpPr>
              <p:spPr bwMode="auto">
                <a:xfrm>
                  <a:off x="2064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47369" name="Text Box 498"/>
                <p:cNvSpPr txBox="1">
                  <a:spLocks noChangeArrowheads="1"/>
                </p:cNvSpPr>
                <p:nvPr/>
              </p:nvSpPr>
              <p:spPr bwMode="auto">
                <a:xfrm>
                  <a:off x="2231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47370" name="Text Box 499"/>
                <p:cNvSpPr txBox="1">
                  <a:spLocks noChangeArrowheads="1"/>
                </p:cNvSpPr>
                <p:nvPr/>
              </p:nvSpPr>
              <p:spPr bwMode="auto">
                <a:xfrm>
                  <a:off x="2401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47371" name="Text Box 500"/>
                <p:cNvSpPr txBox="1">
                  <a:spLocks noChangeArrowheads="1"/>
                </p:cNvSpPr>
                <p:nvPr/>
              </p:nvSpPr>
              <p:spPr bwMode="auto">
                <a:xfrm>
                  <a:off x="2564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47372" name="Text Box 501"/>
                <p:cNvSpPr txBox="1">
                  <a:spLocks noChangeArrowheads="1"/>
                </p:cNvSpPr>
                <p:nvPr/>
              </p:nvSpPr>
              <p:spPr bwMode="auto">
                <a:xfrm>
                  <a:off x="2736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47373" name="Text Box 502"/>
                <p:cNvSpPr txBox="1">
                  <a:spLocks noChangeArrowheads="1"/>
                </p:cNvSpPr>
                <p:nvPr/>
              </p:nvSpPr>
              <p:spPr bwMode="auto">
                <a:xfrm>
                  <a:off x="2900" y="3517"/>
                  <a:ext cx="203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47374" name="Text Box 503"/>
                <p:cNvSpPr txBox="1">
                  <a:spLocks noChangeArrowheads="1"/>
                </p:cNvSpPr>
                <p:nvPr/>
              </p:nvSpPr>
              <p:spPr bwMode="auto">
                <a:xfrm>
                  <a:off x="3044" y="3514"/>
                  <a:ext cx="276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47375" name="Text Box 504"/>
                <p:cNvSpPr txBox="1">
                  <a:spLocks noChangeArrowheads="1"/>
                </p:cNvSpPr>
                <p:nvPr/>
              </p:nvSpPr>
              <p:spPr bwMode="auto">
                <a:xfrm>
                  <a:off x="1289" y="3280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47376" name="Text Box 505"/>
                <p:cNvSpPr txBox="1">
                  <a:spLocks noChangeArrowheads="1"/>
                </p:cNvSpPr>
                <p:nvPr/>
              </p:nvSpPr>
              <p:spPr bwMode="auto">
                <a:xfrm>
                  <a:off x="1289" y="3130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47377" name="Text Box 506"/>
                <p:cNvSpPr txBox="1">
                  <a:spLocks noChangeArrowheads="1"/>
                </p:cNvSpPr>
                <p:nvPr/>
              </p:nvSpPr>
              <p:spPr bwMode="auto">
                <a:xfrm>
                  <a:off x="1289" y="298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47378" name="Text Box 507"/>
                <p:cNvSpPr txBox="1">
                  <a:spLocks noChangeArrowheads="1"/>
                </p:cNvSpPr>
                <p:nvPr/>
              </p:nvSpPr>
              <p:spPr bwMode="auto">
                <a:xfrm>
                  <a:off x="1289" y="2835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47379" name="Text Box 508"/>
                <p:cNvSpPr txBox="1">
                  <a:spLocks noChangeArrowheads="1"/>
                </p:cNvSpPr>
                <p:nvPr/>
              </p:nvSpPr>
              <p:spPr bwMode="auto">
                <a:xfrm>
                  <a:off x="1289" y="2686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47380" name="Text Box 509"/>
                <p:cNvSpPr txBox="1">
                  <a:spLocks noChangeArrowheads="1"/>
                </p:cNvSpPr>
                <p:nvPr/>
              </p:nvSpPr>
              <p:spPr bwMode="auto">
                <a:xfrm>
                  <a:off x="1289" y="2539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47381" name="Text Box 510"/>
                <p:cNvSpPr txBox="1">
                  <a:spLocks noChangeArrowheads="1"/>
                </p:cNvSpPr>
                <p:nvPr/>
              </p:nvSpPr>
              <p:spPr bwMode="auto">
                <a:xfrm>
                  <a:off x="1289" y="2391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47382" name="Text Box 511"/>
                <p:cNvSpPr txBox="1">
                  <a:spLocks noChangeArrowheads="1"/>
                </p:cNvSpPr>
                <p:nvPr/>
              </p:nvSpPr>
              <p:spPr bwMode="auto">
                <a:xfrm>
                  <a:off x="1289" y="2242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47383" name="Text Box 512"/>
                <p:cNvSpPr txBox="1">
                  <a:spLocks noChangeArrowheads="1"/>
                </p:cNvSpPr>
                <p:nvPr/>
              </p:nvSpPr>
              <p:spPr bwMode="auto">
                <a:xfrm>
                  <a:off x="1289" y="2095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139777" name="Rectangle 513"/>
                <p:cNvSpPr>
                  <a:spLocks noChangeArrowheads="1"/>
                </p:cNvSpPr>
                <p:nvPr/>
              </p:nvSpPr>
              <p:spPr bwMode="auto">
                <a:xfrm>
                  <a:off x="1962" y="3683"/>
                  <a:ext cx="1098" cy="20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</p:grpSp>
          <p:sp>
            <p:nvSpPr>
              <p:cNvPr id="47221" name="Oval 514"/>
              <p:cNvSpPr>
                <a:spLocks noChangeArrowheads="1"/>
              </p:cNvSpPr>
              <p:nvPr/>
            </p:nvSpPr>
            <p:spPr bwMode="auto">
              <a:xfrm>
                <a:off x="4045" y="136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22" name="Oval 515"/>
              <p:cNvSpPr>
                <a:spLocks noChangeArrowheads="1"/>
              </p:cNvSpPr>
              <p:nvPr/>
            </p:nvSpPr>
            <p:spPr bwMode="auto">
              <a:xfrm>
                <a:off x="5372" y="12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23" name="Oval 516"/>
              <p:cNvSpPr>
                <a:spLocks noChangeArrowheads="1"/>
              </p:cNvSpPr>
              <p:nvPr/>
            </p:nvSpPr>
            <p:spPr bwMode="auto">
              <a:xfrm>
                <a:off x="3770" y="161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24" name="Oval 517"/>
              <p:cNvSpPr>
                <a:spLocks noChangeArrowheads="1"/>
              </p:cNvSpPr>
              <p:nvPr/>
            </p:nvSpPr>
            <p:spPr bwMode="auto">
              <a:xfrm>
                <a:off x="4496" y="93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25" name="Oval 518"/>
              <p:cNvSpPr>
                <a:spLocks noChangeArrowheads="1"/>
              </p:cNvSpPr>
              <p:nvPr/>
            </p:nvSpPr>
            <p:spPr bwMode="auto">
              <a:xfrm>
                <a:off x="4328" y="109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26" name="Oval 519"/>
              <p:cNvSpPr>
                <a:spLocks noChangeArrowheads="1"/>
              </p:cNvSpPr>
              <p:nvPr/>
            </p:nvSpPr>
            <p:spPr bwMode="auto">
              <a:xfrm>
                <a:off x="4756" y="69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27" name="Oval 520"/>
              <p:cNvSpPr>
                <a:spLocks noChangeArrowheads="1"/>
              </p:cNvSpPr>
              <p:nvPr/>
            </p:nvSpPr>
            <p:spPr bwMode="auto">
              <a:xfrm>
                <a:off x="4986" y="47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28" name="Rectangle 521" descr="Wide downward diagonal"/>
              <p:cNvSpPr>
                <a:spLocks noChangeArrowheads="1"/>
              </p:cNvSpPr>
              <p:nvPr/>
            </p:nvSpPr>
            <p:spPr bwMode="auto">
              <a:xfrm>
                <a:off x="3642" y="50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29" name="Rectangle 522" descr="Wide downward diagonal"/>
              <p:cNvSpPr>
                <a:spLocks noChangeArrowheads="1"/>
              </p:cNvSpPr>
              <p:nvPr/>
            </p:nvSpPr>
            <p:spPr bwMode="auto">
              <a:xfrm>
                <a:off x="3834" y="2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0" name="Rectangle 523" descr="Wide downward diagonal"/>
              <p:cNvSpPr>
                <a:spLocks noChangeArrowheads="1"/>
              </p:cNvSpPr>
              <p:nvPr/>
            </p:nvSpPr>
            <p:spPr bwMode="auto">
              <a:xfrm>
                <a:off x="4183" y="65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1" name="Rectangle 524" descr="Wide downward diagonal"/>
              <p:cNvSpPr>
                <a:spLocks noChangeArrowheads="1"/>
              </p:cNvSpPr>
              <p:nvPr/>
            </p:nvSpPr>
            <p:spPr bwMode="auto">
              <a:xfrm>
                <a:off x="3782" y="14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2" name="Rectangle 525" descr="Wide downward diagonal"/>
              <p:cNvSpPr>
                <a:spLocks noChangeArrowheads="1"/>
              </p:cNvSpPr>
              <p:nvPr/>
            </p:nvSpPr>
            <p:spPr bwMode="auto">
              <a:xfrm>
                <a:off x="4264" y="2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3" name="Rectangle 526" descr="Wide downward diagonal"/>
              <p:cNvSpPr>
                <a:spLocks noChangeArrowheads="1"/>
              </p:cNvSpPr>
              <p:nvPr/>
            </p:nvSpPr>
            <p:spPr bwMode="auto">
              <a:xfrm>
                <a:off x="4122" y="98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4" name="Rectangle 527" descr="Wide downward diagonal"/>
              <p:cNvSpPr>
                <a:spLocks noChangeArrowheads="1"/>
              </p:cNvSpPr>
              <p:nvPr/>
            </p:nvSpPr>
            <p:spPr bwMode="auto">
              <a:xfrm>
                <a:off x="4884" y="22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5" name="Rectangle 528" descr="Wide downward diagonal"/>
              <p:cNvSpPr>
                <a:spLocks noChangeArrowheads="1"/>
              </p:cNvSpPr>
              <p:nvPr/>
            </p:nvSpPr>
            <p:spPr bwMode="auto">
              <a:xfrm>
                <a:off x="3951" y="49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6" name="Rectangle 529" descr="Wide downward diagonal"/>
              <p:cNvSpPr>
                <a:spLocks noChangeArrowheads="1"/>
              </p:cNvSpPr>
              <p:nvPr/>
            </p:nvSpPr>
            <p:spPr bwMode="auto">
              <a:xfrm>
                <a:off x="3820" y="9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7" name="Rectangle 530" descr="Wide downward diagonal"/>
              <p:cNvSpPr>
                <a:spLocks noChangeArrowheads="1"/>
              </p:cNvSpPr>
              <p:nvPr/>
            </p:nvSpPr>
            <p:spPr bwMode="auto">
              <a:xfrm>
                <a:off x="4481" y="7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8" name="Rectangle 531" descr="Wide downward diagonal"/>
              <p:cNvSpPr>
                <a:spLocks noChangeArrowheads="1"/>
              </p:cNvSpPr>
              <p:nvPr/>
            </p:nvSpPr>
            <p:spPr bwMode="auto">
              <a:xfrm>
                <a:off x="4541" y="45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39" name="Rectangle 532" descr="Wide downward diagonal"/>
              <p:cNvSpPr>
                <a:spLocks noChangeArrowheads="1"/>
              </p:cNvSpPr>
              <p:nvPr/>
            </p:nvSpPr>
            <p:spPr bwMode="auto">
              <a:xfrm>
                <a:off x="5200" y="14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0" name="Rectangle 533" descr="Wide downward diagonal"/>
              <p:cNvSpPr>
                <a:spLocks noChangeArrowheads="1"/>
              </p:cNvSpPr>
              <p:nvPr/>
            </p:nvSpPr>
            <p:spPr bwMode="auto">
              <a:xfrm>
                <a:off x="4044" y="1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1" name="Rectangle 534" descr="Wide downward diagonal"/>
              <p:cNvSpPr>
                <a:spLocks noChangeArrowheads="1"/>
              </p:cNvSpPr>
              <p:nvPr/>
            </p:nvSpPr>
            <p:spPr bwMode="auto">
              <a:xfrm>
                <a:off x="4539" y="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2" name="Rectangle 535" descr="Wide downward diagonal"/>
              <p:cNvSpPr>
                <a:spLocks noChangeArrowheads="1"/>
              </p:cNvSpPr>
              <p:nvPr/>
            </p:nvSpPr>
            <p:spPr bwMode="auto">
              <a:xfrm>
                <a:off x="4957" y="11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3" name="Rectangle 536" descr="Wide downward diagonal"/>
              <p:cNvSpPr>
                <a:spLocks noChangeArrowheads="1"/>
              </p:cNvSpPr>
              <p:nvPr/>
            </p:nvSpPr>
            <p:spPr bwMode="auto">
              <a:xfrm>
                <a:off x="4836" y="13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4" name="Rectangle 537" descr="Wide downward diagonal"/>
              <p:cNvSpPr>
                <a:spLocks noChangeArrowheads="1"/>
              </p:cNvSpPr>
              <p:nvPr/>
            </p:nvSpPr>
            <p:spPr bwMode="auto">
              <a:xfrm>
                <a:off x="5021" y="69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5" name="Rectangle 538" descr="Wide downward diagonal"/>
              <p:cNvSpPr>
                <a:spLocks noChangeArrowheads="1"/>
              </p:cNvSpPr>
              <p:nvPr/>
            </p:nvSpPr>
            <p:spPr bwMode="auto">
              <a:xfrm>
                <a:off x="4503" y="13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6" name="Rectangle 539" descr="Wide downward diagonal"/>
              <p:cNvSpPr>
                <a:spLocks noChangeArrowheads="1"/>
              </p:cNvSpPr>
              <p:nvPr/>
            </p:nvSpPr>
            <p:spPr bwMode="auto">
              <a:xfrm>
                <a:off x="3958" y="158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7" name="Rectangle 540" descr="Wide downward diagonal"/>
              <p:cNvSpPr>
                <a:spLocks noChangeArrowheads="1"/>
              </p:cNvSpPr>
              <p:nvPr/>
            </p:nvSpPr>
            <p:spPr bwMode="auto">
              <a:xfrm>
                <a:off x="4436" y="1537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8" name="Rectangle 541" descr="Wide downward diagonal"/>
              <p:cNvSpPr>
                <a:spLocks noChangeArrowheads="1"/>
              </p:cNvSpPr>
              <p:nvPr/>
            </p:nvSpPr>
            <p:spPr bwMode="auto">
              <a:xfrm>
                <a:off x="4292" y="127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49" name="Rectangle 542" descr="Wide downward diagonal"/>
              <p:cNvSpPr>
                <a:spLocks noChangeArrowheads="1"/>
              </p:cNvSpPr>
              <p:nvPr/>
            </p:nvSpPr>
            <p:spPr bwMode="auto">
              <a:xfrm>
                <a:off x="4695" y="87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50" name="Rectangle 543" descr="Wide downward diagonal"/>
              <p:cNvSpPr>
                <a:spLocks noChangeArrowheads="1"/>
              </p:cNvSpPr>
              <p:nvPr/>
            </p:nvSpPr>
            <p:spPr bwMode="auto">
              <a:xfrm>
                <a:off x="5119" y="162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51" name="Rectangle 544" descr="Wide downward diagonal"/>
              <p:cNvSpPr>
                <a:spLocks noChangeArrowheads="1"/>
              </p:cNvSpPr>
              <p:nvPr/>
            </p:nvSpPr>
            <p:spPr bwMode="auto">
              <a:xfrm>
                <a:off x="5220" y="38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52" name="Rectangle 545" descr="Wide downward diagonal"/>
              <p:cNvSpPr>
                <a:spLocks noChangeArrowheads="1"/>
              </p:cNvSpPr>
              <p:nvPr/>
            </p:nvSpPr>
            <p:spPr bwMode="auto">
              <a:xfrm>
                <a:off x="5220" y="124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b="1"/>
              </a:p>
            </p:txBody>
          </p:sp>
          <p:sp>
            <p:nvSpPr>
              <p:cNvPr id="47253" name="Rectangle 546" descr="Wide downward diagonal"/>
              <p:cNvSpPr>
                <a:spLocks noChangeArrowheads="1"/>
              </p:cNvSpPr>
              <p:nvPr/>
            </p:nvSpPr>
            <p:spPr bwMode="auto">
              <a:xfrm>
                <a:off x="5178" y="94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54" name="Rectangle 547" descr="Wide downward diagonal"/>
              <p:cNvSpPr>
                <a:spLocks noChangeArrowheads="1"/>
              </p:cNvSpPr>
              <p:nvPr/>
            </p:nvSpPr>
            <p:spPr bwMode="auto">
              <a:xfrm>
                <a:off x="5265" y="717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55" name="Rectangle 548" descr="Wide downward diagonal"/>
              <p:cNvSpPr>
                <a:spLocks noChangeArrowheads="1"/>
              </p:cNvSpPr>
              <p:nvPr/>
            </p:nvSpPr>
            <p:spPr bwMode="auto">
              <a:xfrm>
                <a:off x="4795" y="167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56" name="Oval 549"/>
              <p:cNvSpPr>
                <a:spLocks noChangeArrowheads="1"/>
              </p:cNvSpPr>
              <p:nvPr/>
            </p:nvSpPr>
            <p:spPr bwMode="auto">
              <a:xfrm>
                <a:off x="3929" y="147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57" name="Oval 550"/>
              <p:cNvSpPr>
                <a:spLocks noChangeArrowheads="1"/>
              </p:cNvSpPr>
              <p:nvPr/>
            </p:nvSpPr>
            <p:spPr bwMode="auto">
              <a:xfrm>
                <a:off x="4590" y="85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58" name="Oval 551"/>
              <p:cNvSpPr>
                <a:spLocks noChangeArrowheads="1"/>
              </p:cNvSpPr>
              <p:nvPr/>
            </p:nvSpPr>
            <p:spPr bwMode="auto">
              <a:xfrm>
                <a:off x="5224" y="26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59" name="Oval 552"/>
              <p:cNvSpPr>
                <a:spLocks noChangeArrowheads="1"/>
              </p:cNvSpPr>
              <p:nvPr/>
            </p:nvSpPr>
            <p:spPr bwMode="auto">
              <a:xfrm>
                <a:off x="4865" y="60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47260" name="Oval 553"/>
              <p:cNvSpPr>
                <a:spLocks noChangeArrowheads="1"/>
              </p:cNvSpPr>
              <p:nvPr/>
            </p:nvSpPr>
            <p:spPr bwMode="auto">
              <a:xfrm>
                <a:off x="4173" y="124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sp>
        <p:nvSpPr>
          <p:cNvPr id="139819" name="Text Box 555"/>
          <p:cNvSpPr txBox="1">
            <a:spLocks noChangeArrowheads="1"/>
          </p:cNvSpPr>
          <p:nvPr/>
        </p:nvSpPr>
        <p:spPr bwMode="auto">
          <a:xfrm>
            <a:off x="260350" y="122238"/>
            <a:ext cx="52466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Which of the “Pigeon Problems” can be solved by a Decision Tree?</a:t>
            </a:r>
          </a:p>
        </p:txBody>
      </p:sp>
      <p:sp>
        <p:nvSpPr>
          <p:cNvPr id="139820" name="Text Box 556"/>
          <p:cNvSpPr txBox="1">
            <a:spLocks noChangeArrowheads="1"/>
          </p:cNvSpPr>
          <p:nvPr/>
        </p:nvSpPr>
        <p:spPr bwMode="auto">
          <a:xfrm>
            <a:off x="268288" y="1565275"/>
            <a:ext cx="2773362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marL="457200" indent="-457200" eaLnBrk="1" hangingPunct="1">
              <a:buFontTx/>
              <a:buAutoNum type="arabicParenR"/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Deep Bushy Tree</a:t>
            </a:r>
          </a:p>
          <a:p>
            <a:pPr marL="457200" indent="-457200" eaLnBrk="1" hangingPunct="1">
              <a:buFontTx/>
              <a:buAutoNum type="arabicParenR"/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Useless</a:t>
            </a:r>
          </a:p>
          <a:p>
            <a:pPr marL="457200" indent="-457200" eaLnBrk="1" hangingPunct="1">
              <a:buFontTx/>
              <a:buAutoNum type="arabicParenR"/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Deep Bushy Tree</a:t>
            </a:r>
          </a:p>
        </p:txBody>
      </p:sp>
      <p:sp>
        <p:nvSpPr>
          <p:cNvPr id="47189" name="Line 557"/>
          <p:cNvSpPr>
            <a:spLocks noChangeShapeType="1"/>
          </p:cNvSpPr>
          <p:nvPr/>
        </p:nvSpPr>
        <p:spPr bwMode="auto">
          <a:xfrm flipV="1">
            <a:off x="3205163" y="1611313"/>
            <a:ext cx="2566987" cy="219075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0" name="Line 558"/>
          <p:cNvSpPr>
            <a:spLocks noChangeShapeType="1"/>
          </p:cNvSpPr>
          <p:nvPr/>
        </p:nvSpPr>
        <p:spPr bwMode="auto">
          <a:xfrm>
            <a:off x="2913063" y="2217738"/>
            <a:ext cx="2962275" cy="1133475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1" name="Line 559"/>
          <p:cNvSpPr>
            <a:spLocks noChangeShapeType="1"/>
          </p:cNvSpPr>
          <p:nvPr/>
        </p:nvSpPr>
        <p:spPr bwMode="auto">
          <a:xfrm>
            <a:off x="2994025" y="2738438"/>
            <a:ext cx="635000" cy="52070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2" name="Text Box 560"/>
          <p:cNvSpPr txBox="1">
            <a:spLocks noChangeArrowheads="1"/>
          </p:cNvSpPr>
          <p:nvPr/>
        </p:nvSpPr>
        <p:spPr bwMode="auto">
          <a:xfrm>
            <a:off x="141288" y="4106863"/>
            <a:ext cx="235743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The Decision Tree has a hard time with correlated attributes</a:t>
            </a:r>
          </a:p>
        </p:txBody>
      </p:sp>
      <p:sp>
        <p:nvSpPr>
          <p:cNvPr id="47193" name="Line 561"/>
          <p:cNvSpPr>
            <a:spLocks noChangeShapeType="1"/>
          </p:cNvSpPr>
          <p:nvPr/>
        </p:nvSpPr>
        <p:spPr bwMode="auto">
          <a:xfrm flipV="1">
            <a:off x="7077075" y="1543050"/>
            <a:ext cx="0" cy="111125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4" name="Line 740"/>
          <p:cNvSpPr>
            <a:spLocks noChangeShapeType="1"/>
          </p:cNvSpPr>
          <p:nvPr/>
        </p:nvSpPr>
        <p:spPr bwMode="auto">
          <a:xfrm flipV="1">
            <a:off x="8077200" y="381000"/>
            <a:ext cx="0" cy="111125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5" name="Line 741"/>
          <p:cNvSpPr>
            <a:spLocks noChangeShapeType="1"/>
          </p:cNvSpPr>
          <p:nvPr/>
        </p:nvSpPr>
        <p:spPr bwMode="auto">
          <a:xfrm>
            <a:off x="6445250" y="2466975"/>
            <a:ext cx="593725" cy="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6" name="Line 742"/>
          <p:cNvSpPr>
            <a:spLocks noChangeShapeType="1"/>
          </p:cNvSpPr>
          <p:nvPr/>
        </p:nvSpPr>
        <p:spPr bwMode="auto">
          <a:xfrm>
            <a:off x="8112125" y="917575"/>
            <a:ext cx="679450" cy="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7" name="Line 743"/>
          <p:cNvSpPr>
            <a:spLocks noChangeShapeType="1"/>
          </p:cNvSpPr>
          <p:nvPr/>
        </p:nvSpPr>
        <p:spPr bwMode="auto">
          <a:xfrm rot="-5400000">
            <a:off x="8297862" y="652463"/>
            <a:ext cx="536575" cy="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8" name="Line 744"/>
          <p:cNvSpPr>
            <a:spLocks noChangeShapeType="1"/>
          </p:cNvSpPr>
          <p:nvPr/>
        </p:nvSpPr>
        <p:spPr bwMode="auto">
          <a:xfrm>
            <a:off x="7116763" y="1703388"/>
            <a:ext cx="1670050" cy="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199" name="Line 745"/>
          <p:cNvSpPr>
            <a:spLocks noChangeShapeType="1"/>
          </p:cNvSpPr>
          <p:nvPr/>
        </p:nvSpPr>
        <p:spPr bwMode="auto">
          <a:xfrm rot="-5400000">
            <a:off x="7545387" y="1595438"/>
            <a:ext cx="174625" cy="0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0" name="Rectangle 747" descr="Wide downward diagonal"/>
          <p:cNvSpPr>
            <a:spLocks noChangeArrowheads="1"/>
          </p:cNvSpPr>
          <p:nvPr/>
        </p:nvSpPr>
        <p:spPr bwMode="auto">
          <a:xfrm>
            <a:off x="5308600" y="575786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01" name="Rectangle 748" descr="Wide downward diagonal"/>
          <p:cNvSpPr>
            <a:spLocks noChangeArrowheads="1"/>
          </p:cNvSpPr>
          <p:nvPr/>
        </p:nvSpPr>
        <p:spPr bwMode="auto">
          <a:xfrm>
            <a:off x="5295900" y="47863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02" name="Rectangle 749" descr="Wide downward diagonal"/>
          <p:cNvSpPr>
            <a:spLocks noChangeArrowheads="1"/>
          </p:cNvSpPr>
          <p:nvPr/>
        </p:nvSpPr>
        <p:spPr bwMode="auto">
          <a:xfrm>
            <a:off x="5314950" y="43291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03" name="Rectangle 750" descr="Wide downward diagonal"/>
          <p:cNvSpPr>
            <a:spLocks noChangeArrowheads="1"/>
          </p:cNvSpPr>
          <p:nvPr/>
        </p:nvSpPr>
        <p:spPr bwMode="auto">
          <a:xfrm>
            <a:off x="4102100" y="36179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04" name="Rectangle 751" descr="Wide downward diagonal"/>
          <p:cNvSpPr>
            <a:spLocks noChangeArrowheads="1"/>
          </p:cNvSpPr>
          <p:nvPr/>
        </p:nvSpPr>
        <p:spPr bwMode="auto">
          <a:xfrm>
            <a:off x="3435350" y="35671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05" name="Rectangle 752" descr="Wide downward diagonal"/>
          <p:cNvSpPr>
            <a:spLocks noChangeArrowheads="1"/>
          </p:cNvSpPr>
          <p:nvPr/>
        </p:nvSpPr>
        <p:spPr bwMode="auto">
          <a:xfrm>
            <a:off x="4705350" y="3605213"/>
            <a:ext cx="119063" cy="125412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7206" name="Line 746"/>
          <p:cNvSpPr>
            <a:spLocks noChangeShapeType="1"/>
          </p:cNvSpPr>
          <p:nvPr/>
        </p:nvSpPr>
        <p:spPr bwMode="auto">
          <a:xfrm rot="5400000" flipH="1">
            <a:off x="4102100" y="2636838"/>
            <a:ext cx="3175" cy="221932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7" name="Line 753"/>
          <p:cNvSpPr>
            <a:spLocks noChangeShapeType="1"/>
          </p:cNvSpPr>
          <p:nvPr/>
        </p:nvSpPr>
        <p:spPr bwMode="auto">
          <a:xfrm rot="5400000" flipH="1">
            <a:off x="4064000" y="3043238"/>
            <a:ext cx="3175" cy="221932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8" name="Line 754"/>
          <p:cNvSpPr>
            <a:spLocks noChangeShapeType="1"/>
          </p:cNvSpPr>
          <p:nvPr/>
        </p:nvSpPr>
        <p:spPr bwMode="auto">
          <a:xfrm rot="5400000" flipH="1">
            <a:off x="4935538" y="4552950"/>
            <a:ext cx="0" cy="49212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09" name="Line 755"/>
          <p:cNvSpPr>
            <a:spLocks noChangeShapeType="1"/>
          </p:cNvSpPr>
          <p:nvPr/>
        </p:nvSpPr>
        <p:spPr bwMode="auto">
          <a:xfrm flipH="1">
            <a:off x="4089400" y="3732213"/>
            <a:ext cx="0" cy="40957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0" name="Line 756"/>
          <p:cNvSpPr>
            <a:spLocks noChangeShapeType="1"/>
          </p:cNvSpPr>
          <p:nvPr/>
        </p:nvSpPr>
        <p:spPr bwMode="auto">
          <a:xfrm flipH="1">
            <a:off x="4695825" y="4151313"/>
            <a:ext cx="3175" cy="184467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1" name="Line 757"/>
          <p:cNvSpPr>
            <a:spLocks noChangeShapeType="1"/>
          </p:cNvSpPr>
          <p:nvPr/>
        </p:nvSpPr>
        <p:spPr bwMode="auto">
          <a:xfrm rot="5400000" flipH="1">
            <a:off x="3529013" y="3394075"/>
            <a:ext cx="0" cy="110807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2" name="Line 758"/>
          <p:cNvSpPr>
            <a:spLocks noChangeShapeType="1"/>
          </p:cNvSpPr>
          <p:nvPr/>
        </p:nvSpPr>
        <p:spPr bwMode="auto">
          <a:xfrm flipH="1">
            <a:off x="3575050" y="3763963"/>
            <a:ext cx="0" cy="18732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3" name="Line 759"/>
          <p:cNvSpPr>
            <a:spLocks noChangeShapeType="1"/>
          </p:cNvSpPr>
          <p:nvPr/>
        </p:nvSpPr>
        <p:spPr bwMode="auto">
          <a:xfrm rot="5400000" flipH="1">
            <a:off x="4938713" y="4359275"/>
            <a:ext cx="0" cy="49847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4" name="Line 760"/>
          <p:cNvSpPr>
            <a:spLocks noChangeShapeType="1"/>
          </p:cNvSpPr>
          <p:nvPr/>
        </p:nvSpPr>
        <p:spPr bwMode="auto">
          <a:xfrm flipH="1">
            <a:off x="4914900" y="4614863"/>
            <a:ext cx="0" cy="18732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5" name="Text Box 761"/>
          <p:cNvSpPr txBox="1">
            <a:spLocks noChangeArrowheads="1"/>
          </p:cNvSpPr>
          <p:nvPr/>
        </p:nvSpPr>
        <p:spPr bwMode="auto">
          <a:xfrm>
            <a:off x="6900863" y="3224213"/>
            <a:ext cx="1384300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900" b="1">
                <a:solidFill>
                  <a:srgbClr val="FF6600"/>
                </a:solidFill>
              </a:rPr>
              <a:t>?</a:t>
            </a:r>
          </a:p>
        </p:txBody>
      </p:sp>
      <p:sp>
        <p:nvSpPr>
          <p:cNvPr id="47216" name="Line 762"/>
          <p:cNvSpPr>
            <a:spLocks noChangeShapeType="1"/>
          </p:cNvSpPr>
          <p:nvPr/>
        </p:nvSpPr>
        <p:spPr bwMode="auto">
          <a:xfrm rot="5400000" flipH="1">
            <a:off x="3825081" y="3586957"/>
            <a:ext cx="3175" cy="1690688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7217" name="Line 763"/>
          <p:cNvSpPr>
            <a:spLocks noChangeShapeType="1"/>
          </p:cNvSpPr>
          <p:nvPr/>
        </p:nvSpPr>
        <p:spPr bwMode="auto">
          <a:xfrm flipH="1">
            <a:off x="4449763" y="4184650"/>
            <a:ext cx="0" cy="238125"/>
          </a:xfrm>
          <a:prstGeom prst="line">
            <a:avLst/>
          </a:prstGeom>
          <a:noFill/>
          <a:ln w="762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Rectangle 1026"/>
          <p:cNvSpPr>
            <a:spLocks noChangeArrowheads="1"/>
          </p:cNvSpPr>
          <p:nvPr/>
        </p:nvSpPr>
        <p:spPr bwMode="auto">
          <a:xfrm>
            <a:off x="476250" y="1206500"/>
            <a:ext cx="7772400" cy="475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sq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/>
            <a:r>
              <a:rPr lang="en-US" altLang="en-US"/>
              <a:t>Advantages:</a:t>
            </a:r>
          </a:p>
          <a:p>
            <a:pPr lvl="1" eaLnBrk="1" hangingPunct="1"/>
            <a:r>
              <a:rPr lang="en-US" altLang="en-US"/>
              <a:t>Easy to understand </a:t>
            </a:r>
            <a:r>
              <a:rPr lang="en-US" altLang="en-US">
                <a:solidFill>
                  <a:schemeClr val="bg2"/>
                </a:solidFill>
              </a:rPr>
              <a:t>(Doctors love them!)</a:t>
            </a:r>
            <a:r>
              <a:rPr lang="en-US" altLang="en-US"/>
              <a:t> </a:t>
            </a:r>
          </a:p>
          <a:p>
            <a:pPr lvl="1" eaLnBrk="1" hangingPunct="1"/>
            <a:r>
              <a:rPr lang="en-US" altLang="en-US"/>
              <a:t>Easy to generate rules</a:t>
            </a:r>
          </a:p>
          <a:p>
            <a:pPr eaLnBrk="1" hangingPunct="1"/>
            <a:r>
              <a:rPr lang="en-US" altLang="en-US"/>
              <a:t>Disadvantages:</a:t>
            </a:r>
          </a:p>
          <a:p>
            <a:pPr lvl="1" eaLnBrk="1" hangingPunct="1"/>
            <a:r>
              <a:rPr lang="en-US" altLang="en-US"/>
              <a:t>May suffer from overfitting.</a:t>
            </a:r>
          </a:p>
          <a:p>
            <a:pPr lvl="1" eaLnBrk="1" hangingPunct="1"/>
            <a:r>
              <a:rPr lang="en-US" altLang="en-US"/>
              <a:t>Classifies by rectangular partitioning (so does not handle correlated features very well).</a:t>
            </a:r>
          </a:p>
          <a:p>
            <a:pPr lvl="1" eaLnBrk="1" hangingPunct="1"/>
            <a:r>
              <a:rPr lang="en-US" altLang="en-US"/>
              <a:t>Can be quite large – pruning is necessary.</a:t>
            </a:r>
          </a:p>
          <a:p>
            <a:pPr lvl="1" eaLnBrk="1" hangingPunct="1"/>
            <a:r>
              <a:rPr lang="en-US" altLang="en-US"/>
              <a:t>Does not handle streaming data easily </a:t>
            </a:r>
          </a:p>
        </p:txBody>
      </p:sp>
      <p:sp>
        <p:nvSpPr>
          <p:cNvPr id="106499" name="Text Box 1027"/>
          <p:cNvSpPr txBox="1">
            <a:spLocks noChangeArrowheads="1"/>
          </p:cNvSpPr>
          <p:nvPr/>
        </p:nvSpPr>
        <p:spPr bwMode="auto">
          <a:xfrm>
            <a:off x="315913" y="249238"/>
            <a:ext cx="8502650" cy="641350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3600">
                <a:effectLst>
                  <a:outerShdw blurRad="38100" dist="38100" dir="2700000" algn="tl">
                    <a:srgbClr val="C0C0C0"/>
                  </a:outerShdw>
                </a:effectLst>
              </a:rPr>
              <a:t>Advantages/Disadvantages of Decision Trees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2" descr="http://www.montgomeryindianartifactsandprehistory--northeastunitedstates.com/uploads/6/9/6/5/6965618/467176_orig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73125"/>
            <a:ext cx="9144000" cy="598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525" y="1063625"/>
            <a:ext cx="2092325" cy="137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79" name="Rectangle 12"/>
          <p:cNvSpPr>
            <a:spLocks noChangeArrowheads="1"/>
          </p:cNvSpPr>
          <p:nvPr/>
        </p:nvSpPr>
        <p:spPr bwMode="auto">
          <a:xfrm>
            <a:off x="106363" y="114300"/>
            <a:ext cx="2141537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0180" name="Rectangle 13"/>
          <p:cNvSpPr>
            <a:spLocks noChangeArrowheads="1"/>
          </p:cNvSpPr>
          <p:nvPr/>
        </p:nvSpPr>
        <p:spPr bwMode="auto">
          <a:xfrm>
            <a:off x="-152400" y="-88900"/>
            <a:ext cx="152400" cy="88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0181" name="TextBox 3"/>
          <p:cNvSpPr txBox="1">
            <a:spLocks noChangeArrowheads="1"/>
          </p:cNvSpPr>
          <p:nvPr/>
        </p:nvSpPr>
        <p:spPr bwMode="auto">
          <a:xfrm>
            <a:off x="250825" y="188913"/>
            <a:ext cx="475297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How would we go about building a classifier for projectile points?   </a:t>
            </a:r>
          </a:p>
        </p:txBody>
      </p:sp>
      <p:sp>
        <p:nvSpPr>
          <p:cNvPr id="50182" name="Rectangle 15"/>
          <p:cNvSpPr>
            <a:spLocks noChangeArrowheads="1"/>
          </p:cNvSpPr>
          <p:nvPr/>
        </p:nvSpPr>
        <p:spPr bwMode="auto">
          <a:xfrm>
            <a:off x="7356475" y="981075"/>
            <a:ext cx="36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?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525" y="1063625"/>
            <a:ext cx="2092325" cy="137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3" name="Rectangle 3"/>
          <p:cNvSpPr>
            <a:spLocks noChangeArrowheads="1"/>
          </p:cNvSpPr>
          <p:nvPr/>
        </p:nvSpPr>
        <p:spPr bwMode="auto">
          <a:xfrm>
            <a:off x="5741988" y="2243138"/>
            <a:ext cx="19875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3333FF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FF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00CC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9900"/>
                </a:solidFill>
                <a:latin typeface="Arial" panose="020B0604020202020204" pitchFamily="34" charset="0"/>
              </a:rPr>
              <a:t>5</a:t>
            </a:r>
            <a:r>
              <a:rPr lang="en-US" altLang="en-US"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0080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CC00FF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51204" name="Rectangle 5"/>
          <p:cNvSpPr>
            <a:spLocks noChangeArrowheads="1"/>
          </p:cNvSpPr>
          <p:nvPr/>
        </p:nvSpPr>
        <p:spPr bwMode="auto">
          <a:xfrm>
            <a:off x="98425" y="146050"/>
            <a:ext cx="3897313" cy="6888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3429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I. Location of maximum blade width 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Proximal quarter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</a:t>
            </a:r>
            <a:r>
              <a:rPr lang="en-US" altLang="en-US" sz="1100" b="1">
                <a:solidFill>
                  <a:srgbClr val="3333FF"/>
                </a:solidFill>
                <a:latin typeface="Arial" panose="020B0604020202020204" pitchFamily="34" charset="0"/>
              </a:rPr>
              <a:t>Secondmost proximal quarter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Secondmost distal quarter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Distal quarter</a:t>
            </a:r>
            <a:r>
              <a:rPr lang="en-US" altLang="en-US" sz="1400">
                <a:latin typeface="Arial" panose="020B0604020202020204" pitchFamily="34" charset="0"/>
              </a:rPr>
              <a:t> 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II. Base shape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1</a:t>
            </a:r>
            <a:r>
              <a:rPr lang="en-US" altLang="en-US" sz="1100">
                <a:latin typeface="Arial" panose="020B0604020202020204" pitchFamily="34" charset="0"/>
              </a:rPr>
              <a:t>.</a:t>
            </a:r>
            <a:r>
              <a:rPr lang="en-US" altLang="en-US" sz="1100" b="1">
                <a:solidFill>
                  <a:srgbClr val="FF00FF"/>
                </a:solidFill>
                <a:latin typeface="Arial" panose="020B0604020202020204" pitchFamily="34" charset="0"/>
              </a:rPr>
              <a:t> Arc-shaped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Normal curve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Triangular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Folsomoid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III. Basal indentation ratio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200">
                <a:latin typeface="Arial" panose="020B0604020202020204" pitchFamily="34" charset="0"/>
              </a:rPr>
              <a:t>1. </a:t>
            </a:r>
            <a:r>
              <a:rPr lang="en-US" altLang="en-US" sz="1100">
                <a:latin typeface="Arial" panose="020B0604020202020204" pitchFamily="34" charset="0"/>
              </a:rPr>
              <a:t>No basal indentation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</a:t>
            </a:r>
            <a:r>
              <a:rPr lang="en-US" altLang="en-US" sz="1100" b="1">
                <a:solidFill>
                  <a:srgbClr val="00CC00"/>
                </a:solidFill>
                <a:latin typeface="Arial" panose="020B0604020202020204" pitchFamily="34" charset="0"/>
              </a:rPr>
              <a:t>0·90–0·99 (shallow)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0·80–0·89 (deep)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IV. Constriction ratio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AutoNum type="arabicPeriod"/>
            </a:pPr>
            <a:r>
              <a:rPr lang="en-US" altLang="en-US" sz="1100">
                <a:latin typeface="Arial" panose="020B0604020202020204" pitchFamily="34" charset="0"/>
              </a:rPr>
              <a:t>1·00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AutoNum type="arabicPeriod"/>
            </a:pPr>
            <a:r>
              <a:rPr lang="en-US" altLang="en-US" sz="1100" b="1">
                <a:solidFill>
                  <a:srgbClr val="FF0000"/>
                </a:solidFill>
                <a:latin typeface="Arial" panose="020B0604020202020204" pitchFamily="34" charset="0"/>
              </a:rPr>
              <a:t>0·90–0·99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AutoNum type="arabicPeriod"/>
            </a:pPr>
            <a:r>
              <a:rPr lang="en-US" altLang="en-US" sz="1100">
                <a:latin typeface="Arial" panose="020B0604020202020204" pitchFamily="34" charset="0"/>
              </a:rPr>
              <a:t>0·80–0·89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      0·70–0·79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5.       0·60–0·69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AutoNum type="arabicPeriod" startAt="6"/>
            </a:pPr>
            <a:r>
              <a:rPr lang="en-US" altLang="en-US" sz="1100">
                <a:latin typeface="Arial" panose="020B0604020202020204" pitchFamily="34" charset="0"/>
              </a:rPr>
              <a:t>0·50–0·59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V. Outer tang angle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93–115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88–92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81–87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66–88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5. </a:t>
            </a:r>
            <a:r>
              <a:rPr lang="en-US" altLang="en-US" sz="1100" b="1">
                <a:solidFill>
                  <a:srgbClr val="FF9900"/>
                </a:solidFill>
                <a:latin typeface="Arial" panose="020B0604020202020204" pitchFamily="34" charset="0"/>
              </a:rPr>
              <a:t>51–65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6. &lt;50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VI. Tang-tip shape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Pointed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Round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Blunt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VII. Fluting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</a:t>
            </a:r>
            <a:r>
              <a:rPr lang="en-US" altLang="en-US" sz="1100" b="1">
                <a:solidFill>
                  <a:srgbClr val="008000"/>
                </a:solidFill>
                <a:latin typeface="Arial" panose="020B0604020202020204" pitchFamily="34" charset="0"/>
              </a:rPr>
              <a:t>Absent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Present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VIII. Length/width ratio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1·00–1·99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</a:t>
            </a:r>
            <a:r>
              <a:rPr lang="en-US" altLang="en-US" sz="1100">
                <a:solidFill>
                  <a:srgbClr val="CC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100" b="1">
                <a:solidFill>
                  <a:srgbClr val="CC00FF"/>
                </a:solidFill>
                <a:latin typeface="Arial" panose="020B0604020202020204" pitchFamily="34" charset="0"/>
              </a:rPr>
              <a:t>2·00–2·99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3.00 -3.99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4·00–4·99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5. 5·00–5·99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6. &gt;6. 6·00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900">
              <a:latin typeface="Arial" panose="020B0604020202020204" pitchFamily="34" charset="0"/>
            </a:endParaRPr>
          </a:p>
        </p:txBody>
      </p:sp>
      <p:sp>
        <p:nvSpPr>
          <p:cNvPr id="51205" name="Rectangle 12"/>
          <p:cNvSpPr>
            <a:spLocks noChangeArrowheads="1"/>
          </p:cNvSpPr>
          <p:nvPr/>
        </p:nvSpPr>
        <p:spPr bwMode="auto">
          <a:xfrm>
            <a:off x="106363" y="114300"/>
            <a:ext cx="2141537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1206" name="Rectangle 13"/>
          <p:cNvSpPr>
            <a:spLocks noChangeArrowheads="1"/>
          </p:cNvSpPr>
          <p:nvPr/>
        </p:nvSpPr>
        <p:spPr bwMode="auto">
          <a:xfrm>
            <a:off x="-152400" y="-88900"/>
            <a:ext cx="152400" cy="88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7" name="Left Brace 6"/>
          <p:cNvSpPr/>
          <p:nvPr/>
        </p:nvSpPr>
        <p:spPr bwMode="auto">
          <a:xfrm>
            <a:off x="5003800" y="1341438"/>
            <a:ext cx="647700" cy="863600"/>
          </a:xfrm>
          <a:prstGeom prst="leftBrace">
            <a:avLst/>
          </a:prstGeom>
          <a:noFill/>
          <a:ln w="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8" name="Left Brace 7"/>
          <p:cNvSpPr/>
          <p:nvPr/>
        </p:nvSpPr>
        <p:spPr bwMode="auto">
          <a:xfrm rot="5400000" flipV="1">
            <a:off x="6407944" y="-135731"/>
            <a:ext cx="647700" cy="1728788"/>
          </a:xfrm>
          <a:prstGeom prst="leftBrace">
            <a:avLst/>
          </a:prstGeom>
          <a:noFill/>
          <a:ln w="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51209" name="Rectangle 8"/>
          <p:cNvSpPr>
            <a:spLocks noChangeArrowheads="1"/>
          </p:cNvSpPr>
          <p:nvPr/>
        </p:nvSpPr>
        <p:spPr bwMode="auto">
          <a:xfrm>
            <a:off x="6300788" y="0"/>
            <a:ext cx="8239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length</a:t>
            </a:r>
          </a:p>
        </p:txBody>
      </p:sp>
      <p:sp>
        <p:nvSpPr>
          <p:cNvPr id="51210" name="Rectangle 9"/>
          <p:cNvSpPr>
            <a:spLocks noChangeArrowheads="1"/>
          </p:cNvSpPr>
          <p:nvPr/>
        </p:nvSpPr>
        <p:spPr bwMode="auto">
          <a:xfrm rot="-5400000">
            <a:off x="4459288" y="1597025"/>
            <a:ext cx="7683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width</a:t>
            </a:r>
          </a:p>
        </p:txBody>
      </p:sp>
      <p:sp>
        <p:nvSpPr>
          <p:cNvPr id="51211" name="Rectangle 10"/>
          <p:cNvSpPr>
            <a:spLocks noChangeArrowheads="1"/>
          </p:cNvSpPr>
          <p:nvPr/>
        </p:nvSpPr>
        <p:spPr bwMode="auto">
          <a:xfrm>
            <a:off x="4427538" y="5373688"/>
            <a:ext cx="4373562" cy="1322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length = 3.10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width = 1.45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length /width ratio= 2.13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4663" y="981075"/>
            <a:ext cx="2092325" cy="137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7" name="Rectangle 3"/>
          <p:cNvSpPr>
            <a:spLocks noChangeArrowheads="1"/>
          </p:cNvSpPr>
          <p:nvPr/>
        </p:nvSpPr>
        <p:spPr bwMode="auto">
          <a:xfrm>
            <a:off x="6156325" y="765175"/>
            <a:ext cx="1987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3333FF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FF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00CC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9900"/>
                </a:solidFill>
                <a:latin typeface="Arial" panose="020B0604020202020204" pitchFamily="34" charset="0"/>
              </a:rPr>
              <a:t>5</a:t>
            </a:r>
            <a:r>
              <a:rPr lang="en-US" altLang="en-US"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0080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CC00FF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52228" name="Rectangle 5"/>
          <p:cNvSpPr>
            <a:spLocks noChangeArrowheads="1"/>
          </p:cNvSpPr>
          <p:nvPr/>
        </p:nvSpPr>
        <p:spPr bwMode="auto">
          <a:xfrm>
            <a:off x="98425" y="146050"/>
            <a:ext cx="3897313" cy="6888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34290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I. Location of maximum blade width 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Proximal quarter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</a:t>
            </a:r>
            <a:r>
              <a:rPr lang="en-US" altLang="en-US" sz="1100" b="1">
                <a:solidFill>
                  <a:srgbClr val="3333FF"/>
                </a:solidFill>
                <a:latin typeface="Arial" panose="020B0604020202020204" pitchFamily="34" charset="0"/>
              </a:rPr>
              <a:t>Secondmost proximal quarter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Secondmost distal quarter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Distal quarter</a:t>
            </a:r>
            <a:r>
              <a:rPr lang="en-US" altLang="en-US" sz="1400">
                <a:latin typeface="Arial" panose="020B0604020202020204" pitchFamily="34" charset="0"/>
              </a:rPr>
              <a:t> 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II. Base shape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400">
                <a:latin typeface="Arial" panose="020B0604020202020204" pitchFamily="34" charset="0"/>
              </a:rPr>
              <a:t>1</a:t>
            </a:r>
            <a:r>
              <a:rPr lang="en-US" altLang="en-US" sz="1100">
                <a:latin typeface="Arial" panose="020B0604020202020204" pitchFamily="34" charset="0"/>
              </a:rPr>
              <a:t>.</a:t>
            </a:r>
            <a:r>
              <a:rPr lang="en-US" altLang="en-US" sz="1100" b="1">
                <a:solidFill>
                  <a:srgbClr val="FF00FF"/>
                </a:solidFill>
                <a:latin typeface="Arial" panose="020B0604020202020204" pitchFamily="34" charset="0"/>
              </a:rPr>
              <a:t> Arc-shaped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Normal curve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Triangular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Folsomoid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III. Basal indentation ratio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200">
                <a:latin typeface="Arial" panose="020B0604020202020204" pitchFamily="34" charset="0"/>
              </a:rPr>
              <a:t>1. </a:t>
            </a:r>
            <a:r>
              <a:rPr lang="en-US" altLang="en-US" sz="1100">
                <a:latin typeface="Arial" panose="020B0604020202020204" pitchFamily="34" charset="0"/>
              </a:rPr>
              <a:t>No basal indentation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</a:t>
            </a:r>
            <a:r>
              <a:rPr lang="en-US" altLang="en-US" sz="1100" b="1">
                <a:solidFill>
                  <a:srgbClr val="00CC00"/>
                </a:solidFill>
                <a:latin typeface="Arial" panose="020B0604020202020204" pitchFamily="34" charset="0"/>
              </a:rPr>
              <a:t>0·90–0·99 (shallow)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0·80–0·89 (deep)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IV. Constriction ratio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AutoNum type="arabicPeriod"/>
            </a:pPr>
            <a:r>
              <a:rPr lang="en-US" altLang="en-US" sz="1100">
                <a:latin typeface="Arial" panose="020B0604020202020204" pitchFamily="34" charset="0"/>
              </a:rPr>
              <a:t>1·00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AutoNum type="arabicPeriod"/>
            </a:pPr>
            <a:r>
              <a:rPr lang="en-US" altLang="en-US" sz="1100" b="1">
                <a:solidFill>
                  <a:srgbClr val="FF0000"/>
                </a:solidFill>
                <a:latin typeface="Arial" panose="020B0604020202020204" pitchFamily="34" charset="0"/>
              </a:rPr>
              <a:t>0·90–0·99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AutoNum type="arabicPeriod"/>
            </a:pPr>
            <a:r>
              <a:rPr lang="en-US" altLang="en-US" sz="1100">
                <a:latin typeface="Arial" panose="020B0604020202020204" pitchFamily="34" charset="0"/>
              </a:rPr>
              <a:t>0·80–0·89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      0·70–0·79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5.       0·60–0·69 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AutoNum type="arabicPeriod" startAt="6"/>
            </a:pPr>
            <a:r>
              <a:rPr lang="en-US" altLang="en-US" sz="1100">
                <a:latin typeface="Arial" panose="020B0604020202020204" pitchFamily="34" charset="0"/>
              </a:rPr>
              <a:t>0·50–0·59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V. Outer tang angle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93–115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88–92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81–87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66–88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5. </a:t>
            </a:r>
            <a:r>
              <a:rPr lang="en-US" altLang="en-US" sz="1100" b="1">
                <a:solidFill>
                  <a:srgbClr val="FF9900"/>
                </a:solidFill>
                <a:latin typeface="Arial" panose="020B0604020202020204" pitchFamily="34" charset="0"/>
              </a:rPr>
              <a:t>51–65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6. &lt;50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VI. Tang-tip shape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Pointed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Round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Blunt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VII. Fluting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</a:t>
            </a:r>
            <a:r>
              <a:rPr lang="en-US" altLang="en-US" sz="1100" b="1">
                <a:solidFill>
                  <a:srgbClr val="008000"/>
                </a:solidFill>
                <a:latin typeface="Arial" panose="020B0604020202020204" pitchFamily="34" charset="0"/>
              </a:rPr>
              <a:t>Absent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 Present</a:t>
            </a:r>
          </a:p>
          <a:p>
            <a:pPr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600">
                <a:latin typeface="Arial" panose="020B0604020202020204" pitchFamily="34" charset="0"/>
              </a:rPr>
              <a:t>VIII. Length/width ratio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1. 1·00–1·99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2.</a:t>
            </a:r>
            <a:r>
              <a:rPr lang="en-US" altLang="en-US" sz="1100">
                <a:solidFill>
                  <a:srgbClr val="CC00FF"/>
                </a:solidFill>
                <a:latin typeface="Arial" panose="020B0604020202020204" pitchFamily="34" charset="0"/>
              </a:rPr>
              <a:t> </a:t>
            </a:r>
            <a:r>
              <a:rPr lang="en-US" altLang="en-US" sz="1100" b="1">
                <a:solidFill>
                  <a:srgbClr val="CC00FF"/>
                </a:solidFill>
                <a:latin typeface="Arial" panose="020B0604020202020204" pitchFamily="34" charset="0"/>
              </a:rPr>
              <a:t>2·00–2·99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3. 3.00 -3.99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4. 4·00–4·99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5. 5·00–5·99</a:t>
            </a:r>
          </a:p>
          <a:p>
            <a:pPr lvl="1">
              <a:lnSpc>
                <a:spcPct val="85000"/>
              </a:lnSpc>
              <a:spcBef>
                <a:spcPct val="0"/>
              </a:spcBef>
              <a:buFontTx/>
              <a:buNone/>
            </a:pPr>
            <a:r>
              <a:rPr lang="en-US" altLang="en-US" sz="1100">
                <a:latin typeface="Arial" panose="020B0604020202020204" pitchFamily="34" charset="0"/>
              </a:rPr>
              <a:t>6. &gt;6. 6·00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900">
              <a:latin typeface="Arial" panose="020B0604020202020204" pitchFamily="34" charset="0"/>
            </a:endParaRPr>
          </a:p>
        </p:txBody>
      </p:sp>
      <p:sp>
        <p:nvSpPr>
          <p:cNvPr id="52229" name="Rectangle 12"/>
          <p:cNvSpPr>
            <a:spLocks noChangeArrowheads="1"/>
          </p:cNvSpPr>
          <p:nvPr/>
        </p:nvSpPr>
        <p:spPr bwMode="auto">
          <a:xfrm>
            <a:off x="106363" y="114300"/>
            <a:ext cx="2141537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2230" name="Rectangle 13"/>
          <p:cNvSpPr>
            <a:spLocks noChangeArrowheads="1"/>
          </p:cNvSpPr>
          <p:nvPr/>
        </p:nvSpPr>
        <p:spPr bwMode="auto">
          <a:xfrm>
            <a:off x="-152400" y="-88900"/>
            <a:ext cx="152400" cy="88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2" name="Rectangle 201"/>
          <p:cNvSpPr>
            <a:spLocks noChangeArrowheads="1"/>
          </p:cNvSpPr>
          <p:nvPr/>
        </p:nvSpPr>
        <p:spPr bwMode="auto">
          <a:xfrm>
            <a:off x="5721350" y="3786188"/>
            <a:ext cx="18796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1" hangingPunct="1">
              <a:defRPr/>
            </a:pPr>
            <a:r>
              <a:rPr lang="en-US" sz="18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Fluting? </a:t>
            </a:r>
            <a:r>
              <a:rPr lang="en-US" sz="2000" dirty="0">
                <a:solidFill>
                  <a:srgbClr val="000000"/>
                </a:solidFill>
              </a:rPr>
              <a:t>= TRUE?</a:t>
            </a:r>
          </a:p>
        </p:txBody>
      </p:sp>
      <p:sp>
        <p:nvSpPr>
          <p:cNvPr id="52232" name="Rectangle 202"/>
          <p:cNvSpPr>
            <a:spLocks noChangeArrowheads="1"/>
          </p:cNvSpPr>
          <p:nvPr/>
        </p:nvSpPr>
        <p:spPr bwMode="auto">
          <a:xfrm>
            <a:off x="5280025" y="4751388"/>
            <a:ext cx="1025525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33" name="Rectangle 203"/>
          <p:cNvSpPr>
            <a:spLocks noChangeArrowheads="1"/>
          </p:cNvSpPr>
          <p:nvPr/>
        </p:nvSpPr>
        <p:spPr bwMode="auto">
          <a:xfrm>
            <a:off x="5326063" y="4398963"/>
            <a:ext cx="30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no</a:t>
            </a:r>
            <a:endParaRPr lang="en-US" altLang="en-US" sz="2400"/>
          </a:p>
        </p:txBody>
      </p:sp>
      <p:sp>
        <p:nvSpPr>
          <p:cNvPr id="52234" name="Rectangle 204"/>
          <p:cNvSpPr>
            <a:spLocks noChangeArrowheads="1"/>
          </p:cNvSpPr>
          <p:nvPr/>
        </p:nvSpPr>
        <p:spPr bwMode="auto">
          <a:xfrm>
            <a:off x="6794500" y="4751388"/>
            <a:ext cx="1025525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35" name="Rectangle 205"/>
          <p:cNvSpPr>
            <a:spLocks noChangeArrowheads="1"/>
          </p:cNvSpPr>
          <p:nvPr/>
        </p:nvSpPr>
        <p:spPr bwMode="auto">
          <a:xfrm>
            <a:off x="7273925" y="4356100"/>
            <a:ext cx="406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yes</a:t>
            </a:r>
            <a:endParaRPr lang="en-US" altLang="en-US" sz="2400"/>
          </a:p>
        </p:txBody>
      </p:sp>
      <p:sp>
        <p:nvSpPr>
          <p:cNvPr id="52236" name="Rectangle 206"/>
          <p:cNvSpPr>
            <a:spLocks noChangeArrowheads="1"/>
          </p:cNvSpPr>
          <p:nvPr/>
        </p:nvSpPr>
        <p:spPr bwMode="auto">
          <a:xfrm>
            <a:off x="6970713" y="4914900"/>
            <a:ext cx="1025525" cy="377825"/>
          </a:xfrm>
          <a:prstGeom prst="rect">
            <a:avLst/>
          </a:prstGeom>
          <a:solidFill>
            <a:srgbClr val="DDDDDD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37" name="Rectangle 207"/>
          <p:cNvSpPr>
            <a:spLocks noChangeArrowheads="1"/>
          </p:cNvSpPr>
          <p:nvPr/>
        </p:nvSpPr>
        <p:spPr bwMode="auto">
          <a:xfrm>
            <a:off x="7013575" y="4960938"/>
            <a:ext cx="92392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FF0000"/>
                </a:solidFill>
              </a:rPr>
              <a:t>Late Archaic</a:t>
            </a:r>
            <a:endParaRPr lang="en-US" altLang="en-US" sz="1400" b="1">
              <a:solidFill>
                <a:srgbClr val="FF0000"/>
              </a:solidFill>
            </a:endParaRPr>
          </a:p>
        </p:txBody>
      </p:sp>
      <p:sp>
        <p:nvSpPr>
          <p:cNvPr id="52238" name="Line 208"/>
          <p:cNvSpPr>
            <a:spLocks noChangeShapeType="1"/>
          </p:cNvSpPr>
          <p:nvPr/>
        </p:nvSpPr>
        <p:spPr bwMode="auto">
          <a:xfrm flipH="1">
            <a:off x="5491163" y="4121150"/>
            <a:ext cx="617537" cy="3810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39" name="Line 209"/>
          <p:cNvSpPr>
            <a:spLocks noChangeShapeType="1"/>
          </p:cNvSpPr>
          <p:nvPr/>
        </p:nvSpPr>
        <p:spPr bwMode="auto">
          <a:xfrm>
            <a:off x="6837363" y="4122738"/>
            <a:ext cx="415925" cy="27622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0" name="Line 210"/>
          <p:cNvSpPr>
            <a:spLocks noChangeShapeType="1"/>
          </p:cNvSpPr>
          <p:nvPr/>
        </p:nvSpPr>
        <p:spPr bwMode="auto">
          <a:xfrm>
            <a:off x="5445125" y="4725988"/>
            <a:ext cx="0" cy="1809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1" name="Line 211"/>
          <p:cNvSpPr>
            <a:spLocks noChangeShapeType="1"/>
          </p:cNvSpPr>
          <p:nvPr/>
        </p:nvSpPr>
        <p:spPr bwMode="auto">
          <a:xfrm>
            <a:off x="7440613" y="4672013"/>
            <a:ext cx="0" cy="2444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2" name="Rectangle 212"/>
          <p:cNvSpPr>
            <a:spLocks noChangeArrowheads="1"/>
          </p:cNvSpPr>
          <p:nvPr/>
        </p:nvSpPr>
        <p:spPr bwMode="auto">
          <a:xfrm>
            <a:off x="4352925" y="4921250"/>
            <a:ext cx="2540000" cy="3746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4" name="Rectangle 213"/>
          <p:cNvSpPr>
            <a:spLocks noChangeArrowheads="1"/>
          </p:cNvSpPr>
          <p:nvPr/>
        </p:nvSpPr>
        <p:spPr bwMode="auto">
          <a:xfrm>
            <a:off x="4824413" y="4949825"/>
            <a:ext cx="151765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1" hangingPunct="1">
              <a:defRPr/>
            </a:pPr>
            <a:r>
              <a:rPr lang="en-US" sz="18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Base Shape </a:t>
            </a:r>
            <a:r>
              <a:rPr lang="en-US" sz="2000" dirty="0">
                <a:solidFill>
                  <a:srgbClr val="000000"/>
                </a:solidFill>
              </a:rPr>
              <a:t>= 4</a:t>
            </a:r>
          </a:p>
        </p:txBody>
      </p:sp>
      <p:sp>
        <p:nvSpPr>
          <p:cNvPr id="52244" name="Rectangle 214"/>
          <p:cNvSpPr>
            <a:spLocks noChangeArrowheads="1"/>
          </p:cNvSpPr>
          <p:nvPr/>
        </p:nvSpPr>
        <p:spPr bwMode="auto">
          <a:xfrm>
            <a:off x="4210050" y="5989638"/>
            <a:ext cx="1025525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5" name="Rectangle 215"/>
          <p:cNvSpPr>
            <a:spLocks noChangeArrowheads="1"/>
          </p:cNvSpPr>
          <p:nvPr/>
        </p:nvSpPr>
        <p:spPr bwMode="auto">
          <a:xfrm>
            <a:off x="4797425" y="5611813"/>
            <a:ext cx="3048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no</a:t>
            </a:r>
            <a:endParaRPr lang="en-US" altLang="en-US" sz="2400"/>
          </a:p>
        </p:txBody>
      </p:sp>
      <p:sp>
        <p:nvSpPr>
          <p:cNvPr id="52246" name="Rectangle 216"/>
          <p:cNvSpPr>
            <a:spLocks noChangeArrowheads="1"/>
          </p:cNvSpPr>
          <p:nvPr/>
        </p:nvSpPr>
        <p:spPr bwMode="auto">
          <a:xfrm>
            <a:off x="5724525" y="5989638"/>
            <a:ext cx="1025525" cy="45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47" name="Line 222"/>
          <p:cNvSpPr>
            <a:spLocks noChangeShapeType="1"/>
          </p:cNvSpPr>
          <p:nvPr/>
        </p:nvSpPr>
        <p:spPr bwMode="auto">
          <a:xfrm flipH="1">
            <a:off x="4999038" y="5292725"/>
            <a:ext cx="273050" cy="363538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48" name="Rectangle 232"/>
          <p:cNvSpPr>
            <a:spLocks noChangeArrowheads="1"/>
          </p:cNvSpPr>
          <p:nvPr/>
        </p:nvSpPr>
        <p:spPr bwMode="auto">
          <a:xfrm>
            <a:off x="6762750" y="5581650"/>
            <a:ext cx="406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</a:rPr>
              <a:t>yes</a:t>
            </a:r>
            <a:endParaRPr lang="en-US" altLang="en-US" sz="2400"/>
          </a:p>
        </p:txBody>
      </p:sp>
      <p:sp>
        <p:nvSpPr>
          <p:cNvPr id="52249" name="Line 235"/>
          <p:cNvSpPr>
            <a:spLocks noChangeShapeType="1"/>
          </p:cNvSpPr>
          <p:nvPr/>
        </p:nvSpPr>
        <p:spPr bwMode="auto">
          <a:xfrm>
            <a:off x="6389688" y="5294313"/>
            <a:ext cx="411162" cy="322262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0" name="Line 236"/>
          <p:cNvSpPr>
            <a:spLocks noChangeShapeType="1"/>
          </p:cNvSpPr>
          <p:nvPr/>
        </p:nvSpPr>
        <p:spPr bwMode="auto">
          <a:xfrm>
            <a:off x="6988175" y="5889625"/>
            <a:ext cx="0" cy="2444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1" name="Rectangle 237"/>
          <p:cNvSpPr>
            <a:spLocks noChangeArrowheads="1"/>
          </p:cNvSpPr>
          <p:nvPr/>
        </p:nvSpPr>
        <p:spPr bwMode="auto">
          <a:xfrm>
            <a:off x="4254500" y="6054725"/>
            <a:ext cx="1025525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52" name="Rectangle 238"/>
          <p:cNvSpPr>
            <a:spLocks noChangeArrowheads="1"/>
          </p:cNvSpPr>
          <p:nvPr/>
        </p:nvSpPr>
        <p:spPr bwMode="auto">
          <a:xfrm>
            <a:off x="4194175" y="6159500"/>
            <a:ext cx="1462088" cy="393700"/>
          </a:xfrm>
          <a:prstGeom prst="rect">
            <a:avLst/>
          </a:prstGeom>
          <a:solidFill>
            <a:srgbClr val="DDDDDD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53" name="Rectangle 239"/>
          <p:cNvSpPr>
            <a:spLocks noChangeArrowheads="1"/>
          </p:cNvSpPr>
          <p:nvPr/>
        </p:nvSpPr>
        <p:spPr bwMode="auto">
          <a:xfrm>
            <a:off x="4302125" y="6205538"/>
            <a:ext cx="1268413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00FF"/>
                </a:solidFill>
              </a:rPr>
              <a:t>Mississippian</a:t>
            </a:r>
            <a:endParaRPr lang="en-US" altLang="en-US" sz="1800" b="1">
              <a:solidFill>
                <a:srgbClr val="0000FF"/>
              </a:solidFill>
            </a:endParaRPr>
          </a:p>
        </p:txBody>
      </p:sp>
      <p:sp>
        <p:nvSpPr>
          <p:cNvPr id="52254" name="Line 240"/>
          <p:cNvSpPr>
            <a:spLocks noChangeShapeType="1"/>
          </p:cNvSpPr>
          <p:nvPr/>
        </p:nvSpPr>
        <p:spPr bwMode="auto">
          <a:xfrm>
            <a:off x="4918075" y="5924550"/>
            <a:ext cx="0" cy="244475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5" name="Rectangle 200"/>
          <p:cNvSpPr>
            <a:spLocks noChangeArrowheads="1"/>
          </p:cNvSpPr>
          <p:nvPr/>
        </p:nvSpPr>
        <p:spPr bwMode="auto">
          <a:xfrm>
            <a:off x="5292725" y="3716338"/>
            <a:ext cx="2711450" cy="407987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2256" name="Rectangle 212"/>
          <p:cNvSpPr>
            <a:spLocks noChangeArrowheads="1"/>
          </p:cNvSpPr>
          <p:nvPr/>
        </p:nvSpPr>
        <p:spPr bwMode="auto">
          <a:xfrm>
            <a:off x="5940425" y="6142038"/>
            <a:ext cx="2540000" cy="3746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40" name="Rectangle 213"/>
          <p:cNvSpPr>
            <a:spLocks noChangeArrowheads="1"/>
          </p:cNvSpPr>
          <p:nvPr/>
        </p:nvSpPr>
        <p:spPr bwMode="auto">
          <a:xfrm>
            <a:off x="6040438" y="6170613"/>
            <a:ext cx="2260600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eaLnBrk="1" hangingPunct="1">
              <a:defRPr/>
            </a:pPr>
            <a:r>
              <a:rPr lang="en-US" sz="1800" b="1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Length/width ratio </a:t>
            </a:r>
            <a:r>
              <a:rPr lang="en-US" sz="2000" dirty="0">
                <a:solidFill>
                  <a:srgbClr val="000000"/>
                </a:solidFill>
              </a:rPr>
              <a:t>= 2</a:t>
            </a:r>
          </a:p>
        </p:txBody>
      </p:sp>
      <p:sp>
        <p:nvSpPr>
          <p:cNvPr id="52258" name="Line 222"/>
          <p:cNvSpPr>
            <a:spLocks noChangeShapeType="1"/>
          </p:cNvSpPr>
          <p:nvPr/>
        </p:nvSpPr>
        <p:spPr bwMode="auto">
          <a:xfrm flipH="1">
            <a:off x="6586538" y="6513513"/>
            <a:ext cx="273050" cy="363537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259" name="Line 235"/>
          <p:cNvSpPr>
            <a:spLocks noChangeShapeType="1"/>
          </p:cNvSpPr>
          <p:nvPr/>
        </p:nvSpPr>
        <p:spPr bwMode="auto">
          <a:xfrm>
            <a:off x="7977188" y="6515100"/>
            <a:ext cx="411162" cy="322263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50" y="1773238"/>
            <a:ext cx="2092325" cy="137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13"/>
          <p:cNvSpPr>
            <a:spLocks noChangeArrowheads="1"/>
          </p:cNvSpPr>
          <p:nvPr/>
        </p:nvSpPr>
        <p:spPr bwMode="auto">
          <a:xfrm>
            <a:off x="-152400" y="-88900"/>
            <a:ext cx="152400" cy="88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53252" name="TextBox 3"/>
          <p:cNvSpPr txBox="1">
            <a:spLocks noChangeArrowheads="1"/>
          </p:cNvSpPr>
          <p:nvPr/>
        </p:nvSpPr>
        <p:spPr bwMode="auto">
          <a:xfrm>
            <a:off x="250825" y="188913"/>
            <a:ext cx="83534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could also us the Nearest Neighbor Algorithm</a:t>
            </a:r>
          </a:p>
        </p:txBody>
      </p:sp>
      <p:sp>
        <p:nvSpPr>
          <p:cNvPr id="53253" name="Rectangle 15"/>
          <p:cNvSpPr>
            <a:spLocks noChangeArrowheads="1"/>
          </p:cNvSpPr>
          <p:nvPr/>
        </p:nvSpPr>
        <p:spPr bwMode="auto">
          <a:xfrm>
            <a:off x="2339975" y="1628775"/>
            <a:ext cx="3667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?</a:t>
            </a:r>
          </a:p>
        </p:txBody>
      </p:sp>
      <p:sp>
        <p:nvSpPr>
          <p:cNvPr id="53254" name="Rectangle 3"/>
          <p:cNvSpPr>
            <a:spLocks noChangeArrowheads="1"/>
          </p:cNvSpPr>
          <p:nvPr/>
        </p:nvSpPr>
        <p:spPr bwMode="auto">
          <a:xfrm>
            <a:off x="611188" y="3213100"/>
            <a:ext cx="198755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3333FF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FF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00CC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9900"/>
                </a:solidFill>
                <a:latin typeface="Arial" panose="020B0604020202020204" pitchFamily="34" charset="0"/>
              </a:rPr>
              <a:t>5</a:t>
            </a:r>
            <a:r>
              <a:rPr lang="en-US" altLang="en-US"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0080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CC00FF"/>
                </a:solidFill>
                <a:latin typeface="Arial" panose="020B0604020202020204" pitchFamily="34" charset="0"/>
              </a:rPr>
              <a:t>2</a:t>
            </a:r>
          </a:p>
        </p:txBody>
      </p:sp>
      <p:sp>
        <p:nvSpPr>
          <p:cNvPr id="53255" name="Rectangle 9"/>
          <p:cNvSpPr>
            <a:spLocks noChangeArrowheads="1"/>
          </p:cNvSpPr>
          <p:nvPr/>
        </p:nvSpPr>
        <p:spPr bwMode="auto">
          <a:xfrm>
            <a:off x="4211638" y="4392613"/>
            <a:ext cx="4752975" cy="2636837"/>
          </a:xfrm>
          <a:prstGeom prst="rect">
            <a:avLst/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3256" name="Rectangle 3"/>
          <p:cNvSpPr>
            <a:spLocks noChangeArrowheads="1"/>
          </p:cNvSpPr>
          <p:nvPr/>
        </p:nvSpPr>
        <p:spPr bwMode="auto">
          <a:xfrm>
            <a:off x="4284663" y="4546600"/>
            <a:ext cx="4679950" cy="2554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3333FF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FF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00CC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</a:rPr>
              <a:t>6</a:t>
            </a:r>
            <a:r>
              <a:rPr lang="en-US" altLang="en-US">
                <a:solidFill>
                  <a:srgbClr val="FF9900"/>
                </a:solidFill>
                <a:latin typeface="Arial" panose="020B0604020202020204" pitchFamily="34" charset="0"/>
              </a:rPr>
              <a:t>5</a:t>
            </a:r>
            <a:r>
              <a:rPr lang="en-US" altLang="en-US"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0080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CC00FF"/>
                </a:solidFill>
                <a:latin typeface="Arial" panose="020B0604020202020204" pitchFamily="34" charset="0"/>
              </a:rPr>
              <a:t>2 </a:t>
            </a:r>
            <a:r>
              <a:rPr lang="en-US" altLang="en-US" sz="2400"/>
              <a:t>- Late Archaic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3333FF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FF00FF"/>
                </a:solidFill>
                <a:latin typeface="Arial" panose="020B0604020202020204" pitchFamily="34" charset="0"/>
              </a:rPr>
              <a:t>4</a:t>
            </a:r>
            <a:r>
              <a:rPr lang="en-US" altLang="en-US">
                <a:solidFill>
                  <a:srgbClr val="00CC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FF9900"/>
                </a:solidFill>
                <a:latin typeface="Arial" panose="020B0604020202020204" pitchFamily="34" charset="0"/>
              </a:rPr>
              <a:t>4</a:t>
            </a:r>
            <a:r>
              <a:rPr lang="en-US" altLang="en-US"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0080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CC00FF"/>
                </a:solidFill>
                <a:latin typeface="Arial" panose="020B0604020202020204" pitchFamily="34" charset="0"/>
              </a:rPr>
              <a:t>4 </a:t>
            </a:r>
            <a:r>
              <a:rPr lang="en-US" altLang="en-US" sz="2400"/>
              <a:t>- Transitional Paleo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3333FF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FF"/>
                </a:solidFill>
                <a:latin typeface="Arial" panose="020B0604020202020204" pitchFamily="34" charset="0"/>
              </a:rPr>
              <a:t>4</a:t>
            </a:r>
            <a:r>
              <a:rPr lang="en-US" altLang="en-US">
                <a:solidFill>
                  <a:srgbClr val="00CC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9900"/>
                </a:solidFill>
                <a:latin typeface="Arial" panose="020B0604020202020204" pitchFamily="34" charset="0"/>
              </a:rPr>
              <a:t>5</a:t>
            </a:r>
            <a:r>
              <a:rPr lang="en-US" altLang="en-US"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0080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CC00FF"/>
                </a:solidFill>
                <a:latin typeface="Arial" panose="020B0604020202020204" pitchFamily="34" charset="0"/>
              </a:rPr>
              <a:t>4 </a:t>
            </a:r>
            <a:r>
              <a:rPr lang="en-US" altLang="en-US" sz="2400"/>
              <a:t>- Transitional Paleo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3333FF"/>
                </a:solidFill>
                <a:latin typeface="Arial" panose="020B0604020202020204" pitchFamily="34" charset="0"/>
              </a:rPr>
              <a:t>4</a:t>
            </a:r>
            <a:r>
              <a:rPr lang="en-US" altLang="en-US">
                <a:solidFill>
                  <a:srgbClr val="FF00FF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00CC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</a:rPr>
              <a:t>6</a:t>
            </a:r>
            <a:r>
              <a:rPr lang="en-US" altLang="en-US">
                <a:solidFill>
                  <a:srgbClr val="FF99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0080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CC00FF"/>
                </a:solidFill>
                <a:latin typeface="Arial" panose="020B0604020202020204" pitchFamily="34" charset="0"/>
              </a:rPr>
              <a:t>2 </a:t>
            </a:r>
            <a:r>
              <a:rPr lang="en-US" altLang="en-US" sz="2400"/>
              <a:t>- Late Archaic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3333FF"/>
                </a:solidFill>
                <a:latin typeface="Arial" panose="020B0604020202020204" pitchFamily="34" charset="0"/>
              </a:rPr>
              <a:t>3</a:t>
            </a:r>
            <a:r>
              <a:rPr lang="en-US" altLang="en-US">
                <a:solidFill>
                  <a:srgbClr val="FF00FF"/>
                </a:solidFill>
                <a:latin typeface="Arial" panose="020B0604020202020204" pitchFamily="34" charset="0"/>
              </a:rPr>
              <a:t>3</a:t>
            </a:r>
            <a:r>
              <a:rPr lang="en-US" altLang="en-US">
                <a:solidFill>
                  <a:srgbClr val="00CC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FF9900"/>
                </a:solidFill>
                <a:latin typeface="Arial" panose="020B0604020202020204" pitchFamily="34" charset="0"/>
              </a:rPr>
              <a:t>2</a:t>
            </a:r>
            <a:r>
              <a:rPr lang="en-US" altLang="en-US">
                <a:latin typeface="Arial" panose="020B0604020202020204" pitchFamily="34" charset="0"/>
              </a:rPr>
              <a:t>2</a:t>
            </a:r>
            <a:r>
              <a:rPr lang="en-US" altLang="en-US">
                <a:solidFill>
                  <a:srgbClr val="008000"/>
                </a:solidFill>
                <a:latin typeface="Arial" panose="020B0604020202020204" pitchFamily="34" charset="0"/>
              </a:rPr>
              <a:t>1</a:t>
            </a:r>
            <a:r>
              <a:rPr lang="en-US" altLang="en-US">
                <a:solidFill>
                  <a:srgbClr val="CC00FF"/>
                </a:solidFill>
                <a:latin typeface="Arial" panose="020B0604020202020204" pitchFamily="34" charset="0"/>
              </a:rPr>
              <a:t>4 </a:t>
            </a:r>
            <a:r>
              <a:rPr lang="en-US" altLang="en-US" sz="2400"/>
              <a:t>- Woodland</a:t>
            </a:r>
            <a:endParaRPr lang="en-US" altLang="en-US">
              <a:solidFill>
                <a:srgbClr val="CC00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95875" y="381000"/>
            <a:ext cx="4216399" cy="316230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scene3d>
            <a:camera prst="perspectiveContrastingLeftFacing"/>
            <a:lightRig rig="threePt" dir="t"/>
          </a:scene3d>
        </p:spPr>
      </p:pic>
      <p:sp>
        <p:nvSpPr>
          <p:cNvPr id="7171" name="TextBox 2"/>
          <p:cNvSpPr txBox="1">
            <a:spLocks noChangeArrowheads="1"/>
          </p:cNvSpPr>
          <p:nvPr/>
        </p:nvSpPr>
        <p:spPr bwMode="auto">
          <a:xfrm>
            <a:off x="125413" y="247650"/>
            <a:ext cx="5332412" cy="6308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Minor point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Sometimes the data type can be subjective, or depend on our interpretation.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For example: I would say that eye colors are </a:t>
            </a:r>
            <a:r>
              <a:rPr lang="en-US" altLang="en-US" sz="2000" i="1"/>
              <a:t>nominal</a:t>
            </a:r>
            <a:r>
              <a:rPr lang="en-US" altLang="en-US" sz="2000"/>
              <a:t>, there are only 6 possibilities (Amber, Blue, Brown, Gray, Green, Hazel).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But more generally, colors are </a:t>
            </a:r>
            <a:r>
              <a:rPr lang="en-US" altLang="en-US" sz="2000" i="1"/>
              <a:t>interval</a:t>
            </a:r>
            <a:r>
              <a:rPr lang="en-US" altLang="en-US" sz="2000"/>
              <a:t> data.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Likewise, English letters are </a:t>
            </a:r>
            <a:r>
              <a:rPr lang="en-US" altLang="en-US" sz="2000" i="1"/>
              <a:t>ordinal</a:t>
            </a:r>
            <a:r>
              <a:rPr lang="en-US" altLang="en-US" sz="2000"/>
              <a:t> to us, we have A &lt; B, and S &lt; X etc.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However a Japanese person with little exposure to the west might see the letters as being distinct and discrete, and therefore </a:t>
            </a:r>
            <a:r>
              <a:rPr lang="en-US" altLang="en-US" sz="2000" i="1"/>
              <a:t>nominal, </a:t>
            </a:r>
            <a:r>
              <a:rPr lang="en-US" altLang="en-US" sz="2000"/>
              <a:t>without realizing that they had any ordering.</a:t>
            </a:r>
          </a:p>
        </p:txBody>
      </p:sp>
      <p:pic>
        <p:nvPicPr>
          <p:cNvPr id="7172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4624388"/>
            <a:ext cx="3033713" cy="2087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ChangeArrowheads="1"/>
          </p:cNvSpPr>
          <p:nvPr/>
        </p:nvSpPr>
        <p:spPr bwMode="auto">
          <a:xfrm>
            <a:off x="4830763" y="168275"/>
            <a:ext cx="4191000" cy="5624513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54275" name="Text Box 3"/>
          <p:cNvSpPr txBox="1">
            <a:spLocks noChangeArrowheads="1"/>
          </p:cNvSpPr>
          <p:nvPr/>
        </p:nvSpPr>
        <p:spPr bwMode="auto">
          <a:xfrm>
            <a:off x="4805363" y="200025"/>
            <a:ext cx="4219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Decision Tree for Arrowheads</a:t>
            </a:r>
          </a:p>
        </p:txBody>
      </p:sp>
      <p:sp>
        <p:nvSpPr>
          <p:cNvPr id="54276" name="Rectangle 4"/>
          <p:cNvSpPr>
            <a:spLocks noChangeArrowheads="1"/>
          </p:cNvSpPr>
          <p:nvPr/>
        </p:nvSpPr>
        <p:spPr bwMode="auto">
          <a:xfrm>
            <a:off x="5121275" y="801688"/>
            <a:ext cx="3651250" cy="14557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4277" name="Group 357"/>
          <p:cNvGrpSpPr>
            <a:grpSpLocks/>
          </p:cNvGrpSpPr>
          <p:nvPr/>
        </p:nvGrpSpPr>
        <p:grpSpPr bwMode="auto">
          <a:xfrm>
            <a:off x="5354638" y="2368550"/>
            <a:ext cx="3429000" cy="3336925"/>
            <a:chOff x="209" y="939"/>
            <a:chExt cx="2160" cy="2102"/>
          </a:xfrm>
        </p:grpSpPr>
        <p:grpSp>
          <p:nvGrpSpPr>
            <p:cNvPr id="54301" name="Group 356"/>
            <p:cNvGrpSpPr>
              <a:grpSpLocks/>
            </p:cNvGrpSpPr>
            <p:nvPr/>
          </p:nvGrpSpPr>
          <p:grpSpPr bwMode="auto">
            <a:xfrm>
              <a:off x="209" y="1618"/>
              <a:ext cx="2160" cy="610"/>
              <a:chOff x="216" y="1618"/>
              <a:chExt cx="2160" cy="610"/>
            </a:xfrm>
          </p:grpSpPr>
          <p:sp>
            <p:nvSpPr>
              <p:cNvPr id="54347" name="Rectangle 133"/>
              <p:cNvSpPr>
                <a:spLocks noChangeArrowheads="1"/>
              </p:cNvSpPr>
              <p:nvPr/>
            </p:nvSpPr>
            <p:spPr bwMode="auto">
              <a:xfrm>
                <a:off x="216" y="1618"/>
                <a:ext cx="2160" cy="604"/>
              </a:xfrm>
              <a:prstGeom prst="rect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1800">
                  <a:latin typeface="Arial" panose="020B0604020202020204" pitchFamily="34" charset="0"/>
                </a:endParaRPr>
              </a:p>
            </p:txBody>
          </p:sp>
          <p:sp>
            <p:nvSpPr>
              <p:cNvPr id="54348" name="Rectangle 190"/>
              <p:cNvSpPr>
                <a:spLocks noChangeArrowheads="1"/>
              </p:cNvSpPr>
              <p:nvPr/>
            </p:nvSpPr>
            <p:spPr bwMode="auto">
              <a:xfrm>
                <a:off x="703" y="1707"/>
                <a:ext cx="315" cy="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36576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900" i="1">
                    <a:ea typeface="SimSun" panose="02010600030101010101" pitchFamily="2" charset="-122"/>
                  </a:rPr>
                  <a:t>11.24</a:t>
                </a:r>
              </a:p>
            </p:txBody>
          </p:sp>
          <p:sp>
            <p:nvSpPr>
              <p:cNvPr id="54349" name="Rectangle 191"/>
              <p:cNvSpPr>
                <a:spLocks noChangeArrowheads="1"/>
              </p:cNvSpPr>
              <p:nvPr/>
            </p:nvSpPr>
            <p:spPr bwMode="auto">
              <a:xfrm>
                <a:off x="703" y="1904"/>
                <a:ext cx="315" cy="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36576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900" i="1">
                    <a:ea typeface="SimSun" panose="02010600030101010101" pitchFamily="2" charset="-122"/>
                  </a:rPr>
                  <a:t>85.47</a:t>
                </a:r>
              </a:p>
            </p:txBody>
          </p:sp>
          <p:sp>
            <p:nvSpPr>
              <p:cNvPr id="54350" name="Rectangle 192"/>
              <p:cNvSpPr>
                <a:spLocks noChangeArrowheads="1"/>
              </p:cNvSpPr>
              <p:nvPr/>
            </p:nvSpPr>
            <p:spPr bwMode="auto">
              <a:xfrm>
                <a:off x="275" y="2069"/>
                <a:ext cx="864" cy="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36576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000" b="1">
                    <a:ea typeface="SimSun" panose="02010600030101010101" pitchFamily="2" charset="-122"/>
                  </a:rPr>
                  <a:t>Shapelet Dictionary </a:t>
                </a:r>
              </a:p>
            </p:txBody>
          </p:sp>
          <p:sp>
            <p:nvSpPr>
              <p:cNvPr id="54351" name="Rectangle 205"/>
              <p:cNvSpPr>
                <a:spLocks noChangeArrowheads="1"/>
              </p:cNvSpPr>
              <p:nvPr/>
            </p:nvSpPr>
            <p:spPr bwMode="auto">
              <a:xfrm>
                <a:off x="360" y="1715"/>
                <a:ext cx="301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700">
                    <a:ea typeface="SimSun" panose="02010600030101010101" pitchFamily="2" charset="-122"/>
                  </a:rPr>
                  <a:t>(Clovis)</a:t>
                </a:r>
              </a:p>
            </p:txBody>
          </p:sp>
          <p:sp>
            <p:nvSpPr>
              <p:cNvPr id="54352" name="Rectangle 206"/>
              <p:cNvSpPr>
                <a:spLocks noChangeArrowheads="1"/>
              </p:cNvSpPr>
              <p:nvPr/>
            </p:nvSpPr>
            <p:spPr bwMode="auto">
              <a:xfrm>
                <a:off x="360" y="1917"/>
                <a:ext cx="344" cy="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700">
                    <a:ea typeface="SimSun" panose="02010600030101010101" pitchFamily="2" charset="-122"/>
                  </a:rPr>
                  <a:t>(Avonlea)</a:t>
                </a:r>
              </a:p>
            </p:txBody>
          </p:sp>
          <p:grpSp>
            <p:nvGrpSpPr>
              <p:cNvPr id="54353" name="Group 237"/>
              <p:cNvGrpSpPr>
                <a:grpSpLocks/>
              </p:cNvGrpSpPr>
              <p:nvPr/>
            </p:nvGrpSpPr>
            <p:grpSpPr bwMode="auto">
              <a:xfrm>
                <a:off x="1096" y="1667"/>
                <a:ext cx="1140" cy="515"/>
                <a:chOff x="1096" y="1667"/>
                <a:chExt cx="1140" cy="515"/>
              </a:xfrm>
            </p:grpSpPr>
            <p:sp>
              <p:nvSpPr>
                <p:cNvPr id="54354" name="Line 186"/>
                <p:cNvSpPr>
                  <a:spLocks noChangeShapeType="1"/>
                </p:cNvSpPr>
                <p:nvPr/>
              </p:nvSpPr>
              <p:spPr bwMode="auto">
                <a:xfrm>
                  <a:off x="1201" y="1769"/>
                  <a:ext cx="374" cy="1"/>
                </a:xfrm>
                <a:prstGeom prst="line">
                  <a:avLst/>
                </a:prstGeom>
                <a:noFill/>
                <a:ln w="6350">
                  <a:solidFill>
                    <a:srgbClr val="C0C0C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5" name="Line 187"/>
                <p:cNvSpPr>
                  <a:spLocks noChangeShapeType="1"/>
                </p:cNvSpPr>
                <p:nvPr/>
              </p:nvSpPr>
              <p:spPr bwMode="auto">
                <a:xfrm>
                  <a:off x="1201" y="1965"/>
                  <a:ext cx="432" cy="0"/>
                </a:xfrm>
                <a:prstGeom prst="line">
                  <a:avLst/>
                </a:prstGeom>
                <a:noFill/>
                <a:ln w="6350">
                  <a:solidFill>
                    <a:srgbClr val="C0C0C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56" name="Rectangle 188"/>
                <p:cNvSpPr>
                  <a:spLocks noChangeArrowheads="1"/>
                </p:cNvSpPr>
                <p:nvPr/>
              </p:nvSpPr>
              <p:spPr bwMode="auto">
                <a:xfrm>
                  <a:off x="1096" y="1711"/>
                  <a:ext cx="105" cy="111"/>
                </a:xfrm>
                <a:prstGeom prst="rect">
                  <a:avLst/>
                </a:prstGeom>
                <a:solidFill>
                  <a:srgbClr val="EAEAEA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0" tIns="36576" rIns="0" bIns="0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900">
                      <a:latin typeface="Arial" panose="020B0604020202020204" pitchFamily="34" charset="0"/>
                      <a:ea typeface="SimSun" panose="02010600030101010101" pitchFamily="2" charset="-122"/>
                    </a:rPr>
                    <a:t>I</a:t>
                  </a:r>
                </a:p>
              </p:txBody>
            </p:sp>
            <p:sp>
              <p:nvSpPr>
                <p:cNvPr id="54357" name="Rectangle 189"/>
                <p:cNvSpPr>
                  <a:spLocks noChangeArrowheads="1"/>
                </p:cNvSpPr>
                <p:nvPr/>
              </p:nvSpPr>
              <p:spPr bwMode="auto">
                <a:xfrm>
                  <a:off x="1096" y="1908"/>
                  <a:ext cx="105" cy="111"/>
                </a:xfrm>
                <a:prstGeom prst="rect">
                  <a:avLst/>
                </a:prstGeom>
                <a:solidFill>
                  <a:srgbClr val="EAEAEA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0" tIns="36576" rIns="0" bIns="0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r>
                    <a:rPr lang="en-US" altLang="zh-CN" sz="900">
                      <a:latin typeface="Arial" panose="020B0604020202020204" pitchFamily="34" charset="0"/>
                      <a:ea typeface="SimSun" panose="02010600030101010101" pitchFamily="2" charset="-122"/>
                    </a:rPr>
                    <a:t>II</a:t>
                  </a:r>
                </a:p>
              </p:txBody>
            </p:sp>
            <p:grpSp>
              <p:nvGrpSpPr>
                <p:cNvPr id="54358" name="Group 209"/>
                <p:cNvGrpSpPr>
                  <a:grpSpLocks/>
                </p:cNvGrpSpPr>
                <p:nvPr/>
              </p:nvGrpSpPr>
              <p:grpSpPr bwMode="auto">
                <a:xfrm>
                  <a:off x="1205" y="1667"/>
                  <a:ext cx="915" cy="515"/>
                  <a:chOff x="3684" y="1398"/>
                  <a:chExt cx="915" cy="515"/>
                </a:xfrm>
              </p:grpSpPr>
              <p:grpSp>
                <p:nvGrpSpPr>
                  <p:cNvPr id="54369" name="Group 210"/>
                  <p:cNvGrpSpPr>
                    <a:grpSpLocks/>
                  </p:cNvGrpSpPr>
                  <p:nvPr/>
                </p:nvGrpSpPr>
                <p:grpSpPr bwMode="auto">
                  <a:xfrm>
                    <a:off x="3959" y="1398"/>
                    <a:ext cx="576" cy="384"/>
                    <a:chOff x="3959" y="1398"/>
                    <a:chExt cx="576" cy="384"/>
                  </a:xfrm>
                </p:grpSpPr>
                <p:sp>
                  <p:nvSpPr>
                    <p:cNvPr id="54382" name="Freeform 211"/>
                    <p:cNvSpPr>
                      <a:spLocks/>
                    </p:cNvSpPr>
                    <p:nvPr/>
                  </p:nvSpPr>
                  <p:spPr bwMode="auto">
                    <a:xfrm>
                      <a:off x="3959" y="1398"/>
                      <a:ext cx="289" cy="179"/>
                    </a:xfrm>
                    <a:custGeom>
                      <a:avLst/>
                      <a:gdLst>
                        <a:gd name="T0" fmla="*/ 3 w 329"/>
                        <a:gd name="T1" fmla="*/ 0 h 366"/>
                        <a:gd name="T2" fmla="*/ 7 w 329"/>
                        <a:gd name="T3" fmla="*/ 1 h 366"/>
                        <a:gd name="T4" fmla="*/ 10 w 329"/>
                        <a:gd name="T5" fmla="*/ 1 h 366"/>
                        <a:gd name="T6" fmla="*/ 12 w 329"/>
                        <a:gd name="T7" fmla="*/ 2 h 366"/>
                        <a:gd name="T8" fmla="*/ 17 w 329"/>
                        <a:gd name="T9" fmla="*/ 2 h 366"/>
                        <a:gd name="T10" fmla="*/ 20 w 329"/>
                        <a:gd name="T11" fmla="*/ 3 h 366"/>
                        <a:gd name="T12" fmla="*/ 24 w 329"/>
                        <a:gd name="T13" fmla="*/ 3 h 366"/>
                        <a:gd name="T14" fmla="*/ 28 w 329"/>
                        <a:gd name="T15" fmla="*/ 4 h 366"/>
                        <a:gd name="T16" fmla="*/ 32 w 329"/>
                        <a:gd name="T17" fmla="*/ 4 h 366"/>
                        <a:gd name="T18" fmla="*/ 36 w 329"/>
                        <a:gd name="T19" fmla="*/ 5 h 366"/>
                        <a:gd name="T20" fmla="*/ 41 w 329"/>
                        <a:gd name="T21" fmla="*/ 5 h 366"/>
                        <a:gd name="T22" fmla="*/ 46 w 329"/>
                        <a:gd name="T23" fmla="*/ 5 h 366"/>
                        <a:gd name="T24" fmla="*/ 50 w 329"/>
                        <a:gd name="T25" fmla="*/ 5 h 366"/>
                        <a:gd name="T26" fmla="*/ 54 w 329"/>
                        <a:gd name="T27" fmla="*/ 5 h 366"/>
                        <a:gd name="T28" fmla="*/ 60 w 329"/>
                        <a:gd name="T29" fmla="*/ 6 h 366"/>
                        <a:gd name="T30" fmla="*/ 62 w 329"/>
                        <a:gd name="T31" fmla="*/ 6 h 366"/>
                        <a:gd name="T32" fmla="*/ 67 w 329"/>
                        <a:gd name="T33" fmla="*/ 7 h 366"/>
                        <a:gd name="T34" fmla="*/ 71 w 329"/>
                        <a:gd name="T35" fmla="*/ 8 h 366"/>
                        <a:gd name="T36" fmla="*/ 74 w 329"/>
                        <a:gd name="T37" fmla="*/ 9 h 366"/>
                        <a:gd name="T38" fmla="*/ 79 w 329"/>
                        <a:gd name="T39" fmla="*/ 9 h 366"/>
                        <a:gd name="T40" fmla="*/ 81 w 329"/>
                        <a:gd name="T41" fmla="*/ 10 h 366"/>
                        <a:gd name="T42" fmla="*/ 86 w 329"/>
                        <a:gd name="T43" fmla="*/ 10 h 366"/>
                        <a:gd name="T44" fmla="*/ 91 w 329"/>
                        <a:gd name="T45" fmla="*/ 10 h 366"/>
                        <a:gd name="T46" fmla="*/ 96 w 329"/>
                        <a:gd name="T47" fmla="*/ 9 h 366"/>
                        <a:gd name="T48" fmla="*/ 100 w 329"/>
                        <a:gd name="T49" fmla="*/ 9 h 366"/>
                        <a:gd name="T50" fmla="*/ 105 w 329"/>
                        <a:gd name="T51" fmla="*/ 8 h 366"/>
                        <a:gd name="T52" fmla="*/ 110 w 329"/>
                        <a:gd name="T53" fmla="*/ 8 h 366"/>
                        <a:gd name="T54" fmla="*/ 114 w 329"/>
                        <a:gd name="T55" fmla="*/ 8 h 366"/>
                        <a:gd name="T56" fmla="*/ 118 w 329"/>
                        <a:gd name="T57" fmla="*/ 8 h 366"/>
                        <a:gd name="T58" fmla="*/ 122 w 329"/>
                        <a:gd name="T59" fmla="*/ 9 h 366"/>
                        <a:gd name="T60" fmla="*/ 126 w 329"/>
                        <a:gd name="T61" fmla="*/ 9 h 366"/>
                        <a:gd name="T62" fmla="*/ 130 w 329"/>
                        <a:gd name="T63" fmla="*/ 9 h 366"/>
                        <a:gd name="T64" fmla="*/ 135 w 329"/>
                        <a:gd name="T65" fmla="*/ 9 h 366"/>
                        <a:gd name="T66" fmla="*/ 137 w 329"/>
                        <a:gd name="T67" fmla="*/ 10 h 366"/>
                        <a:gd name="T68" fmla="*/ 141 w 329"/>
                        <a:gd name="T69" fmla="*/ 10 h 366"/>
                        <a:gd name="T70" fmla="*/ 145 w 329"/>
                        <a:gd name="T71" fmla="*/ 10 h 366"/>
                        <a:gd name="T72" fmla="*/ 149 w 329"/>
                        <a:gd name="T73" fmla="*/ 10 h 366"/>
                        <a:gd name="T74" fmla="*/ 155 w 329"/>
                        <a:gd name="T75" fmla="*/ 10 h 366"/>
                        <a:gd name="T76" fmla="*/ 158 w 329"/>
                        <a:gd name="T77" fmla="*/ 10 h 366"/>
                        <a:gd name="T78" fmla="*/ 163 w 329"/>
                        <a:gd name="T79" fmla="*/ 9 h 366"/>
                        <a:gd name="T80" fmla="*/ 165 w 329"/>
                        <a:gd name="T81" fmla="*/ 8 h 366"/>
                        <a:gd name="T82" fmla="*/ 169 w 329"/>
                        <a:gd name="T83" fmla="*/ 8 h 36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29"/>
                        <a:gd name="T127" fmla="*/ 0 h 366"/>
                        <a:gd name="T128" fmla="*/ 329 w 329"/>
                        <a:gd name="T129" fmla="*/ 366 h 366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29" h="366">
                          <a:moveTo>
                            <a:pt x="0" y="0"/>
                          </a:moveTo>
                          <a:lnTo>
                            <a:pt x="3" y="6"/>
                          </a:lnTo>
                          <a:lnTo>
                            <a:pt x="3" y="12"/>
                          </a:lnTo>
                          <a:lnTo>
                            <a:pt x="6" y="27"/>
                          </a:lnTo>
                          <a:lnTo>
                            <a:pt x="9" y="30"/>
                          </a:lnTo>
                          <a:lnTo>
                            <a:pt x="12" y="36"/>
                          </a:lnTo>
                          <a:lnTo>
                            <a:pt x="15" y="45"/>
                          </a:lnTo>
                          <a:lnTo>
                            <a:pt x="15" y="48"/>
                          </a:lnTo>
                          <a:lnTo>
                            <a:pt x="18" y="54"/>
                          </a:lnTo>
                          <a:lnTo>
                            <a:pt x="21" y="60"/>
                          </a:lnTo>
                          <a:lnTo>
                            <a:pt x="24" y="66"/>
                          </a:lnTo>
                          <a:lnTo>
                            <a:pt x="24" y="75"/>
                          </a:lnTo>
                          <a:lnTo>
                            <a:pt x="27" y="78"/>
                          </a:lnTo>
                          <a:lnTo>
                            <a:pt x="30" y="84"/>
                          </a:lnTo>
                          <a:lnTo>
                            <a:pt x="33" y="90"/>
                          </a:lnTo>
                          <a:lnTo>
                            <a:pt x="36" y="96"/>
                          </a:lnTo>
                          <a:lnTo>
                            <a:pt x="36" y="102"/>
                          </a:lnTo>
                          <a:lnTo>
                            <a:pt x="39" y="111"/>
                          </a:lnTo>
                          <a:lnTo>
                            <a:pt x="42" y="117"/>
                          </a:lnTo>
                          <a:lnTo>
                            <a:pt x="45" y="123"/>
                          </a:lnTo>
                          <a:lnTo>
                            <a:pt x="45" y="126"/>
                          </a:lnTo>
                          <a:lnTo>
                            <a:pt x="48" y="135"/>
                          </a:lnTo>
                          <a:lnTo>
                            <a:pt x="51" y="141"/>
                          </a:lnTo>
                          <a:lnTo>
                            <a:pt x="54" y="141"/>
                          </a:lnTo>
                          <a:lnTo>
                            <a:pt x="57" y="147"/>
                          </a:lnTo>
                          <a:lnTo>
                            <a:pt x="57" y="153"/>
                          </a:lnTo>
                          <a:lnTo>
                            <a:pt x="60" y="156"/>
                          </a:lnTo>
                          <a:lnTo>
                            <a:pt x="63" y="165"/>
                          </a:lnTo>
                          <a:lnTo>
                            <a:pt x="66" y="168"/>
                          </a:lnTo>
                          <a:lnTo>
                            <a:pt x="69" y="165"/>
                          </a:lnTo>
                          <a:lnTo>
                            <a:pt x="72" y="168"/>
                          </a:lnTo>
                          <a:lnTo>
                            <a:pt x="75" y="168"/>
                          </a:lnTo>
                          <a:lnTo>
                            <a:pt x="78" y="171"/>
                          </a:lnTo>
                          <a:lnTo>
                            <a:pt x="81" y="171"/>
                          </a:lnTo>
                          <a:lnTo>
                            <a:pt x="84" y="174"/>
                          </a:lnTo>
                          <a:lnTo>
                            <a:pt x="87" y="177"/>
                          </a:lnTo>
                          <a:lnTo>
                            <a:pt x="90" y="174"/>
                          </a:lnTo>
                          <a:lnTo>
                            <a:pt x="93" y="177"/>
                          </a:lnTo>
                          <a:lnTo>
                            <a:pt x="96" y="177"/>
                          </a:lnTo>
                          <a:lnTo>
                            <a:pt x="99" y="177"/>
                          </a:lnTo>
                          <a:lnTo>
                            <a:pt x="102" y="180"/>
                          </a:lnTo>
                          <a:lnTo>
                            <a:pt x="105" y="186"/>
                          </a:lnTo>
                          <a:lnTo>
                            <a:pt x="108" y="192"/>
                          </a:lnTo>
                          <a:lnTo>
                            <a:pt x="111" y="201"/>
                          </a:lnTo>
                          <a:lnTo>
                            <a:pt x="114" y="210"/>
                          </a:lnTo>
                          <a:lnTo>
                            <a:pt x="117" y="219"/>
                          </a:lnTo>
                          <a:lnTo>
                            <a:pt x="120" y="225"/>
                          </a:lnTo>
                          <a:lnTo>
                            <a:pt x="120" y="234"/>
                          </a:lnTo>
                          <a:lnTo>
                            <a:pt x="123" y="240"/>
                          </a:lnTo>
                          <a:lnTo>
                            <a:pt x="126" y="249"/>
                          </a:lnTo>
                          <a:lnTo>
                            <a:pt x="129" y="258"/>
                          </a:lnTo>
                          <a:lnTo>
                            <a:pt x="129" y="264"/>
                          </a:lnTo>
                          <a:lnTo>
                            <a:pt x="132" y="273"/>
                          </a:lnTo>
                          <a:lnTo>
                            <a:pt x="135" y="282"/>
                          </a:lnTo>
                          <a:lnTo>
                            <a:pt x="138" y="288"/>
                          </a:lnTo>
                          <a:lnTo>
                            <a:pt x="141" y="297"/>
                          </a:lnTo>
                          <a:lnTo>
                            <a:pt x="141" y="306"/>
                          </a:lnTo>
                          <a:lnTo>
                            <a:pt x="144" y="312"/>
                          </a:lnTo>
                          <a:lnTo>
                            <a:pt x="147" y="321"/>
                          </a:lnTo>
                          <a:lnTo>
                            <a:pt x="150" y="327"/>
                          </a:lnTo>
                          <a:lnTo>
                            <a:pt x="150" y="333"/>
                          </a:lnTo>
                          <a:lnTo>
                            <a:pt x="153" y="339"/>
                          </a:lnTo>
                          <a:lnTo>
                            <a:pt x="156" y="345"/>
                          </a:lnTo>
                          <a:lnTo>
                            <a:pt x="159" y="348"/>
                          </a:lnTo>
                          <a:lnTo>
                            <a:pt x="162" y="351"/>
                          </a:lnTo>
                          <a:lnTo>
                            <a:pt x="165" y="348"/>
                          </a:lnTo>
                          <a:lnTo>
                            <a:pt x="168" y="345"/>
                          </a:lnTo>
                          <a:lnTo>
                            <a:pt x="171" y="342"/>
                          </a:lnTo>
                          <a:lnTo>
                            <a:pt x="174" y="339"/>
                          </a:lnTo>
                          <a:lnTo>
                            <a:pt x="177" y="336"/>
                          </a:lnTo>
                          <a:lnTo>
                            <a:pt x="180" y="333"/>
                          </a:lnTo>
                          <a:lnTo>
                            <a:pt x="183" y="330"/>
                          </a:lnTo>
                          <a:lnTo>
                            <a:pt x="185" y="324"/>
                          </a:lnTo>
                          <a:lnTo>
                            <a:pt x="188" y="321"/>
                          </a:lnTo>
                          <a:lnTo>
                            <a:pt x="191" y="315"/>
                          </a:lnTo>
                          <a:lnTo>
                            <a:pt x="194" y="309"/>
                          </a:lnTo>
                          <a:lnTo>
                            <a:pt x="197" y="303"/>
                          </a:lnTo>
                          <a:lnTo>
                            <a:pt x="200" y="297"/>
                          </a:lnTo>
                          <a:lnTo>
                            <a:pt x="203" y="300"/>
                          </a:lnTo>
                          <a:lnTo>
                            <a:pt x="206" y="300"/>
                          </a:lnTo>
                          <a:lnTo>
                            <a:pt x="209" y="294"/>
                          </a:lnTo>
                          <a:lnTo>
                            <a:pt x="212" y="291"/>
                          </a:lnTo>
                          <a:lnTo>
                            <a:pt x="215" y="300"/>
                          </a:lnTo>
                          <a:lnTo>
                            <a:pt x="218" y="300"/>
                          </a:lnTo>
                          <a:lnTo>
                            <a:pt x="221" y="303"/>
                          </a:lnTo>
                          <a:lnTo>
                            <a:pt x="224" y="306"/>
                          </a:lnTo>
                          <a:lnTo>
                            <a:pt x="224" y="300"/>
                          </a:lnTo>
                          <a:lnTo>
                            <a:pt x="227" y="297"/>
                          </a:lnTo>
                          <a:lnTo>
                            <a:pt x="230" y="297"/>
                          </a:lnTo>
                          <a:lnTo>
                            <a:pt x="233" y="306"/>
                          </a:lnTo>
                          <a:lnTo>
                            <a:pt x="236" y="306"/>
                          </a:lnTo>
                          <a:lnTo>
                            <a:pt x="239" y="312"/>
                          </a:lnTo>
                          <a:lnTo>
                            <a:pt x="242" y="312"/>
                          </a:lnTo>
                          <a:lnTo>
                            <a:pt x="245" y="312"/>
                          </a:lnTo>
                          <a:lnTo>
                            <a:pt x="245" y="318"/>
                          </a:lnTo>
                          <a:lnTo>
                            <a:pt x="248" y="318"/>
                          </a:lnTo>
                          <a:lnTo>
                            <a:pt x="251" y="321"/>
                          </a:lnTo>
                          <a:lnTo>
                            <a:pt x="254" y="327"/>
                          </a:lnTo>
                          <a:lnTo>
                            <a:pt x="257" y="330"/>
                          </a:lnTo>
                          <a:lnTo>
                            <a:pt x="257" y="336"/>
                          </a:lnTo>
                          <a:lnTo>
                            <a:pt x="260" y="336"/>
                          </a:lnTo>
                          <a:lnTo>
                            <a:pt x="263" y="342"/>
                          </a:lnTo>
                          <a:lnTo>
                            <a:pt x="266" y="345"/>
                          </a:lnTo>
                          <a:lnTo>
                            <a:pt x="266" y="348"/>
                          </a:lnTo>
                          <a:lnTo>
                            <a:pt x="269" y="351"/>
                          </a:lnTo>
                          <a:lnTo>
                            <a:pt x="272" y="354"/>
                          </a:lnTo>
                          <a:lnTo>
                            <a:pt x="275" y="357"/>
                          </a:lnTo>
                          <a:lnTo>
                            <a:pt x="278" y="360"/>
                          </a:lnTo>
                          <a:lnTo>
                            <a:pt x="281" y="360"/>
                          </a:lnTo>
                          <a:lnTo>
                            <a:pt x="284" y="363"/>
                          </a:lnTo>
                          <a:lnTo>
                            <a:pt x="287" y="366"/>
                          </a:lnTo>
                          <a:lnTo>
                            <a:pt x="290" y="363"/>
                          </a:lnTo>
                          <a:lnTo>
                            <a:pt x="293" y="363"/>
                          </a:lnTo>
                          <a:lnTo>
                            <a:pt x="296" y="360"/>
                          </a:lnTo>
                          <a:lnTo>
                            <a:pt x="299" y="354"/>
                          </a:lnTo>
                          <a:lnTo>
                            <a:pt x="299" y="348"/>
                          </a:lnTo>
                          <a:lnTo>
                            <a:pt x="302" y="342"/>
                          </a:lnTo>
                          <a:lnTo>
                            <a:pt x="305" y="333"/>
                          </a:lnTo>
                          <a:lnTo>
                            <a:pt x="308" y="327"/>
                          </a:lnTo>
                          <a:lnTo>
                            <a:pt x="311" y="318"/>
                          </a:lnTo>
                          <a:lnTo>
                            <a:pt x="311" y="309"/>
                          </a:lnTo>
                          <a:lnTo>
                            <a:pt x="314" y="303"/>
                          </a:lnTo>
                          <a:lnTo>
                            <a:pt x="317" y="294"/>
                          </a:lnTo>
                          <a:lnTo>
                            <a:pt x="320" y="285"/>
                          </a:lnTo>
                          <a:lnTo>
                            <a:pt x="320" y="279"/>
                          </a:lnTo>
                          <a:lnTo>
                            <a:pt x="323" y="270"/>
                          </a:lnTo>
                          <a:lnTo>
                            <a:pt x="326" y="261"/>
                          </a:lnTo>
                          <a:lnTo>
                            <a:pt x="329" y="255"/>
                          </a:lnTo>
                        </a:path>
                      </a:pathLst>
                    </a:custGeom>
                    <a:noFill/>
                    <a:ln w="158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83" name="Freeform 212"/>
                    <p:cNvSpPr>
                      <a:spLocks/>
                    </p:cNvSpPr>
                    <p:nvPr/>
                  </p:nvSpPr>
                  <p:spPr bwMode="auto">
                    <a:xfrm>
                      <a:off x="4248" y="1399"/>
                      <a:ext cx="106" cy="123"/>
                    </a:xfrm>
                    <a:custGeom>
                      <a:avLst/>
                      <a:gdLst>
                        <a:gd name="T0" fmla="*/ 0 w 120"/>
                        <a:gd name="T1" fmla="*/ 7 h 252"/>
                        <a:gd name="T2" fmla="*/ 3 w 120"/>
                        <a:gd name="T3" fmla="*/ 7 h 252"/>
                        <a:gd name="T4" fmla="*/ 3 w 120"/>
                        <a:gd name="T5" fmla="*/ 7 h 252"/>
                        <a:gd name="T6" fmla="*/ 4 w 120"/>
                        <a:gd name="T7" fmla="*/ 6 h 252"/>
                        <a:gd name="T8" fmla="*/ 4 w 120"/>
                        <a:gd name="T9" fmla="*/ 6 h 252"/>
                        <a:gd name="T10" fmla="*/ 7 w 120"/>
                        <a:gd name="T11" fmla="*/ 6 h 252"/>
                        <a:gd name="T12" fmla="*/ 7 w 120"/>
                        <a:gd name="T13" fmla="*/ 6 h 252"/>
                        <a:gd name="T14" fmla="*/ 8 w 120"/>
                        <a:gd name="T15" fmla="*/ 5 h 252"/>
                        <a:gd name="T16" fmla="*/ 10 w 120"/>
                        <a:gd name="T17" fmla="*/ 5 h 252"/>
                        <a:gd name="T18" fmla="*/ 11 w 120"/>
                        <a:gd name="T19" fmla="*/ 5 h 252"/>
                        <a:gd name="T20" fmla="*/ 13 w 120"/>
                        <a:gd name="T21" fmla="*/ 5 h 252"/>
                        <a:gd name="T22" fmla="*/ 15 w 120"/>
                        <a:gd name="T23" fmla="*/ 5 h 252"/>
                        <a:gd name="T24" fmla="*/ 17 w 120"/>
                        <a:gd name="T25" fmla="*/ 5 h 252"/>
                        <a:gd name="T26" fmla="*/ 18 w 120"/>
                        <a:gd name="T27" fmla="*/ 5 h 252"/>
                        <a:gd name="T28" fmla="*/ 19 w 120"/>
                        <a:gd name="T29" fmla="*/ 5 h 252"/>
                        <a:gd name="T30" fmla="*/ 21 w 120"/>
                        <a:gd name="T31" fmla="*/ 5 h 252"/>
                        <a:gd name="T32" fmla="*/ 23 w 120"/>
                        <a:gd name="T33" fmla="*/ 5 h 252"/>
                        <a:gd name="T34" fmla="*/ 24 w 120"/>
                        <a:gd name="T35" fmla="*/ 5 h 252"/>
                        <a:gd name="T36" fmla="*/ 26 w 120"/>
                        <a:gd name="T37" fmla="*/ 5 h 252"/>
                        <a:gd name="T38" fmla="*/ 27 w 120"/>
                        <a:gd name="T39" fmla="*/ 5 h 252"/>
                        <a:gd name="T40" fmla="*/ 29 w 120"/>
                        <a:gd name="T41" fmla="*/ 5 h 252"/>
                        <a:gd name="T42" fmla="*/ 29 w 120"/>
                        <a:gd name="T43" fmla="*/ 5 h 252"/>
                        <a:gd name="T44" fmla="*/ 30 w 120"/>
                        <a:gd name="T45" fmla="*/ 5 h 252"/>
                        <a:gd name="T46" fmla="*/ 33 w 120"/>
                        <a:gd name="T47" fmla="*/ 5 h 252"/>
                        <a:gd name="T48" fmla="*/ 34 w 120"/>
                        <a:gd name="T49" fmla="*/ 4 h 252"/>
                        <a:gd name="T50" fmla="*/ 37 w 120"/>
                        <a:gd name="T51" fmla="*/ 4 h 252"/>
                        <a:gd name="T52" fmla="*/ 35 w 120"/>
                        <a:gd name="T53" fmla="*/ 4 h 252"/>
                        <a:gd name="T54" fmla="*/ 37 w 120"/>
                        <a:gd name="T55" fmla="*/ 4 h 252"/>
                        <a:gd name="T56" fmla="*/ 39 w 120"/>
                        <a:gd name="T57" fmla="*/ 4 h 252"/>
                        <a:gd name="T58" fmla="*/ 40 w 120"/>
                        <a:gd name="T59" fmla="*/ 3 h 252"/>
                        <a:gd name="T60" fmla="*/ 40 w 120"/>
                        <a:gd name="T61" fmla="*/ 3 h 252"/>
                        <a:gd name="T62" fmla="*/ 42 w 120"/>
                        <a:gd name="T63" fmla="*/ 3 h 252"/>
                        <a:gd name="T64" fmla="*/ 44 w 120"/>
                        <a:gd name="T65" fmla="*/ 3 h 252"/>
                        <a:gd name="T66" fmla="*/ 44 w 120"/>
                        <a:gd name="T67" fmla="*/ 2 h 252"/>
                        <a:gd name="T68" fmla="*/ 47 w 120"/>
                        <a:gd name="T69" fmla="*/ 2 h 252"/>
                        <a:gd name="T70" fmla="*/ 47 w 120"/>
                        <a:gd name="T71" fmla="*/ 2 h 252"/>
                        <a:gd name="T72" fmla="*/ 49 w 120"/>
                        <a:gd name="T73" fmla="*/ 2 h 252"/>
                        <a:gd name="T74" fmla="*/ 50 w 120"/>
                        <a:gd name="T75" fmla="*/ 2 h 252"/>
                        <a:gd name="T76" fmla="*/ 51 w 120"/>
                        <a:gd name="T77" fmla="*/ 2 h 252"/>
                        <a:gd name="T78" fmla="*/ 51 w 120"/>
                        <a:gd name="T79" fmla="*/ 1 h 252"/>
                        <a:gd name="T80" fmla="*/ 53 w 120"/>
                        <a:gd name="T81" fmla="*/ 1 h 252"/>
                        <a:gd name="T82" fmla="*/ 56 w 120"/>
                        <a:gd name="T83" fmla="*/ 1 h 252"/>
                        <a:gd name="T84" fmla="*/ 57 w 120"/>
                        <a:gd name="T85" fmla="*/ 1 h 252"/>
                        <a:gd name="T86" fmla="*/ 57 w 120"/>
                        <a:gd name="T87" fmla="*/ 0 h 252"/>
                        <a:gd name="T88" fmla="*/ 57 w 120"/>
                        <a:gd name="T89" fmla="*/ 0 h 252"/>
                        <a:gd name="T90" fmla="*/ 60 w 120"/>
                        <a:gd name="T91" fmla="*/ 0 h 252"/>
                        <a:gd name="T92" fmla="*/ 62 w 120"/>
                        <a:gd name="T93" fmla="*/ 0 h 252"/>
                        <a:gd name="T94" fmla="*/ 63 w 120"/>
                        <a:gd name="T95" fmla="*/ 0 h 252"/>
                        <a:gd name="T96" fmla="*/ 63 w 120"/>
                        <a:gd name="T97" fmla="*/ 0 h 252"/>
                        <a:gd name="T98" fmla="*/ 64 w 120"/>
                        <a:gd name="T99" fmla="*/ 0 h 252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60000 65536"/>
                        <a:gd name="T127" fmla="*/ 0 60000 65536"/>
                        <a:gd name="T128" fmla="*/ 0 60000 65536"/>
                        <a:gd name="T129" fmla="*/ 0 60000 65536"/>
                        <a:gd name="T130" fmla="*/ 0 60000 65536"/>
                        <a:gd name="T131" fmla="*/ 0 60000 65536"/>
                        <a:gd name="T132" fmla="*/ 0 60000 65536"/>
                        <a:gd name="T133" fmla="*/ 0 60000 65536"/>
                        <a:gd name="T134" fmla="*/ 0 60000 65536"/>
                        <a:gd name="T135" fmla="*/ 0 60000 65536"/>
                        <a:gd name="T136" fmla="*/ 0 60000 65536"/>
                        <a:gd name="T137" fmla="*/ 0 60000 65536"/>
                        <a:gd name="T138" fmla="*/ 0 60000 65536"/>
                        <a:gd name="T139" fmla="*/ 0 60000 65536"/>
                        <a:gd name="T140" fmla="*/ 0 60000 65536"/>
                        <a:gd name="T141" fmla="*/ 0 60000 65536"/>
                        <a:gd name="T142" fmla="*/ 0 60000 65536"/>
                        <a:gd name="T143" fmla="*/ 0 60000 65536"/>
                        <a:gd name="T144" fmla="*/ 0 60000 65536"/>
                        <a:gd name="T145" fmla="*/ 0 60000 65536"/>
                        <a:gd name="T146" fmla="*/ 0 60000 65536"/>
                        <a:gd name="T147" fmla="*/ 0 60000 65536"/>
                        <a:gd name="T148" fmla="*/ 0 60000 65536"/>
                        <a:gd name="T149" fmla="*/ 0 60000 65536"/>
                        <a:gd name="T150" fmla="*/ 0 w 120"/>
                        <a:gd name="T151" fmla="*/ 0 h 252"/>
                        <a:gd name="T152" fmla="*/ 120 w 120"/>
                        <a:gd name="T153" fmla="*/ 252 h 252"/>
                      </a:gdLst>
                      <a:ahLst/>
                      <a:cxnLst>
                        <a:cxn ang="T100">
                          <a:pos x="T0" y="T1"/>
                        </a:cxn>
                        <a:cxn ang="T101">
                          <a:pos x="T2" y="T3"/>
                        </a:cxn>
                        <a:cxn ang="T102">
                          <a:pos x="T4" y="T5"/>
                        </a:cxn>
                        <a:cxn ang="T103">
                          <a:pos x="T6" y="T7"/>
                        </a:cxn>
                        <a:cxn ang="T104">
                          <a:pos x="T8" y="T9"/>
                        </a:cxn>
                        <a:cxn ang="T105">
                          <a:pos x="T10" y="T11"/>
                        </a:cxn>
                        <a:cxn ang="T106">
                          <a:pos x="T12" y="T13"/>
                        </a:cxn>
                        <a:cxn ang="T107">
                          <a:pos x="T14" y="T15"/>
                        </a:cxn>
                        <a:cxn ang="T108">
                          <a:pos x="T16" y="T17"/>
                        </a:cxn>
                        <a:cxn ang="T109">
                          <a:pos x="T18" y="T19"/>
                        </a:cxn>
                        <a:cxn ang="T110">
                          <a:pos x="T20" y="T21"/>
                        </a:cxn>
                        <a:cxn ang="T111">
                          <a:pos x="T22" y="T23"/>
                        </a:cxn>
                        <a:cxn ang="T112">
                          <a:pos x="T24" y="T25"/>
                        </a:cxn>
                        <a:cxn ang="T113">
                          <a:pos x="T26" y="T27"/>
                        </a:cxn>
                        <a:cxn ang="T114">
                          <a:pos x="T28" y="T29"/>
                        </a:cxn>
                        <a:cxn ang="T115">
                          <a:pos x="T30" y="T31"/>
                        </a:cxn>
                        <a:cxn ang="T116">
                          <a:pos x="T32" y="T33"/>
                        </a:cxn>
                        <a:cxn ang="T117">
                          <a:pos x="T34" y="T35"/>
                        </a:cxn>
                        <a:cxn ang="T118">
                          <a:pos x="T36" y="T37"/>
                        </a:cxn>
                        <a:cxn ang="T119">
                          <a:pos x="T38" y="T39"/>
                        </a:cxn>
                        <a:cxn ang="T120">
                          <a:pos x="T40" y="T41"/>
                        </a:cxn>
                        <a:cxn ang="T121">
                          <a:pos x="T42" y="T43"/>
                        </a:cxn>
                        <a:cxn ang="T122">
                          <a:pos x="T44" y="T45"/>
                        </a:cxn>
                        <a:cxn ang="T123">
                          <a:pos x="T46" y="T47"/>
                        </a:cxn>
                        <a:cxn ang="T124">
                          <a:pos x="T48" y="T49"/>
                        </a:cxn>
                        <a:cxn ang="T125">
                          <a:pos x="T50" y="T51"/>
                        </a:cxn>
                        <a:cxn ang="T126">
                          <a:pos x="T52" y="T53"/>
                        </a:cxn>
                        <a:cxn ang="T127">
                          <a:pos x="T54" y="T55"/>
                        </a:cxn>
                        <a:cxn ang="T128">
                          <a:pos x="T56" y="T57"/>
                        </a:cxn>
                        <a:cxn ang="T129">
                          <a:pos x="T58" y="T59"/>
                        </a:cxn>
                        <a:cxn ang="T130">
                          <a:pos x="T60" y="T61"/>
                        </a:cxn>
                        <a:cxn ang="T131">
                          <a:pos x="T62" y="T63"/>
                        </a:cxn>
                        <a:cxn ang="T132">
                          <a:pos x="T64" y="T65"/>
                        </a:cxn>
                        <a:cxn ang="T133">
                          <a:pos x="T66" y="T67"/>
                        </a:cxn>
                        <a:cxn ang="T134">
                          <a:pos x="T68" y="T69"/>
                        </a:cxn>
                        <a:cxn ang="T135">
                          <a:pos x="T70" y="T71"/>
                        </a:cxn>
                        <a:cxn ang="T136">
                          <a:pos x="T72" y="T73"/>
                        </a:cxn>
                        <a:cxn ang="T137">
                          <a:pos x="T74" y="T75"/>
                        </a:cxn>
                        <a:cxn ang="T138">
                          <a:pos x="T76" y="T77"/>
                        </a:cxn>
                        <a:cxn ang="T139">
                          <a:pos x="T78" y="T79"/>
                        </a:cxn>
                        <a:cxn ang="T140">
                          <a:pos x="T80" y="T81"/>
                        </a:cxn>
                        <a:cxn ang="T141">
                          <a:pos x="T82" y="T83"/>
                        </a:cxn>
                        <a:cxn ang="T142">
                          <a:pos x="T84" y="T85"/>
                        </a:cxn>
                        <a:cxn ang="T143">
                          <a:pos x="T86" y="T87"/>
                        </a:cxn>
                        <a:cxn ang="T144">
                          <a:pos x="T88" y="T89"/>
                        </a:cxn>
                        <a:cxn ang="T145">
                          <a:pos x="T90" y="T91"/>
                        </a:cxn>
                        <a:cxn ang="T146">
                          <a:pos x="T92" y="T93"/>
                        </a:cxn>
                        <a:cxn ang="T147">
                          <a:pos x="T94" y="T95"/>
                        </a:cxn>
                        <a:cxn ang="T148">
                          <a:pos x="T96" y="T97"/>
                        </a:cxn>
                        <a:cxn ang="T149">
                          <a:pos x="T98" y="T99"/>
                        </a:cxn>
                      </a:cxnLst>
                      <a:rect l="T150" t="T151" r="T152" b="T153"/>
                      <a:pathLst>
                        <a:path w="120" h="252">
                          <a:moveTo>
                            <a:pt x="0" y="252"/>
                          </a:moveTo>
                          <a:lnTo>
                            <a:pt x="3" y="246"/>
                          </a:lnTo>
                          <a:lnTo>
                            <a:pt x="3" y="237"/>
                          </a:lnTo>
                          <a:lnTo>
                            <a:pt x="6" y="231"/>
                          </a:lnTo>
                          <a:lnTo>
                            <a:pt x="9" y="222"/>
                          </a:lnTo>
                          <a:lnTo>
                            <a:pt x="12" y="213"/>
                          </a:lnTo>
                          <a:lnTo>
                            <a:pt x="12" y="204"/>
                          </a:lnTo>
                          <a:lnTo>
                            <a:pt x="15" y="201"/>
                          </a:lnTo>
                          <a:lnTo>
                            <a:pt x="18" y="195"/>
                          </a:lnTo>
                          <a:lnTo>
                            <a:pt x="21" y="189"/>
                          </a:lnTo>
                          <a:lnTo>
                            <a:pt x="24" y="192"/>
                          </a:lnTo>
                          <a:lnTo>
                            <a:pt x="27" y="192"/>
                          </a:lnTo>
                          <a:lnTo>
                            <a:pt x="30" y="192"/>
                          </a:lnTo>
                          <a:lnTo>
                            <a:pt x="33" y="189"/>
                          </a:lnTo>
                          <a:lnTo>
                            <a:pt x="36" y="186"/>
                          </a:lnTo>
                          <a:lnTo>
                            <a:pt x="39" y="186"/>
                          </a:lnTo>
                          <a:lnTo>
                            <a:pt x="42" y="183"/>
                          </a:lnTo>
                          <a:lnTo>
                            <a:pt x="45" y="186"/>
                          </a:lnTo>
                          <a:lnTo>
                            <a:pt x="48" y="183"/>
                          </a:lnTo>
                          <a:lnTo>
                            <a:pt x="51" y="180"/>
                          </a:lnTo>
                          <a:lnTo>
                            <a:pt x="54" y="177"/>
                          </a:lnTo>
                          <a:lnTo>
                            <a:pt x="54" y="174"/>
                          </a:lnTo>
                          <a:lnTo>
                            <a:pt x="57" y="171"/>
                          </a:lnTo>
                          <a:lnTo>
                            <a:pt x="60" y="165"/>
                          </a:lnTo>
                          <a:lnTo>
                            <a:pt x="63" y="159"/>
                          </a:lnTo>
                          <a:lnTo>
                            <a:pt x="69" y="147"/>
                          </a:lnTo>
                          <a:lnTo>
                            <a:pt x="66" y="147"/>
                          </a:lnTo>
                          <a:lnTo>
                            <a:pt x="69" y="147"/>
                          </a:lnTo>
                          <a:lnTo>
                            <a:pt x="72" y="138"/>
                          </a:lnTo>
                          <a:lnTo>
                            <a:pt x="75" y="129"/>
                          </a:lnTo>
                          <a:lnTo>
                            <a:pt x="75" y="123"/>
                          </a:lnTo>
                          <a:lnTo>
                            <a:pt x="78" y="114"/>
                          </a:lnTo>
                          <a:lnTo>
                            <a:pt x="81" y="102"/>
                          </a:lnTo>
                          <a:lnTo>
                            <a:pt x="84" y="96"/>
                          </a:lnTo>
                          <a:lnTo>
                            <a:pt x="87" y="96"/>
                          </a:lnTo>
                          <a:lnTo>
                            <a:pt x="87" y="90"/>
                          </a:lnTo>
                          <a:lnTo>
                            <a:pt x="90" y="78"/>
                          </a:lnTo>
                          <a:lnTo>
                            <a:pt x="93" y="72"/>
                          </a:lnTo>
                          <a:lnTo>
                            <a:pt x="96" y="66"/>
                          </a:lnTo>
                          <a:lnTo>
                            <a:pt x="96" y="57"/>
                          </a:lnTo>
                          <a:lnTo>
                            <a:pt x="99" y="48"/>
                          </a:lnTo>
                          <a:lnTo>
                            <a:pt x="102" y="42"/>
                          </a:lnTo>
                          <a:lnTo>
                            <a:pt x="105" y="33"/>
                          </a:lnTo>
                          <a:lnTo>
                            <a:pt x="108" y="30"/>
                          </a:lnTo>
                          <a:lnTo>
                            <a:pt x="108" y="24"/>
                          </a:lnTo>
                          <a:lnTo>
                            <a:pt x="111" y="15"/>
                          </a:lnTo>
                          <a:lnTo>
                            <a:pt x="114" y="12"/>
                          </a:lnTo>
                          <a:lnTo>
                            <a:pt x="117" y="6"/>
                          </a:lnTo>
                          <a:lnTo>
                            <a:pt x="117" y="3"/>
                          </a:lnTo>
                          <a:lnTo>
                            <a:pt x="120" y="0"/>
                          </a:lnTo>
                        </a:path>
                      </a:pathLst>
                    </a:custGeom>
                    <a:noFill/>
                    <a:ln w="158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84" name="Freeform 213"/>
                    <p:cNvSpPr>
                      <a:spLocks/>
                    </p:cNvSpPr>
                    <p:nvPr/>
                  </p:nvSpPr>
                  <p:spPr bwMode="auto">
                    <a:xfrm>
                      <a:off x="4083" y="1669"/>
                      <a:ext cx="279" cy="113"/>
                    </a:xfrm>
                    <a:custGeom>
                      <a:avLst/>
                      <a:gdLst>
                        <a:gd name="T0" fmla="*/ 4 w 317"/>
                        <a:gd name="T1" fmla="*/ 3 h 231"/>
                        <a:gd name="T2" fmla="*/ 8 w 317"/>
                        <a:gd name="T3" fmla="*/ 3 h 231"/>
                        <a:gd name="T4" fmla="*/ 11 w 317"/>
                        <a:gd name="T5" fmla="*/ 2 h 231"/>
                        <a:gd name="T6" fmla="*/ 16 w 317"/>
                        <a:gd name="T7" fmla="*/ 2 h 231"/>
                        <a:gd name="T8" fmla="*/ 19 w 317"/>
                        <a:gd name="T9" fmla="*/ 1 h 231"/>
                        <a:gd name="T10" fmla="*/ 23 w 317"/>
                        <a:gd name="T11" fmla="*/ 1 h 231"/>
                        <a:gd name="T12" fmla="*/ 26 w 317"/>
                        <a:gd name="T13" fmla="*/ 0 h 231"/>
                        <a:gd name="T14" fmla="*/ 29 w 317"/>
                        <a:gd name="T15" fmla="*/ 1 h 231"/>
                        <a:gd name="T16" fmla="*/ 33 w 317"/>
                        <a:gd name="T17" fmla="*/ 1 h 231"/>
                        <a:gd name="T18" fmla="*/ 37 w 317"/>
                        <a:gd name="T19" fmla="*/ 2 h 231"/>
                        <a:gd name="T20" fmla="*/ 41 w 317"/>
                        <a:gd name="T21" fmla="*/ 2 h 231"/>
                        <a:gd name="T22" fmla="*/ 46 w 317"/>
                        <a:gd name="T23" fmla="*/ 2 h 231"/>
                        <a:gd name="T24" fmla="*/ 50 w 317"/>
                        <a:gd name="T25" fmla="*/ 2 h 231"/>
                        <a:gd name="T26" fmla="*/ 55 w 317"/>
                        <a:gd name="T27" fmla="*/ 2 h 231"/>
                        <a:gd name="T28" fmla="*/ 58 w 317"/>
                        <a:gd name="T29" fmla="*/ 2 h 231"/>
                        <a:gd name="T30" fmla="*/ 62 w 317"/>
                        <a:gd name="T31" fmla="*/ 2 h 231"/>
                        <a:gd name="T32" fmla="*/ 66 w 317"/>
                        <a:gd name="T33" fmla="*/ 2 h 231"/>
                        <a:gd name="T34" fmla="*/ 71 w 317"/>
                        <a:gd name="T35" fmla="*/ 2 h 231"/>
                        <a:gd name="T36" fmla="*/ 74 w 317"/>
                        <a:gd name="T37" fmla="*/ 2 h 231"/>
                        <a:gd name="T38" fmla="*/ 77 w 317"/>
                        <a:gd name="T39" fmla="*/ 2 h 231"/>
                        <a:gd name="T40" fmla="*/ 82 w 317"/>
                        <a:gd name="T41" fmla="*/ 3 h 231"/>
                        <a:gd name="T42" fmla="*/ 85 w 317"/>
                        <a:gd name="T43" fmla="*/ 4 h 231"/>
                        <a:gd name="T44" fmla="*/ 90 w 317"/>
                        <a:gd name="T45" fmla="*/ 4 h 231"/>
                        <a:gd name="T46" fmla="*/ 93 w 317"/>
                        <a:gd name="T47" fmla="*/ 5 h 231"/>
                        <a:gd name="T48" fmla="*/ 96 w 317"/>
                        <a:gd name="T49" fmla="*/ 6 h 231"/>
                        <a:gd name="T50" fmla="*/ 100 w 317"/>
                        <a:gd name="T51" fmla="*/ 6 h 231"/>
                        <a:gd name="T52" fmla="*/ 106 w 317"/>
                        <a:gd name="T53" fmla="*/ 6 h 231"/>
                        <a:gd name="T54" fmla="*/ 111 w 317"/>
                        <a:gd name="T55" fmla="*/ 6 h 231"/>
                        <a:gd name="T56" fmla="*/ 115 w 317"/>
                        <a:gd name="T57" fmla="*/ 6 h 231"/>
                        <a:gd name="T58" fmla="*/ 118 w 317"/>
                        <a:gd name="T59" fmla="*/ 6 h 231"/>
                        <a:gd name="T60" fmla="*/ 122 w 317"/>
                        <a:gd name="T61" fmla="*/ 6 h 231"/>
                        <a:gd name="T62" fmla="*/ 128 w 317"/>
                        <a:gd name="T63" fmla="*/ 5 h 231"/>
                        <a:gd name="T64" fmla="*/ 131 w 317"/>
                        <a:gd name="T65" fmla="*/ 5 h 231"/>
                        <a:gd name="T66" fmla="*/ 134 w 317"/>
                        <a:gd name="T67" fmla="*/ 4 h 231"/>
                        <a:gd name="T68" fmla="*/ 139 w 317"/>
                        <a:gd name="T69" fmla="*/ 2 h 231"/>
                        <a:gd name="T70" fmla="*/ 143 w 317"/>
                        <a:gd name="T71" fmla="*/ 1 h 231"/>
                        <a:gd name="T72" fmla="*/ 145 w 317"/>
                        <a:gd name="T73" fmla="*/ 0 h 231"/>
                        <a:gd name="T74" fmla="*/ 151 w 317"/>
                        <a:gd name="T75" fmla="*/ 0 h 231"/>
                        <a:gd name="T76" fmla="*/ 152 w 317"/>
                        <a:gd name="T77" fmla="*/ 0 h 231"/>
                        <a:gd name="T78" fmla="*/ 158 w 317"/>
                        <a:gd name="T79" fmla="*/ 0 h 231"/>
                        <a:gd name="T80" fmla="*/ 161 w 317"/>
                        <a:gd name="T81" fmla="*/ 0 h 231"/>
                        <a:gd name="T82" fmla="*/ 165 w 317"/>
                        <a:gd name="T83" fmla="*/ 0 h 231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60000 65536"/>
                        <a:gd name="T121" fmla="*/ 0 60000 65536"/>
                        <a:gd name="T122" fmla="*/ 0 60000 65536"/>
                        <a:gd name="T123" fmla="*/ 0 60000 65536"/>
                        <a:gd name="T124" fmla="*/ 0 60000 65536"/>
                        <a:gd name="T125" fmla="*/ 0 60000 65536"/>
                        <a:gd name="T126" fmla="*/ 0 w 317"/>
                        <a:gd name="T127" fmla="*/ 0 h 231"/>
                        <a:gd name="T128" fmla="*/ 317 w 317"/>
                        <a:gd name="T129" fmla="*/ 231 h 231"/>
                      </a:gdLst>
                      <a:ahLst/>
                      <a:cxnLst>
                        <a:cxn ang="T84">
                          <a:pos x="T0" y="T1"/>
                        </a:cxn>
                        <a:cxn ang="T85">
                          <a:pos x="T2" y="T3"/>
                        </a:cxn>
                        <a:cxn ang="T86">
                          <a:pos x="T4" y="T5"/>
                        </a:cxn>
                        <a:cxn ang="T87">
                          <a:pos x="T6" y="T7"/>
                        </a:cxn>
                        <a:cxn ang="T88">
                          <a:pos x="T8" y="T9"/>
                        </a:cxn>
                        <a:cxn ang="T89">
                          <a:pos x="T10" y="T11"/>
                        </a:cxn>
                        <a:cxn ang="T90">
                          <a:pos x="T12" y="T13"/>
                        </a:cxn>
                        <a:cxn ang="T91">
                          <a:pos x="T14" y="T15"/>
                        </a:cxn>
                        <a:cxn ang="T92">
                          <a:pos x="T16" y="T17"/>
                        </a:cxn>
                        <a:cxn ang="T93">
                          <a:pos x="T18" y="T19"/>
                        </a:cxn>
                        <a:cxn ang="T94">
                          <a:pos x="T20" y="T21"/>
                        </a:cxn>
                        <a:cxn ang="T95">
                          <a:pos x="T22" y="T23"/>
                        </a:cxn>
                        <a:cxn ang="T96">
                          <a:pos x="T24" y="T25"/>
                        </a:cxn>
                        <a:cxn ang="T97">
                          <a:pos x="T26" y="T27"/>
                        </a:cxn>
                        <a:cxn ang="T98">
                          <a:pos x="T28" y="T29"/>
                        </a:cxn>
                        <a:cxn ang="T99">
                          <a:pos x="T30" y="T31"/>
                        </a:cxn>
                        <a:cxn ang="T100">
                          <a:pos x="T32" y="T33"/>
                        </a:cxn>
                        <a:cxn ang="T101">
                          <a:pos x="T34" y="T35"/>
                        </a:cxn>
                        <a:cxn ang="T102">
                          <a:pos x="T36" y="T37"/>
                        </a:cxn>
                        <a:cxn ang="T103">
                          <a:pos x="T38" y="T39"/>
                        </a:cxn>
                        <a:cxn ang="T104">
                          <a:pos x="T40" y="T41"/>
                        </a:cxn>
                        <a:cxn ang="T105">
                          <a:pos x="T42" y="T43"/>
                        </a:cxn>
                        <a:cxn ang="T106">
                          <a:pos x="T44" y="T45"/>
                        </a:cxn>
                        <a:cxn ang="T107">
                          <a:pos x="T46" y="T47"/>
                        </a:cxn>
                        <a:cxn ang="T108">
                          <a:pos x="T48" y="T49"/>
                        </a:cxn>
                        <a:cxn ang="T109">
                          <a:pos x="T50" y="T51"/>
                        </a:cxn>
                        <a:cxn ang="T110">
                          <a:pos x="T52" y="T53"/>
                        </a:cxn>
                        <a:cxn ang="T111">
                          <a:pos x="T54" y="T55"/>
                        </a:cxn>
                        <a:cxn ang="T112">
                          <a:pos x="T56" y="T57"/>
                        </a:cxn>
                        <a:cxn ang="T113">
                          <a:pos x="T58" y="T59"/>
                        </a:cxn>
                        <a:cxn ang="T114">
                          <a:pos x="T60" y="T61"/>
                        </a:cxn>
                        <a:cxn ang="T115">
                          <a:pos x="T62" y="T63"/>
                        </a:cxn>
                        <a:cxn ang="T116">
                          <a:pos x="T64" y="T65"/>
                        </a:cxn>
                        <a:cxn ang="T117">
                          <a:pos x="T66" y="T67"/>
                        </a:cxn>
                        <a:cxn ang="T118">
                          <a:pos x="T68" y="T69"/>
                        </a:cxn>
                        <a:cxn ang="T119">
                          <a:pos x="T70" y="T71"/>
                        </a:cxn>
                        <a:cxn ang="T120">
                          <a:pos x="T72" y="T73"/>
                        </a:cxn>
                        <a:cxn ang="T121">
                          <a:pos x="T74" y="T75"/>
                        </a:cxn>
                        <a:cxn ang="T122">
                          <a:pos x="T76" y="T77"/>
                        </a:cxn>
                        <a:cxn ang="T123">
                          <a:pos x="T78" y="T79"/>
                        </a:cxn>
                        <a:cxn ang="T124">
                          <a:pos x="T80" y="T81"/>
                        </a:cxn>
                        <a:cxn ang="T125">
                          <a:pos x="T82" y="T83"/>
                        </a:cxn>
                      </a:cxnLst>
                      <a:rect l="T126" t="T127" r="T128" b="T129"/>
                      <a:pathLst>
                        <a:path w="317" h="231">
                          <a:moveTo>
                            <a:pt x="0" y="132"/>
                          </a:moveTo>
                          <a:lnTo>
                            <a:pt x="3" y="126"/>
                          </a:lnTo>
                          <a:lnTo>
                            <a:pt x="6" y="123"/>
                          </a:lnTo>
                          <a:lnTo>
                            <a:pt x="9" y="120"/>
                          </a:lnTo>
                          <a:lnTo>
                            <a:pt x="12" y="117"/>
                          </a:lnTo>
                          <a:lnTo>
                            <a:pt x="15" y="108"/>
                          </a:lnTo>
                          <a:lnTo>
                            <a:pt x="18" y="102"/>
                          </a:lnTo>
                          <a:lnTo>
                            <a:pt x="21" y="93"/>
                          </a:lnTo>
                          <a:lnTo>
                            <a:pt x="21" y="90"/>
                          </a:lnTo>
                          <a:lnTo>
                            <a:pt x="24" y="84"/>
                          </a:lnTo>
                          <a:lnTo>
                            <a:pt x="27" y="72"/>
                          </a:lnTo>
                          <a:lnTo>
                            <a:pt x="30" y="66"/>
                          </a:lnTo>
                          <a:lnTo>
                            <a:pt x="33" y="63"/>
                          </a:lnTo>
                          <a:lnTo>
                            <a:pt x="33" y="60"/>
                          </a:lnTo>
                          <a:lnTo>
                            <a:pt x="36" y="57"/>
                          </a:lnTo>
                          <a:lnTo>
                            <a:pt x="39" y="54"/>
                          </a:lnTo>
                          <a:lnTo>
                            <a:pt x="42" y="51"/>
                          </a:lnTo>
                          <a:lnTo>
                            <a:pt x="42" y="48"/>
                          </a:lnTo>
                          <a:lnTo>
                            <a:pt x="44" y="45"/>
                          </a:lnTo>
                          <a:lnTo>
                            <a:pt x="47" y="36"/>
                          </a:lnTo>
                          <a:lnTo>
                            <a:pt x="50" y="27"/>
                          </a:lnTo>
                          <a:lnTo>
                            <a:pt x="53" y="30"/>
                          </a:lnTo>
                          <a:lnTo>
                            <a:pt x="53" y="33"/>
                          </a:lnTo>
                          <a:lnTo>
                            <a:pt x="56" y="39"/>
                          </a:lnTo>
                          <a:lnTo>
                            <a:pt x="59" y="39"/>
                          </a:lnTo>
                          <a:lnTo>
                            <a:pt x="62" y="42"/>
                          </a:lnTo>
                          <a:lnTo>
                            <a:pt x="62" y="51"/>
                          </a:lnTo>
                          <a:lnTo>
                            <a:pt x="65" y="51"/>
                          </a:lnTo>
                          <a:lnTo>
                            <a:pt x="68" y="60"/>
                          </a:lnTo>
                          <a:lnTo>
                            <a:pt x="71" y="69"/>
                          </a:lnTo>
                          <a:lnTo>
                            <a:pt x="74" y="78"/>
                          </a:lnTo>
                          <a:lnTo>
                            <a:pt x="74" y="93"/>
                          </a:lnTo>
                          <a:lnTo>
                            <a:pt x="77" y="93"/>
                          </a:lnTo>
                          <a:lnTo>
                            <a:pt x="80" y="99"/>
                          </a:lnTo>
                          <a:lnTo>
                            <a:pt x="83" y="102"/>
                          </a:lnTo>
                          <a:lnTo>
                            <a:pt x="86" y="99"/>
                          </a:lnTo>
                          <a:lnTo>
                            <a:pt x="89" y="93"/>
                          </a:lnTo>
                          <a:lnTo>
                            <a:pt x="92" y="93"/>
                          </a:lnTo>
                          <a:lnTo>
                            <a:pt x="95" y="90"/>
                          </a:lnTo>
                          <a:lnTo>
                            <a:pt x="98" y="90"/>
                          </a:lnTo>
                          <a:lnTo>
                            <a:pt x="101" y="96"/>
                          </a:lnTo>
                          <a:lnTo>
                            <a:pt x="104" y="93"/>
                          </a:lnTo>
                          <a:lnTo>
                            <a:pt x="104" y="90"/>
                          </a:lnTo>
                          <a:lnTo>
                            <a:pt x="107" y="93"/>
                          </a:lnTo>
                          <a:lnTo>
                            <a:pt x="110" y="90"/>
                          </a:lnTo>
                          <a:lnTo>
                            <a:pt x="113" y="87"/>
                          </a:lnTo>
                          <a:lnTo>
                            <a:pt x="116" y="84"/>
                          </a:lnTo>
                          <a:lnTo>
                            <a:pt x="116" y="78"/>
                          </a:lnTo>
                          <a:lnTo>
                            <a:pt x="119" y="72"/>
                          </a:lnTo>
                          <a:lnTo>
                            <a:pt x="122" y="69"/>
                          </a:lnTo>
                          <a:lnTo>
                            <a:pt x="125" y="66"/>
                          </a:lnTo>
                          <a:lnTo>
                            <a:pt x="128" y="66"/>
                          </a:lnTo>
                          <a:lnTo>
                            <a:pt x="131" y="69"/>
                          </a:lnTo>
                          <a:lnTo>
                            <a:pt x="134" y="72"/>
                          </a:lnTo>
                          <a:lnTo>
                            <a:pt x="137" y="75"/>
                          </a:lnTo>
                          <a:lnTo>
                            <a:pt x="137" y="78"/>
                          </a:lnTo>
                          <a:lnTo>
                            <a:pt x="140" y="87"/>
                          </a:lnTo>
                          <a:lnTo>
                            <a:pt x="143" y="90"/>
                          </a:lnTo>
                          <a:lnTo>
                            <a:pt x="146" y="96"/>
                          </a:lnTo>
                          <a:lnTo>
                            <a:pt x="146" y="99"/>
                          </a:lnTo>
                          <a:lnTo>
                            <a:pt x="149" y="102"/>
                          </a:lnTo>
                          <a:lnTo>
                            <a:pt x="152" y="105"/>
                          </a:lnTo>
                          <a:lnTo>
                            <a:pt x="155" y="108"/>
                          </a:lnTo>
                          <a:lnTo>
                            <a:pt x="158" y="123"/>
                          </a:lnTo>
                          <a:lnTo>
                            <a:pt x="158" y="129"/>
                          </a:lnTo>
                          <a:lnTo>
                            <a:pt x="161" y="138"/>
                          </a:lnTo>
                          <a:lnTo>
                            <a:pt x="164" y="141"/>
                          </a:lnTo>
                          <a:lnTo>
                            <a:pt x="167" y="153"/>
                          </a:lnTo>
                          <a:lnTo>
                            <a:pt x="170" y="162"/>
                          </a:lnTo>
                          <a:lnTo>
                            <a:pt x="170" y="168"/>
                          </a:lnTo>
                          <a:lnTo>
                            <a:pt x="173" y="177"/>
                          </a:lnTo>
                          <a:lnTo>
                            <a:pt x="176" y="186"/>
                          </a:lnTo>
                          <a:lnTo>
                            <a:pt x="179" y="192"/>
                          </a:lnTo>
                          <a:lnTo>
                            <a:pt x="179" y="201"/>
                          </a:lnTo>
                          <a:lnTo>
                            <a:pt x="182" y="207"/>
                          </a:lnTo>
                          <a:lnTo>
                            <a:pt x="185" y="207"/>
                          </a:lnTo>
                          <a:lnTo>
                            <a:pt x="188" y="213"/>
                          </a:lnTo>
                          <a:lnTo>
                            <a:pt x="191" y="216"/>
                          </a:lnTo>
                          <a:lnTo>
                            <a:pt x="194" y="216"/>
                          </a:lnTo>
                          <a:lnTo>
                            <a:pt x="197" y="219"/>
                          </a:lnTo>
                          <a:lnTo>
                            <a:pt x="200" y="222"/>
                          </a:lnTo>
                          <a:lnTo>
                            <a:pt x="203" y="231"/>
                          </a:lnTo>
                          <a:lnTo>
                            <a:pt x="206" y="228"/>
                          </a:lnTo>
                          <a:lnTo>
                            <a:pt x="209" y="222"/>
                          </a:lnTo>
                          <a:lnTo>
                            <a:pt x="212" y="225"/>
                          </a:lnTo>
                          <a:lnTo>
                            <a:pt x="215" y="219"/>
                          </a:lnTo>
                          <a:lnTo>
                            <a:pt x="218" y="219"/>
                          </a:lnTo>
                          <a:lnTo>
                            <a:pt x="221" y="216"/>
                          </a:lnTo>
                          <a:lnTo>
                            <a:pt x="221" y="210"/>
                          </a:lnTo>
                          <a:lnTo>
                            <a:pt x="224" y="213"/>
                          </a:lnTo>
                          <a:lnTo>
                            <a:pt x="227" y="210"/>
                          </a:lnTo>
                          <a:lnTo>
                            <a:pt x="230" y="210"/>
                          </a:lnTo>
                          <a:lnTo>
                            <a:pt x="233" y="207"/>
                          </a:lnTo>
                          <a:lnTo>
                            <a:pt x="236" y="210"/>
                          </a:lnTo>
                          <a:lnTo>
                            <a:pt x="239" y="204"/>
                          </a:lnTo>
                          <a:lnTo>
                            <a:pt x="242" y="198"/>
                          </a:lnTo>
                          <a:lnTo>
                            <a:pt x="242" y="189"/>
                          </a:lnTo>
                          <a:lnTo>
                            <a:pt x="245" y="177"/>
                          </a:lnTo>
                          <a:lnTo>
                            <a:pt x="248" y="171"/>
                          </a:lnTo>
                          <a:lnTo>
                            <a:pt x="251" y="159"/>
                          </a:lnTo>
                          <a:lnTo>
                            <a:pt x="254" y="150"/>
                          </a:lnTo>
                          <a:lnTo>
                            <a:pt x="254" y="138"/>
                          </a:lnTo>
                          <a:lnTo>
                            <a:pt x="257" y="123"/>
                          </a:lnTo>
                          <a:lnTo>
                            <a:pt x="260" y="114"/>
                          </a:lnTo>
                          <a:lnTo>
                            <a:pt x="263" y="93"/>
                          </a:lnTo>
                          <a:lnTo>
                            <a:pt x="263" y="87"/>
                          </a:lnTo>
                          <a:lnTo>
                            <a:pt x="266" y="72"/>
                          </a:lnTo>
                          <a:lnTo>
                            <a:pt x="269" y="63"/>
                          </a:lnTo>
                          <a:lnTo>
                            <a:pt x="272" y="45"/>
                          </a:lnTo>
                          <a:lnTo>
                            <a:pt x="275" y="36"/>
                          </a:lnTo>
                          <a:lnTo>
                            <a:pt x="275" y="30"/>
                          </a:lnTo>
                          <a:lnTo>
                            <a:pt x="278" y="18"/>
                          </a:lnTo>
                          <a:lnTo>
                            <a:pt x="281" y="18"/>
                          </a:lnTo>
                          <a:lnTo>
                            <a:pt x="284" y="12"/>
                          </a:lnTo>
                          <a:lnTo>
                            <a:pt x="284" y="3"/>
                          </a:lnTo>
                          <a:lnTo>
                            <a:pt x="287" y="0"/>
                          </a:lnTo>
                          <a:lnTo>
                            <a:pt x="290" y="9"/>
                          </a:lnTo>
                          <a:lnTo>
                            <a:pt x="293" y="12"/>
                          </a:lnTo>
                          <a:lnTo>
                            <a:pt x="296" y="12"/>
                          </a:lnTo>
                          <a:lnTo>
                            <a:pt x="299" y="15"/>
                          </a:lnTo>
                          <a:lnTo>
                            <a:pt x="302" y="15"/>
                          </a:lnTo>
                          <a:lnTo>
                            <a:pt x="305" y="21"/>
                          </a:lnTo>
                          <a:lnTo>
                            <a:pt x="305" y="24"/>
                          </a:lnTo>
                          <a:lnTo>
                            <a:pt x="308" y="30"/>
                          </a:lnTo>
                          <a:lnTo>
                            <a:pt x="311" y="30"/>
                          </a:lnTo>
                          <a:lnTo>
                            <a:pt x="314" y="30"/>
                          </a:lnTo>
                          <a:lnTo>
                            <a:pt x="317" y="33"/>
                          </a:lnTo>
                          <a:lnTo>
                            <a:pt x="317" y="30"/>
                          </a:lnTo>
                        </a:path>
                      </a:pathLst>
                    </a:custGeom>
                    <a:noFill/>
                    <a:ln w="158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85" name="Freeform 214"/>
                    <p:cNvSpPr>
                      <a:spLocks/>
                    </p:cNvSpPr>
                    <p:nvPr/>
                  </p:nvSpPr>
                  <p:spPr bwMode="auto">
                    <a:xfrm>
                      <a:off x="4362" y="1598"/>
                      <a:ext cx="173" cy="143"/>
                    </a:xfrm>
                    <a:custGeom>
                      <a:avLst/>
                      <a:gdLst>
                        <a:gd name="T0" fmla="*/ 3 w 197"/>
                        <a:gd name="T1" fmla="*/ 5 h 293"/>
                        <a:gd name="T2" fmla="*/ 4 w 197"/>
                        <a:gd name="T3" fmla="*/ 4 h 293"/>
                        <a:gd name="T4" fmla="*/ 7 w 197"/>
                        <a:gd name="T5" fmla="*/ 4 h 293"/>
                        <a:gd name="T6" fmla="*/ 10 w 197"/>
                        <a:gd name="T7" fmla="*/ 3 h 293"/>
                        <a:gd name="T8" fmla="*/ 11 w 197"/>
                        <a:gd name="T9" fmla="*/ 3 h 293"/>
                        <a:gd name="T10" fmla="*/ 14 w 197"/>
                        <a:gd name="T11" fmla="*/ 2 h 293"/>
                        <a:gd name="T12" fmla="*/ 17 w 197"/>
                        <a:gd name="T13" fmla="*/ 2 h 293"/>
                        <a:gd name="T14" fmla="*/ 19 w 197"/>
                        <a:gd name="T15" fmla="*/ 2 h 293"/>
                        <a:gd name="T16" fmla="*/ 22 w 197"/>
                        <a:gd name="T17" fmla="*/ 1 h 293"/>
                        <a:gd name="T18" fmla="*/ 24 w 197"/>
                        <a:gd name="T19" fmla="*/ 1 h 293"/>
                        <a:gd name="T20" fmla="*/ 27 w 197"/>
                        <a:gd name="T21" fmla="*/ 1 h 293"/>
                        <a:gd name="T22" fmla="*/ 30 w 197"/>
                        <a:gd name="T23" fmla="*/ 1 h 293"/>
                        <a:gd name="T24" fmla="*/ 32 w 197"/>
                        <a:gd name="T25" fmla="*/ 0 h 293"/>
                        <a:gd name="T26" fmla="*/ 35 w 197"/>
                        <a:gd name="T27" fmla="*/ 0 h 293"/>
                        <a:gd name="T28" fmla="*/ 36 w 197"/>
                        <a:gd name="T29" fmla="*/ 0 h 293"/>
                        <a:gd name="T30" fmla="*/ 41 w 197"/>
                        <a:gd name="T31" fmla="*/ 0 h 293"/>
                        <a:gd name="T32" fmla="*/ 46 w 197"/>
                        <a:gd name="T33" fmla="*/ 0 h 293"/>
                        <a:gd name="T34" fmla="*/ 46 w 197"/>
                        <a:gd name="T35" fmla="*/ 0 h 293"/>
                        <a:gd name="T36" fmla="*/ 47 w 197"/>
                        <a:gd name="T37" fmla="*/ 0 h 293"/>
                        <a:gd name="T38" fmla="*/ 49 w 197"/>
                        <a:gd name="T39" fmla="*/ 0 h 293"/>
                        <a:gd name="T40" fmla="*/ 53 w 197"/>
                        <a:gd name="T41" fmla="*/ 0 h 293"/>
                        <a:gd name="T42" fmla="*/ 56 w 197"/>
                        <a:gd name="T43" fmla="*/ 0 h 293"/>
                        <a:gd name="T44" fmla="*/ 59 w 197"/>
                        <a:gd name="T45" fmla="*/ 0 h 293"/>
                        <a:gd name="T46" fmla="*/ 61 w 197"/>
                        <a:gd name="T47" fmla="*/ 1 h 293"/>
                        <a:gd name="T48" fmla="*/ 64 w 197"/>
                        <a:gd name="T49" fmla="*/ 2 h 293"/>
                        <a:gd name="T50" fmla="*/ 66 w 197"/>
                        <a:gd name="T51" fmla="*/ 2 h 293"/>
                        <a:gd name="T52" fmla="*/ 68 w 197"/>
                        <a:gd name="T53" fmla="*/ 3 h 293"/>
                        <a:gd name="T54" fmla="*/ 71 w 197"/>
                        <a:gd name="T55" fmla="*/ 3 h 293"/>
                        <a:gd name="T56" fmla="*/ 73 w 197"/>
                        <a:gd name="T57" fmla="*/ 4 h 293"/>
                        <a:gd name="T58" fmla="*/ 76 w 197"/>
                        <a:gd name="T59" fmla="*/ 5 h 293"/>
                        <a:gd name="T60" fmla="*/ 78 w 197"/>
                        <a:gd name="T61" fmla="*/ 5 h 293"/>
                        <a:gd name="T62" fmla="*/ 81 w 197"/>
                        <a:gd name="T63" fmla="*/ 5 h 293"/>
                        <a:gd name="T64" fmla="*/ 84 w 197"/>
                        <a:gd name="T65" fmla="*/ 5 h 293"/>
                        <a:gd name="T66" fmla="*/ 87 w 197"/>
                        <a:gd name="T67" fmla="*/ 6 h 293"/>
                        <a:gd name="T68" fmla="*/ 89 w 197"/>
                        <a:gd name="T69" fmla="*/ 6 h 293"/>
                        <a:gd name="T70" fmla="*/ 92 w 197"/>
                        <a:gd name="T71" fmla="*/ 6 h 293"/>
                        <a:gd name="T72" fmla="*/ 93 w 197"/>
                        <a:gd name="T73" fmla="*/ 7 h 293"/>
                        <a:gd name="T74" fmla="*/ 97 w 197"/>
                        <a:gd name="T75" fmla="*/ 7 h 293"/>
                        <a:gd name="T76" fmla="*/ 100 w 197"/>
                        <a:gd name="T77" fmla="*/ 7 h 293"/>
                        <a:gd name="T78" fmla="*/ 101 w 197"/>
                        <a:gd name="T79" fmla="*/ 8 h 293"/>
                        <a:gd name="T80" fmla="*/ 0 60000 65536"/>
                        <a:gd name="T81" fmla="*/ 0 60000 65536"/>
                        <a:gd name="T82" fmla="*/ 0 60000 65536"/>
                        <a:gd name="T83" fmla="*/ 0 60000 65536"/>
                        <a:gd name="T84" fmla="*/ 0 60000 65536"/>
                        <a:gd name="T85" fmla="*/ 0 60000 65536"/>
                        <a:gd name="T86" fmla="*/ 0 60000 65536"/>
                        <a:gd name="T87" fmla="*/ 0 60000 65536"/>
                        <a:gd name="T88" fmla="*/ 0 60000 65536"/>
                        <a:gd name="T89" fmla="*/ 0 60000 65536"/>
                        <a:gd name="T90" fmla="*/ 0 60000 65536"/>
                        <a:gd name="T91" fmla="*/ 0 60000 65536"/>
                        <a:gd name="T92" fmla="*/ 0 60000 65536"/>
                        <a:gd name="T93" fmla="*/ 0 60000 65536"/>
                        <a:gd name="T94" fmla="*/ 0 60000 65536"/>
                        <a:gd name="T95" fmla="*/ 0 60000 65536"/>
                        <a:gd name="T96" fmla="*/ 0 60000 65536"/>
                        <a:gd name="T97" fmla="*/ 0 60000 65536"/>
                        <a:gd name="T98" fmla="*/ 0 60000 65536"/>
                        <a:gd name="T99" fmla="*/ 0 60000 65536"/>
                        <a:gd name="T100" fmla="*/ 0 60000 65536"/>
                        <a:gd name="T101" fmla="*/ 0 60000 65536"/>
                        <a:gd name="T102" fmla="*/ 0 60000 65536"/>
                        <a:gd name="T103" fmla="*/ 0 60000 65536"/>
                        <a:gd name="T104" fmla="*/ 0 60000 65536"/>
                        <a:gd name="T105" fmla="*/ 0 60000 65536"/>
                        <a:gd name="T106" fmla="*/ 0 60000 65536"/>
                        <a:gd name="T107" fmla="*/ 0 60000 65536"/>
                        <a:gd name="T108" fmla="*/ 0 60000 65536"/>
                        <a:gd name="T109" fmla="*/ 0 60000 65536"/>
                        <a:gd name="T110" fmla="*/ 0 60000 65536"/>
                        <a:gd name="T111" fmla="*/ 0 60000 65536"/>
                        <a:gd name="T112" fmla="*/ 0 60000 65536"/>
                        <a:gd name="T113" fmla="*/ 0 60000 65536"/>
                        <a:gd name="T114" fmla="*/ 0 60000 65536"/>
                        <a:gd name="T115" fmla="*/ 0 60000 65536"/>
                        <a:gd name="T116" fmla="*/ 0 60000 65536"/>
                        <a:gd name="T117" fmla="*/ 0 60000 65536"/>
                        <a:gd name="T118" fmla="*/ 0 60000 65536"/>
                        <a:gd name="T119" fmla="*/ 0 60000 65536"/>
                        <a:gd name="T120" fmla="*/ 0 w 197"/>
                        <a:gd name="T121" fmla="*/ 0 h 293"/>
                        <a:gd name="T122" fmla="*/ 197 w 197"/>
                        <a:gd name="T123" fmla="*/ 293 h 293"/>
                      </a:gdLst>
                      <a:ahLst/>
                      <a:cxnLst>
                        <a:cxn ang="T80">
                          <a:pos x="T0" y="T1"/>
                        </a:cxn>
                        <a:cxn ang="T81">
                          <a:pos x="T2" y="T3"/>
                        </a:cxn>
                        <a:cxn ang="T82">
                          <a:pos x="T4" y="T5"/>
                        </a:cxn>
                        <a:cxn ang="T83">
                          <a:pos x="T6" y="T7"/>
                        </a:cxn>
                        <a:cxn ang="T84">
                          <a:pos x="T8" y="T9"/>
                        </a:cxn>
                        <a:cxn ang="T85">
                          <a:pos x="T10" y="T11"/>
                        </a:cxn>
                        <a:cxn ang="T86">
                          <a:pos x="T12" y="T13"/>
                        </a:cxn>
                        <a:cxn ang="T87">
                          <a:pos x="T14" y="T15"/>
                        </a:cxn>
                        <a:cxn ang="T88">
                          <a:pos x="T16" y="T17"/>
                        </a:cxn>
                        <a:cxn ang="T89">
                          <a:pos x="T18" y="T19"/>
                        </a:cxn>
                        <a:cxn ang="T90">
                          <a:pos x="T20" y="T21"/>
                        </a:cxn>
                        <a:cxn ang="T91">
                          <a:pos x="T22" y="T23"/>
                        </a:cxn>
                        <a:cxn ang="T92">
                          <a:pos x="T24" y="T25"/>
                        </a:cxn>
                        <a:cxn ang="T93">
                          <a:pos x="T26" y="T27"/>
                        </a:cxn>
                        <a:cxn ang="T94">
                          <a:pos x="T28" y="T29"/>
                        </a:cxn>
                        <a:cxn ang="T95">
                          <a:pos x="T30" y="T31"/>
                        </a:cxn>
                        <a:cxn ang="T96">
                          <a:pos x="T32" y="T33"/>
                        </a:cxn>
                        <a:cxn ang="T97">
                          <a:pos x="T34" y="T35"/>
                        </a:cxn>
                        <a:cxn ang="T98">
                          <a:pos x="T36" y="T37"/>
                        </a:cxn>
                        <a:cxn ang="T99">
                          <a:pos x="T38" y="T39"/>
                        </a:cxn>
                        <a:cxn ang="T100">
                          <a:pos x="T40" y="T41"/>
                        </a:cxn>
                        <a:cxn ang="T101">
                          <a:pos x="T42" y="T43"/>
                        </a:cxn>
                        <a:cxn ang="T102">
                          <a:pos x="T44" y="T45"/>
                        </a:cxn>
                        <a:cxn ang="T103">
                          <a:pos x="T46" y="T47"/>
                        </a:cxn>
                        <a:cxn ang="T104">
                          <a:pos x="T48" y="T49"/>
                        </a:cxn>
                        <a:cxn ang="T105">
                          <a:pos x="T50" y="T51"/>
                        </a:cxn>
                        <a:cxn ang="T106">
                          <a:pos x="T52" y="T53"/>
                        </a:cxn>
                        <a:cxn ang="T107">
                          <a:pos x="T54" y="T55"/>
                        </a:cxn>
                        <a:cxn ang="T108">
                          <a:pos x="T56" y="T57"/>
                        </a:cxn>
                        <a:cxn ang="T109">
                          <a:pos x="T58" y="T59"/>
                        </a:cxn>
                        <a:cxn ang="T110">
                          <a:pos x="T60" y="T61"/>
                        </a:cxn>
                        <a:cxn ang="T111">
                          <a:pos x="T62" y="T63"/>
                        </a:cxn>
                        <a:cxn ang="T112">
                          <a:pos x="T64" y="T65"/>
                        </a:cxn>
                        <a:cxn ang="T113">
                          <a:pos x="T66" y="T67"/>
                        </a:cxn>
                        <a:cxn ang="T114">
                          <a:pos x="T68" y="T69"/>
                        </a:cxn>
                        <a:cxn ang="T115">
                          <a:pos x="T70" y="T71"/>
                        </a:cxn>
                        <a:cxn ang="T116">
                          <a:pos x="T72" y="T73"/>
                        </a:cxn>
                        <a:cxn ang="T117">
                          <a:pos x="T74" y="T75"/>
                        </a:cxn>
                        <a:cxn ang="T118">
                          <a:pos x="T76" y="T77"/>
                        </a:cxn>
                        <a:cxn ang="T119">
                          <a:pos x="T78" y="T79"/>
                        </a:cxn>
                      </a:cxnLst>
                      <a:rect l="T120" t="T121" r="T122" b="T123"/>
                      <a:pathLst>
                        <a:path w="197" h="293">
                          <a:moveTo>
                            <a:pt x="0" y="176"/>
                          </a:moveTo>
                          <a:lnTo>
                            <a:pt x="3" y="170"/>
                          </a:lnTo>
                          <a:lnTo>
                            <a:pt x="6" y="167"/>
                          </a:lnTo>
                          <a:lnTo>
                            <a:pt x="9" y="161"/>
                          </a:lnTo>
                          <a:lnTo>
                            <a:pt x="12" y="146"/>
                          </a:lnTo>
                          <a:lnTo>
                            <a:pt x="12" y="140"/>
                          </a:lnTo>
                          <a:lnTo>
                            <a:pt x="15" y="134"/>
                          </a:lnTo>
                          <a:lnTo>
                            <a:pt x="18" y="125"/>
                          </a:lnTo>
                          <a:lnTo>
                            <a:pt x="21" y="122"/>
                          </a:lnTo>
                          <a:lnTo>
                            <a:pt x="21" y="119"/>
                          </a:lnTo>
                          <a:lnTo>
                            <a:pt x="24" y="111"/>
                          </a:lnTo>
                          <a:lnTo>
                            <a:pt x="27" y="93"/>
                          </a:lnTo>
                          <a:lnTo>
                            <a:pt x="30" y="90"/>
                          </a:lnTo>
                          <a:lnTo>
                            <a:pt x="33" y="81"/>
                          </a:lnTo>
                          <a:lnTo>
                            <a:pt x="33" y="78"/>
                          </a:lnTo>
                          <a:lnTo>
                            <a:pt x="36" y="75"/>
                          </a:lnTo>
                          <a:lnTo>
                            <a:pt x="39" y="63"/>
                          </a:lnTo>
                          <a:lnTo>
                            <a:pt x="42" y="63"/>
                          </a:lnTo>
                          <a:lnTo>
                            <a:pt x="42" y="51"/>
                          </a:lnTo>
                          <a:lnTo>
                            <a:pt x="45" y="45"/>
                          </a:lnTo>
                          <a:lnTo>
                            <a:pt x="48" y="45"/>
                          </a:lnTo>
                          <a:lnTo>
                            <a:pt x="51" y="45"/>
                          </a:lnTo>
                          <a:lnTo>
                            <a:pt x="54" y="42"/>
                          </a:lnTo>
                          <a:lnTo>
                            <a:pt x="57" y="36"/>
                          </a:lnTo>
                          <a:lnTo>
                            <a:pt x="60" y="30"/>
                          </a:lnTo>
                          <a:lnTo>
                            <a:pt x="63" y="30"/>
                          </a:lnTo>
                          <a:lnTo>
                            <a:pt x="63" y="24"/>
                          </a:lnTo>
                          <a:lnTo>
                            <a:pt x="66" y="21"/>
                          </a:lnTo>
                          <a:lnTo>
                            <a:pt x="68" y="12"/>
                          </a:lnTo>
                          <a:lnTo>
                            <a:pt x="71" y="9"/>
                          </a:lnTo>
                          <a:lnTo>
                            <a:pt x="74" y="0"/>
                          </a:lnTo>
                          <a:lnTo>
                            <a:pt x="77" y="3"/>
                          </a:lnTo>
                          <a:lnTo>
                            <a:pt x="80" y="0"/>
                          </a:lnTo>
                          <a:lnTo>
                            <a:pt x="86" y="6"/>
                          </a:lnTo>
                          <a:lnTo>
                            <a:pt x="83" y="6"/>
                          </a:lnTo>
                          <a:lnTo>
                            <a:pt x="86" y="6"/>
                          </a:lnTo>
                          <a:lnTo>
                            <a:pt x="89" y="9"/>
                          </a:lnTo>
                          <a:lnTo>
                            <a:pt x="92" y="12"/>
                          </a:lnTo>
                          <a:lnTo>
                            <a:pt x="98" y="6"/>
                          </a:lnTo>
                          <a:lnTo>
                            <a:pt x="95" y="6"/>
                          </a:lnTo>
                          <a:lnTo>
                            <a:pt x="98" y="6"/>
                          </a:lnTo>
                          <a:lnTo>
                            <a:pt x="101" y="9"/>
                          </a:lnTo>
                          <a:lnTo>
                            <a:pt x="104" y="6"/>
                          </a:lnTo>
                          <a:lnTo>
                            <a:pt x="107" y="12"/>
                          </a:lnTo>
                          <a:lnTo>
                            <a:pt x="110" y="12"/>
                          </a:lnTo>
                          <a:lnTo>
                            <a:pt x="113" y="27"/>
                          </a:lnTo>
                          <a:lnTo>
                            <a:pt x="116" y="36"/>
                          </a:lnTo>
                          <a:lnTo>
                            <a:pt x="116" y="48"/>
                          </a:lnTo>
                          <a:lnTo>
                            <a:pt x="119" y="60"/>
                          </a:lnTo>
                          <a:lnTo>
                            <a:pt x="122" y="72"/>
                          </a:lnTo>
                          <a:lnTo>
                            <a:pt x="125" y="81"/>
                          </a:lnTo>
                          <a:lnTo>
                            <a:pt x="125" y="93"/>
                          </a:lnTo>
                          <a:lnTo>
                            <a:pt x="128" y="96"/>
                          </a:lnTo>
                          <a:lnTo>
                            <a:pt x="131" y="108"/>
                          </a:lnTo>
                          <a:lnTo>
                            <a:pt x="134" y="114"/>
                          </a:lnTo>
                          <a:lnTo>
                            <a:pt x="137" y="128"/>
                          </a:lnTo>
                          <a:lnTo>
                            <a:pt x="137" y="140"/>
                          </a:lnTo>
                          <a:lnTo>
                            <a:pt x="140" y="155"/>
                          </a:lnTo>
                          <a:lnTo>
                            <a:pt x="143" y="164"/>
                          </a:lnTo>
                          <a:lnTo>
                            <a:pt x="146" y="170"/>
                          </a:lnTo>
                          <a:lnTo>
                            <a:pt x="149" y="182"/>
                          </a:lnTo>
                          <a:lnTo>
                            <a:pt x="149" y="188"/>
                          </a:lnTo>
                          <a:lnTo>
                            <a:pt x="152" y="191"/>
                          </a:lnTo>
                          <a:lnTo>
                            <a:pt x="155" y="200"/>
                          </a:lnTo>
                          <a:lnTo>
                            <a:pt x="158" y="197"/>
                          </a:lnTo>
                          <a:lnTo>
                            <a:pt x="161" y="197"/>
                          </a:lnTo>
                          <a:lnTo>
                            <a:pt x="164" y="197"/>
                          </a:lnTo>
                          <a:lnTo>
                            <a:pt x="167" y="206"/>
                          </a:lnTo>
                          <a:lnTo>
                            <a:pt x="170" y="212"/>
                          </a:lnTo>
                          <a:lnTo>
                            <a:pt x="170" y="218"/>
                          </a:lnTo>
                          <a:lnTo>
                            <a:pt x="173" y="221"/>
                          </a:lnTo>
                          <a:lnTo>
                            <a:pt x="176" y="230"/>
                          </a:lnTo>
                          <a:lnTo>
                            <a:pt x="179" y="233"/>
                          </a:lnTo>
                          <a:lnTo>
                            <a:pt x="179" y="239"/>
                          </a:lnTo>
                          <a:lnTo>
                            <a:pt x="182" y="248"/>
                          </a:lnTo>
                          <a:lnTo>
                            <a:pt x="185" y="251"/>
                          </a:lnTo>
                          <a:lnTo>
                            <a:pt x="188" y="257"/>
                          </a:lnTo>
                          <a:lnTo>
                            <a:pt x="191" y="263"/>
                          </a:lnTo>
                          <a:lnTo>
                            <a:pt x="191" y="272"/>
                          </a:lnTo>
                          <a:lnTo>
                            <a:pt x="194" y="278"/>
                          </a:lnTo>
                          <a:lnTo>
                            <a:pt x="197" y="293"/>
                          </a:lnTo>
                        </a:path>
                      </a:pathLst>
                    </a:custGeom>
                    <a:noFill/>
                    <a:ln w="15875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54370" name="Group 215"/>
                  <p:cNvGrpSpPr>
                    <a:grpSpLocks/>
                  </p:cNvGrpSpPr>
                  <p:nvPr/>
                </p:nvGrpSpPr>
                <p:grpSpPr bwMode="auto">
                  <a:xfrm>
                    <a:off x="3684" y="1835"/>
                    <a:ext cx="915" cy="78"/>
                    <a:chOff x="1206" y="2106"/>
                    <a:chExt cx="915" cy="78"/>
                  </a:xfrm>
                </p:grpSpPr>
                <p:sp>
                  <p:nvSpPr>
                    <p:cNvPr id="54371" name="Line 216"/>
                    <p:cNvSpPr>
                      <a:spLocks noChangeAspect="1" noChangeShapeType="1"/>
                    </p:cNvSpPr>
                    <p:nvPr/>
                  </p:nvSpPr>
                  <p:spPr bwMode="auto">
                    <a:xfrm>
                      <a:off x="1233" y="2120"/>
                      <a:ext cx="818" cy="0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72" name="Line 217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1233" y="2106"/>
                      <a:ext cx="0" cy="14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73" name="Rectangle 218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206" y="2126"/>
                      <a:ext cx="97" cy="5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0" tIns="0" rIns="0" bIns="0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zh-CN" sz="600">
                          <a:solidFill>
                            <a:srgbClr val="000000"/>
                          </a:solidFill>
                          <a:ea typeface="SimSun" panose="02010600030101010101" pitchFamily="2" charset="-122"/>
                        </a:rPr>
                        <a:t>0</a:t>
                      </a:r>
                      <a:endParaRPr lang="en-US" altLang="zh-CN" sz="600">
                        <a:ea typeface="SimSun" panose="02010600030101010101" pitchFamily="2" charset="-122"/>
                      </a:endParaRPr>
                    </a:p>
                  </p:txBody>
                </p:sp>
                <p:sp>
                  <p:nvSpPr>
                    <p:cNvPr id="54374" name="Line 219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1438" y="2106"/>
                      <a:ext cx="0" cy="14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75" name="Rectangle 220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400" y="2126"/>
                      <a:ext cx="86" cy="5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0" tIns="0" rIns="0" bIns="0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zh-CN" sz="600">
                          <a:solidFill>
                            <a:srgbClr val="000000"/>
                          </a:solidFill>
                          <a:ea typeface="SimSun" panose="02010600030101010101" pitchFamily="2" charset="-122"/>
                        </a:rPr>
                        <a:t>100</a:t>
                      </a:r>
                      <a:endParaRPr lang="en-US" altLang="zh-CN" sz="600">
                        <a:ea typeface="SimSun" panose="02010600030101010101" pitchFamily="2" charset="-122"/>
                      </a:endParaRPr>
                    </a:p>
                  </p:txBody>
                </p:sp>
                <p:sp>
                  <p:nvSpPr>
                    <p:cNvPr id="54376" name="Line 221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1643" y="2106"/>
                      <a:ext cx="0" cy="14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77" name="Rectangle 222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607" y="2126"/>
                      <a:ext cx="95" cy="5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0" tIns="0" rIns="0" bIns="0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zh-CN" sz="600">
                          <a:solidFill>
                            <a:srgbClr val="000000"/>
                          </a:solidFill>
                          <a:ea typeface="SimSun" panose="02010600030101010101" pitchFamily="2" charset="-122"/>
                        </a:rPr>
                        <a:t>200</a:t>
                      </a:r>
                      <a:endParaRPr lang="en-US" altLang="zh-CN" sz="600">
                        <a:ea typeface="SimSun" panose="02010600030101010101" pitchFamily="2" charset="-122"/>
                      </a:endParaRPr>
                    </a:p>
                  </p:txBody>
                </p:sp>
                <p:sp>
                  <p:nvSpPr>
                    <p:cNvPr id="54378" name="Line 223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1848" y="2106"/>
                      <a:ext cx="0" cy="14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79" name="Rectangle 224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1809" y="2126"/>
                      <a:ext cx="85" cy="5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0" tIns="0" rIns="0" bIns="0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zh-CN" sz="600">
                          <a:solidFill>
                            <a:srgbClr val="000000"/>
                          </a:solidFill>
                          <a:ea typeface="SimSun" panose="02010600030101010101" pitchFamily="2" charset="-122"/>
                        </a:rPr>
                        <a:t>300</a:t>
                      </a:r>
                      <a:endParaRPr lang="en-US" altLang="zh-CN" sz="600">
                        <a:ea typeface="SimSun" panose="02010600030101010101" pitchFamily="2" charset="-122"/>
                      </a:endParaRPr>
                    </a:p>
                  </p:txBody>
                </p:sp>
                <p:sp>
                  <p:nvSpPr>
                    <p:cNvPr id="54380" name="Line 225"/>
                    <p:cNvSpPr>
                      <a:spLocks noChangeAspect="1" noChangeShapeType="1"/>
                    </p:cNvSpPr>
                    <p:nvPr/>
                  </p:nvSpPr>
                  <p:spPr bwMode="auto">
                    <a:xfrm flipV="1">
                      <a:off x="2052" y="2106"/>
                      <a:ext cx="0" cy="14"/>
                    </a:xfrm>
                    <a:prstGeom prst="line">
                      <a:avLst/>
                    </a:prstGeom>
                    <a:noFill/>
                    <a:ln w="0">
                      <a:solidFill>
                        <a:srgbClr val="000000"/>
                      </a:solidFill>
                      <a:round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noFill/>
                        </a14:hiddenFill>
                      </a:ext>
                    </a:extLst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54381" name="Rectangle 226"/>
                    <p:cNvSpPr>
                      <a:spLocks noChangeAspect="1" noChangeArrowheads="1"/>
                    </p:cNvSpPr>
                    <p:nvPr/>
                  </p:nvSpPr>
                  <p:spPr bwMode="auto">
                    <a:xfrm>
                      <a:off x="2024" y="2126"/>
                      <a:ext cx="97" cy="58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0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lIns="0" tIns="0" rIns="0" bIns="0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32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Char char="–"/>
                        <a:defRPr sz="28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sz="24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sz="2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defRPr>
                      </a:lvl9pPr>
                    </a:lstStyle>
                    <a:p>
                      <a:pPr eaLnBrk="1" hangingPunct="1"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zh-CN" sz="600">
                          <a:solidFill>
                            <a:srgbClr val="000000"/>
                          </a:solidFill>
                          <a:ea typeface="SimSun" panose="02010600030101010101" pitchFamily="2" charset="-122"/>
                        </a:rPr>
                        <a:t>400</a:t>
                      </a:r>
                      <a:endParaRPr lang="en-US" altLang="zh-CN" sz="600">
                        <a:ea typeface="SimSun" panose="02010600030101010101" pitchFamily="2" charset="-122"/>
                      </a:endParaRPr>
                    </a:p>
                  </p:txBody>
                </p:sp>
              </p:grpSp>
            </p:grpSp>
            <p:grpSp>
              <p:nvGrpSpPr>
                <p:cNvPr id="54359" name="Group 227"/>
                <p:cNvGrpSpPr>
                  <a:grpSpLocks/>
                </p:cNvGrpSpPr>
                <p:nvPr/>
              </p:nvGrpSpPr>
              <p:grpSpPr bwMode="auto">
                <a:xfrm>
                  <a:off x="2064" y="1700"/>
                  <a:ext cx="172" cy="226"/>
                  <a:chOff x="2313" y="1543"/>
                  <a:chExt cx="193" cy="297"/>
                </a:xfrm>
              </p:grpSpPr>
              <p:sp>
                <p:nvSpPr>
                  <p:cNvPr id="54360" name="Line 228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29" y="1580"/>
                    <a:ext cx="0" cy="219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61" name="Line 229"/>
                  <p:cNvSpPr>
                    <a:spLocks noChangeShapeType="1"/>
                  </p:cNvSpPr>
                  <p:nvPr/>
                </p:nvSpPr>
                <p:spPr bwMode="auto">
                  <a:xfrm>
                    <a:off x="2313" y="1799"/>
                    <a:ext cx="2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62" name="Rectangle 230"/>
                  <p:cNvSpPr>
                    <a:spLocks noChangeArrowheads="1"/>
                  </p:cNvSpPr>
                  <p:nvPr/>
                </p:nvSpPr>
                <p:spPr bwMode="auto">
                  <a:xfrm>
                    <a:off x="2372" y="1763"/>
                    <a:ext cx="103" cy="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zh-CN" sz="600">
                        <a:solidFill>
                          <a:srgbClr val="000000"/>
                        </a:solidFill>
                        <a:ea typeface="SimSun" panose="02010600030101010101" pitchFamily="2" charset="-122"/>
                      </a:rPr>
                      <a:t>0</a:t>
                    </a:r>
                  </a:p>
                </p:txBody>
              </p:sp>
              <p:sp>
                <p:nvSpPr>
                  <p:cNvPr id="54363" name="Line 231"/>
                  <p:cNvSpPr>
                    <a:spLocks noChangeShapeType="1"/>
                  </p:cNvSpPr>
                  <p:nvPr/>
                </p:nvSpPr>
                <p:spPr bwMode="auto">
                  <a:xfrm>
                    <a:off x="2313" y="1725"/>
                    <a:ext cx="2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64" name="Rectangle 232"/>
                  <p:cNvSpPr>
                    <a:spLocks noChangeArrowheads="1"/>
                  </p:cNvSpPr>
                  <p:nvPr/>
                </p:nvSpPr>
                <p:spPr bwMode="auto">
                  <a:xfrm>
                    <a:off x="2372" y="1688"/>
                    <a:ext cx="112" cy="76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zh-CN" sz="600">
                        <a:solidFill>
                          <a:srgbClr val="000000"/>
                        </a:solidFill>
                        <a:ea typeface="SimSun" panose="02010600030101010101" pitchFamily="2" charset="-122"/>
                      </a:rPr>
                      <a:t>0.5</a:t>
                    </a:r>
                  </a:p>
                </p:txBody>
              </p:sp>
              <p:sp>
                <p:nvSpPr>
                  <p:cNvPr id="54365" name="Line 233"/>
                  <p:cNvSpPr>
                    <a:spLocks noChangeShapeType="1"/>
                  </p:cNvSpPr>
                  <p:nvPr/>
                </p:nvSpPr>
                <p:spPr bwMode="auto">
                  <a:xfrm>
                    <a:off x="2313" y="1652"/>
                    <a:ext cx="29" cy="0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66" name="Rectangle 234"/>
                  <p:cNvSpPr>
                    <a:spLocks noChangeArrowheads="1"/>
                  </p:cNvSpPr>
                  <p:nvPr/>
                </p:nvSpPr>
                <p:spPr bwMode="auto">
                  <a:xfrm>
                    <a:off x="2372" y="1615"/>
                    <a:ext cx="134" cy="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zh-CN" sz="600">
                        <a:solidFill>
                          <a:srgbClr val="000000"/>
                        </a:solidFill>
                        <a:ea typeface="SimSun" panose="02010600030101010101" pitchFamily="2" charset="-122"/>
                      </a:rPr>
                      <a:t>1.0</a:t>
                    </a:r>
                  </a:p>
                </p:txBody>
              </p:sp>
              <p:sp>
                <p:nvSpPr>
                  <p:cNvPr id="54367" name="Line 23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13" y="1579"/>
                    <a:ext cx="29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68" name="Rectangle 236"/>
                  <p:cNvSpPr>
                    <a:spLocks noChangeArrowheads="1"/>
                  </p:cNvSpPr>
                  <p:nvPr/>
                </p:nvSpPr>
                <p:spPr bwMode="auto">
                  <a:xfrm>
                    <a:off x="2372" y="1543"/>
                    <a:ext cx="112" cy="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32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spcBef>
                        <a:spcPct val="20000"/>
                      </a:spcBef>
                      <a:buChar char="–"/>
                      <a:defRPr sz="28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sz="24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sz="2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eaLnBrk="1" hangingPunct="1"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zh-CN" sz="600">
                        <a:solidFill>
                          <a:srgbClr val="000000"/>
                        </a:solidFill>
                        <a:ea typeface="SimSun" panose="02010600030101010101" pitchFamily="2" charset="-122"/>
                      </a:rPr>
                      <a:t>1.5</a:t>
                    </a:r>
                    <a:endParaRPr lang="en-US" altLang="zh-CN" sz="600">
                      <a:ea typeface="SimSun" panose="02010600030101010101" pitchFamily="2" charset="-122"/>
                    </a:endParaRPr>
                  </a:p>
                </p:txBody>
              </p:sp>
            </p:grpSp>
          </p:grpSp>
        </p:grpSp>
        <p:grpSp>
          <p:nvGrpSpPr>
            <p:cNvPr id="54302" name="Group 355"/>
            <p:cNvGrpSpPr>
              <a:grpSpLocks/>
            </p:cNvGrpSpPr>
            <p:nvPr/>
          </p:nvGrpSpPr>
          <p:grpSpPr bwMode="auto">
            <a:xfrm>
              <a:off x="386" y="2272"/>
              <a:ext cx="1822" cy="769"/>
              <a:chOff x="463" y="2272"/>
              <a:chExt cx="1822" cy="769"/>
            </a:xfrm>
          </p:grpSpPr>
          <p:sp>
            <p:nvSpPr>
              <p:cNvPr id="54337" name="Rectangle 199"/>
              <p:cNvSpPr>
                <a:spLocks noChangeArrowheads="1"/>
              </p:cNvSpPr>
              <p:nvPr/>
            </p:nvSpPr>
            <p:spPr bwMode="auto">
              <a:xfrm>
                <a:off x="1421" y="2272"/>
                <a:ext cx="864" cy="2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1000" b="1">
                    <a:ea typeface="SimSun" panose="02010600030101010101" pitchFamily="2" charset="-122"/>
                  </a:rPr>
                  <a:t>Arrowhead Decision Tree</a:t>
                </a:r>
              </a:p>
            </p:txBody>
          </p:sp>
          <p:sp>
            <p:nvSpPr>
              <p:cNvPr id="54338" name="Line 193"/>
              <p:cNvSpPr>
                <a:spLocks noChangeShapeType="1"/>
              </p:cNvSpPr>
              <p:nvPr/>
            </p:nvSpPr>
            <p:spPr bwMode="auto">
              <a:xfrm flipV="1">
                <a:off x="504" y="2329"/>
                <a:ext cx="829" cy="60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39" name="Line 196"/>
              <p:cNvSpPr>
                <a:spLocks noChangeShapeType="1"/>
              </p:cNvSpPr>
              <p:nvPr/>
            </p:nvSpPr>
            <p:spPr bwMode="auto">
              <a:xfrm flipH="1" flipV="1">
                <a:off x="1345" y="2330"/>
                <a:ext cx="415" cy="27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0" name="Rectangle 197"/>
              <p:cNvSpPr>
                <a:spLocks noChangeArrowheads="1"/>
              </p:cNvSpPr>
              <p:nvPr/>
            </p:nvSpPr>
            <p:spPr bwMode="auto">
              <a:xfrm>
                <a:off x="1289" y="2290"/>
                <a:ext cx="105" cy="111"/>
              </a:xfrm>
              <a:prstGeom prst="rect">
                <a:avLst/>
              </a:prstGeom>
              <a:solidFill>
                <a:srgbClr val="EAEAEA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36576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900">
                    <a:latin typeface="Arial" panose="020B0604020202020204" pitchFamily="34" charset="0"/>
                    <a:ea typeface="SimSun" panose="02010600030101010101" pitchFamily="2" charset="-122"/>
                  </a:rPr>
                  <a:t>I</a:t>
                </a:r>
              </a:p>
            </p:txBody>
          </p:sp>
          <p:sp>
            <p:nvSpPr>
              <p:cNvPr id="54341" name="Rectangle 201"/>
              <p:cNvSpPr>
                <a:spLocks noChangeArrowheads="1"/>
              </p:cNvSpPr>
              <p:nvPr/>
            </p:nvSpPr>
            <p:spPr bwMode="auto">
              <a:xfrm>
                <a:off x="2116" y="2929"/>
                <a:ext cx="106" cy="111"/>
              </a:xfrm>
              <a:prstGeom prst="rect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36576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900">
                    <a:latin typeface="Arial" panose="020B0604020202020204" pitchFamily="34" charset="0"/>
                    <a:ea typeface="SimSun" panose="02010600030101010101" pitchFamily="2" charset="-122"/>
                  </a:rPr>
                  <a:t>2</a:t>
                </a:r>
              </a:p>
            </p:txBody>
          </p:sp>
          <p:sp>
            <p:nvSpPr>
              <p:cNvPr id="54342" name="Rectangle 202"/>
              <p:cNvSpPr>
                <a:spLocks noChangeArrowheads="1"/>
              </p:cNvSpPr>
              <p:nvPr/>
            </p:nvSpPr>
            <p:spPr bwMode="auto">
              <a:xfrm>
                <a:off x="463" y="2930"/>
                <a:ext cx="111" cy="111"/>
              </a:xfrm>
              <a:prstGeom prst="rect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36576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900">
                    <a:latin typeface="Arial" panose="020B0604020202020204" pitchFamily="34" charset="0"/>
                    <a:ea typeface="SimSun" panose="02010600030101010101" pitchFamily="2" charset="-122"/>
                  </a:rPr>
                  <a:t>1</a:t>
                </a:r>
              </a:p>
            </p:txBody>
          </p:sp>
          <p:sp>
            <p:nvSpPr>
              <p:cNvPr id="54343" name="Line 239"/>
              <p:cNvSpPr>
                <a:spLocks noChangeShapeType="1"/>
              </p:cNvSpPr>
              <p:nvPr/>
            </p:nvSpPr>
            <p:spPr bwMode="auto">
              <a:xfrm flipV="1">
                <a:off x="1339" y="2657"/>
                <a:ext cx="420" cy="27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4" name="Line 240"/>
              <p:cNvSpPr>
                <a:spLocks noChangeShapeType="1"/>
              </p:cNvSpPr>
              <p:nvPr/>
            </p:nvSpPr>
            <p:spPr bwMode="auto">
              <a:xfrm flipH="1" flipV="1">
                <a:off x="1759" y="2657"/>
                <a:ext cx="414" cy="27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5" name="Rectangle 241"/>
              <p:cNvSpPr>
                <a:spLocks noChangeArrowheads="1"/>
              </p:cNvSpPr>
              <p:nvPr/>
            </p:nvSpPr>
            <p:spPr bwMode="auto">
              <a:xfrm>
                <a:off x="1706" y="2602"/>
                <a:ext cx="105" cy="111"/>
              </a:xfrm>
              <a:prstGeom prst="rect">
                <a:avLst/>
              </a:prstGeom>
              <a:solidFill>
                <a:srgbClr val="EAEAEA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36576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900">
                    <a:latin typeface="Arial" panose="020B0604020202020204" pitchFamily="34" charset="0"/>
                    <a:ea typeface="SimSun" panose="02010600030101010101" pitchFamily="2" charset="-122"/>
                  </a:rPr>
                  <a:t>II</a:t>
                </a:r>
              </a:p>
            </p:txBody>
          </p:sp>
          <p:sp>
            <p:nvSpPr>
              <p:cNvPr id="54346" name="Rectangle 243"/>
              <p:cNvSpPr>
                <a:spLocks noChangeArrowheads="1"/>
              </p:cNvSpPr>
              <p:nvPr/>
            </p:nvSpPr>
            <p:spPr bwMode="auto">
              <a:xfrm>
                <a:off x="1300" y="2927"/>
                <a:ext cx="111" cy="111"/>
              </a:xfrm>
              <a:prstGeom prst="rect">
                <a:avLst/>
              </a:prstGeom>
              <a:solidFill>
                <a:srgbClr val="F8F8F8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36576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900">
                    <a:latin typeface="Arial" panose="020B0604020202020204" pitchFamily="34" charset="0"/>
                    <a:ea typeface="SimSun" panose="02010600030101010101" pitchFamily="2" charset="-122"/>
                  </a:rPr>
                  <a:t>0</a:t>
                </a:r>
              </a:p>
            </p:txBody>
          </p:sp>
        </p:grpSp>
        <p:grpSp>
          <p:nvGrpSpPr>
            <p:cNvPr id="54303" name="Group 352"/>
            <p:cNvGrpSpPr>
              <a:grpSpLocks/>
            </p:cNvGrpSpPr>
            <p:nvPr/>
          </p:nvGrpSpPr>
          <p:grpSpPr bwMode="auto">
            <a:xfrm>
              <a:off x="252" y="939"/>
              <a:ext cx="2088" cy="628"/>
              <a:chOff x="287" y="939"/>
              <a:chExt cx="2088" cy="628"/>
            </a:xfrm>
          </p:grpSpPr>
          <p:sp>
            <p:nvSpPr>
              <p:cNvPr id="54304" name="Rectangle 203"/>
              <p:cNvSpPr>
                <a:spLocks noChangeArrowheads="1"/>
              </p:cNvSpPr>
              <p:nvPr/>
            </p:nvSpPr>
            <p:spPr bwMode="auto">
              <a:xfrm>
                <a:off x="991" y="1115"/>
                <a:ext cx="452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900">
                    <a:ea typeface="SimSun" panose="02010600030101010101" pitchFamily="2" charset="-122"/>
                  </a:rPr>
                  <a:t>Clovis</a:t>
                </a:r>
              </a:p>
            </p:txBody>
          </p:sp>
          <p:grpSp>
            <p:nvGrpSpPr>
              <p:cNvPr id="54305" name="Group 347"/>
              <p:cNvGrpSpPr>
                <a:grpSpLocks/>
              </p:cNvGrpSpPr>
              <p:nvPr/>
            </p:nvGrpSpPr>
            <p:grpSpPr bwMode="auto">
              <a:xfrm>
                <a:off x="287" y="1053"/>
                <a:ext cx="875" cy="510"/>
                <a:chOff x="3068" y="687"/>
                <a:chExt cx="875" cy="510"/>
              </a:xfrm>
            </p:grpSpPr>
            <p:grpSp>
              <p:nvGrpSpPr>
                <p:cNvPr id="54322" name="Group 330"/>
                <p:cNvGrpSpPr>
                  <a:grpSpLocks/>
                </p:cNvGrpSpPr>
                <p:nvPr/>
              </p:nvGrpSpPr>
              <p:grpSpPr bwMode="auto">
                <a:xfrm>
                  <a:off x="3252" y="687"/>
                  <a:ext cx="530" cy="202"/>
                  <a:chOff x="3834" y="492"/>
                  <a:chExt cx="530" cy="202"/>
                </a:xfrm>
              </p:grpSpPr>
              <p:pic>
                <p:nvPicPr>
                  <p:cNvPr id="54334" name="Picture 315"/>
                  <p:cNvPicPr>
                    <a:picLocks noChangeAspect="1" noChangeArrowheads="1"/>
                  </p:cNvPicPr>
                  <p:nvPr/>
                </p:nvPicPr>
                <p:blipFill>
                  <a:blip r:embed="rId2">
                    <a:clrChange>
                      <a:clrFrom>
                        <a:srgbClr val="FFFFFF"/>
                      </a:clrFrom>
                      <a:clrTo>
                        <a:srgbClr val="FFFFFF">
                          <a:alpha val="0"/>
                        </a:srgbClr>
                      </a:clrTo>
                    </a:clrChange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834" y="492"/>
                    <a:ext cx="530" cy="20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4335" name="Freeform 316"/>
                  <p:cNvSpPr>
                    <a:spLocks noChangeAspect="1"/>
                  </p:cNvSpPr>
                  <p:nvPr/>
                </p:nvSpPr>
                <p:spPr bwMode="auto">
                  <a:xfrm>
                    <a:off x="4164" y="528"/>
                    <a:ext cx="173" cy="139"/>
                  </a:xfrm>
                  <a:custGeom>
                    <a:avLst/>
                    <a:gdLst>
                      <a:gd name="T0" fmla="*/ 2 w 228"/>
                      <a:gd name="T1" fmla="*/ 34 h 198"/>
                      <a:gd name="T2" fmla="*/ 4 w 228"/>
                      <a:gd name="T3" fmla="*/ 34 h 198"/>
                      <a:gd name="T4" fmla="*/ 6 w 228"/>
                      <a:gd name="T5" fmla="*/ 34 h 198"/>
                      <a:gd name="T6" fmla="*/ 8 w 228"/>
                      <a:gd name="T7" fmla="*/ 34 h 198"/>
                      <a:gd name="T8" fmla="*/ 11 w 228"/>
                      <a:gd name="T9" fmla="*/ 34 h 198"/>
                      <a:gd name="T10" fmla="*/ 14 w 228"/>
                      <a:gd name="T11" fmla="*/ 34 h 198"/>
                      <a:gd name="T12" fmla="*/ 17 w 228"/>
                      <a:gd name="T13" fmla="*/ 34 h 198"/>
                      <a:gd name="T14" fmla="*/ 19 w 228"/>
                      <a:gd name="T15" fmla="*/ 34 h 198"/>
                      <a:gd name="T16" fmla="*/ 21 w 228"/>
                      <a:gd name="T17" fmla="*/ 34 h 198"/>
                      <a:gd name="T18" fmla="*/ 24 w 228"/>
                      <a:gd name="T19" fmla="*/ 33 h 198"/>
                      <a:gd name="T20" fmla="*/ 27 w 228"/>
                      <a:gd name="T21" fmla="*/ 33 h 198"/>
                      <a:gd name="T22" fmla="*/ 29 w 228"/>
                      <a:gd name="T23" fmla="*/ 33 h 198"/>
                      <a:gd name="T24" fmla="*/ 32 w 228"/>
                      <a:gd name="T25" fmla="*/ 33 h 198"/>
                      <a:gd name="T26" fmla="*/ 33 w 228"/>
                      <a:gd name="T27" fmla="*/ 33 h 198"/>
                      <a:gd name="T28" fmla="*/ 36 w 228"/>
                      <a:gd name="T29" fmla="*/ 33 h 198"/>
                      <a:gd name="T30" fmla="*/ 39 w 228"/>
                      <a:gd name="T31" fmla="*/ 33 h 198"/>
                      <a:gd name="T32" fmla="*/ 42 w 228"/>
                      <a:gd name="T33" fmla="*/ 33 h 198"/>
                      <a:gd name="T34" fmla="*/ 44 w 228"/>
                      <a:gd name="T35" fmla="*/ 33 h 198"/>
                      <a:gd name="T36" fmla="*/ 46 w 228"/>
                      <a:gd name="T37" fmla="*/ 33 h 198"/>
                      <a:gd name="T38" fmla="*/ 49 w 228"/>
                      <a:gd name="T39" fmla="*/ 33 h 198"/>
                      <a:gd name="T40" fmla="*/ 52 w 228"/>
                      <a:gd name="T41" fmla="*/ 33 h 198"/>
                      <a:gd name="T42" fmla="*/ 54 w 228"/>
                      <a:gd name="T43" fmla="*/ 32 h 198"/>
                      <a:gd name="T44" fmla="*/ 54 w 228"/>
                      <a:gd name="T45" fmla="*/ 29 h 198"/>
                      <a:gd name="T46" fmla="*/ 52 w 228"/>
                      <a:gd name="T47" fmla="*/ 28 h 198"/>
                      <a:gd name="T48" fmla="*/ 49 w 228"/>
                      <a:gd name="T49" fmla="*/ 27 h 198"/>
                      <a:gd name="T50" fmla="*/ 46 w 228"/>
                      <a:gd name="T51" fmla="*/ 25 h 198"/>
                      <a:gd name="T52" fmla="*/ 44 w 228"/>
                      <a:gd name="T53" fmla="*/ 24 h 198"/>
                      <a:gd name="T54" fmla="*/ 42 w 228"/>
                      <a:gd name="T55" fmla="*/ 22 h 198"/>
                      <a:gd name="T56" fmla="*/ 42 w 228"/>
                      <a:gd name="T57" fmla="*/ 19 h 198"/>
                      <a:gd name="T58" fmla="*/ 42 w 228"/>
                      <a:gd name="T59" fmla="*/ 15 h 198"/>
                      <a:gd name="T60" fmla="*/ 42 w 228"/>
                      <a:gd name="T61" fmla="*/ 13 h 198"/>
                      <a:gd name="T62" fmla="*/ 44 w 228"/>
                      <a:gd name="T63" fmla="*/ 10 h 198"/>
                      <a:gd name="T64" fmla="*/ 46 w 228"/>
                      <a:gd name="T65" fmla="*/ 9 h 198"/>
                      <a:gd name="T66" fmla="*/ 49 w 228"/>
                      <a:gd name="T67" fmla="*/ 8 h 198"/>
                      <a:gd name="T68" fmla="*/ 51 w 228"/>
                      <a:gd name="T69" fmla="*/ 6 h 198"/>
                      <a:gd name="T70" fmla="*/ 54 w 228"/>
                      <a:gd name="T71" fmla="*/ 6 h 198"/>
                      <a:gd name="T72" fmla="*/ 55 w 228"/>
                      <a:gd name="T73" fmla="*/ 4 h 198"/>
                      <a:gd name="T74" fmla="*/ 57 w 228"/>
                      <a:gd name="T75" fmla="*/ 2 h 198"/>
                      <a:gd name="T76" fmla="*/ 55 w 228"/>
                      <a:gd name="T77" fmla="*/ 1 h 198"/>
                      <a:gd name="T78" fmla="*/ 52 w 228"/>
                      <a:gd name="T79" fmla="*/ 1 h 198"/>
                      <a:gd name="T80" fmla="*/ 50 w 228"/>
                      <a:gd name="T81" fmla="*/ 1 h 198"/>
                      <a:gd name="T82" fmla="*/ 48 w 228"/>
                      <a:gd name="T83" fmla="*/ 1 h 198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228"/>
                      <a:gd name="T127" fmla="*/ 0 h 198"/>
                      <a:gd name="T128" fmla="*/ 228 w 228"/>
                      <a:gd name="T129" fmla="*/ 198 h 198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228" h="198">
                        <a:moveTo>
                          <a:pt x="0" y="195"/>
                        </a:moveTo>
                        <a:lnTo>
                          <a:pt x="3" y="195"/>
                        </a:lnTo>
                        <a:lnTo>
                          <a:pt x="6" y="198"/>
                        </a:lnTo>
                        <a:lnTo>
                          <a:pt x="9" y="198"/>
                        </a:lnTo>
                        <a:lnTo>
                          <a:pt x="12" y="198"/>
                        </a:lnTo>
                        <a:lnTo>
                          <a:pt x="15" y="198"/>
                        </a:lnTo>
                        <a:lnTo>
                          <a:pt x="18" y="198"/>
                        </a:lnTo>
                        <a:lnTo>
                          <a:pt x="21" y="198"/>
                        </a:lnTo>
                        <a:lnTo>
                          <a:pt x="27" y="198"/>
                        </a:lnTo>
                        <a:lnTo>
                          <a:pt x="30" y="198"/>
                        </a:lnTo>
                        <a:lnTo>
                          <a:pt x="33" y="198"/>
                        </a:lnTo>
                        <a:lnTo>
                          <a:pt x="36" y="198"/>
                        </a:lnTo>
                        <a:lnTo>
                          <a:pt x="39" y="198"/>
                        </a:lnTo>
                        <a:lnTo>
                          <a:pt x="42" y="198"/>
                        </a:lnTo>
                        <a:lnTo>
                          <a:pt x="45" y="198"/>
                        </a:lnTo>
                        <a:lnTo>
                          <a:pt x="48" y="198"/>
                        </a:lnTo>
                        <a:lnTo>
                          <a:pt x="51" y="198"/>
                        </a:lnTo>
                        <a:lnTo>
                          <a:pt x="57" y="198"/>
                        </a:lnTo>
                        <a:lnTo>
                          <a:pt x="60" y="198"/>
                        </a:lnTo>
                        <a:lnTo>
                          <a:pt x="63" y="198"/>
                        </a:lnTo>
                        <a:lnTo>
                          <a:pt x="66" y="198"/>
                        </a:lnTo>
                        <a:lnTo>
                          <a:pt x="69" y="198"/>
                        </a:lnTo>
                        <a:lnTo>
                          <a:pt x="72" y="198"/>
                        </a:lnTo>
                        <a:lnTo>
                          <a:pt x="75" y="198"/>
                        </a:lnTo>
                        <a:lnTo>
                          <a:pt x="78" y="198"/>
                        </a:lnTo>
                        <a:lnTo>
                          <a:pt x="81" y="198"/>
                        </a:lnTo>
                        <a:lnTo>
                          <a:pt x="84" y="198"/>
                        </a:lnTo>
                        <a:lnTo>
                          <a:pt x="90" y="195"/>
                        </a:lnTo>
                        <a:lnTo>
                          <a:pt x="93" y="195"/>
                        </a:lnTo>
                        <a:lnTo>
                          <a:pt x="96" y="195"/>
                        </a:lnTo>
                        <a:lnTo>
                          <a:pt x="99" y="195"/>
                        </a:lnTo>
                        <a:lnTo>
                          <a:pt x="102" y="195"/>
                        </a:lnTo>
                        <a:lnTo>
                          <a:pt x="105" y="195"/>
                        </a:lnTo>
                        <a:lnTo>
                          <a:pt x="108" y="195"/>
                        </a:lnTo>
                        <a:lnTo>
                          <a:pt x="111" y="195"/>
                        </a:lnTo>
                        <a:lnTo>
                          <a:pt x="114" y="195"/>
                        </a:lnTo>
                        <a:lnTo>
                          <a:pt x="120" y="195"/>
                        </a:lnTo>
                        <a:lnTo>
                          <a:pt x="123" y="195"/>
                        </a:lnTo>
                        <a:lnTo>
                          <a:pt x="126" y="195"/>
                        </a:lnTo>
                        <a:lnTo>
                          <a:pt x="129" y="195"/>
                        </a:lnTo>
                        <a:lnTo>
                          <a:pt x="132" y="195"/>
                        </a:lnTo>
                        <a:lnTo>
                          <a:pt x="135" y="195"/>
                        </a:lnTo>
                        <a:lnTo>
                          <a:pt x="138" y="195"/>
                        </a:lnTo>
                        <a:lnTo>
                          <a:pt x="141" y="195"/>
                        </a:lnTo>
                        <a:lnTo>
                          <a:pt x="144" y="195"/>
                        </a:lnTo>
                        <a:lnTo>
                          <a:pt x="147" y="195"/>
                        </a:lnTo>
                        <a:lnTo>
                          <a:pt x="153" y="195"/>
                        </a:lnTo>
                        <a:lnTo>
                          <a:pt x="156" y="195"/>
                        </a:lnTo>
                        <a:lnTo>
                          <a:pt x="159" y="195"/>
                        </a:lnTo>
                        <a:lnTo>
                          <a:pt x="162" y="195"/>
                        </a:lnTo>
                        <a:lnTo>
                          <a:pt x="165" y="195"/>
                        </a:lnTo>
                        <a:lnTo>
                          <a:pt x="168" y="195"/>
                        </a:lnTo>
                        <a:lnTo>
                          <a:pt x="171" y="195"/>
                        </a:lnTo>
                        <a:lnTo>
                          <a:pt x="174" y="195"/>
                        </a:lnTo>
                        <a:lnTo>
                          <a:pt x="177" y="195"/>
                        </a:lnTo>
                        <a:lnTo>
                          <a:pt x="183" y="195"/>
                        </a:lnTo>
                        <a:lnTo>
                          <a:pt x="186" y="195"/>
                        </a:lnTo>
                        <a:lnTo>
                          <a:pt x="189" y="195"/>
                        </a:lnTo>
                        <a:lnTo>
                          <a:pt x="192" y="195"/>
                        </a:lnTo>
                        <a:lnTo>
                          <a:pt x="195" y="195"/>
                        </a:lnTo>
                        <a:lnTo>
                          <a:pt x="198" y="195"/>
                        </a:lnTo>
                        <a:lnTo>
                          <a:pt x="201" y="195"/>
                        </a:lnTo>
                        <a:lnTo>
                          <a:pt x="204" y="195"/>
                        </a:lnTo>
                        <a:lnTo>
                          <a:pt x="207" y="195"/>
                        </a:lnTo>
                        <a:lnTo>
                          <a:pt x="213" y="195"/>
                        </a:lnTo>
                        <a:lnTo>
                          <a:pt x="216" y="189"/>
                        </a:lnTo>
                        <a:lnTo>
                          <a:pt x="219" y="186"/>
                        </a:lnTo>
                        <a:lnTo>
                          <a:pt x="219" y="177"/>
                        </a:lnTo>
                        <a:lnTo>
                          <a:pt x="216" y="174"/>
                        </a:lnTo>
                        <a:lnTo>
                          <a:pt x="213" y="171"/>
                        </a:lnTo>
                        <a:lnTo>
                          <a:pt x="207" y="168"/>
                        </a:lnTo>
                        <a:lnTo>
                          <a:pt x="204" y="165"/>
                        </a:lnTo>
                        <a:lnTo>
                          <a:pt x="201" y="159"/>
                        </a:lnTo>
                        <a:lnTo>
                          <a:pt x="198" y="159"/>
                        </a:lnTo>
                        <a:lnTo>
                          <a:pt x="195" y="156"/>
                        </a:lnTo>
                        <a:lnTo>
                          <a:pt x="192" y="153"/>
                        </a:lnTo>
                        <a:lnTo>
                          <a:pt x="189" y="150"/>
                        </a:lnTo>
                        <a:lnTo>
                          <a:pt x="186" y="147"/>
                        </a:lnTo>
                        <a:lnTo>
                          <a:pt x="183" y="144"/>
                        </a:lnTo>
                        <a:lnTo>
                          <a:pt x="177" y="141"/>
                        </a:lnTo>
                        <a:lnTo>
                          <a:pt x="174" y="138"/>
                        </a:lnTo>
                        <a:lnTo>
                          <a:pt x="174" y="135"/>
                        </a:lnTo>
                        <a:lnTo>
                          <a:pt x="171" y="132"/>
                        </a:lnTo>
                        <a:lnTo>
                          <a:pt x="168" y="126"/>
                        </a:lnTo>
                        <a:lnTo>
                          <a:pt x="168" y="117"/>
                        </a:lnTo>
                        <a:lnTo>
                          <a:pt x="165" y="114"/>
                        </a:lnTo>
                        <a:lnTo>
                          <a:pt x="165" y="111"/>
                        </a:lnTo>
                        <a:lnTo>
                          <a:pt x="168" y="108"/>
                        </a:lnTo>
                        <a:lnTo>
                          <a:pt x="168" y="93"/>
                        </a:lnTo>
                        <a:lnTo>
                          <a:pt x="165" y="90"/>
                        </a:lnTo>
                        <a:lnTo>
                          <a:pt x="165" y="84"/>
                        </a:lnTo>
                        <a:lnTo>
                          <a:pt x="168" y="81"/>
                        </a:lnTo>
                        <a:lnTo>
                          <a:pt x="168" y="75"/>
                        </a:lnTo>
                        <a:lnTo>
                          <a:pt x="171" y="72"/>
                        </a:lnTo>
                        <a:lnTo>
                          <a:pt x="171" y="63"/>
                        </a:lnTo>
                        <a:lnTo>
                          <a:pt x="174" y="60"/>
                        </a:lnTo>
                        <a:lnTo>
                          <a:pt x="174" y="54"/>
                        </a:lnTo>
                        <a:lnTo>
                          <a:pt x="177" y="51"/>
                        </a:lnTo>
                        <a:lnTo>
                          <a:pt x="183" y="51"/>
                        </a:lnTo>
                        <a:lnTo>
                          <a:pt x="186" y="48"/>
                        </a:lnTo>
                        <a:lnTo>
                          <a:pt x="189" y="48"/>
                        </a:lnTo>
                        <a:lnTo>
                          <a:pt x="192" y="45"/>
                        </a:lnTo>
                        <a:lnTo>
                          <a:pt x="195" y="42"/>
                        </a:lnTo>
                        <a:lnTo>
                          <a:pt x="198" y="42"/>
                        </a:lnTo>
                        <a:lnTo>
                          <a:pt x="201" y="39"/>
                        </a:lnTo>
                        <a:lnTo>
                          <a:pt x="204" y="33"/>
                        </a:lnTo>
                        <a:lnTo>
                          <a:pt x="207" y="30"/>
                        </a:lnTo>
                        <a:lnTo>
                          <a:pt x="213" y="30"/>
                        </a:lnTo>
                        <a:lnTo>
                          <a:pt x="216" y="27"/>
                        </a:lnTo>
                        <a:lnTo>
                          <a:pt x="219" y="27"/>
                        </a:lnTo>
                        <a:lnTo>
                          <a:pt x="222" y="24"/>
                        </a:lnTo>
                        <a:lnTo>
                          <a:pt x="225" y="24"/>
                        </a:lnTo>
                        <a:lnTo>
                          <a:pt x="228" y="21"/>
                        </a:lnTo>
                        <a:lnTo>
                          <a:pt x="228" y="12"/>
                        </a:lnTo>
                        <a:lnTo>
                          <a:pt x="225" y="9"/>
                        </a:lnTo>
                        <a:lnTo>
                          <a:pt x="222" y="3"/>
                        </a:lnTo>
                        <a:lnTo>
                          <a:pt x="219" y="3"/>
                        </a:lnTo>
                        <a:lnTo>
                          <a:pt x="216" y="3"/>
                        </a:lnTo>
                        <a:lnTo>
                          <a:pt x="213" y="3"/>
                        </a:lnTo>
                        <a:lnTo>
                          <a:pt x="207" y="3"/>
                        </a:lnTo>
                        <a:lnTo>
                          <a:pt x="204" y="3"/>
                        </a:lnTo>
                        <a:lnTo>
                          <a:pt x="201" y="3"/>
                        </a:lnTo>
                        <a:lnTo>
                          <a:pt x="198" y="3"/>
                        </a:lnTo>
                        <a:lnTo>
                          <a:pt x="195" y="3"/>
                        </a:lnTo>
                        <a:lnTo>
                          <a:pt x="192" y="3"/>
                        </a:lnTo>
                        <a:lnTo>
                          <a:pt x="189" y="3"/>
                        </a:lnTo>
                        <a:lnTo>
                          <a:pt x="186" y="3"/>
                        </a:lnTo>
                        <a:lnTo>
                          <a:pt x="183" y="0"/>
                        </a:lnTo>
                      </a:path>
                    </a:pathLst>
                  </a:custGeom>
                  <a:noFill/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6" name="Freeform 317"/>
                  <p:cNvSpPr>
                    <a:spLocks noChangeAspect="1"/>
                  </p:cNvSpPr>
                  <p:nvPr/>
                </p:nvSpPr>
                <p:spPr bwMode="auto">
                  <a:xfrm>
                    <a:off x="4168" y="521"/>
                    <a:ext cx="135" cy="7"/>
                  </a:xfrm>
                  <a:custGeom>
                    <a:avLst/>
                    <a:gdLst>
                      <a:gd name="T0" fmla="*/ 46 w 177"/>
                      <a:gd name="T1" fmla="*/ 2 h 9"/>
                      <a:gd name="T2" fmla="*/ 44 w 177"/>
                      <a:gd name="T3" fmla="*/ 2 h 9"/>
                      <a:gd name="T4" fmla="*/ 43 w 177"/>
                      <a:gd name="T5" fmla="*/ 2 h 9"/>
                      <a:gd name="T6" fmla="*/ 43 w 177"/>
                      <a:gd name="T7" fmla="*/ 2 h 9"/>
                      <a:gd name="T8" fmla="*/ 42 w 177"/>
                      <a:gd name="T9" fmla="*/ 2 h 9"/>
                      <a:gd name="T10" fmla="*/ 40 w 177"/>
                      <a:gd name="T11" fmla="*/ 2 h 9"/>
                      <a:gd name="T12" fmla="*/ 40 w 177"/>
                      <a:gd name="T13" fmla="*/ 2 h 9"/>
                      <a:gd name="T14" fmla="*/ 40 w 177"/>
                      <a:gd name="T15" fmla="*/ 2 h 9"/>
                      <a:gd name="T16" fmla="*/ 38 w 177"/>
                      <a:gd name="T17" fmla="*/ 2 h 9"/>
                      <a:gd name="T18" fmla="*/ 38 w 177"/>
                      <a:gd name="T19" fmla="*/ 2 h 9"/>
                      <a:gd name="T20" fmla="*/ 37 w 177"/>
                      <a:gd name="T21" fmla="*/ 2 h 9"/>
                      <a:gd name="T22" fmla="*/ 36 w 177"/>
                      <a:gd name="T23" fmla="*/ 2 h 9"/>
                      <a:gd name="T24" fmla="*/ 35 w 177"/>
                      <a:gd name="T25" fmla="*/ 2 h 9"/>
                      <a:gd name="T26" fmla="*/ 34 w 177"/>
                      <a:gd name="T27" fmla="*/ 2 h 9"/>
                      <a:gd name="T28" fmla="*/ 33 w 177"/>
                      <a:gd name="T29" fmla="*/ 2 h 9"/>
                      <a:gd name="T30" fmla="*/ 33 w 177"/>
                      <a:gd name="T31" fmla="*/ 2 h 9"/>
                      <a:gd name="T32" fmla="*/ 32 w 177"/>
                      <a:gd name="T33" fmla="*/ 2 h 9"/>
                      <a:gd name="T34" fmla="*/ 31 w 177"/>
                      <a:gd name="T35" fmla="*/ 2 h 9"/>
                      <a:gd name="T36" fmla="*/ 31 w 177"/>
                      <a:gd name="T37" fmla="*/ 2 h 9"/>
                      <a:gd name="T38" fmla="*/ 29 w 177"/>
                      <a:gd name="T39" fmla="*/ 2 h 9"/>
                      <a:gd name="T40" fmla="*/ 28 w 177"/>
                      <a:gd name="T41" fmla="*/ 2 h 9"/>
                      <a:gd name="T42" fmla="*/ 27 w 177"/>
                      <a:gd name="T43" fmla="*/ 2 h 9"/>
                      <a:gd name="T44" fmla="*/ 26 w 177"/>
                      <a:gd name="T45" fmla="*/ 2 h 9"/>
                      <a:gd name="T46" fmla="*/ 26 w 177"/>
                      <a:gd name="T47" fmla="*/ 2 h 9"/>
                      <a:gd name="T48" fmla="*/ 25 w 177"/>
                      <a:gd name="T49" fmla="*/ 2 h 9"/>
                      <a:gd name="T50" fmla="*/ 24 w 177"/>
                      <a:gd name="T51" fmla="*/ 2 h 9"/>
                      <a:gd name="T52" fmla="*/ 24 w 177"/>
                      <a:gd name="T53" fmla="*/ 2 h 9"/>
                      <a:gd name="T54" fmla="*/ 22 w 177"/>
                      <a:gd name="T55" fmla="*/ 2 h 9"/>
                      <a:gd name="T56" fmla="*/ 21 w 177"/>
                      <a:gd name="T57" fmla="*/ 2 h 9"/>
                      <a:gd name="T58" fmla="*/ 20 w 177"/>
                      <a:gd name="T59" fmla="*/ 2 h 9"/>
                      <a:gd name="T60" fmla="*/ 19 w 177"/>
                      <a:gd name="T61" fmla="*/ 0 h 9"/>
                      <a:gd name="T62" fmla="*/ 18 w 177"/>
                      <a:gd name="T63" fmla="*/ 0 h 9"/>
                      <a:gd name="T64" fmla="*/ 18 w 177"/>
                      <a:gd name="T65" fmla="*/ 0 h 9"/>
                      <a:gd name="T66" fmla="*/ 17 w 177"/>
                      <a:gd name="T67" fmla="*/ 0 h 9"/>
                      <a:gd name="T68" fmla="*/ 16 w 177"/>
                      <a:gd name="T69" fmla="*/ 0 h 9"/>
                      <a:gd name="T70" fmla="*/ 16 w 177"/>
                      <a:gd name="T71" fmla="*/ 2 h 9"/>
                      <a:gd name="T72" fmla="*/ 14 w 177"/>
                      <a:gd name="T73" fmla="*/ 2 h 9"/>
                      <a:gd name="T74" fmla="*/ 14 w 177"/>
                      <a:gd name="T75" fmla="*/ 0 h 9"/>
                      <a:gd name="T76" fmla="*/ 14 w 177"/>
                      <a:gd name="T77" fmla="*/ 0 h 9"/>
                      <a:gd name="T78" fmla="*/ 11 w 177"/>
                      <a:gd name="T79" fmla="*/ 0 h 9"/>
                      <a:gd name="T80" fmla="*/ 11 w 177"/>
                      <a:gd name="T81" fmla="*/ 0 h 9"/>
                      <a:gd name="T82" fmla="*/ 11 w 177"/>
                      <a:gd name="T83" fmla="*/ 0 h 9"/>
                      <a:gd name="T84" fmla="*/ 9 w 177"/>
                      <a:gd name="T85" fmla="*/ 0 h 9"/>
                      <a:gd name="T86" fmla="*/ 8 w 177"/>
                      <a:gd name="T87" fmla="*/ 0 h 9"/>
                      <a:gd name="T88" fmla="*/ 8 w 177"/>
                      <a:gd name="T89" fmla="*/ 0 h 9"/>
                      <a:gd name="T90" fmla="*/ 7 w 177"/>
                      <a:gd name="T91" fmla="*/ 0 h 9"/>
                      <a:gd name="T92" fmla="*/ 6 w 177"/>
                      <a:gd name="T93" fmla="*/ 0 h 9"/>
                      <a:gd name="T94" fmla="*/ 5 w 177"/>
                      <a:gd name="T95" fmla="*/ 0 h 9"/>
                      <a:gd name="T96" fmla="*/ 4 w 177"/>
                      <a:gd name="T97" fmla="*/ 0 h 9"/>
                      <a:gd name="T98" fmla="*/ 3 w 177"/>
                      <a:gd name="T99" fmla="*/ 0 h 9"/>
                      <a:gd name="T100" fmla="*/ 2 w 177"/>
                      <a:gd name="T101" fmla="*/ 0 h 9"/>
                      <a:gd name="T102" fmla="*/ 2 w 177"/>
                      <a:gd name="T103" fmla="*/ 0 h 9"/>
                      <a:gd name="T104" fmla="*/ 2 w 177"/>
                      <a:gd name="T105" fmla="*/ 0 h 9"/>
                      <a:gd name="T106" fmla="*/ 0 w 177"/>
                      <a:gd name="T107" fmla="*/ 0 h 9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177"/>
                      <a:gd name="T163" fmla="*/ 0 h 9"/>
                      <a:gd name="T164" fmla="*/ 177 w 177"/>
                      <a:gd name="T165" fmla="*/ 9 h 9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177" h="9">
                        <a:moveTo>
                          <a:pt x="177" y="9"/>
                        </a:moveTo>
                        <a:lnTo>
                          <a:pt x="171" y="9"/>
                        </a:lnTo>
                        <a:lnTo>
                          <a:pt x="168" y="9"/>
                        </a:lnTo>
                        <a:lnTo>
                          <a:pt x="165" y="9"/>
                        </a:lnTo>
                        <a:lnTo>
                          <a:pt x="162" y="9"/>
                        </a:lnTo>
                        <a:lnTo>
                          <a:pt x="159" y="9"/>
                        </a:lnTo>
                        <a:lnTo>
                          <a:pt x="156" y="9"/>
                        </a:lnTo>
                        <a:lnTo>
                          <a:pt x="153" y="9"/>
                        </a:lnTo>
                        <a:lnTo>
                          <a:pt x="150" y="9"/>
                        </a:lnTo>
                        <a:lnTo>
                          <a:pt x="147" y="9"/>
                        </a:lnTo>
                        <a:lnTo>
                          <a:pt x="141" y="9"/>
                        </a:lnTo>
                        <a:lnTo>
                          <a:pt x="138" y="6"/>
                        </a:lnTo>
                        <a:lnTo>
                          <a:pt x="135" y="6"/>
                        </a:lnTo>
                        <a:lnTo>
                          <a:pt x="132" y="6"/>
                        </a:lnTo>
                        <a:lnTo>
                          <a:pt x="129" y="6"/>
                        </a:lnTo>
                        <a:lnTo>
                          <a:pt x="126" y="6"/>
                        </a:lnTo>
                        <a:lnTo>
                          <a:pt x="123" y="6"/>
                        </a:lnTo>
                        <a:lnTo>
                          <a:pt x="120" y="6"/>
                        </a:lnTo>
                        <a:lnTo>
                          <a:pt x="117" y="6"/>
                        </a:lnTo>
                        <a:lnTo>
                          <a:pt x="114" y="3"/>
                        </a:lnTo>
                        <a:lnTo>
                          <a:pt x="108" y="3"/>
                        </a:lnTo>
                        <a:lnTo>
                          <a:pt x="105" y="3"/>
                        </a:lnTo>
                        <a:lnTo>
                          <a:pt x="102" y="3"/>
                        </a:lnTo>
                        <a:lnTo>
                          <a:pt x="99" y="3"/>
                        </a:lnTo>
                        <a:lnTo>
                          <a:pt x="96" y="3"/>
                        </a:lnTo>
                        <a:lnTo>
                          <a:pt x="93" y="3"/>
                        </a:lnTo>
                        <a:lnTo>
                          <a:pt x="90" y="3"/>
                        </a:lnTo>
                        <a:lnTo>
                          <a:pt x="87" y="3"/>
                        </a:lnTo>
                        <a:lnTo>
                          <a:pt x="84" y="3"/>
                        </a:lnTo>
                        <a:lnTo>
                          <a:pt x="78" y="3"/>
                        </a:lnTo>
                        <a:lnTo>
                          <a:pt x="75" y="0"/>
                        </a:lnTo>
                        <a:lnTo>
                          <a:pt x="72" y="0"/>
                        </a:lnTo>
                        <a:lnTo>
                          <a:pt x="69" y="0"/>
                        </a:lnTo>
                        <a:lnTo>
                          <a:pt x="66" y="0"/>
                        </a:lnTo>
                        <a:lnTo>
                          <a:pt x="63" y="0"/>
                        </a:lnTo>
                        <a:lnTo>
                          <a:pt x="60" y="3"/>
                        </a:lnTo>
                        <a:lnTo>
                          <a:pt x="57" y="3"/>
                        </a:lnTo>
                        <a:lnTo>
                          <a:pt x="54" y="0"/>
                        </a:lnTo>
                        <a:lnTo>
                          <a:pt x="51" y="0"/>
                        </a:lnTo>
                        <a:lnTo>
                          <a:pt x="45" y="0"/>
                        </a:lnTo>
                        <a:lnTo>
                          <a:pt x="42" y="0"/>
                        </a:lnTo>
                        <a:lnTo>
                          <a:pt x="39" y="0"/>
                        </a:lnTo>
                        <a:lnTo>
                          <a:pt x="36" y="0"/>
                        </a:lnTo>
                        <a:lnTo>
                          <a:pt x="33" y="0"/>
                        </a:lnTo>
                        <a:lnTo>
                          <a:pt x="30" y="0"/>
                        </a:lnTo>
                        <a:lnTo>
                          <a:pt x="27" y="0"/>
                        </a:lnTo>
                        <a:lnTo>
                          <a:pt x="24" y="0"/>
                        </a:lnTo>
                        <a:lnTo>
                          <a:pt x="21" y="0"/>
                        </a:lnTo>
                        <a:lnTo>
                          <a:pt x="15" y="0"/>
                        </a:lnTo>
                        <a:lnTo>
                          <a:pt x="12" y="0"/>
                        </a:lnTo>
                        <a:lnTo>
                          <a:pt x="9" y="0"/>
                        </a:lnTo>
                        <a:lnTo>
                          <a:pt x="6" y="0"/>
                        </a:lnTo>
                        <a:lnTo>
                          <a:pt x="3" y="0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9525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4323" name="Group 336"/>
                <p:cNvGrpSpPr>
                  <a:grpSpLocks/>
                </p:cNvGrpSpPr>
                <p:nvPr/>
              </p:nvGrpSpPr>
              <p:grpSpPr bwMode="auto">
                <a:xfrm>
                  <a:off x="3068" y="965"/>
                  <a:ext cx="875" cy="232"/>
                  <a:chOff x="3648" y="899"/>
                  <a:chExt cx="875" cy="232"/>
                </a:xfrm>
              </p:grpSpPr>
              <p:sp>
                <p:nvSpPr>
                  <p:cNvPr id="54330" name="Freeform 248"/>
                  <p:cNvSpPr>
                    <a:spLocks noChangeAspect="1"/>
                  </p:cNvSpPr>
                  <p:nvPr/>
                </p:nvSpPr>
                <p:spPr bwMode="auto">
                  <a:xfrm>
                    <a:off x="3648" y="899"/>
                    <a:ext cx="252" cy="232"/>
                  </a:xfrm>
                  <a:custGeom>
                    <a:avLst/>
                    <a:gdLst>
                      <a:gd name="T0" fmla="*/ 1 w 418"/>
                      <a:gd name="T1" fmla="*/ 365 h 207"/>
                      <a:gd name="T2" fmla="*/ 1 w 418"/>
                      <a:gd name="T3" fmla="*/ 362 h 207"/>
                      <a:gd name="T4" fmla="*/ 2 w 418"/>
                      <a:gd name="T5" fmla="*/ 354 h 207"/>
                      <a:gd name="T6" fmla="*/ 3 w 418"/>
                      <a:gd name="T7" fmla="*/ 345 h 207"/>
                      <a:gd name="T8" fmla="*/ 4 w 418"/>
                      <a:gd name="T9" fmla="*/ 340 h 207"/>
                      <a:gd name="T10" fmla="*/ 4 w 418"/>
                      <a:gd name="T11" fmla="*/ 328 h 207"/>
                      <a:gd name="T12" fmla="*/ 5 w 418"/>
                      <a:gd name="T13" fmla="*/ 318 h 207"/>
                      <a:gd name="T14" fmla="*/ 6 w 418"/>
                      <a:gd name="T15" fmla="*/ 308 h 207"/>
                      <a:gd name="T16" fmla="*/ 7 w 418"/>
                      <a:gd name="T17" fmla="*/ 288 h 207"/>
                      <a:gd name="T18" fmla="*/ 7 w 418"/>
                      <a:gd name="T19" fmla="*/ 270 h 207"/>
                      <a:gd name="T20" fmla="*/ 8 w 418"/>
                      <a:gd name="T21" fmla="*/ 253 h 207"/>
                      <a:gd name="T22" fmla="*/ 9 w 418"/>
                      <a:gd name="T23" fmla="*/ 233 h 207"/>
                      <a:gd name="T24" fmla="*/ 10 w 418"/>
                      <a:gd name="T25" fmla="*/ 219 h 207"/>
                      <a:gd name="T26" fmla="*/ 11 w 418"/>
                      <a:gd name="T27" fmla="*/ 196 h 207"/>
                      <a:gd name="T28" fmla="*/ 11 w 418"/>
                      <a:gd name="T29" fmla="*/ 175 h 207"/>
                      <a:gd name="T30" fmla="*/ 12 w 418"/>
                      <a:gd name="T31" fmla="*/ 155 h 207"/>
                      <a:gd name="T32" fmla="*/ 13 w 418"/>
                      <a:gd name="T33" fmla="*/ 138 h 207"/>
                      <a:gd name="T34" fmla="*/ 14 w 418"/>
                      <a:gd name="T35" fmla="*/ 121 h 207"/>
                      <a:gd name="T36" fmla="*/ 15 w 418"/>
                      <a:gd name="T37" fmla="*/ 105 h 207"/>
                      <a:gd name="T38" fmla="*/ 16 w 418"/>
                      <a:gd name="T39" fmla="*/ 91 h 207"/>
                      <a:gd name="T40" fmla="*/ 16 w 418"/>
                      <a:gd name="T41" fmla="*/ 80 h 207"/>
                      <a:gd name="T42" fmla="*/ 17 w 418"/>
                      <a:gd name="T43" fmla="*/ 74 h 207"/>
                      <a:gd name="T44" fmla="*/ 18 w 418"/>
                      <a:gd name="T45" fmla="*/ 58 h 207"/>
                      <a:gd name="T46" fmla="*/ 19 w 418"/>
                      <a:gd name="T47" fmla="*/ 48 h 207"/>
                      <a:gd name="T48" fmla="*/ 20 w 418"/>
                      <a:gd name="T49" fmla="*/ 43 h 207"/>
                      <a:gd name="T50" fmla="*/ 20 w 418"/>
                      <a:gd name="T51" fmla="*/ 31 h 207"/>
                      <a:gd name="T52" fmla="*/ 21 w 418"/>
                      <a:gd name="T53" fmla="*/ 21 h 207"/>
                      <a:gd name="T54" fmla="*/ 22 w 418"/>
                      <a:gd name="T55" fmla="*/ 21 h 207"/>
                      <a:gd name="T56" fmla="*/ 22 w 418"/>
                      <a:gd name="T57" fmla="*/ 15 h 207"/>
                      <a:gd name="T58" fmla="*/ 24 w 418"/>
                      <a:gd name="T59" fmla="*/ 15 h 207"/>
                      <a:gd name="T60" fmla="*/ 24 w 418"/>
                      <a:gd name="T61" fmla="*/ 15 h 207"/>
                      <a:gd name="T62" fmla="*/ 25 w 418"/>
                      <a:gd name="T63" fmla="*/ 11 h 207"/>
                      <a:gd name="T64" fmla="*/ 26 w 418"/>
                      <a:gd name="T65" fmla="*/ 11 h 207"/>
                      <a:gd name="T66" fmla="*/ 27 w 418"/>
                      <a:gd name="T67" fmla="*/ 3 h 207"/>
                      <a:gd name="T68" fmla="*/ 27 w 418"/>
                      <a:gd name="T69" fmla="*/ 3 h 207"/>
                      <a:gd name="T70" fmla="*/ 28 w 418"/>
                      <a:gd name="T71" fmla="*/ 3 h 207"/>
                      <a:gd name="T72" fmla="*/ 29 w 418"/>
                      <a:gd name="T73" fmla="*/ 3 h 207"/>
                      <a:gd name="T74" fmla="*/ 30 w 418"/>
                      <a:gd name="T75" fmla="*/ 11 h 207"/>
                      <a:gd name="T76" fmla="*/ 31 w 418"/>
                      <a:gd name="T77" fmla="*/ 15 h 207"/>
                      <a:gd name="T78" fmla="*/ 31 w 418"/>
                      <a:gd name="T79" fmla="*/ 21 h 207"/>
                      <a:gd name="T80" fmla="*/ 32 w 418"/>
                      <a:gd name="T81" fmla="*/ 27 h 207"/>
                      <a:gd name="T82" fmla="*/ 33 w 418"/>
                      <a:gd name="T83" fmla="*/ 48 h 20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418"/>
                      <a:gd name="T127" fmla="*/ 0 h 207"/>
                      <a:gd name="T128" fmla="*/ 418 w 418"/>
                      <a:gd name="T129" fmla="*/ 207 h 20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418" h="207">
                        <a:moveTo>
                          <a:pt x="0" y="207"/>
                        </a:moveTo>
                        <a:lnTo>
                          <a:pt x="3" y="207"/>
                        </a:lnTo>
                        <a:lnTo>
                          <a:pt x="6" y="207"/>
                        </a:lnTo>
                        <a:lnTo>
                          <a:pt x="9" y="207"/>
                        </a:lnTo>
                        <a:lnTo>
                          <a:pt x="12" y="207"/>
                        </a:lnTo>
                        <a:lnTo>
                          <a:pt x="15" y="204"/>
                        </a:lnTo>
                        <a:lnTo>
                          <a:pt x="18" y="204"/>
                        </a:lnTo>
                        <a:lnTo>
                          <a:pt x="21" y="204"/>
                        </a:lnTo>
                        <a:lnTo>
                          <a:pt x="27" y="201"/>
                        </a:lnTo>
                        <a:lnTo>
                          <a:pt x="30" y="198"/>
                        </a:lnTo>
                        <a:lnTo>
                          <a:pt x="33" y="198"/>
                        </a:lnTo>
                        <a:lnTo>
                          <a:pt x="36" y="195"/>
                        </a:lnTo>
                        <a:lnTo>
                          <a:pt x="39" y="195"/>
                        </a:lnTo>
                        <a:lnTo>
                          <a:pt x="42" y="195"/>
                        </a:lnTo>
                        <a:lnTo>
                          <a:pt x="45" y="192"/>
                        </a:lnTo>
                        <a:lnTo>
                          <a:pt x="47" y="192"/>
                        </a:lnTo>
                        <a:lnTo>
                          <a:pt x="50" y="189"/>
                        </a:lnTo>
                        <a:lnTo>
                          <a:pt x="53" y="186"/>
                        </a:lnTo>
                        <a:lnTo>
                          <a:pt x="59" y="183"/>
                        </a:lnTo>
                        <a:lnTo>
                          <a:pt x="62" y="183"/>
                        </a:lnTo>
                        <a:lnTo>
                          <a:pt x="65" y="180"/>
                        </a:lnTo>
                        <a:lnTo>
                          <a:pt x="68" y="177"/>
                        </a:lnTo>
                        <a:lnTo>
                          <a:pt x="71" y="177"/>
                        </a:lnTo>
                        <a:lnTo>
                          <a:pt x="74" y="174"/>
                        </a:lnTo>
                        <a:lnTo>
                          <a:pt x="77" y="171"/>
                        </a:lnTo>
                        <a:lnTo>
                          <a:pt x="80" y="168"/>
                        </a:lnTo>
                        <a:lnTo>
                          <a:pt x="83" y="162"/>
                        </a:lnTo>
                        <a:lnTo>
                          <a:pt x="89" y="162"/>
                        </a:lnTo>
                        <a:lnTo>
                          <a:pt x="92" y="159"/>
                        </a:lnTo>
                        <a:lnTo>
                          <a:pt x="95" y="153"/>
                        </a:lnTo>
                        <a:lnTo>
                          <a:pt x="98" y="150"/>
                        </a:lnTo>
                        <a:lnTo>
                          <a:pt x="101" y="147"/>
                        </a:lnTo>
                        <a:lnTo>
                          <a:pt x="104" y="144"/>
                        </a:lnTo>
                        <a:lnTo>
                          <a:pt x="107" y="141"/>
                        </a:lnTo>
                        <a:lnTo>
                          <a:pt x="110" y="138"/>
                        </a:lnTo>
                        <a:lnTo>
                          <a:pt x="113" y="132"/>
                        </a:lnTo>
                        <a:lnTo>
                          <a:pt x="116" y="129"/>
                        </a:lnTo>
                        <a:lnTo>
                          <a:pt x="122" y="126"/>
                        </a:lnTo>
                        <a:lnTo>
                          <a:pt x="125" y="123"/>
                        </a:lnTo>
                        <a:lnTo>
                          <a:pt x="128" y="117"/>
                        </a:lnTo>
                        <a:lnTo>
                          <a:pt x="131" y="114"/>
                        </a:lnTo>
                        <a:lnTo>
                          <a:pt x="134" y="111"/>
                        </a:lnTo>
                        <a:lnTo>
                          <a:pt x="137" y="108"/>
                        </a:lnTo>
                        <a:lnTo>
                          <a:pt x="140" y="102"/>
                        </a:lnTo>
                        <a:lnTo>
                          <a:pt x="143" y="99"/>
                        </a:lnTo>
                        <a:lnTo>
                          <a:pt x="146" y="93"/>
                        </a:lnTo>
                        <a:lnTo>
                          <a:pt x="152" y="90"/>
                        </a:lnTo>
                        <a:lnTo>
                          <a:pt x="155" y="87"/>
                        </a:lnTo>
                        <a:lnTo>
                          <a:pt x="158" y="84"/>
                        </a:lnTo>
                        <a:lnTo>
                          <a:pt x="161" y="81"/>
                        </a:lnTo>
                        <a:lnTo>
                          <a:pt x="164" y="78"/>
                        </a:lnTo>
                        <a:lnTo>
                          <a:pt x="167" y="75"/>
                        </a:lnTo>
                        <a:lnTo>
                          <a:pt x="170" y="72"/>
                        </a:lnTo>
                        <a:lnTo>
                          <a:pt x="173" y="69"/>
                        </a:lnTo>
                        <a:lnTo>
                          <a:pt x="176" y="66"/>
                        </a:lnTo>
                        <a:lnTo>
                          <a:pt x="182" y="60"/>
                        </a:lnTo>
                        <a:lnTo>
                          <a:pt x="185" y="60"/>
                        </a:lnTo>
                        <a:lnTo>
                          <a:pt x="188" y="57"/>
                        </a:lnTo>
                        <a:lnTo>
                          <a:pt x="191" y="54"/>
                        </a:lnTo>
                        <a:lnTo>
                          <a:pt x="194" y="51"/>
                        </a:lnTo>
                        <a:lnTo>
                          <a:pt x="197" y="51"/>
                        </a:lnTo>
                        <a:lnTo>
                          <a:pt x="200" y="48"/>
                        </a:lnTo>
                        <a:lnTo>
                          <a:pt x="203" y="45"/>
                        </a:lnTo>
                        <a:lnTo>
                          <a:pt x="206" y="42"/>
                        </a:lnTo>
                        <a:lnTo>
                          <a:pt x="209" y="39"/>
                        </a:lnTo>
                        <a:lnTo>
                          <a:pt x="215" y="42"/>
                        </a:lnTo>
                        <a:lnTo>
                          <a:pt x="218" y="39"/>
                        </a:lnTo>
                        <a:lnTo>
                          <a:pt x="221" y="36"/>
                        </a:lnTo>
                        <a:lnTo>
                          <a:pt x="224" y="33"/>
                        </a:lnTo>
                        <a:lnTo>
                          <a:pt x="227" y="33"/>
                        </a:lnTo>
                        <a:lnTo>
                          <a:pt x="230" y="30"/>
                        </a:lnTo>
                        <a:lnTo>
                          <a:pt x="233" y="27"/>
                        </a:lnTo>
                        <a:lnTo>
                          <a:pt x="236" y="30"/>
                        </a:lnTo>
                        <a:lnTo>
                          <a:pt x="239" y="27"/>
                        </a:lnTo>
                        <a:lnTo>
                          <a:pt x="245" y="24"/>
                        </a:lnTo>
                        <a:lnTo>
                          <a:pt x="248" y="24"/>
                        </a:lnTo>
                        <a:lnTo>
                          <a:pt x="251" y="21"/>
                        </a:lnTo>
                        <a:lnTo>
                          <a:pt x="254" y="18"/>
                        </a:lnTo>
                        <a:lnTo>
                          <a:pt x="257" y="18"/>
                        </a:lnTo>
                        <a:lnTo>
                          <a:pt x="260" y="15"/>
                        </a:lnTo>
                        <a:lnTo>
                          <a:pt x="263" y="12"/>
                        </a:lnTo>
                        <a:lnTo>
                          <a:pt x="266" y="15"/>
                        </a:lnTo>
                        <a:lnTo>
                          <a:pt x="269" y="15"/>
                        </a:lnTo>
                        <a:lnTo>
                          <a:pt x="272" y="12"/>
                        </a:lnTo>
                        <a:lnTo>
                          <a:pt x="278" y="12"/>
                        </a:lnTo>
                        <a:lnTo>
                          <a:pt x="281" y="12"/>
                        </a:lnTo>
                        <a:lnTo>
                          <a:pt x="284" y="9"/>
                        </a:lnTo>
                        <a:lnTo>
                          <a:pt x="287" y="9"/>
                        </a:lnTo>
                        <a:lnTo>
                          <a:pt x="290" y="9"/>
                        </a:lnTo>
                        <a:lnTo>
                          <a:pt x="293" y="9"/>
                        </a:lnTo>
                        <a:lnTo>
                          <a:pt x="296" y="9"/>
                        </a:lnTo>
                        <a:lnTo>
                          <a:pt x="299" y="9"/>
                        </a:lnTo>
                        <a:lnTo>
                          <a:pt x="302" y="9"/>
                        </a:lnTo>
                        <a:lnTo>
                          <a:pt x="308" y="6"/>
                        </a:lnTo>
                        <a:lnTo>
                          <a:pt x="311" y="6"/>
                        </a:lnTo>
                        <a:lnTo>
                          <a:pt x="314" y="6"/>
                        </a:lnTo>
                        <a:lnTo>
                          <a:pt x="317" y="6"/>
                        </a:lnTo>
                        <a:lnTo>
                          <a:pt x="320" y="6"/>
                        </a:lnTo>
                        <a:lnTo>
                          <a:pt x="323" y="6"/>
                        </a:lnTo>
                        <a:lnTo>
                          <a:pt x="326" y="3"/>
                        </a:lnTo>
                        <a:lnTo>
                          <a:pt x="329" y="3"/>
                        </a:lnTo>
                        <a:lnTo>
                          <a:pt x="332" y="3"/>
                        </a:lnTo>
                        <a:lnTo>
                          <a:pt x="338" y="3"/>
                        </a:lnTo>
                        <a:lnTo>
                          <a:pt x="341" y="3"/>
                        </a:lnTo>
                        <a:lnTo>
                          <a:pt x="344" y="3"/>
                        </a:lnTo>
                        <a:lnTo>
                          <a:pt x="347" y="0"/>
                        </a:lnTo>
                        <a:lnTo>
                          <a:pt x="350" y="3"/>
                        </a:lnTo>
                        <a:lnTo>
                          <a:pt x="353" y="3"/>
                        </a:lnTo>
                        <a:lnTo>
                          <a:pt x="356" y="3"/>
                        </a:lnTo>
                        <a:lnTo>
                          <a:pt x="359" y="3"/>
                        </a:lnTo>
                        <a:lnTo>
                          <a:pt x="362" y="3"/>
                        </a:lnTo>
                        <a:lnTo>
                          <a:pt x="365" y="6"/>
                        </a:lnTo>
                        <a:lnTo>
                          <a:pt x="371" y="6"/>
                        </a:lnTo>
                        <a:lnTo>
                          <a:pt x="374" y="6"/>
                        </a:lnTo>
                        <a:lnTo>
                          <a:pt x="377" y="9"/>
                        </a:lnTo>
                        <a:lnTo>
                          <a:pt x="380" y="9"/>
                        </a:lnTo>
                        <a:lnTo>
                          <a:pt x="383" y="9"/>
                        </a:lnTo>
                        <a:lnTo>
                          <a:pt x="386" y="12"/>
                        </a:lnTo>
                        <a:lnTo>
                          <a:pt x="388" y="12"/>
                        </a:lnTo>
                        <a:lnTo>
                          <a:pt x="391" y="12"/>
                        </a:lnTo>
                        <a:lnTo>
                          <a:pt x="394" y="15"/>
                        </a:lnTo>
                        <a:lnTo>
                          <a:pt x="400" y="12"/>
                        </a:lnTo>
                        <a:lnTo>
                          <a:pt x="403" y="15"/>
                        </a:lnTo>
                        <a:lnTo>
                          <a:pt x="406" y="18"/>
                        </a:lnTo>
                        <a:lnTo>
                          <a:pt x="409" y="21"/>
                        </a:lnTo>
                        <a:lnTo>
                          <a:pt x="412" y="27"/>
                        </a:lnTo>
                        <a:lnTo>
                          <a:pt x="415" y="27"/>
                        </a:lnTo>
                        <a:lnTo>
                          <a:pt x="418" y="30"/>
                        </a:lnTo>
                      </a:path>
                    </a:pathLst>
                  </a:custGeom>
                  <a:noFill/>
                  <a:ln w="6350">
                    <a:solidFill>
                      <a:srgbClr val="00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1" name="Freeform 249"/>
                  <p:cNvSpPr>
                    <a:spLocks noChangeAspect="1"/>
                  </p:cNvSpPr>
                  <p:nvPr/>
                </p:nvSpPr>
                <p:spPr bwMode="auto">
                  <a:xfrm>
                    <a:off x="3900" y="933"/>
                    <a:ext cx="254" cy="147"/>
                  </a:xfrm>
                  <a:custGeom>
                    <a:avLst/>
                    <a:gdLst>
                      <a:gd name="T0" fmla="*/ 1 w 422"/>
                      <a:gd name="T1" fmla="*/ 3 h 132"/>
                      <a:gd name="T2" fmla="*/ 1 w 422"/>
                      <a:gd name="T3" fmla="*/ 20 h 132"/>
                      <a:gd name="T4" fmla="*/ 2 w 422"/>
                      <a:gd name="T5" fmla="*/ 30 h 132"/>
                      <a:gd name="T6" fmla="*/ 3 w 422"/>
                      <a:gd name="T7" fmla="*/ 46 h 132"/>
                      <a:gd name="T8" fmla="*/ 4 w 422"/>
                      <a:gd name="T9" fmla="*/ 57 h 132"/>
                      <a:gd name="T10" fmla="*/ 4 w 422"/>
                      <a:gd name="T11" fmla="*/ 72 h 132"/>
                      <a:gd name="T12" fmla="*/ 5 w 422"/>
                      <a:gd name="T13" fmla="*/ 77 h 132"/>
                      <a:gd name="T14" fmla="*/ 6 w 422"/>
                      <a:gd name="T15" fmla="*/ 87 h 132"/>
                      <a:gd name="T16" fmla="*/ 7 w 422"/>
                      <a:gd name="T17" fmla="*/ 87 h 132"/>
                      <a:gd name="T18" fmla="*/ 8 w 422"/>
                      <a:gd name="T19" fmla="*/ 94 h 132"/>
                      <a:gd name="T20" fmla="*/ 8 w 422"/>
                      <a:gd name="T21" fmla="*/ 94 h 132"/>
                      <a:gd name="T22" fmla="*/ 9 w 422"/>
                      <a:gd name="T23" fmla="*/ 94 h 132"/>
                      <a:gd name="T24" fmla="*/ 10 w 422"/>
                      <a:gd name="T25" fmla="*/ 97 h 132"/>
                      <a:gd name="T26" fmla="*/ 11 w 422"/>
                      <a:gd name="T27" fmla="*/ 105 h 132"/>
                      <a:gd name="T28" fmla="*/ 11 w 422"/>
                      <a:gd name="T29" fmla="*/ 119 h 132"/>
                      <a:gd name="T30" fmla="*/ 12 w 422"/>
                      <a:gd name="T31" fmla="*/ 134 h 132"/>
                      <a:gd name="T32" fmla="*/ 13 w 422"/>
                      <a:gd name="T33" fmla="*/ 149 h 132"/>
                      <a:gd name="T34" fmla="*/ 14 w 422"/>
                      <a:gd name="T35" fmla="*/ 165 h 132"/>
                      <a:gd name="T36" fmla="*/ 14 w 422"/>
                      <a:gd name="T37" fmla="*/ 185 h 132"/>
                      <a:gd name="T38" fmla="*/ 15 w 422"/>
                      <a:gd name="T39" fmla="*/ 195 h 132"/>
                      <a:gd name="T40" fmla="*/ 16 w 422"/>
                      <a:gd name="T41" fmla="*/ 210 h 132"/>
                      <a:gd name="T42" fmla="*/ 17 w 422"/>
                      <a:gd name="T43" fmla="*/ 216 h 132"/>
                      <a:gd name="T44" fmla="*/ 17 w 422"/>
                      <a:gd name="T45" fmla="*/ 210 h 132"/>
                      <a:gd name="T46" fmla="*/ 19 w 422"/>
                      <a:gd name="T47" fmla="*/ 206 h 132"/>
                      <a:gd name="T48" fmla="*/ 20 w 422"/>
                      <a:gd name="T49" fmla="*/ 199 h 132"/>
                      <a:gd name="T50" fmla="*/ 20 w 422"/>
                      <a:gd name="T51" fmla="*/ 190 h 132"/>
                      <a:gd name="T52" fmla="*/ 21 w 422"/>
                      <a:gd name="T53" fmla="*/ 179 h 132"/>
                      <a:gd name="T54" fmla="*/ 22 w 422"/>
                      <a:gd name="T55" fmla="*/ 179 h 132"/>
                      <a:gd name="T56" fmla="*/ 23 w 422"/>
                      <a:gd name="T57" fmla="*/ 175 h 132"/>
                      <a:gd name="T58" fmla="*/ 23 w 422"/>
                      <a:gd name="T59" fmla="*/ 179 h 132"/>
                      <a:gd name="T60" fmla="*/ 24 w 422"/>
                      <a:gd name="T61" fmla="*/ 179 h 132"/>
                      <a:gd name="T62" fmla="*/ 25 w 422"/>
                      <a:gd name="T63" fmla="*/ 179 h 132"/>
                      <a:gd name="T64" fmla="*/ 26 w 422"/>
                      <a:gd name="T65" fmla="*/ 185 h 132"/>
                      <a:gd name="T66" fmla="*/ 26 w 422"/>
                      <a:gd name="T67" fmla="*/ 190 h 132"/>
                      <a:gd name="T68" fmla="*/ 27 w 422"/>
                      <a:gd name="T69" fmla="*/ 195 h 132"/>
                      <a:gd name="T70" fmla="*/ 28 w 422"/>
                      <a:gd name="T71" fmla="*/ 206 h 132"/>
                      <a:gd name="T72" fmla="*/ 29 w 422"/>
                      <a:gd name="T73" fmla="*/ 210 h 132"/>
                      <a:gd name="T74" fmla="*/ 29 w 422"/>
                      <a:gd name="T75" fmla="*/ 216 h 132"/>
                      <a:gd name="T76" fmla="*/ 31 w 422"/>
                      <a:gd name="T77" fmla="*/ 220 h 132"/>
                      <a:gd name="T78" fmla="*/ 31 w 422"/>
                      <a:gd name="T79" fmla="*/ 227 h 132"/>
                      <a:gd name="T80" fmla="*/ 32 w 422"/>
                      <a:gd name="T81" fmla="*/ 220 h 132"/>
                      <a:gd name="T82" fmla="*/ 33 w 422"/>
                      <a:gd name="T83" fmla="*/ 206 h 132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422"/>
                      <a:gd name="T127" fmla="*/ 0 h 132"/>
                      <a:gd name="T128" fmla="*/ 422 w 422"/>
                      <a:gd name="T129" fmla="*/ 132 h 132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422" h="132">
                        <a:moveTo>
                          <a:pt x="0" y="0"/>
                        </a:moveTo>
                        <a:lnTo>
                          <a:pt x="3" y="3"/>
                        </a:lnTo>
                        <a:lnTo>
                          <a:pt x="6" y="3"/>
                        </a:lnTo>
                        <a:lnTo>
                          <a:pt x="9" y="6"/>
                        </a:lnTo>
                        <a:lnTo>
                          <a:pt x="15" y="9"/>
                        </a:lnTo>
                        <a:lnTo>
                          <a:pt x="18" y="12"/>
                        </a:lnTo>
                        <a:lnTo>
                          <a:pt x="21" y="15"/>
                        </a:lnTo>
                        <a:lnTo>
                          <a:pt x="24" y="15"/>
                        </a:lnTo>
                        <a:lnTo>
                          <a:pt x="27" y="18"/>
                        </a:lnTo>
                        <a:lnTo>
                          <a:pt x="30" y="21"/>
                        </a:lnTo>
                        <a:lnTo>
                          <a:pt x="33" y="24"/>
                        </a:lnTo>
                        <a:lnTo>
                          <a:pt x="36" y="27"/>
                        </a:lnTo>
                        <a:lnTo>
                          <a:pt x="39" y="30"/>
                        </a:lnTo>
                        <a:lnTo>
                          <a:pt x="45" y="30"/>
                        </a:lnTo>
                        <a:lnTo>
                          <a:pt x="48" y="33"/>
                        </a:lnTo>
                        <a:lnTo>
                          <a:pt x="51" y="36"/>
                        </a:lnTo>
                        <a:lnTo>
                          <a:pt x="54" y="39"/>
                        </a:lnTo>
                        <a:lnTo>
                          <a:pt x="57" y="42"/>
                        </a:lnTo>
                        <a:lnTo>
                          <a:pt x="60" y="42"/>
                        </a:lnTo>
                        <a:lnTo>
                          <a:pt x="63" y="45"/>
                        </a:lnTo>
                        <a:lnTo>
                          <a:pt x="66" y="45"/>
                        </a:lnTo>
                        <a:lnTo>
                          <a:pt x="69" y="48"/>
                        </a:lnTo>
                        <a:lnTo>
                          <a:pt x="75" y="51"/>
                        </a:lnTo>
                        <a:lnTo>
                          <a:pt x="78" y="51"/>
                        </a:lnTo>
                        <a:lnTo>
                          <a:pt x="81" y="51"/>
                        </a:lnTo>
                        <a:lnTo>
                          <a:pt x="84" y="51"/>
                        </a:lnTo>
                        <a:lnTo>
                          <a:pt x="87" y="51"/>
                        </a:lnTo>
                        <a:lnTo>
                          <a:pt x="90" y="51"/>
                        </a:lnTo>
                        <a:lnTo>
                          <a:pt x="93" y="51"/>
                        </a:lnTo>
                        <a:lnTo>
                          <a:pt x="96" y="54"/>
                        </a:lnTo>
                        <a:lnTo>
                          <a:pt x="99" y="54"/>
                        </a:lnTo>
                        <a:lnTo>
                          <a:pt x="102" y="54"/>
                        </a:lnTo>
                        <a:lnTo>
                          <a:pt x="108" y="54"/>
                        </a:lnTo>
                        <a:lnTo>
                          <a:pt x="111" y="57"/>
                        </a:lnTo>
                        <a:lnTo>
                          <a:pt x="114" y="54"/>
                        </a:lnTo>
                        <a:lnTo>
                          <a:pt x="117" y="54"/>
                        </a:lnTo>
                        <a:lnTo>
                          <a:pt x="120" y="54"/>
                        </a:lnTo>
                        <a:lnTo>
                          <a:pt x="123" y="57"/>
                        </a:lnTo>
                        <a:lnTo>
                          <a:pt x="126" y="57"/>
                        </a:lnTo>
                        <a:lnTo>
                          <a:pt x="129" y="57"/>
                        </a:lnTo>
                        <a:lnTo>
                          <a:pt x="132" y="60"/>
                        </a:lnTo>
                        <a:lnTo>
                          <a:pt x="138" y="60"/>
                        </a:lnTo>
                        <a:lnTo>
                          <a:pt x="141" y="63"/>
                        </a:lnTo>
                        <a:lnTo>
                          <a:pt x="144" y="66"/>
                        </a:lnTo>
                        <a:lnTo>
                          <a:pt x="147" y="69"/>
                        </a:lnTo>
                        <a:lnTo>
                          <a:pt x="150" y="72"/>
                        </a:lnTo>
                        <a:lnTo>
                          <a:pt x="153" y="75"/>
                        </a:lnTo>
                        <a:lnTo>
                          <a:pt x="156" y="78"/>
                        </a:lnTo>
                        <a:lnTo>
                          <a:pt x="159" y="81"/>
                        </a:lnTo>
                        <a:lnTo>
                          <a:pt x="162" y="84"/>
                        </a:lnTo>
                        <a:lnTo>
                          <a:pt x="165" y="87"/>
                        </a:lnTo>
                        <a:lnTo>
                          <a:pt x="171" y="90"/>
                        </a:lnTo>
                        <a:lnTo>
                          <a:pt x="174" y="93"/>
                        </a:lnTo>
                        <a:lnTo>
                          <a:pt x="177" y="96"/>
                        </a:lnTo>
                        <a:lnTo>
                          <a:pt x="180" y="99"/>
                        </a:lnTo>
                        <a:lnTo>
                          <a:pt x="183" y="102"/>
                        </a:lnTo>
                        <a:lnTo>
                          <a:pt x="186" y="108"/>
                        </a:lnTo>
                        <a:lnTo>
                          <a:pt x="189" y="111"/>
                        </a:lnTo>
                        <a:lnTo>
                          <a:pt x="192" y="114"/>
                        </a:lnTo>
                        <a:lnTo>
                          <a:pt x="195" y="114"/>
                        </a:lnTo>
                        <a:lnTo>
                          <a:pt x="201" y="117"/>
                        </a:lnTo>
                        <a:lnTo>
                          <a:pt x="204" y="120"/>
                        </a:lnTo>
                        <a:lnTo>
                          <a:pt x="207" y="123"/>
                        </a:lnTo>
                        <a:lnTo>
                          <a:pt x="210" y="123"/>
                        </a:lnTo>
                        <a:lnTo>
                          <a:pt x="213" y="123"/>
                        </a:lnTo>
                        <a:lnTo>
                          <a:pt x="216" y="126"/>
                        </a:lnTo>
                        <a:lnTo>
                          <a:pt x="219" y="123"/>
                        </a:lnTo>
                        <a:lnTo>
                          <a:pt x="222" y="123"/>
                        </a:lnTo>
                        <a:lnTo>
                          <a:pt x="225" y="123"/>
                        </a:lnTo>
                        <a:lnTo>
                          <a:pt x="231" y="120"/>
                        </a:lnTo>
                        <a:lnTo>
                          <a:pt x="234" y="120"/>
                        </a:lnTo>
                        <a:lnTo>
                          <a:pt x="237" y="120"/>
                        </a:lnTo>
                        <a:lnTo>
                          <a:pt x="240" y="117"/>
                        </a:lnTo>
                        <a:lnTo>
                          <a:pt x="243" y="117"/>
                        </a:lnTo>
                        <a:lnTo>
                          <a:pt x="246" y="117"/>
                        </a:lnTo>
                        <a:lnTo>
                          <a:pt x="249" y="114"/>
                        </a:lnTo>
                        <a:lnTo>
                          <a:pt x="252" y="114"/>
                        </a:lnTo>
                        <a:lnTo>
                          <a:pt x="255" y="111"/>
                        </a:lnTo>
                        <a:lnTo>
                          <a:pt x="258" y="108"/>
                        </a:lnTo>
                        <a:lnTo>
                          <a:pt x="264" y="108"/>
                        </a:lnTo>
                        <a:lnTo>
                          <a:pt x="267" y="105"/>
                        </a:lnTo>
                        <a:lnTo>
                          <a:pt x="270" y="105"/>
                        </a:lnTo>
                        <a:lnTo>
                          <a:pt x="273" y="105"/>
                        </a:lnTo>
                        <a:lnTo>
                          <a:pt x="276" y="105"/>
                        </a:lnTo>
                        <a:lnTo>
                          <a:pt x="279" y="105"/>
                        </a:lnTo>
                        <a:lnTo>
                          <a:pt x="282" y="102"/>
                        </a:lnTo>
                        <a:lnTo>
                          <a:pt x="285" y="102"/>
                        </a:lnTo>
                        <a:lnTo>
                          <a:pt x="288" y="105"/>
                        </a:lnTo>
                        <a:lnTo>
                          <a:pt x="294" y="105"/>
                        </a:lnTo>
                        <a:lnTo>
                          <a:pt x="297" y="105"/>
                        </a:lnTo>
                        <a:lnTo>
                          <a:pt x="300" y="105"/>
                        </a:lnTo>
                        <a:lnTo>
                          <a:pt x="303" y="108"/>
                        </a:lnTo>
                        <a:lnTo>
                          <a:pt x="306" y="105"/>
                        </a:lnTo>
                        <a:lnTo>
                          <a:pt x="309" y="102"/>
                        </a:lnTo>
                        <a:lnTo>
                          <a:pt x="311" y="102"/>
                        </a:lnTo>
                        <a:lnTo>
                          <a:pt x="314" y="105"/>
                        </a:lnTo>
                        <a:lnTo>
                          <a:pt x="317" y="105"/>
                        </a:lnTo>
                        <a:lnTo>
                          <a:pt x="320" y="108"/>
                        </a:lnTo>
                        <a:lnTo>
                          <a:pt x="326" y="108"/>
                        </a:lnTo>
                        <a:lnTo>
                          <a:pt x="329" y="108"/>
                        </a:lnTo>
                        <a:lnTo>
                          <a:pt x="332" y="111"/>
                        </a:lnTo>
                        <a:lnTo>
                          <a:pt x="335" y="111"/>
                        </a:lnTo>
                        <a:lnTo>
                          <a:pt x="338" y="111"/>
                        </a:lnTo>
                        <a:lnTo>
                          <a:pt x="341" y="114"/>
                        </a:lnTo>
                        <a:lnTo>
                          <a:pt x="344" y="114"/>
                        </a:lnTo>
                        <a:lnTo>
                          <a:pt x="347" y="117"/>
                        </a:lnTo>
                        <a:lnTo>
                          <a:pt x="350" y="117"/>
                        </a:lnTo>
                        <a:lnTo>
                          <a:pt x="356" y="120"/>
                        </a:lnTo>
                        <a:lnTo>
                          <a:pt x="359" y="120"/>
                        </a:lnTo>
                        <a:lnTo>
                          <a:pt x="362" y="123"/>
                        </a:lnTo>
                        <a:lnTo>
                          <a:pt x="365" y="123"/>
                        </a:lnTo>
                        <a:lnTo>
                          <a:pt x="368" y="126"/>
                        </a:lnTo>
                        <a:lnTo>
                          <a:pt x="371" y="126"/>
                        </a:lnTo>
                        <a:lnTo>
                          <a:pt x="374" y="126"/>
                        </a:lnTo>
                        <a:lnTo>
                          <a:pt x="377" y="126"/>
                        </a:lnTo>
                        <a:lnTo>
                          <a:pt x="380" y="129"/>
                        </a:lnTo>
                        <a:lnTo>
                          <a:pt x="383" y="129"/>
                        </a:lnTo>
                        <a:lnTo>
                          <a:pt x="389" y="129"/>
                        </a:lnTo>
                        <a:lnTo>
                          <a:pt x="392" y="129"/>
                        </a:lnTo>
                        <a:lnTo>
                          <a:pt x="395" y="132"/>
                        </a:lnTo>
                        <a:lnTo>
                          <a:pt x="398" y="129"/>
                        </a:lnTo>
                        <a:lnTo>
                          <a:pt x="401" y="129"/>
                        </a:lnTo>
                        <a:lnTo>
                          <a:pt x="404" y="129"/>
                        </a:lnTo>
                        <a:lnTo>
                          <a:pt x="407" y="126"/>
                        </a:lnTo>
                        <a:lnTo>
                          <a:pt x="410" y="123"/>
                        </a:lnTo>
                        <a:lnTo>
                          <a:pt x="413" y="120"/>
                        </a:lnTo>
                        <a:lnTo>
                          <a:pt x="419" y="117"/>
                        </a:lnTo>
                        <a:lnTo>
                          <a:pt x="422" y="114"/>
                        </a:lnTo>
                      </a:path>
                    </a:pathLst>
                  </a:custGeom>
                  <a:noFill/>
                  <a:ln w="6350">
                    <a:solidFill>
                      <a:srgbClr val="00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2" name="Freeform 250"/>
                  <p:cNvSpPr>
                    <a:spLocks noChangeAspect="1"/>
                  </p:cNvSpPr>
                  <p:nvPr/>
                </p:nvSpPr>
                <p:spPr bwMode="auto">
                  <a:xfrm>
                    <a:off x="4154" y="899"/>
                    <a:ext cx="252" cy="162"/>
                  </a:xfrm>
                  <a:custGeom>
                    <a:avLst/>
                    <a:gdLst>
                      <a:gd name="T0" fmla="*/ 1 w 419"/>
                      <a:gd name="T1" fmla="*/ 249 h 144"/>
                      <a:gd name="T2" fmla="*/ 1 w 419"/>
                      <a:gd name="T3" fmla="*/ 232 h 144"/>
                      <a:gd name="T4" fmla="*/ 2 w 419"/>
                      <a:gd name="T5" fmla="*/ 216 h 144"/>
                      <a:gd name="T6" fmla="*/ 3 w 419"/>
                      <a:gd name="T7" fmla="*/ 201 h 144"/>
                      <a:gd name="T8" fmla="*/ 4 w 419"/>
                      <a:gd name="T9" fmla="*/ 183 h 144"/>
                      <a:gd name="T10" fmla="*/ 4 w 419"/>
                      <a:gd name="T11" fmla="*/ 169 h 144"/>
                      <a:gd name="T12" fmla="*/ 5 w 419"/>
                      <a:gd name="T13" fmla="*/ 169 h 144"/>
                      <a:gd name="T14" fmla="*/ 6 w 419"/>
                      <a:gd name="T15" fmla="*/ 162 h 144"/>
                      <a:gd name="T16" fmla="*/ 7 w 419"/>
                      <a:gd name="T17" fmla="*/ 162 h 144"/>
                      <a:gd name="T18" fmla="*/ 8 w 419"/>
                      <a:gd name="T19" fmla="*/ 162 h 144"/>
                      <a:gd name="T20" fmla="*/ 8 w 419"/>
                      <a:gd name="T21" fmla="*/ 158 h 144"/>
                      <a:gd name="T22" fmla="*/ 9 w 419"/>
                      <a:gd name="T23" fmla="*/ 145 h 144"/>
                      <a:gd name="T24" fmla="*/ 10 w 419"/>
                      <a:gd name="T25" fmla="*/ 134 h 144"/>
                      <a:gd name="T26" fmla="*/ 10 w 419"/>
                      <a:gd name="T27" fmla="*/ 125 h 144"/>
                      <a:gd name="T28" fmla="*/ 11 w 419"/>
                      <a:gd name="T29" fmla="*/ 102 h 144"/>
                      <a:gd name="T30" fmla="*/ 12 w 419"/>
                      <a:gd name="T31" fmla="*/ 91 h 144"/>
                      <a:gd name="T32" fmla="*/ 13 w 419"/>
                      <a:gd name="T33" fmla="*/ 77 h 144"/>
                      <a:gd name="T34" fmla="*/ 14 w 419"/>
                      <a:gd name="T35" fmla="*/ 60 h 144"/>
                      <a:gd name="T36" fmla="*/ 14 w 419"/>
                      <a:gd name="T37" fmla="*/ 43 h 144"/>
                      <a:gd name="T38" fmla="*/ 15 w 419"/>
                      <a:gd name="T39" fmla="*/ 32 h 144"/>
                      <a:gd name="T40" fmla="*/ 16 w 419"/>
                      <a:gd name="T41" fmla="*/ 21 h 144"/>
                      <a:gd name="T42" fmla="*/ 17 w 419"/>
                      <a:gd name="T43" fmla="*/ 16 h 144"/>
                      <a:gd name="T44" fmla="*/ 17 w 419"/>
                      <a:gd name="T45" fmla="*/ 11 h 144"/>
                      <a:gd name="T46" fmla="*/ 19 w 419"/>
                      <a:gd name="T47" fmla="*/ 11 h 144"/>
                      <a:gd name="T48" fmla="*/ 19 w 419"/>
                      <a:gd name="T49" fmla="*/ 0 h 144"/>
                      <a:gd name="T50" fmla="*/ 20 w 419"/>
                      <a:gd name="T51" fmla="*/ 0 h 144"/>
                      <a:gd name="T52" fmla="*/ 20 w 419"/>
                      <a:gd name="T53" fmla="*/ 0 h 144"/>
                      <a:gd name="T54" fmla="*/ 22 w 419"/>
                      <a:gd name="T55" fmla="*/ 3 h 144"/>
                      <a:gd name="T56" fmla="*/ 22 w 419"/>
                      <a:gd name="T57" fmla="*/ 3 h 144"/>
                      <a:gd name="T58" fmla="*/ 23 w 419"/>
                      <a:gd name="T59" fmla="*/ 3 h 144"/>
                      <a:gd name="T60" fmla="*/ 24 w 419"/>
                      <a:gd name="T61" fmla="*/ 11 h 144"/>
                      <a:gd name="T62" fmla="*/ 25 w 419"/>
                      <a:gd name="T63" fmla="*/ 11 h 144"/>
                      <a:gd name="T64" fmla="*/ 25 w 419"/>
                      <a:gd name="T65" fmla="*/ 16 h 144"/>
                      <a:gd name="T66" fmla="*/ 26 w 419"/>
                      <a:gd name="T67" fmla="*/ 16 h 144"/>
                      <a:gd name="T68" fmla="*/ 27 w 419"/>
                      <a:gd name="T69" fmla="*/ 21 h 144"/>
                      <a:gd name="T70" fmla="*/ 28 w 419"/>
                      <a:gd name="T71" fmla="*/ 27 h 144"/>
                      <a:gd name="T72" fmla="*/ 29 w 419"/>
                      <a:gd name="T73" fmla="*/ 32 h 144"/>
                      <a:gd name="T74" fmla="*/ 29 w 419"/>
                      <a:gd name="T75" fmla="*/ 38 h 144"/>
                      <a:gd name="T76" fmla="*/ 30 w 419"/>
                      <a:gd name="T77" fmla="*/ 48 h 144"/>
                      <a:gd name="T78" fmla="*/ 31 w 419"/>
                      <a:gd name="T79" fmla="*/ 60 h 144"/>
                      <a:gd name="T80" fmla="*/ 32 w 419"/>
                      <a:gd name="T81" fmla="*/ 66 h 144"/>
                      <a:gd name="T82" fmla="*/ 32 w 419"/>
                      <a:gd name="T83" fmla="*/ 81 h 144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419"/>
                      <a:gd name="T127" fmla="*/ 0 h 144"/>
                      <a:gd name="T128" fmla="*/ 419 w 419"/>
                      <a:gd name="T129" fmla="*/ 144 h 144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419" h="144">
                        <a:moveTo>
                          <a:pt x="0" y="144"/>
                        </a:moveTo>
                        <a:lnTo>
                          <a:pt x="3" y="141"/>
                        </a:lnTo>
                        <a:lnTo>
                          <a:pt x="6" y="138"/>
                        </a:lnTo>
                        <a:lnTo>
                          <a:pt x="9" y="135"/>
                        </a:lnTo>
                        <a:lnTo>
                          <a:pt x="12" y="132"/>
                        </a:lnTo>
                        <a:lnTo>
                          <a:pt x="15" y="129"/>
                        </a:lnTo>
                        <a:lnTo>
                          <a:pt x="18" y="126"/>
                        </a:lnTo>
                        <a:lnTo>
                          <a:pt x="21" y="123"/>
                        </a:lnTo>
                        <a:lnTo>
                          <a:pt x="27" y="120"/>
                        </a:lnTo>
                        <a:lnTo>
                          <a:pt x="30" y="117"/>
                        </a:lnTo>
                        <a:lnTo>
                          <a:pt x="33" y="114"/>
                        </a:lnTo>
                        <a:lnTo>
                          <a:pt x="36" y="111"/>
                        </a:lnTo>
                        <a:lnTo>
                          <a:pt x="39" y="108"/>
                        </a:lnTo>
                        <a:lnTo>
                          <a:pt x="42" y="105"/>
                        </a:lnTo>
                        <a:lnTo>
                          <a:pt x="45" y="102"/>
                        </a:lnTo>
                        <a:lnTo>
                          <a:pt x="48" y="99"/>
                        </a:lnTo>
                        <a:lnTo>
                          <a:pt x="51" y="96"/>
                        </a:lnTo>
                        <a:lnTo>
                          <a:pt x="54" y="93"/>
                        </a:lnTo>
                        <a:lnTo>
                          <a:pt x="60" y="93"/>
                        </a:lnTo>
                        <a:lnTo>
                          <a:pt x="63" y="90"/>
                        </a:lnTo>
                        <a:lnTo>
                          <a:pt x="66" y="93"/>
                        </a:lnTo>
                        <a:lnTo>
                          <a:pt x="69" y="93"/>
                        </a:lnTo>
                        <a:lnTo>
                          <a:pt x="72" y="93"/>
                        </a:lnTo>
                        <a:lnTo>
                          <a:pt x="75" y="90"/>
                        </a:lnTo>
                        <a:lnTo>
                          <a:pt x="78" y="90"/>
                        </a:lnTo>
                        <a:lnTo>
                          <a:pt x="81" y="90"/>
                        </a:lnTo>
                        <a:lnTo>
                          <a:pt x="84" y="90"/>
                        </a:lnTo>
                        <a:lnTo>
                          <a:pt x="90" y="90"/>
                        </a:lnTo>
                        <a:lnTo>
                          <a:pt x="93" y="90"/>
                        </a:lnTo>
                        <a:lnTo>
                          <a:pt x="96" y="90"/>
                        </a:lnTo>
                        <a:lnTo>
                          <a:pt x="99" y="90"/>
                        </a:lnTo>
                        <a:lnTo>
                          <a:pt x="102" y="87"/>
                        </a:lnTo>
                        <a:lnTo>
                          <a:pt x="105" y="87"/>
                        </a:lnTo>
                        <a:lnTo>
                          <a:pt x="108" y="87"/>
                        </a:lnTo>
                        <a:lnTo>
                          <a:pt x="111" y="84"/>
                        </a:lnTo>
                        <a:lnTo>
                          <a:pt x="114" y="81"/>
                        </a:lnTo>
                        <a:lnTo>
                          <a:pt x="117" y="78"/>
                        </a:lnTo>
                        <a:lnTo>
                          <a:pt x="123" y="75"/>
                        </a:lnTo>
                        <a:lnTo>
                          <a:pt x="126" y="75"/>
                        </a:lnTo>
                        <a:lnTo>
                          <a:pt x="129" y="75"/>
                        </a:lnTo>
                        <a:lnTo>
                          <a:pt x="132" y="72"/>
                        </a:lnTo>
                        <a:lnTo>
                          <a:pt x="135" y="69"/>
                        </a:lnTo>
                        <a:lnTo>
                          <a:pt x="138" y="66"/>
                        </a:lnTo>
                        <a:lnTo>
                          <a:pt x="141" y="63"/>
                        </a:lnTo>
                        <a:lnTo>
                          <a:pt x="144" y="57"/>
                        </a:lnTo>
                        <a:lnTo>
                          <a:pt x="147" y="54"/>
                        </a:lnTo>
                        <a:lnTo>
                          <a:pt x="153" y="54"/>
                        </a:lnTo>
                        <a:lnTo>
                          <a:pt x="156" y="51"/>
                        </a:lnTo>
                        <a:lnTo>
                          <a:pt x="159" y="48"/>
                        </a:lnTo>
                        <a:lnTo>
                          <a:pt x="162" y="45"/>
                        </a:lnTo>
                        <a:lnTo>
                          <a:pt x="165" y="42"/>
                        </a:lnTo>
                        <a:lnTo>
                          <a:pt x="168" y="39"/>
                        </a:lnTo>
                        <a:lnTo>
                          <a:pt x="171" y="36"/>
                        </a:lnTo>
                        <a:lnTo>
                          <a:pt x="174" y="33"/>
                        </a:lnTo>
                        <a:lnTo>
                          <a:pt x="177" y="30"/>
                        </a:lnTo>
                        <a:lnTo>
                          <a:pt x="183" y="27"/>
                        </a:lnTo>
                        <a:lnTo>
                          <a:pt x="186" y="24"/>
                        </a:lnTo>
                        <a:lnTo>
                          <a:pt x="189" y="21"/>
                        </a:lnTo>
                        <a:lnTo>
                          <a:pt x="192" y="21"/>
                        </a:lnTo>
                        <a:lnTo>
                          <a:pt x="195" y="18"/>
                        </a:lnTo>
                        <a:lnTo>
                          <a:pt x="198" y="18"/>
                        </a:lnTo>
                        <a:lnTo>
                          <a:pt x="201" y="15"/>
                        </a:lnTo>
                        <a:lnTo>
                          <a:pt x="204" y="12"/>
                        </a:lnTo>
                        <a:lnTo>
                          <a:pt x="207" y="12"/>
                        </a:lnTo>
                        <a:lnTo>
                          <a:pt x="210" y="12"/>
                        </a:lnTo>
                        <a:lnTo>
                          <a:pt x="216" y="9"/>
                        </a:lnTo>
                        <a:lnTo>
                          <a:pt x="219" y="9"/>
                        </a:lnTo>
                        <a:lnTo>
                          <a:pt x="222" y="9"/>
                        </a:lnTo>
                        <a:lnTo>
                          <a:pt x="225" y="6"/>
                        </a:lnTo>
                        <a:lnTo>
                          <a:pt x="227" y="6"/>
                        </a:lnTo>
                        <a:lnTo>
                          <a:pt x="230" y="3"/>
                        </a:lnTo>
                        <a:lnTo>
                          <a:pt x="233" y="6"/>
                        </a:lnTo>
                        <a:lnTo>
                          <a:pt x="236" y="3"/>
                        </a:lnTo>
                        <a:lnTo>
                          <a:pt x="239" y="3"/>
                        </a:lnTo>
                        <a:lnTo>
                          <a:pt x="245" y="0"/>
                        </a:lnTo>
                        <a:lnTo>
                          <a:pt x="248" y="0"/>
                        </a:lnTo>
                        <a:lnTo>
                          <a:pt x="251" y="0"/>
                        </a:lnTo>
                        <a:lnTo>
                          <a:pt x="254" y="0"/>
                        </a:lnTo>
                        <a:lnTo>
                          <a:pt x="257" y="0"/>
                        </a:lnTo>
                        <a:lnTo>
                          <a:pt x="260" y="0"/>
                        </a:lnTo>
                        <a:lnTo>
                          <a:pt x="263" y="0"/>
                        </a:lnTo>
                        <a:lnTo>
                          <a:pt x="266" y="0"/>
                        </a:lnTo>
                        <a:lnTo>
                          <a:pt x="269" y="0"/>
                        </a:lnTo>
                        <a:lnTo>
                          <a:pt x="272" y="3"/>
                        </a:lnTo>
                        <a:lnTo>
                          <a:pt x="278" y="3"/>
                        </a:lnTo>
                        <a:lnTo>
                          <a:pt x="281" y="3"/>
                        </a:lnTo>
                        <a:lnTo>
                          <a:pt x="284" y="3"/>
                        </a:lnTo>
                        <a:lnTo>
                          <a:pt x="287" y="3"/>
                        </a:lnTo>
                        <a:lnTo>
                          <a:pt x="290" y="3"/>
                        </a:lnTo>
                        <a:lnTo>
                          <a:pt x="293" y="3"/>
                        </a:lnTo>
                        <a:lnTo>
                          <a:pt x="296" y="3"/>
                        </a:lnTo>
                        <a:lnTo>
                          <a:pt x="299" y="3"/>
                        </a:lnTo>
                        <a:lnTo>
                          <a:pt x="302" y="6"/>
                        </a:lnTo>
                        <a:lnTo>
                          <a:pt x="308" y="6"/>
                        </a:lnTo>
                        <a:lnTo>
                          <a:pt x="311" y="6"/>
                        </a:lnTo>
                        <a:lnTo>
                          <a:pt x="314" y="6"/>
                        </a:lnTo>
                        <a:lnTo>
                          <a:pt x="317" y="9"/>
                        </a:lnTo>
                        <a:lnTo>
                          <a:pt x="320" y="9"/>
                        </a:lnTo>
                        <a:lnTo>
                          <a:pt x="323" y="9"/>
                        </a:lnTo>
                        <a:lnTo>
                          <a:pt x="326" y="9"/>
                        </a:lnTo>
                        <a:lnTo>
                          <a:pt x="329" y="9"/>
                        </a:lnTo>
                        <a:lnTo>
                          <a:pt x="332" y="9"/>
                        </a:lnTo>
                        <a:lnTo>
                          <a:pt x="338" y="9"/>
                        </a:lnTo>
                        <a:lnTo>
                          <a:pt x="341" y="9"/>
                        </a:lnTo>
                        <a:lnTo>
                          <a:pt x="344" y="12"/>
                        </a:lnTo>
                        <a:lnTo>
                          <a:pt x="347" y="12"/>
                        </a:lnTo>
                        <a:lnTo>
                          <a:pt x="350" y="12"/>
                        </a:lnTo>
                        <a:lnTo>
                          <a:pt x="353" y="15"/>
                        </a:lnTo>
                        <a:lnTo>
                          <a:pt x="356" y="18"/>
                        </a:lnTo>
                        <a:lnTo>
                          <a:pt x="359" y="15"/>
                        </a:lnTo>
                        <a:lnTo>
                          <a:pt x="362" y="18"/>
                        </a:lnTo>
                        <a:lnTo>
                          <a:pt x="365" y="21"/>
                        </a:lnTo>
                        <a:lnTo>
                          <a:pt x="371" y="21"/>
                        </a:lnTo>
                        <a:lnTo>
                          <a:pt x="374" y="21"/>
                        </a:lnTo>
                        <a:lnTo>
                          <a:pt x="377" y="24"/>
                        </a:lnTo>
                        <a:lnTo>
                          <a:pt x="380" y="24"/>
                        </a:lnTo>
                        <a:lnTo>
                          <a:pt x="383" y="27"/>
                        </a:lnTo>
                        <a:lnTo>
                          <a:pt x="386" y="30"/>
                        </a:lnTo>
                        <a:lnTo>
                          <a:pt x="389" y="30"/>
                        </a:lnTo>
                        <a:lnTo>
                          <a:pt x="392" y="33"/>
                        </a:lnTo>
                        <a:lnTo>
                          <a:pt x="395" y="33"/>
                        </a:lnTo>
                        <a:lnTo>
                          <a:pt x="401" y="36"/>
                        </a:lnTo>
                        <a:lnTo>
                          <a:pt x="404" y="36"/>
                        </a:lnTo>
                        <a:lnTo>
                          <a:pt x="407" y="39"/>
                        </a:lnTo>
                        <a:lnTo>
                          <a:pt x="410" y="42"/>
                        </a:lnTo>
                        <a:lnTo>
                          <a:pt x="413" y="45"/>
                        </a:lnTo>
                        <a:lnTo>
                          <a:pt x="416" y="45"/>
                        </a:lnTo>
                        <a:lnTo>
                          <a:pt x="419" y="51"/>
                        </a:lnTo>
                      </a:path>
                    </a:pathLst>
                  </a:custGeom>
                  <a:noFill/>
                  <a:ln w="6350">
                    <a:solidFill>
                      <a:srgbClr val="00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33" name="Freeform 251"/>
                  <p:cNvSpPr>
                    <a:spLocks noChangeAspect="1"/>
                  </p:cNvSpPr>
                  <p:nvPr/>
                </p:nvSpPr>
                <p:spPr bwMode="auto">
                  <a:xfrm>
                    <a:off x="4406" y="957"/>
                    <a:ext cx="117" cy="174"/>
                  </a:xfrm>
                  <a:custGeom>
                    <a:avLst/>
                    <a:gdLst>
                      <a:gd name="T0" fmla="*/ 0 w 194"/>
                      <a:gd name="T1" fmla="*/ 0 h 156"/>
                      <a:gd name="T2" fmla="*/ 1 w 194"/>
                      <a:gd name="T3" fmla="*/ 0 h 156"/>
                      <a:gd name="T4" fmla="*/ 1 w 194"/>
                      <a:gd name="T5" fmla="*/ 3 h 156"/>
                      <a:gd name="T6" fmla="*/ 1 w 194"/>
                      <a:gd name="T7" fmla="*/ 11 h 156"/>
                      <a:gd name="T8" fmla="*/ 1 w 194"/>
                      <a:gd name="T9" fmla="*/ 15 h 156"/>
                      <a:gd name="T10" fmla="*/ 1 w 194"/>
                      <a:gd name="T11" fmla="*/ 20 h 156"/>
                      <a:gd name="T12" fmla="*/ 2 w 194"/>
                      <a:gd name="T13" fmla="*/ 26 h 156"/>
                      <a:gd name="T14" fmla="*/ 2 w 194"/>
                      <a:gd name="T15" fmla="*/ 36 h 156"/>
                      <a:gd name="T16" fmla="*/ 2 w 194"/>
                      <a:gd name="T17" fmla="*/ 36 h 156"/>
                      <a:gd name="T18" fmla="*/ 2 w 194"/>
                      <a:gd name="T19" fmla="*/ 41 h 156"/>
                      <a:gd name="T20" fmla="*/ 2 w 194"/>
                      <a:gd name="T21" fmla="*/ 51 h 156"/>
                      <a:gd name="T22" fmla="*/ 3 w 194"/>
                      <a:gd name="T23" fmla="*/ 57 h 156"/>
                      <a:gd name="T24" fmla="*/ 3 w 194"/>
                      <a:gd name="T25" fmla="*/ 62 h 156"/>
                      <a:gd name="T26" fmla="*/ 4 w 194"/>
                      <a:gd name="T27" fmla="*/ 73 h 156"/>
                      <a:gd name="T28" fmla="*/ 4 w 194"/>
                      <a:gd name="T29" fmla="*/ 73 h 156"/>
                      <a:gd name="T30" fmla="*/ 4 w 194"/>
                      <a:gd name="T31" fmla="*/ 84 h 156"/>
                      <a:gd name="T32" fmla="*/ 4 w 194"/>
                      <a:gd name="T33" fmla="*/ 88 h 156"/>
                      <a:gd name="T34" fmla="*/ 5 w 194"/>
                      <a:gd name="T35" fmla="*/ 94 h 156"/>
                      <a:gd name="T36" fmla="*/ 5 w 194"/>
                      <a:gd name="T37" fmla="*/ 105 h 156"/>
                      <a:gd name="T38" fmla="*/ 5 w 194"/>
                      <a:gd name="T39" fmla="*/ 108 h 156"/>
                      <a:gd name="T40" fmla="*/ 5 w 194"/>
                      <a:gd name="T41" fmla="*/ 116 h 156"/>
                      <a:gd name="T42" fmla="*/ 5 w 194"/>
                      <a:gd name="T43" fmla="*/ 119 h 156"/>
                      <a:gd name="T44" fmla="*/ 6 w 194"/>
                      <a:gd name="T45" fmla="*/ 131 h 156"/>
                      <a:gd name="T46" fmla="*/ 6 w 194"/>
                      <a:gd name="T47" fmla="*/ 134 h 156"/>
                      <a:gd name="T48" fmla="*/ 7 w 194"/>
                      <a:gd name="T49" fmla="*/ 139 h 156"/>
                      <a:gd name="T50" fmla="*/ 7 w 194"/>
                      <a:gd name="T51" fmla="*/ 149 h 156"/>
                      <a:gd name="T52" fmla="*/ 7 w 194"/>
                      <a:gd name="T53" fmla="*/ 155 h 156"/>
                      <a:gd name="T54" fmla="*/ 7 w 194"/>
                      <a:gd name="T55" fmla="*/ 161 h 156"/>
                      <a:gd name="T56" fmla="*/ 8 w 194"/>
                      <a:gd name="T57" fmla="*/ 165 h 156"/>
                      <a:gd name="T58" fmla="*/ 8 w 194"/>
                      <a:gd name="T59" fmla="*/ 176 h 156"/>
                      <a:gd name="T60" fmla="*/ 8 w 194"/>
                      <a:gd name="T61" fmla="*/ 181 h 156"/>
                      <a:gd name="T62" fmla="*/ 8 w 194"/>
                      <a:gd name="T63" fmla="*/ 185 h 156"/>
                      <a:gd name="T64" fmla="*/ 8 w 194"/>
                      <a:gd name="T65" fmla="*/ 192 h 156"/>
                      <a:gd name="T66" fmla="*/ 8 w 194"/>
                      <a:gd name="T67" fmla="*/ 196 h 156"/>
                      <a:gd name="T68" fmla="*/ 9 w 194"/>
                      <a:gd name="T69" fmla="*/ 202 h 156"/>
                      <a:gd name="T70" fmla="*/ 10 w 194"/>
                      <a:gd name="T71" fmla="*/ 206 h 156"/>
                      <a:gd name="T72" fmla="*/ 10 w 194"/>
                      <a:gd name="T73" fmla="*/ 213 h 156"/>
                      <a:gd name="T74" fmla="*/ 10 w 194"/>
                      <a:gd name="T75" fmla="*/ 213 h 156"/>
                      <a:gd name="T76" fmla="*/ 10 w 194"/>
                      <a:gd name="T77" fmla="*/ 218 h 156"/>
                      <a:gd name="T78" fmla="*/ 10 w 194"/>
                      <a:gd name="T79" fmla="*/ 224 h 156"/>
                      <a:gd name="T80" fmla="*/ 10 w 194"/>
                      <a:gd name="T81" fmla="*/ 228 h 156"/>
                      <a:gd name="T82" fmla="*/ 11 w 194"/>
                      <a:gd name="T83" fmla="*/ 228 h 156"/>
                      <a:gd name="T84" fmla="*/ 11 w 194"/>
                      <a:gd name="T85" fmla="*/ 233 h 156"/>
                      <a:gd name="T86" fmla="*/ 11 w 194"/>
                      <a:gd name="T87" fmla="*/ 233 h 156"/>
                      <a:gd name="T88" fmla="*/ 12 w 194"/>
                      <a:gd name="T89" fmla="*/ 239 h 156"/>
                      <a:gd name="T90" fmla="*/ 12 w 194"/>
                      <a:gd name="T91" fmla="*/ 243 h 156"/>
                      <a:gd name="T92" fmla="*/ 12 w 194"/>
                      <a:gd name="T93" fmla="*/ 243 h 156"/>
                      <a:gd name="T94" fmla="*/ 13 w 194"/>
                      <a:gd name="T95" fmla="*/ 250 h 156"/>
                      <a:gd name="T96" fmla="*/ 13 w 194"/>
                      <a:gd name="T97" fmla="*/ 250 h 156"/>
                      <a:gd name="T98" fmla="*/ 13 w 194"/>
                      <a:gd name="T99" fmla="*/ 254 h 156"/>
                      <a:gd name="T100" fmla="*/ 13 w 194"/>
                      <a:gd name="T101" fmla="*/ 254 h 156"/>
                      <a:gd name="T102" fmla="*/ 13 w 194"/>
                      <a:gd name="T103" fmla="*/ 258 h 156"/>
                      <a:gd name="T104" fmla="*/ 14 w 194"/>
                      <a:gd name="T105" fmla="*/ 258 h 156"/>
                      <a:gd name="T106" fmla="*/ 14 w 194"/>
                      <a:gd name="T107" fmla="*/ 258 h 156"/>
                      <a:gd name="T108" fmla="*/ 14 w 194"/>
                      <a:gd name="T109" fmla="*/ 265 h 156"/>
                      <a:gd name="T110" fmla="*/ 14 w 194"/>
                      <a:gd name="T111" fmla="*/ 265 h 156"/>
                      <a:gd name="T112" fmla="*/ 15 w 194"/>
                      <a:gd name="T113" fmla="*/ 269 h 156"/>
                      <a:gd name="T114" fmla="*/ 15 w 194"/>
                      <a:gd name="T115" fmla="*/ 269 h 156"/>
                      <a:gd name="T116" fmla="*/ 15 w 194"/>
                      <a:gd name="T117" fmla="*/ 269 h 156"/>
                      <a:gd name="T118" fmla="*/ 16 w 194"/>
                      <a:gd name="T119" fmla="*/ 269 h 15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w 194"/>
                      <a:gd name="T181" fmla="*/ 0 h 156"/>
                      <a:gd name="T182" fmla="*/ 194 w 194"/>
                      <a:gd name="T183" fmla="*/ 156 h 156"/>
                    </a:gdLst>
                    <a:ahLst/>
                    <a:cxnLst>
                      <a:cxn ang="T120">
                        <a:pos x="T0" y="T1"/>
                      </a:cxn>
                      <a:cxn ang="T121">
                        <a:pos x="T2" y="T3"/>
                      </a:cxn>
                      <a:cxn ang="T122">
                        <a:pos x="T4" y="T5"/>
                      </a:cxn>
                      <a:cxn ang="T123">
                        <a:pos x="T6" y="T7"/>
                      </a:cxn>
                      <a:cxn ang="T124">
                        <a:pos x="T8" y="T9"/>
                      </a:cxn>
                      <a:cxn ang="T125">
                        <a:pos x="T10" y="T11"/>
                      </a:cxn>
                      <a:cxn ang="T126">
                        <a:pos x="T12" y="T13"/>
                      </a:cxn>
                      <a:cxn ang="T127">
                        <a:pos x="T14" y="T15"/>
                      </a:cxn>
                      <a:cxn ang="T128">
                        <a:pos x="T16" y="T17"/>
                      </a:cxn>
                      <a:cxn ang="T129">
                        <a:pos x="T18" y="T19"/>
                      </a:cxn>
                      <a:cxn ang="T130">
                        <a:pos x="T20" y="T21"/>
                      </a:cxn>
                      <a:cxn ang="T131">
                        <a:pos x="T22" y="T23"/>
                      </a:cxn>
                      <a:cxn ang="T132">
                        <a:pos x="T24" y="T25"/>
                      </a:cxn>
                      <a:cxn ang="T133">
                        <a:pos x="T26" y="T27"/>
                      </a:cxn>
                      <a:cxn ang="T134">
                        <a:pos x="T28" y="T29"/>
                      </a:cxn>
                      <a:cxn ang="T135">
                        <a:pos x="T30" y="T31"/>
                      </a:cxn>
                      <a:cxn ang="T136">
                        <a:pos x="T32" y="T33"/>
                      </a:cxn>
                      <a:cxn ang="T137">
                        <a:pos x="T34" y="T35"/>
                      </a:cxn>
                      <a:cxn ang="T138">
                        <a:pos x="T36" y="T37"/>
                      </a:cxn>
                      <a:cxn ang="T139">
                        <a:pos x="T38" y="T39"/>
                      </a:cxn>
                      <a:cxn ang="T140">
                        <a:pos x="T40" y="T41"/>
                      </a:cxn>
                      <a:cxn ang="T141">
                        <a:pos x="T42" y="T43"/>
                      </a:cxn>
                      <a:cxn ang="T142">
                        <a:pos x="T44" y="T45"/>
                      </a:cxn>
                      <a:cxn ang="T143">
                        <a:pos x="T46" y="T47"/>
                      </a:cxn>
                      <a:cxn ang="T144">
                        <a:pos x="T48" y="T49"/>
                      </a:cxn>
                      <a:cxn ang="T145">
                        <a:pos x="T50" y="T51"/>
                      </a:cxn>
                      <a:cxn ang="T146">
                        <a:pos x="T52" y="T53"/>
                      </a:cxn>
                      <a:cxn ang="T147">
                        <a:pos x="T54" y="T55"/>
                      </a:cxn>
                      <a:cxn ang="T148">
                        <a:pos x="T56" y="T57"/>
                      </a:cxn>
                      <a:cxn ang="T149">
                        <a:pos x="T58" y="T59"/>
                      </a:cxn>
                      <a:cxn ang="T150">
                        <a:pos x="T60" y="T61"/>
                      </a:cxn>
                      <a:cxn ang="T151">
                        <a:pos x="T62" y="T63"/>
                      </a:cxn>
                      <a:cxn ang="T152">
                        <a:pos x="T64" y="T65"/>
                      </a:cxn>
                      <a:cxn ang="T153">
                        <a:pos x="T66" y="T67"/>
                      </a:cxn>
                      <a:cxn ang="T154">
                        <a:pos x="T68" y="T69"/>
                      </a:cxn>
                      <a:cxn ang="T155">
                        <a:pos x="T70" y="T71"/>
                      </a:cxn>
                      <a:cxn ang="T156">
                        <a:pos x="T72" y="T73"/>
                      </a:cxn>
                      <a:cxn ang="T157">
                        <a:pos x="T74" y="T75"/>
                      </a:cxn>
                      <a:cxn ang="T158">
                        <a:pos x="T76" y="T77"/>
                      </a:cxn>
                      <a:cxn ang="T159">
                        <a:pos x="T78" y="T79"/>
                      </a:cxn>
                      <a:cxn ang="T160">
                        <a:pos x="T80" y="T81"/>
                      </a:cxn>
                      <a:cxn ang="T161">
                        <a:pos x="T82" y="T83"/>
                      </a:cxn>
                      <a:cxn ang="T162">
                        <a:pos x="T84" y="T85"/>
                      </a:cxn>
                      <a:cxn ang="T163">
                        <a:pos x="T86" y="T87"/>
                      </a:cxn>
                      <a:cxn ang="T164">
                        <a:pos x="T88" y="T89"/>
                      </a:cxn>
                      <a:cxn ang="T165">
                        <a:pos x="T90" y="T91"/>
                      </a:cxn>
                      <a:cxn ang="T166">
                        <a:pos x="T92" y="T93"/>
                      </a:cxn>
                      <a:cxn ang="T167">
                        <a:pos x="T94" y="T95"/>
                      </a:cxn>
                      <a:cxn ang="T168">
                        <a:pos x="T96" y="T97"/>
                      </a:cxn>
                      <a:cxn ang="T169">
                        <a:pos x="T98" y="T99"/>
                      </a:cxn>
                      <a:cxn ang="T170">
                        <a:pos x="T100" y="T101"/>
                      </a:cxn>
                      <a:cxn ang="T171">
                        <a:pos x="T102" y="T103"/>
                      </a:cxn>
                      <a:cxn ang="T172">
                        <a:pos x="T104" y="T105"/>
                      </a:cxn>
                      <a:cxn ang="T173">
                        <a:pos x="T106" y="T107"/>
                      </a:cxn>
                      <a:cxn ang="T174">
                        <a:pos x="T108" y="T109"/>
                      </a:cxn>
                      <a:cxn ang="T175">
                        <a:pos x="T110" y="T111"/>
                      </a:cxn>
                      <a:cxn ang="T176">
                        <a:pos x="T112" y="T113"/>
                      </a:cxn>
                      <a:cxn ang="T177">
                        <a:pos x="T114" y="T115"/>
                      </a:cxn>
                      <a:cxn ang="T178">
                        <a:pos x="T116" y="T117"/>
                      </a:cxn>
                      <a:cxn ang="T179">
                        <a:pos x="T118" y="T119"/>
                      </a:cxn>
                    </a:cxnLst>
                    <a:rect l="T180" t="T181" r="T182" b="T183"/>
                    <a:pathLst>
                      <a:path w="194" h="156">
                        <a:moveTo>
                          <a:pt x="0" y="0"/>
                        </a:moveTo>
                        <a:lnTo>
                          <a:pt x="3" y="0"/>
                        </a:lnTo>
                        <a:lnTo>
                          <a:pt x="6" y="3"/>
                        </a:lnTo>
                        <a:lnTo>
                          <a:pt x="9" y="6"/>
                        </a:lnTo>
                        <a:lnTo>
                          <a:pt x="15" y="9"/>
                        </a:lnTo>
                        <a:lnTo>
                          <a:pt x="18" y="12"/>
                        </a:lnTo>
                        <a:lnTo>
                          <a:pt x="21" y="15"/>
                        </a:lnTo>
                        <a:lnTo>
                          <a:pt x="24" y="21"/>
                        </a:lnTo>
                        <a:lnTo>
                          <a:pt x="27" y="21"/>
                        </a:lnTo>
                        <a:lnTo>
                          <a:pt x="30" y="24"/>
                        </a:lnTo>
                        <a:lnTo>
                          <a:pt x="33" y="30"/>
                        </a:lnTo>
                        <a:lnTo>
                          <a:pt x="36" y="33"/>
                        </a:lnTo>
                        <a:lnTo>
                          <a:pt x="39" y="36"/>
                        </a:lnTo>
                        <a:lnTo>
                          <a:pt x="45" y="42"/>
                        </a:lnTo>
                        <a:lnTo>
                          <a:pt x="48" y="42"/>
                        </a:lnTo>
                        <a:lnTo>
                          <a:pt x="51" y="48"/>
                        </a:lnTo>
                        <a:lnTo>
                          <a:pt x="54" y="51"/>
                        </a:lnTo>
                        <a:lnTo>
                          <a:pt x="57" y="54"/>
                        </a:lnTo>
                        <a:lnTo>
                          <a:pt x="60" y="60"/>
                        </a:lnTo>
                        <a:lnTo>
                          <a:pt x="63" y="63"/>
                        </a:lnTo>
                        <a:lnTo>
                          <a:pt x="66" y="66"/>
                        </a:lnTo>
                        <a:lnTo>
                          <a:pt x="69" y="69"/>
                        </a:lnTo>
                        <a:lnTo>
                          <a:pt x="75" y="75"/>
                        </a:lnTo>
                        <a:lnTo>
                          <a:pt x="78" y="78"/>
                        </a:lnTo>
                        <a:lnTo>
                          <a:pt x="81" y="81"/>
                        </a:lnTo>
                        <a:lnTo>
                          <a:pt x="84" y="87"/>
                        </a:lnTo>
                        <a:lnTo>
                          <a:pt x="87" y="90"/>
                        </a:lnTo>
                        <a:lnTo>
                          <a:pt x="90" y="93"/>
                        </a:lnTo>
                        <a:lnTo>
                          <a:pt x="93" y="96"/>
                        </a:lnTo>
                        <a:lnTo>
                          <a:pt x="96" y="102"/>
                        </a:lnTo>
                        <a:lnTo>
                          <a:pt x="99" y="105"/>
                        </a:lnTo>
                        <a:lnTo>
                          <a:pt x="102" y="108"/>
                        </a:lnTo>
                        <a:lnTo>
                          <a:pt x="108" y="111"/>
                        </a:lnTo>
                        <a:lnTo>
                          <a:pt x="111" y="114"/>
                        </a:lnTo>
                        <a:lnTo>
                          <a:pt x="114" y="117"/>
                        </a:lnTo>
                        <a:lnTo>
                          <a:pt x="117" y="120"/>
                        </a:lnTo>
                        <a:lnTo>
                          <a:pt x="120" y="123"/>
                        </a:lnTo>
                        <a:lnTo>
                          <a:pt x="123" y="123"/>
                        </a:lnTo>
                        <a:lnTo>
                          <a:pt x="126" y="126"/>
                        </a:lnTo>
                        <a:lnTo>
                          <a:pt x="129" y="129"/>
                        </a:lnTo>
                        <a:lnTo>
                          <a:pt x="132" y="132"/>
                        </a:lnTo>
                        <a:lnTo>
                          <a:pt x="138" y="132"/>
                        </a:lnTo>
                        <a:lnTo>
                          <a:pt x="141" y="135"/>
                        </a:lnTo>
                        <a:lnTo>
                          <a:pt x="144" y="135"/>
                        </a:lnTo>
                        <a:lnTo>
                          <a:pt x="147" y="138"/>
                        </a:lnTo>
                        <a:lnTo>
                          <a:pt x="149" y="141"/>
                        </a:lnTo>
                        <a:lnTo>
                          <a:pt x="152" y="141"/>
                        </a:lnTo>
                        <a:lnTo>
                          <a:pt x="155" y="144"/>
                        </a:lnTo>
                        <a:lnTo>
                          <a:pt x="158" y="144"/>
                        </a:lnTo>
                        <a:lnTo>
                          <a:pt x="161" y="147"/>
                        </a:lnTo>
                        <a:lnTo>
                          <a:pt x="164" y="147"/>
                        </a:lnTo>
                        <a:lnTo>
                          <a:pt x="170" y="150"/>
                        </a:lnTo>
                        <a:lnTo>
                          <a:pt x="173" y="150"/>
                        </a:lnTo>
                        <a:lnTo>
                          <a:pt x="176" y="150"/>
                        </a:lnTo>
                        <a:lnTo>
                          <a:pt x="179" y="153"/>
                        </a:lnTo>
                        <a:lnTo>
                          <a:pt x="182" y="153"/>
                        </a:lnTo>
                        <a:lnTo>
                          <a:pt x="185" y="156"/>
                        </a:lnTo>
                        <a:lnTo>
                          <a:pt x="188" y="156"/>
                        </a:lnTo>
                        <a:lnTo>
                          <a:pt x="191" y="156"/>
                        </a:lnTo>
                        <a:lnTo>
                          <a:pt x="194" y="156"/>
                        </a:lnTo>
                      </a:path>
                    </a:pathLst>
                  </a:custGeom>
                  <a:noFill/>
                  <a:ln w="6350">
                    <a:solidFill>
                      <a:srgbClr val="0000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54324" name="Group 335"/>
                <p:cNvGrpSpPr>
                  <a:grpSpLocks/>
                </p:cNvGrpSpPr>
                <p:nvPr/>
              </p:nvGrpSpPr>
              <p:grpSpPr bwMode="auto">
                <a:xfrm>
                  <a:off x="3311" y="981"/>
                  <a:ext cx="384" cy="165"/>
                  <a:chOff x="3891" y="915"/>
                  <a:chExt cx="384" cy="165"/>
                </a:xfrm>
              </p:grpSpPr>
              <p:sp>
                <p:nvSpPr>
                  <p:cNvPr id="54328" name="Freeform 252"/>
                  <p:cNvSpPr>
                    <a:spLocks noChangeAspect="1"/>
                  </p:cNvSpPr>
                  <p:nvPr/>
                </p:nvSpPr>
                <p:spPr bwMode="auto">
                  <a:xfrm>
                    <a:off x="3891" y="915"/>
                    <a:ext cx="252" cy="165"/>
                  </a:xfrm>
                  <a:custGeom>
                    <a:avLst/>
                    <a:gdLst>
                      <a:gd name="T0" fmla="*/ 1 w 419"/>
                      <a:gd name="T1" fmla="*/ 11 h 147"/>
                      <a:gd name="T2" fmla="*/ 1 w 419"/>
                      <a:gd name="T3" fmla="*/ 27 h 147"/>
                      <a:gd name="T4" fmla="*/ 2 w 419"/>
                      <a:gd name="T5" fmla="*/ 38 h 147"/>
                      <a:gd name="T6" fmla="*/ 3 w 419"/>
                      <a:gd name="T7" fmla="*/ 54 h 147"/>
                      <a:gd name="T8" fmla="*/ 4 w 419"/>
                      <a:gd name="T9" fmla="*/ 64 h 147"/>
                      <a:gd name="T10" fmla="*/ 4 w 419"/>
                      <a:gd name="T11" fmla="*/ 81 h 147"/>
                      <a:gd name="T12" fmla="*/ 5 w 419"/>
                      <a:gd name="T13" fmla="*/ 91 h 147"/>
                      <a:gd name="T14" fmla="*/ 6 w 419"/>
                      <a:gd name="T15" fmla="*/ 102 h 147"/>
                      <a:gd name="T16" fmla="*/ 7 w 419"/>
                      <a:gd name="T17" fmla="*/ 113 h 147"/>
                      <a:gd name="T18" fmla="*/ 8 w 419"/>
                      <a:gd name="T19" fmla="*/ 117 h 147"/>
                      <a:gd name="T20" fmla="*/ 8 w 419"/>
                      <a:gd name="T21" fmla="*/ 117 h 147"/>
                      <a:gd name="T22" fmla="*/ 9 w 419"/>
                      <a:gd name="T23" fmla="*/ 122 h 147"/>
                      <a:gd name="T24" fmla="*/ 10 w 419"/>
                      <a:gd name="T25" fmla="*/ 128 h 147"/>
                      <a:gd name="T26" fmla="*/ 10 w 419"/>
                      <a:gd name="T27" fmla="*/ 122 h 147"/>
                      <a:gd name="T28" fmla="*/ 11 w 419"/>
                      <a:gd name="T29" fmla="*/ 128 h 147"/>
                      <a:gd name="T30" fmla="*/ 12 w 419"/>
                      <a:gd name="T31" fmla="*/ 140 h 147"/>
                      <a:gd name="T32" fmla="*/ 13 w 419"/>
                      <a:gd name="T33" fmla="*/ 155 h 147"/>
                      <a:gd name="T34" fmla="*/ 14 w 419"/>
                      <a:gd name="T35" fmla="*/ 172 h 147"/>
                      <a:gd name="T36" fmla="*/ 14 w 419"/>
                      <a:gd name="T37" fmla="*/ 186 h 147"/>
                      <a:gd name="T38" fmla="*/ 15 w 419"/>
                      <a:gd name="T39" fmla="*/ 204 h 147"/>
                      <a:gd name="T40" fmla="*/ 16 w 419"/>
                      <a:gd name="T41" fmla="*/ 223 h 147"/>
                      <a:gd name="T42" fmla="*/ 17 w 419"/>
                      <a:gd name="T43" fmla="*/ 235 h 147"/>
                      <a:gd name="T44" fmla="*/ 17 w 419"/>
                      <a:gd name="T45" fmla="*/ 246 h 147"/>
                      <a:gd name="T46" fmla="*/ 19 w 419"/>
                      <a:gd name="T47" fmla="*/ 246 h 147"/>
                      <a:gd name="T48" fmla="*/ 19 w 419"/>
                      <a:gd name="T49" fmla="*/ 242 h 147"/>
                      <a:gd name="T50" fmla="*/ 20 w 419"/>
                      <a:gd name="T51" fmla="*/ 235 h 147"/>
                      <a:gd name="T52" fmla="*/ 21 w 419"/>
                      <a:gd name="T53" fmla="*/ 230 h 147"/>
                      <a:gd name="T54" fmla="*/ 22 w 419"/>
                      <a:gd name="T55" fmla="*/ 219 h 147"/>
                      <a:gd name="T56" fmla="*/ 22 w 419"/>
                      <a:gd name="T57" fmla="*/ 216 h 147"/>
                      <a:gd name="T58" fmla="*/ 23 w 419"/>
                      <a:gd name="T59" fmla="*/ 216 h 147"/>
                      <a:gd name="T60" fmla="*/ 24 w 419"/>
                      <a:gd name="T61" fmla="*/ 216 h 147"/>
                      <a:gd name="T62" fmla="*/ 25 w 419"/>
                      <a:gd name="T63" fmla="*/ 216 h 147"/>
                      <a:gd name="T64" fmla="*/ 25 w 419"/>
                      <a:gd name="T65" fmla="*/ 208 h 147"/>
                      <a:gd name="T66" fmla="*/ 26 w 419"/>
                      <a:gd name="T67" fmla="*/ 216 h 147"/>
                      <a:gd name="T68" fmla="*/ 27 w 419"/>
                      <a:gd name="T69" fmla="*/ 219 h 147"/>
                      <a:gd name="T70" fmla="*/ 28 w 419"/>
                      <a:gd name="T71" fmla="*/ 223 h 147"/>
                      <a:gd name="T72" fmla="*/ 29 w 419"/>
                      <a:gd name="T73" fmla="*/ 235 h 147"/>
                      <a:gd name="T74" fmla="*/ 29 w 419"/>
                      <a:gd name="T75" fmla="*/ 242 h 147"/>
                      <a:gd name="T76" fmla="*/ 30 w 419"/>
                      <a:gd name="T77" fmla="*/ 250 h 147"/>
                      <a:gd name="T78" fmla="*/ 31 w 419"/>
                      <a:gd name="T79" fmla="*/ 250 h 147"/>
                      <a:gd name="T80" fmla="*/ 32 w 419"/>
                      <a:gd name="T81" fmla="*/ 257 h 147"/>
                      <a:gd name="T82" fmla="*/ 32 w 419"/>
                      <a:gd name="T83" fmla="*/ 257 h 147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419"/>
                      <a:gd name="T127" fmla="*/ 0 h 147"/>
                      <a:gd name="T128" fmla="*/ 419 w 419"/>
                      <a:gd name="T129" fmla="*/ 147 h 147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419" h="147">
                        <a:moveTo>
                          <a:pt x="0" y="0"/>
                        </a:moveTo>
                        <a:lnTo>
                          <a:pt x="3" y="3"/>
                        </a:lnTo>
                        <a:lnTo>
                          <a:pt x="6" y="6"/>
                        </a:lnTo>
                        <a:lnTo>
                          <a:pt x="9" y="12"/>
                        </a:lnTo>
                        <a:lnTo>
                          <a:pt x="12" y="12"/>
                        </a:lnTo>
                        <a:lnTo>
                          <a:pt x="15" y="15"/>
                        </a:lnTo>
                        <a:lnTo>
                          <a:pt x="18" y="18"/>
                        </a:lnTo>
                        <a:lnTo>
                          <a:pt x="21" y="18"/>
                        </a:lnTo>
                        <a:lnTo>
                          <a:pt x="24" y="21"/>
                        </a:lnTo>
                        <a:lnTo>
                          <a:pt x="30" y="24"/>
                        </a:lnTo>
                        <a:lnTo>
                          <a:pt x="33" y="27"/>
                        </a:lnTo>
                        <a:lnTo>
                          <a:pt x="36" y="30"/>
                        </a:lnTo>
                        <a:lnTo>
                          <a:pt x="39" y="30"/>
                        </a:lnTo>
                        <a:lnTo>
                          <a:pt x="42" y="33"/>
                        </a:lnTo>
                        <a:lnTo>
                          <a:pt x="45" y="36"/>
                        </a:lnTo>
                        <a:lnTo>
                          <a:pt x="48" y="39"/>
                        </a:lnTo>
                        <a:lnTo>
                          <a:pt x="51" y="42"/>
                        </a:lnTo>
                        <a:lnTo>
                          <a:pt x="54" y="45"/>
                        </a:lnTo>
                        <a:lnTo>
                          <a:pt x="60" y="45"/>
                        </a:lnTo>
                        <a:lnTo>
                          <a:pt x="63" y="48"/>
                        </a:lnTo>
                        <a:lnTo>
                          <a:pt x="66" y="51"/>
                        </a:lnTo>
                        <a:lnTo>
                          <a:pt x="69" y="54"/>
                        </a:lnTo>
                        <a:lnTo>
                          <a:pt x="72" y="57"/>
                        </a:lnTo>
                        <a:lnTo>
                          <a:pt x="75" y="57"/>
                        </a:lnTo>
                        <a:lnTo>
                          <a:pt x="78" y="60"/>
                        </a:lnTo>
                        <a:lnTo>
                          <a:pt x="81" y="60"/>
                        </a:lnTo>
                        <a:lnTo>
                          <a:pt x="84" y="63"/>
                        </a:lnTo>
                        <a:lnTo>
                          <a:pt x="90" y="66"/>
                        </a:lnTo>
                        <a:lnTo>
                          <a:pt x="93" y="66"/>
                        </a:lnTo>
                        <a:lnTo>
                          <a:pt x="96" y="66"/>
                        </a:lnTo>
                        <a:lnTo>
                          <a:pt x="99" y="66"/>
                        </a:lnTo>
                        <a:lnTo>
                          <a:pt x="102" y="66"/>
                        </a:lnTo>
                        <a:lnTo>
                          <a:pt x="105" y="66"/>
                        </a:lnTo>
                        <a:lnTo>
                          <a:pt x="108" y="66"/>
                        </a:lnTo>
                        <a:lnTo>
                          <a:pt x="111" y="69"/>
                        </a:lnTo>
                        <a:lnTo>
                          <a:pt x="114" y="69"/>
                        </a:lnTo>
                        <a:lnTo>
                          <a:pt x="117" y="69"/>
                        </a:lnTo>
                        <a:lnTo>
                          <a:pt x="123" y="69"/>
                        </a:lnTo>
                        <a:lnTo>
                          <a:pt x="126" y="72"/>
                        </a:lnTo>
                        <a:lnTo>
                          <a:pt x="129" y="69"/>
                        </a:lnTo>
                        <a:lnTo>
                          <a:pt x="132" y="69"/>
                        </a:lnTo>
                        <a:lnTo>
                          <a:pt x="135" y="69"/>
                        </a:lnTo>
                        <a:lnTo>
                          <a:pt x="138" y="72"/>
                        </a:lnTo>
                        <a:lnTo>
                          <a:pt x="141" y="72"/>
                        </a:lnTo>
                        <a:lnTo>
                          <a:pt x="144" y="72"/>
                        </a:lnTo>
                        <a:lnTo>
                          <a:pt x="147" y="75"/>
                        </a:lnTo>
                        <a:lnTo>
                          <a:pt x="153" y="75"/>
                        </a:lnTo>
                        <a:lnTo>
                          <a:pt x="156" y="78"/>
                        </a:lnTo>
                        <a:lnTo>
                          <a:pt x="159" y="81"/>
                        </a:lnTo>
                        <a:lnTo>
                          <a:pt x="162" y="84"/>
                        </a:lnTo>
                        <a:lnTo>
                          <a:pt x="165" y="87"/>
                        </a:lnTo>
                        <a:lnTo>
                          <a:pt x="168" y="90"/>
                        </a:lnTo>
                        <a:lnTo>
                          <a:pt x="171" y="93"/>
                        </a:lnTo>
                        <a:lnTo>
                          <a:pt x="174" y="96"/>
                        </a:lnTo>
                        <a:lnTo>
                          <a:pt x="177" y="99"/>
                        </a:lnTo>
                        <a:lnTo>
                          <a:pt x="180" y="102"/>
                        </a:lnTo>
                        <a:lnTo>
                          <a:pt x="186" y="105"/>
                        </a:lnTo>
                        <a:lnTo>
                          <a:pt x="189" y="108"/>
                        </a:lnTo>
                        <a:lnTo>
                          <a:pt x="192" y="111"/>
                        </a:lnTo>
                        <a:lnTo>
                          <a:pt x="195" y="114"/>
                        </a:lnTo>
                        <a:lnTo>
                          <a:pt x="198" y="117"/>
                        </a:lnTo>
                        <a:lnTo>
                          <a:pt x="201" y="123"/>
                        </a:lnTo>
                        <a:lnTo>
                          <a:pt x="204" y="126"/>
                        </a:lnTo>
                        <a:lnTo>
                          <a:pt x="207" y="129"/>
                        </a:lnTo>
                        <a:lnTo>
                          <a:pt x="210" y="129"/>
                        </a:lnTo>
                        <a:lnTo>
                          <a:pt x="216" y="132"/>
                        </a:lnTo>
                        <a:lnTo>
                          <a:pt x="219" y="135"/>
                        </a:lnTo>
                        <a:lnTo>
                          <a:pt x="222" y="138"/>
                        </a:lnTo>
                        <a:lnTo>
                          <a:pt x="225" y="138"/>
                        </a:lnTo>
                        <a:lnTo>
                          <a:pt x="228" y="138"/>
                        </a:lnTo>
                        <a:lnTo>
                          <a:pt x="231" y="141"/>
                        </a:lnTo>
                        <a:lnTo>
                          <a:pt x="234" y="138"/>
                        </a:lnTo>
                        <a:lnTo>
                          <a:pt x="237" y="138"/>
                        </a:lnTo>
                        <a:lnTo>
                          <a:pt x="240" y="138"/>
                        </a:lnTo>
                        <a:lnTo>
                          <a:pt x="246" y="135"/>
                        </a:lnTo>
                        <a:lnTo>
                          <a:pt x="249" y="135"/>
                        </a:lnTo>
                        <a:lnTo>
                          <a:pt x="252" y="135"/>
                        </a:lnTo>
                        <a:lnTo>
                          <a:pt x="255" y="132"/>
                        </a:lnTo>
                        <a:lnTo>
                          <a:pt x="258" y="132"/>
                        </a:lnTo>
                        <a:lnTo>
                          <a:pt x="261" y="132"/>
                        </a:lnTo>
                        <a:lnTo>
                          <a:pt x="264" y="129"/>
                        </a:lnTo>
                        <a:lnTo>
                          <a:pt x="267" y="129"/>
                        </a:lnTo>
                        <a:lnTo>
                          <a:pt x="270" y="126"/>
                        </a:lnTo>
                        <a:lnTo>
                          <a:pt x="273" y="123"/>
                        </a:lnTo>
                        <a:lnTo>
                          <a:pt x="279" y="123"/>
                        </a:lnTo>
                        <a:lnTo>
                          <a:pt x="282" y="120"/>
                        </a:lnTo>
                        <a:lnTo>
                          <a:pt x="285" y="120"/>
                        </a:lnTo>
                        <a:lnTo>
                          <a:pt x="288" y="120"/>
                        </a:lnTo>
                        <a:lnTo>
                          <a:pt x="291" y="120"/>
                        </a:lnTo>
                        <a:lnTo>
                          <a:pt x="294" y="120"/>
                        </a:lnTo>
                        <a:lnTo>
                          <a:pt x="297" y="117"/>
                        </a:lnTo>
                        <a:lnTo>
                          <a:pt x="300" y="117"/>
                        </a:lnTo>
                        <a:lnTo>
                          <a:pt x="303" y="120"/>
                        </a:lnTo>
                        <a:lnTo>
                          <a:pt x="309" y="120"/>
                        </a:lnTo>
                        <a:lnTo>
                          <a:pt x="312" y="120"/>
                        </a:lnTo>
                        <a:lnTo>
                          <a:pt x="315" y="120"/>
                        </a:lnTo>
                        <a:lnTo>
                          <a:pt x="318" y="123"/>
                        </a:lnTo>
                        <a:lnTo>
                          <a:pt x="321" y="120"/>
                        </a:lnTo>
                        <a:lnTo>
                          <a:pt x="324" y="117"/>
                        </a:lnTo>
                        <a:lnTo>
                          <a:pt x="326" y="117"/>
                        </a:lnTo>
                        <a:lnTo>
                          <a:pt x="329" y="120"/>
                        </a:lnTo>
                        <a:lnTo>
                          <a:pt x="332" y="120"/>
                        </a:lnTo>
                        <a:lnTo>
                          <a:pt x="335" y="123"/>
                        </a:lnTo>
                        <a:lnTo>
                          <a:pt x="341" y="123"/>
                        </a:lnTo>
                        <a:lnTo>
                          <a:pt x="344" y="123"/>
                        </a:lnTo>
                        <a:lnTo>
                          <a:pt x="347" y="126"/>
                        </a:lnTo>
                        <a:lnTo>
                          <a:pt x="350" y="126"/>
                        </a:lnTo>
                        <a:lnTo>
                          <a:pt x="353" y="126"/>
                        </a:lnTo>
                        <a:lnTo>
                          <a:pt x="356" y="129"/>
                        </a:lnTo>
                        <a:lnTo>
                          <a:pt x="359" y="129"/>
                        </a:lnTo>
                        <a:lnTo>
                          <a:pt x="362" y="132"/>
                        </a:lnTo>
                        <a:lnTo>
                          <a:pt x="365" y="132"/>
                        </a:lnTo>
                        <a:lnTo>
                          <a:pt x="371" y="135"/>
                        </a:lnTo>
                        <a:lnTo>
                          <a:pt x="374" y="135"/>
                        </a:lnTo>
                        <a:lnTo>
                          <a:pt x="377" y="138"/>
                        </a:lnTo>
                        <a:lnTo>
                          <a:pt x="380" y="138"/>
                        </a:lnTo>
                        <a:lnTo>
                          <a:pt x="383" y="141"/>
                        </a:lnTo>
                        <a:lnTo>
                          <a:pt x="386" y="141"/>
                        </a:lnTo>
                        <a:lnTo>
                          <a:pt x="389" y="141"/>
                        </a:lnTo>
                        <a:lnTo>
                          <a:pt x="392" y="141"/>
                        </a:lnTo>
                        <a:lnTo>
                          <a:pt x="395" y="144"/>
                        </a:lnTo>
                        <a:lnTo>
                          <a:pt x="398" y="144"/>
                        </a:lnTo>
                        <a:lnTo>
                          <a:pt x="404" y="144"/>
                        </a:lnTo>
                        <a:lnTo>
                          <a:pt x="407" y="144"/>
                        </a:lnTo>
                        <a:lnTo>
                          <a:pt x="410" y="147"/>
                        </a:lnTo>
                        <a:lnTo>
                          <a:pt x="413" y="144"/>
                        </a:lnTo>
                        <a:lnTo>
                          <a:pt x="416" y="144"/>
                        </a:lnTo>
                        <a:lnTo>
                          <a:pt x="419" y="144"/>
                        </a:lnTo>
                      </a:path>
                    </a:pathLst>
                  </a:cu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4329" name="Freeform 253"/>
                  <p:cNvSpPr>
                    <a:spLocks noChangeAspect="1"/>
                  </p:cNvSpPr>
                  <p:nvPr/>
                </p:nvSpPr>
                <p:spPr bwMode="auto">
                  <a:xfrm>
                    <a:off x="4143" y="915"/>
                    <a:ext cx="132" cy="162"/>
                  </a:xfrm>
                  <a:custGeom>
                    <a:avLst/>
                    <a:gdLst>
                      <a:gd name="T0" fmla="*/ 1 w 219"/>
                      <a:gd name="T1" fmla="*/ 254 h 144"/>
                      <a:gd name="T2" fmla="*/ 1 w 219"/>
                      <a:gd name="T3" fmla="*/ 243 h 144"/>
                      <a:gd name="T4" fmla="*/ 1 w 219"/>
                      <a:gd name="T5" fmla="*/ 232 h 144"/>
                      <a:gd name="T6" fmla="*/ 2 w 219"/>
                      <a:gd name="T7" fmla="*/ 221 h 144"/>
                      <a:gd name="T8" fmla="*/ 2 w 219"/>
                      <a:gd name="T9" fmla="*/ 213 h 144"/>
                      <a:gd name="T10" fmla="*/ 3 w 219"/>
                      <a:gd name="T11" fmla="*/ 201 h 144"/>
                      <a:gd name="T12" fmla="*/ 4 w 219"/>
                      <a:gd name="T13" fmla="*/ 190 h 144"/>
                      <a:gd name="T14" fmla="*/ 4 w 219"/>
                      <a:gd name="T15" fmla="*/ 179 h 144"/>
                      <a:gd name="T16" fmla="*/ 4 w 219"/>
                      <a:gd name="T17" fmla="*/ 169 h 144"/>
                      <a:gd name="T18" fmla="*/ 5 w 219"/>
                      <a:gd name="T19" fmla="*/ 158 h 144"/>
                      <a:gd name="T20" fmla="*/ 5 w 219"/>
                      <a:gd name="T21" fmla="*/ 145 h 144"/>
                      <a:gd name="T22" fmla="*/ 6 w 219"/>
                      <a:gd name="T23" fmla="*/ 141 h 144"/>
                      <a:gd name="T24" fmla="*/ 7 w 219"/>
                      <a:gd name="T25" fmla="*/ 141 h 144"/>
                      <a:gd name="T26" fmla="*/ 7 w 219"/>
                      <a:gd name="T27" fmla="*/ 141 h 144"/>
                      <a:gd name="T28" fmla="*/ 8 w 219"/>
                      <a:gd name="T29" fmla="*/ 134 h 144"/>
                      <a:gd name="T30" fmla="*/ 8 w 219"/>
                      <a:gd name="T31" fmla="*/ 134 h 144"/>
                      <a:gd name="T32" fmla="*/ 8 w 219"/>
                      <a:gd name="T33" fmla="*/ 134 h 144"/>
                      <a:gd name="T34" fmla="*/ 10 w 219"/>
                      <a:gd name="T35" fmla="*/ 134 h 144"/>
                      <a:gd name="T36" fmla="*/ 10 w 219"/>
                      <a:gd name="T37" fmla="*/ 129 h 144"/>
                      <a:gd name="T38" fmla="*/ 10 w 219"/>
                      <a:gd name="T39" fmla="*/ 125 h 144"/>
                      <a:gd name="T40" fmla="*/ 11 w 219"/>
                      <a:gd name="T41" fmla="*/ 114 h 144"/>
                      <a:gd name="T42" fmla="*/ 11 w 219"/>
                      <a:gd name="T43" fmla="*/ 107 h 144"/>
                      <a:gd name="T44" fmla="*/ 12 w 219"/>
                      <a:gd name="T45" fmla="*/ 102 h 144"/>
                      <a:gd name="T46" fmla="*/ 12 w 219"/>
                      <a:gd name="T47" fmla="*/ 91 h 144"/>
                      <a:gd name="T48" fmla="*/ 13 w 219"/>
                      <a:gd name="T49" fmla="*/ 77 h 144"/>
                      <a:gd name="T50" fmla="*/ 13 w 219"/>
                      <a:gd name="T51" fmla="*/ 70 h 144"/>
                      <a:gd name="T52" fmla="*/ 14 w 219"/>
                      <a:gd name="T53" fmla="*/ 60 h 144"/>
                      <a:gd name="T54" fmla="*/ 14 w 219"/>
                      <a:gd name="T55" fmla="*/ 48 h 144"/>
                      <a:gd name="T56" fmla="*/ 15 w 219"/>
                      <a:gd name="T57" fmla="*/ 38 h 144"/>
                      <a:gd name="T58" fmla="*/ 16 w 219"/>
                      <a:gd name="T59" fmla="*/ 27 h 144"/>
                      <a:gd name="T60" fmla="*/ 16 w 219"/>
                      <a:gd name="T61" fmla="*/ 16 h 144"/>
                      <a:gd name="T62" fmla="*/ 17 w 219"/>
                      <a:gd name="T63" fmla="*/ 11 h 144"/>
                      <a:gd name="T64" fmla="*/ 17 w 219"/>
                      <a:gd name="T65" fmla="*/ 3 h 144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19"/>
                      <a:gd name="T100" fmla="*/ 0 h 144"/>
                      <a:gd name="T101" fmla="*/ 219 w 219"/>
                      <a:gd name="T102" fmla="*/ 144 h 144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19" h="144">
                        <a:moveTo>
                          <a:pt x="0" y="144"/>
                        </a:moveTo>
                        <a:lnTo>
                          <a:pt x="3" y="141"/>
                        </a:lnTo>
                        <a:lnTo>
                          <a:pt x="6" y="138"/>
                        </a:lnTo>
                        <a:lnTo>
                          <a:pt x="9" y="135"/>
                        </a:lnTo>
                        <a:lnTo>
                          <a:pt x="15" y="132"/>
                        </a:lnTo>
                        <a:lnTo>
                          <a:pt x="18" y="129"/>
                        </a:lnTo>
                        <a:lnTo>
                          <a:pt x="21" y="126"/>
                        </a:lnTo>
                        <a:lnTo>
                          <a:pt x="24" y="123"/>
                        </a:lnTo>
                        <a:lnTo>
                          <a:pt x="27" y="120"/>
                        </a:lnTo>
                        <a:lnTo>
                          <a:pt x="30" y="117"/>
                        </a:lnTo>
                        <a:lnTo>
                          <a:pt x="33" y="114"/>
                        </a:lnTo>
                        <a:lnTo>
                          <a:pt x="36" y="111"/>
                        </a:lnTo>
                        <a:lnTo>
                          <a:pt x="39" y="108"/>
                        </a:lnTo>
                        <a:lnTo>
                          <a:pt x="45" y="105"/>
                        </a:lnTo>
                        <a:lnTo>
                          <a:pt x="48" y="102"/>
                        </a:lnTo>
                        <a:lnTo>
                          <a:pt x="51" y="99"/>
                        </a:lnTo>
                        <a:lnTo>
                          <a:pt x="54" y="96"/>
                        </a:lnTo>
                        <a:lnTo>
                          <a:pt x="57" y="93"/>
                        </a:lnTo>
                        <a:lnTo>
                          <a:pt x="60" y="90"/>
                        </a:lnTo>
                        <a:lnTo>
                          <a:pt x="63" y="87"/>
                        </a:lnTo>
                        <a:lnTo>
                          <a:pt x="66" y="84"/>
                        </a:lnTo>
                        <a:lnTo>
                          <a:pt x="69" y="81"/>
                        </a:lnTo>
                        <a:lnTo>
                          <a:pt x="72" y="78"/>
                        </a:lnTo>
                        <a:lnTo>
                          <a:pt x="78" y="78"/>
                        </a:lnTo>
                        <a:lnTo>
                          <a:pt x="81" y="75"/>
                        </a:lnTo>
                        <a:lnTo>
                          <a:pt x="84" y="78"/>
                        </a:lnTo>
                        <a:lnTo>
                          <a:pt x="87" y="78"/>
                        </a:lnTo>
                        <a:lnTo>
                          <a:pt x="90" y="78"/>
                        </a:lnTo>
                        <a:lnTo>
                          <a:pt x="93" y="75"/>
                        </a:lnTo>
                        <a:lnTo>
                          <a:pt x="96" y="75"/>
                        </a:lnTo>
                        <a:lnTo>
                          <a:pt x="99" y="75"/>
                        </a:lnTo>
                        <a:lnTo>
                          <a:pt x="102" y="75"/>
                        </a:lnTo>
                        <a:lnTo>
                          <a:pt x="108" y="75"/>
                        </a:lnTo>
                        <a:lnTo>
                          <a:pt x="111" y="75"/>
                        </a:lnTo>
                        <a:lnTo>
                          <a:pt x="114" y="75"/>
                        </a:lnTo>
                        <a:lnTo>
                          <a:pt x="117" y="75"/>
                        </a:lnTo>
                        <a:lnTo>
                          <a:pt x="120" y="72"/>
                        </a:lnTo>
                        <a:lnTo>
                          <a:pt x="123" y="72"/>
                        </a:lnTo>
                        <a:lnTo>
                          <a:pt x="126" y="72"/>
                        </a:lnTo>
                        <a:lnTo>
                          <a:pt x="129" y="69"/>
                        </a:lnTo>
                        <a:lnTo>
                          <a:pt x="132" y="66"/>
                        </a:lnTo>
                        <a:lnTo>
                          <a:pt x="135" y="63"/>
                        </a:lnTo>
                        <a:lnTo>
                          <a:pt x="141" y="60"/>
                        </a:lnTo>
                        <a:lnTo>
                          <a:pt x="144" y="60"/>
                        </a:lnTo>
                        <a:lnTo>
                          <a:pt x="147" y="60"/>
                        </a:lnTo>
                        <a:lnTo>
                          <a:pt x="150" y="57"/>
                        </a:lnTo>
                        <a:lnTo>
                          <a:pt x="153" y="54"/>
                        </a:lnTo>
                        <a:lnTo>
                          <a:pt x="156" y="51"/>
                        </a:lnTo>
                        <a:lnTo>
                          <a:pt x="159" y="48"/>
                        </a:lnTo>
                        <a:lnTo>
                          <a:pt x="162" y="42"/>
                        </a:lnTo>
                        <a:lnTo>
                          <a:pt x="165" y="39"/>
                        </a:lnTo>
                        <a:lnTo>
                          <a:pt x="171" y="39"/>
                        </a:lnTo>
                        <a:lnTo>
                          <a:pt x="174" y="36"/>
                        </a:lnTo>
                        <a:lnTo>
                          <a:pt x="177" y="33"/>
                        </a:lnTo>
                        <a:lnTo>
                          <a:pt x="180" y="30"/>
                        </a:lnTo>
                        <a:lnTo>
                          <a:pt x="183" y="27"/>
                        </a:lnTo>
                        <a:lnTo>
                          <a:pt x="186" y="24"/>
                        </a:lnTo>
                        <a:lnTo>
                          <a:pt x="189" y="21"/>
                        </a:lnTo>
                        <a:lnTo>
                          <a:pt x="192" y="18"/>
                        </a:lnTo>
                        <a:lnTo>
                          <a:pt x="195" y="15"/>
                        </a:lnTo>
                        <a:lnTo>
                          <a:pt x="201" y="12"/>
                        </a:lnTo>
                        <a:lnTo>
                          <a:pt x="204" y="9"/>
                        </a:lnTo>
                        <a:lnTo>
                          <a:pt x="207" y="6"/>
                        </a:lnTo>
                        <a:lnTo>
                          <a:pt x="210" y="6"/>
                        </a:lnTo>
                        <a:lnTo>
                          <a:pt x="213" y="3"/>
                        </a:lnTo>
                        <a:lnTo>
                          <a:pt x="216" y="3"/>
                        </a:lnTo>
                        <a:lnTo>
                          <a:pt x="219" y="0"/>
                        </a:lnTo>
                      </a:path>
                    </a:pathLst>
                  </a:custGeom>
                  <a:noFill/>
                  <a:ln w="25400">
                    <a:solidFill>
                      <a:srgbClr val="FF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cxnSp>
              <p:nvCxnSpPr>
                <p:cNvPr id="54325" name="AutoShape 332"/>
                <p:cNvCxnSpPr>
                  <a:cxnSpLocks noChangeShapeType="1"/>
                  <a:stCxn id="54335" idx="0"/>
                  <a:endCxn id="54328" idx="0"/>
                </p:cNvCxnSpPr>
                <p:nvPr/>
              </p:nvCxnSpPr>
              <p:spPr bwMode="auto">
                <a:xfrm flipH="1">
                  <a:off x="3307" y="862"/>
                  <a:ext cx="280" cy="126"/>
                </a:xfrm>
                <a:prstGeom prst="straightConnector1">
                  <a:avLst/>
                </a:prstGeom>
                <a:noFill/>
                <a:ln w="6350">
                  <a:solidFill>
                    <a:srgbClr val="808080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4326" name="AutoShape 333"/>
                <p:cNvCxnSpPr>
                  <a:cxnSpLocks noChangeShapeType="1"/>
                  <a:stCxn id="54335" idx="29"/>
                  <a:endCxn id="54328" idx="32"/>
                </p:cNvCxnSpPr>
                <p:nvPr/>
              </p:nvCxnSpPr>
              <p:spPr bwMode="auto">
                <a:xfrm flipH="1">
                  <a:off x="3514" y="786"/>
                  <a:ext cx="193" cy="326"/>
                </a:xfrm>
                <a:prstGeom prst="straightConnector1">
                  <a:avLst/>
                </a:prstGeom>
                <a:noFill/>
                <a:ln w="6350">
                  <a:solidFill>
                    <a:srgbClr val="808080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  <p:cxnSp>
              <p:nvCxnSpPr>
                <p:cNvPr id="54327" name="AutoShape 334"/>
                <p:cNvCxnSpPr>
                  <a:cxnSpLocks noChangeShapeType="1"/>
                  <a:stCxn id="54336" idx="53"/>
                  <a:endCxn id="54329" idx="32"/>
                </p:cNvCxnSpPr>
                <p:nvPr/>
              </p:nvCxnSpPr>
              <p:spPr bwMode="auto">
                <a:xfrm>
                  <a:off x="3586" y="716"/>
                  <a:ext cx="115" cy="268"/>
                </a:xfrm>
                <a:prstGeom prst="straightConnector1">
                  <a:avLst/>
                </a:prstGeom>
                <a:noFill/>
                <a:ln w="6350">
                  <a:solidFill>
                    <a:srgbClr val="808080"/>
                  </a:solidFill>
                  <a:prstDash val="dash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</p:cxnSp>
          </p:grpSp>
          <p:grpSp>
            <p:nvGrpSpPr>
              <p:cNvPr id="54306" name="Group 342"/>
              <p:cNvGrpSpPr>
                <a:grpSpLocks/>
              </p:cNvGrpSpPr>
              <p:nvPr/>
            </p:nvGrpSpPr>
            <p:grpSpPr bwMode="auto">
              <a:xfrm>
                <a:off x="1488" y="939"/>
                <a:ext cx="605" cy="414"/>
                <a:chOff x="4365" y="-3"/>
                <a:chExt cx="605" cy="414"/>
              </a:xfrm>
            </p:grpSpPr>
            <p:pic>
              <p:nvPicPr>
                <p:cNvPr id="54319" name="Picture 260"/>
                <p:cNvPicPr>
                  <a:picLocks noChangeAspect="1" noChangeArrowheads="1"/>
                </p:cNvPicPr>
                <p:nvPr/>
              </p:nvPicPr>
              <p:blipFill>
                <a:blip r:embed="rId3">
                  <a:clrChange>
                    <a:clrFrom>
                      <a:srgbClr val="FEFEFE"/>
                    </a:clrFrom>
                    <a:clrTo>
                      <a:srgbClr val="FEFEFE">
                        <a:alpha val="0"/>
                      </a:srgbClr>
                    </a:clrTo>
                  </a:clrChange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4365" y="-3"/>
                  <a:ext cx="605" cy="41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54320" name="Freeform 261"/>
                <p:cNvSpPr>
                  <a:spLocks/>
                </p:cNvSpPr>
                <p:nvPr/>
              </p:nvSpPr>
              <p:spPr bwMode="auto">
                <a:xfrm>
                  <a:off x="4575" y="72"/>
                  <a:ext cx="311" cy="216"/>
                </a:xfrm>
                <a:custGeom>
                  <a:avLst/>
                  <a:gdLst>
                    <a:gd name="T0" fmla="*/ 302 w 311"/>
                    <a:gd name="T1" fmla="*/ 201 h 216"/>
                    <a:gd name="T2" fmla="*/ 299 w 311"/>
                    <a:gd name="T3" fmla="*/ 171 h 216"/>
                    <a:gd name="T4" fmla="*/ 299 w 311"/>
                    <a:gd name="T5" fmla="*/ 138 h 216"/>
                    <a:gd name="T6" fmla="*/ 296 w 311"/>
                    <a:gd name="T7" fmla="*/ 114 h 216"/>
                    <a:gd name="T8" fmla="*/ 302 w 311"/>
                    <a:gd name="T9" fmla="*/ 102 h 216"/>
                    <a:gd name="T10" fmla="*/ 308 w 311"/>
                    <a:gd name="T11" fmla="*/ 48 h 216"/>
                    <a:gd name="T12" fmla="*/ 308 w 311"/>
                    <a:gd name="T13" fmla="*/ 15 h 216"/>
                    <a:gd name="T14" fmla="*/ 299 w 311"/>
                    <a:gd name="T15" fmla="*/ 9 h 216"/>
                    <a:gd name="T16" fmla="*/ 290 w 311"/>
                    <a:gd name="T17" fmla="*/ 6 h 216"/>
                    <a:gd name="T18" fmla="*/ 281 w 311"/>
                    <a:gd name="T19" fmla="*/ 0 h 216"/>
                    <a:gd name="T20" fmla="*/ 272 w 311"/>
                    <a:gd name="T21" fmla="*/ 0 h 216"/>
                    <a:gd name="T22" fmla="*/ 263 w 311"/>
                    <a:gd name="T23" fmla="*/ 0 h 216"/>
                    <a:gd name="T24" fmla="*/ 254 w 311"/>
                    <a:gd name="T25" fmla="*/ 0 h 216"/>
                    <a:gd name="T26" fmla="*/ 248 w 311"/>
                    <a:gd name="T27" fmla="*/ 9 h 216"/>
                    <a:gd name="T28" fmla="*/ 242 w 311"/>
                    <a:gd name="T29" fmla="*/ 18 h 216"/>
                    <a:gd name="T30" fmla="*/ 233 w 311"/>
                    <a:gd name="T31" fmla="*/ 30 h 216"/>
                    <a:gd name="T32" fmla="*/ 230 w 311"/>
                    <a:gd name="T33" fmla="*/ 33 h 216"/>
                    <a:gd name="T34" fmla="*/ 221 w 311"/>
                    <a:gd name="T35" fmla="*/ 30 h 216"/>
                    <a:gd name="T36" fmla="*/ 212 w 311"/>
                    <a:gd name="T37" fmla="*/ 21 h 216"/>
                    <a:gd name="T38" fmla="*/ 203 w 311"/>
                    <a:gd name="T39" fmla="*/ 0 h 216"/>
                    <a:gd name="T40" fmla="*/ 194 w 311"/>
                    <a:gd name="T41" fmla="*/ 0 h 216"/>
                    <a:gd name="T42" fmla="*/ 185 w 311"/>
                    <a:gd name="T43" fmla="*/ 0 h 216"/>
                    <a:gd name="T44" fmla="*/ 176 w 311"/>
                    <a:gd name="T45" fmla="*/ 0 h 216"/>
                    <a:gd name="T46" fmla="*/ 167 w 311"/>
                    <a:gd name="T47" fmla="*/ 3 h 216"/>
                    <a:gd name="T48" fmla="*/ 158 w 311"/>
                    <a:gd name="T49" fmla="*/ 6 h 216"/>
                    <a:gd name="T50" fmla="*/ 149 w 311"/>
                    <a:gd name="T51" fmla="*/ 9 h 216"/>
                    <a:gd name="T52" fmla="*/ 140 w 311"/>
                    <a:gd name="T53" fmla="*/ 9 h 216"/>
                    <a:gd name="T54" fmla="*/ 131 w 311"/>
                    <a:gd name="T55" fmla="*/ 12 h 216"/>
                    <a:gd name="T56" fmla="*/ 122 w 311"/>
                    <a:gd name="T57" fmla="*/ 15 h 216"/>
                    <a:gd name="T58" fmla="*/ 113 w 311"/>
                    <a:gd name="T59" fmla="*/ 18 h 216"/>
                    <a:gd name="T60" fmla="*/ 104 w 311"/>
                    <a:gd name="T61" fmla="*/ 18 h 216"/>
                    <a:gd name="T62" fmla="*/ 96 w 311"/>
                    <a:gd name="T63" fmla="*/ 21 h 216"/>
                    <a:gd name="T64" fmla="*/ 87 w 311"/>
                    <a:gd name="T65" fmla="*/ 30 h 216"/>
                    <a:gd name="T66" fmla="*/ 78 w 311"/>
                    <a:gd name="T67" fmla="*/ 30 h 216"/>
                    <a:gd name="T68" fmla="*/ 69 w 311"/>
                    <a:gd name="T69" fmla="*/ 30 h 216"/>
                    <a:gd name="T70" fmla="*/ 60 w 311"/>
                    <a:gd name="T71" fmla="*/ 30 h 216"/>
                    <a:gd name="T72" fmla="*/ 51 w 311"/>
                    <a:gd name="T73" fmla="*/ 33 h 216"/>
                    <a:gd name="T74" fmla="*/ 42 w 311"/>
                    <a:gd name="T75" fmla="*/ 36 h 216"/>
                    <a:gd name="T76" fmla="*/ 33 w 311"/>
                    <a:gd name="T77" fmla="*/ 39 h 216"/>
                    <a:gd name="T78" fmla="*/ 24 w 311"/>
                    <a:gd name="T79" fmla="*/ 48 h 216"/>
                    <a:gd name="T80" fmla="*/ 15 w 311"/>
                    <a:gd name="T81" fmla="*/ 48 h 216"/>
                    <a:gd name="T82" fmla="*/ 6 w 311"/>
                    <a:gd name="T83" fmla="*/ 54 h 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11"/>
                    <a:gd name="T127" fmla="*/ 0 h 216"/>
                    <a:gd name="T128" fmla="*/ 311 w 311"/>
                    <a:gd name="T129" fmla="*/ 216 h 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11" h="216">
                      <a:moveTo>
                        <a:pt x="305" y="216"/>
                      </a:moveTo>
                      <a:lnTo>
                        <a:pt x="305" y="204"/>
                      </a:lnTo>
                      <a:lnTo>
                        <a:pt x="302" y="201"/>
                      </a:lnTo>
                      <a:lnTo>
                        <a:pt x="302" y="195"/>
                      </a:lnTo>
                      <a:lnTo>
                        <a:pt x="299" y="192"/>
                      </a:lnTo>
                      <a:lnTo>
                        <a:pt x="299" y="171"/>
                      </a:lnTo>
                      <a:lnTo>
                        <a:pt x="296" y="168"/>
                      </a:lnTo>
                      <a:lnTo>
                        <a:pt x="296" y="141"/>
                      </a:lnTo>
                      <a:lnTo>
                        <a:pt x="299" y="138"/>
                      </a:lnTo>
                      <a:lnTo>
                        <a:pt x="299" y="126"/>
                      </a:lnTo>
                      <a:lnTo>
                        <a:pt x="296" y="123"/>
                      </a:lnTo>
                      <a:lnTo>
                        <a:pt x="296" y="114"/>
                      </a:lnTo>
                      <a:lnTo>
                        <a:pt x="299" y="111"/>
                      </a:lnTo>
                      <a:lnTo>
                        <a:pt x="299" y="105"/>
                      </a:lnTo>
                      <a:lnTo>
                        <a:pt x="302" y="102"/>
                      </a:lnTo>
                      <a:lnTo>
                        <a:pt x="302" y="54"/>
                      </a:lnTo>
                      <a:lnTo>
                        <a:pt x="305" y="51"/>
                      </a:lnTo>
                      <a:lnTo>
                        <a:pt x="308" y="48"/>
                      </a:lnTo>
                      <a:lnTo>
                        <a:pt x="311" y="45"/>
                      </a:lnTo>
                      <a:lnTo>
                        <a:pt x="311" y="15"/>
                      </a:lnTo>
                      <a:lnTo>
                        <a:pt x="308" y="15"/>
                      </a:lnTo>
                      <a:lnTo>
                        <a:pt x="305" y="15"/>
                      </a:lnTo>
                      <a:lnTo>
                        <a:pt x="302" y="12"/>
                      </a:lnTo>
                      <a:lnTo>
                        <a:pt x="299" y="9"/>
                      </a:lnTo>
                      <a:lnTo>
                        <a:pt x="296" y="6"/>
                      </a:lnTo>
                      <a:lnTo>
                        <a:pt x="293" y="6"/>
                      </a:lnTo>
                      <a:lnTo>
                        <a:pt x="290" y="6"/>
                      </a:lnTo>
                      <a:lnTo>
                        <a:pt x="287" y="3"/>
                      </a:lnTo>
                      <a:lnTo>
                        <a:pt x="284" y="3"/>
                      </a:lnTo>
                      <a:lnTo>
                        <a:pt x="281" y="0"/>
                      </a:lnTo>
                      <a:lnTo>
                        <a:pt x="278" y="0"/>
                      </a:lnTo>
                      <a:lnTo>
                        <a:pt x="275" y="0"/>
                      </a:lnTo>
                      <a:lnTo>
                        <a:pt x="272" y="0"/>
                      </a:lnTo>
                      <a:lnTo>
                        <a:pt x="269" y="0"/>
                      </a:lnTo>
                      <a:lnTo>
                        <a:pt x="266" y="0"/>
                      </a:lnTo>
                      <a:lnTo>
                        <a:pt x="263" y="0"/>
                      </a:lnTo>
                      <a:lnTo>
                        <a:pt x="260" y="0"/>
                      </a:lnTo>
                      <a:lnTo>
                        <a:pt x="257" y="0"/>
                      </a:lnTo>
                      <a:lnTo>
                        <a:pt x="254" y="0"/>
                      </a:lnTo>
                      <a:lnTo>
                        <a:pt x="251" y="3"/>
                      </a:lnTo>
                      <a:lnTo>
                        <a:pt x="251" y="6"/>
                      </a:lnTo>
                      <a:lnTo>
                        <a:pt x="248" y="9"/>
                      </a:lnTo>
                      <a:lnTo>
                        <a:pt x="248" y="12"/>
                      </a:lnTo>
                      <a:lnTo>
                        <a:pt x="245" y="15"/>
                      </a:lnTo>
                      <a:lnTo>
                        <a:pt x="242" y="18"/>
                      </a:lnTo>
                      <a:lnTo>
                        <a:pt x="239" y="21"/>
                      </a:lnTo>
                      <a:lnTo>
                        <a:pt x="239" y="24"/>
                      </a:lnTo>
                      <a:lnTo>
                        <a:pt x="233" y="30"/>
                      </a:lnTo>
                      <a:lnTo>
                        <a:pt x="236" y="30"/>
                      </a:lnTo>
                      <a:lnTo>
                        <a:pt x="233" y="30"/>
                      </a:lnTo>
                      <a:lnTo>
                        <a:pt x="230" y="33"/>
                      </a:lnTo>
                      <a:lnTo>
                        <a:pt x="227" y="33"/>
                      </a:lnTo>
                      <a:lnTo>
                        <a:pt x="224" y="30"/>
                      </a:lnTo>
                      <a:lnTo>
                        <a:pt x="221" y="30"/>
                      </a:lnTo>
                      <a:lnTo>
                        <a:pt x="218" y="27"/>
                      </a:lnTo>
                      <a:lnTo>
                        <a:pt x="215" y="24"/>
                      </a:lnTo>
                      <a:lnTo>
                        <a:pt x="212" y="21"/>
                      </a:lnTo>
                      <a:lnTo>
                        <a:pt x="206" y="15"/>
                      </a:lnTo>
                      <a:lnTo>
                        <a:pt x="206" y="3"/>
                      </a:lnTo>
                      <a:lnTo>
                        <a:pt x="203" y="0"/>
                      </a:lnTo>
                      <a:lnTo>
                        <a:pt x="200" y="0"/>
                      </a:lnTo>
                      <a:lnTo>
                        <a:pt x="197" y="0"/>
                      </a:lnTo>
                      <a:lnTo>
                        <a:pt x="194" y="0"/>
                      </a:lnTo>
                      <a:lnTo>
                        <a:pt x="191" y="0"/>
                      </a:lnTo>
                      <a:lnTo>
                        <a:pt x="188" y="0"/>
                      </a:lnTo>
                      <a:lnTo>
                        <a:pt x="185" y="0"/>
                      </a:lnTo>
                      <a:lnTo>
                        <a:pt x="182" y="0"/>
                      </a:lnTo>
                      <a:lnTo>
                        <a:pt x="179" y="0"/>
                      </a:lnTo>
                      <a:lnTo>
                        <a:pt x="176" y="0"/>
                      </a:lnTo>
                      <a:lnTo>
                        <a:pt x="173" y="0"/>
                      </a:lnTo>
                      <a:lnTo>
                        <a:pt x="170" y="3"/>
                      </a:lnTo>
                      <a:lnTo>
                        <a:pt x="167" y="3"/>
                      </a:lnTo>
                      <a:lnTo>
                        <a:pt x="164" y="3"/>
                      </a:lnTo>
                      <a:lnTo>
                        <a:pt x="161" y="3"/>
                      </a:lnTo>
                      <a:lnTo>
                        <a:pt x="158" y="6"/>
                      </a:lnTo>
                      <a:lnTo>
                        <a:pt x="155" y="6"/>
                      </a:lnTo>
                      <a:lnTo>
                        <a:pt x="152" y="9"/>
                      </a:lnTo>
                      <a:lnTo>
                        <a:pt x="149" y="9"/>
                      </a:lnTo>
                      <a:lnTo>
                        <a:pt x="146" y="9"/>
                      </a:lnTo>
                      <a:lnTo>
                        <a:pt x="143" y="9"/>
                      </a:lnTo>
                      <a:lnTo>
                        <a:pt x="140" y="9"/>
                      </a:lnTo>
                      <a:lnTo>
                        <a:pt x="137" y="9"/>
                      </a:lnTo>
                      <a:lnTo>
                        <a:pt x="134" y="9"/>
                      </a:lnTo>
                      <a:lnTo>
                        <a:pt x="131" y="12"/>
                      </a:lnTo>
                      <a:lnTo>
                        <a:pt x="128" y="12"/>
                      </a:lnTo>
                      <a:lnTo>
                        <a:pt x="125" y="15"/>
                      </a:lnTo>
                      <a:lnTo>
                        <a:pt x="122" y="15"/>
                      </a:lnTo>
                      <a:lnTo>
                        <a:pt x="119" y="18"/>
                      </a:lnTo>
                      <a:lnTo>
                        <a:pt x="116" y="18"/>
                      </a:lnTo>
                      <a:lnTo>
                        <a:pt x="113" y="18"/>
                      </a:lnTo>
                      <a:lnTo>
                        <a:pt x="110" y="18"/>
                      </a:lnTo>
                      <a:lnTo>
                        <a:pt x="107" y="18"/>
                      </a:lnTo>
                      <a:lnTo>
                        <a:pt x="104" y="18"/>
                      </a:lnTo>
                      <a:lnTo>
                        <a:pt x="101" y="18"/>
                      </a:lnTo>
                      <a:lnTo>
                        <a:pt x="98" y="21"/>
                      </a:lnTo>
                      <a:lnTo>
                        <a:pt x="96" y="21"/>
                      </a:lnTo>
                      <a:lnTo>
                        <a:pt x="93" y="24"/>
                      </a:lnTo>
                      <a:lnTo>
                        <a:pt x="90" y="27"/>
                      </a:lnTo>
                      <a:lnTo>
                        <a:pt x="87" y="30"/>
                      </a:lnTo>
                      <a:lnTo>
                        <a:pt x="84" y="30"/>
                      </a:lnTo>
                      <a:lnTo>
                        <a:pt x="81" y="30"/>
                      </a:lnTo>
                      <a:lnTo>
                        <a:pt x="78" y="30"/>
                      </a:lnTo>
                      <a:lnTo>
                        <a:pt x="75" y="30"/>
                      </a:lnTo>
                      <a:lnTo>
                        <a:pt x="72" y="30"/>
                      </a:lnTo>
                      <a:lnTo>
                        <a:pt x="69" y="30"/>
                      </a:lnTo>
                      <a:lnTo>
                        <a:pt x="66" y="30"/>
                      </a:lnTo>
                      <a:lnTo>
                        <a:pt x="63" y="30"/>
                      </a:lnTo>
                      <a:lnTo>
                        <a:pt x="60" y="30"/>
                      </a:lnTo>
                      <a:lnTo>
                        <a:pt x="57" y="33"/>
                      </a:lnTo>
                      <a:lnTo>
                        <a:pt x="54" y="33"/>
                      </a:lnTo>
                      <a:lnTo>
                        <a:pt x="51" y="33"/>
                      </a:lnTo>
                      <a:lnTo>
                        <a:pt x="48" y="33"/>
                      </a:lnTo>
                      <a:lnTo>
                        <a:pt x="45" y="33"/>
                      </a:lnTo>
                      <a:lnTo>
                        <a:pt x="42" y="36"/>
                      </a:lnTo>
                      <a:lnTo>
                        <a:pt x="39" y="36"/>
                      </a:lnTo>
                      <a:lnTo>
                        <a:pt x="36" y="39"/>
                      </a:lnTo>
                      <a:lnTo>
                        <a:pt x="33" y="39"/>
                      </a:lnTo>
                      <a:lnTo>
                        <a:pt x="30" y="42"/>
                      </a:lnTo>
                      <a:lnTo>
                        <a:pt x="27" y="45"/>
                      </a:lnTo>
                      <a:lnTo>
                        <a:pt x="24" y="48"/>
                      </a:lnTo>
                      <a:lnTo>
                        <a:pt x="21" y="48"/>
                      </a:lnTo>
                      <a:lnTo>
                        <a:pt x="18" y="48"/>
                      </a:lnTo>
                      <a:lnTo>
                        <a:pt x="15" y="48"/>
                      </a:lnTo>
                      <a:lnTo>
                        <a:pt x="12" y="51"/>
                      </a:lnTo>
                      <a:lnTo>
                        <a:pt x="9" y="54"/>
                      </a:lnTo>
                      <a:lnTo>
                        <a:pt x="6" y="54"/>
                      </a:lnTo>
                      <a:lnTo>
                        <a:pt x="3" y="54"/>
                      </a:lnTo>
                      <a:lnTo>
                        <a:pt x="0" y="57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1" name="Freeform 262"/>
                <p:cNvSpPr>
                  <a:spLocks/>
                </p:cNvSpPr>
                <p:nvPr/>
              </p:nvSpPr>
              <p:spPr bwMode="auto">
                <a:xfrm>
                  <a:off x="4560" y="129"/>
                  <a:ext cx="15" cy="12"/>
                </a:xfrm>
                <a:custGeom>
                  <a:avLst/>
                  <a:gdLst>
                    <a:gd name="T0" fmla="*/ 15 w 15"/>
                    <a:gd name="T1" fmla="*/ 0 h 12"/>
                    <a:gd name="T2" fmla="*/ 12 w 15"/>
                    <a:gd name="T3" fmla="*/ 3 h 12"/>
                    <a:gd name="T4" fmla="*/ 9 w 15"/>
                    <a:gd name="T5" fmla="*/ 6 h 12"/>
                    <a:gd name="T6" fmla="*/ 6 w 15"/>
                    <a:gd name="T7" fmla="*/ 9 h 12"/>
                    <a:gd name="T8" fmla="*/ 3 w 15"/>
                    <a:gd name="T9" fmla="*/ 9 h 12"/>
                    <a:gd name="T10" fmla="*/ 0 w 15"/>
                    <a:gd name="T11" fmla="*/ 12 h 1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5"/>
                    <a:gd name="T19" fmla="*/ 0 h 12"/>
                    <a:gd name="T20" fmla="*/ 15 w 15"/>
                    <a:gd name="T21" fmla="*/ 12 h 1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5" h="12">
                      <a:moveTo>
                        <a:pt x="15" y="0"/>
                      </a:moveTo>
                      <a:lnTo>
                        <a:pt x="12" y="3"/>
                      </a:lnTo>
                      <a:lnTo>
                        <a:pt x="9" y="6"/>
                      </a:lnTo>
                      <a:lnTo>
                        <a:pt x="6" y="9"/>
                      </a:lnTo>
                      <a:lnTo>
                        <a:pt x="3" y="9"/>
                      </a:lnTo>
                      <a:lnTo>
                        <a:pt x="0" y="12"/>
                      </a:lnTo>
                    </a:path>
                  </a:pathLst>
                </a:custGeom>
                <a:noFill/>
                <a:ln w="9525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4307" name="Group 338"/>
              <p:cNvGrpSpPr>
                <a:grpSpLocks/>
              </p:cNvGrpSpPr>
              <p:nvPr/>
            </p:nvGrpSpPr>
            <p:grpSpPr bwMode="auto">
              <a:xfrm>
                <a:off x="1353" y="1299"/>
                <a:ext cx="875" cy="268"/>
                <a:chOff x="4123" y="884"/>
                <a:chExt cx="1095" cy="276"/>
              </a:xfrm>
            </p:grpSpPr>
            <p:sp>
              <p:nvSpPr>
                <p:cNvPr id="54315" name="Freeform 263"/>
                <p:cNvSpPr>
                  <a:spLocks/>
                </p:cNvSpPr>
                <p:nvPr/>
              </p:nvSpPr>
              <p:spPr bwMode="auto">
                <a:xfrm>
                  <a:off x="4123" y="902"/>
                  <a:ext cx="332" cy="258"/>
                </a:xfrm>
                <a:custGeom>
                  <a:avLst/>
                  <a:gdLst>
                    <a:gd name="T0" fmla="*/ 6 w 332"/>
                    <a:gd name="T1" fmla="*/ 255 h 258"/>
                    <a:gd name="T2" fmla="*/ 15 w 332"/>
                    <a:gd name="T3" fmla="*/ 249 h 258"/>
                    <a:gd name="T4" fmla="*/ 21 w 332"/>
                    <a:gd name="T5" fmla="*/ 240 h 258"/>
                    <a:gd name="T6" fmla="*/ 30 w 332"/>
                    <a:gd name="T7" fmla="*/ 234 h 258"/>
                    <a:gd name="T8" fmla="*/ 36 w 332"/>
                    <a:gd name="T9" fmla="*/ 222 h 258"/>
                    <a:gd name="T10" fmla="*/ 45 w 332"/>
                    <a:gd name="T11" fmla="*/ 213 h 258"/>
                    <a:gd name="T12" fmla="*/ 51 w 332"/>
                    <a:gd name="T13" fmla="*/ 204 h 258"/>
                    <a:gd name="T14" fmla="*/ 60 w 332"/>
                    <a:gd name="T15" fmla="*/ 195 h 258"/>
                    <a:gd name="T16" fmla="*/ 66 w 332"/>
                    <a:gd name="T17" fmla="*/ 183 h 258"/>
                    <a:gd name="T18" fmla="*/ 75 w 332"/>
                    <a:gd name="T19" fmla="*/ 168 h 258"/>
                    <a:gd name="T20" fmla="*/ 81 w 332"/>
                    <a:gd name="T21" fmla="*/ 153 h 258"/>
                    <a:gd name="T22" fmla="*/ 90 w 332"/>
                    <a:gd name="T23" fmla="*/ 135 h 258"/>
                    <a:gd name="T24" fmla="*/ 96 w 332"/>
                    <a:gd name="T25" fmla="*/ 123 h 258"/>
                    <a:gd name="T26" fmla="*/ 105 w 332"/>
                    <a:gd name="T27" fmla="*/ 111 h 258"/>
                    <a:gd name="T28" fmla="*/ 114 w 332"/>
                    <a:gd name="T29" fmla="*/ 99 h 258"/>
                    <a:gd name="T30" fmla="*/ 123 w 332"/>
                    <a:gd name="T31" fmla="*/ 93 h 258"/>
                    <a:gd name="T32" fmla="*/ 129 w 332"/>
                    <a:gd name="T33" fmla="*/ 87 h 258"/>
                    <a:gd name="T34" fmla="*/ 138 w 332"/>
                    <a:gd name="T35" fmla="*/ 78 h 258"/>
                    <a:gd name="T36" fmla="*/ 147 w 332"/>
                    <a:gd name="T37" fmla="*/ 69 h 258"/>
                    <a:gd name="T38" fmla="*/ 153 w 332"/>
                    <a:gd name="T39" fmla="*/ 54 h 258"/>
                    <a:gd name="T40" fmla="*/ 162 w 332"/>
                    <a:gd name="T41" fmla="*/ 45 h 258"/>
                    <a:gd name="T42" fmla="*/ 168 w 332"/>
                    <a:gd name="T43" fmla="*/ 30 h 258"/>
                    <a:gd name="T44" fmla="*/ 177 w 332"/>
                    <a:gd name="T45" fmla="*/ 21 h 258"/>
                    <a:gd name="T46" fmla="*/ 183 w 332"/>
                    <a:gd name="T47" fmla="*/ 15 h 258"/>
                    <a:gd name="T48" fmla="*/ 192 w 332"/>
                    <a:gd name="T49" fmla="*/ 12 h 258"/>
                    <a:gd name="T50" fmla="*/ 198 w 332"/>
                    <a:gd name="T51" fmla="*/ 0 h 258"/>
                    <a:gd name="T52" fmla="*/ 207 w 332"/>
                    <a:gd name="T53" fmla="*/ 0 h 258"/>
                    <a:gd name="T54" fmla="*/ 215 w 332"/>
                    <a:gd name="T55" fmla="*/ 0 h 258"/>
                    <a:gd name="T56" fmla="*/ 224 w 332"/>
                    <a:gd name="T57" fmla="*/ 6 h 258"/>
                    <a:gd name="T58" fmla="*/ 233 w 332"/>
                    <a:gd name="T59" fmla="*/ 12 h 258"/>
                    <a:gd name="T60" fmla="*/ 242 w 332"/>
                    <a:gd name="T61" fmla="*/ 21 h 258"/>
                    <a:gd name="T62" fmla="*/ 251 w 332"/>
                    <a:gd name="T63" fmla="*/ 21 h 258"/>
                    <a:gd name="T64" fmla="*/ 257 w 332"/>
                    <a:gd name="T65" fmla="*/ 30 h 258"/>
                    <a:gd name="T66" fmla="*/ 266 w 332"/>
                    <a:gd name="T67" fmla="*/ 39 h 258"/>
                    <a:gd name="T68" fmla="*/ 272 w 332"/>
                    <a:gd name="T69" fmla="*/ 51 h 258"/>
                    <a:gd name="T70" fmla="*/ 281 w 332"/>
                    <a:gd name="T71" fmla="*/ 66 h 258"/>
                    <a:gd name="T72" fmla="*/ 287 w 332"/>
                    <a:gd name="T73" fmla="*/ 81 h 258"/>
                    <a:gd name="T74" fmla="*/ 296 w 332"/>
                    <a:gd name="T75" fmla="*/ 90 h 258"/>
                    <a:gd name="T76" fmla="*/ 302 w 332"/>
                    <a:gd name="T77" fmla="*/ 96 h 258"/>
                    <a:gd name="T78" fmla="*/ 311 w 332"/>
                    <a:gd name="T79" fmla="*/ 102 h 258"/>
                    <a:gd name="T80" fmla="*/ 320 w 332"/>
                    <a:gd name="T81" fmla="*/ 93 h 258"/>
                    <a:gd name="T82" fmla="*/ 329 w 332"/>
                    <a:gd name="T83" fmla="*/ 90 h 258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32"/>
                    <a:gd name="T127" fmla="*/ 0 h 258"/>
                    <a:gd name="T128" fmla="*/ 332 w 332"/>
                    <a:gd name="T129" fmla="*/ 258 h 258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32" h="258">
                      <a:moveTo>
                        <a:pt x="0" y="255"/>
                      </a:moveTo>
                      <a:lnTo>
                        <a:pt x="3" y="258"/>
                      </a:lnTo>
                      <a:lnTo>
                        <a:pt x="6" y="255"/>
                      </a:lnTo>
                      <a:lnTo>
                        <a:pt x="9" y="255"/>
                      </a:lnTo>
                      <a:lnTo>
                        <a:pt x="12" y="252"/>
                      </a:lnTo>
                      <a:lnTo>
                        <a:pt x="15" y="249"/>
                      </a:lnTo>
                      <a:lnTo>
                        <a:pt x="18" y="246"/>
                      </a:lnTo>
                      <a:lnTo>
                        <a:pt x="18" y="243"/>
                      </a:lnTo>
                      <a:lnTo>
                        <a:pt x="21" y="240"/>
                      </a:lnTo>
                      <a:lnTo>
                        <a:pt x="24" y="237"/>
                      </a:lnTo>
                      <a:lnTo>
                        <a:pt x="27" y="234"/>
                      </a:lnTo>
                      <a:lnTo>
                        <a:pt x="30" y="234"/>
                      </a:lnTo>
                      <a:lnTo>
                        <a:pt x="33" y="231"/>
                      </a:lnTo>
                      <a:lnTo>
                        <a:pt x="33" y="228"/>
                      </a:lnTo>
                      <a:lnTo>
                        <a:pt x="36" y="222"/>
                      </a:lnTo>
                      <a:lnTo>
                        <a:pt x="39" y="219"/>
                      </a:lnTo>
                      <a:lnTo>
                        <a:pt x="42" y="216"/>
                      </a:lnTo>
                      <a:lnTo>
                        <a:pt x="45" y="213"/>
                      </a:lnTo>
                      <a:lnTo>
                        <a:pt x="48" y="210"/>
                      </a:lnTo>
                      <a:lnTo>
                        <a:pt x="48" y="207"/>
                      </a:lnTo>
                      <a:lnTo>
                        <a:pt x="51" y="204"/>
                      </a:lnTo>
                      <a:lnTo>
                        <a:pt x="54" y="201"/>
                      </a:lnTo>
                      <a:lnTo>
                        <a:pt x="57" y="195"/>
                      </a:lnTo>
                      <a:lnTo>
                        <a:pt x="60" y="195"/>
                      </a:lnTo>
                      <a:lnTo>
                        <a:pt x="63" y="189"/>
                      </a:lnTo>
                      <a:lnTo>
                        <a:pt x="63" y="186"/>
                      </a:lnTo>
                      <a:lnTo>
                        <a:pt x="66" y="183"/>
                      </a:lnTo>
                      <a:lnTo>
                        <a:pt x="69" y="180"/>
                      </a:lnTo>
                      <a:lnTo>
                        <a:pt x="72" y="174"/>
                      </a:lnTo>
                      <a:lnTo>
                        <a:pt x="75" y="168"/>
                      </a:lnTo>
                      <a:lnTo>
                        <a:pt x="78" y="162"/>
                      </a:lnTo>
                      <a:lnTo>
                        <a:pt x="78" y="159"/>
                      </a:lnTo>
                      <a:lnTo>
                        <a:pt x="81" y="153"/>
                      </a:lnTo>
                      <a:lnTo>
                        <a:pt x="84" y="147"/>
                      </a:lnTo>
                      <a:lnTo>
                        <a:pt x="87" y="141"/>
                      </a:lnTo>
                      <a:lnTo>
                        <a:pt x="90" y="135"/>
                      </a:lnTo>
                      <a:lnTo>
                        <a:pt x="93" y="132"/>
                      </a:lnTo>
                      <a:lnTo>
                        <a:pt x="93" y="126"/>
                      </a:lnTo>
                      <a:lnTo>
                        <a:pt x="96" y="123"/>
                      </a:lnTo>
                      <a:lnTo>
                        <a:pt x="99" y="117"/>
                      </a:lnTo>
                      <a:lnTo>
                        <a:pt x="102" y="114"/>
                      </a:lnTo>
                      <a:lnTo>
                        <a:pt x="105" y="111"/>
                      </a:lnTo>
                      <a:lnTo>
                        <a:pt x="108" y="105"/>
                      </a:lnTo>
                      <a:lnTo>
                        <a:pt x="111" y="102"/>
                      </a:lnTo>
                      <a:lnTo>
                        <a:pt x="114" y="99"/>
                      </a:lnTo>
                      <a:lnTo>
                        <a:pt x="117" y="96"/>
                      </a:lnTo>
                      <a:lnTo>
                        <a:pt x="120" y="96"/>
                      </a:lnTo>
                      <a:lnTo>
                        <a:pt x="123" y="93"/>
                      </a:lnTo>
                      <a:lnTo>
                        <a:pt x="123" y="90"/>
                      </a:lnTo>
                      <a:lnTo>
                        <a:pt x="126" y="87"/>
                      </a:lnTo>
                      <a:lnTo>
                        <a:pt x="129" y="87"/>
                      </a:lnTo>
                      <a:lnTo>
                        <a:pt x="132" y="84"/>
                      </a:lnTo>
                      <a:lnTo>
                        <a:pt x="135" y="81"/>
                      </a:lnTo>
                      <a:lnTo>
                        <a:pt x="138" y="78"/>
                      </a:lnTo>
                      <a:lnTo>
                        <a:pt x="141" y="78"/>
                      </a:lnTo>
                      <a:lnTo>
                        <a:pt x="144" y="75"/>
                      </a:lnTo>
                      <a:lnTo>
                        <a:pt x="147" y="69"/>
                      </a:lnTo>
                      <a:lnTo>
                        <a:pt x="150" y="63"/>
                      </a:lnTo>
                      <a:lnTo>
                        <a:pt x="153" y="57"/>
                      </a:lnTo>
                      <a:lnTo>
                        <a:pt x="153" y="54"/>
                      </a:lnTo>
                      <a:lnTo>
                        <a:pt x="156" y="48"/>
                      </a:lnTo>
                      <a:lnTo>
                        <a:pt x="159" y="45"/>
                      </a:lnTo>
                      <a:lnTo>
                        <a:pt x="162" y="45"/>
                      </a:lnTo>
                      <a:lnTo>
                        <a:pt x="165" y="42"/>
                      </a:lnTo>
                      <a:lnTo>
                        <a:pt x="168" y="39"/>
                      </a:lnTo>
                      <a:lnTo>
                        <a:pt x="168" y="30"/>
                      </a:lnTo>
                      <a:lnTo>
                        <a:pt x="171" y="27"/>
                      </a:lnTo>
                      <a:lnTo>
                        <a:pt x="174" y="21"/>
                      </a:lnTo>
                      <a:lnTo>
                        <a:pt x="177" y="21"/>
                      </a:lnTo>
                      <a:lnTo>
                        <a:pt x="180" y="18"/>
                      </a:lnTo>
                      <a:lnTo>
                        <a:pt x="186" y="15"/>
                      </a:lnTo>
                      <a:lnTo>
                        <a:pt x="183" y="15"/>
                      </a:lnTo>
                      <a:lnTo>
                        <a:pt x="186" y="15"/>
                      </a:lnTo>
                      <a:lnTo>
                        <a:pt x="189" y="15"/>
                      </a:lnTo>
                      <a:lnTo>
                        <a:pt x="192" y="12"/>
                      </a:lnTo>
                      <a:lnTo>
                        <a:pt x="195" y="9"/>
                      </a:lnTo>
                      <a:lnTo>
                        <a:pt x="198" y="6"/>
                      </a:lnTo>
                      <a:lnTo>
                        <a:pt x="198" y="0"/>
                      </a:lnTo>
                      <a:lnTo>
                        <a:pt x="201" y="0"/>
                      </a:lnTo>
                      <a:lnTo>
                        <a:pt x="204" y="0"/>
                      </a:lnTo>
                      <a:lnTo>
                        <a:pt x="207" y="0"/>
                      </a:lnTo>
                      <a:lnTo>
                        <a:pt x="209" y="0"/>
                      </a:lnTo>
                      <a:lnTo>
                        <a:pt x="212" y="3"/>
                      </a:lnTo>
                      <a:lnTo>
                        <a:pt x="215" y="0"/>
                      </a:lnTo>
                      <a:lnTo>
                        <a:pt x="218" y="3"/>
                      </a:lnTo>
                      <a:lnTo>
                        <a:pt x="221" y="6"/>
                      </a:lnTo>
                      <a:lnTo>
                        <a:pt x="224" y="6"/>
                      </a:lnTo>
                      <a:lnTo>
                        <a:pt x="227" y="9"/>
                      </a:lnTo>
                      <a:lnTo>
                        <a:pt x="230" y="9"/>
                      </a:lnTo>
                      <a:lnTo>
                        <a:pt x="233" y="12"/>
                      </a:lnTo>
                      <a:lnTo>
                        <a:pt x="236" y="18"/>
                      </a:lnTo>
                      <a:lnTo>
                        <a:pt x="239" y="18"/>
                      </a:lnTo>
                      <a:lnTo>
                        <a:pt x="242" y="21"/>
                      </a:lnTo>
                      <a:lnTo>
                        <a:pt x="245" y="21"/>
                      </a:lnTo>
                      <a:lnTo>
                        <a:pt x="248" y="24"/>
                      </a:lnTo>
                      <a:lnTo>
                        <a:pt x="251" y="21"/>
                      </a:lnTo>
                      <a:lnTo>
                        <a:pt x="254" y="21"/>
                      </a:lnTo>
                      <a:lnTo>
                        <a:pt x="254" y="30"/>
                      </a:lnTo>
                      <a:lnTo>
                        <a:pt x="257" y="30"/>
                      </a:lnTo>
                      <a:lnTo>
                        <a:pt x="260" y="33"/>
                      </a:lnTo>
                      <a:lnTo>
                        <a:pt x="263" y="36"/>
                      </a:lnTo>
                      <a:lnTo>
                        <a:pt x="266" y="39"/>
                      </a:lnTo>
                      <a:lnTo>
                        <a:pt x="269" y="39"/>
                      </a:lnTo>
                      <a:lnTo>
                        <a:pt x="269" y="48"/>
                      </a:lnTo>
                      <a:lnTo>
                        <a:pt x="272" y="51"/>
                      </a:lnTo>
                      <a:lnTo>
                        <a:pt x="275" y="57"/>
                      </a:lnTo>
                      <a:lnTo>
                        <a:pt x="278" y="60"/>
                      </a:lnTo>
                      <a:lnTo>
                        <a:pt x="281" y="66"/>
                      </a:lnTo>
                      <a:lnTo>
                        <a:pt x="284" y="72"/>
                      </a:lnTo>
                      <a:lnTo>
                        <a:pt x="284" y="78"/>
                      </a:lnTo>
                      <a:lnTo>
                        <a:pt x="287" y="81"/>
                      </a:lnTo>
                      <a:lnTo>
                        <a:pt x="290" y="84"/>
                      </a:lnTo>
                      <a:lnTo>
                        <a:pt x="293" y="87"/>
                      </a:lnTo>
                      <a:lnTo>
                        <a:pt x="296" y="90"/>
                      </a:lnTo>
                      <a:lnTo>
                        <a:pt x="302" y="96"/>
                      </a:lnTo>
                      <a:lnTo>
                        <a:pt x="299" y="96"/>
                      </a:lnTo>
                      <a:lnTo>
                        <a:pt x="302" y="96"/>
                      </a:lnTo>
                      <a:lnTo>
                        <a:pt x="305" y="102"/>
                      </a:lnTo>
                      <a:lnTo>
                        <a:pt x="308" y="102"/>
                      </a:lnTo>
                      <a:lnTo>
                        <a:pt x="311" y="102"/>
                      </a:lnTo>
                      <a:lnTo>
                        <a:pt x="314" y="99"/>
                      </a:lnTo>
                      <a:lnTo>
                        <a:pt x="317" y="99"/>
                      </a:lnTo>
                      <a:lnTo>
                        <a:pt x="320" y="93"/>
                      </a:lnTo>
                      <a:lnTo>
                        <a:pt x="323" y="93"/>
                      </a:lnTo>
                      <a:lnTo>
                        <a:pt x="326" y="93"/>
                      </a:lnTo>
                      <a:lnTo>
                        <a:pt x="329" y="90"/>
                      </a:lnTo>
                      <a:lnTo>
                        <a:pt x="329" y="87"/>
                      </a:lnTo>
                      <a:lnTo>
                        <a:pt x="332" y="84"/>
                      </a:lnTo>
                    </a:path>
                  </a:pathLst>
                </a:custGeom>
                <a:noFill/>
                <a:ln w="635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6" name="Freeform 264"/>
                <p:cNvSpPr>
                  <a:spLocks/>
                </p:cNvSpPr>
                <p:nvPr/>
              </p:nvSpPr>
              <p:spPr bwMode="auto">
                <a:xfrm>
                  <a:off x="4455" y="977"/>
                  <a:ext cx="359" cy="105"/>
                </a:xfrm>
                <a:custGeom>
                  <a:avLst/>
                  <a:gdLst>
                    <a:gd name="T0" fmla="*/ 6 w 359"/>
                    <a:gd name="T1" fmla="*/ 6 h 105"/>
                    <a:gd name="T2" fmla="*/ 12 w 359"/>
                    <a:gd name="T3" fmla="*/ 12 h 105"/>
                    <a:gd name="T4" fmla="*/ 21 w 359"/>
                    <a:gd name="T5" fmla="*/ 33 h 105"/>
                    <a:gd name="T6" fmla="*/ 27 w 359"/>
                    <a:gd name="T7" fmla="*/ 51 h 105"/>
                    <a:gd name="T8" fmla="*/ 36 w 359"/>
                    <a:gd name="T9" fmla="*/ 60 h 105"/>
                    <a:gd name="T10" fmla="*/ 45 w 359"/>
                    <a:gd name="T11" fmla="*/ 72 h 105"/>
                    <a:gd name="T12" fmla="*/ 54 w 359"/>
                    <a:gd name="T13" fmla="*/ 78 h 105"/>
                    <a:gd name="T14" fmla="*/ 63 w 359"/>
                    <a:gd name="T15" fmla="*/ 87 h 105"/>
                    <a:gd name="T16" fmla="*/ 72 w 359"/>
                    <a:gd name="T17" fmla="*/ 90 h 105"/>
                    <a:gd name="T18" fmla="*/ 81 w 359"/>
                    <a:gd name="T19" fmla="*/ 93 h 105"/>
                    <a:gd name="T20" fmla="*/ 90 w 359"/>
                    <a:gd name="T21" fmla="*/ 96 h 105"/>
                    <a:gd name="T22" fmla="*/ 99 w 359"/>
                    <a:gd name="T23" fmla="*/ 90 h 105"/>
                    <a:gd name="T24" fmla="*/ 105 w 359"/>
                    <a:gd name="T25" fmla="*/ 75 h 105"/>
                    <a:gd name="T26" fmla="*/ 114 w 359"/>
                    <a:gd name="T27" fmla="*/ 66 h 105"/>
                    <a:gd name="T28" fmla="*/ 123 w 359"/>
                    <a:gd name="T29" fmla="*/ 54 h 105"/>
                    <a:gd name="T30" fmla="*/ 132 w 359"/>
                    <a:gd name="T31" fmla="*/ 48 h 105"/>
                    <a:gd name="T32" fmla="*/ 141 w 359"/>
                    <a:gd name="T33" fmla="*/ 39 h 105"/>
                    <a:gd name="T34" fmla="*/ 147 w 359"/>
                    <a:gd name="T35" fmla="*/ 27 h 105"/>
                    <a:gd name="T36" fmla="*/ 156 w 359"/>
                    <a:gd name="T37" fmla="*/ 18 h 105"/>
                    <a:gd name="T38" fmla="*/ 165 w 359"/>
                    <a:gd name="T39" fmla="*/ 12 h 105"/>
                    <a:gd name="T40" fmla="*/ 174 w 359"/>
                    <a:gd name="T41" fmla="*/ 3 h 105"/>
                    <a:gd name="T42" fmla="*/ 183 w 359"/>
                    <a:gd name="T43" fmla="*/ 6 h 105"/>
                    <a:gd name="T44" fmla="*/ 192 w 359"/>
                    <a:gd name="T45" fmla="*/ 12 h 105"/>
                    <a:gd name="T46" fmla="*/ 201 w 359"/>
                    <a:gd name="T47" fmla="*/ 27 h 105"/>
                    <a:gd name="T48" fmla="*/ 210 w 359"/>
                    <a:gd name="T49" fmla="*/ 39 h 105"/>
                    <a:gd name="T50" fmla="*/ 218 w 359"/>
                    <a:gd name="T51" fmla="*/ 33 h 105"/>
                    <a:gd name="T52" fmla="*/ 227 w 359"/>
                    <a:gd name="T53" fmla="*/ 33 h 105"/>
                    <a:gd name="T54" fmla="*/ 236 w 359"/>
                    <a:gd name="T55" fmla="*/ 33 h 105"/>
                    <a:gd name="T56" fmla="*/ 245 w 359"/>
                    <a:gd name="T57" fmla="*/ 30 h 105"/>
                    <a:gd name="T58" fmla="*/ 251 w 359"/>
                    <a:gd name="T59" fmla="*/ 21 h 105"/>
                    <a:gd name="T60" fmla="*/ 260 w 359"/>
                    <a:gd name="T61" fmla="*/ 18 h 105"/>
                    <a:gd name="T62" fmla="*/ 269 w 359"/>
                    <a:gd name="T63" fmla="*/ 27 h 105"/>
                    <a:gd name="T64" fmla="*/ 278 w 359"/>
                    <a:gd name="T65" fmla="*/ 36 h 105"/>
                    <a:gd name="T66" fmla="*/ 287 w 359"/>
                    <a:gd name="T67" fmla="*/ 42 h 105"/>
                    <a:gd name="T68" fmla="*/ 296 w 359"/>
                    <a:gd name="T69" fmla="*/ 57 h 105"/>
                    <a:gd name="T70" fmla="*/ 302 w 359"/>
                    <a:gd name="T71" fmla="*/ 69 h 105"/>
                    <a:gd name="T72" fmla="*/ 311 w 359"/>
                    <a:gd name="T73" fmla="*/ 84 h 105"/>
                    <a:gd name="T74" fmla="*/ 317 w 359"/>
                    <a:gd name="T75" fmla="*/ 93 h 105"/>
                    <a:gd name="T76" fmla="*/ 326 w 359"/>
                    <a:gd name="T77" fmla="*/ 99 h 105"/>
                    <a:gd name="T78" fmla="*/ 335 w 359"/>
                    <a:gd name="T79" fmla="*/ 102 h 105"/>
                    <a:gd name="T80" fmla="*/ 344 w 359"/>
                    <a:gd name="T81" fmla="*/ 102 h 105"/>
                    <a:gd name="T82" fmla="*/ 353 w 359"/>
                    <a:gd name="T83" fmla="*/ 99 h 105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59"/>
                    <a:gd name="T127" fmla="*/ 0 h 105"/>
                    <a:gd name="T128" fmla="*/ 359 w 359"/>
                    <a:gd name="T129" fmla="*/ 105 h 105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59" h="105">
                      <a:moveTo>
                        <a:pt x="0" y="9"/>
                      </a:moveTo>
                      <a:lnTo>
                        <a:pt x="3" y="6"/>
                      </a:lnTo>
                      <a:lnTo>
                        <a:pt x="6" y="6"/>
                      </a:lnTo>
                      <a:lnTo>
                        <a:pt x="9" y="3"/>
                      </a:lnTo>
                      <a:lnTo>
                        <a:pt x="12" y="3"/>
                      </a:lnTo>
                      <a:lnTo>
                        <a:pt x="12" y="12"/>
                      </a:lnTo>
                      <a:lnTo>
                        <a:pt x="15" y="18"/>
                      </a:lnTo>
                      <a:lnTo>
                        <a:pt x="18" y="30"/>
                      </a:lnTo>
                      <a:lnTo>
                        <a:pt x="21" y="33"/>
                      </a:lnTo>
                      <a:lnTo>
                        <a:pt x="24" y="39"/>
                      </a:lnTo>
                      <a:lnTo>
                        <a:pt x="27" y="45"/>
                      </a:lnTo>
                      <a:lnTo>
                        <a:pt x="27" y="51"/>
                      </a:lnTo>
                      <a:lnTo>
                        <a:pt x="30" y="51"/>
                      </a:lnTo>
                      <a:lnTo>
                        <a:pt x="33" y="54"/>
                      </a:lnTo>
                      <a:lnTo>
                        <a:pt x="36" y="60"/>
                      </a:lnTo>
                      <a:lnTo>
                        <a:pt x="39" y="63"/>
                      </a:lnTo>
                      <a:lnTo>
                        <a:pt x="42" y="69"/>
                      </a:lnTo>
                      <a:lnTo>
                        <a:pt x="45" y="72"/>
                      </a:lnTo>
                      <a:lnTo>
                        <a:pt x="48" y="75"/>
                      </a:lnTo>
                      <a:lnTo>
                        <a:pt x="51" y="78"/>
                      </a:lnTo>
                      <a:lnTo>
                        <a:pt x="54" y="78"/>
                      </a:lnTo>
                      <a:lnTo>
                        <a:pt x="57" y="81"/>
                      </a:lnTo>
                      <a:lnTo>
                        <a:pt x="60" y="84"/>
                      </a:lnTo>
                      <a:lnTo>
                        <a:pt x="63" y="87"/>
                      </a:lnTo>
                      <a:lnTo>
                        <a:pt x="66" y="87"/>
                      </a:lnTo>
                      <a:lnTo>
                        <a:pt x="69" y="90"/>
                      </a:lnTo>
                      <a:lnTo>
                        <a:pt x="72" y="90"/>
                      </a:lnTo>
                      <a:lnTo>
                        <a:pt x="75" y="90"/>
                      </a:lnTo>
                      <a:lnTo>
                        <a:pt x="78" y="90"/>
                      </a:lnTo>
                      <a:lnTo>
                        <a:pt x="81" y="93"/>
                      </a:lnTo>
                      <a:lnTo>
                        <a:pt x="84" y="96"/>
                      </a:lnTo>
                      <a:lnTo>
                        <a:pt x="87" y="96"/>
                      </a:lnTo>
                      <a:lnTo>
                        <a:pt x="90" y="96"/>
                      </a:lnTo>
                      <a:lnTo>
                        <a:pt x="93" y="93"/>
                      </a:lnTo>
                      <a:lnTo>
                        <a:pt x="96" y="90"/>
                      </a:lnTo>
                      <a:lnTo>
                        <a:pt x="99" y="90"/>
                      </a:lnTo>
                      <a:lnTo>
                        <a:pt x="102" y="84"/>
                      </a:lnTo>
                      <a:lnTo>
                        <a:pt x="102" y="78"/>
                      </a:lnTo>
                      <a:lnTo>
                        <a:pt x="105" y="75"/>
                      </a:lnTo>
                      <a:lnTo>
                        <a:pt x="108" y="75"/>
                      </a:lnTo>
                      <a:lnTo>
                        <a:pt x="111" y="69"/>
                      </a:lnTo>
                      <a:lnTo>
                        <a:pt x="114" y="66"/>
                      </a:lnTo>
                      <a:lnTo>
                        <a:pt x="117" y="60"/>
                      </a:lnTo>
                      <a:lnTo>
                        <a:pt x="120" y="60"/>
                      </a:lnTo>
                      <a:lnTo>
                        <a:pt x="123" y="54"/>
                      </a:lnTo>
                      <a:lnTo>
                        <a:pt x="126" y="51"/>
                      </a:lnTo>
                      <a:lnTo>
                        <a:pt x="129" y="51"/>
                      </a:lnTo>
                      <a:lnTo>
                        <a:pt x="132" y="48"/>
                      </a:lnTo>
                      <a:lnTo>
                        <a:pt x="135" y="45"/>
                      </a:lnTo>
                      <a:lnTo>
                        <a:pt x="138" y="42"/>
                      </a:lnTo>
                      <a:lnTo>
                        <a:pt x="141" y="39"/>
                      </a:lnTo>
                      <a:lnTo>
                        <a:pt x="144" y="33"/>
                      </a:lnTo>
                      <a:lnTo>
                        <a:pt x="147" y="33"/>
                      </a:lnTo>
                      <a:lnTo>
                        <a:pt x="147" y="27"/>
                      </a:lnTo>
                      <a:lnTo>
                        <a:pt x="150" y="24"/>
                      </a:lnTo>
                      <a:lnTo>
                        <a:pt x="153" y="21"/>
                      </a:lnTo>
                      <a:lnTo>
                        <a:pt x="156" y="18"/>
                      </a:lnTo>
                      <a:lnTo>
                        <a:pt x="159" y="15"/>
                      </a:lnTo>
                      <a:lnTo>
                        <a:pt x="162" y="12"/>
                      </a:lnTo>
                      <a:lnTo>
                        <a:pt x="165" y="12"/>
                      </a:lnTo>
                      <a:lnTo>
                        <a:pt x="168" y="12"/>
                      </a:lnTo>
                      <a:lnTo>
                        <a:pt x="171" y="9"/>
                      </a:lnTo>
                      <a:lnTo>
                        <a:pt x="174" y="3"/>
                      </a:lnTo>
                      <a:lnTo>
                        <a:pt x="177" y="0"/>
                      </a:lnTo>
                      <a:lnTo>
                        <a:pt x="180" y="3"/>
                      </a:lnTo>
                      <a:lnTo>
                        <a:pt x="183" y="6"/>
                      </a:lnTo>
                      <a:lnTo>
                        <a:pt x="186" y="6"/>
                      </a:lnTo>
                      <a:lnTo>
                        <a:pt x="189" y="9"/>
                      </a:lnTo>
                      <a:lnTo>
                        <a:pt x="192" y="12"/>
                      </a:lnTo>
                      <a:lnTo>
                        <a:pt x="195" y="15"/>
                      </a:lnTo>
                      <a:lnTo>
                        <a:pt x="198" y="21"/>
                      </a:lnTo>
                      <a:lnTo>
                        <a:pt x="201" y="27"/>
                      </a:lnTo>
                      <a:lnTo>
                        <a:pt x="204" y="33"/>
                      </a:lnTo>
                      <a:lnTo>
                        <a:pt x="207" y="36"/>
                      </a:lnTo>
                      <a:lnTo>
                        <a:pt x="210" y="39"/>
                      </a:lnTo>
                      <a:lnTo>
                        <a:pt x="213" y="39"/>
                      </a:lnTo>
                      <a:lnTo>
                        <a:pt x="216" y="36"/>
                      </a:lnTo>
                      <a:lnTo>
                        <a:pt x="218" y="33"/>
                      </a:lnTo>
                      <a:lnTo>
                        <a:pt x="221" y="33"/>
                      </a:lnTo>
                      <a:lnTo>
                        <a:pt x="224" y="33"/>
                      </a:lnTo>
                      <a:lnTo>
                        <a:pt x="227" y="33"/>
                      </a:lnTo>
                      <a:lnTo>
                        <a:pt x="230" y="36"/>
                      </a:lnTo>
                      <a:lnTo>
                        <a:pt x="233" y="33"/>
                      </a:lnTo>
                      <a:lnTo>
                        <a:pt x="236" y="33"/>
                      </a:lnTo>
                      <a:lnTo>
                        <a:pt x="239" y="33"/>
                      </a:lnTo>
                      <a:lnTo>
                        <a:pt x="242" y="30"/>
                      </a:lnTo>
                      <a:lnTo>
                        <a:pt x="245" y="30"/>
                      </a:lnTo>
                      <a:lnTo>
                        <a:pt x="248" y="27"/>
                      </a:lnTo>
                      <a:lnTo>
                        <a:pt x="254" y="21"/>
                      </a:lnTo>
                      <a:lnTo>
                        <a:pt x="251" y="21"/>
                      </a:lnTo>
                      <a:lnTo>
                        <a:pt x="254" y="21"/>
                      </a:lnTo>
                      <a:lnTo>
                        <a:pt x="257" y="21"/>
                      </a:lnTo>
                      <a:lnTo>
                        <a:pt x="260" y="18"/>
                      </a:lnTo>
                      <a:lnTo>
                        <a:pt x="263" y="21"/>
                      </a:lnTo>
                      <a:lnTo>
                        <a:pt x="266" y="24"/>
                      </a:lnTo>
                      <a:lnTo>
                        <a:pt x="269" y="27"/>
                      </a:lnTo>
                      <a:lnTo>
                        <a:pt x="272" y="30"/>
                      </a:lnTo>
                      <a:lnTo>
                        <a:pt x="275" y="33"/>
                      </a:lnTo>
                      <a:lnTo>
                        <a:pt x="278" y="36"/>
                      </a:lnTo>
                      <a:lnTo>
                        <a:pt x="281" y="39"/>
                      </a:lnTo>
                      <a:lnTo>
                        <a:pt x="284" y="39"/>
                      </a:lnTo>
                      <a:lnTo>
                        <a:pt x="287" y="42"/>
                      </a:lnTo>
                      <a:lnTo>
                        <a:pt x="290" y="48"/>
                      </a:lnTo>
                      <a:lnTo>
                        <a:pt x="293" y="54"/>
                      </a:lnTo>
                      <a:lnTo>
                        <a:pt x="296" y="57"/>
                      </a:lnTo>
                      <a:lnTo>
                        <a:pt x="296" y="60"/>
                      </a:lnTo>
                      <a:lnTo>
                        <a:pt x="299" y="63"/>
                      </a:lnTo>
                      <a:lnTo>
                        <a:pt x="302" y="69"/>
                      </a:lnTo>
                      <a:lnTo>
                        <a:pt x="305" y="72"/>
                      </a:lnTo>
                      <a:lnTo>
                        <a:pt x="308" y="78"/>
                      </a:lnTo>
                      <a:lnTo>
                        <a:pt x="311" y="84"/>
                      </a:lnTo>
                      <a:lnTo>
                        <a:pt x="311" y="87"/>
                      </a:lnTo>
                      <a:lnTo>
                        <a:pt x="314" y="90"/>
                      </a:lnTo>
                      <a:lnTo>
                        <a:pt x="317" y="93"/>
                      </a:lnTo>
                      <a:lnTo>
                        <a:pt x="320" y="93"/>
                      </a:lnTo>
                      <a:lnTo>
                        <a:pt x="323" y="96"/>
                      </a:lnTo>
                      <a:lnTo>
                        <a:pt x="326" y="99"/>
                      </a:lnTo>
                      <a:lnTo>
                        <a:pt x="329" y="99"/>
                      </a:lnTo>
                      <a:lnTo>
                        <a:pt x="332" y="99"/>
                      </a:lnTo>
                      <a:lnTo>
                        <a:pt x="335" y="102"/>
                      </a:lnTo>
                      <a:lnTo>
                        <a:pt x="338" y="102"/>
                      </a:lnTo>
                      <a:lnTo>
                        <a:pt x="341" y="105"/>
                      </a:lnTo>
                      <a:lnTo>
                        <a:pt x="344" y="102"/>
                      </a:lnTo>
                      <a:lnTo>
                        <a:pt x="347" y="102"/>
                      </a:lnTo>
                      <a:lnTo>
                        <a:pt x="350" y="102"/>
                      </a:lnTo>
                      <a:lnTo>
                        <a:pt x="353" y="99"/>
                      </a:lnTo>
                      <a:lnTo>
                        <a:pt x="356" y="96"/>
                      </a:lnTo>
                      <a:lnTo>
                        <a:pt x="359" y="96"/>
                      </a:lnTo>
                    </a:path>
                  </a:pathLst>
                </a:custGeom>
                <a:noFill/>
                <a:ln w="635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7" name="Freeform 265"/>
                <p:cNvSpPr>
                  <a:spLocks/>
                </p:cNvSpPr>
                <p:nvPr/>
              </p:nvSpPr>
              <p:spPr bwMode="auto">
                <a:xfrm>
                  <a:off x="4814" y="884"/>
                  <a:ext cx="332" cy="192"/>
                </a:xfrm>
                <a:custGeom>
                  <a:avLst/>
                  <a:gdLst>
                    <a:gd name="T0" fmla="*/ 6 w 332"/>
                    <a:gd name="T1" fmla="*/ 189 h 192"/>
                    <a:gd name="T2" fmla="*/ 15 w 332"/>
                    <a:gd name="T3" fmla="*/ 189 h 192"/>
                    <a:gd name="T4" fmla="*/ 24 w 332"/>
                    <a:gd name="T5" fmla="*/ 177 h 192"/>
                    <a:gd name="T6" fmla="*/ 30 w 332"/>
                    <a:gd name="T7" fmla="*/ 159 h 192"/>
                    <a:gd name="T8" fmla="*/ 39 w 332"/>
                    <a:gd name="T9" fmla="*/ 141 h 192"/>
                    <a:gd name="T10" fmla="*/ 45 w 332"/>
                    <a:gd name="T11" fmla="*/ 123 h 192"/>
                    <a:gd name="T12" fmla="*/ 54 w 332"/>
                    <a:gd name="T13" fmla="*/ 102 h 192"/>
                    <a:gd name="T14" fmla="*/ 60 w 332"/>
                    <a:gd name="T15" fmla="*/ 87 h 192"/>
                    <a:gd name="T16" fmla="*/ 69 w 332"/>
                    <a:gd name="T17" fmla="*/ 81 h 192"/>
                    <a:gd name="T18" fmla="*/ 75 w 332"/>
                    <a:gd name="T19" fmla="*/ 84 h 192"/>
                    <a:gd name="T20" fmla="*/ 84 w 332"/>
                    <a:gd name="T21" fmla="*/ 87 h 192"/>
                    <a:gd name="T22" fmla="*/ 93 w 332"/>
                    <a:gd name="T23" fmla="*/ 93 h 192"/>
                    <a:gd name="T24" fmla="*/ 102 w 332"/>
                    <a:gd name="T25" fmla="*/ 96 h 192"/>
                    <a:gd name="T26" fmla="*/ 108 w 332"/>
                    <a:gd name="T27" fmla="*/ 90 h 192"/>
                    <a:gd name="T28" fmla="*/ 117 w 332"/>
                    <a:gd name="T29" fmla="*/ 75 h 192"/>
                    <a:gd name="T30" fmla="*/ 123 w 332"/>
                    <a:gd name="T31" fmla="*/ 66 h 192"/>
                    <a:gd name="T32" fmla="*/ 132 w 332"/>
                    <a:gd name="T33" fmla="*/ 51 h 192"/>
                    <a:gd name="T34" fmla="*/ 138 w 332"/>
                    <a:gd name="T35" fmla="*/ 42 h 192"/>
                    <a:gd name="T36" fmla="*/ 147 w 332"/>
                    <a:gd name="T37" fmla="*/ 33 h 192"/>
                    <a:gd name="T38" fmla="*/ 153 w 332"/>
                    <a:gd name="T39" fmla="*/ 24 h 192"/>
                    <a:gd name="T40" fmla="*/ 162 w 332"/>
                    <a:gd name="T41" fmla="*/ 21 h 192"/>
                    <a:gd name="T42" fmla="*/ 171 w 332"/>
                    <a:gd name="T43" fmla="*/ 12 h 192"/>
                    <a:gd name="T44" fmla="*/ 180 w 332"/>
                    <a:gd name="T45" fmla="*/ 0 h 192"/>
                    <a:gd name="T46" fmla="*/ 192 w 332"/>
                    <a:gd name="T47" fmla="*/ 3 h 192"/>
                    <a:gd name="T48" fmla="*/ 195 w 332"/>
                    <a:gd name="T49" fmla="*/ 3 h 192"/>
                    <a:gd name="T50" fmla="*/ 203 w 332"/>
                    <a:gd name="T51" fmla="*/ 3 h 192"/>
                    <a:gd name="T52" fmla="*/ 209 w 332"/>
                    <a:gd name="T53" fmla="*/ 6 h 192"/>
                    <a:gd name="T54" fmla="*/ 218 w 332"/>
                    <a:gd name="T55" fmla="*/ 9 h 192"/>
                    <a:gd name="T56" fmla="*/ 227 w 332"/>
                    <a:gd name="T57" fmla="*/ 27 h 192"/>
                    <a:gd name="T58" fmla="*/ 233 w 332"/>
                    <a:gd name="T59" fmla="*/ 42 h 192"/>
                    <a:gd name="T60" fmla="*/ 242 w 332"/>
                    <a:gd name="T61" fmla="*/ 57 h 192"/>
                    <a:gd name="T62" fmla="*/ 248 w 332"/>
                    <a:gd name="T63" fmla="*/ 75 h 192"/>
                    <a:gd name="T64" fmla="*/ 257 w 332"/>
                    <a:gd name="T65" fmla="*/ 90 h 192"/>
                    <a:gd name="T66" fmla="*/ 263 w 332"/>
                    <a:gd name="T67" fmla="*/ 102 h 192"/>
                    <a:gd name="T68" fmla="*/ 272 w 332"/>
                    <a:gd name="T69" fmla="*/ 105 h 192"/>
                    <a:gd name="T70" fmla="*/ 281 w 332"/>
                    <a:gd name="T71" fmla="*/ 111 h 192"/>
                    <a:gd name="T72" fmla="*/ 290 w 332"/>
                    <a:gd name="T73" fmla="*/ 120 h 192"/>
                    <a:gd name="T74" fmla="*/ 296 w 332"/>
                    <a:gd name="T75" fmla="*/ 132 h 192"/>
                    <a:gd name="T76" fmla="*/ 305 w 332"/>
                    <a:gd name="T77" fmla="*/ 141 h 192"/>
                    <a:gd name="T78" fmla="*/ 311 w 332"/>
                    <a:gd name="T79" fmla="*/ 156 h 192"/>
                    <a:gd name="T80" fmla="*/ 320 w 332"/>
                    <a:gd name="T81" fmla="*/ 168 h 192"/>
                    <a:gd name="T82" fmla="*/ 326 w 332"/>
                    <a:gd name="T83" fmla="*/ 183 h 192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32"/>
                    <a:gd name="T127" fmla="*/ 0 h 192"/>
                    <a:gd name="T128" fmla="*/ 332 w 332"/>
                    <a:gd name="T129" fmla="*/ 192 h 192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32" h="192">
                      <a:moveTo>
                        <a:pt x="0" y="189"/>
                      </a:moveTo>
                      <a:lnTo>
                        <a:pt x="3" y="189"/>
                      </a:lnTo>
                      <a:lnTo>
                        <a:pt x="6" y="189"/>
                      </a:lnTo>
                      <a:lnTo>
                        <a:pt x="9" y="186"/>
                      </a:lnTo>
                      <a:lnTo>
                        <a:pt x="12" y="186"/>
                      </a:lnTo>
                      <a:lnTo>
                        <a:pt x="15" y="189"/>
                      </a:lnTo>
                      <a:lnTo>
                        <a:pt x="18" y="186"/>
                      </a:lnTo>
                      <a:lnTo>
                        <a:pt x="21" y="183"/>
                      </a:lnTo>
                      <a:lnTo>
                        <a:pt x="24" y="177"/>
                      </a:lnTo>
                      <a:lnTo>
                        <a:pt x="27" y="171"/>
                      </a:lnTo>
                      <a:lnTo>
                        <a:pt x="27" y="168"/>
                      </a:lnTo>
                      <a:lnTo>
                        <a:pt x="30" y="159"/>
                      </a:lnTo>
                      <a:lnTo>
                        <a:pt x="33" y="156"/>
                      </a:lnTo>
                      <a:lnTo>
                        <a:pt x="36" y="150"/>
                      </a:lnTo>
                      <a:lnTo>
                        <a:pt x="39" y="141"/>
                      </a:lnTo>
                      <a:lnTo>
                        <a:pt x="42" y="138"/>
                      </a:lnTo>
                      <a:lnTo>
                        <a:pt x="42" y="126"/>
                      </a:lnTo>
                      <a:lnTo>
                        <a:pt x="45" y="123"/>
                      </a:lnTo>
                      <a:lnTo>
                        <a:pt x="48" y="117"/>
                      </a:lnTo>
                      <a:lnTo>
                        <a:pt x="51" y="111"/>
                      </a:lnTo>
                      <a:lnTo>
                        <a:pt x="54" y="102"/>
                      </a:lnTo>
                      <a:lnTo>
                        <a:pt x="57" y="96"/>
                      </a:lnTo>
                      <a:lnTo>
                        <a:pt x="57" y="93"/>
                      </a:lnTo>
                      <a:lnTo>
                        <a:pt x="60" y="87"/>
                      </a:lnTo>
                      <a:lnTo>
                        <a:pt x="63" y="87"/>
                      </a:lnTo>
                      <a:lnTo>
                        <a:pt x="66" y="84"/>
                      </a:lnTo>
                      <a:lnTo>
                        <a:pt x="69" y="81"/>
                      </a:lnTo>
                      <a:lnTo>
                        <a:pt x="72" y="78"/>
                      </a:lnTo>
                      <a:lnTo>
                        <a:pt x="72" y="84"/>
                      </a:lnTo>
                      <a:lnTo>
                        <a:pt x="75" y="84"/>
                      </a:lnTo>
                      <a:lnTo>
                        <a:pt x="78" y="84"/>
                      </a:lnTo>
                      <a:lnTo>
                        <a:pt x="81" y="84"/>
                      </a:lnTo>
                      <a:lnTo>
                        <a:pt x="84" y="87"/>
                      </a:lnTo>
                      <a:lnTo>
                        <a:pt x="87" y="90"/>
                      </a:lnTo>
                      <a:lnTo>
                        <a:pt x="90" y="90"/>
                      </a:lnTo>
                      <a:lnTo>
                        <a:pt x="93" y="93"/>
                      </a:lnTo>
                      <a:lnTo>
                        <a:pt x="96" y="93"/>
                      </a:lnTo>
                      <a:lnTo>
                        <a:pt x="99" y="93"/>
                      </a:lnTo>
                      <a:lnTo>
                        <a:pt x="102" y="96"/>
                      </a:lnTo>
                      <a:lnTo>
                        <a:pt x="102" y="93"/>
                      </a:lnTo>
                      <a:lnTo>
                        <a:pt x="105" y="90"/>
                      </a:lnTo>
                      <a:lnTo>
                        <a:pt x="108" y="90"/>
                      </a:lnTo>
                      <a:lnTo>
                        <a:pt x="111" y="87"/>
                      </a:lnTo>
                      <a:lnTo>
                        <a:pt x="114" y="78"/>
                      </a:lnTo>
                      <a:lnTo>
                        <a:pt x="117" y="75"/>
                      </a:lnTo>
                      <a:lnTo>
                        <a:pt x="117" y="72"/>
                      </a:lnTo>
                      <a:lnTo>
                        <a:pt x="120" y="69"/>
                      </a:lnTo>
                      <a:lnTo>
                        <a:pt x="123" y="66"/>
                      </a:lnTo>
                      <a:lnTo>
                        <a:pt x="126" y="63"/>
                      </a:lnTo>
                      <a:lnTo>
                        <a:pt x="129" y="60"/>
                      </a:lnTo>
                      <a:lnTo>
                        <a:pt x="132" y="51"/>
                      </a:lnTo>
                      <a:lnTo>
                        <a:pt x="132" y="48"/>
                      </a:lnTo>
                      <a:lnTo>
                        <a:pt x="135" y="45"/>
                      </a:lnTo>
                      <a:lnTo>
                        <a:pt x="138" y="42"/>
                      </a:lnTo>
                      <a:lnTo>
                        <a:pt x="141" y="39"/>
                      </a:lnTo>
                      <a:lnTo>
                        <a:pt x="144" y="36"/>
                      </a:lnTo>
                      <a:lnTo>
                        <a:pt x="147" y="33"/>
                      </a:lnTo>
                      <a:lnTo>
                        <a:pt x="147" y="27"/>
                      </a:lnTo>
                      <a:lnTo>
                        <a:pt x="150" y="27"/>
                      </a:lnTo>
                      <a:lnTo>
                        <a:pt x="153" y="24"/>
                      </a:lnTo>
                      <a:lnTo>
                        <a:pt x="156" y="24"/>
                      </a:lnTo>
                      <a:lnTo>
                        <a:pt x="159" y="24"/>
                      </a:lnTo>
                      <a:lnTo>
                        <a:pt x="162" y="21"/>
                      </a:lnTo>
                      <a:lnTo>
                        <a:pt x="165" y="18"/>
                      </a:lnTo>
                      <a:lnTo>
                        <a:pt x="168" y="18"/>
                      </a:lnTo>
                      <a:lnTo>
                        <a:pt x="171" y="12"/>
                      </a:lnTo>
                      <a:lnTo>
                        <a:pt x="174" y="9"/>
                      </a:lnTo>
                      <a:lnTo>
                        <a:pt x="177" y="6"/>
                      </a:lnTo>
                      <a:lnTo>
                        <a:pt x="180" y="0"/>
                      </a:lnTo>
                      <a:lnTo>
                        <a:pt x="183" y="0"/>
                      </a:lnTo>
                      <a:lnTo>
                        <a:pt x="186" y="3"/>
                      </a:lnTo>
                      <a:lnTo>
                        <a:pt x="192" y="3"/>
                      </a:lnTo>
                      <a:lnTo>
                        <a:pt x="189" y="3"/>
                      </a:lnTo>
                      <a:lnTo>
                        <a:pt x="192" y="3"/>
                      </a:lnTo>
                      <a:lnTo>
                        <a:pt x="195" y="3"/>
                      </a:lnTo>
                      <a:lnTo>
                        <a:pt x="197" y="6"/>
                      </a:lnTo>
                      <a:lnTo>
                        <a:pt x="200" y="6"/>
                      </a:lnTo>
                      <a:lnTo>
                        <a:pt x="203" y="3"/>
                      </a:lnTo>
                      <a:lnTo>
                        <a:pt x="203" y="6"/>
                      </a:lnTo>
                      <a:lnTo>
                        <a:pt x="206" y="3"/>
                      </a:lnTo>
                      <a:lnTo>
                        <a:pt x="209" y="6"/>
                      </a:lnTo>
                      <a:lnTo>
                        <a:pt x="212" y="6"/>
                      </a:lnTo>
                      <a:lnTo>
                        <a:pt x="215" y="3"/>
                      </a:lnTo>
                      <a:lnTo>
                        <a:pt x="218" y="9"/>
                      </a:lnTo>
                      <a:lnTo>
                        <a:pt x="221" y="15"/>
                      </a:lnTo>
                      <a:lnTo>
                        <a:pt x="224" y="21"/>
                      </a:lnTo>
                      <a:lnTo>
                        <a:pt x="227" y="27"/>
                      </a:lnTo>
                      <a:lnTo>
                        <a:pt x="230" y="33"/>
                      </a:lnTo>
                      <a:lnTo>
                        <a:pt x="233" y="39"/>
                      </a:lnTo>
                      <a:lnTo>
                        <a:pt x="233" y="42"/>
                      </a:lnTo>
                      <a:lnTo>
                        <a:pt x="236" y="51"/>
                      </a:lnTo>
                      <a:lnTo>
                        <a:pt x="239" y="51"/>
                      </a:lnTo>
                      <a:lnTo>
                        <a:pt x="242" y="57"/>
                      </a:lnTo>
                      <a:lnTo>
                        <a:pt x="245" y="60"/>
                      </a:lnTo>
                      <a:lnTo>
                        <a:pt x="248" y="69"/>
                      </a:lnTo>
                      <a:lnTo>
                        <a:pt x="248" y="75"/>
                      </a:lnTo>
                      <a:lnTo>
                        <a:pt x="251" y="81"/>
                      </a:lnTo>
                      <a:lnTo>
                        <a:pt x="254" y="87"/>
                      </a:lnTo>
                      <a:lnTo>
                        <a:pt x="257" y="90"/>
                      </a:lnTo>
                      <a:lnTo>
                        <a:pt x="260" y="96"/>
                      </a:lnTo>
                      <a:lnTo>
                        <a:pt x="263" y="99"/>
                      </a:lnTo>
                      <a:lnTo>
                        <a:pt x="263" y="102"/>
                      </a:lnTo>
                      <a:lnTo>
                        <a:pt x="266" y="105"/>
                      </a:lnTo>
                      <a:lnTo>
                        <a:pt x="269" y="105"/>
                      </a:lnTo>
                      <a:lnTo>
                        <a:pt x="272" y="105"/>
                      </a:lnTo>
                      <a:lnTo>
                        <a:pt x="275" y="105"/>
                      </a:lnTo>
                      <a:lnTo>
                        <a:pt x="278" y="108"/>
                      </a:lnTo>
                      <a:lnTo>
                        <a:pt x="281" y="111"/>
                      </a:lnTo>
                      <a:lnTo>
                        <a:pt x="284" y="114"/>
                      </a:lnTo>
                      <a:lnTo>
                        <a:pt x="287" y="117"/>
                      </a:lnTo>
                      <a:lnTo>
                        <a:pt x="290" y="120"/>
                      </a:lnTo>
                      <a:lnTo>
                        <a:pt x="293" y="123"/>
                      </a:lnTo>
                      <a:lnTo>
                        <a:pt x="293" y="126"/>
                      </a:lnTo>
                      <a:lnTo>
                        <a:pt x="296" y="132"/>
                      </a:lnTo>
                      <a:lnTo>
                        <a:pt x="299" y="132"/>
                      </a:lnTo>
                      <a:lnTo>
                        <a:pt x="302" y="135"/>
                      </a:lnTo>
                      <a:lnTo>
                        <a:pt x="305" y="141"/>
                      </a:lnTo>
                      <a:lnTo>
                        <a:pt x="308" y="144"/>
                      </a:lnTo>
                      <a:lnTo>
                        <a:pt x="308" y="147"/>
                      </a:lnTo>
                      <a:lnTo>
                        <a:pt x="311" y="156"/>
                      </a:lnTo>
                      <a:lnTo>
                        <a:pt x="314" y="159"/>
                      </a:lnTo>
                      <a:lnTo>
                        <a:pt x="317" y="165"/>
                      </a:lnTo>
                      <a:lnTo>
                        <a:pt x="320" y="168"/>
                      </a:lnTo>
                      <a:lnTo>
                        <a:pt x="323" y="174"/>
                      </a:lnTo>
                      <a:lnTo>
                        <a:pt x="323" y="177"/>
                      </a:lnTo>
                      <a:lnTo>
                        <a:pt x="326" y="183"/>
                      </a:lnTo>
                      <a:lnTo>
                        <a:pt x="329" y="189"/>
                      </a:lnTo>
                      <a:lnTo>
                        <a:pt x="332" y="192"/>
                      </a:lnTo>
                    </a:path>
                  </a:pathLst>
                </a:custGeom>
                <a:noFill/>
                <a:ln w="635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8" name="Freeform 266"/>
                <p:cNvSpPr>
                  <a:spLocks/>
                </p:cNvSpPr>
                <p:nvPr/>
              </p:nvSpPr>
              <p:spPr bwMode="auto">
                <a:xfrm>
                  <a:off x="5146" y="1076"/>
                  <a:ext cx="72" cy="78"/>
                </a:xfrm>
                <a:custGeom>
                  <a:avLst/>
                  <a:gdLst>
                    <a:gd name="T0" fmla="*/ 0 w 72"/>
                    <a:gd name="T1" fmla="*/ 0 h 78"/>
                    <a:gd name="T2" fmla="*/ 3 w 72"/>
                    <a:gd name="T3" fmla="*/ 3 h 78"/>
                    <a:gd name="T4" fmla="*/ 6 w 72"/>
                    <a:gd name="T5" fmla="*/ 9 h 78"/>
                    <a:gd name="T6" fmla="*/ 6 w 72"/>
                    <a:gd name="T7" fmla="*/ 12 h 78"/>
                    <a:gd name="T8" fmla="*/ 9 w 72"/>
                    <a:gd name="T9" fmla="*/ 18 h 78"/>
                    <a:gd name="T10" fmla="*/ 12 w 72"/>
                    <a:gd name="T11" fmla="*/ 21 h 78"/>
                    <a:gd name="T12" fmla="*/ 15 w 72"/>
                    <a:gd name="T13" fmla="*/ 24 h 78"/>
                    <a:gd name="T14" fmla="*/ 18 w 72"/>
                    <a:gd name="T15" fmla="*/ 30 h 78"/>
                    <a:gd name="T16" fmla="*/ 21 w 72"/>
                    <a:gd name="T17" fmla="*/ 33 h 78"/>
                    <a:gd name="T18" fmla="*/ 24 w 72"/>
                    <a:gd name="T19" fmla="*/ 36 h 78"/>
                    <a:gd name="T20" fmla="*/ 27 w 72"/>
                    <a:gd name="T21" fmla="*/ 39 h 78"/>
                    <a:gd name="T22" fmla="*/ 30 w 72"/>
                    <a:gd name="T23" fmla="*/ 42 h 78"/>
                    <a:gd name="T24" fmla="*/ 33 w 72"/>
                    <a:gd name="T25" fmla="*/ 45 h 78"/>
                    <a:gd name="T26" fmla="*/ 36 w 72"/>
                    <a:gd name="T27" fmla="*/ 48 h 78"/>
                    <a:gd name="T28" fmla="*/ 36 w 72"/>
                    <a:gd name="T29" fmla="*/ 54 h 78"/>
                    <a:gd name="T30" fmla="*/ 39 w 72"/>
                    <a:gd name="T31" fmla="*/ 54 h 78"/>
                    <a:gd name="T32" fmla="*/ 42 w 72"/>
                    <a:gd name="T33" fmla="*/ 57 h 78"/>
                    <a:gd name="T34" fmla="*/ 45 w 72"/>
                    <a:gd name="T35" fmla="*/ 60 h 78"/>
                    <a:gd name="T36" fmla="*/ 48 w 72"/>
                    <a:gd name="T37" fmla="*/ 63 h 78"/>
                    <a:gd name="T38" fmla="*/ 54 w 72"/>
                    <a:gd name="T39" fmla="*/ 69 h 78"/>
                    <a:gd name="T40" fmla="*/ 51 w 72"/>
                    <a:gd name="T41" fmla="*/ 69 h 78"/>
                    <a:gd name="T42" fmla="*/ 54 w 72"/>
                    <a:gd name="T43" fmla="*/ 69 h 78"/>
                    <a:gd name="T44" fmla="*/ 57 w 72"/>
                    <a:gd name="T45" fmla="*/ 72 h 78"/>
                    <a:gd name="T46" fmla="*/ 60 w 72"/>
                    <a:gd name="T47" fmla="*/ 75 h 78"/>
                    <a:gd name="T48" fmla="*/ 63 w 72"/>
                    <a:gd name="T49" fmla="*/ 72 h 78"/>
                    <a:gd name="T50" fmla="*/ 66 w 72"/>
                    <a:gd name="T51" fmla="*/ 75 h 78"/>
                    <a:gd name="T52" fmla="*/ 69 w 72"/>
                    <a:gd name="T53" fmla="*/ 78 h 78"/>
                    <a:gd name="T54" fmla="*/ 72 w 72"/>
                    <a:gd name="T55" fmla="*/ 78 h 78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72"/>
                    <a:gd name="T85" fmla="*/ 0 h 78"/>
                    <a:gd name="T86" fmla="*/ 72 w 72"/>
                    <a:gd name="T87" fmla="*/ 78 h 78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72" h="78">
                      <a:moveTo>
                        <a:pt x="0" y="0"/>
                      </a:moveTo>
                      <a:lnTo>
                        <a:pt x="3" y="3"/>
                      </a:lnTo>
                      <a:lnTo>
                        <a:pt x="6" y="9"/>
                      </a:lnTo>
                      <a:lnTo>
                        <a:pt x="6" y="12"/>
                      </a:lnTo>
                      <a:lnTo>
                        <a:pt x="9" y="18"/>
                      </a:lnTo>
                      <a:lnTo>
                        <a:pt x="12" y="21"/>
                      </a:lnTo>
                      <a:lnTo>
                        <a:pt x="15" y="24"/>
                      </a:lnTo>
                      <a:lnTo>
                        <a:pt x="18" y="30"/>
                      </a:lnTo>
                      <a:lnTo>
                        <a:pt x="21" y="33"/>
                      </a:lnTo>
                      <a:lnTo>
                        <a:pt x="24" y="36"/>
                      </a:lnTo>
                      <a:lnTo>
                        <a:pt x="27" y="39"/>
                      </a:lnTo>
                      <a:lnTo>
                        <a:pt x="30" y="42"/>
                      </a:lnTo>
                      <a:lnTo>
                        <a:pt x="33" y="45"/>
                      </a:lnTo>
                      <a:lnTo>
                        <a:pt x="36" y="48"/>
                      </a:lnTo>
                      <a:lnTo>
                        <a:pt x="36" y="54"/>
                      </a:lnTo>
                      <a:lnTo>
                        <a:pt x="39" y="54"/>
                      </a:lnTo>
                      <a:lnTo>
                        <a:pt x="42" y="57"/>
                      </a:lnTo>
                      <a:lnTo>
                        <a:pt x="45" y="60"/>
                      </a:lnTo>
                      <a:lnTo>
                        <a:pt x="48" y="63"/>
                      </a:lnTo>
                      <a:lnTo>
                        <a:pt x="54" y="69"/>
                      </a:lnTo>
                      <a:lnTo>
                        <a:pt x="51" y="69"/>
                      </a:lnTo>
                      <a:lnTo>
                        <a:pt x="54" y="69"/>
                      </a:lnTo>
                      <a:lnTo>
                        <a:pt x="57" y="72"/>
                      </a:lnTo>
                      <a:lnTo>
                        <a:pt x="60" y="75"/>
                      </a:lnTo>
                      <a:lnTo>
                        <a:pt x="63" y="72"/>
                      </a:lnTo>
                      <a:lnTo>
                        <a:pt x="66" y="75"/>
                      </a:lnTo>
                      <a:lnTo>
                        <a:pt x="69" y="78"/>
                      </a:lnTo>
                      <a:lnTo>
                        <a:pt x="72" y="78"/>
                      </a:lnTo>
                    </a:path>
                  </a:pathLst>
                </a:custGeom>
                <a:noFill/>
                <a:ln w="6350">
                  <a:solidFill>
                    <a:srgbClr val="0000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4308" name="Group 339"/>
              <p:cNvGrpSpPr>
                <a:grpSpLocks/>
              </p:cNvGrpSpPr>
              <p:nvPr/>
            </p:nvGrpSpPr>
            <p:grpSpPr bwMode="auto">
              <a:xfrm>
                <a:off x="1717" y="1299"/>
                <a:ext cx="437" cy="192"/>
                <a:chOff x="4578" y="884"/>
                <a:chExt cx="547" cy="198"/>
              </a:xfrm>
            </p:grpSpPr>
            <p:sp>
              <p:nvSpPr>
                <p:cNvPr id="54313" name="Freeform 267"/>
                <p:cNvSpPr>
                  <a:spLocks/>
                </p:cNvSpPr>
                <p:nvPr/>
              </p:nvSpPr>
              <p:spPr bwMode="auto">
                <a:xfrm>
                  <a:off x="4578" y="959"/>
                  <a:ext cx="353" cy="123"/>
                </a:xfrm>
                <a:custGeom>
                  <a:avLst/>
                  <a:gdLst>
                    <a:gd name="T0" fmla="*/ 6 w 353"/>
                    <a:gd name="T1" fmla="*/ 69 h 123"/>
                    <a:gd name="T2" fmla="*/ 15 w 353"/>
                    <a:gd name="T3" fmla="*/ 60 h 123"/>
                    <a:gd name="T4" fmla="*/ 24 w 353"/>
                    <a:gd name="T5" fmla="*/ 51 h 123"/>
                    <a:gd name="T6" fmla="*/ 30 w 353"/>
                    <a:gd name="T7" fmla="*/ 39 h 123"/>
                    <a:gd name="T8" fmla="*/ 39 w 353"/>
                    <a:gd name="T9" fmla="*/ 30 h 123"/>
                    <a:gd name="T10" fmla="*/ 48 w 353"/>
                    <a:gd name="T11" fmla="*/ 27 h 123"/>
                    <a:gd name="T12" fmla="*/ 57 w 353"/>
                    <a:gd name="T13" fmla="*/ 21 h 123"/>
                    <a:gd name="T14" fmla="*/ 66 w 353"/>
                    <a:gd name="T15" fmla="*/ 27 h 123"/>
                    <a:gd name="T16" fmla="*/ 75 w 353"/>
                    <a:gd name="T17" fmla="*/ 39 h 123"/>
                    <a:gd name="T18" fmla="*/ 84 w 353"/>
                    <a:gd name="T19" fmla="*/ 54 h 123"/>
                    <a:gd name="T20" fmla="*/ 93 w 353"/>
                    <a:gd name="T21" fmla="*/ 54 h 123"/>
                    <a:gd name="T22" fmla="*/ 101 w 353"/>
                    <a:gd name="T23" fmla="*/ 51 h 123"/>
                    <a:gd name="T24" fmla="*/ 110 w 353"/>
                    <a:gd name="T25" fmla="*/ 51 h 123"/>
                    <a:gd name="T26" fmla="*/ 119 w 353"/>
                    <a:gd name="T27" fmla="*/ 48 h 123"/>
                    <a:gd name="T28" fmla="*/ 131 w 353"/>
                    <a:gd name="T29" fmla="*/ 39 h 123"/>
                    <a:gd name="T30" fmla="*/ 134 w 353"/>
                    <a:gd name="T31" fmla="*/ 39 h 123"/>
                    <a:gd name="T32" fmla="*/ 143 w 353"/>
                    <a:gd name="T33" fmla="*/ 42 h 123"/>
                    <a:gd name="T34" fmla="*/ 152 w 353"/>
                    <a:gd name="T35" fmla="*/ 51 h 123"/>
                    <a:gd name="T36" fmla="*/ 161 w 353"/>
                    <a:gd name="T37" fmla="*/ 57 h 123"/>
                    <a:gd name="T38" fmla="*/ 170 w 353"/>
                    <a:gd name="T39" fmla="*/ 72 h 123"/>
                    <a:gd name="T40" fmla="*/ 176 w 353"/>
                    <a:gd name="T41" fmla="*/ 81 h 123"/>
                    <a:gd name="T42" fmla="*/ 185 w 353"/>
                    <a:gd name="T43" fmla="*/ 96 h 123"/>
                    <a:gd name="T44" fmla="*/ 191 w 353"/>
                    <a:gd name="T45" fmla="*/ 108 h 123"/>
                    <a:gd name="T46" fmla="*/ 200 w 353"/>
                    <a:gd name="T47" fmla="*/ 114 h 123"/>
                    <a:gd name="T48" fmla="*/ 209 w 353"/>
                    <a:gd name="T49" fmla="*/ 117 h 123"/>
                    <a:gd name="T50" fmla="*/ 218 w 353"/>
                    <a:gd name="T51" fmla="*/ 123 h 123"/>
                    <a:gd name="T52" fmla="*/ 227 w 353"/>
                    <a:gd name="T53" fmla="*/ 120 h 123"/>
                    <a:gd name="T54" fmla="*/ 236 w 353"/>
                    <a:gd name="T55" fmla="*/ 114 h 123"/>
                    <a:gd name="T56" fmla="*/ 245 w 353"/>
                    <a:gd name="T57" fmla="*/ 111 h 123"/>
                    <a:gd name="T58" fmla="*/ 254 w 353"/>
                    <a:gd name="T59" fmla="*/ 111 h 123"/>
                    <a:gd name="T60" fmla="*/ 263 w 353"/>
                    <a:gd name="T61" fmla="*/ 96 h 123"/>
                    <a:gd name="T62" fmla="*/ 269 w 353"/>
                    <a:gd name="T63" fmla="*/ 81 h 123"/>
                    <a:gd name="T64" fmla="*/ 278 w 353"/>
                    <a:gd name="T65" fmla="*/ 63 h 123"/>
                    <a:gd name="T66" fmla="*/ 284 w 353"/>
                    <a:gd name="T67" fmla="*/ 42 h 123"/>
                    <a:gd name="T68" fmla="*/ 293 w 353"/>
                    <a:gd name="T69" fmla="*/ 21 h 123"/>
                    <a:gd name="T70" fmla="*/ 299 w 353"/>
                    <a:gd name="T71" fmla="*/ 12 h 123"/>
                    <a:gd name="T72" fmla="*/ 308 w 353"/>
                    <a:gd name="T73" fmla="*/ 3 h 123"/>
                    <a:gd name="T74" fmla="*/ 314 w 353"/>
                    <a:gd name="T75" fmla="*/ 9 h 123"/>
                    <a:gd name="T76" fmla="*/ 323 w 353"/>
                    <a:gd name="T77" fmla="*/ 15 h 123"/>
                    <a:gd name="T78" fmla="*/ 332 w 353"/>
                    <a:gd name="T79" fmla="*/ 18 h 123"/>
                    <a:gd name="T80" fmla="*/ 338 w 353"/>
                    <a:gd name="T81" fmla="*/ 18 h 123"/>
                    <a:gd name="T82" fmla="*/ 347 w 353"/>
                    <a:gd name="T83" fmla="*/ 12 h 123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353"/>
                    <a:gd name="T127" fmla="*/ 0 h 123"/>
                    <a:gd name="T128" fmla="*/ 353 w 353"/>
                    <a:gd name="T129" fmla="*/ 123 h 123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353" h="123">
                      <a:moveTo>
                        <a:pt x="0" y="72"/>
                      </a:moveTo>
                      <a:lnTo>
                        <a:pt x="3" y="69"/>
                      </a:lnTo>
                      <a:lnTo>
                        <a:pt x="6" y="69"/>
                      </a:lnTo>
                      <a:lnTo>
                        <a:pt x="9" y="66"/>
                      </a:lnTo>
                      <a:lnTo>
                        <a:pt x="12" y="63"/>
                      </a:lnTo>
                      <a:lnTo>
                        <a:pt x="15" y="60"/>
                      </a:lnTo>
                      <a:lnTo>
                        <a:pt x="18" y="57"/>
                      </a:lnTo>
                      <a:lnTo>
                        <a:pt x="21" y="51"/>
                      </a:lnTo>
                      <a:lnTo>
                        <a:pt x="24" y="51"/>
                      </a:lnTo>
                      <a:lnTo>
                        <a:pt x="24" y="45"/>
                      </a:lnTo>
                      <a:lnTo>
                        <a:pt x="27" y="42"/>
                      </a:lnTo>
                      <a:lnTo>
                        <a:pt x="30" y="39"/>
                      </a:lnTo>
                      <a:lnTo>
                        <a:pt x="33" y="36"/>
                      </a:lnTo>
                      <a:lnTo>
                        <a:pt x="36" y="33"/>
                      </a:lnTo>
                      <a:lnTo>
                        <a:pt x="39" y="30"/>
                      </a:lnTo>
                      <a:lnTo>
                        <a:pt x="42" y="30"/>
                      </a:lnTo>
                      <a:lnTo>
                        <a:pt x="45" y="30"/>
                      </a:lnTo>
                      <a:lnTo>
                        <a:pt x="48" y="27"/>
                      </a:lnTo>
                      <a:lnTo>
                        <a:pt x="51" y="21"/>
                      </a:lnTo>
                      <a:lnTo>
                        <a:pt x="54" y="18"/>
                      </a:lnTo>
                      <a:lnTo>
                        <a:pt x="57" y="21"/>
                      </a:lnTo>
                      <a:lnTo>
                        <a:pt x="60" y="24"/>
                      </a:lnTo>
                      <a:lnTo>
                        <a:pt x="63" y="24"/>
                      </a:lnTo>
                      <a:lnTo>
                        <a:pt x="66" y="27"/>
                      </a:lnTo>
                      <a:lnTo>
                        <a:pt x="69" y="30"/>
                      </a:lnTo>
                      <a:lnTo>
                        <a:pt x="72" y="33"/>
                      </a:lnTo>
                      <a:lnTo>
                        <a:pt x="75" y="39"/>
                      </a:lnTo>
                      <a:lnTo>
                        <a:pt x="78" y="45"/>
                      </a:lnTo>
                      <a:lnTo>
                        <a:pt x="81" y="51"/>
                      </a:lnTo>
                      <a:lnTo>
                        <a:pt x="84" y="54"/>
                      </a:lnTo>
                      <a:lnTo>
                        <a:pt x="87" y="57"/>
                      </a:lnTo>
                      <a:lnTo>
                        <a:pt x="90" y="57"/>
                      </a:lnTo>
                      <a:lnTo>
                        <a:pt x="93" y="54"/>
                      </a:lnTo>
                      <a:lnTo>
                        <a:pt x="95" y="51"/>
                      </a:lnTo>
                      <a:lnTo>
                        <a:pt x="98" y="51"/>
                      </a:lnTo>
                      <a:lnTo>
                        <a:pt x="101" y="51"/>
                      </a:lnTo>
                      <a:lnTo>
                        <a:pt x="104" y="51"/>
                      </a:lnTo>
                      <a:lnTo>
                        <a:pt x="107" y="54"/>
                      </a:lnTo>
                      <a:lnTo>
                        <a:pt x="110" y="51"/>
                      </a:lnTo>
                      <a:lnTo>
                        <a:pt x="113" y="51"/>
                      </a:lnTo>
                      <a:lnTo>
                        <a:pt x="116" y="51"/>
                      </a:lnTo>
                      <a:lnTo>
                        <a:pt x="119" y="48"/>
                      </a:lnTo>
                      <a:lnTo>
                        <a:pt x="122" y="48"/>
                      </a:lnTo>
                      <a:lnTo>
                        <a:pt x="125" y="45"/>
                      </a:lnTo>
                      <a:lnTo>
                        <a:pt x="131" y="39"/>
                      </a:lnTo>
                      <a:lnTo>
                        <a:pt x="128" y="39"/>
                      </a:lnTo>
                      <a:lnTo>
                        <a:pt x="131" y="39"/>
                      </a:lnTo>
                      <a:lnTo>
                        <a:pt x="134" y="39"/>
                      </a:lnTo>
                      <a:lnTo>
                        <a:pt x="137" y="36"/>
                      </a:lnTo>
                      <a:lnTo>
                        <a:pt x="140" y="39"/>
                      </a:lnTo>
                      <a:lnTo>
                        <a:pt x="143" y="42"/>
                      </a:lnTo>
                      <a:lnTo>
                        <a:pt x="146" y="45"/>
                      </a:lnTo>
                      <a:lnTo>
                        <a:pt x="149" y="48"/>
                      </a:lnTo>
                      <a:lnTo>
                        <a:pt x="152" y="51"/>
                      </a:lnTo>
                      <a:lnTo>
                        <a:pt x="155" y="54"/>
                      </a:lnTo>
                      <a:lnTo>
                        <a:pt x="158" y="57"/>
                      </a:lnTo>
                      <a:lnTo>
                        <a:pt x="161" y="57"/>
                      </a:lnTo>
                      <a:lnTo>
                        <a:pt x="164" y="60"/>
                      </a:lnTo>
                      <a:lnTo>
                        <a:pt x="167" y="66"/>
                      </a:lnTo>
                      <a:lnTo>
                        <a:pt x="170" y="72"/>
                      </a:lnTo>
                      <a:lnTo>
                        <a:pt x="173" y="75"/>
                      </a:lnTo>
                      <a:lnTo>
                        <a:pt x="173" y="78"/>
                      </a:lnTo>
                      <a:lnTo>
                        <a:pt x="176" y="81"/>
                      </a:lnTo>
                      <a:lnTo>
                        <a:pt x="179" y="87"/>
                      </a:lnTo>
                      <a:lnTo>
                        <a:pt x="182" y="90"/>
                      </a:lnTo>
                      <a:lnTo>
                        <a:pt x="185" y="96"/>
                      </a:lnTo>
                      <a:lnTo>
                        <a:pt x="188" y="102"/>
                      </a:lnTo>
                      <a:lnTo>
                        <a:pt x="188" y="105"/>
                      </a:lnTo>
                      <a:lnTo>
                        <a:pt x="191" y="108"/>
                      </a:lnTo>
                      <a:lnTo>
                        <a:pt x="194" y="111"/>
                      </a:lnTo>
                      <a:lnTo>
                        <a:pt x="197" y="111"/>
                      </a:lnTo>
                      <a:lnTo>
                        <a:pt x="200" y="114"/>
                      </a:lnTo>
                      <a:lnTo>
                        <a:pt x="203" y="117"/>
                      </a:lnTo>
                      <a:lnTo>
                        <a:pt x="206" y="117"/>
                      </a:lnTo>
                      <a:lnTo>
                        <a:pt x="209" y="117"/>
                      </a:lnTo>
                      <a:lnTo>
                        <a:pt x="212" y="120"/>
                      </a:lnTo>
                      <a:lnTo>
                        <a:pt x="215" y="120"/>
                      </a:lnTo>
                      <a:lnTo>
                        <a:pt x="218" y="123"/>
                      </a:lnTo>
                      <a:lnTo>
                        <a:pt x="221" y="120"/>
                      </a:lnTo>
                      <a:lnTo>
                        <a:pt x="224" y="120"/>
                      </a:lnTo>
                      <a:lnTo>
                        <a:pt x="227" y="120"/>
                      </a:lnTo>
                      <a:lnTo>
                        <a:pt x="230" y="117"/>
                      </a:lnTo>
                      <a:lnTo>
                        <a:pt x="233" y="114"/>
                      </a:lnTo>
                      <a:lnTo>
                        <a:pt x="236" y="114"/>
                      </a:lnTo>
                      <a:lnTo>
                        <a:pt x="239" y="114"/>
                      </a:lnTo>
                      <a:lnTo>
                        <a:pt x="242" y="114"/>
                      </a:lnTo>
                      <a:lnTo>
                        <a:pt x="245" y="111"/>
                      </a:lnTo>
                      <a:lnTo>
                        <a:pt x="248" y="111"/>
                      </a:lnTo>
                      <a:lnTo>
                        <a:pt x="251" y="114"/>
                      </a:lnTo>
                      <a:lnTo>
                        <a:pt x="254" y="111"/>
                      </a:lnTo>
                      <a:lnTo>
                        <a:pt x="257" y="108"/>
                      </a:lnTo>
                      <a:lnTo>
                        <a:pt x="260" y="102"/>
                      </a:lnTo>
                      <a:lnTo>
                        <a:pt x="263" y="96"/>
                      </a:lnTo>
                      <a:lnTo>
                        <a:pt x="263" y="93"/>
                      </a:lnTo>
                      <a:lnTo>
                        <a:pt x="266" y="84"/>
                      </a:lnTo>
                      <a:lnTo>
                        <a:pt x="269" y="81"/>
                      </a:lnTo>
                      <a:lnTo>
                        <a:pt x="272" y="75"/>
                      </a:lnTo>
                      <a:lnTo>
                        <a:pt x="275" y="66"/>
                      </a:lnTo>
                      <a:lnTo>
                        <a:pt x="278" y="63"/>
                      </a:lnTo>
                      <a:lnTo>
                        <a:pt x="278" y="51"/>
                      </a:lnTo>
                      <a:lnTo>
                        <a:pt x="281" y="48"/>
                      </a:lnTo>
                      <a:lnTo>
                        <a:pt x="284" y="42"/>
                      </a:lnTo>
                      <a:lnTo>
                        <a:pt x="287" y="36"/>
                      </a:lnTo>
                      <a:lnTo>
                        <a:pt x="290" y="27"/>
                      </a:lnTo>
                      <a:lnTo>
                        <a:pt x="293" y="21"/>
                      </a:lnTo>
                      <a:lnTo>
                        <a:pt x="293" y="18"/>
                      </a:lnTo>
                      <a:lnTo>
                        <a:pt x="296" y="12"/>
                      </a:lnTo>
                      <a:lnTo>
                        <a:pt x="299" y="12"/>
                      </a:lnTo>
                      <a:lnTo>
                        <a:pt x="302" y="9"/>
                      </a:lnTo>
                      <a:lnTo>
                        <a:pt x="305" y="6"/>
                      </a:lnTo>
                      <a:lnTo>
                        <a:pt x="308" y="3"/>
                      </a:lnTo>
                      <a:lnTo>
                        <a:pt x="308" y="9"/>
                      </a:lnTo>
                      <a:lnTo>
                        <a:pt x="311" y="9"/>
                      </a:lnTo>
                      <a:lnTo>
                        <a:pt x="314" y="9"/>
                      </a:lnTo>
                      <a:lnTo>
                        <a:pt x="317" y="9"/>
                      </a:lnTo>
                      <a:lnTo>
                        <a:pt x="320" y="12"/>
                      </a:lnTo>
                      <a:lnTo>
                        <a:pt x="323" y="15"/>
                      </a:lnTo>
                      <a:lnTo>
                        <a:pt x="326" y="15"/>
                      </a:lnTo>
                      <a:lnTo>
                        <a:pt x="329" y="18"/>
                      </a:lnTo>
                      <a:lnTo>
                        <a:pt x="332" y="18"/>
                      </a:lnTo>
                      <a:lnTo>
                        <a:pt x="335" y="18"/>
                      </a:lnTo>
                      <a:lnTo>
                        <a:pt x="338" y="21"/>
                      </a:lnTo>
                      <a:lnTo>
                        <a:pt x="338" y="18"/>
                      </a:lnTo>
                      <a:lnTo>
                        <a:pt x="341" y="15"/>
                      </a:lnTo>
                      <a:lnTo>
                        <a:pt x="344" y="15"/>
                      </a:lnTo>
                      <a:lnTo>
                        <a:pt x="347" y="12"/>
                      </a:lnTo>
                      <a:lnTo>
                        <a:pt x="350" y="3"/>
                      </a:lnTo>
                      <a:lnTo>
                        <a:pt x="353" y="0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4" name="Freeform 268"/>
                <p:cNvSpPr>
                  <a:spLocks/>
                </p:cNvSpPr>
                <p:nvPr/>
              </p:nvSpPr>
              <p:spPr bwMode="auto">
                <a:xfrm>
                  <a:off x="4931" y="884"/>
                  <a:ext cx="194" cy="156"/>
                </a:xfrm>
                <a:custGeom>
                  <a:avLst/>
                  <a:gdLst>
                    <a:gd name="T0" fmla="*/ 0 w 194"/>
                    <a:gd name="T1" fmla="*/ 72 h 156"/>
                    <a:gd name="T2" fmla="*/ 6 w 194"/>
                    <a:gd name="T3" fmla="*/ 66 h 156"/>
                    <a:gd name="T4" fmla="*/ 12 w 194"/>
                    <a:gd name="T5" fmla="*/ 60 h 156"/>
                    <a:gd name="T6" fmla="*/ 15 w 194"/>
                    <a:gd name="T7" fmla="*/ 48 h 156"/>
                    <a:gd name="T8" fmla="*/ 21 w 194"/>
                    <a:gd name="T9" fmla="*/ 42 h 156"/>
                    <a:gd name="T10" fmla="*/ 27 w 194"/>
                    <a:gd name="T11" fmla="*/ 36 h 156"/>
                    <a:gd name="T12" fmla="*/ 30 w 194"/>
                    <a:gd name="T13" fmla="*/ 27 h 156"/>
                    <a:gd name="T14" fmla="*/ 36 w 194"/>
                    <a:gd name="T15" fmla="*/ 24 h 156"/>
                    <a:gd name="T16" fmla="*/ 42 w 194"/>
                    <a:gd name="T17" fmla="*/ 24 h 156"/>
                    <a:gd name="T18" fmla="*/ 48 w 194"/>
                    <a:gd name="T19" fmla="*/ 18 h 156"/>
                    <a:gd name="T20" fmla="*/ 54 w 194"/>
                    <a:gd name="T21" fmla="*/ 12 h 156"/>
                    <a:gd name="T22" fmla="*/ 60 w 194"/>
                    <a:gd name="T23" fmla="*/ 6 h 156"/>
                    <a:gd name="T24" fmla="*/ 66 w 194"/>
                    <a:gd name="T25" fmla="*/ 0 h 156"/>
                    <a:gd name="T26" fmla="*/ 75 w 194"/>
                    <a:gd name="T27" fmla="*/ 3 h 156"/>
                    <a:gd name="T28" fmla="*/ 75 w 194"/>
                    <a:gd name="T29" fmla="*/ 3 h 156"/>
                    <a:gd name="T30" fmla="*/ 80 w 194"/>
                    <a:gd name="T31" fmla="*/ 6 h 156"/>
                    <a:gd name="T32" fmla="*/ 86 w 194"/>
                    <a:gd name="T33" fmla="*/ 3 h 156"/>
                    <a:gd name="T34" fmla="*/ 89 w 194"/>
                    <a:gd name="T35" fmla="*/ 3 h 156"/>
                    <a:gd name="T36" fmla="*/ 95 w 194"/>
                    <a:gd name="T37" fmla="*/ 6 h 156"/>
                    <a:gd name="T38" fmla="*/ 101 w 194"/>
                    <a:gd name="T39" fmla="*/ 9 h 156"/>
                    <a:gd name="T40" fmla="*/ 107 w 194"/>
                    <a:gd name="T41" fmla="*/ 21 h 156"/>
                    <a:gd name="T42" fmla="*/ 113 w 194"/>
                    <a:gd name="T43" fmla="*/ 33 h 156"/>
                    <a:gd name="T44" fmla="*/ 116 w 194"/>
                    <a:gd name="T45" fmla="*/ 42 h 156"/>
                    <a:gd name="T46" fmla="*/ 122 w 194"/>
                    <a:gd name="T47" fmla="*/ 51 h 156"/>
                    <a:gd name="T48" fmla="*/ 128 w 194"/>
                    <a:gd name="T49" fmla="*/ 60 h 156"/>
                    <a:gd name="T50" fmla="*/ 131 w 194"/>
                    <a:gd name="T51" fmla="*/ 75 h 156"/>
                    <a:gd name="T52" fmla="*/ 137 w 194"/>
                    <a:gd name="T53" fmla="*/ 87 h 156"/>
                    <a:gd name="T54" fmla="*/ 143 w 194"/>
                    <a:gd name="T55" fmla="*/ 96 h 156"/>
                    <a:gd name="T56" fmla="*/ 146 w 194"/>
                    <a:gd name="T57" fmla="*/ 102 h 156"/>
                    <a:gd name="T58" fmla="*/ 152 w 194"/>
                    <a:gd name="T59" fmla="*/ 105 h 156"/>
                    <a:gd name="T60" fmla="*/ 158 w 194"/>
                    <a:gd name="T61" fmla="*/ 105 h 156"/>
                    <a:gd name="T62" fmla="*/ 164 w 194"/>
                    <a:gd name="T63" fmla="*/ 111 h 156"/>
                    <a:gd name="T64" fmla="*/ 170 w 194"/>
                    <a:gd name="T65" fmla="*/ 117 h 156"/>
                    <a:gd name="T66" fmla="*/ 176 w 194"/>
                    <a:gd name="T67" fmla="*/ 123 h 156"/>
                    <a:gd name="T68" fmla="*/ 179 w 194"/>
                    <a:gd name="T69" fmla="*/ 132 h 156"/>
                    <a:gd name="T70" fmla="*/ 185 w 194"/>
                    <a:gd name="T71" fmla="*/ 135 h 156"/>
                    <a:gd name="T72" fmla="*/ 191 w 194"/>
                    <a:gd name="T73" fmla="*/ 144 h 156"/>
                    <a:gd name="T74" fmla="*/ 194 w 194"/>
                    <a:gd name="T75" fmla="*/ 156 h 15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194"/>
                    <a:gd name="T115" fmla="*/ 0 h 156"/>
                    <a:gd name="T116" fmla="*/ 194 w 194"/>
                    <a:gd name="T117" fmla="*/ 156 h 156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194" h="156">
                      <a:moveTo>
                        <a:pt x="0" y="75"/>
                      </a:moveTo>
                      <a:lnTo>
                        <a:pt x="0" y="72"/>
                      </a:lnTo>
                      <a:lnTo>
                        <a:pt x="3" y="69"/>
                      </a:lnTo>
                      <a:lnTo>
                        <a:pt x="6" y="66"/>
                      </a:lnTo>
                      <a:lnTo>
                        <a:pt x="9" y="63"/>
                      </a:lnTo>
                      <a:lnTo>
                        <a:pt x="12" y="60"/>
                      </a:lnTo>
                      <a:lnTo>
                        <a:pt x="15" y="51"/>
                      </a:lnTo>
                      <a:lnTo>
                        <a:pt x="15" y="48"/>
                      </a:lnTo>
                      <a:lnTo>
                        <a:pt x="18" y="45"/>
                      </a:lnTo>
                      <a:lnTo>
                        <a:pt x="21" y="42"/>
                      </a:lnTo>
                      <a:lnTo>
                        <a:pt x="24" y="39"/>
                      </a:lnTo>
                      <a:lnTo>
                        <a:pt x="27" y="36"/>
                      </a:lnTo>
                      <a:lnTo>
                        <a:pt x="30" y="33"/>
                      </a:lnTo>
                      <a:lnTo>
                        <a:pt x="30" y="27"/>
                      </a:lnTo>
                      <a:lnTo>
                        <a:pt x="33" y="27"/>
                      </a:lnTo>
                      <a:lnTo>
                        <a:pt x="36" y="24"/>
                      </a:lnTo>
                      <a:lnTo>
                        <a:pt x="39" y="24"/>
                      </a:lnTo>
                      <a:lnTo>
                        <a:pt x="42" y="24"/>
                      </a:lnTo>
                      <a:lnTo>
                        <a:pt x="45" y="21"/>
                      </a:lnTo>
                      <a:lnTo>
                        <a:pt x="48" y="18"/>
                      </a:lnTo>
                      <a:lnTo>
                        <a:pt x="51" y="18"/>
                      </a:lnTo>
                      <a:lnTo>
                        <a:pt x="54" y="12"/>
                      </a:lnTo>
                      <a:lnTo>
                        <a:pt x="57" y="9"/>
                      </a:lnTo>
                      <a:lnTo>
                        <a:pt x="60" y="6"/>
                      </a:lnTo>
                      <a:lnTo>
                        <a:pt x="63" y="0"/>
                      </a:lnTo>
                      <a:lnTo>
                        <a:pt x="66" y="0"/>
                      </a:lnTo>
                      <a:lnTo>
                        <a:pt x="69" y="3"/>
                      </a:lnTo>
                      <a:lnTo>
                        <a:pt x="75" y="3"/>
                      </a:lnTo>
                      <a:lnTo>
                        <a:pt x="72" y="3"/>
                      </a:lnTo>
                      <a:lnTo>
                        <a:pt x="75" y="3"/>
                      </a:lnTo>
                      <a:lnTo>
                        <a:pt x="78" y="3"/>
                      </a:lnTo>
                      <a:lnTo>
                        <a:pt x="80" y="6"/>
                      </a:lnTo>
                      <a:lnTo>
                        <a:pt x="83" y="6"/>
                      </a:lnTo>
                      <a:lnTo>
                        <a:pt x="86" y="3"/>
                      </a:lnTo>
                      <a:lnTo>
                        <a:pt x="86" y="6"/>
                      </a:lnTo>
                      <a:lnTo>
                        <a:pt x="89" y="3"/>
                      </a:lnTo>
                      <a:lnTo>
                        <a:pt x="92" y="6"/>
                      </a:lnTo>
                      <a:lnTo>
                        <a:pt x="95" y="6"/>
                      </a:lnTo>
                      <a:lnTo>
                        <a:pt x="98" y="3"/>
                      </a:lnTo>
                      <a:lnTo>
                        <a:pt x="101" y="9"/>
                      </a:lnTo>
                      <a:lnTo>
                        <a:pt x="104" y="15"/>
                      </a:lnTo>
                      <a:lnTo>
                        <a:pt x="107" y="21"/>
                      </a:lnTo>
                      <a:lnTo>
                        <a:pt x="110" y="27"/>
                      </a:lnTo>
                      <a:lnTo>
                        <a:pt x="113" y="33"/>
                      </a:lnTo>
                      <a:lnTo>
                        <a:pt x="116" y="39"/>
                      </a:lnTo>
                      <a:lnTo>
                        <a:pt x="116" y="42"/>
                      </a:lnTo>
                      <a:lnTo>
                        <a:pt x="119" y="51"/>
                      </a:lnTo>
                      <a:lnTo>
                        <a:pt x="122" y="51"/>
                      </a:lnTo>
                      <a:lnTo>
                        <a:pt x="125" y="57"/>
                      </a:lnTo>
                      <a:lnTo>
                        <a:pt x="128" y="60"/>
                      </a:lnTo>
                      <a:lnTo>
                        <a:pt x="131" y="69"/>
                      </a:lnTo>
                      <a:lnTo>
                        <a:pt x="131" y="75"/>
                      </a:lnTo>
                      <a:lnTo>
                        <a:pt x="134" y="81"/>
                      </a:lnTo>
                      <a:lnTo>
                        <a:pt x="137" y="87"/>
                      </a:lnTo>
                      <a:lnTo>
                        <a:pt x="140" y="90"/>
                      </a:lnTo>
                      <a:lnTo>
                        <a:pt x="143" y="96"/>
                      </a:lnTo>
                      <a:lnTo>
                        <a:pt x="146" y="99"/>
                      </a:lnTo>
                      <a:lnTo>
                        <a:pt x="146" y="102"/>
                      </a:lnTo>
                      <a:lnTo>
                        <a:pt x="149" y="105"/>
                      </a:lnTo>
                      <a:lnTo>
                        <a:pt x="152" y="105"/>
                      </a:lnTo>
                      <a:lnTo>
                        <a:pt x="155" y="105"/>
                      </a:lnTo>
                      <a:lnTo>
                        <a:pt x="158" y="105"/>
                      </a:lnTo>
                      <a:lnTo>
                        <a:pt x="161" y="108"/>
                      </a:lnTo>
                      <a:lnTo>
                        <a:pt x="164" y="111"/>
                      </a:lnTo>
                      <a:lnTo>
                        <a:pt x="167" y="114"/>
                      </a:lnTo>
                      <a:lnTo>
                        <a:pt x="170" y="117"/>
                      </a:lnTo>
                      <a:lnTo>
                        <a:pt x="173" y="120"/>
                      </a:lnTo>
                      <a:lnTo>
                        <a:pt x="176" y="123"/>
                      </a:lnTo>
                      <a:lnTo>
                        <a:pt x="176" y="126"/>
                      </a:lnTo>
                      <a:lnTo>
                        <a:pt x="179" y="132"/>
                      </a:lnTo>
                      <a:lnTo>
                        <a:pt x="182" y="132"/>
                      </a:lnTo>
                      <a:lnTo>
                        <a:pt x="185" y="135"/>
                      </a:lnTo>
                      <a:lnTo>
                        <a:pt x="188" y="141"/>
                      </a:lnTo>
                      <a:lnTo>
                        <a:pt x="191" y="144"/>
                      </a:lnTo>
                      <a:lnTo>
                        <a:pt x="191" y="147"/>
                      </a:lnTo>
                      <a:lnTo>
                        <a:pt x="194" y="156"/>
                      </a:lnTo>
                    </a:path>
                  </a:pathLst>
                </a:cu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4309" name="AutoShape 344"/>
              <p:cNvCxnSpPr>
                <a:cxnSpLocks noChangeShapeType="1"/>
                <a:stCxn id="54321" idx="5"/>
                <a:endCxn id="54314" idx="36"/>
              </p:cNvCxnSpPr>
              <p:nvPr/>
            </p:nvCxnSpPr>
            <p:spPr bwMode="auto">
              <a:xfrm>
                <a:off x="1683" y="1083"/>
                <a:ext cx="477" cy="355"/>
              </a:xfrm>
              <a:prstGeom prst="straightConnector1">
                <a:avLst/>
              </a:prstGeom>
              <a:noFill/>
              <a:ln w="6350">
                <a:solidFill>
                  <a:srgbClr val="5F5F5F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10" name="AutoShape 345"/>
              <p:cNvCxnSpPr>
                <a:cxnSpLocks noChangeShapeType="1"/>
                <a:stCxn id="54320" idx="0"/>
                <a:endCxn id="54313" idx="0"/>
              </p:cNvCxnSpPr>
              <p:nvPr/>
            </p:nvCxnSpPr>
            <p:spPr bwMode="auto">
              <a:xfrm flipH="1">
                <a:off x="1714" y="1215"/>
                <a:ext cx="286" cy="224"/>
              </a:xfrm>
              <a:prstGeom prst="straightConnector1">
                <a:avLst/>
              </a:prstGeom>
              <a:noFill/>
              <a:ln w="6350">
                <a:solidFill>
                  <a:srgbClr val="5F5F5F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4311" name="AutoShape 346"/>
              <p:cNvCxnSpPr>
                <a:cxnSpLocks noChangeShapeType="1"/>
                <a:stCxn id="54320" idx="16"/>
                <a:endCxn id="54313" idx="26"/>
              </p:cNvCxnSpPr>
              <p:nvPr/>
            </p:nvCxnSpPr>
            <p:spPr bwMode="auto">
              <a:xfrm flipH="1">
                <a:off x="1898" y="1047"/>
                <a:ext cx="30" cy="449"/>
              </a:xfrm>
              <a:prstGeom prst="straightConnector1">
                <a:avLst/>
              </a:prstGeom>
              <a:noFill/>
              <a:ln w="6350">
                <a:solidFill>
                  <a:srgbClr val="5F5F5F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4312" name="Rectangle 204"/>
              <p:cNvSpPr>
                <a:spLocks noChangeArrowheads="1"/>
              </p:cNvSpPr>
              <p:nvPr/>
            </p:nvSpPr>
            <p:spPr bwMode="auto">
              <a:xfrm>
                <a:off x="2040" y="1112"/>
                <a:ext cx="335" cy="11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:r>
                  <a:rPr lang="en-US" altLang="zh-CN" sz="900">
                    <a:ea typeface="SimSun" panose="02010600030101010101" pitchFamily="2" charset="-122"/>
                  </a:rPr>
                  <a:t>Avonlea</a:t>
                </a:r>
              </a:p>
            </p:txBody>
          </p:sp>
        </p:grpSp>
      </p:grpSp>
      <p:grpSp>
        <p:nvGrpSpPr>
          <p:cNvPr id="54278" name="Group 91"/>
          <p:cNvGrpSpPr>
            <a:grpSpLocks/>
          </p:cNvGrpSpPr>
          <p:nvPr/>
        </p:nvGrpSpPr>
        <p:grpSpPr bwMode="auto">
          <a:xfrm>
            <a:off x="5430838" y="842963"/>
            <a:ext cx="2890837" cy="857250"/>
            <a:chOff x="541" y="2686"/>
            <a:chExt cx="1821" cy="540"/>
          </a:xfrm>
        </p:grpSpPr>
        <p:pic>
          <p:nvPicPr>
            <p:cNvPr id="54286" name="Picture 92" descr="Cobbs_IL_11235"/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EFEFE"/>
                </a:clrFrom>
                <a:clrTo>
                  <a:srgbClr val="FEFEFE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63" y="2739"/>
              <a:ext cx="155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87" name="Picture 93" descr="IMG_004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3" y="2739"/>
              <a:ext cx="115" cy="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88" name="Picture 94" descr="Calf_Creek_AR_1070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22" y="2748"/>
              <a:ext cx="18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89" name="Picture 95" descr="13"/>
            <p:cNvPicPr>
              <a:picLocks noChangeAspect="1" noChangeArrowheads="1"/>
            </p:cNvPicPr>
            <p:nvPr/>
          </p:nvPicPr>
          <p:blipFill>
            <a:blip r:embed="rId7">
              <a:clrChange>
                <a:clrFrom>
                  <a:srgbClr val="FFFFFD"/>
                </a:clrFrom>
                <a:clrTo>
                  <a:srgbClr val="FFFFFD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" y="2686"/>
              <a:ext cx="213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90" name="Picture 96" descr="21"/>
            <p:cNvPicPr>
              <a:picLocks noChangeAspect="1" noChangeArrowheads="1"/>
            </p:cNvPicPr>
            <p:nvPr/>
          </p:nvPicPr>
          <p:blipFill>
            <a:blip r:embed="rId8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" y="2730"/>
              <a:ext cx="190" cy="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91" name="Picture 97" descr="Avonlea_d"/>
            <p:cNvPicPr>
              <a:picLocks noChangeAspect="1" noChangeArrowheads="1"/>
            </p:cNvPicPr>
            <p:nvPr/>
          </p:nvPicPr>
          <p:blipFill>
            <a:blip r:embed="rId9">
              <a:clrChange>
                <a:clrFrom>
                  <a:srgbClr val="FDFDFD"/>
                </a:clrFrom>
                <a:clrTo>
                  <a:srgbClr val="FDFDFD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" y="2800"/>
              <a:ext cx="161" cy="1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92" name="AutoShape 98"/>
            <p:cNvSpPr>
              <a:spLocks/>
            </p:cNvSpPr>
            <p:nvPr/>
          </p:nvSpPr>
          <p:spPr bwMode="auto">
            <a:xfrm rot="-5400000">
              <a:off x="749" y="2828"/>
              <a:ext cx="113" cy="486"/>
            </a:xfrm>
            <a:prstGeom prst="leftBrace">
              <a:avLst>
                <a:gd name="adj1" fmla="val 35841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293" name="Rectangle 99"/>
            <p:cNvSpPr>
              <a:spLocks noChangeAspect="1" noChangeArrowheads="1"/>
            </p:cNvSpPr>
            <p:nvPr/>
          </p:nvSpPr>
          <p:spPr bwMode="auto">
            <a:xfrm>
              <a:off x="591" y="3114"/>
              <a:ext cx="461" cy="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t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zh-CN" sz="800" i="1">
                  <a:ea typeface="SimSun" panose="02010600030101010101" pitchFamily="2" charset="-122"/>
                </a:rPr>
                <a:t>Avonlea</a:t>
              </a:r>
            </a:p>
          </p:txBody>
        </p:sp>
        <p:pic>
          <p:nvPicPr>
            <p:cNvPr id="54294" name="Picture 100" descr="IMG_0026"/>
            <p:cNvPicPr>
              <a:picLocks noChangeAspect="1" noChangeArrowheads="1"/>
            </p:cNvPicPr>
            <p:nvPr/>
          </p:nvPicPr>
          <p:blipFill>
            <a:blip r:embed="rId10">
              <a:clrChange>
                <a:clrFrom>
                  <a:srgbClr val="FEFEFE"/>
                </a:clrFrom>
                <a:clrTo>
                  <a:srgbClr val="FEFEFE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5" y="2763"/>
              <a:ext cx="109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95" name="Picture 101" descr="IMG_0029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01" y="2736"/>
              <a:ext cx="121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96" name="AutoShape 102"/>
            <p:cNvSpPr>
              <a:spLocks/>
            </p:cNvSpPr>
            <p:nvPr/>
          </p:nvSpPr>
          <p:spPr bwMode="auto">
            <a:xfrm rot="-5400000">
              <a:off x="1404" y="2826"/>
              <a:ext cx="113" cy="486"/>
            </a:xfrm>
            <a:prstGeom prst="leftBrace">
              <a:avLst>
                <a:gd name="adj1" fmla="val 35841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297" name="Rectangle 103"/>
            <p:cNvSpPr>
              <a:spLocks noChangeAspect="1" noChangeArrowheads="1"/>
            </p:cNvSpPr>
            <p:nvPr/>
          </p:nvSpPr>
          <p:spPr bwMode="auto">
            <a:xfrm>
              <a:off x="1246" y="3112"/>
              <a:ext cx="461" cy="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t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zh-CN" sz="800" i="1">
                  <a:ea typeface="SimSun" panose="02010600030101010101" pitchFamily="2" charset="-122"/>
                </a:rPr>
                <a:t>Clovis</a:t>
              </a:r>
            </a:p>
          </p:txBody>
        </p:sp>
        <p:pic>
          <p:nvPicPr>
            <p:cNvPr id="54298" name="Picture 104" descr="Hardin_MO_14204"/>
            <p:cNvPicPr>
              <a:picLocks noChangeAspect="1" noChangeArrowheads="1"/>
            </p:cNvPicPr>
            <p:nvPr/>
          </p:nvPicPr>
          <p:blipFill>
            <a:blip r:embed="rId1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29" y="2736"/>
              <a:ext cx="115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99" name="AutoShape 105"/>
            <p:cNvSpPr>
              <a:spLocks/>
            </p:cNvSpPr>
            <p:nvPr/>
          </p:nvSpPr>
          <p:spPr bwMode="auto">
            <a:xfrm rot="-5400000">
              <a:off x="2059" y="2827"/>
              <a:ext cx="113" cy="486"/>
            </a:xfrm>
            <a:prstGeom prst="leftBrace">
              <a:avLst>
                <a:gd name="adj1" fmla="val 35841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4300" name="Rectangle 106"/>
            <p:cNvSpPr>
              <a:spLocks noChangeAspect="1" noChangeArrowheads="1"/>
            </p:cNvSpPr>
            <p:nvPr/>
          </p:nvSpPr>
          <p:spPr bwMode="auto">
            <a:xfrm>
              <a:off x="1901" y="3113"/>
              <a:ext cx="461" cy="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t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zh-CN" sz="800" i="1">
                  <a:ea typeface="SimSun" panose="02010600030101010101" pitchFamily="2" charset="-122"/>
                </a:rPr>
                <a:t>Mix</a:t>
              </a:r>
            </a:p>
          </p:txBody>
        </p:sp>
      </p:grpSp>
      <p:sp>
        <p:nvSpPr>
          <p:cNvPr id="54279" name="Text Box 107"/>
          <p:cNvSpPr txBox="1">
            <a:spLocks noChangeArrowheads="1"/>
          </p:cNvSpPr>
          <p:nvPr/>
        </p:nvSpPr>
        <p:spPr bwMode="auto">
          <a:xfrm>
            <a:off x="5813425" y="1797050"/>
            <a:ext cx="2406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Training data (subset)</a:t>
            </a:r>
          </a:p>
        </p:txBody>
      </p:sp>
      <p:pic>
        <p:nvPicPr>
          <p:cNvPr id="54280" name="Picture 111" descr="IMG_0051_1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6463" y="5514975"/>
            <a:ext cx="711200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81" name="Picture 113" descr="Calf_Creek_MO_13181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51088" y="5619750"/>
            <a:ext cx="1031875" cy="123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82" name="Text Box 114"/>
          <p:cNvSpPr txBox="1">
            <a:spLocks noChangeArrowheads="1"/>
          </p:cNvSpPr>
          <p:nvPr/>
        </p:nvSpPr>
        <p:spPr bwMode="auto">
          <a:xfrm>
            <a:off x="212725" y="271463"/>
            <a:ext cx="4319588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It might be better to use the shape </a:t>
            </a:r>
            <a:r>
              <a:rPr lang="en-US" altLang="en-US" sz="2400" i="1"/>
              <a:t>directly</a:t>
            </a:r>
            <a:r>
              <a:rPr lang="en-US" altLang="en-US" sz="2400"/>
              <a:t> in the decision tree…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/>
              <a:t>Lexiang Ye and Eamonn Keogh (2009) Time Series Shapelets: A New Primitive for Data Mining. SIGKDD 2009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54283" name="Picture 115"/>
          <p:cNvPicPr>
            <a:picLocks noChangeAspect="1" noChangeArrowheads="1"/>
          </p:cNvPicPr>
          <p:nvPr/>
        </p:nvPicPr>
        <p:blipFill>
          <a:blip r:embed="rId15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838" y="5316538"/>
            <a:ext cx="1989137" cy="143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84" name="Rectangle 117"/>
          <p:cNvSpPr>
            <a:spLocks noChangeArrowheads="1"/>
          </p:cNvSpPr>
          <p:nvPr/>
        </p:nvSpPr>
        <p:spPr bwMode="auto">
          <a:xfrm>
            <a:off x="4822825" y="5888038"/>
            <a:ext cx="432117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/>
              <a:t>The shapelet decision tree classifier achieves an accuracy of 80.0%, the accuracy of </a:t>
            </a:r>
            <a:r>
              <a:rPr lang="en-US" altLang="en-US" sz="1600">
                <a:ea typeface="TimesNewRoman"/>
                <a:cs typeface="TimesNewRoman"/>
              </a:rPr>
              <a:t>rotation invariant </a:t>
            </a:r>
            <a:r>
              <a:rPr lang="en-US" altLang="en-US" sz="1600"/>
              <a:t>one-nearest-neighbor classifier is 68.0%.</a:t>
            </a:r>
          </a:p>
        </p:txBody>
      </p:sp>
      <p:pic>
        <p:nvPicPr>
          <p:cNvPr id="54285" name="Picture 2" descr="http://alumni.cs.ucr.edu/~lexiangy/old/Lexiang.JPG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49" t="13573" r="14690" b="34853"/>
          <a:stretch>
            <a:fillRect/>
          </a:stretch>
        </p:blipFill>
        <p:spPr bwMode="auto">
          <a:xfrm>
            <a:off x="250825" y="2565400"/>
            <a:ext cx="1657350" cy="170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ChangeArrowheads="1"/>
          </p:cNvSpPr>
          <p:nvPr/>
        </p:nvSpPr>
        <p:spPr bwMode="auto">
          <a:xfrm>
            <a:off x="4830763" y="168275"/>
            <a:ext cx="4191000" cy="5624513"/>
          </a:xfrm>
          <a:prstGeom prst="rect">
            <a:avLst/>
          </a:prstGeom>
          <a:solidFill>
            <a:srgbClr val="F8F8F8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1800">
              <a:latin typeface="Arial" panose="020B0604020202020204" pitchFamily="34" charset="0"/>
            </a:endParaRPr>
          </a:p>
        </p:txBody>
      </p:sp>
      <p:sp>
        <p:nvSpPr>
          <p:cNvPr id="55299" name="Text Box 3"/>
          <p:cNvSpPr txBox="1">
            <a:spLocks noChangeArrowheads="1"/>
          </p:cNvSpPr>
          <p:nvPr/>
        </p:nvSpPr>
        <p:spPr bwMode="auto">
          <a:xfrm>
            <a:off x="5024438" y="204788"/>
            <a:ext cx="360838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Arial" panose="020B0604020202020204" pitchFamily="34" charset="0"/>
              </a:rPr>
              <a:t>Decision Tree for Shields</a:t>
            </a:r>
          </a:p>
        </p:txBody>
      </p:sp>
      <p:sp>
        <p:nvSpPr>
          <p:cNvPr id="55300" name="Rectangle 4"/>
          <p:cNvSpPr>
            <a:spLocks noChangeArrowheads="1"/>
          </p:cNvSpPr>
          <p:nvPr/>
        </p:nvSpPr>
        <p:spPr bwMode="auto">
          <a:xfrm>
            <a:off x="5121275" y="801688"/>
            <a:ext cx="3651250" cy="14557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outerShdw dist="107763" dir="8100000" algn="ctr" rotWithShape="0">
              <a:schemeClr val="bg2">
                <a:alpha val="50000"/>
              </a:schemeClr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5301" name="Text Box 107"/>
          <p:cNvSpPr txBox="1">
            <a:spLocks noChangeArrowheads="1"/>
          </p:cNvSpPr>
          <p:nvPr/>
        </p:nvSpPr>
        <p:spPr bwMode="auto">
          <a:xfrm>
            <a:off x="5813425" y="1797050"/>
            <a:ext cx="2406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Arial" panose="020B0604020202020204" pitchFamily="34" charset="0"/>
              </a:rPr>
              <a:t>Training data (subset)</a:t>
            </a:r>
          </a:p>
        </p:txBody>
      </p:sp>
      <p:sp>
        <p:nvSpPr>
          <p:cNvPr id="55302" name="Rectangle 117"/>
          <p:cNvSpPr>
            <a:spLocks noChangeArrowheads="1"/>
          </p:cNvSpPr>
          <p:nvPr/>
        </p:nvSpPr>
        <p:spPr bwMode="auto">
          <a:xfrm>
            <a:off x="4822825" y="5888038"/>
            <a:ext cx="432117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1600"/>
              <a:t>The shapelet decision tree classifier achieves an accuracy of 89.9%, the accuracy of </a:t>
            </a:r>
            <a:r>
              <a:rPr lang="en-US" altLang="en-US" sz="1600">
                <a:ea typeface="TimesNewRoman"/>
                <a:cs typeface="TimesNewRoman"/>
              </a:rPr>
              <a:t>rotation invariant </a:t>
            </a:r>
            <a:r>
              <a:rPr lang="en-US" altLang="en-US" sz="1600"/>
              <a:t>one-nearest-neighbor classifier is 82.9%.</a:t>
            </a:r>
          </a:p>
        </p:txBody>
      </p:sp>
      <p:pic>
        <p:nvPicPr>
          <p:cNvPr id="55303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56200" y="917575"/>
            <a:ext cx="3590925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4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5250" y="2479675"/>
            <a:ext cx="3457575" cy="312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en-US" altLang="en-US"/>
          </a:p>
        </p:txBody>
      </p:sp>
      <p:sp>
        <p:nvSpPr>
          <p:cNvPr id="5632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38870" y="176834"/>
            <a:ext cx="807645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We have discussed </a:t>
            </a:r>
            <a:r>
              <a:rPr lang="en-US" i="1" dirty="0"/>
              <a:t>Feature Generation </a:t>
            </a:r>
            <a:r>
              <a:rPr lang="en-US" dirty="0"/>
              <a:t>in a previous lecture.</a:t>
            </a:r>
          </a:p>
          <a:p>
            <a:endParaRPr lang="en-US" dirty="0"/>
          </a:p>
          <a:p>
            <a:r>
              <a:rPr lang="en-US" dirty="0"/>
              <a:t>One of the datasets you are working with for your assignment, the leaf data set, forced the original authors to take images of leaf and create features…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57527" y="2514451"/>
            <a:ext cx="4572396" cy="3429297"/>
          </a:xfrm>
          <a:prstGeom prst="rect">
            <a:avLst/>
          </a:prstGeom>
          <a:ln>
            <a:solidFill>
              <a:schemeClr val="bg1">
                <a:lumMod val="50000"/>
              </a:schemeClr>
            </a:solidFill>
          </a:ln>
          <a:scene3d>
            <a:camera prst="perspectiveContrastingLeftFacing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7563496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64311" y="352425"/>
            <a:ext cx="4179689" cy="3371850"/>
          </a:xfrm>
          <a:prstGeom prst="rect">
            <a:avLst/>
          </a:prstGeom>
          <a:ln>
            <a:solidFill>
              <a:schemeClr val="bg1">
                <a:lumMod val="65000"/>
              </a:schemeClr>
            </a:solidFill>
          </a:ln>
          <a:scene3d>
            <a:camera prst="perspectiveContrastingLeftFacing"/>
            <a:lightRig rig="threePt" dir="t"/>
          </a:scene3d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t="17752" b="14497"/>
          <a:stretch/>
        </p:blipFill>
        <p:spPr>
          <a:xfrm>
            <a:off x="4476750" y="5400676"/>
            <a:ext cx="2305050" cy="1173014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781800" y="5448301"/>
            <a:ext cx="1036439" cy="1036439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62291" y="5448301"/>
            <a:ext cx="1193602" cy="132622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38870" y="176834"/>
            <a:ext cx="8076455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Can we use size as a feature?</a:t>
            </a:r>
          </a:p>
          <a:p>
            <a:endParaRPr lang="en-US" dirty="0"/>
          </a:p>
          <a:p>
            <a:r>
              <a:rPr lang="en-US" dirty="0"/>
              <a:t>Can we use color as a feature?</a:t>
            </a:r>
          </a:p>
          <a:p>
            <a:endParaRPr lang="en-US" dirty="0"/>
          </a:p>
          <a:p>
            <a:endParaRPr lang="en-US" dirty="0"/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6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11324" y="4604391"/>
            <a:ext cx="2286000" cy="1666875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 bwMode="auto">
          <a:xfrm>
            <a:off x="216098" y="4864618"/>
            <a:ext cx="2028825" cy="1133475"/>
          </a:xfrm>
          <a:prstGeom prst="rect">
            <a:avLst/>
          </a:prstGeom>
          <a:noFill/>
          <a:ln w="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1" name="Right Brace 10"/>
          <p:cNvSpPr/>
          <p:nvPr/>
        </p:nvSpPr>
        <p:spPr bwMode="auto">
          <a:xfrm>
            <a:off x="2425898" y="4864618"/>
            <a:ext cx="581026" cy="1133475"/>
          </a:xfrm>
          <a:prstGeom prst="rightBrace">
            <a:avLst/>
          </a:prstGeom>
          <a:noFill/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" name="Right Brace 11"/>
          <p:cNvSpPr/>
          <p:nvPr/>
        </p:nvSpPr>
        <p:spPr bwMode="auto">
          <a:xfrm rot="16200000">
            <a:off x="939999" y="3445759"/>
            <a:ext cx="581026" cy="2028827"/>
          </a:xfrm>
          <a:prstGeom prst="rightBrace">
            <a:avLst/>
          </a:prstGeom>
          <a:noFill/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216098" y="6112025"/>
            <a:ext cx="225093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Aspect Ratio x/y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1230510" y="3998507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x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713433" y="4939011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y</a:t>
            </a:r>
          </a:p>
        </p:txBody>
      </p:sp>
    </p:spTree>
    <p:extLst>
      <p:ext uri="{BB962C8B-B14F-4D97-AF65-F5344CB8AC3E}">
        <p14:creationId xmlns:p14="http://schemas.microsoft.com/office/powerpoint/2010/main" val="334464626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 bwMode="auto">
          <a:xfrm>
            <a:off x="473351" y="4077556"/>
            <a:ext cx="1782655" cy="383242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586451" y="5695867"/>
            <a:ext cx="1684795" cy="326092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14589" y="0"/>
            <a:ext cx="4329411" cy="68580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90832" y="132638"/>
            <a:ext cx="4397071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Just for fun..</a:t>
            </a:r>
          </a:p>
          <a:p>
            <a:endParaRPr lang="en-US" sz="1800" dirty="0"/>
          </a:p>
          <a:p>
            <a:r>
              <a:rPr lang="en-US" sz="1800" dirty="0"/>
              <a:t>Pick a pair of similar shapes, say</a:t>
            </a:r>
          </a:p>
          <a:p>
            <a:endParaRPr lang="en-US" sz="1800" dirty="0"/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1600" i="1" dirty="0"/>
              <a:t>Linear and Lanceolate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1600" i="1" dirty="0" err="1"/>
              <a:t>Onbuse</a:t>
            </a:r>
            <a:r>
              <a:rPr lang="en-US" sz="1600" i="1" dirty="0"/>
              <a:t> and Elliptic </a:t>
            </a:r>
          </a:p>
          <a:p>
            <a:pPr marL="800100" lvl="1" indent="-342900">
              <a:buFont typeface="Arial" panose="020B0604020202020204" pitchFamily="34" charset="0"/>
              <a:buChar char="•"/>
            </a:pPr>
            <a:r>
              <a:rPr lang="en-US" sz="1600" i="1" dirty="0"/>
              <a:t>Acuminate and </a:t>
            </a:r>
            <a:r>
              <a:rPr lang="en-US" sz="1600" i="1" dirty="0" err="1"/>
              <a:t>Aristate</a:t>
            </a:r>
            <a:endParaRPr lang="en-US" sz="1600" i="1" dirty="0"/>
          </a:p>
          <a:p>
            <a:r>
              <a:rPr lang="en-US" sz="1800" dirty="0"/>
              <a:t>And think about a </a:t>
            </a:r>
            <a:r>
              <a:rPr lang="en-US" sz="1800" i="1" dirty="0"/>
              <a:t>computable</a:t>
            </a:r>
            <a:r>
              <a:rPr lang="en-US" sz="1800" dirty="0"/>
              <a:t> feature you think would be useful.</a:t>
            </a:r>
          </a:p>
          <a:p>
            <a:endParaRPr lang="en-US" sz="1800" dirty="0"/>
          </a:p>
          <a:p>
            <a:r>
              <a:rPr lang="en-US" sz="1800" dirty="0"/>
              <a:t>Maybe for </a:t>
            </a:r>
            <a:r>
              <a:rPr lang="en-US" sz="1800" i="1" dirty="0"/>
              <a:t>Linear</a:t>
            </a:r>
            <a:r>
              <a:rPr lang="en-US" sz="1800" dirty="0"/>
              <a:t> and </a:t>
            </a:r>
            <a:r>
              <a:rPr lang="en-US" sz="1800" i="1" dirty="0"/>
              <a:t>Lanceolate</a:t>
            </a:r>
            <a:r>
              <a:rPr lang="en-US" sz="1800" dirty="0"/>
              <a:t>, the ratio of yellow area over the green area…</a:t>
            </a:r>
          </a:p>
          <a:p>
            <a:endParaRPr lang="en-US" sz="1800" dirty="0"/>
          </a:p>
          <a:p>
            <a:r>
              <a:rPr lang="en-US" dirty="0"/>
              <a:t>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clrChange>
              <a:clrFrom>
                <a:srgbClr val="F5F8F3"/>
              </a:clrFrom>
              <a:clrTo>
                <a:srgbClr val="F5F8F3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90832" y="3882009"/>
            <a:ext cx="2317707" cy="29759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0381492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99553" y="756700"/>
            <a:ext cx="7772400" cy="4114800"/>
          </a:xfrm>
        </p:spPr>
        <p:txBody>
          <a:bodyPr/>
          <a:lstStyle/>
          <a:p>
            <a:r>
              <a:rPr lang="en-US" dirty="0"/>
              <a:t>Reading assignment (just 10 minutes work)</a:t>
            </a:r>
          </a:p>
          <a:p>
            <a:endParaRPr lang="en-US" dirty="0"/>
          </a:p>
          <a:p>
            <a:r>
              <a:rPr lang="en-US" dirty="0"/>
              <a:t>Read section 1 and sections 5.2 to 5.4 of</a:t>
            </a:r>
          </a:p>
          <a:p>
            <a:endParaRPr lang="en-US" dirty="0"/>
          </a:p>
          <a:p>
            <a:r>
              <a:rPr lang="en-US" b="1" dirty="0" err="1"/>
              <a:t>Lexiang</a:t>
            </a:r>
            <a:r>
              <a:rPr lang="en-US" b="1" dirty="0"/>
              <a:t> Ye and Eamonn Keogh (</a:t>
            </a:r>
            <a:r>
              <a:rPr lang="en-US" dirty="0"/>
              <a:t>2009) </a:t>
            </a:r>
            <a:r>
              <a:rPr lang="en-US" b="1" dirty="0"/>
              <a:t>Time Series </a:t>
            </a:r>
            <a:r>
              <a:rPr lang="en-US" b="1" dirty="0" err="1"/>
              <a:t>Shapelets</a:t>
            </a:r>
            <a:r>
              <a:rPr lang="en-US" b="1" dirty="0"/>
              <a:t>: A New Primitive for Data Mining</a:t>
            </a:r>
            <a:r>
              <a:rPr lang="en-US" dirty="0"/>
              <a:t>. SIGKDD 2009</a:t>
            </a:r>
            <a:endParaRPr lang="en-US" dirty="0"/>
          </a:p>
          <a:p>
            <a:r>
              <a:rPr lang="en-US" dirty="0"/>
              <a:t>http://www.cs.ucr.edu/~eamonn/shaplet.pdf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126217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4238" y="0"/>
            <a:ext cx="7772400" cy="596348"/>
          </a:xfrm>
        </p:spPr>
        <p:txBody>
          <a:bodyPr/>
          <a:lstStyle/>
          <a:p>
            <a:r>
              <a:rPr lang="en-US" sz="2800" dirty="0"/>
              <a:t>Mini Review I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2576" y="829586"/>
            <a:ext cx="8704690" cy="4114800"/>
          </a:xfrm>
        </p:spPr>
        <p:txBody>
          <a:bodyPr/>
          <a:lstStyle/>
          <a:p>
            <a:r>
              <a:rPr lang="en-US" sz="2400" dirty="0"/>
              <a:t>Suppose we compare Decision Trees and Nearest Neighbor on the Leaf dataset, and they both get 75%. Is there any reason to pick one over the other?</a:t>
            </a:r>
          </a:p>
          <a:p>
            <a:endParaRPr lang="en-US" sz="2400" dirty="0"/>
          </a:p>
          <a:p>
            <a:r>
              <a:rPr lang="en-US" sz="2400" dirty="0"/>
              <a:t>The DT will be much faster, will require less computational resources when deployed.</a:t>
            </a:r>
          </a:p>
          <a:p>
            <a:r>
              <a:rPr lang="en-US" sz="2400" dirty="0"/>
              <a:t>The DT can (indirectly) tell us what features are important/useful.</a:t>
            </a:r>
          </a:p>
          <a:p>
            <a:r>
              <a:rPr lang="en-US" sz="2400" dirty="0"/>
              <a:t>The NN algorithm can be updated more easily, without rebuilding the model. </a:t>
            </a:r>
          </a:p>
          <a:p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(Later we will see that we can use the NN classifier, in situations where we cannot extract </a:t>
            </a:r>
            <a:r>
              <a:rPr lang="en-US" sz="2400" i="1" dirty="0">
                <a:solidFill>
                  <a:schemeClr val="bg1">
                    <a:lumMod val="50000"/>
                  </a:schemeClr>
                </a:solidFill>
              </a:rPr>
              <a:t>any</a:t>
            </a:r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 explicit features!)</a:t>
            </a:r>
          </a:p>
          <a:p>
            <a:endParaRPr lang="en-US" sz="2400" dirty="0"/>
          </a:p>
          <a:p>
            <a:pPr marL="0" indent="0">
              <a:buNone/>
            </a:pPr>
            <a:r>
              <a:rPr lang="en-US" sz="2400" dirty="0"/>
              <a:t>    </a:t>
            </a:r>
          </a:p>
        </p:txBody>
      </p:sp>
      <p:pic>
        <p:nvPicPr>
          <p:cNvPr id="124930" name="Picture 2" descr="http://www.post-gazette.com/image/2013/10/17/720x_q90_cMC_z/Plant-app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436" y="5177624"/>
            <a:ext cx="2520563" cy="1680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ctangle 4"/>
          <p:cNvSpPr/>
          <p:nvPr/>
        </p:nvSpPr>
        <p:spPr>
          <a:xfrm>
            <a:off x="3907781" y="6396334"/>
            <a:ext cx="263245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http://leafsnap.com/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131024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4238" y="0"/>
            <a:ext cx="7772400" cy="596348"/>
          </a:xfrm>
        </p:spPr>
        <p:txBody>
          <a:bodyPr/>
          <a:lstStyle/>
          <a:p>
            <a:r>
              <a:rPr lang="en-US" sz="2800" dirty="0"/>
              <a:t>Mini Review II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32576" y="829586"/>
            <a:ext cx="8704690" cy="4114800"/>
          </a:xfrm>
        </p:spPr>
        <p:txBody>
          <a:bodyPr/>
          <a:lstStyle/>
          <a:p>
            <a:r>
              <a:rPr lang="en-US" sz="2400" dirty="0">
                <a:solidFill>
                  <a:schemeClr val="bg1">
                    <a:lumMod val="50000"/>
                  </a:schemeClr>
                </a:solidFill>
              </a:rPr>
              <a:t>Suppose we compare Decision Trees and Nearest Neighbor on the Leaf dataset, and they both get 75%. Is there any reason to pick one over the other?</a:t>
            </a:r>
          </a:p>
          <a:p>
            <a:r>
              <a:rPr lang="en-US" sz="2400" dirty="0"/>
              <a:t>Suppose the creators of the dataset released a correction. They realized that their feature 7 was computed incorrectly, it is essentially a random number. </a:t>
            </a:r>
          </a:p>
          <a:p>
            <a:pPr lvl="1"/>
            <a:r>
              <a:rPr lang="en-US" sz="2000" dirty="0"/>
              <a:t>What difference would that make to DT?</a:t>
            </a:r>
          </a:p>
          <a:p>
            <a:pPr lvl="1"/>
            <a:r>
              <a:rPr lang="en-US" sz="2000" dirty="0"/>
              <a:t>What difference would that make to NN?</a:t>
            </a:r>
          </a:p>
          <a:p>
            <a:pPr lvl="1"/>
            <a:endParaRPr lang="en-US" sz="2000" dirty="0"/>
          </a:p>
          <a:p>
            <a:pPr lvl="1"/>
            <a:endParaRPr lang="en-US" sz="2000" dirty="0"/>
          </a:p>
          <a:p>
            <a:pPr marL="0" indent="0">
              <a:buNone/>
            </a:pPr>
            <a:r>
              <a:rPr lang="en-US" sz="2400" dirty="0"/>
              <a:t>    </a:t>
            </a:r>
          </a:p>
        </p:txBody>
      </p:sp>
    </p:spTree>
    <p:extLst>
      <p:ext uri="{BB962C8B-B14F-4D97-AF65-F5344CB8AC3E}">
        <p14:creationId xmlns:p14="http://schemas.microsoft.com/office/powerpoint/2010/main" val="97207540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1026"/>
          <p:cNvSpPr>
            <a:spLocks noChangeArrowheads="1"/>
          </p:cNvSpPr>
          <p:nvPr/>
        </p:nvSpPr>
        <p:spPr bwMode="auto">
          <a:xfrm>
            <a:off x="685800" y="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1" hangingPunct="1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Naïve Bayes Classifier</a:t>
            </a:r>
          </a:p>
        </p:txBody>
      </p:sp>
      <p:sp>
        <p:nvSpPr>
          <p:cNvPr id="57347" name="Text Box 1027"/>
          <p:cNvSpPr txBox="1">
            <a:spLocks noChangeArrowheads="1"/>
          </p:cNvSpPr>
          <p:nvPr/>
        </p:nvSpPr>
        <p:spPr bwMode="auto">
          <a:xfrm>
            <a:off x="227013" y="6035675"/>
            <a:ext cx="8594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will start off with a visual intuition, before looking at the math…</a:t>
            </a:r>
          </a:p>
        </p:txBody>
      </p:sp>
      <p:pic>
        <p:nvPicPr>
          <p:cNvPr id="57348" name="Picture 1029" descr="baye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6525" y="1322388"/>
            <a:ext cx="3475038" cy="3725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9" name="Text Box 1030"/>
          <p:cNvSpPr txBox="1">
            <a:spLocks noChangeArrowheads="1"/>
          </p:cNvSpPr>
          <p:nvPr/>
        </p:nvSpPr>
        <p:spPr bwMode="auto">
          <a:xfrm>
            <a:off x="5981700" y="5037138"/>
            <a:ext cx="198596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Thomas Bayes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1702 - 1761</a:t>
            </a:r>
            <a:r>
              <a:rPr lang="en-US" altLang="en-US" sz="2400"/>
              <a:t>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161"/>
          <p:cNvSpPr>
            <a:spLocks noChangeArrowheads="1"/>
          </p:cNvSpPr>
          <p:nvPr/>
        </p:nvSpPr>
        <p:spPr bwMode="auto">
          <a:xfrm>
            <a:off x="4876800" y="1508125"/>
            <a:ext cx="4117975" cy="5235575"/>
          </a:xfrm>
          <a:prstGeom prst="rect">
            <a:avLst/>
          </a:prstGeom>
          <a:solidFill>
            <a:srgbClr val="CCFFCC"/>
          </a:solidFill>
          <a:ln w="0">
            <a:solidFill>
              <a:srgbClr val="000000"/>
            </a:solidFill>
            <a:miter lim="800000"/>
            <a:headEnd/>
            <a:tailEnd/>
          </a:ln>
          <a:effectLst>
            <a:outerShdw dist="107763" dir="8100000" algn="ctr" rotWithShape="0">
              <a:srgbClr val="808080"/>
            </a:outerShdw>
          </a:effec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8195" name="Group 154"/>
          <p:cNvGrpSpPr>
            <a:grpSpLocks/>
          </p:cNvGrpSpPr>
          <p:nvPr/>
        </p:nvGrpSpPr>
        <p:grpSpPr bwMode="auto">
          <a:xfrm rot="-1378055">
            <a:off x="7670800" y="5759450"/>
            <a:ext cx="1193800" cy="546100"/>
            <a:chOff x="3395" y="1804"/>
            <a:chExt cx="534" cy="534"/>
          </a:xfrm>
        </p:grpSpPr>
        <p:sp>
          <p:nvSpPr>
            <p:cNvPr id="8365" name="Oval 155"/>
            <p:cNvSpPr>
              <a:spLocks noChangeArrowheads="1"/>
            </p:cNvSpPr>
            <p:nvPr/>
          </p:nvSpPr>
          <p:spPr bwMode="auto">
            <a:xfrm>
              <a:off x="3567" y="1976"/>
              <a:ext cx="190" cy="190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66" name="Oval 156"/>
            <p:cNvSpPr>
              <a:spLocks noChangeArrowheads="1"/>
            </p:cNvSpPr>
            <p:nvPr/>
          </p:nvSpPr>
          <p:spPr bwMode="auto">
            <a:xfrm>
              <a:off x="3469" y="1878"/>
              <a:ext cx="386" cy="386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67" name="Oval 157"/>
            <p:cNvSpPr>
              <a:spLocks noChangeArrowheads="1"/>
            </p:cNvSpPr>
            <p:nvPr/>
          </p:nvSpPr>
          <p:spPr bwMode="auto">
            <a:xfrm>
              <a:off x="3395" y="1804"/>
              <a:ext cx="534" cy="534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aphicFrame>
        <p:nvGraphicFramePr>
          <p:cNvPr id="8196" name="Object 158"/>
          <p:cNvGraphicFramePr>
            <a:graphicFrameLocks noChangeAspect="1"/>
          </p:cNvGraphicFramePr>
          <p:nvPr/>
        </p:nvGraphicFramePr>
        <p:xfrm>
          <a:off x="5540375" y="1516063"/>
          <a:ext cx="3127375" cy="8175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380" name="Equation" r:id="rId3" imgW="1600200" imgH="419100" progId="Equation.3">
                  <p:embed/>
                </p:oleObj>
              </mc:Choice>
              <mc:Fallback>
                <p:oleObj name="Equation" r:id="rId3" imgW="1600200" imgH="419100" progId="Equation.3">
                  <p:embed/>
                  <p:pic>
                    <p:nvPicPr>
                      <p:cNvPr id="0" name="Object 15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40375" y="1516063"/>
                        <a:ext cx="3127375" cy="8175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197" name="Group 174"/>
          <p:cNvGrpSpPr>
            <a:grpSpLocks/>
          </p:cNvGrpSpPr>
          <p:nvPr/>
        </p:nvGrpSpPr>
        <p:grpSpPr bwMode="auto">
          <a:xfrm>
            <a:off x="152400" y="1509713"/>
            <a:ext cx="4537075" cy="5235575"/>
            <a:chOff x="152400" y="1509713"/>
            <a:chExt cx="4537075" cy="5235575"/>
          </a:xfrm>
        </p:grpSpPr>
        <p:sp>
          <p:nvSpPr>
            <p:cNvPr id="8215" name="Rectangle 160"/>
            <p:cNvSpPr>
              <a:spLocks noChangeArrowheads="1"/>
            </p:cNvSpPr>
            <p:nvPr/>
          </p:nvSpPr>
          <p:spPr bwMode="auto">
            <a:xfrm>
              <a:off x="185738" y="1509713"/>
              <a:ext cx="4503737" cy="5235575"/>
            </a:xfrm>
            <a:prstGeom prst="rect">
              <a:avLst/>
            </a:prstGeom>
            <a:solidFill>
              <a:srgbClr val="FFFF99"/>
            </a:solidFill>
            <a:ln w="0">
              <a:solidFill>
                <a:srgbClr val="000000"/>
              </a:solidFill>
              <a:miter lim="800000"/>
              <a:headEnd/>
              <a:tailEnd/>
            </a:ln>
            <a:effectLst>
              <a:outerShdw dist="107763" dir="8100000" algn="ctr" rotWithShape="0">
                <a:srgbClr val="808080"/>
              </a:outerShdw>
            </a:effec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16" name="Rectangle 4"/>
            <p:cNvSpPr>
              <a:spLocks noChangeArrowheads="1"/>
            </p:cNvSpPr>
            <p:nvPr/>
          </p:nvSpPr>
          <p:spPr bwMode="auto">
            <a:xfrm>
              <a:off x="685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17" name="Rectangle 5"/>
            <p:cNvSpPr>
              <a:spLocks noChangeArrowheads="1"/>
            </p:cNvSpPr>
            <p:nvPr/>
          </p:nvSpPr>
          <p:spPr bwMode="auto">
            <a:xfrm>
              <a:off x="1066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18" name="Rectangle 6"/>
            <p:cNvSpPr>
              <a:spLocks noChangeArrowheads="1"/>
            </p:cNvSpPr>
            <p:nvPr/>
          </p:nvSpPr>
          <p:spPr bwMode="auto">
            <a:xfrm>
              <a:off x="1447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19" name="Rectangle 7"/>
            <p:cNvSpPr>
              <a:spLocks noChangeArrowheads="1"/>
            </p:cNvSpPr>
            <p:nvPr/>
          </p:nvSpPr>
          <p:spPr bwMode="auto">
            <a:xfrm>
              <a:off x="1828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0" name="Rectangle 8"/>
            <p:cNvSpPr>
              <a:spLocks noChangeArrowheads="1"/>
            </p:cNvSpPr>
            <p:nvPr/>
          </p:nvSpPr>
          <p:spPr bwMode="auto">
            <a:xfrm>
              <a:off x="2209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1" name="Rectangle 9"/>
            <p:cNvSpPr>
              <a:spLocks noChangeArrowheads="1"/>
            </p:cNvSpPr>
            <p:nvPr/>
          </p:nvSpPr>
          <p:spPr bwMode="auto">
            <a:xfrm>
              <a:off x="2590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2" name="Rectangle 10"/>
            <p:cNvSpPr>
              <a:spLocks noChangeArrowheads="1"/>
            </p:cNvSpPr>
            <p:nvPr/>
          </p:nvSpPr>
          <p:spPr bwMode="auto">
            <a:xfrm>
              <a:off x="2971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3" name="Rectangle 11"/>
            <p:cNvSpPr>
              <a:spLocks noChangeArrowheads="1"/>
            </p:cNvSpPr>
            <p:nvPr/>
          </p:nvSpPr>
          <p:spPr bwMode="auto">
            <a:xfrm>
              <a:off x="3352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4" name="Rectangle 12"/>
            <p:cNvSpPr>
              <a:spLocks noChangeArrowheads="1"/>
            </p:cNvSpPr>
            <p:nvPr/>
          </p:nvSpPr>
          <p:spPr bwMode="auto">
            <a:xfrm>
              <a:off x="3733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5" name="Rectangle 13"/>
            <p:cNvSpPr>
              <a:spLocks noChangeArrowheads="1"/>
            </p:cNvSpPr>
            <p:nvPr/>
          </p:nvSpPr>
          <p:spPr bwMode="auto">
            <a:xfrm>
              <a:off x="4114800" y="5884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6" name="Rectangle 14"/>
            <p:cNvSpPr>
              <a:spLocks noChangeArrowheads="1"/>
            </p:cNvSpPr>
            <p:nvPr/>
          </p:nvSpPr>
          <p:spPr bwMode="auto">
            <a:xfrm>
              <a:off x="685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7" name="Rectangle 15"/>
            <p:cNvSpPr>
              <a:spLocks noChangeArrowheads="1"/>
            </p:cNvSpPr>
            <p:nvPr/>
          </p:nvSpPr>
          <p:spPr bwMode="auto">
            <a:xfrm>
              <a:off x="1066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8" name="Rectangle 16"/>
            <p:cNvSpPr>
              <a:spLocks noChangeArrowheads="1"/>
            </p:cNvSpPr>
            <p:nvPr/>
          </p:nvSpPr>
          <p:spPr bwMode="auto">
            <a:xfrm>
              <a:off x="1447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29" name="Rectangle 17"/>
            <p:cNvSpPr>
              <a:spLocks noChangeArrowheads="1"/>
            </p:cNvSpPr>
            <p:nvPr/>
          </p:nvSpPr>
          <p:spPr bwMode="auto">
            <a:xfrm>
              <a:off x="1828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0" name="Rectangle 18"/>
            <p:cNvSpPr>
              <a:spLocks noChangeArrowheads="1"/>
            </p:cNvSpPr>
            <p:nvPr/>
          </p:nvSpPr>
          <p:spPr bwMode="auto">
            <a:xfrm>
              <a:off x="2209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1" name="Rectangle 19"/>
            <p:cNvSpPr>
              <a:spLocks noChangeArrowheads="1"/>
            </p:cNvSpPr>
            <p:nvPr/>
          </p:nvSpPr>
          <p:spPr bwMode="auto">
            <a:xfrm>
              <a:off x="2590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2" name="Rectangle 20"/>
            <p:cNvSpPr>
              <a:spLocks noChangeArrowheads="1"/>
            </p:cNvSpPr>
            <p:nvPr/>
          </p:nvSpPr>
          <p:spPr bwMode="auto">
            <a:xfrm>
              <a:off x="2971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3" name="Rectangle 21"/>
            <p:cNvSpPr>
              <a:spLocks noChangeArrowheads="1"/>
            </p:cNvSpPr>
            <p:nvPr/>
          </p:nvSpPr>
          <p:spPr bwMode="auto">
            <a:xfrm>
              <a:off x="3352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4" name="Rectangle 22"/>
            <p:cNvSpPr>
              <a:spLocks noChangeArrowheads="1"/>
            </p:cNvSpPr>
            <p:nvPr/>
          </p:nvSpPr>
          <p:spPr bwMode="auto">
            <a:xfrm>
              <a:off x="3733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5" name="Rectangle 23"/>
            <p:cNvSpPr>
              <a:spLocks noChangeArrowheads="1"/>
            </p:cNvSpPr>
            <p:nvPr/>
          </p:nvSpPr>
          <p:spPr bwMode="auto">
            <a:xfrm>
              <a:off x="4114800" y="5503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6" name="Rectangle 24"/>
            <p:cNvSpPr>
              <a:spLocks noChangeArrowheads="1"/>
            </p:cNvSpPr>
            <p:nvPr/>
          </p:nvSpPr>
          <p:spPr bwMode="auto">
            <a:xfrm>
              <a:off x="685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7" name="Rectangle 25"/>
            <p:cNvSpPr>
              <a:spLocks noChangeArrowheads="1"/>
            </p:cNvSpPr>
            <p:nvPr/>
          </p:nvSpPr>
          <p:spPr bwMode="auto">
            <a:xfrm>
              <a:off x="1066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8" name="Rectangle 26"/>
            <p:cNvSpPr>
              <a:spLocks noChangeArrowheads="1"/>
            </p:cNvSpPr>
            <p:nvPr/>
          </p:nvSpPr>
          <p:spPr bwMode="auto">
            <a:xfrm>
              <a:off x="1447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39" name="Rectangle 27"/>
            <p:cNvSpPr>
              <a:spLocks noChangeArrowheads="1"/>
            </p:cNvSpPr>
            <p:nvPr/>
          </p:nvSpPr>
          <p:spPr bwMode="auto">
            <a:xfrm>
              <a:off x="1828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0" name="Rectangle 28"/>
            <p:cNvSpPr>
              <a:spLocks noChangeArrowheads="1"/>
            </p:cNvSpPr>
            <p:nvPr/>
          </p:nvSpPr>
          <p:spPr bwMode="auto">
            <a:xfrm>
              <a:off x="2209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1" name="Rectangle 29"/>
            <p:cNvSpPr>
              <a:spLocks noChangeArrowheads="1"/>
            </p:cNvSpPr>
            <p:nvPr/>
          </p:nvSpPr>
          <p:spPr bwMode="auto">
            <a:xfrm>
              <a:off x="2590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2" name="Rectangle 30"/>
            <p:cNvSpPr>
              <a:spLocks noChangeArrowheads="1"/>
            </p:cNvSpPr>
            <p:nvPr/>
          </p:nvSpPr>
          <p:spPr bwMode="auto">
            <a:xfrm>
              <a:off x="2971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3" name="Rectangle 31"/>
            <p:cNvSpPr>
              <a:spLocks noChangeArrowheads="1"/>
            </p:cNvSpPr>
            <p:nvPr/>
          </p:nvSpPr>
          <p:spPr bwMode="auto">
            <a:xfrm>
              <a:off x="3352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4" name="Rectangle 32"/>
            <p:cNvSpPr>
              <a:spLocks noChangeArrowheads="1"/>
            </p:cNvSpPr>
            <p:nvPr/>
          </p:nvSpPr>
          <p:spPr bwMode="auto">
            <a:xfrm>
              <a:off x="3733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5" name="Rectangle 33"/>
            <p:cNvSpPr>
              <a:spLocks noChangeArrowheads="1"/>
            </p:cNvSpPr>
            <p:nvPr/>
          </p:nvSpPr>
          <p:spPr bwMode="auto">
            <a:xfrm>
              <a:off x="4114800" y="5122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6" name="Rectangle 34"/>
            <p:cNvSpPr>
              <a:spLocks noChangeArrowheads="1"/>
            </p:cNvSpPr>
            <p:nvPr/>
          </p:nvSpPr>
          <p:spPr bwMode="auto">
            <a:xfrm>
              <a:off x="685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7" name="Rectangle 35"/>
            <p:cNvSpPr>
              <a:spLocks noChangeArrowheads="1"/>
            </p:cNvSpPr>
            <p:nvPr/>
          </p:nvSpPr>
          <p:spPr bwMode="auto">
            <a:xfrm>
              <a:off x="1066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8" name="Rectangle 36"/>
            <p:cNvSpPr>
              <a:spLocks noChangeArrowheads="1"/>
            </p:cNvSpPr>
            <p:nvPr/>
          </p:nvSpPr>
          <p:spPr bwMode="auto">
            <a:xfrm>
              <a:off x="1447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49" name="Rectangle 37"/>
            <p:cNvSpPr>
              <a:spLocks noChangeArrowheads="1"/>
            </p:cNvSpPr>
            <p:nvPr/>
          </p:nvSpPr>
          <p:spPr bwMode="auto">
            <a:xfrm>
              <a:off x="1828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0" name="Rectangle 38"/>
            <p:cNvSpPr>
              <a:spLocks noChangeArrowheads="1"/>
            </p:cNvSpPr>
            <p:nvPr/>
          </p:nvSpPr>
          <p:spPr bwMode="auto">
            <a:xfrm>
              <a:off x="2209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1" name="Rectangle 39"/>
            <p:cNvSpPr>
              <a:spLocks noChangeArrowheads="1"/>
            </p:cNvSpPr>
            <p:nvPr/>
          </p:nvSpPr>
          <p:spPr bwMode="auto">
            <a:xfrm>
              <a:off x="2590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2" name="Rectangle 40"/>
            <p:cNvSpPr>
              <a:spLocks noChangeArrowheads="1"/>
            </p:cNvSpPr>
            <p:nvPr/>
          </p:nvSpPr>
          <p:spPr bwMode="auto">
            <a:xfrm>
              <a:off x="2971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3" name="Rectangle 41"/>
            <p:cNvSpPr>
              <a:spLocks noChangeArrowheads="1"/>
            </p:cNvSpPr>
            <p:nvPr/>
          </p:nvSpPr>
          <p:spPr bwMode="auto">
            <a:xfrm>
              <a:off x="3352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4" name="Rectangle 42"/>
            <p:cNvSpPr>
              <a:spLocks noChangeArrowheads="1"/>
            </p:cNvSpPr>
            <p:nvPr/>
          </p:nvSpPr>
          <p:spPr bwMode="auto">
            <a:xfrm>
              <a:off x="3733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5" name="Rectangle 43"/>
            <p:cNvSpPr>
              <a:spLocks noChangeArrowheads="1"/>
            </p:cNvSpPr>
            <p:nvPr/>
          </p:nvSpPr>
          <p:spPr bwMode="auto">
            <a:xfrm>
              <a:off x="4114800" y="4741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6" name="Rectangle 44"/>
            <p:cNvSpPr>
              <a:spLocks noChangeArrowheads="1"/>
            </p:cNvSpPr>
            <p:nvPr/>
          </p:nvSpPr>
          <p:spPr bwMode="auto">
            <a:xfrm>
              <a:off x="685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7" name="Rectangle 45"/>
            <p:cNvSpPr>
              <a:spLocks noChangeArrowheads="1"/>
            </p:cNvSpPr>
            <p:nvPr/>
          </p:nvSpPr>
          <p:spPr bwMode="auto">
            <a:xfrm>
              <a:off x="1066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8" name="Rectangle 46"/>
            <p:cNvSpPr>
              <a:spLocks noChangeArrowheads="1"/>
            </p:cNvSpPr>
            <p:nvPr/>
          </p:nvSpPr>
          <p:spPr bwMode="auto">
            <a:xfrm>
              <a:off x="1447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59" name="Rectangle 47"/>
            <p:cNvSpPr>
              <a:spLocks noChangeArrowheads="1"/>
            </p:cNvSpPr>
            <p:nvPr/>
          </p:nvSpPr>
          <p:spPr bwMode="auto">
            <a:xfrm>
              <a:off x="1828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0" name="Rectangle 48"/>
            <p:cNvSpPr>
              <a:spLocks noChangeArrowheads="1"/>
            </p:cNvSpPr>
            <p:nvPr/>
          </p:nvSpPr>
          <p:spPr bwMode="auto">
            <a:xfrm>
              <a:off x="2209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1" name="Rectangle 49"/>
            <p:cNvSpPr>
              <a:spLocks noChangeArrowheads="1"/>
            </p:cNvSpPr>
            <p:nvPr/>
          </p:nvSpPr>
          <p:spPr bwMode="auto">
            <a:xfrm>
              <a:off x="2590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2" name="Rectangle 50"/>
            <p:cNvSpPr>
              <a:spLocks noChangeArrowheads="1"/>
            </p:cNvSpPr>
            <p:nvPr/>
          </p:nvSpPr>
          <p:spPr bwMode="auto">
            <a:xfrm>
              <a:off x="2971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3" name="Rectangle 51"/>
            <p:cNvSpPr>
              <a:spLocks noChangeArrowheads="1"/>
            </p:cNvSpPr>
            <p:nvPr/>
          </p:nvSpPr>
          <p:spPr bwMode="auto">
            <a:xfrm>
              <a:off x="3352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4" name="Rectangle 52"/>
            <p:cNvSpPr>
              <a:spLocks noChangeArrowheads="1"/>
            </p:cNvSpPr>
            <p:nvPr/>
          </p:nvSpPr>
          <p:spPr bwMode="auto">
            <a:xfrm>
              <a:off x="3733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5" name="Rectangle 53"/>
            <p:cNvSpPr>
              <a:spLocks noChangeArrowheads="1"/>
            </p:cNvSpPr>
            <p:nvPr/>
          </p:nvSpPr>
          <p:spPr bwMode="auto">
            <a:xfrm>
              <a:off x="4114800" y="4360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6" name="Rectangle 54"/>
            <p:cNvSpPr>
              <a:spLocks noChangeArrowheads="1"/>
            </p:cNvSpPr>
            <p:nvPr/>
          </p:nvSpPr>
          <p:spPr bwMode="auto">
            <a:xfrm>
              <a:off x="685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7" name="Rectangle 55"/>
            <p:cNvSpPr>
              <a:spLocks noChangeArrowheads="1"/>
            </p:cNvSpPr>
            <p:nvPr/>
          </p:nvSpPr>
          <p:spPr bwMode="auto">
            <a:xfrm>
              <a:off x="1066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8" name="Rectangle 56"/>
            <p:cNvSpPr>
              <a:spLocks noChangeArrowheads="1"/>
            </p:cNvSpPr>
            <p:nvPr/>
          </p:nvSpPr>
          <p:spPr bwMode="auto">
            <a:xfrm>
              <a:off x="1447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69" name="Rectangle 57"/>
            <p:cNvSpPr>
              <a:spLocks noChangeArrowheads="1"/>
            </p:cNvSpPr>
            <p:nvPr/>
          </p:nvSpPr>
          <p:spPr bwMode="auto">
            <a:xfrm>
              <a:off x="1828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0" name="Rectangle 58"/>
            <p:cNvSpPr>
              <a:spLocks noChangeArrowheads="1"/>
            </p:cNvSpPr>
            <p:nvPr/>
          </p:nvSpPr>
          <p:spPr bwMode="auto">
            <a:xfrm>
              <a:off x="2209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1" name="Rectangle 59"/>
            <p:cNvSpPr>
              <a:spLocks noChangeArrowheads="1"/>
            </p:cNvSpPr>
            <p:nvPr/>
          </p:nvSpPr>
          <p:spPr bwMode="auto">
            <a:xfrm>
              <a:off x="2590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2" name="Rectangle 60"/>
            <p:cNvSpPr>
              <a:spLocks noChangeArrowheads="1"/>
            </p:cNvSpPr>
            <p:nvPr/>
          </p:nvSpPr>
          <p:spPr bwMode="auto">
            <a:xfrm>
              <a:off x="2971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3" name="Rectangle 61"/>
            <p:cNvSpPr>
              <a:spLocks noChangeArrowheads="1"/>
            </p:cNvSpPr>
            <p:nvPr/>
          </p:nvSpPr>
          <p:spPr bwMode="auto">
            <a:xfrm>
              <a:off x="3352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4" name="Rectangle 62"/>
            <p:cNvSpPr>
              <a:spLocks noChangeArrowheads="1"/>
            </p:cNvSpPr>
            <p:nvPr/>
          </p:nvSpPr>
          <p:spPr bwMode="auto">
            <a:xfrm>
              <a:off x="3733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5" name="Rectangle 63"/>
            <p:cNvSpPr>
              <a:spLocks noChangeArrowheads="1"/>
            </p:cNvSpPr>
            <p:nvPr/>
          </p:nvSpPr>
          <p:spPr bwMode="auto">
            <a:xfrm>
              <a:off x="4114800" y="3979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6" name="Rectangle 64"/>
            <p:cNvSpPr>
              <a:spLocks noChangeArrowheads="1"/>
            </p:cNvSpPr>
            <p:nvPr/>
          </p:nvSpPr>
          <p:spPr bwMode="auto">
            <a:xfrm>
              <a:off x="685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7" name="Rectangle 65"/>
            <p:cNvSpPr>
              <a:spLocks noChangeArrowheads="1"/>
            </p:cNvSpPr>
            <p:nvPr/>
          </p:nvSpPr>
          <p:spPr bwMode="auto">
            <a:xfrm>
              <a:off x="1066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8" name="Rectangle 66"/>
            <p:cNvSpPr>
              <a:spLocks noChangeArrowheads="1"/>
            </p:cNvSpPr>
            <p:nvPr/>
          </p:nvSpPr>
          <p:spPr bwMode="auto">
            <a:xfrm>
              <a:off x="1447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79" name="Rectangle 67"/>
            <p:cNvSpPr>
              <a:spLocks noChangeArrowheads="1"/>
            </p:cNvSpPr>
            <p:nvPr/>
          </p:nvSpPr>
          <p:spPr bwMode="auto">
            <a:xfrm>
              <a:off x="1828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0" name="Rectangle 68"/>
            <p:cNvSpPr>
              <a:spLocks noChangeArrowheads="1"/>
            </p:cNvSpPr>
            <p:nvPr/>
          </p:nvSpPr>
          <p:spPr bwMode="auto">
            <a:xfrm>
              <a:off x="2209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1" name="Rectangle 69"/>
            <p:cNvSpPr>
              <a:spLocks noChangeArrowheads="1"/>
            </p:cNvSpPr>
            <p:nvPr/>
          </p:nvSpPr>
          <p:spPr bwMode="auto">
            <a:xfrm>
              <a:off x="2590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2" name="Rectangle 70"/>
            <p:cNvSpPr>
              <a:spLocks noChangeArrowheads="1"/>
            </p:cNvSpPr>
            <p:nvPr/>
          </p:nvSpPr>
          <p:spPr bwMode="auto">
            <a:xfrm>
              <a:off x="2971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3" name="Rectangle 71"/>
            <p:cNvSpPr>
              <a:spLocks noChangeArrowheads="1"/>
            </p:cNvSpPr>
            <p:nvPr/>
          </p:nvSpPr>
          <p:spPr bwMode="auto">
            <a:xfrm>
              <a:off x="3352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4" name="Rectangle 72"/>
            <p:cNvSpPr>
              <a:spLocks noChangeArrowheads="1"/>
            </p:cNvSpPr>
            <p:nvPr/>
          </p:nvSpPr>
          <p:spPr bwMode="auto">
            <a:xfrm>
              <a:off x="3733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5" name="Rectangle 73"/>
            <p:cNvSpPr>
              <a:spLocks noChangeArrowheads="1"/>
            </p:cNvSpPr>
            <p:nvPr/>
          </p:nvSpPr>
          <p:spPr bwMode="auto">
            <a:xfrm>
              <a:off x="4114800" y="3598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6" name="Rectangle 74"/>
            <p:cNvSpPr>
              <a:spLocks noChangeArrowheads="1"/>
            </p:cNvSpPr>
            <p:nvPr/>
          </p:nvSpPr>
          <p:spPr bwMode="auto">
            <a:xfrm>
              <a:off x="685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7" name="Rectangle 75"/>
            <p:cNvSpPr>
              <a:spLocks noChangeArrowheads="1"/>
            </p:cNvSpPr>
            <p:nvPr/>
          </p:nvSpPr>
          <p:spPr bwMode="auto">
            <a:xfrm>
              <a:off x="1066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8" name="Rectangle 76"/>
            <p:cNvSpPr>
              <a:spLocks noChangeArrowheads="1"/>
            </p:cNvSpPr>
            <p:nvPr/>
          </p:nvSpPr>
          <p:spPr bwMode="auto">
            <a:xfrm>
              <a:off x="1447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89" name="Rectangle 77"/>
            <p:cNvSpPr>
              <a:spLocks noChangeArrowheads="1"/>
            </p:cNvSpPr>
            <p:nvPr/>
          </p:nvSpPr>
          <p:spPr bwMode="auto">
            <a:xfrm>
              <a:off x="1828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0" name="Rectangle 78"/>
            <p:cNvSpPr>
              <a:spLocks noChangeArrowheads="1"/>
            </p:cNvSpPr>
            <p:nvPr/>
          </p:nvSpPr>
          <p:spPr bwMode="auto">
            <a:xfrm>
              <a:off x="2209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1" name="Rectangle 79"/>
            <p:cNvSpPr>
              <a:spLocks noChangeArrowheads="1"/>
            </p:cNvSpPr>
            <p:nvPr/>
          </p:nvSpPr>
          <p:spPr bwMode="auto">
            <a:xfrm>
              <a:off x="2590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2" name="Rectangle 80"/>
            <p:cNvSpPr>
              <a:spLocks noChangeArrowheads="1"/>
            </p:cNvSpPr>
            <p:nvPr/>
          </p:nvSpPr>
          <p:spPr bwMode="auto">
            <a:xfrm>
              <a:off x="2971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3" name="Rectangle 81"/>
            <p:cNvSpPr>
              <a:spLocks noChangeArrowheads="1"/>
            </p:cNvSpPr>
            <p:nvPr/>
          </p:nvSpPr>
          <p:spPr bwMode="auto">
            <a:xfrm>
              <a:off x="3352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4" name="Rectangle 82"/>
            <p:cNvSpPr>
              <a:spLocks noChangeArrowheads="1"/>
            </p:cNvSpPr>
            <p:nvPr/>
          </p:nvSpPr>
          <p:spPr bwMode="auto">
            <a:xfrm>
              <a:off x="3733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5" name="Rectangle 83"/>
            <p:cNvSpPr>
              <a:spLocks noChangeArrowheads="1"/>
            </p:cNvSpPr>
            <p:nvPr/>
          </p:nvSpPr>
          <p:spPr bwMode="auto">
            <a:xfrm>
              <a:off x="4114800" y="3217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6" name="Rectangle 84"/>
            <p:cNvSpPr>
              <a:spLocks noChangeArrowheads="1"/>
            </p:cNvSpPr>
            <p:nvPr/>
          </p:nvSpPr>
          <p:spPr bwMode="auto">
            <a:xfrm>
              <a:off x="685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7" name="Rectangle 85"/>
            <p:cNvSpPr>
              <a:spLocks noChangeArrowheads="1"/>
            </p:cNvSpPr>
            <p:nvPr/>
          </p:nvSpPr>
          <p:spPr bwMode="auto">
            <a:xfrm>
              <a:off x="1066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8" name="Rectangle 86"/>
            <p:cNvSpPr>
              <a:spLocks noChangeArrowheads="1"/>
            </p:cNvSpPr>
            <p:nvPr/>
          </p:nvSpPr>
          <p:spPr bwMode="auto">
            <a:xfrm>
              <a:off x="1447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99" name="Rectangle 87"/>
            <p:cNvSpPr>
              <a:spLocks noChangeArrowheads="1"/>
            </p:cNvSpPr>
            <p:nvPr/>
          </p:nvSpPr>
          <p:spPr bwMode="auto">
            <a:xfrm>
              <a:off x="1828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0" name="Rectangle 88"/>
            <p:cNvSpPr>
              <a:spLocks noChangeArrowheads="1"/>
            </p:cNvSpPr>
            <p:nvPr/>
          </p:nvSpPr>
          <p:spPr bwMode="auto">
            <a:xfrm>
              <a:off x="2209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1" name="Rectangle 89"/>
            <p:cNvSpPr>
              <a:spLocks noChangeArrowheads="1"/>
            </p:cNvSpPr>
            <p:nvPr/>
          </p:nvSpPr>
          <p:spPr bwMode="auto">
            <a:xfrm>
              <a:off x="2590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2" name="Rectangle 90"/>
            <p:cNvSpPr>
              <a:spLocks noChangeArrowheads="1"/>
            </p:cNvSpPr>
            <p:nvPr/>
          </p:nvSpPr>
          <p:spPr bwMode="auto">
            <a:xfrm>
              <a:off x="2971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3" name="Rectangle 91"/>
            <p:cNvSpPr>
              <a:spLocks noChangeArrowheads="1"/>
            </p:cNvSpPr>
            <p:nvPr/>
          </p:nvSpPr>
          <p:spPr bwMode="auto">
            <a:xfrm>
              <a:off x="3352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4" name="Rectangle 92"/>
            <p:cNvSpPr>
              <a:spLocks noChangeArrowheads="1"/>
            </p:cNvSpPr>
            <p:nvPr/>
          </p:nvSpPr>
          <p:spPr bwMode="auto">
            <a:xfrm>
              <a:off x="3733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5" name="Rectangle 93"/>
            <p:cNvSpPr>
              <a:spLocks noChangeArrowheads="1"/>
            </p:cNvSpPr>
            <p:nvPr/>
          </p:nvSpPr>
          <p:spPr bwMode="auto">
            <a:xfrm>
              <a:off x="4114800" y="2836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6" name="Rectangle 94"/>
            <p:cNvSpPr>
              <a:spLocks noChangeArrowheads="1"/>
            </p:cNvSpPr>
            <p:nvPr/>
          </p:nvSpPr>
          <p:spPr bwMode="auto">
            <a:xfrm>
              <a:off x="685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7" name="Rectangle 95"/>
            <p:cNvSpPr>
              <a:spLocks noChangeArrowheads="1"/>
            </p:cNvSpPr>
            <p:nvPr/>
          </p:nvSpPr>
          <p:spPr bwMode="auto">
            <a:xfrm>
              <a:off x="1066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8" name="Rectangle 96"/>
            <p:cNvSpPr>
              <a:spLocks noChangeArrowheads="1"/>
            </p:cNvSpPr>
            <p:nvPr/>
          </p:nvSpPr>
          <p:spPr bwMode="auto">
            <a:xfrm>
              <a:off x="1447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09" name="Rectangle 97"/>
            <p:cNvSpPr>
              <a:spLocks noChangeArrowheads="1"/>
            </p:cNvSpPr>
            <p:nvPr/>
          </p:nvSpPr>
          <p:spPr bwMode="auto">
            <a:xfrm>
              <a:off x="1828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0" name="Rectangle 98"/>
            <p:cNvSpPr>
              <a:spLocks noChangeArrowheads="1"/>
            </p:cNvSpPr>
            <p:nvPr/>
          </p:nvSpPr>
          <p:spPr bwMode="auto">
            <a:xfrm>
              <a:off x="2209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1" name="Rectangle 99"/>
            <p:cNvSpPr>
              <a:spLocks noChangeArrowheads="1"/>
            </p:cNvSpPr>
            <p:nvPr/>
          </p:nvSpPr>
          <p:spPr bwMode="auto">
            <a:xfrm>
              <a:off x="2590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2" name="Rectangle 100"/>
            <p:cNvSpPr>
              <a:spLocks noChangeArrowheads="1"/>
            </p:cNvSpPr>
            <p:nvPr/>
          </p:nvSpPr>
          <p:spPr bwMode="auto">
            <a:xfrm>
              <a:off x="2971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" name="Rectangle 101"/>
            <p:cNvSpPr>
              <a:spLocks noChangeArrowheads="1"/>
            </p:cNvSpPr>
            <p:nvPr/>
          </p:nvSpPr>
          <p:spPr bwMode="auto">
            <a:xfrm>
              <a:off x="3352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" name="Rectangle 102"/>
            <p:cNvSpPr>
              <a:spLocks noChangeArrowheads="1"/>
            </p:cNvSpPr>
            <p:nvPr/>
          </p:nvSpPr>
          <p:spPr bwMode="auto">
            <a:xfrm>
              <a:off x="3733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" name="Rectangle 103"/>
            <p:cNvSpPr>
              <a:spLocks noChangeArrowheads="1"/>
            </p:cNvSpPr>
            <p:nvPr/>
          </p:nvSpPr>
          <p:spPr bwMode="auto">
            <a:xfrm>
              <a:off x="4114800" y="2455863"/>
              <a:ext cx="381000" cy="381000"/>
            </a:xfrm>
            <a:prstGeom prst="rect">
              <a:avLst/>
            </a:prstGeom>
            <a:noFill/>
            <a:ln w="0">
              <a:solidFill>
                <a:srgbClr val="C0C0C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" name="Line 104"/>
            <p:cNvSpPr>
              <a:spLocks noChangeShapeType="1"/>
            </p:cNvSpPr>
            <p:nvPr/>
          </p:nvSpPr>
          <p:spPr bwMode="auto">
            <a:xfrm>
              <a:off x="685800" y="6265863"/>
              <a:ext cx="38100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17" name="Line 105"/>
            <p:cNvSpPr>
              <a:spLocks noChangeShapeType="1"/>
            </p:cNvSpPr>
            <p:nvPr/>
          </p:nvSpPr>
          <p:spPr bwMode="auto">
            <a:xfrm flipV="1">
              <a:off x="685800" y="2455863"/>
              <a:ext cx="0" cy="381000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318" name="Group 106"/>
            <p:cNvGrpSpPr>
              <a:grpSpLocks/>
            </p:cNvGrpSpPr>
            <p:nvPr/>
          </p:nvGrpSpPr>
          <p:grpSpPr bwMode="auto">
            <a:xfrm>
              <a:off x="152400" y="2303463"/>
              <a:ext cx="4476750" cy="4435475"/>
              <a:chOff x="1104" y="703"/>
              <a:chExt cx="2820" cy="2794"/>
            </a:xfrm>
          </p:grpSpPr>
          <p:sp>
            <p:nvSpPr>
              <p:cNvPr id="8345" name="Text Box 107"/>
              <p:cNvSpPr txBox="1">
                <a:spLocks noChangeArrowheads="1"/>
              </p:cNvSpPr>
              <p:nvPr/>
            </p:nvSpPr>
            <p:spPr bwMode="auto">
              <a:xfrm>
                <a:off x="1104" y="703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8346" name="Text Box 108"/>
              <p:cNvSpPr txBox="1">
                <a:spLocks noChangeArrowheads="1"/>
              </p:cNvSpPr>
              <p:nvPr/>
            </p:nvSpPr>
            <p:spPr bwMode="auto">
              <a:xfrm>
                <a:off x="15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8347" name="Text Box 109"/>
              <p:cNvSpPr txBox="1">
                <a:spLocks noChangeArrowheads="1"/>
              </p:cNvSpPr>
              <p:nvPr/>
            </p:nvSpPr>
            <p:spPr bwMode="auto">
              <a:xfrm>
                <a:off x="17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8348" name="Text Box 110"/>
              <p:cNvSpPr txBox="1">
                <a:spLocks noChangeArrowheads="1"/>
              </p:cNvSpPr>
              <p:nvPr/>
            </p:nvSpPr>
            <p:spPr bwMode="auto">
              <a:xfrm>
                <a:off x="20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8349" name="Text Box 111"/>
              <p:cNvSpPr txBox="1">
                <a:spLocks noChangeArrowheads="1"/>
              </p:cNvSpPr>
              <p:nvPr/>
            </p:nvSpPr>
            <p:spPr bwMode="auto">
              <a:xfrm>
                <a:off x="22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8350" name="Text Box 112"/>
              <p:cNvSpPr txBox="1">
                <a:spLocks noChangeArrowheads="1"/>
              </p:cNvSpPr>
              <p:nvPr/>
            </p:nvSpPr>
            <p:spPr bwMode="auto">
              <a:xfrm>
                <a:off x="249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8351" name="Text Box 113"/>
              <p:cNvSpPr txBox="1">
                <a:spLocks noChangeArrowheads="1"/>
              </p:cNvSpPr>
              <p:nvPr/>
            </p:nvSpPr>
            <p:spPr bwMode="auto">
              <a:xfrm>
                <a:off x="273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8352" name="Text Box 114"/>
              <p:cNvSpPr txBox="1">
                <a:spLocks noChangeArrowheads="1"/>
              </p:cNvSpPr>
              <p:nvPr/>
            </p:nvSpPr>
            <p:spPr bwMode="auto">
              <a:xfrm>
                <a:off x="297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8353" name="Text Box 115"/>
              <p:cNvSpPr txBox="1">
                <a:spLocks noChangeArrowheads="1"/>
              </p:cNvSpPr>
              <p:nvPr/>
            </p:nvSpPr>
            <p:spPr bwMode="auto">
              <a:xfrm>
                <a:off x="321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8354" name="Text Box 116"/>
              <p:cNvSpPr txBox="1">
                <a:spLocks noChangeArrowheads="1"/>
              </p:cNvSpPr>
              <p:nvPr/>
            </p:nvSpPr>
            <p:spPr bwMode="auto">
              <a:xfrm>
                <a:off x="3456" y="3247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  <p:sp>
            <p:nvSpPr>
              <p:cNvPr id="8355" name="Text Box 117"/>
              <p:cNvSpPr txBox="1">
                <a:spLocks noChangeArrowheads="1"/>
              </p:cNvSpPr>
              <p:nvPr/>
            </p:nvSpPr>
            <p:spPr bwMode="auto">
              <a:xfrm>
                <a:off x="3648" y="3247"/>
                <a:ext cx="27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10</a:t>
                </a:r>
              </a:p>
            </p:txBody>
          </p:sp>
          <p:sp>
            <p:nvSpPr>
              <p:cNvPr id="8356" name="Text Box 118"/>
              <p:cNvSpPr txBox="1">
                <a:spLocks noChangeArrowheads="1"/>
              </p:cNvSpPr>
              <p:nvPr/>
            </p:nvSpPr>
            <p:spPr bwMode="auto">
              <a:xfrm>
                <a:off x="1152" y="28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1</a:t>
                </a:r>
              </a:p>
            </p:txBody>
          </p:sp>
          <p:sp>
            <p:nvSpPr>
              <p:cNvPr id="8357" name="Text Box 119"/>
              <p:cNvSpPr txBox="1">
                <a:spLocks noChangeArrowheads="1"/>
              </p:cNvSpPr>
              <p:nvPr/>
            </p:nvSpPr>
            <p:spPr bwMode="auto">
              <a:xfrm>
                <a:off x="1152" y="26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2</a:t>
                </a:r>
              </a:p>
            </p:txBody>
          </p:sp>
          <p:sp>
            <p:nvSpPr>
              <p:cNvPr id="8358" name="Text Box 120"/>
              <p:cNvSpPr txBox="1">
                <a:spLocks noChangeArrowheads="1"/>
              </p:cNvSpPr>
              <p:nvPr/>
            </p:nvSpPr>
            <p:spPr bwMode="auto">
              <a:xfrm>
                <a:off x="1152" y="23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3</a:t>
                </a:r>
              </a:p>
            </p:txBody>
          </p:sp>
          <p:sp>
            <p:nvSpPr>
              <p:cNvPr id="8359" name="Text Box 121"/>
              <p:cNvSpPr txBox="1">
                <a:spLocks noChangeArrowheads="1"/>
              </p:cNvSpPr>
              <p:nvPr/>
            </p:nvSpPr>
            <p:spPr bwMode="auto">
              <a:xfrm>
                <a:off x="1152" y="21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4</a:t>
                </a:r>
              </a:p>
            </p:txBody>
          </p:sp>
          <p:sp>
            <p:nvSpPr>
              <p:cNvPr id="8360" name="Text Box 122"/>
              <p:cNvSpPr txBox="1">
                <a:spLocks noChangeArrowheads="1"/>
              </p:cNvSpPr>
              <p:nvPr/>
            </p:nvSpPr>
            <p:spPr bwMode="auto">
              <a:xfrm>
                <a:off x="1152" y="190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5</a:t>
                </a:r>
              </a:p>
            </p:txBody>
          </p:sp>
          <p:sp>
            <p:nvSpPr>
              <p:cNvPr id="8361" name="Text Box 123"/>
              <p:cNvSpPr txBox="1">
                <a:spLocks noChangeArrowheads="1"/>
              </p:cNvSpPr>
              <p:nvPr/>
            </p:nvSpPr>
            <p:spPr bwMode="auto">
              <a:xfrm>
                <a:off x="1152" y="166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6</a:t>
                </a:r>
              </a:p>
            </p:txBody>
          </p:sp>
          <p:sp>
            <p:nvSpPr>
              <p:cNvPr id="8362" name="Text Box 124"/>
              <p:cNvSpPr txBox="1">
                <a:spLocks noChangeArrowheads="1"/>
              </p:cNvSpPr>
              <p:nvPr/>
            </p:nvSpPr>
            <p:spPr bwMode="auto">
              <a:xfrm>
                <a:off x="1152" y="142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7</a:t>
                </a:r>
              </a:p>
            </p:txBody>
          </p:sp>
          <p:sp>
            <p:nvSpPr>
              <p:cNvPr id="8363" name="Text Box 125"/>
              <p:cNvSpPr txBox="1">
                <a:spLocks noChangeArrowheads="1"/>
              </p:cNvSpPr>
              <p:nvPr/>
            </p:nvSpPr>
            <p:spPr bwMode="auto">
              <a:xfrm>
                <a:off x="1152" y="118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8</a:t>
                </a:r>
              </a:p>
            </p:txBody>
          </p:sp>
          <p:sp>
            <p:nvSpPr>
              <p:cNvPr id="8364" name="Text Box 126"/>
              <p:cNvSpPr txBox="1">
                <a:spLocks noChangeArrowheads="1"/>
              </p:cNvSpPr>
              <p:nvPr/>
            </p:nvSpPr>
            <p:spPr bwMode="auto">
              <a:xfrm>
                <a:off x="1152" y="943"/>
                <a:ext cx="196" cy="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2000"/>
                  <a:t>9</a:t>
                </a:r>
              </a:p>
            </p:txBody>
          </p:sp>
        </p:grpSp>
        <p:sp>
          <p:nvSpPr>
            <p:cNvPr id="8319" name="Line 129"/>
            <p:cNvSpPr>
              <a:spLocks noChangeShapeType="1"/>
            </p:cNvSpPr>
            <p:nvPr/>
          </p:nvSpPr>
          <p:spPr bwMode="auto">
            <a:xfrm flipV="1">
              <a:off x="2657475" y="3132138"/>
              <a:ext cx="76200" cy="381000"/>
            </a:xfrm>
            <a:prstGeom prst="line">
              <a:avLst/>
            </a:prstGeom>
            <a:noFill/>
            <a:ln w="53975">
              <a:solidFill>
                <a:srgbClr val="00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0" name="Line 130"/>
            <p:cNvSpPr>
              <a:spLocks noChangeShapeType="1"/>
            </p:cNvSpPr>
            <p:nvPr/>
          </p:nvSpPr>
          <p:spPr bwMode="auto">
            <a:xfrm flipV="1">
              <a:off x="2667000" y="2836863"/>
              <a:ext cx="990600" cy="704850"/>
            </a:xfrm>
            <a:prstGeom prst="line">
              <a:avLst/>
            </a:prstGeom>
            <a:noFill/>
            <a:ln w="25400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1" name="Line 131"/>
            <p:cNvSpPr>
              <a:spLocks noChangeShapeType="1"/>
            </p:cNvSpPr>
            <p:nvPr/>
          </p:nvSpPr>
          <p:spPr bwMode="auto">
            <a:xfrm>
              <a:off x="2724150" y="3617913"/>
              <a:ext cx="1085850" cy="133350"/>
            </a:xfrm>
            <a:prstGeom prst="line">
              <a:avLst/>
            </a:prstGeom>
            <a:noFill/>
            <a:ln w="25400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2" name="Line 132"/>
            <p:cNvSpPr>
              <a:spLocks noChangeShapeType="1"/>
            </p:cNvSpPr>
            <p:nvPr/>
          </p:nvSpPr>
          <p:spPr bwMode="auto">
            <a:xfrm>
              <a:off x="2686050" y="3656013"/>
              <a:ext cx="371475" cy="95250"/>
            </a:xfrm>
            <a:prstGeom prst="line">
              <a:avLst/>
            </a:prstGeom>
            <a:noFill/>
            <a:ln w="25400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3" name="Line 133"/>
            <p:cNvSpPr>
              <a:spLocks noChangeShapeType="1"/>
            </p:cNvSpPr>
            <p:nvPr/>
          </p:nvSpPr>
          <p:spPr bwMode="auto">
            <a:xfrm>
              <a:off x="2686050" y="3656013"/>
              <a:ext cx="1038225" cy="847725"/>
            </a:xfrm>
            <a:prstGeom prst="line">
              <a:avLst/>
            </a:prstGeom>
            <a:noFill/>
            <a:ln w="25400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4" name="Line 134"/>
            <p:cNvSpPr>
              <a:spLocks noChangeShapeType="1"/>
            </p:cNvSpPr>
            <p:nvPr/>
          </p:nvSpPr>
          <p:spPr bwMode="auto">
            <a:xfrm flipH="1">
              <a:off x="1714500" y="3656013"/>
              <a:ext cx="857250" cy="514350"/>
            </a:xfrm>
            <a:prstGeom prst="line">
              <a:avLst/>
            </a:prstGeom>
            <a:noFill/>
            <a:ln w="25400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5" name="Line 135"/>
            <p:cNvSpPr>
              <a:spLocks noChangeShapeType="1"/>
            </p:cNvSpPr>
            <p:nvPr/>
          </p:nvSpPr>
          <p:spPr bwMode="auto">
            <a:xfrm flipH="1">
              <a:off x="1019175" y="3636963"/>
              <a:ext cx="1533525" cy="838200"/>
            </a:xfrm>
            <a:prstGeom prst="line">
              <a:avLst/>
            </a:prstGeom>
            <a:noFill/>
            <a:ln w="25400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6" name="Line 136"/>
            <p:cNvSpPr>
              <a:spLocks noChangeShapeType="1"/>
            </p:cNvSpPr>
            <p:nvPr/>
          </p:nvSpPr>
          <p:spPr bwMode="auto">
            <a:xfrm flipH="1">
              <a:off x="1181100" y="3659188"/>
              <a:ext cx="1400175" cy="1339850"/>
            </a:xfrm>
            <a:prstGeom prst="line">
              <a:avLst/>
            </a:prstGeom>
            <a:noFill/>
            <a:ln w="25400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7" name="Line 137"/>
            <p:cNvSpPr>
              <a:spLocks noChangeShapeType="1"/>
            </p:cNvSpPr>
            <p:nvPr/>
          </p:nvSpPr>
          <p:spPr bwMode="auto">
            <a:xfrm flipH="1">
              <a:off x="942975" y="3671888"/>
              <a:ext cx="1641475" cy="2146300"/>
            </a:xfrm>
            <a:prstGeom prst="line">
              <a:avLst/>
            </a:prstGeom>
            <a:noFill/>
            <a:ln w="25400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8" name="Line 138"/>
            <p:cNvSpPr>
              <a:spLocks noChangeShapeType="1"/>
            </p:cNvSpPr>
            <p:nvPr/>
          </p:nvSpPr>
          <p:spPr bwMode="auto">
            <a:xfrm flipH="1">
              <a:off x="1762125" y="3681413"/>
              <a:ext cx="828675" cy="1841500"/>
            </a:xfrm>
            <a:prstGeom prst="line">
              <a:avLst/>
            </a:prstGeom>
            <a:noFill/>
            <a:ln w="25400">
              <a:solidFill>
                <a:srgbClr val="80808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29" name="AutoShape 139"/>
            <p:cNvSpPr>
              <a:spLocks noChangeArrowheads="1"/>
            </p:cNvSpPr>
            <p:nvPr/>
          </p:nvSpPr>
          <p:spPr bwMode="auto">
            <a:xfrm>
              <a:off x="2514600" y="3489325"/>
              <a:ext cx="228600" cy="228600"/>
            </a:xfrm>
            <a:prstGeom prst="diamond">
              <a:avLst/>
            </a:prstGeom>
            <a:solidFill>
              <a:srgbClr val="9900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0" name="Oval 140"/>
            <p:cNvSpPr>
              <a:spLocks noChangeArrowheads="1"/>
            </p:cNvSpPr>
            <p:nvPr/>
          </p:nvSpPr>
          <p:spPr bwMode="auto">
            <a:xfrm>
              <a:off x="1066800" y="49704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1" name="Oval 141"/>
            <p:cNvSpPr>
              <a:spLocks noChangeArrowheads="1"/>
            </p:cNvSpPr>
            <p:nvPr/>
          </p:nvSpPr>
          <p:spPr bwMode="auto">
            <a:xfrm>
              <a:off x="1676400" y="55038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2" name="Rectangle 142" descr="Wide downward diagonal"/>
            <p:cNvSpPr>
              <a:spLocks noChangeArrowheads="1"/>
            </p:cNvSpPr>
            <p:nvPr/>
          </p:nvSpPr>
          <p:spPr bwMode="auto">
            <a:xfrm>
              <a:off x="2667000" y="2989263"/>
              <a:ext cx="152400" cy="152400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3" name="Rectangle 143" descr="Wide downward diagonal"/>
            <p:cNvSpPr>
              <a:spLocks noChangeArrowheads="1"/>
            </p:cNvSpPr>
            <p:nvPr/>
          </p:nvSpPr>
          <p:spPr bwMode="auto">
            <a:xfrm>
              <a:off x="3048000" y="3675063"/>
              <a:ext cx="152400" cy="152400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4" name="Rectangle 144" descr="Wide downward diagonal"/>
            <p:cNvSpPr>
              <a:spLocks noChangeArrowheads="1"/>
            </p:cNvSpPr>
            <p:nvPr/>
          </p:nvSpPr>
          <p:spPr bwMode="auto">
            <a:xfrm>
              <a:off x="3657600" y="2684463"/>
              <a:ext cx="152400" cy="152400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5" name="Rectangle 145" descr="Wide downward diagonal"/>
            <p:cNvSpPr>
              <a:spLocks noChangeArrowheads="1"/>
            </p:cNvSpPr>
            <p:nvPr/>
          </p:nvSpPr>
          <p:spPr bwMode="auto">
            <a:xfrm>
              <a:off x="3810000" y="3675063"/>
              <a:ext cx="152400" cy="152400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6" name="Rectangle 146" descr="Wide downward diagonal"/>
            <p:cNvSpPr>
              <a:spLocks noChangeArrowheads="1"/>
            </p:cNvSpPr>
            <p:nvPr/>
          </p:nvSpPr>
          <p:spPr bwMode="auto">
            <a:xfrm>
              <a:off x="3733800" y="4437063"/>
              <a:ext cx="152400" cy="152400"/>
            </a:xfrm>
            <a:prstGeom prst="rect">
              <a:avLst/>
            </a:prstGeom>
            <a:blipFill dpi="0" rotWithShape="0">
              <a:blip r:embed="rId5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7" name="Oval 147"/>
            <p:cNvSpPr>
              <a:spLocks noChangeArrowheads="1"/>
            </p:cNvSpPr>
            <p:nvPr/>
          </p:nvSpPr>
          <p:spPr bwMode="auto">
            <a:xfrm>
              <a:off x="838200" y="58086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8" name="Oval 148"/>
            <p:cNvSpPr>
              <a:spLocks noChangeArrowheads="1"/>
            </p:cNvSpPr>
            <p:nvPr/>
          </p:nvSpPr>
          <p:spPr bwMode="auto">
            <a:xfrm>
              <a:off x="914400" y="44370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39" name="Oval 149"/>
            <p:cNvSpPr>
              <a:spLocks noChangeArrowheads="1"/>
            </p:cNvSpPr>
            <p:nvPr/>
          </p:nvSpPr>
          <p:spPr bwMode="auto">
            <a:xfrm>
              <a:off x="1600200" y="4132263"/>
              <a:ext cx="152400" cy="15240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8340" name="Group 153"/>
            <p:cNvGrpSpPr>
              <a:grpSpLocks/>
            </p:cNvGrpSpPr>
            <p:nvPr/>
          </p:nvGrpSpPr>
          <p:grpSpPr bwMode="auto">
            <a:xfrm>
              <a:off x="2209800" y="3181350"/>
              <a:ext cx="847725" cy="847725"/>
              <a:chOff x="3395" y="1804"/>
              <a:chExt cx="534" cy="534"/>
            </a:xfrm>
          </p:grpSpPr>
          <p:sp>
            <p:nvSpPr>
              <p:cNvPr id="8342" name="Oval 150"/>
              <p:cNvSpPr>
                <a:spLocks noChangeArrowheads="1"/>
              </p:cNvSpPr>
              <p:nvPr/>
            </p:nvSpPr>
            <p:spPr bwMode="auto">
              <a:xfrm>
                <a:off x="3567" y="1976"/>
                <a:ext cx="190" cy="190"/>
              </a:xfrm>
              <a:prstGeom prst="ellipse">
                <a:avLst/>
              </a:prstGeom>
              <a:noFill/>
              <a:ln w="19050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43" name="Oval 151"/>
              <p:cNvSpPr>
                <a:spLocks noChangeArrowheads="1"/>
              </p:cNvSpPr>
              <p:nvPr/>
            </p:nvSpPr>
            <p:spPr bwMode="auto">
              <a:xfrm>
                <a:off x="3469" y="1878"/>
                <a:ext cx="386" cy="386"/>
              </a:xfrm>
              <a:prstGeom prst="ellipse">
                <a:avLst/>
              </a:prstGeom>
              <a:noFill/>
              <a:ln w="19050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44" name="Oval 152"/>
              <p:cNvSpPr>
                <a:spLocks noChangeArrowheads="1"/>
              </p:cNvSpPr>
              <p:nvPr/>
            </p:nvSpPr>
            <p:spPr bwMode="auto">
              <a:xfrm>
                <a:off x="3395" y="1804"/>
                <a:ext cx="534" cy="534"/>
              </a:xfrm>
              <a:prstGeom prst="ellipse">
                <a:avLst/>
              </a:prstGeom>
              <a:noFill/>
              <a:ln w="19050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aphicFrame>
          <p:nvGraphicFramePr>
            <p:cNvPr id="8341" name="Object 159"/>
            <p:cNvGraphicFramePr>
              <a:graphicFrameLocks noChangeAspect="1"/>
            </p:cNvGraphicFramePr>
            <p:nvPr/>
          </p:nvGraphicFramePr>
          <p:xfrm>
            <a:off x="1384300" y="1571625"/>
            <a:ext cx="2813050" cy="8001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8381" name="Equation" r:id="rId6" imgW="1473200" imgH="419100" progId="Equation.3">
                    <p:embed/>
                  </p:oleObj>
                </mc:Choice>
                <mc:Fallback>
                  <p:oleObj name="Equation" r:id="rId6" imgW="1473200" imgH="419100" progId="Equation.3">
                    <p:embed/>
                    <p:pic>
                      <p:nvPicPr>
                        <p:cNvPr id="0" name="Object 15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384300" y="1571625"/>
                          <a:ext cx="2813050" cy="8001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8198" name="Group 165"/>
          <p:cNvGrpSpPr>
            <a:grpSpLocks/>
          </p:cNvGrpSpPr>
          <p:nvPr/>
        </p:nvGrpSpPr>
        <p:grpSpPr bwMode="auto">
          <a:xfrm>
            <a:off x="7935913" y="2660650"/>
            <a:ext cx="603250" cy="603250"/>
            <a:chOff x="3223" y="196"/>
            <a:chExt cx="380" cy="380"/>
          </a:xfrm>
        </p:grpSpPr>
        <p:sp>
          <p:nvSpPr>
            <p:cNvPr id="8212" name="Rectangle 162"/>
            <p:cNvSpPr>
              <a:spLocks noChangeArrowheads="1"/>
            </p:cNvSpPr>
            <p:nvPr/>
          </p:nvSpPr>
          <p:spPr bwMode="auto">
            <a:xfrm>
              <a:off x="3223" y="196"/>
              <a:ext cx="380" cy="380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13" name="Rectangle 163"/>
            <p:cNvSpPr>
              <a:spLocks noChangeArrowheads="1"/>
            </p:cNvSpPr>
            <p:nvPr/>
          </p:nvSpPr>
          <p:spPr bwMode="auto">
            <a:xfrm>
              <a:off x="3315" y="288"/>
              <a:ext cx="196" cy="196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14" name="Rectangle 164"/>
            <p:cNvSpPr>
              <a:spLocks noChangeArrowheads="1"/>
            </p:cNvSpPr>
            <p:nvPr/>
          </p:nvSpPr>
          <p:spPr bwMode="auto">
            <a:xfrm>
              <a:off x="3378" y="352"/>
              <a:ext cx="69" cy="69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8199" name="Group 166"/>
          <p:cNvGrpSpPr>
            <a:grpSpLocks/>
          </p:cNvGrpSpPr>
          <p:nvPr/>
        </p:nvGrpSpPr>
        <p:grpSpPr bwMode="auto">
          <a:xfrm rot="-3124319">
            <a:off x="7947025" y="3625850"/>
            <a:ext cx="603250" cy="603250"/>
            <a:chOff x="3223" y="196"/>
            <a:chExt cx="380" cy="380"/>
          </a:xfrm>
        </p:grpSpPr>
        <p:sp>
          <p:nvSpPr>
            <p:cNvPr id="8209" name="Rectangle 167"/>
            <p:cNvSpPr>
              <a:spLocks noChangeArrowheads="1"/>
            </p:cNvSpPr>
            <p:nvPr/>
          </p:nvSpPr>
          <p:spPr bwMode="auto">
            <a:xfrm>
              <a:off x="3223" y="196"/>
              <a:ext cx="380" cy="380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10" name="Rectangle 168"/>
            <p:cNvSpPr>
              <a:spLocks noChangeArrowheads="1"/>
            </p:cNvSpPr>
            <p:nvPr/>
          </p:nvSpPr>
          <p:spPr bwMode="auto">
            <a:xfrm>
              <a:off x="3315" y="288"/>
              <a:ext cx="196" cy="196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11" name="Rectangle 169"/>
            <p:cNvSpPr>
              <a:spLocks noChangeArrowheads="1"/>
            </p:cNvSpPr>
            <p:nvPr/>
          </p:nvSpPr>
          <p:spPr bwMode="auto">
            <a:xfrm>
              <a:off x="3378" y="352"/>
              <a:ext cx="69" cy="69"/>
            </a:xfrm>
            <a:prstGeom prst="rect">
              <a:avLst/>
            </a:prstGeom>
            <a:noFill/>
            <a:ln w="2540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8200" name="Group 171"/>
          <p:cNvGrpSpPr>
            <a:grpSpLocks/>
          </p:cNvGrpSpPr>
          <p:nvPr/>
        </p:nvGrpSpPr>
        <p:grpSpPr bwMode="auto">
          <a:xfrm>
            <a:off x="7704138" y="4721225"/>
            <a:ext cx="1193800" cy="546100"/>
            <a:chOff x="3395" y="1804"/>
            <a:chExt cx="534" cy="534"/>
          </a:xfrm>
        </p:grpSpPr>
        <p:sp>
          <p:nvSpPr>
            <p:cNvPr id="8206" name="Oval 172"/>
            <p:cNvSpPr>
              <a:spLocks noChangeArrowheads="1"/>
            </p:cNvSpPr>
            <p:nvPr/>
          </p:nvSpPr>
          <p:spPr bwMode="auto">
            <a:xfrm>
              <a:off x="3567" y="1976"/>
              <a:ext cx="190" cy="190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07" name="Oval 173"/>
            <p:cNvSpPr>
              <a:spLocks noChangeArrowheads="1"/>
            </p:cNvSpPr>
            <p:nvPr/>
          </p:nvSpPr>
          <p:spPr bwMode="auto">
            <a:xfrm>
              <a:off x="3469" y="1878"/>
              <a:ext cx="386" cy="386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208" name="Oval 174"/>
            <p:cNvSpPr>
              <a:spLocks noChangeArrowheads="1"/>
            </p:cNvSpPr>
            <p:nvPr/>
          </p:nvSpPr>
          <p:spPr bwMode="auto">
            <a:xfrm>
              <a:off x="3395" y="1804"/>
              <a:ext cx="534" cy="534"/>
            </a:xfrm>
            <a:prstGeom prst="ellipse">
              <a:avLst/>
            </a:prstGeom>
            <a:noFill/>
            <a:ln w="19050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8201" name="Text Box 175"/>
          <p:cNvSpPr txBox="1">
            <a:spLocks noChangeArrowheads="1"/>
          </p:cNvSpPr>
          <p:nvPr/>
        </p:nvSpPr>
        <p:spPr bwMode="auto">
          <a:xfrm>
            <a:off x="5591175" y="3759200"/>
            <a:ext cx="17859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Manhattan (p=1) </a:t>
            </a:r>
            <a:endParaRPr lang="en-US" altLang="en-US" sz="2800"/>
          </a:p>
        </p:txBody>
      </p:sp>
      <p:sp>
        <p:nvSpPr>
          <p:cNvPr id="8202" name="Text Box 176"/>
          <p:cNvSpPr txBox="1">
            <a:spLocks noChangeArrowheads="1"/>
          </p:cNvSpPr>
          <p:nvPr/>
        </p:nvSpPr>
        <p:spPr bwMode="auto">
          <a:xfrm>
            <a:off x="5591175" y="2787650"/>
            <a:ext cx="13668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Max (p=inf) </a:t>
            </a:r>
            <a:endParaRPr lang="en-US" altLang="en-US" sz="2800"/>
          </a:p>
        </p:txBody>
      </p:sp>
      <p:sp>
        <p:nvSpPr>
          <p:cNvPr id="8203" name="Text Box 177"/>
          <p:cNvSpPr txBox="1">
            <a:spLocks noChangeArrowheads="1"/>
          </p:cNvSpPr>
          <p:nvPr/>
        </p:nvSpPr>
        <p:spPr bwMode="auto">
          <a:xfrm>
            <a:off x="5591175" y="5940425"/>
            <a:ext cx="1365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Mahalanobis</a:t>
            </a:r>
          </a:p>
        </p:txBody>
      </p:sp>
      <p:sp>
        <p:nvSpPr>
          <p:cNvPr id="8204" name="Text Box 178"/>
          <p:cNvSpPr txBox="1">
            <a:spLocks noChangeArrowheads="1"/>
          </p:cNvSpPr>
          <p:nvPr/>
        </p:nvSpPr>
        <p:spPr bwMode="auto">
          <a:xfrm>
            <a:off x="5591175" y="4810125"/>
            <a:ext cx="2101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/>
              <a:t>Weighted Euclidean </a:t>
            </a:r>
            <a:endParaRPr lang="en-US" altLang="en-US" sz="2800"/>
          </a:p>
        </p:txBody>
      </p:sp>
      <p:sp>
        <p:nvSpPr>
          <p:cNvPr id="142515" name="Text Box 179"/>
          <p:cNvSpPr txBox="1">
            <a:spLocks noChangeArrowheads="1"/>
          </p:cNvSpPr>
          <p:nvPr/>
        </p:nvSpPr>
        <p:spPr bwMode="auto">
          <a:xfrm>
            <a:off x="192088" y="149225"/>
            <a:ext cx="8951912" cy="822325"/>
          </a:xfrm>
          <a:prstGeom prst="rect">
            <a:avLst/>
          </a:prstGeom>
          <a:noFill/>
          <a:ln w="0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Up to now we have assumed that the nearest neighbor algorithm uses the Euclidean Distance, however this need not be the case…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ChangeArrowheads="1"/>
          </p:cNvSpPr>
          <p:nvPr/>
        </p:nvSpPr>
        <p:spPr bwMode="auto">
          <a:xfrm rot="-5400000">
            <a:off x="1008063" y="3182937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58371" name="Rectangle 3"/>
          <p:cNvSpPr>
            <a:spLocks noChangeArrowheads="1"/>
          </p:cNvSpPr>
          <p:nvPr/>
        </p:nvSpPr>
        <p:spPr bwMode="auto">
          <a:xfrm>
            <a:off x="2590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2" name="Rectangle 4"/>
          <p:cNvSpPr>
            <a:spLocks noChangeArrowheads="1"/>
          </p:cNvSpPr>
          <p:nvPr/>
        </p:nvSpPr>
        <p:spPr bwMode="auto">
          <a:xfrm>
            <a:off x="2971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3" name="Rectangle 5"/>
          <p:cNvSpPr>
            <a:spLocks noChangeArrowheads="1"/>
          </p:cNvSpPr>
          <p:nvPr/>
        </p:nvSpPr>
        <p:spPr bwMode="auto">
          <a:xfrm>
            <a:off x="3352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4" name="Rectangle 6"/>
          <p:cNvSpPr>
            <a:spLocks noChangeArrowheads="1"/>
          </p:cNvSpPr>
          <p:nvPr/>
        </p:nvSpPr>
        <p:spPr bwMode="auto">
          <a:xfrm>
            <a:off x="3733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5" name="Rectangle 7"/>
          <p:cNvSpPr>
            <a:spLocks noChangeArrowheads="1"/>
          </p:cNvSpPr>
          <p:nvPr/>
        </p:nvSpPr>
        <p:spPr bwMode="auto">
          <a:xfrm>
            <a:off x="4114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6" name="Rectangle 8"/>
          <p:cNvSpPr>
            <a:spLocks noChangeArrowheads="1"/>
          </p:cNvSpPr>
          <p:nvPr/>
        </p:nvSpPr>
        <p:spPr bwMode="auto">
          <a:xfrm>
            <a:off x="4495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7" name="Rectangle 9"/>
          <p:cNvSpPr>
            <a:spLocks noChangeArrowheads="1"/>
          </p:cNvSpPr>
          <p:nvPr/>
        </p:nvSpPr>
        <p:spPr bwMode="auto">
          <a:xfrm>
            <a:off x="4876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8" name="Rectangle 10"/>
          <p:cNvSpPr>
            <a:spLocks noChangeArrowheads="1"/>
          </p:cNvSpPr>
          <p:nvPr/>
        </p:nvSpPr>
        <p:spPr bwMode="auto">
          <a:xfrm>
            <a:off x="5257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9" name="Rectangle 11"/>
          <p:cNvSpPr>
            <a:spLocks noChangeArrowheads="1"/>
          </p:cNvSpPr>
          <p:nvPr/>
        </p:nvSpPr>
        <p:spPr bwMode="auto">
          <a:xfrm>
            <a:off x="5638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0" name="Rectangle 12"/>
          <p:cNvSpPr>
            <a:spLocks noChangeArrowheads="1"/>
          </p:cNvSpPr>
          <p:nvPr/>
        </p:nvSpPr>
        <p:spPr bwMode="auto">
          <a:xfrm>
            <a:off x="6019800" y="4876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1" name="Rectangle 13"/>
          <p:cNvSpPr>
            <a:spLocks noChangeArrowheads="1"/>
          </p:cNvSpPr>
          <p:nvPr/>
        </p:nvSpPr>
        <p:spPr bwMode="auto">
          <a:xfrm>
            <a:off x="2590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2" name="Rectangle 14"/>
          <p:cNvSpPr>
            <a:spLocks noChangeArrowheads="1"/>
          </p:cNvSpPr>
          <p:nvPr/>
        </p:nvSpPr>
        <p:spPr bwMode="auto">
          <a:xfrm>
            <a:off x="2971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3" name="Rectangle 15"/>
          <p:cNvSpPr>
            <a:spLocks noChangeArrowheads="1"/>
          </p:cNvSpPr>
          <p:nvPr/>
        </p:nvSpPr>
        <p:spPr bwMode="auto">
          <a:xfrm>
            <a:off x="3352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4" name="Rectangle 16"/>
          <p:cNvSpPr>
            <a:spLocks noChangeArrowheads="1"/>
          </p:cNvSpPr>
          <p:nvPr/>
        </p:nvSpPr>
        <p:spPr bwMode="auto">
          <a:xfrm>
            <a:off x="3733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5" name="Rectangle 17"/>
          <p:cNvSpPr>
            <a:spLocks noChangeArrowheads="1"/>
          </p:cNvSpPr>
          <p:nvPr/>
        </p:nvSpPr>
        <p:spPr bwMode="auto">
          <a:xfrm>
            <a:off x="4114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6" name="Rectangle 18"/>
          <p:cNvSpPr>
            <a:spLocks noChangeArrowheads="1"/>
          </p:cNvSpPr>
          <p:nvPr/>
        </p:nvSpPr>
        <p:spPr bwMode="auto">
          <a:xfrm>
            <a:off x="4495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7" name="Rectangle 19"/>
          <p:cNvSpPr>
            <a:spLocks noChangeArrowheads="1"/>
          </p:cNvSpPr>
          <p:nvPr/>
        </p:nvSpPr>
        <p:spPr bwMode="auto">
          <a:xfrm>
            <a:off x="4876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8" name="Rectangle 20"/>
          <p:cNvSpPr>
            <a:spLocks noChangeArrowheads="1"/>
          </p:cNvSpPr>
          <p:nvPr/>
        </p:nvSpPr>
        <p:spPr bwMode="auto">
          <a:xfrm>
            <a:off x="5257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89" name="Rectangle 21"/>
          <p:cNvSpPr>
            <a:spLocks noChangeArrowheads="1"/>
          </p:cNvSpPr>
          <p:nvPr/>
        </p:nvSpPr>
        <p:spPr bwMode="auto">
          <a:xfrm>
            <a:off x="5638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0" name="Rectangle 22"/>
          <p:cNvSpPr>
            <a:spLocks noChangeArrowheads="1"/>
          </p:cNvSpPr>
          <p:nvPr/>
        </p:nvSpPr>
        <p:spPr bwMode="auto">
          <a:xfrm>
            <a:off x="6019800" y="4495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1" name="Rectangle 23"/>
          <p:cNvSpPr>
            <a:spLocks noChangeArrowheads="1"/>
          </p:cNvSpPr>
          <p:nvPr/>
        </p:nvSpPr>
        <p:spPr bwMode="auto">
          <a:xfrm>
            <a:off x="2590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2" name="Rectangle 24"/>
          <p:cNvSpPr>
            <a:spLocks noChangeArrowheads="1"/>
          </p:cNvSpPr>
          <p:nvPr/>
        </p:nvSpPr>
        <p:spPr bwMode="auto">
          <a:xfrm>
            <a:off x="2971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3" name="Rectangle 25"/>
          <p:cNvSpPr>
            <a:spLocks noChangeArrowheads="1"/>
          </p:cNvSpPr>
          <p:nvPr/>
        </p:nvSpPr>
        <p:spPr bwMode="auto">
          <a:xfrm>
            <a:off x="3352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4" name="Rectangle 26"/>
          <p:cNvSpPr>
            <a:spLocks noChangeArrowheads="1"/>
          </p:cNvSpPr>
          <p:nvPr/>
        </p:nvSpPr>
        <p:spPr bwMode="auto">
          <a:xfrm>
            <a:off x="3733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5" name="Rectangle 27"/>
          <p:cNvSpPr>
            <a:spLocks noChangeArrowheads="1"/>
          </p:cNvSpPr>
          <p:nvPr/>
        </p:nvSpPr>
        <p:spPr bwMode="auto">
          <a:xfrm>
            <a:off x="4114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6" name="Rectangle 28"/>
          <p:cNvSpPr>
            <a:spLocks noChangeArrowheads="1"/>
          </p:cNvSpPr>
          <p:nvPr/>
        </p:nvSpPr>
        <p:spPr bwMode="auto">
          <a:xfrm>
            <a:off x="4495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7" name="Rectangle 29"/>
          <p:cNvSpPr>
            <a:spLocks noChangeArrowheads="1"/>
          </p:cNvSpPr>
          <p:nvPr/>
        </p:nvSpPr>
        <p:spPr bwMode="auto">
          <a:xfrm>
            <a:off x="4876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8" name="Rectangle 30"/>
          <p:cNvSpPr>
            <a:spLocks noChangeArrowheads="1"/>
          </p:cNvSpPr>
          <p:nvPr/>
        </p:nvSpPr>
        <p:spPr bwMode="auto">
          <a:xfrm>
            <a:off x="5257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99" name="Rectangle 31"/>
          <p:cNvSpPr>
            <a:spLocks noChangeArrowheads="1"/>
          </p:cNvSpPr>
          <p:nvPr/>
        </p:nvSpPr>
        <p:spPr bwMode="auto">
          <a:xfrm>
            <a:off x="5638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0" name="Rectangle 32"/>
          <p:cNvSpPr>
            <a:spLocks noChangeArrowheads="1"/>
          </p:cNvSpPr>
          <p:nvPr/>
        </p:nvSpPr>
        <p:spPr bwMode="auto">
          <a:xfrm>
            <a:off x="6019800" y="4114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1" name="Rectangle 33"/>
          <p:cNvSpPr>
            <a:spLocks noChangeArrowheads="1"/>
          </p:cNvSpPr>
          <p:nvPr/>
        </p:nvSpPr>
        <p:spPr bwMode="auto">
          <a:xfrm>
            <a:off x="2590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2" name="Rectangle 34"/>
          <p:cNvSpPr>
            <a:spLocks noChangeArrowheads="1"/>
          </p:cNvSpPr>
          <p:nvPr/>
        </p:nvSpPr>
        <p:spPr bwMode="auto">
          <a:xfrm>
            <a:off x="2971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3" name="Rectangle 35"/>
          <p:cNvSpPr>
            <a:spLocks noChangeArrowheads="1"/>
          </p:cNvSpPr>
          <p:nvPr/>
        </p:nvSpPr>
        <p:spPr bwMode="auto">
          <a:xfrm>
            <a:off x="3352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4" name="Rectangle 36"/>
          <p:cNvSpPr>
            <a:spLocks noChangeArrowheads="1"/>
          </p:cNvSpPr>
          <p:nvPr/>
        </p:nvSpPr>
        <p:spPr bwMode="auto">
          <a:xfrm>
            <a:off x="3733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5" name="Rectangle 37"/>
          <p:cNvSpPr>
            <a:spLocks noChangeArrowheads="1"/>
          </p:cNvSpPr>
          <p:nvPr/>
        </p:nvSpPr>
        <p:spPr bwMode="auto">
          <a:xfrm>
            <a:off x="4114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6" name="Rectangle 38"/>
          <p:cNvSpPr>
            <a:spLocks noChangeArrowheads="1"/>
          </p:cNvSpPr>
          <p:nvPr/>
        </p:nvSpPr>
        <p:spPr bwMode="auto">
          <a:xfrm>
            <a:off x="4495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7" name="Rectangle 39"/>
          <p:cNvSpPr>
            <a:spLocks noChangeArrowheads="1"/>
          </p:cNvSpPr>
          <p:nvPr/>
        </p:nvSpPr>
        <p:spPr bwMode="auto">
          <a:xfrm>
            <a:off x="4876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8" name="Rectangle 40"/>
          <p:cNvSpPr>
            <a:spLocks noChangeArrowheads="1"/>
          </p:cNvSpPr>
          <p:nvPr/>
        </p:nvSpPr>
        <p:spPr bwMode="auto">
          <a:xfrm>
            <a:off x="5257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09" name="Rectangle 41"/>
          <p:cNvSpPr>
            <a:spLocks noChangeArrowheads="1"/>
          </p:cNvSpPr>
          <p:nvPr/>
        </p:nvSpPr>
        <p:spPr bwMode="auto">
          <a:xfrm>
            <a:off x="5638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0" name="Rectangle 42"/>
          <p:cNvSpPr>
            <a:spLocks noChangeArrowheads="1"/>
          </p:cNvSpPr>
          <p:nvPr/>
        </p:nvSpPr>
        <p:spPr bwMode="auto">
          <a:xfrm>
            <a:off x="6019800" y="3733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1" name="Rectangle 43"/>
          <p:cNvSpPr>
            <a:spLocks noChangeArrowheads="1"/>
          </p:cNvSpPr>
          <p:nvPr/>
        </p:nvSpPr>
        <p:spPr bwMode="auto">
          <a:xfrm>
            <a:off x="2590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2" name="Rectangle 44"/>
          <p:cNvSpPr>
            <a:spLocks noChangeArrowheads="1"/>
          </p:cNvSpPr>
          <p:nvPr/>
        </p:nvSpPr>
        <p:spPr bwMode="auto">
          <a:xfrm>
            <a:off x="2971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3" name="Rectangle 45"/>
          <p:cNvSpPr>
            <a:spLocks noChangeArrowheads="1"/>
          </p:cNvSpPr>
          <p:nvPr/>
        </p:nvSpPr>
        <p:spPr bwMode="auto">
          <a:xfrm>
            <a:off x="3352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4" name="Rectangle 46"/>
          <p:cNvSpPr>
            <a:spLocks noChangeArrowheads="1"/>
          </p:cNvSpPr>
          <p:nvPr/>
        </p:nvSpPr>
        <p:spPr bwMode="auto">
          <a:xfrm>
            <a:off x="3733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5" name="Rectangle 47"/>
          <p:cNvSpPr>
            <a:spLocks noChangeArrowheads="1"/>
          </p:cNvSpPr>
          <p:nvPr/>
        </p:nvSpPr>
        <p:spPr bwMode="auto">
          <a:xfrm>
            <a:off x="4114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6" name="Rectangle 48"/>
          <p:cNvSpPr>
            <a:spLocks noChangeArrowheads="1"/>
          </p:cNvSpPr>
          <p:nvPr/>
        </p:nvSpPr>
        <p:spPr bwMode="auto">
          <a:xfrm>
            <a:off x="4495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7" name="Rectangle 49"/>
          <p:cNvSpPr>
            <a:spLocks noChangeArrowheads="1"/>
          </p:cNvSpPr>
          <p:nvPr/>
        </p:nvSpPr>
        <p:spPr bwMode="auto">
          <a:xfrm>
            <a:off x="4876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8" name="Rectangle 50"/>
          <p:cNvSpPr>
            <a:spLocks noChangeArrowheads="1"/>
          </p:cNvSpPr>
          <p:nvPr/>
        </p:nvSpPr>
        <p:spPr bwMode="auto">
          <a:xfrm>
            <a:off x="5257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19" name="Rectangle 51"/>
          <p:cNvSpPr>
            <a:spLocks noChangeArrowheads="1"/>
          </p:cNvSpPr>
          <p:nvPr/>
        </p:nvSpPr>
        <p:spPr bwMode="auto">
          <a:xfrm>
            <a:off x="5638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0" name="Rectangle 52"/>
          <p:cNvSpPr>
            <a:spLocks noChangeArrowheads="1"/>
          </p:cNvSpPr>
          <p:nvPr/>
        </p:nvSpPr>
        <p:spPr bwMode="auto">
          <a:xfrm>
            <a:off x="6019800" y="3352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1" name="Rectangle 53"/>
          <p:cNvSpPr>
            <a:spLocks noChangeArrowheads="1"/>
          </p:cNvSpPr>
          <p:nvPr/>
        </p:nvSpPr>
        <p:spPr bwMode="auto">
          <a:xfrm>
            <a:off x="2590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2" name="Rectangle 54"/>
          <p:cNvSpPr>
            <a:spLocks noChangeArrowheads="1"/>
          </p:cNvSpPr>
          <p:nvPr/>
        </p:nvSpPr>
        <p:spPr bwMode="auto">
          <a:xfrm>
            <a:off x="2971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3" name="Rectangle 55"/>
          <p:cNvSpPr>
            <a:spLocks noChangeArrowheads="1"/>
          </p:cNvSpPr>
          <p:nvPr/>
        </p:nvSpPr>
        <p:spPr bwMode="auto">
          <a:xfrm>
            <a:off x="3352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4" name="Rectangle 56"/>
          <p:cNvSpPr>
            <a:spLocks noChangeArrowheads="1"/>
          </p:cNvSpPr>
          <p:nvPr/>
        </p:nvSpPr>
        <p:spPr bwMode="auto">
          <a:xfrm>
            <a:off x="3733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5" name="Rectangle 57"/>
          <p:cNvSpPr>
            <a:spLocks noChangeArrowheads="1"/>
          </p:cNvSpPr>
          <p:nvPr/>
        </p:nvSpPr>
        <p:spPr bwMode="auto">
          <a:xfrm>
            <a:off x="4114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6" name="Rectangle 58"/>
          <p:cNvSpPr>
            <a:spLocks noChangeArrowheads="1"/>
          </p:cNvSpPr>
          <p:nvPr/>
        </p:nvSpPr>
        <p:spPr bwMode="auto">
          <a:xfrm>
            <a:off x="4495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7" name="Rectangle 59"/>
          <p:cNvSpPr>
            <a:spLocks noChangeArrowheads="1"/>
          </p:cNvSpPr>
          <p:nvPr/>
        </p:nvSpPr>
        <p:spPr bwMode="auto">
          <a:xfrm>
            <a:off x="4876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8" name="Rectangle 60"/>
          <p:cNvSpPr>
            <a:spLocks noChangeArrowheads="1"/>
          </p:cNvSpPr>
          <p:nvPr/>
        </p:nvSpPr>
        <p:spPr bwMode="auto">
          <a:xfrm>
            <a:off x="5257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29" name="Rectangle 61"/>
          <p:cNvSpPr>
            <a:spLocks noChangeArrowheads="1"/>
          </p:cNvSpPr>
          <p:nvPr/>
        </p:nvSpPr>
        <p:spPr bwMode="auto">
          <a:xfrm>
            <a:off x="5638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0" name="Rectangle 62"/>
          <p:cNvSpPr>
            <a:spLocks noChangeArrowheads="1"/>
          </p:cNvSpPr>
          <p:nvPr/>
        </p:nvSpPr>
        <p:spPr bwMode="auto">
          <a:xfrm>
            <a:off x="6019800" y="2971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1" name="Rectangle 63"/>
          <p:cNvSpPr>
            <a:spLocks noChangeArrowheads="1"/>
          </p:cNvSpPr>
          <p:nvPr/>
        </p:nvSpPr>
        <p:spPr bwMode="auto">
          <a:xfrm>
            <a:off x="2590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2" name="Rectangle 64"/>
          <p:cNvSpPr>
            <a:spLocks noChangeArrowheads="1"/>
          </p:cNvSpPr>
          <p:nvPr/>
        </p:nvSpPr>
        <p:spPr bwMode="auto">
          <a:xfrm>
            <a:off x="2971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3" name="Rectangle 65"/>
          <p:cNvSpPr>
            <a:spLocks noChangeArrowheads="1"/>
          </p:cNvSpPr>
          <p:nvPr/>
        </p:nvSpPr>
        <p:spPr bwMode="auto">
          <a:xfrm>
            <a:off x="3352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4" name="Rectangle 66"/>
          <p:cNvSpPr>
            <a:spLocks noChangeArrowheads="1"/>
          </p:cNvSpPr>
          <p:nvPr/>
        </p:nvSpPr>
        <p:spPr bwMode="auto">
          <a:xfrm>
            <a:off x="3733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5" name="Rectangle 67"/>
          <p:cNvSpPr>
            <a:spLocks noChangeArrowheads="1"/>
          </p:cNvSpPr>
          <p:nvPr/>
        </p:nvSpPr>
        <p:spPr bwMode="auto">
          <a:xfrm>
            <a:off x="4114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6" name="Rectangle 68"/>
          <p:cNvSpPr>
            <a:spLocks noChangeArrowheads="1"/>
          </p:cNvSpPr>
          <p:nvPr/>
        </p:nvSpPr>
        <p:spPr bwMode="auto">
          <a:xfrm>
            <a:off x="4495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7" name="Rectangle 69"/>
          <p:cNvSpPr>
            <a:spLocks noChangeArrowheads="1"/>
          </p:cNvSpPr>
          <p:nvPr/>
        </p:nvSpPr>
        <p:spPr bwMode="auto">
          <a:xfrm>
            <a:off x="4876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8" name="Rectangle 70"/>
          <p:cNvSpPr>
            <a:spLocks noChangeArrowheads="1"/>
          </p:cNvSpPr>
          <p:nvPr/>
        </p:nvSpPr>
        <p:spPr bwMode="auto">
          <a:xfrm>
            <a:off x="5257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39" name="Rectangle 71"/>
          <p:cNvSpPr>
            <a:spLocks noChangeArrowheads="1"/>
          </p:cNvSpPr>
          <p:nvPr/>
        </p:nvSpPr>
        <p:spPr bwMode="auto">
          <a:xfrm>
            <a:off x="5638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0" name="Rectangle 72"/>
          <p:cNvSpPr>
            <a:spLocks noChangeArrowheads="1"/>
          </p:cNvSpPr>
          <p:nvPr/>
        </p:nvSpPr>
        <p:spPr bwMode="auto">
          <a:xfrm>
            <a:off x="6019800" y="2590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1" name="Rectangle 73"/>
          <p:cNvSpPr>
            <a:spLocks noChangeArrowheads="1"/>
          </p:cNvSpPr>
          <p:nvPr/>
        </p:nvSpPr>
        <p:spPr bwMode="auto">
          <a:xfrm>
            <a:off x="2590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2" name="Rectangle 74"/>
          <p:cNvSpPr>
            <a:spLocks noChangeArrowheads="1"/>
          </p:cNvSpPr>
          <p:nvPr/>
        </p:nvSpPr>
        <p:spPr bwMode="auto">
          <a:xfrm>
            <a:off x="2971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3" name="Rectangle 75"/>
          <p:cNvSpPr>
            <a:spLocks noChangeArrowheads="1"/>
          </p:cNvSpPr>
          <p:nvPr/>
        </p:nvSpPr>
        <p:spPr bwMode="auto">
          <a:xfrm>
            <a:off x="3352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4" name="Rectangle 76"/>
          <p:cNvSpPr>
            <a:spLocks noChangeArrowheads="1"/>
          </p:cNvSpPr>
          <p:nvPr/>
        </p:nvSpPr>
        <p:spPr bwMode="auto">
          <a:xfrm>
            <a:off x="3733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5" name="Rectangle 77"/>
          <p:cNvSpPr>
            <a:spLocks noChangeArrowheads="1"/>
          </p:cNvSpPr>
          <p:nvPr/>
        </p:nvSpPr>
        <p:spPr bwMode="auto">
          <a:xfrm>
            <a:off x="4114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6" name="Rectangle 78"/>
          <p:cNvSpPr>
            <a:spLocks noChangeArrowheads="1"/>
          </p:cNvSpPr>
          <p:nvPr/>
        </p:nvSpPr>
        <p:spPr bwMode="auto">
          <a:xfrm>
            <a:off x="4495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7" name="Rectangle 79"/>
          <p:cNvSpPr>
            <a:spLocks noChangeArrowheads="1"/>
          </p:cNvSpPr>
          <p:nvPr/>
        </p:nvSpPr>
        <p:spPr bwMode="auto">
          <a:xfrm>
            <a:off x="4876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8" name="Rectangle 80"/>
          <p:cNvSpPr>
            <a:spLocks noChangeArrowheads="1"/>
          </p:cNvSpPr>
          <p:nvPr/>
        </p:nvSpPr>
        <p:spPr bwMode="auto">
          <a:xfrm>
            <a:off x="5257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49" name="Rectangle 81"/>
          <p:cNvSpPr>
            <a:spLocks noChangeArrowheads="1"/>
          </p:cNvSpPr>
          <p:nvPr/>
        </p:nvSpPr>
        <p:spPr bwMode="auto">
          <a:xfrm>
            <a:off x="5638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0" name="Rectangle 82"/>
          <p:cNvSpPr>
            <a:spLocks noChangeArrowheads="1"/>
          </p:cNvSpPr>
          <p:nvPr/>
        </p:nvSpPr>
        <p:spPr bwMode="auto">
          <a:xfrm>
            <a:off x="6019800" y="2209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1" name="Rectangle 83"/>
          <p:cNvSpPr>
            <a:spLocks noChangeArrowheads="1"/>
          </p:cNvSpPr>
          <p:nvPr/>
        </p:nvSpPr>
        <p:spPr bwMode="auto">
          <a:xfrm>
            <a:off x="2590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2" name="Rectangle 84"/>
          <p:cNvSpPr>
            <a:spLocks noChangeArrowheads="1"/>
          </p:cNvSpPr>
          <p:nvPr/>
        </p:nvSpPr>
        <p:spPr bwMode="auto">
          <a:xfrm>
            <a:off x="2971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3" name="Rectangle 85"/>
          <p:cNvSpPr>
            <a:spLocks noChangeArrowheads="1"/>
          </p:cNvSpPr>
          <p:nvPr/>
        </p:nvSpPr>
        <p:spPr bwMode="auto">
          <a:xfrm>
            <a:off x="3352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4" name="Rectangle 86"/>
          <p:cNvSpPr>
            <a:spLocks noChangeArrowheads="1"/>
          </p:cNvSpPr>
          <p:nvPr/>
        </p:nvSpPr>
        <p:spPr bwMode="auto">
          <a:xfrm>
            <a:off x="3733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5" name="Rectangle 87"/>
          <p:cNvSpPr>
            <a:spLocks noChangeArrowheads="1"/>
          </p:cNvSpPr>
          <p:nvPr/>
        </p:nvSpPr>
        <p:spPr bwMode="auto">
          <a:xfrm>
            <a:off x="4114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6" name="Rectangle 88"/>
          <p:cNvSpPr>
            <a:spLocks noChangeArrowheads="1"/>
          </p:cNvSpPr>
          <p:nvPr/>
        </p:nvSpPr>
        <p:spPr bwMode="auto">
          <a:xfrm>
            <a:off x="4495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7" name="Rectangle 89"/>
          <p:cNvSpPr>
            <a:spLocks noChangeArrowheads="1"/>
          </p:cNvSpPr>
          <p:nvPr/>
        </p:nvSpPr>
        <p:spPr bwMode="auto">
          <a:xfrm>
            <a:off x="4876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8" name="Rectangle 90"/>
          <p:cNvSpPr>
            <a:spLocks noChangeArrowheads="1"/>
          </p:cNvSpPr>
          <p:nvPr/>
        </p:nvSpPr>
        <p:spPr bwMode="auto">
          <a:xfrm>
            <a:off x="5257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59" name="Rectangle 91"/>
          <p:cNvSpPr>
            <a:spLocks noChangeArrowheads="1"/>
          </p:cNvSpPr>
          <p:nvPr/>
        </p:nvSpPr>
        <p:spPr bwMode="auto">
          <a:xfrm>
            <a:off x="5638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0" name="Rectangle 92"/>
          <p:cNvSpPr>
            <a:spLocks noChangeArrowheads="1"/>
          </p:cNvSpPr>
          <p:nvPr/>
        </p:nvSpPr>
        <p:spPr bwMode="auto">
          <a:xfrm>
            <a:off x="6019800" y="1828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1" name="Rectangle 93"/>
          <p:cNvSpPr>
            <a:spLocks noChangeArrowheads="1"/>
          </p:cNvSpPr>
          <p:nvPr/>
        </p:nvSpPr>
        <p:spPr bwMode="auto">
          <a:xfrm>
            <a:off x="2590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2" name="Rectangle 94"/>
          <p:cNvSpPr>
            <a:spLocks noChangeArrowheads="1"/>
          </p:cNvSpPr>
          <p:nvPr/>
        </p:nvSpPr>
        <p:spPr bwMode="auto">
          <a:xfrm>
            <a:off x="2971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3" name="Rectangle 95"/>
          <p:cNvSpPr>
            <a:spLocks noChangeArrowheads="1"/>
          </p:cNvSpPr>
          <p:nvPr/>
        </p:nvSpPr>
        <p:spPr bwMode="auto">
          <a:xfrm>
            <a:off x="3352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4" name="Rectangle 96"/>
          <p:cNvSpPr>
            <a:spLocks noChangeArrowheads="1"/>
          </p:cNvSpPr>
          <p:nvPr/>
        </p:nvSpPr>
        <p:spPr bwMode="auto">
          <a:xfrm>
            <a:off x="3733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5" name="Rectangle 97"/>
          <p:cNvSpPr>
            <a:spLocks noChangeArrowheads="1"/>
          </p:cNvSpPr>
          <p:nvPr/>
        </p:nvSpPr>
        <p:spPr bwMode="auto">
          <a:xfrm>
            <a:off x="4114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6" name="Rectangle 98"/>
          <p:cNvSpPr>
            <a:spLocks noChangeArrowheads="1"/>
          </p:cNvSpPr>
          <p:nvPr/>
        </p:nvSpPr>
        <p:spPr bwMode="auto">
          <a:xfrm>
            <a:off x="4495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7" name="Rectangle 99"/>
          <p:cNvSpPr>
            <a:spLocks noChangeArrowheads="1"/>
          </p:cNvSpPr>
          <p:nvPr/>
        </p:nvSpPr>
        <p:spPr bwMode="auto">
          <a:xfrm>
            <a:off x="4876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8" name="Rectangle 100"/>
          <p:cNvSpPr>
            <a:spLocks noChangeArrowheads="1"/>
          </p:cNvSpPr>
          <p:nvPr/>
        </p:nvSpPr>
        <p:spPr bwMode="auto">
          <a:xfrm>
            <a:off x="5257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69" name="Rectangle 101"/>
          <p:cNvSpPr>
            <a:spLocks noChangeArrowheads="1"/>
          </p:cNvSpPr>
          <p:nvPr/>
        </p:nvSpPr>
        <p:spPr bwMode="auto">
          <a:xfrm>
            <a:off x="5638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0" name="Rectangle 102"/>
          <p:cNvSpPr>
            <a:spLocks noChangeArrowheads="1"/>
          </p:cNvSpPr>
          <p:nvPr/>
        </p:nvSpPr>
        <p:spPr bwMode="auto">
          <a:xfrm>
            <a:off x="6019800" y="14478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1" name="Line 103"/>
          <p:cNvSpPr>
            <a:spLocks noChangeShapeType="1"/>
          </p:cNvSpPr>
          <p:nvPr/>
        </p:nvSpPr>
        <p:spPr bwMode="auto">
          <a:xfrm>
            <a:off x="2590800" y="52578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2" name="Line 104"/>
          <p:cNvSpPr>
            <a:spLocks noChangeShapeType="1"/>
          </p:cNvSpPr>
          <p:nvPr/>
        </p:nvSpPr>
        <p:spPr bwMode="auto">
          <a:xfrm flipV="1">
            <a:off x="2590800" y="14478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3" name="Oval 105"/>
          <p:cNvSpPr>
            <a:spLocks noChangeArrowheads="1"/>
          </p:cNvSpPr>
          <p:nvPr/>
        </p:nvSpPr>
        <p:spPr bwMode="auto">
          <a:xfrm>
            <a:off x="2971800" y="3962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4" name="Oval 106"/>
          <p:cNvSpPr>
            <a:spLocks noChangeArrowheads="1"/>
          </p:cNvSpPr>
          <p:nvPr/>
        </p:nvSpPr>
        <p:spPr bwMode="auto">
          <a:xfrm>
            <a:off x="3581400" y="4495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5" name="Rectangle 107" descr="Wide downward diagonal"/>
          <p:cNvSpPr>
            <a:spLocks noChangeArrowheads="1"/>
          </p:cNvSpPr>
          <p:nvPr/>
        </p:nvSpPr>
        <p:spPr bwMode="auto">
          <a:xfrm>
            <a:off x="4572000" y="1981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6" name="Rectangle 108" descr="Wide downward diagonal"/>
          <p:cNvSpPr>
            <a:spLocks noChangeArrowheads="1"/>
          </p:cNvSpPr>
          <p:nvPr/>
        </p:nvSpPr>
        <p:spPr bwMode="auto">
          <a:xfrm>
            <a:off x="49530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7" name="Rectangle 109" descr="Wide downward diagonal"/>
          <p:cNvSpPr>
            <a:spLocks noChangeArrowheads="1"/>
          </p:cNvSpPr>
          <p:nvPr/>
        </p:nvSpPr>
        <p:spPr bwMode="auto">
          <a:xfrm>
            <a:off x="5562600" y="1676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8" name="Rectangle 110" descr="Wide downward diagonal"/>
          <p:cNvSpPr>
            <a:spLocks noChangeArrowheads="1"/>
          </p:cNvSpPr>
          <p:nvPr/>
        </p:nvSpPr>
        <p:spPr bwMode="auto">
          <a:xfrm>
            <a:off x="5715000" y="2667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79" name="Rectangle 111" descr="Wide downward diagonal"/>
          <p:cNvSpPr>
            <a:spLocks noChangeArrowheads="1"/>
          </p:cNvSpPr>
          <p:nvPr/>
        </p:nvSpPr>
        <p:spPr bwMode="auto">
          <a:xfrm>
            <a:off x="5638800" y="342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0" name="Oval 112"/>
          <p:cNvSpPr>
            <a:spLocks noChangeArrowheads="1"/>
          </p:cNvSpPr>
          <p:nvPr/>
        </p:nvSpPr>
        <p:spPr bwMode="auto">
          <a:xfrm>
            <a:off x="3505200" y="3124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1" name="Oval 113"/>
          <p:cNvSpPr>
            <a:spLocks noChangeArrowheads="1"/>
          </p:cNvSpPr>
          <p:nvPr/>
        </p:nvSpPr>
        <p:spPr bwMode="auto">
          <a:xfrm>
            <a:off x="2743200" y="4800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482" name="Oval 114"/>
          <p:cNvSpPr>
            <a:spLocks noChangeArrowheads="1"/>
          </p:cNvSpPr>
          <p:nvPr/>
        </p:nvSpPr>
        <p:spPr bwMode="auto">
          <a:xfrm>
            <a:off x="2819400" y="3429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8483" name="Group 115"/>
          <p:cNvGrpSpPr>
            <a:grpSpLocks/>
          </p:cNvGrpSpPr>
          <p:nvPr/>
        </p:nvGrpSpPr>
        <p:grpSpPr bwMode="auto">
          <a:xfrm>
            <a:off x="2057400" y="1295400"/>
            <a:ext cx="4476750" cy="4435475"/>
            <a:chOff x="1104" y="703"/>
            <a:chExt cx="2820" cy="2794"/>
          </a:xfrm>
        </p:grpSpPr>
        <p:sp>
          <p:nvSpPr>
            <p:cNvPr id="58509" name="Text Box 116"/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8510" name="Text Box 117"/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8511" name="Text Box 118"/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8512" name="Text Box 119"/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8513" name="Text Box 120"/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8514" name="Text Box 121"/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8515" name="Text Box 122"/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8516" name="Text Box 123"/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8517" name="Text Box 124"/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8518" name="Text Box 125"/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58519" name="Text Box 126"/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8520" name="Text Box 127"/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8521" name="Text Box 128"/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8522" name="Text Box 129"/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8523" name="Text Box 130"/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8524" name="Text Box 131"/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8525" name="Text Box 132"/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8526" name="Text Box 133"/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8527" name="Text Box 134"/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8528" name="Text Box 135"/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pic>
        <p:nvPicPr>
          <p:cNvPr id="58484" name="Picture 136" descr="551dm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4191000"/>
            <a:ext cx="715963" cy="144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485" name="Text Box 137"/>
          <p:cNvSpPr txBox="1">
            <a:spLocks noChangeArrowheads="1"/>
          </p:cNvSpPr>
          <p:nvPr/>
        </p:nvSpPr>
        <p:spPr bwMode="auto">
          <a:xfrm>
            <a:off x="136525" y="66675"/>
            <a:ext cx="22971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0000FF"/>
                </a:solidFill>
              </a:rPr>
              <a:t>Grasshoppers</a:t>
            </a:r>
          </a:p>
        </p:txBody>
      </p:sp>
      <p:pic>
        <p:nvPicPr>
          <p:cNvPr id="58486" name="Picture 138" descr="i00dis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5638800"/>
            <a:ext cx="2209800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487" name="Picture 139" descr="ghoppr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00400"/>
            <a:ext cx="1943100" cy="1025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488" name="Picture 140" descr="hopper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447800"/>
            <a:ext cx="1905000" cy="88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489" name="Picture 141" descr="grsshp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533400"/>
            <a:ext cx="1600200" cy="95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490" name="Picture 142" descr="230dm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914400"/>
            <a:ext cx="1600200" cy="87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491" name="Picture 143" descr="258d">
            <a:hlinkClick r:id="rId9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2800" y="3429000"/>
            <a:ext cx="1676400" cy="809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492" name="Text Box 144"/>
          <p:cNvSpPr txBox="1">
            <a:spLocks noChangeArrowheads="1"/>
          </p:cNvSpPr>
          <p:nvPr/>
        </p:nvSpPr>
        <p:spPr bwMode="auto">
          <a:xfrm>
            <a:off x="7239000" y="101600"/>
            <a:ext cx="15684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b="1">
                <a:solidFill>
                  <a:srgbClr val="FF0000"/>
                </a:solidFill>
              </a:rPr>
              <a:t>Katydids</a:t>
            </a:r>
          </a:p>
        </p:txBody>
      </p:sp>
      <p:pic>
        <p:nvPicPr>
          <p:cNvPr id="58493" name="Picture 145" descr="091dm">
            <a:hlinkClick r:id="rId11"/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5638800"/>
            <a:ext cx="1905000" cy="75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494" name="Picture 146" descr="091df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10400" y="4343400"/>
            <a:ext cx="1714500" cy="116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495" name="Picture 147" descr="096dm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2362200"/>
            <a:ext cx="1833563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496" name="Picture 148" descr="grasshopper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514600"/>
            <a:ext cx="1562100" cy="785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497" name="Line 149"/>
          <p:cNvSpPr>
            <a:spLocks noChangeShapeType="1"/>
          </p:cNvSpPr>
          <p:nvPr/>
        </p:nvSpPr>
        <p:spPr bwMode="auto">
          <a:xfrm flipH="1">
            <a:off x="5867400" y="1447800"/>
            <a:ext cx="10668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98" name="Line 150"/>
          <p:cNvSpPr>
            <a:spLocks noChangeShapeType="1"/>
          </p:cNvSpPr>
          <p:nvPr/>
        </p:nvSpPr>
        <p:spPr bwMode="auto">
          <a:xfrm flipH="1" flipV="1">
            <a:off x="4953000" y="2133600"/>
            <a:ext cx="2057400" cy="381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499" name="Line 151"/>
          <p:cNvSpPr>
            <a:spLocks noChangeShapeType="1"/>
          </p:cNvSpPr>
          <p:nvPr/>
        </p:nvSpPr>
        <p:spPr bwMode="auto">
          <a:xfrm flipH="1" flipV="1">
            <a:off x="6019800" y="2819400"/>
            <a:ext cx="1295400" cy="685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00" name="Line 152"/>
          <p:cNvSpPr>
            <a:spLocks noChangeShapeType="1"/>
          </p:cNvSpPr>
          <p:nvPr/>
        </p:nvSpPr>
        <p:spPr bwMode="auto">
          <a:xfrm flipH="1" flipV="1">
            <a:off x="5334000" y="2971800"/>
            <a:ext cx="1828800" cy="1447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01" name="Line 153"/>
          <p:cNvSpPr>
            <a:spLocks noChangeShapeType="1"/>
          </p:cNvSpPr>
          <p:nvPr/>
        </p:nvSpPr>
        <p:spPr bwMode="auto">
          <a:xfrm flipH="1" flipV="1">
            <a:off x="5867400" y="3733800"/>
            <a:ext cx="1295400" cy="205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02" name="Line 154"/>
          <p:cNvSpPr>
            <a:spLocks noChangeShapeType="1"/>
          </p:cNvSpPr>
          <p:nvPr/>
        </p:nvSpPr>
        <p:spPr bwMode="auto">
          <a:xfrm>
            <a:off x="1752600" y="1143000"/>
            <a:ext cx="1676400" cy="1905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03" name="Line 155"/>
          <p:cNvSpPr>
            <a:spLocks noChangeShapeType="1"/>
          </p:cNvSpPr>
          <p:nvPr/>
        </p:nvSpPr>
        <p:spPr bwMode="auto">
          <a:xfrm>
            <a:off x="1752600" y="2057400"/>
            <a:ext cx="106680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04" name="Line 156"/>
          <p:cNvSpPr>
            <a:spLocks noChangeShapeType="1"/>
          </p:cNvSpPr>
          <p:nvPr/>
        </p:nvSpPr>
        <p:spPr bwMode="auto">
          <a:xfrm>
            <a:off x="1752600" y="3200400"/>
            <a:ext cx="1143000" cy="7620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05" name="Line 157"/>
          <p:cNvSpPr>
            <a:spLocks noChangeShapeType="1"/>
          </p:cNvSpPr>
          <p:nvPr/>
        </p:nvSpPr>
        <p:spPr bwMode="auto">
          <a:xfrm>
            <a:off x="1752600" y="4343400"/>
            <a:ext cx="1752600" cy="228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8506" name="Line 158"/>
          <p:cNvSpPr>
            <a:spLocks noChangeShapeType="1"/>
          </p:cNvSpPr>
          <p:nvPr/>
        </p:nvSpPr>
        <p:spPr bwMode="auto">
          <a:xfrm flipV="1">
            <a:off x="2133600" y="4953000"/>
            <a:ext cx="609600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5455" name="Rectangle 159"/>
          <p:cNvSpPr>
            <a:spLocks noChangeArrowheads="1"/>
          </p:cNvSpPr>
          <p:nvPr/>
        </p:nvSpPr>
        <p:spPr bwMode="auto">
          <a:xfrm>
            <a:off x="3352800" y="5638800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Abdomen Length</a:t>
            </a:r>
          </a:p>
        </p:txBody>
      </p:sp>
      <p:sp>
        <p:nvSpPr>
          <p:cNvPr id="55456" name="Text Box 160"/>
          <p:cNvSpPr txBox="1">
            <a:spLocks noChangeArrowheads="1"/>
          </p:cNvSpPr>
          <p:nvPr/>
        </p:nvSpPr>
        <p:spPr bwMode="auto">
          <a:xfrm>
            <a:off x="2809875" y="5927725"/>
            <a:ext cx="3673475" cy="822325"/>
          </a:xfrm>
          <a:prstGeom prst="rect">
            <a:avLst/>
          </a:prstGeom>
          <a:solidFill>
            <a:srgbClr val="CCFFCC"/>
          </a:solidFill>
          <a:ln w="9525">
            <a:noFill/>
            <a:miter lim="800000"/>
            <a:headEnd/>
            <a:tailEnd/>
          </a:ln>
          <a:effectLst>
            <a:outerShdw dist="107763" dir="8100000" algn="ctr" rotWithShape="0">
              <a:schemeClr val="bg2"/>
            </a:outerShdw>
          </a:effectLst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FFFFFF"/>
                  </a:outerShdw>
                </a:effectLst>
              </a:rPr>
              <a:t>Remember this example? Let’s get lots more data…</a:t>
            </a: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ChangeArrowheads="1"/>
          </p:cNvSpPr>
          <p:nvPr/>
        </p:nvSpPr>
        <p:spPr bwMode="auto">
          <a:xfrm rot="-5400000">
            <a:off x="987426" y="3208337"/>
            <a:ext cx="213360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sz="1800" b="1">
                <a:effectLst>
                  <a:outerShdw blurRad="38100" dist="38100" dir="2700000" algn="tl">
                    <a:srgbClr val="C0C0C0"/>
                  </a:outerShdw>
                </a:effectLst>
              </a:rPr>
              <a:t>Antenna  Length</a:t>
            </a:r>
          </a:p>
        </p:txBody>
      </p:sp>
      <p:sp>
        <p:nvSpPr>
          <p:cNvPr id="59395" name="Rectangle 3"/>
          <p:cNvSpPr>
            <a:spLocks noChangeArrowheads="1"/>
          </p:cNvSpPr>
          <p:nvPr/>
        </p:nvSpPr>
        <p:spPr bwMode="auto">
          <a:xfrm>
            <a:off x="2570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396" name="Rectangle 4"/>
          <p:cNvSpPr>
            <a:spLocks noChangeArrowheads="1"/>
          </p:cNvSpPr>
          <p:nvPr/>
        </p:nvSpPr>
        <p:spPr bwMode="auto">
          <a:xfrm>
            <a:off x="2951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397" name="Rectangle 5"/>
          <p:cNvSpPr>
            <a:spLocks noChangeArrowheads="1"/>
          </p:cNvSpPr>
          <p:nvPr/>
        </p:nvSpPr>
        <p:spPr bwMode="auto">
          <a:xfrm>
            <a:off x="3332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398" name="Rectangle 6"/>
          <p:cNvSpPr>
            <a:spLocks noChangeArrowheads="1"/>
          </p:cNvSpPr>
          <p:nvPr/>
        </p:nvSpPr>
        <p:spPr bwMode="auto">
          <a:xfrm>
            <a:off x="3713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399" name="Rectangle 7"/>
          <p:cNvSpPr>
            <a:spLocks noChangeArrowheads="1"/>
          </p:cNvSpPr>
          <p:nvPr/>
        </p:nvSpPr>
        <p:spPr bwMode="auto">
          <a:xfrm>
            <a:off x="4094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0" name="Rectangle 8"/>
          <p:cNvSpPr>
            <a:spLocks noChangeArrowheads="1"/>
          </p:cNvSpPr>
          <p:nvPr/>
        </p:nvSpPr>
        <p:spPr bwMode="auto">
          <a:xfrm>
            <a:off x="4475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1" name="Rectangle 9"/>
          <p:cNvSpPr>
            <a:spLocks noChangeArrowheads="1"/>
          </p:cNvSpPr>
          <p:nvPr/>
        </p:nvSpPr>
        <p:spPr bwMode="auto">
          <a:xfrm>
            <a:off x="4856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2" name="Rectangle 10"/>
          <p:cNvSpPr>
            <a:spLocks noChangeArrowheads="1"/>
          </p:cNvSpPr>
          <p:nvPr/>
        </p:nvSpPr>
        <p:spPr bwMode="auto">
          <a:xfrm>
            <a:off x="5237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3" name="Rectangle 11"/>
          <p:cNvSpPr>
            <a:spLocks noChangeArrowheads="1"/>
          </p:cNvSpPr>
          <p:nvPr/>
        </p:nvSpPr>
        <p:spPr bwMode="auto">
          <a:xfrm>
            <a:off x="5618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4" name="Rectangle 12"/>
          <p:cNvSpPr>
            <a:spLocks noChangeArrowheads="1"/>
          </p:cNvSpPr>
          <p:nvPr/>
        </p:nvSpPr>
        <p:spPr bwMode="auto">
          <a:xfrm>
            <a:off x="5999163" y="4902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5" name="Rectangle 13"/>
          <p:cNvSpPr>
            <a:spLocks noChangeArrowheads="1"/>
          </p:cNvSpPr>
          <p:nvPr/>
        </p:nvSpPr>
        <p:spPr bwMode="auto">
          <a:xfrm>
            <a:off x="2570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6" name="Rectangle 14"/>
          <p:cNvSpPr>
            <a:spLocks noChangeArrowheads="1"/>
          </p:cNvSpPr>
          <p:nvPr/>
        </p:nvSpPr>
        <p:spPr bwMode="auto">
          <a:xfrm>
            <a:off x="2951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7" name="Rectangle 15"/>
          <p:cNvSpPr>
            <a:spLocks noChangeArrowheads="1"/>
          </p:cNvSpPr>
          <p:nvPr/>
        </p:nvSpPr>
        <p:spPr bwMode="auto">
          <a:xfrm>
            <a:off x="3332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8" name="Rectangle 16"/>
          <p:cNvSpPr>
            <a:spLocks noChangeArrowheads="1"/>
          </p:cNvSpPr>
          <p:nvPr/>
        </p:nvSpPr>
        <p:spPr bwMode="auto">
          <a:xfrm>
            <a:off x="3713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9" name="Rectangle 17"/>
          <p:cNvSpPr>
            <a:spLocks noChangeArrowheads="1"/>
          </p:cNvSpPr>
          <p:nvPr/>
        </p:nvSpPr>
        <p:spPr bwMode="auto">
          <a:xfrm>
            <a:off x="4094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0" name="Rectangle 18"/>
          <p:cNvSpPr>
            <a:spLocks noChangeArrowheads="1"/>
          </p:cNvSpPr>
          <p:nvPr/>
        </p:nvSpPr>
        <p:spPr bwMode="auto">
          <a:xfrm>
            <a:off x="4475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1" name="Rectangle 19"/>
          <p:cNvSpPr>
            <a:spLocks noChangeArrowheads="1"/>
          </p:cNvSpPr>
          <p:nvPr/>
        </p:nvSpPr>
        <p:spPr bwMode="auto">
          <a:xfrm>
            <a:off x="4856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2" name="Rectangle 20"/>
          <p:cNvSpPr>
            <a:spLocks noChangeArrowheads="1"/>
          </p:cNvSpPr>
          <p:nvPr/>
        </p:nvSpPr>
        <p:spPr bwMode="auto">
          <a:xfrm>
            <a:off x="5237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3" name="Rectangle 21"/>
          <p:cNvSpPr>
            <a:spLocks noChangeArrowheads="1"/>
          </p:cNvSpPr>
          <p:nvPr/>
        </p:nvSpPr>
        <p:spPr bwMode="auto">
          <a:xfrm>
            <a:off x="5618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4" name="Rectangle 22"/>
          <p:cNvSpPr>
            <a:spLocks noChangeArrowheads="1"/>
          </p:cNvSpPr>
          <p:nvPr/>
        </p:nvSpPr>
        <p:spPr bwMode="auto">
          <a:xfrm>
            <a:off x="5999163" y="4521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5" name="Rectangle 23"/>
          <p:cNvSpPr>
            <a:spLocks noChangeArrowheads="1"/>
          </p:cNvSpPr>
          <p:nvPr/>
        </p:nvSpPr>
        <p:spPr bwMode="auto">
          <a:xfrm>
            <a:off x="2570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6" name="Rectangle 24"/>
          <p:cNvSpPr>
            <a:spLocks noChangeArrowheads="1"/>
          </p:cNvSpPr>
          <p:nvPr/>
        </p:nvSpPr>
        <p:spPr bwMode="auto">
          <a:xfrm>
            <a:off x="2951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7" name="Rectangle 25"/>
          <p:cNvSpPr>
            <a:spLocks noChangeArrowheads="1"/>
          </p:cNvSpPr>
          <p:nvPr/>
        </p:nvSpPr>
        <p:spPr bwMode="auto">
          <a:xfrm>
            <a:off x="3332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8" name="Rectangle 26"/>
          <p:cNvSpPr>
            <a:spLocks noChangeArrowheads="1"/>
          </p:cNvSpPr>
          <p:nvPr/>
        </p:nvSpPr>
        <p:spPr bwMode="auto">
          <a:xfrm>
            <a:off x="3713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19" name="Rectangle 27"/>
          <p:cNvSpPr>
            <a:spLocks noChangeArrowheads="1"/>
          </p:cNvSpPr>
          <p:nvPr/>
        </p:nvSpPr>
        <p:spPr bwMode="auto">
          <a:xfrm>
            <a:off x="4094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0" name="Rectangle 28"/>
          <p:cNvSpPr>
            <a:spLocks noChangeArrowheads="1"/>
          </p:cNvSpPr>
          <p:nvPr/>
        </p:nvSpPr>
        <p:spPr bwMode="auto">
          <a:xfrm>
            <a:off x="4475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1" name="Rectangle 29"/>
          <p:cNvSpPr>
            <a:spLocks noChangeArrowheads="1"/>
          </p:cNvSpPr>
          <p:nvPr/>
        </p:nvSpPr>
        <p:spPr bwMode="auto">
          <a:xfrm>
            <a:off x="4856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2" name="Rectangle 30"/>
          <p:cNvSpPr>
            <a:spLocks noChangeArrowheads="1"/>
          </p:cNvSpPr>
          <p:nvPr/>
        </p:nvSpPr>
        <p:spPr bwMode="auto">
          <a:xfrm>
            <a:off x="5237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3" name="Rectangle 31"/>
          <p:cNvSpPr>
            <a:spLocks noChangeArrowheads="1"/>
          </p:cNvSpPr>
          <p:nvPr/>
        </p:nvSpPr>
        <p:spPr bwMode="auto">
          <a:xfrm>
            <a:off x="5618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4" name="Rectangle 32"/>
          <p:cNvSpPr>
            <a:spLocks noChangeArrowheads="1"/>
          </p:cNvSpPr>
          <p:nvPr/>
        </p:nvSpPr>
        <p:spPr bwMode="auto">
          <a:xfrm>
            <a:off x="5999163" y="4140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5" name="Rectangle 33"/>
          <p:cNvSpPr>
            <a:spLocks noChangeArrowheads="1"/>
          </p:cNvSpPr>
          <p:nvPr/>
        </p:nvSpPr>
        <p:spPr bwMode="auto">
          <a:xfrm>
            <a:off x="2570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6" name="Rectangle 34"/>
          <p:cNvSpPr>
            <a:spLocks noChangeArrowheads="1"/>
          </p:cNvSpPr>
          <p:nvPr/>
        </p:nvSpPr>
        <p:spPr bwMode="auto">
          <a:xfrm>
            <a:off x="2951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7" name="Rectangle 35"/>
          <p:cNvSpPr>
            <a:spLocks noChangeArrowheads="1"/>
          </p:cNvSpPr>
          <p:nvPr/>
        </p:nvSpPr>
        <p:spPr bwMode="auto">
          <a:xfrm>
            <a:off x="3332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8" name="Rectangle 36"/>
          <p:cNvSpPr>
            <a:spLocks noChangeArrowheads="1"/>
          </p:cNvSpPr>
          <p:nvPr/>
        </p:nvSpPr>
        <p:spPr bwMode="auto">
          <a:xfrm>
            <a:off x="3713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29" name="Rectangle 37"/>
          <p:cNvSpPr>
            <a:spLocks noChangeArrowheads="1"/>
          </p:cNvSpPr>
          <p:nvPr/>
        </p:nvSpPr>
        <p:spPr bwMode="auto">
          <a:xfrm>
            <a:off x="4094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0" name="Rectangle 38"/>
          <p:cNvSpPr>
            <a:spLocks noChangeArrowheads="1"/>
          </p:cNvSpPr>
          <p:nvPr/>
        </p:nvSpPr>
        <p:spPr bwMode="auto">
          <a:xfrm>
            <a:off x="4475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1" name="Rectangle 39"/>
          <p:cNvSpPr>
            <a:spLocks noChangeArrowheads="1"/>
          </p:cNvSpPr>
          <p:nvPr/>
        </p:nvSpPr>
        <p:spPr bwMode="auto">
          <a:xfrm>
            <a:off x="4856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2" name="Rectangle 40"/>
          <p:cNvSpPr>
            <a:spLocks noChangeArrowheads="1"/>
          </p:cNvSpPr>
          <p:nvPr/>
        </p:nvSpPr>
        <p:spPr bwMode="auto">
          <a:xfrm>
            <a:off x="5237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3" name="Rectangle 41"/>
          <p:cNvSpPr>
            <a:spLocks noChangeArrowheads="1"/>
          </p:cNvSpPr>
          <p:nvPr/>
        </p:nvSpPr>
        <p:spPr bwMode="auto">
          <a:xfrm>
            <a:off x="5618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4" name="Rectangle 42"/>
          <p:cNvSpPr>
            <a:spLocks noChangeArrowheads="1"/>
          </p:cNvSpPr>
          <p:nvPr/>
        </p:nvSpPr>
        <p:spPr bwMode="auto">
          <a:xfrm>
            <a:off x="5999163" y="3759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5" name="Rectangle 43"/>
          <p:cNvSpPr>
            <a:spLocks noChangeArrowheads="1"/>
          </p:cNvSpPr>
          <p:nvPr/>
        </p:nvSpPr>
        <p:spPr bwMode="auto">
          <a:xfrm>
            <a:off x="2570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6" name="Rectangle 44"/>
          <p:cNvSpPr>
            <a:spLocks noChangeArrowheads="1"/>
          </p:cNvSpPr>
          <p:nvPr/>
        </p:nvSpPr>
        <p:spPr bwMode="auto">
          <a:xfrm>
            <a:off x="2951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7" name="Rectangle 45"/>
          <p:cNvSpPr>
            <a:spLocks noChangeArrowheads="1"/>
          </p:cNvSpPr>
          <p:nvPr/>
        </p:nvSpPr>
        <p:spPr bwMode="auto">
          <a:xfrm>
            <a:off x="3332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8" name="Rectangle 46"/>
          <p:cNvSpPr>
            <a:spLocks noChangeArrowheads="1"/>
          </p:cNvSpPr>
          <p:nvPr/>
        </p:nvSpPr>
        <p:spPr bwMode="auto">
          <a:xfrm>
            <a:off x="3713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39" name="Rectangle 47"/>
          <p:cNvSpPr>
            <a:spLocks noChangeArrowheads="1"/>
          </p:cNvSpPr>
          <p:nvPr/>
        </p:nvSpPr>
        <p:spPr bwMode="auto">
          <a:xfrm>
            <a:off x="4094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0" name="Rectangle 48"/>
          <p:cNvSpPr>
            <a:spLocks noChangeArrowheads="1"/>
          </p:cNvSpPr>
          <p:nvPr/>
        </p:nvSpPr>
        <p:spPr bwMode="auto">
          <a:xfrm>
            <a:off x="4475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1" name="Rectangle 49"/>
          <p:cNvSpPr>
            <a:spLocks noChangeArrowheads="1"/>
          </p:cNvSpPr>
          <p:nvPr/>
        </p:nvSpPr>
        <p:spPr bwMode="auto">
          <a:xfrm>
            <a:off x="4856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2" name="Rectangle 50"/>
          <p:cNvSpPr>
            <a:spLocks noChangeArrowheads="1"/>
          </p:cNvSpPr>
          <p:nvPr/>
        </p:nvSpPr>
        <p:spPr bwMode="auto">
          <a:xfrm>
            <a:off x="5237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3" name="Rectangle 51"/>
          <p:cNvSpPr>
            <a:spLocks noChangeArrowheads="1"/>
          </p:cNvSpPr>
          <p:nvPr/>
        </p:nvSpPr>
        <p:spPr bwMode="auto">
          <a:xfrm>
            <a:off x="5618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4" name="Rectangle 52"/>
          <p:cNvSpPr>
            <a:spLocks noChangeArrowheads="1"/>
          </p:cNvSpPr>
          <p:nvPr/>
        </p:nvSpPr>
        <p:spPr bwMode="auto">
          <a:xfrm>
            <a:off x="5999163" y="3378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5" name="Rectangle 53"/>
          <p:cNvSpPr>
            <a:spLocks noChangeArrowheads="1"/>
          </p:cNvSpPr>
          <p:nvPr/>
        </p:nvSpPr>
        <p:spPr bwMode="auto">
          <a:xfrm>
            <a:off x="2570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6" name="Rectangle 54"/>
          <p:cNvSpPr>
            <a:spLocks noChangeArrowheads="1"/>
          </p:cNvSpPr>
          <p:nvPr/>
        </p:nvSpPr>
        <p:spPr bwMode="auto">
          <a:xfrm>
            <a:off x="2951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7" name="Rectangle 55"/>
          <p:cNvSpPr>
            <a:spLocks noChangeArrowheads="1"/>
          </p:cNvSpPr>
          <p:nvPr/>
        </p:nvSpPr>
        <p:spPr bwMode="auto">
          <a:xfrm>
            <a:off x="3332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8" name="Rectangle 56"/>
          <p:cNvSpPr>
            <a:spLocks noChangeArrowheads="1"/>
          </p:cNvSpPr>
          <p:nvPr/>
        </p:nvSpPr>
        <p:spPr bwMode="auto">
          <a:xfrm>
            <a:off x="3713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49" name="Rectangle 57"/>
          <p:cNvSpPr>
            <a:spLocks noChangeArrowheads="1"/>
          </p:cNvSpPr>
          <p:nvPr/>
        </p:nvSpPr>
        <p:spPr bwMode="auto">
          <a:xfrm>
            <a:off x="4094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0" name="Rectangle 58"/>
          <p:cNvSpPr>
            <a:spLocks noChangeArrowheads="1"/>
          </p:cNvSpPr>
          <p:nvPr/>
        </p:nvSpPr>
        <p:spPr bwMode="auto">
          <a:xfrm>
            <a:off x="4475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1" name="Rectangle 59"/>
          <p:cNvSpPr>
            <a:spLocks noChangeArrowheads="1"/>
          </p:cNvSpPr>
          <p:nvPr/>
        </p:nvSpPr>
        <p:spPr bwMode="auto">
          <a:xfrm>
            <a:off x="4856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2" name="Rectangle 60"/>
          <p:cNvSpPr>
            <a:spLocks noChangeArrowheads="1"/>
          </p:cNvSpPr>
          <p:nvPr/>
        </p:nvSpPr>
        <p:spPr bwMode="auto">
          <a:xfrm>
            <a:off x="5237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3" name="Rectangle 61"/>
          <p:cNvSpPr>
            <a:spLocks noChangeArrowheads="1"/>
          </p:cNvSpPr>
          <p:nvPr/>
        </p:nvSpPr>
        <p:spPr bwMode="auto">
          <a:xfrm>
            <a:off x="5618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4" name="Rectangle 62"/>
          <p:cNvSpPr>
            <a:spLocks noChangeArrowheads="1"/>
          </p:cNvSpPr>
          <p:nvPr/>
        </p:nvSpPr>
        <p:spPr bwMode="auto">
          <a:xfrm>
            <a:off x="5999163" y="2997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5" name="Rectangle 63"/>
          <p:cNvSpPr>
            <a:spLocks noChangeArrowheads="1"/>
          </p:cNvSpPr>
          <p:nvPr/>
        </p:nvSpPr>
        <p:spPr bwMode="auto">
          <a:xfrm>
            <a:off x="2570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6" name="Rectangle 64"/>
          <p:cNvSpPr>
            <a:spLocks noChangeArrowheads="1"/>
          </p:cNvSpPr>
          <p:nvPr/>
        </p:nvSpPr>
        <p:spPr bwMode="auto">
          <a:xfrm>
            <a:off x="2951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7" name="Rectangle 65"/>
          <p:cNvSpPr>
            <a:spLocks noChangeArrowheads="1"/>
          </p:cNvSpPr>
          <p:nvPr/>
        </p:nvSpPr>
        <p:spPr bwMode="auto">
          <a:xfrm>
            <a:off x="3332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8" name="Rectangle 66"/>
          <p:cNvSpPr>
            <a:spLocks noChangeArrowheads="1"/>
          </p:cNvSpPr>
          <p:nvPr/>
        </p:nvSpPr>
        <p:spPr bwMode="auto">
          <a:xfrm>
            <a:off x="3713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59" name="Rectangle 67"/>
          <p:cNvSpPr>
            <a:spLocks noChangeArrowheads="1"/>
          </p:cNvSpPr>
          <p:nvPr/>
        </p:nvSpPr>
        <p:spPr bwMode="auto">
          <a:xfrm>
            <a:off x="4094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0" name="Rectangle 68"/>
          <p:cNvSpPr>
            <a:spLocks noChangeArrowheads="1"/>
          </p:cNvSpPr>
          <p:nvPr/>
        </p:nvSpPr>
        <p:spPr bwMode="auto">
          <a:xfrm>
            <a:off x="4475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1" name="Rectangle 69"/>
          <p:cNvSpPr>
            <a:spLocks noChangeArrowheads="1"/>
          </p:cNvSpPr>
          <p:nvPr/>
        </p:nvSpPr>
        <p:spPr bwMode="auto">
          <a:xfrm>
            <a:off x="4856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2" name="Rectangle 70"/>
          <p:cNvSpPr>
            <a:spLocks noChangeArrowheads="1"/>
          </p:cNvSpPr>
          <p:nvPr/>
        </p:nvSpPr>
        <p:spPr bwMode="auto">
          <a:xfrm>
            <a:off x="5237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3" name="Rectangle 71"/>
          <p:cNvSpPr>
            <a:spLocks noChangeArrowheads="1"/>
          </p:cNvSpPr>
          <p:nvPr/>
        </p:nvSpPr>
        <p:spPr bwMode="auto">
          <a:xfrm>
            <a:off x="5618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4" name="Rectangle 72"/>
          <p:cNvSpPr>
            <a:spLocks noChangeArrowheads="1"/>
          </p:cNvSpPr>
          <p:nvPr/>
        </p:nvSpPr>
        <p:spPr bwMode="auto">
          <a:xfrm>
            <a:off x="5999163" y="2616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5" name="Rectangle 73"/>
          <p:cNvSpPr>
            <a:spLocks noChangeArrowheads="1"/>
          </p:cNvSpPr>
          <p:nvPr/>
        </p:nvSpPr>
        <p:spPr bwMode="auto">
          <a:xfrm>
            <a:off x="2570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6" name="Rectangle 74"/>
          <p:cNvSpPr>
            <a:spLocks noChangeArrowheads="1"/>
          </p:cNvSpPr>
          <p:nvPr/>
        </p:nvSpPr>
        <p:spPr bwMode="auto">
          <a:xfrm>
            <a:off x="2951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7" name="Rectangle 75"/>
          <p:cNvSpPr>
            <a:spLocks noChangeArrowheads="1"/>
          </p:cNvSpPr>
          <p:nvPr/>
        </p:nvSpPr>
        <p:spPr bwMode="auto">
          <a:xfrm>
            <a:off x="3332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8" name="Rectangle 76"/>
          <p:cNvSpPr>
            <a:spLocks noChangeArrowheads="1"/>
          </p:cNvSpPr>
          <p:nvPr/>
        </p:nvSpPr>
        <p:spPr bwMode="auto">
          <a:xfrm>
            <a:off x="3713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69" name="Rectangle 77"/>
          <p:cNvSpPr>
            <a:spLocks noChangeArrowheads="1"/>
          </p:cNvSpPr>
          <p:nvPr/>
        </p:nvSpPr>
        <p:spPr bwMode="auto">
          <a:xfrm>
            <a:off x="4094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0" name="Rectangle 78"/>
          <p:cNvSpPr>
            <a:spLocks noChangeArrowheads="1"/>
          </p:cNvSpPr>
          <p:nvPr/>
        </p:nvSpPr>
        <p:spPr bwMode="auto">
          <a:xfrm>
            <a:off x="4475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1" name="Rectangle 79"/>
          <p:cNvSpPr>
            <a:spLocks noChangeArrowheads="1"/>
          </p:cNvSpPr>
          <p:nvPr/>
        </p:nvSpPr>
        <p:spPr bwMode="auto">
          <a:xfrm>
            <a:off x="4856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2" name="Rectangle 80"/>
          <p:cNvSpPr>
            <a:spLocks noChangeArrowheads="1"/>
          </p:cNvSpPr>
          <p:nvPr/>
        </p:nvSpPr>
        <p:spPr bwMode="auto">
          <a:xfrm>
            <a:off x="5237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3" name="Rectangle 81"/>
          <p:cNvSpPr>
            <a:spLocks noChangeArrowheads="1"/>
          </p:cNvSpPr>
          <p:nvPr/>
        </p:nvSpPr>
        <p:spPr bwMode="auto">
          <a:xfrm>
            <a:off x="5618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4" name="Rectangle 82"/>
          <p:cNvSpPr>
            <a:spLocks noChangeArrowheads="1"/>
          </p:cNvSpPr>
          <p:nvPr/>
        </p:nvSpPr>
        <p:spPr bwMode="auto">
          <a:xfrm>
            <a:off x="5999163" y="2235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5" name="Rectangle 83"/>
          <p:cNvSpPr>
            <a:spLocks noChangeArrowheads="1"/>
          </p:cNvSpPr>
          <p:nvPr/>
        </p:nvSpPr>
        <p:spPr bwMode="auto">
          <a:xfrm>
            <a:off x="2570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6" name="Rectangle 84"/>
          <p:cNvSpPr>
            <a:spLocks noChangeArrowheads="1"/>
          </p:cNvSpPr>
          <p:nvPr/>
        </p:nvSpPr>
        <p:spPr bwMode="auto">
          <a:xfrm>
            <a:off x="2951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7" name="Rectangle 85"/>
          <p:cNvSpPr>
            <a:spLocks noChangeArrowheads="1"/>
          </p:cNvSpPr>
          <p:nvPr/>
        </p:nvSpPr>
        <p:spPr bwMode="auto">
          <a:xfrm>
            <a:off x="3332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8" name="Rectangle 86"/>
          <p:cNvSpPr>
            <a:spLocks noChangeArrowheads="1"/>
          </p:cNvSpPr>
          <p:nvPr/>
        </p:nvSpPr>
        <p:spPr bwMode="auto">
          <a:xfrm>
            <a:off x="3713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79" name="Rectangle 87"/>
          <p:cNvSpPr>
            <a:spLocks noChangeArrowheads="1"/>
          </p:cNvSpPr>
          <p:nvPr/>
        </p:nvSpPr>
        <p:spPr bwMode="auto">
          <a:xfrm>
            <a:off x="4094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0" name="Rectangle 88"/>
          <p:cNvSpPr>
            <a:spLocks noChangeArrowheads="1"/>
          </p:cNvSpPr>
          <p:nvPr/>
        </p:nvSpPr>
        <p:spPr bwMode="auto">
          <a:xfrm>
            <a:off x="4475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1" name="Rectangle 89"/>
          <p:cNvSpPr>
            <a:spLocks noChangeArrowheads="1"/>
          </p:cNvSpPr>
          <p:nvPr/>
        </p:nvSpPr>
        <p:spPr bwMode="auto">
          <a:xfrm>
            <a:off x="4856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2" name="Rectangle 90"/>
          <p:cNvSpPr>
            <a:spLocks noChangeArrowheads="1"/>
          </p:cNvSpPr>
          <p:nvPr/>
        </p:nvSpPr>
        <p:spPr bwMode="auto">
          <a:xfrm>
            <a:off x="5237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3" name="Rectangle 91"/>
          <p:cNvSpPr>
            <a:spLocks noChangeArrowheads="1"/>
          </p:cNvSpPr>
          <p:nvPr/>
        </p:nvSpPr>
        <p:spPr bwMode="auto">
          <a:xfrm>
            <a:off x="5618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4" name="Rectangle 92"/>
          <p:cNvSpPr>
            <a:spLocks noChangeArrowheads="1"/>
          </p:cNvSpPr>
          <p:nvPr/>
        </p:nvSpPr>
        <p:spPr bwMode="auto">
          <a:xfrm>
            <a:off x="5999163" y="1854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5" name="Rectangle 93"/>
          <p:cNvSpPr>
            <a:spLocks noChangeArrowheads="1"/>
          </p:cNvSpPr>
          <p:nvPr/>
        </p:nvSpPr>
        <p:spPr bwMode="auto">
          <a:xfrm>
            <a:off x="2570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6" name="Rectangle 94"/>
          <p:cNvSpPr>
            <a:spLocks noChangeArrowheads="1"/>
          </p:cNvSpPr>
          <p:nvPr/>
        </p:nvSpPr>
        <p:spPr bwMode="auto">
          <a:xfrm>
            <a:off x="2951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7" name="Rectangle 95"/>
          <p:cNvSpPr>
            <a:spLocks noChangeArrowheads="1"/>
          </p:cNvSpPr>
          <p:nvPr/>
        </p:nvSpPr>
        <p:spPr bwMode="auto">
          <a:xfrm>
            <a:off x="3332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8" name="Rectangle 96"/>
          <p:cNvSpPr>
            <a:spLocks noChangeArrowheads="1"/>
          </p:cNvSpPr>
          <p:nvPr/>
        </p:nvSpPr>
        <p:spPr bwMode="auto">
          <a:xfrm>
            <a:off x="3713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89" name="Rectangle 97"/>
          <p:cNvSpPr>
            <a:spLocks noChangeArrowheads="1"/>
          </p:cNvSpPr>
          <p:nvPr/>
        </p:nvSpPr>
        <p:spPr bwMode="auto">
          <a:xfrm>
            <a:off x="4094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90" name="Rectangle 98"/>
          <p:cNvSpPr>
            <a:spLocks noChangeArrowheads="1"/>
          </p:cNvSpPr>
          <p:nvPr/>
        </p:nvSpPr>
        <p:spPr bwMode="auto">
          <a:xfrm>
            <a:off x="4475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91" name="Rectangle 99"/>
          <p:cNvSpPr>
            <a:spLocks noChangeArrowheads="1"/>
          </p:cNvSpPr>
          <p:nvPr/>
        </p:nvSpPr>
        <p:spPr bwMode="auto">
          <a:xfrm>
            <a:off x="4856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92" name="Rectangle 100"/>
          <p:cNvSpPr>
            <a:spLocks noChangeArrowheads="1"/>
          </p:cNvSpPr>
          <p:nvPr/>
        </p:nvSpPr>
        <p:spPr bwMode="auto">
          <a:xfrm>
            <a:off x="5237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93" name="Rectangle 101"/>
          <p:cNvSpPr>
            <a:spLocks noChangeArrowheads="1"/>
          </p:cNvSpPr>
          <p:nvPr/>
        </p:nvSpPr>
        <p:spPr bwMode="auto">
          <a:xfrm>
            <a:off x="5618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94" name="Rectangle 102"/>
          <p:cNvSpPr>
            <a:spLocks noChangeArrowheads="1"/>
          </p:cNvSpPr>
          <p:nvPr/>
        </p:nvSpPr>
        <p:spPr bwMode="auto">
          <a:xfrm>
            <a:off x="5999163" y="1473200"/>
            <a:ext cx="381000" cy="381000"/>
          </a:xfrm>
          <a:prstGeom prst="rect">
            <a:avLst/>
          </a:prstGeom>
          <a:noFill/>
          <a:ln w="0">
            <a:solidFill>
              <a:srgbClr val="C0C0C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95" name="Line 103"/>
          <p:cNvSpPr>
            <a:spLocks noChangeShapeType="1"/>
          </p:cNvSpPr>
          <p:nvPr/>
        </p:nvSpPr>
        <p:spPr bwMode="auto">
          <a:xfrm>
            <a:off x="2570163" y="5283200"/>
            <a:ext cx="38100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6" name="Line 104"/>
          <p:cNvSpPr>
            <a:spLocks noChangeShapeType="1"/>
          </p:cNvSpPr>
          <p:nvPr/>
        </p:nvSpPr>
        <p:spPr bwMode="auto">
          <a:xfrm flipV="1">
            <a:off x="2570163" y="1473200"/>
            <a:ext cx="0" cy="381000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7" name="Oval 105"/>
          <p:cNvSpPr>
            <a:spLocks noChangeArrowheads="1"/>
          </p:cNvSpPr>
          <p:nvPr/>
        </p:nvSpPr>
        <p:spPr bwMode="auto">
          <a:xfrm>
            <a:off x="2951163" y="3987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98" name="Oval 106"/>
          <p:cNvSpPr>
            <a:spLocks noChangeArrowheads="1"/>
          </p:cNvSpPr>
          <p:nvPr/>
        </p:nvSpPr>
        <p:spPr bwMode="auto">
          <a:xfrm>
            <a:off x="3560763" y="4521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99" name="Rectangle 107" descr="Wide downward diagonal"/>
          <p:cNvSpPr>
            <a:spLocks noChangeArrowheads="1"/>
          </p:cNvSpPr>
          <p:nvPr/>
        </p:nvSpPr>
        <p:spPr bwMode="auto">
          <a:xfrm>
            <a:off x="5868988" y="1955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00" name="Rectangle 108" descr="Wide downward diagonal"/>
          <p:cNvSpPr>
            <a:spLocks noChangeArrowheads="1"/>
          </p:cNvSpPr>
          <p:nvPr/>
        </p:nvSpPr>
        <p:spPr bwMode="auto">
          <a:xfrm>
            <a:off x="4965700" y="2616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01" name="Rectangle 109" descr="Wide downward diagonal"/>
          <p:cNvSpPr>
            <a:spLocks noChangeArrowheads="1"/>
          </p:cNvSpPr>
          <p:nvPr/>
        </p:nvSpPr>
        <p:spPr bwMode="auto">
          <a:xfrm>
            <a:off x="5541963" y="1701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02" name="Rectangle 110" descr="Wide downward diagonal"/>
          <p:cNvSpPr>
            <a:spLocks noChangeArrowheads="1"/>
          </p:cNvSpPr>
          <p:nvPr/>
        </p:nvSpPr>
        <p:spPr bwMode="auto">
          <a:xfrm>
            <a:off x="5694363" y="2692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03" name="Rectangle 111" descr="Wide downward diagonal"/>
          <p:cNvSpPr>
            <a:spLocks noChangeArrowheads="1"/>
          </p:cNvSpPr>
          <p:nvPr/>
        </p:nvSpPr>
        <p:spPr bwMode="auto">
          <a:xfrm>
            <a:off x="6223000" y="352266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04" name="Oval 112"/>
          <p:cNvSpPr>
            <a:spLocks noChangeArrowheads="1"/>
          </p:cNvSpPr>
          <p:nvPr/>
        </p:nvSpPr>
        <p:spPr bwMode="auto">
          <a:xfrm>
            <a:off x="3114675" y="335915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05" name="Oval 113"/>
          <p:cNvSpPr>
            <a:spLocks noChangeArrowheads="1"/>
          </p:cNvSpPr>
          <p:nvPr/>
        </p:nvSpPr>
        <p:spPr bwMode="auto">
          <a:xfrm>
            <a:off x="2722563" y="4826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06" name="Oval 114"/>
          <p:cNvSpPr>
            <a:spLocks noChangeArrowheads="1"/>
          </p:cNvSpPr>
          <p:nvPr/>
        </p:nvSpPr>
        <p:spPr bwMode="auto">
          <a:xfrm>
            <a:off x="2798763" y="3454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9507" name="Group 115"/>
          <p:cNvGrpSpPr>
            <a:grpSpLocks/>
          </p:cNvGrpSpPr>
          <p:nvPr/>
        </p:nvGrpSpPr>
        <p:grpSpPr bwMode="auto">
          <a:xfrm>
            <a:off x="2036763" y="1320800"/>
            <a:ext cx="4476750" cy="4435475"/>
            <a:chOff x="1104" y="703"/>
            <a:chExt cx="2820" cy="2794"/>
          </a:xfrm>
        </p:grpSpPr>
        <p:sp>
          <p:nvSpPr>
            <p:cNvPr id="59612" name="Text Box 116"/>
            <p:cNvSpPr txBox="1">
              <a:spLocks noChangeArrowheads="1"/>
            </p:cNvSpPr>
            <p:nvPr/>
          </p:nvSpPr>
          <p:spPr bwMode="auto">
            <a:xfrm>
              <a:off x="1104" y="703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9613" name="Text Box 117"/>
            <p:cNvSpPr txBox="1">
              <a:spLocks noChangeArrowheads="1"/>
            </p:cNvSpPr>
            <p:nvPr/>
          </p:nvSpPr>
          <p:spPr bwMode="auto">
            <a:xfrm>
              <a:off x="15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9614" name="Text Box 118"/>
            <p:cNvSpPr txBox="1">
              <a:spLocks noChangeArrowheads="1"/>
            </p:cNvSpPr>
            <p:nvPr/>
          </p:nvSpPr>
          <p:spPr bwMode="auto">
            <a:xfrm>
              <a:off x="17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9615" name="Text Box 119"/>
            <p:cNvSpPr txBox="1">
              <a:spLocks noChangeArrowheads="1"/>
            </p:cNvSpPr>
            <p:nvPr/>
          </p:nvSpPr>
          <p:spPr bwMode="auto">
            <a:xfrm>
              <a:off x="20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9616" name="Text Box 120"/>
            <p:cNvSpPr txBox="1">
              <a:spLocks noChangeArrowheads="1"/>
            </p:cNvSpPr>
            <p:nvPr/>
          </p:nvSpPr>
          <p:spPr bwMode="auto">
            <a:xfrm>
              <a:off x="22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9617" name="Text Box 121"/>
            <p:cNvSpPr txBox="1">
              <a:spLocks noChangeArrowheads="1"/>
            </p:cNvSpPr>
            <p:nvPr/>
          </p:nvSpPr>
          <p:spPr bwMode="auto">
            <a:xfrm>
              <a:off x="249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9618" name="Text Box 122"/>
            <p:cNvSpPr txBox="1">
              <a:spLocks noChangeArrowheads="1"/>
            </p:cNvSpPr>
            <p:nvPr/>
          </p:nvSpPr>
          <p:spPr bwMode="auto">
            <a:xfrm>
              <a:off x="273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9619" name="Text Box 123"/>
            <p:cNvSpPr txBox="1">
              <a:spLocks noChangeArrowheads="1"/>
            </p:cNvSpPr>
            <p:nvPr/>
          </p:nvSpPr>
          <p:spPr bwMode="auto">
            <a:xfrm>
              <a:off x="297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9620" name="Text Box 124"/>
            <p:cNvSpPr txBox="1">
              <a:spLocks noChangeArrowheads="1"/>
            </p:cNvSpPr>
            <p:nvPr/>
          </p:nvSpPr>
          <p:spPr bwMode="auto">
            <a:xfrm>
              <a:off x="321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9621" name="Text Box 125"/>
            <p:cNvSpPr txBox="1">
              <a:spLocks noChangeArrowheads="1"/>
            </p:cNvSpPr>
            <p:nvPr/>
          </p:nvSpPr>
          <p:spPr bwMode="auto">
            <a:xfrm>
              <a:off x="3456" y="3247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  <p:sp>
          <p:nvSpPr>
            <p:cNvPr id="59622" name="Text Box 126"/>
            <p:cNvSpPr txBox="1">
              <a:spLocks noChangeArrowheads="1"/>
            </p:cNvSpPr>
            <p:nvPr/>
          </p:nvSpPr>
          <p:spPr bwMode="auto">
            <a:xfrm>
              <a:off x="3648" y="3247"/>
              <a:ext cx="27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10</a:t>
              </a:r>
            </a:p>
          </p:txBody>
        </p:sp>
        <p:sp>
          <p:nvSpPr>
            <p:cNvPr id="59623" name="Text Box 127"/>
            <p:cNvSpPr txBox="1">
              <a:spLocks noChangeArrowheads="1"/>
            </p:cNvSpPr>
            <p:nvPr/>
          </p:nvSpPr>
          <p:spPr bwMode="auto">
            <a:xfrm>
              <a:off x="1152" y="28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1</a:t>
              </a:r>
            </a:p>
          </p:txBody>
        </p:sp>
        <p:sp>
          <p:nvSpPr>
            <p:cNvPr id="59624" name="Text Box 128"/>
            <p:cNvSpPr txBox="1">
              <a:spLocks noChangeArrowheads="1"/>
            </p:cNvSpPr>
            <p:nvPr/>
          </p:nvSpPr>
          <p:spPr bwMode="auto">
            <a:xfrm>
              <a:off x="1152" y="26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2</a:t>
              </a:r>
            </a:p>
          </p:txBody>
        </p:sp>
        <p:sp>
          <p:nvSpPr>
            <p:cNvPr id="59625" name="Text Box 129"/>
            <p:cNvSpPr txBox="1">
              <a:spLocks noChangeArrowheads="1"/>
            </p:cNvSpPr>
            <p:nvPr/>
          </p:nvSpPr>
          <p:spPr bwMode="auto">
            <a:xfrm>
              <a:off x="1152" y="23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3</a:t>
              </a:r>
            </a:p>
          </p:txBody>
        </p:sp>
        <p:sp>
          <p:nvSpPr>
            <p:cNvPr id="59626" name="Text Box 130"/>
            <p:cNvSpPr txBox="1">
              <a:spLocks noChangeArrowheads="1"/>
            </p:cNvSpPr>
            <p:nvPr/>
          </p:nvSpPr>
          <p:spPr bwMode="auto">
            <a:xfrm>
              <a:off x="1152" y="21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4</a:t>
              </a:r>
            </a:p>
          </p:txBody>
        </p:sp>
        <p:sp>
          <p:nvSpPr>
            <p:cNvPr id="59627" name="Text Box 131"/>
            <p:cNvSpPr txBox="1">
              <a:spLocks noChangeArrowheads="1"/>
            </p:cNvSpPr>
            <p:nvPr/>
          </p:nvSpPr>
          <p:spPr bwMode="auto">
            <a:xfrm>
              <a:off x="1152" y="190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5</a:t>
              </a:r>
            </a:p>
          </p:txBody>
        </p:sp>
        <p:sp>
          <p:nvSpPr>
            <p:cNvPr id="59628" name="Text Box 132"/>
            <p:cNvSpPr txBox="1">
              <a:spLocks noChangeArrowheads="1"/>
            </p:cNvSpPr>
            <p:nvPr/>
          </p:nvSpPr>
          <p:spPr bwMode="auto">
            <a:xfrm>
              <a:off x="1152" y="166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6</a:t>
              </a:r>
            </a:p>
          </p:txBody>
        </p:sp>
        <p:sp>
          <p:nvSpPr>
            <p:cNvPr id="59629" name="Text Box 133"/>
            <p:cNvSpPr txBox="1">
              <a:spLocks noChangeArrowheads="1"/>
            </p:cNvSpPr>
            <p:nvPr/>
          </p:nvSpPr>
          <p:spPr bwMode="auto">
            <a:xfrm>
              <a:off x="1152" y="142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7</a:t>
              </a:r>
            </a:p>
          </p:txBody>
        </p:sp>
        <p:sp>
          <p:nvSpPr>
            <p:cNvPr id="59630" name="Text Box 134"/>
            <p:cNvSpPr txBox="1">
              <a:spLocks noChangeArrowheads="1"/>
            </p:cNvSpPr>
            <p:nvPr/>
          </p:nvSpPr>
          <p:spPr bwMode="auto">
            <a:xfrm>
              <a:off x="1152" y="118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8</a:t>
              </a:r>
            </a:p>
          </p:txBody>
        </p:sp>
        <p:sp>
          <p:nvSpPr>
            <p:cNvPr id="59631" name="Text Box 135"/>
            <p:cNvSpPr txBox="1">
              <a:spLocks noChangeArrowheads="1"/>
            </p:cNvSpPr>
            <p:nvPr/>
          </p:nvSpPr>
          <p:spPr bwMode="auto">
            <a:xfrm>
              <a:off x="1152" y="943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/>
                <a:t>9</a:t>
              </a:r>
            </a:p>
          </p:txBody>
        </p:sp>
      </p:grpSp>
      <p:grpSp>
        <p:nvGrpSpPr>
          <p:cNvPr id="59508" name="Group 160"/>
          <p:cNvGrpSpPr>
            <a:grpSpLocks/>
          </p:cNvGrpSpPr>
          <p:nvPr/>
        </p:nvGrpSpPr>
        <p:grpSpPr bwMode="auto">
          <a:xfrm>
            <a:off x="2798763" y="5969000"/>
            <a:ext cx="1844675" cy="701675"/>
            <a:chOff x="3552" y="3711"/>
            <a:chExt cx="1162" cy="442"/>
          </a:xfrm>
        </p:grpSpPr>
        <p:sp>
          <p:nvSpPr>
            <p:cNvPr id="59609" name="Text Box 161"/>
            <p:cNvSpPr txBox="1">
              <a:spLocks noChangeArrowheads="1"/>
            </p:cNvSpPr>
            <p:nvPr/>
          </p:nvSpPr>
          <p:spPr bwMode="auto">
            <a:xfrm>
              <a:off x="3648" y="3711"/>
              <a:ext cx="1066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FF0000"/>
                  </a:solidFill>
                </a:rPr>
                <a:t>Katydids</a:t>
              </a:r>
              <a:endParaRPr lang="en-US" altLang="en-US" sz="2000" b="1">
                <a:solidFill>
                  <a:srgbClr val="0000FF"/>
                </a:solidFill>
              </a:endParaRP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000" b="1">
                  <a:solidFill>
                    <a:srgbClr val="0000FF"/>
                  </a:solidFill>
                </a:rPr>
                <a:t>Grasshoppers</a:t>
              </a:r>
            </a:p>
          </p:txBody>
        </p:sp>
        <p:sp>
          <p:nvSpPr>
            <p:cNvPr id="59610" name="Rectangle 162" descr="Wide downward diagonal"/>
            <p:cNvSpPr>
              <a:spLocks noChangeArrowheads="1"/>
            </p:cNvSpPr>
            <p:nvPr/>
          </p:nvSpPr>
          <p:spPr bwMode="auto">
            <a:xfrm>
              <a:off x="3552" y="379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59611" name="Oval 163"/>
            <p:cNvSpPr>
              <a:spLocks noChangeArrowheads="1"/>
            </p:cNvSpPr>
            <p:nvPr/>
          </p:nvSpPr>
          <p:spPr bwMode="auto">
            <a:xfrm>
              <a:off x="3552" y="398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9509" name="Oval 164"/>
          <p:cNvSpPr>
            <a:spLocks noChangeArrowheads="1"/>
          </p:cNvSpPr>
          <p:nvPr/>
        </p:nvSpPr>
        <p:spPr bwMode="auto">
          <a:xfrm>
            <a:off x="3408363" y="3911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0" name="Oval 165"/>
          <p:cNvSpPr>
            <a:spLocks noChangeArrowheads="1"/>
          </p:cNvSpPr>
          <p:nvPr/>
        </p:nvSpPr>
        <p:spPr bwMode="auto">
          <a:xfrm>
            <a:off x="3027363" y="4368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1" name="Oval 166"/>
          <p:cNvSpPr>
            <a:spLocks noChangeArrowheads="1"/>
          </p:cNvSpPr>
          <p:nvPr/>
        </p:nvSpPr>
        <p:spPr bwMode="auto">
          <a:xfrm>
            <a:off x="3179763" y="4673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2" name="Oval 167"/>
          <p:cNvSpPr>
            <a:spLocks noChangeArrowheads="1"/>
          </p:cNvSpPr>
          <p:nvPr/>
        </p:nvSpPr>
        <p:spPr bwMode="auto">
          <a:xfrm>
            <a:off x="3636963" y="3911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3" name="Oval 168"/>
          <p:cNvSpPr>
            <a:spLocks noChangeArrowheads="1"/>
          </p:cNvSpPr>
          <p:nvPr/>
        </p:nvSpPr>
        <p:spPr bwMode="auto">
          <a:xfrm>
            <a:off x="2874963" y="3073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4" name="Oval 169"/>
          <p:cNvSpPr>
            <a:spLocks noChangeArrowheads="1"/>
          </p:cNvSpPr>
          <p:nvPr/>
        </p:nvSpPr>
        <p:spPr bwMode="auto">
          <a:xfrm>
            <a:off x="3319463" y="2979738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5" name="Oval 170"/>
          <p:cNvSpPr>
            <a:spLocks noChangeArrowheads="1"/>
          </p:cNvSpPr>
          <p:nvPr/>
        </p:nvSpPr>
        <p:spPr bwMode="auto">
          <a:xfrm>
            <a:off x="3027363" y="3835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6" name="Oval 171"/>
          <p:cNvSpPr>
            <a:spLocks noChangeArrowheads="1"/>
          </p:cNvSpPr>
          <p:nvPr/>
        </p:nvSpPr>
        <p:spPr bwMode="auto">
          <a:xfrm>
            <a:off x="3332163" y="3759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7" name="Oval 172"/>
          <p:cNvSpPr>
            <a:spLocks noChangeArrowheads="1"/>
          </p:cNvSpPr>
          <p:nvPr/>
        </p:nvSpPr>
        <p:spPr bwMode="auto">
          <a:xfrm>
            <a:off x="2722563" y="42926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8" name="Oval 173"/>
          <p:cNvSpPr>
            <a:spLocks noChangeArrowheads="1"/>
          </p:cNvSpPr>
          <p:nvPr/>
        </p:nvSpPr>
        <p:spPr bwMode="auto">
          <a:xfrm>
            <a:off x="3255963" y="42164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19" name="Oval 174"/>
          <p:cNvSpPr>
            <a:spLocks noChangeArrowheads="1"/>
          </p:cNvSpPr>
          <p:nvPr/>
        </p:nvSpPr>
        <p:spPr bwMode="auto">
          <a:xfrm>
            <a:off x="2722563" y="25400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0" name="Oval 175"/>
          <p:cNvSpPr>
            <a:spLocks noChangeArrowheads="1"/>
          </p:cNvSpPr>
          <p:nvPr/>
        </p:nvSpPr>
        <p:spPr bwMode="auto">
          <a:xfrm>
            <a:off x="3103563" y="36068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1" name="Oval 176"/>
          <p:cNvSpPr>
            <a:spLocks noChangeArrowheads="1"/>
          </p:cNvSpPr>
          <p:nvPr/>
        </p:nvSpPr>
        <p:spPr bwMode="auto">
          <a:xfrm>
            <a:off x="3560763" y="4140200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2" name="Rectangle 178" descr="Wide downward diagonal"/>
          <p:cNvSpPr>
            <a:spLocks noChangeArrowheads="1"/>
          </p:cNvSpPr>
          <p:nvPr/>
        </p:nvSpPr>
        <p:spPr bwMode="auto">
          <a:xfrm>
            <a:off x="5465763" y="2463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3" name="Rectangle 179" descr="Wide downward diagonal"/>
          <p:cNvSpPr>
            <a:spLocks noChangeArrowheads="1"/>
          </p:cNvSpPr>
          <p:nvPr/>
        </p:nvSpPr>
        <p:spPr bwMode="auto">
          <a:xfrm>
            <a:off x="5313363" y="2768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4" name="Rectangle 180" descr="Wide downward diagonal"/>
          <p:cNvSpPr>
            <a:spLocks noChangeArrowheads="1"/>
          </p:cNvSpPr>
          <p:nvPr/>
        </p:nvSpPr>
        <p:spPr bwMode="auto">
          <a:xfrm>
            <a:off x="5084763" y="2387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5" name="Rectangle 181" descr="Wide downward diagonal"/>
          <p:cNvSpPr>
            <a:spLocks noChangeArrowheads="1"/>
          </p:cNvSpPr>
          <p:nvPr/>
        </p:nvSpPr>
        <p:spPr bwMode="auto">
          <a:xfrm>
            <a:off x="5084763" y="2844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6" name="Rectangle 182" descr="Wide downward diagonal"/>
          <p:cNvSpPr>
            <a:spLocks noChangeArrowheads="1"/>
          </p:cNvSpPr>
          <p:nvPr/>
        </p:nvSpPr>
        <p:spPr bwMode="auto">
          <a:xfrm>
            <a:off x="5618163" y="2235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7" name="Rectangle 183" descr="Wide downward diagonal"/>
          <p:cNvSpPr>
            <a:spLocks noChangeArrowheads="1"/>
          </p:cNvSpPr>
          <p:nvPr/>
        </p:nvSpPr>
        <p:spPr bwMode="auto">
          <a:xfrm>
            <a:off x="5770563" y="24638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8" name="Rectangle 184" descr="Wide downward diagonal"/>
          <p:cNvSpPr>
            <a:spLocks noChangeArrowheads="1"/>
          </p:cNvSpPr>
          <p:nvPr/>
        </p:nvSpPr>
        <p:spPr bwMode="auto">
          <a:xfrm>
            <a:off x="5084763" y="1549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29" name="Rectangle 185" descr="Wide downward diagonal"/>
          <p:cNvSpPr>
            <a:spLocks noChangeArrowheads="1"/>
          </p:cNvSpPr>
          <p:nvPr/>
        </p:nvSpPr>
        <p:spPr bwMode="auto">
          <a:xfrm>
            <a:off x="6075363" y="1473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30" name="Rectangle 186" descr="Wide downward diagonal"/>
          <p:cNvSpPr>
            <a:spLocks noChangeArrowheads="1"/>
          </p:cNvSpPr>
          <p:nvPr/>
        </p:nvSpPr>
        <p:spPr bwMode="auto">
          <a:xfrm>
            <a:off x="5118100" y="196532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31" name="Rectangle 187" descr="Wide downward diagonal"/>
          <p:cNvSpPr>
            <a:spLocks noChangeArrowheads="1"/>
          </p:cNvSpPr>
          <p:nvPr/>
        </p:nvSpPr>
        <p:spPr bwMode="auto">
          <a:xfrm>
            <a:off x="5770563" y="2997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59532" name="Group 252"/>
          <p:cNvGrpSpPr>
            <a:grpSpLocks/>
          </p:cNvGrpSpPr>
          <p:nvPr/>
        </p:nvGrpSpPr>
        <p:grpSpPr bwMode="auto">
          <a:xfrm>
            <a:off x="6608763" y="1473200"/>
            <a:ext cx="1192212" cy="3795713"/>
            <a:chOff x="3264" y="960"/>
            <a:chExt cx="751" cy="2391"/>
          </a:xfrm>
        </p:grpSpPr>
        <p:grpSp>
          <p:nvGrpSpPr>
            <p:cNvPr id="59555" name="Group 189"/>
            <p:cNvGrpSpPr>
              <a:grpSpLocks/>
            </p:cNvGrpSpPr>
            <p:nvPr/>
          </p:nvGrpSpPr>
          <p:grpSpPr bwMode="auto">
            <a:xfrm rot="5400000" flipH="1">
              <a:off x="2828" y="2164"/>
              <a:ext cx="1623" cy="751"/>
              <a:chOff x="117" y="669"/>
              <a:chExt cx="1527" cy="751"/>
            </a:xfrm>
          </p:grpSpPr>
          <p:sp>
            <p:nvSpPr>
              <p:cNvPr id="59582" name="Rectangle 190"/>
              <p:cNvSpPr>
                <a:spLocks noChangeArrowheads="1"/>
              </p:cNvSpPr>
              <p:nvPr/>
            </p:nvSpPr>
            <p:spPr bwMode="auto">
              <a:xfrm>
                <a:off x="117" y="669"/>
                <a:ext cx="1527" cy="75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83" name="Rectangle 191"/>
              <p:cNvSpPr>
                <a:spLocks noChangeArrowheads="1"/>
              </p:cNvSpPr>
              <p:nvPr/>
            </p:nvSpPr>
            <p:spPr bwMode="auto">
              <a:xfrm>
                <a:off x="117" y="669"/>
                <a:ext cx="1527" cy="75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84" name="Line 192"/>
              <p:cNvSpPr>
                <a:spLocks noChangeShapeType="1"/>
              </p:cNvSpPr>
              <p:nvPr/>
            </p:nvSpPr>
            <p:spPr bwMode="auto">
              <a:xfrm flipV="1">
                <a:off x="370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85" name="Line 193"/>
              <p:cNvSpPr>
                <a:spLocks noChangeShapeType="1"/>
              </p:cNvSpPr>
              <p:nvPr/>
            </p:nvSpPr>
            <p:spPr bwMode="auto">
              <a:xfrm flipV="1">
                <a:off x="624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86" name="Line 194"/>
              <p:cNvSpPr>
                <a:spLocks noChangeShapeType="1"/>
              </p:cNvSpPr>
              <p:nvPr/>
            </p:nvSpPr>
            <p:spPr bwMode="auto">
              <a:xfrm flipV="1">
                <a:off x="881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87" name="Line 195"/>
              <p:cNvSpPr>
                <a:spLocks noChangeShapeType="1"/>
              </p:cNvSpPr>
              <p:nvPr/>
            </p:nvSpPr>
            <p:spPr bwMode="auto">
              <a:xfrm flipV="1">
                <a:off x="1134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88" name="Line 196"/>
              <p:cNvSpPr>
                <a:spLocks noChangeShapeType="1"/>
              </p:cNvSpPr>
              <p:nvPr/>
            </p:nvSpPr>
            <p:spPr bwMode="auto">
              <a:xfrm flipV="1">
                <a:off x="1388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89" name="Rectangle 197"/>
              <p:cNvSpPr>
                <a:spLocks noChangeArrowheads="1"/>
              </p:cNvSpPr>
              <p:nvPr/>
            </p:nvSpPr>
            <p:spPr bwMode="auto">
              <a:xfrm>
                <a:off x="205" y="1367"/>
                <a:ext cx="137" cy="53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0" name="Rectangle 198"/>
              <p:cNvSpPr>
                <a:spLocks noChangeArrowheads="1"/>
              </p:cNvSpPr>
              <p:nvPr/>
            </p:nvSpPr>
            <p:spPr bwMode="auto">
              <a:xfrm>
                <a:off x="205" y="1367"/>
                <a:ext cx="137" cy="53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1" name="Rectangle 199"/>
              <p:cNvSpPr>
                <a:spLocks noChangeArrowheads="1"/>
              </p:cNvSpPr>
              <p:nvPr/>
            </p:nvSpPr>
            <p:spPr bwMode="auto">
              <a:xfrm>
                <a:off x="342" y="1300"/>
                <a:ext cx="137" cy="120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2" name="Rectangle 200"/>
              <p:cNvSpPr>
                <a:spLocks noChangeArrowheads="1"/>
              </p:cNvSpPr>
              <p:nvPr/>
            </p:nvSpPr>
            <p:spPr bwMode="auto">
              <a:xfrm>
                <a:off x="342" y="1300"/>
                <a:ext cx="137" cy="12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3" name="Rectangle 201"/>
              <p:cNvSpPr>
                <a:spLocks noChangeArrowheads="1"/>
              </p:cNvSpPr>
              <p:nvPr/>
            </p:nvSpPr>
            <p:spPr bwMode="auto">
              <a:xfrm>
                <a:off x="479" y="1137"/>
                <a:ext cx="138" cy="283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4" name="Rectangle 202"/>
              <p:cNvSpPr>
                <a:spLocks noChangeArrowheads="1"/>
              </p:cNvSpPr>
              <p:nvPr/>
            </p:nvSpPr>
            <p:spPr bwMode="auto">
              <a:xfrm>
                <a:off x="479" y="1137"/>
                <a:ext cx="138" cy="283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5" name="Rectangle 203"/>
              <p:cNvSpPr>
                <a:spLocks noChangeArrowheads="1"/>
              </p:cNvSpPr>
              <p:nvPr/>
            </p:nvSpPr>
            <p:spPr bwMode="auto">
              <a:xfrm>
                <a:off x="617" y="908"/>
                <a:ext cx="137" cy="512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6" name="Rectangle 204"/>
              <p:cNvSpPr>
                <a:spLocks noChangeArrowheads="1"/>
              </p:cNvSpPr>
              <p:nvPr/>
            </p:nvSpPr>
            <p:spPr bwMode="auto">
              <a:xfrm>
                <a:off x="617" y="908"/>
                <a:ext cx="137" cy="512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7" name="Rectangle 205"/>
              <p:cNvSpPr>
                <a:spLocks noChangeArrowheads="1"/>
              </p:cNvSpPr>
              <p:nvPr/>
            </p:nvSpPr>
            <p:spPr bwMode="auto">
              <a:xfrm>
                <a:off x="754" y="796"/>
                <a:ext cx="137" cy="624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8" name="Rectangle 206"/>
              <p:cNvSpPr>
                <a:spLocks noChangeArrowheads="1"/>
              </p:cNvSpPr>
              <p:nvPr/>
            </p:nvSpPr>
            <p:spPr bwMode="auto">
              <a:xfrm>
                <a:off x="754" y="796"/>
                <a:ext cx="137" cy="624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99" name="Rectangle 207"/>
              <p:cNvSpPr>
                <a:spLocks noChangeArrowheads="1"/>
              </p:cNvSpPr>
              <p:nvPr/>
            </p:nvSpPr>
            <p:spPr bwMode="auto">
              <a:xfrm>
                <a:off x="891" y="779"/>
                <a:ext cx="138" cy="641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600" name="Rectangle 208"/>
              <p:cNvSpPr>
                <a:spLocks noChangeArrowheads="1"/>
              </p:cNvSpPr>
              <p:nvPr/>
            </p:nvSpPr>
            <p:spPr bwMode="auto">
              <a:xfrm>
                <a:off x="891" y="779"/>
                <a:ext cx="138" cy="64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601" name="Rectangle 209"/>
              <p:cNvSpPr>
                <a:spLocks noChangeArrowheads="1"/>
              </p:cNvSpPr>
              <p:nvPr/>
            </p:nvSpPr>
            <p:spPr bwMode="auto">
              <a:xfrm>
                <a:off x="1029" y="966"/>
                <a:ext cx="133" cy="454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602" name="Rectangle 210"/>
              <p:cNvSpPr>
                <a:spLocks noChangeArrowheads="1"/>
              </p:cNvSpPr>
              <p:nvPr/>
            </p:nvSpPr>
            <p:spPr bwMode="auto">
              <a:xfrm>
                <a:off x="1029" y="966"/>
                <a:ext cx="133" cy="454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603" name="Rectangle 211"/>
              <p:cNvSpPr>
                <a:spLocks noChangeArrowheads="1"/>
              </p:cNvSpPr>
              <p:nvPr/>
            </p:nvSpPr>
            <p:spPr bwMode="auto">
              <a:xfrm>
                <a:off x="1162" y="1192"/>
                <a:ext cx="138" cy="228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604" name="Rectangle 212"/>
              <p:cNvSpPr>
                <a:spLocks noChangeArrowheads="1"/>
              </p:cNvSpPr>
              <p:nvPr/>
            </p:nvSpPr>
            <p:spPr bwMode="auto">
              <a:xfrm>
                <a:off x="1162" y="1192"/>
                <a:ext cx="138" cy="22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605" name="Rectangle 213"/>
              <p:cNvSpPr>
                <a:spLocks noChangeArrowheads="1"/>
              </p:cNvSpPr>
              <p:nvPr/>
            </p:nvSpPr>
            <p:spPr bwMode="auto">
              <a:xfrm>
                <a:off x="1300" y="1348"/>
                <a:ext cx="137" cy="72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606" name="Rectangle 214"/>
              <p:cNvSpPr>
                <a:spLocks noChangeArrowheads="1"/>
              </p:cNvSpPr>
              <p:nvPr/>
            </p:nvSpPr>
            <p:spPr bwMode="auto">
              <a:xfrm>
                <a:off x="1300" y="1348"/>
                <a:ext cx="137" cy="72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607" name="Rectangle 215"/>
              <p:cNvSpPr>
                <a:spLocks noChangeArrowheads="1"/>
              </p:cNvSpPr>
              <p:nvPr/>
            </p:nvSpPr>
            <p:spPr bwMode="auto">
              <a:xfrm>
                <a:off x="1437" y="1396"/>
                <a:ext cx="137" cy="24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608" name="Rectangle 216"/>
              <p:cNvSpPr>
                <a:spLocks noChangeArrowheads="1"/>
              </p:cNvSpPr>
              <p:nvPr/>
            </p:nvSpPr>
            <p:spPr bwMode="auto">
              <a:xfrm>
                <a:off x="1437" y="1396"/>
                <a:ext cx="137" cy="24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59556" name="Group 245"/>
            <p:cNvGrpSpPr>
              <a:grpSpLocks/>
            </p:cNvGrpSpPr>
            <p:nvPr/>
          </p:nvGrpSpPr>
          <p:grpSpPr bwMode="auto">
            <a:xfrm flipV="1">
              <a:off x="3264" y="960"/>
              <a:ext cx="625" cy="1402"/>
              <a:chOff x="4607" y="2428"/>
              <a:chExt cx="625" cy="1498"/>
            </a:xfrm>
          </p:grpSpPr>
          <p:sp>
            <p:nvSpPr>
              <p:cNvPr id="59557" name="Line 220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373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58" name="Line 221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3461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59" name="Line 222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3180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60" name="Line 223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2903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61" name="Line 224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2625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62" name="Rectangle 225"/>
              <p:cNvSpPr>
                <a:spLocks noChangeArrowheads="1"/>
              </p:cNvSpPr>
              <p:nvPr/>
            </p:nvSpPr>
            <p:spPr bwMode="auto">
              <a:xfrm rot="5400000" flipH="1">
                <a:off x="4559" y="3824"/>
                <a:ext cx="150" cy="5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63" name="Rectangle 226"/>
              <p:cNvSpPr>
                <a:spLocks noChangeArrowheads="1"/>
              </p:cNvSpPr>
              <p:nvPr/>
            </p:nvSpPr>
            <p:spPr bwMode="auto">
              <a:xfrm rot="5400000" flipH="1">
                <a:off x="4559" y="3824"/>
                <a:ext cx="150" cy="53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64" name="Rectangle 227"/>
              <p:cNvSpPr>
                <a:spLocks noChangeArrowheads="1"/>
              </p:cNvSpPr>
              <p:nvPr/>
            </p:nvSpPr>
            <p:spPr bwMode="auto">
              <a:xfrm rot="5400000" flipH="1">
                <a:off x="4593" y="3641"/>
                <a:ext cx="150" cy="12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65" name="Rectangle 228"/>
              <p:cNvSpPr>
                <a:spLocks noChangeArrowheads="1"/>
              </p:cNvSpPr>
              <p:nvPr/>
            </p:nvSpPr>
            <p:spPr bwMode="auto">
              <a:xfrm rot="5400000" flipH="1">
                <a:off x="4593" y="3641"/>
                <a:ext cx="150" cy="120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66" name="Rectangle 229"/>
              <p:cNvSpPr>
                <a:spLocks noChangeArrowheads="1"/>
              </p:cNvSpPr>
              <p:nvPr/>
            </p:nvSpPr>
            <p:spPr bwMode="auto">
              <a:xfrm rot="5400000" flipH="1">
                <a:off x="4673" y="3409"/>
                <a:ext cx="151" cy="28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67" name="Rectangle 230"/>
              <p:cNvSpPr>
                <a:spLocks noChangeArrowheads="1"/>
              </p:cNvSpPr>
              <p:nvPr/>
            </p:nvSpPr>
            <p:spPr bwMode="auto">
              <a:xfrm rot="5400000" flipH="1">
                <a:off x="4673" y="3409"/>
                <a:ext cx="151" cy="283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68" name="Rectangle 231"/>
              <p:cNvSpPr>
                <a:spLocks noChangeArrowheads="1"/>
              </p:cNvSpPr>
              <p:nvPr/>
            </p:nvSpPr>
            <p:spPr bwMode="auto">
              <a:xfrm rot="5400000" flipH="1">
                <a:off x="4789" y="3144"/>
                <a:ext cx="150" cy="5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69" name="Rectangle 232"/>
              <p:cNvSpPr>
                <a:spLocks noChangeArrowheads="1"/>
              </p:cNvSpPr>
              <p:nvPr/>
            </p:nvSpPr>
            <p:spPr bwMode="auto">
              <a:xfrm rot="5400000" flipH="1">
                <a:off x="4789" y="3144"/>
                <a:ext cx="150" cy="512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0" name="Rectangle 233"/>
              <p:cNvSpPr>
                <a:spLocks noChangeArrowheads="1"/>
              </p:cNvSpPr>
              <p:nvPr/>
            </p:nvSpPr>
            <p:spPr bwMode="auto">
              <a:xfrm rot="5400000" flipH="1">
                <a:off x="4845" y="2938"/>
                <a:ext cx="150" cy="62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1" name="Rectangle 234"/>
              <p:cNvSpPr>
                <a:spLocks noChangeArrowheads="1"/>
              </p:cNvSpPr>
              <p:nvPr/>
            </p:nvSpPr>
            <p:spPr bwMode="auto">
              <a:xfrm rot="5400000" flipH="1">
                <a:off x="4845" y="2938"/>
                <a:ext cx="150" cy="624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2" name="Rectangle 235"/>
              <p:cNvSpPr>
                <a:spLocks noChangeArrowheads="1"/>
              </p:cNvSpPr>
              <p:nvPr/>
            </p:nvSpPr>
            <p:spPr bwMode="auto">
              <a:xfrm rot="5400000" flipH="1">
                <a:off x="4820" y="2811"/>
                <a:ext cx="151" cy="57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3" name="Rectangle 236"/>
              <p:cNvSpPr>
                <a:spLocks noChangeArrowheads="1"/>
              </p:cNvSpPr>
              <p:nvPr/>
            </p:nvSpPr>
            <p:spPr bwMode="auto">
              <a:xfrm rot="5400000" flipH="1">
                <a:off x="4820" y="2811"/>
                <a:ext cx="151" cy="577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4" name="Rectangle 237"/>
              <p:cNvSpPr>
                <a:spLocks noChangeArrowheads="1"/>
              </p:cNvSpPr>
              <p:nvPr/>
            </p:nvSpPr>
            <p:spPr bwMode="auto">
              <a:xfrm rot="5400000" flipH="1">
                <a:off x="4762" y="2724"/>
                <a:ext cx="146" cy="45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5" name="Rectangle 238"/>
              <p:cNvSpPr>
                <a:spLocks noChangeArrowheads="1"/>
              </p:cNvSpPr>
              <p:nvPr/>
            </p:nvSpPr>
            <p:spPr bwMode="auto">
              <a:xfrm rot="5400000" flipH="1">
                <a:off x="4762" y="2724"/>
                <a:ext cx="146" cy="454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6" name="Rectangle 239"/>
              <p:cNvSpPr>
                <a:spLocks noChangeArrowheads="1"/>
              </p:cNvSpPr>
              <p:nvPr/>
            </p:nvSpPr>
            <p:spPr bwMode="auto">
              <a:xfrm rot="5400000" flipH="1">
                <a:off x="4646" y="2689"/>
                <a:ext cx="151" cy="22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7" name="Rectangle 240"/>
              <p:cNvSpPr>
                <a:spLocks noChangeArrowheads="1"/>
              </p:cNvSpPr>
              <p:nvPr/>
            </p:nvSpPr>
            <p:spPr bwMode="auto">
              <a:xfrm rot="5400000" flipH="1">
                <a:off x="4646" y="2689"/>
                <a:ext cx="151" cy="228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8" name="Rectangle 241"/>
              <p:cNvSpPr>
                <a:spLocks noChangeArrowheads="1"/>
              </p:cNvSpPr>
              <p:nvPr/>
            </p:nvSpPr>
            <p:spPr bwMode="auto">
              <a:xfrm rot="5400000" flipH="1">
                <a:off x="4569" y="2617"/>
                <a:ext cx="149" cy="7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79" name="Rectangle 242"/>
              <p:cNvSpPr>
                <a:spLocks noChangeArrowheads="1"/>
              </p:cNvSpPr>
              <p:nvPr/>
            </p:nvSpPr>
            <p:spPr bwMode="auto">
              <a:xfrm rot="5400000" flipH="1">
                <a:off x="4569" y="2617"/>
                <a:ext cx="149" cy="72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80" name="Rectangle 243"/>
              <p:cNvSpPr>
                <a:spLocks noChangeArrowheads="1"/>
              </p:cNvSpPr>
              <p:nvPr/>
            </p:nvSpPr>
            <p:spPr bwMode="auto">
              <a:xfrm rot="5400000" flipH="1">
                <a:off x="4545" y="2491"/>
                <a:ext cx="150" cy="2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59581" name="Rectangle 244"/>
              <p:cNvSpPr>
                <a:spLocks noChangeArrowheads="1"/>
              </p:cNvSpPr>
              <p:nvPr/>
            </p:nvSpPr>
            <p:spPr bwMode="auto">
              <a:xfrm rot="5400000" flipH="1">
                <a:off x="4545" y="2491"/>
                <a:ext cx="150" cy="24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sp>
        <p:nvSpPr>
          <p:cNvPr id="59533" name="Rectangle 246" descr="Wide downward diagonal"/>
          <p:cNvSpPr>
            <a:spLocks noChangeArrowheads="1"/>
          </p:cNvSpPr>
          <p:nvPr/>
        </p:nvSpPr>
        <p:spPr bwMode="auto">
          <a:xfrm>
            <a:off x="5694363" y="2006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34" name="Rectangle 247" descr="Wide downward diagonal"/>
          <p:cNvSpPr>
            <a:spLocks noChangeArrowheads="1"/>
          </p:cNvSpPr>
          <p:nvPr/>
        </p:nvSpPr>
        <p:spPr bwMode="auto">
          <a:xfrm>
            <a:off x="5237163" y="21590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35" name="Rectangle 248" descr="Wide downward diagonal"/>
          <p:cNvSpPr>
            <a:spLocks noChangeArrowheads="1"/>
          </p:cNvSpPr>
          <p:nvPr/>
        </p:nvSpPr>
        <p:spPr bwMode="auto">
          <a:xfrm>
            <a:off x="4779963" y="2311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36" name="Rectangle 249" descr="Wide downward diagonal"/>
          <p:cNvSpPr>
            <a:spLocks noChangeArrowheads="1"/>
          </p:cNvSpPr>
          <p:nvPr/>
        </p:nvSpPr>
        <p:spPr bwMode="auto">
          <a:xfrm>
            <a:off x="6075363" y="22352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37" name="Rectangle 250" descr="Wide downward diagonal"/>
          <p:cNvSpPr>
            <a:spLocks noChangeArrowheads="1"/>
          </p:cNvSpPr>
          <p:nvPr/>
        </p:nvSpPr>
        <p:spPr bwMode="auto">
          <a:xfrm>
            <a:off x="5389563" y="30734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38" name="Rectangle 251" descr="Wide downward diagonal"/>
          <p:cNvSpPr>
            <a:spLocks noChangeArrowheads="1"/>
          </p:cNvSpPr>
          <p:nvPr/>
        </p:nvSpPr>
        <p:spPr bwMode="auto">
          <a:xfrm>
            <a:off x="5999163" y="31496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0975" name="Text Box 255"/>
          <p:cNvSpPr txBox="1">
            <a:spLocks noChangeArrowheads="1"/>
          </p:cNvSpPr>
          <p:nvPr/>
        </p:nvSpPr>
        <p:spPr bwMode="auto">
          <a:xfrm>
            <a:off x="917575" y="127000"/>
            <a:ext cx="7481888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With a lot of data, we can build a histogram. Let us just build one for “Antenna Length” for now…</a:t>
            </a: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 </a:t>
            </a:r>
          </a:p>
        </p:txBody>
      </p:sp>
      <p:sp>
        <p:nvSpPr>
          <p:cNvPr id="59540" name="Oval 256"/>
          <p:cNvSpPr>
            <a:spLocks noChangeArrowheads="1"/>
          </p:cNvSpPr>
          <p:nvPr/>
        </p:nvSpPr>
        <p:spPr bwMode="auto">
          <a:xfrm>
            <a:off x="3787775" y="399732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41" name="Oval 257"/>
          <p:cNvSpPr>
            <a:spLocks noChangeArrowheads="1"/>
          </p:cNvSpPr>
          <p:nvPr/>
        </p:nvSpPr>
        <p:spPr bwMode="auto">
          <a:xfrm>
            <a:off x="3470275" y="33702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42" name="Oval 258"/>
          <p:cNvSpPr>
            <a:spLocks noChangeArrowheads="1"/>
          </p:cNvSpPr>
          <p:nvPr/>
        </p:nvSpPr>
        <p:spPr bwMode="auto">
          <a:xfrm>
            <a:off x="3589338" y="36988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43" name="Oval 259"/>
          <p:cNvSpPr>
            <a:spLocks noChangeArrowheads="1"/>
          </p:cNvSpPr>
          <p:nvPr/>
        </p:nvSpPr>
        <p:spPr bwMode="auto">
          <a:xfrm>
            <a:off x="3925888" y="3700463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44" name="Oval 260"/>
          <p:cNvSpPr>
            <a:spLocks noChangeArrowheads="1"/>
          </p:cNvSpPr>
          <p:nvPr/>
        </p:nvSpPr>
        <p:spPr bwMode="auto">
          <a:xfrm>
            <a:off x="3802063" y="4256088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45" name="Oval 261"/>
          <p:cNvSpPr>
            <a:spLocks noChangeArrowheads="1"/>
          </p:cNvSpPr>
          <p:nvPr/>
        </p:nvSpPr>
        <p:spPr bwMode="auto">
          <a:xfrm>
            <a:off x="2720975" y="38385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46" name="Oval 262"/>
          <p:cNvSpPr>
            <a:spLocks noChangeArrowheads="1"/>
          </p:cNvSpPr>
          <p:nvPr/>
        </p:nvSpPr>
        <p:spPr bwMode="auto">
          <a:xfrm>
            <a:off x="2949575" y="4643438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47" name="Oval 263"/>
          <p:cNvSpPr>
            <a:spLocks noChangeArrowheads="1"/>
          </p:cNvSpPr>
          <p:nvPr/>
        </p:nvSpPr>
        <p:spPr bwMode="auto">
          <a:xfrm>
            <a:off x="3403600" y="359727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48" name="Oval 264"/>
          <p:cNvSpPr>
            <a:spLocks noChangeArrowheads="1"/>
          </p:cNvSpPr>
          <p:nvPr/>
        </p:nvSpPr>
        <p:spPr bwMode="auto">
          <a:xfrm>
            <a:off x="3346450" y="4454525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49" name="Oval 265"/>
          <p:cNvSpPr>
            <a:spLocks noChangeArrowheads="1"/>
          </p:cNvSpPr>
          <p:nvPr/>
        </p:nvSpPr>
        <p:spPr bwMode="auto">
          <a:xfrm>
            <a:off x="2684463" y="5075238"/>
            <a:ext cx="152400" cy="152400"/>
          </a:xfrm>
          <a:prstGeom prst="ellipse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50" name="Rectangle 266" descr="Wide downward diagonal"/>
          <p:cNvSpPr>
            <a:spLocks noChangeArrowheads="1"/>
          </p:cNvSpPr>
          <p:nvPr/>
        </p:nvSpPr>
        <p:spPr bwMode="auto">
          <a:xfrm>
            <a:off x="5988050" y="288607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51" name="Rectangle 267" descr="Wide downward diagonal"/>
          <p:cNvSpPr>
            <a:spLocks noChangeArrowheads="1"/>
          </p:cNvSpPr>
          <p:nvPr/>
        </p:nvSpPr>
        <p:spPr bwMode="auto">
          <a:xfrm>
            <a:off x="5394325" y="1912938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52" name="Rectangle 268" descr="Wide downward diagonal"/>
          <p:cNvSpPr>
            <a:spLocks noChangeArrowheads="1"/>
          </p:cNvSpPr>
          <p:nvPr/>
        </p:nvSpPr>
        <p:spPr bwMode="auto">
          <a:xfrm>
            <a:off x="4691063" y="2552700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53" name="Rectangle 269" descr="Wide downward diagonal"/>
          <p:cNvSpPr>
            <a:spLocks noChangeArrowheads="1"/>
          </p:cNvSpPr>
          <p:nvPr/>
        </p:nvSpPr>
        <p:spPr bwMode="auto">
          <a:xfrm>
            <a:off x="5697538" y="3317875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554" name="Rectangle 270" descr="Wide downward diagonal"/>
          <p:cNvSpPr>
            <a:spLocks noChangeArrowheads="1"/>
          </p:cNvSpPr>
          <p:nvPr/>
        </p:nvSpPr>
        <p:spPr bwMode="auto">
          <a:xfrm>
            <a:off x="6018213" y="2513013"/>
            <a:ext cx="152400" cy="152400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roup 51"/>
          <p:cNvGrpSpPr>
            <a:grpSpLocks/>
          </p:cNvGrpSpPr>
          <p:nvPr/>
        </p:nvGrpSpPr>
        <p:grpSpPr bwMode="auto">
          <a:xfrm rot="-5400000">
            <a:off x="4777581" y="-1389856"/>
            <a:ext cx="2166938" cy="5867400"/>
            <a:chOff x="3264" y="960"/>
            <a:chExt cx="751" cy="2391"/>
          </a:xfrm>
        </p:grpSpPr>
        <p:grpSp>
          <p:nvGrpSpPr>
            <p:cNvPr id="60424" name="Group 52"/>
            <p:cNvGrpSpPr>
              <a:grpSpLocks/>
            </p:cNvGrpSpPr>
            <p:nvPr/>
          </p:nvGrpSpPr>
          <p:grpSpPr bwMode="auto">
            <a:xfrm rot="5400000" flipH="1">
              <a:off x="2828" y="2164"/>
              <a:ext cx="1623" cy="751"/>
              <a:chOff x="117" y="669"/>
              <a:chExt cx="1527" cy="751"/>
            </a:xfrm>
          </p:grpSpPr>
          <p:sp>
            <p:nvSpPr>
              <p:cNvPr id="60451" name="Rectangle 53"/>
              <p:cNvSpPr>
                <a:spLocks noChangeArrowheads="1"/>
              </p:cNvSpPr>
              <p:nvPr/>
            </p:nvSpPr>
            <p:spPr bwMode="auto">
              <a:xfrm>
                <a:off x="117" y="669"/>
                <a:ext cx="1527" cy="75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52" name="Rectangle 54"/>
              <p:cNvSpPr>
                <a:spLocks noChangeArrowheads="1"/>
              </p:cNvSpPr>
              <p:nvPr/>
            </p:nvSpPr>
            <p:spPr bwMode="auto">
              <a:xfrm>
                <a:off x="117" y="669"/>
                <a:ext cx="1527" cy="751"/>
              </a:xfrm>
              <a:prstGeom prst="rect">
                <a:avLst/>
              </a:prstGeom>
              <a:noFill/>
              <a:ln w="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53" name="Line 55"/>
              <p:cNvSpPr>
                <a:spLocks noChangeShapeType="1"/>
              </p:cNvSpPr>
              <p:nvPr/>
            </p:nvSpPr>
            <p:spPr bwMode="auto">
              <a:xfrm flipV="1">
                <a:off x="370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54" name="Line 56"/>
              <p:cNvSpPr>
                <a:spLocks noChangeShapeType="1"/>
              </p:cNvSpPr>
              <p:nvPr/>
            </p:nvSpPr>
            <p:spPr bwMode="auto">
              <a:xfrm flipV="1">
                <a:off x="624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55" name="Line 57"/>
              <p:cNvSpPr>
                <a:spLocks noChangeShapeType="1"/>
              </p:cNvSpPr>
              <p:nvPr/>
            </p:nvSpPr>
            <p:spPr bwMode="auto">
              <a:xfrm flipV="1">
                <a:off x="881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56" name="Line 58"/>
              <p:cNvSpPr>
                <a:spLocks noChangeShapeType="1"/>
              </p:cNvSpPr>
              <p:nvPr/>
            </p:nvSpPr>
            <p:spPr bwMode="auto">
              <a:xfrm flipV="1">
                <a:off x="1134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57" name="Line 59"/>
              <p:cNvSpPr>
                <a:spLocks noChangeShapeType="1"/>
              </p:cNvSpPr>
              <p:nvPr/>
            </p:nvSpPr>
            <p:spPr bwMode="auto">
              <a:xfrm flipV="1">
                <a:off x="1388" y="140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58" name="Rectangle 60"/>
              <p:cNvSpPr>
                <a:spLocks noChangeArrowheads="1"/>
              </p:cNvSpPr>
              <p:nvPr/>
            </p:nvSpPr>
            <p:spPr bwMode="auto">
              <a:xfrm>
                <a:off x="205" y="1367"/>
                <a:ext cx="137" cy="53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59" name="Rectangle 61"/>
              <p:cNvSpPr>
                <a:spLocks noChangeArrowheads="1"/>
              </p:cNvSpPr>
              <p:nvPr/>
            </p:nvSpPr>
            <p:spPr bwMode="auto">
              <a:xfrm>
                <a:off x="205" y="1367"/>
                <a:ext cx="137" cy="53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0" name="Rectangle 62"/>
              <p:cNvSpPr>
                <a:spLocks noChangeArrowheads="1"/>
              </p:cNvSpPr>
              <p:nvPr/>
            </p:nvSpPr>
            <p:spPr bwMode="auto">
              <a:xfrm>
                <a:off x="342" y="1300"/>
                <a:ext cx="137" cy="120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1" name="Rectangle 63"/>
              <p:cNvSpPr>
                <a:spLocks noChangeArrowheads="1"/>
              </p:cNvSpPr>
              <p:nvPr/>
            </p:nvSpPr>
            <p:spPr bwMode="auto">
              <a:xfrm>
                <a:off x="342" y="1300"/>
                <a:ext cx="137" cy="120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2" name="Rectangle 64"/>
              <p:cNvSpPr>
                <a:spLocks noChangeArrowheads="1"/>
              </p:cNvSpPr>
              <p:nvPr/>
            </p:nvSpPr>
            <p:spPr bwMode="auto">
              <a:xfrm>
                <a:off x="479" y="1137"/>
                <a:ext cx="138" cy="283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3" name="Rectangle 65"/>
              <p:cNvSpPr>
                <a:spLocks noChangeArrowheads="1"/>
              </p:cNvSpPr>
              <p:nvPr/>
            </p:nvSpPr>
            <p:spPr bwMode="auto">
              <a:xfrm>
                <a:off x="479" y="1137"/>
                <a:ext cx="138" cy="283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4" name="Rectangle 66"/>
              <p:cNvSpPr>
                <a:spLocks noChangeArrowheads="1"/>
              </p:cNvSpPr>
              <p:nvPr/>
            </p:nvSpPr>
            <p:spPr bwMode="auto">
              <a:xfrm>
                <a:off x="617" y="908"/>
                <a:ext cx="137" cy="512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5" name="Rectangle 67"/>
              <p:cNvSpPr>
                <a:spLocks noChangeArrowheads="1"/>
              </p:cNvSpPr>
              <p:nvPr/>
            </p:nvSpPr>
            <p:spPr bwMode="auto">
              <a:xfrm>
                <a:off x="617" y="908"/>
                <a:ext cx="137" cy="512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6" name="Rectangle 68"/>
              <p:cNvSpPr>
                <a:spLocks noChangeArrowheads="1"/>
              </p:cNvSpPr>
              <p:nvPr/>
            </p:nvSpPr>
            <p:spPr bwMode="auto">
              <a:xfrm>
                <a:off x="754" y="796"/>
                <a:ext cx="137" cy="624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7" name="Rectangle 69"/>
              <p:cNvSpPr>
                <a:spLocks noChangeArrowheads="1"/>
              </p:cNvSpPr>
              <p:nvPr/>
            </p:nvSpPr>
            <p:spPr bwMode="auto">
              <a:xfrm>
                <a:off x="754" y="796"/>
                <a:ext cx="137" cy="624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8" name="Rectangle 70"/>
              <p:cNvSpPr>
                <a:spLocks noChangeArrowheads="1"/>
              </p:cNvSpPr>
              <p:nvPr/>
            </p:nvSpPr>
            <p:spPr bwMode="auto">
              <a:xfrm>
                <a:off x="891" y="779"/>
                <a:ext cx="138" cy="641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69" name="Rectangle 71"/>
              <p:cNvSpPr>
                <a:spLocks noChangeArrowheads="1"/>
              </p:cNvSpPr>
              <p:nvPr/>
            </p:nvSpPr>
            <p:spPr bwMode="auto">
              <a:xfrm>
                <a:off x="891" y="779"/>
                <a:ext cx="138" cy="641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70" name="Rectangle 72"/>
              <p:cNvSpPr>
                <a:spLocks noChangeArrowheads="1"/>
              </p:cNvSpPr>
              <p:nvPr/>
            </p:nvSpPr>
            <p:spPr bwMode="auto">
              <a:xfrm>
                <a:off x="1029" y="966"/>
                <a:ext cx="133" cy="454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71" name="Rectangle 73"/>
              <p:cNvSpPr>
                <a:spLocks noChangeArrowheads="1"/>
              </p:cNvSpPr>
              <p:nvPr/>
            </p:nvSpPr>
            <p:spPr bwMode="auto">
              <a:xfrm>
                <a:off x="1029" y="966"/>
                <a:ext cx="133" cy="454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72" name="Rectangle 74"/>
              <p:cNvSpPr>
                <a:spLocks noChangeArrowheads="1"/>
              </p:cNvSpPr>
              <p:nvPr/>
            </p:nvSpPr>
            <p:spPr bwMode="auto">
              <a:xfrm>
                <a:off x="1162" y="1192"/>
                <a:ext cx="138" cy="228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73" name="Rectangle 75"/>
              <p:cNvSpPr>
                <a:spLocks noChangeArrowheads="1"/>
              </p:cNvSpPr>
              <p:nvPr/>
            </p:nvSpPr>
            <p:spPr bwMode="auto">
              <a:xfrm>
                <a:off x="1162" y="1192"/>
                <a:ext cx="138" cy="228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74" name="Rectangle 76"/>
              <p:cNvSpPr>
                <a:spLocks noChangeArrowheads="1"/>
              </p:cNvSpPr>
              <p:nvPr/>
            </p:nvSpPr>
            <p:spPr bwMode="auto">
              <a:xfrm>
                <a:off x="1300" y="1348"/>
                <a:ext cx="137" cy="72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75" name="Rectangle 77"/>
              <p:cNvSpPr>
                <a:spLocks noChangeArrowheads="1"/>
              </p:cNvSpPr>
              <p:nvPr/>
            </p:nvSpPr>
            <p:spPr bwMode="auto">
              <a:xfrm>
                <a:off x="1300" y="1348"/>
                <a:ext cx="137" cy="72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76" name="Rectangle 78"/>
              <p:cNvSpPr>
                <a:spLocks noChangeArrowheads="1"/>
              </p:cNvSpPr>
              <p:nvPr/>
            </p:nvSpPr>
            <p:spPr bwMode="auto">
              <a:xfrm>
                <a:off x="1437" y="1396"/>
                <a:ext cx="137" cy="24"/>
              </a:xfrm>
              <a:prstGeom prst="rect">
                <a:avLst/>
              </a:prstGeom>
              <a:solidFill>
                <a:srgbClr val="0000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77" name="Rectangle 79"/>
              <p:cNvSpPr>
                <a:spLocks noChangeArrowheads="1"/>
              </p:cNvSpPr>
              <p:nvPr/>
            </p:nvSpPr>
            <p:spPr bwMode="auto">
              <a:xfrm>
                <a:off x="1437" y="1396"/>
                <a:ext cx="137" cy="24"/>
              </a:xfrm>
              <a:prstGeom prst="rect">
                <a:avLst/>
              </a:prstGeom>
              <a:noFill/>
              <a:ln w="0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60425" name="Group 80"/>
            <p:cNvGrpSpPr>
              <a:grpSpLocks/>
            </p:cNvGrpSpPr>
            <p:nvPr/>
          </p:nvGrpSpPr>
          <p:grpSpPr bwMode="auto">
            <a:xfrm flipV="1">
              <a:off x="3264" y="960"/>
              <a:ext cx="625" cy="1402"/>
              <a:chOff x="4607" y="2428"/>
              <a:chExt cx="625" cy="1498"/>
            </a:xfrm>
          </p:grpSpPr>
          <p:sp>
            <p:nvSpPr>
              <p:cNvPr id="60426" name="Line 81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3739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27" name="Line 82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3461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28" name="Line 83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3180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29" name="Line 84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2903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0" name="Line 85"/>
              <p:cNvSpPr>
                <a:spLocks noChangeShapeType="1"/>
              </p:cNvSpPr>
              <p:nvPr/>
            </p:nvSpPr>
            <p:spPr bwMode="auto">
              <a:xfrm rot="5400000" flipH="1" flipV="1">
                <a:off x="4612" y="2625"/>
                <a:ext cx="1" cy="1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31" name="Rectangle 86"/>
              <p:cNvSpPr>
                <a:spLocks noChangeArrowheads="1"/>
              </p:cNvSpPr>
              <p:nvPr/>
            </p:nvSpPr>
            <p:spPr bwMode="auto">
              <a:xfrm rot="5400000" flipH="1">
                <a:off x="4559" y="3824"/>
                <a:ext cx="150" cy="5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32" name="Rectangle 87"/>
              <p:cNvSpPr>
                <a:spLocks noChangeArrowheads="1"/>
              </p:cNvSpPr>
              <p:nvPr/>
            </p:nvSpPr>
            <p:spPr bwMode="auto">
              <a:xfrm rot="5400000" flipH="1">
                <a:off x="4559" y="3824"/>
                <a:ext cx="150" cy="53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33" name="Rectangle 88"/>
              <p:cNvSpPr>
                <a:spLocks noChangeArrowheads="1"/>
              </p:cNvSpPr>
              <p:nvPr/>
            </p:nvSpPr>
            <p:spPr bwMode="auto">
              <a:xfrm rot="5400000" flipH="1">
                <a:off x="4593" y="3641"/>
                <a:ext cx="150" cy="12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34" name="Rectangle 89"/>
              <p:cNvSpPr>
                <a:spLocks noChangeArrowheads="1"/>
              </p:cNvSpPr>
              <p:nvPr/>
            </p:nvSpPr>
            <p:spPr bwMode="auto">
              <a:xfrm rot="5400000" flipH="1">
                <a:off x="4593" y="3641"/>
                <a:ext cx="150" cy="120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35" name="Rectangle 90"/>
              <p:cNvSpPr>
                <a:spLocks noChangeArrowheads="1"/>
              </p:cNvSpPr>
              <p:nvPr/>
            </p:nvSpPr>
            <p:spPr bwMode="auto">
              <a:xfrm rot="5400000" flipH="1">
                <a:off x="4673" y="3409"/>
                <a:ext cx="151" cy="28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36" name="Rectangle 91"/>
              <p:cNvSpPr>
                <a:spLocks noChangeArrowheads="1"/>
              </p:cNvSpPr>
              <p:nvPr/>
            </p:nvSpPr>
            <p:spPr bwMode="auto">
              <a:xfrm rot="5400000" flipH="1">
                <a:off x="4673" y="3409"/>
                <a:ext cx="151" cy="283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37" name="Rectangle 92"/>
              <p:cNvSpPr>
                <a:spLocks noChangeArrowheads="1"/>
              </p:cNvSpPr>
              <p:nvPr/>
            </p:nvSpPr>
            <p:spPr bwMode="auto">
              <a:xfrm rot="5400000" flipH="1">
                <a:off x="4789" y="3144"/>
                <a:ext cx="150" cy="51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38" name="Rectangle 93"/>
              <p:cNvSpPr>
                <a:spLocks noChangeArrowheads="1"/>
              </p:cNvSpPr>
              <p:nvPr/>
            </p:nvSpPr>
            <p:spPr bwMode="auto">
              <a:xfrm rot="5400000" flipH="1">
                <a:off x="4789" y="3144"/>
                <a:ext cx="150" cy="512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39" name="Rectangle 94"/>
              <p:cNvSpPr>
                <a:spLocks noChangeArrowheads="1"/>
              </p:cNvSpPr>
              <p:nvPr/>
            </p:nvSpPr>
            <p:spPr bwMode="auto">
              <a:xfrm rot="5400000" flipH="1">
                <a:off x="4845" y="2938"/>
                <a:ext cx="150" cy="62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0" name="Rectangle 95"/>
              <p:cNvSpPr>
                <a:spLocks noChangeArrowheads="1"/>
              </p:cNvSpPr>
              <p:nvPr/>
            </p:nvSpPr>
            <p:spPr bwMode="auto">
              <a:xfrm rot="5400000" flipH="1">
                <a:off x="4845" y="2938"/>
                <a:ext cx="150" cy="624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1" name="Rectangle 96"/>
              <p:cNvSpPr>
                <a:spLocks noChangeArrowheads="1"/>
              </p:cNvSpPr>
              <p:nvPr/>
            </p:nvSpPr>
            <p:spPr bwMode="auto">
              <a:xfrm rot="5400000" flipH="1">
                <a:off x="4820" y="2811"/>
                <a:ext cx="151" cy="57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2" name="Rectangle 97"/>
              <p:cNvSpPr>
                <a:spLocks noChangeArrowheads="1"/>
              </p:cNvSpPr>
              <p:nvPr/>
            </p:nvSpPr>
            <p:spPr bwMode="auto">
              <a:xfrm rot="5400000" flipH="1">
                <a:off x="4820" y="2811"/>
                <a:ext cx="151" cy="577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3" name="Rectangle 98"/>
              <p:cNvSpPr>
                <a:spLocks noChangeArrowheads="1"/>
              </p:cNvSpPr>
              <p:nvPr/>
            </p:nvSpPr>
            <p:spPr bwMode="auto">
              <a:xfrm rot="5400000" flipH="1">
                <a:off x="4762" y="2724"/>
                <a:ext cx="146" cy="45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4" name="Rectangle 99"/>
              <p:cNvSpPr>
                <a:spLocks noChangeArrowheads="1"/>
              </p:cNvSpPr>
              <p:nvPr/>
            </p:nvSpPr>
            <p:spPr bwMode="auto">
              <a:xfrm rot="5400000" flipH="1">
                <a:off x="4762" y="2724"/>
                <a:ext cx="146" cy="454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5" name="Rectangle 100"/>
              <p:cNvSpPr>
                <a:spLocks noChangeArrowheads="1"/>
              </p:cNvSpPr>
              <p:nvPr/>
            </p:nvSpPr>
            <p:spPr bwMode="auto">
              <a:xfrm rot="5400000" flipH="1">
                <a:off x="4646" y="2689"/>
                <a:ext cx="151" cy="22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6" name="Rectangle 101"/>
              <p:cNvSpPr>
                <a:spLocks noChangeArrowheads="1"/>
              </p:cNvSpPr>
              <p:nvPr/>
            </p:nvSpPr>
            <p:spPr bwMode="auto">
              <a:xfrm rot="5400000" flipH="1">
                <a:off x="4646" y="2689"/>
                <a:ext cx="151" cy="228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7" name="Rectangle 102"/>
              <p:cNvSpPr>
                <a:spLocks noChangeArrowheads="1"/>
              </p:cNvSpPr>
              <p:nvPr/>
            </p:nvSpPr>
            <p:spPr bwMode="auto">
              <a:xfrm rot="5400000" flipH="1">
                <a:off x="4569" y="2617"/>
                <a:ext cx="149" cy="72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8" name="Rectangle 103"/>
              <p:cNvSpPr>
                <a:spLocks noChangeArrowheads="1"/>
              </p:cNvSpPr>
              <p:nvPr/>
            </p:nvSpPr>
            <p:spPr bwMode="auto">
              <a:xfrm rot="5400000" flipH="1">
                <a:off x="4569" y="2617"/>
                <a:ext cx="149" cy="72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49" name="Rectangle 104"/>
              <p:cNvSpPr>
                <a:spLocks noChangeArrowheads="1"/>
              </p:cNvSpPr>
              <p:nvPr/>
            </p:nvSpPr>
            <p:spPr bwMode="auto">
              <a:xfrm rot="5400000" flipH="1">
                <a:off x="4545" y="2491"/>
                <a:ext cx="150" cy="24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60450" name="Rectangle 105"/>
              <p:cNvSpPr>
                <a:spLocks noChangeArrowheads="1"/>
              </p:cNvSpPr>
              <p:nvPr/>
            </p:nvSpPr>
            <p:spPr bwMode="auto">
              <a:xfrm rot="5400000" flipH="1">
                <a:off x="4545" y="2491"/>
                <a:ext cx="150" cy="24"/>
              </a:xfrm>
              <a:prstGeom prst="rect">
                <a:avLst/>
              </a:prstGeom>
              <a:solidFill>
                <a:srgbClr val="FF0000"/>
              </a:solidFill>
              <a:ln w="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grpSp>
        <p:nvGrpSpPr>
          <p:cNvPr id="60419" name="Group 107"/>
          <p:cNvGrpSpPr>
            <a:grpSpLocks/>
          </p:cNvGrpSpPr>
          <p:nvPr/>
        </p:nvGrpSpPr>
        <p:grpSpPr bwMode="auto">
          <a:xfrm>
            <a:off x="2470150" y="3736975"/>
            <a:ext cx="6553200" cy="2246313"/>
            <a:chOff x="624" y="2064"/>
            <a:chExt cx="3080" cy="1056"/>
          </a:xfrm>
        </p:grpSpPr>
        <p:sp>
          <p:nvSpPr>
            <p:cNvPr id="60422" name="Freeform 41"/>
            <p:cNvSpPr>
              <a:spLocks/>
            </p:cNvSpPr>
            <p:nvPr/>
          </p:nvSpPr>
          <p:spPr bwMode="auto">
            <a:xfrm>
              <a:off x="624" y="2112"/>
              <a:ext cx="1920" cy="1008"/>
            </a:xfrm>
            <a:custGeom>
              <a:avLst/>
              <a:gdLst>
                <a:gd name="T0" fmla="*/ 208 w 1249"/>
                <a:gd name="T1" fmla="*/ 22598 h 463"/>
                <a:gd name="T2" fmla="*/ 560 w 1249"/>
                <a:gd name="T3" fmla="*/ 22400 h 463"/>
                <a:gd name="T4" fmla="*/ 898 w 1249"/>
                <a:gd name="T5" fmla="*/ 21908 h 463"/>
                <a:gd name="T6" fmla="*/ 1279 w 1249"/>
                <a:gd name="T7" fmla="*/ 21475 h 463"/>
                <a:gd name="T8" fmla="*/ 1662 w 1249"/>
                <a:gd name="T9" fmla="*/ 20347 h 463"/>
                <a:gd name="T10" fmla="*/ 1994 w 1249"/>
                <a:gd name="T11" fmla="*/ 19163 h 463"/>
                <a:gd name="T12" fmla="*/ 2556 w 1249"/>
                <a:gd name="T13" fmla="*/ 16533 h 463"/>
                <a:gd name="T14" fmla="*/ 2732 w 1249"/>
                <a:gd name="T15" fmla="*/ 15457 h 463"/>
                <a:gd name="T16" fmla="*/ 3065 w 1249"/>
                <a:gd name="T17" fmla="*/ 13457 h 463"/>
                <a:gd name="T18" fmla="*/ 3629 w 1249"/>
                <a:gd name="T19" fmla="*/ 9547 h 463"/>
                <a:gd name="T20" fmla="*/ 3998 w 1249"/>
                <a:gd name="T21" fmla="*/ 6812 h 463"/>
                <a:gd name="T22" fmla="*/ 4376 w 1249"/>
                <a:gd name="T23" fmla="*/ 4356 h 463"/>
                <a:gd name="T24" fmla="*/ 4875 w 1249"/>
                <a:gd name="T25" fmla="*/ 1570 h 463"/>
                <a:gd name="T26" fmla="*/ 5194 w 1249"/>
                <a:gd name="T27" fmla="*/ 383 h 463"/>
                <a:gd name="T28" fmla="*/ 5543 w 1249"/>
                <a:gd name="T29" fmla="*/ 782 h 463"/>
                <a:gd name="T30" fmla="*/ 6092 w 1249"/>
                <a:gd name="T31" fmla="*/ 2364 h 463"/>
                <a:gd name="T32" fmla="*/ 6412 w 1249"/>
                <a:gd name="T33" fmla="*/ 4356 h 463"/>
                <a:gd name="T34" fmla="*/ 6579 w 1249"/>
                <a:gd name="T35" fmla="*/ 5436 h 463"/>
                <a:gd name="T36" fmla="*/ 6910 w 1249"/>
                <a:gd name="T37" fmla="*/ 7883 h 463"/>
                <a:gd name="T38" fmla="*/ 7320 w 1249"/>
                <a:gd name="T39" fmla="*/ 10670 h 463"/>
                <a:gd name="T40" fmla="*/ 7857 w 1249"/>
                <a:gd name="T41" fmla="*/ 14580 h 463"/>
                <a:gd name="T42" fmla="*/ 8224 w 1249"/>
                <a:gd name="T43" fmla="*/ 16622 h 463"/>
                <a:gd name="T44" fmla="*/ 8533 w 1249"/>
                <a:gd name="T45" fmla="*/ 18401 h 463"/>
                <a:gd name="T46" fmla="*/ 8937 w 1249"/>
                <a:gd name="T47" fmla="*/ 19907 h 463"/>
                <a:gd name="T48" fmla="*/ 9488 w 1249"/>
                <a:gd name="T49" fmla="*/ 21475 h 463"/>
                <a:gd name="T50" fmla="*/ 10069 w 1249"/>
                <a:gd name="T51" fmla="*/ 22196 h 463"/>
                <a:gd name="T52" fmla="*/ 10404 w 1249"/>
                <a:gd name="T53" fmla="*/ 22400 h 463"/>
                <a:gd name="T54" fmla="*/ 10719 w 1249"/>
                <a:gd name="T55" fmla="*/ 22651 h 463"/>
                <a:gd name="T56" fmla="*/ 10419 w 1249"/>
                <a:gd name="T57" fmla="*/ 21608 h 463"/>
                <a:gd name="T58" fmla="*/ 10103 w 1249"/>
                <a:gd name="T59" fmla="*/ 21434 h 463"/>
                <a:gd name="T60" fmla="*/ 9685 w 1249"/>
                <a:gd name="T61" fmla="*/ 20898 h 463"/>
                <a:gd name="T62" fmla="*/ 9377 w 1249"/>
                <a:gd name="T63" fmla="*/ 19997 h 463"/>
                <a:gd name="T64" fmla="*/ 8816 w 1249"/>
                <a:gd name="T65" fmla="*/ 18490 h 463"/>
                <a:gd name="T66" fmla="*/ 8499 w 1249"/>
                <a:gd name="T67" fmla="*/ 16912 h 463"/>
                <a:gd name="T68" fmla="*/ 8120 w 1249"/>
                <a:gd name="T69" fmla="*/ 14830 h 463"/>
                <a:gd name="T70" fmla="*/ 7703 w 1249"/>
                <a:gd name="T71" fmla="*/ 13167 h 463"/>
                <a:gd name="T72" fmla="*/ 7443 w 1249"/>
                <a:gd name="T73" fmla="*/ 10228 h 463"/>
                <a:gd name="T74" fmla="*/ 7019 w 1249"/>
                <a:gd name="T75" fmla="*/ 7389 h 463"/>
                <a:gd name="T76" fmla="*/ 6692 w 1249"/>
                <a:gd name="T77" fmla="*/ 4944 h 463"/>
                <a:gd name="T78" fmla="*/ 6267 w 1249"/>
                <a:gd name="T79" fmla="*/ 2878 h 463"/>
                <a:gd name="T80" fmla="*/ 5924 w 1249"/>
                <a:gd name="T81" fmla="*/ 919 h 463"/>
                <a:gd name="T82" fmla="*/ 5383 w 1249"/>
                <a:gd name="T83" fmla="*/ 0 h 463"/>
                <a:gd name="T84" fmla="*/ 4998 w 1249"/>
                <a:gd name="T85" fmla="*/ 455 h 463"/>
                <a:gd name="T86" fmla="*/ 4646 w 1249"/>
                <a:gd name="T87" fmla="*/ 1702 h 463"/>
                <a:gd name="T88" fmla="*/ 3888 w 1249"/>
                <a:gd name="T89" fmla="*/ 6266 h 463"/>
                <a:gd name="T90" fmla="*/ 3516 w 1249"/>
                <a:gd name="T91" fmla="*/ 9100 h 463"/>
                <a:gd name="T92" fmla="*/ 3373 w 1249"/>
                <a:gd name="T93" fmla="*/ 10176 h 463"/>
                <a:gd name="T94" fmla="*/ 2955 w 1249"/>
                <a:gd name="T95" fmla="*/ 12958 h 463"/>
                <a:gd name="T96" fmla="*/ 2642 w 1249"/>
                <a:gd name="T97" fmla="*/ 14922 h 463"/>
                <a:gd name="T98" fmla="*/ 2335 w 1249"/>
                <a:gd name="T99" fmla="*/ 16912 h 463"/>
                <a:gd name="T100" fmla="*/ 1805 w 1249"/>
                <a:gd name="T101" fmla="*/ 19522 h 463"/>
                <a:gd name="T102" fmla="*/ 1217 w 1249"/>
                <a:gd name="T103" fmla="*/ 20785 h 463"/>
                <a:gd name="T104" fmla="*/ 875 w 1249"/>
                <a:gd name="T105" fmla="*/ 21144 h 463"/>
                <a:gd name="T106" fmla="*/ 541 w 1249"/>
                <a:gd name="T107" fmla="*/ 21608 h 463"/>
                <a:gd name="T108" fmla="*/ 364 w 1249"/>
                <a:gd name="T109" fmla="*/ 21608 h 4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49"/>
                <a:gd name="T166" fmla="*/ 0 h 463"/>
                <a:gd name="T167" fmla="*/ 1249 w 1249"/>
                <a:gd name="T168" fmla="*/ 463 h 46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49" h="463">
                  <a:moveTo>
                    <a:pt x="0" y="447"/>
                  </a:moveTo>
                  <a:lnTo>
                    <a:pt x="0" y="463"/>
                  </a:lnTo>
                  <a:lnTo>
                    <a:pt x="22" y="463"/>
                  </a:lnTo>
                  <a:lnTo>
                    <a:pt x="22" y="462"/>
                  </a:lnTo>
                  <a:lnTo>
                    <a:pt x="24" y="462"/>
                  </a:lnTo>
                  <a:lnTo>
                    <a:pt x="46" y="457"/>
                  </a:lnTo>
                  <a:lnTo>
                    <a:pt x="43" y="449"/>
                  </a:lnTo>
                  <a:lnTo>
                    <a:pt x="43" y="458"/>
                  </a:lnTo>
                  <a:lnTo>
                    <a:pt x="64" y="458"/>
                  </a:lnTo>
                  <a:lnTo>
                    <a:pt x="65" y="458"/>
                  </a:lnTo>
                  <a:lnTo>
                    <a:pt x="87" y="454"/>
                  </a:lnTo>
                  <a:lnTo>
                    <a:pt x="89" y="453"/>
                  </a:lnTo>
                  <a:lnTo>
                    <a:pt x="105" y="448"/>
                  </a:lnTo>
                  <a:lnTo>
                    <a:pt x="103" y="440"/>
                  </a:lnTo>
                  <a:lnTo>
                    <a:pt x="105" y="448"/>
                  </a:lnTo>
                  <a:lnTo>
                    <a:pt x="126" y="443"/>
                  </a:lnTo>
                  <a:lnTo>
                    <a:pt x="124" y="435"/>
                  </a:lnTo>
                  <a:lnTo>
                    <a:pt x="125" y="444"/>
                  </a:lnTo>
                  <a:lnTo>
                    <a:pt x="147" y="440"/>
                  </a:lnTo>
                  <a:lnTo>
                    <a:pt x="149" y="439"/>
                  </a:lnTo>
                  <a:lnTo>
                    <a:pt x="151" y="439"/>
                  </a:lnTo>
                  <a:lnTo>
                    <a:pt x="173" y="425"/>
                  </a:lnTo>
                  <a:lnTo>
                    <a:pt x="167" y="417"/>
                  </a:lnTo>
                  <a:lnTo>
                    <a:pt x="171" y="425"/>
                  </a:lnTo>
                  <a:lnTo>
                    <a:pt x="193" y="416"/>
                  </a:lnTo>
                  <a:lnTo>
                    <a:pt x="214" y="407"/>
                  </a:lnTo>
                  <a:lnTo>
                    <a:pt x="215" y="405"/>
                  </a:lnTo>
                  <a:lnTo>
                    <a:pt x="232" y="391"/>
                  </a:lnTo>
                  <a:lnTo>
                    <a:pt x="227" y="385"/>
                  </a:lnTo>
                  <a:lnTo>
                    <a:pt x="232" y="392"/>
                  </a:lnTo>
                  <a:lnTo>
                    <a:pt x="254" y="378"/>
                  </a:lnTo>
                  <a:lnTo>
                    <a:pt x="281" y="360"/>
                  </a:lnTo>
                  <a:lnTo>
                    <a:pt x="282" y="359"/>
                  </a:lnTo>
                  <a:lnTo>
                    <a:pt x="282" y="358"/>
                  </a:lnTo>
                  <a:lnTo>
                    <a:pt x="298" y="338"/>
                  </a:lnTo>
                  <a:lnTo>
                    <a:pt x="291" y="333"/>
                  </a:lnTo>
                  <a:lnTo>
                    <a:pt x="298" y="340"/>
                  </a:lnTo>
                  <a:lnTo>
                    <a:pt x="320" y="316"/>
                  </a:lnTo>
                  <a:lnTo>
                    <a:pt x="313" y="310"/>
                  </a:lnTo>
                  <a:lnTo>
                    <a:pt x="318" y="316"/>
                  </a:lnTo>
                  <a:lnTo>
                    <a:pt x="340" y="298"/>
                  </a:lnTo>
                  <a:lnTo>
                    <a:pt x="343" y="297"/>
                  </a:lnTo>
                  <a:lnTo>
                    <a:pt x="359" y="274"/>
                  </a:lnTo>
                  <a:lnTo>
                    <a:pt x="351" y="269"/>
                  </a:lnTo>
                  <a:lnTo>
                    <a:pt x="357" y="275"/>
                  </a:lnTo>
                  <a:lnTo>
                    <a:pt x="384" y="247"/>
                  </a:lnTo>
                  <a:lnTo>
                    <a:pt x="384" y="245"/>
                  </a:lnTo>
                  <a:lnTo>
                    <a:pt x="406" y="218"/>
                  </a:lnTo>
                  <a:lnTo>
                    <a:pt x="423" y="195"/>
                  </a:lnTo>
                  <a:lnTo>
                    <a:pt x="424" y="195"/>
                  </a:lnTo>
                  <a:lnTo>
                    <a:pt x="446" y="161"/>
                  </a:lnTo>
                  <a:lnTo>
                    <a:pt x="439" y="156"/>
                  </a:lnTo>
                  <a:lnTo>
                    <a:pt x="445" y="163"/>
                  </a:lnTo>
                  <a:lnTo>
                    <a:pt x="466" y="139"/>
                  </a:lnTo>
                  <a:lnTo>
                    <a:pt x="466" y="138"/>
                  </a:lnTo>
                  <a:lnTo>
                    <a:pt x="488" y="111"/>
                  </a:lnTo>
                  <a:lnTo>
                    <a:pt x="481" y="106"/>
                  </a:lnTo>
                  <a:lnTo>
                    <a:pt x="488" y="112"/>
                  </a:lnTo>
                  <a:lnTo>
                    <a:pt x="510" y="89"/>
                  </a:lnTo>
                  <a:lnTo>
                    <a:pt x="532" y="66"/>
                  </a:lnTo>
                  <a:lnTo>
                    <a:pt x="552" y="47"/>
                  </a:lnTo>
                  <a:lnTo>
                    <a:pt x="546" y="40"/>
                  </a:lnTo>
                  <a:lnTo>
                    <a:pt x="551" y="47"/>
                  </a:lnTo>
                  <a:lnTo>
                    <a:pt x="568" y="32"/>
                  </a:lnTo>
                  <a:lnTo>
                    <a:pt x="562" y="26"/>
                  </a:lnTo>
                  <a:lnTo>
                    <a:pt x="566" y="34"/>
                  </a:lnTo>
                  <a:lnTo>
                    <a:pt x="588" y="25"/>
                  </a:lnTo>
                  <a:lnTo>
                    <a:pt x="609" y="16"/>
                  </a:lnTo>
                  <a:lnTo>
                    <a:pt x="605" y="8"/>
                  </a:lnTo>
                  <a:lnTo>
                    <a:pt x="605" y="17"/>
                  </a:lnTo>
                  <a:lnTo>
                    <a:pt x="627" y="17"/>
                  </a:lnTo>
                  <a:lnTo>
                    <a:pt x="649" y="17"/>
                  </a:lnTo>
                  <a:lnTo>
                    <a:pt x="649" y="8"/>
                  </a:lnTo>
                  <a:lnTo>
                    <a:pt x="646" y="16"/>
                  </a:lnTo>
                  <a:lnTo>
                    <a:pt x="668" y="25"/>
                  </a:lnTo>
                  <a:lnTo>
                    <a:pt x="671" y="17"/>
                  </a:lnTo>
                  <a:lnTo>
                    <a:pt x="667" y="25"/>
                  </a:lnTo>
                  <a:lnTo>
                    <a:pt x="683" y="34"/>
                  </a:lnTo>
                  <a:lnTo>
                    <a:pt x="710" y="48"/>
                  </a:lnTo>
                  <a:lnTo>
                    <a:pt x="714" y="40"/>
                  </a:lnTo>
                  <a:lnTo>
                    <a:pt x="707" y="45"/>
                  </a:lnTo>
                  <a:lnTo>
                    <a:pt x="724" y="65"/>
                  </a:lnTo>
                  <a:lnTo>
                    <a:pt x="725" y="66"/>
                  </a:lnTo>
                  <a:lnTo>
                    <a:pt x="747" y="89"/>
                  </a:lnTo>
                  <a:lnTo>
                    <a:pt x="752" y="83"/>
                  </a:lnTo>
                  <a:lnTo>
                    <a:pt x="746" y="89"/>
                  </a:lnTo>
                  <a:lnTo>
                    <a:pt x="766" y="112"/>
                  </a:lnTo>
                  <a:lnTo>
                    <a:pt x="773" y="106"/>
                  </a:lnTo>
                  <a:lnTo>
                    <a:pt x="766" y="111"/>
                  </a:lnTo>
                  <a:lnTo>
                    <a:pt x="788" y="138"/>
                  </a:lnTo>
                  <a:lnTo>
                    <a:pt x="795" y="133"/>
                  </a:lnTo>
                  <a:lnTo>
                    <a:pt x="788" y="138"/>
                  </a:lnTo>
                  <a:lnTo>
                    <a:pt x="805" y="161"/>
                  </a:lnTo>
                  <a:lnTo>
                    <a:pt x="832" y="195"/>
                  </a:lnTo>
                  <a:lnTo>
                    <a:pt x="832" y="196"/>
                  </a:lnTo>
                  <a:lnTo>
                    <a:pt x="853" y="219"/>
                  </a:lnTo>
                  <a:lnTo>
                    <a:pt x="859" y="213"/>
                  </a:lnTo>
                  <a:lnTo>
                    <a:pt x="853" y="218"/>
                  </a:lnTo>
                  <a:lnTo>
                    <a:pt x="870" y="245"/>
                  </a:lnTo>
                  <a:lnTo>
                    <a:pt x="892" y="274"/>
                  </a:lnTo>
                  <a:lnTo>
                    <a:pt x="893" y="275"/>
                  </a:lnTo>
                  <a:lnTo>
                    <a:pt x="915" y="298"/>
                  </a:lnTo>
                  <a:lnTo>
                    <a:pt x="936" y="316"/>
                  </a:lnTo>
                  <a:lnTo>
                    <a:pt x="941" y="310"/>
                  </a:lnTo>
                  <a:lnTo>
                    <a:pt x="936" y="316"/>
                  </a:lnTo>
                  <a:lnTo>
                    <a:pt x="958" y="340"/>
                  </a:lnTo>
                  <a:lnTo>
                    <a:pt x="980" y="359"/>
                  </a:lnTo>
                  <a:lnTo>
                    <a:pt x="985" y="352"/>
                  </a:lnTo>
                  <a:lnTo>
                    <a:pt x="978" y="358"/>
                  </a:lnTo>
                  <a:lnTo>
                    <a:pt x="994" y="376"/>
                  </a:lnTo>
                  <a:lnTo>
                    <a:pt x="994" y="377"/>
                  </a:lnTo>
                  <a:lnTo>
                    <a:pt x="996" y="378"/>
                  </a:lnTo>
                  <a:lnTo>
                    <a:pt x="1018" y="392"/>
                  </a:lnTo>
                  <a:lnTo>
                    <a:pt x="1040" y="407"/>
                  </a:lnTo>
                  <a:lnTo>
                    <a:pt x="1041" y="407"/>
                  </a:lnTo>
                  <a:lnTo>
                    <a:pt x="1063" y="416"/>
                  </a:lnTo>
                  <a:lnTo>
                    <a:pt x="1085" y="425"/>
                  </a:lnTo>
                  <a:lnTo>
                    <a:pt x="1088" y="417"/>
                  </a:lnTo>
                  <a:lnTo>
                    <a:pt x="1084" y="425"/>
                  </a:lnTo>
                  <a:lnTo>
                    <a:pt x="1105" y="439"/>
                  </a:lnTo>
                  <a:lnTo>
                    <a:pt x="1107" y="439"/>
                  </a:lnTo>
                  <a:lnTo>
                    <a:pt x="1124" y="443"/>
                  </a:lnTo>
                  <a:lnTo>
                    <a:pt x="1146" y="448"/>
                  </a:lnTo>
                  <a:lnTo>
                    <a:pt x="1146" y="449"/>
                  </a:lnTo>
                  <a:lnTo>
                    <a:pt x="1173" y="454"/>
                  </a:lnTo>
                  <a:lnTo>
                    <a:pt x="1174" y="445"/>
                  </a:lnTo>
                  <a:lnTo>
                    <a:pt x="1173" y="453"/>
                  </a:lnTo>
                  <a:lnTo>
                    <a:pt x="1189" y="457"/>
                  </a:lnTo>
                  <a:lnTo>
                    <a:pt x="1190" y="458"/>
                  </a:lnTo>
                  <a:lnTo>
                    <a:pt x="1212" y="458"/>
                  </a:lnTo>
                  <a:lnTo>
                    <a:pt x="1212" y="449"/>
                  </a:lnTo>
                  <a:lnTo>
                    <a:pt x="1211" y="457"/>
                  </a:lnTo>
                  <a:lnTo>
                    <a:pt x="1233" y="462"/>
                  </a:lnTo>
                  <a:lnTo>
                    <a:pt x="1234" y="463"/>
                  </a:lnTo>
                  <a:lnTo>
                    <a:pt x="1249" y="463"/>
                  </a:lnTo>
                  <a:lnTo>
                    <a:pt x="1249" y="447"/>
                  </a:lnTo>
                  <a:lnTo>
                    <a:pt x="1234" y="447"/>
                  </a:lnTo>
                  <a:lnTo>
                    <a:pt x="1234" y="454"/>
                  </a:lnTo>
                  <a:lnTo>
                    <a:pt x="1236" y="447"/>
                  </a:lnTo>
                  <a:lnTo>
                    <a:pt x="1214" y="442"/>
                  </a:lnTo>
                  <a:lnTo>
                    <a:pt x="1212" y="442"/>
                  </a:lnTo>
                  <a:lnTo>
                    <a:pt x="1190" y="442"/>
                  </a:lnTo>
                  <a:lnTo>
                    <a:pt x="1190" y="449"/>
                  </a:lnTo>
                  <a:lnTo>
                    <a:pt x="1193" y="442"/>
                  </a:lnTo>
                  <a:lnTo>
                    <a:pt x="1177" y="438"/>
                  </a:lnTo>
                  <a:lnTo>
                    <a:pt x="1150" y="432"/>
                  </a:lnTo>
                  <a:lnTo>
                    <a:pt x="1147" y="440"/>
                  </a:lnTo>
                  <a:lnTo>
                    <a:pt x="1150" y="432"/>
                  </a:lnTo>
                  <a:lnTo>
                    <a:pt x="1128" y="427"/>
                  </a:lnTo>
                  <a:lnTo>
                    <a:pt x="1111" y="423"/>
                  </a:lnTo>
                  <a:lnTo>
                    <a:pt x="1109" y="431"/>
                  </a:lnTo>
                  <a:lnTo>
                    <a:pt x="1114" y="425"/>
                  </a:lnTo>
                  <a:lnTo>
                    <a:pt x="1093" y="411"/>
                  </a:lnTo>
                  <a:lnTo>
                    <a:pt x="1092" y="409"/>
                  </a:lnTo>
                  <a:lnTo>
                    <a:pt x="1070" y="400"/>
                  </a:lnTo>
                  <a:lnTo>
                    <a:pt x="1048" y="391"/>
                  </a:lnTo>
                  <a:lnTo>
                    <a:pt x="1044" y="399"/>
                  </a:lnTo>
                  <a:lnTo>
                    <a:pt x="1049" y="392"/>
                  </a:lnTo>
                  <a:lnTo>
                    <a:pt x="1027" y="378"/>
                  </a:lnTo>
                  <a:lnTo>
                    <a:pt x="1005" y="364"/>
                  </a:lnTo>
                  <a:lnTo>
                    <a:pt x="1000" y="371"/>
                  </a:lnTo>
                  <a:lnTo>
                    <a:pt x="1007" y="365"/>
                  </a:lnTo>
                  <a:lnTo>
                    <a:pt x="991" y="347"/>
                  </a:lnTo>
                  <a:lnTo>
                    <a:pt x="990" y="346"/>
                  </a:lnTo>
                  <a:lnTo>
                    <a:pt x="968" y="327"/>
                  </a:lnTo>
                  <a:lnTo>
                    <a:pt x="963" y="333"/>
                  </a:lnTo>
                  <a:lnTo>
                    <a:pt x="969" y="328"/>
                  </a:lnTo>
                  <a:lnTo>
                    <a:pt x="947" y="305"/>
                  </a:lnTo>
                  <a:lnTo>
                    <a:pt x="946" y="303"/>
                  </a:lnTo>
                  <a:lnTo>
                    <a:pt x="925" y="285"/>
                  </a:lnTo>
                  <a:lnTo>
                    <a:pt x="920" y="292"/>
                  </a:lnTo>
                  <a:lnTo>
                    <a:pt x="927" y="287"/>
                  </a:lnTo>
                  <a:lnTo>
                    <a:pt x="905" y="263"/>
                  </a:lnTo>
                  <a:lnTo>
                    <a:pt x="898" y="269"/>
                  </a:lnTo>
                  <a:lnTo>
                    <a:pt x="905" y="263"/>
                  </a:lnTo>
                  <a:lnTo>
                    <a:pt x="883" y="235"/>
                  </a:lnTo>
                  <a:lnTo>
                    <a:pt x="876" y="240"/>
                  </a:lnTo>
                  <a:lnTo>
                    <a:pt x="884" y="236"/>
                  </a:lnTo>
                  <a:lnTo>
                    <a:pt x="867" y="209"/>
                  </a:lnTo>
                  <a:lnTo>
                    <a:pt x="866" y="208"/>
                  </a:lnTo>
                  <a:lnTo>
                    <a:pt x="845" y="185"/>
                  </a:lnTo>
                  <a:lnTo>
                    <a:pt x="839" y="190"/>
                  </a:lnTo>
                  <a:lnTo>
                    <a:pt x="845" y="185"/>
                  </a:lnTo>
                  <a:lnTo>
                    <a:pt x="818" y="151"/>
                  </a:lnTo>
                  <a:lnTo>
                    <a:pt x="812" y="156"/>
                  </a:lnTo>
                  <a:lnTo>
                    <a:pt x="818" y="152"/>
                  </a:lnTo>
                  <a:lnTo>
                    <a:pt x="801" y="129"/>
                  </a:lnTo>
                  <a:lnTo>
                    <a:pt x="801" y="128"/>
                  </a:lnTo>
                  <a:lnTo>
                    <a:pt x="779" y="101"/>
                  </a:lnTo>
                  <a:lnTo>
                    <a:pt x="759" y="78"/>
                  </a:lnTo>
                  <a:lnTo>
                    <a:pt x="737" y="54"/>
                  </a:lnTo>
                  <a:lnTo>
                    <a:pt x="730" y="59"/>
                  </a:lnTo>
                  <a:lnTo>
                    <a:pt x="737" y="54"/>
                  </a:lnTo>
                  <a:lnTo>
                    <a:pt x="720" y="35"/>
                  </a:lnTo>
                  <a:lnTo>
                    <a:pt x="717" y="34"/>
                  </a:lnTo>
                  <a:lnTo>
                    <a:pt x="690" y="19"/>
                  </a:lnTo>
                  <a:lnTo>
                    <a:pt x="675" y="10"/>
                  </a:lnTo>
                  <a:lnTo>
                    <a:pt x="675" y="9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27" y="0"/>
                  </a:lnTo>
                  <a:lnTo>
                    <a:pt x="605" y="0"/>
                  </a:lnTo>
                  <a:lnTo>
                    <a:pt x="603" y="0"/>
                  </a:lnTo>
                  <a:lnTo>
                    <a:pt x="582" y="9"/>
                  </a:lnTo>
                  <a:lnTo>
                    <a:pt x="560" y="18"/>
                  </a:lnTo>
                  <a:lnTo>
                    <a:pt x="557" y="19"/>
                  </a:lnTo>
                  <a:lnTo>
                    <a:pt x="541" y="34"/>
                  </a:lnTo>
                  <a:lnTo>
                    <a:pt x="541" y="35"/>
                  </a:lnTo>
                  <a:lnTo>
                    <a:pt x="520" y="54"/>
                  </a:lnTo>
                  <a:lnTo>
                    <a:pt x="498" y="78"/>
                  </a:lnTo>
                  <a:lnTo>
                    <a:pt x="476" y="101"/>
                  </a:lnTo>
                  <a:lnTo>
                    <a:pt x="475" y="101"/>
                  </a:lnTo>
                  <a:lnTo>
                    <a:pt x="453" y="128"/>
                  </a:lnTo>
                  <a:lnTo>
                    <a:pt x="459" y="133"/>
                  </a:lnTo>
                  <a:lnTo>
                    <a:pt x="453" y="128"/>
                  </a:lnTo>
                  <a:lnTo>
                    <a:pt x="432" y="151"/>
                  </a:lnTo>
                  <a:lnTo>
                    <a:pt x="432" y="152"/>
                  </a:lnTo>
                  <a:lnTo>
                    <a:pt x="410" y="186"/>
                  </a:lnTo>
                  <a:lnTo>
                    <a:pt x="417" y="190"/>
                  </a:lnTo>
                  <a:lnTo>
                    <a:pt x="410" y="186"/>
                  </a:lnTo>
                  <a:lnTo>
                    <a:pt x="393" y="209"/>
                  </a:lnTo>
                  <a:lnTo>
                    <a:pt x="400" y="213"/>
                  </a:lnTo>
                  <a:lnTo>
                    <a:pt x="393" y="208"/>
                  </a:lnTo>
                  <a:lnTo>
                    <a:pt x="371" y="235"/>
                  </a:lnTo>
                  <a:lnTo>
                    <a:pt x="378" y="240"/>
                  </a:lnTo>
                  <a:lnTo>
                    <a:pt x="373" y="235"/>
                  </a:lnTo>
                  <a:lnTo>
                    <a:pt x="346" y="263"/>
                  </a:lnTo>
                  <a:lnTo>
                    <a:pt x="344" y="265"/>
                  </a:lnTo>
                  <a:lnTo>
                    <a:pt x="329" y="288"/>
                  </a:lnTo>
                  <a:lnTo>
                    <a:pt x="335" y="292"/>
                  </a:lnTo>
                  <a:lnTo>
                    <a:pt x="330" y="285"/>
                  </a:lnTo>
                  <a:lnTo>
                    <a:pt x="308" y="303"/>
                  </a:lnTo>
                  <a:lnTo>
                    <a:pt x="308" y="305"/>
                  </a:lnTo>
                  <a:lnTo>
                    <a:pt x="286" y="328"/>
                  </a:lnTo>
                  <a:lnTo>
                    <a:pt x="285" y="328"/>
                  </a:lnTo>
                  <a:lnTo>
                    <a:pt x="269" y="347"/>
                  </a:lnTo>
                  <a:lnTo>
                    <a:pt x="276" y="352"/>
                  </a:lnTo>
                  <a:lnTo>
                    <a:pt x="272" y="346"/>
                  </a:lnTo>
                  <a:lnTo>
                    <a:pt x="245" y="364"/>
                  </a:lnTo>
                  <a:lnTo>
                    <a:pt x="223" y="378"/>
                  </a:lnTo>
                  <a:lnTo>
                    <a:pt x="222" y="378"/>
                  </a:lnTo>
                  <a:lnTo>
                    <a:pt x="205" y="392"/>
                  </a:lnTo>
                  <a:lnTo>
                    <a:pt x="210" y="399"/>
                  </a:lnTo>
                  <a:lnTo>
                    <a:pt x="207" y="391"/>
                  </a:lnTo>
                  <a:lnTo>
                    <a:pt x="187" y="400"/>
                  </a:lnTo>
                  <a:lnTo>
                    <a:pt x="165" y="409"/>
                  </a:lnTo>
                  <a:lnTo>
                    <a:pt x="164" y="411"/>
                  </a:lnTo>
                  <a:lnTo>
                    <a:pt x="142" y="425"/>
                  </a:lnTo>
                  <a:lnTo>
                    <a:pt x="145" y="431"/>
                  </a:lnTo>
                  <a:lnTo>
                    <a:pt x="144" y="423"/>
                  </a:lnTo>
                  <a:lnTo>
                    <a:pt x="122" y="427"/>
                  </a:lnTo>
                  <a:lnTo>
                    <a:pt x="102" y="432"/>
                  </a:lnTo>
                  <a:lnTo>
                    <a:pt x="100" y="432"/>
                  </a:lnTo>
                  <a:lnTo>
                    <a:pt x="84" y="438"/>
                  </a:lnTo>
                  <a:lnTo>
                    <a:pt x="86" y="445"/>
                  </a:lnTo>
                  <a:lnTo>
                    <a:pt x="85" y="438"/>
                  </a:lnTo>
                  <a:lnTo>
                    <a:pt x="63" y="442"/>
                  </a:lnTo>
                  <a:lnTo>
                    <a:pt x="64" y="449"/>
                  </a:lnTo>
                  <a:lnTo>
                    <a:pt x="64" y="442"/>
                  </a:lnTo>
                  <a:lnTo>
                    <a:pt x="43" y="442"/>
                  </a:lnTo>
                  <a:lnTo>
                    <a:pt x="42" y="442"/>
                  </a:lnTo>
                  <a:lnTo>
                    <a:pt x="20" y="447"/>
                  </a:lnTo>
                  <a:lnTo>
                    <a:pt x="22" y="454"/>
                  </a:lnTo>
                  <a:lnTo>
                    <a:pt x="22" y="447"/>
                  </a:lnTo>
                  <a:lnTo>
                    <a:pt x="0" y="447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423" name="Freeform 40"/>
            <p:cNvSpPr>
              <a:spLocks/>
            </p:cNvSpPr>
            <p:nvPr/>
          </p:nvSpPr>
          <p:spPr bwMode="auto">
            <a:xfrm>
              <a:off x="1680" y="2064"/>
              <a:ext cx="2024" cy="1056"/>
            </a:xfrm>
            <a:custGeom>
              <a:avLst/>
              <a:gdLst>
                <a:gd name="T0" fmla="*/ 267 w 1249"/>
                <a:gd name="T1" fmla="*/ 28523 h 463"/>
                <a:gd name="T2" fmla="*/ 723 w 1249"/>
                <a:gd name="T3" fmla="*/ 28273 h 463"/>
                <a:gd name="T4" fmla="*/ 1172 w 1249"/>
                <a:gd name="T5" fmla="*/ 27654 h 463"/>
                <a:gd name="T6" fmla="*/ 1664 w 1249"/>
                <a:gd name="T7" fmla="*/ 27087 h 463"/>
                <a:gd name="T8" fmla="*/ 2159 w 1249"/>
                <a:gd name="T9" fmla="*/ 25677 h 463"/>
                <a:gd name="T10" fmla="*/ 2591 w 1249"/>
                <a:gd name="T11" fmla="*/ 24194 h 463"/>
                <a:gd name="T12" fmla="*/ 3332 w 1249"/>
                <a:gd name="T13" fmla="*/ 20860 h 463"/>
                <a:gd name="T14" fmla="*/ 3554 w 1249"/>
                <a:gd name="T15" fmla="*/ 19507 h 463"/>
                <a:gd name="T16" fmla="*/ 3991 w 1249"/>
                <a:gd name="T17" fmla="*/ 16969 h 463"/>
                <a:gd name="T18" fmla="*/ 4724 w 1249"/>
                <a:gd name="T19" fmla="*/ 12043 h 463"/>
                <a:gd name="T20" fmla="*/ 5205 w 1249"/>
                <a:gd name="T21" fmla="*/ 8578 h 463"/>
                <a:gd name="T22" fmla="*/ 5698 w 1249"/>
                <a:gd name="T23" fmla="*/ 5494 h 463"/>
                <a:gd name="T24" fmla="*/ 6344 w 1249"/>
                <a:gd name="T25" fmla="*/ 1971 h 463"/>
                <a:gd name="T26" fmla="*/ 6757 w 1249"/>
                <a:gd name="T27" fmla="*/ 488 h 463"/>
                <a:gd name="T28" fmla="*/ 7221 w 1249"/>
                <a:gd name="T29" fmla="*/ 974 h 463"/>
                <a:gd name="T30" fmla="*/ 7936 w 1249"/>
                <a:gd name="T31" fmla="*/ 2954 h 463"/>
                <a:gd name="T32" fmla="*/ 8349 w 1249"/>
                <a:gd name="T33" fmla="*/ 5494 h 463"/>
                <a:gd name="T34" fmla="*/ 8558 w 1249"/>
                <a:gd name="T35" fmla="*/ 6847 h 463"/>
                <a:gd name="T36" fmla="*/ 8992 w 1249"/>
                <a:gd name="T37" fmla="*/ 9931 h 463"/>
                <a:gd name="T38" fmla="*/ 9532 w 1249"/>
                <a:gd name="T39" fmla="*/ 13452 h 463"/>
                <a:gd name="T40" fmla="*/ 10225 w 1249"/>
                <a:gd name="T41" fmla="*/ 18399 h 463"/>
                <a:gd name="T42" fmla="*/ 10703 w 1249"/>
                <a:gd name="T43" fmla="*/ 20974 h 463"/>
                <a:gd name="T44" fmla="*/ 11110 w 1249"/>
                <a:gd name="T45" fmla="*/ 23216 h 463"/>
                <a:gd name="T46" fmla="*/ 11634 w 1249"/>
                <a:gd name="T47" fmla="*/ 25116 h 463"/>
                <a:gd name="T48" fmla="*/ 12350 w 1249"/>
                <a:gd name="T49" fmla="*/ 27087 h 463"/>
                <a:gd name="T50" fmla="*/ 13111 w 1249"/>
                <a:gd name="T51" fmla="*/ 28013 h 463"/>
                <a:gd name="T52" fmla="*/ 13546 w 1249"/>
                <a:gd name="T53" fmla="*/ 28273 h 463"/>
                <a:gd name="T54" fmla="*/ 13957 w 1249"/>
                <a:gd name="T55" fmla="*/ 28580 h 463"/>
                <a:gd name="T56" fmla="*/ 13565 w 1249"/>
                <a:gd name="T57" fmla="*/ 27278 h 463"/>
                <a:gd name="T58" fmla="*/ 13149 w 1249"/>
                <a:gd name="T59" fmla="*/ 27029 h 463"/>
                <a:gd name="T60" fmla="*/ 12604 w 1249"/>
                <a:gd name="T61" fmla="*/ 26352 h 463"/>
                <a:gd name="T62" fmla="*/ 12206 w 1249"/>
                <a:gd name="T63" fmla="*/ 25246 h 463"/>
                <a:gd name="T64" fmla="*/ 11476 w 1249"/>
                <a:gd name="T65" fmla="*/ 23326 h 463"/>
                <a:gd name="T66" fmla="*/ 11062 w 1249"/>
                <a:gd name="T67" fmla="*/ 21355 h 463"/>
                <a:gd name="T68" fmla="*/ 10569 w 1249"/>
                <a:gd name="T69" fmla="*/ 18700 h 463"/>
                <a:gd name="T70" fmla="*/ 10034 w 1249"/>
                <a:gd name="T71" fmla="*/ 16611 h 463"/>
                <a:gd name="T72" fmla="*/ 9691 w 1249"/>
                <a:gd name="T73" fmla="*/ 12907 h 463"/>
                <a:gd name="T74" fmla="*/ 9144 w 1249"/>
                <a:gd name="T75" fmla="*/ 9312 h 463"/>
                <a:gd name="T76" fmla="*/ 8702 w 1249"/>
                <a:gd name="T77" fmla="*/ 6227 h 463"/>
                <a:gd name="T78" fmla="*/ 8156 w 1249"/>
                <a:gd name="T79" fmla="*/ 3652 h 463"/>
                <a:gd name="T80" fmla="*/ 7710 w 1249"/>
                <a:gd name="T81" fmla="*/ 1165 h 463"/>
                <a:gd name="T82" fmla="*/ 7004 w 1249"/>
                <a:gd name="T83" fmla="*/ 0 h 463"/>
                <a:gd name="T84" fmla="*/ 6501 w 1249"/>
                <a:gd name="T85" fmla="*/ 568 h 463"/>
                <a:gd name="T86" fmla="*/ 6048 w 1249"/>
                <a:gd name="T87" fmla="*/ 2160 h 463"/>
                <a:gd name="T88" fmla="*/ 5061 w 1249"/>
                <a:gd name="T89" fmla="*/ 7903 h 463"/>
                <a:gd name="T90" fmla="*/ 4580 w 1249"/>
                <a:gd name="T91" fmla="*/ 11475 h 463"/>
                <a:gd name="T92" fmla="*/ 4390 w 1249"/>
                <a:gd name="T93" fmla="*/ 12827 h 463"/>
                <a:gd name="T94" fmla="*/ 3842 w 1249"/>
                <a:gd name="T95" fmla="*/ 16349 h 463"/>
                <a:gd name="T96" fmla="*/ 3442 w 1249"/>
                <a:gd name="T97" fmla="*/ 18830 h 463"/>
                <a:gd name="T98" fmla="*/ 3043 w 1249"/>
                <a:gd name="T99" fmla="*/ 21355 h 463"/>
                <a:gd name="T100" fmla="*/ 2345 w 1249"/>
                <a:gd name="T101" fmla="*/ 24630 h 463"/>
                <a:gd name="T102" fmla="*/ 1586 w 1249"/>
                <a:gd name="T103" fmla="*/ 26222 h 463"/>
                <a:gd name="T104" fmla="*/ 1138 w 1249"/>
                <a:gd name="T105" fmla="*/ 26660 h 463"/>
                <a:gd name="T106" fmla="*/ 702 w 1249"/>
                <a:gd name="T107" fmla="*/ 27278 h 463"/>
                <a:gd name="T108" fmla="*/ 467 w 1249"/>
                <a:gd name="T109" fmla="*/ 27278 h 46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249"/>
                <a:gd name="T166" fmla="*/ 0 h 463"/>
                <a:gd name="T167" fmla="*/ 1249 w 1249"/>
                <a:gd name="T168" fmla="*/ 463 h 46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249" h="463">
                  <a:moveTo>
                    <a:pt x="0" y="447"/>
                  </a:moveTo>
                  <a:lnTo>
                    <a:pt x="0" y="463"/>
                  </a:lnTo>
                  <a:lnTo>
                    <a:pt x="22" y="463"/>
                  </a:lnTo>
                  <a:lnTo>
                    <a:pt x="22" y="462"/>
                  </a:lnTo>
                  <a:lnTo>
                    <a:pt x="24" y="462"/>
                  </a:lnTo>
                  <a:lnTo>
                    <a:pt x="46" y="457"/>
                  </a:lnTo>
                  <a:lnTo>
                    <a:pt x="43" y="449"/>
                  </a:lnTo>
                  <a:lnTo>
                    <a:pt x="43" y="458"/>
                  </a:lnTo>
                  <a:lnTo>
                    <a:pt x="64" y="458"/>
                  </a:lnTo>
                  <a:lnTo>
                    <a:pt x="65" y="458"/>
                  </a:lnTo>
                  <a:lnTo>
                    <a:pt x="87" y="454"/>
                  </a:lnTo>
                  <a:lnTo>
                    <a:pt x="89" y="453"/>
                  </a:lnTo>
                  <a:lnTo>
                    <a:pt x="105" y="448"/>
                  </a:lnTo>
                  <a:lnTo>
                    <a:pt x="103" y="440"/>
                  </a:lnTo>
                  <a:lnTo>
                    <a:pt x="105" y="448"/>
                  </a:lnTo>
                  <a:lnTo>
                    <a:pt x="126" y="443"/>
                  </a:lnTo>
                  <a:lnTo>
                    <a:pt x="124" y="435"/>
                  </a:lnTo>
                  <a:lnTo>
                    <a:pt x="125" y="444"/>
                  </a:lnTo>
                  <a:lnTo>
                    <a:pt x="147" y="440"/>
                  </a:lnTo>
                  <a:lnTo>
                    <a:pt x="149" y="439"/>
                  </a:lnTo>
                  <a:lnTo>
                    <a:pt x="151" y="439"/>
                  </a:lnTo>
                  <a:lnTo>
                    <a:pt x="173" y="425"/>
                  </a:lnTo>
                  <a:lnTo>
                    <a:pt x="167" y="417"/>
                  </a:lnTo>
                  <a:lnTo>
                    <a:pt x="171" y="425"/>
                  </a:lnTo>
                  <a:lnTo>
                    <a:pt x="193" y="416"/>
                  </a:lnTo>
                  <a:lnTo>
                    <a:pt x="214" y="407"/>
                  </a:lnTo>
                  <a:lnTo>
                    <a:pt x="215" y="405"/>
                  </a:lnTo>
                  <a:lnTo>
                    <a:pt x="232" y="391"/>
                  </a:lnTo>
                  <a:lnTo>
                    <a:pt x="227" y="385"/>
                  </a:lnTo>
                  <a:lnTo>
                    <a:pt x="232" y="392"/>
                  </a:lnTo>
                  <a:lnTo>
                    <a:pt x="254" y="378"/>
                  </a:lnTo>
                  <a:lnTo>
                    <a:pt x="281" y="360"/>
                  </a:lnTo>
                  <a:lnTo>
                    <a:pt x="282" y="359"/>
                  </a:lnTo>
                  <a:lnTo>
                    <a:pt x="282" y="358"/>
                  </a:lnTo>
                  <a:lnTo>
                    <a:pt x="298" y="338"/>
                  </a:lnTo>
                  <a:lnTo>
                    <a:pt x="291" y="333"/>
                  </a:lnTo>
                  <a:lnTo>
                    <a:pt x="298" y="340"/>
                  </a:lnTo>
                  <a:lnTo>
                    <a:pt x="320" y="316"/>
                  </a:lnTo>
                  <a:lnTo>
                    <a:pt x="313" y="310"/>
                  </a:lnTo>
                  <a:lnTo>
                    <a:pt x="318" y="316"/>
                  </a:lnTo>
                  <a:lnTo>
                    <a:pt x="340" y="298"/>
                  </a:lnTo>
                  <a:lnTo>
                    <a:pt x="343" y="297"/>
                  </a:lnTo>
                  <a:lnTo>
                    <a:pt x="359" y="274"/>
                  </a:lnTo>
                  <a:lnTo>
                    <a:pt x="351" y="269"/>
                  </a:lnTo>
                  <a:lnTo>
                    <a:pt x="357" y="275"/>
                  </a:lnTo>
                  <a:lnTo>
                    <a:pt x="384" y="247"/>
                  </a:lnTo>
                  <a:lnTo>
                    <a:pt x="384" y="245"/>
                  </a:lnTo>
                  <a:lnTo>
                    <a:pt x="406" y="218"/>
                  </a:lnTo>
                  <a:lnTo>
                    <a:pt x="423" y="195"/>
                  </a:lnTo>
                  <a:lnTo>
                    <a:pt x="424" y="195"/>
                  </a:lnTo>
                  <a:lnTo>
                    <a:pt x="446" y="161"/>
                  </a:lnTo>
                  <a:lnTo>
                    <a:pt x="439" y="156"/>
                  </a:lnTo>
                  <a:lnTo>
                    <a:pt x="445" y="163"/>
                  </a:lnTo>
                  <a:lnTo>
                    <a:pt x="466" y="139"/>
                  </a:lnTo>
                  <a:lnTo>
                    <a:pt x="466" y="138"/>
                  </a:lnTo>
                  <a:lnTo>
                    <a:pt x="488" y="111"/>
                  </a:lnTo>
                  <a:lnTo>
                    <a:pt x="481" y="106"/>
                  </a:lnTo>
                  <a:lnTo>
                    <a:pt x="488" y="112"/>
                  </a:lnTo>
                  <a:lnTo>
                    <a:pt x="510" y="89"/>
                  </a:lnTo>
                  <a:lnTo>
                    <a:pt x="532" y="66"/>
                  </a:lnTo>
                  <a:lnTo>
                    <a:pt x="552" y="47"/>
                  </a:lnTo>
                  <a:lnTo>
                    <a:pt x="546" y="40"/>
                  </a:lnTo>
                  <a:lnTo>
                    <a:pt x="551" y="47"/>
                  </a:lnTo>
                  <a:lnTo>
                    <a:pt x="568" y="32"/>
                  </a:lnTo>
                  <a:lnTo>
                    <a:pt x="562" y="26"/>
                  </a:lnTo>
                  <a:lnTo>
                    <a:pt x="566" y="34"/>
                  </a:lnTo>
                  <a:lnTo>
                    <a:pt x="588" y="25"/>
                  </a:lnTo>
                  <a:lnTo>
                    <a:pt x="609" y="16"/>
                  </a:lnTo>
                  <a:lnTo>
                    <a:pt x="605" y="8"/>
                  </a:lnTo>
                  <a:lnTo>
                    <a:pt x="605" y="17"/>
                  </a:lnTo>
                  <a:lnTo>
                    <a:pt x="627" y="17"/>
                  </a:lnTo>
                  <a:lnTo>
                    <a:pt x="649" y="17"/>
                  </a:lnTo>
                  <a:lnTo>
                    <a:pt x="649" y="8"/>
                  </a:lnTo>
                  <a:lnTo>
                    <a:pt x="646" y="16"/>
                  </a:lnTo>
                  <a:lnTo>
                    <a:pt x="668" y="25"/>
                  </a:lnTo>
                  <a:lnTo>
                    <a:pt x="671" y="17"/>
                  </a:lnTo>
                  <a:lnTo>
                    <a:pt x="667" y="25"/>
                  </a:lnTo>
                  <a:lnTo>
                    <a:pt x="683" y="34"/>
                  </a:lnTo>
                  <a:lnTo>
                    <a:pt x="710" y="48"/>
                  </a:lnTo>
                  <a:lnTo>
                    <a:pt x="714" y="40"/>
                  </a:lnTo>
                  <a:lnTo>
                    <a:pt x="707" y="45"/>
                  </a:lnTo>
                  <a:lnTo>
                    <a:pt x="724" y="65"/>
                  </a:lnTo>
                  <a:lnTo>
                    <a:pt x="725" y="66"/>
                  </a:lnTo>
                  <a:lnTo>
                    <a:pt x="747" y="89"/>
                  </a:lnTo>
                  <a:lnTo>
                    <a:pt x="752" y="83"/>
                  </a:lnTo>
                  <a:lnTo>
                    <a:pt x="746" y="89"/>
                  </a:lnTo>
                  <a:lnTo>
                    <a:pt x="766" y="112"/>
                  </a:lnTo>
                  <a:lnTo>
                    <a:pt x="773" y="106"/>
                  </a:lnTo>
                  <a:lnTo>
                    <a:pt x="766" y="111"/>
                  </a:lnTo>
                  <a:lnTo>
                    <a:pt x="788" y="138"/>
                  </a:lnTo>
                  <a:lnTo>
                    <a:pt x="795" y="133"/>
                  </a:lnTo>
                  <a:lnTo>
                    <a:pt x="788" y="138"/>
                  </a:lnTo>
                  <a:lnTo>
                    <a:pt x="805" y="161"/>
                  </a:lnTo>
                  <a:lnTo>
                    <a:pt x="832" y="195"/>
                  </a:lnTo>
                  <a:lnTo>
                    <a:pt x="832" y="196"/>
                  </a:lnTo>
                  <a:lnTo>
                    <a:pt x="853" y="219"/>
                  </a:lnTo>
                  <a:lnTo>
                    <a:pt x="859" y="213"/>
                  </a:lnTo>
                  <a:lnTo>
                    <a:pt x="853" y="218"/>
                  </a:lnTo>
                  <a:lnTo>
                    <a:pt x="870" y="245"/>
                  </a:lnTo>
                  <a:lnTo>
                    <a:pt x="892" y="274"/>
                  </a:lnTo>
                  <a:lnTo>
                    <a:pt x="893" y="275"/>
                  </a:lnTo>
                  <a:lnTo>
                    <a:pt x="915" y="298"/>
                  </a:lnTo>
                  <a:lnTo>
                    <a:pt x="936" y="316"/>
                  </a:lnTo>
                  <a:lnTo>
                    <a:pt x="941" y="310"/>
                  </a:lnTo>
                  <a:lnTo>
                    <a:pt x="936" y="316"/>
                  </a:lnTo>
                  <a:lnTo>
                    <a:pt x="958" y="340"/>
                  </a:lnTo>
                  <a:lnTo>
                    <a:pt x="980" y="359"/>
                  </a:lnTo>
                  <a:lnTo>
                    <a:pt x="985" y="352"/>
                  </a:lnTo>
                  <a:lnTo>
                    <a:pt x="978" y="358"/>
                  </a:lnTo>
                  <a:lnTo>
                    <a:pt x="994" y="376"/>
                  </a:lnTo>
                  <a:lnTo>
                    <a:pt x="994" y="377"/>
                  </a:lnTo>
                  <a:lnTo>
                    <a:pt x="996" y="378"/>
                  </a:lnTo>
                  <a:lnTo>
                    <a:pt x="1018" y="392"/>
                  </a:lnTo>
                  <a:lnTo>
                    <a:pt x="1040" y="407"/>
                  </a:lnTo>
                  <a:lnTo>
                    <a:pt x="1041" y="407"/>
                  </a:lnTo>
                  <a:lnTo>
                    <a:pt x="1063" y="416"/>
                  </a:lnTo>
                  <a:lnTo>
                    <a:pt x="1085" y="425"/>
                  </a:lnTo>
                  <a:lnTo>
                    <a:pt x="1088" y="417"/>
                  </a:lnTo>
                  <a:lnTo>
                    <a:pt x="1084" y="425"/>
                  </a:lnTo>
                  <a:lnTo>
                    <a:pt x="1105" y="439"/>
                  </a:lnTo>
                  <a:lnTo>
                    <a:pt x="1107" y="439"/>
                  </a:lnTo>
                  <a:lnTo>
                    <a:pt x="1124" y="443"/>
                  </a:lnTo>
                  <a:lnTo>
                    <a:pt x="1146" y="448"/>
                  </a:lnTo>
                  <a:lnTo>
                    <a:pt x="1146" y="449"/>
                  </a:lnTo>
                  <a:lnTo>
                    <a:pt x="1173" y="454"/>
                  </a:lnTo>
                  <a:lnTo>
                    <a:pt x="1174" y="445"/>
                  </a:lnTo>
                  <a:lnTo>
                    <a:pt x="1173" y="453"/>
                  </a:lnTo>
                  <a:lnTo>
                    <a:pt x="1189" y="457"/>
                  </a:lnTo>
                  <a:lnTo>
                    <a:pt x="1190" y="458"/>
                  </a:lnTo>
                  <a:lnTo>
                    <a:pt x="1212" y="458"/>
                  </a:lnTo>
                  <a:lnTo>
                    <a:pt x="1212" y="449"/>
                  </a:lnTo>
                  <a:lnTo>
                    <a:pt x="1211" y="457"/>
                  </a:lnTo>
                  <a:lnTo>
                    <a:pt x="1233" y="462"/>
                  </a:lnTo>
                  <a:lnTo>
                    <a:pt x="1234" y="463"/>
                  </a:lnTo>
                  <a:lnTo>
                    <a:pt x="1249" y="463"/>
                  </a:lnTo>
                  <a:lnTo>
                    <a:pt x="1249" y="447"/>
                  </a:lnTo>
                  <a:lnTo>
                    <a:pt x="1234" y="447"/>
                  </a:lnTo>
                  <a:lnTo>
                    <a:pt x="1234" y="454"/>
                  </a:lnTo>
                  <a:lnTo>
                    <a:pt x="1236" y="447"/>
                  </a:lnTo>
                  <a:lnTo>
                    <a:pt x="1214" y="442"/>
                  </a:lnTo>
                  <a:lnTo>
                    <a:pt x="1212" y="442"/>
                  </a:lnTo>
                  <a:lnTo>
                    <a:pt x="1190" y="442"/>
                  </a:lnTo>
                  <a:lnTo>
                    <a:pt x="1190" y="449"/>
                  </a:lnTo>
                  <a:lnTo>
                    <a:pt x="1193" y="442"/>
                  </a:lnTo>
                  <a:lnTo>
                    <a:pt x="1177" y="438"/>
                  </a:lnTo>
                  <a:lnTo>
                    <a:pt x="1150" y="432"/>
                  </a:lnTo>
                  <a:lnTo>
                    <a:pt x="1147" y="440"/>
                  </a:lnTo>
                  <a:lnTo>
                    <a:pt x="1150" y="432"/>
                  </a:lnTo>
                  <a:lnTo>
                    <a:pt x="1128" y="427"/>
                  </a:lnTo>
                  <a:lnTo>
                    <a:pt x="1111" y="423"/>
                  </a:lnTo>
                  <a:lnTo>
                    <a:pt x="1109" y="431"/>
                  </a:lnTo>
                  <a:lnTo>
                    <a:pt x="1114" y="425"/>
                  </a:lnTo>
                  <a:lnTo>
                    <a:pt x="1093" y="411"/>
                  </a:lnTo>
                  <a:lnTo>
                    <a:pt x="1092" y="409"/>
                  </a:lnTo>
                  <a:lnTo>
                    <a:pt x="1070" y="400"/>
                  </a:lnTo>
                  <a:lnTo>
                    <a:pt x="1048" y="391"/>
                  </a:lnTo>
                  <a:lnTo>
                    <a:pt x="1044" y="399"/>
                  </a:lnTo>
                  <a:lnTo>
                    <a:pt x="1049" y="392"/>
                  </a:lnTo>
                  <a:lnTo>
                    <a:pt x="1027" y="378"/>
                  </a:lnTo>
                  <a:lnTo>
                    <a:pt x="1005" y="364"/>
                  </a:lnTo>
                  <a:lnTo>
                    <a:pt x="1000" y="371"/>
                  </a:lnTo>
                  <a:lnTo>
                    <a:pt x="1007" y="365"/>
                  </a:lnTo>
                  <a:lnTo>
                    <a:pt x="991" y="347"/>
                  </a:lnTo>
                  <a:lnTo>
                    <a:pt x="990" y="346"/>
                  </a:lnTo>
                  <a:lnTo>
                    <a:pt x="968" y="327"/>
                  </a:lnTo>
                  <a:lnTo>
                    <a:pt x="963" y="333"/>
                  </a:lnTo>
                  <a:lnTo>
                    <a:pt x="969" y="328"/>
                  </a:lnTo>
                  <a:lnTo>
                    <a:pt x="947" y="305"/>
                  </a:lnTo>
                  <a:lnTo>
                    <a:pt x="946" y="303"/>
                  </a:lnTo>
                  <a:lnTo>
                    <a:pt x="925" y="285"/>
                  </a:lnTo>
                  <a:lnTo>
                    <a:pt x="920" y="292"/>
                  </a:lnTo>
                  <a:lnTo>
                    <a:pt x="927" y="287"/>
                  </a:lnTo>
                  <a:lnTo>
                    <a:pt x="905" y="263"/>
                  </a:lnTo>
                  <a:lnTo>
                    <a:pt x="898" y="269"/>
                  </a:lnTo>
                  <a:lnTo>
                    <a:pt x="905" y="263"/>
                  </a:lnTo>
                  <a:lnTo>
                    <a:pt x="883" y="235"/>
                  </a:lnTo>
                  <a:lnTo>
                    <a:pt x="876" y="240"/>
                  </a:lnTo>
                  <a:lnTo>
                    <a:pt x="884" y="236"/>
                  </a:lnTo>
                  <a:lnTo>
                    <a:pt x="867" y="209"/>
                  </a:lnTo>
                  <a:lnTo>
                    <a:pt x="866" y="208"/>
                  </a:lnTo>
                  <a:lnTo>
                    <a:pt x="845" y="185"/>
                  </a:lnTo>
                  <a:lnTo>
                    <a:pt x="839" y="190"/>
                  </a:lnTo>
                  <a:lnTo>
                    <a:pt x="845" y="185"/>
                  </a:lnTo>
                  <a:lnTo>
                    <a:pt x="818" y="151"/>
                  </a:lnTo>
                  <a:lnTo>
                    <a:pt x="812" y="156"/>
                  </a:lnTo>
                  <a:lnTo>
                    <a:pt x="818" y="152"/>
                  </a:lnTo>
                  <a:lnTo>
                    <a:pt x="801" y="129"/>
                  </a:lnTo>
                  <a:lnTo>
                    <a:pt x="801" y="128"/>
                  </a:lnTo>
                  <a:lnTo>
                    <a:pt x="779" y="101"/>
                  </a:lnTo>
                  <a:lnTo>
                    <a:pt x="759" y="78"/>
                  </a:lnTo>
                  <a:lnTo>
                    <a:pt x="737" y="54"/>
                  </a:lnTo>
                  <a:lnTo>
                    <a:pt x="730" y="59"/>
                  </a:lnTo>
                  <a:lnTo>
                    <a:pt x="737" y="54"/>
                  </a:lnTo>
                  <a:lnTo>
                    <a:pt x="720" y="35"/>
                  </a:lnTo>
                  <a:lnTo>
                    <a:pt x="717" y="34"/>
                  </a:lnTo>
                  <a:lnTo>
                    <a:pt x="690" y="19"/>
                  </a:lnTo>
                  <a:lnTo>
                    <a:pt x="675" y="10"/>
                  </a:lnTo>
                  <a:lnTo>
                    <a:pt x="675" y="9"/>
                  </a:lnTo>
                  <a:lnTo>
                    <a:pt x="653" y="0"/>
                  </a:lnTo>
                  <a:lnTo>
                    <a:pt x="649" y="0"/>
                  </a:lnTo>
                  <a:lnTo>
                    <a:pt x="627" y="0"/>
                  </a:lnTo>
                  <a:lnTo>
                    <a:pt x="605" y="0"/>
                  </a:lnTo>
                  <a:lnTo>
                    <a:pt x="603" y="0"/>
                  </a:lnTo>
                  <a:lnTo>
                    <a:pt x="582" y="9"/>
                  </a:lnTo>
                  <a:lnTo>
                    <a:pt x="560" y="18"/>
                  </a:lnTo>
                  <a:lnTo>
                    <a:pt x="557" y="19"/>
                  </a:lnTo>
                  <a:lnTo>
                    <a:pt x="541" y="34"/>
                  </a:lnTo>
                  <a:lnTo>
                    <a:pt x="541" y="35"/>
                  </a:lnTo>
                  <a:lnTo>
                    <a:pt x="520" y="54"/>
                  </a:lnTo>
                  <a:lnTo>
                    <a:pt x="498" y="78"/>
                  </a:lnTo>
                  <a:lnTo>
                    <a:pt x="476" y="101"/>
                  </a:lnTo>
                  <a:lnTo>
                    <a:pt x="475" y="101"/>
                  </a:lnTo>
                  <a:lnTo>
                    <a:pt x="453" y="128"/>
                  </a:lnTo>
                  <a:lnTo>
                    <a:pt x="459" y="133"/>
                  </a:lnTo>
                  <a:lnTo>
                    <a:pt x="453" y="128"/>
                  </a:lnTo>
                  <a:lnTo>
                    <a:pt x="432" y="151"/>
                  </a:lnTo>
                  <a:lnTo>
                    <a:pt x="432" y="152"/>
                  </a:lnTo>
                  <a:lnTo>
                    <a:pt x="410" y="186"/>
                  </a:lnTo>
                  <a:lnTo>
                    <a:pt x="417" y="190"/>
                  </a:lnTo>
                  <a:lnTo>
                    <a:pt x="410" y="186"/>
                  </a:lnTo>
                  <a:lnTo>
                    <a:pt x="393" y="209"/>
                  </a:lnTo>
                  <a:lnTo>
                    <a:pt x="400" y="213"/>
                  </a:lnTo>
                  <a:lnTo>
                    <a:pt x="393" y="208"/>
                  </a:lnTo>
                  <a:lnTo>
                    <a:pt x="371" y="235"/>
                  </a:lnTo>
                  <a:lnTo>
                    <a:pt x="378" y="240"/>
                  </a:lnTo>
                  <a:lnTo>
                    <a:pt x="373" y="235"/>
                  </a:lnTo>
                  <a:lnTo>
                    <a:pt x="346" y="263"/>
                  </a:lnTo>
                  <a:lnTo>
                    <a:pt x="344" y="265"/>
                  </a:lnTo>
                  <a:lnTo>
                    <a:pt x="329" y="288"/>
                  </a:lnTo>
                  <a:lnTo>
                    <a:pt x="335" y="292"/>
                  </a:lnTo>
                  <a:lnTo>
                    <a:pt x="330" y="285"/>
                  </a:lnTo>
                  <a:lnTo>
                    <a:pt x="308" y="303"/>
                  </a:lnTo>
                  <a:lnTo>
                    <a:pt x="308" y="305"/>
                  </a:lnTo>
                  <a:lnTo>
                    <a:pt x="286" y="328"/>
                  </a:lnTo>
                  <a:lnTo>
                    <a:pt x="285" y="328"/>
                  </a:lnTo>
                  <a:lnTo>
                    <a:pt x="269" y="347"/>
                  </a:lnTo>
                  <a:lnTo>
                    <a:pt x="276" y="352"/>
                  </a:lnTo>
                  <a:lnTo>
                    <a:pt x="272" y="346"/>
                  </a:lnTo>
                  <a:lnTo>
                    <a:pt x="245" y="364"/>
                  </a:lnTo>
                  <a:lnTo>
                    <a:pt x="223" y="378"/>
                  </a:lnTo>
                  <a:lnTo>
                    <a:pt x="222" y="378"/>
                  </a:lnTo>
                  <a:lnTo>
                    <a:pt x="205" y="392"/>
                  </a:lnTo>
                  <a:lnTo>
                    <a:pt x="210" y="399"/>
                  </a:lnTo>
                  <a:lnTo>
                    <a:pt x="207" y="391"/>
                  </a:lnTo>
                  <a:lnTo>
                    <a:pt x="187" y="400"/>
                  </a:lnTo>
                  <a:lnTo>
                    <a:pt x="165" y="409"/>
                  </a:lnTo>
                  <a:lnTo>
                    <a:pt x="164" y="411"/>
                  </a:lnTo>
                  <a:lnTo>
                    <a:pt x="142" y="425"/>
                  </a:lnTo>
                  <a:lnTo>
                    <a:pt x="145" y="431"/>
                  </a:lnTo>
                  <a:lnTo>
                    <a:pt x="144" y="423"/>
                  </a:lnTo>
                  <a:lnTo>
                    <a:pt x="122" y="427"/>
                  </a:lnTo>
                  <a:lnTo>
                    <a:pt x="102" y="432"/>
                  </a:lnTo>
                  <a:lnTo>
                    <a:pt x="100" y="432"/>
                  </a:lnTo>
                  <a:lnTo>
                    <a:pt x="84" y="438"/>
                  </a:lnTo>
                  <a:lnTo>
                    <a:pt x="86" y="445"/>
                  </a:lnTo>
                  <a:lnTo>
                    <a:pt x="85" y="438"/>
                  </a:lnTo>
                  <a:lnTo>
                    <a:pt x="63" y="442"/>
                  </a:lnTo>
                  <a:lnTo>
                    <a:pt x="64" y="449"/>
                  </a:lnTo>
                  <a:lnTo>
                    <a:pt x="64" y="442"/>
                  </a:lnTo>
                  <a:lnTo>
                    <a:pt x="43" y="442"/>
                  </a:lnTo>
                  <a:lnTo>
                    <a:pt x="42" y="442"/>
                  </a:lnTo>
                  <a:lnTo>
                    <a:pt x="20" y="447"/>
                  </a:lnTo>
                  <a:lnTo>
                    <a:pt x="22" y="454"/>
                  </a:lnTo>
                  <a:lnTo>
                    <a:pt x="22" y="447"/>
                  </a:lnTo>
                  <a:lnTo>
                    <a:pt x="0" y="447"/>
                  </a:lnTo>
                  <a:close/>
                </a:path>
              </a:pathLst>
            </a:custGeom>
            <a:solidFill>
              <a:srgbClr val="0000FF"/>
            </a:solidFill>
            <a:ln w="9525">
              <a:solidFill>
                <a:srgbClr val="0000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0420" name="Line 108"/>
          <p:cNvSpPr>
            <a:spLocks noChangeShapeType="1"/>
          </p:cNvSpPr>
          <p:nvPr/>
        </p:nvSpPr>
        <p:spPr bwMode="auto">
          <a:xfrm>
            <a:off x="2317750" y="6022975"/>
            <a:ext cx="71628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0421" name="Text Box 167"/>
          <p:cNvSpPr txBox="1">
            <a:spLocks noChangeArrowheads="1"/>
          </p:cNvSpPr>
          <p:nvPr/>
        </p:nvSpPr>
        <p:spPr bwMode="auto">
          <a:xfrm>
            <a:off x="158750" y="717550"/>
            <a:ext cx="3054350" cy="447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can leave the histograms as they are, or we can summarize them with two normal distributions.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Let us us two normal distributions for ease of visualization in the following slides…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Line 3"/>
          <p:cNvSpPr>
            <a:spLocks noChangeShapeType="1"/>
          </p:cNvSpPr>
          <p:nvPr/>
        </p:nvSpPr>
        <p:spPr bwMode="auto">
          <a:xfrm>
            <a:off x="266700" y="4886325"/>
            <a:ext cx="74422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3" name="Freeform 4"/>
          <p:cNvSpPr>
            <a:spLocks/>
          </p:cNvSpPr>
          <p:nvPr/>
        </p:nvSpPr>
        <p:spPr bwMode="auto">
          <a:xfrm>
            <a:off x="2376488" y="2978150"/>
            <a:ext cx="5059362" cy="1919288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4" name="Freeform 5"/>
          <p:cNvSpPr>
            <a:spLocks/>
          </p:cNvSpPr>
          <p:nvPr/>
        </p:nvSpPr>
        <p:spPr bwMode="auto">
          <a:xfrm>
            <a:off x="685800" y="2971800"/>
            <a:ext cx="5059363" cy="1919288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445" name="Line 6"/>
          <p:cNvSpPr>
            <a:spLocks noChangeShapeType="1"/>
          </p:cNvSpPr>
          <p:nvPr/>
        </p:nvSpPr>
        <p:spPr bwMode="auto">
          <a:xfrm flipV="1">
            <a:off x="4751388" y="4887913"/>
            <a:ext cx="0" cy="3635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446" name="Rectangle 15"/>
          <p:cNvSpPr>
            <a:spLocks noChangeArrowheads="1"/>
          </p:cNvSpPr>
          <p:nvPr/>
        </p:nvSpPr>
        <p:spPr bwMode="auto">
          <a:xfrm>
            <a:off x="254000" y="2311400"/>
            <a:ext cx="8624888" cy="457200"/>
          </a:xfrm>
          <a:prstGeom prst="rect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Clr>
                <a:schemeClr val="tx2"/>
              </a:buClr>
              <a:buFontTx/>
              <a:buNone/>
            </a:pPr>
            <a:r>
              <a:rPr kumimoji="1" lang="en-US" altLang="en-US" sz="2400" i="1">
                <a:latin typeface="Helvetica" panose="020B0604020202020204" pitchFamily="34" charset="0"/>
              </a:rPr>
              <a:t>p</a:t>
            </a:r>
            <a:r>
              <a:rPr kumimoji="1" lang="en-US" altLang="en-US" sz="2400">
                <a:latin typeface="Helvetica" panose="020B0604020202020204" pitchFamily="34" charset="0"/>
              </a:rPr>
              <a:t>(</a:t>
            </a:r>
            <a:r>
              <a:rPr kumimoji="1" lang="en-US" altLang="en-US" sz="2400" i="1">
                <a:latin typeface="Helvetica" panose="020B0604020202020204" pitchFamily="34" charset="0"/>
              </a:rPr>
              <a:t>c</a:t>
            </a:r>
            <a:r>
              <a:rPr kumimoji="1" lang="en-US" altLang="en-US" sz="2400" i="1" baseline="-25000">
                <a:latin typeface="Helvetica" panose="020B0604020202020204" pitchFamily="34" charset="0"/>
              </a:rPr>
              <a:t>j </a:t>
            </a:r>
            <a:r>
              <a:rPr kumimoji="1" lang="en-US" altLang="en-US" sz="2400">
                <a:latin typeface="Helvetica" panose="020B0604020202020204" pitchFamily="34" charset="0"/>
              </a:rPr>
              <a:t>| </a:t>
            </a:r>
            <a:r>
              <a:rPr kumimoji="1" lang="en-US" altLang="en-US" sz="2400" i="1">
                <a:latin typeface="Helvetica" panose="020B0604020202020204" pitchFamily="34" charset="0"/>
              </a:rPr>
              <a:t>d</a:t>
            </a:r>
            <a:r>
              <a:rPr kumimoji="1" lang="en-US" altLang="en-US" sz="2400">
                <a:latin typeface="Helvetica" panose="020B0604020202020204" pitchFamily="34" charset="0"/>
              </a:rPr>
              <a:t>) = probability of class </a:t>
            </a:r>
            <a:r>
              <a:rPr kumimoji="1" lang="en-US" altLang="en-US" sz="2400" i="1">
                <a:latin typeface="Helvetica" panose="020B0604020202020204" pitchFamily="34" charset="0"/>
              </a:rPr>
              <a:t>c</a:t>
            </a:r>
            <a:r>
              <a:rPr kumimoji="1" lang="en-US" altLang="en-US" sz="2400" i="1" baseline="-25000">
                <a:latin typeface="Helvetica" panose="020B0604020202020204" pitchFamily="34" charset="0"/>
              </a:rPr>
              <a:t>j</a:t>
            </a:r>
            <a:r>
              <a:rPr kumimoji="1" lang="en-US" altLang="en-US" sz="2400">
                <a:latin typeface="Helvetica" panose="020B0604020202020204" pitchFamily="34" charset="0"/>
              </a:rPr>
              <a:t>, </a:t>
            </a:r>
            <a:r>
              <a:rPr kumimoji="1" lang="en-US" altLang="en-US" sz="2400" i="1">
                <a:latin typeface="Helvetica" panose="020B0604020202020204" pitchFamily="34" charset="0"/>
              </a:rPr>
              <a:t>given</a:t>
            </a:r>
            <a:r>
              <a:rPr kumimoji="1" lang="en-US" altLang="en-US" sz="2400">
                <a:latin typeface="Helvetica" panose="020B0604020202020204" pitchFamily="34" charset="0"/>
              </a:rPr>
              <a:t> that we have observed </a:t>
            </a:r>
            <a:r>
              <a:rPr kumimoji="1" lang="en-US" altLang="en-US" sz="2400" i="1">
                <a:latin typeface="Helvetica" panose="020B0604020202020204" pitchFamily="34" charset="0"/>
              </a:rPr>
              <a:t>d</a:t>
            </a:r>
            <a:endParaRPr kumimoji="1" lang="en-US" altLang="en-US" sz="2400">
              <a:latin typeface="Helvetica" panose="020B0604020202020204" pitchFamily="34" charset="0"/>
            </a:endParaRPr>
          </a:p>
        </p:txBody>
      </p:sp>
      <p:sp>
        <p:nvSpPr>
          <p:cNvPr id="61447" name="Text Box 16"/>
          <p:cNvSpPr txBox="1">
            <a:spLocks noChangeArrowheads="1"/>
          </p:cNvSpPr>
          <p:nvPr/>
        </p:nvSpPr>
        <p:spPr bwMode="auto">
          <a:xfrm>
            <a:off x="4579938" y="5180013"/>
            <a:ext cx="354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 b="1">
                <a:latin typeface="Helvetica" panose="020B0604020202020204" pitchFamily="34" charset="0"/>
              </a:rPr>
              <a:t>3</a:t>
            </a:r>
          </a:p>
        </p:txBody>
      </p:sp>
      <p:pic>
        <p:nvPicPr>
          <p:cNvPr id="61448" name="Picture 18" descr="grasshopp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500" y="5422900"/>
            <a:ext cx="30607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9" name="Text Box 19"/>
          <p:cNvSpPr txBox="1">
            <a:spLocks noChangeArrowheads="1"/>
          </p:cNvSpPr>
          <p:nvPr/>
        </p:nvSpPr>
        <p:spPr bwMode="auto">
          <a:xfrm>
            <a:off x="3733800" y="6046788"/>
            <a:ext cx="2695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Antennae length is </a:t>
            </a:r>
            <a:r>
              <a:rPr lang="en-US" altLang="en-US" sz="2400" b="1"/>
              <a:t>3</a:t>
            </a:r>
          </a:p>
        </p:txBody>
      </p:sp>
      <p:sp>
        <p:nvSpPr>
          <p:cNvPr id="61450" name="Text Box 20"/>
          <p:cNvSpPr txBox="1">
            <a:spLocks noChangeArrowheads="1"/>
          </p:cNvSpPr>
          <p:nvPr/>
        </p:nvSpPr>
        <p:spPr bwMode="auto">
          <a:xfrm>
            <a:off x="109538" y="138113"/>
            <a:ext cx="9034462" cy="2436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 sz="2200"/>
              <a:t> We want to classify an insect we have found. Its antennae are 3 units long. How can we classify it?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200"/>
          </a:p>
          <a:p>
            <a:pPr eaLnBrk="1" hangingPunct="1">
              <a:spcBef>
                <a:spcPct val="0"/>
              </a:spcBef>
            </a:pPr>
            <a:r>
              <a:rPr lang="en-US" altLang="en-US" sz="2200"/>
              <a:t> We can just ask ourselves, give the distributions of antennae lengths we have seen, is it more </a:t>
            </a:r>
            <a:r>
              <a:rPr lang="en-US" altLang="en-US" sz="2200" i="1"/>
              <a:t>probable</a:t>
            </a:r>
            <a:r>
              <a:rPr lang="en-US" altLang="en-US" sz="2200"/>
              <a:t> that our insect is a </a:t>
            </a:r>
            <a:r>
              <a:rPr lang="en-US" altLang="en-US" sz="2200" b="1">
                <a:solidFill>
                  <a:srgbClr val="0000FF"/>
                </a:solidFill>
              </a:rPr>
              <a:t>Grasshopper</a:t>
            </a:r>
            <a:r>
              <a:rPr kumimoji="1" lang="en-US" altLang="en-US" sz="2200">
                <a:latin typeface="Helvetica" panose="020B0604020202020204" pitchFamily="34" charset="0"/>
              </a:rPr>
              <a:t> </a:t>
            </a:r>
            <a:r>
              <a:rPr lang="en-US" altLang="en-US" sz="2200"/>
              <a:t>or a </a:t>
            </a:r>
            <a:r>
              <a:rPr lang="en-US" altLang="en-US" sz="2200" b="1">
                <a:solidFill>
                  <a:srgbClr val="FF0000"/>
                </a:solidFill>
              </a:rPr>
              <a:t>Katydid</a:t>
            </a:r>
            <a:r>
              <a:rPr lang="en-US" altLang="en-US" sz="220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200"/>
              <a:t> There is a formal way to discuss the most </a:t>
            </a:r>
            <a:r>
              <a:rPr lang="en-US" altLang="en-US" sz="2200" i="1"/>
              <a:t>probable</a:t>
            </a:r>
            <a:r>
              <a:rPr lang="en-US" altLang="en-US" sz="2200"/>
              <a:t> classification…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200"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Line 2"/>
          <p:cNvSpPr>
            <a:spLocks noChangeShapeType="1"/>
          </p:cNvSpPr>
          <p:nvPr/>
        </p:nvSpPr>
        <p:spPr bwMode="auto">
          <a:xfrm>
            <a:off x="266700" y="4886325"/>
            <a:ext cx="74422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67" name="Freeform 3"/>
          <p:cNvSpPr>
            <a:spLocks/>
          </p:cNvSpPr>
          <p:nvPr/>
        </p:nvSpPr>
        <p:spPr bwMode="auto">
          <a:xfrm>
            <a:off x="2376488" y="2978150"/>
            <a:ext cx="5059362" cy="1919288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68" name="Freeform 4"/>
          <p:cNvSpPr>
            <a:spLocks/>
          </p:cNvSpPr>
          <p:nvPr/>
        </p:nvSpPr>
        <p:spPr bwMode="auto">
          <a:xfrm>
            <a:off x="685800" y="2971800"/>
            <a:ext cx="5059363" cy="1919288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2469" name="Line 5"/>
          <p:cNvSpPr>
            <a:spLocks noChangeShapeType="1"/>
          </p:cNvSpPr>
          <p:nvPr/>
        </p:nvSpPr>
        <p:spPr bwMode="auto">
          <a:xfrm flipV="1">
            <a:off x="4751388" y="4887913"/>
            <a:ext cx="0" cy="363537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0" name="Line 6"/>
          <p:cNvSpPr>
            <a:spLocks noChangeShapeType="1"/>
          </p:cNvSpPr>
          <p:nvPr/>
        </p:nvSpPr>
        <p:spPr bwMode="auto">
          <a:xfrm flipV="1">
            <a:off x="4751388" y="2689225"/>
            <a:ext cx="0" cy="2216150"/>
          </a:xfrm>
          <a:prstGeom prst="line">
            <a:avLst/>
          </a:prstGeom>
          <a:noFill/>
          <a:ln w="222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1" name="Line 7"/>
          <p:cNvSpPr>
            <a:spLocks noChangeShapeType="1"/>
          </p:cNvSpPr>
          <p:nvPr/>
        </p:nvSpPr>
        <p:spPr bwMode="auto">
          <a:xfrm>
            <a:off x="4760913" y="4525963"/>
            <a:ext cx="2792412" cy="0"/>
          </a:xfrm>
          <a:prstGeom prst="line">
            <a:avLst/>
          </a:prstGeom>
          <a:noFill/>
          <a:ln w="222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2" name="Line 8"/>
          <p:cNvSpPr>
            <a:spLocks noChangeShapeType="1"/>
          </p:cNvSpPr>
          <p:nvPr/>
        </p:nvSpPr>
        <p:spPr bwMode="auto">
          <a:xfrm>
            <a:off x="4751388" y="3051175"/>
            <a:ext cx="3106737" cy="0"/>
          </a:xfrm>
          <a:prstGeom prst="line">
            <a:avLst/>
          </a:prstGeom>
          <a:noFill/>
          <a:ln w="222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3" name="Line 9"/>
          <p:cNvSpPr>
            <a:spLocks noChangeShapeType="1"/>
          </p:cNvSpPr>
          <p:nvPr/>
        </p:nvSpPr>
        <p:spPr bwMode="auto">
          <a:xfrm>
            <a:off x="7494588" y="4533900"/>
            <a:ext cx="0" cy="363538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4" name="Line 10"/>
          <p:cNvSpPr>
            <a:spLocks noChangeShapeType="1"/>
          </p:cNvSpPr>
          <p:nvPr/>
        </p:nvSpPr>
        <p:spPr bwMode="auto">
          <a:xfrm>
            <a:off x="7693025" y="3043238"/>
            <a:ext cx="0" cy="1838325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475" name="Text Box 11"/>
          <p:cNvSpPr txBox="1">
            <a:spLocks noChangeArrowheads="1"/>
          </p:cNvSpPr>
          <p:nvPr/>
        </p:nvSpPr>
        <p:spPr bwMode="auto">
          <a:xfrm>
            <a:off x="7662863" y="3402013"/>
            <a:ext cx="5873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>
                <a:solidFill>
                  <a:srgbClr val="0000FF"/>
                </a:solidFill>
                <a:latin typeface="Helvetica" panose="020B0604020202020204" pitchFamily="34" charset="0"/>
              </a:rPr>
              <a:t>10</a:t>
            </a:r>
            <a:r>
              <a:rPr kumimoji="1" lang="en-US" altLang="en-US" sz="1800">
                <a:latin typeface="Helvetica" panose="020B0604020202020204" pitchFamily="34" charset="0"/>
              </a:rPr>
              <a:t> </a:t>
            </a:r>
          </a:p>
        </p:txBody>
      </p:sp>
      <p:sp>
        <p:nvSpPr>
          <p:cNvPr id="62476" name="Text Box 12"/>
          <p:cNvSpPr txBox="1">
            <a:spLocks noChangeArrowheads="1"/>
          </p:cNvSpPr>
          <p:nvPr/>
        </p:nvSpPr>
        <p:spPr bwMode="auto">
          <a:xfrm>
            <a:off x="7307263" y="4081463"/>
            <a:ext cx="417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>
                <a:solidFill>
                  <a:srgbClr val="FF0000"/>
                </a:solidFill>
                <a:latin typeface="Helvetica" panose="020B0604020202020204" pitchFamily="34" charset="0"/>
              </a:rPr>
              <a:t>2</a:t>
            </a:r>
            <a:r>
              <a:rPr kumimoji="1" lang="en-US" altLang="en-US" sz="1800">
                <a:latin typeface="Helvetica" panose="020B0604020202020204" pitchFamily="34" charset="0"/>
              </a:rPr>
              <a:t> </a:t>
            </a:r>
          </a:p>
        </p:txBody>
      </p:sp>
      <p:sp>
        <p:nvSpPr>
          <p:cNvPr id="62477" name="Text Box 13"/>
          <p:cNvSpPr txBox="1">
            <a:spLocks noChangeArrowheads="1"/>
          </p:cNvSpPr>
          <p:nvPr/>
        </p:nvSpPr>
        <p:spPr bwMode="auto">
          <a:xfrm>
            <a:off x="533400" y="1063625"/>
            <a:ext cx="7783513" cy="109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>
                <a:latin typeface="Helvetica" panose="020B0604020202020204" pitchFamily="34" charset="0"/>
              </a:rPr>
              <a:t>    </a:t>
            </a:r>
            <a:r>
              <a:rPr kumimoji="1" lang="en-US" altLang="en-US" sz="2800">
                <a:latin typeface="Helvetica" panose="020B0604020202020204" pitchFamily="34" charset="0"/>
              </a:rPr>
              <a:t>P(</a:t>
            </a:r>
            <a:r>
              <a:rPr lang="en-US" altLang="en-US" sz="2800" b="1">
                <a:solidFill>
                  <a:srgbClr val="0000FF"/>
                </a:solidFill>
              </a:rPr>
              <a:t>Grasshopper</a:t>
            </a:r>
            <a:r>
              <a:rPr kumimoji="1" lang="en-US" altLang="en-US" sz="2800">
                <a:latin typeface="Helvetica" panose="020B0604020202020204" pitchFamily="34" charset="0"/>
              </a:rPr>
              <a:t> | </a:t>
            </a:r>
            <a:r>
              <a:rPr kumimoji="1" lang="en-US" altLang="en-US" sz="2800" b="1">
                <a:latin typeface="Helvetica" panose="020B0604020202020204" pitchFamily="34" charset="0"/>
              </a:rPr>
              <a:t>3</a:t>
            </a:r>
            <a:r>
              <a:rPr kumimoji="1" lang="en-US" altLang="en-US" sz="2800">
                <a:latin typeface="Helvetica" panose="020B0604020202020204" pitchFamily="34" charset="0"/>
              </a:rPr>
              <a:t> ) = </a:t>
            </a:r>
            <a:r>
              <a:rPr kumimoji="1" lang="en-US" altLang="en-US" sz="2800">
                <a:solidFill>
                  <a:srgbClr val="0000FF"/>
                </a:solidFill>
                <a:latin typeface="Helvetica" panose="020B0604020202020204" pitchFamily="34" charset="0"/>
              </a:rPr>
              <a:t>10</a:t>
            </a:r>
            <a:r>
              <a:rPr kumimoji="1" lang="en-US" altLang="en-US" sz="2800">
                <a:latin typeface="Helvetica" panose="020B0604020202020204" pitchFamily="34" charset="0"/>
              </a:rPr>
              <a:t> / (</a:t>
            </a:r>
            <a:r>
              <a:rPr kumimoji="1" lang="en-US" altLang="en-US" sz="2800">
                <a:solidFill>
                  <a:srgbClr val="0000FF"/>
                </a:solidFill>
                <a:latin typeface="Helvetica" panose="020B0604020202020204" pitchFamily="34" charset="0"/>
              </a:rPr>
              <a:t>10</a:t>
            </a:r>
            <a:r>
              <a:rPr kumimoji="1" lang="en-US" altLang="en-US" sz="2800">
                <a:latin typeface="Helvetica" panose="020B0604020202020204" pitchFamily="34" charset="0"/>
              </a:rPr>
              <a:t> +</a:t>
            </a:r>
            <a:r>
              <a:rPr kumimoji="1" lang="en-US" altLang="en-US" sz="2800">
                <a:solidFill>
                  <a:srgbClr val="CC33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800">
                <a:solidFill>
                  <a:srgbClr val="FF0000"/>
                </a:solidFill>
                <a:latin typeface="Helvetica" panose="020B0604020202020204" pitchFamily="34" charset="0"/>
              </a:rPr>
              <a:t>2</a:t>
            </a:r>
            <a:r>
              <a:rPr kumimoji="1" lang="en-US" altLang="en-US" sz="2800">
                <a:latin typeface="Helvetica" panose="020B0604020202020204" pitchFamily="34" charset="0"/>
              </a:rPr>
              <a:t>)	= 0.833</a:t>
            </a:r>
          </a:p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800">
                <a:latin typeface="Helvetica" panose="020B0604020202020204" pitchFamily="34" charset="0"/>
              </a:rPr>
              <a:t>   P(</a:t>
            </a:r>
            <a:r>
              <a:rPr lang="en-US" altLang="en-US" sz="2800" b="1">
                <a:solidFill>
                  <a:srgbClr val="FF0000"/>
                </a:solidFill>
              </a:rPr>
              <a:t>Katydid</a:t>
            </a:r>
            <a:r>
              <a:rPr kumimoji="1" lang="en-US" altLang="en-US" sz="2800">
                <a:latin typeface="Helvetica" panose="020B0604020202020204" pitchFamily="34" charset="0"/>
              </a:rPr>
              <a:t> | </a:t>
            </a:r>
            <a:r>
              <a:rPr kumimoji="1" lang="en-US" altLang="en-US" sz="2800" b="1">
                <a:latin typeface="Helvetica" panose="020B0604020202020204" pitchFamily="34" charset="0"/>
              </a:rPr>
              <a:t>3</a:t>
            </a:r>
            <a:r>
              <a:rPr kumimoji="1" lang="en-US" altLang="en-US" sz="2800">
                <a:latin typeface="Helvetica" panose="020B0604020202020204" pitchFamily="34" charset="0"/>
              </a:rPr>
              <a:t> )         = </a:t>
            </a:r>
            <a:r>
              <a:rPr kumimoji="1" lang="en-US" altLang="en-US" sz="2800">
                <a:solidFill>
                  <a:srgbClr val="FF0000"/>
                </a:solidFill>
                <a:latin typeface="Helvetica" panose="020B0604020202020204" pitchFamily="34" charset="0"/>
              </a:rPr>
              <a:t>2</a:t>
            </a:r>
            <a:r>
              <a:rPr kumimoji="1" lang="en-US" altLang="en-US" sz="2800">
                <a:latin typeface="Helvetica" panose="020B0604020202020204" pitchFamily="34" charset="0"/>
              </a:rPr>
              <a:t> / (</a:t>
            </a:r>
            <a:r>
              <a:rPr kumimoji="1" lang="en-US" altLang="en-US" sz="2800">
                <a:solidFill>
                  <a:srgbClr val="0000FF"/>
                </a:solidFill>
                <a:latin typeface="Helvetica" panose="020B0604020202020204" pitchFamily="34" charset="0"/>
              </a:rPr>
              <a:t>10</a:t>
            </a:r>
            <a:r>
              <a:rPr kumimoji="1" lang="en-US" altLang="en-US" sz="2800">
                <a:latin typeface="Helvetica" panose="020B0604020202020204" pitchFamily="34" charset="0"/>
              </a:rPr>
              <a:t> + </a:t>
            </a:r>
            <a:r>
              <a:rPr kumimoji="1" lang="en-US" altLang="en-US" sz="2800">
                <a:solidFill>
                  <a:srgbClr val="FF0000"/>
                </a:solidFill>
                <a:latin typeface="Helvetica" panose="020B0604020202020204" pitchFamily="34" charset="0"/>
              </a:rPr>
              <a:t>2</a:t>
            </a:r>
            <a:r>
              <a:rPr kumimoji="1" lang="en-US" altLang="en-US" sz="2800">
                <a:latin typeface="Helvetica" panose="020B0604020202020204" pitchFamily="34" charset="0"/>
              </a:rPr>
              <a:t>)	= 0.166</a:t>
            </a:r>
          </a:p>
        </p:txBody>
      </p:sp>
      <p:sp>
        <p:nvSpPr>
          <p:cNvPr id="62478" name="Text Box 15"/>
          <p:cNvSpPr txBox="1">
            <a:spLocks noChangeArrowheads="1"/>
          </p:cNvSpPr>
          <p:nvPr/>
        </p:nvSpPr>
        <p:spPr bwMode="auto">
          <a:xfrm>
            <a:off x="4579938" y="5180013"/>
            <a:ext cx="354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 b="1">
                <a:latin typeface="Helvetica" panose="020B0604020202020204" pitchFamily="34" charset="0"/>
              </a:rPr>
              <a:t>3</a:t>
            </a:r>
          </a:p>
        </p:txBody>
      </p:sp>
      <p:pic>
        <p:nvPicPr>
          <p:cNvPr id="62479" name="Picture 16" descr="grasshoppe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5500" y="5422900"/>
            <a:ext cx="306070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80" name="Text Box 17"/>
          <p:cNvSpPr txBox="1">
            <a:spLocks noChangeArrowheads="1"/>
          </p:cNvSpPr>
          <p:nvPr/>
        </p:nvSpPr>
        <p:spPr bwMode="auto">
          <a:xfrm>
            <a:off x="3733800" y="6046788"/>
            <a:ext cx="2695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Antennae length is </a:t>
            </a:r>
            <a:r>
              <a:rPr lang="en-US" altLang="en-US" sz="2400" b="1"/>
              <a:t>3</a:t>
            </a:r>
          </a:p>
        </p:txBody>
      </p:sp>
      <p:sp>
        <p:nvSpPr>
          <p:cNvPr id="62481" name="Rectangle 18"/>
          <p:cNvSpPr>
            <a:spLocks noChangeArrowheads="1"/>
          </p:cNvSpPr>
          <p:nvPr/>
        </p:nvSpPr>
        <p:spPr bwMode="auto">
          <a:xfrm>
            <a:off x="312738" y="280988"/>
            <a:ext cx="8624887" cy="457200"/>
          </a:xfrm>
          <a:prstGeom prst="rect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Clr>
                <a:schemeClr val="tx2"/>
              </a:buClr>
              <a:buFontTx/>
              <a:buNone/>
            </a:pPr>
            <a:r>
              <a:rPr kumimoji="1" lang="en-US" altLang="en-US" sz="2400" i="1">
                <a:latin typeface="Helvetica" panose="020B0604020202020204" pitchFamily="34" charset="0"/>
              </a:rPr>
              <a:t>p</a:t>
            </a:r>
            <a:r>
              <a:rPr kumimoji="1" lang="en-US" altLang="en-US" sz="2400">
                <a:latin typeface="Helvetica" panose="020B0604020202020204" pitchFamily="34" charset="0"/>
              </a:rPr>
              <a:t>(</a:t>
            </a:r>
            <a:r>
              <a:rPr kumimoji="1" lang="en-US" altLang="en-US" sz="2400" i="1">
                <a:latin typeface="Helvetica" panose="020B0604020202020204" pitchFamily="34" charset="0"/>
              </a:rPr>
              <a:t>c</a:t>
            </a:r>
            <a:r>
              <a:rPr kumimoji="1" lang="en-US" altLang="en-US" sz="2400" i="1" baseline="-25000">
                <a:latin typeface="Helvetica" panose="020B0604020202020204" pitchFamily="34" charset="0"/>
              </a:rPr>
              <a:t>j </a:t>
            </a:r>
            <a:r>
              <a:rPr kumimoji="1" lang="en-US" altLang="en-US" sz="2400">
                <a:latin typeface="Helvetica" panose="020B0604020202020204" pitchFamily="34" charset="0"/>
              </a:rPr>
              <a:t>| </a:t>
            </a:r>
            <a:r>
              <a:rPr kumimoji="1" lang="en-US" altLang="en-US" sz="2400" i="1">
                <a:latin typeface="Helvetica" panose="020B0604020202020204" pitchFamily="34" charset="0"/>
              </a:rPr>
              <a:t>d</a:t>
            </a:r>
            <a:r>
              <a:rPr kumimoji="1" lang="en-US" altLang="en-US" sz="2400">
                <a:latin typeface="Helvetica" panose="020B0604020202020204" pitchFamily="34" charset="0"/>
              </a:rPr>
              <a:t>) = probability of class </a:t>
            </a:r>
            <a:r>
              <a:rPr kumimoji="1" lang="en-US" altLang="en-US" sz="2400" i="1">
                <a:latin typeface="Helvetica" panose="020B0604020202020204" pitchFamily="34" charset="0"/>
              </a:rPr>
              <a:t>c</a:t>
            </a:r>
            <a:r>
              <a:rPr kumimoji="1" lang="en-US" altLang="en-US" sz="2400" i="1" baseline="-25000">
                <a:latin typeface="Helvetica" panose="020B0604020202020204" pitchFamily="34" charset="0"/>
              </a:rPr>
              <a:t>j</a:t>
            </a:r>
            <a:r>
              <a:rPr kumimoji="1" lang="en-US" altLang="en-US" sz="2400">
                <a:latin typeface="Helvetica" panose="020B0604020202020204" pitchFamily="34" charset="0"/>
              </a:rPr>
              <a:t>, given that we have observed </a:t>
            </a:r>
            <a:r>
              <a:rPr kumimoji="1" lang="en-US" altLang="en-US" sz="2400" i="1">
                <a:latin typeface="Helvetica" panose="020B0604020202020204" pitchFamily="34" charset="0"/>
              </a:rPr>
              <a:t>d</a:t>
            </a:r>
            <a:endParaRPr kumimoji="1" lang="en-US" altLang="en-US" sz="2400">
              <a:latin typeface="Helvetica" panose="020B0604020202020204" pitchFamily="34" charset="0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Line 2"/>
          <p:cNvSpPr>
            <a:spLocks noChangeShapeType="1"/>
          </p:cNvSpPr>
          <p:nvPr/>
        </p:nvSpPr>
        <p:spPr bwMode="auto">
          <a:xfrm>
            <a:off x="266700" y="4886325"/>
            <a:ext cx="74422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1" name="Freeform 3"/>
          <p:cNvSpPr>
            <a:spLocks/>
          </p:cNvSpPr>
          <p:nvPr/>
        </p:nvSpPr>
        <p:spPr bwMode="auto">
          <a:xfrm>
            <a:off x="2376488" y="2978150"/>
            <a:ext cx="5059362" cy="1919288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2" name="Freeform 4"/>
          <p:cNvSpPr>
            <a:spLocks/>
          </p:cNvSpPr>
          <p:nvPr/>
        </p:nvSpPr>
        <p:spPr bwMode="auto">
          <a:xfrm>
            <a:off x="685800" y="2971800"/>
            <a:ext cx="5059363" cy="1919288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3" name="Line 5"/>
          <p:cNvSpPr>
            <a:spLocks noChangeShapeType="1"/>
          </p:cNvSpPr>
          <p:nvPr/>
        </p:nvSpPr>
        <p:spPr bwMode="auto">
          <a:xfrm flipV="1">
            <a:off x="3581400" y="2743200"/>
            <a:ext cx="0" cy="2216150"/>
          </a:xfrm>
          <a:prstGeom prst="line">
            <a:avLst/>
          </a:prstGeom>
          <a:noFill/>
          <a:ln w="222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4" name="Line 6"/>
          <p:cNvSpPr>
            <a:spLocks noChangeShapeType="1"/>
          </p:cNvSpPr>
          <p:nvPr/>
        </p:nvSpPr>
        <p:spPr bwMode="auto">
          <a:xfrm>
            <a:off x="3581400" y="4419600"/>
            <a:ext cx="3971925" cy="0"/>
          </a:xfrm>
          <a:prstGeom prst="line">
            <a:avLst/>
          </a:prstGeom>
          <a:noFill/>
          <a:ln w="222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5" name="Line 7"/>
          <p:cNvSpPr>
            <a:spLocks noChangeShapeType="1"/>
          </p:cNvSpPr>
          <p:nvPr/>
        </p:nvSpPr>
        <p:spPr bwMode="auto">
          <a:xfrm>
            <a:off x="3581400" y="3200400"/>
            <a:ext cx="4267200" cy="0"/>
          </a:xfrm>
          <a:prstGeom prst="line">
            <a:avLst/>
          </a:prstGeom>
          <a:noFill/>
          <a:ln w="222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6" name="Line 8"/>
          <p:cNvSpPr>
            <a:spLocks noChangeShapeType="1"/>
          </p:cNvSpPr>
          <p:nvPr/>
        </p:nvSpPr>
        <p:spPr bwMode="auto">
          <a:xfrm>
            <a:off x="7494588" y="4419600"/>
            <a:ext cx="0" cy="477838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7" name="Line 9"/>
          <p:cNvSpPr>
            <a:spLocks noChangeShapeType="1"/>
          </p:cNvSpPr>
          <p:nvPr/>
        </p:nvSpPr>
        <p:spPr bwMode="auto">
          <a:xfrm flipH="1">
            <a:off x="7693025" y="3200400"/>
            <a:ext cx="3175" cy="1681163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498" name="Text Box 10"/>
          <p:cNvSpPr txBox="1">
            <a:spLocks noChangeArrowheads="1"/>
          </p:cNvSpPr>
          <p:nvPr/>
        </p:nvSpPr>
        <p:spPr bwMode="auto">
          <a:xfrm>
            <a:off x="7694613" y="3419475"/>
            <a:ext cx="354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>
                <a:solidFill>
                  <a:srgbClr val="FF0000"/>
                </a:solidFill>
                <a:latin typeface="Helvetica" panose="020B0604020202020204" pitchFamily="34" charset="0"/>
              </a:rPr>
              <a:t>9</a:t>
            </a:r>
          </a:p>
        </p:txBody>
      </p:sp>
      <p:sp>
        <p:nvSpPr>
          <p:cNvPr id="63499" name="Text Box 11"/>
          <p:cNvSpPr txBox="1">
            <a:spLocks noChangeArrowheads="1"/>
          </p:cNvSpPr>
          <p:nvPr/>
        </p:nvSpPr>
        <p:spPr bwMode="auto">
          <a:xfrm>
            <a:off x="7315200" y="3962400"/>
            <a:ext cx="4175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>
                <a:solidFill>
                  <a:srgbClr val="0000FF"/>
                </a:solidFill>
                <a:latin typeface="Helvetica" panose="020B0604020202020204" pitchFamily="34" charset="0"/>
              </a:rPr>
              <a:t>3</a:t>
            </a:r>
            <a:r>
              <a:rPr kumimoji="1" lang="en-US" altLang="en-US" sz="1800">
                <a:latin typeface="Helvetica" panose="020B0604020202020204" pitchFamily="34" charset="0"/>
              </a:rPr>
              <a:t> </a:t>
            </a:r>
          </a:p>
        </p:txBody>
      </p:sp>
      <p:sp>
        <p:nvSpPr>
          <p:cNvPr id="63500" name="Text Box 12"/>
          <p:cNvSpPr txBox="1">
            <a:spLocks noChangeArrowheads="1"/>
          </p:cNvSpPr>
          <p:nvPr/>
        </p:nvSpPr>
        <p:spPr bwMode="auto">
          <a:xfrm>
            <a:off x="533400" y="1063625"/>
            <a:ext cx="7783513" cy="109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>
                <a:latin typeface="Helvetica" panose="020B0604020202020204" pitchFamily="34" charset="0"/>
              </a:rPr>
              <a:t>    </a:t>
            </a:r>
            <a:r>
              <a:rPr kumimoji="1" lang="en-US" altLang="en-US" sz="2800">
                <a:latin typeface="Helvetica" panose="020B0604020202020204" pitchFamily="34" charset="0"/>
              </a:rPr>
              <a:t>P(</a:t>
            </a:r>
            <a:r>
              <a:rPr lang="en-US" altLang="en-US" sz="2800" b="1">
                <a:solidFill>
                  <a:srgbClr val="0000FF"/>
                </a:solidFill>
              </a:rPr>
              <a:t>Grasshopper</a:t>
            </a:r>
            <a:r>
              <a:rPr kumimoji="1" lang="en-US" altLang="en-US" sz="2800">
                <a:latin typeface="Helvetica" panose="020B0604020202020204" pitchFamily="34" charset="0"/>
              </a:rPr>
              <a:t> | </a:t>
            </a:r>
            <a:r>
              <a:rPr kumimoji="1" lang="en-US" altLang="en-US" sz="2800" b="1">
                <a:latin typeface="Helvetica" panose="020B0604020202020204" pitchFamily="34" charset="0"/>
              </a:rPr>
              <a:t>7</a:t>
            </a:r>
            <a:r>
              <a:rPr kumimoji="1" lang="en-US" altLang="en-US" sz="2800">
                <a:latin typeface="Helvetica" panose="020B0604020202020204" pitchFamily="34" charset="0"/>
              </a:rPr>
              <a:t> ) = </a:t>
            </a:r>
            <a:r>
              <a:rPr kumimoji="1" lang="en-US" altLang="en-US" sz="2800">
                <a:solidFill>
                  <a:srgbClr val="0000FF"/>
                </a:solidFill>
                <a:latin typeface="Helvetica" panose="020B0604020202020204" pitchFamily="34" charset="0"/>
              </a:rPr>
              <a:t>3</a:t>
            </a:r>
            <a:r>
              <a:rPr kumimoji="1" lang="en-US" altLang="en-US" sz="2800">
                <a:latin typeface="Helvetica" panose="020B0604020202020204" pitchFamily="34" charset="0"/>
              </a:rPr>
              <a:t> / (</a:t>
            </a:r>
            <a:r>
              <a:rPr kumimoji="1" lang="en-US" altLang="en-US" sz="2800">
                <a:solidFill>
                  <a:srgbClr val="0000FF"/>
                </a:solidFill>
                <a:latin typeface="Helvetica" panose="020B0604020202020204" pitchFamily="34" charset="0"/>
              </a:rPr>
              <a:t>3</a:t>
            </a:r>
            <a:r>
              <a:rPr kumimoji="1" lang="en-US" altLang="en-US" sz="2800">
                <a:latin typeface="Helvetica" panose="020B0604020202020204" pitchFamily="34" charset="0"/>
              </a:rPr>
              <a:t> +</a:t>
            </a:r>
            <a:r>
              <a:rPr kumimoji="1" lang="en-US" altLang="en-US" sz="2800">
                <a:solidFill>
                  <a:srgbClr val="CC33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800">
                <a:solidFill>
                  <a:srgbClr val="FF0000"/>
                </a:solidFill>
                <a:latin typeface="Helvetica" panose="020B0604020202020204" pitchFamily="34" charset="0"/>
              </a:rPr>
              <a:t>9</a:t>
            </a:r>
            <a:r>
              <a:rPr kumimoji="1" lang="en-US" altLang="en-US" sz="2800">
                <a:latin typeface="Helvetica" panose="020B0604020202020204" pitchFamily="34" charset="0"/>
              </a:rPr>
              <a:t>)		= 0.250</a:t>
            </a:r>
          </a:p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800">
                <a:latin typeface="Helvetica" panose="020B0604020202020204" pitchFamily="34" charset="0"/>
              </a:rPr>
              <a:t>   P(</a:t>
            </a:r>
            <a:r>
              <a:rPr lang="en-US" altLang="en-US" sz="2800" b="1">
                <a:solidFill>
                  <a:srgbClr val="FF0000"/>
                </a:solidFill>
              </a:rPr>
              <a:t>Katydid</a:t>
            </a:r>
            <a:r>
              <a:rPr kumimoji="1" lang="en-US" altLang="en-US" sz="2800">
                <a:latin typeface="Helvetica" panose="020B0604020202020204" pitchFamily="34" charset="0"/>
              </a:rPr>
              <a:t> | </a:t>
            </a:r>
            <a:r>
              <a:rPr kumimoji="1" lang="en-US" altLang="en-US" sz="2800" b="1">
                <a:latin typeface="Helvetica" panose="020B0604020202020204" pitchFamily="34" charset="0"/>
              </a:rPr>
              <a:t>7</a:t>
            </a:r>
            <a:r>
              <a:rPr kumimoji="1" lang="en-US" altLang="en-US" sz="2800">
                <a:latin typeface="Helvetica" panose="020B0604020202020204" pitchFamily="34" charset="0"/>
              </a:rPr>
              <a:t> )         = </a:t>
            </a:r>
            <a:r>
              <a:rPr kumimoji="1" lang="en-US" altLang="en-US" sz="2800">
                <a:solidFill>
                  <a:srgbClr val="FF0000"/>
                </a:solidFill>
                <a:latin typeface="Helvetica" panose="020B0604020202020204" pitchFamily="34" charset="0"/>
              </a:rPr>
              <a:t>9</a:t>
            </a:r>
            <a:r>
              <a:rPr kumimoji="1" lang="en-US" altLang="en-US" sz="2800">
                <a:latin typeface="Helvetica" panose="020B0604020202020204" pitchFamily="34" charset="0"/>
              </a:rPr>
              <a:t> / (</a:t>
            </a:r>
            <a:r>
              <a:rPr kumimoji="1" lang="en-US" altLang="en-US" sz="2800">
                <a:solidFill>
                  <a:srgbClr val="0000FF"/>
                </a:solidFill>
                <a:latin typeface="Helvetica" panose="020B0604020202020204" pitchFamily="34" charset="0"/>
              </a:rPr>
              <a:t>3</a:t>
            </a:r>
            <a:r>
              <a:rPr kumimoji="1" lang="en-US" altLang="en-US" sz="2800">
                <a:latin typeface="Helvetica" panose="020B0604020202020204" pitchFamily="34" charset="0"/>
              </a:rPr>
              <a:t> + </a:t>
            </a:r>
            <a:r>
              <a:rPr kumimoji="1" lang="en-US" altLang="en-US" sz="2800">
                <a:solidFill>
                  <a:srgbClr val="FF0000"/>
                </a:solidFill>
                <a:latin typeface="Helvetica" panose="020B0604020202020204" pitchFamily="34" charset="0"/>
              </a:rPr>
              <a:t>9</a:t>
            </a:r>
            <a:r>
              <a:rPr kumimoji="1" lang="en-US" altLang="en-US" sz="2800">
                <a:latin typeface="Helvetica" panose="020B0604020202020204" pitchFamily="34" charset="0"/>
              </a:rPr>
              <a:t>)		= 0.750</a:t>
            </a:r>
          </a:p>
        </p:txBody>
      </p:sp>
      <p:sp>
        <p:nvSpPr>
          <p:cNvPr id="63501" name="Text Box 14"/>
          <p:cNvSpPr txBox="1">
            <a:spLocks noChangeArrowheads="1"/>
          </p:cNvSpPr>
          <p:nvPr/>
        </p:nvSpPr>
        <p:spPr bwMode="auto">
          <a:xfrm>
            <a:off x="3411538" y="5224463"/>
            <a:ext cx="3540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 b="1">
                <a:latin typeface="Helvetica" panose="020B0604020202020204" pitchFamily="34" charset="0"/>
              </a:rPr>
              <a:t>7</a:t>
            </a:r>
          </a:p>
        </p:txBody>
      </p:sp>
      <p:sp>
        <p:nvSpPr>
          <p:cNvPr id="63502" name="Text Box 15"/>
          <p:cNvSpPr txBox="1">
            <a:spLocks noChangeArrowheads="1"/>
          </p:cNvSpPr>
          <p:nvPr/>
        </p:nvSpPr>
        <p:spPr bwMode="auto">
          <a:xfrm>
            <a:off x="457200" y="5970588"/>
            <a:ext cx="2695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Antennae length is </a:t>
            </a:r>
            <a:r>
              <a:rPr lang="en-US" altLang="en-US" sz="2400" b="1"/>
              <a:t>7</a:t>
            </a:r>
          </a:p>
        </p:txBody>
      </p:sp>
      <p:pic>
        <p:nvPicPr>
          <p:cNvPr id="63503" name="Picture 16" descr="254dm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4925" y="5522913"/>
            <a:ext cx="3130550" cy="1198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04" name="Line 17"/>
          <p:cNvSpPr>
            <a:spLocks noChangeShapeType="1"/>
          </p:cNvSpPr>
          <p:nvPr/>
        </p:nvSpPr>
        <p:spPr bwMode="auto">
          <a:xfrm flipV="1">
            <a:off x="3581400" y="4876800"/>
            <a:ext cx="0" cy="363538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3505" name="Rectangle 19"/>
          <p:cNvSpPr>
            <a:spLocks noChangeArrowheads="1"/>
          </p:cNvSpPr>
          <p:nvPr/>
        </p:nvSpPr>
        <p:spPr bwMode="auto">
          <a:xfrm>
            <a:off x="312738" y="280988"/>
            <a:ext cx="8624887" cy="457200"/>
          </a:xfrm>
          <a:prstGeom prst="rect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Clr>
                <a:schemeClr val="tx2"/>
              </a:buClr>
              <a:buFontTx/>
              <a:buNone/>
            </a:pPr>
            <a:r>
              <a:rPr kumimoji="1" lang="en-US" altLang="en-US" sz="2400" i="1">
                <a:latin typeface="Helvetica" panose="020B0604020202020204" pitchFamily="34" charset="0"/>
              </a:rPr>
              <a:t>p</a:t>
            </a:r>
            <a:r>
              <a:rPr kumimoji="1" lang="en-US" altLang="en-US" sz="2400">
                <a:latin typeface="Helvetica" panose="020B0604020202020204" pitchFamily="34" charset="0"/>
              </a:rPr>
              <a:t>(</a:t>
            </a:r>
            <a:r>
              <a:rPr kumimoji="1" lang="en-US" altLang="en-US" sz="2400" i="1">
                <a:latin typeface="Helvetica" panose="020B0604020202020204" pitchFamily="34" charset="0"/>
              </a:rPr>
              <a:t>c</a:t>
            </a:r>
            <a:r>
              <a:rPr kumimoji="1" lang="en-US" altLang="en-US" sz="2400" i="1" baseline="-25000">
                <a:latin typeface="Helvetica" panose="020B0604020202020204" pitchFamily="34" charset="0"/>
              </a:rPr>
              <a:t>j </a:t>
            </a:r>
            <a:r>
              <a:rPr kumimoji="1" lang="en-US" altLang="en-US" sz="2400">
                <a:latin typeface="Helvetica" panose="020B0604020202020204" pitchFamily="34" charset="0"/>
              </a:rPr>
              <a:t>| </a:t>
            </a:r>
            <a:r>
              <a:rPr kumimoji="1" lang="en-US" altLang="en-US" sz="2400" i="1">
                <a:latin typeface="Helvetica" panose="020B0604020202020204" pitchFamily="34" charset="0"/>
              </a:rPr>
              <a:t>d</a:t>
            </a:r>
            <a:r>
              <a:rPr kumimoji="1" lang="en-US" altLang="en-US" sz="2400">
                <a:latin typeface="Helvetica" panose="020B0604020202020204" pitchFamily="34" charset="0"/>
              </a:rPr>
              <a:t>) = probability of class </a:t>
            </a:r>
            <a:r>
              <a:rPr kumimoji="1" lang="en-US" altLang="en-US" sz="2400" i="1">
                <a:latin typeface="Helvetica" panose="020B0604020202020204" pitchFamily="34" charset="0"/>
              </a:rPr>
              <a:t>c</a:t>
            </a:r>
            <a:r>
              <a:rPr kumimoji="1" lang="en-US" altLang="en-US" sz="2400" i="1" baseline="-25000">
                <a:latin typeface="Helvetica" panose="020B0604020202020204" pitchFamily="34" charset="0"/>
              </a:rPr>
              <a:t>j</a:t>
            </a:r>
            <a:r>
              <a:rPr kumimoji="1" lang="en-US" altLang="en-US" sz="2400">
                <a:latin typeface="Helvetica" panose="020B0604020202020204" pitchFamily="34" charset="0"/>
              </a:rPr>
              <a:t>, given that we have observed </a:t>
            </a:r>
            <a:r>
              <a:rPr kumimoji="1" lang="en-US" altLang="en-US" sz="2400" i="1">
                <a:latin typeface="Helvetica" panose="020B0604020202020204" pitchFamily="34" charset="0"/>
              </a:rPr>
              <a:t>d</a:t>
            </a:r>
            <a:endParaRPr kumimoji="1" lang="en-US" altLang="en-US" sz="2400">
              <a:latin typeface="Helvetica" panose="020B0604020202020204" pitchFamily="34" charset="0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514" name="Group 2"/>
          <p:cNvGrpSpPr>
            <a:grpSpLocks/>
          </p:cNvGrpSpPr>
          <p:nvPr/>
        </p:nvGrpSpPr>
        <p:grpSpPr bwMode="auto">
          <a:xfrm>
            <a:off x="3706813" y="5194300"/>
            <a:ext cx="2527300" cy="1524000"/>
            <a:chOff x="2462" y="3318"/>
            <a:chExt cx="1469" cy="886"/>
          </a:xfrm>
        </p:grpSpPr>
        <p:pic>
          <p:nvPicPr>
            <p:cNvPr id="64529" name="Picture 3" descr="241dm">
              <a:hlinkClick r:id="rId2"/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62" y="3318"/>
              <a:ext cx="1469" cy="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30" name="Rectangle 4"/>
            <p:cNvSpPr>
              <a:spLocks noChangeArrowheads="1"/>
            </p:cNvSpPr>
            <p:nvPr/>
          </p:nvSpPr>
          <p:spPr bwMode="auto">
            <a:xfrm>
              <a:off x="2853" y="4101"/>
              <a:ext cx="635" cy="9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64515" name="Line 5"/>
          <p:cNvSpPr>
            <a:spLocks noChangeShapeType="1"/>
          </p:cNvSpPr>
          <p:nvPr/>
        </p:nvSpPr>
        <p:spPr bwMode="auto">
          <a:xfrm>
            <a:off x="266700" y="4886325"/>
            <a:ext cx="7442200" cy="1588"/>
          </a:xfrm>
          <a:prstGeom prst="line">
            <a:avLst/>
          </a:prstGeom>
          <a:noFill/>
          <a:ln w="793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6" name="Freeform 6"/>
          <p:cNvSpPr>
            <a:spLocks/>
          </p:cNvSpPr>
          <p:nvPr/>
        </p:nvSpPr>
        <p:spPr bwMode="auto">
          <a:xfrm>
            <a:off x="2376488" y="2978150"/>
            <a:ext cx="5059362" cy="1919288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7" name="Freeform 7"/>
          <p:cNvSpPr>
            <a:spLocks/>
          </p:cNvSpPr>
          <p:nvPr/>
        </p:nvSpPr>
        <p:spPr bwMode="auto">
          <a:xfrm>
            <a:off x="685800" y="2971800"/>
            <a:ext cx="5059363" cy="1919288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4518" name="Line 8"/>
          <p:cNvSpPr>
            <a:spLocks noChangeShapeType="1"/>
          </p:cNvSpPr>
          <p:nvPr/>
        </p:nvSpPr>
        <p:spPr bwMode="auto">
          <a:xfrm flipV="1">
            <a:off x="4067175" y="2743200"/>
            <a:ext cx="0" cy="2216150"/>
          </a:xfrm>
          <a:prstGeom prst="line">
            <a:avLst/>
          </a:prstGeom>
          <a:noFill/>
          <a:ln w="22225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19" name="Line 9"/>
          <p:cNvSpPr>
            <a:spLocks noChangeShapeType="1"/>
          </p:cNvSpPr>
          <p:nvPr/>
        </p:nvSpPr>
        <p:spPr bwMode="auto">
          <a:xfrm>
            <a:off x="4067175" y="3771900"/>
            <a:ext cx="3781425" cy="0"/>
          </a:xfrm>
          <a:prstGeom prst="line">
            <a:avLst/>
          </a:prstGeom>
          <a:noFill/>
          <a:ln w="22225">
            <a:solidFill>
              <a:srgbClr val="C0C0C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0" name="Line 10"/>
          <p:cNvSpPr>
            <a:spLocks noChangeShapeType="1"/>
          </p:cNvSpPr>
          <p:nvPr/>
        </p:nvSpPr>
        <p:spPr bwMode="auto">
          <a:xfrm>
            <a:off x="7494588" y="3775075"/>
            <a:ext cx="0" cy="1122363"/>
          </a:xfrm>
          <a:prstGeom prst="line">
            <a:avLst/>
          </a:prstGeom>
          <a:noFill/>
          <a:ln w="22225">
            <a:solidFill>
              <a:srgbClr val="0000FF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1" name="Line 11"/>
          <p:cNvSpPr>
            <a:spLocks noChangeShapeType="1"/>
          </p:cNvSpPr>
          <p:nvPr/>
        </p:nvSpPr>
        <p:spPr bwMode="auto">
          <a:xfrm flipH="1">
            <a:off x="7693025" y="3778250"/>
            <a:ext cx="1588" cy="1103313"/>
          </a:xfrm>
          <a:prstGeom prst="line">
            <a:avLst/>
          </a:prstGeom>
          <a:noFill/>
          <a:ln w="22225">
            <a:solidFill>
              <a:srgbClr val="FF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2" name="Text Box 12"/>
          <p:cNvSpPr txBox="1">
            <a:spLocks noChangeArrowheads="1"/>
          </p:cNvSpPr>
          <p:nvPr/>
        </p:nvSpPr>
        <p:spPr bwMode="auto">
          <a:xfrm>
            <a:off x="7562850" y="3349625"/>
            <a:ext cx="354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>
                <a:solidFill>
                  <a:srgbClr val="FF0000"/>
                </a:solidFill>
                <a:latin typeface="Helvetica" panose="020B0604020202020204" pitchFamily="34" charset="0"/>
              </a:rPr>
              <a:t>6</a:t>
            </a:r>
          </a:p>
        </p:txBody>
      </p:sp>
      <p:sp>
        <p:nvSpPr>
          <p:cNvPr id="64523" name="Text Box 13"/>
          <p:cNvSpPr txBox="1">
            <a:spLocks noChangeArrowheads="1"/>
          </p:cNvSpPr>
          <p:nvPr/>
        </p:nvSpPr>
        <p:spPr bwMode="auto">
          <a:xfrm>
            <a:off x="7291388" y="3348038"/>
            <a:ext cx="4175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>
                <a:solidFill>
                  <a:srgbClr val="0000FF"/>
                </a:solidFill>
                <a:latin typeface="Helvetica" panose="020B0604020202020204" pitchFamily="34" charset="0"/>
              </a:rPr>
              <a:t>6</a:t>
            </a:r>
            <a:r>
              <a:rPr kumimoji="1" lang="en-US" altLang="en-US" sz="1800">
                <a:latin typeface="Helvetica" panose="020B0604020202020204" pitchFamily="34" charset="0"/>
              </a:rPr>
              <a:t> </a:t>
            </a:r>
          </a:p>
        </p:txBody>
      </p:sp>
      <p:sp>
        <p:nvSpPr>
          <p:cNvPr id="64524" name="Text Box 14"/>
          <p:cNvSpPr txBox="1">
            <a:spLocks noChangeArrowheads="1"/>
          </p:cNvSpPr>
          <p:nvPr/>
        </p:nvSpPr>
        <p:spPr bwMode="auto">
          <a:xfrm>
            <a:off x="533400" y="1063625"/>
            <a:ext cx="7783513" cy="109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>
                <a:latin typeface="Helvetica" panose="020B0604020202020204" pitchFamily="34" charset="0"/>
              </a:rPr>
              <a:t>    </a:t>
            </a:r>
            <a:r>
              <a:rPr kumimoji="1" lang="en-US" altLang="en-US" sz="2800">
                <a:latin typeface="Helvetica" panose="020B0604020202020204" pitchFamily="34" charset="0"/>
              </a:rPr>
              <a:t>P(</a:t>
            </a:r>
            <a:r>
              <a:rPr lang="en-US" altLang="en-US" sz="2800" b="1">
                <a:solidFill>
                  <a:srgbClr val="0000FF"/>
                </a:solidFill>
              </a:rPr>
              <a:t>Grasshopper</a:t>
            </a:r>
            <a:r>
              <a:rPr kumimoji="1" lang="en-US" altLang="en-US" sz="2800">
                <a:latin typeface="Helvetica" panose="020B0604020202020204" pitchFamily="34" charset="0"/>
              </a:rPr>
              <a:t> | </a:t>
            </a:r>
            <a:r>
              <a:rPr kumimoji="1" lang="en-US" altLang="en-US" sz="2800" b="1">
                <a:latin typeface="Helvetica" panose="020B0604020202020204" pitchFamily="34" charset="0"/>
              </a:rPr>
              <a:t>5</a:t>
            </a:r>
            <a:r>
              <a:rPr kumimoji="1" lang="en-US" altLang="en-US" sz="2800">
                <a:latin typeface="Helvetica" panose="020B0604020202020204" pitchFamily="34" charset="0"/>
              </a:rPr>
              <a:t> ) = </a:t>
            </a:r>
            <a:r>
              <a:rPr kumimoji="1" lang="en-US" altLang="en-US" sz="2800">
                <a:solidFill>
                  <a:srgbClr val="0000FF"/>
                </a:solidFill>
                <a:latin typeface="Helvetica" panose="020B0604020202020204" pitchFamily="34" charset="0"/>
              </a:rPr>
              <a:t>6</a:t>
            </a:r>
            <a:r>
              <a:rPr kumimoji="1" lang="en-US" altLang="en-US" sz="2800">
                <a:latin typeface="Helvetica" panose="020B0604020202020204" pitchFamily="34" charset="0"/>
              </a:rPr>
              <a:t> / (</a:t>
            </a:r>
            <a:r>
              <a:rPr kumimoji="1" lang="en-US" altLang="en-US" sz="2800">
                <a:solidFill>
                  <a:srgbClr val="0000FF"/>
                </a:solidFill>
                <a:latin typeface="Helvetica" panose="020B0604020202020204" pitchFamily="34" charset="0"/>
              </a:rPr>
              <a:t>6</a:t>
            </a:r>
            <a:r>
              <a:rPr kumimoji="1" lang="en-US" altLang="en-US" sz="2800">
                <a:latin typeface="Helvetica" panose="020B0604020202020204" pitchFamily="34" charset="0"/>
              </a:rPr>
              <a:t> +</a:t>
            </a:r>
            <a:r>
              <a:rPr kumimoji="1" lang="en-US" altLang="en-US" sz="2800">
                <a:solidFill>
                  <a:srgbClr val="CC3300"/>
                </a:solidFill>
                <a:latin typeface="Helvetica" panose="020B0604020202020204" pitchFamily="34" charset="0"/>
              </a:rPr>
              <a:t> </a:t>
            </a:r>
            <a:r>
              <a:rPr kumimoji="1" lang="en-US" altLang="en-US" sz="2800">
                <a:solidFill>
                  <a:srgbClr val="FF0000"/>
                </a:solidFill>
                <a:latin typeface="Helvetica" panose="020B0604020202020204" pitchFamily="34" charset="0"/>
              </a:rPr>
              <a:t>6</a:t>
            </a:r>
            <a:r>
              <a:rPr kumimoji="1" lang="en-US" altLang="en-US" sz="2800">
                <a:latin typeface="Helvetica" panose="020B0604020202020204" pitchFamily="34" charset="0"/>
              </a:rPr>
              <a:t>)		= 0.500</a:t>
            </a:r>
          </a:p>
          <a:p>
            <a:pPr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800">
                <a:latin typeface="Helvetica" panose="020B0604020202020204" pitchFamily="34" charset="0"/>
              </a:rPr>
              <a:t>   P(</a:t>
            </a:r>
            <a:r>
              <a:rPr lang="en-US" altLang="en-US" sz="2800" b="1">
                <a:solidFill>
                  <a:srgbClr val="FF0000"/>
                </a:solidFill>
              </a:rPr>
              <a:t>Katydid</a:t>
            </a:r>
            <a:r>
              <a:rPr kumimoji="1" lang="en-US" altLang="en-US" sz="2800">
                <a:latin typeface="Helvetica" panose="020B0604020202020204" pitchFamily="34" charset="0"/>
              </a:rPr>
              <a:t> | </a:t>
            </a:r>
            <a:r>
              <a:rPr kumimoji="1" lang="en-US" altLang="en-US" sz="2800" b="1">
                <a:latin typeface="Helvetica" panose="020B0604020202020204" pitchFamily="34" charset="0"/>
              </a:rPr>
              <a:t>5</a:t>
            </a:r>
            <a:r>
              <a:rPr kumimoji="1" lang="en-US" altLang="en-US" sz="2800">
                <a:latin typeface="Helvetica" panose="020B0604020202020204" pitchFamily="34" charset="0"/>
              </a:rPr>
              <a:t> )         = </a:t>
            </a:r>
            <a:r>
              <a:rPr kumimoji="1" lang="en-US" altLang="en-US" sz="2800">
                <a:solidFill>
                  <a:srgbClr val="FF0000"/>
                </a:solidFill>
                <a:latin typeface="Helvetica" panose="020B0604020202020204" pitchFamily="34" charset="0"/>
              </a:rPr>
              <a:t>6</a:t>
            </a:r>
            <a:r>
              <a:rPr kumimoji="1" lang="en-US" altLang="en-US" sz="2800">
                <a:latin typeface="Helvetica" panose="020B0604020202020204" pitchFamily="34" charset="0"/>
              </a:rPr>
              <a:t> / (</a:t>
            </a:r>
            <a:r>
              <a:rPr kumimoji="1" lang="en-US" altLang="en-US" sz="2800">
                <a:solidFill>
                  <a:srgbClr val="0000FF"/>
                </a:solidFill>
                <a:latin typeface="Helvetica" panose="020B0604020202020204" pitchFamily="34" charset="0"/>
              </a:rPr>
              <a:t>6</a:t>
            </a:r>
            <a:r>
              <a:rPr kumimoji="1" lang="en-US" altLang="en-US" sz="2800">
                <a:latin typeface="Helvetica" panose="020B0604020202020204" pitchFamily="34" charset="0"/>
              </a:rPr>
              <a:t> + </a:t>
            </a:r>
            <a:r>
              <a:rPr kumimoji="1" lang="en-US" altLang="en-US" sz="2800">
                <a:solidFill>
                  <a:srgbClr val="FF0000"/>
                </a:solidFill>
                <a:latin typeface="Helvetica" panose="020B0604020202020204" pitchFamily="34" charset="0"/>
              </a:rPr>
              <a:t>6</a:t>
            </a:r>
            <a:r>
              <a:rPr kumimoji="1" lang="en-US" altLang="en-US" sz="2800">
                <a:latin typeface="Helvetica" panose="020B0604020202020204" pitchFamily="34" charset="0"/>
              </a:rPr>
              <a:t>)		= 0.500</a:t>
            </a:r>
          </a:p>
        </p:txBody>
      </p:sp>
      <p:sp>
        <p:nvSpPr>
          <p:cNvPr id="64525" name="Text Box 16"/>
          <p:cNvSpPr txBox="1">
            <a:spLocks noChangeArrowheads="1"/>
          </p:cNvSpPr>
          <p:nvPr/>
        </p:nvSpPr>
        <p:spPr bwMode="auto">
          <a:xfrm>
            <a:off x="3898900" y="5257800"/>
            <a:ext cx="3540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35000"/>
              </a:spcBef>
              <a:buClr>
                <a:schemeClr val="tx2"/>
              </a:buClr>
              <a:buSzPct val="90000"/>
              <a:buFont typeface="Monotype Sorts" pitchFamily="2" charset="2"/>
              <a:buNone/>
            </a:pPr>
            <a:r>
              <a:rPr kumimoji="1" lang="en-US" altLang="en-US" sz="2400" b="1">
                <a:latin typeface="Helvetica" panose="020B0604020202020204" pitchFamily="34" charset="0"/>
              </a:rPr>
              <a:t>5</a:t>
            </a:r>
          </a:p>
        </p:txBody>
      </p:sp>
      <p:sp>
        <p:nvSpPr>
          <p:cNvPr id="64526" name="Text Box 17"/>
          <p:cNvSpPr txBox="1">
            <a:spLocks noChangeArrowheads="1"/>
          </p:cNvSpPr>
          <p:nvPr/>
        </p:nvSpPr>
        <p:spPr bwMode="auto">
          <a:xfrm>
            <a:off x="457200" y="5970588"/>
            <a:ext cx="2695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Antennae length is </a:t>
            </a:r>
            <a:r>
              <a:rPr lang="en-US" altLang="en-US" sz="2400" b="1"/>
              <a:t>5</a:t>
            </a:r>
          </a:p>
        </p:txBody>
      </p:sp>
      <p:sp>
        <p:nvSpPr>
          <p:cNvPr id="64527" name="Line 18"/>
          <p:cNvSpPr>
            <a:spLocks noChangeShapeType="1"/>
          </p:cNvSpPr>
          <p:nvPr/>
        </p:nvSpPr>
        <p:spPr bwMode="auto">
          <a:xfrm flipV="1">
            <a:off x="4067175" y="4876800"/>
            <a:ext cx="0" cy="363538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528" name="Rectangle 19"/>
          <p:cNvSpPr>
            <a:spLocks noChangeArrowheads="1"/>
          </p:cNvSpPr>
          <p:nvPr/>
        </p:nvSpPr>
        <p:spPr bwMode="auto">
          <a:xfrm>
            <a:off x="312738" y="280988"/>
            <a:ext cx="8624887" cy="457200"/>
          </a:xfrm>
          <a:prstGeom prst="rect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rgbClr val="808080"/>
            </a:outerShdw>
          </a:effectLst>
          <a:extLs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  <a:buClr>
                <a:schemeClr val="tx2"/>
              </a:buClr>
              <a:buFontTx/>
              <a:buNone/>
            </a:pPr>
            <a:r>
              <a:rPr kumimoji="1" lang="en-US" altLang="en-US" sz="2400" i="1">
                <a:latin typeface="Helvetica" panose="020B0604020202020204" pitchFamily="34" charset="0"/>
              </a:rPr>
              <a:t>p</a:t>
            </a:r>
            <a:r>
              <a:rPr kumimoji="1" lang="en-US" altLang="en-US" sz="2400">
                <a:latin typeface="Helvetica" panose="020B0604020202020204" pitchFamily="34" charset="0"/>
              </a:rPr>
              <a:t>(</a:t>
            </a:r>
            <a:r>
              <a:rPr kumimoji="1" lang="en-US" altLang="en-US" sz="2400" i="1">
                <a:latin typeface="Helvetica" panose="020B0604020202020204" pitchFamily="34" charset="0"/>
              </a:rPr>
              <a:t>c</a:t>
            </a:r>
            <a:r>
              <a:rPr kumimoji="1" lang="en-US" altLang="en-US" sz="2400" i="1" baseline="-25000">
                <a:latin typeface="Helvetica" panose="020B0604020202020204" pitchFamily="34" charset="0"/>
              </a:rPr>
              <a:t>j </a:t>
            </a:r>
            <a:r>
              <a:rPr kumimoji="1" lang="en-US" altLang="en-US" sz="2400">
                <a:latin typeface="Helvetica" panose="020B0604020202020204" pitchFamily="34" charset="0"/>
              </a:rPr>
              <a:t>| </a:t>
            </a:r>
            <a:r>
              <a:rPr kumimoji="1" lang="en-US" altLang="en-US" sz="2400" i="1">
                <a:latin typeface="Helvetica" panose="020B0604020202020204" pitchFamily="34" charset="0"/>
              </a:rPr>
              <a:t>d</a:t>
            </a:r>
            <a:r>
              <a:rPr kumimoji="1" lang="en-US" altLang="en-US" sz="2400">
                <a:latin typeface="Helvetica" panose="020B0604020202020204" pitchFamily="34" charset="0"/>
              </a:rPr>
              <a:t>) = probability of class </a:t>
            </a:r>
            <a:r>
              <a:rPr kumimoji="1" lang="en-US" altLang="en-US" sz="2400" i="1">
                <a:latin typeface="Helvetica" panose="020B0604020202020204" pitchFamily="34" charset="0"/>
              </a:rPr>
              <a:t>c</a:t>
            </a:r>
            <a:r>
              <a:rPr kumimoji="1" lang="en-US" altLang="en-US" sz="2400" i="1" baseline="-25000">
                <a:latin typeface="Helvetica" panose="020B0604020202020204" pitchFamily="34" charset="0"/>
              </a:rPr>
              <a:t>j</a:t>
            </a:r>
            <a:r>
              <a:rPr kumimoji="1" lang="en-US" altLang="en-US" sz="2400">
                <a:latin typeface="Helvetica" panose="020B0604020202020204" pitchFamily="34" charset="0"/>
              </a:rPr>
              <a:t>, given that we have observed </a:t>
            </a:r>
            <a:r>
              <a:rPr kumimoji="1" lang="en-US" altLang="en-US" sz="2400" i="1">
                <a:latin typeface="Helvetica" panose="020B0604020202020204" pitchFamily="34" charset="0"/>
              </a:rPr>
              <a:t>d</a:t>
            </a:r>
            <a:endParaRPr kumimoji="1" lang="en-US" altLang="en-US" sz="2400">
              <a:latin typeface="Helvetica" panose="020B0604020202020204" pitchFamily="34" charset="0"/>
            </a:endParaRP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Bayes Classifiers</a:t>
            </a:r>
          </a:p>
        </p:txBody>
      </p:sp>
      <p:sp>
        <p:nvSpPr>
          <p:cNvPr id="6150" name="Text Box 6"/>
          <p:cNvSpPr txBox="1">
            <a:spLocks noChangeArrowheads="1"/>
          </p:cNvSpPr>
          <p:nvPr/>
        </p:nvSpPr>
        <p:spPr bwMode="auto">
          <a:xfrm>
            <a:off x="361950" y="1289050"/>
            <a:ext cx="8421688" cy="4473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/>
              <a:t>That was a visual intuition for a simple case of the Bayes classifier, also called:</a:t>
            </a:r>
          </a:p>
          <a:p>
            <a:pPr eaLnBrk="1" hangingPunct="1">
              <a:defRPr/>
            </a:pPr>
            <a:endParaRPr lang="en-US"/>
          </a:p>
          <a:p>
            <a:pPr lvl="1" eaLnBrk="1" hangingPunct="1">
              <a:buFontTx/>
              <a:buChar char="•"/>
              <a:defRPr/>
            </a:pPr>
            <a:r>
              <a:rPr lang="en-US"/>
              <a:t> Idiot Bayes </a:t>
            </a:r>
          </a:p>
          <a:p>
            <a:pPr lvl="1" eaLnBrk="1" hangingPunct="1">
              <a:buFontTx/>
              <a:buChar char="•"/>
              <a:defRPr/>
            </a:pPr>
            <a:r>
              <a:rPr lang="en-US"/>
              <a:t> Naïve Bayes</a:t>
            </a:r>
          </a:p>
          <a:p>
            <a:pPr lvl="1" eaLnBrk="1" hangingPunct="1">
              <a:buFontTx/>
              <a:buChar char="•"/>
              <a:defRPr/>
            </a:pPr>
            <a:r>
              <a:rPr lang="en-US"/>
              <a:t> Simple Bayes</a:t>
            </a:r>
          </a:p>
          <a:p>
            <a:pPr eaLnBrk="1" hangingPunct="1">
              <a:buFontTx/>
              <a:buChar char="•"/>
              <a:defRPr/>
            </a:pPr>
            <a:endParaRPr lang="en-US"/>
          </a:p>
          <a:p>
            <a:pPr eaLnBrk="1" hangingPunct="1">
              <a:defRPr/>
            </a:pPr>
            <a:r>
              <a:rPr lang="en-US"/>
              <a:t>We are about to see some of the mathematical formalisms, and more examples, but keep in mind the basic idea.</a:t>
            </a:r>
          </a:p>
          <a:p>
            <a:pPr eaLnBrk="1" hangingPunct="1">
              <a:defRPr/>
            </a:pPr>
            <a:endParaRPr lang="en-US"/>
          </a:p>
          <a:p>
            <a:pPr eaLnBrk="1" hangingPunct="1">
              <a:defRPr/>
            </a:pPr>
            <a:r>
              <a:rPr lang="en-US" i="1"/>
              <a:t>Find out the probability of the </a:t>
            </a:r>
            <a:r>
              <a:rPr lang="en-US" i="1">
                <a:solidFill>
                  <a:srgbClr val="990099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previously unseen instance </a:t>
            </a:r>
            <a:r>
              <a:rPr lang="en-US" i="1"/>
              <a:t>belonging to each class, then simply pick the most probable class.</a:t>
            </a:r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76200"/>
            <a:ext cx="77724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Bayes Classifiers</a:t>
            </a:r>
          </a:p>
        </p:txBody>
      </p:sp>
      <p:sp>
        <p:nvSpPr>
          <p:cNvPr id="6656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04800" y="1066800"/>
            <a:ext cx="8839200" cy="5502275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800"/>
              <a:t>Bayesian classifiers use </a:t>
            </a:r>
            <a:r>
              <a:rPr lang="en-US" altLang="en-US" sz="2800" b="1"/>
              <a:t>Bayes theorem</a:t>
            </a:r>
            <a:r>
              <a:rPr lang="en-US" altLang="en-US" sz="2800"/>
              <a:t>, which says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			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 </a:t>
            </a:r>
            <a:r>
              <a:rPr lang="en-US" altLang="en-US" sz="2800"/>
              <a:t>| </a:t>
            </a:r>
            <a:r>
              <a:rPr lang="en-US" altLang="en-US" sz="2800" i="1"/>
              <a:t>d </a:t>
            </a:r>
            <a:r>
              <a:rPr lang="en-US" altLang="en-US" sz="2800"/>
              <a:t>) =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d </a:t>
            </a:r>
            <a:r>
              <a:rPr lang="en-US" altLang="en-US" sz="2800"/>
              <a:t>| c</a:t>
            </a:r>
            <a:r>
              <a:rPr lang="en-US" altLang="en-US" sz="2800" i="1" baseline="-25000"/>
              <a:t>j </a:t>
            </a:r>
            <a:r>
              <a:rPr lang="en-US" altLang="en-US" sz="2800"/>
              <a:t>)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</a:t>
            </a:r>
            <a:r>
              <a:rPr lang="en-US" altLang="en-US" sz="2800"/>
              <a:t>)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800"/>
              <a:t>		           		    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d</a:t>
            </a:r>
            <a:r>
              <a:rPr lang="en-US" altLang="en-US" sz="2800"/>
              <a:t>)</a:t>
            </a:r>
            <a:br>
              <a:rPr lang="en-US" altLang="en-US" sz="2800" i="1"/>
            </a:br>
            <a:endParaRPr lang="en-US" altLang="en-US" sz="2400"/>
          </a:p>
          <a:p>
            <a:pPr eaLnBrk="1" hangingPunct="1">
              <a:lnSpc>
                <a:spcPct val="90000"/>
              </a:lnSpc>
            </a:pPr>
            <a:r>
              <a:rPr lang="en-US" altLang="en-US" sz="2400"/>
              <a:t> </a:t>
            </a: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 </a:t>
            </a:r>
            <a:r>
              <a:rPr lang="en-US" altLang="en-US" sz="2400"/>
              <a:t>| </a:t>
            </a:r>
            <a:r>
              <a:rPr lang="en-US" altLang="en-US" sz="2400" i="1"/>
              <a:t>d</a:t>
            </a:r>
            <a:r>
              <a:rPr lang="en-US" altLang="en-US" sz="2400"/>
              <a:t>) = probability of instance </a:t>
            </a:r>
            <a:r>
              <a:rPr lang="en-US" altLang="en-US" sz="2400" i="1"/>
              <a:t>d </a:t>
            </a:r>
            <a:r>
              <a:rPr lang="en-US" altLang="en-US" sz="2400"/>
              <a:t>being in class 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,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	</a:t>
            </a:r>
            <a:r>
              <a:rPr lang="en-US" altLang="en-US" sz="2400">
                <a:solidFill>
                  <a:schemeClr val="folHlink"/>
                </a:solidFill>
              </a:rPr>
              <a:t>This is what we are trying to compute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/>
              <a:t> </a:t>
            </a: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400" i="1"/>
              <a:t>d </a:t>
            </a:r>
            <a:r>
              <a:rPr lang="en-US" altLang="en-US" sz="2400"/>
              <a:t>| c</a:t>
            </a:r>
            <a:r>
              <a:rPr lang="en-US" altLang="en-US" sz="2400" i="1" baseline="-25000"/>
              <a:t>j</a:t>
            </a:r>
            <a:r>
              <a:rPr lang="en-US" altLang="en-US" sz="2400"/>
              <a:t>) = probability of generating instance </a:t>
            </a:r>
            <a:r>
              <a:rPr lang="en-US" altLang="en-US" sz="2400" i="1"/>
              <a:t>d</a:t>
            </a:r>
            <a:r>
              <a:rPr lang="en-US" altLang="en-US" sz="2400"/>
              <a:t> given class </a:t>
            </a:r>
            <a:r>
              <a:rPr lang="en-US" altLang="en-US" sz="2400" i="1"/>
              <a:t>c</a:t>
            </a:r>
            <a:r>
              <a:rPr lang="en-US" altLang="en-US" i="1" baseline="-25000"/>
              <a:t>j</a:t>
            </a:r>
            <a:r>
              <a:rPr lang="en-US" altLang="en-US" sz="2400"/>
              <a:t>,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	</a:t>
            </a:r>
            <a:r>
              <a:rPr lang="en-US" altLang="en-US" sz="2400">
                <a:solidFill>
                  <a:schemeClr val="folHlink"/>
                </a:solidFill>
              </a:rPr>
              <a:t>We can imagine that being in class c</a:t>
            </a:r>
            <a:r>
              <a:rPr lang="en-US" altLang="en-US" sz="2400" i="1" baseline="-25000">
                <a:solidFill>
                  <a:schemeClr val="folHlink"/>
                </a:solidFill>
              </a:rPr>
              <a:t>j</a:t>
            </a:r>
            <a:r>
              <a:rPr lang="en-US" altLang="en-US" sz="2400">
                <a:solidFill>
                  <a:schemeClr val="folHlink"/>
                </a:solidFill>
              </a:rPr>
              <a:t>, causes you to have feature </a:t>
            </a:r>
            <a:r>
              <a:rPr lang="en-US" altLang="en-US" sz="2400" i="1">
                <a:solidFill>
                  <a:schemeClr val="folHlink"/>
                </a:solidFill>
              </a:rPr>
              <a:t>d</a:t>
            </a:r>
            <a:r>
              <a:rPr lang="en-US" altLang="en-US" sz="2400">
                <a:solidFill>
                  <a:schemeClr val="folHlink"/>
                </a:solidFill>
              </a:rPr>
              <a:t> with some probability </a:t>
            </a:r>
            <a:endParaRPr lang="en-US" altLang="en-US" sz="2400"/>
          </a:p>
          <a:p>
            <a:pPr eaLnBrk="1" hangingPunct="1">
              <a:lnSpc>
                <a:spcPct val="90000"/>
              </a:lnSpc>
            </a:pPr>
            <a:r>
              <a:rPr lang="en-US" altLang="en-US" sz="2400"/>
              <a:t> </a:t>
            </a:r>
            <a:r>
              <a:rPr lang="en-US" altLang="en-US" sz="2400" i="1"/>
              <a:t>p(c</a:t>
            </a:r>
            <a:r>
              <a:rPr lang="en-US" altLang="en-US" i="1" baseline="-25000"/>
              <a:t>j</a:t>
            </a:r>
            <a:r>
              <a:rPr lang="en-US" altLang="en-US" sz="2400" i="1"/>
              <a:t>)</a:t>
            </a:r>
            <a:r>
              <a:rPr lang="en-US" altLang="en-US" sz="2400"/>
              <a:t> = probability of occurrence of class </a:t>
            </a:r>
            <a:r>
              <a:rPr lang="en-US" altLang="en-US" sz="2400" i="1"/>
              <a:t>c</a:t>
            </a:r>
            <a:r>
              <a:rPr lang="en-US" altLang="en-US" i="1" baseline="-25000"/>
              <a:t>j</a:t>
            </a:r>
            <a:r>
              <a:rPr lang="en-US" altLang="en-US" sz="2400"/>
              <a:t>,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/>
              <a:t>	 </a:t>
            </a:r>
            <a:r>
              <a:rPr lang="en-US" altLang="en-US" sz="2400">
                <a:solidFill>
                  <a:schemeClr val="folHlink"/>
                </a:solidFill>
              </a:rPr>
              <a:t>This is just how frequent the class c</a:t>
            </a:r>
            <a:r>
              <a:rPr lang="en-US" altLang="en-US" sz="2400" i="1" baseline="-25000">
                <a:solidFill>
                  <a:schemeClr val="folHlink"/>
                </a:solidFill>
              </a:rPr>
              <a:t>j</a:t>
            </a:r>
            <a:r>
              <a:rPr lang="en-US" altLang="en-US" sz="2400">
                <a:solidFill>
                  <a:schemeClr val="folHlink"/>
                </a:solidFill>
              </a:rPr>
              <a:t>, is in our database</a:t>
            </a:r>
            <a:endParaRPr lang="en-US" altLang="en-US" sz="2400"/>
          </a:p>
          <a:p>
            <a:pPr eaLnBrk="1" hangingPunct="1">
              <a:lnSpc>
                <a:spcPct val="90000"/>
              </a:lnSpc>
            </a:pPr>
            <a:r>
              <a:rPr lang="en-US" altLang="en-US" sz="2400"/>
              <a:t> </a:t>
            </a:r>
            <a:r>
              <a:rPr lang="en-US" altLang="en-US" sz="2400" i="1"/>
              <a:t>p(d)</a:t>
            </a:r>
            <a:r>
              <a:rPr lang="en-US" altLang="en-US" sz="2400"/>
              <a:t> = probability of instance </a:t>
            </a:r>
            <a:r>
              <a:rPr lang="en-US" altLang="en-US" sz="2400" i="1"/>
              <a:t>d</a:t>
            </a:r>
            <a:r>
              <a:rPr lang="en-US" altLang="en-US" sz="2400"/>
              <a:t> occurring</a:t>
            </a:r>
            <a:r>
              <a:rPr lang="en-US" altLang="en-US" sz="2800"/>
              <a:t> </a:t>
            </a:r>
          </a:p>
          <a:p>
            <a:pPr eaLnBrk="1" hangingPunct="1">
              <a:lnSpc>
                <a:spcPct val="90000"/>
              </a:lnSpc>
              <a:buFontTx/>
              <a:buNone/>
            </a:pPr>
            <a:r>
              <a:rPr lang="en-US" altLang="en-US" sz="2400">
                <a:solidFill>
                  <a:schemeClr val="folHlink"/>
                </a:solidFill>
              </a:rPr>
              <a:t>     This can actually be ignored, since it is the same for all classes</a:t>
            </a:r>
            <a:r>
              <a:rPr lang="en-US" altLang="en-US"/>
              <a:t> 	</a:t>
            </a:r>
          </a:p>
        </p:txBody>
      </p:sp>
      <p:sp>
        <p:nvSpPr>
          <p:cNvPr id="66564" name="Line 4"/>
          <p:cNvSpPr>
            <a:spLocks noChangeShapeType="1"/>
          </p:cNvSpPr>
          <p:nvPr/>
        </p:nvSpPr>
        <p:spPr bwMode="auto">
          <a:xfrm>
            <a:off x="3675063" y="2066925"/>
            <a:ext cx="1806575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16"/>
          <p:cNvSpPr>
            <a:spLocks noChangeArrowheads="1"/>
          </p:cNvSpPr>
          <p:nvPr/>
        </p:nvSpPr>
        <p:spPr bwMode="auto">
          <a:xfrm>
            <a:off x="153988" y="111125"/>
            <a:ext cx="5341937" cy="3508375"/>
          </a:xfrm>
          <a:prstGeom prst="rect">
            <a:avLst/>
          </a:prstGeom>
          <a:solidFill>
            <a:srgbClr val="CCEC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7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-165100" y="117475"/>
            <a:ext cx="5746750" cy="36925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sz="2400"/>
              <a:t>	Assume that we have two classes </a:t>
            </a:r>
          </a:p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sz="2800" i="1"/>
              <a:t>		c</a:t>
            </a:r>
            <a:r>
              <a:rPr lang="en-US" sz="2800" i="1" baseline="-25000"/>
              <a:t>1 </a:t>
            </a:r>
            <a:r>
              <a:rPr lang="en-US" sz="2400"/>
              <a:t>= </a:t>
            </a:r>
            <a:r>
              <a:rPr lang="en-US" sz="24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 sz="2400"/>
              <a:t>, and </a:t>
            </a:r>
            <a:r>
              <a:rPr lang="en-US" sz="2800" i="1"/>
              <a:t>c</a:t>
            </a:r>
            <a:r>
              <a:rPr lang="en-US" sz="2800" i="1" baseline="-25000"/>
              <a:t>2 </a:t>
            </a:r>
            <a:r>
              <a:rPr lang="en-US" sz="2400"/>
              <a:t>= </a:t>
            </a:r>
            <a:r>
              <a:rPr lang="en-US" sz="24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female</a:t>
            </a:r>
            <a:r>
              <a:rPr lang="en-US" sz="2400"/>
              <a:t>. </a:t>
            </a:r>
          </a:p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sz="2400"/>
              <a:t>	</a:t>
            </a:r>
          </a:p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sz="2400"/>
              <a:t>	We have a person whose sex we do not know, say  “</a:t>
            </a:r>
            <a:r>
              <a:rPr lang="en-US" sz="2400" i="1"/>
              <a:t>drew</a:t>
            </a:r>
            <a:r>
              <a:rPr lang="en-US" sz="2400"/>
              <a:t>” or </a:t>
            </a:r>
            <a:r>
              <a:rPr lang="en-US" sz="2400" i="1"/>
              <a:t>d</a:t>
            </a:r>
            <a:r>
              <a:rPr lang="en-US" sz="2400"/>
              <a:t>.</a:t>
            </a:r>
          </a:p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sz="2400"/>
              <a:t> 	Classifying </a:t>
            </a:r>
            <a:r>
              <a:rPr lang="en-US" sz="2400" i="1"/>
              <a:t>drew</a:t>
            </a:r>
            <a:r>
              <a:rPr lang="en-US" sz="2400"/>
              <a:t> as male or female is equivalent to asking is it more probable that </a:t>
            </a:r>
            <a:r>
              <a:rPr lang="en-US" sz="2400" i="1"/>
              <a:t>drew</a:t>
            </a:r>
            <a:r>
              <a:rPr lang="en-US" sz="2400"/>
              <a:t> is </a:t>
            </a:r>
            <a:r>
              <a:rPr lang="en-US" sz="24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 sz="2400"/>
              <a:t> or </a:t>
            </a:r>
            <a:r>
              <a:rPr lang="en-US" sz="24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female</a:t>
            </a:r>
            <a:r>
              <a:rPr lang="en-US" sz="2400"/>
              <a:t>, I.e which is greater </a:t>
            </a:r>
            <a:r>
              <a:rPr lang="en-US" sz="2400" i="1"/>
              <a:t>p</a:t>
            </a:r>
            <a:r>
              <a:rPr lang="en-US" sz="2400"/>
              <a:t>(</a:t>
            </a:r>
            <a:r>
              <a:rPr lang="en-US" sz="24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 sz="2400" i="1" baseline="-25000"/>
              <a:t> </a:t>
            </a:r>
            <a:r>
              <a:rPr lang="en-US" sz="2400"/>
              <a:t>| </a:t>
            </a:r>
            <a:r>
              <a:rPr lang="en-US" sz="2400" i="1"/>
              <a:t>drew</a:t>
            </a:r>
            <a:r>
              <a:rPr lang="en-US" sz="2400"/>
              <a:t>) or </a:t>
            </a:r>
            <a:r>
              <a:rPr lang="en-US" sz="2400" i="1"/>
              <a:t>p</a:t>
            </a:r>
            <a:r>
              <a:rPr lang="en-US" sz="2400"/>
              <a:t>(</a:t>
            </a:r>
            <a:r>
              <a:rPr lang="en-US" sz="24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female</a:t>
            </a:r>
            <a:r>
              <a:rPr lang="en-US" sz="2400" i="1" baseline="-25000"/>
              <a:t> </a:t>
            </a:r>
            <a:r>
              <a:rPr lang="en-US" sz="2400"/>
              <a:t>| </a:t>
            </a:r>
            <a:r>
              <a:rPr lang="en-US" sz="2400" i="1"/>
              <a:t>drew</a:t>
            </a:r>
            <a:r>
              <a:rPr lang="en-US" sz="2400"/>
              <a:t>)</a:t>
            </a:r>
          </a:p>
          <a:p>
            <a:pPr eaLnBrk="1" hangingPunct="1">
              <a:lnSpc>
                <a:spcPct val="90000"/>
              </a:lnSpc>
              <a:buFontTx/>
              <a:buNone/>
              <a:defRPr/>
            </a:pPr>
            <a:r>
              <a:rPr lang="en-US" sz="2400"/>
              <a:t> </a:t>
            </a:r>
            <a:r>
              <a:rPr lang="en-US"/>
              <a:t>			</a:t>
            </a:r>
          </a:p>
        </p:txBody>
      </p:sp>
      <p:sp>
        <p:nvSpPr>
          <p:cNvPr id="7174" name="Rectangle 6"/>
          <p:cNvSpPr>
            <a:spLocks noChangeArrowheads="1"/>
          </p:cNvSpPr>
          <p:nvPr/>
        </p:nvSpPr>
        <p:spPr bwMode="auto">
          <a:xfrm>
            <a:off x="592138" y="5308600"/>
            <a:ext cx="7239000" cy="126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i="1"/>
              <a:t>p</a:t>
            </a:r>
            <a:r>
              <a:rPr lang="en-US"/>
              <a:t>(</a:t>
            </a:r>
            <a:r>
              <a:rPr lang="en-US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 i="1" baseline="-25000"/>
              <a:t> </a:t>
            </a:r>
            <a:r>
              <a:rPr lang="en-US"/>
              <a:t>| </a:t>
            </a:r>
            <a:r>
              <a:rPr lang="en-US" i="1"/>
              <a:t>drew</a:t>
            </a:r>
            <a:r>
              <a:rPr lang="en-US"/>
              <a:t>) = </a:t>
            </a:r>
            <a:r>
              <a:rPr lang="en-US" i="1"/>
              <a:t>p</a:t>
            </a:r>
            <a:r>
              <a:rPr lang="en-US"/>
              <a:t>(</a:t>
            </a:r>
            <a:r>
              <a:rPr lang="en-US" i="1"/>
              <a:t>drew </a:t>
            </a:r>
            <a:r>
              <a:rPr lang="en-US"/>
              <a:t>| </a:t>
            </a:r>
            <a:r>
              <a:rPr lang="en-US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 i="1" baseline="-25000"/>
              <a:t> </a:t>
            </a:r>
            <a:r>
              <a:rPr lang="en-US"/>
              <a:t>) </a:t>
            </a:r>
            <a:r>
              <a:rPr lang="en-US" i="1"/>
              <a:t>p</a:t>
            </a:r>
            <a:r>
              <a:rPr lang="en-US"/>
              <a:t>(</a:t>
            </a:r>
            <a:r>
              <a:rPr lang="en-US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/>
              <a:t>)</a:t>
            </a:r>
          </a:p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i="1"/>
              <a:t>		 	p(drew)</a:t>
            </a:r>
            <a:br>
              <a:rPr lang="en-US" i="1"/>
            </a:br>
            <a:endParaRPr lang="en-US" i="1"/>
          </a:p>
        </p:txBody>
      </p:sp>
      <p:sp>
        <p:nvSpPr>
          <p:cNvPr id="67589" name="Line 7"/>
          <p:cNvSpPr>
            <a:spLocks noChangeShapeType="1"/>
          </p:cNvSpPr>
          <p:nvPr/>
        </p:nvSpPr>
        <p:spPr bwMode="auto">
          <a:xfrm>
            <a:off x="2752725" y="5776913"/>
            <a:ext cx="27432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7590" name="Text Box 8"/>
          <p:cNvSpPr txBox="1">
            <a:spLocks noChangeArrowheads="1"/>
          </p:cNvSpPr>
          <p:nvPr/>
        </p:nvSpPr>
        <p:spPr bwMode="auto">
          <a:xfrm>
            <a:off x="5732463" y="160338"/>
            <a:ext cx="1866900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chemeClr val="accent1"/>
                </a:solidFill>
              </a:rPr>
              <a:t>(Note: “Drew can be a  male or female name”)</a:t>
            </a:r>
          </a:p>
        </p:txBody>
      </p:sp>
      <p:pic>
        <p:nvPicPr>
          <p:cNvPr id="67591" name="Picture 10" descr="drewcare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6200" y="2189163"/>
            <a:ext cx="1333500" cy="161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92" name="Picture 14" descr="drew_barrymore_bi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6363" y="106363"/>
            <a:ext cx="1270000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7593" name="Text Box 15"/>
          <p:cNvSpPr txBox="1">
            <a:spLocks noChangeArrowheads="1"/>
          </p:cNvSpPr>
          <p:nvPr/>
        </p:nvSpPr>
        <p:spPr bwMode="auto">
          <a:xfrm>
            <a:off x="2120900" y="4024313"/>
            <a:ext cx="41449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What is the probability of being called “</a:t>
            </a:r>
            <a:r>
              <a:rPr lang="en-US" altLang="en-US" sz="2000" i="1"/>
              <a:t>drew</a:t>
            </a:r>
            <a:r>
              <a:rPr lang="en-US" altLang="en-US" sz="2000"/>
              <a:t>” given that you are a </a:t>
            </a:r>
            <a:r>
              <a:rPr lang="en-US" altLang="en-US" sz="2000">
                <a:solidFill>
                  <a:srgbClr val="0000FF"/>
                </a:solidFill>
              </a:rPr>
              <a:t>male</a:t>
            </a:r>
            <a:r>
              <a:rPr lang="en-US" altLang="en-US" sz="2000"/>
              <a:t>?</a:t>
            </a:r>
          </a:p>
        </p:txBody>
      </p:sp>
      <p:sp>
        <p:nvSpPr>
          <p:cNvPr id="67594" name="Line 17"/>
          <p:cNvSpPr>
            <a:spLocks noChangeShapeType="1"/>
          </p:cNvSpPr>
          <p:nvPr/>
        </p:nvSpPr>
        <p:spPr bwMode="auto">
          <a:xfrm flipH="1">
            <a:off x="4016375" y="4702175"/>
            <a:ext cx="188913" cy="5540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5" name="Text Box 18"/>
          <p:cNvSpPr txBox="1">
            <a:spLocks noChangeArrowheads="1"/>
          </p:cNvSpPr>
          <p:nvPr/>
        </p:nvSpPr>
        <p:spPr bwMode="auto">
          <a:xfrm>
            <a:off x="6159500" y="4757738"/>
            <a:ext cx="2573338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What is the probability of being a </a:t>
            </a:r>
            <a:r>
              <a:rPr lang="en-US" altLang="en-US" sz="2000">
                <a:solidFill>
                  <a:srgbClr val="0000FF"/>
                </a:solidFill>
              </a:rPr>
              <a:t>male</a:t>
            </a:r>
            <a:r>
              <a:rPr lang="en-US" altLang="en-US" sz="2000"/>
              <a:t>?</a:t>
            </a:r>
          </a:p>
        </p:txBody>
      </p:sp>
      <p:sp>
        <p:nvSpPr>
          <p:cNvPr id="67596" name="Line 19"/>
          <p:cNvSpPr>
            <a:spLocks noChangeShapeType="1"/>
          </p:cNvSpPr>
          <p:nvPr/>
        </p:nvSpPr>
        <p:spPr bwMode="auto">
          <a:xfrm flipH="1">
            <a:off x="5707063" y="5153025"/>
            <a:ext cx="487362" cy="2714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7" name="Text Box 20"/>
          <p:cNvSpPr txBox="1">
            <a:spLocks noChangeArrowheads="1"/>
          </p:cNvSpPr>
          <p:nvPr/>
        </p:nvSpPr>
        <p:spPr bwMode="auto">
          <a:xfrm>
            <a:off x="5875338" y="5695950"/>
            <a:ext cx="292417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What is the probability of being named “</a:t>
            </a:r>
            <a:r>
              <a:rPr lang="en-US" altLang="en-US" sz="2000" i="1"/>
              <a:t>drew</a:t>
            </a:r>
            <a:r>
              <a:rPr lang="en-US" altLang="en-US" sz="2000"/>
              <a:t>”? </a:t>
            </a:r>
            <a:r>
              <a:rPr lang="en-US" altLang="en-US" sz="1600">
                <a:solidFill>
                  <a:srgbClr val="CCCCFF"/>
                </a:solidFill>
              </a:rPr>
              <a:t>(actually irrelevant, since it is that same for all classes)</a:t>
            </a:r>
          </a:p>
        </p:txBody>
      </p:sp>
      <p:sp>
        <p:nvSpPr>
          <p:cNvPr id="67598" name="Line 21"/>
          <p:cNvSpPr>
            <a:spLocks noChangeShapeType="1"/>
          </p:cNvSpPr>
          <p:nvPr/>
        </p:nvSpPr>
        <p:spPr bwMode="auto">
          <a:xfrm flipH="1" flipV="1">
            <a:off x="4535488" y="6081713"/>
            <a:ext cx="1255712" cy="269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7599" name="Rectangle 22"/>
          <p:cNvSpPr>
            <a:spLocks noChangeArrowheads="1"/>
          </p:cNvSpPr>
          <p:nvPr/>
        </p:nvSpPr>
        <p:spPr bwMode="auto">
          <a:xfrm>
            <a:off x="7712075" y="3792538"/>
            <a:ext cx="11715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Drew Carey</a:t>
            </a:r>
          </a:p>
        </p:txBody>
      </p:sp>
      <p:sp>
        <p:nvSpPr>
          <p:cNvPr id="67600" name="Rectangle 23"/>
          <p:cNvSpPr>
            <a:spLocks noChangeArrowheads="1"/>
          </p:cNvSpPr>
          <p:nvPr/>
        </p:nvSpPr>
        <p:spPr bwMode="auto">
          <a:xfrm>
            <a:off x="7575550" y="1792288"/>
            <a:ext cx="15684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Drew Barrymore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9010" name="Picture 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4572000" y="288032"/>
            <a:ext cx="4572000" cy="3429000"/>
          </a:xfrm>
          <a:prstGeom prst="rect">
            <a:avLst/>
          </a:prstGeom>
          <a:noFill/>
          <a:ln w="0" cap="flat" cmpd="sng">
            <a:solidFill>
              <a:schemeClr val="bg1">
                <a:lumMod val="50000"/>
              </a:schemeClr>
            </a:solidFill>
            <a:prstDash val="solid"/>
            <a:miter lim="800000"/>
            <a:headEnd type="none" w="med" len="med"/>
            <a:tailEnd type="none" w="med" len="med"/>
          </a:ln>
          <a:scene3d>
            <a:camera prst="perspectiveContrastingLeftFacing"/>
            <a:lightRig rig="threePt" dir="t"/>
          </a:scene3d>
        </p:spPr>
      </p:pic>
      <p:pic>
        <p:nvPicPr>
          <p:cNvPr id="299012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436096" y="4002360"/>
            <a:ext cx="2252082" cy="2594992"/>
          </a:xfrm>
          <a:prstGeom prst="rect">
            <a:avLst/>
          </a:prstGeom>
          <a:noFill/>
          <a:ln w="0" cap="flat" cmpd="sng">
            <a:noFill/>
            <a:prstDash val="solid"/>
            <a:miter lim="800000"/>
            <a:headEnd type="none" w="med" len="med"/>
            <a:tailEnd type="none" w="med" len="med"/>
          </a:ln>
          <a:scene3d>
            <a:camera prst="perspectiveContrastingLeftFacing"/>
            <a:lightRig rig="threePt" dir="t"/>
          </a:scene3d>
        </p:spPr>
      </p:pic>
      <p:sp>
        <p:nvSpPr>
          <p:cNvPr id="9220" name="TextBox 4"/>
          <p:cNvSpPr txBox="1">
            <a:spLocks noChangeArrowheads="1"/>
          </p:cNvSpPr>
          <p:nvPr/>
        </p:nvSpPr>
        <p:spPr bwMode="auto">
          <a:xfrm>
            <a:off x="107950" y="188913"/>
            <a:ext cx="5038725" cy="526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So far we have only seen features that are </a:t>
            </a:r>
            <a:r>
              <a:rPr lang="en-US" altLang="en-US" sz="2000" i="1"/>
              <a:t>real</a:t>
            </a:r>
            <a:r>
              <a:rPr lang="en-US" altLang="en-US" sz="2000"/>
              <a:t> numbers.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But features could be: 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1800"/>
              <a:t> Boolean   (Has Wings?)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1800"/>
              <a:t> Nominal (Green, Brown, Gray)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en-US" sz="1800"/>
              <a:t> etc</a:t>
            </a:r>
          </a:p>
          <a:p>
            <a:pPr lvl="1" eaLnBrk="1" hangingPunct="1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en-US" altLang="en-US" sz="18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How do we handle such features?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The good news is that we can always define some measure of “nearest” for nearest neighbor for basically any kinds of features.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Such measures are called </a:t>
            </a:r>
            <a:r>
              <a:rPr lang="en-US" altLang="en-US" sz="2000" i="1"/>
              <a:t>distance</a:t>
            </a:r>
            <a:r>
              <a:rPr lang="en-US" altLang="en-US" sz="2000"/>
              <a:t> measures (or sometime, </a:t>
            </a:r>
            <a:r>
              <a:rPr lang="en-US" altLang="en-US" sz="2000" i="1"/>
              <a:t>similarity</a:t>
            </a:r>
            <a:r>
              <a:rPr lang="en-US" altLang="en-US" sz="2000"/>
              <a:t> measures).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6"/>
          <p:cNvSpPr>
            <a:spLocks noChangeArrowheads="1"/>
          </p:cNvSpPr>
          <p:nvPr/>
        </p:nvSpPr>
        <p:spPr bwMode="auto">
          <a:xfrm>
            <a:off x="744538" y="4672013"/>
            <a:ext cx="4699000" cy="177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50000"/>
              </a:spcBef>
              <a:buFontTx/>
              <a:buNone/>
            </a:pPr>
            <a:r>
              <a:rPr lang="en-US" altLang="en-US" i="1"/>
              <a:t>p</a:t>
            </a:r>
            <a:r>
              <a:rPr lang="en-US" altLang="en-US"/>
              <a:t>(</a:t>
            </a:r>
            <a:r>
              <a:rPr lang="en-US" altLang="en-US" i="1"/>
              <a:t>c</a:t>
            </a:r>
            <a:r>
              <a:rPr lang="en-US" altLang="en-US" i="1" baseline="-25000"/>
              <a:t>j </a:t>
            </a:r>
            <a:r>
              <a:rPr lang="en-US" altLang="en-US"/>
              <a:t>| </a:t>
            </a:r>
            <a:r>
              <a:rPr lang="en-US" altLang="en-US" i="1"/>
              <a:t>d</a:t>
            </a:r>
            <a:r>
              <a:rPr lang="en-US" altLang="en-US"/>
              <a:t>) = </a:t>
            </a:r>
            <a:r>
              <a:rPr lang="en-US" altLang="en-US" i="1"/>
              <a:t>p</a:t>
            </a:r>
            <a:r>
              <a:rPr lang="en-US" altLang="en-US"/>
              <a:t>(</a:t>
            </a:r>
            <a:r>
              <a:rPr lang="en-US" altLang="en-US" i="1"/>
              <a:t>d </a:t>
            </a:r>
            <a:r>
              <a:rPr lang="en-US" altLang="en-US"/>
              <a:t>| c</a:t>
            </a:r>
            <a:r>
              <a:rPr lang="en-US" altLang="en-US" i="1" baseline="-25000"/>
              <a:t>j </a:t>
            </a:r>
            <a:r>
              <a:rPr lang="en-US" altLang="en-US"/>
              <a:t>) </a:t>
            </a:r>
            <a:r>
              <a:rPr lang="en-US" altLang="en-US" i="1"/>
              <a:t>p</a:t>
            </a:r>
            <a:r>
              <a:rPr lang="en-US" altLang="en-US"/>
              <a:t>(</a:t>
            </a:r>
            <a:r>
              <a:rPr lang="en-US" altLang="en-US" i="1"/>
              <a:t>c</a:t>
            </a:r>
            <a:r>
              <a:rPr lang="en-US" altLang="en-US" i="1" baseline="-25000"/>
              <a:t>j</a:t>
            </a:r>
            <a:r>
              <a:rPr lang="en-US" altLang="en-US"/>
              <a:t>)	         </a:t>
            </a:r>
            <a:r>
              <a:rPr lang="en-US" altLang="en-US" i="1"/>
              <a:t>p(d)</a:t>
            </a:r>
            <a:br>
              <a:rPr lang="en-US" altLang="en-US" i="1"/>
            </a:br>
            <a:endParaRPr lang="en-US" altLang="en-US" i="1"/>
          </a:p>
        </p:txBody>
      </p:sp>
      <p:sp>
        <p:nvSpPr>
          <p:cNvPr id="68611" name="Line 7"/>
          <p:cNvSpPr>
            <a:spLocks noChangeShapeType="1"/>
          </p:cNvSpPr>
          <p:nvPr/>
        </p:nvSpPr>
        <p:spPr bwMode="auto">
          <a:xfrm>
            <a:off x="2474913" y="5387975"/>
            <a:ext cx="2027237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8612" name="Text Box 10"/>
          <p:cNvSpPr txBox="1">
            <a:spLocks noChangeArrowheads="1"/>
          </p:cNvSpPr>
          <p:nvPr/>
        </p:nvSpPr>
        <p:spPr bwMode="auto">
          <a:xfrm>
            <a:off x="379413" y="3475038"/>
            <a:ext cx="1900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Officer Drew</a:t>
            </a:r>
          </a:p>
        </p:txBody>
      </p:sp>
      <p:graphicFrame>
        <p:nvGraphicFramePr>
          <p:cNvPr id="8270" name="Group 78"/>
          <p:cNvGraphicFramePr>
            <a:graphicFrameLocks noGrp="1"/>
          </p:cNvGraphicFramePr>
          <p:nvPr/>
        </p:nvGraphicFramePr>
        <p:xfrm>
          <a:off x="6586538" y="2566988"/>
          <a:ext cx="2398712" cy="4114800"/>
        </p:xfrm>
        <a:graphic>
          <a:graphicData uri="http://schemas.openxmlformats.org/drawingml/2006/table">
            <a:tbl>
              <a:tblPr/>
              <a:tblGrid>
                <a:gridCol w="121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26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33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Name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Drew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5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Claudia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Drew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Drew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Alberto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5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Karin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Nina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Sergio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68645" name="Picture 51" descr="bancu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50" y="206375"/>
            <a:ext cx="2424113" cy="323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46" name="Oval 54"/>
          <p:cNvSpPr>
            <a:spLocks noChangeArrowheads="1"/>
          </p:cNvSpPr>
          <p:nvPr/>
        </p:nvSpPr>
        <p:spPr bwMode="auto">
          <a:xfrm>
            <a:off x="542925" y="528638"/>
            <a:ext cx="1493838" cy="1550987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71" name="Text Box 79"/>
          <p:cNvSpPr txBox="1">
            <a:spLocks noChangeArrowheads="1"/>
          </p:cNvSpPr>
          <p:nvPr/>
        </p:nvSpPr>
        <p:spPr bwMode="auto">
          <a:xfrm>
            <a:off x="2593975" y="212725"/>
            <a:ext cx="6310313" cy="946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This is Officer Drew (who arrested me in 1997). Is Officer Drew a </a:t>
            </a:r>
            <a:r>
              <a:rPr lang="en-US" sz="280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 or </a:t>
            </a:r>
            <a:r>
              <a:rPr lang="en-US" sz="280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Female</a:t>
            </a: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?</a:t>
            </a:r>
          </a:p>
        </p:txBody>
      </p:sp>
      <p:sp>
        <p:nvSpPr>
          <p:cNvPr id="68648" name="Text Box 80"/>
          <p:cNvSpPr txBox="1">
            <a:spLocks noChangeArrowheads="1"/>
          </p:cNvSpPr>
          <p:nvPr/>
        </p:nvSpPr>
        <p:spPr bwMode="auto">
          <a:xfrm>
            <a:off x="2643188" y="1322388"/>
            <a:ext cx="3890962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Luckily, we have a small database with names and sex.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can use it to apply Bayes rule…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/>
        </p:nvSpPr>
        <p:spPr bwMode="auto">
          <a:xfrm>
            <a:off x="344488" y="4217988"/>
            <a:ext cx="5638800" cy="2209800"/>
          </a:xfrm>
          <a:prstGeom prst="rect">
            <a:avLst/>
          </a:prstGeom>
          <a:solidFill>
            <a:srgbClr val="FFFF99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80" name="Rectangle 40"/>
          <p:cNvSpPr>
            <a:spLocks noChangeArrowheads="1"/>
          </p:cNvSpPr>
          <p:nvPr/>
        </p:nvSpPr>
        <p:spPr bwMode="auto">
          <a:xfrm>
            <a:off x="496888" y="4217988"/>
            <a:ext cx="7239000" cy="931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i="1"/>
              <a:t>p</a:t>
            </a:r>
            <a:r>
              <a:rPr lang="en-US"/>
              <a:t>(</a:t>
            </a:r>
            <a:r>
              <a:rPr lang="en-US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 i="1" baseline="-25000"/>
              <a:t> </a:t>
            </a:r>
            <a:r>
              <a:rPr lang="en-US"/>
              <a:t>| </a:t>
            </a:r>
            <a:r>
              <a:rPr lang="en-US" i="1"/>
              <a:t>drew</a:t>
            </a:r>
            <a:r>
              <a:rPr lang="en-US"/>
              <a:t>) = </a:t>
            </a:r>
            <a:r>
              <a:rPr lang="en-US" b="1" i="1"/>
              <a:t>1/3 * </a:t>
            </a:r>
            <a:r>
              <a:rPr lang="en-US" b="1"/>
              <a:t> </a:t>
            </a:r>
            <a:r>
              <a:rPr lang="en-US" b="1" i="1"/>
              <a:t>3/8	  = 0.125</a:t>
            </a:r>
            <a:endParaRPr lang="en-US" b="1"/>
          </a:p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b="1" i="1"/>
              <a:t>		        3/8</a:t>
            </a:r>
            <a:r>
              <a:rPr lang="en-US" i="1"/>
              <a:t>                   </a:t>
            </a:r>
            <a:r>
              <a:rPr lang="en-US" b="1" i="1">
                <a:solidFill>
                  <a:srgbClr val="CCCCFF"/>
                </a:solidFill>
              </a:rPr>
              <a:t>3/8</a:t>
            </a:r>
          </a:p>
        </p:txBody>
      </p:sp>
      <p:sp>
        <p:nvSpPr>
          <p:cNvPr id="69636" name="Line 41"/>
          <p:cNvSpPr>
            <a:spLocks noChangeShapeType="1"/>
          </p:cNvSpPr>
          <p:nvPr/>
        </p:nvSpPr>
        <p:spPr bwMode="auto">
          <a:xfrm>
            <a:off x="2706688" y="4675188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1482" name="Rectangle 42"/>
          <p:cNvSpPr>
            <a:spLocks noChangeArrowheads="1"/>
          </p:cNvSpPr>
          <p:nvPr/>
        </p:nvSpPr>
        <p:spPr bwMode="auto">
          <a:xfrm>
            <a:off x="420688" y="5437188"/>
            <a:ext cx="7239000" cy="931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i="1"/>
              <a:t>p</a:t>
            </a:r>
            <a:r>
              <a:rPr lang="en-US"/>
              <a:t>(</a:t>
            </a:r>
            <a:r>
              <a:rPr lang="en-US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female</a:t>
            </a:r>
            <a:r>
              <a:rPr lang="en-US" i="1" baseline="-25000"/>
              <a:t> </a:t>
            </a:r>
            <a:r>
              <a:rPr lang="en-US"/>
              <a:t>| </a:t>
            </a:r>
            <a:r>
              <a:rPr lang="en-US" i="1"/>
              <a:t>drew</a:t>
            </a:r>
            <a:r>
              <a:rPr lang="en-US"/>
              <a:t>) = </a:t>
            </a:r>
            <a:r>
              <a:rPr lang="en-US" b="1" i="1"/>
              <a:t>2/5 * </a:t>
            </a:r>
            <a:r>
              <a:rPr lang="en-US" b="1"/>
              <a:t> </a:t>
            </a:r>
            <a:r>
              <a:rPr lang="en-US" b="1" i="1"/>
              <a:t>5/8	    = 0.250</a:t>
            </a:r>
            <a:endParaRPr lang="en-US" b="1"/>
          </a:p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b="1" i="1"/>
              <a:t>		        3/8</a:t>
            </a:r>
            <a:r>
              <a:rPr lang="en-US" i="1"/>
              <a:t>                      </a:t>
            </a:r>
            <a:r>
              <a:rPr lang="en-US" b="1" i="1">
                <a:solidFill>
                  <a:srgbClr val="CCCCFF"/>
                </a:solidFill>
              </a:rPr>
              <a:t>3/8</a:t>
            </a:r>
          </a:p>
        </p:txBody>
      </p:sp>
      <p:sp>
        <p:nvSpPr>
          <p:cNvPr id="69638" name="Line 43"/>
          <p:cNvSpPr>
            <a:spLocks noChangeShapeType="1"/>
          </p:cNvSpPr>
          <p:nvPr/>
        </p:nvSpPr>
        <p:spPr bwMode="auto">
          <a:xfrm>
            <a:off x="2782888" y="5894388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9639" name="Line 44"/>
          <p:cNvSpPr>
            <a:spLocks noChangeShapeType="1"/>
          </p:cNvSpPr>
          <p:nvPr/>
        </p:nvSpPr>
        <p:spPr bwMode="auto">
          <a:xfrm>
            <a:off x="4611688" y="4675188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69640" name="Line 45"/>
          <p:cNvSpPr>
            <a:spLocks noChangeShapeType="1"/>
          </p:cNvSpPr>
          <p:nvPr/>
        </p:nvSpPr>
        <p:spPr bwMode="auto">
          <a:xfrm>
            <a:off x="4611688" y="5894388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pic>
        <p:nvPicPr>
          <p:cNvPr id="69641" name="Picture 46" descr="bancu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130175"/>
            <a:ext cx="2424113" cy="323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42" name="Oval 47"/>
          <p:cNvSpPr>
            <a:spLocks noChangeArrowheads="1"/>
          </p:cNvSpPr>
          <p:nvPr/>
        </p:nvSpPr>
        <p:spPr bwMode="auto">
          <a:xfrm>
            <a:off x="609600" y="520700"/>
            <a:ext cx="1493838" cy="1550988"/>
          </a:xfrm>
          <a:prstGeom prst="ellipse">
            <a:avLst/>
          </a:prstGeom>
          <a:solidFill>
            <a:srgbClr val="C0C0C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9643" name="Text Box 48"/>
          <p:cNvSpPr txBox="1">
            <a:spLocks noChangeArrowheads="1"/>
          </p:cNvSpPr>
          <p:nvPr/>
        </p:nvSpPr>
        <p:spPr bwMode="auto">
          <a:xfrm>
            <a:off x="403225" y="3382963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Officer Drew</a:t>
            </a:r>
          </a:p>
        </p:txBody>
      </p:sp>
      <p:sp>
        <p:nvSpPr>
          <p:cNvPr id="69644" name="Rectangle 49"/>
          <p:cNvSpPr>
            <a:spLocks noChangeArrowheads="1"/>
          </p:cNvSpPr>
          <p:nvPr/>
        </p:nvSpPr>
        <p:spPr bwMode="auto">
          <a:xfrm>
            <a:off x="2692400" y="2471738"/>
            <a:ext cx="4699000" cy="1563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50000"/>
              </a:spcBef>
              <a:buFontTx/>
              <a:buNone/>
            </a:pP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 </a:t>
            </a:r>
            <a:r>
              <a:rPr lang="en-US" altLang="en-US" sz="2800"/>
              <a:t>| </a:t>
            </a:r>
            <a:r>
              <a:rPr lang="en-US" altLang="en-US" sz="2800" i="1"/>
              <a:t>d</a:t>
            </a:r>
            <a:r>
              <a:rPr lang="en-US" altLang="en-US" sz="2800"/>
              <a:t>) =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d </a:t>
            </a:r>
            <a:r>
              <a:rPr lang="en-US" altLang="en-US" sz="2800"/>
              <a:t>| c</a:t>
            </a:r>
            <a:r>
              <a:rPr lang="en-US" altLang="en-US" sz="2800" i="1" baseline="-25000"/>
              <a:t>j </a:t>
            </a:r>
            <a:r>
              <a:rPr lang="en-US" altLang="en-US" sz="2800"/>
              <a:t>)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</a:t>
            </a:r>
            <a:r>
              <a:rPr lang="en-US" altLang="en-US" sz="2800"/>
              <a:t>)	         			</a:t>
            </a:r>
            <a:r>
              <a:rPr lang="en-US" altLang="en-US" sz="2800" i="1"/>
              <a:t>p(d)</a:t>
            </a:r>
            <a:br>
              <a:rPr lang="en-US" altLang="en-US" sz="2800" i="1"/>
            </a:br>
            <a:endParaRPr lang="en-US" altLang="en-US" sz="2800" i="1"/>
          </a:p>
        </p:txBody>
      </p:sp>
      <p:sp>
        <p:nvSpPr>
          <p:cNvPr id="69645" name="Line 50"/>
          <p:cNvSpPr>
            <a:spLocks noChangeShapeType="1"/>
          </p:cNvSpPr>
          <p:nvPr/>
        </p:nvSpPr>
        <p:spPr bwMode="auto">
          <a:xfrm>
            <a:off x="4164013" y="3105150"/>
            <a:ext cx="1892300" cy="0"/>
          </a:xfrm>
          <a:prstGeom prst="line">
            <a:avLst/>
          </a:prstGeom>
          <a:noFill/>
          <a:ln w="349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61491" name="Group 51"/>
          <p:cNvGraphicFramePr>
            <a:graphicFrameLocks noGrp="1"/>
          </p:cNvGraphicFramePr>
          <p:nvPr/>
        </p:nvGraphicFramePr>
        <p:xfrm>
          <a:off x="6545263" y="234950"/>
          <a:ext cx="2398712" cy="4114800"/>
        </p:xfrm>
        <a:graphic>
          <a:graphicData uri="http://schemas.openxmlformats.org/drawingml/2006/table">
            <a:tbl>
              <a:tblPr/>
              <a:tblGrid>
                <a:gridCol w="121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26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33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Name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Drew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5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Claudia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Drew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Drew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Alberto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5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Karin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Nina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Sergio</a:t>
                      </a: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endParaRPr kumimoji="0" lang="en-US" sz="2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61523" name="Text Box 83"/>
          <p:cNvSpPr txBox="1">
            <a:spLocks noChangeArrowheads="1"/>
          </p:cNvSpPr>
          <p:nvPr/>
        </p:nvSpPr>
        <p:spPr bwMode="auto">
          <a:xfrm>
            <a:off x="6616700" y="4768850"/>
            <a:ext cx="2373313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/>
              <a:t>Officer Drew is more likely to be a </a:t>
            </a:r>
            <a:r>
              <a:rPr lang="en-US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Female</a:t>
            </a:r>
            <a:r>
              <a:rPr lang="en-US"/>
              <a:t>.</a:t>
            </a:r>
          </a:p>
        </p:txBody>
      </p:sp>
      <p:sp>
        <p:nvSpPr>
          <p:cNvPr id="69679" name="Line 84"/>
          <p:cNvSpPr>
            <a:spLocks noChangeShapeType="1"/>
          </p:cNvSpPr>
          <p:nvPr/>
        </p:nvSpPr>
        <p:spPr bwMode="auto">
          <a:xfrm flipH="1" flipV="1">
            <a:off x="5753100" y="4575175"/>
            <a:ext cx="777875" cy="4270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9680" name="Line 85"/>
          <p:cNvSpPr>
            <a:spLocks noChangeShapeType="1"/>
          </p:cNvSpPr>
          <p:nvPr/>
        </p:nvSpPr>
        <p:spPr bwMode="auto">
          <a:xfrm flipH="1">
            <a:off x="5745163" y="5499100"/>
            <a:ext cx="785812" cy="14128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25" name="Text Box 9"/>
          <p:cNvSpPr txBox="1">
            <a:spLocks noChangeArrowheads="1"/>
          </p:cNvSpPr>
          <p:nvPr/>
        </p:nvSpPr>
        <p:spPr bwMode="auto">
          <a:xfrm>
            <a:off x="2954338" y="269875"/>
            <a:ext cx="6043612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4400">
                <a:effectLst>
                  <a:outerShdw blurRad="38100" dist="38100" dir="2700000" algn="tl">
                    <a:srgbClr val="C0C0C0"/>
                  </a:outerShdw>
                </a:effectLst>
              </a:rPr>
              <a:t>Officer Drew IS a female!</a:t>
            </a:r>
          </a:p>
        </p:txBody>
      </p:sp>
      <p:pic>
        <p:nvPicPr>
          <p:cNvPr id="70659" name="Picture 10" descr="bancuk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1300" y="130175"/>
            <a:ext cx="2424113" cy="323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Text Box 11"/>
          <p:cNvSpPr txBox="1">
            <a:spLocks noChangeArrowheads="1"/>
          </p:cNvSpPr>
          <p:nvPr/>
        </p:nvSpPr>
        <p:spPr bwMode="auto">
          <a:xfrm>
            <a:off x="403225" y="3382963"/>
            <a:ext cx="19002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/>
              <a:t>Officer Drew</a:t>
            </a:r>
          </a:p>
        </p:txBody>
      </p:sp>
      <p:sp>
        <p:nvSpPr>
          <p:cNvPr id="70661" name="Rectangle 17"/>
          <p:cNvSpPr>
            <a:spLocks noChangeArrowheads="1"/>
          </p:cNvSpPr>
          <p:nvPr/>
        </p:nvSpPr>
        <p:spPr bwMode="auto">
          <a:xfrm>
            <a:off x="344488" y="4217988"/>
            <a:ext cx="5638800" cy="2209800"/>
          </a:xfrm>
          <a:prstGeom prst="rect">
            <a:avLst/>
          </a:prstGeom>
          <a:solidFill>
            <a:srgbClr val="FFFF99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234" name="Rectangle 18"/>
          <p:cNvSpPr>
            <a:spLocks noChangeArrowheads="1"/>
          </p:cNvSpPr>
          <p:nvPr/>
        </p:nvSpPr>
        <p:spPr bwMode="auto">
          <a:xfrm>
            <a:off x="496888" y="4217988"/>
            <a:ext cx="7239000" cy="931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i="1"/>
              <a:t>p</a:t>
            </a:r>
            <a:r>
              <a:rPr lang="en-US"/>
              <a:t>(</a:t>
            </a:r>
            <a:r>
              <a:rPr lang="en-US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 i="1" baseline="-25000"/>
              <a:t> </a:t>
            </a:r>
            <a:r>
              <a:rPr lang="en-US"/>
              <a:t>| </a:t>
            </a:r>
            <a:r>
              <a:rPr lang="en-US" i="1"/>
              <a:t>drew</a:t>
            </a:r>
            <a:r>
              <a:rPr lang="en-US"/>
              <a:t>) = </a:t>
            </a:r>
            <a:r>
              <a:rPr lang="en-US" i="1"/>
              <a:t>1/3 * </a:t>
            </a:r>
            <a:r>
              <a:rPr lang="en-US"/>
              <a:t> </a:t>
            </a:r>
            <a:r>
              <a:rPr lang="en-US" i="1"/>
              <a:t>3/8	  = 0.125</a:t>
            </a:r>
            <a:endParaRPr lang="en-US"/>
          </a:p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i="1"/>
              <a:t>		        3/8                   </a:t>
            </a:r>
            <a:r>
              <a:rPr lang="en-US" i="1">
                <a:solidFill>
                  <a:srgbClr val="CCCCFF"/>
                </a:solidFill>
              </a:rPr>
              <a:t>3/8</a:t>
            </a:r>
          </a:p>
        </p:txBody>
      </p:sp>
      <p:sp>
        <p:nvSpPr>
          <p:cNvPr id="70663" name="Line 19"/>
          <p:cNvSpPr>
            <a:spLocks noChangeShapeType="1"/>
          </p:cNvSpPr>
          <p:nvPr/>
        </p:nvSpPr>
        <p:spPr bwMode="auto">
          <a:xfrm>
            <a:off x="2706688" y="4675188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9236" name="Rectangle 20"/>
          <p:cNvSpPr>
            <a:spLocks noChangeArrowheads="1"/>
          </p:cNvSpPr>
          <p:nvPr/>
        </p:nvSpPr>
        <p:spPr bwMode="auto">
          <a:xfrm>
            <a:off x="420688" y="5437188"/>
            <a:ext cx="7239000" cy="931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i="1"/>
              <a:t>p</a:t>
            </a:r>
            <a:r>
              <a:rPr lang="en-US"/>
              <a:t>(</a:t>
            </a:r>
            <a:r>
              <a:rPr lang="en-US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female</a:t>
            </a:r>
            <a:r>
              <a:rPr lang="en-US" i="1" baseline="-25000"/>
              <a:t> </a:t>
            </a:r>
            <a:r>
              <a:rPr lang="en-US"/>
              <a:t>| </a:t>
            </a:r>
            <a:r>
              <a:rPr lang="en-US" i="1"/>
              <a:t>drew</a:t>
            </a:r>
            <a:r>
              <a:rPr lang="en-US"/>
              <a:t>) = </a:t>
            </a:r>
            <a:r>
              <a:rPr lang="en-US" i="1"/>
              <a:t>2/5 * </a:t>
            </a:r>
            <a:r>
              <a:rPr lang="en-US"/>
              <a:t> </a:t>
            </a:r>
            <a:r>
              <a:rPr lang="en-US" i="1"/>
              <a:t>5/8	    = 0.250</a:t>
            </a:r>
            <a:endParaRPr lang="en-US"/>
          </a:p>
          <a:p>
            <a:pPr eaLnBrk="1" hangingPunct="1">
              <a:lnSpc>
                <a:spcPct val="90000"/>
              </a:lnSpc>
              <a:spcBef>
                <a:spcPct val="50000"/>
              </a:spcBef>
              <a:defRPr/>
            </a:pPr>
            <a:r>
              <a:rPr lang="en-US" i="1"/>
              <a:t>		        3/8                      </a:t>
            </a:r>
            <a:r>
              <a:rPr lang="en-US" i="1">
                <a:solidFill>
                  <a:srgbClr val="CCCCFF"/>
                </a:solidFill>
              </a:rPr>
              <a:t>3/8</a:t>
            </a:r>
          </a:p>
        </p:txBody>
      </p:sp>
      <p:sp>
        <p:nvSpPr>
          <p:cNvPr id="70665" name="Line 21"/>
          <p:cNvSpPr>
            <a:spLocks noChangeShapeType="1"/>
          </p:cNvSpPr>
          <p:nvPr/>
        </p:nvSpPr>
        <p:spPr bwMode="auto">
          <a:xfrm>
            <a:off x="2782888" y="5894388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0666" name="Line 22"/>
          <p:cNvSpPr>
            <a:spLocks noChangeShapeType="1"/>
          </p:cNvSpPr>
          <p:nvPr/>
        </p:nvSpPr>
        <p:spPr bwMode="auto">
          <a:xfrm>
            <a:off x="4611688" y="4675188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70667" name="Line 23"/>
          <p:cNvSpPr>
            <a:spLocks noChangeShapeType="1"/>
          </p:cNvSpPr>
          <p:nvPr/>
        </p:nvSpPr>
        <p:spPr bwMode="auto">
          <a:xfrm>
            <a:off x="4611688" y="5894388"/>
            <a:ext cx="1066800" cy="0"/>
          </a:xfrm>
          <a:prstGeom prst="line">
            <a:avLst/>
          </a:prstGeom>
          <a:noFill/>
          <a:ln w="222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2581" name="Group 117"/>
          <p:cNvGraphicFramePr>
            <a:graphicFrameLocks noGrp="1"/>
          </p:cNvGraphicFramePr>
          <p:nvPr/>
        </p:nvGraphicFramePr>
        <p:xfrm>
          <a:off x="631825" y="2509838"/>
          <a:ext cx="8142288" cy="4114800"/>
        </p:xfrm>
        <a:graphic>
          <a:graphicData uri="http://schemas.openxmlformats.org/drawingml/2006/table">
            <a:tbl>
              <a:tblPr/>
              <a:tblGrid>
                <a:gridCol w="1254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478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700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256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44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095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Name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170</a:t>
                      </a:r>
                      <a:r>
                        <a:rPr kumimoji="0" lang="en-US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CM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Eye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Hair length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Drew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Blue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Short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5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Claudia 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Brown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Long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Drew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Blue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Long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Drew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Blue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Long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Alberto 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Brown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Short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05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Karin 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Blue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Long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Nina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Brown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Short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Sergio 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Blue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Long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4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1744" name="Rectangle 36"/>
          <p:cNvSpPr>
            <a:spLocks noChangeArrowheads="1"/>
          </p:cNvSpPr>
          <p:nvPr/>
        </p:nvSpPr>
        <p:spPr bwMode="auto">
          <a:xfrm>
            <a:off x="5453063" y="176213"/>
            <a:ext cx="4699000" cy="1563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115000"/>
              </a:lnSpc>
              <a:spcBef>
                <a:spcPct val="50000"/>
              </a:spcBef>
              <a:buFontTx/>
              <a:buNone/>
            </a:pP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 </a:t>
            </a:r>
            <a:r>
              <a:rPr lang="en-US" altLang="en-US" sz="2800"/>
              <a:t>| </a:t>
            </a:r>
            <a:r>
              <a:rPr lang="en-US" altLang="en-US" sz="2800" i="1"/>
              <a:t>d</a:t>
            </a:r>
            <a:r>
              <a:rPr lang="en-US" altLang="en-US" sz="2800"/>
              <a:t>) =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d </a:t>
            </a:r>
            <a:r>
              <a:rPr lang="en-US" altLang="en-US" sz="2800"/>
              <a:t>| c</a:t>
            </a:r>
            <a:r>
              <a:rPr lang="en-US" altLang="en-US" sz="2800" i="1" baseline="-25000"/>
              <a:t>j </a:t>
            </a:r>
            <a:r>
              <a:rPr lang="en-US" altLang="en-US" sz="2800"/>
              <a:t>)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</a:t>
            </a:r>
            <a:r>
              <a:rPr lang="en-US" altLang="en-US" sz="2800"/>
              <a:t>)	         			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d</a:t>
            </a:r>
            <a:r>
              <a:rPr lang="en-US" altLang="en-US" sz="2800"/>
              <a:t>)</a:t>
            </a:r>
            <a:br>
              <a:rPr lang="en-US" altLang="en-US" sz="2800" i="1"/>
            </a:br>
            <a:endParaRPr lang="en-US" altLang="en-US" sz="2800" i="1"/>
          </a:p>
        </p:txBody>
      </p:sp>
      <p:sp>
        <p:nvSpPr>
          <p:cNvPr id="71745" name="Line 37"/>
          <p:cNvSpPr>
            <a:spLocks noChangeShapeType="1"/>
          </p:cNvSpPr>
          <p:nvPr/>
        </p:nvSpPr>
        <p:spPr bwMode="auto">
          <a:xfrm>
            <a:off x="6924675" y="809625"/>
            <a:ext cx="1892300" cy="0"/>
          </a:xfrm>
          <a:prstGeom prst="line">
            <a:avLst/>
          </a:prstGeom>
          <a:noFill/>
          <a:ln w="349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1746" name="Text Box 39"/>
          <p:cNvSpPr txBox="1">
            <a:spLocks noChangeArrowheads="1"/>
          </p:cNvSpPr>
          <p:nvPr/>
        </p:nvSpPr>
        <p:spPr bwMode="auto">
          <a:xfrm>
            <a:off x="109538" y="104775"/>
            <a:ext cx="5153025" cy="2282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So far we have only considered Bayes Classification when we have one attribute (the “</a:t>
            </a:r>
            <a:r>
              <a:rPr lang="en-US" altLang="en-US" sz="2400" i="1"/>
              <a:t>antennae length</a:t>
            </a:r>
            <a:r>
              <a:rPr lang="en-US" altLang="en-US" sz="2400"/>
              <a:t>”, or the “</a:t>
            </a:r>
            <a:r>
              <a:rPr lang="en-US" altLang="en-US" sz="2400" i="1"/>
              <a:t>name</a:t>
            </a:r>
            <a:r>
              <a:rPr lang="en-US" altLang="en-US" sz="2400"/>
              <a:t>”). But we may have many features.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How do we use all the features?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55613" y="160338"/>
            <a:ext cx="8229600" cy="2030412"/>
          </a:xfrm>
        </p:spPr>
        <p:txBody>
          <a:bodyPr/>
          <a:lstStyle/>
          <a:p>
            <a:pPr eaLnBrk="1" hangingPunct="1"/>
            <a:r>
              <a:rPr lang="en-US" altLang="en-US" sz="2400"/>
              <a:t>To simplify the task, </a:t>
            </a:r>
            <a:r>
              <a:rPr lang="en-US" altLang="en-US" sz="2400" b="1">
                <a:solidFill>
                  <a:schemeClr val="tx2"/>
                </a:solidFill>
              </a:rPr>
              <a:t>naïve Bayesian classifiers</a:t>
            </a:r>
            <a:r>
              <a:rPr lang="en-US" altLang="en-US" sz="2400"/>
              <a:t> assume attributes have independent distributions, and thereby estimate</a:t>
            </a:r>
          </a:p>
          <a:p>
            <a:pPr eaLnBrk="1" hangingPunct="1"/>
            <a:endParaRPr lang="en-US" altLang="en-US" sz="2400"/>
          </a:p>
          <a:p>
            <a:pPr eaLnBrk="1" hangingPunct="1">
              <a:buFontTx/>
              <a:buNone/>
            </a:pP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 = </a:t>
            </a: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baseline="-25000"/>
              <a:t>1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 * </a:t>
            </a: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baseline="-25000"/>
              <a:t>2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 * ….* </a:t>
            </a: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i="1" baseline="-25000"/>
              <a:t>n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</a:t>
            </a:r>
          </a:p>
          <a:p>
            <a:pPr lvl="1" eaLnBrk="1" hangingPunct="1">
              <a:buFontTx/>
              <a:buNone/>
            </a:pPr>
            <a:endParaRPr lang="en-US" altLang="en-US" sz="3600"/>
          </a:p>
          <a:p>
            <a:pPr lvl="1" eaLnBrk="1" hangingPunct="1">
              <a:buFontTx/>
              <a:buNone/>
            </a:pPr>
            <a:endParaRPr lang="en-US" altLang="en-US" sz="2400" i="1"/>
          </a:p>
        </p:txBody>
      </p:sp>
      <p:sp>
        <p:nvSpPr>
          <p:cNvPr id="72707" name="Text Box 15"/>
          <p:cNvSpPr txBox="1">
            <a:spLocks noChangeArrowheads="1"/>
          </p:cNvSpPr>
          <p:nvPr/>
        </p:nvSpPr>
        <p:spPr bwMode="auto">
          <a:xfrm>
            <a:off x="0" y="2824163"/>
            <a:ext cx="2941638" cy="155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 probability of class 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 generating instance </a:t>
            </a:r>
            <a:r>
              <a:rPr lang="en-US" altLang="en-US" sz="2400" i="1"/>
              <a:t>d</a:t>
            </a:r>
            <a:r>
              <a:rPr lang="en-US" altLang="en-US" sz="2400"/>
              <a:t>, equals….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08" name="Line 16"/>
          <p:cNvSpPr>
            <a:spLocks noChangeShapeType="1"/>
          </p:cNvSpPr>
          <p:nvPr/>
        </p:nvSpPr>
        <p:spPr bwMode="auto">
          <a:xfrm flipV="1">
            <a:off x="996950" y="2214563"/>
            <a:ext cx="68263" cy="57943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09" name="Text Box 17"/>
          <p:cNvSpPr txBox="1">
            <a:spLocks noChangeArrowheads="1"/>
          </p:cNvSpPr>
          <p:nvPr/>
        </p:nvSpPr>
        <p:spPr bwMode="auto">
          <a:xfrm>
            <a:off x="1997075" y="4141788"/>
            <a:ext cx="2941638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The probability of class </a:t>
            </a:r>
            <a:r>
              <a:rPr lang="en-US" altLang="en-US" sz="2000" i="1"/>
              <a:t>c</a:t>
            </a:r>
            <a:r>
              <a:rPr lang="en-US" altLang="en-US" sz="2000" i="1" baseline="-25000"/>
              <a:t>j</a:t>
            </a:r>
            <a:r>
              <a:rPr lang="en-US" altLang="en-US" sz="2000"/>
              <a:t> generating the observed value for feature 1, multiplied by..</a:t>
            </a:r>
          </a:p>
        </p:txBody>
      </p:sp>
      <p:sp>
        <p:nvSpPr>
          <p:cNvPr id="72710" name="Line 18"/>
          <p:cNvSpPr>
            <a:spLocks noChangeShapeType="1"/>
          </p:cNvSpPr>
          <p:nvPr/>
        </p:nvSpPr>
        <p:spPr bwMode="auto">
          <a:xfrm flipV="1">
            <a:off x="2800350" y="2384425"/>
            <a:ext cx="85725" cy="164465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1" name="Text Box 19"/>
          <p:cNvSpPr txBox="1">
            <a:spLocks noChangeArrowheads="1"/>
          </p:cNvSpPr>
          <p:nvPr/>
        </p:nvSpPr>
        <p:spPr bwMode="auto">
          <a:xfrm>
            <a:off x="3960813" y="5367338"/>
            <a:ext cx="2941637" cy="131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The probability of class </a:t>
            </a:r>
            <a:r>
              <a:rPr lang="en-US" altLang="en-US" sz="2000" i="1"/>
              <a:t>c</a:t>
            </a:r>
            <a:r>
              <a:rPr lang="en-US" altLang="en-US" sz="2000" i="1" baseline="-25000"/>
              <a:t>j</a:t>
            </a:r>
            <a:r>
              <a:rPr lang="en-US" altLang="en-US" sz="2000"/>
              <a:t> generating the observed value for feature 2, multiplied by..</a:t>
            </a:r>
          </a:p>
        </p:txBody>
      </p:sp>
      <p:sp>
        <p:nvSpPr>
          <p:cNvPr id="72712" name="Line 20"/>
          <p:cNvSpPr>
            <a:spLocks noChangeShapeType="1"/>
          </p:cNvSpPr>
          <p:nvPr/>
        </p:nvSpPr>
        <p:spPr bwMode="auto">
          <a:xfrm flipH="1" flipV="1">
            <a:off x="4691063" y="2528888"/>
            <a:ext cx="519112" cy="26685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2713" name="Line 21"/>
          <p:cNvSpPr>
            <a:spLocks noChangeShapeType="1"/>
          </p:cNvSpPr>
          <p:nvPr/>
        </p:nvSpPr>
        <p:spPr bwMode="auto">
          <a:xfrm flipH="1" flipV="1">
            <a:off x="7451725" y="2379663"/>
            <a:ext cx="1306513" cy="447833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455613" y="160338"/>
            <a:ext cx="8229600" cy="2030412"/>
          </a:xfrm>
        </p:spPr>
        <p:txBody>
          <a:bodyPr/>
          <a:lstStyle/>
          <a:p>
            <a:pPr eaLnBrk="1" hangingPunct="1"/>
            <a:r>
              <a:rPr lang="en-US" altLang="en-US" sz="2800"/>
              <a:t>To simplify the task, </a:t>
            </a:r>
            <a:r>
              <a:rPr lang="en-US" altLang="en-US" sz="2800" b="1">
                <a:solidFill>
                  <a:schemeClr val="tx2"/>
                </a:solidFill>
              </a:rPr>
              <a:t>naïve Bayesian classifiers</a:t>
            </a:r>
            <a:r>
              <a:rPr lang="en-US" altLang="en-US" sz="2800"/>
              <a:t> assume attributes have independent distributions, and thereby estimate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			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d</a:t>
            </a:r>
            <a:r>
              <a:rPr lang="en-US" altLang="en-US" sz="2800"/>
              <a:t>|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</a:t>
            </a:r>
            <a:r>
              <a:rPr lang="en-US" altLang="en-US" sz="2800"/>
              <a:t>) =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d</a:t>
            </a:r>
            <a:r>
              <a:rPr lang="en-US" altLang="en-US" sz="2800" baseline="-25000"/>
              <a:t>1</a:t>
            </a:r>
            <a:r>
              <a:rPr lang="en-US" altLang="en-US" sz="2800"/>
              <a:t>|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</a:t>
            </a:r>
            <a:r>
              <a:rPr lang="en-US" altLang="en-US" sz="2800"/>
              <a:t>) *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d</a:t>
            </a:r>
            <a:r>
              <a:rPr lang="en-US" altLang="en-US" sz="2800" baseline="-25000"/>
              <a:t>2</a:t>
            </a:r>
            <a:r>
              <a:rPr lang="en-US" altLang="en-US" sz="2800"/>
              <a:t>|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</a:t>
            </a:r>
            <a:r>
              <a:rPr lang="en-US" altLang="en-US" sz="2800"/>
              <a:t>) * ….* </a:t>
            </a:r>
            <a:r>
              <a:rPr lang="en-US" altLang="en-US" sz="2800" i="1"/>
              <a:t>p</a:t>
            </a:r>
            <a:r>
              <a:rPr lang="en-US" altLang="en-US" sz="2800"/>
              <a:t>(</a:t>
            </a:r>
            <a:r>
              <a:rPr lang="en-US" altLang="en-US" sz="2800" i="1"/>
              <a:t>d</a:t>
            </a:r>
            <a:r>
              <a:rPr lang="en-US" altLang="en-US" sz="2800" i="1" baseline="-25000"/>
              <a:t>n</a:t>
            </a:r>
            <a:r>
              <a:rPr lang="en-US" altLang="en-US" sz="2800"/>
              <a:t>|</a:t>
            </a:r>
            <a:r>
              <a:rPr lang="en-US" altLang="en-US" sz="2800" i="1"/>
              <a:t>c</a:t>
            </a:r>
            <a:r>
              <a:rPr lang="en-US" altLang="en-US" sz="2800" i="1" baseline="-25000"/>
              <a:t>j</a:t>
            </a:r>
            <a:r>
              <a:rPr lang="en-US" altLang="en-US" sz="2800"/>
              <a:t>)</a:t>
            </a:r>
          </a:p>
          <a:p>
            <a:pPr lvl="1" eaLnBrk="1" hangingPunct="1">
              <a:buFontTx/>
              <a:buNone/>
            </a:pPr>
            <a:endParaRPr lang="en-US" altLang="en-US"/>
          </a:p>
          <a:p>
            <a:pPr lvl="1" eaLnBrk="1" hangingPunct="1">
              <a:buFontTx/>
              <a:buNone/>
            </a:pPr>
            <a:endParaRPr lang="en-US" altLang="en-US" i="1"/>
          </a:p>
        </p:txBody>
      </p:sp>
      <p:sp>
        <p:nvSpPr>
          <p:cNvPr id="73731" name="Rectangle 3"/>
          <p:cNvSpPr>
            <a:spLocks noChangeArrowheads="1"/>
          </p:cNvSpPr>
          <p:nvPr/>
        </p:nvSpPr>
        <p:spPr bwMode="auto">
          <a:xfrm>
            <a:off x="404813" y="3206750"/>
            <a:ext cx="83502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1" eaLnBrk="1" hangingPunct="1">
              <a:buFontTx/>
              <a:buNone/>
            </a:pP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000"/>
              <a:t>officer drew</a:t>
            </a:r>
            <a:r>
              <a:rPr lang="en-US" altLang="en-US" sz="2400"/>
              <a:t>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= </a:t>
            </a:r>
            <a:r>
              <a:rPr lang="en-US" altLang="en-US" sz="2400" i="1"/>
              <a:t>p</a:t>
            </a:r>
            <a:r>
              <a:rPr lang="en-US" altLang="en-US" sz="2400"/>
              <a:t>(over_170</a:t>
            </a:r>
            <a:r>
              <a:rPr lang="en-US" altLang="en-US" sz="2400" baseline="-25000"/>
              <a:t>cm</a:t>
            </a:r>
            <a:r>
              <a:rPr lang="en-US" altLang="en-US" sz="2400"/>
              <a:t> = yes|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* </a:t>
            </a:r>
            <a:r>
              <a:rPr lang="en-US" altLang="en-US" sz="2400" i="1"/>
              <a:t>p</a:t>
            </a:r>
            <a:r>
              <a:rPr lang="en-US" altLang="en-US" sz="2400"/>
              <a:t>(eye =</a:t>
            </a:r>
            <a:r>
              <a:rPr lang="en-US" altLang="en-US" sz="2400" i="1"/>
              <a:t>blue</a:t>
            </a:r>
            <a:r>
              <a:rPr lang="en-US" altLang="en-US" sz="2400"/>
              <a:t>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* ….</a:t>
            </a:r>
          </a:p>
        </p:txBody>
      </p:sp>
      <p:grpSp>
        <p:nvGrpSpPr>
          <p:cNvPr id="73732" name="Group 4"/>
          <p:cNvGrpSpPr>
            <a:grpSpLocks/>
          </p:cNvGrpSpPr>
          <p:nvPr/>
        </p:nvGrpSpPr>
        <p:grpSpPr bwMode="auto">
          <a:xfrm>
            <a:off x="161925" y="4951413"/>
            <a:ext cx="1317625" cy="2260600"/>
            <a:chOff x="152" y="82"/>
            <a:chExt cx="1527" cy="2511"/>
          </a:xfrm>
        </p:grpSpPr>
        <p:pic>
          <p:nvPicPr>
            <p:cNvPr id="73735" name="Picture 5" descr="bancuk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" y="82"/>
              <a:ext cx="1527" cy="2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736" name="Oval 6"/>
            <p:cNvSpPr>
              <a:spLocks noChangeArrowheads="1"/>
            </p:cNvSpPr>
            <p:nvPr/>
          </p:nvSpPr>
          <p:spPr bwMode="auto">
            <a:xfrm>
              <a:off x="384" y="328"/>
              <a:ext cx="941" cy="977"/>
            </a:xfrm>
            <a:prstGeom prst="ellipse">
              <a:avLst/>
            </a:prstGeom>
            <a:solidFill>
              <a:srgbClr val="C0C0C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73737" name="Text Box 7"/>
            <p:cNvSpPr txBox="1">
              <a:spLocks noChangeArrowheads="1"/>
            </p:cNvSpPr>
            <p:nvPr/>
          </p:nvSpPr>
          <p:spPr bwMode="auto">
            <a:xfrm>
              <a:off x="235" y="2220"/>
              <a:ext cx="213" cy="3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600" b="1"/>
            </a:p>
          </p:txBody>
        </p:sp>
      </p:grpSp>
      <p:sp>
        <p:nvSpPr>
          <p:cNvPr id="73733" name="Text Box 8"/>
          <p:cNvSpPr txBox="1">
            <a:spLocks noChangeArrowheads="1"/>
          </p:cNvSpPr>
          <p:nvPr/>
        </p:nvSpPr>
        <p:spPr bwMode="auto">
          <a:xfrm>
            <a:off x="1468438" y="5062538"/>
            <a:ext cx="1546225" cy="1616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/>
              <a:t>Officer Drew is blue-eyed, over 170</a:t>
            </a:r>
            <a:r>
              <a:rPr lang="en-US" altLang="en-US" sz="2000" baseline="-25000"/>
              <a:t>cm</a:t>
            </a:r>
            <a:r>
              <a:rPr lang="en-US" altLang="en-US" sz="2000"/>
              <a:t> tall, and has long hair</a:t>
            </a:r>
          </a:p>
        </p:txBody>
      </p:sp>
      <p:sp>
        <p:nvSpPr>
          <p:cNvPr id="63497" name="Rectangle 9"/>
          <p:cNvSpPr>
            <a:spLocks noChangeArrowheads="1"/>
          </p:cNvSpPr>
          <p:nvPr/>
        </p:nvSpPr>
        <p:spPr bwMode="auto">
          <a:xfrm>
            <a:off x="3243263" y="5381625"/>
            <a:ext cx="5900737" cy="133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lvl="1" eaLnBrk="1" hangingPunct="1">
              <a:spcBef>
                <a:spcPct val="20000"/>
              </a:spcBef>
              <a:defRPr/>
            </a:pPr>
            <a:r>
              <a:rPr lang="en-US" i="1"/>
              <a:t>p</a:t>
            </a:r>
            <a:r>
              <a:rPr lang="en-US"/>
              <a:t>(</a:t>
            </a:r>
            <a:r>
              <a:rPr lang="en-US" sz="2000"/>
              <a:t>officer drew</a:t>
            </a:r>
            <a:r>
              <a:rPr lang="en-US"/>
              <a:t>| </a:t>
            </a:r>
            <a:r>
              <a:rPr lang="en-US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Female</a:t>
            </a:r>
            <a:r>
              <a:rPr lang="en-US"/>
              <a:t>) =  </a:t>
            </a:r>
            <a:r>
              <a:rPr lang="en-US" i="1"/>
              <a:t>2/5   </a:t>
            </a:r>
            <a:r>
              <a:rPr lang="en-US"/>
              <a:t>*   </a:t>
            </a:r>
            <a:r>
              <a:rPr lang="en-US" i="1"/>
              <a:t>3/5  </a:t>
            </a:r>
            <a:r>
              <a:rPr lang="en-US"/>
              <a:t>*  ….</a:t>
            </a:r>
          </a:p>
          <a:p>
            <a:pPr lvl="1" eaLnBrk="1" hangingPunct="1">
              <a:spcBef>
                <a:spcPct val="20000"/>
              </a:spcBef>
              <a:defRPr/>
            </a:pPr>
            <a:r>
              <a:rPr lang="en-US" i="1"/>
              <a:t>p</a:t>
            </a:r>
            <a:r>
              <a:rPr lang="en-US"/>
              <a:t>(</a:t>
            </a:r>
            <a:r>
              <a:rPr lang="en-US" sz="2000"/>
              <a:t>officer drew</a:t>
            </a:r>
            <a:r>
              <a:rPr lang="en-US"/>
              <a:t>| </a:t>
            </a:r>
            <a:r>
              <a:rPr lang="en-US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/>
              <a:t>)    =  </a:t>
            </a:r>
            <a:r>
              <a:rPr lang="en-US" i="1"/>
              <a:t>2/3   </a:t>
            </a:r>
            <a:r>
              <a:rPr lang="en-US"/>
              <a:t>*   </a:t>
            </a:r>
            <a:r>
              <a:rPr lang="en-US" i="1"/>
              <a:t>2/3  </a:t>
            </a:r>
            <a:r>
              <a:rPr lang="en-US"/>
              <a:t>*  ….</a:t>
            </a:r>
          </a:p>
          <a:p>
            <a:pPr lvl="1" eaLnBrk="1" hangingPunct="1">
              <a:spcBef>
                <a:spcPct val="20000"/>
              </a:spcBef>
              <a:defRPr/>
            </a:pPr>
            <a:endParaRPr lang="en-US"/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Oval 2"/>
          <p:cNvSpPr>
            <a:spLocks noChangeArrowheads="1"/>
          </p:cNvSpPr>
          <p:nvPr/>
        </p:nvSpPr>
        <p:spPr bwMode="auto">
          <a:xfrm>
            <a:off x="3852863" y="4087813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4755" name="Oval 3"/>
          <p:cNvSpPr>
            <a:spLocks noChangeArrowheads="1"/>
          </p:cNvSpPr>
          <p:nvPr/>
        </p:nvSpPr>
        <p:spPr bwMode="auto">
          <a:xfrm>
            <a:off x="7510463" y="4087813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4756" name="Oval 4"/>
          <p:cNvSpPr>
            <a:spLocks noChangeArrowheads="1"/>
          </p:cNvSpPr>
          <p:nvPr/>
        </p:nvSpPr>
        <p:spPr bwMode="auto">
          <a:xfrm>
            <a:off x="1566863" y="4087813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4757" name="Oval 5"/>
          <p:cNvSpPr>
            <a:spLocks noChangeArrowheads="1"/>
          </p:cNvSpPr>
          <p:nvPr/>
        </p:nvSpPr>
        <p:spPr bwMode="auto">
          <a:xfrm>
            <a:off x="4843463" y="125413"/>
            <a:ext cx="1295400" cy="1295400"/>
          </a:xfrm>
          <a:prstGeom prst="ellipse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4758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1084263" y="4425950"/>
            <a:ext cx="8763000" cy="990600"/>
          </a:xfrm>
        </p:spPr>
        <p:txBody>
          <a:bodyPr/>
          <a:lstStyle/>
          <a:p>
            <a:pPr lvl="1" eaLnBrk="1" hangingPunct="1">
              <a:buFontTx/>
              <a:buNone/>
            </a:pPr>
            <a:r>
              <a:rPr lang="en-US" altLang="en-US" sz="3400" i="1"/>
              <a:t>p</a:t>
            </a:r>
            <a:r>
              <a:rPr lang="en-US" altLang="en-US" sz="3400"/>
              <a:t>(</a:t>
            </a:r>
            <a:r>
              <a:rPr lang="en-US" altLang="en-US" sz="3400" i="1"/>
              <a:t>d</a:t>
            </a:r>
            <a:r>
              <a:rPr lang="en-US" altLang="en-US" sz="3400" baseline="-25000"/>
              <a:t>1</a:t>
            </a:r>
            <a:r>
              <a:rPr lang="en-US" altLang="en-US" sz="3400"/>
              <a:t>|</a:t>
            </a:r>
            <a:r>
              <a:rPr lang="en-US" altLang="en-US" sz="3400" i="1"/>
              <a:t>c</a:t>
            </a:r>
            <a:r>
              <a:rPr lang="en-US" altLang="en-US" sz="3400" i="1" baseline="-25000"/>
              <a:t>j</a:t>
            </a:r>
            <a:r>
              <a:rPr lang="en-US" altLang="en-US" sz="3400"/>
              <a:t>)           </a:t>
            </a:r>
            <a:r>
              <a:rPr lang="en-US" altLang="en-US" sz="3400" i="1"/>
              <a:t>p</a:t>
            </a:r>
            <a:r>
              <a:rPr lang="en-US" altLang="en-US" sz="3400"/>
              <a:t>(</a:t>
            </a:r>
            <a:r>
              <a:rPr lang="en-US" altLang="en-US" sz="3400" i="1"/>
              <a:t>d</a:t>
            </a:r>
            <a:r>
              <a:rPr lang="en-US" altLang="en-US" sz="3400" baseline="-25000"/>
              <a:t>2</a:t>
            </a:r>
            <a:r>
              <a:rPr lang="en-US" altLang="en-US" sz="3400"/>
              <a:t>|</a:t>
            </a:r>
            <a:r>
              <a:rPr lang="en-US" altLang="en-US" sz="3400" i="1"/>
              <a:t>c</a:t>
            </a:r>
            <a:r>
              <a:rPr lang="en-US" altLang="en-US" sz="3400" i="1" baseline="-25000"/>
              <a:t>j</a:t>
            </a:r>
            <a:r>
              <a:rPr lang="en-US" altLang="en-US" sz="3400"/>
              <a:t>)                      </a:t>
            </a:r>
            <a:r>
              <a:rPr lang="en-US" altLang="en-US" sz="3400" i="1"/>
              <a:t>p</a:t>
            </a:r>
            <a:r>
              <a:rPr lang="en-US" altLang="en-US" sz="3400"/>
              <a:t>(</a:t>
            </a:r>
            <a:r>
              <a:rPr lang="en-US" altLang="en-US" sz="3400" i="1"/>
              <a:t>d</a:t>
            </a:r>
            <a:r>
              <a:rPr lang="en-US" altLang="en-US" sz="3400" i="1" baseline="-25000"/>
              <a:t>n</a:t>
            </a:r>
            <a:r>
              <a:rPr lang="en-US" altLang="en-US" sz="3400"/>
              <a:t>|</a:t>
            </a:r>
            <a:r>
              <a:rPr lang="en-US" altLang="en-US" sz="3400" i="1"/>
              <a:t>c</a:t>
            </a:r>
            <a:r>
              <a:rPr lang="en-US" altLang="en-US" sz="3400" i="1" baseline="-25000"/>
              <a:t>j</a:t>
            </a:r>
            <a:r>
              <a:rPr lang="en-US" altLang="en-US" sz="3400"/>
              <a:t>)</a:t>
            </a:r>
          </a:p>
        </p:txBody>
      </p:sp>
      <p:sp>
        <p:nvSpPr>
          <p:cNvPr id="11272" name="Rectangle 8"/>
          <p:cNvSpPr>
            <a:spLocks noChangeArrowheads="1"/>
          </p:cNvSpPr>
          <p:nvPr/>
        </p:nvSpPr>
        <p:spPr bwMode="auto">
          <a:xfrm>
            <a:off x="4995863" y="39688"/>
            <a:ext cx="760412" cy="1189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7200" i="1"/>
              <a:t>c</a:t>
            </a:r>
            <a:r>
              <a:rPr lang="en-US" sz="7200" i="1" baseline="-25000"/>
              <a:t>j</a:t>
            </a:r>
            <a:endParaRPr lang="en-US" sz="540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4760" name="Line 9"/>
          <p:cNvSpPr>
            <a:spLocks noChangeShapeType="1"/>
          </p:cNvSpPr>
          <p:nvPr/>
        </p:nvSpPr>
        <p:spPr bwMode="auto">
          <a:xfrm flipH="1">
            <a:off x="2651125" y="1192213"/>
            <a:ext cx="2344738" cy="3006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1" name="Line 11"/>
          <p:cNvSpPr>
            <a:spLocks noChangeShapeType="1"/>
          </p:cNvSpPr>
          <p:nvPr/>
        </p:nvSpPr>
        <p:spPr bwMode="auto">
          <a:xfrm>
            <a:off x="5961063" y="1192213"/>
            <a:ext cx="1854200" cy="2971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2" name="Text Box 14"/>
          <p:cNvSpPr txBox="1">
            <a:spLocks noChangeArrowheads="1"/>
          </p:cNvSpPr>
          <p:nvPr/>
        </p:nvSpPr>
        <p:spPr bwMode="auto">
          <a:xfrm>
            <a:off x="260350" y="188913"/>
            <a:ext cx="3644900" cy="4108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 Naive Bayes classifiers is often represented as this type of graph…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Note the direction of the arrows, which state that each class causes certain features, with a certain probability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4763" name="Line 16"/>
          <p:cNvSpPr>
            <a:spLocks noChangeShapeType="1"/>
          </p:cNvSpPr>
          <p:nvPr/>
        </p:nvSpPr>
        <p:spPr bwMode="auto">
          <a:xfrm>
            <a:off x="5629275" y="1417638"/>
            <a:ext cx="444500" cy="2038350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64" name="Text Box 17"/>
          <p:cNvSpPr txBox="1">
            <a:spLocks noChangeArrowheads="1"/>
          </p:cNvSpPr>
          <p:nvPr/>
        </p:nvSpPr>
        <p:spPr bwMode="auto">
          <a:xfrm>
            <a:off x="6015038" y="4278313"/>
            <a:ext cx="692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folHlink"/>
                </a:solidFill>
              </a:rPr>
              <a:t>…</a:t>
            </a:r>
          </a:p>
        </p:txBody>
      </p:sp>
      <p:sp>
        <p:nvSpPr>
          <p:cNvPr id="74765" name="Line 10"/>
          <p:cNvSpPr>
            <a:spLocks noChangeShapeType="1"/>
          </p:cNvSpPr>
          <p:nvPr/>
        </p:nvSpPr>
        <p:spPr bwMode="auto">
          <a:xfrm flipH="1">
            <a:off x="4614863" y="1387475"/>
            <a:ext cx="695325" cy="27003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24" name="Text Box 12"/>
          <p:cNvSpPr txBox="1">
            <a:spLocks noChangeArrowheads="1"/>
          </p:cNvSpPr>
          <p:nvPr/>
        </p:nvSpPr>
        <p:spPr bwMode="auto">
          <a:xfrm>
            <a:off x="136525" y="346075"/>
            <a:ext cx="4060825" cy="2468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  <a:t>Naïve Bayes is fast and space efficient</a:t>
            </a:r>
          </a:p>
          <a:p>
            <a:pPr eaLnBrk="1" hangingPunct="1">
              <a:defRPr/>
            </a:pPr>
            <a:endParaRPr lang="en-US" sz="3200"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eaLnBrk="1" hangingPunct="1">
              <a:defRPr/>
            </a:pPr>
            <a:r>
              <a:rPr lang="en-US" sz="2000"/>
              <a:t>We can look up all the probabilities with a single scan of the database and store them in a (small) table…</a:t>
            </a:r>
          </a:p>
        </p:txBody>
      </p:sp>
      <p:graphicFrame>
        <p:nvGraphicFramePr>
          <p:cNvPr id="13371" name="Group 59"/>
          <p:cNvGraphicFramePr>
            <a:graphicFrameLocks noGrp="1"/>
          </p:cNvGraphicFramePr>
          <p:nvPr/>
        </p:nvGraphicFramePr>
        <p:xfrm>
          <a:off x="2089150" y="4037013"/>
          <a:ext cx="2324100" cy="1524000"/>
        </p:xfrm>
        <a:graphic>
          <a:graphicData uri="http://schemas.openxmlformats.org/drawingml/2006/table">
            <a:tbl>
              <a:tblPr/>
              <a:tblGrid>
                <a:gridCol w="800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536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63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Over190</a:t>
                      </a:r>
                      <a:r>
                        <a:rPr kumimoji="0" lang="en-US" sz="14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cm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7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51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0.85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67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67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5803" name="Oval 39"/>
          <p:cNvSpPr>
            <a:spLocks noChangeArrowheads="1"/>
          </p:cNvSpPr>
          <p:nvPr/>
        </p:nvSpPr>
        <p:spPr bwMode="auto">
          <a:xfrm>
            <a:off x="5400675" y="2860675"/>
            <a:ext cx="1008063" cy="100965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5804" name="Oval 40"/>
          <p:cNvSpPr>
            <a:spLocks noChangeArrowheads="1"/>
          </p:cNvSpPr>
          <p:nvPr/>
        </p:nvSpPr>
        <p:spPr bwMode="auto">
          <a:xfrm>
            <a:off x="7948613" y="2860675"/>
            <a:ext cx="1009650" cy="100965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5805" name="Oval 41"/>
          <p:cNvSpPr>
            <a:spLocks noChangeArrowheads="1"/>
          </p:cNvSpPr>
          <p:nvPr/>
        </p:nvSpPr>
        <p:spPr bwMode="auto">
          <a:xfrm>
            <a:off x="3806825" y="2860675"/>
            <a:ext cx="1009650" cy="100965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5806" name="Oval 42"/>
          <p:cNvSpPr>
            <a:spLocks noChangeArrowheads="1"/>
          </p:cNvSpPr>
          <p:nvPr/>
        </p:nvSpPr>
        <p:spPr bwMode="auto">
          <a:xfrm>
            <a:off x="6091238" y="100013"/>
            <a:ext cx="901700" cy="901700"/>
          </a:xfrm>
          <a:prstGeom prst="ellipse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3355" name="Rectangle 43"/>
          <p:cNvSpPr>
            <a:spLocks noChangeArrowheads="1"/>
          </p:cNvSpPr>
          <p:nvPr/>
        </p:nvSpPr>
        <p:spPr bwMode="auto">
          <a:xfrm>
            <a:off x="6180138" y="-230188"/>
            <a:ext cx="711200" cy="1098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6600" i="1"/>
              <a:t>c</a:t>
            </a:r>
            <a:r>
              <a:rPr lang="en-US" sz="6600" i="1" baseline="-25000"/>
              <a:t>j</a:t>
            </a:r>
            <a:endParaRPr lang="en-US" sz="480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5808" name="Line 44"/>
          <p:cNvSpPr>
            <a:spLocks noChangeShapeType="1"/>
          </p:cNvSpPr>
          <p:nvPr/>
        </p:nvSpPr>
        <p:spPr bwMode="auto">
          <a:xfrm flipH="1">
            <a:off x="4562475" y="842963"/>
            <a:ext cx="1633538" cy="20955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09" name="Line 45"/>
          <p:cNvSpPr>
            <a:spLocks noChangeShapeType="1"/>
          </p:cNvSpPr>
          <p:nvPr/>
        </p:nvSpPr>
        <p:spPr bwMode="auto">
          <a:xfrm>
            <a:off x="6869113" y="842963"/>
            <a:ext cx="1292225" cy="20716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0" name="Line 46"/>
          <p:cNvSpPr>
            <a:spLocks noChangeShapeType="1"/>
          </p:cNvSpPr>
          <p:nvPr/>
        </p:nvSpPr>
        <p:spPr bwMode="auto">
          <a:xfrm>
            <a:off x="6637338" y="1000125"/>
            <a:ext cx="311150" cy="1420813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1" name="Text Box 47"/>
          <p:cNvSpPr txBox="1">
            <a:spLocks noChangeArrowheads="1"/>
          </p:cNvSpPr>
          <p:nvPr/>
        </p:nvSpPr>
        <p:spPr bwMode="auto">
          <a:xfrm>
            <a:off x="6907213" y="2994025"/>
            <a:ext cx="692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folHlink"/>
                </a:solidFill>
              </a:rPr>
              <a:t>…</a:t>
            </a:r>
          </a:p>
        </p:txBody>
      </p:sp>
      <p:sp>
        <p:nvSpPr>
          <p:cNvPr id="75812" name="Line 48"/>
          <p:cNvSpPr>
            <a:spLocks noChangeShapeType="1"/>
          </p:cNvSpPr>
          <p:nvPr/>
        </p:nvSpPr>
        <p:spPr bwMode="auto">
          <a:xfrm flipH="1">
            <a:off x="5930900" y="979488"/>
            <a:ext cx="484188" cy="18811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5813" name="Rectangle 49"/>
          <p:cNvSpPr>
            <a:spLocks noGrp="1" noChangeArrowheads="1"/>
          </p:cNvSpPr>
          <p:nvPr>
            <p:ph type="body" idx="1"/>
          </p:nvPr>
        </p:nvSpPr>
        <p:spPr>
          <a:xfrm>
            <a:off x="3309938" y="3125788"/>
            <a:ext cx="6724650" cy="311150"/>
          </a:xfrm>
          <a:noFill/>
        </p:spPr>
        <p:txBody>
          <a:bodyPr/>
          <a:lstStyle/>
          <a:p>
            <a:pPr lvl="1" eaLnBrk="1" hangingPunct="1">
              <a:lnSpc>
                <a:spcPct val="90000"/>
              </a:lnSpc>
              <a:buFontTx/>
              <a:buNone/>
            </a:pP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400" i="1"/>
              <a:t>d</a:t>
            </a:r>
            <a:r>
              <a:rPr lang="en-US" altLang="en-US" sz="2400" baseline="-25000"/>
              <a:t>1</a:t>
            </a:r>
            <a:r>
              <a:rPr lang="en-US" altLang="en-US" sz="2400"/>
              <a:t>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         </a:t>
            </a: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400" i="1"/>
              <a:t>d</a:t>
            </a:r>
            <a:r>
              <a:rPr lang="en-US" altLang="en-US" sz="2400" baseline="-25000"/>
              <a:t>2</a:t>
            </a:r>
            <a:r>
              <a:rPr lang="en-US" altLang="en-US" sz="2400"/>
              <a:t>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                     </a:t>
            </a: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400" i="1"/>
              <a:t>d</a:t>
            </a:r>
            <a:r>
              <a:rPr lang="en-US" altLang="en-US" sz="2400" i="1" baseline="-25000"/>
              <a:t>n</a:t>
            </a:r>
            <a:r>
              <a:rPr lang="en-US" altLang="en-US" sz="2400"/>
              <a:t>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</a:t>
            </a:r>
          </a:p>
        </p:txBody>
      </p:sp>
      <p:graphicFrame>
        <p:nvGraphicFramePr>
          <p:cNvPr id="13372" name="Group 60"/>
          <p:cNvGraphicFramePr>
            <a:graphicFrameLocks noGrp="1"/>
          </p:cNvGraphicFramePr>
          <p:nvPr/>
        </p:nvGraphicFramePr>
        <p:xfrm>
          <a:off x="4783138" y="4038600"/>
          <a:ext cx="2324100" cy="1524000"/>
        </p:xfrm>
        <a:graphic>
          <a:graphicData uri="http://schemas.openxmlformats.org/drawingml/2006/table">
            <a:tbl>
              <a:tblPr/>
              <a:tblGrid>
                <a:gridCol w="8001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953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86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Long Hair</a:t>
                      </a:r>
                      <a:endParaRPr kumimoji="0" lang="en-US" sz="14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7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51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67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67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3421" name="Group 109"/>
          <p:cNvGraphicFramePr>
            <a:graphicFrameLocks noGrp="1"/>
          </p:cNvGraphicFramePr>
          <p:nvPr/>
        </p:nvGraphicFramePr>
        <p:xfrm>
          <a:off x="8255000" y="4038600"/>
          <a:ext cx="989013" cy="1524000"/>
        </p:xfrm>
        <a:graphic>
          <a:graphicData uri="http://schemas.openxmlformats.org/drawingml/2006/table">
            <a:tbl>
              <a:tblPr/>
              <a:tblGrid>
                <a:gridCol w="7807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82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marL="91410" marR="9141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10" marR="9141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7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marL="91410" marR="9141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10" marR="9141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51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10" marR="9141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67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marL="91410" marR="9141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10" marR="9141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67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410" marR="9141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01" name="Text Box 13"/>
          <p:cNvSpPr txBox="1">
            <a:spLocks noChangeArrowheads="1"/>
          </p:cNvSpPr>
          <p:nvPr/>
        </p:nvSpPr>
        <p:spPr bwMode="auto">
          <a:xfrm>
            <a:off x="195263" y="371475"/>
            <a:ext cx="8624887" cy="2349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800">
                <a:effectLst>
                  <a:outerShdw blurRad="38100" dist="38100" dir="2700000" algn="tl">
                    <a:srgbClr val="C0C0C0"/>
                  </a:outerShdw>
                </a:effectLst>
              </a:rPr>
              <a:t>Naïve Bayes is NOT sensitive to irrelevant features...</a:t>
            </a:r>
          </a:p>
          <a:p>
            <a:pPr eaLnBrk="1" hangingPunct="1">
              <a:defRPr/>
            </a:pPr>
            <a:endParaRPr lang="en-US" sz="2000"/>
          </a:p>
          <a:p>
            <a:pPr eaLnBrk="1" hangingPunct="1">
              <a:defRPr/>
            </a:pPr>
            <a:endParaRPr lang="en-US" sz="1600"/>
          </a:p>
          <a:p>
            <a:pPr eaLnBrk="1" hangingPunct="1">
              <a:defRPr/>
            </a:pPr>
            <a:r>
              <a:rPr lang="en-US" sz="2800"/>
              <a:t>Suppose we are trying to classify a persons sex based on several features, including eye color. </a:t>
            </a:r>
            <a:r>
              <a:rPr lang="en-US" sz="2800">
                <a:solidFill>
                  <a:schemeClr val="folHlink"/>
                </a:solidFill>
              </a:rPr>
              <a:t>(Of course, eye color is completely irrelevant to a persons gender)</a:t>
            </a:r>
          </a:p>
        </p:txBody>
      </p:sp>
      <p:sp>
        <p:nvSpPr>
          <p:cNvPr id="12306" name="Rectangle 18"/>
          <p:cNvSpPr>
            <a:spLocks noChangeArrowheads="1"/>
          </p:cNvSpPr>
          <p:nvPr/>
        </p:nvSpPr>
        <p:spPr bwMode="auto">
          <a:xfrm>
            <a:off x="814388" y="3240088"/>
            <a:ext cx="8513762" cy="1333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lvl="1" eaLnBrk="1" hangingPunct="1">
              <a:spcBef>
                <a:spcPct val="20000"/>
              </a:spcBef>
              <a:defRPr/>
            </a:pPr>
            <a:endParaRPr lang="en-US" i="1"/>
          </a:p>
          <a:p>
            <a:pPr lvl="1" eaLnBrk="1" hangingPunct="1">
              <a:spcBef>
                <a:spcPct val="20000"/>
              </a:spcBef>
              <a:defRPr/>
            </a:pPr>
            <a:r>
              <a:rPr lang="en-US" i="1"/>
              <a:t>p</a:t>
            </a:r>
            <a:r>
              <a:rPr lang="en-US"/>
              <a:t>(</a:t>
            </a:r>
            <a:r>
              <a:rPr lang="en-US" sz="2000"/>
              <a:t>Jessica </a:t>
            </a:r>
            <a:r>
              <a:rPr lang="en-US"/>
              <a:t>| </a:t>
            </a:r>
            <a:r>
              <a:rPr lang="en-US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Female</a:t>
            </a:r>
            <a:r>
              <a:rPr lang="en-US"/>
              <a:t>) = </a:t>
            </a:r>
            <a:r>
              <a:rPr lang="en-US" i="1"/>
              <a:t> 9,000/10,000 </a:t>
            </a:r>
            <a:r>
              <a:rPr lang="en-US"/>
              <a:t>       *  </a:t>
            </a:r>
            <a:r>
              <a:rPr lang="en-US" i="1"/>
              <a:t>9,975/10,000   </a:t>
            </a:r>
            <a:r>
              <a:rPr lang="en-US"/>
              <a:t>* ….</a:t>
            </a:r>
          </a:p>
          <a:p>
            <a:pPr lvl="1" eaLnBrk="1" hangingPunct="1">
              <a:spcBef>
                <a:spcPct val="20000"/>
              </a:spcBef>
              <a:defRPr/>
            </a:pPr>
            <a:r>
              <a:rPr lang="en-US" i="1"/>
              <a:t>p</a:t>
            </a:r>
            <a:r>
              <a:rPr lang="en-US"/>
              <a:t>(</a:t>
            </a:r>
            <a:r>
              <a:rPr lang="en-US" sz="2000"/>
              <a:t>Jessica </a:t>
            </a:r>
            <a:r>
              <a:rPr lang="en-US"/>
              <a:t>| </a:t>
            </a:r>
            <a:r>
              <a:rPr lang="en-US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Male</a:t>
            </a:r>
            <a:r>
              <a:rPr lang="en-US"/>
              <a:t>)    =  </a:t>
            </a:r>
            <a:r>
              <a:rPr lang="en-US" i="1"/>
              <a:t>9,001/10,000 </a:t>
            </a:r>
            <a:r>
              <a:rPr lang="en-US"/>
              <a:t>        *  </a:t>
            </a:r>
            <a:r>
              <a:rPr lang="en-US" i="1"/>
              <a:t>2/10,000          </a:t>
            </a:r>
            <a:r>
              <a:rPr lang="en-US"/>
              <a:t>* ….</a:t>
            </a:r>
          </a:p>
        </p:txBody>
      </p:sp>
      <p:sp>
        <p:nvSpPr>
          <p:cNvPr id="76804" name="Rectangle 19"/>
          <p:cNvSpPr>
            <a:spLocks noChangeArrowheads="1"/>
          </p:cNvSpPr>
          <p:nvPr/>
        </p:nvSpPr>
        <p:spPr bwMode="auto">
          <a:xfrm>
            <a:off x="228600" y="2881313"/>
            <a:ext cx="83693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lvl="1" eaLnBrk="1" hangingPunct="1">
              <a:buFontTx/>
              <a:buNone/>
            </a:pP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000"/>
              <a:t>Jessica </a:t>
            </a:r>
            <a:r>
              <a:rPr lang="en-US" altLang="en-US" sz="2400"/>
              <a:t>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= </a:t>
            </a:r>
            <a:r>
              <a:rPr lang="en-US" altLang="en-US" sz="2400" i="1"/>
              <a:t>p</a:t>
            </a:r>
            <a:r>
              <a:rPr lang="en-US" altLang="en-US" sz="2400"/>
              <a:t>(eye = brown|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* </a:t>
            </a:r>
            <a:r>
              <a:rPr lang="en-US" altLang="en-US" sz="2400" i="1"/>
              <a:t>p</a:t>
            </a:r>
            <a:r>
              <a:rPr lang="en-US" altLang="en-US" sz="2400"/>
              <a:t>( wears_dress = yes|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* ….</a:t>
            </a:r>
          </a:p>
        </p:txBody>
      </p:sp>
      <p:sp>
        <p:nvSpPr>
          <p:cNvPr id="76805" name="Text Box 21"/>
          <p:cNvSpPr txBox="1">
            <a:spLocks noChangeArrowheads="1"/>
          </p:cNvSpPr>
          <p:nvPr/>
        </p:nvSpPr>
        <p:spPr bwMode="auto">
          <a:xfrm>
            <a:off x="520700" y="5624513"/>
            <a:ext cx="7977188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However, this assumes that we have good enough estimates of the probabilities, so the more data the better.  </a:t>
            </a:r>
          </a:p>
        </p:txBody>
      </p:sp>
      <p:sp>
        <p:nvSpPr>
          <p:cNvPr id="76806" name="Text Box 22"/>
          <p:cNvSpPr txBox="1">
            <a:spLocks noChangeArrowheads="1"/>
          </p:cNvSpPr>
          <p:nvPr/>
        </p:nvSpPr>
        <p:spPr bwMode="auto">
          <a:xfrm>
            <a:off x="6332538" y="4718050"/>
            <a:ext cx="23320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Almost the same!</a:t>
            </a:r>
          </a:p>
        </p:txBody>
      </p:sp>
      <p:sp>
        <p:nvSpPr>
          <p:cNvPr id="76807" name="Line 23"/>
          <p:cNvSpPr>
            <a:spLocks noChangeShapeType="1"/>
          </p:cNvSpPr>
          <p:nvPr/>
        </p:nvSpPr>
        <p:spPr bwMode="auto">
          <a:xfrm flipH="1" flipV="1">
            <a:off x="5545138" y="4060825"/>
            <a:ext cx="771525" cy="720725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08" name="Line 24"/>
          <p:cNvSpPr>
            <a:spLocks noChangeShapeType="1"/>
          </p:cNvSpPr>
          <p:nvPr/>
        </p:nvSpPr>
        <p:spPr bwMode="auto">
          <a:xfrm flipH="1" flipV="1">
            <a:off x="5538788" y="4432300"/>
            <a:ext cx="746125" cy="4953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Text Box 1026"/>
          <p:cNvSpPr txBox="1">
            <a:spLocks noChangeArrowheads="1"/>
          </p:cNvSpPr>
          <p:nvPr/>
        </p:nvSpPr>
        <p:spPr bwMode="auto">
          <a:xfrm>
            <a:off x="119063" y="111125"/>
            <a:ext cx="4362450" cy="289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u="sng">
                <a:effectLst>
                  <a:outerShdw blurRad="38100" dist="38100" dir="2700000" algn="tl">
                    <a:srgbClr val="C0C0C0"/>
                  </a:outerShdw>
                </a:effectLst>
              </a:rPr>
              <a:t>An obvious point</a:t>
            </a: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. I have used a simple two class problem, and two possible values for each example, for my previous examples. However we can have an arbitrary number of classes, or feature values</a:t>
            </a:r>
          </a:p>
          <a:p>
            <a:pPr eaLnBrk="1" hangingPunct="1">
              <a:defRPr/>
            </a:pPr>
            <a:endParaRPr lang="en-US" sz="1600"/>
          </a:p>
        </p:txBody>
      </p:sp>
      <p:graphicFrame>
        <p:nvGraphicFramePr>
          <p:cNvPr id="65635" name="Group 1123"/>
          <p:cNvGraphicFramePr>
            <a:graphicFrameLocks noGrp="1"/>
          </p:cNvGraphicFramePr>
          <p:nvPr/>
        </p:nvGraphicFramePr>
        <p:xfrm>
          <a:off x="2022475" y="4037013"/>
          <a:ext cx="2390775" cy="2133600"/>
        </p:xfrm>
        <a:graphic>
          <a:graphicData uri="http://schemas.openxmlformats.org/drawingml/2006/table">
            <a:tbl>
              <a:tblPr/>
              <a:tblGrid>
                <a:gridCol w="7794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451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Animal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Mass &gt;10</a:t>
                      </a:r>
                      <a:r>
                        <a:rPr kumimoji="0" lang="en-US" sz="14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kg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7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Cat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51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0.85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6700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Dog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32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3213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Pig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67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77858" name="Oval 1051"/>
          <p:cNvSpPr>
            <a:spLocks noChangeArrowheads="1"/>
          </p:cNvSpPr>
          <p:nvPr/>
        </p:nvSpPr>
        <p:spPr bwMode="auto">
          <a:xfrm>
            <a:off x="5400675" y="2860675"/>
            <a:ext cx="1008063" cy="100965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7859" name="Oval 1052"/>
          <p:cNvSpPr>
            <a:spLocks noChangeArrowheads="1"/>
          </p:cNvSpPr>
          <p:nvPr/>
        </p:nvSpPr>
        <p:spPr bwMode="auto">
          <a:xfrm>
            <a:off x="7948613" y="2860675"/>
            <a:ext cx="1009650" cy="100965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7860" name="Oval 1053"/>
          <p:cNvSpPr>
            <a:spLocks noChangeArrowheads="1"/>
          </p:cNvSpPr>
          <p:nvPr/>
        </p:nvSpPr>
        <p:spPr bwMode="auto">
          <a:xfrm>
            <a:off x="3806825" y="2860675"/>
            <a:ext cx="1009650" cy="100965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7861" name="Oval 1054"/>
          <p:cNvSpPr>
            <a:spLocks noChangeArrowheads="1"/>
          </p:cNvSpPr>
          <p:nvPr/>
        </p:nvSpPr>
        <p:spPr bwMode="auto">
          <a:xfrm>
            <a:off x="6091238" y="100013"/>
            <a:ext cx="901700" cy="901700"/>
          </a:xfrm>
          <a:prstGeom prst="ellipse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5567" name="Rectangle 1055"/>
          <p:cNvSpPr>
            <a:spLocks noChangeArrowheads="1"/>
          </p:cNvSpPr>
          <p:nvPr/>
        </p:nvSpPr>
        <p:spPr bwMode="auto">
          <a:xfrm>
            <a:off x="6180138" y="-230188"/>
            <a:ext cx="711200" cy="1098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6600" i="1"/>
              <a:t>c</a:t>
            </a:r>
            <a:r>
              <a:rPr lang="en-US" sz="6600" i="1" baseline="-25000"/>
              <a:t>j</a:t>
            </a:r>
            <a:endParaRPr lang="en-US" sz="480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7863" name="Line 1056"/>
          <p:cNvSpPr>
            <a:spLocks noChangeShapeType="1"/>
          </p:cNvSpPr>
          <p:nvPr/>
        </p:nvSpPr>
        <p:spPr bwMode="auto">
          <a:xfrm flipH="1">
            <a:off x="4562475" y="842963"/>
            <a:ext cx="1633538" cy="20955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4" name="Line 1057"/>
          <p:cNvSpPr>
            <a:spLocks noChangeShapeType="1"/>
          </p:cNvSpPr>
          <p:nvPr/>
        </p:nvSpPr>
        <p:spPr bwMode="auto">
          <a:xfrm>
            <a:off x="6869113" y="842963"/>
            <a:ext cx="1292225" cy="20716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5" name="Line 1058"/>
          <p:cNvSpPr>
            <a:spLocks noChangeShapeType="1"/>
          </p:cNvSpPr>
          <p:nvPr/>
        </p:nvSpPr>
        <p:spPr bwMode="auto">
          <a:xfrm>
            <a:off x="6637338" y="1000125"/>
            <a:ext cx="311150" cy="1420813"/>
          </a:xfrm>
          <a:prstGeom prst="line">
            <a:avLst/>
          </a:prstGeom>
          <a:noFill/>
          <a:ln w="38100">
            <a:solidFill>
              <a:srgbClr val="96969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6" name="Text Box 1059"/>
          <p:cNvSpPr txBox="1">
            <a:spLocks noChangeArrowheads="1"/>
          </p:cNvSpPr>
          <p:nvPr/>
        </p:nvSpPr>
        <p:spPr bwMode="auto">
          <a:xfrm>
            <a:off x="6907213" y="2994025"/>
            <a:ext cx="692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folHlink"/>
                </a:solidFill>
              </a:rPr>
              <a:t>…</a:t>
            </a:r>
          </a:p>
        </p:txBody>
      </p:sp>
      <p:sp>
        <p:nvSpPr>
          <p:cNvPr id="77867" name="Line 1060"/>
          <p:cNvSpPr>
            <a:spLocks noChangeShapeType="1"/>
          </p:cNvSpPr>
          <p:nvPr/>
        </p:nvSpPr>
        <p:spPr bwMode="auto">
          <a:xfrm flipH="1">
            <a:off x="5930900" y="979488"/>
            <a:ext cx="484188" cy="18811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7868" name="Rectangle 1061"/>
          <p:cNvSpPr>
            <a:spLocks noGrp="1" noChangeArrowheads="1"/>
          </p:cNvSpPr>
          <p:nvPr>
            <p:ph type="body" idx="1"/>
          </p:nvPr>
        </p:nvSpPr>
        <p:spPr>
          <a:xfrm>
            <a:off x="3309938" y="3125788"/>
            <a:ext cx="6724650" cy="311150"/>
          </a:xfrm>
          <a:noFill/>
        </p:spPr>
        <p:txBody>
          <a:bodyPr/>
          <a:lstStyle/>
          <a:p>
            <a:pPr lvl="1" eaLnBrk="1" hangingPunct="1">
              <a:lnSpc>
                <a:spcPct val="90000"/>
              </a:lnSpc>
              <a:buFontTx/>
              <a:buNone/>
            </a:pP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400" i="1"/>
              <a:t>d</a:t>
            </a:r>
            <a:r>
              <a:rPr lang="en-US" altLang="en-US" sz="2400" baseline="-25000"/>
              <a:t>1</a:t>
            </a:r>
            <a:r>
              <a:rPr lang="en-US" altLang="en-US" sz="2400"/>
              <a:t>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         </a:t>
            </a: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400" i="1"/>
              <a:t>d</a:t>
            </a:r>
            <a:r>
              <a:rPr lang="en-US" altLang="en-US" sz="2400" baseline="-25000"/>
              <a:t>2</a:t>
            </a:r>
            <a:r>
              <a:rPr lang="en-US" altLang="en-US" sz="2400"/>
              <a:t>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                      </a:t>
            </a:r>
            <a:r>
              <a:rPr lang="en-US" altLang="en-US" sz="2400" i="1"/>
              <a:t>p</a:t>
            </a:r>
            <a:r>
              <a:rPr lang="en-US" altLang="en-US" sz="2400"/>
              <a:t>(</a:t>
            </a:r>
            <a:r>
              <a:rPr lang="en-US" altLang="en-US" sz="2400" i="1"/>
              <a:t>d</a:t>
            </a:r>
            <a:r>
              <a:rPr lang="en-US" altLang="en-US" sz="2400" i="1" baseline="-25000"/>
              <a:t>n</a:t>
            </a:r>
            <a:r>
              <a:rPr lang="en-US" altLang="en-US" sz="2400"/>
              <a:t>|</a:t>
            </a:r>
            <a:r>
              <a:rPr lang="en-US" altLang="en-US" sz="2400" i="1"/>
              <a:t>c</a:t>
            </a:r>
            <a:r>
              <a:rPr lang="en-US" altLang="en-US" sz="2400" i="1" baseline="-25000"/>
              <a:t>j</a:t>
            </a:r>
            <a:r>
              <a:rPr lang="en-US" altLang="en-US" sz="2400"/>
              <a:t>)</a:t>
            </a:r>
          </a:p>
        </p:txBody>
      </p:sp>
      <p:graphicFrame>
        <p:nvGraphicFramePr>
          <p:cNvPr id="65668" name="Group 1156"/>
          <p:cNvGraphicFramePr>
            <a:graphicFrameLocks noGrp="1"/>
          </p:cNvGraphicFramePr>
          <p:nvPr/>
        </p:nvGraphicFramePr>
        <p:xfrm>
          <a:off x="8364538" y="4060825"/>
          <a:ext cx="779462" cy="1976439"/>
        </p:xfrm>
        <a:graphic>
          <a:graphicData uri="http://schemas.openxmlformats.org/drawingml/2006/table">
            <a:tbl>
              <a:tblPr/>
              <a:tblGrid>
                <a:gridCol w="7794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Animal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318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Cat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699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Dog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699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Pig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65727" name="Group 1215"/>
          <p:cNvGraphicFramePr>
            <a:graphicFrameLocks noGrp="1"/>
          </p:cNvGraphicFramePr>
          <p:nvPr/>
        </p:nvGraphicFramePr>
        <p:xfrm>
          <a:off x="4951413" y="4062413"/>
          <a:ext cx="2390775" cy="3048000"/>
        </p:xfrm>
        <a:graphic>
          <a:graphicData uri="http://schemas.openxmlformats.org/drawingml/2006/table">
            <a:tbl>
              <a:tblPr/>
              <a:tblGrid>
                <a:gridCol w="7794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45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Animal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Color</a:t>
                      </a:r>
                      <a:r>
                        <a:rPr kumimoji="0" lang="en-US" sz="1400" b="1" i="0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70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Cat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Black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51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White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0.23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51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Brown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0.44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6700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Dog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Black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32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White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32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Brown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3213">
                <a:tc rowSpan="3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rgbClr val="990099"/>
                          </a:solidFill>
                          <a:effectLst>
                            <a:outerShdw blurRad="38100" dist="38100" dir="2700000" algn="tl">
                              <a:srgbClr val="C0C0C0"/>
                            </a:outerShdw>
                          </a:effectLst>
                          <a:latin typeface="Times New Roman" pitchFamily="18" charset="0"/>
                        </a:rPr>
                        <a:t>Pig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Black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32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White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67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Brown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1030"/>
          <p:cNvSpPr>
            <a:spLocks noChangeArrowheads="1"/>
          </p:cNvSpPr>
          <p:nvPr/>
        </p:nvSpPr>
        <p:spPr bwMode="auto">
          <a:xfrm>
            <a:off x="0" y="32766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10243" name="Picture 140" descr="ghoppr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64388" y="333375"/>
            <a:ext cx="140335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TextBox 13"/>
          <p:cNvSpPr txBox="1"/>
          <p:nvPr/>
        </p:nvSpPr>
        <p:spPr>
          <a:xfrm>
            <a:off x="107950" y="188913"/>
            <a:ext cx="8856663" cy="686276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 sz="2000" dirty="0"/>
              <a:t>Let us consider an example that uses Boolean features:</a:t>
            </a:r>
          </a:p>
          <a:p>
            <a:pPr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Features: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en-US" sz="2000" dirty="0"/>
              <a:t> Has wings?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en-US" sz="2000" dirty="0"/>
              <a:t> Has spur on front legs?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en-US" sz="2000" dirty="0"/>
              <a:t> Has cone-shaped head?</a:t>
            </a:r>
          </a:p>
          <a:p>
            <a:pPr lvl="1" eaLnBrk="1" hangingPunct="1">
              <a:buFont typeface="Arial" pitchFamily="34" charset="0"/>
              <a:buChar char="•"/>
              <a:defRPr/>
            </a:pPr>
            <a:r>
              <a:rPr lang="en-US" sz="2000" dirty="0"/>
              <a:t> length(antenna) &gt; 1.5* length(abdomen)   </a:t>
            </a:r>
            <a:r>
              <a:rPr lang="en-US" sz="2000" dirty="0">
                <a:solidFill>
                  <a:schemeClr val="bg1">
                    <a:lumMod val="50000"/>
                  </a:schemeClr>
                </a:solidFill>
              </a:rPr>
              <a:t>(real values converted to Boolean)</a:t>
            </a:r>
          </a:p>
          <a:p>
            <a:pPr eaLnBrk="1" hangingPunct="1">
              <a:buFont typeface="Arial" pitchFamily="34" charset="0"/>
              <a:buChar char="•"/>
              <a:defRPr/>
            </a:pPr>
            <a:endParaRPr lang="en-US" sz="2000" dirty="0"/>
          </a:p>
          <a:p>
            <a:pPr eaLnBrk="1" hangingPunct="1">
              <a:defRPr/>
            </a:pPr>
            <a:r>
              <a:rPr lang="en-US" sz="2000" dirty="0"/>
              <a:t>Under this representation, every insect is a just Boolean vector:</a:t>
            </a:r>
          </a:p>
          <a:p>
            <a:pPr lvl="2" eaLnBrk="1" hangingPunct="1">
              <a:defRPr/>
            </a:pPr>
            <a:r>
              <a:rPr lang="en-US" sz="2000" dirty="0"/>
              <a:t>Insect</a:t>
            </a:r>
            <a:r>
              <a:rPr lang="en-US" sz="2000" baseline="-25000" dirty="0"/>
              <a:t>17</a:t>
            </a:r>
            <a:r>
              <a:rPr lang="en-US" sz="2000" dirty="0"/>
              <a:t> ={true, true, false, false}</a:t>
            </a:r>
          </a:p>
          <a:p>
            <a:pPr lvl="2" eaLnBrk="1" hangingPunct="1">
              <a:defRPr/>
            </a:pPr>
            <a:r>
              <a:rPr lang="en-US" sz="2000" dirty="0"/>
              <a:t>   or</a:t>
            </a:r>
          </a:p>
          <a:p>
            <a:pPr lvl="2" eaLnBrk="1" hangingPunct="1">
              <a:defRPr/>
            </a:pPr>
            <a:r>
              <a:rPr lang="en-US" sz="2000" dirty="0"/>
              <a:t>Insect</a:t>
            </a:r>
            <a:r>
              <a:rPr lang="en-US" sz="2000" baseline="-25000" dirty="0"/>
              <a:t>17</a:t>
            </a:r>
            <a:r>
              <a:rPr lang="en-US" sz="2000" dirty="0"/>
              <a:t> ={1,1,0,0}</a:t>
            </a:r>
          </a:p>
          <a:p>
            <a:pPr eaLnBrk="1" hangingPunct="1">
              <a:defRPr/>
            </a:pPr>
            <a:r>
              <a:rPr lang="en-US" sz="2000" dirty="0"/>
              <a:t>Instead of using the Euclidean distance, we can use the Hamming distance (or one of many other measures).</a:t>
            </a:r>
          </a:p>
          <a:p>
            <a:pPr eaLnBrk="1" hangingPunct="1">
              <a:defRPr/>
            </a:pPr>
            <a:endParaRPr lang="en-US" sz="2000" dirty="0"/>
          </a:p>
          <a:p>
            <a:pPr marL="0" lvl="2" eaLnBrk="1" hangingPunct="1">
              <a:defRPr/>
            </a:pPr>
            <a:r>
              <a:rPr lang="en-US" sz="2000" dirty="0"/>
              <a:t>Which insect is the nearest neighbor of Insect</a:t>
            </a:r>
            <a:r>
              <a:rPr lang="en-US" sz="2000" baseline="-25000" dirty="0"/>
              <a:t>17</a:t>
            </a:r>
            <a:r>
              <a:rPr lang="en-US" sz="2000" dirty="0"/>
              <a:t> ={1,1,0,0}?</a:t>
            </a:r>
          </a:p>
          <a:p>
            <a:pPr marL="0" lvl="2" eaLnBrk="1" hangingPunct="1">
              <a:defRPr/>
            </a:pPr>
            <a:endParaRPr lang="en-US" sz="2000" dirty="0"/>
          </a:p>
          <a:p>
            <a:pPr marL="0" lvl="2" eaLnBrk="1" hangingPunct="1">
              <a:defRPr/>
            </a:pPr>
            <a:r>
              <a:rPr lang="en-US" sz="2000" dirty="0"/>
              <a:t>    </a:t>
            </a:r>
            <a:r>
              <a:rPr lang="en-US" sz="2000" dirty="0">
                <a:solidFill>
                  <a:srgbClr val="0000FF"/>
                </a:solidFill>
              </a:rPr>
              <a:t>Insect</a:t>
            </a:r>
            <a:r>
              <a:rPr lang="en-US" sz="2000" baseline="-25000" dirty="0">
                <a:solidFill>
                  <a:srgbClr val="0000FF"/>
                </a:solidFill>
              </a:rPr>
              <a:t>1</a:t>
            </a:r>
            <a:r>
              <a:rPr lang="en-US" sz="2000" dirty="0"/>
              <a:t> ={1,1,0,1}, </a:t>
            </a:r>
            <a:r>
              <a:rPr lang="en-US" sz="2000" dirty="0">
                <a:solidFill>
                  <a:srgbClr val="0000FF"/>
                </a:solidFill>
              </a:rPr>
              <a:t>Insect</a:t>
            </a:r>
            <a:r>
              <a:rPr lang="en-US" sz="2000" baseline="-25000" dirty="0">
                <a:solidFill>
                  <a:srgbClr val="0000FF"/>
                </a:solidFill>
              </a:rPr>
              <a:t>2</a:t>
            </a:r>
            <a:r>
              <a:rPr lang="en-US" sz="2000" dirty="0"/>
              <a:t> ={0,0,0,0}, </a:t>
            </a:r>
            <a:r>
              <a:rPr lang="en-US" sz="2000" dirty="0">
                <a:solidFill>
                  <a:srgbClr val="00B050"/>
                </a:solidFill>
              </a:rPr>
              <a:t>Insect</a:t>
            </a:r>
            <a:r>
              <a:rPr lang="en-US" sz="2000" baseline="-25000" dirty="0">
                <a:solidFill>
                  <a:srgbClr val="00B050"/>
                </a:solidFill>
              </a:rPr>
              <a:t>3</a:t>
            </a:r>
            <a:r>
              <a:rPr lang="en-US" sz="2000" dirty="0"/>
              <a:t> ={0,1,1,1}, </a:t>
            </a:r>
            <a:r>
              <a:rPr lang="en-US" sz="2000" dirty="0">
                <a:solidFill>
                  <a:srgbClr val="00B050"/>
                </a:solidFill>
              </a:rPr>
              <a:t>Insect</a:t>
            </a:r>
            <a:r>
              <a:rPr lang="en-US" sz="2000" baseline="-25000" dirty="0">
                <a:solidFill>
                  <a:srgbClr val="00B050"/>
                </a:solidFill>
              </a:rPr>
              <a:t>3</a:t>
            </a:r>
            <a:r>
              <a:rPr lang="en-US" sz="2000" dirty="0"/>
              <a:t> ={0,1,1,1}</a:t>
            </a:r>
          </a:p>
          <a:p>
            <a:pPr marL="0" lvl="2" eaLnBrk="1" hangingPunct="1">
              <a:defRPr/>
            </a:pPr>
            <a:endParaRPr lang="en-US" sz="2000" dirty="0"/>
          </a:p>
          <a:p>
            <a:pPr marL="0" lvl="2" eaLnBrk="1" hangingPunct="1">
              <a:defRPr/>
            </a:pPr>
            <a:r>
              <a:rPr lang="en-US" sz="2000" dirty="0"/>
              <a:t>Here we would say Insect</a:t>
            </a:r>
            <a:r>
              <a:rPr lang="en-US" sz="2000" baseline="-25000" dirty="0"/>
              <a:t>17</a:t>
            </a:r>
            <a:r>
              <a:rPr lang="en-US" sz="2000" dirty="0"/>
              <a:t> is in the blue class.</a:t>
            </a:r>
          </a:p>
          <a:p>
            <a:pPr marL="0" lvl="2" eaLnBrk="1" hangingPunct="1">
              <a:defRPr/>
            </a:pPr>
            <a:endParaRPr lang="en-US" sz="2000" dirty="0"/>
          </a:p>
          <a:p>
            <a:pPr eaLnBrk="1" hangingPunct="1">
              <a:defRPr/>
            </a:pPr>
            <a:endParaRPr lang="en-US" sz="2000" dirty="0"/>
          </a:p>
        </p:txBody>
      </p:sp>
      <p:sp>
        <p:nvSpPr>
          <p:cNvPr id="10245" name="Rectangle 14"/>
          <p:cNvSpPr>
            <a:spLocks noChangeArrowheads="1"/>
          </p:cNvSpPr>
          <p:nvPr/>
        </p:nvSpPr>
        <p:spPr bwMode="auto">
          <a:xfrm>
            <a:off x="7524750" y="1052513"/>
            <a:ext cx="865188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Insect</a:t>
            </a:r>
            <a:r>
              <a:rPr lang="en-US" altLang="en-US" sz="1600" baseline="-25000"/>
              <a:t>17</a:t>
            </a:r>
            <a:r>
              <a:rPr lang="en-US" altLang="en-US" sz="1600"/>
              <a:t> </a:t>
            </a:r>
          </a:p>
        </p:txBody>
      </p:sp>
      <p:sp>
        <p:nvSpPr>
          <p:cNvPr id="10246" name="Rectangle 15"/>
          <p:cNvSpPr>
            <a:spLocks noChangeArrowheads="1"/>
          </p:cNvSpPr>
          <p:nvPr/>
        </p:nvSpPr>
        <p:spPr bwMode="auto">
          <a:xfrm>
            <a:off x="0" y="6581775"/>
            <a:ext cx="889317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/>
              <a:t>The Hamming distance between two strings of equal length is the number of positions at which the corresponding symbols are different.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Oval 2"/>
          <p:cNvSpPr>
            <a:spLocks noChangeArrowheads="1"/>
          </p:cNvSpPr>
          <p:nvPr/>
        </p:nvSpPr>
        <p:spPr bwMode="auto">
          <a:xfrm>
            <a:off x="3886200" y="3124200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8851" name="Oval 3"/>
          <p:cNvSpPr>
            <a:spLocks noChangeArrowheads="1"/>
          </p:cNvSpPr>
          <p:nvPr/>
        </p:nvSpPr>
        <p:spPr bwMode="auto">
          <a:xfrm>
            <a:off x="7543800" y="3200400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8852" name="Oval 4"/>
          <p:cNvSpPr>
            <a:spLocks noChangeArrowheads="1"/>
          </p:cNvSpPr>
          <p:nvPr/>
        </p:nvSpPr>
        <p:spPr bwMode="auto">
          <a:xfrm>
            <a:off x="1600200" y="3124200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8853" name="Oval 5"/>
          <p:cNvSpPr>
            <a:spLocks noChangeArrowheads="1"/>
          </p:cNvSpPr>
          <p:nvPr/>
        </p:nvSpPr>
        <p:spPr bwMode="auto">
          <a:xfrm>
            <a:off x="4267200" y="152400"/>
            <a:ext cx="1295400" cy="1295400"/>
          </a:xfrm>
          <a:prstGeom prst="ellipse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342" name="Rectangle 6"/>
          <p:cNvSpPr>
            <a:spLocks noGrp="1" noChangeArrowheads="1"/>
          </p:cNvSpPr>
          <p:nvPr>
            <p:ph type="title"/>
          </p:nvPr>
        </p:nvSpPr>
        <p:spPr>
          <a:xfrm>
            <a:off x="6096000" y="381000"/>
            <a:ext cx="2895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  <a:t>Naïve Bayesian Classifier</a:t>
            </a:r>
            <a:b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endParaRPr lang="en-US" sz="320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8855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1143000" y="3505200"/>
            <a:ext cx="8763000" cy="990600"/>
          </a:xfrm>
        </p:spPr>
        <p:txBody>
          <a:bodyPr/>
          <a:lstStyle/>
          <a:p>
            <a:pPr lvl="1" eaLnBrk="1" hangingPunct="1">
              <a:buFontTx/>
              <a:buNone/>
            </a:pP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baseline="-25000"/>
              <a:t>1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         </a:t>
            </a: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baseline="-25000"/>
              <a:t>2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                     </a:t>
            </a: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i="1" baseline="-25000"/>
              <a:t>n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</a:t>
            </a:r>
          </a:p>
        </p:txBody>
      </p:sp>
      <p:sp>
        <p:nvSpPr>
          <p:cNvPr id="78856" name="Rectangle 8"/>
          <p:cNvSpPr>
            <a:spLocks noChangeArrowheads="1"/>
          </p:cNvSpPr>
          <p:nvPr/>
        </p:nvSpPr>
        <p:spPr bwMode="auto">
          <a:xfrm>
            <a:off x="4267200" y="381000"/>
            <a:ext cx="13255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</a:t>
            </a:r>
          </a:p>
        </p:txBody>
      </p:sp>
      <p:sp>
        <p:nvSpPr>
          <p:cNvPr id="78857" name="Line 9"/>
          <p:cNvSpPr>
            <a:spLocks noChangeShapeType="1"/>
          </p:cNvSpPr>
          <p:nvPr/>
        </p:nvSpPr>
        <p:spPr bwMode="auto">
          <a:xfrm flipH="1">
            <a:off x="2743200" y="1143000"/>
            <a:ext cx="1600200" cy="205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8" name="Line 10"/>
          <p:cNvSpPr>
            <a:spLocks noChangeShapeType="1"/>
          </p:cNvSpPr>
          <p:nvPr/>
        </p:nvSpPr>
        <p:spPr bwMode="auto">
          <a:xfrm flipH="1">
            <a:off x="4648200" y="1447800"/>
            <a:ext cx="152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59" name="Line 11"/>
          <p:cNvSpPr>
            <a:spLocks noChangeShapeType="1"/>
          </p:cNvSpPr>
          <p:nvPr/>
        </p:nvSpPr>
        <p:spPr bwMode="auto">
          <a:xfrm>
            <a:off x="5486400" y="1143000"/>
            <a:ext cx="2362200" cy="205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8860" name="Text Box 12"/>
          <p:cNvSpPr txBox="1">
            <a:spLocks noChangeArrowheads="1"/>
          </p:cNvSpPr>
          <p:nvPr/>
        </p:nvSpPr>
        <p:spPr bwMode="auto">
          <a:xfrm>
            <a:off x="136525" y="346075"/>
            <a:ext cx="2911475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Problem!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Naïve Bayes assumes independence of features…</a:t>
            </a:r>
          </a:p>
        </p:txBody>
      </p:sp>
      <p:graphicFrame>
        <p:nvGraphicFramePr>
          <p:cNvPr id="14349" name="Group 13"/>
          <p:cNvGraphicFramePr>
            <a:graphicFrameLocks noGrp="1"/>
          </p:cNvGraphicFramePr>
          <p:nvPr/>
        </p:nvGraphicFramePr>
        <p:xfrm>
          <a:off x="838200" y="4953000"/>
          <a:ext cx="2286000" cy="173698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61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78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179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marT="45682" marB="4568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6 foot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68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marT="45682" marB="4568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0.15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6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0.85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68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marT="45682" marB="4568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0.01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6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0.99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4373" name="Group 37"/>
          <p:cNvGraphicFramePr>
            <a:graphicFrameLocks noGrp="1"/>
          </p:cNvGraphicFramePr>
          <p:nvPr/>
        </p:nvGraphicFramePr>
        <p:xfrm>
          <a:off x="3352800" y="4953000"/>
          <a:ext cx="2286000" cy="173698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179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marT="45682" marB="4568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200 pounds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68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marT="45682" marB="4568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0.11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6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0.80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68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marT="45682" marB="4568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0.05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6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0.95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Oval 2"/>
          <p:cNvSpPr>
            <a:spLocks noChangeArrowheads="1"/>
          </p:cNvSpPr>
          <p:nvPr/>
        </p:nvSpPr>
        <p:spPr bwMode="auto">
          <a:xfrm>
            <a:off x="3886200" y="3124200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9875" name="Oval 3"/>
          <p:cNvSpPr>
            <a:spLocks noChangeArrowheads="1"/>
          </p:cNvSpPr>
          <p:nvPr/>
        </p:nvSpPr>
        <p:spPr bwMode="auto">
          <a:xfrm>
            <a:off x="7543800" y="3200400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9876" name="Oval 4"/>
          <p:cNvSpPr>
            <a:spLocks noChangeArrowheads="1"/>
          </p:cNvSpPr>
          <p:nvPr/>
        </p:nvSpPr>
        <p:spPr bwMode="auto">
          <a:xfrm>
            <a:off x="1600200" y="3124200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9877" name="Oval 5"/>
          <p:cNvSpPr>
            <a:spLocks noChangeArrowheads="1"/>
          </p:cNvSpPr>
          <p:nvPr/>
        </p:nvSpPr>
        <p:spPr bwMode="auto">
          <a:xfrm>
            <a:off x="4267200" y="152400"/>
            <a:ext cx="1295400" cy="1295400"/>
          </a:xfrm>
          <a:prstGeom prst="ellipse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366" name="Rectangle 6"/>
          <p:cNvSpPr>
            <a:spLocks noGrp="1" noChangeArrowheads="1"/>
          </p:cNvSpPr>
          <p:nvPr>
            <p:ph type="title"/>
          </p:nvPr>
        </p:nvSpPr>
        <p:spPr>
          <a:xfrm>
            <a:off x="6096000" y="381000"/>
            <a:ext cx="2895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  <a:t>Naïve Bayesian Classifier</a:t>
            </a:r>
            <a:b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endParaRPr lang="en-US" sz="320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9879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1143000" y="3505200"/>
            <a:ext cx="8763000" cy="990600"/>
          </a:xfrm>
        </p:spPr>
        <p:txBody>
          <a:bodyPr/>
          <a:lstStyle/>
          <a:p>
            <a:pPr lvl="1" eaLnBrk="1" hangingPunct="1">
              <a:buFontTx/>
              <a:buNone/>
            </a:pP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baseline="-25000"/>
              <a:t>1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         </a:t>
            </a: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baseline="-25000"/>
              <a:t>2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                     </a:t>
            </a: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i="1" baseline="-25000"/>
              <a:t>n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</a:t>
            </a:r>
          </a:p>
        </p:txBody>
      </p:sp>
      <p:sp>
        <p:nvSpPr>
          <p:cNvPr id="79880" name="Rectangle 8"/>
          <p:cNvSpPr>
            <a:spLocks noChangeArrowheads="1"/>
          </p:cNvSpPr>
          <p:nvPr/>
        </p:nvSpPr>
        <p:spPr bwMode="auto">
          <a:xfrm>
            <a:off x="4267200" y="381000"/>
            <a:ext cx="13255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</a:t>
            </a:r>
          </a:p>
        </p:txBody>
      </p:sp>
      <p:sp>
        <p:nvSpPr>
          <p:cNvPr id="79881" name="Line 9"/>
          <p:cNvSpPr>
            <a:spLocks noChangeShapeType="1"/>
          </p:cNvSpPr>
          <p:nvPr/>
        </p:nvSpPr>
        <p:spPr bwMode="auto">
          <a:xfrm flipH="1">
            <a:off x="2743200" y="1143000"/>
            <a:ext cx="1600200" cy="205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2" name="Line 10"/>
          <p:cNvSpPr>
            <a:spLocks noChangeShapeType="1"/>
          </p:cNvSpPr>
          <p:nvPr/>
        </p:nvSpPr>
        <p:spPr bwMode="auto">
          <a:xfrm flipH="1">
            <a:off x="4648200" y="1447800"/>
            <a:ext cx="152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3" name="Line 11"/>
          <p:cNvSpPr>
            <a:spLocks noChangeShapeType="1"/>
          </p:cNvSpPr>
          <p:nvPr/>
        </p:nvSpPr>
        <p:spPr bwMode="auto">
          <a:xfrm>
            <a:off x="5486400" y="1143000"/>
            <a:ext cx="2362200" cy="205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84" name="Text Box 12"/>
          <p:cNvSpPr txBox="1">
            <a:spLocks noChangeArrowheads="1"/>
          </p:cNvSpPr>
          <p:nvPr/>
        </p:nvSpPr>
        <p:spPr bwMode="auto">
          <a:xfrm>
            <a:off x="136525" y="346075"/>
            <a:ext cx="2911475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Solution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Consider the relationships between attributes…</a:t>
            </a:r>
          </a:p>
        </p:txBody>
      </p:sp>
      <p:graphicFrame>
        <p:nvGraphicFramePr>
          <p:cNvPr id="15373" name="Group 13"/>
          <p:cNvGraphicFramePr>
            <a:graphicFrameLocks noGrp="1"/>
          </p:cNvGraphicFramePr>
          <p:nvPr/>
        </p:nvGraphicFramePr>
        <p:xfrm>
          <a:off x="838200" y="5129213"/>
          <a:ext cx="2286000" cy="173698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613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78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1799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marT="45682" marB="4568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6 foot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68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marT="45682" marB="4568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0.15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6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0.85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681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marT="45682" marB="4568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0.01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68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0.99</a:t>
                      </a:r>
                    </a:p>
                  </a:txBody>
                  <a:tcPr marT="45682" marB="456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5397" name="Group 37"/>
          <p:cNvGraphicFramePr>
            <a:graphicFrameLocks noGrp="1"/>
          </p:cNvGraphicFramePr>
          <p:nvPr/>
        </p:nvGraphicFramePr>
        <p:xfrm>
          <a:off x="3370263" y="5148263"/>
          <a:ext cx="4495800" cy="18288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352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85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622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Sex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200 pounds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700">
                <a:tc row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Male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 and </a:t>
                      </a: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6 foot</a:t>
                      </a: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51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 and </a:t>
                      </a: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6 foot</a:t>
                      </a: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0.59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67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 and NOT </a:t>
                      </a: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6 foot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3213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No and NOT </a:t>
                      </a: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6 foot</a:t>
                      </a: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Female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Yes and </a:t>
                      </a:r>
                      <a:r>
                        <a:rPr kumimoji="0" lang="en-US" sz="14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Over 6 foot</a:t>
                      </a: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0.01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9936" name="Freeform 65"/>
          <p:cNvSpPr>
            <a:spLocks/>
          </p:cNvSpPr>
          <p:nvPr/>
        </p:nvSpPr>
        <p:spPr bwMode="auto">
          <a:xfrm>
            <a:off x="2836863" y="4300538"/>
            <a:ext cx="1233487" cy="263525"/>
          </a:xfrm>
          <a:custGeom>
            <a:avLst/>
            <a:gdLst>
              <a:gd name="T0" fmla="*/ 0 w 777"/>
              <a:gd name="T1" fmla="*/ 2147483646 h 166"/>
              <a:gd name="T2" fmla="*/ 2147483646 w 777"/>
              <a:gd name="T3" fmla="*/ 2147483646 h 166"/>
              <a:gd name="T4" fmla="*/ 2147483646 w 777"/>
              <a:gd name="T5" fmla="*/ 0 h 166"/>
              <a:gd name="T6" fmla="*/ 0 60000 65536"/>
              <a:gd name="T7" fmla="*/ 0 60000 65536"/>
              <a:gd name="T8" fmla="*/ 0 60000 65536"/>
              <a:gd name="T9" fmla="*/ 0 w 777"/>
              <a:gd name="T10" fmla="*/ 0 h 166"/>
              <a:gd name="T11" fmla="*/ 777 w 777"/>
              <a:gd name="T12" fmla="*/ 166 h 16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77" h="166">
                <a:moveTo>
                  <a:pt x="0" y="29"/>
                </a:moveTo>
                <a:cubicBezTo>
                  <a:pt x="94" y="97"/>
                  <a:pt x="188" y="166"/>
                  <a:pt x="317" y="161"/>
                </a:cubicBezTo>
                <a:cubicBezTo>
                  <a:pt x="446" y="156"/>
                  <a:pt x="717" y="19"/>
                  <a:pt x="777" y="0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Oval 2"/>
          <p:cNvSpPr>
            <a:spLocks noChangeArrowheads="1"/>
          </p:cNvSpPr>
          <p:nvPr/>
        </p:nvSpPr>
        <p:spPr bwMode="auto">
          <a:xfrm>
            <a:off x="3886200" y="3124200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0899" name="Oval 3"/>
          <p:cNvSpPr>
            <a:spLocks noChangeArrowheads="1"/>
          </p:cNvSpPr>
          <p:nvPr/>
        </p:nvSpPr>
        <p:spPr bwMode="auto">
          <a:xfrm>
            <a:off x="7543800" y="3200400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0900" name="Oval 4"/>
          <p:cNvSpPr>
            <a:spLocks noChangeArrowheads="1"/>
          </p:cNvSpPr>
          <p:nvPr/>
        </p:nvSpPr>
        <p:spPr bwMode="auto">
          <a:xfrm>
            <a:off x="1600200" y="3124200"/>
            <a:ext cx="1447800" cy="1447800"/>
          </a:xfrm>
          <a:prstGeom prst="ellipse">
            <a:avLst/>
          </a:prstGeom>
          <a:solidFill>
            <a:srgbClr val="CCFF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0901" name="Oval 5"/>
          <p:cNvSpPr>
            <a:spLocks noChangeArrowheads="1"/>
          </p:cNvSpPr>
          <p:nvPr/>
        </p:nvSpPr>
        <p:spPr bwMode="auto">
          <a:xfrm>
            <a:off x="4267200" y="152400"/>
            <a:ext cx="1295400" cy="1295400"/>
          </a:xfrm>
          <a:prstGeom prst="ellipse">
            <a:avLst/>
          </a:prstGeom>
          <a:solidFill>
            <a:srgbClr val="CCFFCC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390" name="Rectangle 6"/>
          <p:cNvSpPr>
            <a:spLocks noGrp="1" noChangeArrowheads="1"/>
          </p:cNvSpPr>
          <p:nvPr>
            <p:ph type="title"/>
          </p:nvPr>
        </p:nvSpPr>
        <p:spPr>
          <a:xfrm>
            <a:off x="6096000" y="381000"/>
            <a:ext cx="28956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  <a:t>Naïve Bayesian Classifier</a:t>
            </a:r>
            <a:br>
              <a:rPr lang="en-US" sz="3200"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endParaRPr lang="en-US" sz="3200"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80903" name="Rectangle 7"/>
          <p:cNvSpPr>
            <a:spLocks noGrp="1" noChangeArrowheads="1"/>
          </p:cNvSpPr>
          <p:nvPr>
            <p:ph type="body" idx="1"/>
          </p:nvPr>
        </p:nvSpPr>
        <p:spPr>
          <a:xfrm>
            <a:off x="1143000" y="3505200"/>
            <a:ext cx="8763000" cy="990600"/>
          </a:xfrm>
        </p:spPr>
        <p:txBody>
          <a:bodyPr/>
          <a:lstStyle/>
          <a:p>
            <a:pPr lvl="1" eaLnBrk="1" hangingPunct="1">
              <a:buFontTx/>
              <a:buNone/>
            </a:pP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baseline="-25000"/>
              <a:t>1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         </a:t>
            </a: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baseline="-25000"/>
              <a:t>2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                     </a:t>
            </a: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 i="1" baseline="-25000"/>
              <a:t>n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</a:t>
            </a:r>
          </a:p>
        </p:txBody>
      </p:sp>
      <p:sp>
        <p:nvSpPr>
          <p:cNvPr id="80904" name="Rectangle 8"/>
          <p:cNvSpPr>
            <a:spLocks noChangeArrowheads="1"/>
          </p:cNvSpPr>
          <p:nvPr/>
        </p:nvSpPr>
        <p:spPr bwMode="auto">
          <a:xfrm>
            <a:off x="4267200" y="381000"/>
            <a:ext cx="13255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600" i="1"/>
              <a:t>p</a:t>
            </a:r>
            <a:r>
              <a:rPr lang="en-US" altLang="en-US" sz="3600"/>
              <a:t>(</a:t>
            </a:r>
            <a:r>
              <a:rPr lang="en-US" altLang="en-US" sz="3600" i="1"/>
              <a:t>d</a:t>
            </a:r>
            <a:r>
              <a:rPr lang="en-US" altLang="en-US" sz="3600"/>
              <a:t>|</a:t>
            </a:r>
            <a:r>
              <a:rPr lang="en-US" altLang="en-US" sz="3600" i="1"/>
              <a:t>c</a:t>
            </a:r>
            <a:r>
              <a:rPr lang="en-US" altLang="en-US" sz="3600" i="1" baseline="-25000"/>
              <a:t>j</a:t>
            </a:r>
            <a:r>
              <a:rPr lang="en-US" altLang="en-US" sz="3600"/>
              <a:t>)</a:t>
            </a:r>
          </a:p>
        </p:txBody>
      </p:sp>
      <p:sp>
        <p:nvSpPr>
          <p:cNvPr id="80905" name="Line 9"/>
          <p:cNvSpPr>
            <a:spLocks noChangeShapeType="1"/>
          </p:cNvSpPr>
          <p:nvPr/>
        </p:nvSpPr>
        <p:spPr bwMode="auto">
          <a:xfrm flipH="1">
            <a:off x="2743200" y="1143000"/>
            <a:ext cx="1600200" cy="205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6" name="Line 10"/>
          <p:cNvSpPr>
            <a:spLocks noChangeShapeType="1"/>
          </p:cNvSpPr>
          <p:nvPr/>
        </p:nvSpPr>
        <p:spPr bwMode="auto">
          <a:xfrm flipH="1">
            <a:off x="4648200" y="1447800"/>
            <a:ext cx="152400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7" name="Line 11"/>
          <p:cNvSpPr>
            <a:spLocks noChangeShapeType="1"/>
          </p:cNvSpPr>
          <p:nvPr/>
        </p:nvSpPr>
        <p:spPr bwMode="auto">
          <a:xfrm>
            <a:off x="5486400" y="1143000"/>
            <a:ext cx="2362200" cy="2057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08" name="Text Box 12"/>
          <p:cNvSpPr txBox="1">
            <a:spLocks noChangeArrowheads="1"/>
          </p:cNvSpPr>
          <p:nvPr/>
        </p:nvSpPr>
        <p:spPr bwMode="auto">
          <a:xfrm>
            <a:off x="136525" y="346075"/>
            <a:ext cx="2911475" cy="191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Solution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Consider the relationships between attributes…</a:t>
            </a:r>
          </a:p>
        </p:txBody>
      </p:sp>
      <p:sp>
        <p:nvSpPr>
          <p:cNvPr id="80909" name="Freeform 13"/>
          <p:cNvSpPr>
            <a:spLocks/>
          </p:cNvSpPr>
          <p:nvPr/>
        </p:nvSpPr>
        <p:spPr bwMode="auto">
          <a:xfrm>
            <a:off x="2825750" y="4306888"/>
            <a:ext cx="1233488" cy="263525"/>
          </a:xfrm>
          <a:custGeom>
            <a:avLst/>
            <a:gdLst>
              <a:gd name="T0" fmla="*/ 0 w 777"/>
              <a:gd name="T1" fmla="*/ 2147483646 h 166"/>
              <a:gd name="T2" fmla="*/ 2147483646 w 777"/>
              <a:gd name="T3" fmla="*/ 2147483646 h 166"/>
              <a:gd name="T4" fmla="*/ 2147483646 w 777"/>
              <a:gd name="T5" fmla="*/ 0 h 166"/>
              <a:gd name="T6" fmla="*/ 0 60000 65536"/>
              <a:gd name="T7" fmla="*/ 0 60000 65536"/>
              <a:gd name="T8" fmla="*/ 0 60000 65536"/>
              <a:gd name="T9" fmla="*/ 0 w 777"/>
              <a:gd name="T10" fmla="*/ 0 h 166"/>
              <a:gd name="T11" fmla="*/ 777 w 777"/>
              <a:gd name="T12" fmla="*/ 166 h 16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77" h="166">
                <a:moveTo>
                  <a:pt x="0" y="29"/>
                </a:moveTo>
                <a:cubicBezTo>
                  <a:pt x="94" y="97"/>
                  <a:pt x="188" y="166"/>
                  <a:pt x="317" y="161"/>
                </a:cubicBezTo>
                <a:cubicBezTo>
                  <a:pt x="446" y="156"/>
                  <a:pt x="717" y="19"/>
                  <a:pt x="777" y="0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10" name="Text Box 14"/>
          <p:cNvSpPr txBox="1">
            <a:spLocks noChangeArrowheads="1"/>
          </p:cNvSpPr>
          <p:nvPr/>
        </p:nvSpPr>
        <p:spPr bwMode="auto">
          <a:xfrm>
            <a:off x="301625" y="5110163"/>
            <a:ext cx="8836025" cy="1247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But how do we find the set of connecting arcs??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/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400"/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74" name="Rectangle 242"/>
          <p:cNvSpPr>
            <a:spLocks noChangeArrowheads="1"/>
          </p:cNvSpPr>
          <p:nvPr/>
        </p:nvSpPr>
        <p:spPr bwMode="auto">
          <a:xfrm>
            <a:off x="0" y="-107950"/>
            <a:ext cx="9310688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0" tIns="0" rIns="0" bIns="0" anchor="ctr"/>
          <a:lstStyle/>
          <a:p>
            <a:pPr algn="ctr" eaLnBrk="1" hangingPunct="1">
              <a:defRPr/>
            </a:pPr>
            <a:r>
              <a:rPr lang="en-US" sz="2200">
                <a:solidFill>
                  <a:schemeClr val="tx2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The Naïve Bayesian Classifier has a piecewise quadratic decision boundary</a:t>
            </a:r>
          </a:p>
        </p:txBody>
      </p:sp>
      <p:pic>
        <p:nvPicPr>
          <p:cNvPr id="81923" name="Picture 24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677988"/>
            <a:ext cx="5676900" cy="301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4" name="Text Box 244"/>
          <p:cNvSpPr txBox="1">
            <a:spLocks noChangeArrowheads="1"/>
          </p:cNvSpPr>
          <p:nvPr/>
        </p:nvSpPr>
        <p:spPr bwMode="auto">
          <a:xfrm>
            <a:off x="2965450" y="1722438"/>
            <a:ext cx="1543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0000FF"/>
                </a:solidFill>
              </a:rPr>
              <a:t>Grasshoppers</a:t>
            </a:r>
          </a:p>
        </p:txBody>
      </p:sp>
      <p:pic>
        <p:nvPicPr>
          <p:cNvPr id="81925" name="Picture 245" descr="grsshp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5675" y="1004888"/>
            <a:ext cx="1600200" cy="952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6" name="Text Box 246"/>
          <p:cNvSpPr txBox="1">
            <a:spLocks noChangeArrowheads="1"/>
          </p:cNvSpPr>
          <p:nvPr/>
        </p:nvSpPr>
        <p:spPr bwMode="auto">
          <a:xfrm>
            <a:off x="158750" y="1893888"/>
            <a:ext cx="11699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>
                <a:solidFill>
                  <a:srgbClr val="FF0000"/>
                </a:solidFill>
              </a:rPr>
              <a:t>Katydids</a:t>
            </a:r>
          </a:p>
        </p:txBody>
      </p:sp>
      <p:pic>
        <p:nvPicPr>
          <p:cNvPr id="81927" name="Picture 247" descr="096dm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03325"/>
            <a:ext cx="1833563" cy="81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8" name="Picture 251"/>
          <p:cNvPicPr>
            <a:picLocks noChangeAspect="1" noChangeArrowheads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05856">
            <a:off x="3675063" y="4755356"/>
            <a:ext cx="5668962" cy="2025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9" name="Picture 253" descr="carpenter_ant_line_drawin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2838" y="1776413"/>
            <a:ext cx="1143000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30" name="Line 254"/>
          <p:cNvSpPr>
            <a:spLocks noChangeShapeType="1"/>
          </p:cNvSpPr>
          <p:nvPr/>
        </p:nvSpPr>
        <p:spPr bwMode="auto">
          <a:xfrm>
            <a:off x="593725" y="2278063"/>
            <a:ext cx="342900" cy="3587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1" name="Line 255"/>
          <p:cNvSpPr>
            <a:spLocks noChangeShapeType="1"/>
          </p:cNvSpPr>
          <p:nvPr/>
        </p:nvSpPr>
        <p:spPr bwMode="auto">
          <a:xfrm flipH="1">
            <a:off x="2562225" y="1809750"/>
            <a:ext cx="382588" cy="3730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2" name="Line 256"/>
          <p:cNvSpPr>
            <a:spLocks noChangeShapeType="1"/>
          </p:cNvSpPr>
          <p:nvPr/>
        </p:nvSpPr>
        <p:spPr bwMode="auto">
          <a:xfrm flipH="1">
            <a:off x="4621213" y="2263775"/>
            <a:ext cx="512762" cy="4714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33" name="Text Box 257"/>
          <p:cNvSpPr txBox="1">
            <a:spLocks noChangeArrowheads="1"/>
          </p:cNvSpPr>
          <p:nvPr/>
        </p:nvSpPr>
        <p:spPr bwMode="auto">
          <a:xfrm>
            <a:off x="5078413" y="2189163"/>
            <a:ext cx="641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33CC33"/>
                </a:solidFill>
              </a:rPr>
              <a:t>Ants</a:t>
            </a:r>
          </a:p>
        </p:txBody>
      </p:sp>
      <p:sp>
        <p:nvSpPr>
          <p:cNvPr id="81934" name="Rectangle 258"/>
          <p:cNvSpPr>
            <a:spLocks noChangeArrowheads="1"/>
          </p:cNvSpPr>
          <p:nvPr/>
        </p:nvSpPr>
        <p:spPr bwMode="auto">
          <a:xfrm>
            <a:off x="225425" y="6521450"/>
            <a:ext cx="36687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/>
              <a:t>Adapted from slide by Ricardo Gutierrez-Osuna</a:t>
            </a:r>
            <a:r>
              <a:rPr lang="en-US" altLang="en-US" sz="1600"/>
              <a:t> </a:t>
            </a: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/>
        </p:nvGrpSpPr>
        <p:grpSpPr bwMode="auto">
          <a:xfrm>
            <a:off x="5921375" y="244475"/>
            <a:ext cx="3078163" cy="3078163"/>
            <a:chOff x="0" y="2230"/>
            <a:chExt cx="1939" cy="1939"/>
          </a:xfrm>
        </p:grpSpPr>
        <p:sp>
          <p:nvSpPr>
            <p:cNvPr id="83321" name="Rectangle 3"/>
            <p:cNvSpPr>
              <a:spLocks noChangeArrowheads="1"/>
            </p:cNvSpPr>
            <p:nvPr/>
          </p:nvSpPr>
          <p:spPr bwMode="auto">
            <a:xfrm>
              <a:off x="138" y="2230"/>
              <a:ext cx="1801" cy="1765"/>
            </a:xfrm>
            <a:prstGeom prst="rect">
              <a:avLst/>
            </a:prstGeom>
            <a:solidFill>
              <a:srgbClr val="FFFFCC"/>
            </a:solidFill>
            <a:ln>
              <a:noFill/>
            </a:ln>
            <a:effectLst>
              <a:outerShdw dist="107763" dir="81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83322" name="Group 4"/>
            <p:cNvGrpSpPr>
              <a:grpSpLocks/>
            </p:cNvGrpSpPr>
            <p:nvPr/>
          </p:nvGrpSpPr>
          <p:grpSpPr bwMode="auto">
            <a:xfrm>
              <a:off x="0" y="2293"/>
              <a:ext cx="1931" cy="1876"/>
              <a:chOff x="3199" y="69"/>
              <a:chExt cx="2462" cy="2286"/>
            </a:xfrm>
          </p:grpSpPr>
          <p:grpSp>
            <p:nvGrpSpPr>
              <p:cNvPr id="83323" name="Group 5"/>
              <p:cNvGrpSpPr>
                <a:grpSpLocks/>
              </p:cNvGrpSpPr>
              <p:nvPr/>
            </p:nvGrpSpPr>
            <p:grpSpPr bwMode="auto">
              <a:xfrm>
                <a:off x="3199" y="69"/>
                <a:ext cx="2462" cy="2286"/>
                <a:chOff x="1137" y="1946"/>
                <a:chExt cx="2183" cy="1941"/>
              </a:xfrm>
            </p:grpSpPr>
            <p:sp>
              <p:nvSpPr>
                <p:cNvPr id="292870" name="Rectangle 6"/>
                <p:cNvSpPr>
                  <a:spLocks noChangeArrowheads="1"/>
                </p:cNvSpPr>
                <p:nvPr/>
              </p:nvSpPr>
              <p:spPr bwMode="auto">
                <a:xfrm rot="-5400000">
                  <a:off x="1127" y="2315"/>
                  <a:ext cx="281" cy="26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eaVert">
                  <a:spAutoFit/>
                </a:bodyPr>
                <a:lstStyle/>
                <a:p>
                  <a:pPr algn="ctr"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  <p:sp>
              <p:nvSpPr>
                <p:cNvPr id="83375" name="Rectangle 7"/>
                <p:cNvSpPr>
                  <a:spLocks noChangeArrowheads="1"/>
                </p:cNvSpPr>
                <p:nvPr/>
              </p:nvSpPr>
              <p:spPr bwMode="auto">
                <a:xfrm>
                  <a:off x="1502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76" name="Rectangle 8"/>
                <p:cNvSpPr>
                  <a:spLocks noChangeArrowheads="1"/>
                </p:cNvSpPr>
                <p:nvPr/>
              </p:nvSpPr>
              <p:spPr bwMode="auto">
                <a:xfrm>
                  <a:off x="1670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77" name="Rectangle 9"/>
                <p:cNvSpPr>
                  <a:spLocks noChangeArrowheads="1"/>
                </p:cNvSpPr>
                <p:nvPr/>
              </p:nvSpPr>
              <p:spPr bwMode="auto">
                <a:xfrm>
                  <a:off x="1837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78" name="Rectangle 10"/>
                <p:cNvSpPr>
                  <a:spLocks noChangeArrowheads="1"/>
                </p:cNvSpPr>
                <p:nvPr/>
              </p:nvSpPr>
              <p:spPr bwMode="auto">
                <a:xfrm>
                  <a:off x="2005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79" name="Rectangle 11"/>
                <p:cNvSpPr>
                  <a:spLocks noChangeArrowheads="1"/>
                </p:cNvSpPr>
                <p:nvPr/>
              </p:nvSpPr>
              <p:spPr bwMode="auto">
                <a:xfrm>
                  <a:off x="2173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0" name="Rectangle 12"/>
                <p:cNvSpPr>
                  <a:spLocks noChangeArrowheads="1"/>
                </p:cNvSpPr>
                <p:nvPr/>
              </p:nvSpPr>
              <p:spPr bwMode="auto">
                <a:xfrm>
                  <a:off x="2341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1" name="Rectangle 13"/>
                <p:cNvSpPr>
                  <a:spLocks noChangeArrowheads="1"/>
                </p:cNvSpPr>
                <p:nvPr/>
              </p:nvSpPr>
              <p:spPr bwMode="auto">
                <a:xfrm>
                  <a:off x="2508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2" name="Rectangle 14"/>
                <p:cNvSpPr>
                  <a:spLocks noChangeArrowheads="1"/>
                </p:cNvSpPr>
                <p:nvPr/>
              </p:nvSpPr>
              <p:spPr bwMode="auto">
                <a:xfrm>
                  <a:off x="2676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3" name="Rectangle 15"/>
                <p:cNvSpPr>
                  <a:spLocks noChangeArrowheads="1"/>
                </p:cNvSpPr>
                <p:nvPr/>
              </p:nvSpPr>
              <p:spPr bwMode="auto">
                <a:xfrm>
                  <a:off x="2844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4" name="Rectangle 16"/>
                <p:cNvSpPr>
                  <a:spLocks noChangeArrowheads="1"/>
                </p:cNvSpPr>
                <p:nvPr/>
              </p:nvSpPr>
              <p:spPr bwMode="auto">
                <a:xfrm>
                  <a:off x="3011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5" name="Rectangle 17"/>
                <p:cNvSpPr>
                  <a:spLocks noChangeArrowheads="1"/>
                </p:cNvSpPr>
                <p:nvPr/>
              </p:nvSpPr>
              <p:spPr bwMode="auto">
                <a:xfrm>
                  <a:off x="1502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6" name="Rectangle 18"/>
                <p:cNvSpPr>
                  <a:spLocks noChangeArrowheads="1"/>
                </p:cNvSpPr>
                <p:nvPr/>
              </p:nvSpPr>
              <p:spPr bwMode="auto">
                <a:xfrm>
                  <a:off x="1670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7" name="Rectangle 19"/>
                <p:cNvSpPr>
                  <a:spLocks noChangeArrowheads="1"/>
                </p:cNvSpPr>
                <p:nvPr/>
              </p:nvSpPr>
              <p:spPr bwMode="auto">
                <a:xfrm>
                  <a:off x="1837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8" name="Rectangle 20"/>
                <p:cNvSpPr>
                  <a:spLocks noChangeArrowheads="1"/>
                </p:cNvSpPr>
                <p:nvPr/>
              </p:nvSpPr>
              <p:spPr bwMode="auto">
                <a:xfrm>
                  <a:off x="2005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89" name="Rectangle 21"/>
                <p:cNvSpPr>
                  <a:spLocks noChangeArrowheads="1"/>
                </p:cNvSpPr>
                <p:nvPr/>
              </p:nvSpPr>
              <p:spPr bwMode="auto">
                <a:xfrm>
                  <a:off x="2173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0" name="Rectangle 22"/>
                <p:cNvSpPr>
                  <a:spLocks noChangeArrowheads="1"/>
                </p:cNvSpPr>
                <p:nvPr/>
              </p:nvSpPr>
              <p:spPr bwMode="auto">
                <a:xfrm>
                  <a:off x="2341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1" name="Rectangle 23"/>
                <p:cNvSpPr>
                  <a:spLocks noChangeArrowheads="1"/>
                </p:cNvSpPr>
                <p:nvPr/>
              </p:nvSpPr>
              <p:spPr bwMode="auto">
                <a:xfrm>
                  <a:off x="2508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2" name="Rectangle 24"/>
                <p:cNvSpPr>
                  <a:spLocks noChangeArrowheads="1"/>
                </p:cNvSpPr>
                <p:nvPr/>
              </p:nvSpPr>
              <p:spPr bwMode="auto">
                <a:xfrm>
                  <a:off x="2676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3" name="Rectangle 25"/>
                <p:cNvSpPr>
                  <a:spLocks noChangeArrowheads="1"/>
                </p:cNvSpPr>
                <p:nvPr/>
              </p:nvSpPr>
              <p:spPr bwMode="auto">
                <a:xfrm>
                  <a:off x="2844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4" name="Rectangle 26"/>
                <p:cNvSpPr>
                  <a:spLocks noChangeArrowheads="1"/>
                </p:cNvSpPr>
                <p:nvPr/>
              </p:nvSpPr>
              <p:spPr bwMode="auto">
                <a:xfrm>
                  <a:off x="3011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5" name="Rectangle 27"/>
                <p:cNvSpPr>
                  <a:spLocks noChangeArrowheads="1"/>
                </p:cNvSpPr>
                <p:nvPr/>
              </p:nvSpPr>
              <p:spPr bwMode="auto">
                <a:xfrm>
                  <a:off x="1502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6" name="Rectangle 28"/>
                <p:cNvSpPr>
                  <a:spLocks noChangeArrowheads="1"/>
                </p:cNvSpPr>
                <p:nvPr/>
              </p:nvSpPr>
              <p:spPr bwMode="auto">
                <a:xfrm>
                  <a:off x="1670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7" name="Rectangle 29"/>
                <p:cNvSpPr>
                  <a:spLocks noChangeArrowheads="1"/>
                </p:cNvSpPr>
                <p:nvPr/>
              </p:nvSpPr>
              <p:spPr bwMode="auto">
                <a:xfrm>
                  <a:off x="1837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8" name="Rectangle 30"/>
                <p:cNvSpPr>
                  <a:spLocks noChangeArrowheads="1"/>
                </p:cNvSpPr>
                <p:nvPr/>
              </p:nvSpPr>
              <p:spPr bwMode="auto">
                <a:xfrm>
                  <a:off x="2005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399" name="Rectangle 31"/>
                <p:cNvSpPr>
                  <a:spLocks noChangeArrowheads="1"/>
                </p:cNvSpPr>
                <p:nvPr/>
              </p:nvSpPr>
              <p:spPr bwMode="auto">
                <a:xfrm>
                  <a:off x="2173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0" name="Rectangle 32"/>
                <p:cNvSpPr>
                  <a:spLocks noChangeArrowheads="1"/>
                </p:cNvSpPr>
                <p:nvPr/>
              </p:nvSpPr>
              <p:spPr bwMode="auto">
                <a:xfrm>
                  <a:off x="2341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1" name="Rectangle 33"/>
                <p:cNvSpPr>
                  <a:spLocks noChangeArrowheads="1"/>
                </p:cNvSpPr>
                <p:nvPr/>
              </p:nvSpPr>
              <p:spPr bwMode="auto">
                <a:xfrm>
                  <a:off x="2508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2" name="Rectangle 34"/>
                <p:cNvSpPr>
                  <a:spLocks noChangeArrowheads="1"/>
                </p:cNvSpPr>
                <p:nvPr/>
              </p:nvSpPr>
              <p:spPr bwMode="auto">
                <a:xfrm>
                  <a:off x="2676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3" name="Rectangle 35"/>
                <p:cNvSpPr>
                  <a:spLocks noChangeArrowheads="1"/>
                </p:cNvSpPr>
                <p:nvPr/>
              </p:nvSpPr>
              <p:spPr bwMode="auto">
                <a:xfrm>
                  <a:off x="2844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4" name="Rectangle 36"/>
                <p:cNvSpPr>
                  <a:spLocks noChangeArrowheads="1"/>
                </p:cNvSpPr>
                <p:nvPr/>
              </p:nvSpPr>
              <p:spPr bwMode="auto">
                <a:xfrm>
                  <a:off x="3011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5" name="Rectangle 37"/>
                <p:cNvSpPr>
                  <a:spLocks noChangeArrowheads="1"/>
                </p:cNvSpPr>
                <p:nvPr/>
              </p:nvSpPr>
              <p:spPr bwMode="auto">
                <a:xfrm>
                  <a:off x="1502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6" name="Rectangle 38"/>
                <p:cNvSpPr>
                  <a:spLocks noChangeArrowheads="1"/>
                </p:cNvSpPr>
                <p:nvPr/>
              </p:nvSpPr>
              <p:spPr bwMode="auto">
                <a:xfrm>
                  <a:off x="1670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7" name="Rectangle 39"/>
                <p:cNvSpPr>
                  <a:spLocks noChangeArrowheads="1"/>
                </p:cNvSpPr>
                <p:nvPr/>
              </p:nvSpPr>
              <p:spPr bwMode="auto">
                <a:xfrm>
                  <a:off x="1837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8" name="Rectangle 40"/>
                <p:cNvSpPr>
                  <a:spLocks noChangeArrowheads="1"/>
                </p:cNvSpPr>
                <p:nvPr/>
              </p:nvSpPr>
              <p:spPr bwMode="auto">
                <a:xfrm>
                  <a:off x="2005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09" name="Rectangle 41"/>
                <p:cNvSpPr>
                  <a:spLocks noChangeArrowheads="1"/>
                </p:cNvSpPr>
                <p:nvPr/>
              </p:nvSpPr>
              <p:spPr bwMode="auto">
                <a:xfrm>
                  <a:off x="2173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0" name="Rectangle 42"/>
                <p:cNvSpPr>
                  <a:spLocks noChangeArrowheads="1"/>
                </p:cNvSpPr>
                <p:nvPr/>
              </p:nvSpPr>
              <p:spPr bwMode="auto">
                <a:xfrm>
                  <a:off x="2341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1" name="Rectangle 43"/>
                <p:cNvSpPr>
                  <a:spLocks noChangeArrowheads="1"/>
                </p:cNvSpPr>
                <p:nvPr/>
              </p:nvSpPr>
              <p:spPr bwMode="auto">
                <a:xfrm>
                  <a:off x="2508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2" name="Rectangle 44"/>
                <p:cNvSpPr>
                  <a:spLocks noChangeArrowheads="1"/>
                </p:cNvSpPr>
                <p:nvPr/>
              </p:nvSpPr>
              <p:spPr bwMode="auto">
                <a:xfrm>
                  <a:off x="2676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3" name="Rectangle 45"/>
                <p:cNvSpPr>
                  <a:spLocks noChangeArrowheads="1"/>
                </p:cNvSpPr>
                <p:nvPr/>
              </p:nvSpPr>
              <p:spPr bwMode="auto">
                <a:xfrm>
                  <a:off x="2844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4" name="Rectangle 46"/>
                <p:cNvSpPr>
                  <a:spLocks noChangeArrowheads="1"/>
                </p:cNvSpPr>
                <p:nvPr/>
              </p:nvSpPr>
              <p:spPr bwMode="auto">
                <a:xfrm>
                  <a:off x="3011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5" name="Rectangle 47"/>
                <p:cNvSpPr>
                  <a:spLocks noChangeArrowheads="1"/>
                </p:cNvSpPr>
                <p:nvPr/>
              </p:nvSpPr>
              <p:spPr bwMode="auto">
                <a:xfrm>
                  <a:off x="1502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6" name="Rectangle 48"/>
                <p:cNvSpPr>
                  <a:spLocks noChangeArrowheads="1"/>
                </p:cNvSpPr>
                <p:nvPr/>
              </p:nvSpPr>
              <p:spPr bwMode="auto">
                <a:xfrm>
                  <a:off x="1670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7" name="Rectangle 49"/>
                <p:cNvSpPr>
                  <a:spLocks noChangeArrowheads="1"/>
                </p:cNvSpPr>
                <p:nvPr/>
              </p:nvSpPr>
              <p:spPr bwMode="auto">
                <a:xfrm>
                  <a:off x="1837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8" name="Rectangle 50"/>
                <p:cNvSpPr>
                  <a:spLocks noChangeArrowheads="1"/>
                </p:cNvSpPr>
                <p:nvPr/>
              </p:nvSpPr>
              <p:spPr bwMode="auto">
                <a:xfrm>
                  <a:off x="2005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19" name="Rectangle 51"/>
                <p:cNvSpPr>
                  <a:spLocks noChangeArrowheads="1"/>
                </p:cNvSpPr>
                <p:nvPr/>
              </p:nvSpPr>
              <p:spPr bwMode="auto">
                <a:xfrm>
                  <a:off x="2173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0" name="Rectangle 52"/>
                <p:cNvSpPr>
                  <a:spLocks noChangeArrowheads="1"/>
                </p:cNvSpPr>
                <p:nvPr/>
              </p:nvSpPr>
              <p:spPr bwMode="auto">
                <a:xfrm>
                  <a:off x="2341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1" name="Rectangle 53"/>
                <p:cNvSpPr>
                  <a:spLocks noChangeArrowheads="1"/>
                </p:cNvSpPr>
                <p:nvPr/>
              </p:nvSpPr>
              <p:spPr bwMode="auto">
                <a:xfrm>
                  <a:off x="2508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2" name="Rectangle 54"/>
                <p:cNvSpPr>
                  <a:spLocks noChangeArrowheads="1"/>
                </p:cNvSpPr>
                <p:nvPr/>
              </p:nvSpPr>
              <p:spPr bwMode="auto">
                <a:xfrm>
                  <a:off x="2676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3" name="Rectangle 55"/>
                <p:cNvSpPr>
                  <a:spLocks noChangeArrowheads="1"/>
                </p:cNvSpPr>
                <p:nvPr/>
              </p:nvSpPr>
              <p:spPr bwMode="auto">
                <a:xfrm>
                  <a:off x="2844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4" name="Rectangle 56"/>
                <p:cNvSpPr>
                  <a:spLocks noChangeArrowheads="1"/>
                </p:cNvSpPr>
                <p:nvPr/>
              </p:nvSpPr>
              <p:spPr bwMode="auto">
                <a:xfrm>
                  <a:off x="3011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5" name="Rectangle 57"/>
                <p:cNvSpPr>
                  <a:spLocks noChangeArrowheads="1"/>
                </p:cNvSpPr>
                <p:nvPr/>
              </p:nvSpPr>
              <p:spPr bwMode="auto">
                <a:xfrm>
                  <a:off x="1502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6" name="Rectangle 58"/>
                <p:cNvSpPr>
                  <a:spLocks noChangeArrowheads="1"/>
                </p:cNvSpPr>
                <p:nvPr/>
              </p:nvSpPr>
              <p:spPr bwMode="auto">
                <a:xfrm>
                  <a:off x="1670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7" name="Rectangle 59"/>
                <p:cNvSpPr>
                  <a:spLocks noChangeArrowheads="1"/>
                </p:cNvSpPr>
                <p:nvPr/>
              </p:nvSpPr>
              <p:spPr bwMode="auto">
                <a:xfrm>
                  <a:off x="1837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8" name="Rectangle 60"/>
                <p:cNvSpPr>
                  <a:spLocks noChangeArrowheads="1"/>
                </p:cNvSpPr>
                <p:nvPr/>
              </p:nvSpPr>
              <p:spPr bwMode="auto">
                <a:xfrm>
                  <a:off x="2005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29" name="Rectangle 61"/>
                <p:cNvSpPr>
                  <a:spLocks noChangeArrowheads="1"/>
                </p:cNvSpPr>
                <p:nvPr/>
              </p:nvSpPr>
              <p:spPr bwMode="auto">
                <a:xfrm>
                  <a:off x="2173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0" name="Rectangle 62"/>
                <p:cNvSpPr>
                  <a:spLocks noChangeArrowheads="1"/>
                </p:cNvSpPr>
                <p:nvPr/>
              </p:nvSpPr>
              <p:spPr bwMode="auto">
                <a:xfrm>
                  <a:off x="2341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1" name="Rectangle 63"/>
                <p:cNvSpPr>
                  <a:spLocks noChangeArrowheads="1"/>
                </p:cNvSpPr>
                <p:nvPr/>
              </p:nvSpPr>
              <p:spPr bwMode="auto">
                <a:xfrm>
                  <a:off x="2508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2" name="Rectangle 64"/>
                <p:cNvSpPr>
                  <a:spLocks noChangeArrowheads="1"/>
                </p:cNvSpPr>
                <p:nvPr/>
              </p:nvSpPr>
              <p:spPr bwMode="auto">
                <a:xfrm>
                  <a:off x="2676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3" name="Rectangle 65"/>
                <p:cNvSpPr>
                  <a:spLocks noChangeArrowheads="1"/>
                </p:cNvSpPr>
                <p:nvPr/>
              </p:nvSpPr>
              <p:spPr bwMode="auto">
                <a:xfrm>
                  <a:off x="2844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4" name="Rectangle 66"/>
                <p:cNvSpPr>
                  <a:spLocks noChangeArrowheads="1"/>
                </p:cNvSpPr>
                <p:nvPr/>
              </p:nvSpPr>
              <p:spPr bwMode="auto">
                <a:xfrm>
                  <a:off x="3011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5" name="Rectangle 67"/>
                <p:cNvSpPr>
                  <a:spLocks noChangeArrowheads="1"/>
                </p:cNvSpPr>
                <p:nvPr/>
              </p:nvSpPr>
              <p:spPr bwMode="auto">
                <a:xfrm>
                  <a:off x="1502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6" name="Rectangle 68"/>
                <p:cNvSpPr>
                  <a:spLocks noChangeArrowheads="1"/>
                </p:cNvSpPr>
                <p:nvPr/>
              </p:nvSpPr>
              <p:spPr bwMode="auto">
                <a:xfrm>
                  <a:off x="1670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7" name="Rectangle 69"/>
                <p:cNvSpPr>
                  <a:spLocks noChangeArrowheads="1"/>
                </p:cNvSpPr>
                <p:nvPr/>
              </p:nvSpPr>
              <p:spPr bwMode="auto">
                <a:xfrm>
                  <a:off x="1837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8" name="Rectangle 70"/>
                <p:cNvSpPr>
                  <a:spLocks noChangeArrowheads="1"/>
                </p:cNvSpPr>
                <p:nvPr/>
              </p:nvSpPr>
              <p:spPr bwMode="auto">
                <a:xfrm>
                  <a:off x="2005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39" name="Rectangle 71"/>
                <p:cNvSpPr>
                  <a:spLocks noChangeArrowheads="1"/>
                </p:cNvSpPr>
                <p:nvPr/>
              </p:nvSpPr>
              <p:spPr bwMode="auto">
                <a:xfrm>
                  <a:off x="2173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0" name="Rectangle 72"/>
                <p:cNvSpPr>
                  <a:spLocks noChangeArrowheads="1"/>
                </p:cNvSpPr>
                <p:nvPr/>
              </p:nvSpPr>
              <p:spPr bwMode="auto">
                <a:xfrm>
                  <a:off x="2341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1" name="Rectangle 73"/>
                <p:cNvSpPr>
                  <a:spLocks noChangeArrowheads="1"/>
                </p:cNvSpPr>
                <p:nvPr/>
              </p:nvSpPr>
              <p:spPr bwMode="auto">
                <a:xfrm>
                  <a:off x="2508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2" name="Rectangle 74"/>
                <p:cNvSpPr>
                  <a:spLocks noChangeArrowheads="1"/>
                </p:cNvSpPr>
                <p:nvPr/>
              </p:nvSpPr>
              <p:spPr bwMode="auto">
                <a:xfrm>
                  <a:off x="2676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3" name="Rectangle 75"/>
                <p:cNvSpPr>
                  <a:spLocks noChangeArrowheads="1"/>
                </p:cNvSpPr>
                <p:nvPr/>
              </p:nvSpPr>
              <p:spPr bwMode="auto">
                <a:xfrm>
                  <a:off x="2844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4" name="Rectangle 76"/>
                <p:cNvSpPr>
                  <a:spLocks noChangeArrowheads="1"/>
                </p:cNvSpPr>
                <p:nvPr/>
              </p:nvSpPr>
              <p:spPr bwMode="auto">
                <a:xfrm>
                  <a:off x="3011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5" name="Rectangle 77"/>
                <p:cNvSpPr>
                  <a:spLocks noChangeArrowheads="1"/>
                </p:cNvSpPr>
                <p:nvPr/>
              </p:nvSpPr>
              <p:spPr bwMode="auto">
                <a:xfrm>
                  <a:off x="1502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6" name="Rectangle 78"/>
                <p:cNvSpPr>
                  <a:spLocks noChangeArrowheads="1"/>
                </p:cNvSpPr>
                <p:nvPr/>
              </p:nvSpPr>
              <p:spPr bwMode="auto">
                <a:xfrm>
                  <a:off x="1670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7" name="Rectangle 79"/>
                <p:cNvSpPr>
                  <a:spLocks noChangeArrowheads="1"/>
                </p:cNvSpPr>
                <p:nvPr/>
              </p:nvSpPr>
              <p:spPr bwMode="auto">
                <a:xfrm>
                  <a:off x="1837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8" name="Rectangle 80"/>
                <p:cNvSpPr>
                  <a:spLocks noChangeArrowheads="1"/>
                </p:cNvSpPr>
                <p:nvPr/>
              </p:nvSpPr>
              <p:spPr bwMode="auto">
                <a:xfrm>
                  <a:off x="2005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49" name="Rectangle 81"/>
                <p:cNvSpPr>
                  <a:spLocks noChangeArrowheads="1"/>
                </p:cNvSpPr>
                <p:nvPr/>
              </p:nvSpPr>
              <p:spPr bwMode="auto">
                <a:xfrm>
                  <a:off x="2173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0" name="Rectangle 82"/>
                <p:cNvSpPr>
                  <a:spLocks noChangeArrowheads="1"/>
                </p:cNvSpPr>
                <p:nvPr/>
              </p:nvSpPr>
              <p:spPr bwMode="auto">
                <a:xfrm>
                  <a:off x="2341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1" name="Rectangle 83"/>
                <p:cNvSpPr>
                  <a:spLocks noChangeArrowheads="1"/>
                </p:cNvSpPr>
                <p:nvPr/>
              </p:nvSpPr>
              <p:spPr bwMode="auto">
                <a:xfrm>
                  <a:off x="2508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2" name="Rectangle 84"/>
                <p:cNvSpPr>
                  <a:spLocks noChangeArrowheads="1"/>
                </p:cNvSpPr>
                <p:nvPr/>
              </p:nvSpPr>
              <p:spPr bwMode="auto">
                <a:xfrm>
                  <a:off x="2676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3" name="Rectangle 85"/>
                <p:cNvSpPr>
                  <a:spLocks noChangeArrowheads="1"/>
                </p:cNvSpPr>
                <p:nvPr/>
              </p:nvSpPr>
              <p:spPr bwMode="auto">
                <a:xfrm>
                  <a:off x="2844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4" name="Rectangle 86"/>
                <p:cNvSpPr>
                  <a:spLocks noChangeArrowheads="1"/>
                </p:cNvSpPr>
                <p:nvPr/>
              </p:nvSpPr>
              <p:spPr bwMode="auto">
                <a:xfrm>
                  <a:off x="3011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5" name="Rectangle 87"/>
                <p:cNvSpPr>
                  <a:spLocks noChangeArrowheads="1"/>
                </p:cNvSpPr>
                <p:nvPr/>
              </p:nvSpPr>
              <p:spPr bwMode="auto">
                <a:xfrm>
                  <a:off x="1502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6" name="Rectangle 88"/>
                <p:cNvSpPr>
                  <a:spLocks noChangeArrowheads="1"/>
                </p:cNvSpPr>
                <p:nvPr/>
              </p:nvSpPr>
              <p:spPr bwMode="auto">
                <a:xfrm>
                  <a:off x="1670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7" name="Rectangle 89"/>
                <p:cNvSpPr>
                  <a:spLocks noChangeArrowheads="1"/>
                </p:cNvSpPr>
                <p:nvPr/>
              </p:nvSpPr>
              <p:spPr bwMode="auto">
                <a:xfrm>
                  <a:off x="1837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8" name="Rectangle 90"/>
                <p:cNvSpPr>
                  <a:spLocks noChangeArrowheads="1"/>
                </p:cNvSpPr>
                <p:nvPr/>
              </p:nvSpPr>
              <p:spPr bwMode="auto">
                <a:xfrm>
                  <a:off x="2005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59" name="Rectangle 91"/>
                <p:cNvSpPr>
                  <a:spLocks noChangeArrowheads="1"/>
                </p:cNvSpPr>
                <p:nvPr/>
              </p:nvSpPr>
              <p:spPr bwMode="auto">
                <a:xfrm>
                  <a:off x="2173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0" name="Rectangle 92"/>
                <p:cNvSpPr>
                  <a:spLocks noChangeArrowheads="1"/>
                </p:cNvSpPr>
                <p:nvPr/>
              </p:nvSpPr>
              <p:spPr bwMode="auto">
                <a:xfrm>
                  <a:off x="2341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1" name="Rectangle 93"/>
                <p:cNvSpPr>
                  <a:spLocks noChangeArrowheads="1"/>
                </p:cNvSpPr>
                <p:nvPr/>
              </p:nvSpPr>
              <p:spPr bwMode="auto">
                <a:xfrm>
                  <a:off x="2508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2" name="Rectangle 94"/>
                <p:cNvSpPr>
                  <a:spLocks noChangeArrowheads="1"/>
                </p:cNvSpPr>
                <p:nvPr/>
              </p:nvSpPr>
              <p:spPr bwMode="auto">
                <a:xfrm>
                  <a:off x="2676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3" name="Rectangle 95"/>
                <p:cNvSpPr>
                  <a:spLocks noChangeArrowheads="1"/>
                </p:cNvSpPr>
                <p:nvPr/>
              </p:nvSpPr>
              <p:spPr bwMode="auto">
                <a:xfrm>
                  <a:off x="2844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4" name="Rectangle 96"/>
                <p:cNvSpPr>
                  <a:spLocks noChangeArrowheads="1"/>
                </p:cNvSpPr>
                <p:nvPr/>
              </p:nvSpPr>
              <p:spPr bwMode="auto">
                <a:xfrm>
                  <a:off x="3011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5" name="Rectangle 97"/>
                <p:cNvSpPr>
                  <a:spLocks noChangeArrowheads="1"/>
                </p:cNvSpPr>
                <p:nvPr/>
              </p:nvSpPr>
              <p:spPr bwMode="auto">
                <a:xfrm>
                  <a:off x="1502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6" name="Rectangle 98"/>
                <p:cNvSpPr>
                  <a:spLocks noChangeArrowheads="1"/>
                </p:cNvSpPr>
                <p:nvPr/>
              </p:nvSpPr>
              <p:spPr bwMode="auto">
                <a:xfrm>
                  <a:off x="1670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7" name="Rectangle 99"/>
                <p:cNvSpPr>
                  <a:spLocks noChangeArrowheads="1"/>
                </p:cNvSpPr>
                <p:nvPr/>
              </p:nvSpPr>
              <p:spPr bwMode="auto">
                <a:xfrm>
                  <a:off x="1837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8" name="Rectangle 100"/>
                <p:cNvSpPr>
                  <a:spLocks noChangeArrowheads="1"/>
                </p:cNvSpPr>
                <p:nvPr/>
              </p:nvSpPr>
              <p:spPr bwMode="auto">
                <a:xfrm>
                  <a:off x="2005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69" name="Rectangle 101"/>
                <p:cNvSpPr>
                  <a:spLocks noChangeArrowheads="1"/>
                </p:cNvSpPr>
                <p:nvPr/>
              </p:nvSpPr>
              <p:spPr bwMode="auto">
                <a:xfrm>
                  <a:off x="2173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70" name="Rectangle 102"/>
                <p:cNvSpPr>
                  <a:spLocks noChangeArrowheads="1"/>
                </p:cNvSpPr>
                <p:nvPr/>
              </p:nvSpPr>
              <p:spPr bwMode="auto">
                <a:xfrm>
                  <a:off x="2341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71" name="Rectangle 103"/>
                <p:cNvSpPr>
                  <a:spLocks noChangeArrowheads="1"/>
                </p:cNvSpPr>
                <p:nvPr/>
              </p:nvSpPr>
              <p:spPr bwMode="auto">
                <a:xfrm>
                  <a:off x="2508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72" name="Rectangle 104"/>
                <p:cNvSpPr>
                  <a:spLocks noChangeArrowheads="1"/>
                </p:cNvSpPr>
                <p:nvPr/>
              </p:nvSpPr>
              <p:spPr bwMode="auto">
                <a:xfrm>
                  <a:off x="2676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73" name="Rectangle 105"/>
                <p:cNvSpPr>
                  <a:spLocks noChangeArrowheads="1"/>
                </p:cNvSpPr>
                <p:nvPr/>
              </p:nvSpPr>
              <p:spPr bwMode="auto">
                <a:xfrm>
                  <a:off x="2844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74" name="Rectangle 106"/>
                <p:cNvSpPr>
                  <a:spLocks noChangeArrowheads="1"/>
                </p:cNvSpPr>
                <p:nvPr/>
              </p:nvSpPr>
              <p:spPr bwMode="auto">
                <a:xfrm>
                  <a:off x="3011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475" name="Line 107"/>
                <p:cNvSpPr>
                  <a:spLocks noChangeShapeType="1"/>
                </p:cNvSpPr>
                <p:nvPr/>
              </p:nvSpPr>
              <p:spPr bwMode="auto">
                <a:xfrm>
                  <a:off x="1502" y="3457"/>
                  <a:ext cx="1677" cy="0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3476" name="Line 108"/>
                <p:cNvSpPr>
                  <a:spLocks noChangeShapeType="1"/>
                </p:cNvSpPr>
                <p:nvPr/>
              </p:nvSpPr>
              <p:spPr bwMode="auto">
                <a:xfrm flipV="1">
                  <a:off x="1502" y="1975"/>
                  <a:ext cx="0" cy="1482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3477" name="Text Box 109"/>
                <p:cNvSpPr txBox="1">
                  <a:spLocks noChangeArrowheads="1"/>
                </p:cNvSpPr>
                <p:nvPr/>
              </p:nvSpPr>
              <p:spPr bwMode="auto">
                <a:xfrm>
                  <a:off x="1266" y="1946"/>
                  <a:ext cx="276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83478" name="Text Box 110"/>
                <p:cNvSpPr txBox="1">
                  <a:spLocks noChangeArrowheads="1"/>
                </p:cNvSpPr>
                <p:nvPr/>
              </p:nvSpPr>
              <p:spPr bwMode="auto">
                <a:xfrm>
                  <a:off x="1556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83479" name="Text Box 111"/>
                <p:cNvSpPr txBox="1">
                  <a:spLocks noChangeArrowheads="1"/>
                </p:cNvSpPr>
                <p:nvPr/>
              </p:nvSpPr>
              <p:spPr bwMode="auto">
                <a:xfrm>
                  <a:off x="1727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83480" name="Text Box 112"/>
                <p:cNvSpPr txBox="1">
                  <a:spLocks noChangeArrowheads="1"/>
                </p:cNvSpPr>
                <p:nvPr/>
              </p:nvSpPr>
              <p:spPr bwMode="auto">
                <a:xfrm>
                  <a:off x="1892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83481" name="Text Box 113"/>
                <p:cNvSpPr txBox="1">
                  <a:spLocks noChangeArrowheads="1"/>
                </p:cNvSpPr>
                <p:nvPr/>
              </p:nvSpPr>
              <p:spPr bwMode="auto">
                <a:xfrm>
                  <a:off x="2064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83482" name="Text Box 114"/>
                <p:cNvSpPr txBox="1">
                  <a:spLocks noChangeArrowheads="1"/>
                </p:cNvSpPr>
                <p:nvPr/>
              </p:nvSpPr>
              <p:spPr bwMode="auto">
                <a:xfrm>
                  <a:off x="2231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83483" name="Text Box 115"/>
                <p:cNvSpPr txBox="1">
                  <a:spLocks noChangeArrowheads="1"/>
                </p:cNvSpPr>
                <p:nvPr/>
              </p:nvSpPr>
              <p:spPr bwMode="auto">
                <a:xfrm>
                  <a:off x="2401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83484" name="Text Box 116"/>
                <p:cNvSpPr txBox="1">
                  <a:spLocks noChangeArrowheads="1"/>
                </p:cNvSpPr>
                <p:nvPr/>
              </p:nvSpPr>
              <p:spPr bwMode="auto">
                <a:xfrm>
                  <a:off x="2564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83485" name="Text Box 117"/>
                <p:cNvSpPr txBox="1">
                  <a:spLocks noChangeArrowheads="1"/>
                </p:cNvSpPr>
                <p:nvPr/>
              </p:nvSpPr>
              <p:spPr bwMode="auto">
                <a:xfrm>
                  <a:off x="2736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83486" name="Text Box 118"/>
                <p:cNvSpPr txBox="1">
                  <a:spLocks noChangeArrowheads="1"/>
                </p:cNvSpPr>
                <p:nvPr/>
              </p:nvSpPr>
              <p:spPr bwMode="auto">
                <a:xfrm>
                  <a:off x="2900" y="3517"/>
                  <a:ext cx="203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83487" name="Text Box 119"/>
                <p:cNvSpPr txBox="1">
                  <a:spLocks noChangeArrowheads="1"/>
                </p:cNvSpPr>
                <p:nvPr/>
              </p:nvSpPr>
              <p:spPr bwMode="auto">
                <a:xfrm>
                  <a:off x="3044" y="3514"/>
                  <a:ext cx="276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83488" name="Text Box 120"/>
                <p:cNvSpPr txBox="1">
                  <a:spLocks noChangeArrowheads="1"/>
                </p:cNvSpPr>
                <p:nvPr/>
              </p:nvSpPr>
              <p:spPr bwMode="auto">
                <a:xfrm>
                  <a:off x="1289" y="3280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83489" name="Text Box 121"/>
                <p:cNvSpPr txBox="1">
                  <a:spLocks noChangeArrowheads="1"/>
                </p:cNvSpPr>
                <p:nvPr/>
              </p:nvSpPr>
              <p:spPr bwMode="auto">
                <a:xfrm>
                  <a:off x="1289" y="3130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83490" name="Text Box 122"/>
                <p:cNvSpPr txBox="1">
                  <a:spLocks noChangeArrowheads="1"/>
                </p:cNvSpPr>
                <p:nvPr/>
              </p:nvSpPr>
              <p:spPr bwMode="auto">
                <a:xfrm>
                  <a:off x="1289" y="298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83491" name="Text Box 123"/>
                <p:cNvSpPr txBox="1">
                  <a:spLocks noChangeArrowheads="1"/>
                </p:cNvSpPr>
                <p:nvPr/>
              </p:nvSpPr>
              <p:spPr bwMode="auto">
                <a:xfrm>
                  <a:off x="1289" y="2835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83492" name="Text Box 124"/>
                <p:cNvSpPr txBox="1">
                  <a:spLocks noChangeArrowheads="1"/>
                </p:cNvSpPr>
                <p:nvPr/>
              </p:nvSpPr>
              <p:spPr bwMode="auto">
                <a:xfrm>
                  <a:off x="1289" y="2686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83493" name="Text Box 125"/>
                <p:cNvSpPr txBox="1">
                  <a:spLocks noChangeArrowheads="1"/>
                </p:cNvSpPr>
                <p:nvPr/>
              </p:nvSpPr>
              <p:spPr bwMode="auto">
                <a:xfrm>
                  <a:off x="1289" y="2539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83494" name="Text Box 126"/>
                <p:cNvSpPr txBox="1">
                  <a:spLocks noChangeArrowheads="1"/>
                </p:cNvSpPr>
                <p:nvPr/>
              </p:nvSpPr>
              <p:spPr bwMode="auto">
                <a:xfrm>
                  <a:off x="1289" y="2391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83495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1289" y="2242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83496" name="Text Box 128"/>
                <p:cNvSpPr txBox="1">
                  <a:spLocks noChangeArrowheads="1"/>
                </p:cNvSpPr>
                <p:nvPr/>
              </p:nvSpPr>
              <p:spPr bwMode="auto">
                <a:xfrm>
                  <a:off x="1289" y="2095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292993" name="Rectangle 129"/>
                <p:cNvSpPr>
                  <a:spLocks noChangeArrowheads="1"/>
                </p:cNvSpPr>
                <p:nvPr/>
              </p:nvSpPr>
              <p:spPr bwMode="auto">
                <a:xfrm>
                  <a:off x="1962" y="3683"/>
                  <a:ext cx="1098" cy="20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</p:grpSp>
          <p:sp>
            <p:nvSpPr>
              <p:cNvPr id="83324" name="Oval 130"/>
              <p:cNvSpPr>
                <a:spLocks noChangeArrowheads="1"/>
              </p:cNvSpPr>
              <p:nvPr/>
            </p:nvSpPr>
            <p:spPr bwMode="auto">
              <a:xfrm>
                <a:off x="4129" y="145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25" name="Oval 131"/>
              <p:cNvSpPr>
                <a:spLocks noChangeArrowheads="1"/>
              </p:cNvSpPr>
              <p:nvPr/>
            </p:nvSpPr>
            <p:spPr bwMode="auto">
              <a:xfrm>
                <a:off x="5335" y="30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26" name="Oval 132"/>
              <p:cNvSpPr>
                <a:spLocks noChangeArrowheads="1"/>
              </p:cNvSpPr>
              <p:nvPr/>
            </p:nvSpPr>
            <p:spPr bwMode="auto">
              <a:xfrm>
                <a:off x="3844" y="168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27" name="Oval 133"/>
              <p:cNvSpPr>
                <a:spLocks noChangeArrowheads="1"/>
              </p:cNvSpPr>
              <p:nvPr/>
            </p:nvSpPr>
            <p:spPr bwMode="auto">
              <a:xfrm>
                <a:off x="4649" y="9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28" name="Oval 134"/>
              <p:cNvSpPr>
                <a:spLocks noChangeArrowheads="1"/>
              </p:cNvSpPr>
              <p:nvPr/>
            </p:nvSpPr>
            <p:spPr bwMode="auto">
              <a:xfrm>
                <a:off x="5384" y="100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29" name="Oval 135"/>
              <p:cNvSpPr>
                <a:spLocks noChangeArrowheads="1"/>
              </p:cNvSpPr>
              <p:nvPr/>
            </p:nvSpPr>
            <p:spPr bwMode="auto">
              <a:xfrm>
                <a:off x="5122" y="137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0" name="Oval 136"/>
              <p:cNvSpPr>
                <a:spLocks noChangeArrowheads="1"/>
              </p:cNvSpPr>
              <p:nvPr/>
            </p:nvSpPr>
            <p:spPr bwMode="auto">
              <a:xfrm>
                <a:off x="4247" y="163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1" name="Oval 137"/>
              <p:cNvSpPr>
                <a:spLocks noChangeArrowheads="1"/>
              </p:cNvSpPr>
              <p:nvPr/>
            </p:nvSpPr>
            <p:spPr bwMode="auto">
              <a:xfrm>
                <a:off x="4708" y="153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2" name="Oval 138"/>
              <p:cNvSpPr>
                <a:spLocks noChangeArrowheads="1"/>
              </p:cNvSpPr>
              <p:nvPr/>
            </p:nvSpPr>
            <p:spPr bwMode="auto">
              <a:xfrm>
                <a:off x="4423" y="154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3" name="Oval 139"/>
              <p:cNvSpPr>
                <a:spLocks noChangeArrowheads="1"/>
              </p:cNvSpPr>
              <p:nvPr/>
            </p:nvSpPr>
            <p:spPr bwMode="auto">
              <a:xfrm>
                <a:off x="5232" y="120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4" name="Oval 140"/>
              <p:cNvSpPr>
                <a:spLocks noChangeArrowheads="1"/>
              </p:cNvSpPr>
              <p:nvPr/>
            </p:nvSpPr>
            <p:spPr bwMode="auto">
              <a:xfrm>
                <a:off x="4370" y="117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5" name="Oval 141"/>
              <p:cNvSpPr>
                <a:spLocks noChangeArrowheads="1"/>
              </p:cNvSpPr>
              <p:nvPr/>
            </p:nvSpPr>
            <p:spPr bwMode="auto">
              <a:xfrm>
                <a:off x="4904" y="74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6" name="Oval 142"/>
              <p:cNvSpPr>
                <a:spLocks noChangeArrowheads="1"/>
              </p:cNvSpPr>
              <p:nvPr/>
            </p:nvSpPr>
            <p:spPr bwMode="auto">
              <a:xfrm>
                <a:off x="5238" y="753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7" name="Oval 143"/>
              <p:cNvSpPr>
                <a:spLocks noChangeArrowheads="1"/>
              </p:cNvSpPr>
              <p:nvPr/>
            </p:nvSpPr>
            <p:spPr bwMode="auto">
              <a:xfrm>
                <a:off x="4840" y="111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8" name="Oval 144"/>
              <p:cNvSpPr>
                <a:spLocks noChangeArrowheads="1"/>
              </p:cNvSpPr>
              <p:nvPr/>
            </p:nvSpPr>
            <p:spPr bwMode="auto">
              <a:xfrm>
                <a:off x="5343" y="163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39" name="Oval 145"/>
              <p:cNvSpPr>
                <a:spLocks noChangeArrowheads="1"/>
              </p:cNvSpPr>
              <p:nvPr/>
            </p:nvSpPr>
            <p:spPr bwMode="auto">
              <a:xfrm>
                <a:off x="5149" y="89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0" name="Oval 146"/>
              <p:cNvSpPr>
                <a:spLocks noChangeArrowheads="1"/>
              </p:cNvSpPr>
              <p:nvPr/>
            </p:nvSpPr>
            <p:spPr bwMode="auto">
              <a:xfrm>
                <a:off x="4735" y="135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1" name="Oval 147"/>
              <p:cNvSpPr>
                <a:spLocks noChangeArrowheads="1"/>
              </p:cNvSpPr>
              <p:nvPr/>
            </p:nvSpPr>
            <p:spPr bwMode="auto">
              <a:xfrm>
                <a:off x="5134" y="60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2" name="Rectangle 148" descr="Wide downward diagonal"/>
              <p:cNvSpPr>
                <a:spLocks noChangeArrowheads="1"/>
              </p:cNvSpPr>
              <p:nvPr/>
            </p:nvSpPr>
            <p:spPr bwMode="auto">
              <a:xfrm>
                <a:off x="3642" y="50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3" name="Rectangle 149" descr="Wide downward diagonal"/>
              <p:cNvSpPr>
                <a:spLocks noChangeArrowheads="1"/>
              </p:cNvSpPr>
              <p:nvPr/>
            </p:nvSpPr>
            <p:spPr bwMode="auto">
              <a:xfrm>
                <a:off x="3834" y="2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4" name="Rectangle 150" descr="Wide downward diagonal"/>
              <p:cNvSpPr>
                <a:spLocks noChangeArrowheads="1"/>
              </p:cNvSpPr>
              <p:nvPr/>
            </p:nvSpPr>
            <p:spPr bwMode="auto">
              <a:xfrm>
                <a:off x="4183" y="65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5" name="Rectangle 151" descr="Wide downward diagonal"/>
              <p:cNvSpPr>
                <a:spLocks noChangeArrowheads="1"/>
              </p:cNvSpPr>
              <p:nvPr/>
            </p:nvSpPr>
            <p:spPr bwMode="auto">
              <a:xfrm>
                <a:off x="3782" y="14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6" name="Rectangle 152" descr="Wide downward diagonal"/>
              <p:cNvSpPr>
                <a:spLocks noChangeArrowheads="1"/>
              </p:cNvSpPr>
              <p:nvPr/>
            </p:nvSpPr>
            <p:spPr bwMode="auto">
              <a:xfrm>
                <a:off x="4264" y="2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7" name="Rectangle 153" descr="Wide downward diagonal"/>
              <p:cNvSpPr>
                <a:spLocks noChangeArrowheads="1"/>
              </p:cNvSpPr>
              <p:nvPr/>
            </p:nvSpPr>
            <p:spPr bwMode="auto">
              <a:xfrm>
                <a:off x="4122" y="98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8" name="Rectangle 154" descr="Wide downward diagonal"/>
              <p:cNvSpPr>
                <a:spLocks noChangeArrowheads="1"/>
              </p:cNvSpPr>
              <p:nvPr/>
            </p:nvSpPr>
            <p:spPr bwMode="auto">
              <a:xfrm>
                <a:off x="4884" y="22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49" name="Rectangle 155" descr="Wide downward diagonal"/>
              <p:cNvSpPr>
                <a:spLocks noChangeArrowheads="1"/>
              </p:cNvSpPr>
              <p:nvPr/>
            </p:nvSpPr>
            <p:spPr bwMode="auto">
              <a:xfrm>
                <a:off x="3951" y="49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0" name="Rectangle 156" descr="Wide downward diagonal"/>
              <p:cNvSpPr>
                <a:spLocks noChangeArrowheads="1"/>
              </p:cNvSpPr>
              <p:nvPr/>
            </p:nvSpPr>
            <p:spPr bwMode="auto">
              <a:xfrm>
                <a:off x="3820" y="9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1" name="Rectangle 157" descr="Wide downward diagonal"/>
              <p:cNvSpPr>
                <a:spLocks noChangeArrowheads="1"/>
              </p:cNvSpPr>
              <p:nvPr/>
            </p:nvSpPr>
            <p:spPr bwMode="auto">
              <a:xfrm>
                <a:off x="4481" y="7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2" name="Rectangle 158" descr="Wide downward diagonal"/>
              <p:cNvSpPr>
                <a:spLocks noChangeArrowheads="1"/>
              </p:cNvSpPr>
              <p:nvPr/>
            </p:nvSpPr>
            <p:spPr bwMode="auto">
              <a:xfrm>
                <a:off x="4541" y="45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3" name="Rectangle 159" descr="Wide downward diagonal"/>
              <p:cNvSpPr>
                <a:spLocks noChangeArrowheads="1"/>
              </p:cNvSpPr>
              <p:nvPr/>
            </p:nvSpPr>
            <p:spPr bwMode="auto">
              <a:xfrm>
                <a:off x="5200" y="14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4" name="Rectangle 160" descr="Wide downward diagonal"/>
              <p:cNvSpPr>
                <a:spLocks noChangeArrowheads="1"/>
              </p:cNvSpPr>
              <p:nvPr/>
            </p:nvSpPr>
            <p:spPr bwMode="auto">
              <a:xfrm>
                <a:off x="4044" y="1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5" name="Rectangle 161" descr="Wide downward diagonal"/>
              <p:cNvSpPr>
                <a:spLocks noChangeArrowheads="1"/>
              </p:cNvSpPr>
              <p:nvPr/>
            </p:nvSpPr>
            <p:spPr bwMode="auto">
              <a:xfrm>
                <a:off x="4539" y="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6" name="Oval 162"/>
              <p:cNvSpPr>
                <a:spLocks noChangeArrowheads="1"/>
              </p:cNvSpPr>
              <p:nvPr/>
            </p:nvSpPr>
            <p:spPr bwMode="auto">
              <a:xfrm>
                <a:off x="4831" y="145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7" name="Oval 163"/>
              <p:cNvSpPr>
                <a:spLocks noChangeArrowheads="1"/>
              </p:cNvSpPr>
              <p:nvPr/>
            </p:nvSpPr>
            <p:spPr bwMode="auto">
              <a:xfrm>
                <a:off x="4520" y="127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8" name="Oval 164"/>
              <p:cNvSpPr>
                <a:spLocks noChangeArrowheads="1"/>
              </p:cNvSpPr>
              <p:nvPr/>
            </p:nvSpPr>
            <p:spPr bwMode="auto">
              <a:xfrm>
                <a:off x="4980" y="97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59" name="Oval 165"/>
              <p:cNvSpPr>
                <a:spLocks noChangeArrowheads="1"/>
              </p:cNvSpPr>
              <p:nvPr/>
            </p:nvSpPr>
            <p:spPr bwMode="auto">
              <a:xfrm>
                <a:off x="4694" y="170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0" name="Oval 166"/>
              <p:cNvSpPr>
                <a:spLocks noChangeArrowheads="1"/>
              </p:cNvSpPr>
              <p:nvPr/>
            </p:nvSpPr>
            <p:spPr bwMode="auto">
              <a:xfrm>
                <a:off x="5027" y="126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1" name="Oval 167"/>
              <p:cNvSpPr>
                <a:spLocks noChangeArrowheads="1"/>
              </p:cNvSpPr>
              <p:nvPr/>
            </p:nvSpPr>
            <p:spPr bwMode="auto">
              <a:xfrm>
                <a:off x="5023" y="164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2" name="Oval 168"/>
              <p:cNvSpPr>
                <a:spLocks noChangeArrowheads="1"/>
              </p:cNvSpPr>
              <p:nvPr/>
            </p:nvSpPr>
            <p:spPr bwMode="auto">
              <a:xfrm>
                <a:off x="5119" y="173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3" name="Oval 169"/>
              <p:cNvSpPr>
                <a:spLocks noChangeArrowheads="1"/>
              </p:cNvSpPr>
              <p:nvPr/>
            </p:nvSpPr>
            <p:spPr bwMode="auto">
              <a:xfrm>
                <a:off x="5295" y="149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4" name="Oval 170"/>
              <p:cNvSpPr>
                <a:spLocks noChangeArrowheads="1"/>
              </p:cNvSpPr>
              <p:nvPr/>
            </p:nvSpPr>
            <p:spPr bwMode="auto">
              <a:xfrm>
                <a:off x="5309" y="52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5" name="Oval 171"/>
              <p:cNvSpPr>
                <a:spLocks noChangeArrowheads="1"/>
              </p:cNvSpPr>
              <p:nvPr/>
            </p:nvSpPr>
            <p:spPr bwMode="auto">
              <a:xfrm>
                <a:off x="5384" y="73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6" name="Rectangle 172" descr="Wide downward diagonal"/>
              <p:cNvSpPr>
                <a:spLocks noChangeArrowheads="1"/>
              </p:cNvSpPr>
              <p:nvPr/>
            </p:nvSpPr>
            <p:spPr bwMode="auto">
              <a:xfrm>
                <a:off x="4637" y="6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7" name="Rectangle 173" descr="Wide downward diagonal"/>
              <p:cNvSpPr>
                <a:spLocks noChangeArrowheads="1"/>
              </p:cNvSpPr>
              <p:nvPr/>
            </p:nvSpPr>
            <p:spPr bwMode="auto">
              <a:xfrm>
                <a:off x="4950" y="40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8" name="Rectangle 174" descr="Wide downward diagonal"/>
              <p:cNvSpPr>
                <a:spLocks noChangeArrowheads="1"/>
              </p:cNvSpPr>
              <p:nvPr/>
            </p:nvSpPr>
            <p:spPr bwMode="auto">
              <a:xfrm>
                <a:off x="3811" y="120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69" name="Rectangle 175" descr="Wide downward diagonal"/>
              <p:cNvSpPr>
                <a:spLocks noChangeArrowheads="1"/>
              </p:cNvSpPr>
              <p:nvPr/>
            </p:nvSpPr>
            <p:spPr bwMode="auto">
              <a:xfrm>
                <a:off x="4334" y="91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70" name="Rectangle 176" descr="Wide downward diagonal"/>
              <p:cNvSpPr>
                <a:spLocks noChangeArrowheads="1"/>
              </p:cNvSpPr>
              <p:nvPr/>
            </p:nvSpPr>
            <p:spPr bwMode="auto">
              <a:xfrm>
                <a:off x="3878" y="72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71" name="Rectangle 177" descr="Wide downward diagonal"/>
              <p:cNvSpPr>
                <a:spLocks noChangeArrowheads="1"/>
              </p:cNvSpPr>
              <p:nvPr/>
            </p:nvSpPr>
            <p:spPr bwMode="auto">
              <a:xfrm>
                <a:off x="4094" y="16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72" name="Rectangle 178" descr="Wide downward diagonal"/>
              <p:cNvSpPr>
                <a:spLocks noChangeArrowheads="1"/>
              </p:cNvSpPr>
              <p:nvPr/>
            </p:nvSpPr>
            <p:spPr bwMode="auto">
              <a:xfrm>
                <a:off x="3667" y="101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373" name="Rectangle 179" descr="Wide downward diagonal"/>
              <p:cNvSpPr>
                <a:spLocks noChangeArrowheads="1"/>
              </p:cNvSpPr>
              <p:nvPr/>
            </p:nvSpPr>
            <p:spPr bwMode="auto">
              <a:xfrm>
                <a:off x="3632" y="160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sp>
        <p:nvSpPr>
          <p:cNvPr id="82947" name="Rectangle 182"/>
          <p:cNvSpPr>
            <a:spLocks noChangeArrowheads="1"/>
          </p:cNvSpPr>
          <p:nvPr/>
        </p:nvSpPr>
        <p:spPr bwMode="auto">
          <a:xfrm>
            <a:off x="2670175" y="3549650"/>
            <a:ext cx="2859088" cy="2801938"/>
          </a:xfrm>
          <a:prstGeom prst="rect">
            <a:avLst/>
          </a:prstGeom>
          <a:solidFill>
            <a:srgbClr val="CCCCFF"/>
          </a:solidFill>
          <a:ln>
            <a:noFill/>
          </a:ln>
          <a:effectLst>
            <a:outerShdw dist="107763" dir="8100000" algn="ctr" rotWithShape="0">
              <a:schemeClr val="bg2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82948" name="Group 183"/>
          <p:cNvGrpSpPr>
            <a:grpSpLocks/>
          </p:cNvGrpSpPr>
          <p:nvPr/>
        </p:nvGrpSpPr>
        <p:grpSpPr bwMode="auto">
          <a:xfrm>
            <a:off x="2446338" y="3695700"/>
            <a:ext cx="3092450" cy="2949575"/>
            <a:chOff x="3198" y="90"/>
            <a:chExt cx="2484" cy="2265"/>
          </a:xfrm>
        </p:grpSpPr>
        <p:grpSp>
          <p:nvGrpSpPr>
            <p:cNvPr id="83121" name="Group 184"/>
            <p:cNvGrpSpPr>
              <a:grpSpLocks/>
            </p:cNvGrpSpPr>
            <p:nvPr/>
          </p:nvGrpSpPr>
          <p:grpSpPr bwMode="auto">
            <a:xfrm>
              <a:off x="3198" y="103"/>
              <a:ext cx="2484" cy="2252"/>
              <a:chOff x="1136" y="1975"/>
              <a:chExt cx="2203" cy="1912"/>
            </a:xfrm>
          </p:grpSpPr>
          <p:sp>
            <p:nvSpPr>
              <p:cNvPr id="293049" name="Rectangle 185"/>
              <p:cNvSpPr>
                <a:spLocks noChangeArrowheads="1"/>
              </p:cNvSpPr>
              <p:nvPr/>
            </p:nvSpPr>
            <p:spPr bwMode="auto">
              <a:xfrm rot="-5400000">
                <a:off x="1130" y="2317"/>
                <a:ext cx="275" cy="2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vert="eaVert">
                <a:spAutoFit/>
              </a:bodyPr>
              <a:lstStyle/>
              <a:p>
                <a:pPr algn="ctr"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endParaRPr lang="en-US" sz="1800" b="1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83198" name="Rectangle 186"/>
              <p:cNvSpPr>
                <a:spLocks noChangeArrowheads="1"/>
              </p:cNvSpPr>
              <p:nvPr/>
            </p:nvSpPr>
            <p:spPr bwMode="auto">
              <a:xfrm>
                <a:off x="1502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199" name="Rectangle 187"/>
              <p:cNvSpPr>
                <a:spLocks noChangeArrowheads="1"/>
              </p:cNvSpPr>
              <p:nvPr/>
            </p:nvSpPr>
            <p:spPr bwMode="auto">
              <a:xfrm>
                <a:off x="1670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0" name="Rectangle 188"/>
              <p:cNvSpPr>
                <a:spLocks noChangeArrowheads="1"/>
              </p:cNvSpPr>
              <p:nvPr/>
            </p:nvSpPr>
            <p:spPr bwMode="auto">
              <a:xfrm>
                <a:off x="1837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1" name="Rectangle 189"/>
              <p:cNvSpPr>
                <a:spLocks noChangeArrowheads="1"/>
              </p:cNvSpPr>
              <p:nvPr/>
            </p:nvSpPr>
            <p:spPr bwMode="auto">
              <a:xfrm>
                <a:off x="2005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2" name="Rectangle 190"/>
              <p:cNvSpPr>
                <a:spLocks noChangeArrowheads="1"/>
              </p:cNvSpPr>
              <p:nvPr/>
            </p:nvSpPr>
            <p:spPr bwMode="auto">
              <a:xfrm>
                <a:off x="2173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3" name="Rectangle 191"/>
              <p:cNvSpPr>
                <a:spLocks noChangeArrowheads="1"/>
              </p:cNvSpPr>
              <p:nvPr/>
            </p:nvSpPr>
            <p:spPr bwMode="auto">
              <a:xfrm>
                <a:off x="2341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4" name="Rectangle 192"/>
              <p:cNvSpPr>
                <a:spLocks noChangeArrowheads="1"/>
              </p:cNvSpPr>
              <p:nvPr/>
            </p:nvSpPr>
            <p:spPr bwMode="auto">
              <a:xfrm>
                <a:off x="2508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5" name="Rectangle 193"/>
              <p:cNvSpPr>
                <a:spLocks noChangeArrowheads="1"/>
              </p:cNvSpPr>
              <p:nvPr/>
            </p:nvSpPr>
            <p:spPr bwMode="auto">
              <a:xfrm>
                <a:off x="2676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6" name="Rectangle 194"/>
              <p:cNvSpPr>
                <a:spLocks noChangeArrowheads="1"/>
              </p:cNvSpPr>
              <p:nvPr/>
            </p:nvSpPr>
            <p:spPr bwMode="auto">
              <a:xfrm>
                <a:off x="2844" y="3309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7" name="Rectangle 195"/>
              <p:cNvSpPr>
                <a:spLocks noChangeArrowheads="1"/>
              </p:cNvSpPr>
              <p:nvPr/>
            </p:nvSpPr>
            <p:spPr bwMode="auto">
              <a:xfrm>
                <a:off x="3011" y="3309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8" name="Rectangle 196"/>
              <p:cNvSpPr>
                <a:spLocks noChangeArrowheads="1"/>
              </p:cNvSpPr>
              <p:nvPr/>
            </p:nvSpPr>
            <p:spPr bwMode="auto">
              <a:xfrm>
                <a:off x="1502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09" name="Rectangle 197"/>
              <p:cNvSpPr>
                <a:spLocks noChangeArrowheads="1"/>
              </p:cNvSpPr>
              <p:nvPr/>
            </p:nvSpPr>
            <p:spPr bwMode="auto">
              <a:xfrm>
                <a:off x="1670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0" name="Rectangle 198"/>
              <p:cNvSpPr>
                <a:spLocks noChangeArrowheads="1"/>
              </p:cNvSpPr>
              <p:nvPr/>
            </p:nvSpPr>
            <p:spPr bwMode="auto">
              <a:xfrm>
                <a:off x="1837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1" name="Rectangle 199"/>
              <p:cNvSpPr>
                <a:spLocks noChangeArrowheads="1"/>
              </p:cNvSpPr>
              <p:nvPr/>
            </p:nvSpPr>
            <p:spPr bwMode="auto">
              <a:xfrm>
                <a:off x="2005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2" name="Rectangle 200"/>
              <p:cNvSpPr>
                <a:spLocks noChangeArrowheads="1"/>
              </p:cNvSpPr>
              <p:nvPr/>
            </p:nvSpPr>
            <p:spPr bwMode="auto">
              <a:xfrm>
                <a:off x="2173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3" name="Rectangle 201"/>
              <p:cNvSpPr>
                <a:spLocks noChangeArrowheads="1"/>
              </p:cNvSpPr>
              <p:nvPr/>
            </p:nvSpPr>
            <p:spPr bwMode="auto">
              <a:xfrm>
                <a:off x="2341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4" name="Rectangle 202"/>
              <p:cNvSpPr>
                <a:spLocks noChangeArrowheads="1"/>
              </p:cNvSpPr>
              <p:nvPr/>
            </p:nvSpPr>
            <p:spPr bwMode="auto">
              <a:xfrm>
                <a:off x="2508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5" name="Rectangle 203"/>
              <p:cNvSpPr>
                <a:spLocks noChangeArrowheads="1"/>
              </p:cNvSpPr>
              <p:nvPr/>
            </p:nvSpPr>
            <p:spPr bwMode="auto">
              <a:xfrm>
                <a:off x="2676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6" name="Rectangle 204"/>
              <p:cNvSpPr>
                <a:spLocks noChangeArrowheads="1"/>
              </p:cNvSpPr>
              <p:nvPr/>
            </p:nvSpPr>
            <p:spPr bwMode="auto">
              <a:xfrm>
                <a:off x="2844" y="3161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7" name="Rectangle 205"/>
              <p:cNvSpPr>
                <a:spLocks noChangeArrowheads="1"/>
              </p:cNvSpPr>
              <p:nvPr/>
            </p:nvSpPr>
            <p:spPr bwMode="auto">
              <a:xfrm>
                <a:off x="3011" y="3161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8" name="Rectangle 206"/>
              <p:cNvSpPr>
                <a:spLocks noChangeArrowheads="1"/>
              </p:cNvSpPr>
              <p:nvPr/>
            </p:nvSpPr>
            <p:spPr bwMode="auto">
              <a:xfrm>
                <a:off x="1502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19" name="Rectangle 207"/>
              <p:cNvSpPr>
                <a:spLocks noChangeArrowheads="1"/>
              </p:cNvSpPr>
              <p:nvPr/>
            </p:nvSpPr>
            <p:spPr bwMode="auto">
              <a:xfrm>
                <a:off x="1670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0" name="Rectangle 208"/>
              <p:cNvSpPr>
                <a:spLocks noChangeArrowheads="1"/>
              </p:cNvSpPr>
              <p:nvPr/>
            </p:nvSpPr>
            <p:spPr bwMode="auto">
              <a:xfrm>
                <a:off x="1837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1" name="Rectangle 209"/>
              <p:cNvSpPr>
                <a:spLocks noChangeArrowheads="1"/>
              </p:cNvSpPr>
              <p:nvPr/>
            </p:nvSpPr>
            <p:spPr bwMode="auto">
              <a:xfrm>
                <a:off x="2005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2" name="Rectangle 210"/>
              <p:cNvSpPr>
                <a:spLocks noChangeArrowheads="1"/>
              </p:cNvSpPr>
              <p:nvPr/>
            </p:nvSpPr>
            <p:spPr bwMode="auto">
              <a:xfrm>
                <a:off x="2173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3" name="Rectangle 211"/>
              <p:cNvSpPr>
                <a:spLocks noChangeArrowheads="1"/>
              </p:cNvSpPr>
              <p:nvPr/>
            </p:nvSpPr>
            <p:spPr bwMode="auto">
              <a:xfrm>
                <a:off x="2341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4" name="Rectangle 212"/>
              <p:cNvSpPr>
                <a:spLocks noChangeArrowheads="1"/>
              </p:cNvSpPr>
              <p:nvPr/>
            </p:nvSpPr>
            <p:spPr bwMode="auto">
              <a:xfrm>
                <a:off x="2508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5" name="Rectangle 213"/>
              <p:cNvSpPr>
                <a:spLocks noChangeArrowheads="1"/>
              </p:cNvSpPr>
              <p:nvPr/>
            </p:nvSpPr>
            <p:spPr bwMode="auto">
              <a:xfrm>
                <a:off x="2676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6" name="Rectangle 214"/>
              <p:cNvSpPr>
                <a:spLocks noChangeArrowheads="1"/>
              </p:cNvSpPr>
              <p:nvPr/>
            </p:nvSpPr>
            <p:spPr bwMode="auto">
              <a:xfrm>
                <a:off x="2844" y="3013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7" name="Rectangle 215"/>
              <p:cNvSpPr>
                <a:spLocks noChangeArrowheads="1"/>
              </p:cNvSpPr>
              <p:nvPr/>
            </p:nvSpPr>
            <p:spPr bwMode="auto">
              <a:xfrm>
                <a:off x="3011" y="3013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8" name="Rectangle 216"/>
              <p:cNvSpPr>
                <a:spLocks noChangeArrowheads="1"/>
              </p:cNvSpPr>
              <p:nvPr/>
            </p:nvSpPr>
            <p:spPr bwMode="auto">
              <a:xfrm>
                <a:off x="1502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29" name="Rectangle 217"/>
              <p:cNvSpPr>
                <a:spLocks noChangeArrowheads="1"/>
              </p:cNvSpPr>
              <p:nvPr/>
            </p:nvSpPr>
            <p:spPr bwMode="auto">
              <a:xfrm>
                <a:off x="1670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0" name="Rectangle 218"/>
              <p:cNvSpPr>
                <a:spLocks noChangeArrowheads="1"/>
              </p:cNvSpPr>
              <p:nvPr/>
            </p:nvSpPr>
            <p:spPr bwMode="auto">
              <a:xfrm>
                <a:off x="1837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1" name="Rectangle 219"/>
              <p:cNvSpPr>
                <a:spLocks noChangeArrowheads="1"/>
              </p:cNvSpPr>
              <p:nvPr/>
            </p:nvSpPr>
            <p:spPr bwMode="auto">
              <a:xfrm>
                <a:off x="2005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2" name="Rectangle 220"/>
              <p:cNvSpPr>
                <a:spLocks noChangeArrowheads="1"/>
              </p:cNvSpPr>
              <p:nvPr/>
            </p:nvSpPr>
            <p:spPr bwMode="auto">
              <a:xfrm>
                <a:off x="2173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3" name="Rectangle 221"/>
              <p:cNvSpPr>
                <a:spLocks noChangeArrowheads="1"/>
              </p:cNvSpPr>
              <p:nvPr/>
            </p:nvSpPr>
            <p:spPr bwMode="auto">
              <a:xfrm>
                <a:off x="2341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4" name="Rectangle 222"/>
              <p:cNvSpPr>
                <a:spLocks noChangeArrowheads="1"/>
              </p:cNvSpPr>
              <p:nvPr/>
            </p:nvSpPr>
            <p:spPr bwMode="auto">
              <a:xfrm>
                <a:off x="2508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5" name="Rectangle 223"/>
              <p:cNvSpPr>
                <a:spLocks noChangeArrowheads="1"/>
              </p:cNvSpPr>
              <p:nvPr/>
            </p:nvSpPr>
            <p:spPr bwMode="auto">
              <a:xfrm>
                <a:off x="2676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6" name="Rectangle 224"/>
              <p:cNvSpPr>
                <a:spLocks noChangeArrowheads="1"/>
              </p:cNvSpPr>
              <p:nvPr/>
            </p:nvSpPr>
            <p:spPr bwMode="auto">
              <a:xfrm>
                <a:off x="2844" y="2864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7" name="Rectangle 225"/>
              <p:cNvSpPr>
                <a:spLocks noChangeArrowheads="1"/>
              </p:cNvSpPr>
              <p:nvPr/>
            </p:nvSpPr>
            <p:spPr bwMode="auto">
              <a:xfrm>
                <a:off x="3011" y="2864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8" name="Rectangle 226"/>
              <p:cNvSpPr>
                <a:spLocks noChangeArrowheads="1"/>
              </p:cNvSpPr>
              <p:nvPr/>
            </p:nvSpPr>
            <p:spPr bwMode="auto">
              <a:xfrm>
                <a:off x="1502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39" name="Rectangle 227"/>
              <p:cNvSpPr>
                <a:spLocks noChangeArrowheads="1"/>
              </p:cNvSpPr>
              <p:nvPr/>
            </p:nvSpPr>
            <p:spPr bwMode="auto">
              <a:xfrm>
                <a:off x="1670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0" name="Rectangle 228"/>
              <p:cNvSpPr>
                <a:spLocks noChangeArrowheads="1"/>
              </p:cNvSpPr>
              <p:nvPr/>
            </p:nvSpPr>
            <p:spPr bwMode="auto">
              <a:xfrm>
                <a:off x="1837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1" name="Rectangle 229"/>
              <p:cNvSpPr>
                <a:spLocks noChangeArrowheads="1"/>
              </p:cNvSpPr>
              <p:nvPr/>
            </p:nvSpPr>
            <p:spPr bwMode="auto">
              <a:xfrm>
                <a:off x="2005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2" name="Rectangle 230"/>
              <p:cNvSpPr>
                <a:spLocks noChangeArrowheads="1"/>
              </p:cNvSpPr>
              <p:nvPr/>
            </p:nvSpPr>
            <p:spPr bwMode="auto">
              <a:xfrm>
                <a:off x="2173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3" name="Rectangle 231"/>
              <p:cNvSpPr>
                <a:spLocks noChangeArrowheads="1"/>
              </p:cNvSpPr>
              <p:nvPr/>
            </p:nvSpPr>
            <p:spPr bwMode="auto">
              <a:xfrm>
                <a:off x="2341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4" name="Rectangle 232"/>
              <p:cNvSpPr>
                <a:spLocks noChangeArrowheads="1"/>
              </p:cNvSpPr>
              <p:nvPr/>
            </p:nvSpPr>
            <p:spPr bwMode="auto">
              <a:xfrm>
                <a:off x="2508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5" name="Rectangle 233"/>
              <p:cNvSpPr>
                <a:spLocks noChangeArrowheads="1"/>
              </p:cNvSpPr>
              <p:nvPr/>
            </p:nvSpPr>
            <p:spPr bwMode="auto">
              <a:xfrm>
                <a:off x="2676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6" name="Rectangle 234"/>
              <p:cNvSpPr>
                <a:spLocks noChangeArrowheads="1"/>
              </p:cNvSpPr>
              <p:nvPr/>
            </p:nvSpPr>
            <p:spPr bwMode="auto">
              <a:xfrm>
                <a:off x="2844" y="2716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7" name="Rectangle 235"/>
              <p:cNvSpPr>
                <a:spLocks noChangeArrowheads="1"/>
              </p:cNvSpPr>
              <p:nvPr/>
            </p:nvSpPr>
            <p:spPr bwMode="auto">
              <a:xfrm>
                <a:off x="3011" y="2716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8" name="Rectangle 236"/>
              <p:cNvSpPr>
                <a:spLocks noChangeArrowheads="1"/>
              </p:cNvSpPr>
              <p:nvPr/>
            </p:nvSpPr>
            <p:spPr bwMode="auto">
              <a:xfrm>
                <a:off x="1502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49" name="Rectangle 237"/>
              <p:cNvSpPr>
                <a:spLocks noChangeArrowheads="1"/>
              </p:cNvSpPr>
              <p:nvPr/>
            </p:nvSpPr>
            <p:spPr bwMode="auto">
              <a:xfrm>
                <a:off x="1670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0" name="Rectangle 238"/>
              <p:cNvSpPr>
                <a:spLocks noChangeArrowheads="1"/>
              </p:cNvSpPr>
              <p:nvPr/>
            </p:nvSpPr>
            <p:spPr bwMode="auto">
              <a:xfrm>
                <a:off x="1837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1" name="Rectangle 239"/>
              <p:cNvSpPr>
                <a:spLocks noChangeArrowheads="1"/>
              </p:cNvSpPr>
              <p:nvPr/>
            </p:nvSpPr>
            <p:spPr bwMode="auto">
              <a:xfrm>
                <a:off x="2005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2" name="Rectangle 240"/>
              <p:cNvSpPr>
                <a:spLocks noChangeArrowheads="1"/>
              </p:cNvSpPr>
              <p:nvPr/>
            </p:nvSpPr>
            <p:spPr bwMode="auto">
              <a:xfrm>
                <a:off x="2173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3" name="Rectangle 241"/>
              <p:cNvSpPr>
                <a:spLocks noChangeArrowheads="1"/>
              </p:cNvSpPr>
              <p:nvPr/>
            </p:nvSpPr>
            <p:spPr bwMode="auto">
              <a:xfrm>
                <a:off x="2341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4" name="Rectangle 242"/>
              <p:cNvSpPr>
                <a:spLocks noChangeArrowheads="1"/>
              </p:cNvSpPr>
              <p:nvPr/>
            </p:nvSpPr>
            <p:spPr bwMode="auto">
              <a:xfrm>
                <a:off x="2508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5" name="Rectangle 243"/>
              <p:cNvSpPr>
                <a:spLocks noChangeArrowheads="1"/>
              </p:cNvSpPr>
              <p:nvPr/>
            </p:nvSpPr>
            <p:spPr bwMode="auto">
              <a:xfrm>
                <a:off x="2676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6" name="Rectangle 244"/>
              <p:cNvSpPr>
                <a:spLocks noChangeArrowheads="1"/>
              </p:cNvSpPr>
              <p:nvPr/>
            </p:nvSpPr>
            <p:spPr bwMode="auto">
              <a:xfrm>
                <a:off x="2844" y="2568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7" name="Rectangle 245"/>
              <p:cNvSpPr>
                <a:spLocks noChangeArrowheads="1"/>
              </p:cNvSpPr>
              <p:nvPr/>
            </p:nvSpPr>
            <p:spPr bwMode="auto">
              <a:xfrm>
                <a:off x="3011" y="2568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8" name="Rectangle 246"/>
              <p:cNvSpPr>
                <a:spLocks noChangeArrowheads="1"/>
              </p:cNvSpPr>
              <p:nvPr/>
            </p:nvSpPr>
            <p:spPr bwMode="auto">
              <a:xfrm>
                <a:off x="1502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59" name="Rectangle 247"/>
              <p:cNvSpPr>
                <a:spLocks noChangeArrowheads="1"/>
              </p:cNvSpPr>
              <p:nvPr/>
            </p:nvSpPr>
            <p:spPr bwMode="auto">
              <a:xfrm>
                <a:off x="1670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0" name="Rectangle 248"/>
              <p:cNvSpPr>
                <a:spLocks noChangeArrowheads="1"/>
              </p:cNvSpPr>
              <p:nvPr/>
            </p:nvSpPr>
            <p:spPr bwMode="auto">
              <a:xfrm>
                <a:off x="1837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1" name="Rectangle 249"/>
              <p:cNvSpPr>
                <a:spLocks noChangeArrowheads="1"/>
              </p:cNvSpPr>
              <p:nvPr/>
            </p:nvSpPr>
            <p:spPr bwMode="auto">
              <a:xfrm>
                <a:off x="2005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2" name="Rectangle 250"/>
              <p:cNvSpPr>
                <a:spLocks noChangeArrowheads="1"/>
              </p:cNvSpPr>
              <p:nvPr/>
            </p:nvSpPr>
            <p:spPr bwMode="auto">
              <a:xfrm>
                <a:off x="2173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3" name="Rectangle 251"/>
              <p:cNvSpPr>
                <a:spLocks noChangeArrowheads="1"/>
              </p:cNvSpPr>
              <p:nvPr/>
            </p:nvSpPr>
            <p:spPr bwMode="auto">
              <a:xfrm>
                <a:off x="2341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4" name="Rectangle 252"/>
              <p:cNvSpPr>
                <a:spLocks noChangeArrowheads="1"/>
              </p:cNvSpPr>
              <p:nvPr/>
            </p:nvSpPr>
            <p:spPr bwMode="auto">
              <a:xfrm>
                <a:off x="2508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5" name="Rectangle 253"/>
              <p:cNvSpPr>
                <a:spLocks noChangeArrowheads="1"/>
              </p:cNvSpPr>
              <p:nvPr/>
            </p:nvSpPr>
            <p:spPr bwMode="auto">
              <a:xfrm>
                <a:off x="2676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6" name="Rectangle 254"/>
              <p:cNvSpPr>
                <a:spLocks noChangeArrowheads="1"/>
              </p:cNvSpPr>
              <p:nvPr/>
            </p:nvSpPr>
            <p:spPr bwMode="auto">
              <a:xfrm>
                <a:off x="2844" y="2420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7" name="Rectangle 255"/>
              <p:cNvSpPr>
                <a:spLocks noChangeArrowheads="1"/>
              </p:cNvSpPr>
              <p:nvPr/>
            </p:nvSpPr>
            <p:spPr bwMode="auto">
              <a:xfrm>
                <a:off x="3011" y="2420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8" name="Rectangle 256"/>
              <p:cNvSpPr>
                <a:spLocks noChangeArrowheads="1"/>
              </p:cNvSpPr>
              <p:nvPr/>
            </p:nvSpPr>
            <p:spPr bwMode="auto">
              <a:xfrm>
                <a:off x="1502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69" name="Rectangle 257"/>
              <p:cNvSpPr>
                <a:spLocks noChangeArrowheads="1"/>
              </p:cNvSpPr>
              <p:nvPr/>
            </p:nvSpPr>
            <p:spPr bwMode="auto">
              <a:xfrm>
                <a:off x="1670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0" name="Rectangle 258"/>
              <p:cNvSpPr>
                <a:spLocks noChangeArrowheads="1"/>
              </p:cNvSpPr>
              <p:nvPr/>
            </p:nvSpPr>
            <p:spPr bwMode="auto">
              <a:xfrm>
                <a:off x="1837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1" name="Rectangle 259"/>
              <p:cNvSpPr>
                <a:spLocks noChangeArrowheads="1"/>
              </p:cNvSpPr>
              <p:nvPr/>
            </p:nvSpPr>
            <p:spPr bwMode="auto">
              <a:xfrm>
                <a:off x="2005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2" name="Rectangle 260"/>
              <p:cNvSpPr>
                <a:spLocks noChangeArrowheads="1"/>
              </p:cNvSpPr>
              <p:nvPr/>
            </p:nvSpPr>
            <p:spPr bwMode="auto">
              <a:xfrm>
                <a:off x="2173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3" name="Rectangle 261"/>
              <p:cNvSpPr>
                <a:spLocks noChangeArrowheads="1"/>
              </p:cNvSpPr>
              <p:nvPr/>
            </p:nvSpPr>
            <p:spPr bwMode="auto">
              <a:xfrm>
                <a:off x="2341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4" name="Rectangle 262"/>
              <p:cNvSpPr>
                <a:spLocks noChangeArrowheads="1"/>
              </p:cNvSpPr>
              <p:nvPr/>
            </p:nvSpPr>
            <p:spPr bwMode="auto">
              <a:xfrm>
                <a:off x="2508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5" name="Rectangle 263"/>
              <p:cNvSpPr>
                <a:spLocks noChangeArrowheads="1"/>
              </p:cNvSpPr>
              <p:nvPr/>
            </p:nvSpPr>
            <p:spPr bwMode="auto">
              <a:xfrm>
                <a:off x="2676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6" name="Rectangle 264"/>
              <p:cNvSpPr>
                <a:spLocks noChangeArrowheads="1"/>
              </p:cNvSpPr>
              <p:nvPr/>
            </p:nvSpPr>
            <p:spPr bwMode="auto">
              <a:xfrm>
                <a:off x="2844" y="2272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7" name="Rectangle 265"/>
              <p:cNvSpPr>
                <a:spLocks noChangeArrowheads="1"/>
              </p:cNvSpPr>
              <p:nvPr/>
            </p:nvSpPr>
            <p:spPr bwMode="auto">
              <a:xfrm>
                <a:off x="3011" y="2272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8" name="Rectangle 266"/>
              <p:cNvSpPr>
                <a:spLocks noChangeArrowheads="1"/>
              </p:cNvSpPr>
              <p:nvPr/>
            </p:nvSpPr>
            <p:spPr bwMode="auto">
              <a:xfrm>
                <a:off x="1502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79" name="Rectangle 267"/>
              <p:cNvSpPr>
                <a:spLocks noChangeArrowheads="1"/>
              </p:cNvSpPr>
              <p:nvPr/>
            </p:nvSpPr>
            <p:spPr bwMode="auto">
              <a:xfrm>
                <a:off x="1670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0" name="Rectangle 268"/>
              <p:cNvSpPr>
                <a:spLocks noChangeArrowheads="1"/>
              </p:cNvSpPr>
              <p:nvPr/>
            </p:nvSpPr>
            <p:spPr bwMode="auto">
              <a:xfrm>
                <a:off x="1837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1" name="Rectangle 269"/>
              <p:cNvSpPr>
                <a:spLocks noChangeArrowheads="1"/>
              </p:cNvSpPr>
              <p:nvPr/>
            </p:nvSpPr>
            <p:spPr bwMode="auto">
              <a:xfrm>
                <a:off x="2005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2" name="Rectangle 270"/>
              <p:cNvSpPr>
                <a:spLocks noChangeArrowheads="1"/>
              </p:cNvSpPr>
              <p:nvPr/>
            </p:nvSpPr>
            <p:spPr bwMode="auto">
              <a:xfrm>
                <a:off x="2173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3" name="Rectangle 271"/>
              <p:cNvSpPr>
                <a:spLocks noChangeArrowheads="1"/>
              </p:cNvSpPr>
              <p:nvPr/>
            </p:nvSpPr>
            <p:spPr bwMode="auto">
              <a:xfrm>
                <a:off x="2341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4" name="Rectangle 272"/>
              <p:cNvSpPr>
                <a:spLocks noChangeArrowheads="1"/>
              </p:cNvSpPr>
              <p:nvPr/>
            </p:nvSpPr>
            <p:spPr bwMode="auto">
              <a:xfrm>
                <a:off x="2508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5" name="Rectangle 273"/>
              <p:cNvSpPr>
                <a:spLocks noChangeArrowheads="1"/>
              </p:cNvSpPr>
              <p:nvPr/>
            </p:nvSpPr>
            <p:spPr bwMode="auto">
              <a:xfrm>
                <a:off x="2676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6" name="Rectangle 274"/>
              <p:cNvSpPr>
                <a:spLocks noChangeArrowheads="1"/>
              </p:cNvSpPr>
              <p:nvPr/>
            </p:nvSpPr>
            <p:spPr bwMode="auto">
              <a:xfrm>
                <a:off x="2844" y="2123"/>
                <a:ext cx="167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7" name="Rectangle 275"/>
              <p:cNvSpPr>
                <a:spLocks noChangeArrowheads="1"/>
              </p:cNvSpPr>
              <p:nvPr/>
            </p:nvSpPr>
            <p:spPr bwMode="auto">
              <a:xfrm>
                <a:off x="3011" y="2123"/>
                <a:ext cx="168" cy="149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8" name="Rectangle 276"/>
              <p:cNvSpPr>
                <a:spLocks noChangeArrowheads="1"/>
              </p:cNvSpPr>
              <p:nvPr/>
            </p:nvSpPr>
            <p:spPr bwMode="auto">
              <a:xfrm>
                <a:off x="1502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89" name="Rectangle 277"/>
              <p:cNvSpPr>
                <a:spLocks noChangeArrowheads="1"/>
              </p:cNvSpPr>
              <p:nvPr/>
            </p:nvSpPr>
            <p:spPr bwMode="auto">
              <a:xfrm>
                <a:off x="1670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90" name="Rectangle 278"/>
              <p:cNvSpPr>
                <a:spLocks noChangeArrowheads="1"/>
              </p:cNvSpPr>
              <p:nvPr/>
            </p:nvSpPr>
            <p:spPr bwMode="auto">
              <a:xfrm>
                <a:off x="1837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91" name="Rectangle 279"/>
              <p:cNvSpPr>
                <a:spLocks noChangeArrowheads="1"/>
              </p:cNvSpPr>
              <p:nvPr/>
            </p:nvSpPr>
            <p:spPr bwMode="auto">
              <a:xfrm>
                <a:off x="2005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92" name="Rectangle 280"/>
              <p:cNvSpPr>
                <a:spLocks noChangeArrowheads="1"/>
              </p:cNvSpPr>
              <p:nvPr/>
            </p:nvSpPr>
            <p:spPr bwMode="auto">
              <a:xfrm>
                <a:off x="2173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93" name="Rectangle 281"/>
              <p:cNvSpPr>
                <a:spLocks noChangeArrowheads="1"/>
              </p:cNvSpPr>
              <p:nvPr/>
            </p:nvSpPr>
            <p:spPr bwMode="auto">
              <a:xfrm>
                <a:off x="2341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94" name="Rectangle 282"/>
              <p:cNvSpPr>
                <a:spLocks noChangeArrowheads="1"/>
              </p:cNvSpPr>
              <p:nvPr/>
            </p:nvSpPr>
            <p:spPr bwMode="auto">
              <a:xfrm>
                <a:off x="2508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95" name="Rectangle 283"/>
              <p:cNvSpPr>
                <a:spLocks noChangeArrowheads="1"/>
              </p:cNvSpPr>
              <p:nvPr/>
            </p:nvSpPr>
            <p:spPr bwMode="auto">
              <a:xfrm>
                <a:off x="2676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96" name="Rectangle 284"/>
              <p:cNvSpPr>
                <a:spLocks noChangeArrowheads="1"/>
              </p:cNvSpPr>
              <p:nvPr/>
            </p:nvSpPr>
            <p:spPr bwMode="auto">
              <a:xfrm>
                <a:off x="2844" y="1975"/>
                <a:ext cx="167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97" name="Rectangle 285"/>
              <p:cNvSpPr>
                <a:spLocks noChangeArrowheads="1"/>
              </p:cNvSpPr>
              <p:nvPr/>
            </p:nvSpPr>
            <p:spPr bwMode="auto">
              <a:xfrm>
                <a:off x="3011" y="1975"/>
                <a:ext cx="168" cy="148"/>
              </a:xfrm>
              <a:prstGeom prst="rect">
                <a:avLst/>
              </a:prstGeom>
              <a:noFill/>
              <a:ln w="0">
                <a:solidFill>
                  <a:srgbClr val="C0C0C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3298" name="Line 286"/>
              <p:cNvSpPr>
                <a:spLocks noChangeShapeType="1"/>
              </p:cNvSpPr>
              <p:nvPr/>
            </p:nvSpPr>
            <p:spPr bwMode="auto">
              <a:xfrm>
                <a:off x="1502" y="3457"/>
                <a:ext cx="1677" cy="0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299" name="Line 287"/>
              <p:cNvSpPr>
                <a:spLocks noChangeShapeType="1"/>
              </p:cNvSpPr>
              <p:nvPr/>
            </p:nvSpPr>
            <p:spPr bwMode="auto">
              <a:xfrm flipV="1">
                <a:off x="1502" y="1975"/>
                <a:ext cx="0" cy="1482"/>
              </a:xfrm>
              <a:prstGeom prst="line">
                <a:avLst/>
              </a:prstGeom>
              <a:noFill/>
              <a:ln w="222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3300" name="Text Box 288"/>
              <p:cNvSpPr txBox="1">
                <a:spLocks noChangeArrowheads="1"/>
              </p:cNvSpPr>
              <p:nvPr/>
            </p:nvSpPr>
            <p:spPr bwMode="auto">
              <a:xfrm>
                <a:off x="1266" y="1979"/>
                <a:ext cx="294" cy="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100</a:t>
                </a:r>
              </a:p>
            </p:txBody>
          </p:sp>
          <p:sp>
            <p:nvSpPr>
              <p:cNvPr id="83301" name="Text Box 289"/>
              <p:cNvSpPr txBox="1">
                <a:spLocks noChangeArrowheads="1"/>
              </p:cNvSpPr>
              <p:nvPr/>
            </p:nvSpPr>
            <p:spPr bwMode="auto">
              <a:xfrm>
                <a:off x="1556" y="3547"/>
                <a:ext cx="241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10</a:t>
                </a:r>
              </a:p>
            </p:txBody>
          </p:sp>
          <p:sp>
            <p:nvSpPr>
              <p:cNvPr id="83302" name="Text Box 290"/>
              <p:cNvSpPr txBox="1">
                <a:spLocks noChangeArrowheads="1"/>
              </p:cNvSpPr>
              <p:nvPr/>
            </p:nvSpPr>
            <p:spPr bwMode="auto">
              <a:xfrm>
                <a:off x="1728" y="3547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20</a:t>
                </a:r>
              </a:p>
            </p:txBody>
          </p:sp>
          <p:sp>
            <p:nvSpPr>
              <p:cNvPr id="83303" name="Text Box 291"/>
              <p:cNvSpPr txBox="1">
                <a:spLocks noChangeArrowheads="1"/>
              </p:cNvSpPr>
              <p:nvPr/>
            </p:nvSpPr>
            <p:spPr bwMode="auto">
              <a:xfrm>
                <a:off x="1892" y="3547"/>
                <a:ext cx="240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30</a:t>
                </a:r>
              </a:p>
            </p:txBody>
          </p:sp>
          <p:sp>
            <p:nvSpPr>
              <p:cNvPr id="83304" name="Text Box 292"/>
              <p:cNvSpPr txBox="1">
                <a:spLocks noChangeArrowheads="1"/>
              </p:cNvSpPr>
              <p:nvPr/>
            </p:nvSpPr>
            <p:spPr bwMode="auto">
              <a:xfrm>
                <a:off x="2065" y="3547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40</a:t>
                </a:r>
              </a:p>
            </p:txBody>
          </p:sp>
          <p:sp>
            <p:nvSpPr>
              <p:cNvPr id="83305" name="Text Box 293"/>
              <p:cNvSpPr txBox="1">
                <a:spLocks noChangeArrowheads="1"/>
              </p:cNvSpPr>
              <p:nvPr/>
            </p:nvSpPr>
            <p:spPr bwMode="auto">
              <a:xfrm>
                <a:off x="2232" y="3547"/>
                <a:ext cx="240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50</a:t>
                </a:r>
              </a:p>
            </p:txBody>
          </p:sp>
          <p:sp>
            <p:nvSpPr>
              <p:cNvPr id="83306" name="Text Box 294"/>
              <p:cNvSpPr txBox="1">
                <a:spLocks noChangeArrowheads="1"/>
              </p:cNvSpPr>
              <p:nvPr/>
            </p:nvSpPr>
            <p:spPr bwMode="auto">
              <a:xfrm>
                <a:off x="2402" y="3547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60</a:t>
                </a:r>
              </a:p>
            </p:txBody>
          </p:sp>
          <p:sp>
            <p:nvSpPr>
              <p:cNvPr id="83307" name="Text Box 295"/>
              <p:cNvSpPr txBox="1">
                <a:spLocks noChangeArrowheads="1"/>
              </p:cNvSpPr>
              <p:nvPr/>
            </p:nvSpPr>
            <p:spPr bwMode="auto">
              <a:xfrm>
                <a:off x="2564" y="3547"/>
                <a:ext cx="240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70</a:t>
                </a:r>
              </a:p>
            </p:txBody>
          </p:sp>
          <p:sp>
            <p:nvSpPr>
              <p:cNvPr id="83308" name="Text Box 296"/>
              <p:cNvSpPr txBox="1">
                <a:spLocks noChangeArrowheads="1"/>
              </p:cNvSpPr>
              <p:nvPr/>
            </p:nvSpPr>
            <p:spPr bwMode="auto">
              <a:xfrm>
                <a:off x="2736" y="3547"/>
                <a:ext cx="240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80</a:t>
                </a:r>
              </a:p>
            </p:txBody>
          </p:sp>
          <p:sp>
            <p:nvSpPr>
              <p:cNvPr id="83309" name="Text Box 297"/>
              <p:cNvSpPr txBox="1">
                <a:spLocks noChangeArrowheads="1"/>
              </p:cNvSpPr>
              <p:nvPr/>
            </p:nvSpPr>
            <p:spPr bwMode="auto">
              <a:xfrm>
                <a:off x="2900" y="3550"/>
                <a:ext cx="240" cy="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90</a:t>
                </a:r>
              </a:p>
            </p:txBody>
          </p:sp>
          <p:sp>
            <p:nvSpPr>
              <p:cNvPr id="83310" name="Text Box 298"/>
              <p:cNvSpPr txBox="1">
                <a:spLocks noChangeArrowheads="1"/>
              </p:cNvSpPr>
              <p:nvPr/>
            </p:nvSpPr>
            <p:spPr bwMode="auto">
              <a:xfrm>
                <a:off x="3044" y="3547"/>
                <a:ext cx="295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100</a:t>
                </a:r>
              </a:p>
            </p:txBody>
          </p:sp>
          <p:sp>
            <p:nvSpPr>
              <p:cNvPr id="83311" name="Text Box 299"/>
              <p:cNvSpPr txBox="1">
                <a:spLocks noChangeArrowheads="1"/>
              </p:cNvSpPr>
              <p:nvPr/>
            </p:nvSpPr>
            <p:spPr bwMode="auto">
              <a:xfrm>
                <a:off x="1289" y="3312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10</a:t>
                </a:r>
              </a:p>
            </p:txBody>
          </p:sp>
          <p:sp>
            <p:nvSpPr>
              <p:cNvPr id="83312" name="Text Box 300"/>
              <p:cNvSpPr txBox="1">
                <a:spLocks noChangeArrowheads="1"/>
              </p:cNvSpPr>
              <p:nvPr/>
            </p:nvSpPr>
            <p:spPr bwMode="auto">
              <a:xfrm>
                <a:off x="1289" y="3163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20</a:t>
                </a:r>
              </a:p>
            </p:txBody>
          </p:sp>
          <p:sp>
            <p:nvSpPr>
              <p:cNvPr id="83313" name="Text Box 301"/>
              <p:cNvSpPr txBox="1">
                <a:spLocks noChangeArrowheads="1"/>
              </p:cNvSpPr>
              <p:nvPr/>
            </p:nvSpPr>
            <p:spPr bwMode="auto">
              <a:xfrm>
                <a:off x="1289" y="3017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30</a:t>
                </a:r>
              </a:p>
            </p:txBody>
          </p:sp>
          <p:sp>
            <p:nvSpPr>
              <p:cNvPr id="83314" name="Text Box 302"/>
              <p:cNvSpPr txBox="1">
                <a:spLocks noChangeArrowheads="1"/>
              </p:cNvSpPr>
              <p:nvPr/>
            </p:nvSpPr>
            <p:spPr bwMode="auto">
              <a:xfrm>
                <a:off x="1289" y="2867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40</a:t>
                </a:r>
              </a:p>
            </p:txBody>
          </p:sp>
          <p:sp>
            <p:nvSpPr>
              <p:cNvPr id="83315" name="Text Box 303"/>
              <p:cNvSpPr txBox="1">
                <a:spLocks noChangeArrowheads="1"/>
              </p:cNvSpPr>
              <p:nvPr/>
            </p:nvSpPr>
            <p:spPr bwMode="auto">
              <a:xfrm>
                <a:off x="1289" y="2719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50</a:t>
                </a:r>
              </a:p>
            </p:txBody>
          </p:sp>
          <p:sp>
            <p:nvSpPr>
              <p:cNvPr id="83316" name="Text Box 304"/>
              <p:cNvSpPr txBox="1">
                <a:spLocks noChangeArrowheads="1"/>
              </p:cNvSpPr>
              <p:nvPr/>
            </p:nvSpPr>
            <p:spPr bwMode="auto">
              <a:xfrm>
                <a:off x="1289" y="2572"/>
                <a:ext cx="239" cy="1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60</a:t>
                </a:r>
              </a:p>
            </p:txBody>
          </p:sp>
          <p:sp>
            <p:nvSpPr>
              <p:cNvPr id="83317" name="Text Box 305"/>
              <p:cNvSpPr txBox="1">
                <a:spLocks noChangeArrowheads="1"/>
              </p:cNvSpPr>
              <p:nvPr/>
            </p:nvSpPr>
            <p:spPr bwMode="auto">
              <a:xfrm>
                <a:off x="1289" y="2423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70</a:t>
                </a:r>
              </a:p>
            </p:txBody>
          </p:sp>
          <p:sp>
            <p:nvSpPr>
              <p:cNvPr id="83318" name="Text Box 306"/>
              <p:cNvSpPr txBox="1">
                <a:spLocks noChangeArrowheads="1"/>
              </p:cNvSpPr>
              <p:nvPr/>
            </p:nvSpPr>
            <p:spPr bwMode="auto">
              <a:xfrm>
                <a:off x="1289" y="2275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80</a:t>
                </a:r>
              </a:p>
            </p:txBody>
          </p:sp>
          <p:sp>
            <p:nvSpPr>
              <p:cNvPr id="83319" name="Text Box 307"/>
              <p:cNvSpPr txBox="1">
                <a:spLocks noChangeArrowheads="1"/>
              </p:cNvSpPr>
              <p:nvPr/>
            </p:nvSpPr>
            <p:spPr bwMode="auto">
              <a:xfrm>
                <a:off x="1289" y="2128"/>
                <a:ext cx="239" cy="17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/>
                  <a:t>90</a:t>
                </a:r>
              </a:p>
            </p:txBody>
          </p:sp>
          <p:sp>
            <p:nvSpPr>
              <p:cNvPr id="293172" name="Rectangle 308"/>
              <p:cNvSpPr>
                <a:spLocks noChangeArrowheads="1"/>
              </p:cNvSpPr>
              <p:nvPr/>
            </p:nvSpPr>
            <p:spPr bwMode="auto">
              <a:xfrm>
                <a:off x="1962" y="3683"/>
                <a:ext cx="1098" cy="20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>
                <a:spAutoFit/>
              </a:bodyPr>
              <a:lstStyle/>
              <a:p>
                <a:pPr eaLnBrk="1" hangingPunct="1">
                  <a:lnSpc>
                    <a:spcPct val="90000"/>
                  </a:lnSpc>
                  <a:spcBef>
                    <a:spcPct val="50000"/>
                  </a:spcBef>
                  <a:defRPr/>
                </a:pPr>
                <a:endParaRPr lang="en-US" sz="1600" b="1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</p:grpSp>
        <p:sp>
          <p:nvSpPr>
            <p:cNvPr id="83122" name="Oval 309"/>
            <p:cNvSpPr>
              <a:spLocks noChangeArrowheads="1"/>
            </p:cNvSpPr>
            <p:nvPr/>
          </p:nvSpPr>
          <p:spPr bwMode="auto">
            <a:xfrm>
              <a:off x="5324" y="153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23" name="Oval 310"/>
            <p:cNvSpPr>
              <a:spLocks noChangeArrowheads="1"/>
            </p:cNvSpPr>
            <p:nvPr/>
          </p:nvSpPr>
          <p:spPr bwMode="auto">
            <a:xfrm>
              <a:off x="4617" y="112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24" name="Oval 311"/>
            <p:cNvSpPr>
              <a:spLocks noChangeArrowheads="1"/>
            </p:cNvSpPr>
            <p:nvPr/>
          </p:nvSpPr>
          <p:spPr bwMode="auto">
            <a:xfrm>
              <a:off x="5038" y="121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25" name="Oval 312"/>
            <p:cNvSpPr>
              <a:spLocks noChangeArrowheads="1"/>
            </p:cNvSpPr>
            <p:nvPr/>
          </p:nvSpPr>
          <p:spPr bwMode="auto">
            <a:xfrm>
              <a:off x="4236" y="25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26" name="Oval 313"/>
            <p:cNvSpPr>
              <a:spLocks noChangeArrowheads="1"/>
            </p:cNvSpPr>
            <p:nvPr/>
          </p:nvSpPr>
          <p:spPr bwMode="auto">
            <a:xfrm>
              <a:off x="5078" y="93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27" name="Oval 314"/>
            <p:cNvSpPr>
              <a:spLocks noChangeArrowheads="1"/>
            </p:cNvSpPr>
            <p:nvPr/>
          </p:nvSpPr>
          <p:spPr bwMode="auto">
            <a:xfrm>
              <a:off x="4869" y="67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28" name="Oval 315"/>
            <p:cNvSpPr>
              <a:spLocks noChangeArrowheads="1"/>
            </p:cNvSpPr>
            <p:nvPr/>
          </p:nvSpPr>
          <p:spPr bwMode="auto">
            <a:xfrm>
              <a:off x="5367" y="169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29" name="Oval 316"/>
            <p:cNvSpPr>
              <a:spLocks noChangeArrowheads="1"/>
            </p:cNvSpPr>
            <p:nvPr/>
          </p:nvSpPr>
          <p:spPr bwMode="auto">
            <a:xfrm>
              <a:off x="4739" y="56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0" name="Oval 317"/>
            <p:cNvSpPr>
              <a:spLocks noChangeArrowheads="1"/>
            </p:cNvSpPr>
            <p:nvPr/>
          </p:nvSpPr>
          <p:spPr bwMode="auto">
            <a:xfrm>
              <a:off x="5005" y="80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1" name="Oval 318"/>
            <p:cNvSpPr>
              <a:spLocks noChangeArrowheads="1"/>
            </p:cNvSpPr>
            <p:nvPr/>
          </p:nvSpPr>
          <p:spPr bwMode="auto">
            <a:xfrm>
              <a:off x="5295" y="136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2" name="Oval 319"/>
            <p:cNvSpPr>
              <a:spLocks noChangeArrowheads="1"/>
            </p:cNvSpPr>
            <p:nvPr/>
          </p:nvSpPr>
          <p:spPr bwMode="auto">
            <a:xfrm>
              <a:off x="5173" y="110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3" name="Oval 320"/>
            <p:cNvSpPr>
              <a:spLocks noChangeArrowheads="1"/>
            </p:cNvSpPr>
            <p:nvPr/>
          </p:nvSpPr>
          <p:spPr bwMode="auto">
            <a:xfrm>
              <a:off x="3979" y="16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4" name="Oval 321"/>
            <p:cNvSpPr>
              <a:spLocks noChangeArrowheads="1"/>
            </p:cNvSpPr>
            <p:nvPr/>
          </p:nvSpPr>
          <p:spPr bwMode="auto">
            <a:xfrm>
              <a:off x="3685" y="12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5" name="Oval 322"/>
            <p:cNvSpPr>
              <a:spLocks noChangeArrowheads="1"/>
            </p:cNvSpPr>
            <p:nvPr/>
          </p:nvSpPr>
          <p:spPr bwMode="auto">
            <a:xfrm>
              <a:off x="4438" y="33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6" name="Oval 323"/>
            <p:cNvSpPr>
              <a:spLocks noChangeArrowheads="1"/>
            </p:cNvSpPr>
            <p:nvPr/>
          </p:nvSpPr>
          <p:spPr bwMode="auto">
            <a:xfrm>
              <a:off x="5236" y="122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7" name="Oval 324"/>
            <p:cNvSpPr>
              <a:spLocks noChangeArrowheads="1"/>
            </p:cNvSpPr>
            <p:nvPr/>
          </p:nvSpPr>
          <p:spPr bwMode="auto">
            <a:xfrm>
              <a:off x="4103" y="54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8" name="Oval 325"/>
            <p:cNvSpPr>
              <a:spLocks noChangeArrowheads="1"/>
            </p:cNvSpPr>
            <p:nvPr/>
          </p:nvSpPr>
          <p:spPr bwMode="auto">
            <a:xfrm>
              <a:off x="4614" y="46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39" name="Oval 326"/>
            <p:cNvSpPr>
              <a:spLocks noChangeArrowheads="1"/>
            </p:cNvSpPr>
            <p:nvPr/>
          </p:nvSpPr>
          <p:spPr bwMode="auto">
            <a:xfrm>
              <a:off x="3833" y="79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0" name="Rectangle 327" descr="Wide downward diagonal"/>
            <p:cNvSpPr>
              <a:spLocks noChangeArrowheads="1"/>
            </p:cNvSpPr>
            <p:nvPr/>
          </p:nvSpPr>
          <p:spPr bwMode="auto">
            <a:xfrm>
              <a:off x="4593" y="289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1" name="Rectangle 328" descr="Wide downward diagonal"/>
            <p:cNvSpPr>
              <a:spLocks noChangeArrowheads="1"/>
            </p:cNvSpPr>
            <p:nvPr/>
          </p:nvSpPr>
          <p:spPr bwMode="auto">
            <a:xfrm>
              <a:off x="4966" y="58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2" name="Rectangle 329" descr="Wide downward diagonal"/>
            <p:cNvSpPr>
              <a:spLocks noChangeArrowheads="1"/>
            </p:cNvSpPr>
            <p:nvPr/>
          </p:nvSpPr>
          <p:spPr bwMode="auto">
            <a:xfrm>
              <a:off x="5213" y="89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3" name="Rectangle 330" descr="Wide downward diagonal"/>
            <p:cNvSpPr>
              <a:spLocks noChangeArrowheads="1"/>
            </p:cNvSpPr>
            <p:nvPr/>
          </p:nvSpPr>
          <p:spPr bwMode="auto">
            <a:xfrm>
              <a:off x="5078" y="721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4" name="Rectangle 331" descr="Wide downward diagonal"/>
            <p:cNvSpPr>
              <a:spLocks noChangeArrowheads="1"/>
            </p:cNvSpPr>
            <p:nvPr/>
          </p:nvSpPr>
          <p:spPr bwMode="auto">
            <a:xfrm>
              <a:off x="4862" y="47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5" name="Rectangle 332" descr="Wide downward diagonal"/>
            <p:cNvSpPr>
              <a:spLocks noChangeArrowheads="1"/>
            </p:cNvSpPr>
            <p:nvPr/>
          </p:nvSpPr>
          <p:spPr bwMode="auto">
            <a:xfrm>
              <a:off x="4298" y="130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6" name="Rectangle 333" descr="Wide downward diagonal"/>
            <p:cNvSpPr>
              <a:spLocks noChangeArrowheads="1"/>
            </p:cNvSpPr>
            <p:nvPr/>
          </p:nvSpPr>
          <p:spPr bwMode="auto">
            <a:xfrm>
              <a:off x="4448" y="20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7" name="Rectangle 334" descr="Wide downward diagonal"/>
            <p:cNvSpPr>
              <a:spLocks noChangeArrowheads="1"/>
            </p:cNvSpPr>
            <p:nvPr/>
          </p:nvSpPr>
          <p:spPr bwMode="auto">
            <a:xfrm>
              <a:off x="5247" y="625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8" name="Rectangle 335" descr="Wide downward diagonal"/>
            <p:cNvSpPr>
              <a:spLocks noChangeArrowheads="1"/>
            </p:cNvSpPr>
            <p:nvPr/>
          </p:nvSpPr>
          <p:spPr bwMode="auto">
            <a:xfrm>
              <a:off x="5316" y="1070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49" name="Rectangle 336" descr="Wide downward diagonal"/>
            <p:cNvSpPr>
              <a:spLocks noChangeArrowheads="1"/>
            </p:cNvSpPr>
            <p:nvPr/>
          </p:nvSpPr>
          <p:spPr bwMode="auto">
            <a:xfrm>
              <a:off x="5408" y="133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0" name="Rectangle 337" descr="Wide downward diagonal"/>
            <p:cNvSpPr>
              <a:spLocks noChangeArrowheads="1"/>
            </p:cNvSpPr>
            <p:nvPr/>
          </p:nvSpPr>
          <p:spPr bwMode="auto">
            <a:xfrm>
              <a:off x="5042" y="40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1" name="Rectangle 338" descr="Wide downward diagonal"/>
            <p:cNvSpPr>
              <a:spLocks noChangeArrowheads="1"/>
            </p:cNvSpPr>
            <p:nvPr/>
          </p:nvSpPr>
          <p:spPr bwMode="auto">
            <a:xfrm>
              <a:off x="4139" y="90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2" name="Rectangle 339" descr="Wide downward diagonal"/>
            <p:cNvSpPr>
              <a:spLocks noChangeArrowheads="1"/>
            </p:cNvSpPr>
            <p:nvPr/>
          </p:nvSpPr>
          <p:spPr bwMode="auto">
            <a:xfrm>
              <a:off x="4751" y="378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3" name="Rectangle 340" descr="Wide downward diagonal"/>
            <p:cNvSpPr>
              <a:spLocks noChangeArrowheads="1"/>
            </p:cNvSpPr>
            <p:nvPr/>
          </p:nvSpPr>
          <p:spPr bwMode="auto">
            <a:xfrm>
              <a:off x="4873" y="27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4" name="Rectangle 341" descr="Wide downward diagonal"/>
            <p:cNvSpPr>
              <a:spLocks noChangeArrowheads="1"/>
            </p:cNvSpPr>
            <p:nvPr/>
          </p:nvSpPr>
          <p:spPr bwMode="auto">
            <a:xfrm>
              <a:off x="4679" y="163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5" name="Rectangle 342" descr="Wide downward diagonal"/>
            <p:cNvSpPr>
              <a:spLocks noChangeArrowheads="1"/>
            </p:cNvSpPr>
            <p:nvPr/>
          </p:nvSpPr>
          <p:spPr bwMode="auto">
            <a:xfrm>
              <a:off x="5200" y="145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6" name="Rectangle 343" descr="Wide downward diagonal"/>
            <p:cNvSpPr>
              <a:spLocks noChangeArrowheads="1"/>
            </p:cNvSpPr>
            <p:nvPr/>
          </p:nvSpPr>
          <p:spPr bwMode="auto">
            <a:xfrm>
              <a:off x="5323" y="384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7" name="Oval 344"/>
            <p:cNvSpPr>
              <a:spLocks noChangeArrowheads="1"/>
            </p:cNvSpPr>
            <p:nvPr/>
          </p:nvSpPr>
          <p:spPr bwMode="auto">
            <a:xfrm>
              <a:off x="4269" y="72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8" name="Oval 345"/>
            <p:cNvSpPr>
              <a:spLocks noChangeArrowheads="1"/>
            </p:cNvSpPr>
            <p:nvPr/>
          </p:nvSpPr>
          <p:spPr bwMode="auto">
            <a:xfrm>
              <a:off x="4692" y="75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59" name="Oval 346"/>
            <p:cNvSpPr>
              <a:spLocks noChangeArrowheads="1"/>
            </p:cNvSpPr>
            <p:nvPr/>
          </p:nvSpPr>
          <p:spPr bwMode="auto">
            <a:xfrm>
              <a:off x="4894" y="94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0" name="Oval 347"/>
            <p:cNvSpPr>
              <a:spLocks noChangeArrowheads="1"/>
            </p:cNvSpPr>
            <p:nvPr/>
          </p:nvSpPr>
          <p:spPr bwMode="auto">
            <a:xfrm>
              <a:off x="4403" y="506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1" name="Oval 348"/>
            <p:cNvSpPr>
              <a:spLocks noChangeArrowheads="1"/>
            </p:cNvSpPr>
            <p:nvPr/>
          </p:nvSpPr>
          <p:spPr bwMode="auto">
            <a:xfrm>
              <a:off x="3765" y="53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2" name="Oval 349"/>
            <p:cNvSpPr>
              <a:spLocks noChangeArrowheads="1"/>
            </p:cNvSpPr>
            <p:nvPr/>
          </p:nvSpPr>
          <p:spPr bwMode="auto">
            <a:xfrm>
              <a:off x="4040" y="37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3" name="Oval 350"/>
            <p:cNvSpPr>
              <a:spLocks noChangeArrowheads="1"/>
            </p:cNvSpPr>
            <p:nvPr/>
          </p:nvSpPr>
          <p:spPr bwMode="auto">
            <a:xfrm>
              <a:off x="4580" y="88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4" name="Oval 351"/>
            <p:cNvSpPr>
              <a:spLocks noChangeArrowheads="1"/>
            </p:cNvSpPr>
            <p:nvPr/>
          </p:nvSpPr>
          <p:spPr bwMode="auto">
            <a:xfrm>
              <a:off x="4360" y="108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5" name="Oval 352"/>
            <p:cNvSpPr>
              <a:spLocks noChangeArrowheads="1"/>
            </p:cNvSpPr>
            <p:nvPr/>
          </p:nvSpPr>
          <p:spPr bwMode="auto">
            <a:xfrm>
              <a:off x="5126" y="142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6" name="Oval 353"/>
            <p:cNvSpPr>
              <a:spLocks noChangeArrowheads="1"/>
            </p:cNvSpPr>
            <p:nvPr/>
          </p:nvSpPr>
          <p:spPr bwMode="auto">
            <a:xfrm>
              <a:off x="5154" y="167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7" name="Oval 354"/>
            <p:cNvSpPr>
              <a:spLocks noChangeArrowheads="1"/>
            </p:cNvSpPr>
            <p:nvPr/>
          </p:nvSpPr>
          <p:spPr bwMode="auto">
            <a:xfrm>
              <a:off x="4034" y="98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8" name="Oval 355"/>
            <p:cNvSpPr>
              <a:spLocks noChangeArrowheads="1"/>
            </p:cNvSpPr>
            <p:nvPr/>
          </p:nvSpPr>
          <p:spPr bwMode="auto">
            <a:xfrm>
              <a:off x="3792" y="98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69" name="Oval 356"/>
            <p:cNvSpPr>
              <a:spLocks noChangeArrowheads="1"/>
            </p:cNvSpPr>
            <p:nvPr/>
          </p:nvSpPr>
          <p:spPr bwMode="auto">
            <a:xfrm>
              <a:off x="4131" y="114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0" name="Oval 357"/>
            <p:cNvSpPr>
              <a:spLocks noChangeArrowheads="1"/>
            </p:cNvSpPr>
            <p:nvPr/>
          </p:nvSpPr>
          <p:spPr bwMode="auto">
            <a:xfrm>
              <a:off x="4127" y="138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1" name="Oval 358"/>
            <p:cNvSpPr>
              <a:spLocks noChangeArrowheads="1"/>
            </p:cNvSpPr>
            <p:nvPr/>
          </p:nvSpPr>
          <p:spPr bwMode="auto">
            <a:xfrm>
              <a:off x="4869" y="119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2" name="Oval 359"/>
            <p:cNvSpPr>
              <a:spLocks noChangeArrowheads="1"/>
            </p:cNvSpPr>
            <p:nvPr/>
          </p:nvSpPr>
          <p:spPr bwMode="auto">
            <a:xfrm>
              <a:off x="4376" y="127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3" name="Oval 360"/>
            <p:cNvSpPr>
              <a:spLocks noChangeArrowheads="1"/>
            </p:cNvSpPr>
            <p:nvPr/>
          </p:nvSpPr>
          <p:spPr bwMode="auto">
            <a:xfrm>
              <a:off x="3886" y="147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4" name="Oval 361"/>
            <p:cNvSpPr>
              <a:spLocks noChangeArrowheads="1"/>
            </p:cNvSpPr>
            <p:nvPr/>
          </p:nvSpPr>
          <p:spPr bwMode="auto">
            <a:xfrm>
              <a:off x="4875" y="148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5" name="Oval 362"/>
            <p:cNvSpPr>
              <a:spLocks noChangeArrowheads="1"/>
            </p:cNvSpPr>
            <p:nvPr/>
          </p:nvSpPr>
          <p:spPr bwMode="auto">
            <a:xfrm>
              <a:off x="4356" y="156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6" name="Oval 363"/>
            <p:cNvSpPr>
              <a:spLocks noChangeArrowheads="1"/>
            </p:cNvSpPr>
            <p:nvPr/>
          </p:nvSpPr>
          <p:spPr bwMode="auto">
            <a:xfrm>
              <a:off x="4642" y="141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7" name="Oval 364"/>
            <p:cNvSpPr>
              <a:spLocks noChangeArrowheads="1"/>
            </p:cNvSpPr>
            <p:nvPr/>
          </p:nvSpPr>
          <p:spPr bwMode="auto">
            <a:xfrm>
              <a:off x="3840" y="13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8" name="Oval 365"/>
            <p:cNvSpPr>
              <a:spLocks noChangeArrowheads="1"/>
            </p:cNvSpPr>
            <p:nvPr/>
          </p:nvSpPr>
          <p:spPr bwMode="auto">
            <a:xfrm>
              <a:off x="3957" y="72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79" name="Oval 366"/>
            <p:cNvSpPr>
              <a:spLocks noChangeArrowheads="1"/>
            </p:cNvSpPr>
            <p:nvPr/>
          </p:nvSpPr>
          <p:spPr bwMode="auto">
            <a:xfrm>
              <a:off x="4053" y="82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0" name="Oval 367"/>
            <p:cNvSpPr>
              <a:spLocks noChangeArrowheads="1"/>
            </p:cNvSpPr>
            <p:nvPr/>
          </p:nvSpPr>
          <p:spPr bwMode="auto">
            <a:xfrm>
              <a:off x="4149" y="917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1" name="Oval 368"/>
            <p:cNvSpPr>
              <a:spLocks noChangeArrowheads="1"/>
            </p:cNvSpPr>
            <p:nvPr/>
          </p:nvSpPr>
          <p:spPr bwMode="auto">
            <a:xfrm>
              <a:off x="4504" y="1430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2" name="Oval 369"/>
            <p:cNvSpPr>
              <a:spLocks noChangeArrowheads="1"/>
            </p:cNvSpPr>
            <p:nvPr/>
          </p:nvSpPr>
          <p:spPr bwMode="auto">
            <a:xfrm>
              <a:off x="4600" y="165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3" name="Oval 370"/>
            <p:cNvSpPr>
              <a:spLocks noChangeArrowheads="1"/>
            </p:cNvSpPr>
            <p:nvPr/>
          </p:nvSpPr>
          <p:spPr bwMode="auto">
            <a:xfrm>
              <a:off x="4912" y="1659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4" name="Oval 371"/>
            <p:cNvSpPr>
              <a:spLocks noChangeArrowheads="1"/>
            </p:cNvSpPr>
            <p:nvPr/>
          </p:nvSpPr>
          <p:spPr bwMode="auto">
            <a:xfrm>
              <a:off x="3749" y="165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5" name="Oval 372"/>
            <p:cNvSpPr>
              <a:spLocks noChangeArrowheads="1"/>
            </p:cNvSpPr>
            <p:nvPr/>
          </p:nvSpPr>
          <p:spPr bwMode="auto">
            <a:xfrm>
              <a:off x="4078" y="1664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6" name="Oval 373"/>
            <p:cNvSpPr>
              <a:spLocks noChangeArrowheads="1"/>
            </p:cNvSpPr>
            <p:nvPr/>
          </p:nvSpPr>
          <p:spPr bwMode="auto">
            <a:xfrm>
              <a:off x="3798" y="1252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7" name="Oval 374"/>
            <p:cNvSpPr>
              <a:spLocks noChangeArrowheads="1"/>
            </p:cNvSpPr>
            <p:nvPr/>
          </p:nvSpPr>
          <p:spPr bwMode="auto">
            <a:xfrm>
              <a:off x="3698" y="138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8" name="Oval 375"/>
            <p:cNvSpPr>
              <a:spLocks noChangeArrowheads="1"/>
            </p:cNvSpPr>
            <p:nvPr/>
          </p:nvSpPr>
          <p:spPr bwMode="auto">
            <a:xfrm>
              <a:off x="4000" y="120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89" name="Oval 376"/>
            <p:cNvSpPr>
              <a:spLocks noChangeArrowheads="1"/>
            </p:cNvSpPr>
            <p:nvPr/>
          </p:nvSpPr>
          <p:spPr bwMode="auto">
            <a:xfrm>
              <a:off x="4483" y="721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90" name="Oval 377"/>
            <p:cNvSpPr>
              <a:spLocks noChangeArrowheads="1"/>
            </p:cNvSpPr>
            <p:nvPr/>
          </p:nvSpPr>
          <p:spPr bwMode="auto">
            <a:xfrm>
              <a:off x="3894" y="1348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91" name="Oval 378"/>
            <p:cNvSpPr>
              <a:spLocks noChangeArrowheads="1"/>
            </p:cNvSpPr>
            <p:nvPr/>
          </p:nvSpPr>
          <p:spPr bwMode="auto">
            <a:xfrm>
              <a:off x="4444" y="915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92" name="Oval 379"/>
            <p:cNvSpPr>
              <a:spLocks noChangeArrowheads="1"/>
            </p:cNvSpPr>
            <p:nvPr/>
          </p:nvSpPr>
          <p:spPr bwMode="auto">
            <a:xfrm>
              <a:off x="4208" y="1593"/>
              <a:ext cx="96" cy="96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93" name="Rectangle 380" descr="Wide downward diagonal"/>
            <p:cNvSpPr>
              <a:spLocks noChangeArrowheads="1"/>
            </p:cNvSpPr>
            <p:nvPr/>
          </p:nvSpPr>
          <p:spPr bwMode="auto">
            <a:xfrm>
              <a:off x="5343" y="831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94" name="Rectangle 381" descr="Wide downward diagonal"/>
            <p:cNvSpPr>
              <a:spLocks noChangeArrowheads="1"/>
            </p:cNvSpPr>
            <p:nvPr/>
          </p:nvSpPr>
          <p:spPr bwMode="auto">
            <a:xfrm>
              <a:off x="5360" y="1196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95" name="Rectangle 382" descr="Wide downward diagonal"/>
            <p:cNvSpPr>
              <a:spLocks noChangeArrowheads="1"/>
            </p:cNvSpPr>
            <p:nvPr/>
          </p:nvSpPr>
          <p:spPr bwMode="auto">
            <a:xfrm>
              <a:off x="5456" y="1532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sp>
          <p:nvSpPr>
            <p:cNvPr id="83196" name="Rectangle 383" descr="Wide downward diagonal"/>
            <p:cNvSpPr>
              <a:spLocks noChangeArrowheads="1"/>
            </p:cNvSpPr>
            <p:nvPr/>
          </p:nvSpPr>
          <p:spPr bwMode="auto">
            <a:xfrm>
              <a:off x="4979" y="157"/>
              <a:ext cx="96" cy="96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82949" name="Group 386"/>
          <p:cNvGrpSpPr>
            <a:grpSpLocks/>
          </p:cNvGrpSpPr>
          <p:nvPr/>
        </p:nvGrpSpPr>
        <p:grpSpPr bwMode="auto">
          <a:xfrm>
            <a:off x="5865813" y="3557588"/>
            <a:ext cx="3067050" cy="3078162"/>
            <a:chOff x="1887" y="2230"/>
            <a:chExt cx="1932" cy="1939"/>
          </a:xfrm>
        </p:grpSpPr>
        <p:sp>
          <p:nvSpPr>
            <p:cNvPr id="82954" name="Rectangle 387"/>
            <p:cNvSpPr>
              <a:spLocks noChangeArrowheads="1"/>
            </p:cNvSpPr>
            <p:nvPr/>
          </p:nvSpPr>
          <p:spPr bwMode="auto">
            <a:xfrm>
              <a:off x="2011" y="2230"/>
              <a:ext cx="1801" cy="1765"/>
            </a:xfrm>
            <a:prstGeom prst="rect">
              <a:avLst/>
            </a:prstGeom>
            <a:solidFill>
              <a:srgbClr val="CCFFCC"/>
            </a:solidFill>
            <a:ln>
              <a:noFill/>
            </a:ln>
            <a:effectLst>
              <a:outerShdw dist="107763" dir="81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grpSp>
          <p:nvGrpSpPr>
            <p:cNvPr id="82955" name="Group 388"/>
            <p:cNvGrpSpPr>
              <a:grpSpLocks/>
            </p:cNvGrpSpPr>
            <p:nvPr/>
          </p:nvGrpSpPr>
          <p:grpSpPr bwMode="auto">
            <a:xfrm>
              <a:off x="1887" y="2293"/>
              <a:ext cx="1932" cy="1876"/>
              <a:chOff x="3198" y="69"/>
              <a:chExt cx="2463" cy="2286"/>
            </a:xfrm>
          </p:grpSpPr>
          <p:grpSp>
            <p:nvGrpSpPr>
              <p:cNvPr id="82956" name="Group 389"/>
              <p:cNvGrpSpPr>
                <a:grpSpLocks/>
              </p:cNvGrpSpPr>
              <p:nvPr/>
            </p:nvGrpSpPr>
            <p:grpSpPr bwMode="auto">
              <a:xfrm>
                <a:off x="3198" y="69"/>
                <a:ext cx="2463" cy="2286"/>
                <a:chOff x="1136" y="1946"/>
                <a:chExt cx="2184" cy="1941"/>
              </a:xfrm>
            </p:grpSpPr>
            <p:sp>
              <p:nvSpPr>
                <p:cNvPr id="293254" name="Rectangle 390"/>
                <p:cNvSpPr>
                  <a:spLocks noChangeArrowheads="1"/>
                </p:cNvSpPr>
                <p:nvPr/>
              </p:nvSpPr>
              <p:spPr bwMode="auto">
                <a:xfrm rot="-5400000">
                  <a:off x="1127" y="2314"/>
                  <a:ext cx="281" cy="2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vert="eaVert">
                  <a:spAutoFit/>
                </a:bodyPr>
                <a:lstStyle/>
                <a:p>
                  <a:pPr algn="ctr"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8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  <p:sp>
              <p:nvSpPr>
                <p:cNvPr id="82998" name="Rectangle 391"/>
                <p:cNvSpPr>
                  <a:spLocks noChangeArrowheads="1"/>
                </p:cNvSpPr>
                <p:nvPr/>
              </p:nvSpPr>
              <p:spPr bwMode="auto">
                <a:xfrm>
                  <a:off x="1502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2999" name="Rectangle 392"/>
                <p:cNvSpPr>
                  <a:spLocks noChangeArrowheads="1"/>
                </p:cNvSpPr>
                <p:nvPr/>
              </p:nvSpPr>
              <p:spPr bwMode="auto">
                <a:xfrm>
                  <a:off x="1670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0" name="Rectangle 393"/>
                <p:cNvSpPr>
                  <a:spLocks noChangeArrowheads="1"/>
                </p:cNvSpPr>
                <p:nvPr/>
              </p:nvSpPr>
              <p:spPr bwMode="auto">
                <a:xfrm>
                  <a:off x="1837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1" name="Rectangle 394"/>
                <p:cNvSpPr>
                  <a:spLocks noChangeArrowheads="1"/>
                </p:cNvSpPr>
                <p:nvPr/>
              </p:nvSpPr>
              <p:spPr bwMode="auto">
                <a:xfrm>
                  <a:off x="2005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2" name="Rectangle 395"/>
                <p:cNvSpPr>
                  <a:spLocks noChangeArrowheads="1"/>
                </p:cNvSpPr>
                <p:nvPr/>
              </p:nvSpPr>
              <p:spPr bwMode="auto">
                <a:xfrm>
                  <a:off x="2173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3" name="Rectangle 396"/>
                <p:cNvSpPr>
                  <a:spLocks noChangeArrowheads="1"/>
                </p:cNvSpPr>
                <p:nvPr/>
              </p:nvSpPr>
              <p:spPr bwMode="auto">
                <a:xfrm>
                  <a:off x="2341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4" name="Rectangle 397"/>
                <p:cNvSpPr>
                  <a:spLocks noChangeArrowheads="1"/>
                </p:cNvSpPr>
                <p:nvPr/>
              </p:nvSpPr>
              <p:spPr bwMode="auto">
                <a:xfrm>
                  <a:off x="2508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5" name="Rectangle 398"/>
                <p:cNvSpPr>
                  <a:spLocks noChangeArrowheads="1"/>
                </p:cNvSpPr>
                <p:nvPr/>
              </p:nvSpPr>
              <p:spPr bwMode="auto">
                <a:xfrm>
                  <a:off x="2676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6" name="Rectangle 399"/>
                <p:cNvSpPr>
                  <a:spLocks noChangeArrowheads="1"/>
                </p:cNvSpPr>
                <p:nvPr/>
              </p:nvSpPr>
              <p:spPr bwMode="auto">
                <a:xfrm>
                  <a:off x="2844" y="3309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7" name="Rectangle 400"/>
                <p:cNvSpPr>
                  <a:spLocks noChangeArrowheads="1"/>
                </p:cNvSpPr>
                <p:nvPr/>
              </p:nvSpPr>
              <p:spPr bwMode="auto">
                <a:xfrm>
                  <a:off x="3011" y="3309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8" name="Rectangle 401"/>
                <p:cNvSpPr>
                  <a:spLocks noChangeArrowheads="1"/>
                </p:cNvSpPr>
                <p:nvPr/>
              </p:nvSpPr>
              <p:spPr bwMode="auto">
                <a:xfrm>
                  <a:off x="1502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09" name="Rectangle 402"/>
                <p:cNvSpPr>
                  <a:spLocks noChangeArrowheads="1"/>
                </p:cNvSpPr>
                <p:nvPr/>
              </p:nvSpPr>
              <p:spPr bwMode="auto">
                <a:xfrm>
                  <a:off x="1670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0" name="Rectangle 403"/>
                <p:cNvSpPr>
                  <a:spLocks noChangeArrowheads="1"/>
                </p:cNvSpPr>
                <p:nvPr/>
              </p:nvSpPr>
              <p:spPr bwMode="auto">
                <a:xfrm>
                  <a:off x="1837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1" name="Rectangle 404"/>
                <p:cNvSpPr>
                  <a:spLocks noChangeArrowheads="1"/>
                </p:cNvSpPr>
                <p:nvPr/>
              </p:nvSpPr>
              <p:spPr bwMode="auto">
                <a:xfrm>
                  <a:off x="2005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2" name="Rectangle 405"/>
                <p:cNvSpPr>
                  <a:spLocks noChangeArrowheads="1"/>
                </p:cNvSpPr>
                <p:nvPr/>
              </p:nvSpPr>
              <p:spPr bwMode="auto">
                <a:xfrm>
                  <a:off x="2173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3" name="Rectangle 406"/>
                <p:cNvSpPr>
                  <a:spLocks noChangeArrowheads="1"/>
                </p:cNvSpPr>
                <p:nvPr/>
              </p:nvSpPr>
              <p:spPr bwMode="auto">
                <a:xfrm>
                  <a:off x="2341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4" name="Rectangle 407"/>
                <p:cNvSpPr>
                  <a:spLocks noChangeArrowheads="1"/>
                </p:cNvSpPr>
                <p:nvPr/>
              </p:nvSpPr>
              <p:spPr bwMode="auto">
                <a:xfrm>
                  <a:off x="2508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5" name="Rectangle 408"/>
                <p:cNvSpPr>
                  <a:spLocks noChangeArrowheads="1"/>
                </p:cNvSpPr>
                <p:nvPr/>
              </p:nvSpPr>
              <p:spPr bwMode="auto">
                <a:xfrm>
                  <a:off x="2676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6" name="Rectangle 409"/>
                <p:cNvSpPr>
                  <a:spLocks noChangeArrowheads="1"/>
                </p:cNvSpPr>
                <p:nvPr/>
              </p:nvSpPr>
              <p:spPr bwMode="auto">
                <a:xfrm>
                  <a:off x="2844" y="3161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7" name="Rectangle 410"/>
                <p:cNvSpPr>
                  <a:spLocks noChangeArrowheads="1"/>
                </p:cNvSpPr>
                <p:nvPr/>
              </p:nvSpPr>
              <p:spPr bwMode="auto">
                <a:xfrm>
                  <a:off x="3011" y="3161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8" name="Rectangle 411"/>
                <p:cNvSpPr>
                  <a:spLocks noChangeArrowheads="1"/>
                </p:cNvSpPr>
                <p:nvPr/>
              </p:nvSpPr>
              <p:spPr bwMode="auto">
                <a:xfrm>
                  <a:off x="1502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19" name="Rectangle 412"/>
                <p:cNvSpPr>
                  <a:spLocks noChangeArrowheads="1"/>
                </p:cNvSpPr>
                <p:nvPr/>
              </p:nvSpPr>
              <p:spPr bwMode="auto">
                <a:xfrm>
                  <a:off x="1670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0" name="Rectangle 413"/>
                <p:cNvSpPr>
                  <a:spLocks noChangeArrowheads="1"/>
                </p:cNvSpPr>
                <p:nvPr/>
              </p:nvSpPr>
              <p:spPr bwMode="auto">
                <a:xfrm>
                  <a:off x="1837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1" name="Rectangle 414"/>
                <p:cNvSpPr>
                  <a:spLocks noChangeArrowheads="1"/>
                </p:cNvSpPr>
                <p:nvPr/>
              </p:nvSpPr>
              <p:spPr bwMode="auto">
                <a:xfrm>
                  <a:off x="2005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2" name="Rectangle 415"/>
                <p:cNvSpPr>
                  <a:spLocks noChangeArrowheads="1"/>
                </p:cNvSpPr>
                <p:nvPr/>
              </p:nvSpPr>
              <p:spPr bwMode="auto">
                <a:xfrm>
                  <a:off x="2173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3" name="Rectangle 416"/>
                <p:cNvSpPr>
                  <a:spLocks noChangeArrowheads="1"/>
                </p:cNvSpPr>
                <p:nvPr/>
              </p:nvSpPr>
              <p:spPr bwMode="auto">
                <a:xfrm>
                  <a:off x="2341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4" name="Rectangle 417"/>
                <p:cNvSpPr>
                  <a:spLocks noChangeArrowheads="1"/>
                </p:cNvSpPr>
                <p:nvPr/>
              </p:nvSpPr>
              <p:spPr bwMode="auto">
                <a:xfrm>
                  <a:off x="2508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5" name="Rectangle 418"/>
                <p:cNvSpPr>
                  <a:spLocks noChangeArrowheads="1"/>
                </p:cNvSpPr>
                <p:nvPr/>
              </p:nvSpPr>
              <p:spPr bwMode="auto">
                <a:xfrm>
                  <a:off x="2676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6" name="Rectangle 419"/>
                <p:cNvSpPr>
                  <a:spLocks noChangeArrowheads="1"/>
                </p:cNvSpPr>
                <p:nvPr/>
              </p:nvSpPr>
              <p:spPr bwMode="auto">
                <a:xfrm>
                  <a:off x="2844" y="3013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7" name="Rectangle 420"/>
                <p:cNvSpPr>
                  <a:spLocks noChangeArrowheads="1"/>
                </p:cNvSpPr>
                <p:nvPr/>
              </p:nvSpPr>
              <p:spPr bwMode="auto">
                <a:xfrm>
                  <a:off x="3011" y="3013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8" name="Rectangle 421"/>
                <p:cNvSpPr>
                  <a:spLocks noChangeArrowheads="1"/>
                </p:cNvSpPr>
                <p:nvPr/>
              </p:nvSpPr>
              <p:spPr bwMode="auto">
                <a:xfrm>
                  <a:off x="1502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29" name="Rectangle 422"/>
                <p:cNvSpPr>
                  <a:spLocks noChangeArrowheads="1"/>
                </p:cNvSpPr>
                <p:nvPr/>
              </p:nvSpPr>
              <p:spPr bwMode="auto">
                <a:xfrm>
                  <a:off x="1670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0" name="Rectangle 423"/>
                <p:cNvSpPr>
                  <a:spLocks noChangeArrowheads="1"/>
                </p:cNvSpPr>
                <p:nvPr/>
              </p:nvSpPr>
              <p:spPr bwMode="auto">
                <a:xfrm>
                  <a:off x="1837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1" name="Rectangle 424"/>
                <p:cNvSpPr>
                  <a:spLocks noChangeArrowheads="1"/>
                </p:cNvSpPr>
                <p:nvPr/>
              </p:nvSpPr>
              <p:spPr bwMode="auto">
                <a:xfrm>
                  <a:off x="2005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2" name="Rectangle 425"/>
                <p:cNvSpPr>
                  <a:spLocks noChangeArrowheads="1"/>
                </p:cNvSpPr>
                <p:nvPr/>
              </p:nvSpPr>
              <p:spPr bwMode="auto">
                <a:xfrm>
                  <a:off x="2173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3" name="Rectangle 426"/>
                <p:cNvSpPr>
                  <a:spLocks noChangeArrowheads="1"/>
                </p:cNvSpPr>
                <p:nvPr/>
              </p:nvSpPr>
              <p:spPr bwMode="auto">
                <a:xfrm>
                  <a:off x="2341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4" name="Rectangle 427"/>
                <p:cNvSpPr>
                  <a:spLocks noChangeArrowheads="1"/>
                </p:cNvSpPr>
                <p:nvPr/>
              </p:nvSpPr>
              <p:spPr bwMode="auto">
                <a:xfrm>
                  <a:off x="2508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5" name="Rectangle 428"/>
                <p:cNvSpPr>
                  <a:spLocks noChangeArrowheads="1"/>
                </p:cNvSpPr>
                <p:nvPr/>
              </p:nvSpPr>
              <p:spPr bwMode="auto">
                <a:xfrm>
                  <a:off x="2676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6" name="Rectangle 429"/>
                <p:cNvSpPr>
                  <a:spLocks noChangeArrowheads="1"/>
                </p:cNvSpPr>
                <p:nvPr/>
              </p:nvSpPr>
              <p:spPr bwMode="auto">
                <a:xfrm>
                  <a:off x="2844" y="2864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7" name="Rectangle 430"/>
                <p:cNvSpPr>
                  <a:spLocks noChangeArrowheads="1"/>
                </p:cNvSpPr>
                <p:nvPr/>
              </p:nvSpPr>
              <p:spPr bwMode="auto">
                <a:xfrm>
                  <a:off x="3011" y="2864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8" name="Rectangle 431"/>
                <p:cNvSpPr>
                  <a:spLocks noChangeArrowheads="1"/>
                </p:cNvSpPr>
                <p:nvPr/>
              </p:nvSpPr>
              <p:spPr bwMode="auto">
                <a:xfrm>
                  <a:off x="1502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39" name="Rectangle 432"/>
                <p:cNvSpPr>
                  <a:spLocks noChangeArrowheads="1"/>
                </p:cNvSpPr>
                <p:nvPr/>
              </p:nvSpPr>
              <p:spPr bwMode="auto">
                <a:xfrm>
                  <a:off x="1670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0" name="Rectangle 433"/>
                <p:cNvSpPr>
                  <a:spLocks noChangeArrowheads="1"/>
                </p:cNvSpPr>
                <p:nvPr/>
              </p:nvSpPr>
              <p:spPr bwMode="auto">
                <a:xfrm>
                  <a:off x="1837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1" name="Rectangle 434"/>
                <p:cNvSpPr>
                  <a:spLocks noChangeArrowheads="1"/>
                </p:cNvSpPr>
                <p:nvPr/>
              </p:nvSpPr>
              <p:spPr bwMode="auto">
                <a:xfrm>
                  <a:off x="2005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2" name="Rectangle 435"/>
                <p:cNvSpPr>
                  <a:spLocks noChangeArrowheads="1"/>
                </p:cNvSpPr>
                <p:nvPr/>
              </p:nvSpPr>
              <p:spPr bwMode="auto">
                <a:xfrm>
                  <a:off x="2173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3" name="Rectangle 436"/>
                <p:cNvSpPr>
                  <a:spLocks noChangeArrowheads="1"/>
                </p:cNvSpPr>
                <p:nvPr/>
              </p:nvSpPr>
              <p:spPr bwMode="auto">
                <a:xfrm>
                  <a:off x="2341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4" name="Rectangle 437"/>
                <p:cNvSpPr>
                  <a:spLocks noChangeArrowheads="1"/>
                </p:cNvSpPr>
                <p:nvPr/>
              </p:nvSpPr>
              <p:spPr bwMode="auto">
                <a:xfrm>
                  <a:off x="2508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5" name="Rectangle 438"/>
                <p:cNvSpPr>
                  <a:spLocks noChangeArrowheads="1"/>
                </p:cNvSpPr>
                <p:nvPr/>
              </p:nvSpPr>
              <p:spPr bwMode="auto">
                <a:xfrm>
                  <a:off x="2676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6" name="Rectangle 439"/>
                <p:cNvSpPr>
                  <a:spLocks noChangeArrowheads="1"/>
                </p:cNvSpPr>
                <p:nvPr/>
              </p:nvSpPr>
              <p:spPr bwMode="auto">
                <a:xfrm>
                  <a:off x="2844" y="2716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7" name="Rectangle 440"/>
                <p:cNvSpPr>
                  <a:spLocks noChangeArrowheads="1"/>
                </p:cNvSpPr>
                <p:nvPr/>
              </p:nvSpPr>
              <p:spPr bwMode="auto">
                <a:xfrm>
                  <a:off x="3011" y="2716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8" name="Rectangle 441"/>
                <p:cNvSpPr>
                  <a:spLocks noChangeArrowheads="1"/>
                </p:cNvSpPr>
                <p:nvPr/>
              </p:nvSpPr>
              <p:spPr bwMode="auto">
                <a:xfrm>
                  <a:off x="1502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49" name="Rectangle 442"/>
                <p:cNvSpPr>
                  <a:spLocks noChangeArrowheads="1"/>
                </p:cNvSpPr>
                <p:nvPr/>
              </p:nvSpPr>
              <p:spPr bwMode="auto">
                <a:xfrm>
                  <a:off x="1670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0" name="Rectangle 443"/>
                <p:cNvSpPr>
                  <a:spLocks noChangeArrowheads="1"/>
                </p:cNvSpPr>
                <p:nvPr/>
              </p:nvSpPr>
              <p:spPr bwMode="auto">
                <a:xfrm>
                  <a:off x="1837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1" name="Rectangle 444"/>
                <p:cNvSpPr>
                  <a:spLocks noChangeArrowheads="1"/>
                </p:cNvSpPr>
                <p:nvPr/>
              </p:nvSpPr>
              <p:spPr bwMode="auto">
                <a:xfrm>
                  <a:off x="2005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2" name="Rectangle 445"/>
                <p:cNvSpPr>
                  <a:spLocks noChangeArrowheads="1"/>
                </p:cNvSpPr>
                <p:nvPr/>
              </p:nvSpPr>
              <p:spPr bwMode="auto">
                <a:xfrm>
                  <a:off x="2173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3" name="Rectangle 446"/>
                <p:cNvSpPr>
                  <a:spLocks noChangeArrowheads="1"/>
                </p:cNvSpPr>
                <p:nvPr/>
              </p:nvSpPr>
              <p:spPr bwMode="auto">
                <a:xfrm>
                  <a:off x="2341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4" name="Rectangle 447"/>
                <p:cNvSpPr>
                  <a:spLocks noChangeArrowheads="1"/>
                </p:cNvSpPr>
                <p:nvPr/>
              </p:nvSpPr>
              <p:spPr bwMode="auto">
                <a:xfrm>
                  <a:off x="2508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5" name="Rectangle 448"/>
                <p:cNvSpPr>
                  <a:spLocks noChangeArrowheads="1"/>
                </p:cNvSpPr>
                <p:nvPr/>
              </p:nvSpPr>
              <p:spPr bwMode="auto">
                <a:xfrm>
                  <a:off x="2676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6" name="Rectangle 449"/>
                <p:cNvSpPr>
                  <a:spLocks noChangeArrowheads="1"/>
                </p:cNvSpPr>
                <p:nvPr/>
              </p:nvSpPr>
              <p:spPr bwMode="auto">
                <a:xfrm>
                  <a:off x="2844" y="2568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7" name="Rectangle 450"/>
                <p:cNvSpPr>
                  <a:spLocks noChangeArrowheads="1"/>
                </p:cNvSpPr>
                <p:nvPr/>
              </p:nvSpPr>
              <p:spPr bwMode="auto">
                <a:xfrm>
                  <a:off x="3011" y="2568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8" name="Rectangle 451"/>
                <p:cNvSpPr>
                  <a:spLocks noChangeArrowheads="1"/>
                </p:cNvSpPr>
                <p:nvPr/>
              </p:nvSpPr>
              <p:spPr bwMode="auto">
                <a:xfrm>
                  <a:off x="1502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59" name="Rectangle 452"/>
                <p:cNvSpPr>
                  <a:spLocks noChangeArrowheads="1"/>
                </p:cNvSpPr>
                <p:nvPr/>
              </p:nvSpPr>
              <p:spPr bwMode="auto">
                <a:xfrm>
                  <a:off x="1670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0" name="Rectangle 453"/>
                <p:cNvSpPr>
                  <a:spLocks noChangeArrowheads="1"/>
                </p:cNvSpPr>
                <p:nvPr/>
              </p:nvSpPr>
              <p:spPr bwMode="auto">
                <a:xfrm>
                  <a:off x="1837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1" name="Rectangle 454"/>
                <p:cNvSpPr>
                  <a:spLocks noChangeArrowheads="1"/>
                </p:cNvSpPr>
                <p:nvPr/>
              </p:nvSpPr>
              <p:spPr bwMode="auto">
                <a:xfrm>
                  <a:off x="2005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2" name="Rectangle 455"/>
                <p:cNvSpPr>
                  <a:spLocks noChangeArrowheads="1"/>
                </p:cNvSpPr>
                <p:nvPr/>
              </p:nvSpPr>
              <p:spPr bwMode="auto">
                <a:xfrm>
                  <a:off x="2173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3" name="Rectangle 456"/>
                <p:cNvSpPr>
                  <a:spLocks noChangeArrowheads="1"/>
                </p:cNvSpPr>
                <p:nvPr/>
              </p:nvSpPr>
              <p:spPr bwMode="auto">
                <a:xfrm>
                  <a:off x="2341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4" name="Rectangle 457"/>
                <p:cNvSpPr>
                  <a:spLocks noChangeArrowheads="1"/>
                </p:cNvSpPr>
                <p:nvPr/>
              </p:nvSpPr>
              <p:spPr bwMode="auto">
                <a:xfrm>
                  <a:off x="2508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5" name="Rectangle 458"/>
                <p:cNvSpPr>
                  <a:spLocks noChangeArrowheads="1"/>
                </p:cNvSpPr>
                <p:nvPr/>
              </p:nvSpPr>
              <p:spPr bwMode="auto">
                <a:xfrm>
                  <a:off x="2676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6" name="Rectangle 459"/>
                <p:cNvSpPr>
                  <a:spLocks noChangeArrowheads="1"/>
                </p:cNvSpPr>
                <p:nvPr/>
              </p:nvSpPr>
              <p:spPr bwMode="auto">
                <a:xfrm>
                  <a:off x="2844" y="2420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7" name="Rectangle 460"/>
                <p:cNvSpPr>
                  <a:spLocks noChangeArrowheads="1"/>
                </p:cNvSpPr>
                <p:nvPr/>
              </p:nvSpPr>
              <p:spPr bwMode="auto">
                <a:xfrm>
                  <a:off x="3011" y="2420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8" name="Rectangle 461"/>
                <p:cNvSpPr>
                  <a:spLocks noChangeArrowheads="1"/>
                </p:cNvSpPr>
                <p:nvPr/>
              </p:nvSpPr>
              <p:spPr bwMode="auto">
                <a:xfrm>
                  <a:off x="1502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69" name="Rectangle 462"/>
                <p:cNvSpPr>
                  <a:spLocks noChangeArrowheads="1"/>
                </p:cNvSpPr>
                <p:nvPr/>
              </p:nvSpPr>
              <p:spPr bwMode="auto">
                <a:xfrm>
                  <a:off x="1670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0" name="Rectangle 463"/>
                <p:cNvSpPr>
                  <a:spLocks noChangeArrowheads="1"/>
                </p:cNvSpPr>
                <p:nvPr/>
              </p:nvSpPr>
              <p:spPr bwMode="auto">
                <a:xfrm>
                  <a:off x="1837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1" name="Rectangle 464"/>
                <p:cNvSpPr>
                  <a:spLocks noChangeArrowheads="1"/>
                </p:cNvSpPr>
                <p:nvPr/>
              </p:nvSpPr>
              <p:spPr bwMode="auto">
                <a:xfrm>
                  <a:off x="2005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2" name="Rectangle 465"/>
                <p:cNvSpPr>
                  <a:spLocks noChangeArrowheads="1"/>
                </p:cNvSpPr>
                <p:nvPr/>
              </p:nvSpPr>
              <p:spPr bwMode="auto">
                <a:xfrm>
                  <a:off x="2173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3" name="Rectangle 466"/>
                <p:cNvSpPr>
                  <a:spLocks noChangeArrowheads="1"/>
                </p:cNvSpPr>
                <p:nvPr/>
              </p:nvSpPr>
              <p:spPr bwMode="auto">
                <a:xfrm>
                  <a:off x="2341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4" name="Rectangle 467"/>
                <p:cNvSpPr>
                  <a:spLocks noChangeArrowheads="1"/>
                </p:cNvSpPr>
                <p:nvPr/>
              </p:nvSpPr>
              <p:spPr bwMode="auto">
                <a:xfrm>
                  <a:off x="2508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5" name="Rectangle 468"/>
                <p:cNvSpPr>
                  <a:spLocks noChangeArrowheads="1"/>
                </p:cNvSpPr>
                <p:nvPr/>
              </p:nvSpPr>
              <p:spPr bwMode="auto">
                <a:xfrm>
                  <a:off x="2676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6" name="Rectangle 469"/>
                <p:cNvSpPr>
                  <a:spLocks noChangeArrowheads="1"/>
                </p:cNvSpPr>
                <p:nvPr/>
              </p:nvSpPr>
              <p:spPr bwMode="auto">
                <a:xfrm>
                  <a:off x="2844" y="2272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7" name="Rectangle 470"/>
                <p:cNvSpPr>
                  <a:spLocks noChangeArrowheads="1"/>
                </p:cNvSpPr>
                <p:nvPr/>
              </p:nvSpPr>
              <p:spPr bwMode="auto">
                <a:xfrm>
                  <a:off x="3011" y="2272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8" name="Rectangle 471"/>
                <p:cNvSpPr>
                  <a:spLocks noChangeArrowheads="1"/>
                </p:cNvSpPr>
                <p:nvPr/>
              </p:nvSpPr>
              <p:spPr bwMode="auto">
                <a:xfrm>
                  <a:off x="1502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79" name="Rectangle 472"/>
                <p:cNvSpPr>
                  <a:spLocks noChangeArrowheads="1"/>
                </p:cNvSpPr>
                <p:nvPr/>
              </p:nvSpPr>
              <p:spPr bwMode="auto">
                <a:xfrm>
                  <a:off x="1670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0" name="Rectangle 473"/>
                <p:cNvSpPr>
                  <a:spLocks noChangeArrowheads="1"/>
                </p:cNvSpPr>
                <p:nvPr/>
              </p:nvSpPr>
              <p:spPr bwMode="auto">
                <a:xfrm>
                  <a:off x="1837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1" name="Rectangle 474"/>
                <p:cNvSpPr>
                  <a:spLocks noChangeArrowheads="1"/>
                </p:cNvSpPr>
                <p:nvPr/>
              </p:nvSpPr>
              <p:spPr bwMode="auto">
                <a:xfrm>
                  <a:off x="2005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2" name="Rectangle 475"/>
                <p:cNvSpPr>
                  <a:spLocks noChangeArrowheads="1"/>
                </p:cNvSpPr>
                <p:nvPr/>
              </p:nvSpPr>
              <p:spPr bwMode="auto">
                <a:xfrm>
                  <a:off x="2173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3" name="Rectangle 476"/>
                <p:cNvSpPr>
                  <a:spLocks noChangeArrowheads="1"/>
                </p:cNvSpPr>
                <p:nvPr/>
              </p:nvSpPr>
              <p:spPr bwMode="auto">
                <a:xfrm>
                  <a:off x="2341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4" name="Rectangle 477"/>
                <p:cNvSpPr>
                  <a:spLocks noChangeArrowheads="1"/>
                </p:cNvSpPr>
                <p:nvPr/>
              </p:nvSpPr>
              <p:spPr bwMode="auto">
                <a:xfrm>
                  <a:off x="2508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5" name="Rectangle 478"/>
                <p:cNvSpPr>
                  <a:spLocks noChangeArrowheads="1"/>
                </p:cNvSpPr>
                <p:nvPr/>
              </p:nvSpPr>
              <p:spPr bwMode="auto">
                <a:xfrm>
                  <a:off x="2676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6" name="Rectangle 479"/>
                <p:cNvSpPr>
                  <a:spLocks noChangeArrowheads="1"/>
                </p:cNvSpPr>
                <p:nvPr/>
              </p:nvSpPr>
              <p:spPr bwMode="auto">
                <a:xfrm>
                  <a:off x="2844" y="2123"/>
                  <a:ext cx="167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7" name="Rectangle 480"/>
                <p:cNvSpPr>
                  <a:spLocks noChangeArrowheads="1"/>
                </p:cNvSpPr>
                <p:nvPr/>
              </p:nvSpPr>
              <p:spPr bwMode="auto">
                <a:xfrm>
                  <a:off x="3011" y="2123"/>
                  <a:ext cx="168" cy="149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8" name="Rectangle 481"/>
                <p:cNvSpPr>
                  <a:spLocks noChangeArrowheads="1"/>
                </p:cNvSpPr>
                <p:nvPr/>
              </p:nvSpPr>
              <p:spPr bwMode="auto">
                <a:xfrm>
                  <a:off x="1502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89" name="Rectangle 482"/>
                <p:cNvSpPr>
                  <a:spLocks noChangeArrowheads="1"/>
                </p:cNvSpPr>
                <p:nvPr/>
              </p:nvSpPr>
              <p:spPr bwMode="auto">
                <a:xfrm>
                  <a:off x="1670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90" name="Rectangle 483"/>
                <p:cNvSpPr>
                  <a:spLocks noChangeArrowheads="1"/>
                </p:cNvSpPr>
                <p:nvPr/>
              </p:nvSpPr>
              <p:spPr bwMode="auto">
                <a:xfrm>
                  <a:off x="1837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91" name="Rectangle 484"/>
                <p:cNvSpPr>
                  <a:spLocks noChangeArrowheads="1"/>
                </p:cNvSpPr>
                <p:nvPr/>
              </p:nvSpPr>
              <p:spPr bwMode="auto">
                <a:xfrm>
                  <a:off x="2005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92" name="Rectangle 485"/>
                <p:cNvSpPr>
                  <a:spLocks noChangeArrowheads="1"/>
                </p:cNvSpPr>
                <p:nvPr/>
              </p:nvSpPr>
              <p:spPr bwMode="auto">
                <a:xfrm>
                  <a:off x="2173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93" name="Rectangle 486"/>
                <p:cNvSpPr>
                  <a:spLocks noChangeArrowheads="1"/>
                </p:cNvSpPr>
                <p:nvPr/>
              </p:nvSpPr>
              <p:spPr bwMode="auto">
                <a:xfrm>
                  <a:off x="2341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94" name="Rectangle 487"/>
                <p:cNvSpPr>
                  <a:spLocks noChangeArrowheads="1"/>
                </p:cNvSpPr>
                <p:nvPr/>
              </p:nvSpPr>
              <p:spPr bwMode="auto">
                <a:xfrm>
                  <a:off x="2508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95" name="Rectangle 488"/>
                <p:cNvSpPr>
                  <a:spLocks noChangeArrowheads="1"/>
                </p:cNvSpPr>
                <p:nvPr/>
              </p:nvSpPr>
              <p:spPr bwMode="auto">
                <a:xfrm>
                  <a:off x="2676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96" name="Rectangle 489"/>
                <p:cNvSpPr>
                  <a:spLocks noChangeArrowheads="1"/>
                </p:cNvSpPr>
                <p:nvPr/>
              </p:nvSpPr>
              <p:spPr bwMode="auto">
                <a:xfrm>
                  <a:off x="2844" y="1975"/>
                  <a:ext cx="167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97" name="Rectangle 490"/>
                <p:cNvSpPr>
                  <a:spLocks noChangeArrowheads="1"/>
                </p:cNvSpPr>
                <p:nvPr/>
              </p:nvSpPr>
              <p:spPr bwMode="auto">
                <a:xfrm>
                  <a:off x="3011" y="1975"/>
                  <a:ext cx="168" cy="148"/>
                </a:xfrm>
                <a:prstGeom prst="rect">
                  <a:avLst/>
                </a:prstGeom>
                <a:noFill/>
                <a:ln w="0">
                  <a:solidFill>
                    <a:srgbClr val="C0C0C0"/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 sz="2400"/>
                </a:p>
              </p:txBody>
            </p:sp>
            <p:sp>
              <p:nvSpPr>
                <p:cNvPr id="83098" name="Line 491"/>
                <p:cNvSpPr>
                  <a:spLocks noChangeShapeType="1"/>
                </p:cNvSpPr>
                <p:nvPr/>
              </p:nvSpPr>
              <p:spPr bwMode="auto">
                <a:xfrm>
                  <a:off x="1502" y="3457"/>
                  <a:ext cx="1677" cy="0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3099" name="Line 492"/>
                <p:cNvSpPr>
                  <a:spLocks noChangeShapeType="1"/>
                </p:cNvSpPr>
                <p:nvPr/>
              </p:nvSpPr>
              <p:spPr bwMode="auto">
                <a:xfrm flipV="1">
                  <a:off x="1502" y="1975"/>
                  <a:ext cx="0" cy="1482"/>
                </a:xfrm>
                <a:prstGeom prst="line">
                  <a:avLst/>
                </a:prstGeom>
                <a:noFill/>
                <a:ln w="222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83100" name="Text Box 493"/>
                <p:cNvSpPr txBox="1">
                  <a:spLocks noChangeArrowheads="1"/>
                </p:cNvSpPr>
                <p:nvPr/>
              </p:nvSpPr>
              <p:spPr bwMode="auto">
                <a:xfrm>
                  <a:off x="1266" y="1946"/>
                  <a:ext cx="276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83101" name="Text Box 494"/>
                <p:cNvSpPr txBox="1">
                  <a:spLocks noChangeArrowheads="1"/>
                </p:cNvSpPr>
                <p:nvPr/>
              </p:nvSpPr>
              <p:spPr bwMode="auto">
                <a:xfrm>
                  <a:off x="1556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83102" name="Text Box 495"/>
                <p:cNvSpPr txBox="1">
                  <a:spLocks noChangeArrowheads="1"/>
                </p:cNvSpPr>
                <p:nvPr/>
              </p:nvSpPr>
              <p:spPr bwMode="auto">
                <a:xfrm>
                  <a:off x="1727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83103" name="Text Box 496"/>
                <p:cNvSpPr txBox="1">
                  <a:spLocks noChangeArrowheads="1"/>
                </p:cNvSpPr>
                <p:nvPr/>
              </p:nvSpPr>
              <p:spPr bwMode="auto">
                <a:xfrm>
                  <a:off x="1892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83104" name="Text Box 497"/>
                <p:cNvSpPr txBox="1">
                  <a:spLocks noChangeArrowheads="1"/>
                </p:cNvSpPr>
                <p:nvPr/>
              </p:nvSpPr>
              <p:spPr bwMode="auto">
                <a:xfrm>
                  <a:off x="2064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83105" name="Text Box 498"/>
                <p:cNvSpPr txBox="1">
                  <a:spLocks noChangeArrowheads="1"/>
                </p:cNvSpPr>
                <p:nvPr/>
              </p:nvSpPr>
              <p:spPr bwMode="auto">
                <a:xfrm>
                  <a:off x="2231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83106" name="Text Box 499"/>
                <p:cNvSpPr txBox="1">
                  <a:spLocks noChangeArrowheads="1"/>
                </p:cNvSpPr>
                <p:nvPr/>
              </p:nvSpPr>
              <p:spPr bwMode="auto">
                <a:xfrm>
                  <a:off x="2401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83107" name="Text Box 500"/>
                <p:cNvSpPr txBox="1">
                  <a:spLocks noChangeArrowheads="1"/>
                </p:cNvSpPr>
                <p:nvPr/>
              </p:nvSpPr>
              <p:spPr bwMode="auto">
                <a:xfrm>
                  <a:off x="2564" y="351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83108" name="Text Box 501"/>
                <p:cNvSpPr txBox="1">
                  <a:spLocks noChangeArrowheads="1"/>
                </p:cNvSpPr>
                <p:nvPr/>
              </p:nvSpPr>
              <p:spPr bwMode="auto">
                <a:xfrm>
                  <a:off x="2736" y="3514"/>
                  <a:ext cx="203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83109" name="Text Box 502"/>
                <p:cNvSpPr txBox="1">
                  <a:spLocks noChangeArrowheads="1"/>
                </p:cNvSpPr>
                <p:nvPr/>
              </p:nvSpPr>
              <p:spPr bwMode="auto">
                <a:xfrm>
                  <a:off x="2900" y="3517"/>
                  <a:ext cx="203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83110" name="Text Box 503"/>
                <p:cNvSpPr txBox="1">
                  <a:spLocks noChangeArrowheads="1"/>
                </p:cNvSpPr>
                <p:nvPr/>
              </p:nvSpPr>
              <p:spPr bwMode="auto">
                <a:xfrm>
                  <a:off x="3044" y="3514"/>
                  <a:ext cx="276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10</a:t>
                  </a:r>
                </a:p>
              </p:txBody>
            </p:sp>
            <p:sp>
              <p:nvSpPr>
                <p:cNvPr id="83111" name="Text Box 504"/>
                <p:cNvSpPr txBox="1">
                  <a:spLocks noChangeArrowheads="1"/>
                </p:cNvSpPr>
                <p:nvPr/>
              </p:nvSpPr>
              <p:spPr bwMode="auto">
                <a:xfrm>
                  <a:off x="1289" y="3280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1</a:t>
                  </a:r>
                </a:p>
              </p:txBody>
            </p:sp>
            <p:sp>
              <p:nvSpPr>
                <p:cNvPr id="83112" name="Text Box 505"/>
                <p:cNvSpPr txBox="1">
                  <a:spLocks noChangeArrowheads="1"/>
                </p:cNvSpPr>
                <p:nvPr/>
              </p:nvSpPr>
              <p:spPr bwMode="auto">
                <a:xfrm>
                  <a:off x="1289" y="3130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2</a:t>
                  </a:r>
                </a:p>
              </p:txBody>
            </p:sp>
            <p:sp>
              <p:nvSpPr>
                <p:cNvPr id="83113" name="Text Box 506"/>
                <p:cNvSpPr txBox="1">
                  <a:spLocks noChangeArrowheads="1"/>
                </p:cNvSpPr>
                <p:nvPr/>
              </p:nvSpPr>
              <p:spPr bwMode="auto">
                <a:xfrm>
                  <a:off x="1289" y="2984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3</a:t>
                  </a:r>
                </a:p>
              </p:txBody>
            </p:sp>
            <p:sp>
              <p:nvSpPr>
                <p:cNvPr id="83114" name="Text Box 507"/>
                <p:cNvSpPr txBox="1">
                  <a:spLocks noChangeArrowheads="1"/>
                </p:cNvSpPr>
                <p:nvPr/>
              </p:nvSpPr>
              <p:spPr bwMode="auto">
                <a:xfrm>
                  <a:off x="1289" y="2835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4</a:t>
                  </a:r>
                </a:p>
              </p:txBody>
            </p:sp>
            <p:sp>
              <p:nvSpPr>
                <p:cNvPr id="83115" name="Text Box 508"/>
                <p:cNvSpPr txBox="1">
                  <a:spLocks noChangeArrowheads="1"/>
                </p:cNvSpPr>
                <p:nvPr/>
              </p:nvSpPr>
              <p:spPr bwMode="auto">
                <a:xfrm>
                  <a:off x="1289" y="2686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5</a:t>
                  </a:r>
                </a:p>
              </p:txBody>
            </p:sp>
            <p:sp>
              <p:nvSpPr>
                <p:cNvPr id="83116" name="Text Box 509"/>
                <p:cNvSpPr txBox="1">
                  <a:spLocks noChangeArrowheads="1"/>
                </p:cNvSpPr>
                <p:nvPr/>
              </p:nvSpPr>
              <p:spPr bwMode="auto">
                <a:xfrm>
                  <a:off x="1289" y="2539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6</a:t>
                  </a:r>
                </a:p>
              </p:txBody>
            </p:sp>
            <p:sp>
              <p:nvSpPr>
                <p:cNvPr id="83117" name="Text Box 510"/>
                <p:cNvSpPr txBox="1">
                  <a:spLocks noChangeArrowheads="1"/>
                </p:cNvSpPr>
                <p:nvPr/>
              </p:nvSpPr>
              <p:spPr bwMode="auto">
                <a:xfrm>
                  <a:off x="1289" y="2391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7</a:t>
                  </a:r>
                </a:p>
              </p:txBody>
            </p:sp>
            <p:sp>
              <p:nvSpPr>
                <p:cNvPr id="83118" name="Text Box 511"/>
                <p:cNvSpPr txBox="1">
                  <a:spLocks noChangeArrowheads="1"/>
                </p:cNvSpPr>
                <p:nvPr/>
              </p:nvSpPr>
              <p:spPr bwMode="auto">
                <a:xfrm>
                  <a:off x="1289" y="2242"/>
                  <a:ext cx="204" cy="21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8</a:t>
                  </a:r>
                </a:p>
              </p:txBody>
            </p:sp>
            <p:sp>
              <p:nvSpPr>
                <p:cNvPr id="83119" name="Text Box 512"/>
                <p:cNvSpPr txBox="1">
                  <a:spLocks noChangeArrowheads="1"/>
                </p:cNvSpPr>
                <p:nvPr/>
              </p:nvSpPr>
              <p:spPr bwMode="auto">
                <a:xfrm>
                  <a:off x="1289" y="2095"/>
                  <a:ext cx="204" cy="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600"/>
                    <a:t>9</a:t>
                  </a:r>
                </a:p>
              </p:txBody>
            </p:sp>
            <p:sp>
              <p:nvSpPr>
                <p:cNvPr id="293377" name="Rectangle 513"/>
                <p:cNvSpPr>
                  <a:spLocks noChangeArrowheads="1"/>
                </p:cNvSpPr>
                <p:nvPr/>
              </p:nvSpPr>
              <p:spPr bwMode="auto">
                <a:xfrm>
                  <a:off x="1962" y="3683"/>
                  <a:ext cx="1098" cy="20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>
                  <a:spAutoFit/>
                </a:bodyPr>
                <a:lstStyle/>
                <a:p>
                  <a:pPr eaLnBrk="1" hangingPunct="1">
                    <a:lnSpc>
                      <a:spcPct val="90000"/>
                    </a:lnSpc>
                    <a:spcBef>
                      <a:spcPct val="50000"/>
                    </a:spcBef>
                    <a:defRPr/>
                  </a:pPr>
                  <a:endParaRPr lang="en-US" sz="1600" b="1">
                    <a:effectLst>
                      <a:outerShdw blurRad="38100" dist="38100" dir="2700000" algn="tl">
                        <a:srgbClr val="C0C0C0"/>
                      </a:outerShdw>
                    </a:effectLst>
                  </a:endParaRPr>
                </a:p>
              </p:txBody>
            </p:sp>
          </p:grpSp>
          <p:sp>
            <p:nvSpPr>
              <p:cNvPr id="82957" name="Oval 514"/>
              <p:cNvSpPr>
                <a:spLocks noChangeArrowheads="1"/>
              </p:cNvSpPr>
              <p:nvPr/>
            </p:nvSpPr>
            <p:spPr bwMode="auto">
              <a:xfrm>
                <a:off x="4045" y="136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58" name="Oval 515"/>
              <p:cNvSpPr>
                <a:spLocks noChangeArrowheads="1"/>
              </p:cNvSpPr>
              <p:nvPr/>
            </p:nvSpPr>
            <p:spPr bwMode="auto">
              <a:xfrm>
                <a:off x="5372" y="127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59" name="Oval 516"/>
              <p:cNvSpPr>
                <a:spLocks noChangeArrowheads="1"/>
              </p:cNvSpPr>
              <p:nvPr/>
            </p:nvSpPr>
            <p:spPr bwMode="auto">
              <a:xfrm>
                <a:off x="3770" y="1618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0" name="Oval 517"/>
              <p:cNvSpPr>
                <a:spLocks noChangeArrowheads="1"/>
              </p:cNvSpPr>
              <p:nvPr/>
            </p:nvSpPr>
            <p:spPr bwMode="auto">
              <a:xfrm>
                <a:off x="4496" y="935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1" name="Oval 518"/>
              <p:cNvSpPr>
                <a:spLocks noChangeArrowheads="1"/>
              </p:cNvSpPr>
              <p:nvPr/>
            </p:nvSpPr>
            <p:spPr bwMode="auto">
              <a:xfrm>
                <a:off x="4328" y="109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2" name="Oval 519"/>
              <p:cNvSpPr>
                <a:spLocks noChangeArrowheads="1"/>
              </p:cNvSpPr>
              <p:nvPr/>
            </p:nvSpPr>
            <p:spPr bwMode="auto">
              <a:xfrm>
                <a:off x="4756" y="696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3" name="Oval 520"/>
              <p:cNvSpPr>
                <a:spLocks noChangeArrowheads="1"/>
              </p:cNvSpPr>
              <p:nvPr/>
            </p:nvSpPr>
            <p:spPr bwMode="auto">
              <a:xfrm>
                <a:off x="4986" y="479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4" name="Rectangle 521" descr="Wide downward diagonal"/>
              <p:cNvSpPr>
                <a:spLocks noChangeArrowheads="1"/>
              </p:cNvSpPr>
              <p:nvPr/>
            </p:nvSpPr>
            <p:spPr bwMode="auto">
              <a:xfrm>
                <a:off x="3642" y="50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5" name="Rectangle 522" descr="Wide downward diagonal"/>
              <p:cNvSpPr>
                <a:spLocks noChangeArrowheads="1"/>
              </p:cNvSpPr>
              <p:nvPr/>
            </p:nvSpPr>
            <p:spPr bwMode="auto">
              <a:xfrm>
                <a:off x="3834" y="2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6" name="Rectangle 523" descr="Wide downward diagonal"/>
              <p:cNvSpPr>
                <a:spLocks noChangeArrowheads="1"/>
              </p:cNvSpPr>
              <p:nvPr/>
            </p:nvSpPr>
            <p:spPr bwMode="auto">
              <a:xfrm>
                <a:off x="4183" y="65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7" name="Rectangle 524" descr="Wide downward diagonal"/>
              <p:cNvSpPr>
                <a:spLocks noChangeArrowheads="1"/>
              </p:cNvSpPr>
              <p:nvPr/>
            </p:nvSpPr>
            <p:spPr bwMode="auto">
              <a:xfrm>
                <a:off x="3782" y="142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8" name="Rectangle 525" descr="Wide downward diagonal"/>
              <p:cNvSpPr>
                <a:spLocks noChangeArrowheads="1"/>
              </p:cNvSpPr>
              <p:nvPr/>
            </p:nvSpPr>
            <p:spPr bwMode="auto">
              <a:xfrm>
                <a:off x="4264" y="2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69" name="Rectangle 526" descr="Wide downward diagonal"/>
              <p:cNvSpPr>
                <a:spLocks noChangeArrowheads="1"/>
              </p:cNvSpPr>
              <p:nvPr/>
            </p:nvSpPr>
            <p:spPr bwMode="auto">
              <a:xfrm>
                <a:off x="4122" y="981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0" name="Rectangle 527" descr="Wide downward diagonal"/>
              <p:cNvSpPr>
                <a:spLocks noChangeArrowheads="1"/>
              </p:cNvSpPr>
              <p:nvPr/>
            </p:nvSpPr>
            <p:spPr bwMode="auto">
              <a:xfrm>
                <a:off x="4884" y="226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1" name="Rectangle 528" descr="Wide downward diagonal"/>
              <p:cNvSpPr>
                <a:spLocks noChangeArrowheads="1"/>
              </p:cNvSpPr>
              <p:nvPr/>
            </p:nvSpPr>
            <p:spPr bwMode="auto">
              <a:xfrm>
                <a:off x="3951" y="49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2" name="Rectangle 529" descr="Wide downward diagonal"/>
              <p:cNvSpPr>
                <a:spLocks noChangeArrowheads="1"/>
              </p:cNvSpPr>
              <p:nvPr/>
            </p:nvSpPr>
            <p:spPr bwMode="auto">
              <a:xfrm>
                <a:off x="3820" y="93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3" name="Rectangle 530" descr="Wide downward diagonal"/>
              <p:cNvSpPr>
                <a:spLocks noChangeArrowheads="1"/>
              </p:cNvSpPr>
              <p:nvPr/>
            </p:nvSpPr>
            <p:spPr bwMode="auto">
              <a:xfrm>
                <a:off x="4481" y="790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4" name="Rectangle 531" descr="Wide downward diagonal"/>
              <p:cNvSpPr>
                <a:spLocks noChangeArrowheads="1"/>
              </p:cNvSpPr>
              <p:nvPr/>
            </p:nvSpPr>
            <p:spPr bwMode="auto">
              <a:xfrm>
                <a:off x="4541" y="45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5" name="Rectangle 532" descr="Wide downward diagonal"/>
              <p:cNvSpPr>
                <a:spLocks noChangeArrowheads="1"/>
              </p:cNvSpPr>
              <p:nvPr/>
            </p:nvSpPr>
            <p:spPr bwMode="auto">
              <a:xfrm>
                <a:off x="5200" y="145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6" name="Rectangle 533" descr="Wide downward diagonal"/>
              <p:cNvSpPr>
                <a:spLocks noChangeArrowheads="1"/>
              </p:cNvSpPr>
              <p:nvPr/>
            </p:nvSpPr>
            <p:spPr bwMode="auto">
              <a:xfrm>
                <a:off x="4044" y="1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7" name="Rectangle 534" descr="Wide downward diagonal"/>
              <p:cNvSpPr>
                <a:spLocks noChangeArrowheads="1"/>
              </p:cNvSpPr>
              <p:nvPr/>
            </p:nvSpPr>
            <p:spPr bwMode="auto">
              <a:xfrm>
                <a:off x="4539" y="20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8" name="Rectangle 535" descr="Wide downward diagonal"/>
              <p:cNvSpPr>
                <a:spLocks noChangeArrowheads="1"/>
              </p:cNvSpPr>
              <p:nvPr/>
            </p:nvSpPr>
            <p:spPr bwMode="auto">
              <a:xfrm>
                <a:off x="4957" y="11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79" name="Rectangle 536" descr="Wide downward diagonal"/>
              <p:cNvSpPr>
                <a:spLocks noChangeArrowheads="1"/>
              </p:cNvSpPr>
              <p:nvPr/>
            </p:nvSpPr>
            <p:spPr bwMode="auto">
              <a:xfrm>
                <a:off x="4836" y="138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80" name="Rectangle 537" descr="Wide downward diagonal"/>
              <p:cNvSpPr>
                <a:spLocks noChangeArrowheads="1"/>
              </p:cNvSpPr>
              <p:nvPr/>
            </p:nvSpPr>
            <p:spPr bwMode="auto">
              <a:xfrm>
                <a:off x="5021" y="69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81" name="Rectangle 538" descr="Wide downward diagonal"/>
              <p:cNvSpPr>
                <a:spLocks noChangeArrowheads="1"/>
              </p:cNvSpPr>
              <p:nvPr/>
            </p:nvSpPr>
            <p:spPr bwMode="auto">
              <a:xfrm>
                <a:off x="4503" y="132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82" name="Rectangle 539" descr="Wide downward diagonal"/>
              <p:cNvSpPr>
                <a:spLocks noChangeArrowheads="1"/>
              </p:cNvSpPr>
              <p:nvPr/>
            </p:nvSpPr>
            <p:spPr bwMode="auto">
              <a:xfrm>
                <a:off x="3958" y="158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83" name="Rectangle 540" descr="Wide downward diagonal"/>
              <p:cNvSpPr>
                <a:spLocks noChangeArrowheads="1"/>
              </p:cNvSpPr>
              <p:nvPr/>
            </p:nvSpPr>
            <p:spPr bwMode="auto">
              <a:xfrm>
                <a:off x="4436" y="1537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84" name="Rectangle 541" descr="Wide downward diagonal"/>
              <p:cNvSpPr>
                <a:spLocks noChangeArrowheads="1"/>
              </p:cNvSpPr>
              <p:nvPr/>
            </p:nvSpPr>
            <p:spPr bwMode="auto">
              <a:xfrm>
                <a:off x="4292" y="127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85" name="Rectangle 542" descr="Wide downward diagonal"/>
              <p:cNvSpPr>
                <a:spLocks noChangeArrowheads="1"/>
              </p:cNvSpPr>
              <p:nvPr/>
            </p:nvSpPr>
            <p:spPr bwMode="auto">
              <a:xfrm>
                <a:off x="4695" y="872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86" name="Rectangle 543" descr="Wide downward diagonal"/>
              <p:cNvSpPr>
                <a:spLocks noChangeArrowheads="1"/>
              </p:cNvSpPr>
              <p:nvPr/>
            </p:nvSpPr>
            <p:spPr bwMode="auto">
              <a:xfrm>
                <a:off x="5119" y="162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87" name="Rectangle 544" descr="Wide downward diagonal"/>
              <p:cNvSpPr>
                <a:spLocks noChangeArrowheads="1"/>
              </p:cNvSpPr>
              <p:nvPr/>
            </p:nvSpPr>
            <p:spPr bwMode="auto">
              <a:xfrm>
                <a:off x="5220" y="388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88" name="Rectangle 545" descr="Wide downward diagonal"/>
              <p:cNvSpPr>
                <a:spLocks noChangeArrowheads="1"/>
              </p:cNvSpPr>
              <p:nvPr/>
            </p:nvSpPr>
            <p:spPr bwMode="auto">
              <a:xfrm>
                <a:off x="5220" y="1249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 b="1"/>
              </a:p>
            </p:txBody>
          </p:sp>
          <p:sp>
            <p:nvSpPr>
              <p:cNvPr id="82989" name="Rectangle 546" descr="Wide downward diagonal"/>
              <p:cNvSpPr>
                <a:spLocks noChangeArrowheads="1"/>
              </p:cNvSpPr>
              <p:nvPr/>
            </p:nvSpPr>
            <p:spPr bwMode="auto">
              <a:xfrm>
                <a:off x="5178" y="943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90" name="Rectangle 547" descr="Wide downward diagonal"/>
              <p:cNvSpPr>
                <a:spLocks noChangeArrowheads="1"/>
              </p:cNvSpPr>
              <p:nvPr/>
            </p:nvSpPr>
            <p:spPr bwMode="auto">
              <a:xfrm>
                <a:off x="5265" y="717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91" name="Rectangle 548" descr="Wide downward diagonal"/>
              <p:cNvSpPr>
                <a:spLocks noChangeArrowheads="1"/>
              </p:cNvSpPr>
              <p:nvPr/>
            </p:nvSpPr>
            <p:spPr bwMode="auto">
              <a:xfrm>
                <a:off x="4795" y="1674"/>
                <a:ext cx="96" cy="96"/>
              </a:xfrm>
              <a:prstGeom prst="rect">
                <a:avLst/>
              </a:prstGeom>
              <a:blipFill dpi="0" rotWithShape="0">
                <a:blip r:embed="rId2"/>
                <a:srcRect/>
                <a:tile tx="0" ty="0" sx="100000" sy="100000" flip="none" algn="tl"/>
              </a:blip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92" name="Oval 549"/>
              <p:cNvSpPr>
                <a:spLocks noChangeArrowheads="1"/>
              </p:cNvSpPr>
              <p:nvPr/>
            </p:nvSpPr>
            <p:spPr bwMode="auto">
              <a:xfrm>
                <a:off x="3929" y="1470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93" name="Oval 550"/>
              <p:cNvSpPr>
                <a:spLocks noChangeArrowheads="1"/>
              </p:cNvSpPr>
              <p:nvPr/>
            </p:nvSpPr>
            <p:spPr bwMode="auto">
              <a:xfrm>
                <a:off x="4590" y="852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94" name="Oval 551"/>
              <p:cNvSpPr>
                <a:spLocks noChangeArrowheads="1"/>
              </p:cNvSpPr>
              <p:nvPr/>
            </p:nvSpPr>
            <p:spPr bwMode="auto">
              <a:xfrm>
                <a:off x="5224" y="261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95" name="Oval 552"/>
              <p:cNvSpPr>
                <a:spLocks noChangeArrowheads="1"/>
              </p:cNvSpPr>
              <p:nvPr/>
            </p:nvSpPr>
            <p:spPr bwMode="auto">
              <a:xfrm>
                <a:off x="4865" y="60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  <p:sp>
            <p:nvSpPr>
              <p:cNvPr id="82996" name="Oval 553"/>
              <p:cNvSpPr>
                <a:spLocks noChangeArrowheads="1"/>
              </p:cNvSpPr>
              <p:nvPr/>
            </p:nvSpPr>
            <p:spPr bwMode="auto">
              <a:xfrm>
                <a:off x="4173" y="1244"/>
                <a:ext cx="96" cy="96"/>
              </a:xfrm>
              <a:prstGeom prst="ellipse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</p:grpSp>
      <p:sp>
        <p:nvSpPr>
          <p:cNvPr id="293419" name="Text Box 555"/>
          <p:cNvSpPr txBox="1">
            <a:spLocks noChangeArrowheads="1"/>
          </p:cNvSpPr>
          <p:nvPr/>
        </p:nvSpPr>
        <p:spPr bwMode="auto">
          <a:xfrm>
            <a:off x="260350" y="122238"/>
            <a:ext cx="52466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eaLnBrk="1" hangingPunct="1">
              <a:defRPr/>
            </a:pPr>
            <a:r>
              <a:rPr lang="en-US">
                <a:effectLst>
                  <a:outerShdw blurRad="38100" dist="38100" dir="2700000" algn="tl">
                    <a:srgbClr val="C0C0C0"/>
                  </a:outerShdw>
                </a:effectLst>
              </a:rPr>
              <a:t>Which of the “Pigeon Problems” can be solved by a decision tree?</a:t>
            </a:r>
          </a:p>
        </p:txBody>
      </p:sp>
      <p:sp>
        <p:nvSpPr>
          <p:cNvPr id="82951" name="AutoShape 561"/>
          <p:cNvSpPr>
            <a:spLocks/>
          </p:cNvSpPr>
          <p:nvPr/>
        </p:nvSpPr>
        <p:spPr bwMode="auto">
          <a:xfrm rot="8238669">
            <a:off x="5883275" y="4624388"/>
            <a:ext cx="3646488" cy="188912"/>
          </a:xfrm>
          <a:prstGeom prst="rightBracket">
            <a:avLst>
              <a:gd name="adj" fmla="val 48398"/>
            </a:avLst>
          </a:prstGeom>
          <a:noFill/>
          <a:ln w="28575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52" name="AutoShape 562"/>
          <p:cNvSpPr>
            <a:spLocks/>
          </p:cNvSpPr>
          <p:nvPr/>
        </p:nvSpPr>
        <p:spPr bwMode="auto">
          <a:xfrm rot="2780955">
            <a:off x="7478712" y="-179387"/>
            <a:ext cx="176213" cy="3475038"/>
          </a:xfrm>
          <a:prstGeom prst="rightBracket">
            <a:avLst>
              <a:gd name="adj" fmla="val 954444"/>
            </a:avLst>
          </a:prstGeom>
          <a:noFill/>
          <a:ln w="28575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2953" name="AutoShape 563"/>
          <p:cNvSpPr>
            <a:spLocks/>
          </p:cNvSpPr>
          <p:nvPr/>
        </p:nvSpPr>
        <p:spPr bwMode="auto">
          <a:xfrm rot="-2196234">
            <a:off x="3659188" y="3173413"/>
            <a:ext cx="1298575" cy="3756025"/>
          </a:xfrm>
          <a:prstGeom prst="rightBracket">
            <a:avLst>
              <a:gd name="adj" fmla="val 139988"/>
            </a:avLst>
          </a:prstGeom>
          <a:noFill/>
          <a:ln w="28575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94335" y="1105314"/>
            <a:ext cx="8158039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  <a:p>
            <a:endParaRPr lang="en-US" dirty="0"/>
          </a:p>
          <a:p>
            <a:r>
              <a:rPr lang="en-US" dirty="0"/>
              <a:t>To make classification more concrete, lets see a concrete example of an important problem you can help solve with </a:t>
            </a:r>
            <a:r>
              <a:rPr lang="en-US" dirty="0"/>
              <a:t>classification.</a:t>
            </a:r>
          </a:p>
          <a:p>
            <a:endParaRPr lang="en-US" dirty="0"/>
          </a:p>
          <a:p>
            <a:r>
              <a:rPr lang="en-US" dirty="0"/>
              <a:t>(this project will be part of a major TV advertising program by Microsoft in the coming weeks. </a:t>
            </a:r>
          </a:p>
          <a:p>
            <a:endParaRPr lang="en-US" dirty="0"/>
          </a:p>
          <a:p>
            <a:r>
              <a:rPr lang="en-US" dirty="0"/>
              <a:t> </a:t>
            </a:r>
          </a:p>
        </p:txBody>
      </p:sp>
      <p:pic>
        <p:nvPicPr>
          <p:cNvPr id="139266" name="Picture 2" descr="https://upload.wikimedia.org/wikipedia/commons/thumb/f/f6/As_seen_on_TV.svg/220px-As_seen_on_TV.svg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6575" y="152400"/>
            <a:ext cx="2095500" cy="1638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4823099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itle 1"/>
          <p:cNvSpPr>
            <a:spLocks noGrp="1"/>
          </p:cNvSpPr>
          <p:nvPr>
            <p:ph type="title"/>
          </p:nvPr>
        </p:nvSpPr>
        <p:spPr>
          <a:xfrm>
            <a:off x="4114800" y="152400"/>
            <a:ext cx="4724400" cy="1143000"/>
          </a:xfrm>
        </p:spPr>
        <p:txBody>
          <a:bodyPr/>
          <a:lstStyle/>
          <a:p>
            <a:r>
              <a:rPr lang="en-US" altLang="en-US" sz="6600"/>
              <a:t>Malaria</a:t>
            </a:r>
            <a:endParaRPr lang="en-US" altLang="en-US"/>
          </a:p>
        </p:txBody>
      </p:sp>
      <p:pic>
        <p:nvPicPr>
          <p:cNvPr id="83971" name="Picture 2" descr="http://assets.treesd.com/images/healthtree/articles/ht_malaria_transmission_cycle_0427_0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6638" y="1600200"/>
            <a:ext cx="5567362" cy="5257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2" name="Picture 4" descr="http://www.magnamosquito.com/images/mosquito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2672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3" name="Rectangle 5"/>
          <p:cNvSpPr>
            <a:spLocks noChangeArrowheads="1"/>
          </p:cNvSpPr>
          <p:nvPr/>
        </p:nvSpPr>
        <p:spPr bwMode="auto">
          <a:xfrm>
            <a:off x="228600" y="2667000"/>
            <a:ext cx="3124200" cy="218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Malaria afflicts about 4% of all humans, killing one million of them each year</a:t>
            </a:r>
            <a:r>
              <a:rPr lang="en-US" altLang="en-US"/>
              <a:t>.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427288"/>
            <a:ext cx="9144000" cy="4430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2" descr="http://www.worldmapper.org/images/largepng/230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5" y="2362200"/>
            <a:ext cx="913447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4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4114800" cy="1993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4" name="Rectangle 5"/>
          <p:cNvSpPr>
            <a:spLocks noChangeArrowheads="1"/>
          </p:cNvSpPr>
          <p:nvPr/>
        </p:nvSpPr>
        <p:spPr bwMode="auto">
          <a:xfrm>
            <a:off x="381000" y="6488113"/>
            <a:ext cx="23336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hlinkClick r:id="rId4"/>
              </a:rPr>
              <a:t>www.worldmapper.org</a:t>
            </a:r>
            <a:endParaRPr lang="en-US" altLang="en-US" sz="2400"/>
          </a:p>
        </p:txBody>
      </p:sp>
      <p:sp>
        <p:nvSpPr>
          <p:cNvPr id="87045" name="TextBox 6"/>
          <p:cNvSpPr txBox="1">
            <a:spLocks noChangeArrowheads="1"/>
          </p:cNvSpPr>
          <p:nvPr/>
        </p:nvSpPr>
        <p:spPr bwMode="auto">
          <a:xfrm>
            <a:off x="4724400" y="1752600"/>
            <a:ext cx="38941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Malaria Deaths (2003)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2" descr="http://www.bdaftersales.com/userimages/mosquito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405" t="21622" r="12514" b="13513"/>
          <a:stretch>
            <a:fillRect/>
          </a:stretch>
        </p:blipFill>
        <p:spPr bwMode="auto">
          <a:xfrm>
            <a:off x="4343400" y="5029200"/>
            <a:ext cx="22860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7"/>
          <p:cNvSpPr txBox="1">
            <a:spLocks noChangeArrowheads="1"/>
          </p:cNvSpPr>
          <p:nvPr/>
        </p:nvSpPr>
        <p:spPr bwMode="auto">
          <a:xfrm>
            <a:off x="152400" y="6149975"/>
            <a:ext cx="38576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bg1"/>
                </a:solidFill>
              </a:rPr>
              <a:t>Mosquito nets work</a:t>
            </a:r>
            <a:r>
              <a:rPr lang="en-US" altLang="en-US" sz="4000">
                <a:solidFill>
                  <a:schemeClr val="bg1"/>
                </a:solidFill>
              </a:rPr>
              <a:t>!</a:t>
            </a:r>
          </a:p>
        </p:txBody>
      </p:sp>
      <p:sp>
        <p:nvSpPr>
          <p:cNvPr id="88068" name="Rectangle 8"/>
          <p:cNvSpPr>
            <a:spLocks noChangeArrowheads="1"/>
          </p:cNvSpPr>
          <p:nvPr/>
        </p:nvSpPr>
        <p:spPr bwMode="auto">
          <a:xfrm>
            <a:off x="4191000" y="3886200"/>
            <a:ext cx="4572000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cs typeface="Times New Roman" panose="02020603050405020304" pitchFamily="18" charset="0"/>
              </a:rPr>
              <a:t>A recent meta-review of randomized controlled trials of Insecticide Treated Nets (ITNs) found that ITNs can reduce malaria-related deaths in children by one fifth and episodes of malaria by half</a:t>
            </a:r>
            <a:r>
              <a:rPr lang="en-US" altLang="en-US" sz="2400">
                <a:cs typeface="Times New Roman" panose="02020603050405020304" pitchFamily="18" charset="0"/>
              </a:rPr>
              <a:t>. </a:t>
            </a:r>
          </a:p>
        </p:txBody>
      </p:sp>
      <p:pic>
        <p:nvPicPr>
          <p:cNvPr id="88069" name="Picture 2" descr="http://www.sciencedaily.com/images/2009/01/090128183932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38" y="76200"/>
            <a:ext cx="205740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0" name="Picture 4" descr="http://callprobest.com/blog/wp-content/uploads/2010/05/DSC01913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68538" y="76200"/>
            <a:ext cx="2362200" cy="177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1" name="Picture 6" descr="http://www.doctorswithoutborders.org/images/2010/04Mali-Malaria-16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364" r="5455"/>
          <a:stretch>
            <a:fillRect/>
          </a:stretch>
        </p:blipFill>
        <p:spPr bwMode="auto">
          <a:xfrm>
            <a:off x="0" y="3371850"/>
            <a:ext cx="3886200" cy="348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2" name="Picture 8" descr="http://www.rti.org/images/malaria_spraying.jpg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4400" y="76200"/>
            <a:ext cx="2333625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3" name="Picture 10" descr="http://l.yimg.com/g/images/spaceball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-13652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074" name="Picture 12" descr="http://l.yimg.com/g/images/spaceball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-136525"/>
            <a:ext cx="9525" cy="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75" name="TextBox 13"/>
          <p:cNvSpPr txBox="1">
            <a:spLocks noChangeArrowheads="1"/>
          </p:cNvSpPr>
          <p:nvPr/>
        </p:nvSpPr>
        <p:spPr bwMode="auto">
          <a:xfrm>
            <a:off x="2286000" y="1981200"/>
            <a:ext cx="6569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There are interventions to mitigate the problem</a:t>
            </a:r>
          </a:p>
        </p:txBody>
      </p:sp>
      <p:pic>
        <p:nvPicPr>
          <p:cNvPr id="88076" name="Picture 1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0" y="2438400"/>
            <a:ext cx="2265363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</p:pic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1604" y="2476351"/>
            <a:ext cx="4572396" cy="3429297"/>
          </a:xfrm>
          <a:prstGeom prst="rect">
            <a:avLst/>
          </a:prstGeom>
          <a:ln>
            <a:solidFill>
              <a:schemeClr val="bg1">
                <a:lumMod val="50000"/>
              </a:schemeClr>
            </a:solidFill>
          </a:ln>
          <a:scene3d>
            <a:camera prst="perspectiveContrastingLeftFacing"/>
            <a:lightRig rig="threePt" dir="t"/>
          </a:scene3d>
        </p:spPr>
      </p:pic>
      <p:sp>
        <p:nvSpPr>
          <p:cNvPr id="11267" name="TextBox 2"/>
          <p:cNvSpPr txBox="1">
            <a:spLocks noChangeArrowheads="1"/>
          </p:cNvSpPr>
          <p:nvPr/>
        </p:nvSpPr>
        <p:spPr bwMode="auto">
          <a:xfrm>
            <a:off x="125413" y="247650"/>
            <a:ext cx="4970462" cy="56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have seen a distance measures for real-valued data (Euclidean distance).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have seen a distance measures for Ordinal data (string-edit distance).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We have seen a distance measure for Nominal (Boolean) data (Hamming distance).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In coming week, we will see that there many distance measures, for all kinds of data, and even mixtures of data types.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90" name="Picture 2" descr="http://www.jocanima.com/home/uploads/images/2008/mosquito-trap-product-sho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362200"/>
            <a:ext cx="34766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091" name="Picture 6" descr="mosquitos caught on a tower tra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8600"/>
            <a:ext cx="2346325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2" name="TextBox 8"/>
          <p:cNvSpPr txBox="1">
            <a:spLocks noChangeArrowheads="1"/>
          </p:cNvSpPr>
          <p:nvPr/>
        </p:nvSpPr>
        <p:spPr bwMode="auto">
          <a:xfrm>
            <a:off x="2971800" y="228600"/>
            <a:ext cx="5715000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How do we know </a:t>
            </a:r>
            <a:r>
              <a:rPr lang="en-US" altLang="en-US" sz="2800" i="1"/>
              <a:t>where</a:t>
            </a:r>
            <a:r>
              <a:rPr lang="en-US" altLang="en-US" sz="2800"/>
              <a:t> to do the interventions, given that we have finite resources?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000"/>
          </a:p>
        </p:txBody>
      </p:sp>
      <p:pic>
        <p:nvPicPr>
          <p:cNvPr id="89093" name="Picture 8" descr="http://www.instantatlas.com/images/Crime_Mapping_Landing_Page_Brent_HeatMap_ScreenShots_Feb_09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99" t="10667" r="24001" b="12000"/>
          <a:stretch>
            <a:fillRect/>
          </a:stretch>
        </p:blipFill>
        <p:spPr bwMode="auto">
          <a:xfrm>
            <a:off x="4343400" y="3041650"/>
            <a:ext cx="4535488" cy="3652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2"/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3288" y="0"/>
            <a:ext cx="4430712" cy="572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Line 9"/>
          <p:cNvSpPr>
            <a:spLocks noChangeShapeType="1"/>
          </p:cNvSpPr>
          <p:nvPr/>
        </p:nvSpPr>
        <p:spPr bwMode="auto">
          <a:xfrm>
            <a:off x="433388" y="6418263"/>
            <a:ext cx="7678737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6" name="Line 11"/>
          <p:cNvSpPr>
            <a:spLocks noChangeShapeType="1"/>
          </p:cNvSpPr>
          <p:nvPr/>
        </p:nvSpPr>
        <p:spPr bwMode="auto">
          <a:xfrm flipV="1">
            <a:off x="433388" y="5383213"/>
            <a:ext cx="4762" cy="1035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7" name="Line 12"/>
          <p:cNvSpPr>
            <a:spLocks noChangeShapeType="1"/>
          </p:cNvSpPr>
          <p:nvPr/>
        </p:nvSpPr>
        <p:spPr bwMode="auto">
          <a:xfrm>
            <a:off x="433388" y="6418263"/>
            <a:ext cx="7678737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8" name="Line 13"/>
          <p:cNvSpPr>
            <a:spLocks noChangeShapeType="1"/>
          </p:cNvSpPr>
          <p:nvPr/>
        </p:nvSpPr>
        <p:spPr bwMode="auto">
          <a:xfrm flipV="1">
            <a:off x="433388" y="5383213"/>
            <a:ext cx="4762" cy="1035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19" name="Line 14"/>
          <p:cNvSpPr>
            <a:spLocks noChangeShapeType="1"/>
          </p:cNvSpPr>
          <p:nvPr/>
        </p:nvSpPr>
        <p:spPr bwMode="auto">
          <a:xfrm flipV="1">
            <a:off x="433388" y="6375400"/>
            <a:ext cx="4762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0" name="Line 15"/>
          <p:cNvSpPr>
            <a:spLocks noChangeShapeType="1"/>
          </p:cNvSpPr>
          <p:nvPr/>
        </p:nvSpPr>
        <p:spPr bwMode="auto">
          <a:xfrm>
            <a:off x="433388" y="5383213"/>
            <a:ext cx="4762" cy="412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1" name="Rectangle 16"/>
          <p:cNvSpPr>
            <a:spLocks noChangeArrowheads="1"/>
          </p:cNvSpPr>
          <p:nvPr/>
        </p:nvSpPr>
        <p:spPr bwMode="auto">
          <a:xfrm>
            <a:off x="417513" y="6427788"/>
            <a:ext cx="98425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22" name="Line 17"/>
          <p:cNvSpPr>
            <a:spLocks noChangeShapeType="1"/>
          </p:cNvSpPr>
          <p:nvPr/>
        </p:nvSpPr>
        <p:spPr bwMode="auto">
          <a:xfrm flipV="1">
            <a:off x="1284288" y="6375400"/>
            <a:ext cx="3175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3" name="Rectangle 19"/>
          <p:cNvSpPr>
            <a:spLocks noChangeArrowheads="1"/>
          </p:cNvSpPr>
          <p:nvPr/>
        </p:nvSpPr>
        <p:spPr bwMode="auto">
          <a:xfrm>
            <a:off x="1238250" y="6427788"/>
            <a:ext cx="246063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0.5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24" name="Line 20"/>
          <p:cNvSpPr>
            <a:spLocks noChangeShapeType="1"/>
          </p:cNvSpPr>
          <p:nvPr/>
        </p:nvSpPr>
        <p:spPr bwMode="auto">
          <a:xfrm flipV="1">
            <a:off x="2133600" y="6375400"/>
            <a:ext cx="4763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5" name="Rectangle 22"/>
          <p:cNvSpPr>
            <a:spLocks noChangeArrowheads="1"/>
          </p:cNvSpPr>
          <p:nvPr/>
        </p:nvSpPr>
        <p:spPr bwMode="auto">
          <a:xfrm>
            <a:off x="2117725" y="6427788"/>
            <a:ext cx="98425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1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26" name="Line 23"/>
          <p:cNvSpPr>
            <a:spLocks noChangeShapeType="1"/>
          </p:cNvSpPr>
          <p:nvPr/>
        </p:nvSpPr>
        <p:spPr bwMode="auto">
          <a:xfrm flipV="1">
            <a:off x="2992438" y="6375400"/>
            <a:ext cx="4762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7" name="Rectangle 25"/>
          <p:cNvSpPr>
            <a:spLocks noChangeArrowheads="1"/>
          </p:cNvSpPr>
          <p:nvPr/>
        </p:nvSpPr>
        <p:spPr bwMode="auto">
          <a:xfrm>
            <a:off x="2943225" y="6427788"/>
            <a:ext cx="246063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1.5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28" name="Line 26"/>
          <p:cNvSpPr>
            <a:spLocks noChangeShapeType="1"/>
          </p:cNvSpPr>
          <p:nvPr/>
        </p:nvSpPr>
        <p:spPr bwMode="auto">
          <a:xfrm flipV="1">
            <a:off x="3843338" y="6375400"/>
            <a:ext cx="4762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29" name="Rectangle 28"/>
          <p:cNvSpPr>
            <a:spLocks noChangeArrowheads="1"/>
          </p:cNvSpPr>
          <p:nvPr/>
        </p:nvSpPr>
        <p:spPr bwMode="auto">
          <a:xfrm>
            <a:off x="3827463" y="6427788"/>
            <a:ext cx="98425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2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30" name="Line 29"/>
          <p:cNvSpPr>
            <a:spLocks noChangeShapeType="1"/>
          </p:cNvSpPr>
          <p:nvPr/>
        </p:nvSpPr>
        <p:spPr bwMode="auto">
          <a:xfrm flipV="1">
            <a:off x="4694238" y="6375400"/>
            <a:ext cx="3175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1" name="Rectangle 31"/>
          <p:cNvSpPr>
            <a:spLocks noChangeArrowheads="1"/>
          </p:cNvSpPr>
          <p:nvPr/>
        </p:nvSpPr>
        <p:spPr bwMode="auto">
          <a:xfrm>
            <a:off x="4648200" y="6427788"/>
            <a:ext cx="246063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2.5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32" name="Line 32"/>
          <p:cNvSpPr>
            <a:spLocks noChangeShapeType="1"/>
          </p:cNvSpPr>
          <p:nvPr/>
        </p:nvSpPr>
        <p:spPr bwMode="auto">
          <a:xfrm flipV="1">
            <a:off x="5553075" y="6375400"/>
            <a:ext cx="3175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3" name="Rectangle 34"/>
          <p:cNvSpPr>
            <a:spLocks noChangeArrowheads="1"/>
          </p:cNvSpPr>
          <p:nvPr/>
        </p:nvSpPr>
        <p:spPr bwMode="auto">
          <a:xfrm>
            <a:off x="5535613" y="6427788"/>
            <a:ext cx="98425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3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34" name="Line 35"/>
          <p:cNvSpPr>
            <a:spLocks noChangeShapeType="1"/>
          </p:cNvSpPr>
          <p:nvPr/>
        </p:nvSpPr>
        <p:spPr bwMode="auto">
          <a:xfrm flipV="1">
            <a:off x="6402388" y="6375400"/>
            <a:ext cx="4762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5" name="Rectangle 37"/>
          <p:cNvSpPr>
            <a:spLocks noChangeArrowheads="1"/>
          </p:cNvSpPr>
          <p:nvPr/>
        </p:nvSpPr>
        <p:spPr bwMode="auto">
          <a:xfrm>
            <a:off x="6357938" y="6427788"/>
            <a:ext cx="246062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3.5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36" name="Line 38"/>
          <p:cNvSpPr>
            <a:spLocks noChangeShapeType="1"/>
          </p:cNvSpPr>
          <p:nvPr/>
        </p:nvSpPr>
        <p:spPr bwMode="auto">
          <a:xfrm flipV="1">
            <a:off x="7253288" y="6375400"/>
            <a:ext cx="4762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7" name="Rectangle 40"/>
          <p:cNvSpPr>
            <a:spLocks noChangeArrowheads="1"/>
          </p:cNvSpPr>
          <p:nvPr/>
        </p:nvSpPr>
        <p:spPr bwMode="auto">
          <a:xfrm>
            <a:off x="7237413" y="6427788"/>
            <a:ext cx="98425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4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38" name="Line 41"/>
          <p:cNvSpPr>
            <a:spLocks noChangeShapeType="1"/>
          </p:cNvSpPr>
          <p:nvPr/>
        </p:nvSpPr>
        <p:spPr bwMode="auto">
          <a:xfrm flipV="1">
            <a:off x="8112125" y="6375400"/>
            <a:ext cx="4763" cy="428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39" name="Rectangle 43"/>
          <p:cNvSpPr>
            <a:spLocks noChangeArrowheads="1"/>
          </p:cNvSpPr>
          <p:nvPr/>
        </p:nvSpPr>
        <p:spPr bwMode="auto">
          <a:xfrm>
            <a:off x="8062913" y="6427788"/>
            <a:ext cx="246062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4.5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40" name="Rectangle 44"/>
          <p:cNvSpPr>
            <a:spLocks noChangeArrowheads="1"/>
          </p:cNvSpPr>
          <p:nvPr/>
        </p:nvSpPr>
        <p:spPr bwMode="auto">
          <a:xfrm>
            <a:off x="8153400" y="6326188"/>
            <a:ext cx="344488" cy="13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900">
                <a:solidFill>
                  <a:srgbClr val="000000"/>
                </a:solidFill>
                <a:cs typeface="Times New Roman" panose="02020603050405020304" pitchFamily="18" charset="0"/>
              </a:rPr>
              <a:t>x 10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41" name="Rectangle 45"/>
          <p:cNvSpPr>
            <a:spLocks noChangeArrowheads="1"/>
          </p:cNvSpPr>
          <p:nvPr/>
        </p:nvSpPr>
        <p:spPr bwMode="auto">
          <a:xfrm>
            <a:off x="8415338" y="6311900"/>
            <a:ext cx="119062" cy="123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800">
                <a:solidFill>
                  <a:srgbClr val="000000"/>
                </a:solidFill>
                <a:cs typeface="Times New Roman" panose="02020603050405020304" pitchFamily="18" charset="0"/>
              </a:rPr>
              <a:t>4</a:t>
            </a:r>
            <a:endParaRPr lang="en-US" altLang="en-US" sz="4400">
              <a:cs typeface="Times New Roman" panose="02020603050405020304" pitchFamily="18" charset="0"/>
            </a:endParaRPr>
          </a:p>
        </p:txBody>
      </p:sp>
      <p:sp>
        <p:nvSpPr>
          <p:cNvPr id="90142" name="Line 46"/>
          <p:cNvSpPr>
            <a:spLocks noChangeShapeType="1"/>
          </p:cNvSpPr>
          <p:nvPr/>
        </p:nvSpPr>
        <p:spPr bwMode="auto">
          <a:xfrm>
            <a:off x="433388" y="6418263"/>
            <a:ext cx="6985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3" name="Line 47"/>
          <p:cNvSpPr>
            <a:spLocks noChangeShapeType="1"/>
          </p:cNvSpPr>
          <p:nvPr/>
        </p:nvSpPr>
        <p:spPr bwMode="auto">
          <a:xfrm flipH="1">
            <a:off x="8034338" y="6418263"/>
            <a:ext cx="77787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4" name="Line 49"/>
          <p:cNvSpPr>
            <a:spLocks noChangeShapeType="1"/>
          </p:cNvSpPr>
          <p:nvPr/>
        </p:nvSpPr>
        <p:spPr bwMode="auto">
          <a:xfrm>
            <a:off x="433388" y="6315075"/>
            <a:ext cx="6985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5" name="Rectangle 51"/>
          <p:cNvSpPr>
            <a:spLocks noChangeArrowheads="1"/>
          </p:cNvSpPr>
          <p:nvPr/>
        </p:nvSpPr>
        <p:spPr bwMode="auto">
          <a:xfrm>
            <a:off x="47625" y="6289675"/>
            <a:ext cx="347663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Times New Roman" panose="02020603050405020304" pitchFamily="18" charset="0"/>
              </a:rPr>
              <a:t>-0.2</a:t>
            </a:r>
            <a:endParaRPr lang="en-US" altLang="en-US" sz="4800">
              <a:cs typeface="Times New Roman" panose="02020603050405020304" pitchFamily="18" charset="0"/>
            </a:endParaRPr>
          </a:p>
        </p:txBody>
      </p:sp>
      <p:sp>
        <p:nvSpPr>
          <p:cNvPr id="90146" name="Line 52"/>
          <p:cNvSpPr>
            <a:spLocks noChangeShapeType="1"/>
          </p:cNvSpPr>
          <p:nvPr/>
        </p:nvSpPr>
        <p:spPr bwMode="auto">
          <a:xfrm>
            <a:off x="433388" y="6210300"/>
            <a:ext cx="6985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7" name="Line 55"/>
          <p:cNvSpPr>
            <a:spLocks noChangeShapeType="1"/>
          </p:cNvSpPr>
          <p:nvPr/>
        </p:nvSpPr>
        <p:spPr bwMode="auto">
          <a:xfrm>
            <a:off x="433388" y="6108700"/>
            <a:ext cx="6985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48" name="Rectangle 57"/>
          <p:cNvSpPr>
            <a:spLocks noChangeArrowheads="1"/>
          </p:cNvSpPr>
          <p:nvPr/>
        </p:nvSpPr>
        <p:spPr bwMode="auto">
          <a:xfrm>
            <a:off x="47625" y="6084888"/>
            <a:ext cx="347663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Times New Roman" panose="02020603050405020304" pitchFamily="18" charset="0"/>
              </a:rPr>
              <a:t>-0.1</a:t>
            </a:r>
            <a:endParaRPr lang="en-US" altLang="en-US" sz="4800">
              <a:cs typeface="Times New Roman" panose="02020603050405020304" pitchFamily="18" charset="0"/>
            </a:endParaRPr>
          </a:p>
        </p:txBody>
      </p:sp>
      <p:sp>
        <p:nvSpPr>
          <p:cNvPr id="90149" name="Line 58"/>
          <p:cNvSpPr>
            <a:spLocks noChangeShapeType="1"/>
          </p:cNvSpPr>
          <p:nvPr/>
        </p:nvSpPr>
        <p:spPr bwMode="auto">
          <a:xfrm>
            <a:off x="433388" y="6002338"/>
            <a:ext cx="698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0" name="Line 61"/>
          <p:cNvSpPr>
            <a:spLocks noChangeShapeType="1"/>
          </p:cNvSpPr>
          <p:nvPr/>
        </p:nvSpPr>
        <p:spPr bwMode="auto">
          <a:xfrm>
            <a:off x="433388" y="5897563"/>
            <a:ext cx="6985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1" name="Rectangle 63"/>
          <p:cNvSpPr>
            <a:spLocks noChangeArrowheads="1"/>
          </p:cNvSpPr>
          <p:nvPr/>
        </p:nvSpPr>
        <p:spPr bwMode="auto">
          <a:xfrm>
            <a:off x="166688" y="5873750"/>
            <a:ext cx="109537" cy="153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4800">
              <a:cs typeface="Times New Roman" panose="02020603050405020304" pitchFamily="18" charset="0"/>
            </a:endParaRPr>
          </a:p>
        </p:txBody>
      </p:sp>
      <p:sp>
        <p:nvSpPr>
          <p:cNvPr id="90152" name="Line 64"/>
          <p:cNvSpPr>
            <a:spLocks noChangeShapeType="1"/>
          </p:cNvSpPr>
          <p:nvPr/>
        </p:nvSpPr>
        <p:spPr bwMode="auto">
          <a:xfrm>
            <a:off x="433388" y="5795963"/>
            <a:ext cx="6985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3" name="Line 67"/>
          <p:cNvSpPr>
            <a:spLocks noChangeShapeType="1"/>
          </p:cNvSpPr>
          <p:nvPr/>
        </p:nvSpPr>
        <p:spPr bwMode="auto">
          <a:xfrm>
            <a:off x="433388" y="5689600"/>
            <a:ext cx="6985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4" name="Rectangle 69"/>
          <p:cNvSpPr>
            <a:spLocks noChangeArrowheads="1"/>
          </p:cNvSpPr>
          <p:nvPr/>
        </p:nvSpPr>
        <p:spPr bwMode="auto">
          <a:xfrm>
            <a:off x="109538" y="5665788"/>
            <a:ext cx="2730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Times New Roman" panose="02020603050405020304" pitchFamily="18" charset="0"/>
              </a:rPr>
              <a:t>0.1</a:t>
            </a:r>
            <a:endParaRPr lang="en-US" altLang="en-US" sz="4800">
              <a:cs typeface="Times New Roman" panose="02020603050405020304" pitchFamily="18" charset="0"/>
            </a:endParaRPr>
          </a:p>
        </p:txBody>
      </p:sp>
      <p:sp>
        <p:nvSpPr>
          <p:cNvPr id="90155" name="Line 70"/>
          <p:cNvSpPr>
            <a:spLocks noChangeShapeType="1"/>
          </p:cNvSpPr>
          <p:nvPr/>
        </p:nvSpPr>
        <p:spPr bwMode="auto">
          <a:xfrm>
            <a:off x="433388" y="5588000"/>
            <a:ext cx="69850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6" name="Line 73"/>
          <p:cNvSpPr>
            <a:spLocks noChangeShapeType="1"/>
          </p:cNvSpPr>
          <p:nvPr/>
        </p:nvSpPr>
        <p:spPr bwMode="auto">
          <a:xfrm>
            <a:off x="433388" y="5484813"/>
            <a:ext cx="698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7" name="Rectangle 75"/>
          <p:cNvSpPr>
            <a:spLocks noChangeArrowheads="1"/>
          </p:cNvSpPr>
          <p:nvPr/>
        </p:nvSpPr>
        <p:spPr bwMode="auto">
          <a:xfrm>
            <a:off x="109538" y="5459413"/>
            <a:ext cx="2730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000">
                <a:solidFill>
                  <a:srgbClr val="000000"/>
                </a:solidFill>
                <a:cs typeface="Times New Roman" panose="02020603050405020304" pitchFamily="18" charset="0"/>
              </a:rPr>
              <a:t>0.2</a:t>
            </a:r>
            <a:endParaRPr lang="en-US" altLang="en-US" sz="4800">
              <a:cs typeface="Times New Roman" panose="02020603050405020304" pitchFamily="18" charset="0"/>
            </a:endParaRPr>
          </a:p>
        </p:txBody>
      </p:sp>
      <p:sp>
        <p:nvSpPr>
          <p:cNvPr id="90158" name="Line 76"/>
          <p:cNvSpPr>
            <a:spLocks noChangeShapeType="1"/>
          </p:cNvSpPr>
          <p:nvPr/>
        </p:nvSpPr>
        <p:spPr bwMode="auto">
          <a:xfrm>
            <a:off x="433388" y="5383213"/>
            <a:ext cx="69850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59" name="Line 80"/>
          <p:cNvSpPr>
            <a:spLocks noChangeShapeType="1"/>
          </p:cNvSpPr>
          <p:nvPr/>
        </p:nvSpPr>
        <p:spPr bwMode="auto">
          <a:xfrm>
            <a:off x="433388" y="6418263"/>
            <a:ext cx="7678737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0" name="Line 82"/>
          <p:cNvSpPr>
            <a:spLocks noChangeShapeType="1"/>
          </p:cNvSpPr>
          <p:nvPr/>
        </p:nvSpPr>
        <p:spPr bwMode="auto">
          <a:xfrm flipV="1">
            <a:off x="433388" y="5383213"/>
            <a:ext cx="4762" cy="10350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1" name="Freeform 83"/>
          <p:cNvSpPr>
            <a:spLocks/>
          </p:cNvSpPr>
          <p:nvPr/>
        </p:nvSpPr>
        <p:spPr bwMode="auto">
          <a:xfrm>
            <a:off x="433388" y="5861050"/>
            <a:ext cx="173037" cy="71438"/>
          </a:xfrm>
          <a:custGeom>
            <a:avLst/>
            <a:gdLst>
              <a:gd name="T0" fmla="*/ 0 w 42"/>
              <a:gd name="T1" fmla="*/ 2147483646 h 29"/>
              <a:gd name="T2" fmla="*/ 2147483646 w 42"/>
              <a:gd name="T3" fmla="*/ 2147483646 h 29"/>
              <a:gd name="T4" fmla="*/ 2147483646 w 42"/>
              <a:gd name="T5" fmla="*/ 2147483646 h 29"/>
              <a:gd name="T6" fmla="*/ 2147483646 w 42"/>
              <a:gd name="T7" fmla="*/ 2147483646 h 29"/>
              <a:gd name="T8" fmla="*/ 2147483646 w 42"/>
              <a:gd name="T9" fmla="*/ 2147483646 h 29"/>
              <a:gd name="T10" fmla="*/ 2147483646 w 42"/>
              <a:gd name="T11" fmla="*/ 2147483646 h 29"/>
              <a:gd name="T12" fmla="*/ 2147483646 w 42"/>
              <a:gd name="T13" fmla="*/ 2147483646 h 29"/>
              <a:gd name="T14" fmla="*/ 2147483646 w 42"/>
              <a:gd name="T15" fmla="*/ 2147483646 h 29"/>
              <a:gd name="T16" fmla="*/ 2147483646 w 42"/>
              <a:gd name="T17" fmla="*/ 2147483646 h 29"/>
              <a:gd name="T18" fmla="*/ 2147483646 w 42"/>
              <a:gd name="T19" fmla="*/ 2147483646 h 29"/>
              <a:gd name="T20" fmla="*/ 2147483646 w 42"/>
              <a:gd name="T21" fmla="*/ 2147483646 h 29"/>
              <a:gd name="T22" fmla="*/ 2147483646 w 42"/>
              <a:gd name="T23" fmla="*/ 2147483646 h 29"/>
              <a:gd name="T24" fmla="*/ 2147483646 w 42"/>
              <a:gd name="T25" fmla="*/ 2147483646 h 29"/>
              <a:gd name="T26" fmla="*/ 2147483646 w 42"/>
              <a:gd name="T27" fmla="*/ 2147483646 h 29"/>
              <a:gd name="T28" fmla="*/ 2147483646 w 42"/>
              <a:gd name="T29" fmla="*/ 2147483646 h 29"/>
              <a:gd name="T30" fmla="*/ 2147483646 w 42"/>
              <a:gd name="T31" fmla="*/ 2147483646 h 29"/>
              <a:gd name="T32" fmla="*/ 2147483646 w 42"/>
              <a:gd name="T33" fmla="*/ 2147483646 h 29"/>
              <a:gd name="T34" fmla="*/ 2147483646 w 42"/>
              <a:gd name="T35" fmla="*/ 2147483646 h 29"/>
              <a:gd name="T36" fmla="*/ 2147483646 w 42"/>
              <a:gd name="T37" fmla="*/ 2147483646 h 29"/>
              <a:gd name="T38" fmla="*/ 2147483646 w 42"/>
              <a:gd name="T39" fmla="*/ 2147483646 h 29"/>
              <a:gd name="T40" fmla="*/ 2147483646 w 42"/>
              <a:gd name="T41" fmla="*/ 2147483646 h 29"/>
              <a:gd name="T42" fmla="*/ 2147483646 w 42"/>
              <a:gd name="T43" fmla="*/ 2147483646 h 29"/>
              <a:gd name="T44" fmla="*/ 2147483646 w 42"/>
              <a:gd name="T45" fmla="*/ 2147483646 h 29"/>
              <a:gd name="T46" fmla="*/ 2147483646 w 42"/>
              <a:gd name="T47" fmla="*/ 2147483646 h 29"/>
              <a:gd name="T48" fmla="*/ 2147483646 w 42"/>
              <a:gd name="T49" fmla="*/ 2147483646 h 29"/>
              <a:gd name="T50" fmla="*/ 2147483646 w 42"/>
              <a:gd name="T51" fmla="*/ 2147483646 h 29"/>
              <a:gd name="T52" fmla="*/ 2147483646 w 42"/>
              <a:gd name="T53" fmla="*/ 2147483646 h 29"/>
              <a:gd name="T54" fmla="*/ 2147483646 w 42"/>
              <a:gd name="T55" fmla="*/ 2147483646 h 29"/>
              <a:gd name="T56" fmla="*/ 2147483646 w 42"/>
              <a:gd name="T57" fmla="*/ 2147483646 h 29"/>
              <a:gd name="T58" fmla="*/ 2147483646 w 42"/>
              <a:gd name="T59" fmla="*/ 2147483646 h 29"/>
              <a:gd name="T60" fmla="*/ 2147483646 w 42"/>
              <a:gd name="T61" fmla="*/ 2147483646 h 29"/>
              <a:gd name="T62" fmla="*/ 2147483646 w 42"/>
              <a:gd name="T63" fmla="*/ 2147483646 h 29"/>
              <a:gd name="T64" fmla="*/ 2147483646 w 42"/>
              <a:gd name="T65" fmla="*/ 2147483646 h 29"/>
              <a:gd name="T66" fmla="*/ 2147483646 w 42"/>
              <a:gd name="T67" fmla="*/ 2147483646 h 29"/>
              <a:gd name="T68" fmla="*/ 2147483646 w 42"/>
              <a:gd name="T69" fmla="*/ 2147483646 h 29"/>
              <a:gd name="T70" fmla="*/ 2147483646 w 42"/>
              <a:gd name="T71" fmla="*/ 2147483646 h 29"/>
              <a:gd name="T72" fmla="*/ 2147483646 w 42"/>
              <a:gd name="T73" fmla="*/ 2147483646 h 29"/>
              <a:gd name="T74" fmla="*/ 2147483646 w 42"/>
              <a:gd name="T75" fmla="*/ 2147483646 h 29"/>
              <a:gd name="T76" fmla="*/ 2147483646 w 42"/>
              <a:gd name="T77" fmla="*/ 2147483646 h 29"/>
              <a:gd name="T78" fmla="*/ 2147483646 w 42"/>
              <a:gd name="T79" fmla="*/ 2147483646 h 29"/>
              <a:gd name="T80" fmla="*/ 2147483646 w 42"/>
              <a:gd name="T81" fmla="*/ 2147483646 h 29"/>
              <a:gd name="T82" fmla="*/ 2147483646 w 42"/>
              <a:gd name="T83" fmla="*/ 2147483646 h 2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9"/>
              <a:gd name="T128" fmla="*/ 42 w 42"/>
              <a:gd name="T129" fmla="*/ 29 h 2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9">
                <a:moveTo>
                  <a:pt x="0" y="18"/>
                </a:moveTo>
                <a:lnTo>
                  <a:pt x="0" y="19"/>
                </a:lnTo>
                <a:lnTo>
                  <a:pt x="0" y="9"/>
                </a:lnTo>
                <a:lnTo>
                  <a:pt x="0" y="15"/>
                </a:lnTo>
                <a:lnTo>
                  <a:pt x="1" y="13"/>
                </a:lnTo>
                <a:lnTo>
                  <a:pt x="1" y="18"/>
                </a:lnTo>
                <a:lnTo>
                  <a:pt x="1" y="9"/>
                </a:lnTo>
                <a:lnTo>
                  <a:pt x="1" y="15"/>
                </a:lnTo>
                <a:lnTo>
                  <a:pt x="2" y="17"/>
                </a:lnTo>
                <a:lnTo>
                  <a:pt x="2" y="18"/>
                </a:lnTo>
                <a:lnTo>
                  <a:pt x="2" y="12"/>
                </a:lnTo>
                <a:lnTo>
                  <a:pt x="2" y="17"/>
                </a:lnTo>
                <a:lnTo>
                  <a:pt x="3" y="14"/>
                </a:lnTo>
                <a:lnTo>
                  <a:pt x="3" y="20"/>
                </a:lnTo>
                <a:lnTo>
                  <a:pt x="3" y="12"/>
                </a:lnTo>
                <a:lnTo>
                  <a:pt x="3" y="17"/>
                </a:lnTo>
                <a:lnTo>
                  <a:pt x="5" y="15"/>
                </a:lnTo>
                <a:lnTo>
                  <a:pt x="5" y="19"/>
                </a:lnTo>
                <a:lnTo>
                  <a:pt x="5" y="4"/>
                </a:lnTo>
                <a:lnTo>
                  <a:pt x="6" y="5"/>
                </a:lnTo>
                <a:lnTo>
                  <a:pt x="6" y="19"/>
                </a:lnTo>
                <a:lnTo>
                  <a:pt x="6" y="10"/>
                </a:lnTo>
                <a:lnTo>
                  <a:pt x="7" y="12"/>
                </a:lnTo>
                <a:lnTo>
                  <a:pt x="7" y="23"/>
                </a:lnTo>
                <a:lnTo>
                  <a:pt x="7" y="18"/>
                </a:lnTo>
                <a:lnTo>
                  <a:pt x="8" y="17"/>
                </a:lnTo>
                <a:lnTo>
                  <a:pt x="8" y="20"/>
                </a:lnTo>
                <a:lnTo>
                  <a:pt x="8" y="9"/>
                </a:lnTo>
                <a:lnTo>
                  <a:pt x="8" y="18"/>
                </a:lnTo>
                <a:lnTo>
                  <a:pt x="10" y="17"/>
                </a:lnTo>
                <a:lnTo>
                  <a:pt x="10" y="27"/>
                </a:lnTo>
                <a:lnTo>
                  <a:pt x="10" y="0"/>
                </a:lnTo>
                <a:lnTo>
                  <a:pt x="11" y="2"/>
                </a:lnTo>
                <a:lnTo>
                  <a:pt x="11" y="22"/>
                </a:lnTo>
                <a:lnTo>
                  <a:pt x="11" y="14"/>
                </a:lnTo>
                <a:lnTo>
                  <a:pt x="12" y="13"/>
                </a:lnTo>
                <a:lnTo>
                  <a:pt x="12" y="20"/>
                </a:lnTo>
                <a:lnTo>
                  <a:pt x="12" y="18"/>
                </a:lnTo>
                <a:lnTo>
                  <a:pt x="13" y="17"/>
                </a:lnTo>
                <a:lnTo>
                  <a:pt x="13" y="19"/>
                </a:lnTo>
                <a:lnTo>
                  <a:pt x="13" y="9"/>
                </a:lnTo>
                <a:lnTo>
                  <a:pt x="13" y="18"/>
                </a:lnTo>
                <a:lnTo>
                  <a:pt x="15" y="17"/>
                </a:lnTo>
                <a:lnTo>
                  <a:pt x="15" y="22"/>
                </a:lnTo>
                <a:lnTo>
                  <a:pt x="15" y="15"/>
                </a:lnTo>
                <a:lnTo>
                  <a:pt x="16" y="14"/>
                </a:lnTo>
                <a:lnTo>
                  <a:pt x="16" y="19"/>
                </a:lnTo>
                <a:lnTo>
                  <a:pt x="16" y="9"/>
                </a:lnTo>
                <a:lnTo>
                  <a:pt x="16" y="13"/>
                </a:lnTo>
                <a:lnTo>
                  <a:pt x="17" y="15"/>
                </a:lnTo>
                <a:lnTo>
                  <a:pt x="17" y="19"/>
                </a:lnTo>
                <a:lnTo>
                  <a:pt x="17" y="13"/>
                </a:lnTo>
                <a:lnTo>
                  <a:pt x="17" y="14"/>
                </a:lnTo>
                <a:lnTo>
                  <a:pt x="18" y="17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9"/>
                </a:lnTo>
                <a:lnTo>
                  <a:pt x="20" y="12"/>
                </a:lnTo>
                <a:lnTo>
                  <a:pt x="20" y="13"/>
                </a:lnTo>
                <a:lnTo>
                  <a:pt x="21" y="14"/>
                </a:lnTo>
                <a:lnTo>
                  <a:pt x="21" y="29"/>
                </a:lnTo>
                <a:lnTo>
                  <a:pt x="21" y="8"/>
                </a:lnTo>
                <a:lnTo>
                  <a:pt x="21" y="15"/>
                </a:lnTo>
                <a:lnTo>
                  <a:pt x="22" y="17"/>
                </a:lnTo>
                <a:lnTo>
                  <a:pt x="22" y="18"/>
                </a:lnTo>
                <a:lnTo>
                  <a:pt x="22" y="9"/>
                </a:lnTo>
                <a:lnTo>
                  <a:pt x="22" y="15"/>
                </a:lnTo>
                <a:lnTo>
                  <a:pt x="23" y="17"/>
                </a:lnTo>
                <a:lnTo>
                  <a:pt x="23" y="20"/>
                </a:lnTo>
                <a:lnTo>
                  <a:pt x="23" y="13"/>
                </a:lnTo>
                <a:lnTo>
                  <a:pt x="25" y="17"/>
                </a:lnTo>
                <a:lnTo>
                  <a:pt x="25" y="19"/>
                </a:lnTo>
                <a:lnTo>
                  <a:pt x="25" y="5"/>
                </a:lnTo>
                <a:lnTo>
                  <a:pt x="25" y="8"/>
                </a:lnTo>
                <a:lnTo>
                  <a:pt x="26" y="10"/>
                </a:lnTo>
                <a:lnTo>
                  <a:pt x="26" y="24"/>
                </a:lnTo>
                <a:lnTo>
                  <a:pt x="26" y="14"/>
                </a:lnTo>
                <a:lnTo>
                  <a:pt x="27" y="17"/>
                </a:lnTo>
                <a:lnTo>
                  <a:pt x="27" y="19"/>
                </a:lnTo>
                <a:lnTo>
                  <a:pt x="27" y="10"/>
                </a:lnTo>
                <a:lnTo>
                  <a:pt x="27" y="13"/>
                </a:lnTo>
                <a:lnTo>
                  <a:pt x="28" y="10"/>
                </a:lnTo>
                <a:lnTo>
                  <a:pt x="28" y="19"/>
                </a:lnTo>
                <a:lnTo>
                  <a:pt x="28" y="9"/>
                </a:lnTo>
                <a:lnTo>
                  <a:pt x="28" y="13"/>
                </a:lnTo>
                <a:lnTo>
                  <a:pt x="30" y="14"/>
                </a:lnTo>
                <a:lnTo>
                  <a:pt x="30" y="18"/>
                </a:lnTo>
                <a:lnTo>
                  <a:pt x="30" y="9"/>
                </a:lnTo>
                <a:lnTo>
                  <a:pt x="30" y="10"/>
                </a:lnTo>
                <a:lnTo>
                  <a:pt x="31" y="13"/>
                </a:lnTo>
                <a:lnTo>
                  <a:pt x="31" y="18"/>
                </a:lnTo>
                <a:lnTo>
                  <a:pt x="31" y="12"/>
                </a:lnTo>
                <a:lnTo>
                  <a:pt x="31" y="17"/>
                </a:lnTo>
                <a:lnTo>
                  <a:pt x="32" y="15"/>
                </a:lnTo>
                <a:lnTo>
                  <a:pt x="32" y="19"/>
                </a:lnTo>
                <a:lnTo>
                  <a:pt x="32" y="9"/>
                </a:lnTo>
                <a:lnTo>
                  <a:pt x="32" y="17"/>
                </a:lnTo>
                <a:lnTo>
                  <a:pt x="33" y="15"/>
                </a:lnTo>
                <a:lnTo>
                  <a:pt x="33" y="18"/>
                </a:lnTo>
                <a:lnTo>
                  <a:pt x="33" y="12"/>
                </a:lnTo>
                <a:lnTo>
                  <a:pt x="35" y="10"/>
                </a:lnTo>
                <a:lnTo>
                  <a:pt x="35" y="19"/>
                </a:lnTo>
                <a:lnTo>
                  <a:pt x="35" y="9"/>
                </a:lnTo>
                <a:lnTo>
                  <a:pt x="35" y="13"/>
                </a:lnTo>
                <a:lnTo>
                  <a:pt x="36" y="14"/>
                </a:lnTo>
                <a:lnTo>
                  <a:pt x="36" y="19"/>
                </a:lnTo>
                <a:lnTo>
                  <a:pt x="36" y="4"/>
                </a:lnTo>
                <a:lnTo>
                  <a:pt x="36" y="13"/>
                </a:lnTo>
                <a:lnTo>
                  <a:pt x="37" y="14"/>
                </a:lnTo>
                <a:lnTo>
                  <a:pt x="37" y="19"/>
                </a:lnTo>
                <a:lnTo>
                  <a:pt x="37" y="13"/>
                </a:lnTo>
                <a:lnTo>
                  <a:pt x="38" y="14"/>
                </a:lnTo>
                <a:lnTo>
                  <a:pt x="38" y="18"/>
                </a:lnTo>
                <a:lnTo>
                  <a:pt x="38" y="12"/>
                </a:lnTo>
                <a:lnTo>
                  <a:pt x="38" y="14"/>
                </a:lnTo>
                <a:lnTo>
                  <a:pt x="40" y="13"/>
                </a:lnTo>
                <a:lnTo>
                  <a:pt x="40" y="12"/>
                </a:lnTo>
                <a:lnTo>
                  <a:pt x="40" y="22"/>
                </a:lnTo>
                <a:lnTo>
                  <a:pt x="41" y="18"/>
                </a:lnTo>
                <a:lnTo>
                  <a:pt x="41" y="9"/>
                </a:lnTo>
                <a:lnTo>
                  <a:pt x="41" y="17"/>
                </a:lnTo>
                <a:lnTo>
                  <a:pt x="42" y="15"/>
                </a:lnTo>
                <a:lnTo>
                  <a:pt x="42" y="22"/>
                </a:lnTo>
                <a:lnTo>
                  <a:pt x="42" y="12"/>
                </a:lnTo>
                <a:lnTo>
                  <a:pt x="42" y="1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2" name="Freeform 84"/>
          <p:cNvSpPr>
            <a:spLocks/>
          </p:cNvSpPr>
          <p:nvPr/>
        </p:nvSpPr>
        <p:spPr bwMode="auto">
          <a:xfrm>
            <a:off x="606425" y="5867400"/>
            <a:ext cx="182563" cy="60325"/>
          </a:xfrm>
          <a:custGeom>
            <a:avLst/>
            <a:gdLst>
              <a:gd name="T0" fmla="*/ 2147483646 w 44"/>
              <a:gd name="T1" fmla="*/ 2147483646 h 25"/>
              <a:gd name="T2" fmla="*/ 2147483646 w 44"/>
              <a:gd name="T3" fmla="*/ 2147483646 h 25"/>
              <a:gd name="T4" fmla="*/ 2147483646 w 44"/>
              <a:gd name="T5" fmla="*/ 2147483646 h 25"/>
              <a:gd name="T6" fmla="*/ 2147483646 w 44"/>
              <a:gd name="T7" fmla="*/ 2147483646 h 25"/>
              <a:gd name="T8" fmla="*/ 2147483646 w 44"/>
              <a:gd name="T9" fmla="*/ 2147483646 h 25"/>
              <a:gd name="T10" fmla="*/ 2147483646 w 44"/>
              <a:gd name="T11" fmla="*/ 2147483646 h 25"/>
              <a:gd name="T12" fmla="*/ 2147483646 w 44"/>
              <a:gd name="T13" fmla="*/ 2147483646 h 25"/>
              <a:gd name="T14" fmla="*/ 2147483646 w 44"/>
              <a:gd name="T15" fmla="*/ 2147483646 h 25"/>
              <a:gd name="T16" fmla="*/ 2147483646 w 44"/>
              <a:gd name="T17" fmla="*/ 2147483646 h 25"/>
              <a:gd name="T18" fmla="*/ 2147483646 w 44"/>
              <a:gd name="T19" fmla="*/ 2147483646 h 25"/>
              <a:gd name="T20" fmla="*/ 2147483646 w 44"/>
              <a:gd name="T21" fmla="*/ 2147483646 h 25"/>
              <a:gd name="T22" fmla="*/ 2147483646 w 44"/>
              <a:gd name="T23" fmla="*/ 2147483646 h 25"/>
              <a:gd name="T24" fmla="*/ 2147483646 w 44"/>
              <a:gd name="T25" fmla="*/ 2147483646 h 25"/>
              <a:gd name="T26" fmla="*/ 2147483646 w 44"/>
              <a:gd name="T27" fmla="*/ 2147483646 h 25"/>
              <a:gd name="T28" fmla="*/ 2147483646 w 44"/>
              <a:gd name="T29" fmla="*/ 2147483646 h 25"/>
              <a:gd name="T30" fmla="*/ 2147483646 w 44"/>
              <a:gd name="T31" fmla="*/ 2147483646 h 25"/>
              <a:gd name="T32" fmla="*/ 2147483646 w 44"/>
              <a:gd name="T33" fmla="*/ 2147483646 h 25"/>
              <a:gd name="T34" fmla="*/ 2147483646 w 44"/>
              <a:gd name="T35" fmla="*/ 2147483646 h 25"/>
              <a:gd name="T36" fmla="*/ 2147483646 w 44"/>
              <a:gd name="T37" fmla="*/ 2147483646 h 25"/>
              <a:gd name="T38" fmla="*/ 2147483646 w 44"/>
              <a:gd name="T39" fmla="*/ 2147483646 h 25"/>
              <a:gd name="T40" fmla="*/ 2147483646 w 44"/>
              <a:gd name="T41" fmla="*/ 2147483646 h 25"/>
              <a:gd name="T42" fmla="*/ 2147483646 w 44"/>
              <a:gd name="T43" fmla="*/ 2147483646 h 25"/>
              <a:gd name="T44" fmla="*/ 2147483646 w 44"/>
              <a:gd name="T45" fmla="*/ 2147483646 h 25"/>
              <a:gd name="T46" fmla="*/ 2147483646 w 44"/>
              <a:gd name="T47" fmla="*/ 2147483646 h 25"/>
              <a:gd name="T48" fmla="*/ 2147483646 w 44"/>
              <a:gd name="T49" fmla="*/ 2147483646 h 25"/>
              <a:gd name="T50" fmla="*/ 2147483646 w 44"/>
              <a:gd name="T51" fmla="*/ 2147483646 h 25"/>
              <a:gd name="T52" fmla="*/ 2147483646 w 44"/>
              <a:gd name="T53" fmla="*/ 2147483646 h 25"/>
              <a:gd name="T54" fmla="*/ 2147483646 w 44"/>
              <a:gd name="T55" fmla="*/ 2147483646 h 25"/>
              <a:gd name="T56" fmla="*/ 2147483646 w 44"/>
              <a:gd name="T57" fmla="*/ 2147483646 h 25"/>
              <a:gd name="T58" fmla="*/ 2147483646 w 44"/>
              <a:gd name="T59" fmla="*/ 2147483646 h 25"/>
              <a:gd name="T60" fmla="*/ 2147483646 w 44"/>
              <a:gd name="T61" fmla="*/ 2147483646 h 25"/>
              <a:gd name="T62" fmla="*/ 2147483646 w 44"/>
              <a:gd name="T63" fmla="*/ 2147483646 h 25"/>
              <a:gd name="T64" fmla="*/ 2147483646 w 44"/>
              <a:gd name="T65" fmla="*/ 2147483646 h 25"/>
              <a:gd name="T66" fmla="*/ 2147483646 w 44"/>
              <a:gd name="T67" fmla="*/ 2147483646 h 25"/>
              <a:gd name="T68" fmla="*/ 2147483646 w 44"/>
              <a:gd name="T69" fmla="*/ 2147483646 h 25"/>
              <a:gd name="T70" fmla="*/ 2147483646 w 44"/>
              <a:gd name="T71" fmla="*/ 2147483646 h 25"/>
              <a:gd name="T72" fmla="*/ 2147483646 w 44"/>
              <a:gd name="T73" fmla="*/ 2147483646 h 25"/>
              <a:gd name="T74" fmla="*/ 2147483646 w 44"/>
              <a:gd name="T75" fmla="*/ 2147483646 h 25"/>
              <a:gd name="T76" fmla="*/ 2147483646 w 44"/>
              <a:gd name="T77" fmla="*/ 2147483646 h 25"/>
              <a:gd name="T78" fmla="*/ 2147483646 w 44"/>
              <a:gd name="T79" fmla="*/ 2147483646 h 25"/>
              <a:gd name="T80" fmla="*/ 2147483646 w 44"/>
              <a:gd name="T81" fmla="*/ 2147483646 h 25"/>
              <a:gd name="T82" fmla="*/ 2147483646 w 44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25"/>
              <a:gd name="T128" fmla="*/ 44 w 44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25">
                <a:moveTo>
                  <a:pt x="0" y="15"/>
                </a:moveTo>
                <a:lnTo>
                  <a:pt x="1" y="12"/>
                </a:lnTo>
                <a:lnTo>
                  <a:pt x="1" y="18"/>
                </a:lnTo>
                <a:lnTo>
                  <a:pt x="1" y="11"/>
                </a:lnTo>
                <a:lnTo>
                  <a:pt x="1" y="12"/>
                </a:lnTo>
                <a:lnTo>
                  <a:pt x="3" y="13"/>
                </a:lnTo>
                <a:lnTo>
                  <a:pt x="3" y="17"/>
                </a:lnTo>
                <a:lnTo>
                  <a:pt x="4" y="16"/>
                </a:lnTo>
                <a:lnTo>
                  <a:pt x="4" y="20"/>
                </a:lnTo>
                <a:lnTo>
                  <a:pt x="4" y="11"/>
                </a:lnTo>
                <a:lnTo>
                  <a:pt x="4" y="12"/>
                </a:lnTo>
                <a:lnTo>
                  <a:pt x="5" y="13"/>
                </a:lnTo>
                <a:lnTo>
                  <a:pt x="5" y="16"/>
                </a:lnTo>
                <a:lnTo>
                  <a:pt x="5" y="11"/>
                </a:lnTo>
                <a:lnTo>
                  <a:pt x="6" y="12"/>
                </a:lnTo>
                <a:lnTo>
                  <a:pt x="6" y="17"/>
                </a:lnTo>
                <a:lnTo>
                  <a:pt x="6" y="7"/>
                </a:lnTo>
                <a:lnTo>
                  <a:pt x="6" y="12"/>
                </a:lnTo>
                <a:lnTo>
                  <a:pt x="8" y="13"/>
                </a:lnTo>
                <a:lnTo>
                  <a:pt x="8" y="18"/>
                </a:lnTo>
                <a:lnTo>
                  <a:pt x="8" y="10"/>
                </a:lnTo>
                <a:lnTo>
                  <a:pt x="9" y="8"/>
                </a:lnTo>
                <a:lnTo>
                  <a:pt x="9" y="22"/>
                </a:lnTo>
                <a:lnTo>
                  <a:pt x="9" y="11"/>
                </a:lnTo>
                <a:lnTo>
                  <a:pt x="10" y="12"/>
                </a:lnTo>
                <a:lnTo>
                  <a:pt x="10" y="16"/>
                </a:lnTo>
                <a:lnTo>
                  <a:pt x="10" y="8"/>
                </a:lnTo>
                <a:lnTo>
                  <a:pt x="11" y="7"/>
                </a:lnTo>
                <a:lnTo>
                  <a:pt x="11" y="20"/>
                </a:lnTo>
                <a:lnTo>
                  <a:pt x="11" y="13"/>
                </a:lnTo>
                <a:lnTo>
                  <a:pt x="13" y="16"/>
                </a:lnTo>
                <a:lnTo>
                  <a:pt x="13" y="18"/>
                </a:lnTo>
                <a:lnTo>
                  <a:pt x="13" y="8"/>
                </a:lnTo>
                <a:lnTo>
                  <a:pt x="13" y="11"/>
                </a:lnTo>
                <a:lnTo>
                  <a:pt x="14" y="10"/>
                </a:lnTo>
                <a:lnTo>
                  <a:pt x="14" y="25"/>
                </a:lnTo>
                <a:lnTo>
                  <a:pt x="14" y="3"/>
                </a:lnTo>
                <a:lnTo>
                  <a:pt x="14" y="10"/>
                </a:lnTo>
                <a:lnTo>
                  <a:pt x="15" y="12"/>
                </a:lnTo>
                <a:lnTo>
                  <a:pt x="15" y="17"/>
                </a:lnTo>
                <a:lnTo>
                  <a:pt x="15" y="8"/>
                </a:lnTo>
                <a:lnTo>
                  <a:pt x="15" y="10"/>
                </a:lnTo>
                <a:lnTo>
                  <a:pt x="16" y="11"/>
                </a:lnTo>
                <a:lnTo>
                  <a:pt x="16" y="8"/>
                </a:lnTo>
                <a:lnTo>
                  <a:pt x="16" y="17"/>
                </a:lnTo>
                <a:lnTo>
                  <a:pt x="18" y="17"/>
                </a:lnTo>
                <a:lnTo>
                  <a:pt x="18" y="18"/>
                </a:lnTo>
                <a:lnTo>
                  <a:pt x="18" y="5"/>
                </a:lnTo>
                <a:lnTo>
                  <a:pt x="18" y="6"/>
                </a:lnTo>
                <a:lnTo>
                  <a:pt x="19" y="11"/>
                </a:lnTo>
                <a:lnTo>
                  <a:pt x="19" y="16"/>
                </a:lnTo>
                <a:lnTo>
                  <a:pt x="19" y="8"/>
                </a:lnTo>
                <a:lnTo>
                  <a:pt x="19" y="11"/>
                </a:lnTo>
                <a:lnTo>
                  <a:pt x="20" y="12"/>
                </a:lnTo>
                <a:lnTo>
                  <a:pt x="20" y="16"/>
                </a:lnTo>
                <a:lnTo>
                  <a:pt x="20" y="8"/>
                </a:lnTo>
                <a:lnTo>
                  <a:pt x="20" y="10"/>
                </a:lnTo>
                <a:lnTo>
                  <a:pt x="21" y="7"/>
                </a:lnTo>
                <a:lnTo>
                  <a:pt x="21" y="17"/>
                </a:lnTo>
                <a:lnTo>
                  <a:pt x="21" y="12"/>
                </a:lnTo>
                <a:lnTo>
                  <a:pt x="23" y="11"/>
                </a:lnTo>
                <a:lnTo>
                  <a:pt x="23" y="17"/>
                </a:lnTo>
                <a:lnTo>
                  <a:pt x="23" y="8"/>
                </a:lnTo>
                <a:lnTo>
                  <a:pt x="23" y="12"/>
                </a:lnTo>
                <a:lnTo>
                  <a:pt x="24" y="11"/>
                </a:lnTo>
                <a:lnTo>
                  <a:pt x="24" y="18"/>
                </a:lnTo>
                <a:lnTo>
                  <a:pt x="24" y="0"/>
                </a:lnTo>
                <a:lnTo>
                  <a:pt x="24" y="8"/>
                </a:lnTo>
                <a:lnTo>
                  <a:pt x="25" y="10"/>
                </a:lnTo>
                <a:lnTo>
                  <a:pt x="25" y="17"/>
                </a:lnTo>
                <a:lnTo>
                  <a:pt x="25" y="16"/>
                </a:lnTo>
                <a:lnTo>
                  <a:pt x="26" y="13"/>
                </a:lnTo>
                <a:lnTo>
                  <a:pt x="26" y="17"/>
                </a:lnTo>
                <a:lnTo>
                  <a:pt x="26" y="10"/>
                </a:lnTo>
                <a:lnTo>
                  <a:pt x="26" y="13"/>
                </a:lnTo>
                <a:lnTo>
                  <a:pt x="28" y="11"/>
                </a:lnTo>
                <a:lnTo>
                  <a:pt x="28" y="17"/>
                </a:lnTo>
                <a:lnTo>
                  <a:pt x="28" y="7"/>
                </a:lnTo>
                <a:lnTo>
                  <a:pt x="28" y="12"/>
                </a:lnTo>
                <a:lnTo>
                  <a:pt x="29" y="11"/>
                </a:lnTo>
                <a:lnTo>
                  <a:pt x="29" y="23"/>
                </a:lnTo>
                <a:lnTo>
                  <a:pt x="29" y="5"/>
                </a:lnTo>
                <a:lnTo>
                  <a:pt x="29" y="12"/>
                </a:lnTo>
                <a:lnTo>
                  <a:pt x="30" y="15"/>
                </a:lnTo>
                <a:lnTo>
                  <a:pt x="30" y="18"/>
                </a:lnTo>
                <a:lnTo>
                  <a:pt x="30" y="11"/>
                </a:lnTo>
                <a:lnTo>
                  <a:pt x="30" y="15"/>
                </a:lnTo>
                <a:lnTo>
                  <a:pt x="31" y="13"/>
                </a:lnTo>
                <a:lnTo>
                  <a:pt x="31" y="22"/>
                </a:lnTo>
                <a:lnTo>
                  <a:pt x="31" y="10"/>
                </a:lnTo>
                <a:lnTo>
                  <a:pt x="33" y="12"/>
                </a:lnTo>
                <a:lnTo>
                  <a:pt x="33" y="10"/>
                </a:lnTo>
                <a:lnTo>
                  <a:pt x="33" y="18"/>
                </a:lnTo>
                <a:lnTo>
                  <a:pt x="34" y="21"/>
                </a:lnTo>
                <a:lnTo>
                  <a:pt x="34" y="11"/>
                </a:lnTo>
                <a:lnTo>
                  <a:pt x="34" y="15"/>
                </a:lnTo>
                <a:lnTo>
                  <a:pt x="35" y="16"/>
                </a:lnTo>
                <a:lnTo>
                  <a:pt x="35" y="18"/>
                </a:lnTo>
                <a:lnTo>
                  <a:pt x="35" y="6"/>
                </a:lnTo>
                <a:lnTo>
                  <a:pt x="35" y="18"/>
                </a:lnTo>
                <a:lnTo>
                  <a:pt x="36" y="17"/>
                </a:lnTo>
                <a:lnTo>
                  <a:pt x="36" y="8"/>
                </a:lnTo>
                <a:lnTo>
                  <a:pt x="36" y="15"/>
                </a:lnTo>
                <a:lnTo>
                  <a:pt x="38" y="12"/>
                </a:lnTo>
                <a:lnTo>
                  <a:pt x="38" y="18"/>
                </a:lnTo>
                <a:lnTo>
                  <a:pt x="38" y="8"/>
                </a:lnTo>
                <a:lnTo>
                  <a:pt x="38" y="11"/>
                </a:lnTo>
                <a:lnTo>
                  <a:pt x="39" y="16"/>
                </a:lnTo>
                <a:lnTo>
                  <a:pt x="39" y="22"/>
                </a:lnTo>
                <a:lnTo>
                  <a:pt x="39" y="7"/>
                </a:lnTo>
                <a:lnTo>
                  <a:pt x="39" y="13"/>
                </a:lnTo>
                <a:lnTo>
                  <a:pt x="40" y="11"/>
                </a:lnTo>
                <a:lnTo>
                  <a:pt x="40" y="16"/>
                </a:lnTo>
                <a:lnTo>
                  <a:pt x="40" y="8"/>
                </a:lnTo>
                <a:lnTo>
                  <a:pt x="40" y="11"/>
                </a:lnTo>
                <a:lnTo>
                  <a:pt x="41" y="12"/>
                </a:lnTo>
                <a:lnTo>
                  <a:pt x="41" y="16"/>
                </a:lnTo>
                <a:lnTo>
                  <a:pt x="41" y="8"/>
                </a:lnTo>
                <a:lnTo>
                  <a:pt x="41" y="13"/>
                </a:lnTo>
                <a:lnTo>
                  <a:pt x="43" y="15"/>
                </a:lnTo>
                <a:lnTo>
                  <a:pt x="43" y="16"/>
                </a:lnTo>
                <a:lnTo>
                  <a:pt x="43" y="10"/>
                </a:lnTo>
                <a:lnTo>
                  <a:pt x="43" y="15"/>
                </a:lnTo>
                <a:lnTo>
                  <a:pt x="44" y="12"/>
                </a:lnTo>
                <a:lnTo>
                  <a:pt x="44" y="25"/>
                </a:lnTo>
                <a:lnTo>
                  <a:pt x="44" y="7"/>
                </a:lnTo>
                <a:lnTo>
                  <a:pt x="44" y="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3" name="Freeform 85"/>
          <p:cNvSpPr>
            <a:spLocks/>
          </p:cNvSpPr>
          <p:nvPr/>
        </p:nvSpPr>
        <p:spPr bwMode="auto">
          <a:xfrm>
            <a:off x="788988" y="5867400"/>
            <a:ext cx="173037" cy="55563"/>
          </a:xfrm>
          <a:custGeom>
            <a:avLst/>
            <a:gdLst>
              <a:gd name="T0" fmla="*/ 2147483646 w 42"/>
              <a:gd name="T1" fmla="*/ 2147483646 h 23"/>
              <a:gd name="T2" fmla="*/ 2147483646 w 42"/>
              <a:gd name="T3" fmla="*/ 2147483646 h 23"/>
              <a:gd name="T4" fmla="*/ 2147483646 w 42"/>
              <a:gd name="T5" fmla="*/ 2147483646 h 23"/>
              <a:gd name="T6" fmla="*/ 2147483646 w 42"/>
              <a:gd name="T7" fmla="*/ 2147483646 h 23"/>
              <a:gd name="T8" fmla="*/ 2147483646 w 42"/>
              <a:gd name="T9" fmla="*/ 2147483646 h 23"/>
              <a:gd name="T10" fmla="*/ 2147483646 w 42"/>
              <a:gd name="T11" fmla="*/ 2147483646 h 23"/>
              <a:gd name="T12" fmla="*/ 2147483646 w 42"/>
              <a:gd name="T13" fmla="*/ 2147483646 h 23"/>
              <a:gd name="T14" fmla="*/ 2147483646 w 42"/>
              <a:gd name="T15" fmla="*/ 2147483646 h 23"/>
              <a:gd name="T16" fmla="*/ 2147483646 w 42"/>
              <a:gd name="T17" fmla="*/ 2147483646 h 23"/>
              <a:gd name="T18" fmla="*/ 2147483646 w 42"/>
              <a:gd name="T19" fmla="*/ 2147483646 h 23"/>
              <a:gd name="T20" fmla="*/ 2147483646 w 42"/>
              <a:gd name="T21" fmla="*/ 2147483646 h 23"/>
              <a:gd name="T22" fmla="*/ 2147483646 w 42"/>
              <a:gd name="T23" fmla="*/ 2147483646 h 23"/>
              <a:gd name="T24" fmla="*/ 2147483646 w 42"/>
              <a:gd name="T25" fmla="*/ 2147483646 h 23"/>
              <a:gd name="T26" fmla="*/ 2147483646 w 42"/>
              <a:gd name="T27" fmla="*/ 2147483646 h 23"/>
              <a:gd name="T28" fmla="*/ 2147483646 w 42"/>
              <a:gd name="T29" fmla="*/ 2147483646 h 23"/>
              <a:gd name="T30" fmla="*/ 2147483646 w 42"/>
              <a:gd name="T31" fmla="*/ 2147483646 h 23"/>
              <a:gd name="T32" fmla="*/ 2147483646 w 42"/>
              <a:gd name="T33" fmla="*/ 2147483646 h 23"/>
              <a:gd name="T34" fmla="*/ 2147483646 w 42"/>
              <a:gd name="T35" fmla="*/ 2147483646 h 23"/>
              <a:gd name="T36" fmla="*/ 2147483646 w 42"/>
              <a:gd name="T37" fmla="*/ 2147483646 h 23"/>
              <a:gd name="T38" fmla="*/ 2147483646 w 42"/>
              <a:gd name="T39" fmla="*/ 2147483646 h 23"/>
              <a:gd name="T40" fmla="*/ 2147483646 w 42"/>
              <a:gd name="T41" fmla="*/ 2147483646 h 23"/>
              <a:gd name="T42" fmla="*/ 2147483646 w 42"/>
              <a:gd name="T43" fmla="*/ 2147483646 h 23"/>
              <a:gd name="T44" fmla="*/ 2147483646 w 42"/>
              <a:gd name="T45" fmla="*/ 2147483646 h 23"/>
              <a:gd name="T46" fmla="*/ 2147483646 w 42"/>
              <a:gd name="T47" fmla="*/ 2147483646 h 23"/>
              <a:gd name="T48" fmla="*/ 2147483646 w 42"/>
              <a:gd name="T49" fmla="*/ 2147483646 h 23"/>
              <a:gd name="T50" fmla="*/ 2147483646 w 42"/>
              <a:gd name="T51" fmla="*/ 2147483646 h 23"/>
              <a:gd name="T52" fmla="*/ 2147483646 w 42"/>
              <a:gd name="T53" fmla="*/ 2147483646 h 23"/>
              <a:gd name="T54" fmla="*/ 2147483646 w 42"/>
              <a:gd name="T55" fmla="*/ 2147483646 h 23"/>
              <a:gd name="T56" fmla="*/ 2147483646 w 42"/>
              <a:gd name="T57" fmla="*/ 2147483646 h 23"/>
              <a:gd name="T58" fmla="*/ 2147483646 w 42"/>
              <a:gd name="T59" fmla="*/ 2147483646 h 23"/>
              <a:gd name="T60" fmla="*/ 2147483646 w 42"/>
              <a:gd name="T61" fmla="*/ 2147483646 h 23"/>
              <a:gd name="T62" fmla="*/ 2147483646 w 42"/>
              <a:gd name="T63" fmla="*/ 2147483646 h 23"/>
              <a:gd name="T64" fmla="*/ 2147483646 w 42"/>
              <a:gd name="T65" fmla="*/ 2147483646 h 23"/>
              <a:gd name="T66" fmla="*/ 2147483646 w 42"/>
              <a:gd name="T67" fmla="*/ 2147483646 h 23"/>
              <a:gd name="T68" fmla="*/ 2147483646 w 42"/>
              <a:gd name="T69" fmla="*/ 2147483646 h 23"/>
              <a:gd name="T70" fmla="*/ 2147483646 w 42"/>
              <a:gd name="T71" fmla="*/ 2147483646 h 23"/>
              <a:gd name="T72" fmla="*/ 2147483646 w 42"/>
              <a:gd name="T73" fmla="*/ 2147483646 h 23"/>
              <a:gd name="T74" fmla="*/ 2147483646 w 42"/>
              <a:gd name="T75" fmla="*/ 2147483646 h 23"/>
              <a:gd name="T76" fmla="*/ 2147483646 w 42"/>
              <a:gd name="T77" fmla="*/ 2147483646 h 23"/>
              <a:gd name="T78" fmla="*/ 2147483646 w 42"/>
              <a:gd name="T79" fmla="*/ 2147483646 h 23"/>
              <a:gd name="T80" fmla="*/ 2147483646 w 42"/>
              <a:gd name="T81" fmla="*/ 2147483646 h 23"/>
              <a:gd name="T82" fmla="*/ 2147483646 w 4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3"/>
              <a:gd name="T128" fmla="*/ 42 w 4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3">
                <a:moveTo>
                  <a:pt x="0" y="8"/>
                </a:moveTo>
                <a:lnTo>
                  <a:pt x="1" y="13"/>
                </a:lnTo>
                <a:lnTo>
                  <a:pt x="1" y="20"/>
                </a:lnTo>
                <a:lnTo>
                  <a:pt x="1" y="10"/>
                </a:lnTo>
                <a:lnTo>
                  <a:pt x="1" y="11"/>
                </a:lnTo>
                <a:lnTo>
                  <a:pt x="2" y="12"/>
                </a:lnTo>
                <a:lnTo>
                  <a:pt x="2" y="16"/>
                </a:lnTo>
                <a:lnTo>
                  <a:pt x="2" y="6"/>
                </a:lnTo>
                <a:lnTo>
                  <a:pt x="2" y="15"/>
                </a:lnTo>
                <a:lnTo>
                  <a:pt x="4" y="13"/>
                </a:lnTo>
                <a:lnTo>
                  <a:pt x="4" y="18"/>
                </a:lnTo>
                <a:lnTo>
                  <a:pt x="4" y="10"/>
                </a:lnTo>
                <a:lnTo>
                  <a:pt x="4" y="11"/>
                </a:lnTo>
                <a:lnTo>
                  <a:pt x="5" y="12"/>
                </a:lnTo>
                <a:lnTo>
                  <a:pt x="5" y="18"/>
                </a:lnTo>
                <a:lnTo>
                  <a:pt x="5" y="7"/>
                </a:lnTo>
                <a:lnTo>
                  <a:pt x="5" y="8"/>
                </a:lnTo>
                <a:lnTo>
                  <a:pt x="6" y="10"/>
                </a:lnTo>
                <a:lnTo>
                  <a:pt x="6" y="16"/>
                </a:lnTo>
                <a:lnTo>
                  <a:pt x="6" y="8"/>
                </a:lnTo>
                <a:lnTo>
                  <a:pt x="6" y="12"/>
                </a:lnTo>
                <a:lnTo>
                  <a:pt x="7" y="11"/>
                </a:lnTo>
                <a:lnTo>
                  <a:pt x="7" y="17"/>
                </a:lnTo>
                <a:lnTo>
                  <a:pt x="7" y="8"/>
                </a:lnTo>
                <a:lnTo>
                  <a:pt x="7" y="15"/>
                </a:lnTo>
                <a:lnTo>
                  <a:pt x="9" y="13"/>
                </a:lnTo>
                <a:lnTo>
                  <a:pt x="9" y="16"/>
                </a:lnTo>
                <a:lnTo>
                  <a:pt x="9" y="10"/>
                </a:lnTo>
                <a:lnTo>
                  <a:pt x="9" y="11"/>
                </a:lnTo>
                <a:lnTo>
                  <a:pt x="10" y="12"/>
                </a:lnTo>
                <a:lnTo>
                  <a:pt x="10" y="17"/>
                </a:lnTo>
                <a:lnTo>
                  <a:pt x="10" y="3"/>
                </a:lnTo>
                <a:lnTo>
                  <a:pt x="10" y="6"/>
                </a:lnTo>
                <a:lnTo>
                  <a:pt x="11" y="7"/>
                </a:lnTo>
                <a:lnTo>
                  <a:pt x="11" y="17"/>
                </a:lnTo>
                <a:lnTo>
                  <a:pt x="11" y="11"/>
                </a:lnTo>
                <a:lnTo>
                  <a:pt x="12" y="13"/>
                </a:lnTo>
                <a:lnTo>
                  <a:pt x="12" y="21"/>
                </a:lnTo>
                <a:lnTo>
                  <a:pt x="12" y="10"/>
                </a:lnTo>
                <a:lnTo>
                  <a:pt x="12" y="15"/>
                </a:lnTo>
                <a:lnTo>
                  <a:pt x="14" y="12"/>
                </a:lnTo>
                <a:lnTo>
                  <a:pt x="14" y="16"/>
                </a:lnTo>
                <a:lnTo>
                  <a:pt x="14" y="8"/>
                </a:lnTo>
                <a:lnTo>
                  <a:pt x="14" y="15"/>
                </a:lnTo>
                <a:lnTo>
                  <a:pt x="15" y="13"/>
                </a:lnTo>
                <a:lnTo>
                  <a:pt x="15" y="23"/>
                </a:lnTo>
                <a:lnTo>
                  <a:pt x="15" y="0"/>
                </a:lnTo>
                <a:lnTo>
                  <a:pt x="15" y="8"/>
                </a:lnTo>
                <a:lnTo>
                  <a:pt x="16" y="15"/>
                </a:lnTo>
                <a:lnTo>
                  <a:pt x="16" y="18"/>
                </a:lnTo>
                <a:lnTo>
                  <a:pt x="16" y="6"/>
                </a:lnTo>
                <a:lnTo>
                  <a:pt x="16" y="16"/>
                </a:lnTo>
                <a:lnTo>
                  <a:pt x="17" y="17"/>
                </a:lnTo>
                <a:lnTo>
                  <a:pt x="17" y="18"/>
                </a:lnTo>
                <a:lnTo>
                  <a:pt x="17" y="12"/>
                </a:lnTo>
                <a:lnTo>
                  <a:pt x="17" y="17"/>
                </a:lnTo>
                <a:lnTo>
                  <a:pt x="19" y="15"/>
                </a:lnTo>
                <a:lnTo>
                  <a:pt x="19" y="18"/>
                </a:lnTo>
                <a:lnTo>
                  <a:pt x="19" y="7"/>
                </a:lnTo>
                <a:lnTo>
                  <a:pt x="19" y="17"/>
                </a:lnTo>
                <a:lnTo>
                  <a:pt x="20" y="16"/>
                </a:lnTo>
                <a:lnTo>
                  <a:pt x="20" y="22"/>
                </a:lnTo>
                <a:lnTo>
                  <a:pt x="20" y="10"/>
                </a:lnTo>
                <a:lnTo>
                  <a:pt x="21" y="8"/>
                </a:lnTo>
                <a:lnTo>
                  <a:pt x="21" y="18"/>
                </a:lnTo>
                <a:lnTo>
                  <a:pt x="21" y="7"/>
                </a:lnTo>
                <a:lnTo>
                  <a:pt x="21" y="16"/>
                </a:lnTo>
                <a:lnTo>
                  <a:pt x="22" y="15"/>
                </a:lnTo>
                <a:lnTo>
                  <a:pt x="22" y="17"/>
                </a:lnTo>
                <a:lnTo>
                  <a:pt x="22" y="8"/>
                </a:lnTo>
                <a:lnTo>
                  <a:pt x="24" y="12"/>
                </a:lnTo>
                <a:lnTo>
                  <a:pt x="24" y="17"/>
                </a:lnTo>
                <a:lnTo>
                  <a:pt x="24" y="7"/>
                </a:lnTo>
                <a:lnTo>
                  <a:pt x="24" y="13"/>
                </a:lnTo>
                <a:lnTo>
                  <a:pt x="25" y="16"/>
                </a:lnTo>
                <a:lnTo>
                  <a:pt x="25" y="17"/>
                </a:lnTo>
                <a:lnTo>
                  <a:pt x="25" y="8"/>
                </a:lnTo>
                <a:lnTo>
                  <a:pt x="25" y="12"/>
                </a:lnTo>
                <a:lnTo>
                  <a:pt x="26" y="16"/>
                </a:lnTo>
                <a:lnTo>
                  <a:pt x="26" y="22"/>
                </a:lnTo>
                <a:lnTo>
                  <a:pt x="26" y="7"/>
                </a:lnTo>
                <a:lnTo>
                  <a:pt x="26" y="15"/>
                </a:lnTo>
                <a:lnTo>
                  <a:pt x="27" y="11"/>
                </a:lnTo>
                <a:lnTo>
                  <a:pt x="27" y="16"/>
                </a:lnTo>
                <a:lnTo>
                  <a:pt x="27" y="8"/>
                </a:lnTo>
                <a:lnTo>
                  <a:pt x="27" y="13"/>
                </a:lnTo>
                <a:lnTo>
                  <a:pt x="29" y="11"/>
                </a:lnTo>
                <a:lnTo>
                  <a:pt x="29" y="20"/>
                </a:lnTo>
                <a:lnTo>
                  <a:pt x="29" y="10"/>
                </a:lnTo>
                <a:lnTo>
                  <a:pt x="29" y="12"/>
                </a:lnTo>
                <a:lnTo>
                  <a:pt x="30" y="16"/>
                </a:lnTo>
                <a:lnTo>
                  <a:pt x="30" y="20"/>
                </a:lnTo>
                <a:lnTo>
                  <a:pt x="30" y="6"/>
                </a:lnTo>
                <a:lnTo>
                  <a:pt x="30" y="16"/>
                </a:lnTo>
                <a:lnTo>
                  <a:pt x="31" y="18"/>
                </a:lnTo>
                <a:lnTo>
                  <a:pt x="31" y="22"/>
                </a:lnTo>
                <a:lnTo>
                  <a:pt x="31" y="11"/>
                </a:lnTo>
                <a:lnTo>
                  <a:pt x="31" y="16"/>
                </a:lnTo>
                <a:lnTo>
                  <a:pt x="32" y="13"/>
                </a:lnTo>
                <a:lnTo>
                  <a:pt x="32" y="15"/>
                </a:lnTo>
                <a:lnTo>
                  <a:pt x="32" y="7"/>
                </a:lnTo>
                <a:lnTo>
                  <a:pt x="32" y="11"/>
                </a:lnTo>
                <a:lnTo>
                  <a:pt x="34" y="13"/>
                </a:lnTo>
                <a:lnTo>
                  <a:pt x="34" y="17"/>
                </a:lnTo>
                <a:lnTo>
                  <a:pt x="34" y="11"/>
                </a:lnTo>
                <a:lnTo>
                  <a:pt x="34" y="13"/>
                </a:lnTo>
                <a:lnTo>
                  <a:pt x="35" y="12"/>
                </a:lnTo>
                <a:lnTo>
                  <a:pt x="35" y="17"/>
                </a:lnTo>
                <a:lnTo>
                  <a:pt x="35" y="5"/>
                </a:lnTo>
                <a:lnTo>
                  <a:pt x="36" y="6"/>
                </a:lnTo>
                <a:lnTo>
                  <a:pt x="36" y="17"/>
                </a:lnTo>
                <a:lnTo>
                  <a:pt x="36" y="16"/>
                </a:lnTo>
                <a:lnTo>
                  <a:pt x="37" y="17"/>
                </a:lnTo>
                <a:lnTo>
                  <a:pt x="37" y="8"/>
                </a:lnTo>
                <a:lnTo>
                  <a:pt x="37" y="16"/>
                </a:lnTo>
                <a:lnTo>
                  <a:pt x="39" y="15"/>
                </a:lnTo>
                <a:lnTo>
                  <a:pt x="39" y="10"/>
                </a:lnTo>
                <a:lnTo>
                  <a:pt x="39" y="11"/>
                </a:lnTo>
                <a:lnTo>
                  <a:pt x="40" y="12"/>
                </a:lnTo>
                <a:lnTo>
                  <a:pt x="40" y="6"/>
                </a:lnTo>
                <a:lnTo>
                  <a:pt x="40" y="17"/>
                </a:lnTo>
                <a:lnTo>
                  <a:pt x="41" y="17"/>
                </a:lnTo>
                <a:lnTo>
                  <a:pt x="41" y="3"/>
                </a:lnTo>
                <a:lnTo>
                  <a:pt x="41" y="12"/>
                </a:lnTo>
                <a:lnTo>
                  <a:pt x="42" y="13"/>
                </a:lnTo>
                <a:lnTo>
                  <a:pt x="42" y="1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4" name="Freeform 86"/>
          <p:cNvSpPr>
            <a:spLocks/>
          </p:cNvSpPr>
          <p:nvPr/>
        </p:nvSpPr>
        <p:spPr bwMode="auto">
          <a:xfrm>
            <a:off x="962025" y="5872163"/>
            <a:ext cx="177800" cy="47625"/>
          </a:xfrm>
          <a:custGeom>
            <a:avLst/>
            <a:gdLst>
              <a:gd name="T0" fmla="*/ 0 w 43"/>
              <a:gd name="T1" fmla="*/ 2147483646 h 20"/>
              <a:gd name="T2" fmla="*/ 2147483646 w 43"/>
              <a:gd name="T3" fmla="*/ 2147483646 h 20"/>
              <a:gd name="T4" fmla="*/ 2147483646 w 43"/>
              <a:gd name="T5" fmla="*/ 2147483646 h 20"/>
              <a:gd name="T6" fmla="*/ 2147483646 w 43"/>
              <a:gd name="T7" fmla="*/ 2147483646 h 20"/>
              <a:gd name="T8" fmla="*/ 2147483646 w 43"/>
              <a:gd name="T9" fmla="*/ 2147483646 h 20"/>
              <a:gd name="T10" fmla="*/ 2147483646 w 43"/>
              <a:gd name="T11" fmla="*/ 2147483646 h 20"/>
              <a:gd name="T12" fmla="*/ 2147483646 w 43"/>
              <a:gd name="T13" fmla="*/ 2147483646 h 20"/>
              <a:gd name="T14" fmla="*/ 2147483646 w 43"/>
              <a:gd name="T15" fmla="*/ 2147483646 h 20"/>
              <a:gd name="T16" fmla="*/ 2147483646 w 43"/>
              <a:gd name="T17" fmla="*/ 2147483646 h 20"/>
              <a:gd name="T18" fmla="*/ 2147483646 w 43"/>
              <a:gd name="T19" fmla="*/ 2147483646 h 20"/>
              <a:gd name="T20" fmla="*/ 2147483646 w 43"/>
              <a:gd name="T21" fmla="*/ 2147483646 h 20"/>
              <a:gd name="T22" fmla="*/ 2147483646 w 43"/>
              <a:gd name="T23" fmla="*/ 2147483646 h 20"/>
              <a:gd name="T24" fmla="*/ 2147483646 w 43"/>
              <a:gd name="T25" fmla="*/ 2147483646 h 20"/>
              <a:gd name="T26" fmla="*/ 2147483646 w 43"/>
              <a:gd name="T27" fmla="*/ 2147483646 h 20"/>
              <a:gd name="T28" fmla="*/ 2147483646 w 43"/>
              <a:gd name="T29" fmla="*/ 2147483646 h 20"/>
              <a:gd name="T30" fmla="*/ 2147483646 w 43"/>
              <a:gd name="T31" fmla="*/ 2147483646 h 20"/>
              <a:gd name="T32" fmla="*/ 2147483646 w 43"/>
              <a:gd name="T33" fmla="*/ 2147483646 h 20"/>
              <a:gd name="T34" fmla="*/ 2147483646 w 43"/>
              <a:gd name="T35" fmla="*/ 2147483646 h 20"/>
              <a:gd name="T36" fmla="*/ 2147483646 w 43"/>
              <a:gd name="T37" fmla="*/ 2147483646 h 20"/>
              <a:gd name="T38" fmla="*/ 2147483646 w 43"/>
              <a:gd name="T39" fmla="*/ 2147483646 h 20"/>
              <a:gd name="T40" fmla="*/ 2147483646 w 43"/>
              <a:gd name="T41" fmla="*/ 2147483646 h 20"/>
              <a:gd name="T42" fmla="*/ 2147483646 w 43"/>
              <a:gd name="T43" fmla="*/ 2147483646 h 20"/>
              <a:gd name="T44" fmla="*/ 2147483646 w 43"/>
              <a:gd name="T45" fmla="*/ 2147483646 h 20"/>
              <a:gd name="T46" fmla="*/ 2147483646 w 43"/>
              <a:gd name="T47" fmla="*/ 2147483646 h 20"/>
              <a:gd name="T48" fmla="*/ 2147483646 w 43"/>
              <a:gd name="T49" fmla="*/ 2147483646 h 20"/>
              <a:gd name="T50" fmla="*/ 2147483646 w 43"/>
              <a:gd name="T51" fmla="*/ 2147483646 h 20"/>
              <a:gd name="T52" fmla="*/ 2147483646 w 43"/>
              <a:gd name="T53" fmla="*/ 2147483646 h 20"/>
              <a:gd name="T54" fmla="*/ 2147483646 w 43"/>
              <a:gd name="T55" fmla="*/ 2147483646 h 20"/>
              <a:gd name="T56" fmla="*/ 2147483646 w 43"/>
              <a:gd name="T57" fmla="*/ 2147483646 h 20"/>
              <a:gd name="T58" fmla="*/ 2147483646 w 43"/>
              <a:gd name="T59" fmla="*/ 2147483646 h 20"/>
              <a:gd name="T60" fmla="*/ 2147483646 w 43"/>
              <a:gd name="T61" fmla="*/ 2147483646 h 20"/>
              <a:gd name="T62" fmla="*/ 2147483646 w 43"/>
              <a:gd name="T63" fmla="*/ 2147483646 h 20"/>
              <a:gd name="T64" fmla="*/ 2147483646 w 43"/>
              <a:gd name="T65" fmla="*/ 2147483646 h 20"/>
              <a:gd name="T66" fmla="*/ 2147483646 w 43"/>
              <a:gd name="T67" fmla="*/ 2147483646 h 20"/>
              <a:gd name="T68" fmla="*/ 2147483646 w 43"/>
              <a:gd name="T69" fmla="*/ 2147483646 h 20"/>
              <a:gd name="T70" fmla="*/ 2147483646 w 43"/>
              <a:gd name="T71" fmla="*/ 2147483646 h 20"/>
              <a:gd name="T72" fmla="*/ 2147483646 w 43"/>
              <a:gd name="T73" fmla="*/ 2147483646 h 20"/>
              <a:gd name="T74" fmla="*/ 2147483646 w 43"/>
              <a:gd name="T75" fmla="*/ 2147483646 h 20"/>
              <a:gd name="T76" fmla="*/ 2147483646 w 43"/>
              <a:gd name="T77" fmla="*/ 2147483646 h 20"/>
              <a:gd name="T78" fmla="*/ 2147483646 w 43"/>
              <a:gd name="T79" fmla="*/ 2147483646 h 20"/>
              <a:gd name="T80" fmla="*/ 2147483646 w 43"/>
              <a:gd name="T81" fmla="*/ 2147483646 h 20"/>
              <a:gd name="T82" fmla="*/ 2147483646 w 43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0"/>
              <a:gd name="T128" fmla="*/ 43 w 43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0">
                <a:moveTo>
                  <a:pt x="0" y="16"/>
                </a:moveTo>
                <a:lnTo>
                  <a:pt x="0" y="9"/>
                </a:lnTo>
                <a:lnTo>
                  <a:pt x="0" y="15"/>
                </a:lnTo>
                <a:lnTo>
                  <a:pt x="2" y="14"/>
                </a:lnTo>
                <a:lnTo>
                  <a:pt x="2" y="15"/>
                </a:lnTo>
                <a:lnTo>
                  <a:pt x="2" y="6"/>
                </a:lnTo>
                <a:lnTo>
                  <a:pt x="2" y="14"/>
                </a:lnTo>
                <a:lnTo>
                  <a:pt x="3" y="11"/>
                </a:lnTo>
                <a:lnTo>
                  <a:pt x="3" y="6"/>
                </a:lnTo>
                <a:lnTo>
                  <a:pt x="3" y="16"/>
                </a:lnTo>
                <a:lnTo>
                  <a:pt x="4" y="18"/>
                </a:lnTo>
                <a:lnTo>
                  <a:pt x="4" y="20"/>
                </a:lnTo>
                <a:lnTo>
                  <a:pt x="4" y="1"/>
                </a:lnTo>
                <a:lnTo>
                  <a:pt x="4" y="13"/>
                </a:lnTo>
                <a:lnTo>
                  <a:pt x="5" y="15"/>
                </a:lnTo>
                <a:lnTo>
                  <a:pt x="5" y="5"/>
                </a:lnTo>
                <a:lnTo>
                  <a:pt x="5" y="19"/>
                </a:lnTo>
                <a:lnTo>
                  <a:pt x="7" y="18"/>
                </a:lnTo>
                <a:lnTo>
                  <a:pt x="7" y="9"/>
                </a:lnTo>
                <a:lnTo>
                  <a:pt x="7" y="14"/>
                </a:lnTo>
                <a:lnTo>
                  <a:pt x="8" y="13"/>
                </a:lnTo>
                <a:lnTo>
                  <a:pt x="8" y="15"/>
                </a:lnTo>
                <a:lnTo>
                  <a:pt x="8" y="9"/>
                </a:lnTo>
                <a:lnTo>
                  <a:pt x="8" y="13"/>
                </a:lnTo>
                <a:lnTo>
                  <a:pt x="9" y="14"/>
                </a:lnTo>
                <a:lnTo>
                  <a:pt x="9" y="16"/>
                </a:lnTo>
                <a:lnTo>
                  <a:pt x="9" y="8"/>
                </a:lnTo>
                <a:lnTo>
                  <a:pt x="9" y="10"/>
                </a:lnTo>
                <a:lnTo>
                  <a:pt x="10" y="6"/>
                </a:lnTo>
                <a:lnTo>
                  <a:pt x="10" y="16"/>
                </a:lnTo>
                <a:lnTo>
                  <a:pt x="10" y="14"/>
                </a:lnTo>
                <a:lnTo>
                  <a:pt x="12" y="10"/>
                </a:lnTo>
                <a:lnTo>
                  <a:pt x="12" y="14"/>
                </a:lnTo>
                <a:lnTo>
                  <a:pt x="12" y="8"/>
                </a:lnTo>
                <a:lnTo>
                  <a:pt x="12" y="11"/>
                </a:lnTo>
                <a:lnTo>
                  <a:pt x="13" y="10"/>
                </a:lnTo>
                <a:lnTo>
                  <a:pt x="13" y="15"/>
                </a:lnTo>
                <a:lnTo>
                  <a:pt x="13" y="8"/>
                </a:lnTo>
                <a:lnTo>
                  <a:pt x="13" y="11"/>
                </a:lnTo>
                <a:lnTo>
                  <a:pt x="14" y="10"/>
                </a:lnTo>
                <a:lnTo>
                  <a:pt x="14" y="20"/>
                </a:lnTo>
                <a:lnTo>
                  <a:pt x="14" y="6"/>
                </a:lnTo>
                <a:lnTo>
                  <a:pt x="14" y="10"/>
                </a:lnTo>
                <a:lnTo>
                  <a:pt x="15" y="9"/>
                </a:lnTo>
                <a:lnTo>
                  <a:pt x="15" y="14"/>
                </a:lnTo>
                <a:lnTo>
                  <a:pt x="15" y="3"/>
                </a:lnTo>
                <a:lnTo>
                  <a:pt x="17" y="4"/>
                </a:lnTo>
                <a:lnTo>
                  <a:pt x="17" y="15"/>
                </a:lnTo>
                <a:lnTo>
                  <a:pt x="17" y="10"/>
                </a:lnTo>
                <a:lnTo>
                  <a:pt x="18" y="11"/>
                </a:lnTo>
                <a:lnTo>
                  <a:pt x="18" y="14"/>
                </a:lnTo>
                <a:lnTo>
                  <a:pt x="18" y="8"/>
                </a:lnTo>
                <a:lnTo>
                  <a:pt x="18" y="11"/>
                </a:lnTo>
                <a:lnTo>
                  <a:pt x="19" y="8"/>
                </a:lnTo>
                <a:lnTo>
                  <a:pt x="19" y="18"/>
                </a:lnTo>
                <a:lnTo>
                  <a:pt x="19" y="4"/>
                </a:lnTo>
                <a:lnTo>
                  <a:pt x="19" y="10"/>
                </a:lnTo>
                <a:lnTo>
                  <a:pt x="20" y="11"/>
                </a:lnTo>
                <a:lnTo>
                  <a:pt x="20" y="19"/>
                </a:lnTo>
                <a:lnTo>
                  <a:pt x="20" y="5"/>
                </a:lnTo>
                <a:lnTo>
                  <a:pt x="20" y="10"/>
                </a:lnTo>
                <a:lnTo>
                  <a:pt x="22" y="11"/>
                </a:lnTo>
                <a:lnTo>
                  <a:pt x="22" y="15"/>
                </a:lnTo>
                <a:lnTo>
                  <a:pt x="22" y="8"/>
                </a:lnTo>
                <a:lnTo>
                  <a:pt x="22" y="13"/>
                </a:lnTo>
                <a:lnTo>
                  <a:pt x="23" y="10"/>
                </a:lnTo>
                <a:lnTo>
                  <a:pt x="23" y="15"/>
                </a:lnTo>
                <a:lnTo>
                  <a:pt x="23" y="5"/>
                </a:lnTo>
                <a:lnTo>
                  <a:pt x="24" y="6"/>
                </a:lnTo>
                <a:lnTo>
                  <a:pt x="24" y="14"/>
                </a:lnTo>
                <a:lnTo>
                  <a:pt x="24" y="9"/>
                </a:lnTo>
                <a:lnTo>
                  <a:pt x="25" y="10"/>
                </a:lnTo>
                <a:lnTo>
                  <a:pt x="25" y="14"/>
                </a:lnTo>
                <a:lnTo>
                  <a:pt x="25" y="8"/>
                </a:lnTo>
                <a:lnTo>
                  <a:pt x="25" y="13"/>
                </a:lnTo>
                <a:lnTo>
                  <a:pt x="27" y="14"/>
                </a:lnTo>
                <a:lnTo>
                  <a:pt x="27" y="15"/>
                </a:lnTo>
                <a:lnTo>
                  <a:pt x="27" y="5"/>
                </a:lnTo>
                <a:lnTo>
                  <a:pt x="27" y="13"/>
                </a:lnTo>
                <a:lnTo>
                  <a:pt x="28" y="13"/>
                </a:lnTo>
                <a:lnTo>
                  <a:pt x="28" y="5"/>
                </a:lnTo>
                <a:lnTo>
                  <a:pt x="28" y="15"/>
                </a:lnTo>
                <a:lnTo>
                  <a:pt x="29" y="14"/>
                </a:lnTo>
                <a:lnTo>
                  <a:pt x="29" y="16"/>
                </a:lnTo>
                <a:lnTo>
                  <a:pt x="29" y="0"/>
                </a:lnTo>
                <a:lnTo>
                  <a:pt x="29" y="11"/>
                </a:lnTo>
                <a:lnTo>
                  <a:pt x="30" y="13"/>
                </a:lnTo>
                <a:lnTo>
                  <a:pt x="30" y="15"/>
                </a:lnTo>
                <a:lnTo>
                  <a:pt x="30" y="5"/>
                </a:lnTo>
                <a:lnTo>
                  <a:pt x="30" y="11"/>
                </a:lnTo>
                <a:lnTo>
                  <a:pt x="32" y="14"/>
                </a:lnTo>
                <a:lnTo>
                  <a:pt x="32" y="16"/>
                </a:lnTo>
                <a:lnTo>
                  <a:pt x="32" y="8"/>
                </a:lnTo>
                <a:lnTo>
                  <a:pt x="32" y="13"/>
                </a:lnTo>
                <a:lnTo>
                  <a:pt x="33" y="11"/>
                </a:lnTo>
                <a:lnTo>
                  <a:pt x="33" y="16"/>
                </a:lnTo>
                <a:lnTo>
                  <a:pt x="33" y="9"/>
                </a:lnTo>
                <a:lnTo>
                  <a:pt x="33" y="11"/>
                </a:lnTo>
                <a:lnTo>
                  <a:pt x="34" y="13"/>
                </a:lnTo>
                <a:lnTo>
                  <a:pt x="34" y="20"/>
                </a:lnTo>
                <a:lnTo>
                  <a:pt x="34" y="3"/>
                </a:lnTo>
                <a:lnTo>
                  <a:pt x="34" y="15"/>
                </a:lnTo>
                <a:lnTo>
                  <a:pt x="35" y="14"/>
                </a:lnTo>
                <a:lnTo>
                  <a:pt x="35" y="15"/>
                </a:lnTo>
                <a:lnTo>
                  <a:pt x="35" y="8"/>
                </a:lnTo>
                <a:lnTo>
                  <a:pt x="35" y="13"/>
                </a:lnTo>
                <a:lnTo>
                  <a:pt x="37" y="11"/>
                </a:lnTo>
                <a:lnTo>
                  <a:pt x="37" y="19"/>
                </a:lnTo>
                <a:lnTo>
                  <a:pt x="37" y="5"/>
                </a:lnTo>
                <a:lnTo>
                  <a:pt x="37" y="10"/>
                </a:lnTo>
                <a:lnTo>
                  <a:pt x="38" y="11"/>
                </a:lnTo>
                <a:lnTo>
                  <a:pt x="38" y="19"/>
                </a:lnTo>
                <a:lnTo>
                  <a:pt x="38" y="8"/>
                </a:lnTo>
                <a:lnTo>
                  <a:pt x="38" y="14"/>
                </a:lnTo>
                <a:lnTo>
                  <a:pt x="39" y="13"/>
                </a:lnTo>
                <a:lnTo>
                  <a:pt x="39" y="18"/>
                </a:lnTo>
                <a:lnTo>
                  <a:pt x="39" y="8"/>
                </a:lnTo>
                <a:lnTo>
                  <a:pt x="39" y="10"/>
                </a:lnTo>
                <a:lnTo>
                  <a:pt x="40" y="14"/>
                </a:lnTo>
                <a:lnTo>
                  <a:pt x="40" y="15"/>
                </a:lnTo>
                <a:lnTo>
                  <a:pt x="40" y="8"/>
                </a:lnTo>
                <a:lnTo>
                  <a:pt x="40" y="13"/>
                </a:lnTo>
                <a:lnTo>
                  <a:pt x="42" y="11"/>
                </a:lnTo>
                <a:lnTo>
                  <a:pt x="42" y="15"/>
                </a:lnTo>
                <a:lnTo>
                  <a:pt x="42" y="6"/>
                </a:lnTo>
                <a:lnTo>
                  <a:pt x="42" y="14"/>
                </a:lnTo>
                <a:lnTo>
                  <a:pt x="43" y="10"/>
                </a:lnTo>
                <a:lnTo>
                  <a:pt x="43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5" name="Freeform 87"/>
          <p:cNvSpPr>
            <a:spLocks/>
          </p:cNvSpPr>
          <p:nvPr/>
        </p:nvSpPr>
        <p:spPr bwMode="auto">
          <a:xfrm>
            <a:off x="1139825" y="5868988"/>
            <a:ext cx="168275" cy="63500"/>
          </a:xfrm>
          <a:custGeom>
            <a:avLst/>
            <a:gdLst>
              <a:gd name="T0" fmla="*/ 0 w 41"/>
              <a:gd name="T1" fmla="*/ 2147483646 h 26"/>
              <a:gd name="T2" fmla="*/ 2147483646 w 41"/>
              <a:gd name="T3" fmla="*/ 2147483646 h 26"/>
              <a:gd name="T4" fmla="*/ 2147483646 w 41"/>
              <a:gd name="T5" fmla="*/ 2147483646 h 26"/>
              <a:gd name="T6" fmla="*/ 2147483646 w 41"/>
              <a:gd name="T7" fmla="*/ 2147483646 h 26"/>
              <a:gd name="T8" fmla="*/ 2147483646 w 41"/>
              <a:gd name="T9" fmla="*/ 2147483646 h 26"/>
              <a:gd name="T10" fmla="*/ 2147483646 w 41"/>
              <a:gd name="T11" fmla="*/ 2147483646 h 26"/>
              <a:gd name="T12" fmla="*/ 2147483646 w 41"/>
              <a:gd name="T13" fmla="*/ 2147483646 h 26"/>
              <a:gd name="T14" fmla="*/ 2147483646 w 41"/>
              <a:gd name="T15" fmla="*/ 2147483646 h 26"/>
              <a:gd name="T16" fmla="*/ 2147483646 w 41"/>
              <a:gd name="T17" fmla="*/ 2147483646 h 26"/>
              <a:gd name="T18" fmla="*/ 2147483646 w 41"/>
              <a:gd name="T19" fmla="*/ 2147483646 h 26"/>
              <a:gd name="T20" fmla="*/ 2147483646 w 41"/>
              <a:gd name="T21" fmla="*/ 2147483646 h 26"/>
              <a:gd name="T22" fmla="*/ 2147483646 w 41"/>
              <a:gd name="T23" fmla="*/ 2147483646 h 26"/>
              <a:gd name="T24" fmla="*/ 2147483646 w 41"/>
              <a:gd name="T25" fmla="*/ 2147483646 h 26"/>
              <a:gd name="T26" fmla="*/ 2147483646 w 41"/>
              <a:gd name="T27" fmla="*/ 2147483646 h 26"/>
              <a:gd name="T28" fmla="*/ 2147483646 w 41"/>
              <a:gd name="T29" fmla="*/ 2147483646 h 26"/>
              <a:gd name="T30" fmla="*/ 2147483646 w 41"/>
              <a:gd name="T31" fmla="*/ 2147483646 h 26"/>
              <a:gd name="T32" fmla="*/ 2147483646 w 41"/>
              <a:gd name="T33" fmla="*/ 2147483646 h 26"/>
              <a:gd name="T34" fmla="*/ 2147483646 w 41"/>
              <a:gd name="T35" fmla="*/ 2147483646 h 26"/>
              <a:gd name="T36" fmla="*/ 2147483646 w 41"/>
              <a:gd name="T37" fmla="*/ 2147483646 h 26"/>
              <a:gd name="T38" fmla="*/ 2147483646 w 41"/>
              <a:gd name="T39" fmla="*/ 2147483646 h 26"/>
              <a:gd name="T40" fmla="*/ 2147483646 w 41"/>
              <a:gd name="T41" fmla="*/ 2147483646 h 26"/>
              <a:gd name="T42" fmla="*/ 2147483646 w 41"/>
              <a:gd name="T43" fmla="*/ 2147483646 h 26"/>
              <a:gd name="T44" fmla="*/ 2147483646 w 41"/>
              <a:gd name="T45" fmla="*/ 2147483646 h 26"/>
              <a:gd name="T46" fmla="*/ 2147483646 w 41"/>
              <a:gd name="T47" fmla="*/ 2147483646 h 26"/>
              <a:gd name="T48" fmla="*/ 2147483646 w 41"/>
              <a:gd name="T49" fmla="*/ 2147483646 h 26"/>
              <a:gd name="T50" fmla="*/ 2147483646 w 41"/>
              <a:gd name="T51" fmla="*/ 2147483646 h 26"/>
              <a:gd name="T52" fmla="*/ 2147483646 w 41"/>
              <a:gd name="T53" fmla="*/ 2147483646 h 26"/>
              <a:gd name="T54" fmla="*/ 2147483646 w 41"/>
              <a:gd name="T55" fmla="*/ 2147483646 h 26"/>
              <a:gd name="T56" fmla="*/ 2147483646 w 41"/>
              <a:gd name="T57" fmla="*/ 2147483646 h 26"/>
              <a:gd name="T58" fmla="*/ 2147483646 w 41"/>
              <a:gd name="T59" fmla="*/ 2147483646 h 26"/>
              <a:gd name="T60" fmla="*/ 2147483646 w 41"/>
              <a:gd name="T61" fmla="*/ 2147483646 h 26"/>
              <a:gd name="T62" fmla="*/ 2147483646 w 41"/>
              <a:gd name="T63" fmla="*/ 2147483646 h 26"/>
              <a:gd name="T64" fmla="*/ 2147483646 w 41"/>
              <a:gd name="T65" fmla="*/ 2147483646 h 26"/>
              <a:gd name="T66" fmla="*/ 2147483646 w 41"/>
              <a:gd name="T67" fmla="*/ 2147483646 h 26"/>
              <a:gd name="T68" fmla="*/ 2147483646 w 41"/>
              <a:gd name="T69" fmla="*/ 2147483646 h 26"/>
              <a:gd name="T70" fmla="*/ 2147483646 w 41"/>
              <a:gd name="T71" fmla="*/ 2147483646 h 26"/>
              <a:gd name="T72" fmla="*/ 2147483646 w 41"/>
              <a:gd name="T73" fmla="*/ 2147483646 h 26"/>
              <a:gd name="T74" fmla="*/ 2147483646 w 41"/>
              <a:gd name="T75" fmla="*/ 2147483646 h 26"/>
              <a:gd name="T76" fmla="*/ 2147483646 w 41"/>
              <a:gd name="T77" fmla="*/ 2147483646 h 26"/>
              <a:gd name="T78" fmla="*/ 2147483646 w 41"/>
              <a:gd name="T79" fmla="*/ 2147483646 h 26"/>
              <a:gd name="T80" fmla="*/ 2147483646 w 41"/>
              <a:gd name="T81" fmla="*/ 2147483646 h 26"/>
              <a:gd name="T82" fmla="*/ 2147483646 w 41"/>
              <a:gd name="T83" fmla="*/ 2147483646 h 2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6"/>
              <a:gd name="T128" fmla="*/ 41 w 41"/>
              <a:gd name="T129" fmla="*/ 26 h 2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6">
                <a:moveTo>
                  <a:pt x="0" y="16"/>
                </a:moveTo>
                <a:lnTo>
                  <a:pt x="0" y="10"/>
                </a:lnTo>
                <a:lnTo>
                  <a:pt x="0" y="12"/>
                </a:lnTo>
                <a:lnTo>
                  <a:pt x="1" y="15"/>
                </a:lnTo>
                <a:lnTo>
                  <a:pt x="1" y="25"/>
                </a:lnTo>
                <a:lnTo>
                  <a:pt x="1" y="7"/>
                </a:lnTo>
                <a:lnTo>
                  <a:pt x="1" y="15"/>
                </a:lnTo>
                <a:lnTo>
                  <a:pt x="2" y="14"/>
                </a:lnTo>
                <a:lnTo>
                  <a:pt x="2" y="15"/>
                </a:lnTo>
                <a:lnTo>
                  <a:pt x="2" y="7"/>
                </a:lnTo>
                <a:lnTo>
                  <a:pt x="2" y="11"/>
                </a:lnTo>
                <a:lnTo>
                  <a:pt x="4" y="12"/>
                </a:lnTo>
                <a:lnTo>
                  <a:pt x="4" y="17"/>
                </a:lnTo>
                <a:lnTo>
                  <a:pt x="4" y="1"/>
                </a:lnTo>
                <a:lnTo>
                  <a:pt x="4" y="10"/>
                </a:lnTo>
                <a:lnTo>
                  <a:pt x="5" y="11"/>
                </a:lnTo>
                <a:lnTo>
                  <a:pt x="5" y="16"/>
                </a:lnTo>
                <a:lnTo>
                  <a:pt x="5" y="7"/>
                </a:lnTo>
                <a:lnTo>
                  <a:pt x="5" y="15"/>
                </a:lnTo>
                <a:lnTo>
                  <a:pt x="6" y="14"/>
                </a:lnTo>
                <a:lnTo>
                  <a:pt x="6" y="26"/>
                </a:lnTo>
                <a:lnTo>
                  <a:pt x="6" y="6"/>
                </a:lnTo>
                <a:lnTo>
                  <a:pt x="6" y="17"/>
                </a:lnTo>
                <a:lnTo>
                  <a:pt x="7" y="16"/>
                </a:lnTo>
                <a:lnTo>
                  <a:pt x="7" y="6"/>
                </a:lnTo>
                <a:lnTo>
                  <a:pt x="7" y="11"/>
                </a:lnTo>
                <a:lnTo>
                  <a:pt x="9" y="11"/>
                </a:lnTo>
                <a:lnTo>
                  <a:pt x="9" y="15"/>
                </a:lnTo>
                <a:lnTo>
                  <a:pt x="9" y="6"/>
                </a:lnTo>
                <a:lnTo>
                  <a:pt x="9" y="12"/>
                </a:lnTo>
                <a:lnTo>
                  <a:pt x="10" y="11"/>
                </a:lnTo>
                <a:lnTo>
                  <a:pt x="10" y="16"/>
                </a:lnTo>
                <a:lnTo>
                  <a:pt x="10" y="9"/>
                </a:lnTo>
                <a:lnTo>
                  <a:pt x="10" y="15"/>
                </a:lnTo>
                <a:lnTo>
                  <a:pt x="11" y="11"/>
                </a:lnTo>
                <a:lnTo>
                  <a:pt x="11" y="14"/>
                </a:lnTo>
                <a:lnTo>
                  <a:pt x="11" y="1"/>
                </a:lnTo>
                <a:lnTo>
                  <a:pt x="11" y="11"/>
                </a:lnTo>
                <a:lnTo>
                  <a:pt x="12" y="12"/>
                </a:lnTo>
                <a:lnTo>
                  <a:pt x="12" y="15"/>
                </a:lnTo>
                <a:lnTo>
                  <a:pt x="12" y="7"/>
                </a:lnTo>
                <a:lnTo>
                  <a:pt x="14" y="11"/>
                </a:lnTo>
                <a:lnTo>
                  <a:pt x="14" y="16"/>
                </a:lnTo>
                <a:lnTo>
                  <a:pt x="14" y="9"/>
                </a:lnTo>
                <a:lnTo>
                  <a:pt x="14" y="11"/>
                </a:lnTo>
                <a:lnTo>
                  <a:pt x="15" y="10"/>
                </a:lnTo>
                <a:lnTo>
                  <a:pt x="15" y="15"/>
                </a:lnTo>
                <a:lnTo>
                  <a:pt x="15" y="6"/>
                </a:lnTo>
                <a:lnTo>
                  <a:pt x="15" y="14"/>
                </a:lnTo>
                <a:lnTo>
                  <a:pt x="16" y="12"/>
                </a:lnTo>
                <a:lnTo>
                  <a:pt x="16" y="15"/>
                </a:lnTo>
                <a:lnTo>
                  <a:pt x="16" y="1"/>
                </a:lnTo>
                <a:lnTo>
                  <a:pt x="16" y="14"/>
                </a:lnTo>
                <a:lnTo>
                  <a:pt x="17" y="15"/>
                </a:lnTo>
                <a:lnTo>
                  <a:pt x="17" y="10"/>
                </a:lnTo>
                <a:lnTo>
                  <a:pt x="17" y="11"/>
                </a:lnTo>
                <a:lnTo>
                  <a:pt x="19" y="10"/>
                </a:lnTo>
                <a:lnTo>
                  <a:pt x="19" y="20"/>
                </a:lnTo>
                <a:lnTo>
                  <a:pt x="19" y="10"/>
                </a:lnTo>
                <a:lnTo>
                  <a:pt x="19" y="11"/>
                </a:lnTo>
                <a:lnTo>
                  <a:pt x="20" y="9"/>
                </a:lnTo>
                <a:lnTo>
                  <a:pt x="20" y="17"/>
                </a:lnTo>
                <a:lnTo>
                  <a:pt x="20" y="5"/>
                </a:lnTo>
                <a:lnTo>
                  <a:pt x="20" y="15"/>
                </a:lnTo>
                <a:lnTo>
                  <a:pt x="21" y="11"/>
                </a:lnTo>
                <a:lnTo>
                  <a:pt x="21" y="20"/>
                </a:lnTo>
                <a:lnTo>
                  <a:pt x="21" y="0"/>
                </a:lnTo>
                <a:lnTo>
                  <a:pt x="21" y="14"/>
                </a:lnTo>
                <a:lnTo>
                  <a:pt x="22" y="12"/>
                </a:lnTo>
                <a:lnTo>
                  <a:pt x="22" y="17"/>
                </a:lnTo>
                <a:lnTo>
                  <a:pt x="22" y="9"/>
                </a:lnTo>
                <a:lnTo>
                  <a:pt x="22" y="14"/>
                </a:lnTo>
                <a:lnTo>
                  <a:pt x="24" y="12"/>
                </a:lnTo>
                <a:lnTo>
                  <a:pt x="24" y="20"/>
                </a:lnTo>
                <a:lnTo>
                  <a:pt x="24" y="11"/>
                </a:lnTo>
                <a:lnTo>
                  <a:pt x="24" y="14"/>
                </a:lnTo>
                <a:lnTo>
                  <a:pt x="25" y="12"/>
                </a:lnTo>
                <a:lnTo>
                  <a:pt x="25" y="15"/>
                </a:lnTo>
                <a:lnTo>
                  <a:pt x="25" y="10"/>
                </a:lnTo>
                <a:lnTo>
                  <a:pt x="25" y="14"/>
                </a:lnTo>
                <a:lnTo>
                  <a:pt x="26" y="12"/>
                </a:lnTo>
                <a:lnTo>
                  <a:pt x="26" y="19"/>
                </a:lnTo>
                <a:lnTo>
                  <a:pt x="26" y="10"/>
                </a:lnTo>
                <a:lnTo>
                  <a:pt x="26" y="15"/>
                </a:lnTo>
                <a:lnTo>
                  <a:pt x="27" y="15"/>
                </a:lnTo>
                <a:lnTo>
                  <a:pt x="27" y="17"/>
                </a:lnTo>
                <a:lnTo>
                  <a:pt x="27" y="9"/>
                </a:lnTo>
                <a:lnTo>
                  <a:pt x="27" y="16"/>
                </a:lnTo>
                <a:lnTo>
                  <a:pt x="29" y="15"/>
                </a:lnTo>
                <a:lnTo>
                  <a:pt x="29" y="19"/>
                </a:lnTo>
                <a:lnTo>
                  <a:pt x="29" y="9"/>
                </a:lnTo>
                <a:lnTo>
                  <a:pt x="29" y="10"/>
                </a:lnTo>
                <a:lnTo>
                  <a:pt x="30" y="11"/>
                </a:lnTo>
                <a:lnTo>
                  <a:pt x="30" y="16"/>
                </a:lnTo>
                <a:lnTo>
                  <a:pt x="30" y="10"/>
                </a:lnTo>
                <a:lnTo>
                  <a:pt x="30" y="14"/>
                </a:lnTo>
                <a:lnTo>
                  <a:pt x="31" y="11"/>
                </a:lnTo>
                <a:lnTo>
                  <a:pt x="31" y="7"/>
                </a:lnTo>
                <a:lnTo>
                  <a:pt x="31" y="21"/>
                </a:lnTo>
                <a:lnTo>
                  <a:pt x="32" y="20"/>
                </a:lnTo>
                <a:lnTo>
                  <a:pt x="32" y="9"/>
                </a:lnTo>
                <a:lnTo>
                  <a:pt x="32" y="11"/>
                </a:lnTo>
                <a:lnTo>
                  <a:pt x="34" y="12"/>
                </a:lnTo>
                <a:lnTo>
                  <a:pt x="34" y="16"/>
                </a:lnTo>
                <a:lnTo>
                  <a:pt x="34" y="7"/>
                </a:lnTo>
                <a:lnTo>
                  <a:pt x="34" y="14"/>
                </a:lnTo>
                <a:lnTo>
                  <a:pt x="35" y="12"/>
                </a:lnTo>
                <a:lnTo>
                  <a:pt x="35" y="17"/>
                </a:lnTo>
                <a:lnTo>
                  <a:pt x="35" y="10"/>
                </a:lnTo>
                <a:lnTo>
                  <a:pt x="35" y="14"/>
                </a:lnTo>
                <a:lnTo>
                  <a:pt x="36" y="15"/>
                </a:lnTo>
                <a:lnTo>
                  <a:pt x="36" y="1"/>
                </a:lnTo>
                <a:lnTo>
                  <a:pt x="36" y="26"/>
                </a:lnTo>
                <a:lnTo>
                  <a:pt x="37" y="26"/>
                </a:lnTo>
                <a:lnTo>
                  <a:pt x="37" y="5"/>
                </a:lnTo>
                <a:lnTo>
                  <a:pt x="37" y="12"/>
                </a:lnTo>
                <a:lnTo>
                  <a:pt x="39" y="11"/>
                </a:lnTo>
                <a:lnTo>
                  <a:pt x="39" y="5"/>
                </a:lnTo>
                <a:lnTo>
                  <a:pt x="39" y="14"/>
                </a:lnTo>
                <a:lnTo>
                  <a:pt x="40" y="14"/>
                </a:lnTo>
                <a:lnTo>
                  <a:pt x="40" y="16"/>
                </a:lnTo>
                <a:lnTo>
                  <a:pt x="40" y="9"/>
                </a:lnTo>
                <a:lnTo>
                  <a:pt x="40" y="12"/>
                </a:lnTo>
                <a:lnTo>
                  <a:pt x="41" y="15"/>
                </a:lnTo>
                <a:lnTo>
                  <a:pt x="41" y="16"/>
                </a:lnTo>
                <a:lnTo>
                  <a:pt x="41" y="4"/>
                </a:lnTo>
                <a:lnTo>
                  <a:pt x="41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6" name="Freeform 88"/>
          <p:cNvSpPr>
            <a:spLocks/>
          </p:cNvSpPr>
          <p:nvPr/>
        </p:nvSpPr>
        <p:spPr bwMode="auto">
          <a:xfrm>
            <a:off x="1308100" y="5861050"/>
            <a:ext cx="177800" cy="68263"/>
          </a:xfrm>
          <a:custGeom>
            <a:avLst/>
            <a:gdLst>
              <a:gd name="T0" fmla="*/ 2147483646 w 43"/>
              <a:gd name="T1" fmla="*/ 2147483646 h 28"/>
              <a:gd name="T2" fmla="*/ 2147483646 w 43"/>
              <a:gd name="T3" fmla="*/ 2147483646 h 28"/>
              <a:gd name="T4" fmla="*/ 2147483646 w 43"/>
              <a:gd name="T5" fmla="*/ 2147483646 h 28"/>
              <a:gd name="T6" fmla="*/ 2147483646 w 43"/>
              <a:gd name="T7" fmla="*/ 2147483646 h 28"/>
              <a:gd name="T8" fmla="*/ 2147483646 w 43"/>
              <a:gd name="T9" fmla="*/ 2147483646 h 28"/>
              <a:gd name="T10" fmla="*/ 2147483646 w 43"/>
              <a:gd name="T11" fmla="*/ 2147483646 h 28"/>
              <a:gd name="T12" fmla="*/ 2147483646 w 43"/>
              <a:gd name="T13" fmla="*/ 2147483646 h 28"/>
              <a:gd name="T14" fmla="*/ 2147483646 w 43"/>
              <a:gd name="T15" fmla="*/ 2147483646 h 28"/>
              <a:gd name="T16" fmla="*/ 2147483646 w 43"/>
              <a:gd name="T17" fmla="*/ 2147483646 h 28"/>
              <a:gd name="T18" fmla="*/ 2147483646 w 43"/>
              <a:gd name="T19" fmla="*/ 2147483646 h 28"/>
              <a:gd name="T20" fmla="*/ 2147483646 w 43"/>
              <a:gd name="T21" fmla="*/ 2147483646 h 28"/>
              <a:gd name="T22" fmla="*/ 2147483646 w 43"/>
              <a:gd name="T23" fmla="*/ 2147483646 h 28"/>
              <a:gd name="T24" fmla="*/ 2147483646 w 43"/>
              <a:gd name="T25" fmla="*/ 2147483646 h 28"/>
              <a:gd name="T26" fmla="*/ 2147483646 w 43"/>
              <a:gd name="T27" fmla="*/ 2147483646 h 28"/>
              <a:gd name="T28" fmla="*/ 2147483646 w 43"/>
              <a:gd name="T29" fmla="*/ 2147483646 h 28"/>
              <a:gd name="T30" fmla="*/ 2147483646 w 43"/>
              <a:gd name="T31" fmla="*/ 2147483646 h 28"/>
              <a:gd name="T32" fmla="*/ 2147483646 w 43"/>
              <a:gd name="T33" fmla="*/ 2147483646 h 28"/>
              <a:gd name="T34" fmla="*/ 2147483646 w 43"/>
              <a:gd name="T35" fmla="*/ 2147483646 h 28"/>
              <a:gd name="T36" fmla="*/ 2147483646 w 43"/>
              <a:gd name="T37" fmla="*/ 2147483646 h 28"/>
              <a:gd name="T38" fmla="*/ 2147483646 w 43"/>
              <a:gd name="T39" fmla="*/ 2147483646 h 28"/>
              <a:gd name="T40" fmla="*/ 2147483646 w 43"/>
              <a:gd name="T41" fmla="*/ 2147483646 h 28"/>
              <a:gd name="T42" fmla="*/ 2147483646 w 43"/>
              <a:gd name="T43" fmla="*/ 2147483646 h 28"/>
              <a:gd name="T44" fmla="*/ 2147483646 w 43"/>
              <a:gd name="T45" fmla="*/ 2147483646 h 28"/>
              <a:gd name="T46" fmla="*/ 2147483646 w 43"/>
              <a:gd name="T47" fmla="*/ 2147483646 h 28"/>
              <a:gd name="T48" fmla="*/ 2147483646 w 43"/>
              <a:gd name="T49" fmla="*/ 2147483646 h 28"/>
              <a:gd name="T50" fmla="*/ 2147483646 w 43"/>
              <a:gd name="T51" fmla="*/ 2147483646 h 28"/>
              <a:gd name="T52" fmla="*/ 2147483646 w 43"/>
              <a:gd name="T53" fmla="*/ 2147483646 h 28"/>
              <a:gd name="T54" fmla="*/ 2147483646 w 43"/>
              <a:gd name="T55" fmla="*/ 2147483646 h 28"/>
              <a:gd name="T56" fmla="*/ 2147483646 w 43"/>
              <a:gd name="T57" fmla="*/ 2147483646 h 28"/>
              <a:gd name="T58" fmla="*/ 2147483646 w 43"/>
              <a:gd name="T59" fmla="*/ 2147483646 h 28"/>
              <a:gd name="T60" fmla="*/ 2147483646 w 43"/>
              <a:gd name="T61" fmla="*/ 2147483646 h 28"/>
              <a:gd name="T62" fmla="*/ 2147483646 w 43"/>
              <a:gd name="T63" fmla="*/ 2147483646 h 28"/>
              <a:gd name="T64" fmla="*/ 2147483646 w 43"/>
              <a:gd name="T65" fmla="*/ 2147483646 h 28"/>
              <a:gd name="T66" fmla="*/ 2147483646 w 43"/>
              <a:gd name="T67" fmla="*/ 2147483646 h 28"/>
              <a:gd name="T68" fmla="*/ 2147483646 w 43"/>
              <a:gd name="T69" fmla="*/ 2147483646 h 28"/>
              <a:gd name="T70" fmla="*/ 2147483646 w 43"/>
              <a:gd name="T71" fmla="*/ 0 h 28"/>
              <a:gd name="T72" fmla="*/ 2147483646 w 43"/>
              <a:gd name="T73" fmla="*/ 2147483646 h 28"/>
              <a:gd name="T74" fmla="*/ 2147483646 w 43"/>
              <a:gd name="T75" fmla="*/ 2147483646 h 28"/>
              <a:gd name="T76" fmla="*/ 2147483646 w 43"/>
              <a:gd name="T77" fmla="*/ 2147483646 h 28"/>
              <a:gd name="T78" fmla="*/ 2147483646 w 43"/>
              <a:gd name="T79" fmla="*/ 2147483646 h 28"/>
              <a:gd name="T80" fmla="*/ 2147483646 w 43"/>
              <a:gd name="T81" fmla="*/ 2147483646 h 28"/>
              <a:gd name="T82" fmla="*/ 2147483646 w 43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8"/>
              <a:gd name="T128" fmla="*/ 43 w 43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8">
                <a:moveTo>
                  <a:pt x="0" y="18"/>
                </a:moveTo>
                <a:lnTo>
                  <a:pt x="1" y="19"/>
                </a:lnTo>
                <a:lnTo>
                  <a:pt x="1" y="10"/>
                </a:lnTo>
                <a:lnTo>
                  <a:pt x="1" y="14"/>
                </a:lnTo>
                <a:lnTo>
                  <a:pt x="3" y="12"/>
                </a:lnTo>
                <a:lnTo>
                  <a:pt x="3" y="18"/>
                </a:lnTo>
                <a:lnTo>
                  <a:pt x="3" y="13"/>
                </a:lnTo>
                <a:lnTo>
                  <a:pt x="4" y="12"/>
                </a:lnTo>
                <a:lnTo>
                  <a:pt x="4" y="20"/>
                </a:lnTo>
                <a:lnTo>
                  <a:pt x="4" y="8"/>
                </a:lnTo>
                <a:lnTo>
                  <a:pt x="4" y="15"/>
                </a:lnTo>
                <a:lnTo>
                  <a:pt x="5" y="14"/>
                </a:lnTo>
                <a:lnTo>
                  <a:pt x="5" y="19"/>
                </a:lnTo>
                <a:lnTo>
                  <a:pt x="5" y="10"/>
                </a:lnTo>
                <a:lnTo>
                  <a:pt x="5" y="17"/>
                </a:lnTo>
                <a:lnTo>
                  <a:pt x="6" y="15"/>
                </a:lnTo>
                <a:lnTo>
                  <a:pt x="6" y="20"/>
                </a:lnTo>
                <a:lnTo>
                  <a:pt x="6" y="2"/>
                </a:lnTo>
                <a:lnTo>
                  <a:pt x="6" y="14"/>
                </a:lnTo>
                <a:lnTo>
                  <a:pt x="8" y="13"/>
                </a:lnTo>
                <a:lnTo>
                  <a:pt x="8" y="20"/>
                </a:lnTo>
                <a:lnTo>
                  <a:pt x="8" y="10"/>
                </a:lnTo>
                <a:lnTo>
                  <a:pt x="8" y="14"/>
                </a:lnTo>
                <a:lnTo>
                  <a:pt x="9" y="17"/>
                </a:lnTo>
                <a:lnTo>
                  <a:pt x="9" y="18"/>
                </a:lnTo>
                <a:lnTo>
                  <a:pt x="9" y="12"/>
                </a:lnTo>
                <a:lnTo>
                  <a:pt x="9" y="15"/>
                </a:lnTo>
                <a:lnTo>
                  <a:pt x="10" y="17"/>
                </a:lnTo>
                <a:lnTo>
                  <a:pt x="10" y="24"/>
                </a:lnTo>
                <a:lnTo>
                  <a:pt x="10" y="12"/>
                </a:lnTo>
                <a:lnTo>
                  <a:pt x="10" y="20"/>
                </a:lnTo>
                <a:lnTo>
                  <a:pt x="11" y="18"/>
                </a:lnTo>
                <a:lnTo>
                  <a:pt x="11" y="22"/>
                </a:lnTo>
                <a:lnTo>
                  <a:pt x="11" y="7"/>
                </a:lnTo>
                <a:lnTo>
                  <a:pt x="11" y="17"/>
                </a:lnTo>
                <a:lnTo>
                  <a:pt x="13" y="14"/>
                </a:lnTo>
                <a:lnTo>
                  <a:pt x="13" y="18"/>
                </a:lnTo>
                <a:lnTo>
                  <a:pt x="13" y="13"/>
                </a:lnTo>
                <a:lnTo>
                  <a:pt x="13" y="14"/>
                </a:lnTo>
                <a:lnTo>
                  <a:pt x="14" y="15"/>
                </a:lnTo>
                <a:lnTo>
                  <a:pt x="14" y="20"/>
                </a:lnTo>
                <a:lnTo>
                  <a:pt x="14" y="10"/>
                </a:lnTo>
                <a:lnTo>
                  <a:pt x="14" y="19"/>
                </a:lnTo>
                <a:lnTo>
                  <a:pt x="15" y="17"/>
                </a:lnTo>
                <a:lnTo>
                  <a:pt x="15" y="19"/>
                </a:lnTo>
                <a:lnTo>
                  <a:pt x="15" y="15"/>
                </a:lnTo>
                <a:lnTo>
                  <a:pt x="15" y="18"/>
                </a:lnTo>
                <a:lnTo>
                  <a:pt x="16" y="20"/>
                </a:lnTo>
                <a:lnTo>
                  <a:pt x="16" y="22"/>
                </a:lnTo>
                <a:lnTo>
                  <a:pt x="16" y="12"/>
                </a:lnTo>
                <a:lnTo>
                  <a:pt x="16" y="15"/>
                </a:lnTo>
                <a:lnTo>
                  <a:pt x="18" y="14"/>
                </a:lnTo>
                <a:lnTo>
                  <a:pt x="18" y="18"/>
                </a:lnTo>
                <a:lnTo>
                  <a:pt x="18" y="12"/>
                </a:lnTo>
                <a:lnTo>
                  <a:pt x="19" y="15"/>
                </a:lnTo>
                <a:lnTo>
                  <a:pt x="19" y="18"/>
                </a:lnTo>
                <a:lnTo>
                  <a:pt x="19" y="13"/>
                </a:lnTo>
                <a:lnTo>
                  <a:pt x="20" y="12"/>
                </a:lnTo>
                <a:lnTo>
                  <a:pt x="20" y="19"/>
                </a:lnTo>
                <a:lnTo>
                  <a:pt x="20" y="17"/>
                </a:lnTo>
                <a:lnTo>
                  <a:pt x="21" y="15"/>
                </a:lnTo>
                <a:lnTo>
                  <a:pt x="21" y="28"/>
                </a:lnTo>
                <a:lnTo>
                  <a:pt x="21" y="9"/>
                </a:lnTo>
                <a:lnTo>
                  <a:pt x="21" y="17"/>
                </a:lnTo>
                <a:lnTo>
                  <a:pt x="23" y="15"/>
                </a:lnTo>
                <a:lnTo>
                  <a:pt x="23" y="20"/>
                </a:lnTo>
                <a:lnTo>
                  <a:pt x="23" y="8"/>
                </a:lnTo>
                <a:lnTo>
                  <a:pt x="23" y="17"/>
                </a:lnTo>
                <a:lnTo>
                  <a:pt x="24" y="14"/>
                </a:lnTo>
                <a:lnTo>
                  <a:pt x="24" y="20"/>
                </a:lnTo>
                <a:lnTo>
                  <a:pt x="24" y="13"/>
                </a:lnTo>
                <a:lnTo>
                  <a:pt x="24" y="19"/>
                </a:lnTo>
                <a:lnTo>
                  <a:pt x="25" y="18"/>
                </a:lnTo>
                <a:lnTo>
                  <a:pt x="25" y="19"/>
                </a:lnTo>
                <a:lnTo>
                  <a:pt x="25" y="10"/>
                </a:lnTo>
                <a:lnTo>
                  <a:pt x="25" y="14"/>
                </a:lnTo>
                <a:lnTo>
                  <a:pt x="26" y="15"/>
                </a:lnTo>
                <a:lnTo>
                  <a:pt x="26" y="27"/>
                </a:lnTo>
                <a:lnTo>
                  <a:pt x="26" y="7"/>
                </a:lnTo>
                <a:lnTo>
                  <a:pt x="26" y="17"/>
                </a:lnTo>
                <a:lnTo>
                  <a:pt x="28" y="15"/>
                </a:lnTo>
                <a:lnTo>
                  <a:pt x="28" y="18"/>
                </a:lnTo>
                <a:lnTo>
                  <a:pt x="28" y="10"/>
                </a:lnTo>
                <a:lnTo>
                  <a:pt x="28" y="13"/>
                </a:lnTo>
                <a:lnTo>
                  <a:pt x="29" y="14"/>
                </a:lnTo>
                <a:lnTo>
                  <a:pt x="29" y="19"/>
                </a:lnTo>
                <a:lnTo>
                  <a:pt x="29" y="10"/>
                </a:lnTo>
                <a:lnTo>
                  <a:pt x="29" y="19"/>
                </a:lnTo>
                <a:lnTo>
                  <a:pt x="30" y="18"/>
                </a:lnTo>
                <a:lnTo>
                  <a:pt x="30" y="8"/>
                </a:lnTo>
                <a:lnTo>
                  <a:pt x="30" y="10"/>
                </a:lnTo>
                <a:lnTo>
                  <a:pt x="31" y="9"/>
                </a:lnTo>
                <a:lnTo>
                  <a:pt x="31" y="19"/>
                </a:lnTo>
                <a:lnTo>
                  <a:pt x="31" y="15"/>
                </a:lnTo>
                <a:lnTo>
                  <a:pt x="33" y="17"/>
                </a:lnTo>
                <a:lnTo>
                  <a:pt x="33" y="18"/>
                </a:lnTo>
                <a:lnTo>
                  <a:pt x="33" y="12"/>
                </a:lnTo>
                <a:lnTo>
                  <a:pt x="33" y="14"/>
                </a:lnTo>
                <a:lnTo>
                  <a:pt x="34" y="15"/>
                </a:lnTo>
                <a:lnTo>
                  <a:pt x="34" y="18"/>
                </a:lnTo>
                <a:lnTo>
                  <a:pt x="34" y="9"/>
                </a:lnTo>
                <a:lnTo>
                  <a:pt x="34" y="17"/>
                </a:lnTo>
                <a:lnTo>
                  <a:pt x="35" y="18"/>
                </a:lnTo>
                <a:lnTo>
                  <a:pt x="35" y="10"/>
                </a:lnTo>
                <a:lnTo>
                  <a:pt x="35" y="18"/>
                </a:lnTo>
                <a:lnTo>
                  <a:pt x="36" y="17"/>
                </a:lnTo>
                <a:lnTo>
                  <a:pt x="36" y="19"/>
                </a:lnTo>
                <a:lnTo>
                  <a:pt x="36" y="0"/>
                </a:lnTo>
                <a:lnTo>
                  <a:pt x="36" y="17"/>
                </a:lnTo>
                <a:lnTo>
                  <a:pt x="38" y="18"/>
                </a:lnTo>
                <a:lnTo>
                  <a:pt x="38" y="19"/>
                </a:lnTo>
                <a:lnTo>
                  <a:pt x="38" y="9"/>
                </a:lnTo>
                <a:lnTo>
                  <a:pt x="38" y="17"/>
                </a:lnTo>
                <a:lnTo>
                  <a:pt x="39" y="18"/>
                </a:lnTo>
                <a:lnTo>
                  <a:pt x="39" y="19"/>
                </a:lnTo>
                <a:lnTo>
                  <a:pt x="39" y="9"/>
                </a:lnTo>
                <a:lnTo>
                  <a:pt x="39" y="17"/>
                </a:lnTo>
                <a:lnTo>
                  <a:pt x="40" y="15"/>
                </a:lnTo>
                <a:lnTo>
                  <a:pt x="40" y="18"/>
                </a:lnTo>
                <a:lnTo>
                  <a:pt x="40" y="12"/>
                </a:lnTo>
                <a:lnTo>
                  <a:pt x="40" y="17"/>
                </a:lnTo>
                <a:lnTo>
                  <a:pt x="41" y="18"/>
                </a:lnTo>
                <a:lnTo>
                  <a:pt x="41" y="25"/>
                </a:lnTo>
                <a:lnTo>
                  <a:pt x="41" y="0"/>
                </a:lnTo>
                <a:lnTo>
                  <a:pt x="41" y="18"/>
                </a:lnTo>
                <a:lnTo>
                  <a:pt x="43" y="17"/>
                </a:lnTo>
                <a:lnTo>
                  <a:pt x="43" y="20"/>
                </a:lnTo>
                <a:lnTo>
                  <a:pt x="43" y="13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7" name="Freeform 89"/>
          <p:cNvSpPr>
            <a:spLocks/>
          </p:cNvSpPr>
          <p:nvPr/>
        </p:nvSpPr>
        <p:spPr bwMode="auto">
          <a:xfrm>
            <a:off x="1485900" y="5861050"/>
            <a:ext cx="177800" cy="66675"/>
          </a:xfrm>
          <a:custGeom>
            <a:avLst/>
            <a:gdLst>
              <a:gd name="T0" fmla="*/ 2147483646 w 43"/>
              <a:gd name="T1" fmla="*/ 2147483646 h 27"/>
              <a:gd name="T2" fmla="*/ 2147483646 w 43"/>
              <a:gd name="T3" fmla="*/ 2147483646 h 27"/>
              <a:gd name="T4" fmla="*/ 2147483646 w 43"/>
              <a:gd name="T5" fmla="*/ 2147483646 h 27"/>
              <a:gd name="T6" fmla="*/ 2147483646 w 43"/>
              <a:gd name="T7" fmla="*/ 2147483646 h 27"/>
              <a:gd name="T8" fmla="*/ 2147483646 w 43"/>
              <a:gd name="T9" fmla="*/ 2147483646 h 27"/>
              <a:gd name="T10" fmla="*/ 2147483646 w 43"/>
              <a:gd name="T11" fmla="*/ 2147483646 h 27"/>
              <a:gd name="T12" fmla="*/ 2147483646 w 43"/>
              <a:gd name="T13" fmla="*/ 2147483646 h 27"/>
              <a:gd name="T14" fmla="*/ 2147483646 w 43"/>
              <a:gd name="T15" fmla="*/ 2147483646 h 27"/>
              <a:gd name="T16" fmla="*/ 2147483646 w 43"/>
              <a:gd name="T17" fmla="*/ 2147483646 h 27"/>
              <a:gd name="T18" fmla="*/ 2147483646 w 43"/>
              <a:gd name="T19" fmla="*/ 2147483646 h 27"/>
              <a:gd name="T20" fmla="*/ 2147483646 w 43"/>
              <a:gd name="T21" fmla="*/ 2147483646 h 27"/>
              <a:gd name="T22" fmla="*/ 2147483646 w 43"/>
              <a:gd name="T23" fmla="*/ 2147483646 h 27"/>
              <a:gd name="T24" fmla="*/ 2147483646 w 43"/>
              <a:gd name="T25" fmla="*/ 2147483646 h 27"/>
              <a:gd name="T26" fmla="*/ 2147483646 w 43"/>
              <a:gd name="T27" fmla="*/ 2147483646 h 27"/>
              <a:gd name="T28" fmla="*/ 2147483646 w 43"/>
              <a:gd name="T29" fmla="*/ 2147483646 h 27"/>
              <a:gd name="T30" fmla="*/ 2147483646 w 43"/>
              <a:gd name="T31" fmla="*/ 2147483646 h 27"/>
              <a:gd name="T32" fmla="*/ 2147483646 w 43"/>
              <a:gd name="T33" fmla="*/ 2147483646 h 27"/>
              <a:gd name="T34" fmla="*/ 2147483646 w 43"/>
              <a:gd name="T35" fmla="*/ 2147483646 h 27"/>
              <a:gd name="T36" fmla="*/ 2147483646 w 43"/>
              <a:gd name="T37" fmla="*/ 2147483646 h 27"/>
              <a:gd name="T38" fmla="*/ 2147483646 w 43"/>
              <a:gd name="T39" fmla="*/ 2147483646 h 27"/>
              <a:gd name="T40" fmla="*/ 2147483646 w 43"/>
              <a:gd name="T41" fmla="*/ 2147483646 h 27"/>
              <a:gd name="T42" fmla="*/ 2147483646 w 43"/>
              <a:gd name="T43" fmla="*/ 2147483646 h 27"/>
              <a:gd name="T44" fmla="*/ 2147483646 w 43"/>
              <a:gd name="T45" fmla="*/ 0 h 27"/>
              <a:gd name="T46" fmla="*/ 2147483646 w 43"/>
              <a:gd name="T47" fmla="*/ 2147483646 h 27"/>
              <a:gd name="T48" fmla="*/ 2147483646 w 43"/>
              <a:gd name="T49" fmla="*/ 2147483646 h 27"/>
              <a:gd name="T50" fmla="*/ 2147483646 w 43"/>
              <a:gd name="T51" fmla="*/ 2147483646 h 27"/>
              <a:gd name="T52" fmla="*/ 2147483646 w 43"/>
              <a:gd name="T53" fmla="*/ 2147483646 h 27"/>
              <a:gd name="T54" fmla="*/ 2147483646 w 43"/>
              <a:gd name="T55" fmla="*/ 2147483646 h 27"/>
              <a:gd name="T56" fmla="*/ 2147483646 w 43"/>
              <a:gd name="T57" fmla="*/ 2147483646 h 27"/>
              <a:gd name="T58" fmla="*/ 2147483646 w 43"/>
              <a:gd name="T59" fmla="*/ 2147483646 h 27"/>
              <a:gd name="T60" fmla="*/ 2147483646 w 43"/>
              <a:gd name="T61" fmla="*/ 2147483646 h 27"/>
              <a:gd name="T62" fmla="*/ 2147483646 w 43"/>
              <a:gd name="T63" fmla="*/ 2147483646 h 27"/>
              <a:gd name="T64" fmla="*/ 2147483646 w 43"/>
              <a:gd name="T65" fmla="*/ 2147483646 h 27"/>
              <a:gd name="T66" fmla="*/ 2147483646 w 43"/>
              <a:gd name="T67" fmla="*/ 2147483646 h 27"/>
              <a:gd name="T68" fmla="*/ 2147483646 w 43"/>
              <a:gd name="T69" fmla="*/ 2147483646 h 27"/>
              <a:gd name="T70" fmla="*/ 2147483646 w 43"/>
              <a:gd name="T71" fmla="*/ 2147483646 h 27"/>
              <a:gd name="T72" fmla="*/ 2147483646 w 43"/>
              <a:gd name="T73" fmla="*/ 2147483646 h 27"/>
              <a:gd name="T74" fmla="*/ 2147483646 w 43"/>
              <a:gd name="T75" fmla="*/ 2147483646 h 27"/>
              <a:gd name="T76" fmla="*/ 2147483646 w 43"/>
              <a:gd name="T77" fmla="*/ 2147483646 h 27"/>
              <a:gd name="T78" fmla="*/ 2147483646 w 43"/>
              <a:gd name="T79" fmla="*/ 2147483646 h 27"/>
              <a:gd name="T80" fmla="*/ 2147483646 w 43"/>
              <a:gd name="T81" fmla="*/ 2147483646 h 27"/>
              <a:gd name="T82" fmla="*/ 2147483646 w 43"/>
              <a:gd name="T83" fmla="*/ 2147483646 h 2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7"/>
              <a:gd name="T128" fmla="*/ 43 w 43"/>
              <a:gd name="T129" fmla="*/ 27 h 2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7">
                <a:moveTo>
                  <a:pt x="0" y="13"/>
                </a:moveTo>
                <a:lnTo>
                  <a:pt x="0" y="19"/>
                </a:lnTo>
                <a:lnTo>
                  <a:pt x="1" y="20"/>
                </a:lnTo>
                <a:lnTo>
                  <a:pt x="1" y="9"/>
                </a:lnTo>
                <a:lnTo>
                  <a:pt x="2" y="9"/>
                </a:lnTo>
                <a:lnTo>
                  <a:pt x="2" y="20"/>
                </a:lnTo>
                <a:lnTo>
                  <a:pt x="2" y="19"/>
                </a:lnTo>
                <a:lnTo>
                  <a:pt x="3" y="18"/>
                </a:lnTo>
                <a:lnTo>
                  <a:pt x="3" y="22"/>
                </a:lnTo>
                <a:lnTo>
                  <a:pt x="3" y="13"/>
                </a:lnTo>
                <a:lnTo>
                  <a:pt x="3" y="20"/>
                </a:lnTo>
                <a:lnTo>
                  <a:pt x="5" y="19"/>
                </a:lnTo>
                <a:lnTo>
                  <a:pt x="5" y="12"/>
                </a:lnTo>
                <a:lnTo>
                  <a:pt x="5" y="13"/>
                </a:lnTo>
                <a:lnTo>
                  <a:pt x="6" y="14"/>
                </a:lnTo>
                <a:lnTo>
                  <a:pt x="6" y="19"/>
                </a:lnTo>
                <a:lnTo>
                  <a:pt x="6" y="12"/>
                </a:lnTo>
                <a:lnTo>
                  <a:pt x="7" y="15"/>
                </a:lnTo>
                <a:lnTo>
                  <a:pt x="7" y="19"/>
                </a:lnTo>
                <a:lnTo>
                  <a:pt x="7" y="10"/>
                </a:lnTo>
                <a:lnTo>
                  <a:pt x="7" y="17"/>
                </a:lnTo>
                <a:lnTo>
                  <a:pt x="8" y="15"/>
                </a:lnTo>
                <a:lnTo>
                  <a:pt x="8" y="24"/>
                </a:lnTo>
                <a:lnTo>
                  <a:pt x="8" y="13"/>
                </a:lnTo>
                <a:lnTo>
                  <a:pt x="8" y="15"/>
                </a:lnTo>
                <a:lnTo>
                  <a:pt x="10" y="13"/>
                </a:lnTo>
                <a:lnTo>
                  <a:pt x="10" y="19"/>
                </a:lnTo>
                <a:lnTo>
                  <a:pt x="10" y="12"/>
                </a:lnTo>
                <a:lnTo>
                  <a:pt x="10" y="15"/>
                </a:lnTo>
                <a:lnTo>
                  <a:pt x="11" y="12"/>
                </a:lnTo>
                <a:lnTo>
                  <a:pt x="11" y="19"/>
                </a:lnTo>
                <a:lnTo>
                  <a:pt x="11" y="10"/>
                </a:lnTo>
                <a:lnTo>
                  <a:pt x="11" y="17"/>
                </a:lnTo>
                <a:lnTo>
                  <a:pt x="12" y="18"/>
                </a:lnTo>
                <a:lnTo>
                  <a:pt x="12" y="22"/>
                </a:lnTo>
                <a:lnTo>
                  <a:pt x="12" y="10"/>
                </a:lnTo>
                <a:lnTo>
                  <a:pt x="12" y="17"/>
                </a:lnTo>
                <a:lnTo>
                  <a:pt x="13" y="18"/>
                </a:lnTo>
                <a:lnTo>
                  <a:pt x="13" y="24"/>
                </a:lnTo>
                <a:lnTo>
                  <a:pt x="13" y="9"/>
                </a:lnTo>
                <a:lnTo>
                  <a:pt x="13" y="18"/>
                </a:lnTo>
                <a:lnTo>
                  <a:pt x="15" y="17"/>
                </a:lnTo>
                <a:lnTo>
                  <a:pt x="15" y="18"/>
                </a:lnTo>
                <a:lnTo>
                  <a:pt x="15" y="12"/>
                </a:lnTo>
                <a:lnTo>
                  <a:pt x="16" y="13"/>
                </a:lnTo>
                <a:lnTo>
                  <a:pt x="16" y="19"/>
                </a:lnTo>
                <a:lnTo>
                  <a:pt x="16" y="17"/>
                </a:lnTo>
                <a:lnTo>
                  <a:pt x="17" y="18"/>
                </a:lnTo>
                <a:lnTo>
                  <a:pt x="17" y="19"/>
                </a:lnTo>
                <a:lnTo>
                  <a:pt x="17" y="12"/>
                </a:lnTo>
                <a:lnTo>
                  <a:pt x="17" y="13"/>
                </a:lnTo>
                <a:lnTo>
                  <a:pt x="18" y="12"/>
                </a:lnTo>
                <a:lnTo>
                  <a:pt x="18" y="20"/>
                </a:lnTo>
                <a:lnTo>
                  <a:pt x="18" y="8"/>
                </a:lnTo>
                <a:lnTo>
                  <a:pt x="18" y="17"/>
                </a:lnTo>
                <a:lnTo>
                  <a:pt x="20" y="15"/>
                </a:lnTo>
                <a:lnTo>
                  <a:pt x="20" y="17"/>
                </a:lnTo>
                <a:lnTo>
                  <a:pt x="20" y="9"/>
                </a:lnTo>
                <a:lnTo>
                  <a:pt x="20" y="12"/>
                </a:lnTo>
                <a:lnTo>
                  <a:pt x="21" y="13"/>
                </a:lnTo>
                <a:lnTo>
                  <a:pt x="21" y="17"/>
                </a:lnTo>
                <a:lnTo>
                  <a:pt x="21" y="12"/>
                </a:lnTo>
                <a:lnTo>
                  <a:pt x="22" y="14"/>
                </a:lnTo>
                <a:lnTo>
                  <a:pt x="22" y="18"/>
                </a:lnTo>
                <a:lnTo>
                  <a:pt x="22" y="9"/>
                </a:lnTo>
                <a:lnTo>
                  <a:pt x="22" y="18"/>
                </a:lnTo>
                <a:lnTo>
                  <a:pt x="23" y="14"/>
                </a:lnTo>
                <a:lnTo>
                  <a:pt x="23" y="20"/>
                </a:lnTo>
                <a:lnTo>
                  <a:pt x="23" y="0"/>
                </a:lnTo>
                <a:lnTo>
                  <a:pt x="23" y="18"/>
                </a:lnTo>
                <a:lnTo>
                  <a:pt x="25" y="15"/>
                </a:lnTo>
                <a:lnTo>
                  <a:pt x="25" y="18"/>
                </a:lnTo>
                <a:lnTo>
                  <a:pt x="25" y="9"/>
                </a:lnTo>
                <a:lnTo>
                  <a:pt x="25" y="17"/>
                </a:lnTo>
                <a:lnTo>
                  <a:pt x="26" y="19"/>
                </a:lnTo>
                <a:lnTo>
                  <a:pt x="26" y="20"/>
                </a:lnTo>
                <a:lnTo>
                  <a:pt x="26" y="12"/>
                </a:lnTo>
                <a:lnTo>
                  <a:pt x="26" y="14"/>
                </a:lnTo>
                <a:lnTo>
                  <a:pt x="27" y="13"/>
                </a:lnTo>
                <a:lnTo>
                  <a:pt x="27" y="18"/>
                </a:lnTo>
                <a:lnTo>
                  <a:pt x="27" y="12"/>
                </a:lnTo>
                <a:lnTo>
                  <a:pt x="27" y="17"/>
                </a:lnTo>
                <a:lnTo>
                  <a:pt x="28" y="18"/>
                </a:lnTo>
                <a:lnTo>
                  <a:pt x="28" y="23"/>
                </a:lnTo>
                <a:lnTo>
                  <a:pt x="28" y="3"/>
                </a:lnTo>
                <a:lnTo>
                  <a:pt x="28" y="17"/>
                </a:lnTo>
                <a:lnTo>
                  <a:pt x="30" y="14"/>
                </a:lnTo>
                <a:lnTo>
                  <a:pt x="30" y="20"/>
                </a:lnTo>
                <a:lnTo>
                  <a:pt x="30" y="10"/>
                </a:lnTo>
                <a:lnTo>
                  <a:pt x="30" y="15"/>
                </a:lnTo>
                <a:lnTo>
                  <a:pt x="31" y="17"/>
                </a:lnTo>
                <a:lnTo>
                  <a:pt x="31" y="22"/>
                </a:lnTo>
                <a:lnTo>
                  <a:pt x="31" y="8"/>
                </a:lnTo>
                <a:lnTo>
                  <a:pt x="31" y="15"/>
                </a:lnTo>
                <a:lnTo>
                  <a:pt x="32" y="17"/>
                </a:lnTo>
                <a:lnTo>
                  <a:pt x="32" y="10"/>
                </a:lnTo>
                <a:lnTo>
                  <a:pt x="32" y="19"/>
                </a:lnTo>
                <a:lnTo>
                  <a:pt x="33" y="20"/>
                </a:lnTo>
                <a:lnTo>
                  <a:pt x="33" y="23"/>
                </a:lnTo>
                <a:lnTo>
                  <a:pt x="33" y="14"/>
                </a:lnTo>
                <a:lnTo>
                  <a:pt x="33" y="18"/>
                </a:lnTo>
                <a:lnTo>
                  <a:pt x="35" y="17"/>
                </a:lnTo>
                <a:lnTo>
                  <a:pt x="35" y="19"/>
                </a:lnTo>
                <a:lnTo>
                  <a:pt x="35" y="13"/>
                </a:lnTo>
                <a:lnTo>
                  <a:pt x="35" y="15"/>
                </a:lnTo>
                <a:lnTo>
                  <a:pt x="36" y="17"/>
                </a:lnTo>
                <a:lnTo>
                  <a:pt x="36" y="20"/>
                </a:lnTo>
                <a:lnTo>
                  <a:pt x="36" y="10"/>
                </a:lnTo>
                <a:lnTo>
                  <a:pt x="37" y="13"/>
                </a:lnTo>
                <a:lnTo>
                  <a:pt x="37" y="20"/>
                </a:lnTo>
                <a:lnTo>
                  <a:pt x="37" y="12"/>
                </a:lnTo>
                <a:lnTo>
                  <a:pt x="38" y="13"/>
                </a:lnTo>
                <a:lnTo>
                  <a:pt x="38" y="23"/>
                </a:lnTo>
                <a:lnTo>
                  <a:pt x="38" y="22"/>
                </a:lnTo>
                <a:lnTo>
                  <a:pt x="40" y="20"/>
                </a:lnTo>
                <a:lnTo>
                  <a:pt x="40" y="12"/>
                </a:lnTo>
                <a:lnTo>
                  <a:pt x="40" y="19"/>
                </a:lnTo>
                <a:lnTo>
                  <a:pt x="41" y="18"/>
                </a:lnTo>
                <a:lnTo>
                  <a:pt x="41" y="10"/>
                </a:lnTo>
                <a:lnTo>
                  <a:pt x="41" y="15"/>
                </a:lnTo>
                <a:lnTo>
                  <a:pt x="42" y="17"/>
                </a:lnTo>
                <a:lnTo>
                  <a:pt x="42" y="19"/>
                </a:lnTo>
                <a:lnTo>
                  <a:pt x="42" y="13"/>
                </a:lnTo>
                <a:lnTo>
                  <a:pt x="42" y="15"/>
                </a:lnTo>
                <a:lnTo>
                  <a:pt x="43" y="18"/>
                </a:lnTo>
                <a:lnTo>
                  <a:pt x="43" y="27"/>
                </a:lnTo>
                <a:lnTo>
                  <a:pt x="43" y="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8" name="Freeform 90"/>
          <p:cNvSpPr>
            <a:spLocks/>
          </p:cNvSpPr>
          <p:nvPr/>
        </p:nvSpPr>
        <p:spPr bwMode="auto">
          <a:xfrm>
            <a:off x="1663700" y="5873750"/>
            <a:ext cx="177800" cy="55563"/>
          </a:xfrm>
          <a:custGeom>
            <a:avLst/>
            <a:gdLst>
              <a:gd name="T0" fmla="*/ 2147483646 w 43"/>
              <a:gd name="T1" fmla="*/ 2147483646 h 23"/>
              <a:gd name="T2" fmla="*/ 2147483646 w 43"/>
              <a:gd name="T3" fmla="*/ 2147483646 h 23"/>
              <a:gd name="T4" fmla="*/ 2147483646 w 43"/>
              <a:gd name="T5" fmla="*/ 2147483646 h 23"/>
              <a:gd name="T6" fmla="*/ 2147483646 w 43"/>
              <a:gd name="T7" fmla="*/ 2147483646 h 23"/>
              <a:gd name="T8" fmla="*/ 2147483646 w 43"/>
              <a:gd name="T9" fmla="*/ 2147483646 h 23"/>
              <a:gd name="T10" fmla="*/ 2147483646 w 43"/>
              <a:gd name="T11" fmla="*/ 2147483646 h 23"/>
              <a:gd name="T12" fmla="*/ 2147483646 w 43"/>
              <a:gd name="T13" fmla="*/ 2147483646 h 23"/>
              <a:gd name="T14" fmla="*/ 2147483646 w 43"/>
              <a:gd name="T15" fmla="*/ 2147483646 h 23"/>
              <a:gd name="T16" fmla="*/ 2147483646 w 43"/>
              <a:gd name="T17" fmla="*/ 2147483646 h 23"/>
              <a:gd name="T18" fmla="*/ 2147483646 w 43"/>
              <a:gd name="T19" fmla="*/ 2147483646 h 23"/>
              <a:gd name="T20" fmla="*/ 2147483646 w 43"/>
              <a:gd name="T21" fmla="*/ 2147483646 h 23"/>
              <a:gd name="T22" fmla="*/ 2147483646 w 43"/>
              <a:gd name="T23" fmla="*/ 2147483646 h 23"/>
              <a:gd name="T24" fmla="*/ 2147483646 w 43"/>
              <a:gd name="T25" fmla="*/ 2147483646 h 23"/>
              <a:gd name="T26" fmla="*/ 2147483646 w 43"/>
              <a:gd name="T27" fmla="*/ 2147483646 h 23"/>
              <a:gd name="T28" fmla="*/ 2147483646 w 43"/>
              <a:gd name="T29" fmla="*/ 2147483646 h 23"/>
              <a:gd name="T30" fmla="*/ 2147483646 w 43"/>
              <a:gd name="T31" fmla="*/ 2147483646 h 23"/>
              <a:gd name="T32" fmla="*/ 2147483646 w 43"/>
              <a:gd name="T33" fmla="*/ 2147483646 h 23"/>
              <a:gd name="T34" fmla="*/ 2147483646 w 43"/>
              <a:gd name="T35" fmla="*/ 2147483646 h 23"/>
              <a:gd name="T36" fmla="*/ 2147483646 w 43"/>
              <a:gd name="T37" fmla="*/ 2147483646 h 23"/>
              <a:gd name="T38" fmla="*/ 2147483646 w 43"/>
              <a:gd name="T39" fmla="*/ 2147483646 h 23"/>
              <a:gd name="T40" fmla="*/ 2147483646 w 43"/>
              <a:gd name="T41" fmla="*/ 2147483646 h 23"/>
              <a:gd name="T42" fmla="*/ 2147483646 w 43"/>
              <a:gd name="T43" fmla="*/ 2147483646 h 23"/>
              <a:gd name="T44" fmla="*/ 2147483646 w 43"/>
              <a:gd name="T45" fmla="*/ 2147483646 h 23"/>
              <a:gd name="T46" fmla="*/ 2147483646 w 43"/>
              <a:gd name="T47" fmla="*/ 2147483646 h 23"/>
              <a:gd name="T48" fmla="*/ 2147483646 w 43"/>
              <a:gd name="T49" fmla="*/ 2147483646 h 23"/>
              <a:gd name="T50" fmla="*/ 2147483646 w 43"/>
              <a:gd name="T51" fmla="*/ 2147483646 h 23"/>
              <a:gd name="T52" fmla="*/ 2147483646 w 43"/>
              <a:gd name="T53" fmla="*/ 2147483646 h 23"/>
              <a:gd name="T54" fmla="*/ 2147483646 w 43"/>
              <a:gd name="T55" fmla="*/ 2147483646 h 23"/>
              <a:gd name="T56" fmla="*/ 2147483646 w 43"/>
              <a:gd name="T57" fmla="*/ 2147483646 h 23"/>
              <a:gd name="T58" fmla="*/ 2147483646 w 43"/>
              <a:gd name="T59" fmla="*/ 2147483646 h 23"/>
              <a:gd name="T60" fmla="*/ 2147483646 w 43"/>
              <a:gd name="T61" fmla="*/ 2147483646 h 23"/>
              <a:gd name="T62" fmla="*/ 2147483646 w 43"/>
              <a:gd name="T63" fmla="*/ 2147483646 h 23"/>
              <a:gd name="T64" fmla="*/ 2147483646 w 43"/>
              <a:gd name="T65" fmla="*/ 2147483646 h 23"/>
              <a:gd name="T66" fmla="*/ 2147483646 w 43"/>
              <a:gd name="T67" fmla="*/ 2147483646 h 23"/>
              <a:gd name="T68" fmla="*/ 2147483646 w 43"/>
              <a:gd name="T69" fmla="*/ 2147483646 h 23"/>
              <a:gd name="T70" fmla="*/ 2147483646 w 43"/>
              <a:gd name="T71" fmla="*/ 2147483646 h 23"/>
              <a:gd name="T72" fmla="*/ 2147483646 w 43"/>
              <a:gd name="T73" fmla="*/ 2147483646 h 23"/>
              <a:gd name="T74" fmla="*/ 2147483646 w 43"/>
              <a:gd name="T75" fmla="*/ 2147483646 h 23"/>
              <a:gd name="T76" fmla="*/ 2147483646 w 43"/>
              <a:gd name="T77" fmla="*/ 2147483646 h 23"/>
              <a:gd name="T78" fmla="*/ 2147483646 w 43"/>
              <a:gd name="T79" fmla="*/ 2147483646 h 23"/>
              <a:gd name="T80" fmla="*/ 2147483646 w 43"/>
              <a:gd name="T81" fmla="*/ 2147483646 h 23"/>
              <a:gd name="T82" fmla="*/ 2147483646 w 43"/>
              <a:gd name="T83" fmla="*/ 0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3"/>
              <a:gd name="T128" fmla="*/ 43 w 43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3">
                <a:moveTo>
                  <a:pt x="0" y="3"/>
                </a:moveTo>
                <a:lnTo>
                  <a:pt x="0" y="15"/>
                </a:lnTo>
                <a:lnTo>
                  <a:pt x="2" y="13"/>
                </a:lnTo>
                <a:lnTo>
                  <a:pt x="2" y="14"/>
                </a:lnTo>
                <a:lnTo>
                  <a:pt x="2" y="4"/>
                </a:lnTo>
                <a:lnTo>
                  <a:pt x="2" y="5"/>
                </a:lnTo>
                <a:lnTo>
                  <a:pt x="3" y="9"/>
                </a:lnTo>
                <a:lnTo>
                  <a:pt x="3" y="15"/>
                </a:lnTo>
                <a:lnTo>
                  <a:pt x="3" y="3"/>
                </a:lnTo>
                <a:lnTo>
                  <a:pt x="3" y="10"/>
                </a:lnTo>
                <a:lnTo>
                  <a:pt x="4" y="12"/>
                </a:lnTo>
                <a:lnTo>
                  <a:pt x="4" y="17"/>
                </a:lnTo>
                <a:lnTo>
                  <a:pt x="4" y="7"/>
                </a:lnTo>
                <a:lnTo>
                  <a:pt x="4" y="12"/>
                </a:lnTo>
                <a:lnTo>
                  <a:pt x="5" y="9"/>
                </a:lnTo>
                <a:lnTo>
                  <a:pt x="5" y="12"/>
                </a:lnTo>
                <a:lnTo>
                  <a:pt x="5" y="4"/>
                </a:lnTo>
                <a:lnTo>
                  <a:pt x="5" y="10"/>
                </a:lnTo>
                <a:lnTo>
                  <a:pt x="7" y="13"/>
                </a:lnTo>
                <a:lnTo>
                  <a:pt x="7" y="5"/>
                </a:lnTo>
                <a:lnTo>
                  <a:pt x="7" y="10"/>
                </a:lnTo>
                <a:lnTo>
                  <a:pt x="8" y="8"/>
                </a:lnTo>
                <a:lnTo>
                  <a:pt x="8" y="13"/>
                </a:lnTo>
                <a:lnTo>
                  <a:pt x="8" y="5"/>
                </a:lnTo>
                <a:lnTo>
                  <a:pt x="8" y="7"/>
                </a:lnTo>
                <a:lnTo>
                  <a:pt x="9" y="8"/>
                </a:lnTo>
                <a:lnTo>
                  <a:pt x="9" y="14"/>
                </a:lnTo>
                <a:lnTo>
                  <a:pt x="9" y="5"/>
                </a:lnTo>
                <a:lnTo>
                  <a:pt x="9" y="10"/>
                </a:lnTo>
                <a:lnTo>
                  <a:pt x="10" y="8"/>
                </a:lnTo>
                <a:lnTo>
                  <a:pt x="10" y="14"/>
                </a:lnTo>
                <a:lnTo>
                  <a:pt x="10" y="5"/>
                </a:lnTo>
                <a:lnTo>
                  <a:pt x="12" y="3"/>
                </a:lnTo>
                <a:lnTo>
                  <a:pt x="12" y="14"/>
                </a:lnTo>
                <a:lnTo>
                  <a:pt x="12" y="2"/>
                </a:lnTo>
                <a:lnTo>
                  <a:pt x="12" y="5"/>
                </a:lnTo>
                <a:lnTo>
                  <a:pt x="13" y="8"/>
                </a:lnTo>
                <a:lnTo>
                  <a:pt x="13" y="17"/>
                </a:lnTo>
                <a:lnTo>
                  <a:pt x="13" y="7"/>
                </a:lnTo>
                <a:lnTo>
                  <a:pt x="13" y="10"/>
                </a:lnTo>
                <a:lnTo>
                  <a:pt x="14" y="12"/>
                </a:lnTo>
                <a:lnTo>
                  <a:pt x="14" y="15"/>
                </a:lnTo>
                <a:lnTo>
                  <a:pt x="14" y="7"/>
                </a:lnTo>
                <a:lnTo>
                  <a:pt x="14" y="14"/>
                </a:lnTo>
                <a:lnTo>
                  <a:pt x="15" y="13"/>
                </a:lnTo>
                <a:lnTo>
                  <a:pt x="15" y="17"/>
                </a:lnTo>
                <a:lnTo>
                  <a:pt x="15" y="5"/>
                </a:lnTo>
                <a:lnTo>
                  <a:pt x="15" y="12"/>
                </a:lnTo>
                <a:lnTo>
                  <a:pt x="17" y="7"/>
                </a:lnTo>
                <a:lnTo>
                  <a:pt x="17" y="17"/>
                </a:lnTo>
                <a:lnTo>
                  <a:pt x="17" y="2"/>
                </a:lnTo>
                <a:lnTo>
                  <a:pt x="17" y="10"/>
                </a:lnTo>
                <a:lnTo>
                  <a:pt x="18" y="8"/>
                </a:lnTo>
                <a:lnTo>
                  <a:pt x="18" y="17"/>
                </a:lnTo>
                <a:lnTo>
                  <a:pt x="18" y="7"/>
                </a:lnTo>
                <a:lnTo>
                  <a:pt x="18" y="14"/>
                </a:lnTo>
                <a:lnTo>
                  <a:pt x="19" y="15"/>
                </a:lnTo>
                <a:lnTo>
                  <a:pt x="19" y="5"/>
                </a:lnTo>
                <a:lnTo>
                  <a:pt x="19" y="13"/>
                </a:lnTo>
                <a:lnTo>
                  <a:pt x="20" y="14"/>
                </a:lnTo>
                <a:lnTo>
                  <a:pt x="20" y="18"/>
                </a:lnTo>
                <a:lnTo>
                  <a:pt x="20" y="8"/>
                </a:lnTo>
                <a:lnTo>
                  <a:pt x="20" y="17"/>
                </a:lnTo>
                <a:lnTo>
                  <a:pt x="22" y="14"/>
                </a:lnTo>
                <a:lnTo>
                  <a:pt x="22" y="7"/>
                </a:lnTo>
                <a:lnTo>
                  <a:pt x="22" y="12"/>
                </a:lnTo>
                <a:lnTo>
                  <a:pt x="23" y="7"/>
                </a:lnTo>
                <a:lnTo>
                  <a:pt x="23" y="15"/>
                </a:lnTo>
                <a:lnTo>
                  <a:pt x="23" y="5"/>
                </a:lnTo>
                <a:lnTo>
                  <a:pt x="23" y="8"/>
                </a:lnTo>
                <a:lnTo>
                  <a:pt x="24" y="10"/>
                </a:lnTo>
                <a:lnTo>
                  <a:pt x="24" y="13"/>
                </a:lnTo>
                <a:lnTo>
                  <a:pt x="24" y="5"/>
                </a:lnTo>
                <a:lnTo>
                  <a:pt x="24" y="12"/>
                </a:lnTo>
                <a:lnTo>
                  <a:pt x="25" y="13"/>
                </a:lnTo>
                <a:lnTo>
                  <a:pt x="25" y="15"/>
                </a:lnTo>
                <a:lnTo>
                  <a:pt x="25" y="3"/>
                </a:lnTo>
                <a:lnTo>
                  <a:pt x="27" y="4"/>
                </a:lnTo>
                <a:lnTo>
                  <a:pt x="27" y="23"/>
                </a:lnTo>
                <a:lnTo>
                  <a:pt x="27" y="9"/>
                </a:lnTo>
                <a:lnTo>
                  <a:pt x="28" y="7"/>
                </a:lnTo>
                <a:lnTo>
                  <a:pt x="28" y="14"/>
                </a:lnTo>
                <a:lnTo>
                  <a:pt x="28" y="2"/>
                </a:lnTo>
                <a:lnTo>
                  <a:pt x="28" y="12"/>
                </a:lnTo>
                <a:lnTo>
                  <a:pt x="29" y="10"/>
                </a:lnTo>
                <a:lnTo>
                  <a:pt x="29" y="14"/>
                </a:lnTo>
                <a:lnTo>
                  <a:pt x="29" y="5"/>
                </a:lnTo>
                <a:lnTo>
                  <a:pt x="29" y="12"/>
                </a:lnTo>
                <a:lnTo>
                  <a:pt x="30" y="9"/>
                </a:lnTo>
                <a:lnTo>
                  <a:pt x="30" y="14"/>
                </a:lnTo>
                <a:lnTo>
                  <a:pt x="30" y="4"/>
                </a:lnTo>
                <a:lnTo>
                  <a:pt x="30" y="9"/>
                </a:lnTo>
                <a:lnTo>
                  <a:pt x="32" y="8"/>
                </a:lnTo>
                <a:lnTo>
                  <a:pt x="32" y="20"/>
                </a:lnTo>
                <a:lnTo>
                  <a:pt x="32" y="4"/>
                </a:lnTo>
                <a:lnTo>
                  <a:pt x="33" y="5"/>
                </a:lnTo>
                <a:lnTo>
                  <a:pt x="33" y="15"/>
                </a:lnTo>
                <a:lnTo>
                  <a:pt x="33" y="3"/>
                </a:lnTo>
                <a:lnTo>
                  <a:pt x="33" y="10"/>
                </a:lnTo>
                <a:lnTo>
                  <a:pt x="34" y="10"/>
                </a:lnTo>
                <a:lnTo>
                  <a:pt x="34" y="17"/>
                </a:lnTo>
                <a:lnTo>
                  <a:pt x="34" y="4"/>
                </a:lnTo>
                <a:lnTo>
                  <a:pt x="34" y="13"/>
                </a:lnTo>
                <a:lnTo>
                  <a:pt x="35" y="12"/>
                </a:lnTo>
                <a:lnTo>
                  <a:pt x="35" y="15"/>
                </a:lnTo>
                <a:lnTo>
                  <a:pt x="35" y="4"/>
                </a:lnTo>
                <a:lnTo>
                  <a:pt x="35" y="9"/>
                </a:lnTo>
                <a:lnTo>
                  <a:pt x="37" y="8"/>
                </a:lnTo>
                <a:lnTo>
                  <a:pt x="37" y="14"/>
                </a:lnTo>
                <a:lnTo>
                  <a:pt x="37" y="4"/>
                </a:lnTo>
                <a:lnTo>
                  <a:pt x="37" y="13"/>
                </a:lnTo>
                <a:lnTo>
                  <a:pt x="38" y="12"/>
                </a:lnTo>
                <a:lnTo>
                  <a:pt x="38" y="13"/>
                </a:lnTo>
                <a:lnTo>
                  <a:pt x="38" y="7"/>
                </a:lnTo>
                <a:lnTo>
                  <a:pt x="38" y="12"/>
                </a:lnTo>
                <a:lnTo>
                  <a:pt x="39" y="10"/>
                </a:lnTo>
                <a:lnTo>
                  <a:pt x="39" y="13"/>
                </a:lnTo>
                <a:lnTo>
                  <a:pt x="39" y="5"/>
                </a:lnTo>
                <a:lnTo>
                  <a:pt x="39" y="12"/>
                </a:lnTo>
                <a:lnTo>
                  <a:pt x="40" y="10"/>
                </a:lnTo>
                <a:lnTo>
                  <a:pt x="40" y="15"/>
                </a:lnTo>
                <a:lnTo>
                  <a:pt x="40" y="5"/>
                </a:lnTo>
                <a:lnTo>
                  <a:pt x="40" y="12"/>
                </a:lnTo>
                <a:lnTo>
                  <a:pt x="42" y="13"/>
                </a:lnTo>
                <a:lnTo>
                  <a:pt x="42" y="14"/>
                </a:lnTo>
                <a:lnTo>
                  <a:pt x="42" y="0"/>
                </a:lnTo>
                <a:lnTo>
                  <a:pt x="42" y="13"/>
                </a:lnTo>
                <a:lnTo>
                  <a:pt x="43" y="1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69" name="Freeform 91"/>
          <p:cNvSpPr>
            <a:spLocks/>
          </p:cNvSpPr>
          <p:nvPr/>
        </p:nvSpPr>
        <p:spPr bwMode="auto">
          <a:xfrm>
            <a:off x="1841500" y="5867400"/>
            <a:ext cx="173038" cy="61913"/>
          </a:xfrm>
          <a:custGeom>
            <a:avLst/>
            <a:gdLst>
              <a:gd name="T0" fmla="*/ 0 w 42"/>
              <a:gd name="T1" fmla="*/ 2147483646 h 26"/>
              <a:gd name="T2" fmla="*/ 2147483646 w 42"/>
              <a:gd name="T3" fmla="*/ 2147483646 h 26"/>
              <a:gd name="T4" fmla="*/ 2147483646 w 42"/>
              <a:gd name="T5" fmla="*/ 2147483646 h 26"/>
              <a:gd name="T6" fmla="*/ 2147483646 w 42"/>
              <a:gd name="T7" fmla="*/ 2147483646 h 26"/>
              <a:gd name="T8" fmla="*/ 2147483646 w 42"/>
              <a:gd name="T9" fmla="*/ 2147483646 h 26"/>
              <a:gd name="T10" fmla="*/ 2147483646 w 42"/>
              <a:gd name="T11" fmla="*/ 2147483646 h 26"/>
              <a:gd name="T12" fmla="*/ 2147483646 w 42"/>
              <a:gd name="T13" fmla="*/ 2147483646 h 26"/>
              <a:gd name="T14" fmla="*/ 2147483646 w 42"/>
              <a:gd name="T15" fmla="*/ 2147483646 h 26"/>
              <a:gd name="T16" fmla="*/ 2147483646 w 42"/>
              <a:gd name="T17" fmla="*/ 2147483646 h 26"/>
              <a:gd name="T18" fmla="*/ 2147483646 w 42"/>
              <a:gd name="T19" fmla="*/ 2147483646 h 26"/>
              <a:gd name="T20" fmla="*/ 2147483646 w 42"/>
              <a:gd name="T21" fmla="*/ 2147483646 h 26"/>
              <a:gd name="T22" fmla="*/ 2147483646 w 42"/>
              <a:gd name="T23" fmla="*/ 2147483646 h 26"/>
              <a:gd name="T24" fmla="*/ 2147483646 w 42"/>
              <a:gd name="T25" fmla="*/ 2147483646 h 26"/>
              <a:gd name="T26" fmla="*/ 2147483646 w 42"/>
              <a:gd name="T27" fmla="*/ 2147483646 h 26"/>
              <a:gd name="T28" fmla="*/ 2147483646 w 42"/>
              <a:gd name="T29" fmla="*/ 2147483646 h 26"/>
              <a:gd name="T30" fmla="*/ 2147483646 w 42"/>
              <a:gd name="T31" fmla="*/ 2147483646 h 26"/>
              <a:gd name="T32" fmla="*/ 2147483646 w 42"/>
              <a:gd name="T33" fmla="*/ 2147483646 h 26"/>
              <a:gd name="T34" fmla="*/ 2147483646 w 42"/>
              <a:gd name="T35" fmla="*/ 2147483646 h 26"/>
              <a:gd name="T36" fmla="*/ 2147483646 w 42"/>
              <a:gd name="T37" fmla="*/ 2147483646 h 26"/>
              <a:gd name="T38" fmla="*/ 2147483646 w 42"/>
              <a:gd name="T39" fmla="*/ 2147483646 h 26"/>
              <a:gd name="T40" fmla="*/ 2147483646 w 42"/>
              <a:gd name="T41" fmla="*/ 2147483646 h 26"/>
              <a:gd name="T42" fmla="*/ 2147483646 w 42"/>
              <a:gd name="T43" fmla="*/ 2147483646 h 26"/>
              <a:gd name="T44" fmla="*/ 2147483646 w 42"/>
              <a:gd name="T45" fmla="*/ 2147483646 h 26"/>
              <a:gd name="T46" fmla="*/ 2147483646 w 42"/>
              <a:gd name="T47" fmla="*/ 2147483646 h 26"/>
              <a:gd name="T48" fmla="*/ 2147483646 w 42"/>
              <a:gd name="T49" fmla="*/ 2147483646 h 26"/>
              <a:gd name="T50" fmla="*/ 2147483646 w 42"/>
              <a:gd name="T51" fmla="*/ 2147483646 h 26"/>
              <a:gd name="T52" fmla="*/ 2147483646 w 42"/>
              <a:gd name="T53" fmla="*/ 2147483646 h 26"/>
              <a:gd name="T54" fmla="*/ 2147483646 w 42"/>
              <a:gd name="T55" fmla="*/ 2147483646 h 26"/>
              <a:gd name="T56" fmla="*/ 2147483646 w 42"/>
              <a:gd name="T57" fmla="*/ 2147483646 h 26"/>
              <a:gd name="T58" fmla="*/ 2147483646 w 42"/>
              <a:gd name="T59" fmla="*/ 2147483646 h 26"/>
              <a:gd name="T60" fmla="*/ 2147483646 w 42"/>
              <a:gd name="T61" fmla="*/ 2147483646 h 26"/>
              <a:gd name="T62" fmla="*/ 2147483646 w 42"/>
              <a:gd name="T63" fmla="*/ 2147483646 h 26"/>
              <a:gd name="T64" fmla="*/ 2147483646 w 42"/>
              <a:gd name="T65" fmla="*/ 2147483646 h 26"/>
              <a:gd name="T66" fmla="*/ 2147483646 w 42"/>
              <a:gd name="T67" fmla="*/ 2147483646 h 26"/>
              <a:gd name="T68" fmla="*/ 2147483646 w 42"/>
              <a:gd name="T69" fmla="*/ 2147483646 h 26"/>
              <a:gd name="T70" fmla="*/ 2147483646 w 42"/>
              <a:gd name="T71" fmla="*/ 2147483646 h 26"/>
              <a:gd name="T72" fmla="*/ 2147483646 w 42"/>
              <a:gd name="T73" fmla="*/ 2147483646 h 26"/>
              <a:gd name="T74" fmla="*/ 2147483646 w 42"/>
              <a:gd name="T75" fmla="*/ 2147483646 h 26"/>
              <a:gd name="T76" fmla="*/ 2147483646 w 42"/>
              <a:gd name="T77" fmla="*/ 2147483646 h 26"/>
              <a:gd name="T78" fmla="*/ 2147483646 w 42"/>
              <a:gd name="T79" fmla="*/ 2147483646 h 26"/>
              <a:gd name="T80" fmla="*/ 2147483646 w 42"/>
              <a:gd name="T81" fmla="*/ 2147483646 h 26"/>
              <a:gd name="T82" fmla="*/ 2147483646 w 42"/>
              <a:gd name="T83" fmla="*/ 2147483646 h 2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6"/>
              <a:gd name="T128" fmla="*/ 42 w 42"/>
              <a:gd name="T129" fmla="*/ 26 h 2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6">
                <a:moveTo>
                  <a:pt x="0" y="15"/>
                </a:moveTo>
                <a:lnTo>
                  <a:pt x="0" y="20"/>
                </a:lnTo>
                <a:lnTo>
                  <a:pt x="0" y="10"/>
                </a:lnTo>
                <a:lnTo>
                  <a:pt x="0" y="11"/>
                </a:lnTo>
                <a:lnTo>
                  <a:pt x="1" y="10"/>
                </a:lnTo>
                <a:lnTo>
                  <a:pt x="1" y="18"/>
                </a:lnTo>
                <a:lnTo>
                  <a:pt x="1" y="8"/>
                </a:lnTo>
                <a:lnTo>
                  <a:pt x="1" y="16"/>
                </a:lnTo>
                <a:lnTo>
                  <a:pt x="2" y="15"/>
                </a:lnTo>
                <a:lnTo>
                  <a:pt x="2" y="11"/>
                </a:lnTo>
                <a:lnTo>
                  <a:pt x="2" y="17"/>
                </a:lnTo>
                <a:lnTo>
                  <a:pt x="4" y="16"/>
                </a:lnTo>
                <a:lnTo>
                  <a:pt x="4" y="22"/>
                </a:lnTo>
                <a:lnTo>
                  <a:pt x="4" y="2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5" y="17"/>
                </a:lnTo>
                <a:lnTo>
                  <a:pt x="6" y="16"/>
                </a:lnTo>
                <a:lnTo>
                  <a:pt x="6" y="17"/>
                </a:lnTo>
                <a:lnTo>
                  <a:pt x="6" y="10"/>
                </a:lnTo>
                <a:lnTo>
                  <a:pt x="6" y="15"/>
                </a:lnTo>
                <a:lnTo>
                  <a:pt x="7" y="13"/>
                </a:lnTo>
                <a:lnTo>
                  <a:pt x="7" y="18"/>
                </a:lnTo>
                <a:lnTo>
                  <a:pt x="7" y="8"/>
                </a:lnTo>
                <a:lnTo>
                  <a:pt x="7" y="15"/>
                </a:lnTo>
                <a:lnTo>
                  <a:pt x="9" y="13"/>
                </a:lnTo>
                <a:lnTo>
                  <a:pt x="9" y="21"/>
                </a:lnTo>
                <a:lnTo>
                  <a:pt x="9" y="10"/>
                </a:lnTo>
                <a:lnTo>
                  <a:pt x="9" y="13"/>
                </a:lnTo>
                <a:lnTo>
                  <a:pt x="10" y="15"/>
                </a:lnTo>
                <a:lnTo>
                  <a:pt x="10" y="17"/>
                </a:lnTo>
                <a:lnTo>
                  <a:pt x="10" y="8"/>
                </a:lnTo>
                <a:lnTo>
                  <a:pt x="10" y="16"/>
                </a:lnTo>
                <a:lnTo>
                  <a:pt x="11" y="15"/>
                </a:lnTo>
                <a:lnTo>
                  <a:pt x="11" y="17"/>
                </a:lnTo>
                <a:lnTo>
                  <a:pt x="11" y="8"/>
                </a:lnTo>
                <a:lnTo>
                  <a:pt x="11" y="10"/>
                </a:lnTo>
                <a:lnTo>
                  <a:pt x="12" y="15"/>
                </a:lnTo>
                <a:lnTo>
                  <a:pt x="12" y="18"/>
                </a:lnTo>
                <a:lnTo>
                  <a:pt x="12" y="13"/>
                </a:lnTo>
                <a:lnTo>
                  <a:pt x="14" y="12"/>
                </a:lnTo>
                <a:lnTo>
                  <a:pt x="14" y="23"/>
                </a:lnTo>
                <a:lnTo>
                  <a:pt x="14" y="11"/>
                </a:lnTo>
                <a:lnTo>
                  <a:pt x="15" y="12"/>
                </a:lnTo>
                <a:lnTo>
                  <a:pt x="15" y="17"/>
                </a:lnTo>
                <a:lnTo>
                  <a:pt x="15" y="6"/>
                </a:lnTo>
                <a:lnTo>
                  <a:pt x="15" y="12"/>
                </a:lnTo>
                <a:lnTo>
                  <a:pt x="16" y="11"/>
                </a:lnTo>
                <a:lnTo>
                  <a:pt x="16" y="17"/>
                </a:lnTo>
                <a:lnTo>
                  <a:pt x="16" y="8"/>
                </a:lnTo>
                <a:lnTo>
                  <a:pt x="16" y="13"/>
                </a:lnTo>
                <a:lnTo>
                  <a:pt x="17" y="17"/>
                </a:lnTo>
                <a:lnTo>
                  <a:pt x="17" y="16"/>
                </a:lnTo>
                <a:lnTo>
                  <a:pt x="17" y="11"/>
                </a:lnTo>
                <a:lnTo>
                  <a:pt x="17" y="12"/>
                </a:lnTo>
                <a:lnTo>
                  <a:pt x="19" y="13"/>
                </a:lnTo>
                <a:lnTo>
                  <a:pt x="19" y="26"/>
                </a:lnTo>
                <a:lnTo>
                  <a:pt x="19" y="2"/>
                </a:lnTo>
                <a:lnTo>
                  <a:pt x="19" y="15"/>
                </a:lnTo>
                <a:lnTo>
                  <a:pt x="20" y="13"/>
                </a:lnTo>
                <a:lnTo>
                  <a:pt x="20" y="17"/>
                </a:lnTo>
                <a:lnTo>
                  <a:pt x="20" y="8"/>
                </a:lnTo>
                <a:lnTo>
                  <a:pt x="20" y="12"/>
                </a:lnTo>
                <a:lnTo>
                  <a:pt x="21" y="8"/>
                </a:lnTo>
                <a:lnTo>
                  <a:pt x="21" y="17"/>
                </a:lnTo>
                <a:lnTo>
                  <a:pt x="21" y="6"/>
                </a:lnTo>
                <a:lnTo>
                  <a:pt x="21" y="15"/>
                </a:lnTo>
                <a:lnTo>
                  <a:pt x="22" y="16"/>
                </a:lnTo>
                <a:lnTo>
                  <a:pt x="22" y="17"/>
                </a:lnTo>
                <a:lnTo>
                  <a:pt x="22" y="10"/>
                </a:lnTo>
                <a:lnTo>
                  <a:pt x="22" y="12"/>
                </a:lnTo>
                <a:lnTo>
                  <a:pt x="24" y="10"/>
                </a:lnTo>
                <a:lnTo>
                  <a:pt x="24" y="16"/>
                </a:lnTo>
                <a:lnTo>
                  <a:pt x="24" y="8"/>
                </a:lnTo>
                <a:lnTo>
                  <a:pt x="24" y="15"/>
                </a:lnTo>
                <a:lnTo>
                  <a:pt x="25" y="13"/>
                </a:lnTo>
                <a:lnTo>
                  <a:pt x="25" y="18"/>
                </a:lnTo>
                <a:lnTo>
                  <a:pt x="25" y="6"/>
                </a:lnTo>
                <a:lnTo>
                  <a:pt x="25" y="15"/>
                </a:lnTo>
                <a:lnTo>
                  <a:pt x="26" y="16"/>
                </a:lnTo>
                <a:lnTo>
                  <a:pt x="26" y="10"/>
                </a:lnTo>
                <a:lnTo>
                  <a:pt x="26" y="12"/>
                </a:lnTo>
                <a:lnTo>
                  <a:pt x="27" y="11"/>
                </a:lnTo>
                <a:lnTo>
                  <a:pt x="27" y="15"/>
                </a:lnTo>
                <a:lnTo>
                  <a:pt x="27" y="10"/>
                </a:lnTo>
                <a:lnTo>
                  <a:pt x="27" y="13"/>
                </a:lnTo>
                <a:lnTo>
                  <a:pt x="29" y="12"/>
                </a:lnTo>
                <a:lnTo>
                  <a:pt x="29" y="0"/>
                </a:lnTo>
                <a:lnTo>
                  <a:pt x="29" y="17"/>
                </a:lnTo>
                <a:lnTo>
                  <a:pt x="30" y="16"/>
                </a:lnTo>
                <a:lnTo>
                  <a:pt x="30" y="11"/>
                </a:lnTo>
                <a:lnTo>
                  <a:pt x="30" y="18"/>
                </a:lnTo>
                <a:lnTo>
                  <a:pt x="31" y="17"/>
                </a:lnTo>
                <a:lnTo>
                  <a:pt x="31" y="20"/>
                </a:lnTo>
                <a:lnTo>
                  <a:pt x="31" y="8"/>
                </a:lnTo>
                <a:lnTo>
                  <a:pt x="32" y="7"/>
                </a:lnTo>
                <a:lnTo>
                  <a:pt x="32" y="17"/>
                </a:lnTo>
                <a:lnTo>
                  <a:pt x="32" y="13"/>
                </a:lnTo>
                <a:lnTo>
                  <a:pt x="34" y="12"/>
                </a:lnTo>
                <a:lnTo>
                  <a:pt x="34" y="23"/>
                </a:lnTo>
                <a:lnTo>
                  <a:pt x="34" y="1"/>
                </a:lnTo>
                <a:lnTo>
                  <a:pt x="34" y="10"/>
                </a:lnTo>
                <a:lnTo>
                  <a:pt x="35" y="12"/>
                </a:lnTo>
                <a:lnTo>
                  <a:pt x="35" y="20"/>
                </a:lnTo>
                <a:lnTo>
                  <a:pt x="35" y="11"/>
                </a:lnTo>
                <a:lnTo>
                  <a:pt x="35" y="16"/>
                </a:lnTo>
                <a:lnTo>
                  <a:pt x="36" y="15"/>
                </a:lnTo>
                <a:lnTo>
                  <a:pt x="36" y="20"/>
                </a:lnTo>
                <a:lnTo>
                  <a:pt x="36" y="12"/>
                </a:lnTo>
                <a:lnTo>
                  <a:pt x="36" y="13"/>
                </a:lnTo>
                <a:lnTo>
                  <a:pt x="37" y="12"/>
                </a:lnTo>
                <a:lnTo>
                  <a:pt x="37" y="17"/>
                </a:lnTo>
                <a:lnTo>
                  <a:pt x="37" y="7"/>
                </a:lnTo>
                <a:lnTo>
                  <a:pt x="37" y="16"/>
                </a:lnTo>
                <a:lnTo>
                  <a:pt x="39" y="17"/>
                </a:lnTo>
                <a:lnTo>
                  <a:pt x="39" y="20"/>
                </a:lnTo>
                <a:lnTo>
                  <a:pt x="39" y="11"/>
                </a:lnTo>
                <a:lnTo>
                  <a:pt x="39" y="18"/>
                </a:lnTo>
                <a:lnTo>
                  <a:pt x="40" y="17"/>
                </a:lnTo>
                <a:lnTo>
                  <a:pt x="40" y="11"/>
                </a:lnTo>
                <a:lnTo>
                  <a:pt x="40" y="15"/>
                </a:lnTo>
                <a:lnTo>
                  <a:pt x="41" y="13"/>
                </a:lnTo>
                <a:lnTo>
                  <a:pt x="41" y="17"/>
                </a:lnTo>
                <a:lnTo>
                  <a:pt x="41" y="6"/>
                </a:lnTo>
                <a:lnTo>
                  <a:pt x="41" y="8"/>
                </a:lnTo>
                <a:lnTo>
                  <a:pt x="42" y="1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0" name="Freeform 92"/>
          <p:cNvSpPr>
            <a:spLocks/>
          </p:cNvSpPr>
          <p:nvPr/>
        </p:nvSpPr>
        <p:spPr bwMode="auto">
          <a:xfrm>
            <a:off x="2014538" y="5873750"/>
            <a:ext cx="177800" cy="55563"/>
          </a:xfrm>
          <a:custGeom>
            <a:avLst/>
            <a:gdLst>
              <a:gd name="T0" fmla="*/ 0 w 43"/>
              <a:gd name="T1" fmla="*/ 2147483646 h 23"/>
              <a:gd name="T2" fmla="*/ 2147483646 w 43"/>
              <a:gd name="T3" fmla="*/ 2147483646 h 23"/>
              <a:gd name="T4" fmla="*/ 2147483646 w 43"/>
              <a:gd name="T5" fmla="*/ 2147483646 h 23"/>
              <a:gd name="T6" fmla="*/ 2147483646 w 43"/>
              <a:gd name="T7" fmla="*/ 2147483646 h 23"/>
              <a:gd name="T8" fmla="*/ 2147483646 w 43"/>
              <a:gd name="T9" fmla="*/ 2147483646 h 23"/>
              <a:gd name="T10" fmla="*/ 2147483646 w 43"/>
              <a:gd name="T11" fmla="*/ 2147483646 h 23"/>
              <a:gd name="T12" fmla="*/ 2147483646 w 43"/>
              <a:gd name="T13" fmla="*/ 2147483646 h 23"/>
              <a:gd name="T14" fmla="*/ 2147483646 w 43"/>
              <a:gd name="T15" fmla="*/ 2147483646 h 23"/>
              <a:gd name="T16" fmla="*/ 2147483646 w 43"/>
              <a:gd name="T17" fmla="*/ 2147483646 h 23"/>
              <a:gd name="T18" fmla="*/ 2147483646 w 43"/>
              <a:gd name="T19" fmla="*/ 2147483646 h 23"/>
              <a:gd name="T20" fmla="*/ 2147483646 w 43"/>
              <a:gd name="T21" fmla="*/ 2147483646 h 23"/>
              <a:gd name="T22" fmla="*/ 2147483646 w 43"/>
              <a:gd name="T23" fmla="*/ 2147483646 h 23"/>
              <a:gd name="T24" fmla="*/ 2147483646 w 43"/>
              <a:gd name="T25" fmla="*/ 2147483646 h 23"/>
              <a:gd name="T26" fmla="*/ 2147483646 w 43"/>
              <a:gd name="T27" fmla="*/ 2147483646 h 23"/>
              <a:gd name="T28" fmla="*/ 2147483646 w 43"/>
              <a:gd name="T29" fmla="*/ 2147483646 h 23"/>
              <a:gd name="T30" fmla="*/ 2147483646 w 43"/>
              <a:gd name="T31" fmla="*/ 2147483646 h 23"/>
              <a:gd name="T32" fmla="*/ 2147483646 w 43"/>
              <a:gd name="T33" fmla="*/ 2147483646 h 23"/>
              <a:gd name="T34" fmla="*/ 2147483646 w 43"/>
              <a:gd name="T35" fmla="*/ 2147483646 h 23"/>
              <a:gd name="T36" fmla="*/ 2147483646 w 43"/>
              <a:gd name="T37" fmla="*/ 0 h 23"/>
              <a:gd name="T38" fmla="*/ 2147483646 w 43"/>
              <a:gd name="T39" fmla="*/ 2147483646 h 23"/>
              <a:gd name="T40" fmla="*/ 2147483646 w 43"/>
              <a:gd name="T41" fmla="*/ 2147483646 h 23"/>
              <a:gd name="T42" fmla="*/ 2147483646 w 43"/>
              <a:gd name="T43" fmla="*/ 2147483646 h 23"/>
              <a:gd name="T44" fmla="*/ 2147483646 w 43"/>
              <a:gd name="T45" fmla="*/ 2147483646 h 23"/>
              <a:gd name="T46" fmla="*/ 2147483646 w 43"/>
              <a:gd name="T47" fmla="*/ 2147483646 h 23"/>
              <a:gd name="T48" fmla="*/ 2147483646 w 43"/>
              <a:gd name="T49" fmla="*/ 2147483646 h 23"/>
              <a:gd name="T50" fmla="*/ 2147483646 w 43"/>
              <a:gd name="T51" fmla="*/ 2147483646 h 23"/>
              <a:gd name="T52" fmla="*/ 2147483646 w 43"/>
              <a:gd name="T53" fmla="*/ 2147483646 h 23"/>
              <a:gd name="T54" fmla="*/ 2147483646 w 43"/>
              <a:gd name="T55" fmla="*/ 2147483646 h 23"/>
              <a:gd name="T56" fmla="*/ 2147483646 w 43"/>
              <a:gd name="T57" fmla="*/ 2147483646 h 23"/>
              <a:gd name="T58" fmla="*/ 2147483646 w 43"/>
              <a:gd name="T59" fmla="*/ 2147483646 h 23"/>
              <a:gd name="T60" fmla="*/ 2147483646 w 43"/>
              <a:gd name="T61" fmla="*/ 2147483646 h 23"/>
              <a:gd name="T62" fmla="*/ 2147483646 w 43"/>
              <a:gd name="T63" fmla="*/ 2147483646 h 23"/>
              <a:gd name="T64" fmla="*/ 2147483646 w 43"/>
              <a:gd name="T65" fmla="*/ 2147483646 h 23"/>
              <a:gd name="T66" fmla="*/ 2147483646 w 43"/>
              <a:gd name="T67" fmla="*/ 2147483646 h 23"/>
              <a:gd name="T68" fmla="*/ 2147483646 w 43"/>
              <a:gd name="T69" fmla="*/ 2147483646 h 23"/>
              <a:gd name="T70" fmla="*/ 2147483646 w 43"/>
              <a:gd name="T71" fmla="*/ 2147483646 h 23"/>
              <a:gd name="T72" fmla="*/ 2147483646 w 43"/>
              <a:gd name="T73" fmla="*/ 2147483646 h 23"/>
              <a:gd name="T74" fmla="*/ 2147483646 w 43"/>
              <a:gd name="T75" fmla="*/ 2147483646 h 23"/>
              <a:gd name="T76" fmla="*/ 2147483646 w 43"/>
              <a:gd name="T77" fmla="*/ 2147483646 h 23"/>
              <a:gd name="T78" fmla="*/ 2147483646 w 43"/>
              <a:gd name="T79" fmla="*/ 2147483646 h 23"/>
              <a:gd name="T80" fmla="*/ 2147483646 w 43"/>
              <a:gd name="T81" fmla="*/ 2147483646 h 23"/>
              <a:gd name="T82" fmla="*/ 2147483646 w 43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3"/>
              <a:gd name="T128" fmla="*/ 43 w 43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3">
                <a:moveTo>
                  <a:pt x="0" y="9"/>
                </a:moveTo>
                <a:lnTo>
                  <a:pt x="0" y="14"/>
                </a:lnTo>
                <a:lnTo>
                  <a:pt x="0" y="8"/>
                </a:lnTo>
                <a:lnTo>
                  <a:pt x="0" y="12"/>
                </a:lnTo>
                <a:lnTo>
                  <a:pt x="2" y="10"/>
                </a:lnTo>
                <a:lnTo>
                  <a:pt x="2" y="23"/>
                </a:lnTo>
                <a:lnTo>
                  <a:pt x="2" y="4"/>
                </a:lnTo>
                <a:lnTo>
                  <a:pt x="2" y="14"/>
                </a:lnTo>
                <a:lnTo>
                  <a:pt x="3" y="12"/>
                </a:lnTo>
                <a:lnTo>
                  <a:pt x="3" y="13"/>
                </a:lnTo>
                <a:lnTo>
                  <a:pt x="3" y="4"/>
                </a:lnTo>
                <a:lnTo>
                  <a:pt x="3" y="9"/>
                </a:lnTo>
                <a:lnTo>
                  <a:pt x="4" y="8"/>
                </a:lnTo>
                <a:lnTo>
                  <a:pt x="4" y="14"/>
                </a:lnTo>
                <a:lnTo>
                  <a:pt x="4" y="2"/>
                </a:lnTo>
                <a:lnTo>
                  <a:pt x="4" y="13"/>
                </a:lnTo>
                <a:lnTo>
                  <a:pt x="5" y="10"/>
                </a:lnTo>
                <a:lnTo>
                  <a:pt x="5" y="15"/>
                </a:lnTo>
                <a:lnTo>
                  <a:pt x="5" y="5"/>
                </a:lnTo>
                <a:lnTo>
                  <a:pt x="5" y="12"/>
                </a:lnTo>
                <a:lnTo>
                  <a:pt x="7" y="10"/>
                </a:lnTo>
                <a:lnTo>
                  <a:pt x="7" y="20"/>
                </a:lnTo>
                <a:lnTo>
                  <a:pt x="7" y="4"/>
                </a:lnTo>
                <a:lnTo>
                  <a:pt x="7" y="12"/>
                </a:lnTo>
                <a:lnTo>
                  <a:pt x="8" y="9"/>
                </a:lnTo>
                <a:lnTo>
                  <a:pt x="8" y="17"/>
                </a:lnTo>
                <a:lnTo>
                  <a:pt x="8" y="5"/>
                </a:lnTo>
                <a:lnTo>
                  <a:pt x="8" y="10"/>
                </a:lnTo>
                <a:lnTo>
                  <a:pt x="9" y="9"/>
                </a:lnTo>
                <a:lnTo>
                  <a:pt x="9" y="12"/>
                </a:lnTo>
                <a:lnTo>
                  <a:pt x="9" y="5"/>
                </a:lnTo>
                <a:lnTo>
                  <a:pt x="10" y="7"/>
                </a:lnTo>
                <a:lnTo>
                  <a:pt x="10" y="15"/>
                </a:lnTo>
                <a:lnTo>
                  <a:pt x="10" y="12"/>
                </a:lnTo>
                <a:lnTo>
                  <a:pt x="12" y="10"/>
                </a:lnTo>
                <a:lnTo>
                  <a:pt x="12" y="12"/>
                </a:lnTo>
                <a:lnTo>
                  <a:pt x="12" y="4"/>
                </a:lnTo>
                <a:lnTo>
                  <a:pt x="12" y="10"/>
                </a:lnTo>
                <a:lnTo>
                  <a:pt x="13" y="9"/>
                </a:lnTo>
                <a:lnTo>
                  <a:pt x="13" y="13"/>
                </a:lnTo>
                <a:lnTo>
                  <a:pt x="13" y="7"/>
                </a:lnTo>
                <a:lnTo>
                  <a:pt x="13" y="12"/>
                </a:lnTo>
                <a:lnTo>
                  <a:pt x="14" y="13"/>
                </a:lnTo>
                <a:lnTo>
                  <a:pt x="14" y="14"/>
                </a:lnTo>
                <a:lnTo>
                  <a:pt x="14" y="5"/>
                </a:lnTo>
                <a:lnTo>
                  <a:pt x="14" y="10"/>
                </a:lnTo>
                <a:lnTo>
                  <a:pt x="15" y="12"/>
                </a:lnTo>
                <a:lnTo>
                  <a:pt x="15" y="13"/>
                </a:lnTo>
                <a:lnTo>
                  <a:pt x="15" y="5"/>
                </a:lnTo>
                <a:lnTo>
                  <a:pt x="15" y="9"/>
                </a:lnTo>
                <a:lnTo>
                  <a:pt x="17" y="8"/>
                </a:lnTo>
                <a:lnTo>
                  <a:pt x="17" y="13"/>
                </a:lnTo>
                <a:lnTo>
                  <a:pt x="17" y="3"/>
                </a:lnTo>
                <a:lnTo>
                  <a:pt x="18" y="2"/>
                </a:lnTo>
                <a:lnTo>
                  <a:pt x="18" y="14"/>
                </a:lnTo>
                <a:lnTo>
                  <a:pt x="18" y="0"/>
                </a:lnTo>
                <a:lnTo>
                  <a:pt x="18" y="12"/>
                </a:lnTo>
                <a:lnTo>
                  <a:pt x="19" y="10"/>
                </a:lnTo>
                <a:lnTo>
                  <a:pt x="19" y="15"/>
                </a:lnTo>
                <a:lnTo>
                  <a:pt x="19" y="8"/>
                </a:lnTo>
                <a:lnTo>
                  <a:pt x="19" y="10"/>
                </a:lnTo>
                <a:lnTo>
                  <a:pt x="20" y="8"/>
                </a:lnTo>
                <a:lnTo>
                  <a:pt x="20" y="14"/>
                </a:lnTo>
                <a:lnTo>
                  <a:pt x="20" y="5"/>
                </a:lnTo>
                <a:lnTo>
                  <a:pt x="20" y="9"/>
                </a:lnTo>
                <a:lnTo>
                  <a:pt x="22" y="8"/>
                </a:lnTo>
                <a:lnTo>
                  <a:pt x="22" y="20"/>
                </a:lnTo>
                <a:lnTo>
                  <a:pt x="22" y="4"/>
                </a:lnTo>
                <a:lnTo>
                  <a:pt x="23" y="5"/>
                </a:lnTo>
                <a:lnTo>
                  <a:pt x="23" y="15"/>
                </a:lnTo>
                <a:lnTo>
                  <a:pt x="23" y="4"/>
                </a:lnTo>
                <a:lnTo>
                  <a:pt x="23" y="10"/>
                </a:lnTo>
                <a:lnTo>
                  <a:pt x="24" y="9"/>
                </a:lnTo>
                <a:lnTo>
                  <a:pt x="24" y="14"/>
                </a:lnTo>
                <a:lnTo>
                  <a:pt x="24" y="8"/>
                </a:lnTo>
                <a:lnTo>
                  <a:pt x="24" y="12"/>
                </a:lnTo>
                <a:lnTo>
                  <a:pt x="25" y="10"/>
                </a:lnTo>
                <a:lnTo>
                  <a:pt x="25" y="14"/>
                </a:lnTo>
                <a:lnTo>
                  <a:pt x="25" y="7"/>
                </a:lnTo>
                <a:lnTo>
                  <a:pt x="27" y="8"/>
                </a:lnTo>
                <a:lnTo>
                  <a:pt x="27" y="18"/>
                </a:lnTo>
                <a:lnTo>
                  <a:pt x="27" y="12"/>
                </a:lnTo>
                <a:lnTo>
                  <a:pt x="28" y="10"/>
                </a:lnTo>
                <a:lnTo>
                  <a:pt x="28" y="8"/>
                </a:lnTo>
                <a:lnTo>
                  <a:pt x="28" y="14"/>
                </a:lnTo>
                <a:lnTo>
                  <a:pt x="29" y="14"/>
                </a:lnTo>
                <a:lnTo>
                  <a:pt x="29" y="7"/>
                </a:lnTo>
                <a:lnTo>
                  <a:pt x="29" y="12"/>
                </a:lnTo>
                <a:lnTo>
                  <a:pt x="30" y="10"/>
                </a:lnTo>
                <a:lnTo>
                  <a:pt x="30" y="15"/>
                </a:lnTo>
                <a:lnTo>
                  <a:pt x="30" y="5"/>
                </a:lnTo>
                <a:lnTo>
                  <a:pt x="30" y="13"/>
                </a:lnTo>
                <a:lnTo>
                  <a:pt x="32" y="12"/>
                </a:lnTo>
                <a:lnTo>
                  <a:pt x="32" y="13"/>
                </a:lnTo>
                <a:lnTo>
                  <a:pt x="32" y="7"/>
                </a:lnTo>
                <a:lnTo>
                  <a:pt x="33" y="9"/>
                </a:lnTo>
                <a:lnTo>
                  <a:pt x="33" y="19"/>
                </a:lnTo>
                <a:lnTo>
                  <a:pt x="33" y="7"/>
                </a:lnTo>
                <a:lnTo>
                  <a:pt x="33" y="13"/>
                </a:lnTo>
                <a:lnTo>
                  <a:pt x="34" y="12"/>
                </a:lnTo>
                <a:lnTo>
                  <a:pt x="34" y="7"/>
                </a:lnTo>
                <a:lnTo>
                  <a:pt x="34" y="10"/>
                </a:lnTo>
                <a:lnTo>
                  <a:pt x="35" y="12"/>
                </a:lnTo>
                <a:lnTo>
                  <a:pt x="35" y="13"/>
                </a:lnTo>
                <a:lnTo>
                  <a:pt x="35" y="5"/>
                </a:lnTo>
                <a:lnTo>
                  <a:pt x="35" y="10"/>
                </a:lnTo>
                <a:lnTo>
                  <a:pt x="37" y="13"/>
                </a:lnTo>
                <a:lnTo>
                  <a:pt x="37" y="0"/>
                </a:lnTo>
                <a:lnTo>
                  <a:pt x="37" y="3"/>
                </a:lnTo>
                <a:lnTo>
                  <a:pt x="38" y="7"/>
                </a:lnTo>
                <a:lnTo>
                  <a:pt x="38" y="19"/>
                </a:lnTo>
                <a:lnTo>
                  <a:pt x="38" y="3"/>
                </a:lnTo>
                <a:lnTo>
                  <a:pt x="38" y="7"/>
                </a:lnTo>
                <a:lnTo>
                  <a:pt x="39" y="7"/>
                </a:lnTo>
                <a:lnTo>
                  <a:pt x="39" y="17"/>
                </a:lnTo>
                <a:lnTo>
                  <a:pt x="39" y="4"/>
                </a:lnTo>
                <a:lnTo>
                  <a:pt x="39" y="12"/>
                </a:lnTo>
                <a:lnTo>
                  <a:pt x="40" y="10"/>
                </a:lnTo>
                <a:lnTo>
                  <a:pt x="40" y="15"/>
                </a:lnTo>
                <a:lnTo>
                  <a:pt x="40" y="7"/>
                </a:lnTo>
                <a:lnTo>
                  <a:pt x="40" y="12"/>
                </a:lnTo>
                <a:lnTo>
                  <a:pt x="42" y="12"/>
                </a:lnTo>
                <a:lnTo>
                  <a:pt x="42" y="13"/>
                </a:lnTo>
                <a:lnTo>
                  <a:pt x="42" y="5"/>
                </a:lnTo>
                <a:lnTo>
                  <a:pt x="42" y="8"/>
                </a:lnTo>
                <a:lnTo>
                  <a:pt x="43" y="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1" name="Freeform 93"/>
          <p:cNvSpPr>
            <a:spLocks/>
          </p:cNvSpPr>
          <p:nvPr/>
        </p:nvSpPr>
        <p:spPr bwMode="auto">
          <a:xfrm>
            <a:off x="2192338" y="5868988"/>
            <a:ext cx="169862" cy="63500"/>
          </a:xfrm>
          <a:custGeom>
            <a:avLst/>
            <a:gdLst>
              <a:gd name="T0" fmla="*/ 0 w 41"/>
              <a:gd name="T1" fmla="*/ 2147483646 h 26"/>
              <a:gd name="T2" fmla="*/ 2147483646 w 41"/>
              <a:gd name="T3" fmla="*/ 2147483646 h 26"/>
              <a:gd name="T4" fmla="*/ 2147483646 w 41"/>
              <a:gd name="T5" fmla="*/ 2147483646 h 26"/>
              <a:gd name="T6" fmla="*/ 2147483646 w 41"/>
              <a:gd name="T7" fmla="*/ 2147483646 h 26"/>
              <a:gd name="T8" fmla="*/ 2147483646 w 41"/>
              <a:gd name="T9" fmla="*/ 2147483646 h 26"/>
              <a:gd name="T10" fmla="*/ 2147483646 w 41"/>
              <a:gd name="T11" fmla="*/ 2147483646 h 26"/>
              <a:gd name="T12" fmla="*/ 2147483646 w 41"/>
              <a:gd name="T13" fmla="*/ 2147483646 h 26"/>
              <a:gd name="T14" fmla="*/ 2147483646 w 41"/>
              <a:gd name="T15" fmla="*/ 2147483646 h 26"/>
              <a:gd name="T16" fmla="*/ 2147483646 w 41"/>
              <a:gd name="T17" fmla="*/ 2147483646 h 26"/>
              <a:gd name="T18" fmla="*/ 2147483646 w 41"/>
              <a:gd name="T19" fmla="*/ 2147483646 h 26"/>
              <a:gd name="T20" fmla="*/ 2147483646 w 41"/>
              <a:gd name="T21" fmla="*/ 2147483646 h 26"/>
              <a:gd name="T22" fmla="*/ 2147483646 w 41"/>
              <a:gd name="T23" fmla="*/ 2147483646 h 26"/>
              <a:gd name="T24" fmla="*/ 2147483646 w 41"/>
              <a:gd name="T25" fmla="*/ 2147483646 h 26"/>
              <a:gd name="T26" fmla="*/ 2147483646 w 41"/>
              <a:gd name="T27" fmla="*/ 2147483646 h 26"/>
              <a:gd name="T28" fmla="*/ 2147483646 w 41"/>
              <a:gd name="T29" fmla="*/ 2147483646 h 26"/>
              <a:gd name="T30" fmla="*/ 2147483646 w 41"/>
              <a:gd name="T31" fmla="*/ 2147483646 h 26"/>
              <a:gd name="T32" fmla="*/ 2147483646 w 41"/>
              <a:gd name="T33" fmla="*/ 2147483646 h 26"/>
              <a:gd name="T34" fmla="*/ 2147483646 w 41"/>
              <a:gd name="T35" fmla="*/ 2147483646 h 26"/>
              <a:gd name="T36" fmla="*/ 2147483646 w 41"/>
              <a:gd name="T37" fmla="*/ 2147483646 h 26"/>
              <a:gd name="T38" fmla="*/ 2147483646 w 41"/>
              <a:gd name="T39" fmla="*/ 2147483646 h 26"/>
              <a:gd name="T40" fmla="*/ 2147483646 w 41"/>
              <a:gd name="T41" fmla="*/ 2147483646 h 26"/>
              <a:gd name="T42" fmla="*/ 2147483646 w 41"/>
              <a:gd name="T43" fmla="*/ 2147483646 h 26"/>
              <a:gd name="T44" fmla="*/ 2147483646 w 41"/>
              <a:gd name="T45" fmla="*/ 2147483646 h 26"/>
              <a:gd name="T46" fmla="*/ 2147483646 w 41"/>
              <a:gd name="T47" fmla="*/ 2147483646 h 26"/>
              <a:gd name="T48" fmla="*/ 2147483646 w 41"/>
              <a:gd name="T49" fmla="*/ 2147483646 h 26"/>
              <a:gd name="T50" fmla="*/ 2147483646 w 41"/>
              <a:gd name="T51" fmla="*/ 2147483646 h 26"/>
              <a:gd name="T52" fmla="*/ 2147483646 w 41"/>
              <a:gd name="T53" fmla="*/ 2147483646 h 26"/>
              <a:gd name="T54" fmla="*/ 2147483646 w 41"/>
              <a:gd name="T55" fmla="*/ 2147483646 h 26"/>
              <a:gd name="T56" fmla="*/ 2147483646 w 41"/>
              <a:gd name="T57" fmla="*/ 2147483646 h 26"/>
              <a:gd name="T58" fmla="*/ 2147483646 w 41"/>
              <a:gd name="T59" fmla="*/ 2147483646 h 26"/>
              <a:gd name="T60" fmla="*/ 2147483646 w 41"/>
              <a:gd name="T61" fmla="*/ 2147483646 h 26"/>
              <a:gd name="T62" fmla="*/ 2147483646 w 41"/>
              <a:gd name="T63" fmla="*/ 2147483646 h 26"/>
              <a:gd name="T64" fmla="*/ 2147483646 w 41"/>
              <a:gd name="T65" fmla="*/ 2147483646 h 26"/>
              <a:gd name="T66" fmla="*/ 2147483646 w 41"/>
              <a:gd name="T67" fmla="*/ 2147483646 h 26"/>
              <a:gd name="T68" fmla="*/ 2147483646 w 41"/>
              <a:gd name="T69" fmla="*/ 2147483646 h 26"/>
              <a:gd name="T70" fmla="*/ 2147483646 w 41"/>
              <a:gd name="T71" fmla="*/ 0 h 26"/>
              <a:gd name="T72" fmla="*/ 2147483646 w 41"/>
              <a:gd name="T73" fmla="*/ 2147483646 h 26"/>
              <a:gd name="T74" fmla="*/ 2147483646 w 41"/>
              <a:gd name="T75" fmla="*/ 2147483646 h 26"/>
              <a:gd name="T76" fmla="*/ 2147483646 w 41"/>
              <a:gd name="T77" fmla="*/ 2147483646 h 26"/>
              <a:gd name="T78" fmla="*/ 2147483646 w 41"/>
              <a:gd name="T79" fmla="*/ 2147483646 h 26"/>
              <a:gd name="T80" fmla="*/ 2147483646 w 41"/>
              <a:gd name="T81" fmla="*/ 0 h 26"/>
              <a:gd name="T82" fmla="*/ 2147483646 w 41"/>
              <a:gd name="T83" fmla="*/ 2147483646 h 2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6"/>
              <a:gd name="T128" fmla="*/ 41 w 41"/>
              <a:gd name="T129" fmla="*/ 26 h 2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6">
                <a:moveTo>
                  <a:pt x="0" y="9"/>
                </a:moveTo>
                <a:lnTo>
                  <a:pt x="0" y="16"/>
                </a:lnTo>
                <a:lnTo>
                  <a:pt x="0" y="7"/>
                </a:lnTo>
                <a:lnTo>
                  <a:pt x="0" y="10"/>
                </a:lnTo>
                <a:lnTo>
                  <a:pt x="1" y="11"/>
                </a:lnTo>
                <a:lnTo>
                  <a:pt x="1" y="17"/>
                </a:lnTo>
                <a:lnTo>
                  <a:pt x="1" y="7"/>
                </a:lnTo>
                <a:lnTo>
                  <a:pt x="1" y="14"/>
                </a:lnTo>
                <a:lnTo>
                  <a:pt x="2" y="11"/>
                </a:lnTo>
                <a:lnTo>
                  <a:pt x="2" y="15"/>
                </a:lnTo>
                <a:lnTo>
                  <a:pt x="2" y="7"/>
                </a:lnTo>
                <a:lnTo>
                  <a:pt x="2" y="14"/>
                </a:lnTo>
                <a:lnTo>
                  <a:pt x="4" y="15"/>
                </a:lnTo>
                <a:lnTo>
                  <a:pt x="4" y="7"/>
                </a:lnTo>
                <a:lnTo>
                  <a:pt x="4" y="12"/>
                </a:lnTo>
                <a:lnTo>
                  <a:pt x="5" y="14"/>
                </a:lnTo>
                <a:lnTo>
                  <a:pt x="5" y="19"/>
                </a:lnTo>
                <a:lnTo>
                  <a:pt x="5" y="1"/>
                </a:lnTo>
                <a:lnTo>
                  <a:pt x="5" y="11"/>
                </a:lnTo>
                <a:lnTo>
                  <a:pt x="6" y="10"/>
                </a:lnTo>
                <a:lnTo>
                  <a:pt x="6" y="17"/>
                </a:lnTo>
                <a:lnTo>
                  <a:pt x="7" y="16"/>
                </a:lnTo>
                <a:lnTo>
                  <a:pt x="7" y="19"/>
                </a:lnTo>
                <a:lnTo>
                  <a:pt x="7" y="9"/>
                </a:lnTo>
                <a:lnTo>
                  <a:pt x="7" y="11"/>
                </a:lnTo>
                <a:lnTo>
                  <a:pt x="9" y="14"/>
                </a:lnTo>
                <a:lnTo>
                  <a:pt x="9" y="20"/>
                </a:lnTo>
                <a:lnTo>
                  <a:pt x="9" y="7"/>
                </a:lnTo>
                <a:lnTo>
                  <a:pt x="9" y="19"/>
                </a:lnTo>
                <a:lnTo>
                  <a:pt x="10" y="17"/>
                </a:lnTo>
                <a:lnTo>
                  <a:pt x="10" y="20"/>
                </a:lnTo>
                <a:lnTo>
                  <a:pt x="10" y="1"/>
                </a:lnTo>
                <a:lnTo>
                  <a:pt x="10" y="14"/>
                </a:lnTo>
                <a:lnTo>
                  <a:pt x="11" y="15"/>
                </a:lnTo>
                <a:lnTo>
                  <a:pt x="11" y="17"/>
                </a:lnTo>
                <a:lnTo>
                  <a:pt x="11" y="10"/>
                </a:lnTo>
                <a:lnTo>
                  <a:pt x="11" y="11"/>
                </a:lnTo>
                <a:lnTo>
                  <a:pt x="12" y="10"/>
                </a:lnTo>
                <a:lnTo>
                  <a:pt x="12" y="17"/>
                </a:lnTo>
                <a:lnTo>
                  <a:pt x="12" y="9"/>
                </a:lnTo>
                <a:lnTo>
                  <a:pt x="12" y="12"/>
                </a:lnTo>
                <a:lnTo>
                  <a:pt x="14" y="14"/>
                </a:lnTo>
                <a:lnTo>
                  <a:pt x="14" y="19"/>
                </a:lnTo>
                <a:lnTo>
                  <a:pt x="14" y="9"/>
                </a:lnTo>
                <a:lnTo>
                  <a:pt x="14" y="12"/>
                </a:lnTo>
                <a:lnTo>
                  <a:pt x="15" y="14"/>
                </a:lnTo>
                <a:lnTo>
                  <a:pt x="15" y="16"/>
                </a:lnTo>
                <a:lnTo>
                  <a:pt x="15" y="10"/>
                </a:lnTo>
                <a:lnTo>
                  <a:pt x="15" y="12"/>
                </a:lnTo>
                <a:lnTo>
                  <a:pt x="16" y="14"/>
                </a:lnTo>
                <a:lnTo>
                  <a:pt x="16" y="7"/>
                </a:lnTo>
                <a:lnTo>
                  <a:pt x="16" y="17"/>
                </a:lnTo>
                <a:lnTo>
                  <a:pt x="17" y="15"/>
                </a:lnTo>
                <a:lnTo>
                  <a:pt x="17" y="7"/>
                </a:lnTo>
                <a:lnTo>
                  <a:pt x="17" y="16"/>
                </a:lnTo>
                <a:lnTo>
                  <a:pt x="19" y="15"/>
                </a:lnTo>
                <a:lnTo>
                  <a:pt x="19" y="16"/>
                </a:lnTo>
                <a:lnTo>
                  <a:pt x="19" y="9"/>
                </a:lnTo>
                <a:lnTo>
                  <a:pt x="19" y="14"/>
                </a:lnTo>
                <a:lnTo>
                  <a:pt x="20" y="12"/>
                </a:lnTo>
                <a:lnTo>
                  <a:pt x="20" y="25"/>
                </a:lnTo>
                <a:lnTo>
                  <a:pt x="20" y="10"/>
                </a:lnTo>
                <a:lnTo>
                  <a:pt x="21" y="9"/>
                </a:lnTo>
                <a:lnTo>
                  <a:pt x="21" y="15"/>
                </a:lnTo>
                <a:lnTo>
                  <a:pt x="21" y="7"/>
                </a:lnTo>
                <a:lnTo>
                  <a:pt x="21" y="10"/>
                </a:lnTo>
                <a:lnTo>
                  <a:pt x="22" y="9"/>
                </a:lnTo>
                <a:lnTo>
                  <a:pt x="22" y="15"/>
                </a:lnTo>
                <a:lnTo>
                  <a:pt x="24" y="15"/>
                </a:lnTo>
                <a:lnTo>
                  <a:pt x="24" y="16"/>
                </a:lnTo>
                <a:lnTo>
                  <a:pt x="24" y="7"/>
                </a:lnTo>
                <a:lnTo>
                  <a:pt x="24" y="15"/>
                </a:lnTo>
                <a:lnTo>
                  <a:pt x="25" y="14"/>
                </a:lnTo>
                <a:lnTo>
                  <a:pt x="25" y="26"/>
                </a:lnTo>
                <a:lnTo>
                  <a:pt x="25" y="4"/>
                </a:lnTo>
                <a:lnTo>
                  <a:pt x="25" y="10"/>
                </a:lnTo>
                <a:lnTo>
                  <a:pt x="26" y="11"/>
                </a:lnTo>
                <a:lnTo>
                  <a:pt x="26" y="16"/>
                </a:lnTo>
                <a:lnTo>
                  <a:pt x="26" y="6"/>
                </a:lnTo>
                <a:lnTo>
                  <a:pt x="26" y="11"/>
                </a:lnTo>
                <a:lnTo>
                  <a:pt x="27" y="9"/>
                </a:lnTo>
                <a:lnTo>
                  <a:pt x="27" y="19"/>
                </a:lnTo>
                <a:lnTo>
                  <a:pt x="27" y="6"/>
                </a:lnTo>
                <a:lnTo>
                  <a:pt x="27" y="11"/>
                </a:lnTo>
                <a:lnTo>
                  <a:pt x="29" y="15"/>
                </a:lnTo>
                <a:lnTo>
                  <a:pt x="29" y="6"/>
                </a:lnTo>
                <a:lnTo>
                  <a:pt x="29" y="7"/>
                </a:lnTo>
                <a:lnTo>
                  <a:pt x="30" y="5"/>
                </a:lnTo>
                <a:lnTo>
                  <a:pt x="30" y="16"/>
                </a:lnTo>
                <a:lnTo>
                  <a:pt x="30" y="2"/>
                </a:lnTo>
                <a:lnTo>
                  <a:pt x="30" y="11"/>
                </a:lnTo>
                <a:lnTo>
                  <a:pt x="31" y="12"/>
                </a:lnTo>
                <a:lnTo>
                  <a:pt x="31" y="17"/>
                </a:lnTo>
                <a:lnTo>
                  <a:pt x="31" y="5"/>
                </a:lnTo>
                <a:lnTo>
                  <a:pt x="31" y="14"/>
                </a:lnTo>
                <a:lnTo>
                  <a:pt x="32" y="12"/>
                </a:lnTo>
                <a:lnTo>
                  <a:pt x="32" y="16"/>
                </a:lnTo>
                <a:lnTo>
                  <a:pt x="32" y="9"/>
                </a:lnTo>
                <a:lnTo>
                  <a:pt x="32" y="14"/>
                </a:lnTo>
                <a:lnTo>
                  <a:pt x="34" y="12"/>
                </a:lnTo>
                <a:lnTo>
                  <a:pt x="34" y="16"/>
                </a:lnTo>
                <a:lnTo>
                  <a:pt x="34" y="6"/>
                </a:lnTo>
                <a:lnTo>
                  <a:pt x="34" y="10"/>
                </a:lnTo>
                <a:lnTo>
                  <a:pt x="35" y="7"/>
                </a:lnTo>
                <a:lnTo>
                  <a:pt x="35" y="16"/>
                </a:lnTo>
                <a:lnTo>
                  <a:pt x="35" y="0"/>
                </a:lnTo>
                <a:lnTo>
                  <a:pt x="35" y="15"/>
                </a:lnTo>
                <a:lnTo>
                  <a:pt x="36" y="16"/>
                </a:lnTo>
                <a:lnTo>
                  <a:pt x="36" y="17"/>
                </a:lnTo>
                <a:lnTo>
                  <a:pt x="36" y="9"/>
                </a:lnTo>
                <a:lnTo>
                  <a:pt x="36" y="15"/>
                </a:lnTo>
                <a:lnTo>
                  <a:pt x="37" y="14"/>
                </a:lnTo>
                <a:lnTo>
                  <a:pt x="37" y="21"/>
                </a:lnTo>
                <a:lnTo>
                  <a:pt x="37" y="9"/>
                </a:lnTo>
                <a:lnTo>
                  <a:pt x="37" y="11"/>
                </a:lnTo>
                <a:lnTo>
                  <a:pt x="39" y="12"/>
                </a:lnTo>
                <a:lnTo>
                  <a:pt x="39" y="9"/>
                </a:lnTo>
                <a:lnTo>
                  <a:pt x="39" y="14"/>
                </a:lnTo>
                <a:lnTo>
                  <a:pt x="40" y="15"/>
                </a:lnTo>
                <a:lnTo>
                  <a:pt x="40" y="21"/>
                </a:lnTo>
                <a:lnTo>
                  <a:pt x="40" y="0"/>
                </a:lnTo>
                <a:lnTo>
                  <a:pt x="40" y="12"/>
                </a:lnTo>
                <a:lnTo>
                  <a:pt x="41" y="14"/>
                </a:lnTo>
                <a:lnTo>
                  <a:pt x="41" y="17"/>
                </a:lnTo>
                <a:lnTo>
                  <a:pt x="41" y="9"/>
                </a:lnTo>
                <a:lnTo>
                  <a:pt x="41" y="1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2" name="Freeform 94"/>
          <p:cNvSpPr>
            <a:spLocks/>
          </p:cNvSpPr>
          <p:nvPr/>
        </p:nvSpPr>
        <p:spPr bwMode="auto">
          <a:xfrm>
            <a:off x="2362200" y="5867400"/>
            <a:ext cx="176213" cy="65088"/>
          </a:xfrm>
          <a:custGeom>
            <a:avLst/>
            <a:gdLst>
              <a:gd name="T0" fmla="*/ 2147483646 w 43"/>
              <a:gd name="T1" fmla="*/ 2147483646 h 27"/>
              <a:gd name="T2" fmla="*/ 2147483646 w 43"/>
              <a:gd name="T3" fmla="*/ 2147483646 h 27"/>
              <a:gd name="T4" fmla="*/ 2147483646 w 43"/>
              <a:gd name="T5" fmla="*/ 2147483646 h 27"/>
              <a:gd name="T6" fmla="*/ 2147483646 w 43"/>
              <a:gd name="T7" fmla="*/ 2147483646 h 27"/>
              <a:gd name="T8" fmla="*/ 2147483646 w 43"/>
              <a:gd name="T9" fmla="*/ 2147483646 h 27"/>
              <a:gd name="T10" fmla="*/ 2147483646 w 43"/>
              <a:gd name="T11" fmla="*/ 2147483646 h 27"/>
              <a:gd name="T12" fmla="*/ 2147483646 w 43"/>
              <a:gd name="T13" fmla="*/ 2147483646 h 27"/>
              <a:gd name="T14" fmla="*/ 2147483646 w 43"/>
              <a:gd name="T15" fmla="*/ 2147483646 h 27"/>
              <a:gd name="T16" fmla="*/ 2147483646 w 43"/>
              <a:gd name="T17" fmla="*/ 2147483646 h 27"/>
              <a:gd name="T18" fmla="*/ 2147483646 w 43"/>
              <a:gd name="T19" fmla="*/ 2147483646 h 27"/>
              <a:gd name="T20" fmla="*/ 2147483646 w 43"/>
              <a:gd name="T21" fmla="*/ 2147483646 h 27"/>
              <a:gd name="T22" fmla="*/ 2147483646 w 43"/>
              <a:gd name="T23" fmla="*/ 2147483646 h 27"/>
              <a:gd name="T24" fmla="*/ 2147483646 w 43"/>
              <a:gd name="T25" fmla="*/ 2147483646 h 27"/>
              <a:gd name="T26" fmla="*/ 2147483646 w 43"/>
              <a:gd name="T27" fmla="*/ 2147483646 h 27"/>
              <a:gd name="T28" fmla="*/ 2147483646 w 43"/>
              <a:gd name="T29" fmla="*/ 2147483646 h 27"/>
              <a:gd name="T30" fmla="*/ 2147483646 w 43"/>
              <a:gd name="T31" fmla="*/ 2147483646 h 27"/>
              <a:gd name="T32" fmla="*/ 2147483646 w 43"/>
              <a:gd name="T33" fmla="*/ 2147483646 h 27"/>
              <a:gd name="T34" fmla="*/ 2147483646 w 43"/>
              <a:gd name="T35" fmla="*/ 2147483646 h 27"/>
              <a:gd name="T36" fmla="*/ 2147483646 w 43"/>
              <a:gd name="T37" fmla="*/ 2147483646 h 27"/>
              <a:gd name="T38" fmla="*/ 2147483646 w 43"/>
              <a:gd name="T39" fmla="*/ 2147483646 h 27"/>
              <a:gd name="T40" fmla="*/ 2147483646 w 43"/>
              <a:gd name="T41" fmla="*/ 2147483646 h 27"/>
              <a:gd name="T42" fmla="*/ 2147483646 w 43"/>
              <a:gd name="T43" fmla="*/ 2147483646 h 27"/>
              <a:gd name="T44" fmla="*/ 2147483646 w 43"/>
              <a:gd name="T45" fmla="*/ 2147483646 h 27"/>
              <a:gd name="T46" fmla="*/ 2147483646 w 43"/>
              <a:gd name="T47" fmla="*/ 2147483646 h 27"/>
              <a:gd name="T48" fmla="*/ 2147483646 w 43"/>
              <a:gd name="T49" fmla="*/ 2147483646 h 27"/>
              <a:gd name="T50" fmla="*/ 2147483646 w 43"/>
              <a:gd name="T51" fmla="*/ 2147483646 h 27"/>
              <a:gd name="T52" fmla="*/ 2147483646 w 43"/>
              <a:gd name="T53" fmla="*/ 2147483646 h 27"/>
              <a:gd name="T54" fmla="*/ 2147483646 w 43"/>
              <a:gd name="T55" fmla="*/ 2147483646 h 27"/>
              <a:gd name="T56" fmla="*/ 2147483646 w 43"/>
              <a:gd name="T57" fmla="*/ 0 h 27"/>
              <a:gd name="T58" fmla="*/ 2147483646 w 43"/>
              <a:gd name="T59" fmla="*/ 2147483646 h 27"/>
              <a:gd name="T60" fmla="*/ 2147483646 w 43"/>
              <a:gd name="T61" fmla="*/ 2147483646 h 27"/>
              <a:gd name="T62" fmla="*/ 2147483646 w 43"/>
              <a:gd name="T63" fmla="*/ 2147483646 h 27"/>
              <a:gd name="T64" fmla="*/ 2147483646 w 43"/>
              <a:gd name="T65" fmla="*/ 2147483646 h 27"/>
              <a:gd name="T66" fmla="*/ 2147483646 w 43"/>
              <a:gd name="T67" fmla="*/ 2147483646 h 27"/>
              <a:gd name="T68" fmla="*/ 2147483646 w 43"/>
              <a:gd name="T69" fmla="*/ 2147483646 h 27"/>
              <a:gd name="T70" fmla="*/ 2147483646 w 43"/>
              <a:gd name="T71" fmla="*/ 2147483646 h 27"/>
              <a:gd name="T72" fmla="*/ 2147483646 w 43"/>
              <a:gd name="T73" fmla="*/ 2147483646 h 27"/>
              <a:gd name="T74" fmla="*/ 2147483646 w 43"/>
              <a:gd name="T75" fmla="*/ 2147483646 h 27"/>
              <a:gd name="T76" fmla="*/ 2147483646 w 43"/>
              <a:gd name="T77" fmla="*/ 2147483646 h 27"/>
              <a:gd name="T78" fmla="*/ 2147483646 w 43"/>
              <a:gd name="T79" fmla="*/ 2147483646 h 27"/>
              <a:gd name="T80" fmla="*/ 2147483646 w 43"/>
              <a:gd name="T81" fmla="*/ 2147483646 h 27"/>
              <a:gd name="T82" fmla="*/ 2147483646 w 43"/>
              <a:gd name="T83" fmla="*/ 2147483646 h 2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7"/>
              <a:gd name="T128" fmla="*/ 43 w 43"/>
              <a:gd name="T129" fmla="*/ 27 h 2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7">
                <a:moveTo>
                  <a:pt x="0" y="17"/>
                </a:moveTo>
                <a:lnTo>
                  <a:pt x="1" y="15"/>
                </a:lnTo>
                <a:lnTo>
                  <a:pt x="1" y="20"/>
                </a:lnTo>
                <a:lnTo>
                  <a:pt x="1" y="8"/>
                </a:lnTo>
                <a:lnTo>
                  <a:pt x="1" y="16"/>
                </a:lnTo>
                <a:lnTo>
                  <a:pt x="3" y="15"/>
                </a:lnTo>
                <a:lnTo>
                  <a:pt x="3" y="17"/>
                </a:lnTo>
                <a:lnTo>
                  <a:pt x="3" y="11"/>
                </a:lnTo>
                <a:lnTo>
                  <a:pt x="3" y="12"/>
                </a:lnTo>
                <a:lnTo>
                  <a:pt x="4" y="15"/>
                </a:lnTo>
                <a:lnTo>
                  <a:pt x="4" y="22"/>
                </a:lnTo>
                <a:lnTo>
                  <a:pt x="4" y="10"/>
                </a:lnTo>
                <a:lnTo>
                  <a:pt x="5" y="11"/>
                </a:lnTo>
                <a:lnTo>
                  <a:pt x="5" y="18"/>
                </a:lnTo>
                <a:lnTo>
                  <a:pt x="5" y="10"/>
                </a:lnTo>
                <a:lnTo>
                  <a:pt x="5" y="11"/>
                </a:lnTo>
                <a:lnTo>
                  <a:pt x="6" y="13"/>
                </a:lnTo>
                <a:lnTo>
                  <a:pt x="6" y="20"/>
                </a:lnTo>
                <a:lnTo>
                  <a:pt x="6" y="10"/>
                </a:lnTo>
                <a:lnTo>
                  <a:pt x="6" y="13"/>
                </a:lnTo>
                <a:lnTo>
                  <a:pt x="8" y="12"/>
                </a:lnTo>
                <a:lnTo>
                  <a:pt x="8" y="16"/>
                </a:lnTo>
                <a:lnTo>
                  <a:pt x="8" y="8"/>
                </a:lnTo>
                <a:lnTo>
                  <a:pt x="8" y="13"/>
                </a:lnTo>
                <a:lnTo>
                  <a:pt x="9" y="15"/>
                </a:lnTo>
                <a:lnTo>
                  <a:pt x="9" y="23"/>
                </a:lnTo>
                <a:lnTo>
                  <a:pt x="9" y="7"/>
                </a:lnTo>
                <a:lnTo>
                  <a:pt x="9" y="13"/>
                </a:lnTo>
                <a:lnTo>
                  <a:pt x="10" y="12"/>
                </a:lnTo>
                <a:lnTo>
                  <a:pt x="10" y="18"/>
                </a:lnTo>
                <a:lnTo>
                  <a:pt x="10" y="11"/>
                </a:lnTo>
                <a:lnTo>
                  <a:pt x="10" y="13"/>
                </a:lnTo>
                <a:lnTo>
                  <a:pt x="11" y="15"/>
                </a:lnTo>
                <a:lnTo>
                  <a:pt x="11" y="16"/>
                </a:lnTo>
                <a:lnTo>
                  <a:pt x="11" y="10"/>
                </a:lnTo>
                <a:lnTo>
                  <a:pt x="11" y="11"/>
                </a:lnTo>
                <a:lnTo>
                  <a:pt x="13" y="10"/>
                </a:lnTo>
                <a:lnTo>
                  <a:pt x="13" y="18"/>
                </a:lnTo>
                <a:lnTo>
                  <a:pt x="13" y="13"/>
                </a:lnTo>
                <a:lnTo>
                  <a:pt x="14" y="15"/>
                </a:lnTo>
                <a:lnTo>
                  <a:pt x="14" y="27"/>
                </a:lnTo>
                <a:lnTo>
                  <a:pt x="14" y="5"/>
                </a:lnTo>
                <a:lnTo>
                  <a:pt x="14" y="13"/>
                </a:lnTo>
                <a:lnTo>
                  <a:pt x="15" y="17"/>
                </a:lnTo>
                <a:lnTo>
                  <a:pt x="15" y="18"/>
                </a:lnTo>
                <a:lnTo>
                  <a:pt x="15" y="8"/>
                </a:lnTo>
                <a:lnTo>
                  <a:pt x="15" y="17"/>
                </a:lnTo>
                <a:lnTo>
                  <a:pt x="16" y="18"/>
                </a:lnTo>
                <a:lnTo>
                  <a:pt x="16" y="7"/>
                </a:lnTo>
                <a:lnTo>
                  <a:pt x="16" y="16"/>
                </a:lnTo>
                <a:lnTo>
                  <a:pt x="18" y="15"/>
                </a:lnTo>
                <a:lnTo>
                  <a:pt x="18" y="17"/>
                </a:lnTo>
                <a:lnTo>
                  <a:pt x="18" y="10"/>
                </a:lnTo>
                <a:lnTo>
                  <a:pt x="18" y="15"/>
                </a:lnTo>
                <a:lnTo>
                  <a:pt x="19" y="13"/>
                </a:lnTo>
                <a:lnTo>
                  <a:pt x="19" y="16"/>
                </a:lnTo>
                <a:lnTo>
                  <a:pt x="19" y="6"/>
                </a:lnTo>
                <a:lnTo>
                  <a:pt x="19" y="12"/>
                </a:lnTo>
                <a:lnTo>
                  <a:pt x="20" y="15"/>
                </a:lnTo>
                <a:lnTo>
                  <a:pt x="20" y="17"/>
                </a:lnTo>
                <a:lnTo>
                  <a:pt x="20" y="10"/>
                </a:lnTo>
                <a:lnTo>
                  <a:pt x="20" y="15"/>
                </a:lnTo>
                <a:lnTo>
                  <a:pt x="21" y="13"/>
                </a:lnTo>
                <a:lnTo>
                  <a:pt x="21" y="16"/>
                </a:lnTo>
                <a:lnTo>
                  <a:pt x="21" y="8"/>
                </a:lnTo>
                <a:lnTo>
                  <a:pt x="21" y="12"/>
                </a:lnTo>
                <a:lnTo>
                  <a:pt x="23" y="13"/>
                </a:lnTo>
                <a:lnTo>
                  <a:pt x="23" y="16"/>
                </a:lnTo>
                <a:lnTo>
                  <a:pt x="23" y="8"/>
                </a:lnTo>
                <a:lnTo>
                  <a:pt x="23" y="13"/>
                </a:lnTo>
                <a:lnTo>
                  <a:pt x="24" y="15"/>
                </a:lnTo>
                <a:lnTo>
                  <a:pt x="24" y="20"/>
                </a:lnTo>
                <a:lnTo>
                  <a:pt x="24" y="3"/>
                </a:lnTo>
                <a:lnTo>
                  <a:pt x="24" y="6"/>
                </a:lnTo>
                <a:lnTo>
                  <a:pt x="25" y="8"/>
                </a:lnTo>
                <a:lnTo>
                  <a:pt x="25" y="16"/>
                </a:lnTo>
                <a:lnTo>
                  <a:pt x="25" y="11"/>
                </a:lnTo>
                <a:lnTo>
                  <a:pt x="26" y="12"/>
                </a:lnTo>
                <a:lnTo>
                  <a:pt x="26" y="17"/>
                </a:lnTo>
                <a:lnTo>
                  <a:pt x="26" y="13"/>
                </a:lnTo>
                <a:lnTo>
                  <a:pt x="28" y="11"/>
                </a:lnTo>
                <a:lnTo>
                  <a:pt x="28" y="16"/>
                </a:lnTo>
                <a:lnTo>
                  <a:pt x="28" y="10"/>
                </a:lnTo>
                <a:lnTo>
                  <a:pt x="28" y="15"/>
                </a:lnTo>
                <a:lnTo>
                  <a:pt x="29" y="13"/>
                </a:lnTo>
                <a:lnTo>
                  <a:pt x="29" y="21"/>
                </a:lnTo>
                <a:lnTo>
                  <a:pt x="29" y="0"/>
                </a:lnTo>
                <a:lnTo>
                  <a:pt x="29" y="7"/>
                </a:lnTo>
                <a:lnTo>
                  <a:pt x="30" y="13"/>
                </a:lnTo>
                <a:lnTo>
                  <a:pt x="30" y="20"/>
                </a:lnTo>
                <a:lnTo>
                  <a:pt x="30" y="8"/>
                </a:lnTo>
                <a:lnTo>
                  <a:pt x="30" y="15"/>
                </a:lnTo>
                <a:lnTo>
                  <a:pt x="31" y="16"/>
                </a:lnTo>
                <a:lnTo>
                  <a:pt x="31" y="18"/>
                </a:lnTo>
                <a:lnTo>
                  <a:pt x="31" y="11"/>
                </a:lnTo>
                <a:lnTo>
                  <a:pt x="31" y="13"/>
                </a:lnTo>
                <a:lnTo>
                  <a:pt x="33" y="12"/>
                </a:lnTo>
                <a:lnTo>
                  <a:pt x="33" y="17"/>
                </a:lnTo>
                <a:lnTo>
                  <a:pt x="33" y="10"/>
                </a:lnTo>
                <a:lnTo>
                  <a:pt x="33" y="11"/>
                </a:lnTo>
                <a:lnTo>
                  <a:pt x="34" y="12"/>
                </a:lnTo>
                <a:lnTo>
                  <a:pt x="34" y="20"/>
                </a:lnTo>
                <a:lnTo>
                  <a:pt x="34" y="8"/>
                </a:lnTo>
                <a:lnTo>
                  <a:pt x="35" y="7"/>
                </a:lnTo>
                <a:lnTo>
                  <a:pt x="35" y="21"/>
                </a:lnTo>
                <a:lnTo>
                  <a:pt x="35" y="17"/>
                </a:lnTo>
                <a:lnTo>
                  <a:pt x="36" y="16"/>
                </a:lnTo>
                <a:lnTo>
                  <a:pt x="36" y="12"/>
                </a:lnTo>
                <a:lnTo>
                  <a:pt x="36" y="15"/>
                </a:lnTo>
                <a:lnTo>
                  <a:pt x="38" y="13"/>
                </a:lnTo>
                <a:lnTo>
                  <a:pt x="38" y="17"/>
                </a:lnTo>
                <a:lnTo>
                  <a:pt x="38" y="8"/>
                </a:lnTo>
                <a:lnTo>
                  <a:pt x="38" y="15"/>
                </a:lnTo>
                <a:lnTo>
                  <a:pt x="39" y="13"/>
                </a:lnTo>
                <a:lnTo>
                  <a:pt x="39" y="8"/>
                </a:lnTo>
                <a:lnTo>
                  <a:pt x="39" y="20"/>
                </a:lnTo>
                <a:lnTo>
                  <a:pt x="40" y="21"/>
                </a:lnTo>
                <a:lnTo>
                  <a:pt x="40" y="22"/>
                </a:lnTo>
                <a:lnTo>
                  <a:pt x="40" y="10"/>
                </a:lnTo>
                <a:lnTo>
                  <a:pt x="40" y="12"/>
                </a:lnTo>
                <a:lnTo>
                  <a:pt x="41" y="13"/>
                </a:lnTo>
                <a:lnTo>
                  <a:pt x="41" y="16"/>
                </a:lnTo>
                <a:lnTo>
                  <a:pt x="41" y="8"/>
                </a:lnTo>
                <a:lnTo>
                  <a:pt x="41" y="11"/>
                </a:lnTo>
                <a:lnTo>
                  <a:pt x="43" y="15"/>
                </a:lnTo>
                <a:lnTo>
                  <a:pt x="43" y="20"/>
                </a:lnTo>
                <a:lnTo>
                  <a:pt x="43" y="10"/>
                </a:lnTo>
                <a:lnTo>
                  <a:pt x="43" y="1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3" name="Freeform 95"/>
          <p:cNvSpPr>
            <a:spLocks/>
          </p:cNvSpPr>
          <p:nvPr/>
        </p:nvSpPr>
        <p:spPr bwMode="auto">
          <a:xfrm>
            <a:off x="2538413" y="5861050"/>
            <a:ext cx="177800" cy="68263"/>
          </a:xfrm>
          <a:custGeom>
            <a:avLst/>
            <a:gdLst>
              <a:gd name="T0" fmla="*/ 2147483646 w 43"/>
              <a:gd name="T1" fmla="*/ 2147483646 h 28"/>
              <a:gd name="T2" fmla="*/ 2147483646 w 43"/>
              <a:gd name="T3" fmla="*/ 2147483646 h 28"/>
              <a:gd name="T4" fmla="*/ 2147483646 w 43"/>
              <a:gd name="T5" fmla="*/ 2147483646 h 28"/>
              <a:gd name="T6" fmla="*/ 2147483646 w 43"/>
              <a:gd name="T7" fmla="*/ 2147483646 h 28"/>
              <a:gd name="T8" fmla="*/ 2147483646 w 43"/>
              <a:gd name="T9" fmla="*/ 2147483646 h 28"/>
              <a:gd name="T10" fmla="*/ 2147483646 w 43"/>
              <a:gd name="T11" fmla="*/ 2147483646 h 28"/>
              <a:gd name="T12" fmla="*/ 2147483646 w 43"/>
              <a:gd name="T13" fmla="*/ 2147483646 h 28"/>
              <a:gd name="T14" fmla="*/ 2147483646 w 43"/>
              <a:gd name="T15" fmla="*/ 2147483646 h 28"/>
              <a:gd name="T16" fmla="*/ 2147483646 w 43"/>
              <a:gd name="T17" fmla="*/ 2147483646 h 28"/>
              <a:gd name="T18" fmla="*/ 2147483646 w 43"/>
              <a:gd name="T19" fmla="*/ 2147483646 h 28"/>
              <a:gd name="T20" fmla="*/ 2147483646 w 43"/>
              <a:gd name="T21" fmla="*/ 2147483646 h 28"/>
              <a:gd name="T22" fmla="*/ 2147483646 w 43"/>
              <a:gd name="T23" fmla="*/ 0 h 28"/>
              <a:gd name="T24" fmla="*/ 2147483646 w 43"/>
              <a:gd name="T25" fmla="*/ 2147483646 h 28"/>
              <a:gd name="T26" fmla="*/ 2147483646 w 43"/>
              <a:gd name="T27" fmla="*/ 2147483646 h 28"/>
              <a:gd name="T28" fmla="*/ 2147483646 w 43"/>
              <a:gd name="T29" fmla="*/ 2147483646 h 28"/>
              <a:gd name="T30" fmla="*/ 2147483646 w 43"/>
              <a:gd name="T31" fmla="*/ 2147483646 h 28"/>
              <a:gd name="T32" fmla="*/ 2147483646 w 43"/>
              <a:gd name="T33" fmla="*/ 2147483646 h 28"/>
              <a:gd name="T34" fmla="*/ 2147483646 w 43"/>
              <a:gd name="T35" fmla="*/ 2147483646 h 28"/>
              <a:gd name="T36" fmla="*/ 2147483646 w 43"/>
              <a:gd name="T37" fmla="*/ 2147483646 h 28"/>
              <a:gd name="T38" fmla="*/ 2147483646 w 43"/>
              <a:gd name="T39" fmla="*/ 2147483646 h 28"/>
              <a:gd name="T40" fmla="*/ 2147483646 w 43"/>
              <a:gd name="T41" fmla="*/ 2147483646 h 28"/>
              <a:gd name="T42" fmla="*/ 2147483646 w 43"/>
              <a:gd name="T43" fmla="*/ 2147483646 h 28"/>
              <a:gd name="T44" fmla="*/ 2147483646 w 43"/>
              <a:gd name="T45" fmla="*/ 2147483646 h 28"/>
              <a:gd name="T46" fmla="*/ 2147483646 w 43"/>
              <a:gd name="T47" fmla="*/ 2147483646 h 28"/>
              <a:gd name="T48" fmla="*/ 2147483646 w 43"/>
              <a:gd name="T49" fmla="*/ 2147483646 h 28"/>
              <a:gd name="T50" fmla="*/ 2147483646 w 43"/>
              <a:gd name="T51" fmla="*/ 2147483646 h 28"/>
              <a:gd name="T52" fmla="*/ 2147483646 w 43"/>
              <a:gd name="T53" fmla="*/ 2147483646 h 28"/>
              <a:gd name="T54" fmla="*/ 2147483646 w 43"/>
              <a:gd name="T55" fmla="*/ 2147483646 h 28"/>
              <a:gd name="T56" fmla="*/ 2147483646 w 43"/>
              <a:gd name="T57" fmla="*/ 2147483646 h 28"/>
              <a:gd name="T58" fmla="*/ 2147483646 w 43"/>
              <a:gd name="T59" fmla="*/ 2147483646 h 28"/>
              <a:gd name="T60" fmla="*/ 2147483646 w 43"/>
              <a:gd name="T61" fmla="*/ 2147483646 h 28"/>
              <a:gd name="T62" fmla="*/ 2147483646 w 43"/>
              <a:gd name="T63" fmla="*/ 2147483646 h 28"/>
              <a:gd name="T64" fmla="*/ 2147483646 w 43"/>
              <a:gd name="T65" fmla="*/ 2147483646 h 28"/>
              <a:gd name="T66" fmla="*/ 2147483646 w 43"/>
              <a:gd name="T67" fmla="*/ 2147483646 h 28"/>
              <a:gd name="T68" fmla="*/ 2147483646 w 43"/>
              <a:gd name="T69" fmla="*/ 2147483646 h 28"/>
              <a:gd name="T70" fmla="*/ 2147483646 w 43"/>
              <a:gd name="T71" fmla="*/ 2147483646 h 28"/>
              <a:gd name="T72" fmla="*/ 2147483646 w 43"/>
              <a:gd name="T73" fmla="*/ 2147483646 h 28"/>
              <a:gd name="T74" fmla="*/ 2147483646 w 43"/>
              <a:gd name="T75" fmla="*/ 2147483646 h 28"/>
              <a:gd name="T76" fmla="*/ 2147483646 w 43"/>
              <a:gd name="T77" fmla="*/ 2147483646 h 28"/>
              <a:gd name="T78" fmla="*/ 2147483646 w 43"/>
              <a:gd name="T79" fmla="*/ 2147483646 h 28"/>
              <a:gd name="T80" fmla="*/ 2147483646 w 43"/>
              <a:gd name="T81" fmla="*/ 2147483646 h 28"/>
              <a:gd name="T82" fmla="*/ 2147483646 w 43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8"/>
              <a:gd name="T128" fmla="*/ 43 w 43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8">
                <a:moveTo>
                  <a:pt x="0" y="19"/>
                </a:moveTo>
                <a:lnTo>
                  <a:pt x="1" y="17"/>
                </a:lnTo>
                <a:lnTo>
                  <a:pt x="1" y="20"/>
                </a:lnTo>
                <a:lnTo>
                  <a:pt x="1" y="8"/>
                </a:lnTo>
                <a:lnTo>
                  <a:pt x="1" y="14"/>
                </a:lnTo>
                <a:lnTo>
                  <a:pt x="2" y="19"/>
                </a:lnTo>
                <a:lnTo>
                  <a:pt x="2" y="28"/>
                </a:lnTo>
                <a:lnTo>
                  <a:pt x="2" y="12"/>
                </a:lnTo>
                <a:lnTo>
                  <a:pt x="2" y="15"/>
                </a:lnTo>
                <a:lnTo>
                  <a:pt x="3" y="17"/>
                </a:lnTo>
                <a:lnTo>
                  <a:pt x="3" y="7"/>
                </a:lnTo>
                <a:lnTo>
                  <a:pt x="3" y="10"/>
                </a:lnTo>
                <a:lnTo>
                  <a:pt x="5" y="14"/>
                </a:lnTo>
                <a:lnTo>
                  <a:pt x="5" y="19"/>
                </a:lnTo>
                <a:lnTo>
                  <a:pt x="5" y="12"/>
                </a:lnTo>
                <a:lnTo>
                  <a:pt x="5" y="17"/>
                </a:lnTo>
                <a:lnTo>
                  <a:pt x="6" y="18"/>
                </a:lnTo>
                <a:lnTo>
                  <a:pt x="6" y="8"/>
                </a:lnTo>
                <a:lnTo>
                  <a:pt x="6" y="13"/>
                </a:lnTo>
                <a:lnTo>
                  <a:pt x="7" y="14"/>
                </a:lnTo>
                <a:lnTo>
                  <a:pt x="7" y="17"/>
                </a:lnTo>
                <a:lnTo>
                  <a:pt x="7" y="9"/>
                </a:lnTo>
                <a:lnTo>
                  <a:pt x="8" y="12"/>
                </a:lnTo>
                <a:lnTo>
                  <a:pt x="8" y="19"/>
                </a:lnTo>
                <a:lnTo>
                  <a:pt x="8" y="17"/>
                </a:lnTo>
                <a:lnTo>
                  <a:pt x="10" y="14"/>
                </a:lnTo>
                <a:lnTo>
                  <a:pt x="10" y="17"/>
                </a:lnTo>
                <a:lnTo>
                  <a:pt x="10" y="10"/>
                </a:lnTo>
                <a:lnTo>
                  <a:pt x="10" y="13"/>
                </a:lnTo>
                <a:lnTo>
                  <a:pt x="11" y="14"/>
                </a:lnTo>
                <a:lnTo>
                  <a:pt x="11" y="17"/>
                </a:lnTo>
                <a:lnTo>
                  <a:pt x="11" y="12"/>
                </a:lnTo>
                <a:lnTo>
                  <a:pt x="11" y="15"/>
                </a:lnTo>
                <a:lnTo>
                  <a:pt x="12" y="17"/>
                </a:lnTo>
                <a:lnTo>
                  <a:pt x="12" y="20"/>
                </a:lnTo>
                <a:lnTo>
                  <a:pt x="12" y="0"/>
                </a:lnTo>
                <a:lnTo>
                  <a:pt x="12" y="17"/>
                </a:lnTo>
                <a:lnTo>
                  <a:pt x="13" y="19"/>
                </a:lnTo>
                <a:lnTo>
                  <a:pt x="13" y="22"/>
                </a:lnTo>
                <a:lnTo>
                  <a:pt x="13" y="7"/>
                </a:lnTo>
                <a:lnTo>
                  <a:pt x="13" y="18"/>
                </a:lnTo>
                <a:lnTo>
                  <a:pt x="15" y="19"/>
                </a:lnTo>
                <a:lnTo>
                  <a:pt x="15" y="10"/>
                </a:lnTo>
                <a:lnTo>
                  <a:pt x="15" y="18"/>
                </a:lnTo>
                <a:lnTo>
                  <a:pt x="16" y="15"/>
                </a:lnTo>
                <a:lnTo>
                  <a:pt x="16" y="13"/>
                </a:lnTo>
                <a:lnTo>
                  <a:pt x="16" y="20"/>
                </a:lnTo>
                <a:lnTo>
                  <a:pt x="17" y="22"/>
                </a:lnTo>
                <a:lnTo>
                  <a:pt x="17" y="8"/>
                </a:lnTo>
                <a:lnTo>
                  <a:pt x="17" y="20"/>
                </a:lnTo>
                <a:lnTo>
                  <a:pt x="18" y="19"/>
                </a:lnTo>
                <a:lnTo>
                  <a:pt x="18" y="13"/>
                </a:lnTo>
                <a:lnTo>
                  <a:pt x="18" y="18"/>
                </a:lnTo>
                <a:lnTo>
                  <a:pt x="20" y="19"/>
                </a:lnTo>
                <a:lnTo>
                  <a:pt x="20" y="22"/>
                </a:lnTo>
                <a:lnTo>
                  <a:pt x="20" y="10"/>
                </a:lnTo>
                <a:lnTo>
                  <a:pt x="20" y="18"/>
                </a:lnTo>
                <a:lnTo>
                  <a:pt x="21" y="20"/>
                </a:lnTo>
                <a:lnTo>
                  <a:pt x="21" y="24"/>
                </a:lnTo>
                <a:lnTo>
                  <a:pt x="21" y="12"/>
                </a:lnTo>
                <a:lnTo>
                  <a:pt x="21" y="23"/>
                </a:lnTo>
                <a:lnTo>
                  <a:pt x="22" y="20"/>
                </a:lnTo>
                <a:lnTo>
                  <a:pt x="22" y="12"/>
                </a:lnTo>
                <a:lnTo>
                  <a:pt x="22" y="15"/>
                </a:lnTo>
                <a:lnTo>
                  <a:pt x="23" y="17"/>
                </a:lnTo>
                <a:lnTo>
                  <a:pt x="23" y="18"/>
                </a:lnTo>
                <a:lnTo>
                  <a:pt x="23" y="12"/>
                </a:lnTo>
                <a:lnTo>
                  <a:pt x="23" y="18"/>
                </a:lnTo>
                <a:lnTo>
                  <a:pt x="25" y="14"/>
                </a:lnTo>
                <a:lnTo>
                  <a:pt x="25" y="19"/>
                </a:lnTo>
                <a:lnTo>
                  <a:pt x="25" y="12"/>
                </a:lnTo>
                <a:lnTo>
                  <a:pt x="25" y="14"/>
                </a:lnTo>
                <a:lnTo>
                  <a:pt x="26" y="13"/>
                </a:lnTo>
                <a:lnTo>
                  <a:pt x="26" y="18"/>
                </a:lnTo>
                <a:lnTo>
                  <a:pt x="26" y="12"/>
                </a:lnTo>
                <a:lnTo>
                  <a:pt x="26" y="17"/>
                </a:lnTo>
                <a:lnTo>
                  <a:pt x="27" y="15"/>
                </a:lnTo>
                <a:lnTo>
                  <a:pt x="27" y="25"/>
                </a:lnTo>
                <a:lnTo>
                  <a:pt x="27" y="10"/>
                </a:lnTo>
                <a:lnTo>
                  <a:pt x="27" y="13"/>
                </a:lnTo>
                <a:lnTo>
                  <a:pt x="28" y="14"/>
                </a:lnTo>
                <a:lnTo>
                  <a:pt x="28" y="18"/>
                </a:lnTo>
                <a:lnTo>
                  <a:pt x="28" y="9"/>
                </a:lnTo>
                <a:lnTo>
                  <a:pt x="30" y="10"/>
                </a:lnTo>
                <a:lnTo>
                  <a:pt x="30" y="18"/>
                </a:lnTo>
                <a:lnTo>
                  <a:pt x="30" y="17"/>
                </a:lnTo>
                <a:lnTo>
                  <a:pt x="31" y="15"/>
                </a:lnTo>
                <a:lnTo>
                  <a:pt x="31" y="19"/>
                </a:lnTo>
                <a:lnTo>
                  <a:pt x="31" y="13"/>
                </a:lnTo>
                <a:lnTo>
                  <a:pt x="32" y="13"/>
                </a:lnTo>
                <a:lnTo>
                  <a:pt x="32" y="28"/>
                </a:lnTo>
                <a:lnTo>
                  <a:pt x="32" y="7"/>
                </a:lnTo>
                <a:lnTo>
                  <a:pt x="32" y="18"/>
                </a:lnTo>
                <a:lnTo>
                  <a:pt x="33" y="17"/>
                </a:lnTo>
                <a:lnTo>
                  <a:pt x="33" y="18"/>
                </a:lnTo>
                <a:lnTo>
                  <a:pt x="33" y="10"/>
                </a:lnTo>
                <a:lnTo>
                  <a:pt x="35" y="12"/>
                </a:lnTo>
                <a:lnTo>
                  <a:pt x="35" y="20"/>
                </a:lnTo>
                <a:lnTo>
                  <a:pt x="35" y="10"/>
                </a:lnTo>
                <a:lnTo>
                  <a:pt x="35" y="13"/>
                </a:lnTo>
                <a:lnTo>
                  <a:pt x="36" y="17"/>
                </a:lnTo>
                <a:lnTo>
                  <a:pt x="36" y="22"/>
                </a:lnTo>
                <a:lnTo>
                  <a:pt x="36" y="7"/>
                </a:lnTo>
                <a:lnTo>
                  <a:pt x="36" y="13"/>
                </a:lnTo>
                <a:lnTo>
                  <a:pt x="37" y="14"/>
                </a:lnTo>
                <a:lnTo>
                  <a:pt x="37" y="19"/>
                </a:lnTo>
                <a:lnTo>
                  <a:pt x="37" y="10"/>
                </a:lnTo>
                <a:lnTo>
                  <a:pt x="37" y="13"/>
                </a:lnTo>
                <a:lnTo>
                  <a:pt x="38" y="15"/>
                </a:lnTo>
                <a:lnTo>
                  <a:pt x="38" y="19"/>
                </a:lnTo>
                <a:lnTo>
                  <a:pt x="38" y="10"/>
                </a:lnTo>
                <a:lnTo>
                  <a:pt x="38" y="13"/>
                </a:lnTo>
                <a:lnTo>
                  <a:pt x="40" y="14"/>
                </a:lnTo>
                <a:lnTo>
                  <a:pt x="40" y="20"/>
                </a:lnTo>
                <a:lnTo>
                  <a:pt x="40" y="9"/>
                </a:lnTo>
                <a:lnTo>
                  <a:pt x="40" y="14"/>
                </a:lnTo>
                <a:lnTo>
                  <a:pt x="41" y="12"/>
                </a:lnTo>
                <a:lnTo>
                  <a:pt x="41" y="19"/>
                </a:lnTo>
                <a:lnTo>
                  <a:pt x="41" y="9"/>
                </a:lnTo>
                <a:lnTo>
                  <a:pt x="41" y="13"/>
                </a:lnTo>
                <a:lnTo>
                  <a:pt x="42" y="10"/>
                </a:lnTo>
                <a:lnTo>
                  <a:pt x="42" y="17"/>
                </a:lnTo>
                <a:lnTo>
                  <a:pt x="42" y="4"/>
                </a:lnTo>
                <a:lnTo>
                  <a:pt x="42" y="14"/>
                </a:lnTo>
                <a:lnTo>
                  <a:pt x="43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4" name="Freeform 96"/>
          <p:cNvSpPr>
            <a:spLocks/>
          </p:cNvSpPr>
          <p:nvPr/>
        </p:nvSpPr>
        <p:spPr bwMode="auto">
          <a:xfrm>
            <a:off x="2716213" y="5861050"/>
            <a:ext cx="173037" cy="68263"/>
          </a:xfrm>
          <a:custGeom>
            <a:avLst/>
            <a:gdLst>
              <a:gd name="T0" fmla="*/ 0 w 42"/>
              <a:gd name="T1" fmla="*/ 2147483646 h 28"/>
              <a:gd name="T2" fmla="*/ 2147483646 w 42"/>
              <a:gd name="T3" fmla="*/ 2147483646 h 28"/>
              <a:gd name="T4" fmla="*/ 2147483646 w 42"/>
              <a:gd name="T5" fmla="*/ 2147483646 h 28"/>
              <a:gd name="T6" fmla="*/ 2147483646 w 42"/>
              <a:gd name="T7" fmla="*/ 2147483646 h 28"/>
              <a:gd name="T8" fmla="*/ 2147483646 w 42"/>
              <a:gd name="T9" fmla="*/ 2147483646 h 28"/>
              <a:gd name="T10" fmla="*/ 2147483646 w 42"/>
              <a:gd name="T11" fmla="*/ 2147483646 h 28"/>
              <a:gd name="T12" fmla="*/ 2147483646 w 42"/>
              <a:gd name="T13" fmla="*/ 2147483646 h 28"/>
              <a:gd name="T14" fmla="*/ 2147483646 w 42"/>
              <a:gd name="T15" fmla="*/ 2147483646 h 28"/>
              <a:gd name="T16" fmla="*/ 2147483646 w 42"/>
              <a:gd name="T17" fmla="*/ 2147483646 h 28"/>
              <a:gd name="T18" fmla="*/ 2147483646 w 42"/>
              <a:gd name="T19" fmla="*/ 2147483646 h 28"/>
              <a:gd name="T20" fmla="*/ 2147483646 w 42"/>
              <a:gd name="T21" fmla="*/ 2147483646 h 28"/>
              <a:gd name="T22" fmla="*/ 2147483646 w 42"/>
              <a:gd name="T23" fmla="*/ 2147483646 h 28"/>
              <a:gd name="T24" fmla="*/ 2147483646 w 42"/>
              <a:gd name="T25" fmla="*/ 2147483646 h 28"/>
              <a:gd name="T26" fmla="*/ 2147483646 w 42"/>
              <a:gd name="T27" fmla="*/ 2147483646 h 28"/>
              <a:gd name="T28" fmla="*/ 2147483646 w 42"/>
              <a:gd name="T29" fmla="*/ 2147483646 h 28"/>
              <a:gd name="T30" fmla="*/ 2147483646 w 42"/>
              <a:gd name="T31" fmla="*/ 2147483646 h 28"/>
              <a:gd name="T32" fmla="*/ 2147483646 w 42"/>
              <a:gd name="T33" fmla="*/ 2147483646 h 28"/>
              <a:gd name="T34" fmla="*/ 2147483646 w 42"/>
              <a:gd name="T35" fmla="*/ 2147483646 h 28"/>
              <a:gd name="T36" fmla="*/ 2147483646 w 42"/>
              <a:gd name="T37" fmla="*/ 2147483646 h 28"/>
              <a:gd name="T38" fmla="*/ 2147483646 w 42"/>
              <a:gd name="T39" fmla="*/ 2147483646 h 28"/>
              <a:gd name="T40" fmla="*/ 2147483646 w 42"/>
              <a:gd name="T41" fmla="*/ 2147483646 h 28"/>
              <a:gd name="T42" fmla="*/ 2147483646 w 42"/>
              <a:gd name="T43" fmla="*/ 2147483646 h 28"/>
              <a:gd name="T44" fmla="*/ 2147483646 w 42"/>
              <a:gd name="T45" fmla="*/ 2147483646 h 28"/>
              <a:gd name="T46" fmla="*/ 2147483646 w 42"/>
              <a:gd name="T47" fmla="*/ 2147483646 h 28"/>
              <a:gd name="T48" fmla="*/ 2147483646 w 42"/>
              <a:gd name="T49" fmla="*/ 2147483646 h 28"/>
              <a:gd name="T50" fmla="*/ 2147483646 w 42"/>
              <a:gd name="T51" fmla="*/ 2147483646 h 28"/>
              <a:gd name="T52" fmla="*/ 2147483646 w 42"/>
              <a:gd name="T53" fmla="*/ 2147483646 h 28"/>
              <a:gd name="T54" fmla="*/ 2147483646 w 42"/>
              <a:gd name="T55" fmla="*/ 2147483646 h 28"/>
              <a:gd name="T56" fmla="*/ 2147483646 w 42"/>
              <a:gd name="T57" fmla="*/ 2147483646 h 28"/>
              <a:gd name="T58" fmla="*/ 2147483646 w 42"/>
              <a:gd name="T59" fmla="*/ 2147483646 h 28"/>
              <a:gd name="T60" fmla="*/ 2147483646 w 42"/>
              <a:gd name="T61" fmla="*/ 2147483646 h 28"/>
              <a:gd name="T62" fmla="*/ 2147483646 w 42"/>
              <a:gd name="T63" fmla="*/ 2147483646 h 28"/>
              <a:gd name="T64" fmla="*/ 2147483646 w 42"/>
              <a:gd name="T65" fmla="*/ 2147483646 h 28"/>
              <a:gd name="T66" fmla="*/ 2147483646 w 42"/>
              <a:gd name="T67" fmla="*/ 2147483646 h 28"/>
              <a:gd name="T68" fmla="*/ 2147483646 w 42"/>
              <a:gd name="T69" fmla="*/ 2147483646 h 28"/>
              <a:gd name="T70" fmla="*/ 2147483646 w 42"/>
              <a:gd name="T71" fmla="*/ 2147483646 h 28"/>
              <a:gd name="T72" fmla="*/ 2147483646 w 42"/>
              <a:gd name="T73" fmla="*/ 2147483646 h 28"/>
              <a:gd name="T74" fmla="*/ 2147483646 w 42"/>
              <a:gd name="T75" fmla="*/ 2147483646 h 28"/>
              <a:gd name="T76" fmla="*/ 2147483646 w 42"/>
              <a:gd name="T77" fmla="*/ 2147483646 h 28"/>
              <a:gd name="T78" fmla="*/ 2147483646 w 42"/>
              <a:gd name="T79" fmla="*/ 2147483646 h 28"/>
              <a:gd name="T80" fmla="*/ 2147483646 w 42"/>
              <a:gd name="T81" fmla="*/ 2147483646 h 28"/>
              <a:gd name="T82" fmla="*/ 2147483646 w 42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8"/>
              <a:gd name="T128" fmla="*/ 42 w 42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8">
                <a:moveTo>
                  <a:pt x="0" y="15"/>
                </a:moveTo>
                <a:lnTo>
                  <a:pt x="0" y="18"/>
                </a:lnTo>
                <a:lnTo>
                  <a:pt x="0" y="14"/>
                </a:lnTo>
                <a:lnTo>
                  <a:pt x="0" y="17"/>
                </a:lnTo>
                <a:lnTo>
                  <a:pt x="2" y="18"/>
                </a:lnTo>
                <a:lnTo>
                  <a:pt x="2" y="20"/>
                </a:lnTo>
                <a:lnTo>
                  <a:pt x="2" y="12"/>
                </a:lnTo>
                <a:lnTo>
                  <a:pt x="3" y="15"/>
                </a:lnTo>
                <a:lnTo>
                  <a:pt x="3" y="19"/>
                </a:lnTo>
                <a:lnTo>
                  <a:pt x="3" y="10"/>
                </a:lnTo>
                <a:lnTo>
                  <a:pt x="3" y="15"/>
                </a:lnTo>
                <a:lnTo>
                  <a:pt x="4" y="18"/>
                </a:lnTo>
                <a:lnTo>
                  <a:pt x="4" y="24"/>
                </a:lnTo>
                <a:lnTo>
                  <a:pt x="4" y="2"/>
                </a:lnTo>
                <a:lnTo>
                  <a:pt x="4" y="19"/>
                </a:lnTo>
                <a:lnTo>
                  <a:pt x="5" y="18"/>
                </a:lnTo>
                <a:lnTo>
                  <a:pt x="5" y="20"/>
                </a:lnTo>
                <a:lnTo>
                  <a:pt x="5" y="12"/>
                </a:lnTo>
                <a:lnTo>
                  <a:pt x="5" y="15"/>
                </a:lnTo>
                <a:lnTo>
                  <a:pt x="7" y="17"/>
                </a:lnTo>
                <a:lnTo>
                  <a:pt x="7" y="22"/>
                </a:lnTo>
                <a:lnTo>
                  <a:pt x="7" y="12"/>
                </a:lnTo>
                <a:lnTo>
                  <a:pt x="7" y="15"/>
                </a:lnTo>
                <a:lnTo>
                  <a:pt x="8" y="14"/>
                </a:lnTo>
                <a:lnTo>
                  <a:pt x="8" y="18"/>
                </a:lnTo>
                <a:lnTo>
                  <a:pt x="8" y="13"/>
                </a:lnTo>
                <a:lnTo>
                  <a:pt x="8" y="17"/>
                </a:lnTo>
                <a:lnTo>
                  <a:pt x="9" y="15"/>
                </a:lnTo>
                <a:lnTo>
                  <a:pt x="9" y="22"/>
                </a:lnTo>
                <a:lnTo>
                  <a:pt x="9" y="9"/>
                </a:lnTo>
                <a:lnTo>
                  <a:pt x="9" y="17"/>
                </a:lnTo>
                <a:lnTo>
                  <a:pt x="10" y="15"/>
                </a:lnTo>
                <a:lnTo>
                  <a:pt x="10" y="18"/>
                </a:lnTo>
                <a:lnTo>
                  <a:pt x="10" y="12"/>
                </a:lnTo>
                <a:lnTo>
                  <a:pt x="12" y="12"/>
                </a:lnTo>
                <a:lnTo>
                  <a:pt x="12" y="19"/>
                </a:lnTo>
                <a:lnTo>
                  <a:pt x="12" y="12"/>
                </a:lnTo>
                <a:lnTo>
                  <a:pt x="12" y="18"/>
                </a:lnTo>
                <a:lnTo>
                  <a:pt x="13" y="14"/>
                </a:lnTo>
                <a:lnTo>
                  <a:pt x="13" y="19"/>
                </a:lnTo>
                <a:lnTo>
                  <a:pt x="13" y="10"/>
                </a:lnTo>
                <a:lnTo>
                  <a:pt x="14" y="13"/>
                </a:lnTo>
                <a:lnTo>
                  <a:pt x="14" y="27"/>
                </a:lnTo>
                <a:lnTo>
                  <a:pt x="14" y="12"/>
                </a:lnTo>
                <a:lnTo>
                  <a:pt x="15" y="10"/>
                </a:lnTo>
                <a:lnTo>
                  <a:pt x="15" y="20"/>
                </a:lnTo>
                <a:lnTo>
                  <a:pt x="15" y="14"/>
                </a:lnTo>
                <a:lnTo>
                  <a:pt x="17" y="14"/>
                </a:lnTo>
                <a:lnTo>
                  <a:pt x="17" y="18"/>
                </a:lnTo>
                <a:lnTo>
                  <a:pt x="17" y="10"/>
                </a:lnTo>
                <a:lnTo>
                  <a:pt x="17" y="15"/>
                </a:lnTo>
                <a:lnTo>
                  <a:pt x="18" y="17"/>
                </a:lnTo>
                <a:lnTo>
                  <a:pt x="18" y="19"/>
                </a:lnTo>
                <a:lnTo>
                  <a:pt x="18" y="12"/>
                </a:lnTo>
                <a:lnTo>
                  <a:pt x="18" y="18"/>
                </a:lnTo>
                <a:lnTo>
                  <a:pt x="19" y="19"/>
                </a:lnTo>
                <a:lnTo>
                  <a:pt x="19" y="28"/>
                </a:lnTo>
                <a:lnTo>
                  <a:pt x="19" y="4"/>
                </a:lnTo>
                <a:lnTo>
                  <a:pt x="19" y="18"/>
                </a:lnTo>
                <a:lnTo>
                  <a:pt x="20" y="17"/>
                </a:lnTo>
                <a:lnTo>
                  <a:pt x="20" y="10"/>
                </a:lnTo>
                <a:lnTo>
                  <a:pt x="20" y="15"/>
                </a:lnTo>
                <a:lnTo>
                  <a:pt x="22" y="14"/>
                </a:lnTo>
                <a:lnTo>
                  <a:pt x="22" y="18"/>
                </a:lnTo>
                <a:lnTo>
                  <a:pt x="22" y="12"/>
                </a:lnTo>
                <a:lnTo>
                  <a:pt x="22" y="17"/>
                </a:lnTo>
                <a:lnTo>
                  <a:pt x="23" y="18"/>
                </a:lnTo>
                <a:lnTo>
                  <a:pt x="23" y="13"/>
                </a:lnTo>
                <a:lnTo>
                  <a:pt x="23" y="14"/>
                </a:lnTo>
                <a:lnTo>
                  <a:pt x="24" y="12"/>
                </a:lnTo>
                <a:lnTo>
                  <a:pt x="24" y="18"/>
                </a:lnTo>
                <a:lnTo>
                  <a:pt x="24" y="8"/>
                </a:lnTo>
                <a:lnTo>
                  <a:pt x="24" y="17"/>
                </a:lnTo>
                <a:lnTo>
                  <a:pt x="25" y="15"/>
                </a:lnTo>
                <a:lnTo>
                  <a:pt x="25" y="1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27" y="20"/>
                </a:lnTo>
                <a:lnTo>
                  <a:pt x="27" y="10"/>
                </a:lnTo>
                <a:lnTo>
                  <a:pt x="27" y="12"/>
                </a:lnTo>
                <a:lnTo>
                  <a:pt x="28" y="13"/>
                </a:lnTo>
                <a:lnTo>
                  <a:pt x="28" y="17"/>
                </a:lnTo>
                <a:lnTo>
                  <a:pt x="28" y="10"/>
                </a:lnTo>
                <a:lnTo>
                  <a:pt x="28" y="15"/>
                </a:lnTo>
                <a:lnTo>
                  <a:pt x="29" y="18"/>
                </a:lnTo>
                <a:lnTo>
                  <a:pt x="29" y="0"/>
                </a:lnTo>
                <a:lnTo>
                  <a:pt x="29" y="14"/>
                </a:lnTo>
                <a:lnTo>
                  <a:pt x="30" y="18"/>
                </a:lnTo>
                <a:lnTo>
                  <a:pt x="30" y="19"/>
                </a:lnTo>
                <a:lnTo>
                  <a:pt x="30" y="13"/>
                </a:lnTo>
                <a:lnTo>
                  <a:pt x="30" y="14"/>
                </a:lnTo>
                <a:lnTo>
                  <a:pt x="32" y="15"/>
                </a:lnTo>
                <a:lnTo>
                  <a:pt x="32" y="22"/>
                </a:lnTo>
                <a:lnTo>
                  <a:pt x="32" y="12"/>
                </a:lnTo>
                <a:lnTo>
                  <a:pt x="32" y="14"/>
                </a:lnTo>
                <a:lnTo>
                  <a:pt x="33" y="13"/>
                </a:lnTo>
                <a:lnTo>
                  <a:pt x="33" y="12"/>
                </a:lnTo>
                <a:lnTo>
                  <a:pt x="33" y="18"/>
                </a:lnTo>
                <a:lnTo>
                  <a:pt x="34" y="19"/>
                </a:lnTo>
                <a:lnTo>
                  <a:pt x="34" y="23"/>
                </a:lnTo>
                <a:lnTo>
                  <a:pt x="34" y="5"/>
                </a:lnTo>
                <a:lnTo>
                  <a:pt x="34" y="13"/>
                </a:lnTo>
                <a:lnTo>
                  <a:pt x="35" y="15"/>
                </a:lnTo>
                <a:lnTo>
                  <a:pt x="35" y="18"/>
                </a:lnTo>
                <a:lnTo>
                  <a:pt x="35" y="12"/>
                </a:lnTo>
                <a:lnTo>
                  <a:pt x="35" y="17"/>
                </a:lnTo>
                <a:lnTo>
                  <a:pt x="37" y="18"/>
                </a:lnTo>
                <a:lnTo>
                  <a:pt x="37" y="20"/>
                </a:lnTo>
                <a:lnTo>
                  <a:pt x="37" y="14"/>
                </a:lnTo>
                <a:lnTo>
                  <a:pt x="37" y="15"/>
                </a:lnTo>
                <a:lnTo>
                  <a:pt x="38" y="14"/>
                </a:lnTo>
                <a:lnTo>
                  <a:pt x="38" y="13"/>
                </a:lnTo>
                <a:lnTo>
                  <a:pt x="38" y="20"/>
                </a:lnTo>
                <a:lnTo>
                  <a:pt x="39" y="19"/>
                </a:lnTo>
                <a:lnTo>
                  <a:pt x="39" y="23"/>
                </a:lnTo>
                <a:lnTo>
                  <a:pt x="39" y="9"/>
                </a:lnTo>
                <a:lnTo>
                  <a:pt x="39" y="18"/>
                </a:lnTo>
                <a:lnTo>
                  <a:pt x="40" y="17"/>
                </a:lnTo>
                <a:lnTo>
                  <a:pt x="40" y="20"/>
                </a:lnTo>
                <a:lnTo>
                  <a:pt x="40" y="13"/>
                </a:lnTo>
                <a:lnTo>
                  <a:pt x="40" y="14"/>
                </a:lnTo>
                <a:lnTo>
                  <a:pt x="42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5" name="Freeform 97"/>
          <p:cNvSpPr>
            <a:spLocks/>
          </p:cNvSpPr>
          <p:nvPr/>
        </p:nvSpPr>
        <p:spPr bwMode="auto">
          <a:xfrm>
            <a:off x="2889250" y="5868988"/>
            <a:ext cx="169863" cy="60325"/>
          </a:xfrm>
          <a:custGeom>
            <a:avLst/>
            <a:gdLst>
              <a:gd name="T0" fmla="*/ 0 w 41"/>
              <a:gd name="T1" fmla="*/ 2147483646 h 25"/>
              <a:gd name="T2" fmla="*/ 2147483646 w 41"/>
              <a:gd name="T3" fmla="*/ 2147483646 h 25"/>
              <a:gd name="T4" fmla="*/ 2147483646 w 41"/>
              <a:gd name="T5" fmla="*/ 2147483646 h 25"/>
              <a:gd name="T6" fmla="*/ 2147483646 w 41"/>
              <a:gd name="T7" fmla="*/ 2147483646 h 25"/>
              <a:gd name="T8" fmla="*/ 2147483646 w 41"/>
              <a:gd name="T9" fmla="*/ 2147483646 h 25"/>
              <a:gd name="T10" fmla="*/ 2147483646 w 41"/>
              <a:gd name="T11" fmla="*/ 2147483646 h 25"/>
              <a:gd name="T12" fmla="*/ 2147483646 w 41"/>
              <a:gd name="T13" fmla="*/ 2147483646 h 25"/>
              <a:gd name="T14" fmla="*/ 2147483646 w 41"/>
              <a:gd name="T15" fmla="*/ 2147483646 h 25"/>
              <a:gd name="T16" fmla="*/ 2147483646 w 41"/>
              <a:gd name="T17" fmla="*/ 2147483646 h 25"/>
              <a:gd name="T18" fmla="*/ 2147483646 w 41"/>
              <a:gd name="T19" fmla="*/ 2147483646 h 25"/>
              <a:gd name="T20" fmla="*/ 2147483646 w 41"/>
              <a:gd name="T21" fmla="*/ 2147483646 h 25"/>
              <a:gd name="T22" fmla="*/ 2147483646 w 41"/>
              <a:gd name="T23" fmla="*/ 2147483646 h 25"/>
              <a:gd name="T24" fmla="*/ 2147483646 w 41"/>
              <a:gd name="T25" fmla="*/ 2147483646 h 25"/>
              <a:gd name="T26" fmla="*/ 2147483646 w 41"/>
              <a:gd name="T27" fmla="*/ 2147483646 h 25"/>
              <a:gd name="T28" fmla="*/ 2147483646 w 41"/>
              <a:gd name="T29" fmla="*/ 2147483646 h 25"/>
              <a:gd name="T30" fmla="*/ 2147483646 w 41"/>
              <a:gd name="T31" fmla="*/ 2147483646 h 25"/>
              <a:gd name="T32" fmla="*/ 2147483646 w 41"/>
              <a:gd name="T33" fmla="*/ 2147483646 h 25"/>
              <a:gd name="T34" fmla="*/ 2147483646 w 41"/>
              <a:gd name="T35" fmla="*/ 2147483646 h 25"/>
              <a:gd name="T36" fmla="*/ 2147483646 w 41"/>
              <a:gd name="T37" fmla="*/ 2147483646 h 25"/>
              <a:gd name="T38" fmla="*/ 2147483646 w 41"/>
              <a:gd name="T39" fmla="*/ 0 h 25"/>
              <a:gd name="T40" fmla="*/ 2147483646 w 41"/>
              <a:gd name="T41" fmla="*/ 2147483646 h 25"/>
              <a:gd name="T42" fmla="*/ 2147483646 w 41"/>
              <a:gd name="T43" fmla="*/ 2147483646 h 25"/>
              <a:gd name="T44" fmla="*/ 2147483646 w 41"/>
              <a:gd name="T45" fmla="*/ 2147483646 h 25"/>
              <a:gd name="T46" fmla="*/ 2147483646 w 41"/>
              <a:gd name="T47" fmla="*/ 2147483646 h 25"/>
              <a:gd name="T48" fmla="*/ 2147483646 w 41"/>
              <a:gd name="T49" fmla="*/ 2147483646 h 25"/>
              <a:gd name="T50" fmla="*/ 2147483646 w 41"/>
              <a:gd name="T51" fmla="*/ 2147483646 h 25"/>
              <a:gd name="T52" fmla="*/ 2147483646 w 41"/>
              <a:gd name="T53" fmla="*/ 2147483646 h 25"/>
              <a:gd name="T54" fmla="*/ 2147483646 w 41"/>
              <a:gd name="T55" fmla="*/ 2147483646 h 25"/>
              <a:gd name="T56" fmla="*/ 2147483646 w 41"/>
              <a:gd name="T57" fmla="*/ 2147483646 h 25"/>
              <a:gd name="T58" fmla="*/ 2147483646 w 41"/>
              <a:gd name="T59" fmla="*/ 2147483646 h 25"/>
              <a:gd name="T60" fmla="*/ 2147483646 w 41"/>
              <a:gd name="T61" fmla="*/ 2147483646 h 25"/>
              <a:gd name="T62" fmla="*/ 2147483646 w 41"/>
              <a:gd name="T63" fmla="*/ 2147483646 h 25"/>
              <a:gd name="T64" fmla="*/ 2147483646 w 41"/>
              <a:gd name="T65" fmla="*/ 2147483646 h 25"/>
              <a:gd name="T66" fmla="*/ 2147483646 w 41"/>
              <a:gd name="T67" fmla="*/ 2147483646 h 25"/>
              <a:gd name="T68" fmla="*/ 2147483646 w 41"/>
              <a:gd name="T69" fmla="*/ 2147483646 h 25"/>
              <a:gd name="T70" fmla="*/ 2147483646 w 41"/>
              <a:gd name="T71" fmla="*/ 2147483646 h 25"/>
              <a:gd name="T72" fmla="*/ 2147483646 w 41"/>
              <a:gd name="T73" fmla="*/ 2147483646 h 25"/>
              <a:gd name="T74" fmla="*/ 2147483646 w 41"/>
              <a:gd name="T75" fmla="*/ 2147483646 h 25"/>
              <a:gd name="T76" fmla="*/ 2147483646 w 41"/>
              <a:gd name="T77" fmla="*/ 2147483646 h 25"/>
              <a:gd name="T78" fmla="*/ 2147483646 w 41"/>
              <a:gd name="T79" fmla="*/ 2147483646 h 25"/>
              <a:gd name="T80" fmla="*/ 2147483646 w 41"/>
              <a:gd name="T81" fmla="*/ 2147483646 h 25"/>
              <a:gd name="T82" fmla="*/ 2147483646 w 41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5"/>
              <a:gd name="T128" fmla="*/ 41 w 41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5">
                <a:moveTo>
                  <a:pt x="0" y="12"/>
                </a:moveTo>
                <a:lnTo>
                  <a:pt x="0" y="16"/>
                </a:lnTo>
                <a:lnTo>
                  <a:pt x="0" y="9"/>
                </a:lnTo>
                <a:lnTo>
                  <a:pt x="0" y="10"/>
                </a:lnTo>
                <a:lnTo>
                  <a:pt x="1" y="10"/>
                </a:lnTo>
                <a:lnTo>
                  <a:pt x="1" y="17"/>
                </a:lnTo>
                <a:lnTo>
                  <a:pt x="1" y="7"/>
                </a:lnTo>
                <a:lnTo>
                  <a:pt x="1" y="14"/>
                </a:lnTo>
                <a:lnTo>
                  <a:pt x="2" y="12"/>
                </a:lnTo>
                <a:lnTo>
                  <a:pt x="2" y="9"/>
                </a:lnTo>
                <a:lnTo>
                  <a:pt x="2" y="19"/>
                </a:lnTo>
                <a:lnTo>
                  <a:pt x="3" y="17"/>
                </a:lnTo>
                <a:lnTo>
                  <a:pt x="3" y="19"/>
                </a:lnTo>
                <a:lnTo>
                  <a:pt x="3" y="7"/>
                </a:lnTo>
                <a:lnTo>
                  <a:pt x="3" y="14"/>
                </a:lnTo>
                <a:lnTo>
                  <a:pt x="5" y="12"/>
                </a:lnTo>
                <a:lnTo>
                  <a:pt x="5" y="15"/>
                </a:lnTo>
                <a:lnTo>
                  <a:pt x="5" y="7"/>
                </a:lnTo>
                <a:lnTo>
                  <a:pt x="5" y="11"/>
                </a:lnTo>
                <a:lnTo>
                  <a:pt x="6" y="14"/>
                </a:lnTo>
                <a:lnTo>
                  <a:pt x="6" y="19"/>
                </a:lnTo>
                <a:lnTo>
                  <a:pt x="6" y="7"/>
                </a:lnTo>
                <a:lnTo>
                  <a:pt x="6" y="12"/>
                </a:lnTo>
                <a:lnTo>
                  <a:pt x="7" y="14"/>
                </a:lnTo>
                <a:lnTo>
                  <a:pt x="7" y="6"/>
                </a:lnTo>
                <a:lnTo>
                  <a:pt x="7" y="20"/>
                </a:lnTo>
                <a:lnTo>
                  <a:pt x="8" y="21"/>
                </a:lnTo>
                <a:lnTo>
                  <a:pt x="8" y="22"/>
                </a:lnTo>
                <a:lnTo>
                  <a:pt x="8" y="7"/>
                </a:lnTo>
                <a:lnTo>
                  <a:pt x="8" y="12"/>
                </a:lnTo>
                <a:lnTo>
                  <a:pt x="10" y="11"/>
                </a:lnTo>
                <a:lnTo>
                  <a:pt x="10" y="16"/>
                </a:lnTo>
                <a:lnTo>
                  <a:pt x="10" y="6"/>
                </a:lnTo>
                <a:lnTo>
                  <a:pt x="10" y="11"/>
                </a:lnTo>
                <a:lnTo>
                  <a:pt x="11" y="12"/>
                </a:lnTo>
                <a:lnTo>
                  <a:pt x="11" y="19"/>
                </a:lnTo>
                <a:lnTo>
                  <a:pt x="11" y="9"/>
                </a:lnTo>
                <a:lnTo>
                  <a:pt x="11" y="12"/>
                </a:lnTo>
                <a:lnTo>
                  <a:pt x="12" y="11"/>
                </a:lnTo>
                <a:lnTo>
                  <a:pt x="12" y="14"/>
                </a:lnTo>
                <a:lnTo>
                  <a:pt x="12" y="6"/>
                </a:lnTo>
                <a:lnTo>
                  <a:pt x="12" y="12"/>
                </a:lnTo>
                <a:lnTo>
                  <a:pt x="13" y="14"/>
                </a:lnTo>
                <a:lnTo>
                  <a:pt x="13" y="16"/>
                </a:lnTo>
                <a:lnTo>
                  <a:pt x="13" y="6"/>
                </a:lnTo>
                <a:lnTo>
                  <a:pt x="13" y="14"/>
                </a:lnTo>
                <a:lnTo>
                  <a:pt x="15" y="16"/>
                </a:lnTo>
                <a:lnTo>
                  <a:pt x="15" y="9"/>
                </a:lnTo>
                <a:lnTo>
                  <a:pt x="15" y="11"/>
                </a:lnTo>
                <a:lnTo>
                  <a:pt x="16" y="12"/>
                </a:lnTo>
                <a:lnTo>
                  <a:pt x="16" y="16"/>
                </a:lnTo>
                <a:lnTo>
                  <a:pt x="16" y="9"/>
                </a:lnTo>
                <a:lnTo>
                  <a:pt x="16" y="10"/>
                </a:lnTo>
                <a:lnTo>
                  <a:pt x="17" y="7"/>
                </a:lnTo>
                <a:lnTo>
                  <a:pt x="17" y="16"/>
                </a:lnTo>
                <a:lnTo>
                  <a:pt x="17" y="6"/>
                </a:lnTo>
                <a:lnTo>
                  <a:pt x="17" y="15"/>
                </a:lnTo>
                <a:lnTo>
                  <a:pt x="18" y="12"/>
                </a:lnTo>
                <a:lnTo>
                  <a:pt x="18" y="17"/>
                </a:lnTo>
                <a:lnTo>
                  <a:pt x="18" y="0"/>
                </a:lnTo>
                <a:lnTo>
                  <a:pt x="18" y="10"/>
                </a:lnTo>
                <a:lnTo>
                  <a:pt x="20" y="11"/>
                </a:lnTo>
                <a:lnTo>
                  <a:pt x="20" y="17"/>
                </a:lnTo>
                <a:lnTo>
                  <a:pt x="20" y="10"/>
                </a:lnTo>
                <a:lnTo>
                  <a:pt x="20" y="16"/>
                </a:lnTo>
                <a:lnTo>
                  <a:pt x="21" y="17"/>
                </a:lnTo>
                <a:lnTo>
                  <a:pt x="21" y="9"/>
                </a:lnTo>
                <a:lnTo>
                  <a:pt x="21" y="15"/>
                </a:lnTo>
                <a:lnTo>
                  <a:pt x="22" y="14"/>
                </a:lnTo>
                <a:lnTo>
                  <a:pt x="22" y="19"/>
                </a:lnTo>
                <a:lnTo>
                  <a:pt x="22" y="9"/>
                </a:lnTo>
                <a:lnTo>
                  <a:pt x="22" y="17"/>
                </a:lnTo>
                <a:lnTo>
                  <a:pt x="23" y="19"/>
                </a:lnTo>
                <a:lnTo>
                  <a:pt x="23" y="0"/>
                </a:lnTo>
                <a:lnTo>
                  <a:pt x="23" y="14"/>
                </a:lnTo>
                <a:lnTo>
                  <a:pt x="25" y="12"/>
                </a:lnTo>
                <a:lnTo>
                  <a:pt x="25" y="19"/>
                </a:lnTo>
                <a:lnTo>
                  <a:pt x="25" y="11"/>
                </a:lnTo>
                <a:lnTo>
                  <a:pt x="26" y="10"/>
                </a:lnTo>
                <a:lnTo>
                  <a:pt x="26" y="16"/>
                </a:lnTo>
                <a:lnTo>
                  <a:pt x="26" y="7"/>
                </a:lnTo>
                <a:lnTo>
                  <a:pt x="26" y="9"/>
                </a:lnTo>
                <a:lnTo>
                  <a:pt x="27" y="11"/>
                </a:lnTo>
                <a:lnTo>
                  <a:pt x="27" y="19"/>
                </a:lnTo>
                <a:lnTo>
                  <a:pt x="27" y="12"/>
                </a:lnTo>
                <a:lnTo>
                  <a:pt x="28" y="14"/>
                </a:lnTo>
                <a:lnTo>
                  <a:pt x="28" y="19"/>
                </a:lnTo>
                <a:lnTo>
                  <a:pt x="28" y="9"/>
                </a:lnTo>
                <a:lnTo>
                  <a:pt x="28" y="10"/>
                </a:lnTo>
                <a:lnTo>
                  <a:pt x="30" y="12"/>
                </a:lnTo>
                <a:lnTo>
                  <a:pt x="30" y="16"/>
                </a:lnTo>
                <a:lnTo>
                  <a:pt x="30" y="10"/>
                </a:lnTo>
                <a:lnTo>
                  <a:pt x="30" y="11"/>
                </a:lnTo>
                <a:lnTo>
                  <a:pt x="31" y="12"/>
                </a:lnTo>
                <a:lnTo>
                  <a:pt x="31" y="17"/>
                </a:lnTo>
                <a:lnTo>
                  <a:pt x="31" y="6"/>
                </a:lnTo>
                <a:lnTo>
                  <a:pt x="31" y="11"/>
                </a:lnTo>
                <a:lnTo>
                  <a:pt x="32" y="15"/>
                </a:lnTo>
                <a:lnTo>
                  <a:pt x="32" y="10"/>
                </a:lnTo>
                <a:lnTo>
                  <a:pt x="32" y="11"/>
                </a:lnTo>
                <a:lnTo>
                  <a:pt x="33" y="10"/>
                </a:lnTo>
                <a:lnTo>
                  <a:pt x="33" y="25"/>
                </a:lnTo>
                <a:lnTo>
                  <a:pt x="33" y="6"/>
                </a:lnTo>
                <a:lnTo>
                  <a:pt x="33" y="14"/>
                </a:lnTo>
                <a:lnTo>
                  <a:pt x="35" y="12"/>
                </a:lnTo>
                <a:lnTo>
                  <a:pt x="35" y="15"/>
                </a:lnTo>
                <a:lnTo>
                  <a:pt x="35" y="9"/>
                </a:lnTo>
                <a:lnTo>
                  <a:pt x="35" y="11"/>
                </a:lnTo>
                <a:lnTo>
                  <a:pt x="36" y="12"/>
                </a:lnTo>
                <a:lnTo>
                  <a:pt x="36" y="15"/>
                </a:lnTo>
                <a:lnTo>
                  <a:pt x="36" y="7"/>
                </a:lnTo>
                <a:lnTo>
                  <a:pt x="36" y="12"/>
                </a:lnTo>
                <a:lnTo>
                  <a:pt x="37" y="14"/>
                </a:lnTo>
                <a:lnTo>
                  <a:pt x="37" y="10"/>
                </a:lnTo>
                <a:lnTo>
                  <a:pt x="38" y="10"/>
                </a:lnTo>
                <a:lnTo>
                  <a:pt x="38" y="25"/>
                </a:lnTo>
                <a:lnTo>
                  <a:pt x="38" y="4"/>
                </a:lnTo>
                <a:lnTo>
                  <a:pt x="38" y="12"/>
                </a:lnTo>
                <a:lnTo>
                  <a:pt x="40" y="14"/>
                </a:lnTo>
                <a:lnTo>
                  <a:pt x="40" y="16"/>
                </a:lnTo>
                <a:lnTo>
                  <a:pt x="40" y="9"/>
                </a:lnTo>
                <a:lnTo>
                  <a:pt x="40" y="14"/>
                </a:lnTo>
                <a:lnTo>
                  <a:pt x="41" y="12"/>
                </a:lnTo>
                <a:lnTo>
                  <a:pt x="41" y="5"/>
                </a:lnTo>
                <a:lnTo>
                  <a:pt x="41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6" name="Freeform 98"/>
          <p:cNvSpPr>
            <a:spLocks/>
          </p:cNvSpPr>
          <p:nvPr/>
        </p:nvSpPr>
        <p:spPr bwMode="auto">
          <a:xfrm>
            <a:off x="3059113" y="5868988"/>
            <a:ext cx="173037" cy="60325"/>
          </a:xfrm>
          <a:custGeom>
            <a:avLst/>
            <a:gdLst>
              <a:gd name="T0" fmla="*/ 2147483646 w 42"/>
              <a:gd name="T1" fmla="*/ 2147483646 h 25"/>
              <a:gd name="T2" fmla="*/ 2147483646 w 42"/>
              <a:gd name="T3" fmla="*/ 2147483646 h 25"/>
              <a:gd name="T4" fmla="*/ 2147483646 w 42"/>
              <a:gd name="T5" fmla="*/ 2147483646 h 25"/>
              <a:gd name="T6" fmla="*/ 2147483646 w 42"/>
              <a:gd name="T7" fmla="*/ 2147483646 h 25"/>
              <a:gd name="T8" fmla="*/ 2147483646 w 42"/>
              <a:gd name="T9" fmla="*/ 2147483646 h 25"/>
              <a:gd name="T10" fmla="*/ 2147483646 w 42"/>
              <a:gd name="T11" fmla="*/ 2147483646 h 25"/>
              <a:gd name="T12" fmla="*/ 2147483646 w 42"/>
              <a:gd name="T13" fmla="*/ 2147483646 h 25"/>
              <a:gd name="T14" fmla="*/ 2147483646 w 42"/>
              <a:gd name="T15" fmla="*/ 0 h 25"/>
              <a:gd name="T16" fmla="*/ 2147483646 w 42"/>
              <a:gd name="T17" fmla="*/ 2147483646 h 25"/>
              <a:gd name="T18" fmla="*/ 2147483646 w 42"/>
              <a:gd name="T19" fmla="*/ 2147483646 h 25"/>
              <a:gd name="T20" fmla="*/ 2147483646 w 42"/>
              <a:gd name="T21" fmla="*/ 2147483646 h 25"/>
              <a:gd name="T22" fmla="*/ 2147483646 w 42"/>
              <a:gd name="T23" fmla="*/ 2147483646 h 25"/>
              <a:gd name="T24" fmla="*/ 2147483646 w 42"/>
              <a:gd name="T25" fmla="*/ 0 h 25"/>
              <a:gd name="T26" fmla="*/ 2147483646 w 42"/>
              <a:gd name="T27" fmla="*/ 2147483646 h 25"/>
              <a:gd name="T28" fmla="*/ 2147483646 w 42"/>
              <a:gd name="T29" fmla="*/ 2147483646 h 25"/>
              <a:gd name="T30" fmla="*/ 2147483646 w 42"/>
              <a:gd name="T31" fmla="*/ 2147483646 h 25"/>
              <a:gd name="T32" fmla="*/ 2147483646 w 42"/>
              <a:gd name="T33" fmla="*/ 2147483646 h 25"/>
              <a:gd name="T34" fmla="*/ 2147483646 w 42"/>
              <a:gd name="T35" fmla="*/ 2147483646 h 25"/>
              <a:gd name="T36" fmla="*/ 2147483646 w 42"/>
              <a:gd name="T37" fmla="*/ 2147483646 h 25"/>
              <a:gd name="T38" fmla="*/ 2147483646 w 42"/>
              <a:gd name="T39" fmla="*/ 2147483646 h 25"/>
              <a:gd name="T40" fmla="*/ 2147483646 w 42"/>
              <a:gd name="T41" fmla="*/ 2147483646 h 25"/>
              <a:gd name="T42" fmla="*/ 2147483646 w 42"/>
              <a:gd name="T43" fmla="*/ 2147483646 h 25"/>
              <a:gd name="T44" fmla="*/ 2147483646 w 42"/>
              <a:gd name="T45" fmla="*/ 2147483646 h 25"/>
              <a:gd name="T46" fmla="*/ 2147483646 w 42"/>
              <a:gd name="T47" fmla="*/ 2147483646 h 25"/>
              <a:gd name="T48" fmla="*/ 2147483646 w 42"/>
              <a:gd name="T49" fmla="*/ 2147483646 h 25"/>
              <a:gd name="T50" fmla="*/ 2147483646 w 42"/>
              <a:gd name="T51" fmla="*/ 2147483646 h 25"/>
              <a:gd name="T52" fmla="*/ 2147483646 w 42"/>
              <a:gd name="T53" fmla="*/ 2147483646 h 25"/>
              <a:gd name="T54" fmla="*/ 2147483646 w 42"/>
              <a:gd name="T55" fmla="*/ 2147483646 h 25"/>
              <a:gd name="T56" fmla="*/ 2147483646 w 42"/>
              <a:gd name="T57" fmla="*/ 2147483646 h 25"/>
              <a:gd name="T58" fmla="*/ 2147483646 w 42"/>
              <a:gd name="T59" fmla="*/ 2147483646 h 25"/>
              <a:gd name="T60" fmla="*/ 2147483646 w 42"/>
              <a:gd name="T61" fmla="*/ 2147483646 h 25"/>
              <a:gd name="T62" fmla="*/ 2147483646 w 42"/>
              <a:gd name="T63" fmla="*/ 2147483646 h 25"/>
              <a:gd name="T64" fmla="*/ 2147483646 w 42"/>
              <a:gd name="T65" fmla="*/ 2147483646 h 25"/>
              <a:gd name="T66" fmla="*/ 2147483646 w 42"/>
              <a:gd name="T67" fmla="*/ 2147483646 h 25"/>
              <a:gd name="T68" fmla="*/ 2147483646 w 42"/>
              <a:gd name="T69" fmla="*/ 2147483646 h 25"/>
              <a:gd name="T70" fmla="*/ 2147483646 w 42"/>
              <a:gd name="T71" fmla="*/ 2147483646 h 25"/>
              <a:gd name="T72" fmla="*/ 2147483646 w 42"/>
              <a:gd name="T73" fmla="*/ 2147483646 h 25"/>
              <a:gd name="T74" fmla="*/ 2147483646 w 42"/>
              <a:gd name="T75" fmla="*/ 2147483646 h 25"/>
              <a:gd name="T76" fmla="*/ 2147483646 w 42"/>
              <a:gd name="T77" fmla="*/ 2147483646 h 25"/>
              <a:gd name="T78" fmla="*/ 2147483646 w 42"/>
              <a:gd name="T79" fmla="*/ 2147483646 h 25"/>
              <a:gd name="T80" fmla="*/ 2147483646 w 42"/>
              <a:gd name="T81" fmla="*/ 2147483646 h 25"/>
              <a:gd name="T82" fmla="*/ 2147483646 w 42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5"/>
              <a:gd name="T128" fmla="*/ 42 w 42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5">
                <a:moveTo>
                  <a:pt x="0" y="15"/>
                </a:moveTo>
                <a:lnTo>
                  <a:pt x="1" y="14"/>
                </a:lnTo>
                <a:lnTo>
                  <a:pt x="1" y="15"/>
                </a:lnTo>
                <a:lnTo>
                  <a:pt x="1" y="7"/>
                </a:lnTo>
                <a:lnTo>
                  <a:pt x="1" y="10"/>
                </a:lnTo>
                <a:lnTo>
                  <a:pt x="2" y="9"/>
                </a:lnTo>
                <a:lnTo>
                  <a:pt x="2" y="16"/>
                </a:lnTo>
                <a:lnTo>
                  <a:pt x="2" y="7"/>
                </a:lnTo>
                <a:lnTo>
                  <a:pt x="2" y="15"/>
                </a:lnTo>
                <a:lnTo>
                  <a:pt x="4" y="14"/>
                </a:lnTo>
                <a:lnTo>
                  <a:pt x="4" y="15"/>
                </a:lnTo>
                <a:lnTo>
                  <a:pt x="4" y="9"/>
                </a:lnTo>
                <a:lnTo>
                  <a:pt x="4" y="14"/>
                </a:lnTo>
                <a:lnTo>
                  <a:pt x="5" y="11"/>
                </a:lnTo>
                <a:lnTo>
                  <a:pt x="5" y="16"/>
                </a:lnTo>
                <a:lnTo>
                  <a:pt x="5" y="7"/>
                </a:lnTo>
                <a:lnTo>
                  <a:pt x="5" y="10"/>
                </a:lnTo>
                <a:lnTo>
                  <a:pt x="6" y="9"/>
                </a:lnTo>
                <a:lnTo>
                  <a:pt x="6" y="15"/>
                </a:lnTo>
                <a:lnTo>
                  <a:pt x="6" y="7"/>
                </a:lnTo>
                <a:lnTo>
                  <a:pt x="6" y="12"/>
                </a:lnTo>
                <a:lnTo>
                  <a:pt x="7" y="11"/>
                </a:lnTo>
                <a:lnTo>
                  <a:pt x="7" y="17"/>
                </a:lnTo>
                <a:lnTo>
                  <a:pt x="7" y="0"/>
                </a:lnTo>
                <a:lnTo>
                  <a:pt x="7" y="12"/>
                </a:lnTo>
                <a:lnTo>
                  <a:pt x="9" y="11"/>
                </a:lnTo>
                <a:lnTo>
                  <a:pt x="9" y="19"/>
                </a:lnTo>
                <a:lnTo>
                  <a:pt x="9" y="9"/>
                </a:lnTo>
                <a:lnTo>
                  <a:pt x="9" y="17"/>
                </a:lnTo>
                <a:lnTo>
                  <a:pt x="10" y="16"/>
                </a:lnTo>
                <a:lnTo>
                  <a:pt x="10" y="9"/>
                </a:lnTo>
                <a:lnTo>
                  <a:pt x="10" y="11"/>
                </a:lnTo>
                <a:lnTo>
                  <a:pt x="11" y="10"/>
                </a:lnTo>
                <a:lnTo>
                  <a:pt x="11" y="15"/>
                </a:lnTo>
                <a:lnTo>
                  <a:pt x="11" y="9"/>
                </a:lnTo>
                <a:lnTo>
                  <a:pt x="11" y="12"/>
                </a:lnTo>
                <a:lnTo>
                  <a:pt x="12" y="14"/>
                </a:lnTo>
                <a:lnTo>
                  <a:pt x="12" y="19"/>
                </a:lnTo>
                <a:lnTo>
                  <a:pt x="12" y="0"/>
                </a:lnTo>
                <a:lnTo>
                  <a:pt x="12" y="16"/>
                </a:lnTo>
                <a:lnTo>
                  <a:pt x="14" y="15"/>
                </a:lnTo>
                <a:lnTo>
                  <a:pt x="14" y="10"/>
                </a:lnTo>
                <a:lnTo>
                  <a:pt x="14" y="16"/>
                </a:lnTo>
                <a:lnTo>
                  <a:pt x="15" y="15"/>
                </a:lnTo>
                <a:lnTo>
                  <a:pt x="15" y="19"/>
                </a:lnTo>
                <a:lnTo>
                  <a:pt x="15" y="9"/>
                </a:lnTo>
                <a:lnTo>
                  <a:pt x="15" y="10"/>
                </a:lnTo>
                <a:lnTo>
                  <a:pt x="16" y="11"/>
                </a:lnTo>
                <a:lnTo>
                  <a:pt x="16" y="17"/>
                </a:lnTo>
                <a:lnTo>
                  <a:pt x="16" y="12"/>
                </a:lnTo>
                <a:lnTo>
                  <a:pt x="17" y="11"/>
                </a:lnTo>
                <a:lnTo>
                  <a:pt x="17" y="17"/>
                </a:lnTo>
                <a:lnTo>
                  <a:pt x="17" y="10"/>
                </a:lnTo>
                <a:lnTo>
                  <a:pt x="17" y="12"/>
                </a:lnTo>
                <a:lnTo>
                  <a:pt x="19" y="14"/>
                </a:lnTo>
                <a:lnTo>
                  <a:pt x="19" y="16"/>
                </a:lnTo>
                <a:lnTo>
                  <a:pt x="19" y="9"/>
                </a:lnTo>
                <a:lnTo>
                  <a:pt x="19" y="14"/>
                </a:lnTo>
                <a:lnTo>
                  <a:pt x="20" y="12"/>
                </a:lnTo>
                <a:lnTo>
                  <a:pt x="20" y="16"/>
                </a:lnTo>
                <a:lnTo>
                  <a:pt x="20" y="7"/>
                </a:lnTo>
                <a:lnTo>
                  <a:pt x="20" y="10"/>
                </a:lnTo>
                <a:lnTo>
                  <a:pt x="21" y="11"/>
                </a:lnTo>
                <a:lnTo>
                  <a:pt x="21" y="16"/>
                </a:lnTo>
                <a:lnTo>
                  <a:pt x="21" y="7"/>
                </a:lnTo>
                <a:lnTo>
                  <a:pt x="21" y="15"/>
                </a:lnTo>
                <a:lnTo>
                  <a:pt x="22" y="14"/>
                </a:lnTo>
                <a:lnTo>
                  <a:pt x="22" y="22"/>
                </a:lnTo>
                <a:lnTo>
                  <a:pt x="22" y="9"/>
                </a:lnTo>
                <a:lnTo>
                  <a:pt x="22" y="14"/>
                </a:lnTo>
                <a:lnTo>
                  <a:pt x="24" y="12"/>
                </a:lnTo>
                <a:lnTo>
                  <a:pt x="24" y="16"/>
                </a:lnTo>
                <a:lnTo>
                  <a:pt x="24" y="5"/>
                </a:lnTo>
                <a:lnTo>
                  <a:pt x="25" y="9"/>
                </a:lnTo>
                <a:lnTo>
                  <a:pt x="25" y="15"/>
                </a:lnTo>
                <a:lnTo>
                  <a:pt x="25" y="11"/>
                </a:lnTo>
                <a:lnTo>
                  <a:pt x="26" y="14"/>
                </a:lnTo>
                <a:lnTo>
                  <a:pt x="26" y="16"/>
                </a:lnTo>
                <a:lnTo>
                  <a:pt x="26" y="10"/>
                </a:lnTo>
                <a:lnTo>
                  <a:pt x="26" y="14"/>
                </a:lnTo>
                <a:lnTo>
                  <a:pt x="27" y="15"/>
                </a:lnTo>
                <a:lnTo>
                  <a:pt x="27" y="25"/>
                </a:lnTo>
                <a:lnTo>
                  <a:pt x="27" y="6"/>
                </a:lnTo>
                <a:lnTo>
                  <a:pt x="27" y="17"/>
                </a:lnTo>
                <a:lnTo>
                  <a:pt x="29" y="14"/>
                </a:lnTo>
                <a:lnTo>
                  <a:pt x="29" y="17"/>
                </a:lnTo>
                <a:lnTo>
                  <a:pt x="29" y="9"/>
                </a:lnTo>
                <a:lnTo>
                  <a:pt x="29" y="10"/>
                </a:lnTo>
                <a:lnTo>
                  <a:pt x="30" y="11"/>
                </a:lnTo>
                <a:lnTo>
                  <a:pt x="30" y="15"/>
                </a:lnTo>
                <a:lnTo>
                  <a:pt x="30" y="6"/>
                </a:lnTo>
                <a:lnTo>
                  <a:pt x="30" y="14"/>
                </a:lnTo>
                <a:lnTo>
                  <a:pt x="31" y="12"/>
                </a:lnTo>
                <a:lnTo>
                  <a:pt x="31" y="16"/>
                </a:lnTo>
                <a:lnTo>
                  <a:pt x="31" y="5"/>
                </a:lnTo>
                <a:lnTo>
                  <a:pt x="31" y="7"/>
                </a:lnTo>
                <a:lnTo>
                  <a:pt x="32" y="9"/>
                </a:lnTo>
                <a:lnTo>
                  <a:pt x="32" y="16"/>
                </a:lnTo>
                <a:lnTo>
                  <a:pt x="32" y="4"/>
                </a:lnTo>
                <a:lnTo>
                  <a:pt x="32" y="12"/>
                </a:lnTo>
                <a:lnTo>
                  <a:pt x="34" y="14"/>
                </a:lnTo>
                <a:lnTo>
                  <a:pt x="34" y="16"/>
                </a:lnTo>
                <a:lnTo>
                  <a:pt x="34" y="9"/>
                </a:lnTo>
                <a:lnTo>
                  <a:pt x="34" y="12"/>
                </a:lnTo>
                <a:lnTo>
                  <a:pt x="35" y="11"/>
                </a:lnTo>
                <a:lnTo>
                  <a:pt x="35" y="15"/>
                </a:lnTo>
                <a:lnTo>
                  <a:pt x="35" y="9"/>
                </a:lnTo>
                <a:lnTo>
                  <a:pt x="35" y="12"/>
                </a:lnTo>
                <a:lnTo>
                  <a:pt x="36" y="11"/>
                </a:lnTo>
                <a:lnTo>
                  <a:pt x="36" y="15"/>
                </a:lnTo>
                <a:lnTo>
                  <a:pt x="36" y="7"/>
                </a:lnTo>
                <a:lnTo>
                  <a:pt x="37" y="9"/>
                </a:lnTo>
                <a:lnTo>
                  <a:pt x="37" y="16"/>
                </a:lnTo>
                <a:lnTo>
                  <a:pt x="37" y="2"/>
                </a:lnTo>
                <a:lnTo>
                  <a:pt x="37" y="15"/>
                </a:lnTo>
                <a:lnTo>
                  <a:pt x="39" y="15"/>
                </a:lnTo>
                <a:lnTo>
                  <a:pt x="39" y="9"/>
                </a:lnTo>
                <a:lnTo>
                  <a:pt x="39" y="11"/>
                </a:lnTo>
                <a:lnTo>
                  <a:pt x="40" y="12"/>
                </a:lnTo>
                <a:lnTo>
                  <a:pt x="40" y="16"/>
                </a:lnTo>
                <a:lnTo>
                  <a:pt x="40" y="7"/>
                </a:lnTo>
                <a:lnTo>
                  <a:pt x="41" y="6"/>
                </a:lnTo>
                <a:lnTo>
                  <a:pt x="41" y="17"/>
                </a:lnTo>
                <a:lnTo>
                  <a:pt x="41" y="6"/>
                </a:lnTo>
                <a:lnTo>
                  <a:pt x="41" y="7"/>
                </a:lnTo>
                <a:lnTo>
                  <a:pt x="42" y="10"/>
                </a:lnTo>
                <a:lnTo>
                  <a:pt x="42" y="2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7" name="Freeform 99"/>
          <p:cNvSpPr>
            <a:spLocks/>
          </p:cNvSpPr>
          <p:nvPr/>
        </p:nvSpPr>
        <p:spPr bwMode="auto">
          <a:xfrm>
            <a:off x="3232150" y="5861050"/>
            <a:ext cx="173038" cy="68263"/>
          </a:xfrm>
          <a:custGeom>
            <a:avLst/>
            <a:gdLst>
              <a:gd name="T0" fmla="*/ 0 w 42"/>
              <a:gd name="T1" fmla="*/ 2147483646 h 28"/>
              <a:gd name="T2" fmla="*/ 2147483646 w 42"/>
              <a:gd name="T3" fmla="*/ 2147483646 h 28"/>
              <a:gd name="T4" fmla="*/ 2147483646 w 42"/>
              <a:gd name="T5" fmla="*/ 2147483646 h 28"/>
              <a:gd name="T6" fmla="*/ 2147483646 w 42"/>
              <a:gd name="T7" fmla="*/ 2147483646 h 28"/>
              <a:gd name="T8" fmla="*/ 2147483646 w 42"/>
              <a:gd name="T9" fmla="*/ 2147483646 h 28"/>
              <a:gd name="T10" fmla="*/ 2147483646 w 42"/>
              <a:gd name="T11" fmla="*/ 2147483646 h 28"/>
              <a:gd name="T12" fmla="*/ 2147483646 w 42"/>
              <a:gd name="T13" fmla="*/ 2147483646 h 28"/>
              <a:gd name="T14" fmla="*/ 2147483646 w 42"/>
              <a:gd name="T15" fmla="*/ 2147483646 h 28"/>
              <a:gd name="T16" fmla="*/ 2147483646 w 42"/>
              <a:gd name="T17" fmla="*/ 2147483646 h 28"/>
              <a:gd name="T18" fmla="*/ 2147483646 w 42"/>
              <a:gd name="T19" fmla="*/ 2147483646 h 28"/>
              <a:gd name="T20" fmla="*/ 2147483646 w 42"/>
              <a:gd name="T21" fmla="*/ 2147483646 h 28"/>
              <a:gd name="T22" fmla="*/ 2147483646 w 42"/>
              <a:gd name="T23" fmla="*/ 2147483646 h 28"/>
              <a:gd name="T24" fmla="*/ 2147483646 w 42"/>
              <a:gd name="T25" fmla="*/ 2147483646 h 28"/>
              <a:gd name="T26" fmla="*/ 2147483646 w 42"/>
              <a:gd name="T27" fmla="*/ 2147483646 h 28"/>
              <a:gd name="T28" fmla="*/ 2147483646 w 42"/>
              <a:gd name="T29" fmla="*/ 2147483646 h 28"/>
              <a:gd name="T30" fmla="*/ 2147483646 w 42"/>
              <a:gd name="T31" fmla="*/ 2147483646 h 28"/>
              <a:gd name="T32" fmla="*/ 2147483646 w 42"/>
              <a:gd name="T33" fmla="*/ 2147483646 h 28"/>
              <a:gd name="T34" fmla="*/ 2147483646 w 42"/>
              <a:gd name="T35" fmla="*/ 2147483646 h 28"/>
              <a:gd name="T36" fmla="*/ 2147483646 w 42"/>
              <a:gd name="T37" fmla="*/ 2147483646 h 28"/>
              <a:gd name="T38" fmla="*/ 2147483646 w 42"/>
              <a:gd name="T39" fmla="*/ 2147483646 h 28"/>
              <a:gd name="T40" fmla="*/ 2147483646 w 42"/>
              <a:gd name="T41" fmla="*/ 2147483646 h 28"/>
              <a:gd name="T42" fmla="*/ 2147483646 w 42"/>
              <a:gd name="T43" fmla="*/ 2147483646 h 28"/>
              <a:gd name="T44" fmla="*/ 2147483646 w 42"/>
              <a:gd name="T45" fmla="*/ 2147483646 h 28"/>
              <a:gd name="T46" fmla="*/ 2147483646 w 42"/>
              <a:gd name="T47" fmla="*/ 2147483646 h 28"/>
              <a:gd name="T48" fmla="*/ 2147483646 w 42"/>
              <a:gd name="T49" fmla="*/ 2147483646 h 28"/>
              <a:gd name="T50" fmla="*/ 2147483646 w 42"/>
              <a:gd name="T51" fmla="*/ 2147483646 h 28"/>
              <a:gd name="T52" fmla="*/ 2147483646 w 42"/>
              <a:gd name="T53" fmla="*/ 2147483646 h 28"/>
              <a:gd name="T54" fmla="*/ 2147483646 w 42"/>
              <a:gd name="T55" fmla="*/ 2147483646 h 28"/>
              <a:gd name="T56" fmla="*/ 2147483646 w 42"/>
              <a:gd name="T57" fmla="*/ 2147483646 h 28"/>
              <a:gd name="T58" fmla="*/ 2147483646 w 42"/>
              <a:gd name="T59" fmla="*/ 2147483646 h 28"/>
              <a:gd name="T60" fmla="*/ 2147483646 w 42"/>
              <a:gd name="T61" fmla="*/ 2147483646 h 28"/>
              <a:gd name="T62" fmla="*/ 2147483646 w 42"/>
              <a:gd name="T63" fmla="*/ 2147483646 h 28"/>
              <a:gd name="T64" fmla="*/ 2147483646 w 42"/>
              <a:gd name="T65" fmla="*/ 0 h 28"/>
              <a:gd name="T66" fmla="*/ 2147483646 w 42"/>
              <a:gd name="T67" fmla="*/ 2147483646 h 28"/>
              <a:gd name="T68" fmla="*/ 2147483646 w 42"/>
              <a:gd name="T69" fmla="*/ 2147483646 h 28"/>
              <a:gd name="T70" fmla="*/ 2147483646 w 42"/>
              <a:gd name="T71" fmla="*/ 2147483646 h 28"/>
              <a:gd name="T72" fmla="*/ 2147483646 w 42"/>
              <a:gd name="T73" fmla="*/ 2147483646 h 28"/>
              <a:gd name="T74" fmla="*/ 2147483646 w 42"/>
              <a:gd name="T75" fmla="*/ 2147483646 h 28"/>
              <a:gd name="T76" fmla="*/ 2147483646 w 42"/>
              <a:gd name="T77" fmla="*/ 2147483646 h 28"/>
              <a:gd name="T78" fmla="*/ 2147483646 w 42"/>
              <a:gd name="T79" fmla="*/ 2147483646 h 28"/>
              <a:gd name="T80" fmla="*/ 2147483646 w 42"/>
              <a:gd name="T81" fmla="*/ 2147483646 h 28"/>
              <a:gd name="T82" fmla="*/ 2147483646 w 42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8"/>
              <a:gd name="T128" fmla="*/ 42 w 42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8">
                <a:moveTo>
                  <a:pt x="0" y="25"/>
                </a:moveTo>
                <a:lnTo>
                  <a:pt x="0" y="7"/>
                </a:lnTo>
                <a:lnTo>
                  <a:pt x="0" y="17"/>
                </a:lnTo>
                <a:lnTo>
                  <a:pt x="2" y="15"/>
                </a:lnTo>
                <a:lnTo>
                  <a:pt x="2" y="19"/>
                </a:lnTo>
                <a:lnTo>
                  <a:pt x="2" y="13"/>
                </a:lnTo>
                <a:lnTo>
                  <a:pt x="2" y="17"/>
                </a:lnTo>
                <a:lnTo>
                  <a:pt x="3" y="15"/>
                </a:lnTo>
                <a:lnTo>
                  <a:pt x="3" y="22"/>
                </a:lnTo>
                <a:lnTo>
                  <a:pt x="3" y="13"/>
                </a:lnTo>
                <a:lnTo>
                  <a:pt x="3" y="15"/>
                </a:lnTo>
                <a:lnTo>
                  <a:pt x="4" y="14"/>
                </a:lnTo>
                <a:lnTo>
                  <a:pt x="4" y="22"/>
                </a:lnTo>
                <a:lnTo>
                  <a:pt x="4" y="10"/>
                </a:lnTo>
                <a:lnTo>
                  <a:pt x="4" y="20"/>
                </a:lnTo>
                <a:lnTo>
                  <a:pt x="5" y="19"/>
                </a:lnTo>
                <a:lnTo>
                  <a:pt x="5" y="22"/>
                </a:lnTo>
                <a:lnTo>
                  <a:pt x="5" y="13"/>
                </a:lnTo>
                <a:lnTo>
                  <a:pt x="5" y="17"/>
                </a:lnTo>
                <a:lnTo>
                  <a:pt x="7" y="15"/>
                </a:lnTo>
                <a:lnTo>
                  <a:pt x="7" y="20"/>
                </a:lnTo>
                <a:lnTo>
                  <a:pt x="7" y="9"/>
                </a:lnTo>
                <a:lnTo>
                  <a:pt x="7" y="15"/>
                </a:lnTo>
                <a:lnTo>
                  <a:pt x="8" y="14"/>
                </a:lnTo>
                <a:lnTo>
                  <a:pt x="8" y="18"/>
                </a:lnTo>
                <a:lnTo>
                  <a:pt x="8" y="10"/>
                </a:lnTo>
                <a:lnTo>
                  <a:pt x="8" y="17"/>
                </a:lnTo>
                <a:lnTo>
                  <a:pt x="9" y="15"/>
                </a:lnTo>
                <a:lnTo>
                  <a:pt x="9" y="12"/>
                </a:lnTo>
                <a:lnTo>
                  <a:pt x="9" y="18"/>
                </a:lnTo>
                <a:lnTo>
                  <a:pt x="10" y="17"/>
                </a:lnTo>
                <a:lnTo>
                  <a:pt x="10" y="27"/>
                </a:lnTo>
                <a:lnTo>
                  <a:pt x="10" y="10"/>
                </a:lnTo>
                <a:lnTo>
                  <a:pt x="10" y="22"/>
                </a:lnTo>
                <a:lnTo>
                  <a:pt x="12" y="19"/>
                </a:lnTo>
                <a:lnTo>
                  <a:pt x="12" y="10"/>
                </a:lnTo>
                <a:lnTo>
                  <a:pt x="12" y="18"/>
                </a:lnTo>
                <a:lnTo>
                  <a:pt x="13" y="17"/>
                </a:lnTo>
                <a:lnTo>
                  <a:pt x="13" y="22"/>
                </a:lnTo>
                <a:lnTo>
                  <a:pt x="13" y="9"/>
                </a:lnTo>
                <a:lnTo>
                  <a:pt x="13" y="19"/>
                </a:lnTo>
                <a:lnTo>
                  <a:pt x="14" y="17"/>
                </a:lnTo>
                <a:lnTo>
                  <a:pt x="14" y="20"/>
                </a:lnTo>
                <a:lnTo>
                  <a:pt x="14" y="12"/>
                </a:lnTo>
                <a:lnTo>
                  <a:pt x="14" y="13"/>
                </a:lnTo>
                <a:lnTo>
                  <a:pt x="15" y="14"/>
                </a:lnTo>
                <a:lnTo>
                  <a:pt x="15" y="28"/>
                </a:lnTo>
                <a:lnTo>
                  <a:pt x="15" y="7"/>
                </a:lnTo>
                <a:lnTo>
                  <a:pt x="15" y="25"/>
                </a:lnTo>
                <a:lnTo>
                  <a:pt x="17" y="23"/>
                </a:lnTo>
                <a:lnTo>
                  <a:pt x="17" y="9"/>
                </a:lnTo>
                <a:lnTo>
                  <a:pt x="17" y="19"/>
                </a:lnTo>
                <a:lnTo>
                  <a:pt x="18" y="17"/>
                </a:lnTo>
                <a:lnTo>
                  <a:pt x="18" y="9"/>
                </a:lnTo>
                <a:lnTo>
                  <a:pt x="18" y="15"/>
                </a:lnTo>
                <a:lnTo>
                  <a:pt x="19" y="17"/>
                </a:lnTo>
                <a:lnTo>
                  <a:pt x="19" y="20"/>
                </a:lnTo>
                <a:lnTo>
                  <a:pt x="19" y="9"/>
                </a:lnTo>
                <a:lnTo>
                  <a:pt x="19" y="15"/>
                </a:lnTo>
                <a:lnTo>
                  <a:pt x="20" y="14"/>
                </a:lnTo>
                <a:lnTo>
                  <a:pt x="20" y="10"/>
                </a:lnTo>
                <a:lnTo>
                  <a:pt x="20" y="17"/>
                </a:lnTo>
                <a:lnTo>
                  <a:pt x="22" y="13"/>
                </a:lnTo>
                <a:lnTo>
                  <a:pt x="22" y="20"/>
                </a:lnTo>
                <a:lnTo>
                  <a:pt x="22" y="10"/>
                </a:lnTo>
                <a:lnTo>
                  <a:pt x="22" y="17"/>
                </a:lnTo>
                <a:lnTo>
                  <a:pt x="23" y="18"/>
                </a:lnTo>
                <a:lnTo>
                  <a:pt x="23" y="19"/>
                </a:lnTo>
                <a:lnTo>
                  <a:pt x="23" y="12"/>
                </a:lnTo>
                <a:lnTo>
                  <a:pt x="23" y="15"/>
                </a:lnTo>
                <a:lnTo>
                  <a:pt x="24" y="13"/>
                </a:lnTo>
                <a:lnTo>
                  <a:pt x="24" y="20"/>
                </a:lnTo>
                <a:lnTo>
                  <a:pt x="24" y="9"/>
                </a:lnTo>
                <a:lnTo>
                  <a:pt x="24" y="14"/>
                </a:lnTo>
                <a:lnTo>
                  <a:pt x="25" y="13"/>
                </a:lnTo>
                <a:lnTo>
                  <a:pt x="25" y="20"/>
                </a:lnTo>
                <a:lnTo>
                  <a:pt x="25" y="9"/>
                </a:lnTo>
                <a:lnTo>
                  <a:pt x="25" y="12"/>
                </a:lnTo>
                <a:lnTo>
                  <a:pt x="27" y="7"/>
                </a:lnTo>
                <a:lnTo>
                  <a:pt x="27" y="20"/>
                </a:lnTo>
                <a:lnTo>
                  <a:pt x="27" y="4"/>
                </a:lnTo>
                <a:lnTo>
                  <a:pt x="27" y="18"/>
                </a:lnTo>
                <a:lnTo>
                  <a:pt x="28" y="19"/>
                </a:lnTo>
                <a:lnTo>
                  <a:pt x="28" y="23"/>
                </a:lnTo>
                <a:lnTo>
                  <a:pt x="28" y="14"/>
                </a:lnTo>
                <a:lnTo>
                  <a:pt x="28" y="19"/>
                </a:lnTo>
                <a:lnTo>
                  <a:pt x="29" y="18"/>
                </a:lnTo>
                <a:lnTo>
                  <a:pt x="29" y="20"/>
                </a:lnTo>
                <a:lnTo>
                  <a:pt x="29" y="12"/>
                </a:lnTo>
                <a:lnTo>
                  <a:pt x="29" y="15"/>
                </a:lnTo>
                <a:lnTo>
                  <a:pt x="30" y="17"/>
                </a:lnTo>
                <a:lnTo>
                  <a:pt x="30" y="23"/>
                </a:lnTo>
                <a:lnTo>
                  <a:pt x="30" y="12"/>
                </a:lnTo>
                <a:lnTo>
                  <a:pt x="30" y="20"/>
                </a:lnTo>
                <a:lnTo>
                  <a:pt x="32" y="17"/>
                </a:lnTo>
                <a:lnTo>
                  <a:pt x="32" y="20"/>
                </a:lnTo>
                <a:lnTo>
                  <a:pt x="32" y="0"/>
                </a:lnTo>
                <a:lnTo>
                  <a:pt x="32" y="13"/>
                </a:lnTo>
                <a:lnTo>
                  <a:pt x="33" y="10"/>
                </a:lnTo>
                <a:lnTo>
                  <a:pt x="33" y="20"/>
                </a:lnTo>
                <a:lnTo>
                  <a:pt x="33" y="17"/>
                </a:lnTo>
                <a:lnTo>
                  <a:pt x="34" y="18"/>
                </a:lnTo>
                <a:lnTo>
                  <a:pt x="34" y="9"/>
                </a:lnTo>
                <a:lnTo>
                  <a:pt x="34" y="15"/>
                </a:lnTo>
                <a:lnTo>
                  <a:pt x="35" y="17"/>
                </a:lnTo>
                <a:lnTo>
                  <a:pt x="35" y="13"/>
                </a:lnTo>
                <a:lnTo>
                  <a:pt x="35" y="20"/>
                </a:lnTo>
                <a:lnTo>
                  <a:pt x="37" y="19"/>
                </a:lnTo>
                <a:lnTo>
                  <a:pt x="37" y="22"/>
                </a:lnTo>
                <a:lnTo>
                  <a:pt x="37" y="12"/>
                </a:lnTo>
                <a:lnTo>
                  <a:pt x="37" y="13"/>
                </a:lnTo>
                <a:lnTo>
                  <a:pt x="38" y="17"/>
                </a:lnTo>
                <a:lnTo>
                  <a:pt x="38" y="19"/>
                </a:lnTo>
                <a:lnTo>
                  <a:pt x="38" y="13"/>
                </a:lnTo>
                <a:lnTo>
                  <a:pt x="38" y="15"/>
                </a:lnTo>
                <a:lnTo>
                  <a:pt x="39" y="17"/>
                </a:lnTo>
                <a:lnTo>
                  <a:pt x="39" y="18"/>
                </a:lnTo>
                <a:lnTo>
                  <a:pt x="39" y="12"/>
                </a:lnTo>
                <a:lnTo>
                  <a:pt x="39" y="13"/>
                </a:lnTo>
                <a:lnTo>
                  <a:pt x="40" y="14"/>
                </a:lnTo>
                <a:lnTo>
                  <a:pt x="40" y="19"/>
                </a:lnTo>
                <a:lnTo>
                  <a:pt x="40" y="10"/>
                </a:lnTo>
                <a:lnTo>
                  <a:pt x="40" y="17"/>
                </a:lnTo>
                <a:lnTo>
                  <a:pt x="42" y="18"/>
                </a:lnTo>
                <a:lnTo>
                  <a:pt x="42" y="24"/>
                </a:lnTo>
                <a:lnTo>
                  <a:pt x="42" y="1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8" name="Freeform 100"/>
          <p:cNvSpPr>
            <a:spLocks/>
          </p:cNvSpPr>
          <p:nvPr/>
        </p:nvSpPr>
        <p:spPr bwMode="auto">
          <a:xfrm>
            <a:off x="3405188" y="5868988"/>
            <a:ext cx="177800" cy="58737"/>
          </a:xfrm>
          <a:custGeom>
            <a:avLst/>
            <a:gdLst>
              <a:gd name="T0" fmla="*/ 2147483646 w 43"/>
              <a:gd name="T1" fmla="*/ 2147483646 h 24"/>
              <a:gd name="T2" fmla="*/ 2147483646 w 43"/>
              <a:gd name="T3" fmla="*/ 2147483646 h 24"/>
              <a:gd name="T4" fmla="*/ 2147483646 w 43"/>
              <a:gd name="T5" fmla="*/ 2147483646 h 24"/>
              <a:gd name="T6" fmla="*/ 2147483646 w 43"/>
              <a:gd name="T7" fmla="*/ 2147483646 h 24"/>
              <a:gd name="T8" fmla="*/ 2147483646 w 43"/>
              <a:gd name="T9" fmla="*/ 2147483646 h 24"/>
              <a:gd name="T10" fmla="*/ 2147483646 w 43"/>
              <a:gd name="T11" fmla="*/ 2147483646 h 24"/>
              <a:gd name="T12" fmla="*/ 2147483646 w 43"/>
              <a:gd name="T13" fmla="*/ 2147483646 h 24"/>
              <a:gd name="T14" fmla="*/ 2147483646 w 43"/>
              <a:gd name="T15" fmla="*/ 2147483646 h 24"/>
              <a:gd name="T16" fmla="*/ 2147483646 w 43"/>
              <a:gd name="T17" fmla="*/ 2147483646 h 24"/>
              <a:gd name="T18" fmla="*/ 2147483646 w 43"/>
              <a:gd name="T19" fmla="*/ 2147483646 h 24"/>
              <a:gd name="T20" fmla="*/ 2147483646 w 43"/>
              <a:gd name="T21" fmla="*/ 2147483646 h 24"/>
              <a:gd name="T22" fmla="*/ 2147483646 w 43"/>
              <a:gd name="T23" fmla="*/ 2147483646 h 24"/>
              <a:gd name="T24" fmla="*/ 2147483646 w 43"/>
              <a:gd name="T25" fmla="*/ 2147483646 h 24"/>
              <a:gd name="T26" fmla="*/ 2147483646 w 43"/>
              <a:gd name="T27" fmla="*/ 2147483646 h 24"/>
              <a:gd name="T28" fmla="*/ 2147483646 w 43"/>
              <a:gd name="T29" fmla="*/ 0 h 24"/>
              <a:gd name="T30" fmla="*/ 2147483646 w 43"/>
              <a:gd name="T31" fmla="*/ 2147483646 h 24"/>
              <a:gd name="T32" fmla="*/ 2147483646 w 43"/>
              <a:gd name="T33" fmla="*/ 2147483646 h 24"/>
              <a:gd name="T34" fmla="*/ 2147483646 w 43"/>
              <a:gd name="T35" fmla="*/ 2147483646 h 24"/>
              <a:gd name="T36" fmla="*/ 2147483646 w 43"/>
              <a:gd name="T37" fmla="*/ 2147483646 h 24"/>
              <a:gd name="T38" fmla="*/ 2147483646 w 43"/>
              <a:gd name="T39" fmla="*/ 2147483646 h 24"/>
              <a:gd name="T40" fmla="*/ 2147483646 w 43"/>
              <a:gd name="T41" fmla="*/ 2147483646 h 24"/>
              <a:gd name="T42" fmla="*/ 2147483646 w 43"/>
              <a:gd name="T43" fmla="*/ 2147483646 h 24"/>
              <a:gd name="T44" fmla="*/ 2147483646 w 43"/>
              <a:gd name="T45" fmla="*/ 2147483646 h 24"/>
              <a:gd name="T46" fmla="*/ 2147483646 w 43"/>
              <a:gd name="T47" fmla="*/ 2147483646 h 24"/>
              <a:gd name="T48" fmla="*/ 2147483646 w 43"/>
              <a:gd name="T49" fmla="*/ 2147483646 h 24"/>
              <a:gd name="T50" fmla="*/ 2147483646 w 43"/>
              <a:gd name="T51" fmla="*/ 2147483646 h 24"/>
              <a:gd name="T52" fmla="*/ 2147483646 w 43"/>
              <a:gd name="T53" fmla="*/ 2147483646 h 24"/>
              <a:gd name="T54" fmla="*/ 2147483646 w 43"/>
              <a:gd name="T55" fmla="*/ 2147483646 h 24"/>
              <a:gd name="T56" fmla="*/ 2147483646 w 43"/>
              <a:gd name="T57" fmla="*/ 2147483646 h 24"/>
              <a:gd name="T58" fmla="*/ 2147483646 w 43"/>
              <a:gd name="T59" fmla="*/ 2147483646 h 24"/>
              <a:gd name="T60" fmla="*/ 2147483646 w 43"/>
              <a:gd name="T61" fmla="*/ 2147483646 h 24"/>
              <a:gd name="T62" fmla="*/ 2147483646 w 43"/>
              <a:gd name="T63" fmla="*/ 2147483646 h 24"/>
              <a:gd name="T64" fmla="*/ 2147483646 w 43"/>
              <a:gd name="T65" fmla="*/ 2147483646 h 24"/>
              <a:gd name="T66" fmla="*/ 2147483646 w 43"/>
              <a:gd name="T67" fmla="*/ 2147483646 h 24"/>
              <a:gd name="T68" fmla="*/ 2147483646 w 43"/>
              <a:gd name="T69" fmla="*/ 2147483646 h 24"/>
              <a:gd name="T70" fmla="*/ 2147483646 w 43"/>
              <a:gd name="T71" fmla="*/ 2147483646 h 24"/>
              <a:gd name="T72" fmla="*/ 2147483646 w 43"/>
              <a:gd name="T73" fmla="*/ 2147483646 h 24"/>
              <a:gd name="T74" fmla="*/ 2147483646 w 43"/>
              <a:gd name="T75" fmla="*/ 2147483646 h 24"/>
              <a:gd name="T76" fmla="*/ 2147483646 w 43"/>
              <a:gd name="T77" fmla="*/ 2147483646 h 24"/>
              <a:gd name="T78" fmla="*/ 2147483646 w 43"/>
              <a:gd name="T79" fmla="*/ 2147483646 h 24"/>
              <a:gd name="T80" fmla="*/ 2147483646 w 43"/>
              <a:gd name="T81" fmla="*/ 2147483646 h 24"/>
              <a:gd name="T82" fmla="*/ 2147483646 w 43"/>
              <a:gd name="T83" fmla="*/ 2147483646 h 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4"/>
              <a:gd name="T128" fmla="*/ 43 w 43"/>
              <a:gd name="T129" fmla="*/ 24 h 2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4">
                <a:moveTo>
                  <a:pt x="0" y="9"/>
                </a:moveTo>
                <a:lnTo>
                  <a:pt x="0" y="14"/>
                </a:lnTo>
                <a:lnTo>
                  <a:pt x="1" y="12"/>
                </a:lnTo>
                <a:lnTo>
                  <a:pt x="1" y="16"/>
                </a:lnTo>
                <a:lnTo>
                  <a:pt x="1" y="6"/>
                </a:lnTo>
                <a:lnTo>
                  <a:pt x="1" y="11"/>
                </a:lnTo>
                <a:lnTo>
                  <a:pt x="2" y="10"/>
                </a:lnTo>
                <a:lnTo>
                  <a:pt x="2" y="16"/>
                </a:lnTo>
                <a:lnTo>
                  <a:pt x="2" y="11"/>
                </a:lnTo>
                <a:lnTo>
                  <a:pt x="3" y="10"/>
                </a:lnTo>
                <a:lnTo>
                  <a:pt x="3" y="15"/>
                </a:lnTo>
                <a:lnTo>
                  <a:pt x="3" y="6"/>
                </a:lnTo>
                <a:lnTo>
                  <a:pt x="5" y="5"/>
                </a:lnTo>
                <a:lnTo>
                  <a:pt x="5" y="22"/>
                </a:lnTo>
                <a:lnTo>
                  <a:pt x="5" y="11"/>
                </a:lnTo>
                <a:lnTo>
                  <a:pt x="6" y="12"/>
                </a:lnTo>
                <a:lnTo>
                  <a:pt x="6" y="17"/>
                </a:lnTo>
                <a:lnTo>
                  <a:pt x="6" y="4"/>
                </a:lnTo>
                <a:lnTo>
                  <a:pt x="6" y="12"/>
                </a:lnTo>
                <a:lnTo>
                  <a:pt x="7" y="14"/>
                </a:lnTo>
                <a:lnTo>
                  <a:pt x="7" y="17"/>
                </a:lnTo>
                <a:lnTo>
                  <a:pt x="7" y="7"/>
                </a:lnTo>
                <a:lnTo>
                  <a:pt x="7" y="12"/>
                </a:lnTo>
                <a:lnTo>
                  <a:pt x="8" y="14"/>
                </a:lnTo>
                <a:lnTo>
                  <a:pt x="8" y="7"/>
                </a:lnTo>
                <a:lnTo>
                  <a:pt x="8" y="14"/>
                </a:lnTo>
                <a:lnTo>
                  <a:pt x="10" y="11"/>
                </a:lnTo>
                <a:lnTo>
                  <a:pt x="10" y="15"/>
                </a:lnTo>
                <a:lnTo>
                  <a:pt x="10" y="5"/>
                </a:lnTo>
                <a:lnTo>
                  <a:pt x="10" y="12"/>
                </a:lnTo>
                <a:lnTo>
                  <a:pt x="11" y="14"/>
                </a:lnTo>
                <a:lnTo>
                  <a:pt x="11" y="15"/>
                </a:lnTo>
                <a:lnTo>
                  <a:pt x="11" y="6"/>
                </a:lnTo>
                <a:lnTo>
                  <a:pt x="11" y="10"/>
                </a:lnTo>
                <a:lnTo>
                  <a:pt x="12" y="11"/>
                </a:lnTo>
                <a:lnTo>
                  <a:pt x="12" y="15"/>
                </a:lnTo>
                <a:lnTo>
                  <a:pt x="12" y="7"/>
                </a:lnTo>
                <a:lnTo>
                  <a:pt x="12" y="10"/>
                </a:lnTo>
                <a:lnTo>
                  <a:pt x="13" y="11"/>
                </a:lnTo>
                <a:lnTo>
                  <a:pt x="13" y="16"/>
                </a:lnTo>
                <a:lnTo>
                  <a:pt x="13" y="7"/>
                </a:lnTo>
                <a:lnTo>
                  <a:pt x="13" y="12"/>
                </a:lnTo>
                <a:lnTo>
                  <a:pt x="15" y="9"/>
                </a:lnTo>
                <a:lnTo>
                  <a:pt x="15" y="17"/>
                </a:lnTo>
                <a:lnTo>
                  <a:pt x="15" y="0"/>
                </a:lnTo>
                <a:lnTo>
                  <a:pt x="15" y="14"/>
                </a:lnTo>
                <a:lnTo>
                  <a:pt x="16" y="12"/>
                </a:lnTo>
                <a:lnTo>
                  <a:pt x="16" y="7"/>
                </a:lnTo>
                <a:lnTo>
                  <a:pt x="16" y="17"/>
                </a:lnTo>
                <a:lnTo>
                  <a:pt x="17" y="16"/>
                </a:lnTo>
                <a:lnTo>
                  <a:pt x="17" y="7"/>
                </a:lnTo>
                <a:lnTo>
                  <a:pt x="17" y="14"/>
                </a:lnTo>
                <a:lnTo>
                  <a:pt x="18" y="12"/>
                </a:lnTo>
                <a:lnTo>
                  <a:pt x="18" y="10"/>
                </a:lnTo>
                <a:lnTo>
                  <a:pt x="18" y="17"/>
                </a:lnTo>
                <a:lnTo>
                  <a:pt x="20" y="19"/>
                </a:lnTo>
                <a:lnTo>
                  <a:pt x="20" y="1"/>
                </a:lnTo>
                <a:lnTo>
                  <a:pt x="20" y="10"/>
                </a:lnTo>
                <a:lnTo>
                  <a:pt x="21" y="11"/>
                </a:lnTo>
                <a:lnTo>
                  <a:pt x="21" y="17"/>
                </a:lnTo>
                <a:lnTo>
                  <a:pt x="21" y="7"/>
                </a:lnTo>
                <a:lnTo>
                  <a:pt x="21" y="14"/>
                </a:lnTo>
                <a:lnTo>
                  <a:pt x="22" y="15"/>
                </a:lnTo>
                <a:lnTo>
                  <a:pt x="22" y="19"/>
                </a:lnTo>
                <a:lnTo>
                  <a:pt x="22" y="6"/>
                </a:lnTo>
                <a:lnTo>
                  <a:pt x="22" y="11"/>
                </a:lnTo>
                <a:lnTo>
                  <a:pt x="23" y="12"/>
                </a:lnTo>
                <a:lnTo>
                  <a:pt x="23" y="11"/>
                </a:lnTo>
                <a:lnTo>
                  <a:pt x="23" y="19"/>
                </a:lnTo>
                <a:lnTo>
                  <a:pt x="25" y="17"/>
                </a:lnTo>
                <a:lnTo>
                  <a:pt x="25" y="20"/>
                </a:lnTo>
                <a:lnTo>
                  <a:pt x="25" y="6"/>
                </a:lnTo>
                <a:lnTo>
                  <a:pt x="25" y="12"/>
                </a:lnTo>
                <a:lnTo>
                  <a:pt x="26" y="11"/>
                </a:lnTo>
                <a:lnTo>
                  <a:pt x="26" y="17"/>
                </a:lnTo>
                <a:lnTo>
                  <a:pt x="26" y="9"/>
                </a:lnTo>
                <a:lnTo>
                  <a:pt x="26" y="14"/>
                </a:lnTo>
                <a:lnTo>
                  <a:pt x="27" y="15"/>
                </a:lnTo>
                <a:lnTo>
                  <a:pt x="27" y="17"/>
                </a:lnTo>
                <a:lnTo>
                  <a:pt x="27" y="9"/>
                </a:lnTo>
                <a:lnTo>
                  <a:pt x="27" y="10"/>
                </a:lnTo>
                <a:lnTo>
                  <a:pt x="28" y="11"/>
                </a:lnTo>
                <a:lnTo>
                  <a:pt x="28" y="16"/>
                </a:lnTo>
                <a:lnTo>
                  <a:pt x="28" y="7"/>
                </a:lnTo>
                <a:lnTo>
                  <a:pt x="30" y="10"/>
                </a:lnTo>
                <a:lnTo>
                  <a:pt x="30" y="21"/>
                </a:lnTo>
                <a:lnTo>
                  <a:pt x="30" y="10"/>
                </a:lnTo>
                <a:lnTo>
                  <a:pt x="31" y="11"/>
                </a:lnTo>
                <a:lnTo>
                  <a:pt x="31" y="15"/>
                </a:lnTo>
                <a:lnTo>
                  <a:pt x="31" y="9"/>
                </a:lnTo>
                <a:lnTo>
                  <a:pt x="31" y="10"/>
                </a:lnTo>
                <a:lnTo>
                  <a:pt x="32" y="9"/>
                </a:lnTo>
                <a:lnTo>
                  <a:pt x="32" y="16"/>
                </a:lnTo>
                <a:lnTo>
                  <a:pt x="32" y="7"/>
                </a:lnTo>
                <a:lnTo>
                  <a:pt x="32" y="14"/>
                </a:lnTo>
                <a:lnTo>
                  <a:pt x="33" y="12"/>
                </a:lnTo>
                <a:lnTo>
                  <a:pt x="33" y="19"/>
                </a:lnTo>
                <a:lnTo>
                  <a:pt x="33" y="6"/>
                </a:lnTo>
                <a:lnTo>
                  <a:pt x="33" y="15"/>
                </a:lnTo>
                <a:lnTo>
                  <a:pt x="35" y="11"/>
                </a:lnTo>
                <a:lnTo>
                  <a:pt x="35" y="24"/>
                </a:lnTo>
                <a:lnTo>
                  <a:pt x="35" y="2"/>
                </a:lnTo>
                <a:lnTo>
                  <a:pt x="35" y="6"/>
                </a:lnTo>
                <a:lnTo>
                  <a:pt x="36" y="7"/>
                </a:lnTo>
                <a:lnTo>
                  <a:pt x="36" y="15"/>
                </a:lnTo>
                <a:lnTo>
                  <a:pt x="36" y="5"/>
                </a:lnTo>
                <a:lnTo>
                  <a:pt x="36" y="15"/>
                </a:lnTo>
                <a:lnTo>
                  <a:pt x="37" y="14"/>
                </a:lnTo>
                <a:lnTo>
                  <a:pt x="37" y="9"/>
                </a:lnTo>
                <a:lnTo>
                  <a:pt x="37" y="16"/>
                </a:lnTo>
                <a:lnTo>
                  <a:pt x="38" y="14"/>
                </a:lnTo>
                <a:lnTo>
                  <a:pt x="38" y="16"/>
                </a:lnTo>
                <a:lnTo>
                  <a:pt x="38" y="6"/>
                </a:lnTo>
                <a:lnTo>
                  <a:pt x="38" y="12"/>
                </a:lnTo>
                <a:lnTo>
                  <a:pt x="40" y="11"/>
                </a:lnTo>
                <a:lnTo>
                  <a:pt x="40" y="16"/>
                </a:lnTo>
                <a:lnTo>
                  <a:pt x="40" y="6"/>
                </a:lnTo>
                <a:lnTo>
                  <a:pt x="40" y="11"/>
                </a:lnTo>
                <a:lnTo>
                  <a:pt x="41" y="9"/>
                </a:lnTo>
                <a:lnTo>
                  <a:pt x="41" y="16"/>
                </a:lnTo>
                <a:lnTo>
                  <a:pt x="41" y="7"/>
                </a:lnTo>
                <a:lnTo>
                  <a:pt x="42" y="9"/>
                </a:lnTo>
                <a:lnTo>
                  <a:pt x="42" y="15"/>
                </a:lnTo>
                <a:lnTo>
                  <a:pt x="42" y="12"/>
                </a:lnTo>
                <a:lnTo>
                  <a:pt x="43" y="11"/>
                </a:lnTo>
                <a:lnTo>
                  <a:pt x="43" y="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79" name="Freeform 101"/>
          <p:cNvSpPr>
            <a:spLocks/>
          </p:cNvSpPr>
          <p:nvPr/>
        </p:nvSpPr>
        <p:spPr bwMode="auto">
          <a:xfrm>
            <a:off x="3582988" y="5859463"/>
            <a:ext cx="177800" cy="68262"/>
          </a:xfrm>
          <a:custGeom>
            <a:avLst/>
            <a:gdLst>
              <a:gd name="T0" fmla="*/ 2147483646 w 43"/>
              <a:gd name="T1" fmla="*/ 2147483646 h 28"/>
              <a:gd name="T2" fmla="*/ 2147483646 w 43"/>
              <a:gd name="T3" fmla="*/ 2147483646 h 28"/>
              <a:gd name="T4" fmla="*/ 2147483646 w 43"/>
              <a:gd name="T5" fmla="*/ 2147483646 h 28"/>
              <a:gd name="T6" fmla="*/ 2147483646 w 43"/>
              <a:gd name="T7" fmla="*/ 2147483646 h 28"/>
              <a:gd name="T8" fmla="*/ 2147483646 w 43"/>
              <a:gd name="T9" fmla="*/ 2147483646 h 28"/>
              <a:gd name="T10" fmla="*/ 2147483646 w 43"/>
              <a:gd name="T11" fmla="*/ 2147483646 h 28"/>
              <a:gd name="T12" fmla="*/ 2147483646 w 43"/>
              <a:gd name="T13" fmla="*/ 2147483646 h 28"/>
              <a:gd name="T14" fmla="*/ 2147483646 w 43"/>
              <a:gd name="T15" fmla="*/ 2147483646 h 28"/>
              <a:gd name="T16" fmla="*/ 2147483646 w 43"/>
              <a:gd name="T17" fmla="*/ 2147483646 h 28"/>
              <a:gd name="T18" fmla="*/ 2147483646 w 43"/>
              <a:gd name="T19" fmla="*/ 2147483646 h 28"/>
              <a:gd name="T20" fmla="*/ 2147483646 w 43"/>
              <a:gd name="T21" fmla="*/ 2147483646 h 28"/>
              <a:gd name="T22" fmla="*/ 2147483646 w 43"/>
              <a:gd name="T23" fmla="*/ 2147483646 h 28"/>
              <a:gd name="T24" fmla="*/ 2147483646 w 43"/>
              <a:gd name="T25" fmla="*/ 2147483646 h 28"/>
              <a:gd name="T26" fmla="*/ 2147483646 w 43"/>
              <a:gd name="T27" fmla="*/ 2147483646 h 28"/>
              <a:gd name="T28" fmla="*/ 2147483646 w 43"/>
              <a:gd name="T29" fmla="*/ 2147483646 h 28"/>
              <a:gd name="T30" fmla="*/ 2147483646 w 43"/>
              <a:gd name="T31" fmla="*/ 2147483646 h 28"/>
              <a:gd name="T32" fmla="*/ 2147483646 w 43"/>
              <a:gd name="T33" fmla="*/ 2147483646 h 28"/>
              <a:gd name="T34" fmla="*/ 2147483646 w 43"/>
              <a:gd name="T35" fmla="*/ 2147483646 h 28"/>
              <a:gd name="T36" fmla="*/ 2147483646 w 43"/>
              <a:gd name="T37" fmla="*/ 2147483646 h 28"/>
              <a:gd name="T38" fmla="*/ 2147483646 w 43"/>
              <a:gd name="T39" fmla="*/ 2147483646 h 28"/>
              <a:gd name="T40" fmla="*/ 2147483646 w 43"/>
              <a:gd name="T41" fmla="*/ 2147483646 h 28"/>
              <a:gd name="T42" fmla="*/ 2147483646 w 43"/>
              <a:gd name="T43" fmla="*/ 2147483646 h 28"/>
              <a:gd name="T44" fmla="*/ 2147483646 w 43"/>
              <a:gd name="T45" fmla="*/ 2147483646 h 28"/>
              <a:gd name="T46" fmla="*/ 2147483646 w 43"/>
              <a:gd name="T47" fmla="*/ 2147483646 h 28"/>
              <a:gd name="T48" fmla="*/ 2147483646 w 43"/>
              <a:gd name="T49" fmla="*/ 2147483646 h 28"/>
              <a:gd name="T50" fmla="*/ 2147483646 w 43"/>
              <a:gd name="T51" fmla="*/ 2147483646 h 28"/>
              <a:gd name="T52" fmla="*/ 2147483646 w 43"/>
              <a:gd name="T53" fmla="*/ 2147483646 h 28"/>
              <a:gd name="T54" fmla="*/ 2147483646 w 43"/>
              <a:gd name="T55" fmla="*/ 2147483646 h 28"/>
              <a:gd name="T56" fmla="*/ 2147483646 w 43"/>
              <a:gd name="T57" fmla="*/ 2147483646 h 28"/>
              <a:gd name="T58" fmla="*/ 2147483646 w 43"/>
              <a:gd name="T59" fmla="*/ 2147483646 h 28"/>
              <a:gd name="T60" fmla="*/ 2147483646 w 43"/>
              <a:gd name="T61" fmla="*/ 2147483646 h 28"/>
              <a:gd name="T62" fmla="*/ 2147483646 w 43"/>
              <a:gd name="T63" fmla="*/ 0 h 28"/>
              <a:gd name="T64" fmla="*/ 2147483646 w 43"/>
              <a:gd name="T65" fmla="*/ 2147483646 h 28"/>
              <a:gd name="T66" fmla="*/ 2147483646 w 43"/>
              <a:gd name="T67" fmla="*/ 2147483646 h 28"/>
              <a:gd name="T68" fmla="*/ 2147483646 w 43"/>
              <a:gd name="T69" fmla="*/ 2147483646 h 28"/>
              <a:gd name="T70" fmla="*/ 2147483646 w 43"/>
              <a:gd name="T71" fmla="*/ 2147483646 h 28"/>
              <a:gd name="T72" fmla="*/ 2147483646 w 43"/>
              <a:gd name="T73" fmla="*/ 2147483646 h 28"/>
              <a:gd name="T74" fmla="*/ 2147483646 w 43"/>
              <a:gd name="T75" fmla="*/ 2147483646 h 28"/>
              <a:gd name="T76" fmla="*/ 2147483646 w 43"/>
              <a:gd name="T77" fmla="*/ 2147483646 h 28"/>
              <a:gd name="T78" fmla="*/ 2147483646 w 43"/>
              <a:gd name="T79" fmla="*/ 2147483646 h 28"/>
              <a:gd name="T80" fmla="*/ 2147483646 w 43"/>
              <a:gd name="T81" fmla="*/ 2147483646 h 28"/>
              <a:gd name="T82" fmla="*/ 2147483646 w 43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8"/>
              <a:gd name="T128" fmla="*/ 43 w 43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8">
                <a:moveTo>
                  <a:pt x="0" y="11"/>
                </a:moveTo>
                <a:lnTo>
                  <a:pt x="0" y="19"/>
                </a:lnTo>
                <a:lnTo>
                  <a:pt x="2" y="18"/>
                </a:lnTo>
                <a:lnTo>
                  <a:pt x="2" y="24"/>
                </a:lnTo>
                <a:lnTo>
                  <a:pt x="2" y="4"/>
                </a:lnTo>
                <a:lnTo>
                  <a:pt x="2" y="19"/>
                </a:lnTo>
                <a:lnTo>
                  <a:pt x="3" y="15"/>
                </a:lnTo>
                <a:lnTo>
                  <a:pt x="3" y="20"/>
                </a:lnTo>
                <a:lnTo>
                  <a:pt x="3" y="13"/>
                </a:lnTo>
                <a:lnTo>
                  <a:pt x="3" y="19"/>
                </a:lnTo>
                <a:lnTo>
                  <a:pt x="4" y="18"/>
                </a:lnTo>
                <a:lnTo>
                  <a:pt x="4" y="21"/>
                </a:lnTo>
                <a:lnTo>
                  <a:pt x="4" y="11"/>
                </a:lnTo>
                <a:lnTo>
                  <a:pt x="4" y="13"/>
                </a:lnTo>
                <a:lnTo>
                  <a:pt x="5" y="15"/>
                </a:lnTo>
                <a:lnTo>
                  <a:pt x="5" y="20"/>
                </a:lnTo>
                <a:lnTo>
                  <a:pt x="5" y="14"/>
                </a:lnTo>
                <a:lnTo>
                  <a:pt x="5" y="15"/>
                </a:lnTo>
                <a:lnTo>
                  <a:pt x="7" y="16"/>
                </a:lnTo>
                <a:lnTo>
                  <a:pt x="7" y="28"/>
                </a:lnTo>
                <a:lnTo>
                  <a:pt x="7" y="5"/>
                </a:lnTo>
                <a:lnTo>
                  <a:pt x="7" y="13"/>
                </a:lnTo>
                <a:lnTo>
                  <a:pt x="8" y="13"/>
                </a:lnTo>
                <a:lnTo>
                  <a:pt x="8" y="21"/>
                </a:lnTo>
                <a:lnTo>
                  <a:pt x="8" y="20"/>
                </a:lnTo>
                <a:lnTo>
                  <a:pt x="9" y="19"/>
                </a:lnTo>
                <a:lnTo>
                  <a:pt x="9" y="21"/>
                </a:lnTo>
                <a:lnTo>
                  <a:pt x="9" y="15"/>
                </a:lnTo>
                <a:lnTo>
                  <a:pt x="10" y="16"/>
                </a:lnTo>
                <a:lnTo>
                  <a:pt x="10" y="21"/>
                </a:lnTo>
                <a:lnTo>
                  <a:pt x="10" y="13"/>
                </a:lnTo>
                <a:lnTo>
                  <a:pt x="10" y="19"/>
                </a:lnTo>
                <a:lnTo>
                  <a:pt x="12" y="20"/>
                </a:lnTo>
                <a:lnTo>
                  <a:pt x="12" y="21"/>
                </a:lnTo>
                <a:lnTo>
                  <a:pt x="12" y="14"/>
                </a:lnTo>
                <a:lnTo>
                  <a:pt x="13" y="15"/>
                </a:lnTo>
                <a:lnTo>
                  <a:pt x="13" y="20"/>
                </a:lnTo>
                <a:lnTo>
                  <a:pt x="13" y="14"/>
                </a:lnTo>
                <a:lnTo>
                  <a:pt x="14" y="13"/>
                </a:lnTo>
                <a:lnTo>
                  <a:pt x="14" y="20"/>
                </a:lnTo>
                <a:lnTo>
                  <a:pt x="14" y="16"/>
                </a:lnTo>
                <a:lnTo>
                  <a:pt x="15" y="18"/>
                </a:lnTo>
                <a:lnTo>
                  <a:pt x="15" y="19"/>
                </a:lnTo>
                <a:lnTo>
                  <a:pt x="15" y="11"/>
                </a:lnTo>
                <a:lnTo>
                  <a:pt x="15" y="16"/>
                </a:lnTo>
                <a:lnTo>
                  <a:pt x="17" y="15"/>
                </a:lnTo>
                <a:lnTo>
                  <a:pt x="17" y="26"/>
                </a:lnTo>
                <a:lnTo>
                  <a:pt x="17" y="11"/>
                </a:lnTo>
                <a:lnTo>
                  <a:pt x="17" y="18"/>
                </a:lnTo>
                <a:lnTo>
                  <a:pt x="18" y="16"/>
                </a:lnTo>
                <a:lnTo>
                  <a:pt x="18" y="20"/>
                </a:lnTo>
                <a:lnTo>
                  <a:pt x="18" y="11"/>
                </a:lnTo>
                <a:lnTo>
                  <a:pt x="18" y="16"/>
                </a:lnTo>
                <a:lnTo>
                  <a:pt x="19" y="14"/>
                </a:lnTo>
                <a:lnTo>
                  <a:pt x="19" y="18"/>
                </a:lnTo>
                <a:lnTo>
                  <a:pt x="19" y="11"/>
                </a:lnTo>
                <a:lnTo>
                  <a:pt x="19" y="15"/>
                </a:lnTo>
                <a:lnTo>
                  <a:pt x="20" y="16"/>
                </a:lnTo>
                <a:lnTo>
                  <a:pt x="20" y="20"/>
                </a:lnTo>
                <a:lnTo>
                  <a:pt x="20" y="13"/>
                </a:lnTo>
                <a:lnTo>
                  <a:pt x="20" y="16"/>
                </a:lnTo>
                <a:lnTo>
                  <a:pt x="22" y="15"/>
                </a:lnTo>
                <a:lnTo>
                  <a:pt x="22" y="28"/>
                </a:lnTo>
                <a:lnTo>
                  <a:pt x="22" y="9"/>
                </a:lnTo>
                <a:lnTo>
                  <a:pt x="22" y="19"/>
                </a:lnTo>
                <a:lnTo>
                  <a:pt x="23" y="16"/>
                </a:lnTo>
                <a:lnTo>
                  <a:pt x="23" y="23"/>
                </a:lnTo>
                <a:lnTo>
                  <a:pt x="23" y="11"/>
                </a:lnTo>
                <a:lnTo>
                  <a:pt x="23" y="14"/>
                </a:lnTo>
                <a:lnTo>
                  <a:pt x="24" y="15"/>
                </a:lnTo>
                <a:lnTo>
                  <a:pt x="24" y="20"/>
                </a:lnTo>
                <a:lnTo>
                  <a:pt x="24" y="13"/>
                </a:lnTo>
                <a:lnTo>
                  <a:pt x="24" y="15"/>
                </a:lnTo>
                <a:lnTo>
                  <a:pt x="25" y="19"/>
                </a:lnTo>
                <a:lnTo>
                  <a:pt x="25" y="20"/>
                </a:lnTo>
                <a:lnTo>
                  <a:pt x="25" y="14"/>
                </a:lnTo>
                <a:lnTo>
                  <a:pt x="25" y="15"/>
                </a:lnTo>
                <a:lnTo>
                  <a:pt x="27" y="16"/>
                </a:lnTo>
                <a:lnTo>
                  <a:pt x="27" y="20"/>
                </a:lnTo>
                <a:lnTo>
                  <a:pt x="27" y="8"/>
                </a:lnTo>
                <a:lnTo>
                  <a:pt x="27" y="15"/>
                </a:lnTo>
                <a:lnTo>
                  <a:pt x="28" y="16"/>
                </a:lnTo>
                <a:lnTo>
                  <a:pt x="28" y="11"/>
                </a:lnTo>
                <a:lnTo>
                  <a:pt x="28" y="19"/>
                </a:lnTo>
                <a:lnTo>
                  <a:pt x="29" y="18"/>
                </a:lnTo>
                <a:lnTo>
                  <a:pt x="29" y="11"/>
                </a:lnTo>
                <a:lnTo>
                  <a:pt x="30" y="13"/>
                </a:lnTo>
                <a:lnTo>
                  <a:pt x="30" y="21"/>
                </a:lnTo>
                <a:lnTo>
                  <a:pt x="30" y="10"/>
                </a:lnTo>
                <a:lnTo>
                  <a:pt x="30" y="18"/>
                </a:lnTo>
                <a:lnTo>
                  <a:pt x="32" y="16"/>
                </a:lnTo>
                <a:lnTo>
                  <a:pt x="32" y="20"/>
                </a:lnTo>
                <a:lnTo>
                  <a:pt x="32" y="0"/>
                </a:lnTo>
                <a:lnTo>
                  <a:pt x="33" y="0"/>
                </a:lnTo>
                <a:lnTo>
                  <a:pt x="33" y="21"/>
                </a:lnTo>
                <a:lnTo>
                  <a:pt x="33" y="20"/>
                </a:lnTo>
                <a:lnTo>
                  <a:pt x="34" y="19"/>
                </a:lnTo>
                <a:lnTo>
                  <a:pt x="34" y="21"/>
                </a:lnTo>
                <a:lnTo>
                  <a:pt x="34" y="13"/>
                </a:lnTo>
                <a:lnTo>
                  <a:pt x="34" y="19"/>
                </a:lnTo>
                <a:lnTo>
                  <a:pt x="35" y="18"/>
                </a:lnTo>
                <a:lnTo>
                  <a:pt x="35" y="21"/>
                </a:lnTo>
                <a:lnTo>
                  <a:pt x="35" y="10"/>
                </a:lnTo>
                <a:lnTo>
                  <a:pt x="35" y="16"/>
                </a:lnTo>
                <a:lnTo>
                  <a:pt x="37" y="20"/>
                </a:lnTo>
                <a:lnTo>
                  <a:pt x="37" y="25"/>
                </a:lnTo>
                <a:lnTo>
                  <a:pt x="37" y="4"/>
                </a:lnTo>
                <a:lnTo>
                  <a:pt x="38" y="4"/>
                </a:lnTo>
                <a:lnTo>
                  <a:pt x="38" y="21"/>
                </a:lnTo>
                <a:lnTo>
                  <a:pt x="38" y="14"/>
                </a:lnTo>
                <a:lnTo>
                  <a:pt x="39" y="15"/>
                </a:lnTo>
                <a:lnTo>
                  <a:pt x="39" y="19"/>
                </a:lnTo>
                <a:lnTo>
                  <a:pt x="39" y="14"/>
                </a:lnTo>
                <a:lnTo>
                  <a:pt x="39" y="18"/>
                </a:lnTo>
                <a:lnTo>
                  <a:pt x="40" y="16"/>
                </a:lnTo>
                <a:lnTo>
                  <a:pt x="40" y="19"/>
                </a:lnTo>
                <a:lnTo>
                  <a:pt x="40" y="13"/>
                </a:lnTo>
                <a:lnTo>
                  <a:pt x="40" y="18"/>
                </a:lnTo>
                <a:lnTo>
                  <a:pt x="42" y="16"/>
                </a:lnTo>
                <a:lnTo>
                  <a:pt x="42" y="21"/>
                </a:lnTo>
                <a:lnTo>
                  <a:pt x="42" y="14"/>
                </a:lnTo>
                <a:lnTo>
                  <a:pt x="42" y="16"/>
                </a:lnTo>
                <a:lnTo>
                  <a:pt x="43" y="13"/>
                </a:lnTo>
                <a:lnTo>
                  <a:pt x="43" y="23"/>
                </a:lnTo>
                <a:lnTo>
                  <a:pt x="43" y="11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0" name="Freeform 102"/>
          <p:cNvSpPr>
            <a:spLocks/>
          </p:cNvSpPr>
          <p:nvPr/>
        </p:nvSpPr>
        <p:spPr bwMode="auto">
          <a:xfrm>
            <a:off x="3760788" y="5872163"/>
            <a:ext cx="169862" cy="60325"/>
          </a:xfrm>
          <a:custGeom>
            <a:avLst/>
            <a:gdLst>
              <a:gd name="T0" fmla="*/ 2147483646 w 41"/>
              <a:gd name="T1" fmla="*/ 2147483646 h 25"/>
              <a:gd name="T2" fmla="*/ 2147483646 w 41"/>
              <a:gd name="T3" fmla="*/ 2147483646 h 25"/>
              <a:gd name="T4" fmla="*/ 2147483646 w 41"/>
              <a:gd name="T5" fmla="*/ 2147483646 h 25"/>
              <a:gd name="T6" fmla="*/ 2147483646 w 41"/>
              <a:gd name="T7" fmla="*/ 2147483646 h 25"/>
              <a:gd name="T8" fmla="*/ 2147483646 w 41"/>
              <a:gd name="T9" fmla="*/ 2147483646 h 25"/>
              <a:gd name="T10" fmla="*/ 2147483646 w 41"/>
              <a:gd name="T11" fmla="*/ 2147483646 h 25"/>
              <a:gd name="T12" fmla="*/ 2147483646 w 41"/>
              <a:gd name="T13" fmla="*/ 2147483646 h 25"/>
              <a:gd name="T14" fmla="*/ 2147483646 w 41"/>
              <a:gd name="T15" fmla="*/ 2147483646 h 25"/>
              <a:gd name="T16" fmla="*/ 2147483646 w 41"/>
              <a:gd name="T17" fmla="*/ 2147483646 h 25"/>
              <a:gd name="T18" fmla="*/ 2147483646 w 41"/>
              <a:gd name="T19" fmla="*/ 2147483646 h 25"/>
              <a:gd name="T20" fmla="*/ 2147483646 w 41"/>
              <a:gd name="T21" fmla="*/ 2147483646 h 25"/>
              <a:gd name="T22" fmla="*/ 2147483646 w 41"/>
              <a:gd name="T23" fmla="*/ 2147483646 h 25"/>
              <a:gd name="T24" fmla="*/ 2147483646 w 41"/>
              <a:gd name="T25" fmla="*/ 2147483646 h 25"/>
              <a:gd name="T26" fmla="*/ 2147483646 w 41"/>
              <a:gd name="T27" fmla="*/ 2147483646 h 25"/>
              <a:gd name="T28" fmla="*/ 2147483646 w 41"/>
              <a:gd name="T29" fmla="*/ 2147483646 h 25"/>
              <a:gd name="T30" fmla="*/ 2147483646 w 41"/>
              <a:gd name="T31" fmla="*/ 2147483646 h 25"/>
              <a:gd name="T32" fmla="*/ 2147483646 w 41"/>
              <a:gd name="T33" fmla="*/ 2147483646 h 25"/>
              <a:gd name="T34" fmla="*/ 2147483646 w 41"/>
              <a:gd name="T35" fmla="*/ 2147483646 h 25"/>
              <a:gd name="T36" fmla="*/ 2147483646 w 41"/>
              <a:gd name="T37" fmla="*/ 2147483646 h 25"/>
              <a:gd name="T38" fmla="*/ 2147483646 w 41"/>
              <a:gd name="T39" fmla="*/ 2147483646 h 25"/>
              <a:gd name="T40" fmla="*/ 2147483646 w 41"/>
              <a:gd name="T41" fmla="*/ 2147483646 h 25"/>
              <a:gd name="T42" fmla="*/ 2147483646 w 41"/>
              <a:gd name="T43" fmla="*/ 2147483646 h 25"/>
              <a:gd name="T44" fmla="*/ 2147483646 w 41"/>
              <a:gd name="T45" fmla="*/ 2147483646 h 25"/>
              <a:gd name="T46" fmla="*/ 2147483646 w 41"/>
              <a:gd name="T47" fmla="*/ 2147483646 h 25"/>
              <a:gd name="T48" fmla="*/ 2147483646 w 41"/>
              <a:gd name="T49" fmla="*/ 0 h 25"/>
              <a:gd name="T50" fmla="*/ 2147483646 w 41"/>
              <a:gd name="T51" fmla="*/ 2147483646 h 25"/>
              <a:gd name="T52" fmla="*/ 2147483646 w 41"/>
              <a:gd name="T53" fmla="*/ 2147483646 h 25"/>
              <a:gd name="T54" fmla="*/ 2147483646 w 41"/>
              <a:gd name="T55" fmla="*/ 2147483646 h 25"/>
              <a:gd name="T56" fmla="*/ 2147483646 w 41"/>
              <a:gd name="T57" fmla="*/ 2147483646 h 25"/>
              <a:gd name="T58" fmla="*/ 2147483646 w 41"/>
              <a:gd name="T59" fmla="*/ 2147483646 h 25"/>
              <a:gd name="T60" fmla="*/ 2147483646 w 41"/>
              <a:gd name="T61" fmla="*/ 2147483646 h 25"/>
              <a:gd name="T62" fmla="*/ 2147483646 w 41"/>
              <a:gd name="T63" fmla="*/ 2147483646 h 25"/>
              <a:gd name="T64" fmla="*/ 2147483646 w 41"/>
              <a:gd name="T65" fmla="*/ 2147483646 h 25"/>
              <a:gd name="T66" fmla="*/ 2147483646 w 41"/>
              <a:gd name="T67" fmla="*/ 2147483646 h 25"/>
              <a:gd name="T68" fmla="*/ 2147483646 w 41"/>
              <a:gd name="T69" fmla="*/ 2147483646 h 25"/>
              <a:gd name="T70" fmla="*/ 2147483646 w 41"/>
              <a:gd name="T71" fmla="*/ 2147483646 h 25"/>
              <a:gd name="T72" fmla="*/ 2147483646 w 41"/>
              <a:gd name="T73" fmla="*/ 2147483646 h 25"/>
              <a:gd name="T74" fmla="*/ 2147483646 w 41"/>
              <a:gd name="T75" fmla="*/ 2147483646 h 25"/>
              <a:gd name="T76" fmla="*/ 2147483646 w 41"/>
              <a:gd name="T77" fmla="*/ 2147483646 h 25"/>
              <a:gd name="T78" fmla="*/ 2147483646 w 41"/>
              <a:gd name="T79" fmla="*/ 2147483646 h 25"/>
              <a:gd name="T80" fmla="*/ 2147483646 w 41"/>
              <a:gd name="T81" fmla="*/ 2147483646 h 25"/>
              <a:gd name="T82" fmla="*/ 2147483646 w 41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5"/>
              <a:gd name="T128" fmla="*/ 41 w 41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5">
                <a:moveTo>
                  <a:pt x="0" y="6"/>
                </a:moveTo>
                <a:lnTo>
                  <a:pt x="0" y="18"/>
                </a:lnTo>
                <a:lnTo>
                  <a:pt x="1" y="16"/>
                </a:lnTo>
                <a:lnTo>
                  <a:pt x="1" y="6"/>
                </a:lnTo>
                <a:lnTo>
                  <a:pt x="1" y="8"/>
                </a:lnTo>
                <a:lnTo>
                  <a:pt x="2" y="9"/>
                </a:lnTo>
                <a:lnTo>
                  <a:pt x="2" y="15"/>
                </a:lnTo>
                <a:lnTo>
                  <a:pt x="2" y="8"/>
                </a:lnTo>
                <a:lnTo>
                  <a:pt x="2" y="10"/>
                </a:lnTo>
                <a:lnTo>
                  <a:pt x="4" y="13"/>
                </a:lnTo>
                <a:lnTo>
                  <a:pt x="4" y="15"/>
                </a:lnTo>
                <a:lnTo>
                  <a:pt x="4" y="6"/>
                </a:lnTo>
                <a:lnTo>
                  <a:pt x="4" y="11"/>
                </a:lnTo>
                <a:lnTo>
                  <a:pt x="5" y="13"/>
                </a:lnTo>
                <a:lnTo>
                  <a:pt x="5" y="20"/>
                </a:lnTo>
                <a:lnTo>
                  <a:pt x="5" y="6"/>
                </a:lnTo>
                <a:lnTo>
                  <a:pt x="5" y="10"/>
                </a:lnTo>
                <a:lnTo>
                  <a:pt x="6" y="11"/>
                </a:lnTo>
                <a:lnTo>
                  <a:pt x="6" y="5"/>
                </a:lnTo>
                <a:lnTo>
                  <a:pt x="6" y="13"/>
                </a:lnTo>
                <a:lnTo>
                  <a:pt x="7" y="14"/>
                </a:lnTo>
                <a:lnTo>
                  <a:pt x="7" y="15"/>
                </a:lnTo>
                <a:lnTo>
                  <a:pt x="7" y="8"/>
                </a:lnTo>
                <a:lnTo>
                  <a:pt x="7" y="9"/>
                </a:lnTo>
                <a:lnTo>
                  <a:pt x="9" y="10"/>
                </a:lnTo>
                <a:lnTo>
                  <a:pt x="9" y="14"/>
                </a:lnTo>
                <a:lnTo>
                  <a:pt x="9" y="5"/>
                </a:lnTo>
                <a:lnTo>
                  <a:pt x="9" y="6"/>
                </a:lnTo>
                <a:lnTo>
                  <a:pt x="10" y="8"/>
                </a:lnTo>
                <a:lnTo>
                  <a:pt x="10" y="25"/>
                </a:lnTo>
                <a:lnTo>
                  <a:pt x="10" y="5"/>
                </a:lnTo>
                <a:lnTo>
                  <a:pt x="10" y="16"/>
                </a:lnTo>
                <a:lnTo>
                  <a:pt x="11" y="15"/>
                </a:lnTo>
                <a:lnTo>
                  <a:pt x="11" y="5"/>
                </a:lnTo>
                <a:lnTo>
                  <a:pt x="11" y="10"/>
                </a:lnTo>
                <a:lnTo>
                  <a:pt x="12" y="10"/>
                </a:lnTo>
                <a:lnTo>
                  <a:pt x="12" y="16"/>
                </a:lnTo>
                <a:lnTo>
                  <a:pt x="12" y="6"/>
                </a:lnTo>
                <a:lnTo>
                  <a:pt x="12" y="11"/>
                </a:lnTo>
                <a:lnTo>
                  <a:pt x="14" y="10"/>
                </a:lnTo>
                <a:lnTo>
                  <a:pt x="14" y="14"/>
                </a:lnTo>
                <a:lnTo>
                  <a:pt x="14" y="3"/>
                </a:lnTo>
                <a:lnTo>
                  <a:pt x="14" y="8"/>
                </a:lnTo>
                <a:lnTo>
                  <a:pt x="15" y="9"/>
                </a:lnTo>
                <a:lnTo>
                  <a:pt x="15" y="16"/>
                </a:lnTo>
                <a:lnTo>
                  <a:pt x="15" y="6"/>
                </a:lnTo>
                <a:lnTo>
                  <a:pt x="15" y="14"/>
                </a:lnTo>
                <a:lnTo>
                  <a:pt x="16" y="11"/>
                </a:lnTo>
                <a:lnTo>
                  <a:pt x="16" y="5"/>
                </a:lnTo>
                <a:lnTo>
                  <a:pt x="16" y="15"/>
                </a:lnTo>
                <a:lnTo>
                  <a:pt x="17" y="14"/>
                </a:lnTo>
                <a:lnTo>
                  <a:pt x="17" y="15"/>
                </a:lnTo>
                <a:lnTo>
                  <a:pt x="17" y="6"/>
                </a:lnTo>
                <a:lnTo>
                  <a:pt x="17" y="10"/>
                </a:lnTo>
                <a:lnTo>
                  <a:pt x="19" y="11"/>
                </a:lnTo>
                <a:lnTo>
                  <a:pt x="19" y="13"/>
                </a:lnTo>
                <a:lnTo>
                  <a:pt x="19" y="6"/>
                </a:lnTo>
                <a:lnTo>
                  <a:pt x="19" y="11"/>
                </a:lnTo>
                <a:lnTo>
                  <a:pt x="20" y="10"/>
                </a:lnTo>
                <a:lnTo>
                  <a:pt x="20" y="16"/>
                </a:lnTo>
                <a:lnTo>
                  <a:pt x="20" y="0"/>
                </a:lnTo>
                <a:lnTo>
                  <a:pt x="20" y="15"/>
                </a:lnTo>
                <a:lnTo>
                  <a:pt x="21" y="16"/>
                </a:lnTo>
                <a:lnTo>
                  <a:pt x="21" y="8"/>
                </a:lnTo>
                <a:lnTo>
                  <a:pt x="21" y="15"/>
                </a:lnTo>
                <a:lnTo>
                  <a:pt x="22" y="16"/>
                </a:lnTo>
                <a:lnTo>
                  <a:pt x="22" y="6"/>
                </a:lnTo>
                <a:lnTo>
                  <a:pt x="22" y="11"/>
                </a:lnTo>
                <a:lnTo>
                  <a:pt x="24" y="13"/>
                </a:lnTo>
                <a:lnTo>
                  <a:pt x="24" y="16"/>
                </a:lnTo>
                <a:lnTo>
                  <a:pt x="24" y="8"/>
                </a:lnTo>
                <a:lnTo>
                  <a:pt x="24" y="15"/>
                </a:lnTo>
                <a:lnTo>
                  <a:pt x="25" y="14"/>
                </a:lnTo>
                <a:lnTo>
                  <a:pt x="25" y="19"/>
                </a:lnTo>
                <a:lnTo>
                  <a:pt x="25" y="0"/>
                </a:lnTo>
                <a:lnTo>
                  <a:pt x="25" y="14"/>
                </a:lnTo>
                <a:lnTo>
                  <a:pt x="26" y="13"/>
                </a:lnTo>
                <a:lnTo>
                  <a:pt x="26" y="19"/>
                </a:lnTo>
                <a:lnTo>
                  <a:pt x="26" y="6"/>
                </a:lnTo>
                <a:lnTo>
                  <a:pt x="26" y="10"/>
                </a:lnTo>
                <a:lnTo>
                  <a:pt x="27" y="14"/>
                </a:lnTo>
                <a:lnTo>
                  <a:pt x="27" y="19"/>
                </a:lnTo>
                <a:lnTo>
                  <a:pt x="27" y="4"/>
                </a:lnTo>
                <a:lnTo>
                  <a:pt x="27" y="9"/>
                </a:lnTo>
                <a:lnTo>
                  <a:pt x="29" y="10"/>
                </a:lnTo>
                <a:lnTo>
                  <a:pt x="29" y="19"/>
                </a:lnTo>
                <a:lnTo>
                  <a:pt x="29" y="8"/>
                </a:lnTo>
                <a:lnTo>
                  <a:pt x="29" y="15"/>
                </a:lnTo>
                <a:lnTo>
                  <a:pt x="30" y="14"/>
                </a:lnTo>
                <a:lnTo>
                  <a:pt x="30" y="19"/>
                </a:lnTo>
                <a:lnTo>
                  <a:pt x="30" y="6"/>
                </a:lnTo>
                <a:lnTo>
                  <a:pt x="30" y="9"/>
                </a:lnTo>
                <a:lnTo>
                  <a:pt x="31" y="11"/>
                </a:lnTo>
                <a:lnTo>
                  <a:pt x="31" y="15"/>
                </a:lnTo>
                <a:lnTo>
                  <a:pt x="31" y="8"/>
                </a:lnTo>
                <a:lnTo>
                  <a:pt x="31" y="11"/>
                </a:lnTo>
                <a:lnTo>
                  <a:pt x="32" y="10"/>
                </a:lnTo>
                <a:lnTo>
                  <a:pt x="32" y="14"/>
                </a:lnTo>
                <a:lnTo>
                  <a:pt x="32" y="8"/>
                </a:lnTo>
                <a:lnTo>
                  <a:pt x="32" y="14"/>
                </a:lnTo>
                <a:lnTo>
                  <a:pt x="34" y="14"/>
                </a:lnTo>
                <a:lnTo>
                  <a:pt x="34" y="6"/>
                </a:lnTo>
                <a:lnTo>
                  <a:pt x="34" y="11"/>
                </a:lnTo>
                <a:lnTo>
                  <a:pt x="35" y="9"/>
                </a:lnTo>
                <a:lnTo>
                  <a:pt x="35" y="21"/>
                </a:lnTo>
                <a:lnTo>
                  <a:pt x="35" y="1"/>
                </a:lnTo>
                <a:lnTo>
                  <a:pt x="35" y="11"/>
                </a:lnTo>
                <a:lnTo>
                  <a:pt x="36" y="15"/>
                </a:lnTo>
                <a:lnTo>
                  <a:pt x="36" y="20"/>
                </a:lnTo>
                <a:lnTo>
                  <a:pt x="36" y="5"/>
                </a:lnTo>
                <a:lnTo>
                  <a:pt x="36" y="11"/>
                </a:lnTo>
                <a:lnTo>
                  <a:pt x="37" y="9"/>
                </a:lnTo>
                <a:lnTo>
                  <a:pt x="37" y="18"/>
                </a:lnTo>
                <a:lnTo>
                  <a:pt x="37" y="5"/>
                </a:lnTo>
                <a:lnTo>
                  <a:pt x="37" y="10"/>
                </a:lnTo>
                <a:lnTo>
                  <a:pt x="39" y="13"/>
                </a:lnTo>
                <a:lnTo>
                  <a:pt x="39" y="15"/>
                </a:lnTo>
                <a:lnTo>
                  <a:pt x="39" y="6"/>
                </a:lnTo>
                <a:lnTo>
                  <a:pt x="39" y="8"/>
                </a:lnTo>
                <a:lnTo>
                  <a:pt x="40" y="9"/>
                </a:lnTo>
                <a:lnTo>
                  <a:pt x="40" y="21"/>
                </a:lnTo>
                <a:lnTo>
                  <a:pt x="40" y="3"/>
                </a:lnTo>
                <a:lnTo>
                  <a:pt x="40" y="8"/>
                </a:lnTo>
                <a:lnTo>
                  <a:pt x="41" y="9"/>
                </a:lnTo>
                <a:lnTo>
                  <a:pt x="41" y="14"/>
                </a:lnTo>
                <a:lnTo>
                  <a:pt x="41" y="5"/>
                </a:lnTo>
                <a:lnTo>
                  <a:pt x="41" y="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1" name="Freeform 103"/>
          <p:cNvSpPr>
            <a:spLocks/>
          </p:cNvSpPr>
          <p:nvPr/>
        </p:nvSpPr>
        <p:spPr bwMode="auto">
          <a:xfrm>
            <a:off x="3930650" y="5859463"/>
            <a:ext cx="198438" cy="73025"/>
          </a:xfrm>
          <a:custGeom>
            <a:avLst/>
            <a:gdLst>
              <a:gd name="T0" fmla="*/ 2147483646 w 48"/>
              <a:gd name="T1" fmla="*/ 2147483646 h 30"/>
              <a:gd name="T2" fmla="*/ 2147483646 w 48"/>
              <a:gd name="T3" fmla="*/ 2147483646 h 30"/>
              <a:gd name="T4" fmla="*/ 2147483646 w 48"/>
              <a:gd name="T5" fmla="*/ 2147483646 h 30"/>
              <a:gd name="T6" fmla="*/ 2147483646 w 48"/>
              <a:gd name="T7" fmla="*/ 2147483646 h 30"/>
              <a:gd name="T8" fmla="*/ 2147483646 w 48"/>
              <a:gd name="T9" fmla="*/ 2147483646 h 30"/>
              <a:gd name="T10" fmla="*/ 2147483646 w 48"/>
              <a:gd name="T11" fmla="*/ 2147483646 h 30"/>
              <a:gd name="T12" fmla="*/ 2147483646 w 48"/>
              <a:gd name="T13" fmla="*/ 2147483646 h 30"/>
              <a:gd name="T14" fmla="*/ 2147483646 w 48"/>
              <a:gd name="T15" fmla="*/ 2147483646 h 30"/>
              <a:gd name="T16" fmla="*/ 2147483646 w 48"/>
              <a:gd name="T17" fmla="*/ 2147483646 h 30"/>
              <a:gd name="T18" fmla="*/ 2147483646 w 48"/>
              <a:gd name="T19" fmla="*/ 2147483646 h 30"/>
              <a:gd name="T20" fmla="*/ 2147483646 w 48"/>
              <a:gd name="T21" fmla="*/ 2147483646 h 30"/>
              <a:gd name="T22" fmla="*/ 2147483646 w 48"/>
              <a:gd name="T23" fmla="*/ 2147483646 h 30"/>
              <a:gd name="T24" fmla="*/ 2147483646 w 48"/>
              <a:gd name="T25" fmla="*/ 2147483646 h 30"/>
              <a:gd name="T26" fmla="*/ 2147483646 w 48"/>
              <a:gd name="T27" fmla="*/ 2147483646 h 30"/>
              <a:gd name="T28" fmla="*/ 2147483646 w 48"/>
              <a:gd name="T29" fmla="*/ 2147483646 h 30"/>
              <a:gd name="T30" fmla="*/ 2147483646 w 48"/>
              <a:gd name="T31" fmla="*/ 2147483646 h 30"/>
              <a:gd name="T32" fmla="*/ 2147483646 w 48"/>
              <a:gd name="T33" fmla="*/ 2147483646 h 30"/>
              <a:gd name="T34" fmla="*/ 2147483646 w 48"/>
              <a:gd name="T35" fmla="*/ 2147483646 h 30"/>
              <a:gd name="T36" fmla="*/ 2147483646 w 48"/>
              <a:gd name="T37" fmla="*/ 2147483646 h 30"/>
              <a:gd name="T38" fmla="*/ 2147483646 w 48"/>
              <a:gd name="T39" fmla="*/ 2147483646 h 30"/>
              <a:gd name="T40" fmla="*/ 2147483646 w 48"/>
              <a:gd name="T41" fmla="*/ 2147483646 h 30"/>
              <a:gd name="T42" fmla="*/ 2147483646 w 48"/>
              <a:gd name="T43" fmla="*/ 2147483646 h 30"/>
              <a:gd name="T44" fmla="*/ 2147483646 w 48"/>
              <a:gd name="T45" fmla="*/ 2147483646 h 30"/>
              <a:gd name="T46" fmla="*/ 2147483646 w 48"/>
              <a:gd name="T47" fmla="*/ 2147483646 h 30"/>
              <a:gd name="T48" fmla="*/ 2147483646 w 48"/>
              <a:gd name="T49" fmla="*/ 2147483646 h 30"/>
              <a:gd name="T50" fmla="*/ 2147483646 w 48"/>
              <a:gd name="T51" fmla="*/ 2147483646 h 30"/>
              <a:gd name="T52" fmla="*/ 2147483646 w 48"/>
              <a:gd name="T53" fmla="*/ 2147483646 h 30"/>
              <a:gd name="T54" fmla="*/ 2147483646 w 48"/>
              <a:gd name="T55" fmla="*/ 2147483646 h 30"/>
              <a:gd name="T56" fmla="*/ 2147483646 w 48"/>
              <a:gd name="T57" fmla="*/ 2147483646 h 30"/>
              <a:gd name="T58" fmla="*/ 2147483646 w 48"/>
              <a:gd name="T59" fmla="*/ 2147483646 h 30"/>
              <a:gd name="T60" fmla="*/ 2147483646 w 48"/>
              <a:gd name="T61" fmla="*/ 2147483646 h 30"/>
              <a:gd name="T62" fmla="*/ 2147483646 w 48"/>
              <a:gd name="T63" fmla="*/ 2147483646 h 30"/>
              <a:gd name="T64" fmla="*/ 2147483646 w 48"/>
              <a:gd name="T65" fmla="*/ 2147483646 h 30"/>
              <a:gd name="T66" fmla="*/ 2147483646 w 48"/>
              <a:gd name="T67" fmla="*/ 2147483646 h 30"/>
              <a:gd name="T68" fmla="*/ 2147483646 w 48"/>
              <a:gd name="T69" fmla="*/ 2147483646 h 30"/>
              <a:gd name="T70" fmla="*/ 2147483646 w 48"/>
              <a:gd name="T71" fmla="*/ 2147483646 h 30"/>
              <a:gd name="T72" fmla="*/ 2147483646 w 48"/>
              <a:gd name="T73" fmla="*/ 2147483646 h 30"/>
              <a:gd name="T74" fmla="*/ 2147483646 w 48"/>
              <a:gd name="T75" fmla="*/ 2147483646 h 30"/>
              <a:gd name="T76" fmla="*/ 2147483646 w 48"/>
              <a:gd name="T77" fmla="*/ 2147483646 h 30"/>
              <a:gd name="T78" fmla="*/ 2147483646 w 48"/>
              <a:gd name="T79" fmla="*/ 2147483646 h 30"/>
              <a:gd name="T80" fmla="*/ 2147483646 w 48"/>
              <a:gd name="T81" fmla="*/ 2147483646 h 30"/>
              <a:gd name="T82" fmla="*/ 2147483646 w 48"/>
              <a:gd name="T83" fmla="*/ 2147483646 h 3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8"/>
              <a:gd name="T127" fmla="*/ 0 h 30"/>
              <a:gd name="T128" fmla="*/ 48 w 48"/>
              <a:gd name="T129" fmla="*/ 30 h 3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8" h="30">
                <a:moveTo>
                  <a:pt x="0" y="11"/>
                </a:moveTo>
                <a:lnTo>
                  <a:pt x="1" y="13"/>
                </a:lnTo>
                <a:lnTo>
                  <a:pt x="1" y="10"/>
                </a:lnTo>
                <a:lnTo>
                  <a:pt x="1" y="21"/>
                </a:lnTo>
                <a:lnTo>
                  <a:pt x="3" y="20"/>
                </a:lnTo>
                <a:lnTo>
                  <a:pt x="3" y="10"/>
                </a:lnTo>
                <a:lnTo>
                  <a:pt x="4" y="13"/>
                </a:lnTo>
                <a:lnTo>
                  <a:pt x="4" y="20"/>
                </a:lnTo>
                <a:lnTo>
                  <a:pt x="4" y="10"/>
                </a:lnTo>
                <a:lnTo>
                  <a:pt x="4" y="14"/>
                </a:lnTo>
                <a:lnTo>
                  <a:pt x="5" y="15"/>
                </a:lnTo>
                <a:lnTo>
                  <a:pt x="5" y="20"/>
                </a:lnTo>
                <a:lnTo>
                  <a:pt x="5" y="19"/>
                </a:lnTo>
                <a:lnTo>
                  <a:pt x="6" y="18"/>
                </a:lnTo>
                <a:lnTo>
                  <a:pt x="6" y="13"/>
                </a:lnTo>
                <a:lnTo>
                  <a:pt x="6" y="19"/>
                </a:lnTo>
                <a:lnTo>
                  <a:pt x="8" y="18"/>
                </a:lnTo>
                <a:lnTo>
                  <a:pt x="8" y="13"/>
                </a:lnTo>
                <a:lnTo>
                  <a:pt x="8" y="15"/>
                </a:lnTo>
                <a:lnTo>
                  <a:pt x="9" y="16"/>
                </a:lnTo>
                <a:lnTo>
                  <a:pt x="9" y="21"/>
                </a:lnTo>
                <a:lnTo>
                  <a:pt x="9" y="3"/>
                </a:lnTo>
                <a:lnTo>
                  <a:pt x="9" y="19"/>
                </a:lnTo>
                <a:lnTo>
                  <a:pt x="10" y="18"/>
                </a:lnTo>
                <a:lnTo>
                  <a:pt x="10" y="21"/>
                </a:lnTo>
                <a:lnTo>
                  <a:pt x="10" y="13"/>
                </a:lnTo>
                <a:lnTo>
                  <a:pt x="10" y="19"/>
                </a:lnTo>
                <a:lnTo>
                  <a:pt x="11" y="20"/>
                </a:lnTo>
                <a:lnTo>
                  <a:pt x="11" y="23"/>
                </a:lnTo>
                <a:lnTo>
                  <a:pt x="11" y="9"/>
                </a:lnTo>
                <a:lnTo>
                  <a:pt x="11" y="11"/>
                </a:lnTo>
                <a:lnTo>
                  <a:pt x="13" y="8"/>
                </a:lnTo>
                <a:lnTo>
                  <a:pt x="13" y="24"/>
                </a:lnTo>
                <a:lnTo>
                  <a:pt x="13" y="18"/>
                </a:lnTo>
                <a:lnTo>
                  <a:pt x="14" y="16"/>
                </a:lnTo>
                <a:lnTo>
                  <a:pt x="14" y="23"/>
                </a:lnTo>
                <a:lnTo>
                  <a:pt x="14" y="9"/>
                </a:lnTo>
                <a:lnTo>
                  <a:pt x="14" y="15"/>
                </a:lnTo>
                <a:lnTo>
                  <a:pt x="15" y="18"/>
                </a:lnTo>
                <a:lnTo>
                  <a:pt x="15" y="20"/>
                </a:lnTo>
                <a:lnTo>
                  <a:pt x="15" y="13"/>
                </a:lnTo>
                <a:lnTo>
                  <a:pt x="16" y="14"/>
                </a:lnTo>
                <a:lnTo>
                  <a:pt x="16" y="24"/>
                </a:lnTo>
                <a:lnTo>
                  <a:pt x="16" y="13"/>
                </a:lnTo>
                <a:lnTo>
                  <a:pt x="16" y="14"/>
                </a:lnTo>
                <a:lnTo>
                  <a:pt x="18" y="11"/>
                </a:lnTo>
                <a:lnTo>
                  <a:pt x="18" y="21"/>
                </a:lnTo>
                <a:lnTo>
                  <a:pt x="19" y="20"/>
                </a:lnTo>
                <a:lnTo>
                  <a:pt x="19" y="21"/>
                </a:lnTo>
                <a:lnTo>
                  <a:pt x="19" y="16"/>
                </a:lnTo>
                <a:lnTo>
                  <a:pt x="20" y="15"/>
                </a:lnTo>
                <a:lnTo>
                  <a:pt x="20" y="14"/>
                </a:lnTo>
                <a:lnTo>
                  <a:pt x="20" y="19"/>
                </a:lnTo>
                <a:lnTo>
                  <a:pt x="21" y="18"/>
                </a:lnTo>
                <a:lnTo>
                  <a:pt x="21" y="21"/>
                </a:lnTo>
                <a:lnTo>
                  <a:pt x="21" y="8"/>
                </a:lnTo>
                <a:lnTo>
                  <a:pt x="21" y="13"/>
                </a:lnTo>
                <a:lnTo>
                  <a:pt x="23" y="14"/>
                </a:lnTo>
                <a:lnTo>
                  <a:pt x="23" y="24"/>
                </a:lnTo>
                <a:lnTo>
                  <a:pt x="23" y="14"/>
                </a:lnTo>
                <a:lnTo>
                  <a:pt x="24" y="11"/>
                </a:lnTo>
                <a:lnTo>
                  <a:pt x="24" y="29"/>
                </a:lnTo>
                <a:lnTo>
                  <a:pt x="24" y="10"/>
                </a:lnTo>
                <a:lnTo>
                  <a:pt x="24" y="19"/>
                </a:lnTo>
                <a:lnTo>
                  <a:pt x="25" y="18"/>
                </a:lnTo>
                <a:lnTo>
                  <a:pt x="25" y="20"/>
                </a:lnTo>
                <a:lnTo>
                  <a:pt x="25" y="13"/>
                </a:lnTo>
                <a:lnTo>
                  <a:pt x="25" y="15"/>
                </a:lnTo>
                <a:lnTo>
                  <a:pt x="26" y="19"/>
                </a:lnTo>
                <a:lnTo>
                  <a:pt x="26" y="20"/>
                </a:lnTo>
                <a:lnTo>
                  <a:pt x="26" y="10"/>
                </a:lnTo>
                <a:lnTo>
                  <a:pt x="26" y="18"/>
                </a:lnTo>
                <a:lnTo>
                  <a:pt x="28" y="19"/>
                </a:lnTo>
                <a:lnTo>
                  <a:pt x="28" y="20"/>
                </a:lnTo>
                <a:lnTo>
                  <a:pt x="28" y="11"/>
                </a:lnTo>
                <a:lnTo>
                  <a:pt x="28" y="15"/>
                </a:lnTo>
                <a:lnTo>
                  <a:pt x="29" y="16"/>
                </a:lnTo>
                <a:lnTo>
                  <a:pt x="29" y="30"/>
                </a:lnTo>
                <a:lnTo>
                  <a:pt x="29" y="6"/>
                </a:lnTo>
                <a:lnTo>
                  <a:pt x="29" y="11"/>
                </a:lnTo>
                <a:lnTo>
                  <a:pt x="30" y="13"/>
                </a:lnTo>
                <a:lnTo>
                  <a:pt x="30" y="25"/>
                </a:lnTo>
                <a:lnTo>
                  <a:pt x="30" y="9"/>
                </a:lnTo>
                <a:lnTo>
                  <a:pt x="30" y="15"/>
                </a:lnTo>
                <a:lnTo>
                  <a:pt x="31" y="14"/>
                </a:lnTo>
                <a:lnTo>
                  <a:pt x="31" y="25"/>
                </a:lnTo>
                <a:lnTo>
                  <a:pt x="31" y="10"/>
                </a:lnTo>
                <a:lnTo>
                  <a:pt x="31" y="24"/>
                </a:lnTo>
                <a:lnTo>
                  <a:pt x="33" y="23"/>
                </a:lnTo>
                <a:lnTo>
                  <a:pt x="33" y="11"/>
                </a:lnTo>
                <a:lnTo>
                  <a:pt x="33" y="20"/>
                </a:lnTo>
                <a:lnTo>
                  <a:pt x="34" y="19"/>
                </a:lnTo>
                <a:lnTo>
                  <a:pt x="34" y="10"/>
                </a:lnTo>
                <a:lnTo>
                  <a:pt x="34" y="13"/>
                </a:lnTo>
                <a:lnTo>
                  <a:pt x="35" y="14"/>
                </a:lnTo>
                <a:lnTo>
                  <a:pt x="35" y="18"/>
                </a:lnTo>
                <a:lnTo>
                  <a:pt x="35" y="11"/>
                </a:lnTo>
                <a:lnTo>
                  <a:pt x="36" y="10"/>
                </a:lnTo>
                <a:lnTo>
                  <a:pt x="36" y="25"/>
                </a:lnTo>
                <a:lnTo>
                  <a:pt x="36" y="16"/>
                </a:lnTo>
                <a:lnTo>
                  <a:pt x="38" y="18"/>
                </a:lnTo>
                <a:lnTo>
                  <a:pt x="38" y="10"/>
                </a:lnTo>
                <a:lnTo>
                  <a:pt x="38" y="15"/>
                </a:lnTo>
                <a:lnTo>
                  <a:pt x="39" y="18"/>
                </a:lnTo>
                <a:lnTo>
                  <a:pt x="39" y="19"/>
                </a:lnTo>
                <a:lnTo>
                  <a:pt x="39" y="0"/>
                </a:lnTo>
                <a:lnTo>
                  <a:pt x="39" y="3"/>
                </a:lnTo>
                <a:lnTo>
                  <a:pt x="40" y="5"/>
                </a:lnTo>
                <a:lnTo>
                  <a:pt x="40" y="21"/>
                </a:lnTo>
                <a:lnTo>
                  <a:pt x="40" y="18"/>
                </a:lnTo>
                <a:lnTo>
                  <a:pt x="41" y="16"/>
                </a:lnTo>
                <a:lnTo>
                  <a:pt x="41" y="26"/>
                </a:lnTo>
                <a:lnTo>
                  <a:pt x="41" y="10"/>
                </a:lnTo>
                <a:lnTo>
                  <a:pt x="41" y="14"/>
                </a:lnTo>
                <a:lnTo>
                  <a:pt x="43" y="13"/>
                </a:lnTo>
                <a:lnTo>
                  <a:pt x="43" y="19"/>
                </a:lnTo>
                <a:lnTo>
                  <a:pt x="43" y="15"/>
                </a:lnTo>
                <a:lnTo>
                  <a:pt x="44" y="19"/>
                </a:lnTo>
                <a:lnTo>
                  <a:pt x="44" y="25"/>
                </a:lnTo>
                <a:lnTo>
                  <a:pt x="44" y="8"/>
                </a:lnTo>
                <a:lnTo>
                  <a:pt x="45" y="10"/>
                </a:lnTo>
                <a:lnTo>
                  <a:pt x="45" y="21"/>
                </a:lnTo>
                <a:lnTo>
                  <a:pt x="45" y="19"/>
                </a:lnTo>
                <a:lnTo>
                  <a:pt x="46" y="18"/>
                </a:lnTo>
                <a:lnTo>
                  <a:pt x="46" y="21"/>
                </a:lnTo>
                <a:lnTo>
                  <a:pt x="46" y="15"/>
                </a:lnTo>
                <a:lnTo>
                  <a:pt x="48" y="1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2" name="Freeform 104"/>
          <p:cNvSpPr>
            <a:spLocks/>
          </p:cNvSpPr>
          <p:nvPr/>
        </p:nvSpPr>
        <p:spPr bwMode="auto">
          <a:xfrm>
            <a:off x="4129088" y="5868988"/>
            <a:ext cx="176212" cy="65087"/>
          </a:xfrm>
          <a:custGeom>
            <a:avLst/>
            <a:gdLst>
              <a:gd name="T0" fmla="*/ 0 w 43"/>
              <a:gd name="T1" fmla="*/ 2147483646 h 27"/>
              <a:gd name="T2" fmla="*/ 2147483646 w 43"/>
              <a:gd name="T3" fmla="*/ 2147483646 h 27"/>
              <a:gd name="T4" fmla="*/ 2147483646 w 43"/>
              <a:gd name="T5" fmla="*/ 2147483646 h 27"/>
              <a:gd name="T6" fmla="*/ 2147483646 w 43"/>
              <a:gd name="T7" fmla="*/ 2147483646 h 27"/>
              <a:gd name="T8" fmla="*/ 2147483646 w 43"/>
              <a:gd name="T9" fmla="*/ 2147483646 h 27"/>
              <a:gd name="T10" fmla="*/ 2147483646 w 43"/>
              <a:gd name="T11" fmla="*/ 2147483646 h 27"/>
              <a:gd name="T12" fmla="*/ 2147483646 w 43"/>
              <a:gd name="T13" fmla="*/ 2147483646 h 27"/>
              <a:gd name="T14" fmla="*/ 2147483646 w 43"/>
              <a:gd name="T15" fmla="*/ 2147483646 h 27"/>
              <a:gd name="T16" fmla="*/ 2147483646 w 43"/>
              <a:gd name="T17" fmla="*/ 2147483646 h 27"/>
              <a:gd name="T18" fmla="*/ 2147483646 w 43"/>
              <a:gd name="T19" fmla="*/ 2147483646 h 27"/>
              <a:gd name="T20" fmla="*/ 2147483646 w 43"/>
              <a:gd name="T21" fmla="*/ 2147483646 h 27"/>
              <a:gd name="T22" fmla="*/ 2147483646 w 43"/>
              <a:gd name="T23" fmla="*/ 2147483646 h 27"/>
              <a:gd name="T24" fmla="*/ 2147483646 w 43"/>
              <a:gd name="T25" fmla="*/ 2147483646 h 27"/>
              <a:gd name="T26" fmla="*/ 2147483646 w 43"/>
              <a:gd name="T27" fmla="*/ 2147483646 h 27"/>
              <a:gd name="T28" fmla="*/ 2147483646 w 43"/>
              <a:gd name="T29" fmla="*/ 2147483646 h 27"/>
              <a:gd name="T30" fmla="*/ 2147483646 w 43"/>
              <a:gd name="T31" fmla="*/ 2147483646 h 27"/>
              <a:gd name="T32" fmla="*/ 2147483646 w 43"/>
              <a:gd name="T33" fmla="*/ 2147483646 h 27"/>
              <a:gd name="T34" fmla="*/ 2147483646 w 43"/>
              <a:gd name="T35" fmla="*/ 2147483646 h 27"/>
              <a:gd name="T36" fmla="*/ 2147483646 w 43"/>
              <a:gd name="T37" fmla="*/ 2147483646 h 27"/>
              <a:gd name="T38" fmla="*/ 2147483646 w 43"/>
              <a:gd name="T39" fmla="*/ 2147483646 h 27"/>
              <a:gd name="T40" fmla="*/ 2147483646 w 43"/>
              <a:gd name="T41" fmla="*/ 2147483646 h 27"/>
              <a:gd name="T42" fmla="*/ 2147483646 w 43"/>
              <a:gd name="T43" fmla="*/ 2147483646 h 27"/>
              <a:gd name="T44" fmla="*/ 2147483646 w 43"/>
              <a:gd name="T45" fmla="*/ 2147483646 h 27"/>
              <a:gd name="T46" fmla="*/ 2147483646 w 43"/>
              <a:gd name="T47" fmla="*/ 2147483646 h 27"/>
              <a:gd name="T48" fmla="*/ 2147483646 w 43"/>
              <a:gd name="T49" fmla="*/ 2147483646 h 27"/>
              <a:gd name="T50" fmla="*/ 2147483646 w 43"/>
              <a:gd name="T51" fmla="*/ 2147483646 h 27"/>
              <a:gd name="T52" fmla="*/ 2147483646 w 43"/>
              <a:gd name="T53" fmla="*/ 2147483646 h 27"/>
              <a:gd name="T54" fmla="*/ 2147483646 w 43"/>
              <a:gd name="T55" fmla="*/ 0 h 27"/>
              <a:gd name="T56" fmla="*/ 2147483646 w 43"/>
              <a:gd name="T57" fmla="*/ 2147483646 h 27"/>
              <a:gd name="T58" fmla="*/ 2147483646 w 43"/>
              <a:gd name="T59" fmla="*/ 2147483646 h 27"/>
              <a:gd name="T60" fmla="*/ 2147483646 w 43"/>
              <a:gd name="T61" fmla="*/ 2147483646 h 27"/>
              <a:gd name="T62" fmla="*/ 2147483646 w 43"/>
              <a:gd name="T63" fmla="*/ 2147483646 h 27"/>
              <a:gd name="T64" fmla="*/ 2147483646 w 43"/>
              <a:gd name="T65" fmla="*/ 2147483646 h 27"/>
              <a:gd name="T66" fmla="*/ 2147483646 w 43"/>
              <a:gd name="T67" fmla="*/ 2147483646 h 27"/>
              <a:gd name="T68" fmla="*/ 2147483646 w 43"/>
              <a:gd name="T69" fmla="*/ 2147483646 h 27"/>
              <a:gd name="T70" fmla="*/ 2147483646 w 43"/>
              <a:gd name="T71" fmla="*/ 2147483646 h 27"/>
              <a:gd name="T72" fmla="*/ 2147483646 w 43"/>
              <a:gd name="T73" fmla="*/ 2147483646 h 27"/>
              <a:gd name="T74" fmla="*/ 2147483646 w 43"/>
              <a:gd name="T75" fmla="*/ 2147483646 h 27"/>
              <a:gd name="T76" fmla="*/ 2147483646 w 43"/>
              <a:gd name="T77" fmla="*/ 2147483646 h 27"/>
              <a:gd name="T78" fmla="*/ 2147483646 w 43"/>
              <a:gd name="T79" fmla="*/ 2147483646 h 27"/>
              <a:gd name="T80" fmla="*/ 2147483646 w 43"/>
              <a:gd name="T81" fmla="*/ 2147483646 h 27"/>
              <a:gd name="T82" fmla="*/ 2147483646 w 43"/>
              <a:gd name="T83" fmla="*/ 2147483646 h 2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7"/>
              <a:gd name="T128" fmla="*/ 43 w 43"/>
              <a:gd name="T129" fmla="*/ 27 h 2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7">
                <a:moveTo>
                  <a:pt x="0" y="12"/>
                </a:moveTo>
                <a:lnTo>
                  <a:pt x="0" y="17"/>
                </a:lnTo>
                <a:lnTo>
                  <a:pt x="0" y="5"/>
                </a:lnTo>
                <a:lnTo>
                  <a:pt x="0" y="11"/>
                </a:lnTo>
                <a:lnTo>
                  <a:pt x="1" y="14"/>
                </a:lnTo>
                <a:lnTo>
                  <a:pt x="1" y="19"/>
                </a:lnTo>
                <a:lnTo>
                  <a:pt x="1" y="5"/>
                </a:lnTo>
                <a:lnTo>
                  <a:pt x="2" y="7"/>
                </a:lnTo>
                <a:lnTo>
                  <a:pt x="2" y="17"/>
                </a:lnTo>
                <a:lnTo>
                  <a:pt x="2" y="16"/>
                </a:lnTo>
                <a:lnTo>
                  <a:pt x="3" y="17"/>
                </a:lnTo>
                <a:lnTo>
                  <a:pt x="3" y="6"/>
                </a:lnTo>
                <a:lnTo>
                  <a:pt x="3" y="7"/>
                </a:lnTo>
                <a:lnTo>
                  <a:pt x="5" y="12"/>
                </a:lnTo>
                <a:lnTo>
                  <a:pt x="5" y="17"/>
                </a:lnTo>
                <a:lnTo>
                  <a:pt x="5" y="10"/>
                </a:lnTo>
                <a:lnTo>
                  <a:pt x="5" y="15"/>
                </a:lnTo>
                <a:lnTo>
                  <a:pt x="6" y="16"/>
                </a:lnTo>
                <a:lnTo>
                  <a:pt x="6" y="6"/>
                </a:lnTo>
                <a:lnTo>
                  <a:pt x="6" y="19"/>
                </a:lnTo>
                <a:lnTo>
                  <a:pt x="7" y="22"/>
                </a:lnTo>
                <a:lnTo>
                  <a:pt x="7" y="6"/>
                </a:lnTo>
                <a:lnTo>
                  <a:pt x="7" y="14"/>
                </a:lnTo>
                <a:lnTo>
                  <a:pt x="8" y="12"/>
                </a:lnTo>
                <a:lnTo>
                  <a:pt x="8" y="14"/>
                </a:lnTo>
                <a:lnTo>
                  <a:pt x="8" y="5"/>
                </a:lnTo>
                <a:lnTo>
                  <a:pt x="8" y="14"/>
                </a:lnTo>
                <a:lnTo>
                  <a:pt x="10" y="15"/>
                </a:lnTo>
                <a:lnTo>
                  <a:pt x="10" y="19"/>
                </a:lnTo>
                <a:lnTo>
                  <a:pt x="10" y="7"/>
                </a:lnTo>
                <a:lnTo>
                  <a:pt x="10" y="12"/>
                </a:lnTo>
                <a:lnTo>
                  <a:pt x="11" y="14"/>
                </a:lnTo>
                <a:lnTo>
                  <a:pt x="11" y="16"/>
                </a:lnTo>
                <a:lnTo>
                  <a:pt x="11" y="1"/>
                </a:lnTo>
                <a:lnTo>
                  <a:pt x="11" y="7"/>
                </a:lnTo>
                <a:lnTo>
                  <a:pt x="12" y="14"/>
                </a:lnTo>
                <a:lnTo>
                  <a:pt x="12" y="27"/>
                </a:lnTo>
                <a:lnTo>
                  <a:pt x="12" y="11"/>
                </a:lnTo>
                <a:lnTo>
                  <a:pt x="13" y="10"/>
                </a:lnTo>
                <a:lnTo>
                  <a:pt x="13" y="15"/>
                </a:lnTo>
                <a:lnTo>
                  <a:pt x="13" y="9"/>
                </a:lnTo>
                <a:lnTo>
                  <a:pt x="15" y="12"/>
                </a:lnTo>
                <a:lnTo>
                  <a:pt x="15" y="17"/>
                </a:lnTo>
                <a:lnTo>
                  <a:pt x="15" y="6"/>
                </a:lnTo>
                <a:lnTo>
                  <a:pt x="15" y="10"/>
                </a:lnTo>
                <a:lnTo>
                  <a:pt x="16" y="14"/>
                </a:lnTo>
                <a:lnTo>
                  <a:pt x="16" y="15"/>
                </a:lnTo>
                <a:lnTo>
                  <a:pt x="16" y="6"/>
                </a:lnTo>
                <a:lnTo>
                  <a:pt x="17" y="7"/>
                </a:lnTo>
                <a:lnTo>
                  <a:pt x="17" y="15"/>
                </a:lnTo>
                <a:lnTo>
                  <a:pt x="17" y="6"/>
                </a:lnTo>
                <a:lnTo>
                  <a:pt x="17" y="14"/>
                </a:lnTo>
                <a:lnTo>
                  <a:pt x="18" y="12"/>
                </a:lnTo>
                <a:lnTo>
                  <a:pt x="18" y="16"/>
                </a:lnTo>
                <a:lnTo>
                  <a:pt x="18" y="7"/>
                </a:lnTo>
                <a:lnTo>
                  <a:pt x="18" y="10"/>
                </a:lnTo>
                <a:lnTo>
                  <a:pt x="20" y="11"/>
                </a:lnTo>
                <a:lnTo>
                  <a:pt x="20" y="17"/>
                </a:lnTo>
                <a:lnTo>
                  <a:pt x="20" y="6"/>
                </a:lnTo>
                <a:lnTo>
                  <a:pt x="20" y="10"/>
                </a:lnTo>
                <a:lnTo>
                  <a:pt x="21" y="6"/>
                </a:lnTo>
                <a:lnTo>
                  <a:pt x="21" y="15"/>
                </a:lnTo>
                <a:lnTo>
                  <a:pt x="22" y="12"/>
                </a:lnTo>
                <a:lnTo>
                  <a:pt x="22" y="19"/>
                </a:lnTo>
                <a:lnTo>
                  <a:pt x="22" y="1"/>
                </a:lnTo>
                <a:lnTo>
                  <a:pt x="22" y="15"/>
                </a:lnTo>
                <a:lnTo>
                  <a:pt x="23" y="14"/>
                </a:lnTo>
                <a:lnTo>
                  <a:pt x="23" y="19"/>
                </a:lnTo>
                <a:lnTo>
                  <a:pt x="23" y="10"/>
                </a:lnTo>
                <a:lnTo>
                  <a:pt x="23" y="15"/>
                </a:lnTo>
                <a:lnTo>
                  <a:pt x="25" y="14"/>
                </a:lnTo>
                <a:lnTo>
                  <a:pt x="25" y="17"/>
                </a:lnTo>
                <a:lnTo>
                  <a:pt x="25" y="6"/>
                </a:lnTo>
                <a:lnTo>
                  <a:pt x="25" y="12"/>
                </a:lnTo>
                <a:lnTo>
                  <a:pt x="26" y="10"/>
                </a:lnTo>
                <a:lnTo>
                  <a:pt x="26" y="17"/>
                </a:lnTo>
                <a:lnTo>
                  <a:pt x="26" y="5"/>
                </a:lnTo>
                <a:lnTo>
                  <a:pt x="26" y="16"/>
                </a:lnTo>
                <a:lnTo>
                  <a:pt x="27" y="20"/>
                </a:lnTo>
                <a:lnTo>
                  <a:pt x="27" y="21"/>
                </a:lnTo>
                <a:lnTo>
                  <a:pt x="27" y="0"/>
                </a:lnTo>
                <a:lnTo>
                  <a:pt x="27" y="10"/>
                </a:lnTo>
                <a:lnTo>
                  <a:pt x="28" y="9"/>
                </a:lnTo>
                <a:lnTo>
                  <a:pt x="28" y="16"/>
                </a:lnTo>
                <a:lnTo>
                  <a:pt x="28" y="15"/>
                </a:lnTo>
                <a:lnTo>
                  <a:pt x="30" y="16"/>
                </a:lnTo>
                <a:lnTo>
                  <a:pt x="30" y="5"/>
                </a:lnTo>
                <a:lnTo>
                  <a:pt x="30" y="17"/>
                </a:lnTo>
                <a:lnTo>
                  <a:pt x="31" y="16"/>
                </a:lnTo>
                <a:lnTo>
                  <a:pt x="31" y="11"/>
                </a:lnTo>
                <a:lnTo>
                  <a:pt x="31" y="20"/>
                </a:lnTo>
                <a:lnTo>
                  <a:pt x="32" y="17"/>
                </a:lnTo>
                <a:lnTo>
                  <a:pt x="32" y="19"/>
                </a:lnTo>
                <a:lnTo>
                  <a:pt x="32" y="10"/>
                </a:lnTo>
                <a:lnTo>
                  <a:pt x="33" y="11"/>
                </a:lnTo>
                <a:lnTo>
                  <a:pt x="33" y="15"/>
                </a:lnTo>
                <a:lnTo>
                  <a:pt x="33" y="11"/>
                </a:lnTo>
                <a:lnTo>
                  <a:pt x="35" y="12"/>
                </a:lnTo>
                <a:lnTo>
                  <a:pt x="35" y="16"/>
                </a:lnTo>
                <a:lnTo>
                  <a:pt x="35" y="6"/>
                </a:lnTo>
                <a:lnTo>
                  <a:pt x="35" y="14"/>
                </a:lnTo>
                <a:lnTo>
                  <a:pt x="36" y="10"/>
                </a:lnTo>
                <a:lnTo>
                  <a:pt x="36" y="15"/>
                </a:lnTo>
                <a:lnTo>
                  <a:pt x="36" y="9"/>
                </a:lnTo>
                <a:lnTo>
                  <a:pt x="36" y="14"/>
                </a:lnTo>
                <a:lnTo>
                  <a:pt x="37" y="11"/>
                </a:lnTo>
                <a:lnTo>
                  <a:pt x="37" y="21"/>
                </a:lnTo>
                <a:lnTo>
                  <a:pt x="37" y="10"/>
                </a:lnTo>
                <a:lnTo>
                  <a:pt x="37" y="12"/>
                </a:lnTo>
                <a:lnTo>
                  <a:pt x="38" y="11"/>
                </a:lnTo>
                <a:lnTo>
                  <a:pt x="38" y="17"/>
                </a:lnTo>
                <a:lnTo>
                  <a:pt x="38" y="6"/>
                </a:lnTo>
                <a:lnTo>
                  <a:pt x="38" y="9"/>
                </a:lnTo>
                <a:lnTo>
                  <a:pt x="40" y="7"/>
                </a:lnTo>
                <a:lnTo>
                  <a:pt x="40" y="16"/>
                </a:lnTo>
                <a:lnTo>
                  <a:pt x="41" y="15"/>
                </a:lnTo>
                <a:lnTo>
                  <a:pt x="41" y="17"/>
                </a:lnTo>
                <a:lnTo>
                  <a:pt x="41" y="7"/>
                </a:lnTo>
                <a:lnTo>
                  <a:pt x="42" y="9"/>
                </a:lnTo>
                <a:lnTo>
                  <a:pt x="42" y="24"/>
                </a:lnTo>
                <a:lnTo>
                  <a:pt x="42" y="6"/>
                </a:lnTo>
                <a:lnTo>
                  <a:pt x="42" y="16"/>
                </a:lnTo>
                <a:lnTo>
                  <a:pt x="43" y="15"/>
                </a:lnTo>
                <a:lnTo>
                  <a:pt x="43" y="1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3" name="Freeform 105"/>
          <p:cNvSpPr>
            <a:spLocks/>
          </p:cNvSpPr>
          <p:nvPr/>
        </p:nvSpPr>
        <p:spPr bwMode="auto">
          <a:xfrm>
            <a:off x="4305300" y="5854700"/>
            <a:ext cx="174625" cy="84138"/>
          </a:xfrm>
          <a:custGeom>
            <a:avLst/>
            <a:gdLst>
              <a:gd name="T0" fmla="*/ 0 w 42"/>
              <a:gd name="T1" fmla="*/ 2147483646 h 35"/>
              <a:gd name="T2" fmla="*/ 2147483646 w 42"/>
              <a:gd name="T3" fmla="*/ 2147483646 h 35"/>
              <a:gd name="T4" fmla="*/ 2147483646 w 42"/>
              <a:gd name="T5" fmla="*/ 2147483646 h 35"/>
              <a:gd name="T6" fmla="*/ 2147483646 w 42"/>
              <a:gd name="T7" fmla="*/ 2147483646 h 35"/>
              <a:gd name="T8" fmla="*/ 2147483646 w 42"/>
              <a:gd name="T9" fmla="*/ 2147483646 h 35"/>
              <a:gd name="T10" fmla="*/ 2147483646 w 42"/>
              <a:gd name="T11" fmla="*/ 2147483646 h 35"/>
              <a:gd name="T12" fmla="*/ 2147483646 w 42"/>
              <a:gd name="T13" fmla="*/ 2147483646 h 35"/>
              <a:gd name="T14" fmla="*/ 2147483646 w 42"/>
              <a:gd name="T15" fmla="*/ 2147483646 h 35"/>
              <a:gd name="T16" fmla="*/ 2147483646 w 42"/>
              <a:gd name="T17" fmla="*/ 2147483646 h 35"/>
              <a:gd name="T18" fmla="*/ 2147483646 w 42"/>
              <a:gd name="T19" fmla="*/ 2147483646 h 35"/>
              <a:gd name="T20" fmla="*/ 2147483646 w 42"/>
              <a:gd name="T21" fmla="*/ 2147483646 h 35"/>
              <a:gd name="T22" fmla="*/ 2147483646 w 42"/>
              <a:gd name="T23" fmla="*/ 2147483646 h 35"/>
              <a:gd name="T24" fmla="*/ 2147483646 w 42"/>
              <a:gd name="T25" fmla="*/ 2147483646 h 35"/>
              <a:gd name="T26" fmla="*/ 2147483646 w 42"/>
              <a:gd name="T27" fmla="*/ 2147483646 h 35"/>
              <a:gd name="T28" fmla="*/ 2147483646 w 42"/>
              <a:gd name="T29" fmla="*/ 2147483646 h 35"/>
              <a:gd name="T30" fmla="*/ 2147483646 w 42"/>
              <a:gd name="T31" fmla="*/ 2147483646 h 35"/>
              <a:gd name="T32" fmla="*/ 2147483646 w 42"/>
              <a:gd name="T33" fmla="*/ 2147483646 h 35"/>
              <a:gd name="T34" fmla="*/ 2147483646 w 42"/>
              <a:gd name="T35" fmla="*/ 2147483646 h 35"/>
              <a:gd name="T36" fmla="*/ 2147483646 w 42"/>
              <a:gd name="T37" fmla="*/ 2147483646 h 35"/>
              <a:gd name="T38" fmla="*/ 2147483646 w 42"/>
              <a:gd name="T39" fmla="*/ 2147483646 h 35"/>
              <a:gd name="T40" fmla="*/ 2147483646 w 42"/>
              <a:gd name="T41" fmla="*/ 2147483646 h 35"/>
              <a:gd name="T42" fmla="*/ 2147483646 w 42"/>
              <a:gd name="T43" fmla="*/ 2147483646 h 35"/>
              <a:gd name="T44" fmla="*/ 2147483646 w 42"/>
              <a:gd name="T45" fmla="*/ 2147483646 h 35"/>
              <a:gd name="T46" fmla="*/ 2147483646 w 42"/>
              <a:gd name="T47" fmla="*/ 2147483646 h 35"/>
              <a:gd name="T48" fmla="*/ 2147483646 w 42"/>
              <a:gd name="T49" fmla="*/ 2147483646 h 35"/>
              <a:gd name="T50" fmla="*/ 2147483646 w 42"/>
              <a:gd name="T51" fmla="*/ 2147483646 h 35"/>
              <a:gd name="T52" fmla="*/ 2147483646 w 42"/>
              <a:gd name="T53" fmla="*/ 2147483646 h 35"/>
              <a:gd name="T54" fmla="*/ 2147483646 w 42"/>
              <a:gd name="T55" fmla="*/ 2147483646 h 35"/>
              <a:gd name="T56" fmla="*/ 2147483646 w 42"/>
              <a:gd name="T57" fmla="*/ 2147483646 h 35"/>
              <a:gd name="T58" fmla="*/ 2147483646 w 42"/>
              <a:gd name="T59" fmla="*/ 2147483646 h 35"/>
              <a:gd name="T60" fmla="*/ 2147483646 w 42"/>
              <a:gd name="T61" fmla="*/ 2147483646 h 35"/>
              <a:gd name="T62" fmla="*/ 2147483646 w 42"/>
              <a:gd name="T63" fmla="*/ 2147483646 h 35"/>
              <a:gd name="T64" fmla="*/ 2147483646 w 42"/>
              <a:gd name="T65" fmla="*/ 2147483646 h 35"/>
              <a:gd name="T66" fmla="*/ 2147483646 w 42"/>
              <a:gd name="T67" fmla="*/ 2147483646 h 35"/>
              <a:gd name="T68" fmla="*/ 2147483646 w 42"/>
              <a:gd name="T69" fmla="*/ 2147483646 h 35"/>
              <a:gd name="T70" fmla="*/ 2147483646 w 42"/>
              <a:gd name="T71" fmla="*/ 2147483646 h 35"/>
              <a:gd name="T72" fmla="*/ 2147483646 w 42"/>
              <a:gd name="T73" fmla="*/ 2147483646 h 35"/>
              <a:gd name="T74" fmla="*/ 2147483646 w 42"/>
              <a:gd name="T75" fmla="*/ 2147483646 h 35"/>
              <a:gd name="T76" fmla="*/ 2147483646 w 42"/>
              <a:gd name="T77" fmla="*/ 2147483646 h 35"/>
              <a:gd name="T78" fmla="*/ 2147483646 w 42"/>
              <a:gd name="T79" fmla="*/ 2147483646 h 35"/>
              <a:gd name="T80" fmla="*/ 2147483646 w 42"/>
              <a:gd name="T81" fmla="*/ 2147483646 h 35"/>
              <a:gd name="T82" fmla="*/ 2147483646 w 42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35"/>
              <a:gd name="T128" fmla="*/ 42 w 42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35">
                <a:moveTo>
                  <a:pt x="0" y="22"/>
                </a:moveTo>
                <a:lnTo>
                  <a:pt x="0" y="13"/>
                </a:lnTo>
                <a:lnTo>
                  <a:pt x="0" y="18"/>
                </a:lnTo>
                <a:lnTo>
                  <a:pt x="2" y="17"/>
                </a:lnTo>
                <a:lnTo>
                  <a:pt x="2" y="22"/>
                </a:lnTo>
                <a:lnTo>
                  <a:pt x="2" y="15"/>
                </a:lnTo>
                <a:lnTo>
                  <a:pt x="2" y="20"/>
                </a:lnTo>
                <a:lnTo>
                  <a:pt x="3" y="18"/>
                </a:lnTo>
                <a:lnTo>
                  <a:pt x="3" y="22"/>
                </a:lnTo>
                <a:lnTo>
                  <a:pt x="3" y="10"/>
                </a:lnTo>
                <a:lnTo>
                  <a:pt x="3" y="17"/>
                </a:lnTo>
                <a:lnTo>
                  <a:pt x="4" y="21"/>
                </a:lnTo>
                <a:lnTo>
                  <a:pt x="4" y="23"/>
                </a:lnTo>
                <a:lnTo>
                  <a:pt x="4" y="8"/>
                </a:lnTo>
                <a:lnTo>
                  <a:pt x="4" y="15"/>
                </a:lnTo>
                <a:lnTo>
                  <a:pt x="5" y="16"/>
                </a:lnTo>
                <a:lnTo>
                  <a:pt x="5" y="22"/>
                </a:lnTo>
                <a:lnTo>
                  <a:pt x="5" y="13"/>
                </a:lnTo>
                <a:lnTo>
                  <a:pt x="5" y="16"/>
                </a:lnTo>
                <a:lnTo>
                  <a:pt x="7" y="18"/>
                </a:lnTo>
                <a:lnTo>
                  <a:pt x="7" y="25"/>
                </a:lnTo>
                <a:lnTo>
                  <a:pt x="7" y="8"/>
                </a:lnTo>
                <a:lnTo>
                  <a:pt x="7" y="20"/>
                </a:lnTo>
                <a:lnTo>
                  <a:pt x="8" y="18"/>
                </a:lnTo>
                <a:lnTo>
                  <a:pt x="8" y="21"/>
                </a:lnTo>
                <a:lnTo>
                  <a:pt x="8" y="11"/>
                </a:lnTo>
                <a:lnTo>
                  <a:pt x="8" y="17"/>
                </a:lnTo>
                <a:lnTo>
                  <a:pt x="9" y="16"/>
                </a:lnTo>
                <a:lnTo>
                  <a:pt x="9" y="23"/>
                </a:lnTo>
                <a:lnTo>
                  <a:pt x="9" y="5"/>
                </a:lnTo>
                <a:lnTo>
                  <a:pt x="9" y="17"/>
                </a:lnTo>
                <a:lnTo>
                  <a:pt x="10" y="16"/>
                </a:lnTo>
                <a:lnTo>
                  <a:pt x="10" y="22"/>
                </a:lnTo>
                <a:lnTo>
                  <a:pt x="10" y="15"/>
                </a:lnTo>
                <a:lnTo>
                  <a:pt x="10" y="20"/>
                </a:lnTo>
                <a:lnTo>
                  <a:pt x="12" y="18"/>
                </a:lnTo>
                <a:lnTo>
                  <a:pt x="12" y="21"/>
                </a:lnTo>
                <a:lnTo>
                  <a:pt x="12" y="11"/>
                </a:lnTo>
                <a:lnTo>
                  <a:pt x="12" y="20"/>
                </a:lnTo>
                <a:lnTo>
                  <a:pt x="13" y="21"/>
                </a:lnTo>
                <a:lnTo>
                  <a:pt x="13" y="25"/>
                </a:lnTo>
                <a:lnTo>
                  <a:pt x="13" y="13"/>
                </a:lnTo>
                <a:lnTo>
                  <a:pt x="13" y="21"/>
                </a:lnTo>
                <a:lnTo>
                  <a:pt x="14" y="22"/>
                </a:lnTo>
                <a:lnTo>
                  <a:pt x="14" y="27"/>
                </a:lnTo>
                <a:lnTo>
                  <a:pt x="14" y="0"/>
                </a:lnTo>
                <a:lnTo>
                  <a:pt x="14" y="25"/>
                </a:lnTo>
                <a:lnTo>
                  <a:pt x="15" y="26"/>
                </a:lnTo>
                <a:lnTo>
                  <a:pt x="15" y="11"/>
                </a:lnTo>
                <a:lnTo>
                  <a:pt x="15" y="22"/>
                </a:lnTo>
                <a:lnTo>
                  <a:pt x="17" y="23"/>
                </a:lnTo>
                <a:lnTo>
                  <a:pt x="17" y="26"/>
                </a:lnTo>
                <a:lnTo>
                  <a:pt x="17" y="15"/>
                </a:lnTo>
                <a:lnTo>
                  <a:pt x="17" y="17"/>
                </a:lnTo>
                <a:lnTo>
                  <a:pt x="18" y="18"/>
                </a:lnTo>
                <a:lnTo>
                  <a:pt x="18" y="22"/>
                </a:lnTo>
                <a:lnTo>
                  <a:pt x="18" y="16"/>
                </a:lnTo>
                <a:lnTo>
                  <a:pt x="18" y="18"/>
                </a:lnTo>
                <a:lnTo>
                  <a:pt x="19" y="22"/>
                </a:lnTo>
                <a:lnTo>
                  <a:pt x="19" y="26"/>
                </a:lnTo>
                <a:lnTo>
                  <a:pt x="19" y="15"/>
                </a:lnTo>
                <a:lnTo>
                  <a:pt x="19" y="17"/>
                </a:lnTo>
                <a:lnTo>
                  <a:pt x="20" y="18"/>
                </a:lnTo>
                <a:lnTo>
                  <a:pt x="20" y="22"/>
                </a:lnTo>
                <a:lnTo>
                  <a:pt x="20" y="16"/>
                </a:lnTo>
                <a:lnTo>
                  <a:pt x="20" y="21"/>
                </a:lnTo>
                <a:lnTo>
                  <a:pt x="22" y="20"/>
                </a:lnTo>
                <a:lnTo>
                  <a:pt x="22" y="25"/>
                </a:lnTo>
                <a:lnTo>
                  <a:pt x="22" y="16"/>
                </a:lnTo>
                <a:lnTo>
                  <a:pt x="22" y="21"/>
                </a:lnTo>
                <a:lnTo>
                  <a:pt x="23" y="20"/>
                </a:lnTo>
                <a:lnTo>
                  <a:pt x="23" y="22"/>
                </a:lnTo>
                <a:lnTo>
                  <a:pt x="23" y="10"/>
                </a:lnTo>
                <a:lnTo>
                  <a:pt x="23" y="18"/>
                </a:lnTo>
                <a:lnTo>
                  <a:pt x="24" y="17"/>
                </a:lnTo>
                <a:lnTo>
                  <a:pt x="24" y="25"/>
                </a:lnTo>
                <a:lnTo>
                  <a:pt x="24" y="13"/>
                </a:lnTo>
                <a:lnTo>
                  <a:pt x="24" y="16"/>
                </a:lnTo>
                <a:lnTo>
                  <a:pt x="25" y="17"/>
                </a:lnTo>
                <a:lnTo>
                  <a:pt x="25" y="22"/>
                </a:lnTo>
                <a:lnTo>
                  <a:pt x="25" y="15"/>
                </a:lnTo>
                <a:lnTo>
                  <a:pt x="27" y="18"/>
                </a:lnTo>
                <a:lnTo>
                  <a:pt x="27" y="22"/>
                </a:lnTo>
                <a:lnTo>
                  <a:pt x="27" y="15"/>
                </a:lnTo>
                <a:lnTo>
                  <a:pt x="27" y="21"/>
                </a:lnTo>
                <a:lnTo>
                  <a:pt x="28" y="22"/>
                </a:lnTo>
                <a:lnTo>
                  <a:pt x="28" y="15"/>
                </a:lnTo>
                <a:lnTo>
                  <a:pt x="29" y="17"/>
                </a:lnTo>
                <a:lnTo>
                  <a:pt x="29" y="28"/>
                </a:lnTo>
                <a:lnTo>
                  <a:pt x="29" y="7"/>
                </a:lnTo>
                <a:lnTo>
                  <a:pt x="29" y="27"/>
                </a:lnTo>
                <a:lnTo>
                  <a:pt x="30" y="27"/>
                </a:lnTo>
                <a:lnTo>
                  <a:pt x="30" y="10"/>
                </a:lnTo>
                <a:lnTo>
                  <a:pt x="30" y="20"/>
                </a:lnTo>
                <a:lnTo>
                  <a:pt x="32" y="18"/>
                </a:lnTo>
                <a:lnTo>
                  <a:pt x="32" y="35"/>
                </a:lnTo>
                <a:lnTo>
                  <a:pt x="32" y="7"/>
                </a:lnTo>
                <a:lnTo>
                  <a:pt x="32" y="10"/>
                </a:lnTo>
                <a:lnTo>
                  <a:pt x="33" y="11"/>
                </a:lnTo>
                <a:lnTo>
                  <a:pt x="33" y="21"/>
                </a:lnTo>
                <a:lnTo>
                  <a:pt x="33" y="17"/>
                </a:lnTo>
                <a:lnTo>
                  <a:pt x="34" y="18"/>
                </a:lnTo>
                <a:lnTo>
                  <a:pt x="34" y="22"/>
                </a:lnTo>
                <a:lnTo>
                  <a:pt x="34" y="11"/>
                </a:lnTo>
                <a:lnTo>
                  <a:pt x="34" y="16"/>
                </a:lnTo>
                <a:lnTo>
                  <a:pt x="35" y="17"/>
                </a:lnTo>
                <a:lnTo>
                  <a:pt x="35" y="21"/>
                </a:lnTo>
                <a:lnTo>
                  <a:pt x="35" y="15"/>
                </a:lnTo>
                <a:lnTo>
                  <a:pt x="35" y="18"/>
                </a:lnTo>
                <a:lnTo>
                  <a:pt x="37" y="20"/>
                </a:lnTo>
                <a:lnTo>
                  <a:pt x="37" y="21"/>
                </a:lnTo>
                <a:lnTo>
                  <a:pt x="37" y="15"/>
                </a:lnTo>
                <a:lnTo>
                  <a:pt x="37" y="16"/>
                </a:lnTo>
                <a:lnTo>
                  <a:pt x="38" y="20"/>
                </a:lnTo>
                <a:lnTo>
                  <a:pt x="38" y="22"/>
                </a:lnTo>
                <a:lnTo>
                  <a:pt x="38" y="16"/>
                </a:lnTo>
                <a:lnTo>
                  <a:pt x="38" y="21"/>
                </a:lnTo>
                <a:lnTo>
                  <a:pt x="39" y="18"/>
                </a:lnTo>
                <a:lnTo>
                  <a:pt x="39" y="25"/>
                </a:lnTo>
                <a:lnTo>
                  <a:pt x="39" y="16"/>
                </a:lnTo>
                <a:lnTo>
                  <a:pt x="39" y="20"/>
                </a:lnTo>
                <a:lnTo>
                  <a:pt x="40" y="21"/>
                </a:lnTo>
                <a:lnTo>
                  <a:pt x="40" y="11"/>
                </a:lnTo>
                <a:lnTo>
                  <a:pt x="40" y="18"/>
                </a:lnTo>
                <a:lnTo>
                  <a:pt x="42" y="20"/>
                </a:lnTo>
                <a:lnTo>
                  <a:pt x="42" y="25"/>
                </a:lnTo>
                <a:lnTo>
                  <a:pt x="42" y="10"/>
                </a:lnTo>
                <a:lnTo>
                  <a:pt x="42" y="1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4" name="Freeform 106"/>
          <p:cNvSpPr>
            <a:spLocks/>
          </p:cNvSpPr>
          <p:nvPr/>
        </p:nvSpPr>
        <p:spPr bwMode="auto">
          <a:xfrm>
            <a:off x="4479925" y="5867400"/>
            <a:ext cx="176213" cy="65088"/>
          </a:xfrm>
          <a:custGeom>
            <a:avLst/>
            <a:gdLst>
              <a:gd name="T0" fmla="*/ 2147483646 w 43"/>
              <a:gd name="T1" fmla="*/ 2147483646 h 27"/>
              <a:gd name="T2" fmla="*/ 2147483646 w 43"/>
              <a:gd name="T3" fmla="*/ 2147483646 h 27"/>
              <a:gd name="T4" fmla="*/ 2147483646 w 43"/>
              <a:gd name="T5" fmla="*/ 2147483646 h 27"/>
              <a:gd name="T6" fmla="*/ 2147483646 w 43"/>
              <a:gd name="T7" fmla="*/ 2147483646 h 27"/>
              <a:gd name="T8" fmla="*/ 2147483646 w 43"/>
              <a:gd name="T9" fmla="*/ 2147483646 h 27"/>
              <a:gd name="T10" fmla="*/ 2147483646 w 43"/>
              <a:gd name="T11" fmla="*/ 2147483646 h 27"/>
              <a:gd name="T12" fmla="*/ 2147483646 w 43"/>
              <a:gd name="T13" fmla="*/ 2147483646 h 27"/>
              <a:gd name="T14" fmla="*/ 2147483646 w 43"/>
              <a:gd name="T15" fmla="*/ 2147483646 h 27"/>
              <a:gd name="T16" fmla="*/ 2147483646 w 43"/>
              <a:gd name="T17" fmla="*/ 2147483646 h 27"/>
              <a:gd name="T18" fmla="*/ 2147483646 w 43"/>
              <a:gd name="T19" fmla="*/ 2147483646 h 27"/>
              <a:gd name="T20" fmla="*/ 2147483646 w 43"/>
              <a:gd name="T21" fmla="*/ 2147483646 h 27"/>
              <a:gd name="T22" fmla="*/ 2147483646 w 43"/>
              <a:gd name="T23" fmla="*/ 2147483646 h 27"/>
              <a:gd name="T24" fmla="*/ 2147483646 w 43"/>
              <a:gd name="T25" fmla="*/ 2147483646 h 27"/>
              <a:gd name="T26" fmla="*/ 2147483646 w 43"/>
              <a:gd name="T27" fmla="*/ 2147483646 h 27"/>
              <a:gd name="T28" fmla="*/ 2147483646 w 43"/>
              <a:gd name="T29" fmla="*/ 2147483646 h 27"/>
              <a:gd name="T30" fmla="*/ 2147483646 w 43"/>
              <a:gd name="T31" fmla="*/ 2147483646 h 27"/>
              <a:gd name="T32" fmla="*/ 2147483646 w 43"/>
              <a:gd name="T33" fmla="*/ 2147483646 h 27"/>
              <a:gd name="T34" fmla="*/ 2147483646 w 43"/>
              <a:gd name="T35" fmla="*/ 2147483646 h 27"/>
              <a:gd name="T36" fmla="*/ 2147483646 w 43"/>
              <a:gd name="T37" fmla="*/ 2147483646 h 27"/>
              <a:gd name="T38" fmla="*/ 2147483646 w 43"/>
              <a:gd name="T39" fmla="*/ 2147483646 h 27"/>
              <a:gd name="T40" fmla="*/ 2147483646 w 43"/>
              <a:gd name="T41" fmla="*/ 2147483646 h 27"/>
              <a:gd name="T42" fmla="*/ 2147483646 w 43"/>
              <a:gd name="T43" fmla="*/ 2147483646 h 27"/>
              <a:gd name="T44" fmla="*/ 2147483646 w 43"/>
              <a:gd name="T45" fmla="*/ 2147483646 h 27"/>
              <a:gd name="T46" fmla="*/ 2147483646 w 43"/>
              <a:gd name="T47" fmla="*/ 2147483646 h 27"/>
              <a:gd name="T48" fmla="*/ 2147483646 w 43"/>
              <a:gd name="T49" fmla="*/ 2147483646 h 27"/>
              <a:gd name="T50" fmla="*/ 2147483646 w 43"/>
              <a:gd name="T51" fmla="*/ 2147483646 h 27"/>
              <a:gd name="T52" fmla="*/ 2147483646 w 43"/>
              <a:gd name="T53" fmla="*/ 2147483646 h 27"/>
              <a:gd name="T54" fmla="*/ 2147483646 w 43"/>
              <a:gd name="T55" fmla="*/ 2147483646 h 27"/>
              <a:gd name="T56" fmla="*/ 2147483646 w 43"/>
              <a:gd name="T57" fmla="*/ 2147483646 h 27"/>
              <a:gd name="T58" fmla="*/ 2147483646 w 43"/>
              <a:gd name="T59" fmla="*/ 2147483646 h 27"/>
              <a:gd name="T60" fmla="*/ 2147483646 w 43"/>
              <a:gd name="T61" fmla="*/ 2147483646 h 27"/>
              <a:gd name="T62" fmla="*/ 2147483646 w 43"/>
              <a:gd name="T63" fmla="*/ 2147483646 h 27"/>
              <a:gd name="T64" fmla="*/ 2147483646 w 43"/>
              <a:gd name="T65" fmla="*/ 2147483646 h 27"/>
              <a:gd name="T66" fmla="*/ 2147483646 w 43"/>
              <a:gd name="T67" fmla="*/ 2147483646 h 27"/>
              <a:gd name="T68" fmla="*/ 2147483646 w 43"/>
              <a:gd name="T69" fmla="*/ 2147483646 h 27"/>
              <a:gd name="T70" fmla="*/ 2147483646 w 43"/>
              <a:gd name="T71" fmla="*/ 2147483646 h 27"/>
              <a:gd name="T72" fmla="*/ 2147483646 w 43"/>
              <a:gd name="T73" fmla="*/ 2147483646 h 27"/>
              <a:gd name="T74" fmla="*/ 2147483646 w 43"/>
              <a:gd name="T75" fmla="*/ 2147483646 h 27"/>
              <a:gd name="T76" fmla="*/ 2147483646 w 43"/>
              <a:gd name="T77" fmla="*/ 2147483646 h 27"/>
              <a:gd name="T78" fmla="*/ 2147483646 w 43"/>
              <a:gd name="T79" fmla="*/ 2147483646 h 27"/>
              <a:gd name="T80" fmla="*/ 2147483646 w 43"/>
              <a:gd name="T81" fmla="*/ 2147483646 h 27"/>
              <a:gd name="T82" fmla="*/ 2147483646 w 43"/>
              <a:gd name="T83" fmla="*/ 2147483646 h 2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7"/>
              <a:gd name="T128" fmla="*/ 43 w 43"/>
              <a:gd name="T129" fmla="*/ 27 h 2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7">
                <a:moveTo>
                  <a:pt x="0" y="11"/>
                </a:moveTo>
                <a:lnTo>
                  <a:pt x="1" y="13"/>
                </a:lnTo>
                <a:lnTo>
                  <a:pt x="1" y="18"/>
                </a:lnTo>
                <a:lnTo>
                  <a:pt x="1" y="6"/>
                </a:lnTo>
                <a:lnTo>
                  <a:pt x="1" y="15"/>
                </a:lnTo>
                <a:lnTo>
                  <a:pt x="2" y="11"/>
                </a:lnTo>
                <a:lnTo>
                  <a:pt x="2" y="21"/>
                </a:lnTo>
                <a:lnTo>
                  <a:pt x="2" y="3"/>
                </a:lnTo>
                <a:lnTo>
                  <a:pt x="2" y="12"/>
                </a:lnTo>
                <a:lnTo>
                  <a:pt x="3" y="15"/>
                </a:lnTo>
                <a:lnTo>
                  <a:pt x="3" y="17"/>
                </a:lnTo>
                <a:lnTo>
                  <a:pt x="3" y="11"/>
                </a:lnTo>
                <a:lnTo>
                  <a:pt x="3" y="13"/>
                </a:lnTo>
                <a:lnTo>
                  <a:pt x="5" y="15"/>
                </a:lnTo>
                <a:lnTo>
                  <a:pt x="5" y="18"/>
                </a:lnTo>
                <a:lnTo>
                  <a:pt x="5" y="13"/>
                </a:lnTo>
                <a:lnTo>
                  <a:pt x="5" y="15"/>
                </a:lnTo>
                <a:lnTo>
                  <a:pt x="6" y="12"/>
                </a:lnTo>
                <a:lnTo>
                  <a:pt x="6" y="21"/>
                </a:lnTo>
                <a:lnTo>
                  <a:pt x="6" y="8"/>
                </a:lnTo>
                <a:lnTo>
                  <a:pt x="6" y="17"/>
                </a:lnTo>
                <a:lnTo>
                  <a:pt x="7" y="18"/>
                </a:lnTo>
                <a:lnTo>
                  <a:pt x="7" y="27"/>
                </a:lnTo>
                <a:lnTo>
                  <a:pt x="7" y="10"/>
                </a:lnTo>
                <a:lnTo>
                  <a:pt x="7" y="13"/>
                </a:lnTo>
                <a:lnTo>
                  <a:pt x="8" y="15"/>
                </a:lnTo>
                <a:lnTo>
                  <a:pt x="8" y="17"/>
                </a:lnTo>
                <a:lnTo>
                  <a:pt x="8" y="2"/>
                </a:lnTo>
                <a:lnTo>
                  <a:pt x="8" y="12"/>
                </a:lnTo>
                <a:lnTo>
                  <a:pt x="10" y="15"/>
                </a:lnTo>
                <a:lnTo>
                  <a:pt x="10" y="16"/>
                </a:lnTo>
                <a:lnTo>
                  <a:pt x="10" y="7"/>
                </a:lnTo>
                <a:lnTo>
                  <a:pt x="10" y="11"/>
                </a:lnTo>
                <a:lnTo>
                  <a:pt x="11" y="13"/>
                </a:lnTo>
                <a:lnTo>
                  <a:pt x="11" y="20"/>
                </a:lnTo>
                <a:lnTo>
                  <a:pt x="11" y="7"/>
                </a:lnTo>
                <a:lnTo>
                  <a:pt x="11" y="8"/>
                </a:lnTo>
                <a:lnTo>
                  <a:pt x="12" y="10"/>
                </a:lnTo>
                <a:lnTo>
                  <a:pt x="12" y="8"/>
                </a:lnTo>
                <a:lnTo>
                  <a:pt x="12" y="22"/>
                </a:lnTo>
                <a:lnTo>
                  <a:pt x="13" y="21"/>
                </a:lnTo>
                <a:lnTo>
                  <a:pt x="13" y="8"/>
                </a:lnTo>
                <a:lnTo>
                  <a:pt x="13" y="12"/>
                </a:lnTo>
                <a:lnTo>
                  <a:pt x="15" y="13"/>
                </a:lnTo>
                <a:lnTo>
                  <a:pt x="15" y="20"/>
                </a:lnTo>
                <a:lnTo>
                  <a:pt x="15" y="6"/>
                </a:lnTo>
                <a:lnTo>
                  <a:pt x="15" y="12"/>
                </a:lnTo>
                <a:lnTo>
                  <a:pt x="16" y="13"/>
                </a:lnTo>
                <a:lnTo>
                  <a:pt x="16" y="21"/>
                </a:lnTo>
                <a:lnTo>
                  <a:pt x="16" y="7"/>
                </a:lnTo>
                <a:lnTo>
                  <a:pt x="16" y="18"/>
                </a:lnTo>
                <a:lnTo>
                  <a:pt x="17" y="16"/>
                </a:lnTo>
                <a:lnTo>
                  <a:pt x="17" y="20"/>
                </a:lnTo>
                <a:lnTo>
                  <a:pt x="17" y="2"/>
                </a:lnTo>
                <a:lnTo>
                  <a:pt x="17" y="16"/>
                </a:lnTo>
                <a:lnTo>
                  <a:pt x="18" y="15"/>
                </a:lnTo>
                <a:lnTo>
                  <a:pt x="18" y="10"/>
                </a:lnTo>
                <a:lnTo>
                  <a:pt x="18" y="13"/>
                </a:lnTo>
                <a:lnTo>
                  <a:pt x="20" y="12"/>
                </a:lnTo>
                <a:lnTo>
                  <a:pt x="20" y="1"/>
                </a:lnTo>
                <a:lnTo>
                  <a:pt x="20" y="20"/>
                </a:lnTo>
                <a:lnTo>
                  <a:pt x="21" y="21"/>
                </a:lnTo>
                <a:lnTo>
                  <a:pt x="21" y="8"/>
                </a:lnTo>
                <a:lnTo>
                  <a:pt x="21" y="15"/>
                </a:lnTo>
                <a:lnTo>
                  <a:pt x="22" y="12"/>
                </a:lnTo>
                <a:lnTo>
                  <a:pt x="22" y="15"/>
                </a:lnTo>
                <a:lnTo>
                  <a:pt x="22" y="6"/>
                </a:lnTo>
                <a:lnTo>
                  <a:pt x="22" y="12"/>
                </a:lnTo>
                <a:lnTo>
                  <a:pt x="23" y="16"/>
                </a:lnTo>
                <a:lnTo>
                  <a:pt x="23" y="7"/>
                </a:lnTo>
                <a:lnTo>
                  <a:pt x="23" y="17"/>
                </a:lnTo>
                <a:lnTo>
                  <a:pt x="25" y="16"/>
                </a:lnTo>
                <a:lnTo>
                  <a:pt x="25" y="6"/>
                </a:lnTo>
                <a:lnTo>
                  <a:pt x="25" y="21"/>
                </a:lnTo>
                <a:lnTo>
                  <a:pt x="26" y="20"/>
                </a:lnTo>
                <a:lnTo>
                  <a:pt x="26" y="23"/>
                </a:lnTo>
                <a:lnTo>
                  <a:pt x="26" y="8"/>
                </a:lnTo>
                <a:lnTo>
                  <a:pt x="26" y="12"/>
                </a:lnTo>
                <a:lnTo>
                  <a:pt x="27" y="8"/>
                </a:lnTo>
                <a:lnTo>
                  <a:pt x="27" y="20"/>
                </a:lnTo>
                <a:lnTo>
                  <a:pt x="27" y="7"/>
                </a:lnTo>
                <a:lnTo>
                  <a:pt x="27" y="18"/>
                </a:lnTo>
                <a:lnTo>
                  <a:pt x="28" y="16"/>
                </a:lnTo>
                <a:lnTo>
                  <a:pt x="28" y="0"/>
                </a:lnTo>
                <a:lnTo>
                  <a:pt x="28" y="11"/>
                </a:lnTo>
                <a:lnTo>
                  <a:pt x="30" y="13"/>
                </a:lnTo>
                <a:lnTo>
                  <a:pt x="30" y="17"/>
                </a:lnTo>
                <a:lnTo>
                  <a:pt x="30" y="11"/>
                </a:lnTo>
                <a:lnTo>
                  <a:pt x="30" y="16"/>
                </a:lnTo>
                <a:lnTo>
                  <a:pt x="31" y="17"/>
                </a:lnTo>
                <a:lnTo>
                  <a:pt x="31" y="8"/>
                </a:lnTo>
                <a:lnTo>
                  <a:pt x="31" y="10"/>
                </a:lnTo>
                <a:lnTo>
                  <a:pt x="32" y="11"/>
                </a:lnTo>
                <a:lnTo>
                  <a:pt x="32" y="18"/>
                </a:lnTo>
                <a:lnTo>
                  <a:pt x="32" y="7"/>
                </a:lnTo>
                <a:lnTo>
                  <a:pt x="32" y="17"/>
                </a:lnTo>
                <a:lnTo>
                  <a:pt x="33" y="20"/>
                </a:lnTo>
                <a:lnTo>
                  <a:pt x="33" y="3"/>
                </a:lnTo>
                <a:lnTo>
                  <a:pt x="33" y="15"/>
                </a:lnTo>
                <a:lnTo>
                  <a:pt x="35" y="16"/>
                </a:lnTo>
                <a:lnTo>
                  <a:pt x="35" y="22"/>
                </a:lnTo>
                <a:lnTo>
                  <a:pt x="35" y="8"/>
                </a:lnTo>
                <a:lnTo>
                  <a:pt x="35" y="17"/>
                </a:lnTo>
                <a:lnTo>
                  <a:pt x="36" y="18"/>
                </a:lnTo>
                <a:lnTo>
                  <a:pt x="36" y="21"/>
                </a:lnTo>
                <a:lnTo>
                  <a:pt x="36" y="6"/>
                </a:lnTo>
                <a:lnTo>
                  <a:pt x="36" y="10"/>
                </a:lnTo>
                <a:lnTo>
                  <a:pt x="37" y="11"/>
                </a:lnTo>
                <a:lnTo>
                  <a:pt x="37" y="23"/>
                </a:lnTo>
                <a:lnTo>
                  <a:pt x="37" y="10"/>
                </a:lnTo>
                <a:lnTo>
                  <a:pt x="37" y="17"/>
                </a:lnTo>
                <a:lnTo>
                  <a:pt x="38" y="18"/>
                </a:lnTo>
                <a:lnTo>
                  <a:pt x="38" y="20"/>
                </a:lnTo>
                <a:lnTo>
                  <a:pt x="38" y="6"/>
                </a:lnTo>
                <a:lnTo>
                  <a:pt x="38" y="18"/>
                </a:lnTo>
                <a:lnTo>
                  <a:pt x="40" y="15"/>
                </a:lnTo>
                <a:lnTo>
                  <a:pt x="40" y="6"/>
                </a:lnTo>
                <a:lnTo>
                  <a:pt x="40" y="17"/>
                </a:lnTo>
                <a:lnTo>
                  <a:pt x="41" y="16"/>
                </a:lnTo>
                <a:lnTo>
                  <a:pt x="41" y="20"/>
                </a:lnTo>
                <a:lnTo>
                  <a:pt x="41" y="8"/>
                </a:lnTo>
                <a:lnTo>
                  <a:pt x="41" y="18"/>
                </a:lnTo>
                <a:lnTo>
                  <a:pt x="42" y="15"/>
                </a:lnTo>
                <a:lnTo>
                  <a:pt x="42" y="17"/>
                </a:lnTo>
                <a:lnTo>
                  <a:pt x="42" y="8"/>
                </a:lnTo>
                <a:lnTo>
                  <a:pt x="42" y="13"/>
                </a:lnTo>
                <a:lnTo>
                  <a:pt x="43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5" name="Freeform 107"/>
          <p:cNvSpPr>
            <a:spLocks/>
          </p:cNvSpPr>
          <p:nvPr/>
        </p:nvSpPr>
        <p:spPr bwMode="auto">
          <a:xfrm>
            <a:off x="4656138" y="5861050"/>
            <a:ext cx="177800" cy="71438"/>
          </a:xfrm>
          <a:custGeom>
            <a:avLst/>
            <a:gdLst>
              <a:gd name="T0" fmla="*/ 0 w 43"/>
              <a:gd name="T1" fmla="*/ 2147483646 h 29"/>
              <a:gd name="T2" fmla="*/ 2147483646 w 43"/>
              <a:gd name="T3" fmla="*/ 2147483646 h 29"/>
              <a:gd name="T4" fmla="*/ 2147483646 w 43"/>
              <a:gd name="T5" fmla="*/ 2147483646 h 29"/>
              <a:gd name="T6" fmla="*/ 2147483646 w 43"/>
              <a:gd name="T7" fmla="*/ 2147483646 h 29"/>
              <a:gd name="T8" fmla="*/ 2147483646 w 43"/>
              <a:gd name="T9" fmla="*/ 2147483646 h 29"/>
              <a:gd name="T10" fmla="*/ 2147483646 w 43"/>
              <a:gd name="T11" fmla="*/ 2147483646 h 29"/>
              <a:gd name="T12" fmla="*/ 2147483646 w 43"/>
              <a:gd name="T13" fmla="*/ 2147483646 h 29"/>
              <a:gd name="T14" fmla="*/ 2147483646 w 43"/>
              <a:gd name="T15" fmla="*/ 2147483646 h 29"/>
              <a:gd name="T16" fmla="*/ 2147483646 w 43"/>
              <a:gd name="T17" fmla="*/ 2147483646 h 29"/>
              <a:gd name="T18" fmla="*/ 2147483646 w 43"/>
              <a:gd name="T19" fmla="*/ 2147483646 h 29"/>
              <a:gd name="T20" fmla="*/ 2147483646 w 43"/>
              <a:gd name="T21" fmla="*/ 2147483646 h 29"/>
              <a:gd name="T22" fmla="*/ 2147483646 w 43"/>
              <a:gd name="T23" fmla="*/ 2147483646 h 29"/>
              <a:gd name="T24" fmla="*/ 2147483646 w 43"/>
              <a:gd name="T25" fmla="*/ 2147483646 h 29"/>
              <a:gd name="T26" fmla="*/ 2147483646 w 43"/>
              <a:gd name="T27" fmla="*/ 2147483646 h 29"/>
              <a:gd name="T28" fmla="*/ 2147483646 w 43"/>
              <a:gd name="T29" fmla="*/ 2147483646 h 29"/>
              <a:gd name="T30" fmla="*/ 2147483646 w 43"/>
              <a:gd name="T31" fmla="*/ 2147483646 h 29"/>
              <a:gd name="T32" fmla="*/ 2147483646 w 43"/>
              <a:gd name="T33" fmla="*/ 2147483646 h 29"/>
              <a:gd name="T34" fmla="*/ 2147483646 w 43"/>
              <a:gd name="T35" fmla="*/ 2147483646 h 29"/>
              <a:gd name="T36" fmla="*/ 2147483646 w 43"/>
              <a:gd name="T37" fmla="*/ 2147483646 h 29"/>
              <a:gd name="T38" fmla="*/ 2147483646 w 43"/>
              <a:gd name="T39" fmla="*/ 2147483646 h 29"/>
              <a:gd name="T40" fmla="*/ 2147483646 w 43"/>
              <a:gd name="T41" fmla="*/ 2147483646 h 29"/>
              <a:gd name="T42" fmla="*/ 2147483646 w 43"/>
              <a:gd name="T43" fmla="*/ 2147483646 h 29"/>
              <a:gd name="T44" fmla="*/ 2147483646 w 43"/>
              <a:gd name="T45" fmla="*/ 2147483646 h 29"/>
              <a:gd name="T46" fmla="*/ 2147483646 w 43"/>
              <a:gd name="T47" fmla="*/ 2147483646 h 29"/>
              <a:gd name="T48" fmla="*/ 2147483646 w 43"/>
              <a:gd name="T49" fmla="*/ 2147483646 h 29"/>
              <a:gd name="T50" fmla="*/ 2147483646 w 43"/>
              <a:gd name="T51" fmla="*/ 2147483646 h 29"/>
              <a:gd name="T52" fmla="*/ 2147483646 w 43"/>
              <a:gd name="T53" fmla="*/ 2147483646 h 29"/>
              <a:gd name="T54" fmla="*/ 2147483646 w 43"/>
              <a:gd name="T55" fmla="*/ 2147483646 h 29"/>
              <a:gd name="T56" fmla="*/ 2147483646 w 43"/>
              <a:gd name="T57" fmla="*/ 2147483646 h 29"/>
              <a:gd name="T58" fmla="*/ 2147483646 w 43"/>
              <a:gd name="T59" fmla="*/ 2147483646 h 29"/>
              <a:gd name="T60" fmla="*/ 2147483646 w 43"/>
              <a:gd name="T61" fmla="*/ 2147483646 h 29"/>
              <a:gd name="T62" fmla="*/ 2147483646 w 43"/>
              <a:gd name="T63" fmla="*/ 2147483646 h 29"/>
              <a:gd name="T64" fmla="*/ 2147483646 w 43"/>
              <a:gd name="T65" fmla="*/ 2147483646 h 29"/>
              <a:gd name="T66" fmla="*/ 2147483646 w 43"/>
              <a:gd name="T67" fmla="*/ 2147483646 h 29"/>
              <a:gd name="T68" fmla="*/ 2147483646 w 43"/>
              <a:gd name="T69" fmla="*/ 2147483646 h 29"/>
              <a:gd name="T70" fmla="*/ 2147483646 w 43"/>
              <a:gd name="T71" fmla="*/ 2147483646 h 29"/>
              <a:gd name="T72" fmla="*/ 2147483646 w 43"/>
              <a:gd name="T73" fmla="*/ 2147483646 h 29"/>
              <a:gd name="T74" fmla="*/ 2147483646 w 43"/>
              <a:gd name="T75" fmla="*/ 2147483646 h 29"/>
              <a:gd name="T76" fmla="*/ 2147483646 w 43"/>
              <a:gd name="T77" fmla="*/ 2147483646 h 29"/>
              <a:gd name="T78" fmla="*/ 2147483646 w 43"/>
              <a:gd name="T79" fmla="*/ 2147483646 h 29"/>
              <a:gd name="T80" fmla="*/ 2147483646 w 43"/>
              <a:gd name="T81" fmla="*/ 2147483646 h 29"/>
              <a:gd name="T82" fmla="*/ 2147483646 w 43"/>
              <a:gd name="T83" fmla="*/ 2147483646 h 2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9"/>
              <a:gd name="T128" fmla="*/ 43 w 43"/>
              <a:gd name="T129" fmla="*/ 29 h 2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9">
                <a:moveTo>
                  <a:pt x="0" y="17"/>
                </a:moveTo>
                <a:lnTo>
                  <a:pt x="0" y="29"/>
                </a:lnTo>
                <a:lnTo>
                  <a:pt x="0" y="10"/>
                </a:lnTo>
                <a:lnTo>
                  <a:pt x="0" y="15"/>
                </a:lnTo>
                <a:lnTo>
                  <a:pt x="2" y="17"/>
                </a:lnTo>
                <a:lnTo>
                  <a:pt x="2" y="18"/>
                </a:lnTo>
                <a:lnTo>
                  <a:pt x="2" y="9"/>
                </a:lnTo>
                <a:lnTo>
                  <a:pt x="2" y="10"/>
                </a:lnTo>
                <a:lnTo>
                  <a:pt x="3" y="12"/>
                </a:lnTo>
                <a:lnTo>
                  <a:pt x="3" y="20"/>
                </a:lnTo>
                <a:lnTo>
                  <a:pt x="3" y="13"/>
                </a:lnTo>
                <a:lnTo>
                  <a:pt x="4" y="14"/>
                </a:lnTo>
                <a:lnTo>
                  <a:pt x="4" y="22"/>
                </a:lnTo>
                <a:lnTo>
                  <a:pt x="4" y="7"/>
                </a:lnTo>
                <a:lnTo>
                  <a:pt x="5" y="5"/>
                </a:lnTo>
                <a:lnTo>
                  <a:pt x="5" y="28"/>
                </a:lnTo>
                <a:lnTo>
                  <a:pt x="5" y="4"/>
                </a:lnTo>
                <a:lnTo>
                  <a:pt x="5" y="14"/>
                </a:lnTo>
                <a:lnTo>
                  <a:pt x="7" y="13"/>
                </a:lnTo>
                <a:lnTo>
                  <a:pt x="7" y="22"/>
                </a:lnTo>
                <a:lnTo>
                  <a:pt x="7" y="7"/>
                </a:lnTo>
                <a:lnTo>
                  <a:pt x="7" y="8"/>
                </a:lnTo>
                <a:lnTo>
                  <a:pt x="8" y="8"/>
                </a:lnTo>
                <a:lnTo>
                  <a:pt x="8" y="22"/>
                </a:lnTo>
                <a:lnTo>
                  <a:pt x="8" y="7"/>
                </a:lnTo>
                <a:lnTo>
                  <a:pt x="8" y="17"/>
                </a:lnTo>
                <a:lnTo>
                  <a:pt x="9" y="15"/>
                </a:lnTo>
                <a:lnTo>
                  <a:pt x="9" y="23"/>
                </a:lnTo>
                <a:lnTo>
                  <a:pt x="9" y="9"/>
                </a:lnTo>
                <a:lnTo>
                  <a:pt x="10" y="8"/>
                </a:lnTo>
                <a:lnTo>
                  <a:pt x="10" y="19"/>
                </a:lnTo>
                <a:lnTo>
                  <a:pt x="10" y="5"/>
                </a:lnTo>
                <a:lnTo>
                  <a:pt x="10" y="17"/>
                </a:lnTo>
                <a:lnTo>
                  <a:pt x="12" y="15"/>
                </a:lnTo>
                <a:lnTo>
                  <a:pt x="12" y="22"/>
                </a:lnTo>
                <a:lnTo>
                  <a:pt x="12" y="9"/>
                </a:lnTo>
                <a:lnTo>
                  <a:pt x="13" y="9"/>
                </a:lnTo>
                <a:lnTo>
                  <a:pt x="13" y="18"/>
                </a:lnTo>
                <a:lnTo>
                  <a:pt x="13" y="8"/>
                </a:lnTo>
                <a:lnTo>
                  <a:pt x="13" y="12"/>
                </a:lnTo>
                <a:lnTo>
                  <a:pt x="14" y="13"/>
                </a:lnTo>
                <a:lnTo>
                  <a:pt x="14" y="19"/>
                </a:lnTo>
                <a:lnTo>
                  <a:pt x="14" y="9"/>
                </a:lnTo>
                <a:lnTo>
                  <a:pt x="14" y="15"/>
                </a:lnTo>
                <a:lnTo>
                  <a:pt x="15" y="17"/>
                </a:lnTo>
                <a:lnTo>
                  <a:pt x="15" y="22"/>
                </a:lnTo>
                <a:lnTo>
                  <a:pt x="15" y="0"/>
                </a:lnTo>
                <a:lnTo>
                  <a:pt x="15" y="9"/>
                </a:lnTo>
                <a:lnTo>
                  <a:pt x="17" y="12"/>
                </a:lnTo>
                <a:lnTo>
                  <a:pt x="17" y="23"/>
                </a:lnTo>
                <a:lnTo>
                  <a:pt x="17" y="3"/>
                </a:lnTo>
                <a:lnTo>
                  <a:pt x="17" y="20"/>
                </a:lnTo>
                <a:lnTo>
                  <a:pt x="18" y="19"/>
                </a:lnTo>
                <a:lnTo>
                  <a:pt x="18" y="10"/>
                </a:lnTo>
                <a:lnTo>
                  <a:pt x="18" y="13"/>
                </a:lnTo>
                <a:lnTo>
                  <a:pt x="19" y="12"/>
                </a:lnTo>
                <a:lnTo>
                  <a:pt x="19" y="20"/>
                </a:lnTo>
                <a:lnTo>
                  <a:pt x="19" y="9"/>
                </a:lnTo>
                <a:lnTo>
                  <a:pt x="19" y="18"/>
                </a:lnTo>
                <a:lnTo>
                  <a:pt x="20" y="20"/>
                </a:lnTo>
                <a:lnTo>
                  <a:pt x="20" y="24"/>
                </a:lnTo>
                <a:lnTo>
                  <a:pt x="20" y="5"/>
                </a:lnTo>
                <a:lnTo>
                  <a:pt x="20" y="19"/>
                </a:lnTo>
                <a:lnTo>
                  <a:pt x="22" y="18"/>
                </a:lnTo>
                <a:lnTo>
                  <a:pt x="22" y="20"/>
                </a:lnTo>
                <a:lnTo>
                  <a:pt x="22" y="10"/>
                </a:lnTo>
                <a:lnTo>
                  <a:pt x="22" y="17"/>
                </a:lnTo>
                <a:lnTo>
                  <a:pt x="23" y="18"/>
                </a:lnTo>
                <a:lnTo>
                  <a:pt x="23" y="20"/>
                </a:lnTo>
                <a:lnTo>
                  <a:pt x="23" y="13"/>
                </a:lnTo>
                <a:lnTo>
                  <a:pt x="23" y="14"/>
                </a:lnTo>
                <a:lnTo>
                  <a:pt x="24" y="15"/>
                </a:lnTo>
                <a:lnTo>
                  <a:pt x="24" y="13"/>
                </a:lnTo>
                <a:lnTo>
                  <a:pt x="24" y="20"/>
                </a:lnTo>
                <a:lnTo>
                  <a:pt x="25" y="22"/>
                </a:lnTo>
                <a:lnTo>
                  <a:pt x="25" y="12"/>
                </a:lnTo>
                <a:lnTo>
                  <a:pt x="25" y="23"/>
                </a:lnTo>
                <a:lnTo>
                  <a:pt x="27" y="22"/>
                </a:lnTo>
                <a:lnTo>
                  <a:pt x="27" y="24"/>
                </a:lnTo>
                <a:lnTo>
                  <a:pt x="27" y="12"/>
                </a:lnTo>
                <a:lnTo>
                  <a:pt x="27" y="14"/>
                </a:lnTo>
                <a:lnTo>
                  <a:pt x="28" y="15"/>
                </a:lnTo>
                <a:lnTo>
                  <a:pt x="28" y="12"/>
                </a:lnTo>
                <a:lnTo>
                  <a:pt x="28" y="18"/>
                </a:lnTo>
                <a:lnTo>
                  <a:pt x="29" y="17"/>
                </a:lnTo>
                <a:lnTo>
                  <a:pt x="29" y="9"/>
                </a:lnTo>
                <a:lnTo>
                  <a:pt x="29" y="20"/>
                </a:lnTo>
                <a:lnTo>
                  <a:pt x="30" y="18"/>
                </a:lnTo>
                <a:lnTo>
                  <a:pt x="30" y="24"/>
                </a:lnTo>
                <a:lnTo>
                  <a:pt x="30" y="12"/>
                </a:lnTo>
                <a:lnTo>
                  <a:pt x="30" y="17"/>
                </a:lnTo>
                <a:lnTo>
                  <a:pt x="32" y="13"/>
                </a:lnTo>
                <a:lnTo>
                  <a:pt x="32" y="19"/>
                </a:lnTo>
                <a:lnTo>
                  <a:pt x="32" y="12"/>
                </a:lnTo>
                <a:lnTo>
                  <a:pt x="32" y="18"/>
                </a:lnTo>
                <a:lnTo>
                  <a:pt x="33" y="14"/>
                </a:lnTo>
                <a:lnTo>
                  <a:pt x="33" y="10"/>
                </a:lnTo>
                <a:lnTo>
                  <a:pt x="33" y="17"/>
                </a:lnTo>
                <a:lnTo>
                  <a:pt x="34" y="18"/>
                </a:lnTo>
                <a:lnTo>
                  <a:pt x="34" y="19"/>
                </a:lnTo>
                <a:lnTo>
                  <a:pt x="34" y="10"/>
                </a:lnTo>
                <a:lnTo>
                  <a:pt x="34" y="14"/>
                </a:lnTo>
                <a:lnTo>
                  <a:pt x="35" y="15"/>
                </a:lnTo>
                <a:lnTo>
                  <a:pt x="35" y="29"/>
                </a:lnTo>
                <a:lnTo>
                  <a:pt x="35" y="9"/>
                </a:lnTo>
                <a:lnTo>
                  <a:pt x="35" y="20"/>
                </a:lnTo>
                <a:lnTo>
                  <a:pt x="37" y="19"/>
                </a:lnTo>
                <a:lnTo>
                  <a:pt x="37" y="20"/>
                </a:lnTo>
                <a:lnTo>
                  <a:pt x="37" y="10"/>
                </a:lnTo>
                <a:lnTo>
                  <a:pt x="37" y="13"/>
                </a:lnTo>
                <a:lnTo>
                  <a:pt x="38" y="14"/>
                </a:lnTo>
                <a:lnTo>
                  <a:pt x="38" y="17"/>
                </a:lnTo>
                <a:lnTo>
                  <a:pt x="38" y="12"/>
                </a:lnTo>
                <a:lnTo>
                  <a:pt x="38" y="17"/>
                </a:lnTo>
                <a:lnTo>
                  <a:pt x="39" y="18"/>
                </a:lnTo>
                <a:lnTo>
                  <a:pt x="39" y="22"/>
                </a:lnTo>
                <a:lnTo>
                  <a:pt x="39" y="4"/>
                </a:lnTo>
                <a:lnTo>
                  <a:pt x="39" y="15"/>
                </a:lnTo>
                <a:lnTo>
                  <a:pt x="40" y="14"/>
                </a:lnTo>
                <a:lnTo>
                  <a:pt x="40" y="17"/>
                </a:lnTo>
                <a:lnTo>
                  <a:pt x="40" y="10"/>
                </a:lnTo>
                <a:lnTo>
                  <a:pt x="40" y="15"/>
                </a:lnTo>
                <a:lnTo>
                  <a:pt x="42" y="18"/>
                </a:lnTo>
                <a:lnTo>
                  <a:pt x="42" y="20"/>
                </a:lnTo>
                <a:lnTo>
                  <a:pt x="42" y="8"/>
                </a:lnTo>
                <a:lnTo>
                  <a:pt x="42" y="18"/>
                </a:lnTo>
                <a:lnTo>
                  <a:pt x="43" y="19"/>
                </a:lnTo>
                <a:lnTo>
                  <a:pt x="43" y="2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6" name="Freeform 108"/>
          <p:cNvSpPr>
            <a:spLocks/>
          </p:cNvSpPr>
          <p:nvPr/>
        </p:nvSpPr>
        <p:spPr bwMode="auto">
          <a:xfrm>
            <a:off x="4833938" y="5822950"/>
            <a:ext cx="182562" cy="120650"/>
          </a:xfrm>
          <a:custGeom>
            <a:avLst/>
            <a:gdLst>
              <a:gd name="T0" fmla="*/ 0 w 44"/>
              <a:gd name="T1" fmla="*/ 2147483646 h 50"/>
              <a:gd name="T2" fmla="*/ 2147483646 w 44"/>
              <a:gd name="T3" fmla="*/ 2147483646 h 50"/>
              <a:gd name="T4" fmla="*/ 2147483646 w 44"/>
              <a:gd name="T5" fmla="*/ 2147483646 h 50"/>
              <a:gd name="T6" fmla="*/ 2147483646 w 44"/>
              <a:gd name="T7" fmla="*/ 2147483646 h 50"/>
              <a:gd name="T8" fmla="*/ 2147483646 w 44"/>
              <a:gd name="T9" fmla="*/ 2147483646 h 50"/>
              <a:gd name="T10" fmla="*/ 2147483646 w 44"/>
              <a:gd name="T11" fmla="*/ 2147483646 h 50"/>
              <a:gd name="T12" fmla="*/ 2147483646 w 44"/>
              <a:gd name="T13" fmla="*/ 2147483646 h 50"/>
              <a:gd name="T14" fmla="*/ 2147483646 w 44"/>
              <a:gd name="T15" fmla="*/ 2147483646 h 50"/>
              <a:gd name="T16" fmla="*/ 2147483646 w 44"/>
              <a:gd name="T17" fmla="*/ 2147483646 h 50"/>
              <a:gd name="T18" fmla="*/ 2147483646 w 44"/>
              <a:gd name="T19" fmla="*/ 2147483646 h 50"/>
              <a:gd name="T20" fmla="*/ 2147483646 w 44"/>
              <a:gd name="T21" fmla="*/ 2147483646 h 50"/>
              <a:gd name="T22" fmla="*/ 2147483646 w 44"/>
              <a:gd name="T23" fmla="*/ 2147483646 h 50"/>
              <a:gd name="T24" fmla="*/ 2147483646 w 44"/>
              <a:gd name="T25" fmla="*/ 2147483646 h 50"/>
              <a:gd name="T26" fmla="*/ 2147483646 w 44"/>
              <a:gd name="T27" fmla="*/ 2147483646 h 50"/>
              <a:gd name="T28" fmla="*/ 2147483646 w 44"/>
              <a:gd name="T29" fmla="*/ 2147483646 h 50"/>
              <a:gd name="T30" fmla="*/ 2147483646 w 44"/>
              <a:gd name="T31" fmla="*/ 2147483646 h 50"/>
              <a:gd name="T32" fmla="*/ 2147483646 w 44"/>
              <a:gd name="T33" fmla="*/ 2147483646 h 50"/>
              <a:gd name="T34" fmla="*/ 2147483646 w 44"/>
              <a:gd name="T35" fmla="*/ 2147483646 h 50"/>
              <a:gd name="T36" fmla="*/ 2147483646 w 44"/>
              <a:gd name="T37" fmla="*/ 2147483646 h 50"/>
              <a:gd name="T38" fmla="*/ 2147483646 w 44"/>
              <a:gd name="T39" fmla="*/ 2147483646 h 50"/>
              <a:gd name="T40" fmla="*/ 2147483646 w 44"/>
              <a:gd name="T41" fmla="*/ 2147483646 h 50"/>
              <a:gd name="T42" fmla="*/ 2147483646 w 44"/>
              <a:gd name="T43" fmla="*/ 2147483646 h 50"/>
              <a:gd name="T44" fmla="*/ 2147483646 w 44"/>
              <a:gd name="T45" fmla="*/ 2147483646 h 50"/>
              <a:gd name="T46" fmla="*/ 2147483646 w 44"/>
              <a:gd name="T47" fmla="*/ 2147483646 h 50"/>
              <a:gd name="T48" fmla="*/ 2147483646 w 44"/>
              <a:gd name="T49" fmla="*/ 2147483646 h 50"/>
              <a:gd name="T50" fmla="*/ 2147483646 w 44"/>
              <a:gd name="T51" fmla="*/ 2147483646 h 50"/>
              <a:gd name="T52" fmla="*/ 2147483646 w 44"/>
              <a:gd name="T53" fmla="*/ 2147483646 h 50"/>
              <a:gd name="T54" fmla="*/ 2147483646 w 44"/>
              <a:gd name="T55" fmla="*/ 2147483646 h 50"/>
              <a:gd name="T56" fmla="*/ 2147483646 w 44"/>
              <a:gd name="T57" fmla="*/ 2147483646 h 50"/>
              <a:gd name="T58" fmla="*/ 2147483646 w 44"/>
              <a:gd name="T59" fmla="*/ 2147483646 h 50"/>
              <a:gd name="T60" fmla="*/ 2147483646 w 44"/>
              <a:gd name="T61" fmla="*/ 2147483646 h 50"/>
              <a:gd name="T62" fmla="*/ 2147483646 w 44"/>
              <a:gd name="T63" fmla="*/ 2147483646 h 50"/>
              <a:gd name="T64" fmla="*/ 2147483646 w 44"/>
              <a:gd name="T65" fmla="*/ 2147483646 h 50"/>
              <a:gd name="T66" fmla="*/ 2147483646 w 44"/>
              <a:gd name="T67" fmla="*/ 2147483646 h 50"/>
              <a:gd name="T68" fmla="*/ 2147483646 w 44"/>
              <a:gd name="T69" fmla="*/ 2147483646 h 50"/>
              <a:gd name="T70" fmla="*/ 2147483646 w 44"/>
              <a:gd name="T71" fmla="*/ 2147483646 h 50"/>
              <a:gd name="T72" fmla="*/ 2147483646 w 44"/>
              <a:gd name="T73" fmla="*/ 2147483646 h 50"/>
              <a:gd name="T74" fmla="*/ 2147483646 w 44"/>
              <a:gd name="T75" fmla="*/ 2147483646 h 50"/>
              <a:gd name="T76" fmla="*/ 2147483646 w 44"/>
              <a:gd name="T77" fmla="*/ 2147483646 h 50"/>
              <a:gd name="T78" fmla="*/ 2147483646 w 44"/>
              <a:gd name="T79" fmla="*/ 2147483646 h 50"/>
              <a:gd name="T80" fmla="*/ 2147483646 w 44"/>
              <a:gd name="T81" fmla="*/ 2147483646 h 50"/>
              <a:gd name="T82" fmla="*/ 2147483646 w 44"/>
              <a:gd name="T83" fmla="*/ 0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50"/>
              <a:gd name="T128" fmla="*/ 44 w 44"/>
              <a:gd name="T129" fmla="*/ 50 h 5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50">
                <a:moveTo>
                  <a:pt x="0" y="36"/>
                </a:moveTo>
                <a:lnTo>
                  <a:pt x="0" y="28"/>
                </a:lnTo>
                <a:lnTo>
                  <a:pt x="0" y="33"/>
                </a:lnTo>
                <a:lnTo>
                  <a:pt x="1" y="29"/>
                </a:lnTo>
                <a:lnTo>
                  <a:pt x="1" y="35"/>
                </a:lnTo>
                <a:lnTo>
                  <a:pt x="1" y="26"/>
                </a:lnTo>
                <a:lnTo>
                  <a:pt x="1" y="29"/>
                </a:lnTo>
                <a:lnTo>
                  <a:pt x="2" y="28"/>
                </a:lnTo>
                <a:lnTo>
                  <a:pt x="2" y="40"/>
                </a:lnTo>
                <a:lnTo>
                  <a:pt x="2" y="21"/>
                </a:lnTo>
                <a:lnTo>
                  <a:pt x="2" y="33"/>
                </a:lnTo>
                <a:lnTo>
                  <a:pt x="4" y="34"/>
                </a:lnTo>
                <a:lnTo>
                  <a:pt x="4" y="36"/>
                </a:lnTo>
                <a:lnTo>
                  <a:pt x="4" y="28"/>
                </a:lnTo>
                <a:lnTo>
                  <a:pt x="4" y="33"/>
                </a:lnTo>
                <a:lnTo>
                  <a:pt x="5" y="33"/>
                </a:lnTo>
                <a:lnTo>
                  <a:pt x="5" y="36"/>
                </a:lnTo>
                <a:lnTo>
                  <a:pt x="5" y="21"/>
                </a:lnTo>
                <a:lnTo>
                  <a:pt x="5" y="30"/>
                </a:lnTo>
                <a:lnTo>
                  <a:pt x="6" y="29"/>
                </a:lnTo>
                <a:lnTo>
                  <a:pt x="6" y="35"/>
                </a:lnTo>
                <a:lnTo>
                  <a:pt x="6" y="21"/>
                </a:lnTo>
                <a:lnTo>
                  <a:pt x="6" y="29"/>
                </a:lnTo>
                <a:lnTo>
                  <a:pt x="7" y="30"/>
                </a:lnTo>
                <a:lnTo>
                  <a:pt x="7" y="39"/>
                </a:lnTo>
                <a:lnTo>
                  <a:pt x="7" y="23"/>
                </a:lnTo>
                <a:lnTo>
                  <a:pt x="7" y="28"/>
                </a:lnTo>
                <a:lnTo>
                  <a:pt x="9" y="26"/>
                </a:lnTo>
                <a:lnTo>
                  <a:pt x="9" y="38"/>
                </a:lnTo>
                <a:lnTo>
                  <a:pt x="9" y="24"/>
                </a:lnTo>
                <a:lnTo>
                  <a:pt x="9" y="30"/>
                </a:lnTo>
                <a:lnTo>
                  <a:pt x="10" y="33"/>
                </a:lnTo>
                <a:lnTo>
                  <a:pt x="10" y="36"/>
                </a:lnTo>
                <a:lnTo>
                  <a:pt x="10" y="26"/>
                </a:lnTo>
                <a:lnTo>
                  <a:pt x="11" y="28"/>
                </a:lnTo>
                <a:lnTo>
                  <a:pt x="11" y="35"/>
                </a:lnTo>
                <a:lnTo>
                  <a:pt x="11" y="26"/>
                </a:lnTo>
                <a:lnTo>
                  <a:pt x="11" y="33"/>
                </a:lnTo>
                <a:lnTo>
                  <a:pt x="12" y="34"/>
                </a:lnTo>
                <a:lnTo>
                  <a:pt x="12" y="41"/>
                </a:lnTo>
                <a:lnTo>
                  <a:pt x="12" y="33"/>
                </a:lnTo>
                <a:lnTo>
                  <a:pt x="12" y="35"/>
                </a:lnTo>
                <a:lnTo>
                  <a:pt x="14" y="33"/>
                </a:lnTo>
                <a:lnTo>
                  <a:pt x="14" y="38"/>
                </a:lnTo>
                <a:lnTo>
                  <a:pt x="14" y="24"/>
                </a:lnTo>
                <a:lnTo>
                  <a:pt x="14" y="31"/>
                </a:lnTo>
                <a:lnTo>
                  <a:pt x="15" y="30"/>
                </a:lnTo>
                <a:lnTo>
                  <a:pt x="15" y="33"/>
                </a:lnTo>
                <a:lnTo>
                  <a:pt x="15" y="26"/>
                </a:lnTo>
                <a:lnTo>
                  <a:pt x="15" y="33"/>
                </a:lnTo>
                <a:lnTo>
                  <a:pt x="16" y="31"/>
                </a:lnTo>
                <a:lnTo>
                  <a:pt x="16" y="35"/>
                </a:lnTo>
                <a:lnTo>
                  <a:pt x="16" y="28"/>
                </a:lnTo>
                <a:lnTo>
                  <a:pt x="16" y="31"/>
                </a:lnTo>
                <a:lnTo>
                  <a:pt x="17" y="30"/>
                </a:lnTo>
                <a:lnTo>
                  <a:pt x="17" y="28"/>
                </a:lnTo>
                <a:lnTo>
                  <a:pt x="17" y="40"/>
                </a:lnTo>
                <a:lnTo>
                  <a:pt x="19" y="38"/>
                </a:lnTo>
                <a:lnTo>
                  <a:pt x="19" y="26"/>
                </a:lnTo>
                <a:lnTo>
                  <a:pt x="19" y="31"/>
                </a:lnTo>
                <a:lnTo>
                  <a:pt x="20" y="33"/>
                </a:lnTo>
                <a:lnTo>
                  <a:pt x="20" y="35"/>
                </a:lnTo>
                <a:lnTo>
                  <a:pt x="20" y="24"/>
                </a:lnTo>
                <a:lnTo>
                  <a:pt x="20" y="31"/>
                </a:lnTo>
                <a:lnTo>
                  <a:pt x="21" y="33"/>
                </a:lnTo>
                <a:lnTo>
                  <a:pt x="21" y="35"/>
                </a:lnTo>
                <a:lnTo>
                  <a:pt x="21" y="29"/>
                </a:lnTo>
                <a:lnTo>
                  <a:pt x="21" y="31"/>
                </a:lnTo>
                <a:lnTo>
                  <a:pt x="22" y="30"/>
                </a:lnTo>
                <a:lnTo>
                  <a:pt x="22" y="39"/>
                </a:lnTo>
                <a:lnTo>
                  <a:pt x="22" y="26"/>
                </a:lnTo>
                <a:lnTo>
                  <a:pt x="22" y="38"/>
                </a:lnTo>
                <a:lnTo>
                  <a:pt x="24" y="38"/>
                </a:lnTo>
                <a:lnTo>
                  <a:pt x="24" y="19"/>
                </a:lnTo>
                <a:lnTo>
                  <a:pt x="24" y="28"/>
                </a:lnTo>
                <a:lnTo>
                  <a:pt x="25" y="25"/>
                </a:lnTo>
                <a:lnTo>
                  <a:pt x="25" y="33"/>
                </a:lnTo>
                <a:lnTo>
                  <a:pt x="25" y="30"/>
                </a:lnTo>
                <a:lnTo>
                  <a:pt x="26" y="29"/>
                </a:lnTo>
                <a:lnTo>
                  <a:pt x="26" y="36"/>
                </a:lnTo>
                <a:lnTo>
                  <a:pt x="26" y="26"/>
                </a:lnTo>
                <a:lnTo>
                  <a:pt x="26" y="31"/>
                </a:lnTo>
                <a:lnTo>
                  <a:pt x="27" y="34"/>
                </a:lnTo>
                <a:lnTo>
                  <a:pt x="27" y="35"/>
                </a:lnTo>
                <a:lnTo>
                  <a:pt x="27" y="21"/>
                </a:lnTo>
                <a:lnTo>
                  <a:pt x="27" y="33"/>
                </a:lnTo>
                <a:lnTo>
                  <a:pt x="29" y="31"/>
                </a:lnTo>
                <a:lnTo>
                  <a:pt x="29" y="34"/>
                </a:lnTo>
                <a:lnTo>
                  <a:pt x="29" y="29"/>
                </a:lnTo>
                <a:lnTo>
                  <a:pt x="29" y="33"/>
                </a:lnTo>
                <a:lnTo>
                  <a:pt x="30" y="31"/>
                </a:lnTo>
                <a:lnTo>
                  <a:pt x="30" y="35"/>
                </a:lnTo>
                <a:lnTo>
                  <a:pt x="30" y="28"/>
                </a:lnTo>
                <a:lnTo>
                  <a:pt x="31" y="29"/>
                </a:lnTo>
                <a:lnTo>
                  <a:pt x="31" y="36"/>
                </a:lnTo>
                <a:lnTo>
                  <a:pt x="31" y="28"/>
                </a:lnTo>
                <a:lnTo>
                  <a:pt x="31" y="35"/>
                </a:lnTo>
                <a:lnTo>
                  <a:pt x="32" y="34"/>
                </a:lnTo>
                <a:lnTo>
                  <a:pt x="32" y="23"/>
                </a:lnTo>
                <a:lnTo>
                  <a:pt x="34" y="20"/>
                </a:lnTo>
                <a:lnTo>
                  <a:pt x="34" y="38"/>
                </a:lnTo>
                <a:lnTo>
                  <a:pt x="34" y="33"/>
                </a:lnTo>
                <a:lnTo>
                  <a:pt x="35" y="34"/>
                </a:lnTo>
                <a:lnTo>
                  <a:pt x="35" y="43"/>
                </a:lnTo>
                <a:lnTo>
                  <a:pt x="35" y="25"/>
                </a:lnTo>
                <a:lnTo>
                  <a:pt x="35" y="33"/>
                </a:lnTo>
                <a:lnTo>
                  <a:pt x="36" y="30"/>
                </a:lnTo>
                <a:lnTo>
                  <a:pt x="36" y="28"/>
                </a:lnTo>
                <a:lnTo>
                  <a:pt x="36" y="34"/>
                </a:lnTo>
                <a:lnTo>
                  <a:pt x="37" y="33"/>
                </a:lnTo>
                <a:lnTo>
                  <a:pt x="37" y="44"/>
                </a:lnTo>
                <a:lnTo>
                  <a:pt x="37" y="28"/>
                </a:lnTo>
                <a:lnTo>
                  <a:pt x="37" y="43"/>
                </a:lnTo>
                <a:lnTo>
                  <a:pt x="39" y="38"/>
                </a:lnTo>
                <a:lnTo>
                  <a:pt x="39" y="21"/>
                </a:lnTo>
                <a:lnTo>
                  <a:pt x="39" y="30"/>
                </a:lnTo>
                <a:lnTo>
                  <a:pt x="40" y="31"/>
                </a:lnTo>
                <a:lnTo>
                  <a:pt x="40" y="48"/>
                </a:lnTo>
                <a:lnTo>
                  <a:pt x="40" y="30"/>
                </a:lnTo>
                <a:lnTo>
                  <a:pt x="40" y="36"/>
                </a:lnTo>
                <a:lnTo>
                  <a:pt x="41" y="34"/>
                </a:lnTo>
                <a:lnTo>
                  <a:pt x="41" y="24"/>
                </a:lnTo>
                <a:lnTo>
                  <a:pt x="41" y="46"/>
                </a:lnTo>
                <a:lnTo>
                  <a:pt x="42" y="48"/>
                </a:lnTo>
                <a:lnTo>
                  <a:pt x="42" y="50"/>
                </a:lnTo>
                <a:lnTo>
                  <a:pt x="42" y="0"/>
                </a:lnTo>
                <a:lnTo>
                  <a:pt x="42" y="24"/>
                </a:lnTo>
                <a:lnTo>
                  <a:pt x="44" y="1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7" name="Freeform 109"/>
          <p:cNvSpPr>
            <a:spLocks/>
          </p:cNvSpPr>
          <p:nvPr/>
        </p:nvSpPr>
        <p:spPr bwMode="auto">
          <a:xfrm>
            <a:off x="5016500" y="5632450"/>
            <a:ext cx="185738" cy="500063"/>
          </a:xfrm>
          <a:custGeom>
            <a:avLst/>
            <a:gdLst>
              <a:gd name="T0" fmla="*/ 0 w 45"/>
              <a:gd name="T1" fmla="*/ 2147483646 h 207"/>
              <a:gd name="T2" fmla="*/ 2147483646 w 45"/>
              <a:gd name="T3" fmla="*/ 2147483646 h 207"/>
              <a:gd name="T4" fmla="*/ 2147483646 w 45"/>
              <a:gd name="T5" fmla="*/ 2147483646 h 207"/>
              <a:gd name="T6" fmla="*/ 2147483646 w 45"/>
              <a:gd name="T7" fmla="*/ 2147483646 h 207"/>
              <a:gd name="T8" fmla="*/ 2147483646 w 45"/>
              <a:gd name="T9" fmla="*/ 2147483646 h 207"/>
              <a:gd name="T10" fmla="*/ 2147483646 w 45"/>
              <a:gd name="T11" fmla="*/ 2147483646 h 207"/>
              <a:gd name="T12" fmla="*/ 2147483646 w 45"/>
              <a:gd name="T13" fmla="*/ 2147483646 h 207"/>
              <a:gd name="T14" fmla="*/ 2147483646 w 45"/>
              <a:gd name="T15" fmla="*/ 2147483646 h 207"/>
              <a:gd name="T16" fmla="*/ 2147483646 w 45"/>
              <a:gd name="T17" fmla="*/ 2147483646 h 207"/>
              <a:gd name="T18" fmla="*/ 2147483646 w 45"/>
              <a:gd name="T19" fmla="*/ 2147483646 h 207"/>
              <a:gd name="T20" fmla="*/ 2147483646 w 45"/>
              <a:gd name="T21" fmla="*/ 2147483646 h 207"/>
              <a:gd name="T22" fmla="*/ 2147483646 w 45"/>
              <a:gd name="T23" fmla="*/ 2147483646 h 207"/>
              <a:gd name="T24" fmla="*/ 2147483646 w 45"/>
              <a:gd name="T25" fmla="*/ 2147483646 h 207"/>
              <a:gd name="T26" fmla="*/ 2147483646 w 45"/>
              <a:gd name="T27" fmla="*/ 2147483646 h 207"/>
              <a:gd name="T28" fmla="*/ 2147483646 w 45"/>
              <a:gd name="T29" fmla="*/ 2147483646 h 207"/>
              <a:gd name="T30" fmla="*/ 2147483646 w 45"/>
              <a:gd name="T31" fmla="*/ 2147483646 h 207"/>
              <a:gd name="T32" fmla="*/ 2147483646 w 45"/>
              <a:gd name="T33" fmla="*/ 2147483646 h 207"/>
              <a:gd name="T34" fmla="*/ 2147483646 w 45"/>
              <a:gd name="T35" fmla="*/ 2147483646 h 207"/>
              <a:gd name="T36" fmla="*/ 2147483646 w 45"/>
              <a:gd name="T37" fmla="*/ 2147483646 h 207"/>
              <a:gd name="T38" fmla="*/ 2147483646 w 45"/>
              <a:gd name="T39" fmla="*/ 2147483646 h 207"/>
              <a:gd name="T40" fmla="*/ 2147483646 w 45"/>
              <a:gd name="T41" fmla="*/ 2147483646 h 207"/>
              <a:gd name="T42" fmla="*/ 2147483646 w 45"/>
              <a:gd name="T43" fmla="*/ 2147483646 h 207"/>
              <a:gd name="T44" fmla="*/ 2147483646 w 45"/>
              <a:gd name="T45" fmla="*/ 2147483646 h 207"/>
              <a:gd name="T46" fmla="*/ 2147483646 w 45"/>
              <a:gd name="T47" fmla="*/ 2147483646 h 207"/>
              <a:gd name="T48" fmla="*/ 2147483646 w 45"/>
              <a:gd name="T49" fmla="*/ 0 h 207"/>
              <a:gd name="T50" fmla="*/ 2147483646 w 45"/>
              <a:gd name="T51" fmla="*/ 2147483646 h 207"/>
              <a:gd name="T52" fmla="*/ 2147483646 w 45"/>
              <a:gd name="T53" fmla="*/ 2147483646 h 207"/>
              <a:gd name="T54" fmla="*/ 2147483646 w 45"/>
              <a:gd name="T55" fmla="*/ 2147483646 h 207"/>
              <a:gd name="T56" fmla="*/ 2147483646 w 45"/>
              <a:gd name="T57" fmla="*/ 2147483646 h 207"/>
              <a:gd name="T58" fmla="*/ 2147483646 w 45"/>
              <a:gd name="T59" fmla="*/ 2147483646 h 207"/>
              <a:gd name="T60" fmla="*/ 2147483646 w 45"/>
              <a:gd name="T61" fmla="*/ 2147483646 h 207"/>
              <a:gd name="T62" fmla="*/ 2147483646 w 45"/>
              <a:gd name="T63" fmla="*/ 2147483646 h 207"/>
              <a:gd name="T64" fmla="*/ 2147483646 w 45"/>
              <a:gd name="T65" fmla="*/ 2147483646 h 207"/>
              <a:gd name="T66" fmla="*/ 2147483646 w 45"/>
              <a:gd name="T67" fmla="*/ 2147483646 h 207"/>
              <a:gd name="T68" fmla="*/ 2147483646 w 45"/>
              <a:gd name="T69" fmla="*/ 2147483646 h 207"/>
              <a:gd name="T70" fmla="*/ 2147483646 w 45"/>
              <a:gd name="T71" fmla="*/ 2147483646 h 207"/>
              <a:gd name="T72" fmla="*/ 2147483646 w 45"/>
              <a:gd name="T73" fmla="*/ 2147483646 h 207"/>
              <a:gd name="T74" fmla="*/ 2147483646 w 45"/>
              <a:gd name="T75" fmla="*/ 2147483646 h 207"/>
              <a:gd name="T76" fmla="*/ 2147483646 w 45"/>
              <a:gd name="T77" fmla="*/ 2147483646 h 207"/>
              <a:gd name="T78" fmla="*/ 2147483646 w 45"/>
              <a:gd name="T79" fmla="*/ 2147483646 h 207"/>
              <a:gd name="T80" fmla="*/ 2147483646 w 45"/>
              <a:gd name="T81" fmla="*/ 2147483646 h 207"/>
              <a:gd name="T82" fmla="*/ 2147483646 w 45"/>
              <a:gd name="T83" fmla="*/ 2147483646 h 2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207"/>
              <a:gd name="T128" fmla="*/ 45 w 45"/>
              <a:gd name="T129" fmla="*/ 207 h 2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207">
                <a:moveTo>
                  <a:pt x="0" y="97"/>
                </a:moveTo>
                <a:lnTo>
                  <a:pt x="0" y="125"/>
                </a:lnTo>
                <a:lnTo>
                  <a:pt x="0" y="85"/>
                </a:lnTo>
                <a:lnTo>
                  <a:pt x="0" y="104"/>
                </a:lnTo>
                <a:lnTo>
                  <a:pt x="1" y="109"/>
                </a:lnTo>
                <a:lnTo>
                  <a:pt x="1" y="103"/>
                </a:lnTo>
                <a:lnTo>
                  <a:pt x="1" y="123"/>
                </a:lnTo>
                <a:lnTo>
                  <a:pt x="2" y="122"/>
                </a:lnTo>
                <a:lnTo>
                  <a:pt x="2" y="104"/>
                </a:lnTo>
                <a:lnTo>
                  <a:pt x="2" y="115"/>
                </a:lnTo>
                <a:lnTo>
                  <a:pt x="3" y="114"/>
                </a:lnTo>
                <a:lnTo>
                  <a:pt x="3" y="125"/>
                </a:lnTo>
                <a:lnTo>
                  <a:pt x="3" y="102"/>
                </a:lnTo>
                <a:lnTo>
                  <a:pt x="5" y="103"/>
                </a:lnTo>
                <a:lnTo>
                  <a:pt x="5" y="115"/>
                </a:lnTo>
                <a:lnTo>
                  <a:pt x="5" y="110"/>
                </a:lnTo>
                <a:lnTo>
                  <a:pt x="6" y="109"/>
                </a:lnTo>
                <a:lnTo>
                  <a:pt x="6" y="147"/>
                </a:lnTo>
                <a:lnTo>
                  <a:pt x="6" y="102"/>
                </a:lnTo>
                <a:lnTo>
                  <a:pt x="6" y="125"/>
                </a:lnTo>
                <a:lnTo>
                  <a:pt x="7" y="122"/>
                </a:lnTo>
                <a:lnTo>
                  <a:pt x="7" y="77"/>
                </a:lnTo>
                <a:lnTo>
                  <a:pt x="7" y="108"/>
                </a:lnTo>
                <a:lnTo>
                  <a:pt x="8" y="105"/>
                </a:lnTo>
                <a:lnTo>
                  <a:pt x="8" y="115"/>
                </a:lnTo>
                <a:lnTo>
                  <a:pt x="8" y="99"/>
                </a:lnTo>
                <a:lnTo>
                  <a:pt x="8" y="107"/>
                </a:lnTo>
                <a:lnTo>
                  <a:pt x="10" y="109"/>
                </a:lnTo>
                <a:lnTo>
                  <a:pt x="10" y="115"/>
                </a:lnTo>
                <a:lnTo>
                  <a:pt x="10" y="108"/>
                </a:lnTo>
                <a:lnTo>
                  <a:pt x="10" y="110"/>
                </a:lnTo>
                <a:lnTo>
                  <a:pt x="11" y="114"/>
                </a:lnTo>
                <a:lnTo>
                  <a:pt x="11" y="104"/>
                </a:lnTo>
                <a:lnTo>
                  <a:pt x="11" y="110"/>
                </a:lnTo>
                <a:lnTo>
                  <a:pt x="12" y="109"/>
                </a:lnTo>
                <a:lnTo>
                  <a:pt x="12" y="117"/>
                </a:lnTo>
                <a:lnTo>
                  <a:pt x="12" y="102"/>
                </a:lnTo>
                <a:lnTo>
                  <a:pt x="12" y="103"/>
                </a:lnTo>
                <a:lnTo>
                  <a:pt x="13" y="107"/>
                </a:lnTo>
                <a:lnTo>
                  <a:pt x="13" y="114"/>
                </a:lnTo>
                <a:lnTo>
                  <a:pt x="15" y="112"/>
                </a:lnTo>
                <a:lnTo>
                  <a:pt x="15" y="138"/>
                </a:lnTo>
                <a:lnTo>
                  <a:pt x="15" y="104"/>
                </a:lnTo>
                <a:lnTo>
                  <a:pt x="15" y="137"/>
                </a:lnTo>
                <a:lnTo>
                  <a:pt x="16" y="134"/>
                </a:lnTo>
                <a:lnTo>
                  <a:pt x="16" y="143"/>
                </a:lnTo>
                <a:lnTo>
                  <a:pt x="16" y="53"/>
                </a:lnTo>
                <a:lnTo>
                  <a:pt x="16" y="73"/>
                </a:lnTo>
                <a:lnTo>
                  <a:pt x="17" y="85"/>
                </a:lnTo>
                <a:lnTo>
                  <a:pt x="17" y="117"/>
                </a:lnTo>
                <a:lnTo>
                  <a:pt x="17" y="103"/>
                </a:lnTo>
                <a:lnTo>
                  <a:pt x="18" y="102"/>
                </a:lnTo>
                <a:lnTo>
                  <a:pt x="18" y="112"/>
                </a:lnTo>
                <a:lnTo>
                  <a:pt x="18" y="94"/>
                </a:lnTo>
                <a:lnTo>
                  <a:pt x="18" y="102"/>
                </a:lnTo>
                <a:lnTo>
                  <a:pt x="20" y="102"/>
                </a:lnTo>
                <a:lnTo>
                  <a:pt x="20" y="115"/>
                </a:lnTo>
                <a:lnTo>
                  <a:pt x="20" y="98"/>
                </a:lnTo>
                <a:lnTo>
                  <a:pt x="20" y="114"/>
                </a:lnTo>
                <a:lnTo>
                  <a:pt x="21" y="113"/>
                </a:lnTo>
                <a:lnTo>
                  <a:pt x="21" y="107"/>
                </a:lnTo>
                <a:lnTo>
                  <a:pt x="21" y="118"/>
                </a:lnTo>
                <a:lnTo>
                  <a:pt x="22" y="119"/>
                </a:lnTo>
                <a:lnTo>
                  <a:pt x="22" y="122"/>
                </a:lnTo>
                <a:lnTo>
                  <a:pt x="22" y="105"/>
                </a:lnTo>
                <a:lnTo>
                  <a:pt x="22" y="110"/>
                </a:lnTo>
                <a:lnTo>
                  <a:pt x="23" y="108"/>
                </a:lnTo>
                <a:lnTo>
                  <a:pt x="23" y="164"/>
                </a:lnTo>
                <a:lnTo>
                  <a:pt x="25" y="165"/>
                </a:lnTo>
                <a:lnTo>
                  <a:pt x="25" y="207"/>
                </a:lnTo>
                <a:lnTo>
                  <a:pt x="25" y="42"/>
                </a:lnTo>
                <a:lnTo>
                  <a:pt x="26" y="28"/>
                </a:lnTo>
                <a:lnTo>
                  <a:pt x="26" y="122"/>
                </a:lnTo>
                <a:lnTo>
                  <a:pt x="26" y="0"/>
                </a:lnTo>
                <a:lnTo>
                  <a:pt x="26" y="105"/>
                </a:lnTo>
                <a:lnTo>
                  <a:pt x="27" y="102"/>
                </a:lnTo>
                <a:lnTo>
                  <a:pt x="27" y="112"/>
                </a:lnTo>
                <a:lnTo>
                  <a:pt x="27" y="99"/>
                </a:lnTo>
                <a:lnTo>
                  <a:pt x="27" y="107"/>
                </a:lnTo>
                <a:lnTo>
                  <a:pt x="28" y="108"/>
                </a:lnTo>
                <a:lnTo>
                  <a:pt x="28" y="102"/>
                </a:lnTo>
                <a:lnTo>
                  <a:pt x="28" y="118"/>
                </a:lnTo>
                <a:lnTo>
                  <a:pt x="30" y="117"/>
                </a:lnTo>
                <a:lnTo>
                  <a:pt x="30" y="102"/>
                </a:lnTo>
                <a:lnTo>
                  <a:pt x="30" y="114"/>
                </a:lnTo>
                <a:lnTo>
                  <a:pt x="31" y="115"/>
                </a:lnTo>
                <a:lnTo>
                  <a:pt x="31" y="119"/>
                </a:lnTo>
                <a:lnTo>
                  <a:pt x="31" y="104"/>
                </a:lnTo>
                <a:lnTo>
                  <a:pt x="31" y="118"/>
                </a:lnTo>
                <a:lnTo>
                  <a:pt x="32" y="117"/>
                </a:lnTo>
                <a:lnTo>
                  <a:pt x="32" y="113"/>
                </a:lnTo>
                <a:lnTo>
                  <a:pt x="32" y="129"/>
                </a:lnTo>
                <a:lnTo>
                  <a:pt x="33" y="128"/>
                </a:lnTo>
                <a:lnTo>
                  <a:pt x="33" y="169"/>
                </a:lnTo>
                <a:lnTo>
                  <a:pt x="33" y="125"/>
                </a:lnTo>
                <a:lnTo>
                  <a:pt x="33" y="135"/>
                </a:lnTo>
                <a:lnTo>
                  <a:pt x="35" y="135"/>
                </a:lnTo>
                <a:lnTo>
                  <a:pt x="35" y="33"/>
                </a:lnTo>
                <a:lnTo>
                  <a:pt x="35" y="108"/>
                </a:lnTo>
                <a:lnTo>
                  <a:pt x="36" y="115"/>
                </a:lnTo>
                <a:lnTo>
                  <a:pt x="36" y="122"/>
                </a:lnTo>
                <a:lnTo>
                  <a:pt x="36" y="98"/>
                </a:lnTo>
                <a:lnTo>
                  <a:pt x="36" y="107"/>
                </a:lnTo>
                <a:lnTo>
                  <a:pt x="37" y="108"/>
                </a:lnTo>
                <a:lnTo>
                  <a:pt x="37" y="112"/>
                </a:lnTo>
                <a:lnTo>
                  <a:pt x="37" y="97"/>
                </a:lnTo>
                <a:lnTo>
                  <a:pt x="37" y="109"/>
                </a:lnTo>
                <a:lnTo>
                  <a:pt x="38" y="110"/>
                </a:lnTo>
                <a:lnTo>
                  <a:pt x="38" y="113"/>
                </a:lnTo>
                <a:lnTo>
                  <a:pt x="38" y="103"/>
                </a:lnTo>
                <a:lnTo>
                  <a:pt x="38" y="112"/>
                </a:lnTo>
                <a:lnTo>
                  <a:pt x="40" y="113"/>
                </a:lnTo>
                <a:lnTo>
                  <a:pt x="40" y="129"/>
                </a:lnTo>
                <a:lnTo>
                  <a:pt x="40" y="103"/>
                </a:lnTo>
                <a:lnTo>
                  <a:pt x="40" y="119"/>
                </a:lnTo>
                <a:lnTo>
                  <a:pt x="41" y="117"/>
                </a:lnTo>
                <a:lnTo>
                  <a:pt x="41" y="130"/>
                </a:lnTo>
                <a:lnTo>
                  <a:pt x="41" y="105"/>
                </a:lnTo>
                <a:lnTo>
                  <a:pt x="41" y="120"/>
                </a:lnTo>
                <a:lnTo>
                  <a:pt x="42" y="119"/>
                </a:lnTo>
                <a:lnTo>
                  <a:pt x="42" y="183"/>
                </a:lnTo>
                <a:lnTo>
                  <a:pt x="42" y="105"/>
                </a:lnTo>
                <a:lnTo>
                  <a:pt x="42" y="170"/>
                </a:lnTo>
                <a:lnTo>
                  <a:pt x="43" y="167"/>
                </a:lnTo>
                <a:lnTo>
                  <a:pt x="43" y="52"/>
                </a:lnTo>
                <a:lnTo>
                  <a:pt x="45" y="52"/>
                </a:lnTo>
                <a:lnTo>
                  <a:pt x="45" y="124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8" name="Freeform 110"/>
          <p:cNvSpPr>
            <a:spLocks/>
          </p:cNvSpPr>
          <p:nvPr/>
        </p:nvSpPr>
        <p:spPr bwMode="auto">
          <a:xfrm>
            <a:off x="5202238" y="5445125"/>
            <a:ext cx="188912" cy="962025"/>
          </a:xfrm>
          <a:custGeom>
            <a:avLst/>
            <a:gdLst>
              <a:gd name="T0" fmla="*/ 2147483646 w 46"/>
              <a:gd name="T1" fmla="*/ 2147483646 h 397"/>
              <a:gd name="T2" fmla="*/ 2147483646 w 46"/>
              <a:gd name="T3" fmla="*/ 2147483646 h 397"/>
              <a:gd name="T4" fmla="*/ 2147483646 w 46"/>
              <a:gd name="T5" fmla="*/ 2147483646 h 397"/>
              <a:gd name="T6" fmla="*/ 2147483646 w 46"/>
              <a:gd name="T7" fmla="*/ 2147483646 h 397"/>
              <a:gd name="T8" fmla="*/ 2147483646 w 46"/>
              <a:gd name="T9" fmla="*/ 2147483646 h 397"/>
              <a:gd name="T10" fmla="*/ 2147483646 w 46"/>
              <a:gd name="T11" fmla="*/ 2147483646 h 397"/>
              <a:gd name="T12" fmla="*/ 2147483646 w 46"/>
              <a:gd name="T13" fmla="*/ 2147483646 h 397"/>
              <a:gd name="T14" fmla="*/ 2147483646 w 46"/>
              <a:gd name="T15" fmla="*/ 2147483646 h 397"/>
              <a:gd name="T16" fmla="*/ 2147483646 w 46"/>
              <a:gd name="T17" fmla="*/ 2147483646 h 397"/>
              <a:gd name="T18" fmla="*/ 2147483646 w 46"/>
              <a:gd name="T19" fmla="*/ 2147483646 h 397"/>
              <a:gd name="T20" fmla="*/ 2147483646 w 46"/>
              <a:gd name="T21" fmla="*/ 2147483646 h 397"/>
              <a:gd name="T22" fmla="*/ 2147483646 w 46"/>
              <a:gd name="T23" fmla="*/ 2147483646 h 397"/>
              <a:gd name="T24" fmla="*/ 2147483646 w 46"/>
              <a:gd name="T25" fmla="*/ 2147483646 h 397"/>
              <a:gd name="T26" fmla="*/ 2147483646 w 46"/>
              <a:gd name="T27" fmla="*/ 2147483646 h 397"/>
              <a:gd name="T28" fmla="*/ 2147483646 w 46"/>
              <a:gd name="T29" fmla="*/ 2147483646 h 397"/>
              <a:gd name="T30" fmla="*/ 2147483646 w 46"/>
              <a:gd name="T31" fmla="*/ 2147483646 h 397"/>
              <a:gd name="T32" fmla="*/ 2147483646 w 46"/>
              <a:gd name="T33" fmla="*/ 2147483646 h 397"/>
              <a:gd name="T34" fmla="*/ 2147483646 w 46"/>
              <a:gd name="T35" fmla="*/ 2147483646 h 397"/>
              <a:gd name="T36" fmla="*/ 2147483646 w 46"/>
              <a:gd name="T37" fmla="*/ 2147483646 h 397"/>
              <a:gd name="T38" fmla="*/ 2147483646 w 46"/>
              <a:gd name="T39" fmla="*/ 2147483646 h 397"/>
              <a:gd name="T40" fmla="*/ 2147483646 w 46"/>
              <a:gd name="T41" fmla="*/ 2147483646 h 397"/>
              <a:gd name="T42" fmla="*/ 2147483646 w 46"/>
              <a:gd name="T43" fmla="*/ 2147483646 h 397"/>
              <a:gd name="T44" fmla="*/ 2147483646 w 46"/>
              <a:gd name="T45" fmla="*/ 2147483646 h 397"/>
              <a:gd name="T46" fmla="*/ 2147483646 w 46"/>
              <a:gd name="T47" fmla="*/ 2147483646 h 397"/>
              <a:gd name="T48" fmla="*/ 2147483646 w 46"/>
              <a:gd name="T49" fmla="*/ 2147483646 h 397"/>
              <a:gd name="T50" fmla="*/ 2147483646 w 46"/>
              <a:gd name="T51" fmla="*/ 2147483646 h 397"/>
              <a:gd name="T52" fmla="*/ 2147483646 w 46"/>
              <a:gd name="T53" fmla="*/ 2147483646 h 397"/>
              <a:gd name="T54" fmla="*/ 2147483646 w 46"/>
              <a:gd name="T55" fmla="*/ 2147483646 h 397"/>
              <a:gd name="T56" fmla="*/ 2147483646 w 46"/>
              <a:gd name="T57" fmla="*/ 2147483646 h 397"/>
              <a:gd name="T58" fmla="*/ 2147483646 w 46"/>
              <a:gd name="T59" fmla="*/ 2147483646 h 397"/>
              <a:gd name="T60" fmla="*/ 2147483646 w 46"/>
              <a:gd name="T61" fmla="*/ 2147483646 h 397"/>
              <a:gd name="T62" fmla="*/ 2147483646 w 46"/>
              <a:gd name="T63" fmla="*/ 2147483646 h 397"/>
              <a:gd name="T64" fmla="*/ 2147483646 w 46"/>
              <a:gd name="T65" fmla="*/ 2147483646 h 397"/>
              <a:gd name="T66" fmla="*/ 2147483646 w 46"/>
              <a:gd name="T67" fmla="*/ 2147483646 h 397"/>
              <a:gd name="T68" fmla="*/ 2147483646 w 46"/>
              <a:gd name="T69" fmla="*/ 2147483646 h 397"/>
              <a:gd name="T70" fmla="*/ 2147483646 w 46"/>
              <a:gd name="T71" fmla="*/ 2147483646 h 397"/>
              <a:gd name="T72" fmla="*/ 2147483646 w 46"/>
              <a:gd name="T73" fmla="*/ 2147483646 h 397"/>
              <a:gd name="T74" fmla="*/ 2147483646 w 46"/>
              <a:gd name="T75" fmla="*/ 2147483646 h 397"/>
              <a:gd name="T76" fmla="*/ 2147483646 w 46"/>
              <a:gd name="T77" fmla="*/ 2147483646 h 397"/>
              <a:gd name="T78" fmla="*/ 2147483646 w 46"/>
              <a:gd name="T79" fmla="*/ 2147483646 h 397"/>
              <a:gd name="T80" fmla="*/ 2147483646 w 46"/>
              <a:gd name="T81" fmla="*/ 2147483646 h 397"/>
              <a:gd name="T82" fmla="*/ 2147483646 w 46"/>
              <a:gd name="T83" fmla="*/ 2147483646 h 3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397"/>
              <a:gd name="T128" fmla="*/ 46 w 46"/>
              <a:gd name="T129" fmla="*/ 397 h 39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397">
                <a:moveTo>
                  <a:pt x="0" y="201"/>
                </a:moveTo>
                <a:lnTo>
                  <a:pt x="0" y="197"/>
                </a:lnTo>
                <a:lnTo>
                  <a:pt x="1" y="192"/>
                </a:lnTo>
                <a:lnTo>
                  <a:pt x="1" y="172"/>
                </a:lnTo>
                <a:lnTo>
                  <a:pt x="1" y="180"/>
                </a:lnTo>
                <a:lnTo>
                  <a:pt x="2" y="181"/>
                </a:lnTo>
                <a:lnTo>
                  <a:pt x="2" y="192"/>
                </a:lnTo>
                <a:lnTo>
                  <a:pt x="2" y="179"/>
                </a:lnTo>
                <a:lnTo>
                  <a:pt x="2" y="184"/>
                </a:lnTo>
                <a:lnTo>
                  <a:pt x="3" y="181"/>
                </a:lnTo>
                <a:lnTo>
                  <a:pt x="3" y="192"/>
                </a:lnTo>
                <a:lnTo>
                  <a:pt x="3" y="176"/>
                </a:lnTo>
                <a:lnTo>
                  <a:pt x="3" y="189"/>
                </a:lnTo>
                <a:lnTo>
                  <a:pt x="5" y="191"/>
                </a:lnTo>
                <a:lnTo>
                  <a:pt x="5" y="196"/>
                </a:lnTo>
                <a:lnTo>
                  <a:pt x="5" y="184"/>
                </a:lnTo>
                <a:lnTo>
                  <a:pt x="5" y="194"/>
                </a:lnTo>
                <a:lnTo>
                  <a:pt x="6" y="191"/>
                </a:lnTo>
                <a:lnTo>
                  <a:pt x="6" y="207"/>
                </a:lnTo>
                <a:lnTo>
                  <a:pt x="6" y="181"/>
                </a:lnTo>
                <a:lnTo>
                  <a:pt x="7" y="180"/>
                </a:lnTo>
                <a:lnTo>
                  <a:pt x="7" y="261"/>
                </a:lnTo>
                <a:lnTo>
                  <a:pt x="7" y="224"/>
                </a:lnTo>
                <a:lnTo>
                  <a:pt x="8" y="220"/>
                </a:lnTo>
                <a:lnTo>
                  <a:pt x="8" y="137"/>
                </a:lnTo>
                <a:lnTo>
                  <a:pt x="8" y="156"/>
                </a:lnTo>
                <a:lnTo>
                  <a:pt x="10" y="154"/>
                </a:lnTo>
                <a:lnTo>
                  <a:pt x="10" y="122"/>
                </a:lnTo>
                <a:lnTo>
                  <a:pt x="10" y="191"/>
                </a:lnTo>
                <a:lnTo>
                  <a:pt x="11" y="190"/>
                </a:lnTo>
                <a:lnTo>
                  <a:pt x="11" y="175"/>
                </a:lnTo>
                <a:lnTo>
                  <a:pt x="11" y="190"/>
                </a:lnTo>
                <a:lnTo>
                  <a:pt x="12" y="189"/>
                </a:lnTo>
                <a:lnTo>
                  <a:pt x="12" y="191"/>
                </a:lnTo>
                <a:lnTo>
                  <a:pt x="12" y="181"/>
                </a:lnTo>
                <a:lnTo>
                  <a:pt x="13" y="182"/>
                </a:lnTo>
                <a:lnTo>
                  <a:pt x="13" y="180"/>
                </a:lnTo>
                <a:lnTo>
                  <a:pt x="13" y="200"/>
                </a:lnTo>
                <a:lnTo>
                  <a:pt x="15" y="200"/>
                </a:lnTo>
                <a:lnTo>
                  <a:pt x="15" y="202"/>
                </a:lnTo>
                <a:lnTo>
                  <a:pt x="15" y="189"/>
                </a:lnTo>
                <a:lnTo>
                  <a:pt x="15" y="197"/>
                </a:lnTo>
                <a:lnTo>
                  <a:pt x="16" y="194"/>
                </a:lnTo>
                <a:lnTo>
                  <a:pt x="16" y="187"/>
                </a:lnTo>
                <a:lnTo>
                  <a:pt x="16" y="291"/>
                </a:lnTo>
                <a:lnTo>
                  <a:pt x="17" y="299"/>
                </a:lnTo>
                <a:lnTo>
                  <a:pt x="17" y="300"/>
                </a:lnTo>
                <a:lnTo>
                  <a:pt x="17" y="136"/>
                </a:lnTo>
                <a:lnTo>
                  <a:pt x="17" y="219"/>
                </a:lnTo>
                <a:lnTo>
                  <a:pt x="18" y="247"/>
                </a:lnTo>
                <a:lnTo>
                  <a:pt x="18" y="355"/>
                </a:lnTo>
                <a:lnTo>
                  <a:pt x="18" y="11"/>
                </a:lnTo>
                <a:lnTo>
                  <a:pt x="18" y="150"/>
                </a:lnTo>
                <a:lnTo>
                  <a:pt x="20" y="151"/>
                </a:lnTo>
                <a:lnTo>
                  <a:pt x="20" y="189"/>
                </a:lnTo>
                <a:lnTo>
                  <a:pt x="20" y="174"/>
                </a:lnTo>
                <a:lnTo>
                  <a:pt x="21" y="175"/>
                </a:lnTo>
                <a:lnTo>
                  <a:pt x="21" y="189"/>
                </a:lnTo>
                <a:lnTo>
                  <a:pt x="22" y="187"/>
                </a:lnTo>
                <a:lnTo>
                  <a:pt x="22" y="205"/>
                </a:lnTo>
                <a:lnTo>
                  <a:pt x="22" y="172"/>
                </a:lnTo>
                <a:lnTo>
                  <a:pt x="22" y="192"/>
                </a:lnTo>
                <a:lnTo>
                  <a:pt x="23" y="194"/>
                </a:lnTo>
                <a:lnTo>
                  <a:pt x="23" y="197"/>
                </a:lnTo>
                <a:lnTo>
                  <a:pt x="23" y="190"/>
                </a:lnTo>
                <a:lnTo>
                  <a:pt x="25" y="189"/>
                </a:lnTo>
                <a:lnTo>
                  <a:pt x="25" y="187"/>
                </a:lnTo>
                <a:lnTo>
                  <a:pt x="25" y="336"/>
                </a:lnTo>
                <a:lnTo>
                  <a:pt x="26" y="330"/>
                </a:lnTo>
                <a:lnTo>
                  <a:pt x="26" y="154"/>
                </a:lnTo>
                <a:lnTo>
                  <a:pt x="26" y="185"/>
                </a:lnTo>
                <a:lnTo>
                  <a:pt x="27" y="211"/>
                </a:lnTo>
                <a:lnTo>
                  <a:pt x="27" y="335"/>
                </a:lnTo>
                <a:lnTo>
                  <a:pt x="27" y="0"/>
                </a:lnTo>
                <a:lnTo>
                  <a:pt x="27" y="65"/>
                </a:lnTo>
                <a:lnTo>
                  <a:pt x="28" y="54"/>
                </a:lnTo>
                <a:lnTo>
                  <a:pt x="28" y="184"/>
                </a:lnTo>
                <a:lnTo>
                  <a:pt x="28" y="52"/>
                </a:lnTo>
                <a:lnTo>
                  <a:pt x="28" y="177"/>
                </a:lnTo>
                <a:lnTo>
                  <a:pt x="30" y="176"/>
                </a:lnTo>
                <a:lnTo>
                  <a:pt x="30" y="180"/>
                </a:lnTo>
                <a:lnTo>
                  <a:pt x="30" y="152"/>
                </a:lnTo>
                <a:lnTo>
                  <a:pt x="30" y="180"/>
                </a:lnTo>
                <a:lnTo>
                  <a:pt x="31" y="179"/>
                </a:lnTo>
                <a:lnTo>
                  <a:pt x="31" y="190"/>
                </a:lnTo>
                <a:lnTo>
                  <a:pt x="31" y="189"/>
                </a:lnTo>
                <a:lnTo>
                  <a:pt x="32" y="191"/>
                </a:lnTo>
                <a:lnTo>
                  <a:pt x="32" y="201"/>
                </a:lnTo>
                <a:lnTo>
                  <a:pt x="32" y="174"/>
                </a:lnTo>
                <a:lnTo>
                  <a:pt x="32" y="190"/>
                </a:lnTo>
                <a:lnTo>
                  <a:pt x="33" y="195"/>
                </a:lnTo>
                <a:lnTo>
                  <a:pt x="33" y="269"/>
                </a:lnTo>
                <a:lnTo>
                  <a:pt x="33" y="225"/>
                </a:lnTo>
                <a:lnTo>
                  <a:pt x="35" y="230"/>
                </a:lnTo>
                <a:lnTo>
                  <a:pt x="35" y="397"/>
                </a:lnTo>
                <a:lnTo>
                  <a:pt x="35" y="126"/>
                </a:lnTo>
                <a:lnTo>
                  <a:pt x="35" y="152"/>
                </a:lnTo>
                <a:lnTo>
                  <a:pt x="36" y="150"/>
                </a:lnTo>
                <a:lnTo>
                  <a:pt x="36" y="239"/>
                </a:lnTo>
                <a:lnTo>
                  <a:pt x="36" y="29"/>
                </a:lnTo>
                <a:lnTo>
                  <a:pt x="37" y="22"/>
                </a:lnTo>
                <a:lnTo>
                  <a:pt x="37" y="171"/>
                </a:lnTo>
                <a:lnTo>
                  <a:pt x="38" y="174"/>
                </a:lnTo>
                <a:lnTo>
                  <a:pt x="38" y="181"/>
                </a:lnTo>
                <a:lnTo>
                  <a:pt x="38" y="167"/>
                </a:lnTo>
                <a:lnTo>
                  <a:pt x="38" y="170"/>
                </a:lnTo>
                <a:lnTo>
                  <a:pt x="40" y="169"/>
                </a:lnTo>
                <a:lnTo>
                  <a:pt x="40" y="192"/>
                </a:lnTo>
                <a:lnTo>
                  <a:pt x="40" y="177"/>
                </a:lnTo>
                <a:lnTo>
                  <a:pt x="41" y="174"/>
                </a:lnTo>
                <a:lnTo>
                  <a:pt x="41" y="197"/>
                </a:lnTo>
                <a:lnTo>
                  <a:pt x="41" y="172"/>
                </a:lnTo>
                <a:lnTo>
                  <a:pt x="41" y="194"/>
                </a:lnTo>
                <a:lnTo>
                  <a:pt x="42" y="200"/>
                </a:lnTo>
                <a:lnTo>
                  <a:pt x="42" y="254"/>
                </a:lnTo>
                <a:lnTo>
                  <a:pt x="42" y="234"/>
                </a:lnTo>
                <a:lnTo>
                  <a:pt x="43" y="252"/>
                </a:lnTo>
                <a:lnTo>
                  <a:pt x="43" y="351"/>
                </a:lnTo>
                <a:lnTo>
                  <a:pt x="43" y="124"/>
                </a:lnTo>
                <a:lnTo>
                  <a:pt x="45" y="114"/>
                </a:lnTo>
                <a:lnTo>
                  <a:pt x="45" y="232"/>
                </a:lnTo>
                <a:lnTo>
                  <a:pt x="45" y="80"/>
                </a:lnTo>
                <a:lnTo>
                  <a:pt x="45" y="207"/>
                </a:lnTo>
                <a:lnTo>
                  <a:pt x="46" y="196"/>
                </a:lnTo>
                <a:lnTo>
                  <a:pt x="46" y="16"/>
                </a:lnTo>
                <a:lnTo>
                  <a:pt x="46" y="81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89" name="Freeform 111"/>
          <p:cNvSpPr>
            <a:spLocks/>
          </p:cNvSpPr>
          <p:nvPr/>
        </p:nvSpPr>
        <p:spPr bwMode="auto">
          <a:xfrm>
            <a:off x="5391150" y="5475288"/>
            <a:ext cx="206375" cy="928687"/>
          </a:xfrm>
          <a:custGeom>
            <a:avLst/>
            <a:gdLst>
              <a:gd name="T0" fmla="*/ 2147483646 w 50"/>
              <a:gd name="T1" fmla="*/ 2147483646 h 384"/>
              <a:gd name="T2" fmla="*/ 2147483646 w 50"/>
              <a:gd name="T3" fmla="*/ 2147483646 h 384"/>
              <a:gd name="T4" fmla="*/ 2147483646 w 50"/>
              <a:gd name="T5" fmla="*/ 2147483646 h 384"/>
              <a:gd name="T6" fmla="*/ 2147483646 w 50"/>
              <a:gd name="T7" fmla="*/ 2147483646 h 384"/>
              <a:gd name="T8" fmla="*/ 2147483646 w 50"/>
              <a:gd name="T9" fmla="*/ 2147483646 h 384"/>
              <a:gd name="T10" fmla="*/ 2147483646 w 50"/>
              <a:gd name="T11" fmla="*/ 2147483646 h 384"/>
              <a:gd name="T12" fmla="*/ 2147483646 w 50"/>
              <a:gd name="T13" fmla="*/ 2147483646 h 384"/>
              <a:gd name="T14" fmla="*/ 2147483646 w 50"/>
              <a:gd name="T15" fmla="*/ 2147483646 h 384"/>
              <a:gd name="T16" fmla="*/ 2147483646 w 50"/>
              <a:gd name="T17" fmla="*/ 2147483646 h 384"/>
              <a:gd name="T18" fmla="*/ 2147483646 w 50"/>
              <a:gd name="T19" fmla="*/ 2147483646 h 384"/>
              <a:gd name="T20" fmla="*/ 2147483646 w 50"/>
              <a:gd name="T21" fmla="*/ 2147483646 h 384"/>
              <a:gd name="T22" fmla="*/ 2147483646 w 50"/>
              <a:gd name="T23" fmla="*/ 2147483646 h 384"/>
              <a:gd name="T24" fmla="*/ 2147483646 w 50"/>
              <a:gd name="T25" fmla="*/ 2147483646 h 384"/>
              <a:gd name="T26" fmla="*/ 2147483646 w 50"/>
              <a:gd name="T27" fmla="*/ 2147483646 h 384"/>
              <a:gd name="T28" fmla="*/ 2147483646 w 50"/>
              <a:gd name="T29" fmla="*/ 2147483646 h 384"/>
              <a:gd name="T30" fmla="*/ 2147483646 w 50"/>
              <a:gd name="T31" fmla="*/ 2147483646 h 384"/>
              <a:gd name="T32" fmla="*/ 2147483646 w 50"/>
              <a:gd name="T33" fmla="*/ 2147483646 h 384"/>
              <a:gd name="T34" fmla="*/ 2147483646 w 50"/>
              <a:gd name="T35" fmla="*/ 2147483646 h 384"/>
              <a:gd name="T36" fmla="*/ 2147483646 w 50"/>
              <a:gd name="T37" fmla="*/ 2147483646 h 384"/>
              <a:gd name="T38" fmla="*/ 2147483646 w 50"/>
              <a:gd name="T39" fmla="*/ 2147483646 h 384"/>
              <a:gd name="T40" fmla="*/ 2147483646 w 50"/>
              <a:gd name="T41" fmla="*/ 2147483646 h 384"/>
              <a:gd name="T42" fmla="*/ 2147483646 w 50"/>
              <a:gd name="T43" fmla="*/ 2147483646 h 384"/>
              <a:gd name="T44" fmla="*/ 2147483646 w 50"/>
              <a:gd name="T45" fmla="*/ 2147483646 h 384"/>
              <a:gd name="T46" fmla="*/ 2147483646 w 50"/>
              <a:gd name="T47" fmla="*/ 2147483646 h 384"/>
              <a:gd name="T48" fmla="*/ 2147483646 w 50"/>
              <a:gd name="T49" fmla="*/ 2147483646 h 384"/>
              <a:gd name="T50" fmla="*/ 2147483646 w 50"/>
              <a:gd name="T51" fmla="*/ 2147483646 h 384"/>
              <a:gd name="T52" fmla="*/ 2147483646 w 50"/>
              <a:gd name="T53" fmla="*/ 2147483646 h 384"/>
              <a:gd name="T54" fmla="*/ 2147483646 w 50"/>
              <a:gd name="T55" fmla="*/ 2147483646 h 384"/>
              <a:gd name="T56" fmla="*/ 2147483646 w 50"/>
              <a:gd name="T57" fmla="*/ 2147483646 h 384"/>
              <a:gd name="T58" fmla="*/ 2147483646 w 50"/>
              <a:gd name="T59" fmla="*/ 2147483646 h 384"/>
              <a:gd name="T60" fmla="*/ 2147483646 w 50"/>
              <a:gd name="T61" fmla="*/ 2147483646 h 384"/>
              <a:gd name="T62" fmla="*/ 2147483646 w 50"/>
              <a:gd name="T63" fmla="*/ 2147483646 h 384"/>
              <a:gd name="T64" fmla="*/ 2147483646 w 50"/>
              <a:gd name="T65" fmla="*/ 2147483646 h 384"/>
              <a:gd name="T66" fmla="*/ 2147483646 w 50"/>
              <a:gd name="T67" fmla="*/ 2147483646 h 384"/>
              <a:gd name="T68" fmla="*/ 2147483646 w 50"/>
              <a:gd name="T69" fmla="*/ 2147483646 h 384"/>
              <a:gd name="T70" fmla="*/ 2147483646 w 50"/>
              <a:gd name="T71" fmla="*/ 2147483646 h 384"/>
              <a:gd name="T72" fmla="*/ 2147483646 w 50"/>
              <a:gd name="T73" fmla="*/ 2147483646 h 384"/>
              <a:gd name="T74" fmla="*/ 2147483646 w 50"/>
              <a:gd name="T75" fmla="*/ 2147483646 h 384"/>
              <a:gd name="T76" fmla="*/ 2147483646 w 50"/>
              <a:gd name="T77" fmla="*/ 2147483646 h 384"/>
              <a:gd name="T78" fmla="*/ 2147483646 w 50"/>
              <a:gd name="T79" fmla="*/ 2147483646 h 384"/>
              <a:gd name="T80" fmla="*/ 2147483646 w 50"/>
              <a:gd name="T81" fmla="*/ 2147483646 h 384"/>
              <a:gd name="T82" fmla="*/ 2147483646 w 50"/>
              <a:gd name="T83" fmla="*/ 2147483646 h 38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0"/>
              <a:gd name="T127" fmla="*/ 0 h 384"/>
              <a:gd name="T128" fmla="*/ 50 w 50"/>
              <a:gd name="T129" fmla="*/ 384 h 38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0" h="384">
                <a:moveTo>
                  <a:pt x="0" y="69"/>
                </a:moveTo>
                <a:lnTo>
                  <a:pt x="1" y="92"/>
                </a:lnTo>
                <a:lnTo>
                  <a:pt x="1" y="175"/>
                </a:lnTo>
                <a:lnTo>
                  <a:pt x="1" y="155"/>
                </a:lnTo>
                <a:lnTo>
                  <a:pt x="2" y="154"/>
                </a:lnTo>
                <a:lnTo>
                  <a:pt x="2" y="178"/>
                </a:lnTo>
                <a:lnTo>
                  <a:pt x="2" y="173"/>
                </a:lnTo>
                <a:lnTo>
                  <a:pt x="4" y="175"/>
                </a:lnTo>
                <a:lnTo>
                  <a:pt x="4" y="183"/>
                </a:lnTo>
                <a:lnTo>
                  <a:pt x="4" y="164"/>
                </a:lnTo>
                <a:lnTo>
                  <a:pt x="4" y="178"/>
                </a:lnTo>
                <a:lnTo>
                  <a:pt x="5" y="179"/>
                </a:lnTo>
                <a:lnTo>
                  <a:pt x="5" y="238"/>
                </a:lnTo>
                <a:lnTo>
                  <a:pt x="5" y="200"/>
                </a:lnTo>
                <a:lnTo>
                  <a:pt x="6" y="197"/>
                </a:lnTo>
                <a:lnTo>
                  <a:pt x="6" y="349"/>
                </a:lnTo>
                <a:lnTo>
                  <a:pt x="6" y="183"/>
                </a:lnTo>
                <a:lnTo>
                  <a:pt x="7" y="177"/>
                </a:lnTo>
                <a:lnTo>
                  <a:pt x="7" y="112"/>
                </a:lnTo>
                <a:lnTo>
                  <a:pt x="7" y="174"/>
                </a:lnTo>
                <a:lnTo>
                  <a:pt x="9" y="173"/>
                </a:lnTo>
                <a:lnTo>
                  <a:pt x="9" y="224"/>
                </a:lnTo>
                <a:lnTo>
                  <a:pt x="9" y="0"/>
                </a:lnTo>
                <a:lnTo>
                  <a:pt x="9" y="33"/>
                </a:lnTo>
                <a:lnTo>
                  <a:pt x="10" y="74"/>
                </a:lnTo>
                <a:lnTo>
                  <a:pt x="10" y="168"/>
                </a:lnTo>
                <a:lnTo>
                  <a:pt x="10" y="162"/>
                </a:lnTo>
                <a:lnTo>
                  <a:pt x="11" y="164"/>
                </a:lnTo>
                <a:lnTo>
                  <a:pt x="11" y="169"/>
                </a:lnTo>
                <a:lnTo>
                  <a:pt x="11" y="160"/>
                </a:lnTo>
                <a:lnTo>
                  <a:pt x="11" y="167"/>
                </a:lnTo>
                <a:lnTo>
                  <a:pt x="12" y="169"/>
                </a:lnTo>
                <a:lnTo>
                  <a:pt x="12" y="184"/>
                </a:lnTo>
                <a:lnTo>
                  <a:pt x="12" y="178"/>
                </a:lnTo>
                <a:lnTo>
                  <a:pt x="14" y="177"/>
                </a:lnTo>
                <a:lnTo>
                  <a:pt x="14" y="269"/>
                </a:lnTo>
                <a:lnTo>
                  <a:pt x="14" y="222"/>
                </a:lnTo>
                <a:lnTo>
                  <a:pt x="15" y="199"/>
                </a:lnTo>
                <a:lnTo>
                  <a:pt x="15" y="359"/>
                </a:lnTo>
                <a:lnTo>
                  <a:pt x="15" y="147"/>
                </a:lnTo>
                <a:lnTo>
                  <a:pt x="15" y="193"/>
                </a:lnTo>
                <a:lnTo>
                  <a:pt x="16" y="188"/>
                </a:lnTo>
                <a:lnTo>
                  <a:pt x="16" y="109"/>
                </a:lnTo>
                <a:lnTo>
                  <a:pt x="16" y="127"/>
                </a:lnTo>
                <a:lnTo>
                  <a:pt x="17" y="128"/>
                </a:lnTo>
                <a:lnTo>
                  <a:pt x="17" y="205"/>
                </a:lnTo>
                <a:lnTo>
                  <a:pt x="17" y="69"/>
                </a:lnTo>
                <a:lnTo>
                  <a:pt x="19" y="37"/>
                </a:lnTo>
                <a:lnTo>
                  <a:pt x="19" y="4"/>
                </a:lnTo>
                <a:lnTo>
                  <a:pt x="19" y="162"/>
                </a:lnTo>
                <a:lnTo>
                  <a:pt x="20" y="163"/>
                </a:lnTo>
                <a:lnTo>
                  <a:pt x="20" y="154"/>
                </a:lnTo>
                <a:lnTo>
                  <a:pt x="20" y="175"/>
                </a:lnTo>
                <a:lnTo>
                  <a:pt x="21" y="177"/>
                </a:lnTo>
                <a:lnTo>
                  <a:pt x="21" y="182"/>
                </a:lnTo>
                <a:lnTo>
                  <a:pt x="21" y="165"/>
                </a:lnTo>
                <a:lnTo>
                  <a:pt x="21" y="177"/>
                </a:lnTo>
                <a:lnTo>
                  <a:pt x="22" y="178"/>
                </a:lnTo>
                <a:lnTo>
                  <a:pt x="22" y="175"/>
                </a:lnTo>
                <a:lnTo>
                  <a:pt x="22" y="185"/>
                </a:lnTo>
                <a:lnTo>
                  <a:pt x="24" y="190"/>
                </a:lnTo>
                <a:lnTo>
                  <a:pt x="24" y="147"/>
                </a:lnTo>
                <a:lnTo>
                  <a:pt x="24" y="357"/>
                </a:lnTo>
                <a:lnTo>
                  <a:pt x="25" y="367"/>
                </a:lnTo>
                <a:lnTo>
                  <a:pt x="25" y="373"/>
                </a:lnTo>
                <a:lnTo>
                  <a:pt x="25" y="123"/>
                </a:lnTo>
                <a:lnTo>
                  <a:pt x="25" y="143"/>
                </a:lnTo>
                <a:lnTo>
                  <a:pt x="26" y="135"/>
                </a:lnTo>
                <a:lnTo>
                  <a:pt x="26" y="118"/>
                </a:lnTo>
                <a:lnTo>
                  <a:pt x="26" y="189"/>
                </a:lnTo>
                <a:lnTo>
                  <a:pt x="27" y="190"/>
                </a:lnTo>
                <a:lnTo>
                  <a:pt x="27" y="239"/>
                </a:lnTo>
                <a:lnTo>
                  <a:pt x="27" y="7"/>
                </a:lnTo>
                <a:lnTo>
                  <a:pt x="27" y="102"/>
                </a:lnTo>
                <a:lnTo>
                  <a:pt x="29" y="102"/>
                </a:lnTo>
                <a:lnTo>
                  <a:pt x="29" y="182"/>
                </a:lnTo>
                <a:lnTo>
                  <a:pt x="29" y="148"/>
                </a:lnTo>
                <a:lnTo>
                  <a:pt x="30" y="147"/>
                </a:lnTo>
                <a:lnTo>
                  <a:pt x="30" y="177"/>
                </a:lnTo>
                <a:lnTo>
                  <a:pt x="31" y="178"/>
                </a:lnTo>
                <a:lnTo>
                  <a:pt x="31" y="167"/>
                </a:lnTo>
                <a:lnTo>
                  <a:pt x="31" y="188"/>
                </a:lnTo>
                <a:lnTo>
                  <a:pt x="32" y="190"/>
                </a:lnTo>
                <a:lnTo>
                  <a:pt x="32" y="268"/>
                </a:lnTo>
                <a:lnTo>
                  <a:pt x="32" y="174"/>
                </a:lnTo>
                <a:lnTo>
                  <a:pt x="32" y="240"/>
                </a:lnTo>
                <a:lnTo>
                  <a:pt x="34" y="217"/>
                </a:lnTo>
                <a:lnTo>
                  <a:pt x="34" y="384"/>
                </a:lnTo>
                <a:lnTo>
                  <a:pt x="34" y="124"/>
                </a:lnTo>
                <a:lnTo>
                  <a:pt x="35" y="105"/>
                </a:lnTo>
                <a:lnTo>
                  <a:pt x="35" y="95"/>
                </a:lnTo>
                <a:lnTo>
                  <a:pt x="35" y="182"/>
                </a:lnTo>
                <a:lnTo>
                  <a:pt x="36" y="183"/>
                </a:lnTo>
                <a:lnTo>
                  <a:pt x="36" y="258"/>
                </a:lnTo>
                <a:lnTo>
                  <a:pt x="36" y="39"/>
                </a:lnTo>
                <a:lnTo>
                  <a:pt x="37" y="15"/>
                </a:lnTo>
                <a:lnTo>
                  <a:pt x="37" y="8"/>
                </a:lnTo>
                <a:lnTo>
                  <a:pt x="37" y="169"/>
                </a:lnTo>
                <a:lnTo>
                  <a:pt x="39" y="170"/>
                </a:lnTo>
                <a:lnTo>
                  <a:pt x="39" y="177"/>
                </a:lnTo>
                <a:lnTo>
                  <a:pt x="39" y="159"/>
                </a:lnTo>
                <a:lnTo>
                  <a:pt x="39" y="169"/>
                </a:lnTo>
                <a:lnTo>
                  <a:pt x="40" y="168"/>
                </a:lnTo>
                <a:lnTo>
                  <a:pt x="40" y="189"/>
                </a:lnTo>
                <a:lnTo>
                  <a:pt x="40" y="164"/>
                </a:lnTo>
                <a:lnTo>
                  <a:pt x="40" y="169"/>
                </a:lnTo>
                <a:lnTo>
                  <a:pt x="41" y="172"/>
                </a:lnTo>
                <a:lnTo>
                  <a:pt x="41" y="189"/>
                </a:lnTo>
                <a:lnTo>
                  <a:pt x="42" y="193"/>
                </a:lnTo>
                <a:lnTo>
                  <a:pt x="42" y="369"/>
                </a:lnTo>
                <a:lnTo>
                  <a:pt x="42" y="173"/>
                </a:lnTo>
                <a:lnTo>
                  <a:pt x="42" y="310"/>
                </a:lnTo>
                <a:lnTo>
                  <a:pt x="44" y="283"/>
                </a:lnTo>
                <a:lnTo>
                  <a:pt x="44" y="99"/>
                </a:lnTo>
                <a:lnTo>
                  <a:pt x="44" y="139"/>
                </a:lnTo>
                <a:lnTo>
                  <a:pt x="45" y="149"/>
                </a:lnTo>
                <a:lnTo>
                  <a:pt x="45" y="252"/>
                </a:lnTo>
                <a:lnTo>
                  <a:pt x="46" y="275"/>
                </a:lnTo>
                <a:lnTo>
                  <a:pt x="46" y="309"/>
                </a:lnTo>
                <a:lnTo>
                  <a:pt x="46" y="4"/>
                </a:lnTo>
                <a:lnTo>
                  <a:pt x="46" y="135"/>
                </a:lnTo>
                <a:lnTo>
                  <a:pt x="47" y="142"/>
                </a:lnTo>
                <a:lnTo>
                  <a:pt x="47" y="174"/>
                </a:lnTo>
                <a:lnTo>
                  <a:pt x="49" y="173"/>
                </a:lnTo>
                <a:lnTo>
                  <a:pt x="49" y="160"/>
                </a:lnTo>
                <a:lnTo>
                  <a:pt x="49" y="179"/>
                </a:lnTo>
                <a:lnTo>
                  <a:pt x="50" y="178"/>
                </a:lnTo>
                <a:lnTo>
                  <a:pt x="50" y="18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0" name="Freeform 112"/>
          <p:cNvSpPr>
            <a:spLocks/>
          </p:cNvSpPr>
          <p:nvPr/>
        </p:nvSpPr>
        <p:spPr bwMode="auto">
          <a:xfrm>
            <a:off x="5597525" y="5475288"/>
            <a:ext cx="185738" cy="828675"/>
          </a:xfrm>
          <a:custGeom>
            <a:avLst/>
            <a:gdLst>
              <a:gd name="T0" fmla="*/ 0 w 45"/>
              <a:gd name="T1" fmla="*/ 2147483646 h 343"/>
              <a:gd name="T2" fmla="*/ 2147483646 w 45"/>
              <a:gd name="T3" fmla="*/ 2147483646 h 343"/>
              <a:gd name="T4" fmla="*/ 2147483646 w 45"/>
              <a:gd name="T5" fmla="*/ 2147483646 h 343"/>
              <a:gd name="T6" fmla="*/ 2147483646 w 45"/>
              <a:gd name="T7" fmla="*/ 2147483646 h 343"/>
              <a:gd name="T8" fmla="*/ 2147483646 w 45"/>
              <a:gd name="T9" fmla="*/ 2147483646 h 343"/>
              <a:gd name="T10" fmla="*/ 2147483646 w 45"/>
              <a:gd name="T11" fmla="*/ 2147483646 h 343"/>
              <a:gd name="T12" fmla="*/ 2147483646 w 45"/>
              <a:gd name="T13" fmla="*/ 2147483646 h 343"/>
              <a:gd name="T14" fmla="*/ 2147483646 w 45"/>
              <a:gd name="T15" fmla="*/ 2147483646 h 343"/>
              <a:gd name="T16" fmla="*/ 2147483646 w 45"/>
              <a:gd name="T17" fmla="*/ 2147483646 h 343"/>
              <a:gd name="T18" fmla="*/ 2147483646 w 45"/>
              <a:gd name="T19" fmla="*/ 2147483646 h 343"/>
              <a:gd name="T20" fmla="*/ 2147483646 w 45"/>
              <a:gd name="T21" fmla="*/ 2147483646 h 343"/>
              <a:gd name="T22" fmla="*/ 2147483646 w 45"/>
              <a:gd name="T23" fmla="*/ 2147483646 h 343"/>
              <a:gd name="T24" fmla="*/ 2147483646 w 45"/>
              <a:gd name="T25" fmla="*/ 2147483646 h 343"/>
              <a:gd name="T26" fmla="*/ 2147483646 w 45"/>
              <a:gd name="T27" fmla="*/ 2147483646 h 343"/>
              <a:gd name="T28" fmla="*/ 2147483646 w 45"/>
              <a:gd name="T29" fmla="*/ 2147483646 h 343"/>
              <a:gd name="T30" fmla="*/ 2147483646 w 45"/>
              <a:gd name="T31" fmla="*/ 2147483646 h 343"/>
              <a:gd name="T32" fmla="*/ 2147483646 w 45"/>
              <a:gd name="T33" fmla="*/ 2147483646 h 343"/>
              <a:gd name="T34" fmla="*/ 2147483646 w 45"/>
              <a:gd name="T35" fmla="*/ 2147483646 h 343"/>
              <a:gd name="T36" fmla="*/ 2147483646 w 45"/>
              <a:gd name="T37" fmla="*/ 2147483646 h 343"/>
              <a:gd name="T38" fmla="*/ 2147483646 w 45"/>
              <a:gd name="T39" fmla="*/ 2147483646 h 343"/>
              <a:gd name="T40" fmla="*/ 2147483646 w 45"/>
              <a:gd name="T41" fmla="*/ 2147483646 h 343"/>
              <a:gd name="T42" fmla="*/ 2147483646 w 45"/>
              <a:gd name="T43" fmla="*/ 2147483646 h 343"/>
              <a:gd name="T44" fmla="*/ 2147483646 w 45"/>
              <a:gd name="T45" fmla="*/ 2147483646 h 343"/>
              <a:gd name="T46" fmla="*/ 2147483646 w 45"/>
              <a:gd name="T47" fmla="*/ 2147483646 h 343"/>
              <a:gd name="T48" fmla="*/ 2147483646 w 45"/>
              <a:gd name="T49" fmla="*/ 2147483646 h 343"/>
              <a:gd name="T50" fmla="*/ 2147483646 w 45"/>
              <a:gd name="T51" fmla="*/ 2147483646 h 343"/>
              <a:gd name="T52" fmla="*/ 2147483646 w 45"/>
              <a:gd name="T53" fmla="*/ 2147483646 h 343"/>
              <a:gd name="T54" fmla="*/ 2147483646 w 45"/>
              <a:gd name="T55" fmla="*/ 2147483646 h 343"/>
              <a:gd name="T56" fmla="*/ 2147483646 w 45"/>
              <a:gd name="T57" fmla="*/ 2147483646 h 343"/>
              <a:gd name="T58" fmla="*/ 2147483646 w 45"/>
              <a:gd name="T59" fmla="*/ 2147483646 h 343"/>
              <a:gd name="T60" fmla="*/ 2147483646 w 45"/>
              <a:gd name="T61" fmla="*/ 2147483646 h 343"/>
              <a:gd name="T62" fmla="*/ 2147483646 w 45"/>
              <a:gd name="T63" fmla="*/ 0 h 343"/>
              <a:gd name="T64" fmla="*/ 2147483646 w 45"/>
              <a:gd name="T65" fmla="*/ 2147483646 h 343"/>
              <a:gd name="T66" fmla="*/ 2147483646 w 45"/>
              <a:gd name="T67" fmla="*/ 2147483646 h 343"/>
              <a:gd name="T68" fmla="*/ 2147483646 w 45"/>
              <a:gd name="T69" fmla="*/ 2147483646 h 343"/>
              <a:gd name="T70" fmla="*/ 2147483646 w 45"/>
              <a:gd name="T71" fmla="*/ 2147483646 h 343"/>
              <a:gd name="T72" fmla="*/ 2147483646 w 45"/>
              <a:gd name="T73" fmla="*/ 2147483646 h 343"/>
              <a:gd name="T74" fmla="*/ 2147483646 w 45"/>
              <a:gd name="T75" fmla="*/ 2147483646 h 343"/>
              <a:gd name="T76" fmla="*/ 2147483646 w 45"/>
              <a:gd name="T77" fmla="*/ 2147483646 h 343"/>
              <a:gd name="T78" fmla="*/ 2147483646 w 45"/>
              <a:gd name="T79" fmla="*/ 2147483646 h 343"/>
              <a:gd name="T80" fmla="*/ 2147483646 w 45"/>
              <a:gd name="T81" fmla="*/ 2147483646 h 343"/>
              <a:gd name="T82" fmla="*/ 2147483646 w 45"/>
              <a:gd name="T83" fmla="*/ 2147483646 h 34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343"/>
              <a:gd name="T128" fmla="*/ 45 w 45"/>
              <a:gd name="T129" fmla="*/ 343 h 34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343">
                <a:moveTo>
                  <a:pt x="0" y="185"/>
                </a:moveTo>
                <a:lnTo>
                  <a:pt x="0" y="169"/>
                </a:lnTo>
                <a:lnTo>
                  <a:pt x="0" y="182"/>
                </a:lnTo>
                <a:lnTo>
                  <a:pt x="1" y="180"/>
                </a:lnTo>
                <a:lnTo>
                  <a:pt x="1" y="247"/>
                </a:lnTo>
                <a:lnTo>
                  <a:pt x="1" y="179"/>
                </a:lnTo>
                <a:lnTo>
                  <a:pt x="1" y="202"/>
                </a:lnTo>
                <a:lnTo>
                  <a:pt x="2" y="215"/>
                </a:lnTo>
                <a:lnTo>
                  <a:pt x="2" y="337"/>
                </a:lnTo>
                <a:lnTo>
                  <a:pt x="2" y="135"/>
                </a:lnTo>
                <a:lnTo>
                  <a:pt x="4" y="124"/>
                </a:lnTo>
                <a:lnTo>
                  <a:pt x="4" y="123"/>
                </a:lnTo>
                <a:lnTo>
                  <a:pt x="4" y="210"/>
                </a:lnTo>
                <a:lnTo>
                  <a:pt x="5" y="207"/>
                </a:lnTo>
                <a:lnTo>
                  <a:pt x="5" y="8"/>
                </a:lnTo>
                <a:lnTo>
                  <a:pt x="5" y="99"/>
                </a:lnTo>
                <a:lnTo>
                  <a:pt x="6" y="105"/>
                </a:lnTo>
                <a:lnTo>
                  <a:pt x="6" y="172"/>
                </a:lnTo>
                <a:lnTo>
                  <a:pt x="6" y="170"/>
                </a:lnTo>
                <a:lnTo>
                  <a:pt x="7" y="174"/>
                </a:lnTo>
                <a:lnTo>
                  <a:pt x="7" y="179"/>
                </a:lnTo>
                <a:lnTo>
                  <a:pt x="7" y="169"/>
                </a:lnTo>
                <a:lnTo>
                  <a:pt x="7" y="173"/>
                </a:lnTo>
                <a:lnTo>
                  <a:pt x="9" y="175"/>
                </a:lnTo>
                <a:lnTo>
                  <a:pt x="9" y="189"/>
                </a:lnTo>
                <a:lnTo>
                  <a:pt x="9" y="165"/>
                </a:lnTo>
                <a:lnTo>
                  <a:pt x="9" y="183"/>
                </a:lnTo>
                <a:lnTo>
                  <a:pt x="10" y="184"/>
                </a:lnTo>
                <a:lnTo>
                  <a:pt x="10" y="173"/>
                </a:lnTo>
                <a:lnTo>
                  <a:pt x="10" y="218"/>
                </a:lnTo>
                <a:lnTo>
                  <a:pt x="11" y="225"/>
                </a:lnTo>
                <a:lnTo>
                  <a:pt x="11" y="325"/>
                </a:lnTo>
                <a:lnTo>
                  <a:pt x="11" y="164"/>
                </a:lnTo>
                <a:lnTo>
                  <a:pt x="11" y="268"/>
                </a:lnTo>
                <a:lnTo>
                  <a:pt x="12" y="252"/>
                </a:lnTo>
                <a:lnTo>
                  <a:pt x="12" y="148"/>
                </a:lnTo>
                <a:lnTo>
                  <a:pt x="12" y="149"/>
                </a:lnTo>
                <a:lnTo>
                  <a:pt x="14" y="155"/>
                </a:lnTo>
                <a:lnTo>
                  <a:pt x="14" y="240"/>
                </a:lnTo>
                <a:lnTo>
                  <a:pt x="14" y="33"/>
                </a:lnTo>
                <a:lnTo>
                  <a:pt x="15" y="30"/>
                </a:lnTo>
                <a:lnTo>
                  <a:pt x="15" y="183"/>
                </a:lnTo>
                <a:lnTo>
                  <a:pt x="15" y="177"/>
                </a:lnTo>
                <a:lnTo>
                  <a:pt x="16" y="173"/>
                </a:lnTo>
                <a:lnTo>
                  <a:pt x="16" y="184"/>
                </a:lnTo>
                <a:lnTo>
                  <a:pt x="16" y="167"/>
                </a:lnTo>
                <a:lnTo>
                  <a:pt x="16" y="179"/>
                </a:lnTo>
                <a:lnTo>
                  <a:pt x="17" y="173"/>
                </a:lnTo>
                <a:lnTo>
                  <a:pt x="17" y="189"/>
                </a:lnTo>
                <a:lnTo>
                  <a:pt x="17" y="160"/>
                </a:lnTo>
                <a:lnTo>
                  <a:pt x="17" y="183"/>
                </a:lnTo>
                <a:lnTo>
                  <a:pt x="19" y="182"/>
                </a:lnTo>
                <a:lnTo>
                  <a:pt x="19" y="198"/>
                </a:lnTo>
                <a:lnTo>
                  <a:pt x="19" y="160"/>
                </a:lnTo>
                <a:lnTo>
                  <a:pt x="19" y="194"/>
                </a:lnTo>
                <a:lnTo>
                  <a:pt x="20" y="195"/>
                </a:lnTo>
                <a:lnTo>
                  <a:pt x="20" y="260"/>
                </a:lnTo>
                <a:lnTo>
                  <a:pt x="20" y="148"/>
                </a:lnTo>
                <a:lnTo>
                  <a:pt x="20" y="159"/>
                </a:lnTo>
                <a:lnTo>
                  <a:pt x="21" y="158"/>
                </a:lnTo>
                <a:lnTo>
                  <a:pt x="21" y="329"/>
                </a:lnTo>
                <a:lnTo>
                  <a:pt x="21" y="190"/>
                </a:lnTo>
                <a:lnTo>
                  <a:pt x="22" y="180"/>
                </a:lnTo>
                <a:lnTo>
                  <a:pt x="22" y="129"/>
                </a:lnTo>
                <a:lnTo>
                  <a:pt x="22" y="169"/>
                </a:lnTo>
                <a:lnTo>
                  <a:pt x="24" y="174"/>
                </a:lnTo>
                <a:lnTo>
                  <a:pt x="24" y="232"/>
                </a:lnTo>
                <a:lnTo>
                  <a:pt x="24" y="2"/>
                </a:lnTo>
                <a:lnTo>
                  <a:pt x="24" y="178"/>
                </a:lnTo>
                <a:lnTo>
                  <a:pt x="25" y="175"/>
                </a:lnTo>
                <a:lnTo>
                  <a:pt x="25" y="180"/>
                </a:lnTo>
                <a:lnTo>
                  <a:pt x="25" y="114"/>
                </a:lnTo>
                <a:lnTo>
                  <a:pt x="25" y="167"/>
                </a:lnTo>
                <a:lnTo>
                  <a:pt x="26" y="163"/>
                </a:lnTo>
                <a:lnTo>
                  <a:pt x="26" y="182"/>
                </a:lnTo>
                <a:lnTo>
                  <a:pt x="26" y="162"/>
                </a:lnTo>
                <a:lnTo>
                  <a:pt x="26" y="173"/>
                </a:lnTo>
                <a:lnTo>
                  <a:pt x="27" y="169"/>
                </a:lnTo>
                <a:lnTo>
                  <a:pt x="27" y="189"/>
                </a:lnTo>
                <a:lnTo>
                  <a:pt x="27" y="162"/>
                </a:lnTo>
                <a:lnTo>
                  <a:pt x="29" y="163"/>
                </a:lnTo>
                <a:lnTo>
                  <a:pt x="29" y="195"/>
                </a:lnTo>
                <a:lnTo>
                  <a:pt x="29" y="154"/>
                </a:lnTo>
                <a:lnTo>
                  <a:pt x="30" y="157"/>
                </a:lnTo>
                <a:lnTo>
                  <a:pt x="30" y="324"/>
                </a:lnTo>
                <a:lnTo>
                  <a:pt x="30" y="232"/>
                </a:lnTo>
                <a:lnTo>
                  <a:pt x="31" y="225"/>
                </a:lnTo>
                <a:lnTo>
                  <a:pt x="31" y="228"/>
                </a:lnTo>
                <a:lnTo>
                  <a:pt x="31" y="123"/>
                </a:lnTo>
                <a:lnTo>
                  <a:pt x="31" y="149"/>
                </a:lnTo>
                <a:lnTo>
                  <a:pt x="32" y="142"/>
                </a:lnTo>
                <a:lnTo>
                  <a:pt x="32" y="127"/>
                </a:lnTo>
                <a:lnTo>
                  <a:pt x="32" y="219"/>
                </a:lnTo>
                <a:lnTo>
                  <a:pt x="34" y="245"/>
                </a:lnTo>
                <a:lnTo>
                  <a:pt x="34" y="304"/>
                </a:lnTo>
                <a:lnTo>
                  <a:pt x="34" y="0"/>
                </a:lnTo>
                <a:lnTo>
                  <a:pt x="34" y="143"/>
                </a:lnTo>
                <a:lnTo>
                  <a:pt x="35" y="149"/>
                </a:lnTo>
                <a:lnTo>
                  <a:pt x="35" y="179"/>
                </a:lnTo>
                <a:lnTo>
                  <a:pt x="35" y="172"/>
                </a:lnTo>
                <a:lnTo>
                  <a:pt x="36" y="174"/>
                </a:lnTo>
                <a:lnTo>
                  <a:pt x="36" y="167"/>
                </a:lnTo>
                <a:lnTo>
                  <a:pt x="36" y="187"/>
                </a:lnTo>
                <a:lnTo>
                  <a:pt x="37" y="185"/>
                </a:lnTo>
                <a:lnTo>
                  <a:pt x="37" y="188"/>
                </a:lnTo>
                <a:lnTo>
                  <a:pt x="37" y="162"/>
                </a:lnTo>
                <a:lnTo>
                  <a:pt x="37" y="187"/>
                </a:lnTo>
                <a:lnTo>
                  <a:pt x="39" y="188"/>
                </a:lnTo>
                <a:lnTo>
                  <a:pt x="39" y="258"/>
                </a:lnTo>
                <a:lnTo>
                  <a:pt x="39" y="154"/>
                </a:lnTo>
                <a:lnTo>
                  <a:pt x="39" y="193"/>
                </a:lnTo>
                <a:lnTo>
                  <a:pt x="40" y="218"/>
                </a:lnTo>
                <a:lnTo>
                  <a:pt x="40" y="343"/>
                </a:lnTo>
                <a:lnTo>
                  <a:pt x="40" y="98"/>
                </a:lnTo>
                <a:lnTo>
                  <a:pt x="40" y="152"/>
                </a:lnTo>
                <a:lnTo>
                  <a:pt x="41" y="150"/>
                </a:lnTo>
                <a:lnTo>
                  <a:pt x="41" y="124"/>
                </a:lnTo>
                <a:lnTo>
                  <a:pt x="41" y="189"/>
                </a:lnTo>
                <a:lnTo>
                  <a:pt x="42" y="190"/>
                </a:lnTo>
                <a:lnTo>
                  <a:pt x="42" y="310"/>
                </a:lnTo>
                <a:lnTo>
                  <a:pt x="42" y="8"/>
                </a:lnTo>
                <a:lnTo>
                  <a:pt x="42" y="10"/>
                </a:lnTo>
                <a:lnTo>
                  <a:pt x="44" y="9"/>
                </a:lnTo>
                <a:lnTo>
                  <a:pt x="44" y="183"/>
                </a:lnTo>
                <a:lnTo>
                  <a:pt x="44" y="7"/>
                </a:lnTo>
                <a:lnTo>
                  <a:pt x="44" y="174"/>
                </a:lnTo>
                <a:lnTo>
                  <a:pt x="45" y="17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1" name="Freeform 113"/>
          <p:cNvSpPr>
            <a:spLocks/>
          </p:cNvSpPr>
          <p:nvPr/>
        </p:nvSpPr>
        <p:spPr bwMode="auto">
          <a:xfrm>
            <a:off x="5783263" y="5491163"/>
            <a:ext cx="190500" cy="828675"/>
          </a:xfrm>
          <a:custGeom>
            <a:avLst/>
            <a:gdLst>
              <a:gd name="T0" fmla="*/ 0 w 46"/>
              <a:gd name="T1" fmla="*/ 2147483646 h 342"/>
              <a:gd name="T2" fmla="*/ 2147483646 w 46"/>
              <a:gd name="T3" fmla="*/ 2147483646 h 342"/>
              <a:gd name="T4" fmla="*/ 2147483646 w 46"/>
              <a:gd name="T5" fmla="*/ 2147483646 h 342"/>
              <a:gd name="T6" fmla="*/ 2147483646 w 46"/>
              <a:gd name="T7" fmla="*/ 2147483646 h 342"/>
              <a:gd name="T8" fmla="*/ 2147483646 w 46"/>
              <a:gd name="T9" fmla="*/ 2147483646 h 342"/>
              <a:gd name="T10" fmla="*/ 2147483646 w 46"/>
              <a:gd name="T11" fmla="*/ 2147483646 h 342"/>
              <a:gd name="T12" fmla="*/ 2147483646 w 46"/>
              <a:gd name="T13" fmla="*/ 2147483646 h 342"/>
              <a:gd name="T14" fmla="*/ 2147483646 w 46"/>
              <a:gd name="T15" fmla="*/ 2147483646 h 342"/>
              <a:gd name="T16" fmla="*/ 2147483646 w 46"/>
              <a:gd name="T17" fmla="*/ 2147483646 h 342"/>
              <a:gd name="T18" fmla="*/ 2147483646 w 46"/>
              <a:gd name="T19" fmla="*/ 2147483646 h 342"/>
              <a:gd name="T20" fmla="*/ 2147483646 w 46"/>
              <a:gd name="T21" fmla="*/ 2147483646 h 342"/>
              <a:gd name="T22" fmla="*/ 2147483646 w 46"/>
              <a:gd name="T23" fmla="*/ 2147483646 h 342"/>
              <a:gd name="T24" fmla="*/ 2147483646 w 46"/>
              <a:gd name="T25" fmla="*/ 2147483646 h 342"/>
              <a:gd name="T26" fmla="*/ 2147483646 w 46"/>
              <a:gd name="T27" fmla="*/ 2147483646 h 342"/>
              <a:gd name="T28" fmla="*/ 2147483646 w 46"/>
              <a:gd name="T29" fmla="*/ 2147483646 h 342"/>
              <a:gd name="T30" fmla="*/ 2147483646 w 46"/>
              <a:gd name="T31" fmla="*/ 2147483646 h 342"/>
              <a:gd name="T32" fmla="*/ 2147483646 w 46"/>
              <a:gd name="T33" fmla="*/ 2147483646 h 342"/>
              <a:gd name="T34" fmla="*/ 2147483646 w 46"/>
              <a:gd name="T35" fmla="*/ 2147483646 h 342"/>
              <a:gd name="T36" fmla="*/ 2147483646 w 46"/>
              <a:gd name="T37" fmla="*/ 2147483646 h 342"/>
              <a:gd name="T38" fmla="*/ 2147483646 w 46"/>
              <a:gd name="T39" fmla="*/ 2147483646 h 342"/>
              <a:gd name="T40" fmla="*/ 2147483646 w 46"/>
              <a:gd name="T41" fmla="*/ 2147483646 h 342"/>
              <a:gd name="T42" fmla="*/ 2147483646 w 46"/>
              <a:gd name="T43" fmla="*/ 2147483646 h 342"/>
              <a:gd name="T44" fmla="*/ 2147483646 w 46"/>
              <a:gd name="T45" fmla="*/ 2147483646 h 342"/>
              <a:gd name="T46" fmla="*/ 2147483646 w 46"/>
              <a:gd name="T47" fmla="*/ 2147483646 h 342"/>
              <a:gd name="T48" fmla="*/ 2147483646 w 46"/>
              <a:gd name="T49" fmla="*/ 2147483646 h 342"/>
              <a:gd name="T50" fmla="*/ 2147483646 w 46"/>
              <a:gd name="T51" fmla="*/ 2147483646 h 342"/>
              <a:gd name="T52" fmla="*/ 2147483646 w 46"/>
              <a:gd name="T53" fmla="*/ 2147483646 h 342"/>
              <a:gd name="T54" fmla="*/ 2147483646 w 46"/>
              <a:gd name="T55" fmla="*/ 2147483646 h 342"/>
              <a:gd name="T56" fmla="*/ 2147483646 w 46"/>
              <a:gd name="T57" fmla="*/ 2147483646 h 342"/>
              <a:gd name="T58" fmla="*/ 2147483646 w 46"/>
              <a:gd name="T59" fmla="*/ 2147483646 h 342"/>
              <a:gd name="T60" fmla="*/ 2147483646 w 46"/>
              <a:gd name="T61" fmla="*/ 2147483646 h 342"/>
              <a:gd name="T62" fmla="*/ 2147483646 w 46"/>
              <a:gd name="T63" fmla="*/ 2147483646 h 342"/>
              <a:gd name="T64" fmla="*/ 2147483646 w 46"/>
              <a:gd name="T65" fmla="*/ 2147483646 h 342"/>
              <a:gd name="T66" fmla="*/ 2147483646 w 46"/>
              <a:gd name="T67" fmla="*/ 2147483646 h 342"/>
              <a:gd name="T68" fmla="*/ 2147483646 w 46"/>
              <a:gd name="T69" fmla="*/ 2147483646 h 342"/>
              <a:gd name="T70" fmla="*/ 2147483646 w 46"/>
              <a:gd name="T71" fmla="*/ 2147483646 h 342"/>
              <a:gd name="T72" fmla="*/ 2147483646 w 46"/>
              <a:gd name="T73" fmla="*/ 2147483646 h 342"/>
              <a:gd name="T74" fmla="*/ 2147483646 w 46"/>
              <a:gd name="T75" fmla="*/ 2147483646 h 342"/>
              <a:gd name="T76" fmla="*/ 2147483646 w 46"/>
              <a:gd name="T77" fmla="*/ 2147483646 h 342"/>
              <a:gd name="T78" fmla="*/ 2147483646 w 46"/>
              <a:gd name="T79" fmla="*/ 2147483646 h 342"/>
              <a:gd name="T80" fmla="*/ 2147483646 w 46"/>
              <a:gd name="T81" fmla="*/ 2147483646 h 342"/>
              <a:gd name="T82" fmla="*/ 2147483646 w 46"/>
              <a:gd name="T83" fmla="*/ 2147483646 h 34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342"/>
              <a:gd name="T128" fmla="*/ 46 w 46"/>
              <a:gd name="T129" fmla="*/ 342 h 34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342">
                <a:moveTo>
                  <a:pt x="0" y="171"/>
                </a:moveTo>
                <a:lnTo>
                  <a:pt x="0" y="161"/>
                </a:lnTo>
                <a:lnTo>
                  <a:pt x="0" y="162"/>
                </a:lnTo>
                <a:lnTo>
                  <a:pt x="1" y="165"/>
                </a:lnTo>
                <a:lnTo>
                  <a:pt x="1" y="173"/>
                </a:lnTo>
                <a:lnTo>
                  <a:pt x="1" y="160"/>
                </a:lnTo>
                <a:lnTo>
                  <a:pt x="1" y="171"/>
                </a:lnTo>
                <a:lnTo>
                  <a:pt x="2" y="172"/>
                </a:lnTo>
                <a:lnTo>
                  <a:pt x="2" y="235"/>
                </a:lnTo>
                <a:lnTo>
                  <a:pt x="2" y="150"/>
                </a:lnTo>
                <a:lnTo>
                  <a:pt x="2" y="206"/>
                </a:lnTo>
                <a:lnTo>
                  <a:pt x="4" y="186"/>
                </a:lnTo>
                <a:lnTo>
                  <a:pt x="4" y="342"/>
                </a:lnTo>
                <a:lnTo>
                  <a:pt x="4" y="88"/>
                </a:lnTo>
                <a:lnTo>
                  <a:pt x="4" y="102"/>
                </a:lnTo>
                <a:lnTo>
                  <a:pt x="5" y="110"/>
                </a:lnTo>
                <a:lnTo>
                  <a:pt x="5" y="181"/>
                </a:lnTo>
                <a:lnTo>
                  <a:pt x="6" y="183"/>
                </a:lnTo>
                <a:lnTo>
                  <a:pt x="6" y="145"/>
                </a:lnTo>
                <a:lnTo>
                  <a:pt x="6" y="315"/>
                </a:lnTo>
                <a:lnTo>
                  <a:pt x="7" y="298"/>
                </a:lnTo>
                <a:lnTo>
                  <a:pt x="7" y="2"/>
                </a:lnTo>
                <a:lnTo>
                  <a:pt x="7" y="162"/>
                </a:lnTo>
                <a:lnTo>
                  <a:pt x="9" y="165"/>
                </a:lnTo>
                <a:lnTo>
                  <a:pt x="9" y="170"/>
                </a:lnTo>
                <a:lnTo>
                  <a:pt x="9" y="162"/>
                </a:lnTo>
                <a:lnTo>
                  <a:pt x="9" y="166"/>
                </a:lnTo>
                <a:lnTo>
                  <a:pt x="10" y="171"/>
                </a:lnTo>
                <a:lnTo>
                  <a:pt x="10" y="177"/>
                </a:lnTo>
                <a:lnTo>
                  <a:pt x="10" y="146"/>
                </a:lnTo>
                <a:lnTo>
                  <a:pt x="10" y="165"/>
                </a:lnTo>
                <a:lnTo>
                  <a:pt x="11" y="166"/>
                </a:lnTo>
                <a:lnTo>
                  <a:pt x="11" y="178"/>
                </a:lnTo>
                <a:lnTo>
                  <a:pt x="11" y="172"/>
                </a:lnTo>
                <a:lnTo>
                  <a:pt x="12" y="171"/>
                </a:lnTo>
                <a:lnTo>
                  <a:pt x="12" y="145"/>
                </a:lnTo>
                <a:lnTo>
                  <a:pt x="12" y="320"/>
                </a:lnTo>
                <a:lnTo>
                  <a:pt x="14" y="323"/>
                </a:lnTo>
                <a:lnTo>
                  <a:pt x="14" y="86"/>
                </a:lnTo>
                <a:lnTo>
                  <a:pt x="14" y="132"/>
                </a:lnTo>
                <a:lnTo>
                  <a:pt x="15" y="131"/>
                </a:lnTo>
                <a:lnTo>
                  <a:pt x="15" y="171"/>
                </a:lnTo>
                <a:lnTo>
                  <a:pt x="15" y="163"/>
                </a:lnTo>
                <a:lnTo>
                  <a:pt x="16" y="161"/>
                </a:lnTo>
                <a:lnTo>
                  <a:pt x="16" y="276"/>
                </a:lnTo>
                <a:lnTo>
                  <a:pt x="16" y="1"/>
                </a:lnTo>
                <a:lnTo>
                  <a:pt x="17" y="0"/>
                </a:lnTo>
                <a:lnTo>
                  <a:pt x="17" y="177"/>
                </a:lnTo>
                <a:lnTo>
                  <a:pt x="17" y="173"/>
                </a:lnTo>
                <a:lnTo>
                  <a:pt x="19" y="175"/>
                </a:lnTo>
                <a:lnTo>
                  <a:pt x="19" y="182"/>
                </a:lnTo>
                <a:lnTo>
                  <a:pt x="19" y="151"/>
                </a:lnTo>
                <a:lnTo>
                  <a:pt x="19" y="172"/>
                </a:lnTo>
                <a:lnTo>
                  <a:pt x="20" y="170"/>
                </a:lnTo>
                <a:lnTo>
                  <a:pt x="20" y="157"/>
                </a:lnTo>
                <a:lnTo>
                  <a:pt x="20" y="177"/>
                </a:lnTo>
                <a:lnTo>
                  <a:pt x="21" y="178"/>
                </a:lnTo>
                <a:lnTo>
                  <a:pt x="21" y="226"/>
                </a:lnTo>
                <a:lnTo>
                  <a:pt x="21" y="162"/>
                </a:lnTo>
                <a:lnTo>
                  <a:pt x="21" y="220"/>
                </a:lnTo>
                <a:lnTo>
                  <a:pt x="22" y="208"/>
                </a:lnTo>
                <a:lnTo>
                  <a:pt x="22" y="317"/>
                </a:lnTo>
                <a:lnTo>
                  <a:pt x="22" y="162"/>
                </a:lnTo>
                <a:lnTo>
                  <a:pt x="22" y="176"/>
                </a:lnTo>
                <a:lnTo>
                  <a:pt x="24" y="165"/>
                </a:lnTo>
                <a:lnTo>
                  <a:pt x="24" y="97"/>
                </a:lnTo>
                <a:lnTo>
                  <a:pt x="24" y="147"/>
                </a:lnTo>
                <a:lnTo>
                  <a:pt x="25" y="150"/>
                </a:lnTo>
                <a:lnTo>
                  <a:pt x="25" y="185"/>
                </a:lnTo>
                <a:lnTo>
                  <a:pt x="25" y="170"/>
                </a:lnTo>
                <a:lnTo>
                  <a:pt x="26" y="186"/>
                </a:lnTo>
                <a:lnTo>
                  <a:pt x="26" y="286"/>
                </a:lnTo>
                <a:lnTo>
                  <a:pt x="26" y="23"/>
                </a:lnTo>
                <a:lnTo>
                  <a:pt x="26" y="181"/>
                </a:lnTo>
                <a:lnTo>
                  <a:pt x="27" y="171"/>
                </a:lnTo>
                <a:lnTo>
                  <a:pt x="27" y="173"/>
                </a:lnTo>
                <a:lnTo>
                  <a:pt x="27" y="122"/>
                </a:lnTo>
                <a:lnTo>
                  <a:pt x="27" y="170"/>
                </a:lnTo>
                <a:lnTo>
                  <a:pt x="29" y="172"/>
                </a:lnTo>
                <a:lnTo>
                  <a:pt x="29" y="175"/>
                </a:lnTo>
                <a:lnTo>
                  <a:pt x="29" y="151"/>
                </a:lnTo>
                <a:lnTo>
                  <a:pt x="29" y="168"/>
                </a:lnTo>
                <a:lnTo>
                  <a:pt x="30" y="172"/>
                </a:lnTo>
                <a:lnTo>
                  <a:pt x="30" y="180"/>
                </a:lnTo>
                <a:lnTo>
                  <a:pt x="30" y="166"/>
                </a:lnTo>
                <a:lnTo>
                  <a:pt x="30" y="173"/>
                </a:lnTo>
                <a:lnTo>
                  <a:pt x="31" y="175"/>
                </a:lnTo>
                <a:lnTo>
                  <a:pt x="31" y="170"/>
                </a:lnTo>
                <a:lnTo>
                  <a:pt x="31" y="283"/>
                </a:lnTo>
                <a:lnTo>
                  <a:pt x="32" y="298"/>
                </a:lnTo>
                <a:lnTo>
                  <a:pt x="32" y="307"/>
                </a:lnTo>
                <a:lnTo>
                  <a:pt x="32" y="82"/>
                </a:lnTo>
                <a:lnTo>
                  <a:pt x="32" y="115"/>
                </a:lnTo>
                <a:lnTo>
                  <a:pt x="34" y="118"/>
                </a:lnTo>
                <a:lnTo>
                  <a:pt x="34" y="186"/>
                </a:lnTo>
                <a:lnTo>
                  <a:pt x="35" y="183"/>
                </a:lnTo>
                <a:lnTo>
                  <a:pt x="35" y="270"/>
                </a:lnTo>
                <a:lnTo>
                  <a:pt x="35" y="138"/>
                </a:lnTo>
                <a:lnTo>
                  <a:pt x="36" y="110"/>
                </a:lnTo>
                <a:lnTo>
                  <a:pt x="36" y="190"/>
                </a:lnTo>
                <a:lnTo>
                  <a:pt x="36" y="28"/>
                </a:lnTo>
                <a:lnTo>
                  <a:pt x="36" y="171"/>
                </a:lnTo>
                <a:lnTo>
                  <a:pt x="37" y="173"/>
                </a:lnTo>
                <a:lnTo>
                  <a:pt x="37" y="175"/>
                </a:lnTo>
                <a:lnTo>
                  <a:pt x="37" y="161"/>
                </a:lnTo>
                <a:lnTo>
                  <a:pt x="39" y="160"/>
                </a:lnTo>
                <a:lnTo>
                  <a:pt x="39" y="177"/>
                </a:lnTo>
                <a:lnTo>
                  <a:pt x="39" y="156"/>
                </a:lnTo>
                <a:lnTo>
                  <a:pt x="39" y="171"/>
                </a:lnTo>
                <a:lnTo>
                  <a:pt x="40" y="173"/>
                </a:lnTo>
                <a:lnTo>
                  <a:pt x="40" y="265"/>
                </a:lnTo>
                <a:lnTo>
                  <a:pt x="40" y="151"/>
                </a:lnTo>
                <a:lnTo>
                  <a:pt x="41" y="137"/>
                </a:lnTo>
                <a:lnTo>
                  <a:pt x="41" y="300"/>
                </a:lnTo>
                <a:lnTo>
                  <a:pt x="41" y="67"/>
                </a:lnTo>
                <a:lnTo>
                  <a:pt x="41" y="81"/>
                </a:lnTo>
                <a:lnTo>
                  <a:pt x="42" y="91"/>
                </a:lnTo>
                <a:lnTo>
                  <a:pt x="42" y="167"/>
                </a:lnTo>
                <a:lnTo>
                  <a:pt x="42" y="155"/>
                </a:lnTo>
                <a:lnTo>
                  <a:pt x="44" y="156"/>
                </a:lnTo>
                <a:lnTo>
                  <a:pt x="44" y="192"/>
                </a:lnTo>
                <a:lnTo>
                  <a:pt x="45" y="196"/>
                </a:lnTo>
                <a:lnTo>
                  <a:pt x="45" y="271"/>
                </a:lnTo>
                <a:lnTo>
                  <a:pt x="45" y="56"/>
                </a:lnTo>
                <a:lnTo>
                  <a:pt x="45" y="166"/>
                </a:lnTo>
                <a:lnTo>
                  <a:pt x="46" y="171"/>
                </a:lnTo>
                <a:lnTo>
                  <a:pt x="46" y="177"/>
                </a:lnTo>
                <a:lnTo>
                  <a:pt x="46" y="15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2" name="Freeform 114"/>
          <p:cNvSpPr>
            <a:spLocks/>
          </p:cNvSpPr>
          <p:nvPr/>
        </p:nvSpPr>
        <p:spPr bwMode="auto">
          <a:xfrm>
            <a:off x="5973763" y="5699125"/>
            <a:ext cx="190500" cy="534988"/>
          </a:xfrm>
          <a:custGeom>
            <a:avLst/>
            <a:gdLst>
              <a:gd name="T0" fmla="*/ 2147483646 w 46"/>
              <a:gd name="T1" fmla="*/ 2147483646 h 221"/>
              <a:gd name="T2" fmla="*/ 2147483646 w 46"/>
              <a:gd name="T3" fmla="*/ 2147483646 h 221"/>
              <a:gd name="T4" fmla="*/ 2147483646 w 46"/>
              <a:gd name="T5" fmla="*/ 2147483646 h 221"/>
              <a:gd name="T6" fmla="*/ 2147483646 w 46"/>
              <a:gd name="T7" fmla="*/ 2147483646 h 221"/>
              <a:gd name="T8" fmla="*/ 2147483646 w 46"/>
              <a:gd name="T9" fmla="*/ 2147483646 h 221"/>
              <a:gd name="T10" fmla="*/ 2147483646 w 46"/>
              <a:gd name="T11" fmla="*/ 2147483646 h 221"/>
              <a:gd name="T12" fmla="*/ 2147483646 w 46"/>
              <a:gd name="T13" fmla="*/ 2147483646 h 221"/>
              <a:gd name="T14" fmla="*/ 2147483646 w 46"/>
              <a:gd name="T15" fmla="*/ 2147483646 h 221"/>
              <a:gd name="T16" fmla="*/ 2147483646 w 46"/>
              <a:gd name="T17" fmla="*/ 2147483646 h 221"/>
              <a:gd name="T18" fmla="*/ 2147483646 w 46"/>
              <a:gd name="T19" fmla="*/ 2147483646 h 221"/>
              <a:gd name="T20" fmla="*/ 2147483646 w 46"/>
              <a:gd name="T21" fmla="*/ 2147483646 h 221"/>
              <a:gd name="T22" fmla="*/ 2147483646 w 46"/>
              <a:gd name="T23" fmla="*/ 2147483646 h 221"/>
              <a:gd name="T24" fmla="*/ 2147483646 w 46"/>
              <a:gd name="T25" fmla="*/ 2147483646 h 221"/>
              <a:gd name="T26" fmla="*/ 2147483646 w 46"/>
              <a:gd name="T27" fmla="*/ 2147483646 h 221"/>
              <a:gd name="T28" fmla="*/ 2147483646 w 46"/>
              <a:gd name="T29" fmla="*/ 2147483646 h 221"/>
              <a:gd name="T30" fmla="*/ 2147483646 w 46"/>
              <a:gd name="T31" fmla="*/ 2147483646 h 221"/>
              <a:gd name="T32" fmla="*/ 2147483646 w 46"/>
              <a:gd name="T33" fmla="*/ 2147483646 h 221"/>
              <a:gd name="T34" fmla="*/ 2147483646 w 46"/>
              <a:gd name="T35" fmla="*/ 2147483646 h 221"/>
              <a:gd name="T36" fmla="*/ 2147483646 w 46"/>
              <a:gd name="T37" fmla="*/ 2147483646 h 221"/>
              <a:gd name="T38" fmla="*/ 2147483646 w 46"/>
              <a:gd name="T39" fmla="*/ 2147483646 h 221"/>
              <a:gd name="T40" fmla="*/ 2147483646 w 46"/>
              <a:gd name="T41" fmla="*/ 2147483646 h 221"/>
              <a:gd name="T42" fmla="*/ 2147483646 w 46"/>
              <a:gd name="T43" fmla="*/ 2147483646 h 221"/>
              <a:gd name="T44" fmla="*/ 2147483646 w 46"/>
              <a:gd name="T45" fmla="*/ 2147483646 h 221"/>
              <a:gd name="T46" fmla="*/ 2147483646 w 46"/>
              <a:gd name="T47" fmla="*/ 2147483646 h 221"/>
              <a:gd name="T48" fmla="*/ 2147483646 w 46"/>
              <a:gd name="T49" fmla="*/ 2147483646 h 221"/>
              <a:gd name="T50" fmla="*/ 2147483646 w 46"/>
              <a:gd name="T51" fmla="*/ 2147483646 h 221"/>
              <a:gd name="T52" fmla="*/ 2147483646 w 46"/>
              <a:gd name="T53" fmla="*/ 2147483646 h 221"/>
              <a:gd name="T54" fmla="*/ 2147483646 w 46"/>
              <a:gd name="T55" fmla="*/ 2147483646 h 221"/>
              <a:gd name="T56" fmla="*/ 2147483646 w 46"/>
              <a:gd name="T57" fmla="*/ 2147483646 h 221"/>
              <a:gd name="T58" fmla="*/ 2147483646 w 46"/>
              <a:gd name="T59" fmla="*/ 2147483646 h 221"/>
              <a:gd name="T60" fmla="*/ 2147483646 w 46"/>
              <a:gd name="T61" fmla="*/ 2147483646 h 221"/>
              <a:gd name="T62" fmla="*/ 2147483646 w 46"/>
              <a:gd name="T63" fmla="*/ 2147483646 h 221"/>
              <a:gd name="T64" fmla="*/ 2147483646 w 46"/>
              <a:gd name="T65" fmla="*/ 2147483646 h 221"/>
              <a:gd name="T66" fmla="*/ 2147483646 w 46"/>
              <a:gd name="T67" fmla="*/ 2147483646 h 221"/>
              <a:gd name="T68" fmla="*/ 2147483646 w 46"/>
              <a:gd name="T69" fmla="*/ 2147483646 h 221"/>
              <a:gd name="T70" fmla="*/ 2147483646 w 46"/>
              <a:gd name="T71" fmla="*/ 2147483646 h 221"/>
              <a:gd name="T72" fmla="*/ 2147483646 w 46"/>
              <a:gd name="T73" fmla="*/ 2147483646 h 221"/>
              <a:gd name="T74" fmla="*/ 2147483646 w 46"/>
              <a:gd name="T75" fmla="*/ 2147483646 h 221"/>
              <a:gd name="T76" fmla="*/ 2147483646 w 46"/>
              <a:gd name="T77" fmla="*/ 2147483646 h 221"/>
              <a:gd name="T78" fmla="*/ 2147483646 w 46"/>
              <a:gd name="T79" fmla="*/ 2147483646 h 221"/>
              <a:gd name="T80" fmla="*/ 2147483646 w 46"/>
              <a:gd name="T81" fmla="*/ 2147483646 h 221"/>
              <a:gd name="T82" fmla="*/ 2147483646 w 46"/>
              <a:gd name="T83" fmla="*/ 2147483646 h 22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221"/>
              <a:gd name="T128" fmla="*/ 46 w 46"/>
              <a:gd name="T129" fmla="*/ 221 h 22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221">
                <a:moveTo>
                  <a:pt x="0" y="64"/>
                </a:moveTo>
                <a:lnTo>
                  <a:pt x="0" y="87"/>
                </a:lnTo>
                <a:lnTo>
                  <a:pt x="1" y="86"/>
                </a:lnTo>
                <a:lnTo>
                  <a:pt x="1" y="71"/>
                </a:lnTo>
                <a:lnTo>
                  <a:pt x="1" y="85"/>
                </a:lnTo>
                <a:lnTo>
                  <a:pt x="3" y="87"/>
                </a:lnTo>
                <a:lnTo>
                  <a:pt x="3" y="69"/>
                </a:lnTo>
                <a:lnTo>
                  <a:pt x="3" y="111"/>
                </a:lnTo>
                <a:lnTo>
                  <a:pt x="4" y="122"/>
                </a:lnTo>
                <a:lnTo>
                  <a:pt x="4" y="221"/>
                </a:lnTo>
                <a:lnTo>
                  <a:pt x="4" y="5"/>
                </a:lnTo>
                <a:lnTo>
                  <a:pt x="5" y="4"/>
                </a:lnTo>
                <a:lnTo>
                  <a:pt x="5" y="85"/>
                </a:lnTo>
                <a:lnTo>
                  <a:pt x="5" y="84"/>
                </a:lnTo>
                <a:lnTo>
                  <a:pt x="6" y="82"/>
                </a:lnTo>
                <a:lnTo>
                  <a:pt x="6" y="86"/>
                </a:lnTo>
                <a:lnTo>
                  <a:pt x="6" y="71"/>
                </a:lnTo>
                <a:lnTo>
                  <a:pt x="6" y="84"/>
                </a:lnTo>
                <a:lnTo>
                  <a:pt x="8" y="82"/>
                </a:lnTo>
                <a:lnTo>
                  <a:pt x="8" y="162"/>
                </a:lnTo>
                <a:lnTo>
                  <a:pt x="8" y="157"/>
                </a:lnTo>
                <a:lnTo>
                  <a:pt x="9" y="146"/>
                </a:lnTo>
                <a:lnTo>
                  <a:pt x="9" y="0"/>
                </a:lnTo>
                <a:lnTo>
                  <a:pt x="9" y="82"/>
                </a:lnTo>
                <a:lnTo>
                  <a:pt x="10" y="89"/>
                </a:lnTo>
                <a:lnTo>
                  <a:pt x="10" y="102"/>
                </a:lnTo>
                <a:lnTo>
                  <a:pt x="10" y="75"/>
                </a:lnTo>
                <a:lnTo>
                  <a:pt x="11" y="74"/>
                </a:lnTo>
                <a:lnTo>
                  <a:pt x="11" y="85"/>
                </a:lnTo>
                <a:lnTo>
                  <a:pt x="11" y="77"/>
                </a:lnTo>
                <a:lnTo>
                  <a:pt x="13" y="79"/>
                </a:lnTo>
                <a:lnTo>
                  <a:pt x="13" y="201"/>
                </a:lnTo>
                <a:lnTo>
                  <a:pt x="13" y="40"/>
                </a:lnTo>
                <a:lnTo>
                  <a:pt x="14" y="32"/>
                </a:lnTo>
                <a:lnTo>
                  <a:pt x="14" y="77"/>
                </a:lnTo>
                <a:lnTo>
                  <a:pt x="14" y="22"/>
                </a:lnTo>
                <a:lnTo>
                  <a:pt x="14" y="76"/>
                </a:lnTo>
                <a:lnTo>
                  <a:pt x="15" y="75"/>
                </a:lnTo>
                <a:lnTo>
                  <a:pt x="15" y="86"/>
                </a:lnTo>
                <a:lnTo>
                  <a:pt x="15" y="85"/>
                </a:lnTo>
                <a:lnTo>
                  <a:pt x="16" y="84"/>
                </a:lnTo>
                <a:lnTo>
                  <a:pt x="16" y="106"/>
                </a:lnTo>
                <a:lnTo>
                  <a:pt x="16" y="41"/>
                </a:lnTo>
                <a:lnTo>
                  <a:pt x="16" y="91"/>
                </a:lnTo>
                <a:lnTo>
                  <a:pt x="18" y="94"/>
                </a:lnTo>
                <a:lnTo>
                  <a:pt x="18" y="111"/>
                </a:lnTo>
                <a:lnTo>
                  <a:pt x="18" y="66"/>
                </a:lnTo>
                <a:lnTo>
                  <a:pt x="19" y="56"/>
                </a:lnTo>
                <a:lnTo>
                  <a:pt x="19" y="91"/>
                </a:lnTo>
                <a:lnTo>
                  <a:pt x="19" y="39"/>
                </a:lnTo>
                <a:lnTo>
                  <a:pt x="19" y="89"/>
                </a:lnTo>
                <a:lnTo>
                  <a:pt x="20" y="92"/>
                </a:lnTo>
                <a:lnTo>
                  <a:pt x="20" y="66"/>
                </a:lnTo>
                <a:lnTo>
                  <a:pt x="20" y="84"/>
                </a:lnTo>
                <a:lnTo>
                  <a:pt x="21" y="85"/>
                </a:lnTo>
                <a:lnTo>
                  <a:pt x="21" y="76"/>
                </a:lnTo>
                <a:lnTo>
                  <a:pt x="21" y="122"/>
                </a:lnTo>
                <a:lnTo>
                  <a:pt x="23" y="124"/>
                </a:lnTo>
                <a:lnTo>
                  <a:pt x="23" y="51"/>
                </a:lnTo>
                <a:lnTo>
                  <a:pt x="23" y="80"/>
                </a:lnTo>
                <a:lnTo>
                  <a:pt x="24" y="82"/>
                </a:lnTo>
                <a:lnTo>
                  <a:pt x="24" y="86"/>
                </a:lnTo>
                <a:lnTo>
                  <a:pt x="24" y="75"/>
                </a:lnTo>
                <a:lnTo>
                  <a:pt x="24" y="80"/>
                </a:lnTo>
                <a:lnTo>
                  <a:pt x="25" y="81"/>
                </a:lnTo>
                <a:lnTo>
                  <a:pt x="25" y="87"/>
                </a:lnTo>
                <a:lnTo>
                  <a:pt x="25" y="75"/>
                </a:lnTo>
                <a:lnTo>
                  <a:pt x="25" y="84"/>
                </a:lnTo>
                <a:lnTo>
                  <a:pt x="26" y="85"/>
                </a:lnTo>
                <a:lnTo>
                  <a:pt x="26" y="102"/>
                </a:lnTo>
                <a:lnTo>
                  <a:pt x="26" y="76"/>
                </a:lnTo>
                <a:lnTo>
                  <a:pt x="26" y="99"/>
                </a:lnTo>
                <a:lnTo>
                  <a:pt x="28" y="99"/>
                </a:lnTo>
                <a:lnTo>
                  <a:pt x="28" y="46"/>
                </a:lnTo>
                <a:lnTo>
                  <a:pt x="28" y="84"/>
                </a:lnTo>
                <a:lnTo>
                  <a:pt x="29" y="87"/>
                </a:lnTo>
                <a:lnTo>
                  <a:pt x="29" y="91"/>
                </a:lnTo>
                <a:lnTo>
                  <a:pt x="29" y="77"/>
                </a:lnTo>
                <a:lnTo>
                  <a:pt x="29" y="80"/>
                </a:lnTo>
                <a:lnTo>
                  <a:pt x="30" y="82"/>
                </a:lnTo>
                <a:lnTo>
                  <a:pt x="30" y="90"/>
                </a:lnTo>
                <a:lnTo>
                  <a:pt x="30" y="76"/>
                </a:lnTo>
                <a:lnTo>
                  <a:pt x="30" y="82"/>
                </a:lnTo>
                <a:lnTo>
                  <a:pt x="31" y="84"/>
                </a:lnTo>
                <a:lnTo>
                  <a:pt x="31" y="111"/>
                </a:lnTo>
                <a:lnTo>
                  <a:pt x="31" y="37"/>
                </a:lnTo>
                <a:lnTo>
                  <a:pt x="31" y="74"/>
                </a:lnTo>
                <a:lnTo>
                  <a:pt x="33" y="85"/>
                </a:lnTo>
                <a:lnTo>
                  <a:pt x="33" y="94"/>
                </a:lnTo>
                <a:lnTo>
                  <a:pt x="33" y="76"/>
                </a:lnTo>
                <a:lnTo>
                  <a:pt x="33" y="84"/>
                </a:lnTo>
                <a:lnTo>
                  <a:pt x="34" y="82"/>
                </a:lnTo>
                <a:lnTo>
                  <a:pt x="34" y="85"/>
                </a:lnTo>
                <a:lnTo>
                  <a:pt x="34" y="75"/>
                </a:lnTo>
                <a:lnTo>
                  <a:pt x="34" y="81"/>
                </a:lnTo>
                <a:lnTo>
                  <a:pt x="35" y="82"/>
                </a:lnTo>
                <a:lnTo>
                  <a:pt x="35" y="95"/>
                </a:lnTo>
                <a:lnTo>
                  <a:pt x="35" y="75"/>
                </a:lnTo>
                <a:lnTo>
                  <a:pt x="35" y="77"/>
                </a:lnTo>
                <a:lnTo>
                  <a:pt x="36" y="80"/>
                </a:lnTo>
                <a:lnTo>
                  <a:pt x="36" y="101"/>
                </a:lnTo>
                <a:lnTo>
                  <a:pt x="36" y="55"/>
                </a:lnTo>
                <a:lnTo>
                  <a:pt x="36" y="57"/>
                </a:lnTo>
                <a:lnTo>
                  <a:pt x="38" y="62"/>
                </a:lnTo>
                <a:lnTo>
                  <a:pt x="38" y="95"/>
                </a:lnTo>
                <a:lnTo>
                  <a:pt x="38" y="90"/>
                </a:lnTo>
                <a:lnTo>
                  <a:pt x="39" y="89"/>
                </a:lnTo>
                <a:lnTo>
                  <a:pt x="39" y="77"/>
                </a:lnTo>
                <a:lnTo>
                  <a:pt x="39" y="87"/>
                </a:lnTo>
                <a:lnTo>
                  <a:pt x="40" y="89"/>
                </a:lnTo>
                <a:lnTo>
                  <a:pt x="40" y="96"/>
                </a:lnTo>
                <a:lnTo>
                  <a:pt x="40" y="82"/>
                </a:lnTo>
                <a:lnTo>
                  <a:pt x="40" y="92"/>
                </a:lnTo>
                <a:lnTo>
                  <a:pt x="41" y="95"/>
                </a:lnTo>
                <a:lnTo>
                  <a:pt x="41" y="72"/>
                </a:lnTo>
                <a:lnTo>
                  <a:pt x="41" y="87"/>
                </a:lnTo>
                <a:lnTo>
                  <a:pt x="43" y="89"/>
                </a:lnTo>
                <a:lnTo>
                  <a:pt x="43" y="75"/>
                </a:lnTo>
                <a:lnTo>
                  <a:pt x="43" y="85"/>
                </a:lnTo>
                <a:lnTo>
                  <a:pt x="44" y="87"/>
                </a:lnTo>
                <a:lnTo>
                  <a:pt x="44" y="79"/>
                </a:lnTo>
                <a:lnTo>
                  <a:pt x="44" y="87"/>
                </a:lnTo>
                <a:lnTo>
                  <a:pt x="45" y="89"/>
                </a:lnTo>
                <a:lnTo>
                  <a:pt x="45" y="79"/>
                </a:lnTo>
                <a:lnTo>
                  <a:pt x="45" y="99"/>
                </a:lnTo>
                <a:lnTo>
                  <a:pt x="46" y="95"/>
                </a:lnTo>
                <a:lnTo>
                  <a:pt x="46" y="55"/>
                </a:lnTo>
                <a:lnTo>
                  <a:pt x="46" y="9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3" name="Freeform 115"/>
          <p:cNvSpPr>
            <a:spLocks/>
          </p:cNvSpPr>
          <p:nvPr/>
        </p:nvSpPr>
        <p:spPr bwMode="auto">
          <a:xfrm>
            <a:off x="6164263" y="5795963"/>
            <a:ext cx="185737" cy="207962"/>
          </a:xfrm>
          <a:custGeom>
            <a:avLst/>
            <a:gdLst>
              <a:gd name="T0" fmla="*/ 2147483646 w 45"/>
              <a:gd name="T1" fmla="*/ 2147483646 h 86"/>
              <a:gd name="T2" fmla="*/ 2147483646 w 45"/>
              <a:gd name="T3" fmla="*/ 2147483646 h 86"/>
              <a:gd name="T4" fmla="*/ 2147483646 w 45"/>
              <a:gd name="T5" fmla="*/ 2147483646 h 86"/>
              <a:gd name="T6" fmla="*/ 2147483646 w 45"/>
              <a:gd name="T7" fmla="*/ 2147483646 h 86"/>
              <a:gd name="T8" fmla="*/ 2147483646 w 45"/>
              <a:gd name="T9" fmla="*/ 2147483646 h 86"/>
              <a:gd name="T10" fmla="*/ 2147483646 w 45"/>
              <a:gd name="T11" fmla="*/ 2147483646 h 86"/>
              <a:gd name="T12" fmla="*/ 2147483646 w 45"/>
              <a:gd name="T13" fmla="*/ 2147483646 h 86"/>
              <a:gd name="T14" fmla="*/ 2147483646 w 45"/>
              <a:gd name="T15" fmla="*/ 2147483646 h 86"/>
              <a:gd name="T16" fmla="*/ 2147483646 w 45"/>
              <a:gd name="T17" fmla="*/ 2147483646 h 86"/>
              <a:gd name="T18" fmla="*/ 2147483646 w 45"/>
              <a:gd name="T19" fmla="*/ 2147483646 h 86"/>
              <a:gd name="T20" fmla="*/ 2147483646 w 45"/>
              <a:gd name="T21" fmla="*/ 2147483646 h 86"/>
              <a:gd name="T22" fmla="*/ 2147483646 w 45"/>
              <a:gd name="T23" fmla="*/ 2147483646 h 86"/>
              <a:gd name="T24" fmla="*/ 2147483646 w 45"/>
              <a:gd name="T25" fmla="*/ 2147483646 h 86"/>
              <a:gd name="T26" fmla="*/ 2147483646 w 45"/>
              <a:gd name="T27" fmla="*/ 2147483646 h 86"/>
              <a:gd name="T28" fmla="*/ 2147483646 w 45"/>
              <a:gd name="T29" fmla="*/ 2147483646 h 86"/>
              <a:gd name="T30" fmla="*/ 2147483646 w 45"/>
              <a:gd name="T31" fmla="*/ 2147483646 h 86"/>
              <a:gd name="T32" fmla="*/ 2147483646 w 45"/>
              <a:gd name="T33" fmla="*/ 2147483646 h 86"/>
              <a:gd name="T34" fmla="*/ 2147483646 w 45"/>
              <a:gd name="T35" fmla="*/ 2147483646 h 86"/>
              <a:gd name="T36" fmla="*/ 2147483646 w 45"/>
              <a:gd name="T37" fmla="*/ 2147483646 h 86"/>
              <a:gd name="T38" fmla="*/ 2147483646 w 45"/>
              <a:gd name="T39" fmla="*/ 2147483646 h 86"/>
              <a:gd name="T40" fmla="*/ 2147483646 w 45"/>
              <a:gd name="T41" fmla="*/ 2147483646 h 86"/>
              <a:gd name="T42" fmla="*/ 2147483646 w 45"/>
              <a:gd name="T43" fmla="*/ 2147483646 h 86"/>
              <a:gd name="T44" fmla="*/ 2147483646 w 45"/>
              <a:gd name="T45" fmla="*/ 2147483646 h 86"/>
              <a:gd name="T46" fmla="*/ 2147483646 w 45"/>
              <a:gd name="T47" fmla="*/ 2147483646 h 86"/>
              <a:gd name="T48" fmla="*/ 2147483646 w 45"/>
              <a:gd name="T49" fmla="*/ 2147483646 h 86"/>
              <a:gd name="T50" fmla="*/ 2147483646 w 45"/>
              <a:gd name="T51" fmla="*/ 2147483646 h 86"/>
              <a:gd name="T52" fmla="*/ 2147483646 w 45"/>
              <a:gd name="T53" fmla="*/ 2147483646 h 86"/>
              <a:gd name="T54" fmla="*/ 2147483646 w 45"/>
              <a:gd name="T55" fmla="*/ 2147483646 h 86"/>
              <a:gd name="T56" fmla="*/ 2147483646 w 45"/>
              <a:gd name="T57" fmla="*/ 2147483646 h 86"/>
              <a:gd name="T58" fmla="*/ 2147483646 w 45"/>
              <a:gd name="T59" fmla="*/ 2147483646 h 86"/>
              <a:gd name="T60" fmla="*/ 2147483646 w 45"/>
              <a:gd name="T61" fmla="*/ 2147483646 h 86"/>
              <a:gd name="T62" fmla="*/ 2147483646 w 45"/>
              <a:gd name="T63" fmla="*/ 2147483646 h 86"/>
              <a:gd name="T64" fmla="*/ 2147483646 w 45"/>
              <a:gd name="T65" fmla="*/ 2147483646 h 86"/>
              <a:gd name="T66" fmla="*/ 2147483646 w 45"/>
              <a:gd name="T67" fmla="*/ 2147483646 h 86"/>
              <a:gd name="T68" fmla="*/ 2147483646 w 45"/>
              <a:gd name="T69" fmla="*/ 2147483646 h 86"/>
              <a:gd name="T70" fmla="*/ 2147483646 w 45"/>
              <a:gd name="T71" fmla="*/ 2147483646 h 86"/>
              <a:gd name="T72" fmla="*/ 2147483646 w 45"/>
              <a:gd name="T73" fmla="*/ 2147483646 h 86"/>
              <a:gd name="T74" fmla="*/ 2147483646 w 45"/>
              <a:gd name="T75" fmla="*/ 2147483646 h 86"/>
              <a:gd name="T76" fmla="*/ 2147483646 w 45"/>
              <a:gd name="T77" fmla="*/ 2147483646 h 86"/>
              <a:gd name="T78" fmla="*/ 2147483646 w 45"/>
              <a:gd name="T79" fmla="*/ 2147483646 h 86"/>
              <a:gd name="T80" fmla="*/ 2147483646 w 45"/>
              <a:gd name="T81" fmla="*/ 2147483646 h 86"/>
              <a:gd name="T82" fmla="*/ 2147483646 w 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86"/>
              <a:gd name="T128" fmla="*/ 45 w 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86">
                <a:moveTo>
                  <a:pt x="0" y="57"/>
                </a:moveTo>
                <a:lnTo>
                  <a:pt x="2" y="66"/>
                </a:lnTo>
                <a:lnTo>
                  <a:pt x="2" y="67"/>
                </a:lnTo>
                <a:lnTo>
                  <a:pt x="2" y="30"/>
                </a:lnTo>
                <a:lnTo>
                  <a:pt x="2" y="46"/>
                </a:lnTo>
                <a:lnTo>
                  <a:pt x="3" y="47"/>
                </a:lnTo>
                <a:lnTo>
                  <a:pt x="3" y="49"/>
                </a:lnTo>
                <a:lnTo>
                  <a:pt x="3" y="37"/>
                </a:lnTo>
                <a:lnTo>
                  <a:pt x="3" y="49"/>
                </a:lnTo>
                <a:lnTo>
                  <a:pt x="4" y="50"/>
                </a:lnTo>
                <a:lnTo>
                  <a:pt x="4" y="61"/>
                </a:lnTo>
                <a:lnTo>
                  <a:pt x="4" y="29"/>
                </a:lnTo>
                <a:lnTo>
                  <a:pt x="4" y="46"/>
                </a:lnTo>
                <a:lnTo>
                  <a:pt x="5" y="51"/>
                </a:lnTo>
                <a:lnTo>
                  <a:pt x="5" y="54"/>
                </a:lnTo>
                <a:lnTo>
                  <a:pt x="5" y="37"/>
                </a:lnTo>
                <a:lnTo>
                  <a:pt x="5" y="45"/>
                </a:lnTo>
                <a:lnTo>
                  <a:pt x="7" y="46"/>
                </a:lnTo>
                <a:lnTo>
                  <a:pt x="7" y="47"/>
                </a:lnTo>
                <a:lnTo>
                  <a:pt x="7" y="34"/>
                </a:lnTo>
                <a:lnTo>
                  <a:pt x="7" y="45"/>
                </a:lnTo>
                <a:lnTo>
                  <a:pt x="8" y="46"/>
                </a:lnTo>
                <a:lnTo>
                  <a:pt x="8" y="51"/>
                </a:lnTo>
                <a:lnTo>
                  <a:pt x="8" y="36"/>
                </a:lnTo>
                <a:lnTo>
                  <a:pt x="9" y="32"/>
                </a:lnTo>
                <a:lnTo>
                  <a:pt x="9" y="47"/>
                </a:lnTo>
                <a:lnTo>
                  <a:pt x="9" y="41"/>
                </a:lnTo>
                <a:lnTo>
                  <a:pt x="10" y="40"/>
                </a:lnTo>
                <a:lnTo>
                  <a:pt x="10" y="51"/>
                </a:lnTo>
                <a:lnTo>
                  <a:pt x="10" y="36"/>
                </a:lnTo>
                <a:lnTo>
                  <a:pt x="10" y="47"/>
                </a:lnTo>
                <a:lnTo>
                  <a:pt x="12" y="45"/>
                </a:lnTo>
                <a:lnTo>
                  <a:pt x="12" y="50"/>
                </a:lnTo>
                <a:lnTo>
                  <a:pt x="12" y="37"/>
                </a:lnTo>
                <a:lnTo>
                  <a:pt x="12" y="42"/>
                </a:lnTo>
                <a:lnTo>
                  <a:pt x="13" y="44"/>
                </a:lnTo>
                <a:lnTo>
                  <a:pt x="13" y="56"/>
                </a:lnTo>
                <a:lnTo>
                  <a:pt x="13" y="37"/>
                </a:lnTo>
                <a:lnTo>
                  <a:pt x="13" y="39"/>
                </a:lnTo>
                <a:lnTo>
                  <a:pt x="14" y="36"/>
                </a:lnTo>
                <a:lnTo>
                  <a:pt x="14" y="86"/>
                </a:lnTo>
                <a:lnTo>
                  <a:pt x="14" y="5"/>
                </a:lnTo>
                <a:lnTo>
                  <a:pt x="15" y="12"/>
                </a:lnTo>
                <a:lnTo>
                  <a:pt x="15" y="55"/>
                </a:lnTo>
                <a:lnTo>
                  <a:pt x="15" y="41"/>
                </a:lnTo>
                <a:lnTo>
                  <a:pt x="17" y="44"/>
                </a:lnTo>
                <a:lnTo>
                  <a:pt x="17" y="52"/>
                </a:lnTo>
                <a:lnTo>
                  <a:pt x="17" y="31"/>
                </a:lnTo>
                <a:lnTo>
                  <a:pt x="17" y="47"/>
                </a:lnTo>
                <a:lnTo>
                  <a:pt x="18" y="50"/>
                </a:lnTo>
                <a:lnTo>
                  <a:pt x="18" y="36"/>
                </a:lnTo>
                <a:lnTo>
                  <a:pt x="18" y="45"/>
                </a:lnTo>
                <a:lnTo>
                  <a:pt x="19" y="46"/>
                </a:lnTo>
                <a:lnTo>
                  <a:pt x="19" y="36"/>
                </a:lnTo>
                <a:lnTo>
                  <a:pt x="19" y="47"/>
                </a:lnTo>
                <a:lnTo>
                  <a:pt x="20" y="46"/>
                </a:lnTo>
                <a:lnTo>
                  <a:pt x="20" y="54"/>
                </a:lnTo>
                <a:lnTo>
                  <a:pt x="20" y="41"/>
                </a:lnTo>
                <a:lnTo>
                  <a:pt x="20" y="44"/>
                </a:lnTo>
                <a:lnTo>
                  <a:pt x="22" y="41"/>
                </a:lnTo>
                <a:lnTo>
                  <a:pt x="22" y="64"/>
                </a:lnTo>
                <a:lnTo>
                  <a:pt x="22" y="35"/>
                </a:lnTo>
                <a:lnTo>
                  <a:pt x="22" y="54"/>
                </a:lnTo>
                <a:lnTo>
                  <a:pt x="23" y="50"/>
                </a:lnTo>
                <a:lnTo>
                  <a:pt x="23" y="30"/>
                </a:lnTo>
                <a:lnTo>
                  <a:pt x="23" y="46"/>
                </a:lnTo>
                <a:lnTo>
                  <a:pt x="24" y="49"/>
                </a:lnTo>
                <a:lnTo>
                  <a:pt x="24" y="51"/>
                </a:lnTo>
                <a:lnTo>
                  <a:pt x="24" y="36"/>
                </a:lnTo>
                <a:lnTo>
                  <a:pt x="24" y="51"/>
                </a:lnTo>
                <a:lnTo>
                  <a:pt x="25" y="50"/>
                </a:lnTo>
                <a:lnTo>
                  <a:pt x="25" y="40"/>
                </a:lnTo>
                <a:lnTo>
                  <a:pt x="27" y="41"/>
                </a:lnTo>
                <a:lnTo>
                  <a:pt x="27" y="40"/>
                </a:lnTo>
                <a:lnTo>
                  <a:pt x="27" y="50"/>
                </a:lnTo>
                <a:lnTo>
                  <a:pt x="28" y="49"/>
                </a:lnTo>
                <a:lnTo>
                  <a:pt x="28" y="52"/>
                </a:lnTo>
                <a:lnTo>
                  <a:pt x="28" y="30"/>
                </a:lnTo>
                <a:lnTo>
                  <a:pt x="28" y="41"/>
                </a:lnTo>
                <a:lnTo>
                  <a:pt x="29" y="45"/>
                </a:lnTo>
                <a:lnTo>
                  <a:pt x="29" y="51"/>
                </a:lnTo>
                <a:lnTo>
                  <a:pt x="29" y="0"/>
                </a:lnTo>
                <a:lnTo>
                  <a:pt x="29" y="1"/>
                </a:lnTo>
                <a:lnTo>
                  <a:pt x="30" y="17"/>
                </a:lnTo>
                <a:lnTo>
                  <a:pt x="30" y="74"/>
                </a:lnTo>
                <a:lnTo>
                  <a:pt x="30" y="36"/>
                </a:lnTo>
                <a:lnTo>
                  <a:pt x="32" y="39"/>
                </a:lnTo>
                <a:lnTo>
                  <a:pt x="32" y="55"/>
                </a:lnTo>
                <a:lnTo>
                  <a:pt x="32" y="35"/>
                </a:lnTo>
                <a:lnTo>
                  <a:pt x="32" y="36"/>
                </a:lnTo>
                <a:lnTo>
                  <a:pt x="33" y="39"/>
                </a:lnTo>
                <a:lnTo>
                  <a:pt x="33" y="54"/>
                </a:lnTo>
                <a:lnTo>
                  <a:pt x="33" y="39"/>
                </a:lnTo>
                <a:lnTo>
                  <a:pt x="33" y="47"/>
                </a:lnTo>
                <a:lnTo>
                  <a:pt x="34" y="49"/>
                </a:lnTo>
                <a:lnTo>
                  <a:pt x="34" y="61"/>
                </a:lnTo>
                <a:lnTo>
                  <a:pt x="34" y="30"/>
                </a:lnTo>
                <a:lnTo>
                  <a:pt x="35" y="32"/>
                </a:lnTo>
                <a:lnTo>
                  <a:pt x="35" y="54"/>
                </a:lnTo>
                <a:lnTo>
                  <a:pt x="35" y="31"/>
                </a:lnTo>
                <a:lnTo>
                  <a:pt x="35" y="46"/>
                </a:lnTo>
                <a:lnTo>
                  <a:pt x="37" y="47"/>
                </a:lnTo>
                <a:lnTo>
                  <a:pt x="37" y="51"/>
                </a:lnTo>
                <a:lnTo>
                  <a:pt x="37" y="40"/>
                </a:lnTo>
                <a:lnTo>
                  <a:pt x="37" y="49"/>
                </a:lnTo>
                <a:lnTo>
                  <a:pt x="38" y="46"/>
                </a:lnTo>
                <a:lnTo>
                  <a:pt x="38" y="54"/>
                </a:lnTo>
                <a:lnTo>
                  <a:pt x="38" y="29"/>
                </a:lnTo>
                <a:lnTo>
                  <a:pt x="38" y="30"/>
                </a:lnTo>
                <a:lnTo>
                  <a:pt x="39" y="31"/>
                </a:lnTo>
                <a:lnTo>
                  <a:pt x="39" y="30"/>
                </a:lnTo>
                <a:lnTo>
                  <a:pt x="39" y="42"/>
                </a:lnTo>
                <a:lnTo>
                  <a:pt x="40" y="45"/>
                </a:lnTo>
                <a:lnTo>
                  <a:pt x="40" y="50"/>
                </a:lnTo>
                <a:lnTo>
                  <a:pt x="40" y="39"/>
                </a:lnTo>
                <a:lnTo>
                  <a:pt x="40" y="40"/>
                </a:lnTo>
                <a:lnTo>
                  <a:pt x="42" y="39"/>
                </a:lnTo>
                <a:lnTo>
                  <a:pt x="42" y="47"/>
                </a:lnTo>
                <a:lnTo>
                  <a:pt x="42" y="37"/>
                </a:lnTo>
                <a:lnTo>
                  <a:pt x="42" y="39"/>
                </a:lnTo>
                <a:lnTo>
                  <a:pt x="43" y="37"/>
                </a:lnTo>
                <a:lnTo>
                  <a:pt x="43" y="44"/>
                </a:lnTo>
                <a:lnTo>
                  <a:pt x="43" y="31"/>
                </a:lnTo>
                <a:lnTo>
                  <a:pt x="43" y="32"/>
                </a:lnTo>
                <a:lnTo>
                  <a:pt x="44" y="34"/>
                </a:lnTo>
                <a:lnTo>
                  <a:pt x="44" y="52"/>
                </a:lnTo>
                <a:lnTo>
                  <a:pt x="44" y="29"/>
                </a:lnTo>
                <a:lnTo>
                  <a:pt x="45" y="34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4" name="Freeform 116"/>
          <p:cNvSpPr>
            <a:spLocks/>
          </p:cNvSpPr>
          <p:nvPr/>
        </p:nvSpPr>
        <p:spPr bwMode="auto">
          <a:xfrm>
            <a:off x="6350000" y="5821363"/>
            <a:ext cx="180975" cy="166687"/>
          </a:xfrm>
          <a:custGeom>
            <a:avLst/>
            <a:gdLst>
              <a:gd name="T0" fmla="*/ 0 w 44"/>
              <a:gd name="T1" fmla="*/ 0 h 69"/>
              <a:gd name="T2" fmla="*/ 2147483646 w 44"/>
              <a:gd name="T3" fmla="*/ 2147483646 h 69"/>
              <a:gd name="T4" fmla="*/ 2147483646 w 44"/>
              <a:gd name="T5" fmla="*/ 2147483646 h 69"/>
              <a:gd name="T6" fmla="*/ 2147483646 w 44"/>
              <a:gd name="T7" fmla="*/ 2147483646 h 69"/>
              <a:gd name="T8" fmla="*/ 2147483646 w 44"/>
              <a:gd name="T9" fmla="*/ 2147483646 h 69"/>
              <a:gd name="T10" fmla="*/ 2147483646 w 44"/>
              <a:gd name="T11" fmla="*/ 2147483646 h 69"/>
              <a:gd name="T12" fmla="*/ 2147483646 w 44"/>
              <a:gd name="T13" fmla="*/ 2147483646 h 69"/>
              <a:gd name="T14" fmla="*/ 2147483646 w 44"/>
              <a:gd name="T15" fmla="*/ 2147483646 h 69"/>
              <a:gd name="T16" fmla="*/ 2147483646 w 44"/>
              <a:gd name="T17" fmla="*/ 2147483646 h 69"/>
              <a:gd name="T18" fmla="*/ 2147483646 w 44"/>
              <a:gd name="T19" fmla="*/ 2147483646 h 69"/>
              <a:gd name="T20" fmla="*/ 2147483646 w 44"/>
              <a:gd name="T21" fmla="*/ 2147483646 h 69"/>
              <a:gd name="T22" fmla="*/ 2147483646 w 44"/>
              <a:gd name="T23" fmla="*/ 2147483646 h 69"/>
              <a:gd name="T24" fmla="*/ 2147483646 w 44"/>
              <a:gd name="T25" fmla="*/ 2147483646 h 69"/>
              <a:gd name="T26" fmla="*/ 2147483646 w 44"/>
              <a:gd name="T27" fmla="*/ 2147483646 h 69"/>
              <a:gd name="T28" fmla="*/ 2147483646 w 44"/>
              <a:gd name="T29" fmla="*/ 2147483646 h 69"/>
              <a:gd name="T30" fmla="*/ 2147483646 w 44"/>
              <a:gd name="T31" fmla="*/ 2147483646 h 69"/>
              <a:gd name="T32" fmla="*/ 2147483646 w 44"/>
              <a:gd name="T33" fmla="*/ 2147483646 h 69"/>
              <a:gd name="T34" fmla="*/ 2147483646 w 44"/>
              <a:gd name="T35" fmla="*/ 2147483646 h 69"/>
              <a:gd name="T36" fmla="*/ 2147483646 w 44"/>
              <a:gd name="T37" fmla="*/ 2147483646 h 69"/>
              <a:gd name="T38" fmla="*/ 2147483646 w 44"/>
              <a:gd name="T39" fmla="*/ 2147483646 h 69"/>
              <a:gd name="T40" fmla="*/ 2147483646 w 44"/>
              <a:gd name="T41" fmla="*/ 2147483646 h 69"/>
              <a:gd name="T42" fmla="*/ 2147483646 w 44"/>
              <a:gd name="T43" fmla="*/ 2147483646 h 69"/>
              <a:gd name="T44" fmla="*/ 2147483646 w 44"/>
              <a:gd name="T45" fmla="*/ 2147483646 h 69"/>
              <a:gd name="T46" fmla="*/ 2147483646 w 44"/>
              <a:gd name="T47" fmla="*/ 2147483646 h 69"/>
              <a:gd name="T48" fmla="*/ 2147483646 w 44"/>
              <a:gd name="T49" fmla="*/ 2147483646 h 69"/>
              <a:gd name="T50" fmla="*/ 2147483646 w 44"/>
              <a:gd name="T51" fmla="*/ 2147483646 h 69"/>
              <a:gd name="T52" fmla="*/ 2147483646 w 44"/>
              <a:gd name="T53" fmla="*/ 2147483646 h 69"/>
              <a:gd name="T54" fmla="*/ 2147483646 w 44"/>
              <a:gd name="T55" fmla="*/ 2147483646 h 69"/>
              <a:gd name="T56" fmla="*/ 2147483646 w 44"/>
              <a:gd name="T57" fmla="*/ 2147483646 h 69"/>
              <a:gd name="T58" fmla="*/ 2147483646 w 44"/>
              <a:gd name="T59" fmla="*/ 2147483646 h 69"/>
              <a:gd name="T60" fmla="*/ 2147483646 w 44"/>
              <a:gd name="T61" fmla="*/ 2147483646 h 69"/>
              <a:gd name="T62" fmla="*/ 2147483646 w 44"/>
              <a:gd name="T63" fmla="*/ 2147483646 h 69"/>
              <a:gd name="T64" fmla="*/ 2147483646 w 44"/>
              <a:gd name="T65" fmla="*/ 2147483646 h 69"/>
              <a:gd name="T66" fmla="*/ 2147483646 w 44"/>
              <a:gd name="T67" fmla="*/ 2147483646 h 69"/>
              <a:gd name="T68" fmla="*/ 2147483646 w 44"/>
              <a:gd name="T69" fmla="*/ 2147483646 h 69"/>
              <a:gd name="T70" fmla="*/ 2147483646 w 44"/>
              <a:gd name="T71" fmla="*/ 2147483646 h 69"/>
              <a:gd name="T72" fmla="*/ 2147483646 w 44"/>
              <a:gd name="T73" fmla="*/ 2147483646 h 69"/>
              <a:gd name="T74" fmla="*/ 2147483646 w 44"/>
              <a:gd name="T75" fmla="*/ 2147483646 h 69"/>
              <a:gd name="T76" fmla="*/ 2147483646 w 44"/>
              <a:gd name="T77" fmla="*/ 2147483646 h 69"/>
              <a:gd name="T78" fmla="*/ 2147483646 w 44"/>
              <a:gd name="T79" fmla="*/ 2147483646 h 69"/>
              <a:gd name="T80" fmla="*/ 2147483646 w 44"/>
              <a:gd name="T81" fmla="*/ 2147483646 h 69"/>
              <a:gd name="T82" fmla="*/ 2147483646 w 44"/>
              <a:gd name="T83" fmla="*/ 2147483646 h 6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69"/>
              <a:gd name="T128" fmla="*/ 44 w 44"/>
              <a:gd name="T129" fmla="*/ 69 h 6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69">
                <a:moveTo>
                  <a:pt x="0" y="24"/>
                </a:moveTo>
                <a:lnTo>
                  <a:pt x="0" y="69"/>
                </a:lnTo>
                <a:lnTo>
                  <a:pt x="0" y="0"/>
                </a:lnTo>
                <a:lnTo>
                  <a:pt x="0" y="31"/>
                </a:lnTo>
                <a:lnTo>
                  <a:pt x="2" y="37"/>
                </a:lnTo>
                <a:lnTo>
                  <a:pt x="2" y="29"/>
                </a:lnTo>
                <a:lnTo>
                  <a:pt x="2" y="45"/>
                </a:lnTo>
                <a:lnTo>
                  <a:pt x="3" y="46"/>
                </a:lnTo>
                <a:lnTo>
                  <a:pt x="3" y="27"/>
                </a:lnTo>
                <a:lnTo>
                  <a:pt x="3" y="31"/>
                </a:lnTo>
                <a:lnTo>
                  <a:pt x="4" y="30"/>
                </a:lnTo>
                <a:lnTo>
                  <a:pt x="4" y="26"/>
                </a:lnTo>
                <a:lnTo>
                  <a:pt x="4" y="36"/>
                </a:lnTo>
                <a:lnTo>
                  <a:pt x="5" y="39"/>
                </a:lnTo>
                <a:lnTo>
                  <a:pt x="5" y="40"/>
                </a:lnTo>
                <a:lnTo>
                  <a:pt x="5" y="21"/>
                </a:lnTo>
                <a:lnTo>
                  <a:pt x="5" y="40"/>
                </a:lnTo>
                <a:lnTo>
                  <a:pt x="7" y="37"/>
                </a:lnTo>
                <a:lnTo>
                  <a:pt x="7" y="24"/>
                </a:lnTo>
                <a:lnTo>
                  <a:pt x="7" y="27"/>
                </a:lnTo>
                <a:lnTo>
                  <a:pt x="8" y="30"/>
                </a:lnTo>
                <a:lnTo>
                  <a:pt x="8" y="41"/>
                </a:lnTo>
                <a:lnTo>
                  <a:pt x="8" y="27"/>
                </a:lnTo>
                <a:lnTo>
                  <a:pt x="9" y="26"/>
                </a:lnTo>
                <a:lnTo>
                  <a:pt x="9" y="42"/>
                </a:lnTo>
                <a:lnTo>
                  <a:pt x="9" y="22"/>
                </a:lnTo>
                <a:lnTo>
                  <a:pt x="9" y="35"/>
                </a:lnTo>
                <a:lnTo>
                  <a:pt x="10" y="34"/>
                </a:lnTo>
                <a:lnTo>
                  <a:pt x="10" y="39"/>
                </a:lnTo>
                <a:lnTo>
                  <a:pt x="10" y="25"/>
                </a:lnTo>
                <a:lnTo>
                  <a:pt x="10" y="31"/>
                </a:lnTo>
                <a:lnTo>
                  <a:pt x="12" y="30"/>
                </a:lnTo>
                <a:lnTo>
                  <a:pt x="12" y="44"/>
                </a:lnTo>
                <a:lnTo>
                  <a:pt x="12" y="24"/>
                </a:lnTo>
                <a:lnTo>
                  <a:pt x="12" y="35"/>
                </a:lnTo>
                <a:lnTo>
                  <a:pt x="13" y="34"/>
                </a:lnTo>
                <a:lnTo>
                  <a:pt x="13" y="47"/>
                </a:lnTo>
                <a:lnTo>
                  <a:pt x="13" y="26"/>
                </a:lnTo>
                <a:lnTo>
                  <a:pt x="13" y="36"/>
                </a:lnTo>
                <a:lnTo>
                  <a:pt x="14" y="22"/>
                </a:lnTo>
                <a:lnTo>
                  <a:pt x="14" y="47"/>
                </a:lnTo>
                <a:lnTo>
                  <a:pt x="14" y="16"/>
                </a:lnTo>
                <a:lnTo>
                  <a:pt x="14" y="32"/>
                </a:lnTo>
                <a:lnTo>
                  <a:pt x="15" y="34"/>
                </a:lnTo>
                <a:lnTo>
                  <a:pt x="15" y="49"/>
                </a:lnTo>
                <a:lnTo>
                  <a:pt x="15" y="22"/>
                </a:lnTo>
                <a:lnTo>
                  <a:pt x="17" y="21"/>
                </a:lnTo>
                <a:lnTo>
                  <a:pt x="17" y="39"/>
                </a:lnTo>
                <a:lnTo>
                  <a:pt x="17" y="20"/>
                </a:lnTo>
                <a:lnTo>
                  <a:pt x="17" y="34"/>
                </a:lnTo>
                <a:lnTo>
                  <a:pt x="18" y="34"/>
                </a:lnTo>
                <a:lnTo>
                  <a:pt x="18" y="24"/>
                </a:lnTo>
                <a:lnTo>
                  <a:pt x="18" y="39"/>
                </a:lnTo>
                <a:lnTo>
                  <a:pt x="19" y="40"/>
                </a:lnTo>
                <a:lnTo>
                  <a:pt x="19" y="44"/>
                </a:lnTo>
                <a:lnTo>
                  <a:pt x="19" y="17"/>
                </a:lnTo>
                <a:lnTo>
                  <a:pt x="19" y="29"/>
                </a:lnTo>
                <a:lnTo>
                  <a:pt x="20" y="30"/>
                </a:lnTo>
                <a:lnTo>
                  <a:pt x="20" y="45"/>
                </a:lnTo>
                <a:lnTo>
                  <a:pt x="20" y="15"/>
                </a:lnTo>
                <a:lnTo>
                  <a:pt x="20" y="37"/>
                </a:lnTo>
                <a:lnTo>
                  <a:pt x="22" y="34"/>
                </a:lnTo>
                <a:lnTo>
                  <a:pt x="22" y="27"/>
                </a:lnTo>
                <a:lnTo>
                  <a:pt x="22" y="37"/>
                </a:lnTo>
                <a:lnTo>
                  <a:pt x="23" y="39"/>
                </a:lnTo>
                <a:lnTo>
                  <a:pt x="23" y="40"/>
                </a:lnTo>
                <a:lnTo>
                  <a:pt x="23" y="26"/>
                </a:lnTo>
                <a:lnTo>
                  <a:pt x="23" y="39"/>
                </a:lnTo>
                <a:lnTo>
                  <a:pt x="24" y="35"/>
                </a:lnTo>
                <a:lnTo>
                  <a:pt x="24" y="27"/>
                </a:lnTo>
                <a:lnTo>
                  <a:pt x="24" y="30"/>
                </a:lnTo>
                <a:lnTo>
                  <a:pt x="25" y="27"/>
                </a:lnTo>
                <a:lnTo>
                  <a:pt x="25" y="39"/>
                </a:lnTo>
                <a:lnTo>
                  <a:pt x="25" y="22"/>
                </a:lnTo>
                <a:lnTo>
                  <a:pt x="25" y="30"/>
                </a:lnTo>
                <a:lnTo>
                  <a:pt x="27" y="29"/>
                </a:lnTo>
                <a:lnTo>
                  <a:pt x="27" y="45"/>
                </a:lnTo>
                <a:lnTo>
                  <a:pt x="27" y="26"/>
                </a:lnTo>
                <a:lnTo>
                  <a:pt x="27" y="29"/>
                </a:lnTo>
                <a:lnTo>
                  <a:pt x="28" y="25"/>
                </a:lnTo>
                <a:lnTo>
                  <a:pt x="28" y="41"/>
                </a:lnTo>
                <a:lnTo>
                  <a:pt x="28" y="17"/>
                </a:lnTo>
                <a:lnTo>
                  <a:pt x="29" y="14"/>
                </a:lnTo>
                <a:lnTo>
                  <a:pt x="29" y="50"/>
                </a:lnTo>
                <a:lnTo>
                  <a:pt x="29" y="31"/>
                </a:lnTo>
                <a:lnTo>
                  <a:pt x="30" y="32"/>
                </a:lnTo>
                <a:lnTo>
                  <a:pt x="30" y="36"/>
                </a:lnTo>
                <a:lnTo>
                  <a:pt x="30" y="14"/>
                </a:lnTo>
                <a:lnTo>
                  <a:pt x="30" y="36"/>
                </a:lnTo>
                <a:lnTo>
                  <a:pt x="32" y="37"/>
                </a:lnTo>
                <a:lnTo>
                  <a:pt x="32" y="40"/>
                </a:lnTo>
                <a:lnTo>
                  <a:pt x="32" y="24"/>
                </a:lnTo>
                <a:lnTo>
                  <a:pt x="33" y="25"/>
                </a:lnTo>
                <a:lnTo>
                  <a:pt x="33" y="37"/>
                </a:lnTo>
                <a:lnTo>
                  <a:pt x="34" y="39"/>
                </a:lnTo>
                <a:lnTo>
                  <a:pt x="34" y="42"/>
                </a:lnTo>
                <a:lnTo>
                  <a:pt x="34" y="34"/>
                </a:lnTo>
                <a:lnTo>
                  <a:pt x="34" y="37"/>
                </a:lnTo>
                <a:lnTo>
                  <a:pt x="35" y="39"/>
                </a:lnTo>
                <a:lnTo>
                  <a:pt x="35" y="46"/>
                </a:lnTo>
                <a:lnTo>
                  <a:pt x="35" y="20"/>
                </a:lnTo>
                <a:lnTo>
                  <a:pt x="35" y="39"/>
                </a:lnTo>
                <a:lnTo>
                  <a:pt x="37" y="41"/>
                </a:lnTo>
                <a:lnTo>
                  <a:pt x="37" y="46"/>
                </a:lnTo>
                <a:lnTo>
                  <a:pt x="37" y="27"/>
                </a:lnTo>
                <a:lnTo>
                  <a:pt x="37" y="31"/>
                </a:lnTo>
                <a:lnTo>
                  <a:pt x="38" y="30"/>
                </a:lnTo>
                <a:lnTo>
                  <a:pt x="38" y="40"/>
                </a:lnTo>
                <a:lnTo>
                  <a:pt x="38" y="29"/>
                </a:lnTo>
                <a:lnTo>
                  <a:pt x="39" y="25"/>
                </a:lnTo>
                <a:lnTo>
                  <a:pt x="39" y="37"/>
                </a:lnTo>
                <a:lnTo>
                  <a:pt x="39" y="24"/>
                </a:lnTo>
                <a:lnTo>
                  <a:pt x="40" y="24"/>
                </a:lnTo>
                <a:lnTo>
                  <a:pt x="40" y="34"/>
                </a:lnTo>
                <a:lnTo>
                  <a:pt x="40" y="22"/>
                </a:lnTo>
                <a:lnTo>
                  <a:pt x="40" y="30"/>
                </a:lnTo>
                <a:lnTo>
                  <a:pt x="42" y="32"/>
                </a:lnTo>
                <a:lnTo>
                  <a:pt x="42" y="37"/>
                </a:lnTo>
                <a:lnTo>
                  <a:pt x="42" y="20"/>
                </a:lnTo>
                <a:lnTo>
                  <a:pt x="42" y="30"/>
                </a:lnTo>
                <a:lnTo>
                  <a:pt x="43" y="31"/>
                </a:lnTo>
                <a:lnTo>
                  <a:pt x="43" y="40"/>
                </a:lnTo>
                <a:lnTo>
                  <a:pt x="43" y="30"/>
                </a:lnTo>
                <a:lnTo>
                  <a:pt x="43" y="39"/>
                </a:lnTo>
                <a:lnTo>
                  <a:pt x="44" y="37"/>
                </a:lnTo>
                <a:lnTo>
                  <a:pt x="44" y="44"/>
                </a:lnTo>
                <a:lnTo>
                  <a:pt x="44" y="1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5" name="Freeform 117"/>
          <p:cNvSpPr>
            <a:spLocks/>
          </p:cNvSpPr>
          <p:nvPr/>
        </p:nvSpPr>
        <p:spPr bwMode="auto">
          <a:xfrm>
            <a:off x="6530975" y="5849938"/>
            <a:ext cx="185738" cy="84137"/>
          </a:xfrm>
          <a:custGeom>
            <a:avLst/>
            <a:gdLst>
              <a:gd name="T0" fmla="*/ 2147483646 w 45"/>
              <a:gd name="T1" fmla="*/ 2147483646 h 35"/>
              <a:gd name="T2" fmla="*/ 2147483646 w 45"/>
              <a:gd name="T3" fmla="*/ 2147483646 h 35"/>
              <a:gd name="T4" fmla="*/ 2147483646 w 45"/>
              <a:gd name="T5" fmla="*/ 2147483646 h 35"/>
              <a:gd name="T6" fmla="*/ 2147483646 w 45"/>
              <a:gd name="T7" fmla="*/ 2147483646 h 35"/>
              <a:gd name="T8" fmla="*/ 2147483646 w 45"/>
              <a:gd name="T9" fmla="*/ 2147483646 h 35"/>
              <a:gd name="T10" fmla="*/ 2147483646 w 45"/>
              <a:gd name="T11" fmla="*/ 2147483646 h 35"/>
              <a:gd name="T12" fmla="*/ 2147483646 w 45"/>
              <a:gd name="T13" fmla="*/ 2147483646 h 35"/>
              <a:gd name="T14" fmla="*/ 2147483646 w 45"/>
              <a:gd name="T15" fmla="*/ 2147483646 h 35"/>
              <a:gd name="T16" fmla="*/ 2147483646 w 45"/>
              <a:gd name="T17" fmla="*/ 2147483646 h 35"/>
              <a:gd name="T18" fmla="*/ 2147483646 w 45"/>
              <a:gd name="T19" fmla="*/ 2147483646 h 35"/>
              <a:gd name="T20" fmla="*/ 2147483646 w 45"/>
              <a:gd name="T21" fmla="*/ 2147483646 h 35"/>
              <a:gd name="T22" fmla="*/ 2147483646 w 45"/>
              <a:gd name="T23" fmla="*/ 2147483646 h 35"/>
              <a:gd name="T24" fmla="*/ 2147483646 w 45"/>
              <a:gd name="T25" fmla="*/ 2147483646 h 35"/>
              <a:gd name="T26" fmla="*/ 2147483646 w 45"/>
              <a:gd name="T27" fmla="*/ 2147483646 h 35"/>
              <a:gd name="T28" fmla="*/ 2147483646 w 45"/>
              <a:gd name="T29" fmla="*/ 2147483646 h 35"/>
              <a:gd name="T30" fmla="*/ 2147483646 w 45"/>
              <a:gd name="T31" fmla="*/ 2147483646 h 35"/>
              <a:gd name="T32" fmla="*/ 2147483646 w 45"/>
              <a:gd name="T33" fmla="*/ 2147483646 h 35"/>
              <a:gd name="T34" fmla="*/ 2147483646 w 45"/>
              <a:gd name="T35" fmla="*/ 2147483646 h 35"/>
              <a:gd name="T36" fmla="*/ 2147483646 w 45"/>
              <a:gd name="T37" fmla="*/ 2147483646 h 35"/>
              <a:gd name="T38" fmla="*/ 2147483646 w 45"/>
              <a:gd name="T39" fmla="*/ 2147483646 h 35"/>
              <a:gd name="T40" fmla="*/ 2147483646 w 45"/>
              <a:gd name="T41" fmla="*/ 2147483646 h 35"/>
              <a:gd name="T42" fmla="*/ 2147483646 w 45"/>
              <a:gd name="T43" fmla="*/ 2147483646 h 35"/>
              <a:gd name="T44" fmla="*/ 2147483646 w 45"/>
              <a:gd name="T45" fmla="*/ 2147483646 h 35"/>
              <a:gd name="T46" fmla="*/ 2147483646 w 45"/>
              <a:gd name="T47" fmla="*/ 2147483646 h 35"/>
              <a:gd name="T48" fmla="*/ 2147483646 w 45"/>
              <a:gd name="T49" fmla="*/ 2147483646 h 35"/>
              <a:gd name="T50" fmla="*/ 2147483646 w 45"/>
              <a:gd name="T51" fmla="*/ 2147483646 h 35"/>
              <a:gd name="T52" fmla="*/ 2147483646 w 45"/>
              <a:gd name="T53" fmla="*/ 2147483646 h 35"/>
              <a:gd name="T54" fmla="*/ 2147483646 w 45"/>
              <a:gd name="T55" fmla="*/ 2147483646 h 35"/>
              <a:gd name="T56" fmla="*/ 2147483646 w 45"/>
              <a:gd name="T57" fmla="*/ 2147483646 h 35"/>
              <a:gd name="T58" fmla="*/ 2147483646 w 45"/>
              <a:gd name="T59" fmla="*/ 2147483646 h 35"/>
              <a:gd name="T60" fmla="*/ 2147483646 w 45"/>
              <a:gd name="T61" fmla="*/ 2147483646 h 35"/>
              <a:gd name="T62" fmla="*/ 2147483646 w 45"/>
              <a:gd name="T63" fmla="*/ 2147483646 h 35"/>
              <a:gd name="T64" fmla="*/ 2147483646 w 45"/>
              <a:gd name="T65" fmla="*/ 2147483646 h 35"/>
              <a:gd name="T66" fmla="*/ 2147483646 w 45"/>
              <a:gd name="T67" fmla="*/ 2147483646 h 35"/>
              <a:gd name="T68" fmla="*/ 2147483646 w 45"/>
              <a:gd name="T69" fmla="*/ 2147483646 h 35"/>
              <a:gd name="T70" fmla="*/ 2147483646 w 45"/>
              <a:gd name="T71" fmla="*/ 2147483646 h 35"/>
              <a:gd name="T72" fmla="*/ 2147483646 w 45"/>
              <a:gd name="T73" fmla="*/ 2147483646 h 35"/>
              <a:gd name="T74" fmla="*/ 2147483646 w 45"/>
              <a:gd name="T75" fmla="*/ 2147483646 h 35"/>
              <a:gd name="T76" fmla="*/ 2147483646 w 45"/>
              <a:gd name="T77" fmla="*/ 2147483646 h 35"/>
              <a:gd name="T78" fmla="*/ 2147483646 w 45"/>
              <a:gd name="T79" fmla="*/ 2147483646 h 35"/>
              <a:gd name="T80" fmla="*/ 2147483646 w 45"/>
              <a:gd name="T81" fmla="*/ 2147483646 h 35"/>
              <a:gd name="T82" fmla="*/ 2147483646 w 45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35"/>
              <a:gd name="T128" fmla="*/ 45 w 45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35">
                <a:moveTo>
                  <a:pt x="0" y="0"/>
                </a:moveTo>
                <a:lnTo>
                  <a:pt x="0" y="18"/>
                </a:lnTo>
                <a:lnTo>
                  <a:pt x="1" y="19"/>
                </a:lnTo>
                <a:lnTo>
                  <a:pt x="1" y="18"/>
                </a:lnTo>
                <a:lnTo>
                  <a:pt x="1" y="30"/>
                </a:lnTo>
                <a:lnTo>
                  <a:pt x="3" y="29"/>
                </a:lnTo>
                <a:lnTo>
                  <a:pt x="3" y="17"/>
                </a:lnTo>
                <a:lnTo>
                  <a:pt x="3" y="22"/>
                </a:lnTo>
                <a:lnTo>
                  <a:pt x="4" y="19"/>
                </a:lnTo>
                <a:lnTo>
                  <a:pt x="4" y="24"/>
                </a:lnTo>
                <a:lnTo>
                  <a:pt x="4" y="17"/>
                </a:lnTo>
                <a:lnTo>
                  <a:pt x="4" y="23"/>
                </a:lnTo>
                <a:lnTo>
                  <a:pt x="5" y="22"/>
                </a:lnTo>
                <a:lnTo>
                  <a:pt x="5" y="28"/>
                </a:lnTo>
                <a:lnTo>
                  <a:pt x="5" y="14"/>
                </a:lnTo>
                <a:lnTo>
                  <a:pt x="6" y="14"/>
                </a:lnTo>
                <a:lnTo>
                  <a:pt x="6" y="3"/>
                </a:lnTo>
                <a:lnTo>
                  <a:pt x="6" y="35"/>
                </a:lnTo>
                <a:lnTo>
                  <a:pt x="8" y="35"/>
                </a:lnTo>
                <a:lnTo>
                  <a:pt x="8" y="15"/>
                </a:lnTo>
                <a:lnTo>
                  <a:pt x="8" y="22"/>
                </a:lnTo>
                <a:lnTo>
                  <a:pt x="9" y="23"/>
                </a:lnTo>
                <a:lnTo>
                  <a:pt x="9" y="25"/>
                </a:lnTo>
                <a:lnTo>
                  <a:pt x="9" y="17"/>
                </a:lnTo>
                <a:lnTo>
                  <a:pt x="9" y="18"/>
                </a:lnTo>
                <a:lnTo>
                  <a:pt x="10" y="19"/>
                </a:lnTo>
                <a:lnTo>
                  <a:pt x="10" y="24"/>
                </a:lnTo>
                <a:lnTo>
                  <a:pt x="10" y="18"/>
                </a:lnTo>
                <a:lnTo>
                  <a:pt x="10" y="20"/>
                </a:lnTo>
                <a:lnTo>
                  <a:pt x="11" y="17"/>
                </a:lnTo>
                <a:lnTo>
                  <a:pt x="11" y="13"/>
                </a:lnTo>
                <a:lnTo>
                  <a:pt x="11" y="25"/>
                </a:lnTo>
                <a:lnTo>
                  <a:pt x="13" y="27"/>
                </a:lnTo>
                <a:lnTo>
                  <a:pt x="13" y="15"/>
                </a:lnTo>
                <a:lnTo>
                  <a:pt x="13" y="20"/>
                </a:lnTo>
                <a:lnTo>
                  <a:pt x="14" y="19"/>
                </a:lnTo>
                <a:lnTo>
                  <a:pt x="14" y="33"/>
                </a:lnTo>
                <a:lnTo>
                  <a:pt x="14" y="15"/>
                </a:lnTo>
                <a:lnTo>
                  <a:pt x="14" y="22"/>
                </a:lnTo>
                <a:lnTo>
                  <a:pt x="15" y="20"/>
                </a:lnTo>
                <a:lnTo>
                  <a:pt x="15" y="18"/>
                </a:lnTo>
                <a:lnTo>
                  <a:pt x="15" y="24"/>
                </a:lnTo>
                <a:lnTo>
                  <a:pt x="16" y="27"/>
                </a:lnTo>
                <a:lnTo>
                  <a:pt x="16" y="15"/>
                </a:lnTo>
                <a:lnTo>
                  <a:pt x="18" y="13"/>
                </a:lnTo>
                <a:lnTo>
                  <a:pt x="18" y="27"/>
                </a:lnTo>
                <a:lnTo>
                  <a:pt x="18" y="10"/>
                </a:lnTo>
                <a:lnTo>
                  <a:pt x="18" y="22"/>
                </a:lnTo>
                <a:lnTo>
                  <a:pt x="19" y="20"/>
                </a:lnTo>
                <a:lnTo>
                  <a:pt x="19" y="27"/>
                </a:lnTo>
                <a:lnTo>
                  <a:pt x="19" y="17"/>
                </a:lnTo>
                <a:lnTo>
                  <a:pt x="19" y="22"/>
                </a:lnTo>
                <a:lnTo>
                  <a:pt x="20" y="19"/>
                </a:lnTo>
                <a:lnTo>
                  <a:pt x="20" y="30"/>
                </a:lnTo>
                <a:lnTo>
                  <a:pt x="20" y="14"/>
                </a:lnTo>
                <a:lnTo>
                  <a:pt x="20" y="23"/>
                </a:lnTo>
                <a:lnTo>
                  <a:pt x="21" y="22"/>
                </a:lnTo>
                <a:lnTo>
                  <a:pt x="21" y="28"/>
                </a:lnTo>
                <a:lnTo>
                  <a:pt x="21" y="18"/>
                </a:lnTo>
                <a:lnTo>
                  <a:pt x="21" y="27"/>
                </a:lnTo>
                <a:lnTo>
                  <a:pt x="23" y="25"/>
                </a:lnTo>
                <a:lnTo>
                  <a:pt x="23" y="13"/>
                </a:lnTo>
                <a:lnTo>
                  <a:pt x="23" y="20"/>
                </a:lnTo>
                <a:lnTo>
                  <a:pt x="24" y="19"/>
                </a:lnTo>
                <a:lnTo>
                  <a:pt x="24" y="27"/>
                </a:lnTo>
                <a:lnTo>
                  <a:pt x="24" y="15"/>
                </a:lnTo>
                <a:lnTo>
                  <a:pt x="24" y="27"/>
                </a:lnTo>
                <a:lnTo>
                  <a:pt x="25" y="25"/>
                </a:lnTo>
                <a:lnTo>
                  <a:pt x="25" y="27"/>
                </a:lnTo>
                <a:lnTo>
                  <a:pt x="25" y="14"/>
                </a:lnTo>
                <a:lnTo>
                  <a:pt x="25" y="25"/>
                </a:lnTo>
                <a:lnTo>
                  <a:pt x="26" y="24"/>
                </a:lnTo>
                <a:lnTo>
                  <a:pt x="26" y="25"/>
                </a:lnTo>
                <a:lnTo>
                  <a:pt x="26" y="19"/>
                </a:lnTo>
                <a:lnTo>
                  <a:pt x="26" y="23"/>
                </a:lnTo>
                <a:lnTo>
                  <a:pt x="28" y="24"/>
                </a:lnTo>
                <a:lnTo>
                  <a:pt x="28" y="27"/>
                </a:lnTo>
                <a:lnTo>
                  <a:pt x="28" y="14"/>
                </a:lnTo>
                <a:lnTo>
                  <a:pt x="28" y="22"/>
                </a:lnTo>
                <a:lnTo>
                  <a:pt x="29" y="20"/>
                </a:lnTo>
                <a:lnTo>
                  <a:pt x="29" y="27"/>
                </a:lnTo>
                <a:lnTo>
                  <a:pt x="29" y="10"/>
                </a:lnTo>
                <a:lnTo>
                  <a:pt x="29" y="22"/>
                </a:lnTo>
                <a:lnTo>
                  <a:pt x="30" y="20"/>
                </a:lnTo>
                <a:lnTo>
                  <a:pt x="30" y="24"/>
                </a:lnTo>
                <a:lnTo>
                  <a:pt x="30" y="17"/>
                </a:lnTo>
                <a:lnTo>
                  <a:pt x="30" y="20"/>
                </a:lnTo>
                <a:lnTo>
                  <a:pt x="31" y="23"/>
                </a:lnTo>
                <a:lnTo>
                  <a:pt x="31" y="25"/>
                </a:lnTo>
                <a:lnTo>
                  <a:pt x="31" y="17"/>
                </a:lnTo>
                <a:lnTo>
                  <a:pt x="31" y="20"/>
                </a:lnTo>
                <a:lnTo>
                  <a:pt x="33" y="22"/>
                </a:lnTo>
                <a:lnTo>
                  <a:pt x="33" y="28"/>
                </a:lnTo>
                <a:lnTo>
                  <a:pt x="33" y="19"/>
                </a:lnTo>
                <a:lnTo>
                  <a:pt x="33" y="23"/>
                </a:lnTo>
                <a:lnTo>
                  <a:pt x="34" y="23"/>
                </a:lnTo>
                <a:lnTo>
                  <a:pt x="34" y="25"/>
                </a:lnTo>
                <a:lnTo>
                  <a:pt x="34" y="17"/>
                </a:lnTo>
                <a:lnTo>
                  <a:pt x="35" y="15"/>
                </a:lnTo>
                <a:lnTo>
                  <a:pt x="35" y="25"/>
                </a:lnTo>
                <a:lnTo>
                  <a:pt x="35" y="17"/>
                </a:lnTo>
                <a:lnTo>
                  <a:pt x="36" y="18"/>
                </a:lnTo>
                <a:lnTo>
                  <a:pt x="36" y="24"/>
                </a:lnTo>
                <a:lnTo>
                  <a:pt x="36" y="15"/>
                </a:lnTo>
                <a:lnTo>
                  <a:pt x="38" y="17"/>
                </a:lnTo>
                <a:lnTo>
                  <a:pt x="38" y="32"/>
                </a:lnTo>
                <a:lnTo>
                  <a:pt x="38" y="14"/>
                </a:lnTo>
                <a:lnTo>
                  <a:pt x="38" y="19"/>
                </a:lnTo>
                <a:lnTo>
                  <a:pt x="39" y="22"/>
                </a:lnTo>
                <a:lnTo>
                  <a:pt x="39" y="25"/>
                </a:lnTo>
                <a:lnTo>
                  <a:pt x="39" y="14"/>
                </a:lnTo>
                <a:lnTo>
                  <a:pt x="39" y="17"/>
                </a:lnTo>
                <a:lnTo>
                  <a:pt x="40" y="15"/>
                </a:lnTo>
                <a:lnTo>
                  <a:pt x="40" y="27"/>
                </a:lnTo>
                <a:lnTo>
                  <a:pt x="40" y="24"/>
                </a:lnTo>
                <a:lnTo>
                  <a:pt x="41" y="23"/>
                </a:lnTo>
                <a:lnTo>
                  <a:pt x="41" y="24"/>
                </a:lnTo>
                <a:lnTo>
                  <a:pt x="41" y="17"/>
                </a:lnTo>
                <a:lnTo>
                  <a:pt x="41" y="24"/>
                </a:lnTo>
                <a:lnTo>
                  <a:pt x="43" y="22"/>
                </a:lnTo>
                <a:lnTo>
                  <a:pt x="43" y="24"/>
                </a:lnTo>
                <a:lnTo>
                  <a:pt x="43" y="13"/>
                </a:lnTo>
                <a:lnTo>
                  <a:pt x="43" y="19"/>
                </a:lnTo>
                <a:lnTo>
                  <a:pt x="44" y="18"/>
                </a:lnTo>
                <a:lnTo>
                  <a:pt x="44" y="33"/>
                </a:lnTo>
                <a:lnTo>
                  <a:pt x="44" y="10"/>
                </a:lnTo>
                <a:lnTo>
                  <a:pt x="44" y="20"/>
                </a:lnTo>
                <a:lnTo>
                  <a:pt x="45" y="19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6" name="Freeform 118"/>
          <p:cNvSpPr>
            <a:spLocks/>
          </p:cNvSpPr>
          <p:nvPr/>
        </p:nvSpPr>
        <p:spPr bwMode="auto">
          <a:xfrm>
            <a:off x="6716713" y="5868988"/>
            <a:ext cx="169862" cy="58737"/>
          </a:xfrm>
          <a:custGeom>
            <a:avLst/>
            <a:gdLst>
              <a:gd name="T0" fmla="*/ 0 w 41"/>
              <a:gd name="T1" fmla="*/ 2147483646 h 24"/>
              <a:gd name="T2" fmla="*/ 2147483646 w 41"/>
              <a:gd name="T3" fmla="*/ 2147483646 h 24"/>
              <a:gd name="T4" fmla="*/ 2147483646 w 41"/>
              <a:gd name="T5" fmla="*/ 2147483646 h 24"/>
              <a:gd name="T6" fmla="*/ 2147483646 w 41"/>
              <a:gd name="T7" fmla="*/ 2147483646 h 24"/>
              <a:gd name="T8" fmla="*/ 2147483646 w 41"/>
              <a:gd name="T9" fmla="*/ 2147483646 h 24"/>
              <a:gd name="T10" fmla="*/ 2147483646 w 41"/>
              <a:gd name="T11" fmla="*/ 2147483646 h 24"/>
              <a:gd name="T12" fmla="*/ 2147483646 w 41"/>
              <a:gd name="T13" fmla="*/ 2147483646 h 24"/>
              <a:gd name="T14" fmla="*/ 2147483646 w 41"/>
              <a:gd name="T15" fmla="*/ 2147483646 h 24"/>
              <a:gd name="T16" fmla="*/ 2147483646 w 41"/>
              <a:gd name="T17" fmla="*/ 2147483646 h 24"/>
              <a:gd name="T18" fmla="*/ 2147483646 w 41"/>
              <a:gd name="T19" fmla="*/ 2147483646 h 24"/>
              <a:gd name="T20" fmla="*/ 2147483646 w 41"/>
              <a:gd name="T21" fmla="*/ 2147483646 h 24"/>
              <a:gd name="T22" fmla="*/ 2147483646 w 41"/>
              <a:gd name="T23" fmla="*/ 2147483646 h 24"/>
              <a:gd name="T24" fmla="*/ 2147483646 w 41"/>
              <a:gd name="T25" fmla="*/ 2147483646 h 24"/>
              <a:gd name="T26" fmla="*/ 2147483646 w 41"/>
              <a:gd name="T27" fmla="*/ 2147483646 h 24"/>
              <a:gd name="T28" fmla="*/ 2147483646 w 41"/>
              <a:gd name="T29" fmla="*/ 2147483646 h 24"/>
              <a:gd name="T30" fmla="*/ 2147483646 w 41"/>
              <a:gd name="T31" fmla="*/ 2147483646 h 24"/>
              <a:gd name="T32" fmla="*/ 2147483646 w 41"/>
              <a:gd name="T33" fmla="*/ 2147483646 h 24"/>
              <a:gd name="T34" fmla="*/ 2147483646 w 41"/>
              <a:gd name="T35" fmla="*/ 2147483646 h 24"/>
              <a:gd name="T36" fmla="*/ 2147483646 w 41"/>
              <a:gd name="T37" fmla="*/ 2147483646 h 24"/>
              <a:gd name="T38" fmla="*/ 2147483646 w 41"/>
              <a:gd name="T39" fmla="*/ 2147483646 h 24"/>
              <a:gd name="T40" fmla="*/ 2147483646 w 41"/>
              <a:gd name="T41" fmla="*/ 2147483646 h 24"/>
              <a:gd name="T42" fmla="*/ 2147483646 w 41"/>
              <a:gd name="T43" fmla="*/ 2147483646 h 24"/>
              <a:gd name="T44" fmla="*/ 2147483646 w 41"/>
              <a:gd name="T45" fmla="*/ 2147483646 h 24"/>
              <a:gd name="T46" fmla="*/ 2147483646 w 41"/>
              <a:gd name="T47" fmla="*/ 2147483646 h 24"/>
              <a:gd name="T48" fmla="*/ 2147483646 w 41"/>
              <a:gd name="T49" fmla="*/ 2147483646 h 24"/>
              <a:gd name="T50" fmla="*/ 2147483646 w 41"/>
              <a:gd name="T51" fmla="*/ 2147483646 h 24"/>
              <a:gd name="T52" fmla="*/ 2147483646 w 41"/>
              <a:gd name="T53" fmla="*/ 2147483646 h 24"/>
              <a:gd name="T54" fmla="*/ 2147483646 w 41"/>
              <a:gd name="T55" fmla="*/ 2147483646 h 24"/>
              <a:gd name="T56" fmla="*/ 2147483646 w 41"/>
              <a:gd name="T57" fmla="*/ 2147483646 h 24"/>
              <a:gd name="T58" fmla="*/ 2147483646 w 41"/>
              <a:gd name="T59" fmla="*/ 2147483646 h 24"/>
              <a:gd name="T60" fmla="*/ 2147483646 w 41"/>
              <a:gd name="T61" fmla="*/ 2147483646 h 24"/>
              <a:gd name="T62" fmla="*/ 2147483646 w 41"/>
              <a:gd name="T63" fmla="*/ 2147483646 h 24"/>
              <a:gd name="T64" fmla="*/ 2147483646 w 41"/>
              <a:gd name="T65" fmla="*/ 2147483646 h 24"/>
              <a:gd name="T66" fmla="*/ 2147483646 w 41"/>
              <a:gd name="T67" fmla="*/ 2147483646 h 24"/>
              <a:gd name="T68" fmla="*/ 2147483646 w 41"/>
              <a:gd name="T69" fmla="*/ 2147483646 h 24"/>
              <a:gd name="T70" fmla="*/ 2147483646 w 41"/>
              <a:gd name="T71" fmla="*/ 2147483646 h 24"/>
              <a:gd name="T72" fmla="*/ 2147483646 w 41"/>
              <a:gd name="T73" fmla="*/ 2147483646 h 24"/>
              <a:gd name="T74" fmla="*/ 2147483646 w 41"/>
              <a:gd name="T75" fmla="*/ 2147483646 h 24"/>
              <a:gd name="T76" fmla="*/ 2147483646 w 41"/>
              <a:gd name="T77" fmla="*/ 2147483646 h 24"/>
              <a:gd name="T78" fmla="*/ 2147483646 w 41"/>
              <a:gd name="T79" fmla="*/ 2147483646 h 24"/>
              <a:gd name="T80" fmla="*/ 2147483646 w 41"/>
              <a:gd name="T81" fmla="*/ 2147483646 h 24"/>
              <a:gd name="T82" fmla="*/ 2147483646 w 41"/>
              <a:gd name="T83" fmla="*/ 2147483646 h 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4"/>
              <a:gd name="T128" fmla="*/ 41 w 41"/>
              <a:gd name="T129" fmla="*/ 24 h 2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4">
                <a:moveTo>
                  <a:pt x="0" y="11"/>
                </a:moveTo>
                <a:lnTo>
                  <a:pt x="0" y="15"/>
                </a:lnTo>
                <a:lnTo>
                  <a:pt x="0" y="9"/>
                </a:lnTo>
                <a:lnTo>
                  <a:pt x="1" y="11"/>
                </a:lnTo>
                <a:lnTo>
                  <a:pt x="1" y="16"/>
                </a:lnTo>
                <a:lnTo>
                  <a:pt x="1" y="10"/>
                </a:lnTo>
                <a:lnTo>
                  <a:pt x="3" y="7"/>
                </a:lnTo>
                <a:lnTo>
                  <a:pt x="3" y="15"/>
                </a:lnTo>
                <a:lnTo>
                  <a:pt x="3" y="5"/>
                </a:lnTo>
                <a:lnTo>
                  <a:pt x="3" y="14"/>
                </a:lnTo>
                <a:lnTo>
                  <a:pt x="4" y="12"/>
                </a:lnTo>
                <a:lnTo>
                  <a:pt x="4" y="19"/>
                </a:lnTo>
                <a:lnTo>
                  <a:pt x="4" y="5"/>
                </a:lnTo>
                <a:lnTo>
                  <a:pt x="4" y="17"/>
                </a:lnTo>
                <a:lnTo>
                  <a:pt x="5" y="20"/>
                </a:lnTo>
                <a:lnTo>
                  <a:pt x="5" y="7"/>
                </a:lnTo>
                <a:lnTo>
                  <a:pt x="5" y="12"/>
                </a:lnTo>
                <a:lnTo>
                  <a:pt x="6" y="10"/>
                </a:lnTo>
                <a:lnTo>
                  <a:pt x="6" y="9"/>
                </a:lnTo>
                <a:lnTo>
                  <a:pt x="6" y="17"/>
                </a:lnTo>
                <a:lnTo>
                  <a:pt x="8" y="15"/>
                </a:lnTo>
                <a:lnTo>
                  <a:pt x="8" y="22"/>
                </a:lnTo>
                <a:lnTo>
                  <a:pt x="8" y="0"/>
                </a:lnTo>
                <a:lnTo>
                  <a:pt x="8" y="14"/>
                </a:lnTo>
                <a:lnTo>
                  <a:pt x="9" y="12"/>
                </a:lnTo>
                <a:lnTo>
                  <a:pt x="9" y="19"/>
                </a:lnTo>
                <a:lnTo>
                  <a:pt x="9" y="9"/>
                </a:lnTo>
                <a:lnTo>
                  <a:pt x="9" y="15"/>
                </a:lnTo>
                <a:lnTo>
                  <a:pt x="10" y="14"/>
                </a:lnTo>
                <a:lnTo>
                  <a:pt x="10" y="20"/>
                </a:lnTo>
                <a:lnTo>
                  <a:pt x="10" y="5"/>
                </a:lnTo>
                <a:lnTo>
                  <a:pt x="10" y="10"/>
                </a:lnTo>
                <a:lnTo>
                  <a:pt x="11" y="9"/>
                </a:lnTo>
                <a:lnTo>
                  <a:pt x="11" y="21"/>
                </a:lnTo>
                <a:lnTo>
                  <a:pt x="13" y="20"/>
                </a:lnTo>
                <a:lnTo>
                  <a:pt x="13" y="7"/>
                </a:lnTo>
                <a:lnTo>
                  <a:pt x="13" y="14"/>
                </a:lnTo>
                <a:lnTo>
                  <a:pt x="14" y="12"/>
                </a:lnTo>
                <a:lnTo>
                  <a:pt x="14" y="15"/>
                </a:lnTo>
                <a:lnTo>
                  <a:pt x="14" y="10"/>
                </a:lnTo>
                <a:lnTo>
                  <a:pt x="14" y="14"/>
                </a:lnTo>
                <a:lnTo>
                  <a:pt x="15" y="12"/>
                </a:lnTo>
                <a:lnTo>
                  <a:pt x="15" y="20"/>
                </a:lnTo>
                <a:lnTo>
                  <a:pt x="15" y="7"/>
                </a:lnTo>
                <a:lnTo>
                  <a:pt x="15" y="14"/>
                </a:lnTo>
                <a:lnTo>
                  <a:pt x="16" y="12"/>
                </a:lnTo>
                <a:lnTo>
                  <a:pt x="16" y="17"/>
                </a:lnTo>
                <a:lnTo>
                  <a:pt x="16" y="9"/>
                </a:lnTo>
                <a:lnTo>
                  <a:pt x="16" y="11"/>
                </a:lnTo>
                <a:lnTo>
                  <a:pt x="18" y="9"/>
                </a:lnTo>
                <a:lnTo>
                  <a:pt x="18" y="21"/>
                </a:lnTo>
                <a:lnTo>
                  <a:pt x="18" y="9"/>
                </a:lnTo>
                <a:lnTo>
                  <a:pt x="18" y="11"/>
                </a:lnTo>
                <a:lnTo>
                  <a:pt x="19" y="7"/>
                </a:lnTo>
                <a:lnTo>
                  <a:pt x="19" y="19"/>
                </a:lnTo>
                <a:lnTo>
                  <a:pt x="19" y="5"/>
                </a:lnTo>
                <a:lnTo>
                  <a:pt x="19" y="14"/>
                </a:lnTo>
                <a:lnTo>
                  <a:pt x="20" y="12"/>
                </a:lnTo>
                <a:lnTo>
                  <a:pt x="20" y="15"/>
                </a:lnTo>
                <a:lnTo>
                  <a:pt x="20" y="9"/>
                </a:lnTo>
                <a:lnTo>
                  <a:pt x="20" y="14"/>
                </a:lnTo>
                <a:lnTo>
                  <a:pt x="21" y="12"/>
                </a:lnTo>
                <a:lnTo>
                  <a:pt x="21" y="20"/>
                </a:lnTo>
                <a:lnTo>
                  <a:pt x="21" y="7"/>
                </a:lnTo>
                <a:lnTo>
                  <a:pt x="21" y="15"/>
                </a:lnTo>
                <a:lnTo>
                  <a:pt x="23" y="14"/>
                </a:lnTo>
                <a:lnTo>
                  <a:pt x="23" y="22"/>
                </a:lnTo>
                <a:lnTo>
                  <a:pt x="23" y="5"/>
                </a:lnTo>
                <a:lnTo>
                  <a:pt x="23" y="9"/>
                </a:lnTo>
                <a:lnTo>
                  <a:pt x="24" y="5"/>
                </a:lnTo>
                <a:lnTo>
                  <a:pt x="24" y="17"/>
                </a:lnTo>
                <a:lnTo>
                  <a:pt x="24" y="10"/>
                </a:lnTo>
                <a:lnTo>
                  <a:pt x="25" y="7"/>
                </a:lnTo>
                <a:lnTo>
                  <a:pt x="25" y="16"/>
                </a:lnTo>
                <a:lnTo>
                  <a:pt x="25" y="6"/>
                </a:lnTo>
                <a:lnTo>
                  <a:pt x="25" y="15"/>
                </a:lnTo>
                <a:lnTo>
                  <a:pt x="26" y="14"/>
                </a:lnTo>
                <a:lnTo>
                  <a:pt x="26" y="17"/>
                </a:lnTo>
                <a:lnTo>
                  <a:pt x="26" y="9"/>
                </a:lnTo>
                <a:lnTo>
                  <a:pt x="26" y="10"/>
                </a:lnTo>
                <a:lnTo>
                  <a:pt x="28" y="9"/>
                </a:lnTo>
                <a:lnTo>
                  <a:pt x="28" y="15"/>
                </a:lnTo>
                <a:lnTo>
                  <a:pt x="28" y="9"/>
                </a:lnTo>
                <a:lnTo>
                  <a:pt x="28" y="14"/>
                </a:lnTo>
                <a:lnTo>
                  <a:pt x="29" y="12"/>
                </a:lnTo>
                <a:lnTo>
                  <a:pt x="29" y="16"/>
                </a:lnTo>
                <a:lnTo>
                  <a:pt x="29" y="6"/>
                </a:lnTo>
                <a:lnTo>
                  <a:pt x="30" y="9"/>
                </a:lnTo>
                <a:lnTo>
                  <a:pt x="30" y="16"/>
                </a:lnTo>
                <a:lnTo>
                  <a:pt x="30" y="7"/>
                </a:lnTo>
                <a:lnTo>
                  <a:pt x="31" y="9"/>
                </a:lnTo>
                <a:lnTo>
                  <a:pt x="31" y="15"/>
                </a:lnTo>
                <a:lnTo>
                  <a:pt x="31" y="6"/>
                </a:lnTo>
                <a:lnTo>
                  <a:pt x="31" y="14"/>
                </a:lnTo>
                <a:lnTo>
                  <a:pt x="33" y="12"/>
                </a:lnTo>
                <a:lnTo>
                  <a:pt x="33" y="16"/>
                </a:lnTo>
                <a:lnTo>
                  <a:pt x="33" y="1"/>
                </a:lnTo>
                <a:lnTo>
                  <a:pt x="33" y="15"/>
                </a:lnTo>
                <a:lnTo>
                  <a:pt x="34" y="14"/>
                </a:lnTo>
                <a:lnTo>
                  <a:pt x="34" y="17"/>
                </a:lnTo>
                <a:lnTo>
                  <a:pt x="34" y="9"/>
                </a:lnTo>
                <a:lnTo>
                  <a:pt x="34" y="11"/>
                </a:lnTo>
                <a:lnTo>
                  <a:pt x="35" y="14"/>
                </a:lnTo>
                <a:lnTo>
                  <a:pt x="35" y="19"/>
                </a:lnTo>
                <a:lnTo>
                  <a:pt x="35" y="10"/>
                </a:lnTo>
                <a:lnTo>
                  <a:pt x="35" y="14"/>
                </a:lnTo>
                <a:lnTo>
                  <a:pt x="36" y="11"/>
                </a:lnTo>
                <a:lnTo>
                  <a:pt x="36" y="16"/>
                </a:lnTo>
                <a:lnTo>
                  <a:pt x="36" y="7"/>
                </a:lnTo>
                <a:lnTo>
                  <a:pt x="36" y="15"/>
                </a:lnTo>
                <a:lnTo>
                  <a:pt x="38" y="14"/>
                </a:lnTo>
                <a:lnTo>
                  <a:pt x="38" y="24"/>
                </a:lnTo>
                <a:lnTo>
                  <a:pt x="38" y="1"/>
                </a:lnTo>
                <a:lnTo>
                  <a:pt x="38" y="12"/>
                </a:lnTo>
                <a:lnTo>
                  <a:pt x="39" y="14"/>
                </a:lnTo>
                <a:lnTo>
                  <a:pt x="39" y="17"/>
                </a:lnTo>
                <a:lnTo>
                  <a:pt x="39" y="7"/>
                </a:lnTo>
                <a:lnTo>
                  <a:pt x="39" y="14"/>
                </a:lnTo>
                <a:lnTo>
                  <a:pt x="40" y="12"/>
                </a:lnTo>
                <a:lnTo>
                  <a:pt x="40" y="19"/>
                </a:lnTo>
                <a:lnTo>
                  <a:pt x="40" y="11"/>
                </a:lnTo>
                <a:lnTo>
                  <a:pt x="41" y="12"/>
                </a:lnTo>
                <a:lnTo>
                  <a:pt x="41" y="16"/>
                </a:lnTo>
                <a:lnTo>
                  <a:pt x="41" y="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7" name="Freeform 119"/>
          <p:cNvSpPr>
            <a:spLocks/>
          </p:cNvSpPr>
          <p:nvPr/>
        </p:nvSpPr>
        <p:spPr bwMode="auto">
          <a:xfrm>
            <a:off x="6886575" y="5872163"/>
            <a:ext cx="173038" cy="55562"/>
          </a:xfrm>
          <a:custGeom>
            <a:avLst/>
            <a:gdLst>
              <a:gd name="T0" fmla="*/ 2147483646 w 42"/>
              <a:gd name="T1" fmla="*/ 2147483646 h 23"/>
              <a:gd name="T2" fmla="*/ 2147483646 w 42"/>
              <a:gd name="T3" fmla="*/ 2147483646 h 23"/>
              <a:gd name="T4" fmla="*/ 2147483646 w 42"/>
              <a:gd name="T5" fmla="*/ 2147483646 h 23"/>
              <a:gd name="T6" fmla="*/ 2147483646 w 42"/>
              <a:gd name="T7" fmla="*/ 2147483646 h 23"/>
              <a:gd name="T8" fmla="*/ 2147483646 w 42"/>
              <a:gd name="T9" fmla="*/ 2147483646 h 23"/>
              <a:gd name="T10" fmla="*/ 2147483646 w 42"/>
              <a:gd name="T11" fmla="*/ 2147483646 h 23"/>
              <a:gd name="T12" fmla="*/ 2147483646 w 42"/>
              <a:gd name="T13" fmla="*/ 2147483646 h 23"/>
              <a:gd name="T14" fmla="*/ 2147483646 w 42"/>
              <a:gd name="T15" fmla="*/ 2147483646 h 23"/>
              <a:gd name="T16" fmla="*/ 2147483646 w 42"/>
              <a:gd name="T17" fmla="*/ 2147483646 h 23"/>
              <a:gd name="T18" fmla="*/ 2147483646 w 42"/>
              <a:gd name="T19" fmla="*/ 2147483646 h 23"/>
              <a:gd name="T20" fmla="*/ 2147483646 w 42"/>
              <a:gd name="T21" fmla="*/ 2147483646 h 23"/>
              <a:gd name="T22" fmla="*/ 2147483646 w 42"/>
              <a:gd name="T23" fmla="*/ 2147483646 h 23"/>
              <a:gd name="T24" fmla="*/ 2147483646 w 42"/>
              <a:gd name="T25" fmla="*/ 2147483646 h 23"/>
              <a:gd name="T26" fmla="*/ 2147483646 w 42"/>
              <a:gd name="T27" fmla="*/ 2147483646 h 23"/>
              <a:gd name="T28" fmla="*/ 2147483646 w 42"/>
              <a:gd name="T29" fmla="*/ 2147483646 h 23"/>
              <a:gd name="T30" fmla="*/ 2147483646 w 42"/>
              <a:gd name="T31" fmla="*/ 2147483646 h 23"/>
              <a:gd name="T32" fmla="*/ 2147483646 w 42"/>
              <a:gd name="T33" fmla="*/ 2147483646 h 23"/>
              <a:gd name="T34" fmla="*/ 2147483646 w 42"/>
              <a:gd name="T35" fmla="*/ 2147483646 h 23"/>
              <a:gd name="T36" fmla="*/ 2147483646 w 42"/>
              <a:gd name="T37" fmla="*/ 2147483646 h 23"/>
              <a:gd name="T38" fmla="*/ 2147483646 w 42"/>
              <a:gd name="T39" fmla="*/ 2147483646 h 23"/>
              <a:gd name="T40" fmla="*/ 2147483646 w 42"/>
              <a:gd name="T41" fmla="*/ 2147483646 h 23"/>
              <a:gd name="T42" fmla="*/ 2147483646 w 42"/>
              <a:gd name="T43" fmla="*/ 2147483646 h 23"/>
              <a:gd name="T44" fmla="*/ 2147483646 w 42"/>
              <a:gd name="T45" fmla="*/ 2147483646 h 23"/>
              <a:gd name="T46" fmla="*/ 2147483646 w 42"/>
              <a:gd name="T47" fmla="*/ 2147483646 h 23"/>
              <a:gd name="T48" fmla="*/ 2147483646 w 42"/>
              <a:gd name="T49" fmla="*/ 2147483646 h 23"/>
              <a:gd name="T50" fmla="*/ 2147483646 w 42"/>
              <a:gd name="T51" fmla="*/ 2147483646 h 23"/>
              <a:gd name="T52" fmla="*/ 2147483646 w 42"/>
              <a:gd name="T53" fmla="*/ 2147483646 h 23"/>
              <a:gd name="T54" fmla="*/ 2147483646 w 42"/>
              <a:gd name="T55" fmla="*/ 2147483646 h 23"/>
              <a:gd name="T56" fmla="*/ 2147483646 w 42"/>
              <a:gd name="T57" fmla="*/ 2147483646 h 23"/>
              <a:gd name="T58" fmla="*/ 2147483646 w 42"/>
              <a:gd name="T59" fmla="*/ 2147483646 h 23"/>
              <a:gd name="T60" fmla="*/ 2147483646 w 42"/>
              <a:gd name="T61" fmla="*/ 2147483646 h 23"/>
              <a:gd name="T62" fmla="*/ 2147483646 w 42"/>
              <a:gd name="T63" fmla="*/ 2147483646 h 23"/>
              <a:gd name="T64" fmla="*/ 2147483646 w 42"/>
              <a:gd name="T65" fmla="*/ 2147483646 h 23"/>
              <a:gd name="T66" fmla="*/ 2147483646 w 42"/>
              <a:gd name="T67" fmla="*/ 2147483646 h 23"/>
              <a:gd name="T68" fmla="*/ 2147483646 w 42"/>
              <a:gd name="T69" fmla="*/ 2147483646 h 23"/>
              <a:gd name="T70" fmla="*/ 2147483646 w 42"/>
              <a:gd name="T71" fmla="*/ 2147483646 h 23"/>
              <a:gd name="T72" fmla="*/ 2147483646 w 42"/>
              <a:gd name="T73" fmla="*/ 2147483646 h 23"/>
              <a:gd name="T74" fmla="*/ 2147483646 w 42"/>
              <a:gd name="T75" fmla="*/ 2147483646 h 23"/>
              <a:gd name="T76" fmla="*/ 2147483646 w 42"/>
              <a:gd name="T77" fmla="*/ 2147483646 h 23"/>
              <a:gd name="T78" fmla="*/ 2147483646 w 42"/>
              <a:gd name="T79" fmla="*/ 2147483646 h 23"/>
              <a:gd name="T80" fmla="*/ 2147483646 w 42"/>
              <a:gd name="T81" fmla="*/ 2147483646 h 23"/>
              <a:gd name="T82" fmla="*/ 2147483646 w 4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3"/>
              <a:gd name="T128" fmla="*/ 42 w 4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3">
                <a:moveTo>
                  <a:pt x="0" y="6"/>
                </a:moveTo>
                <a:lnTo>
                  <a:pt x="0" y="14"/>
                </a:lnTo>
                <a:lnTo>
                  <a:pt x="2" y="13"/>
                </a:lnTo>
                <a:lnTo>
                  <a:pt x="2" y="18"/>
                </a:lnTo>
                <a:lnTo>
                  <a:pt x="2" y="11"/>
                </a:lnTo>
                <a:lnTo>
                  <a:pt x="2" y="14"/>
                </a:lnTo>
                <a:lnTo>
                  <a:pt x="3" y="13"/>
                </a:lnTo>
                <a:lnTo>
                  <a:pt x="3" y="15"/>
                </a:lnTo>
                <a:lnTo>
                  <a:pt x="3" y="8"/>
                </a:lnTo>
                <a:lnTo>
                  <a:pt x="3" y="11"/>
                </a:lnTo>
                <a:lnTo>
                  <a:pt x="4" y="10"/>
                </a:lnTo>
                <a:lnTo>
                  <a:pt x="4" y="18"/>
                </a:lnTo>
                <a:lnTo>
                  <a:pt x="4" y="9"/>
                </a:lnTo>
                <a:lnTo>
                  <a:pt x="4" y="14"/>
                </a:lnTo>
                <a:lnTo>
                  <a:pt x="5" y="13"/>
                </a:lnTo>
                <a:lnTo>
                  <a:pt x="5" y="15"/>
                </a:lnTo>
                <a:lnTo>
                  <a:pt x="5" y="8"/>
                </a:lnTo>
                <a:lnTo>
                  <a:pt x="5" y="14"/>
                </a:lnTo>
                <a:lnTo>
                  <a:pt x="7" y="13"/>
                </a:lnTo>
                <a:lnTo>
                  <a:pt x="7" y="23"/>
                </a:lnTo>
                <a:lnTo>
                  <a:pt x="7" y="8"/>
                </a:lnTo>
                <a:lnTo>
                  <a:pt x="7" y="16"/>
                </a:lnTo>
                <a:lnTo>
                  <a:pt x="8" y="13"/>
                </a:lnTo>
                <a:lnTo>
                  <a:pt x="8" y="16"/>
                </a:lnTo>
                <a:lnTo>
                  <a:pt x="8" y="6"/>
                </a:lnTo>
                <a:lnTo>
                  <a:pt x="8" y="11"/>
                </a:lnTo>
                <a:lnTo>
                  <a:pt x="9" y="13"/>
                </a:lnTo>
                <a:lnTo>
                  <a:pt x="9" y="14"/>
                </a:lnTo>
                <a:lnTo>
                  <a:pt x="9" y="5"/>
                </a:lnTo>
                <a:lnTo>
                  <a:pt x="9" y="13"/>
                </a:lnTo>
                <a:lnTo>
                  <a:pt x="10" y="10"/>
                </a:lnTo>
                <a:lnTo>
                  <a:pt x="10" y="18"/>
                </a:lnTo>
                <a:lnTo>
                  <a:pt x="10" y="8"/>
                </a:lnTo>
                <a:lnTo>
                  <a:pt x="10" y="16"/>
                </a:lnTo>
                <a:lnTo>
                  <a:pt x="12" y="15"/>
                </a:lnTo>
                <a:lnTo>
                  <a:pt x="12" y="23"/>
                </a:lnTo>
                <a:lnTo>
                  <a:pt x="12" y="4"/>
                </a:lnTo>
                <a:lnTo>
                  <a:pt x="12" y="16"/>
                </a:lnTo>
                <a:lnTo>
                  <a:pt x="13" y="14"/>
                </a:lnTo>
                <a:lnTo>
                  <a:pt x="13" y="18"/>
                </a:lnTo>
                <a:lnTo>
                  <a:pt x="13" y="6"/>
                </a:lnTo>
                <a:lnTo>
                  <a:pt x="13" y="14"/>
                </a:lnTo>
                <a:lnTo>
                  <a:pt x="14" y="15"/>
                </a:lnTo>
                <a:lnTo>
                  <a:pt x="14" y="6"/>
                </a:lnTo>
                <a:lnTo>
                  <a:pt x="14" y="11"/>
                </a:lnTo>
                <a:lnTo>
                  <a:pt x="15" y="13"/>
                </a:lnTo>
                <a:lnTo>
                  <a:pt x="15" y="15"/>
                </a:lnTo>
                <a:lnTo>
                  <a:pt x="15" y="8"/>
                </a:lnTo>
                <a:lnTo>
                  <a:pt x="15" y="11"/>
                </a:lnTo>
                <a:lnTo>
                  <a:pt x="17" y="8"/>
                </a:lnTo>
                <a:lnTo>
                  <a:pt x="17" y="13"/>
                </a:lnTo>
                <a:lnTo>
                  <a:pt x="17" y="4"/>
                </a:lnTo>
                <a:lnTo>
                  <a:pt x="17" y="10"/>
                </a:lnTo>
                <a:lnTo>
                  <a:pt x="18" y="11"/>
                </a:lnTo>
                <a:lnTo>
                  <a:pt x="18" y="15"/>
                </a:lnTo>
                <a:lnTo>
                  <a:pt x="18" y="6"/>
                </a:lnTo>
                <a:lnTo>
                  <a:pt x="18" y="13"/>
                </a:lnTo>
                <a:lnTo>
                  <a:pt x="19" y="11"/>
                </a:lnTo>
                <a:lnTo>
                  <a:pt x="19" y="16"/>
                </a:lnTo>
                <a:lnTo>
                  <a:pt x="19" y="5"/>
                </a:lnTo>
                <a:lnTo>
                  <a:pt x="19" y="13"/>
                </a:lnTo>
                <a:lnTo>
                  <a:pt x="20" y="11"/>
                </a:lnTo>
                <a:lnTo>
                  <a:pt x="20" y="14"/>
                </a:lnTo>
                <a:lnTo>
                  <a:pt x="20" y="5"/>
                </a:lnTo>
                <a:lnTo>
                  <a:pt x="20" y="13"/>
                </a:lnTo>
                <a:lnTo>
                  <a:pt x="22" y="10"/>
                </a:lnTo>
                <a:lnTo>
                  <a:pt x="22" y="14"/>
                </a:lnTo>
                <a:lnTo>
                  <a:pt x="22" y="0"/>
                </a:lnTo>
                <a:lnTo>
                  <a:pt x="22" y="1"/>
                </a:lnTo>
                <a:lnTo>
                  <a:pt x="23" y="3"/>
                </a:lnTo>
                <a:lnTo>
                  <a:pt x="23" y="14"/>
                </a:lnTo>
                <a:lnTo>
                  <a:pt x="24" y="10"/>
                </a:lnTo>
                <a:lnTo>
                  <a:pt x="24" y="18"/>
                </a:lnTo>
                <a:lnTo>
                  <a:pt x="24" y="6"/>
                </a:lnTo>
                <a:lnTo>
                  <a:pt x="24" y="10"/>
                </a:lnTo>
                <a:lnTo>
                  <a:pt x="25" y="9"/>
                </a:lnTo>
                <a:lnTo>
                  <a:pt x="25" y="14"/>
                </a:lnTo>
                <a:lnTo>
                  <a:pt x="25" y="6"/>
                </a:lnTo>
                <a:lnTo>
                  <a:pt x="25" y="13"/>
                </a:lnTo>
                <a:lnTo>
                  <a:pt x="27" y="11"/>
                </a:lnTo>
                <a:lnTo>
                  <a:pt x="27" y="20"/>
                </a:lnTo>
                <a:lnTo>
                  <a:pt x="27" y="5"/>
                </a:lnTo>
                <a:lnTo>
                  <a:pt x="27" y="9"/>
                </a:lnTo>
                <a:lnTo>
                  <a:pt x="28" y="5"/>
                </a:lnTo>
                <a:lnTo>
                  <a:pt x="28" y="19"/>
                </a:lnTo>
                <a:lnTo>
                  <a:pt x="28" y="1"/>
                </a:lnTo>
                <a:lnTo>
                  <a:pt x="28" y="13"/>
                </a:lnTo>
                <a:lnTo>
                  <a:pt x="29" y="14"/>
                </a:lnTo>
                <a:lnTo>
                  <a:pt x="29" y="19"/>
                </a:lnTo>
                <a:lnTo>
                  <a:pt x="29" y="8"/>
                </a:lnTo>
                <a:lnTo>
                  <a:pt x="29" y="15"/>
                </a:lnTo>
                <a:lnTo>
                  <a:pt x="30" y="14"/>
                </a:lnTo>
                <a:lnTo>
                  <a:pt x="30" y="8"/>
                </a:lnTo>
                <a:lnTo>
                  <a:pt x="30" y="15"/>
                </a:lnTo>
                <a:lnTo>
                  <a:pt x="32" y="14"/>
                </a:lnTo>
                <a:lnTo>
                  <a:pt x="32" y="16"/>
                </a:lnTo>
                <a:lnTo>
                  <a:pt x="32" y="10"/>
                </a:lnTo>
                <a:lnTo>
                  <a:pt x="32" y="13"/>
                </a:lnTo>
                <a:lnTo>
                  <a:pt x="33" y="11"/>
                </a:lnTo>
                <a:lnTo>
                  <a:pt x="33" y="16"/>
                </a:lnTo>
                <a:lnTo>
                  <a:pt x="33" y="9"/>
                </a:lnTo>
                <a:lnTo>
                  <a:pt x="33" y="13"/>
                </a:lnTo>
                <a:lnTo>
                  <a:pt x="34" y="10"/>
                </a:lnTo>
                <a:lnTo>
                  <a:pt x="34" y="18"/>
                </a:lnTo>
                <a:lnTo>
                  <a:pt x="34" y="5"/>
                </a:lnTo>
                <a:lnTo>
                  <a:pt x="34" y="11"/>
                </a:lnTo>
                <a:lnTo>
                  <a:pt x="35" y="10"/>
                </a:lnTo>
                <a:lnTo>
                  <a:pt x="35" y="14"/>
                </a:lnTo>
                <a:lnTo>
                  <a:pt x="35" y="8"/>
                </a:lnTo>
                <a:lnTo>
                  <a:pt x="35" y="9"/>
                </a:lnTo>
                <a:lnTo>
                  <a:pt x="37" y="10"/>
                </a:lnTo>
                <a:lnTo>
                  <a:pt x="37" y="15"/>
                </a:lnTo>
                <a:lnTo>
                  <a:pt x="37" y="9"/>
                </a:lnTo>
                <a:lnTo>
                  <a:pt x="37" y="10"/>
                </a:lnTo>
                <a:lnTo>
                  <a:pt x="38" y="11"/>
                </a:lnTo>
                <a:lnTo>
                  <a:pt x="38" y="20"/>
                </a:lnTo>
                <a:lnTo>
                  <a:pt x="38" y="8"/>
                </a:lnTo>
                <a:lnTo>
                  <a:pt x="38" y="15"/>
                </a:lnTo>
                <a:lnTo>
                  <a:pt x="39" y="14"/>
                </a:lnTo>
                <a:lnTo>
                  <a:pt x="39" y="9"/>
                </a:lnTo>
                <a:lnTo>
                  <a:pt x="39" y="10"/>
                </a:lnTo>
                <a:lnTo>
                  <a:pt x="40" y="8"/>
                </a:lnTo>
                <a:lnTo>
                  <a:pt x="40" y="16"/>
                </a:lnTo>
                <a:lnTo>
                  <a:pt x="40" y="5"/>
                </a:lnTo>
                <a:lnTo>
                  <a:pt x="40" y="8"/>
                </a:lnTo>
                <a:lnTo>
                  <a:pt x="42" y="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8" name="Freeform 120"/>
          <p:cNvSpPr>
            <a:spLocks/>
          </p:cNvSpPr>
          <p:nvPr/>
        </p:nvSpPr>
        <p:spPr bwMode="auto">
          <a:xfrm>
            <a:off x="7059613" y="5859463"/>
            <a:ext cx="173037" cy="69850"/>
          </a:xfrm>
          <a:custGeom>
            <a:avLst/>
            <a:gdLst>
              <a:gd name="T0" fmla="*/ 0 w 42"/>
              <a:gd name="T1" fmla="*/ 2147483646 h 29"/>
              <a:gd name="T2" fmla="*/ 2147483646 w 42"/>
              <a:gd name="T3" fmla="*/ 2147483646 h 29"/>
              <a:gd name="T4" fmla="*/ 2147483646 w 42"/>
              <a:gd name="T5" fmla="*/ 2147483646 h 29"/>
              <a:gd name="T6" fmla="*/ 2147483646 w 42"/>
              <a:gd name="T7" fmla="*/ 2147483646 h 29"/>
              <a:gd name="T8" fmla="*/ 2147483646 w 42"/>
              <a:gd name="T9" fmla="*/ 2147483646 h 29"/>
              <a:gd name="T10" fmla="*/ 2147483646 w 42"/>
              <a:gd name="T11" fmla="*/ 2147483646 h 29"/>
              <a:gd name="T12" fmla="*/ 2147483646 w 42"/>
              <a:gd name="T13" fmla="*/ 2147483646 h 29"/>
              <a:gd name="T14" fmla="*/ 2147483646 w 42"/>
              <a:gd name="T15" fmla="*/ 2147483646 h 29"/>
              <a:gd name="T16" fmla="*/ 2147483646 w 42"/>
              <a:gd name="T17" fmla="*/ 2147483646 h 29"/>
              <a:gd name="T18" fmla="*/ 2147483646 w 42"/>
              <a:gd name="T19" fmla="*/ 2147483646 h 29"/>
              <a:gd name="T20" fmla="*/ 2147483646 w 42"/>
              <a:gd name="T21" fmla="*/ 2147483646 h 29"/>
              <a:gd name="T22" fmla="*/ 2147483646 w 42"/>
              <a:gd name="T23" fmla="*/ 2147483646 h 29"/>
              <a:gd name="T24" fmla="*/ 2147483646 w 42"/>
              <a:gd name="T25" fmla="*/ 2147483646 h 29"/>
              <a:gd name="T26" fmla="*/ 2147483646 w 42"/>
              <a:gd name="T27" fmla="*/ 2147483646 h 29"/>
              <a:gd name="T28" fmla="*/ 2147483646 w 42"/>
              <a:gd name="T29" fmla="*/ 2147483646 h 29"/>
              <a:gd name="T30" fmla="*/ 2147483646 w 42"/>
              <a:gd name="T31" fmla="*/ 2147483646 h 29"/>
              <a:gd name="T32" fmla="*/ 2147483646 w 42"/>
              <a:gd name="T33" fmla="*/ 2147483646 h 29"/>
              <a:gd name="T34" fmla="*/ 2147483646 w 42"/>
              <a:gd name="T35" fmla="*/ 2147483646 h 29"/>
              <a:gd name="T36" fmla="*/ 2147483646 w 42"/>
              <a:gd name="T37" fmla="*/ 2147483646 h 29"/>
              <a:gd name="T38" fmla="*/ 2147483646 w 42"/>
              <a:gd name="T39" fmla="*/ 2147483646 h 29"/>
              <a:gd name="T40" fmla="*/ 2147483646 w 42"/>
              <a:gd name="T41" fmla="*/ 2147483646 h 29"/>
              <a:gd name="T42" fmla="*/ 2147483646 w 42"/>
              <a:gd name="T43" fmla="*/ 2147483646 h 29"/>
              <a:gd name="T44" fmla="*/ 2147483646 w 42"/>
              <a:gd name="T45" fmla="*/ 2147483646 h 29"/>
              <a:gd name="T46" fmla="*/ 2147483646 w 42"/>
              <a:gd name="T47" fmla="*/ 2147483646 h 29"/>
              <a:gd name="T48" fmla="*/ 2147483646 w 42"/>
              <a:gd name="T49" fmla="*/ 2147483646 h 29"/>
              <a:gd name="T50" fmla="*/ 2147483646 w 42"/>
              <a:gd name="T51" fmla="*/ 2147483646 h 29"/>
              <a:gd name="T52" fmla="*/ 2147483646 w 42"/>
              <a:gd name="T53" fmla="*/ 2147483646 h 29"/>
              <a:gd name="T54" fmla="*/ 2147483646 w 42"/>
              <a:gd name="T55" fmla="*/ 2147483646 h 29"/>
              <a:gd name="T56" fmla="*/ 2147483646 w 42"/>
              <a:gd name="T57" fmla="*/ 2147483646 h 29"/>
              <a:gd name="T58" fmla="*/ 2147483646 w 42"/>
              <a:gd name="T59" fmla="*/ 2147483646 h 29"/>
              <a:gd name="T60" fmla="*/ 2147483646 w 42"/>
              <a:gd name="T61" fmla="*/ 2147483646 h 29"/>
              <a:gd name="T62" fmla="*/ 2147483646 w 42"/>
              <a:gd name="T63" fmla="*/ 2147483646 h 29"/>
              <a:gd name="T64" fmla="*/ 2147483646 w 42"/>
              <a:gd name="T65" fmla="*/ 2147483646 h 29"/>
              <a:gd name="T66" fmla="*/ 2147483646 w 42"/>
              <a:gd name="T67" fmla="*/ 2147483646 h 29"/>
              <a:gd name="T68" fmla="*/ 2147483646 w 42"/>
              <a:gd name="T69" fmla="*/ 2147483646 h 29"/>
              <a:gd name="T70" fmla="*/ 2147483646 w 42"/>
              <a:gd name="T71" fmla="*/ 2147483646 h 29"/>
              <a:gd name="T72" fmla="*/ 2147483646 w 42"/>
              <a:gd name="T73" fmla="*/ 2147483646 h 29"/>
              <a:gd name="T74" fmla="*/ 2147483646 w 42"/>
              <a:gd name="T75" fmla="*/ 2147483646 h 29"/>
              <a:gd name="T76" fmla="*/ 2147483646 w 42"/>
              <a:gd name="T77" fmla="*/ 2147483646 h 29"/>
              <a:gd name="T78" fmla="*/ 2147483646 w 42"/>
              <a:gd name="T79" fmla="*/ 2147483646 h 29"/>
              <a:gd name="T80" fmla="*/ 2147483646 w 42"/>
              <a:gd name="T81" fmla="*/ 2147483646 h 29"/>
              <a:gd name="T82" fmla="*/ 2147483646 w 42"/>
              <a:gd name="T83" fmla="*/ 2147483646 h 2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9"/>
              <a:gd name="T128" fmla="*/ 42 w 42"/>
              <a:gd name="T129" fmla="*/ 29 h 2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9">
                <a:moveTo>
                  <a:pt x="0" y="10"/>
                </a:moveTo>
                <a:lnTo>
                  <a:pt x="0" y="23"/>
                </a:lnTo>
                <a:lnTo>
                  <a:pt x="0" y="10"/>
                </a:lnTo>
                <a:lnTo>
                  <a:pt x="0" y="11"/>
                </a:lnTo>
                <a:lnTo>
                  <a:pt x="1" y="13"/>
                </a:lnTo>
                <a:lnTo>
                  <a:pt x="1" y="25"/>
                </a:lnTo>
                <a:lnTo>
                  <a:pt x="1" y="13"/>
                </a:lnTo>
                <a:lnTo>
                  <a:pt x="1" y="16"/>
                </a:lnTo>
                <a:lnTo>
                  <a:pt x="2" y="15"/>
                </a:lnTo>
                <a:lnTo>
                  <a:pt x="2" y="18"/>
                </a:lnTo>
                <a:lnTo>
                  <a:pt x="2" y="11"/>
                </a:lnTo>
                <a:lnTo>
                  <a:pt x="2" y="14"/>
                </a:lnTo>
                <a:lnTo>
                  <a:pt x="3" y="18"/>
                </a:lnTo>
                <a:lnTo>
                  <a:pt x="3" y="21"/>
                </a:lnTo>
                <a:lnTo>
                  <a:pt x="3" y="13"/>
                </a:lnTo>
                <a:lnTo>
                  <a:pt x="3" y="16"/>
                </a:lnTo>
                <a:lnTo>
                  <a:pt x="5" y="18"/>
                </a:lnTo>
                <a:lnTo>
                  <a:pt x="5" y="13"/>
                </a:lnTo>
                <a:lnTo>
                  <a:pt x="6" y="14"/>
                </a:lnTo>
                <a:lnTo>
                  <a:pt x="6" y="11"/>
                </a:lnTo>
                <a:lnTo>
                  <a:pt x="6" y="19"/>
                </a:lnTo>
                <a:lnTo>
                  <a:pt x="7" y="20"/>
                </a:lnTo>
                <a:lnTo>
                  <a:pt x="7" y="11"/>
                </a:lnTo>
                <a:lnTo>
                  <a:pt x="7" y="14"/>
                </a:lnTo>
                <a:lnTo>
                  <a:pt x="8" y="13"/>
                </a:lnTo>
                <a:lnTo>
                  <a:pt x="8" y="18"/>
                </a:lnTo>
                <a:lnTo>
                  <a:pt x="8" y="13"/>
                </a:lnTo>
                <a:lnTo>
                  <a:pt x="10" y="14"/>
                </a:lnTo>
                <a:lnTo>
                  <a:pt x="10" y="19"/>
                </a:lnTo>
                <a:lnTo>
                  <a:pt x="10" y="13"/>
                </a:lnTo>
                <a:lnTo>
                  <a:pt x="10" y="14"/>
                </a:lnTo>
                <a:lnTo>
                  <a:pt x="11" y="13"/>
                </a:lnTo>
                <a:lnTo>
                  <a:pt x="11" y="19"/>
                </a:lnTo>
                <a:lnTo>
                  <a:pt x="11" y="9"/>
                </a:lnTo>
                <a:lnTo>
                  <a:pt x="11" y="13"/>
                </a:lnTo>
                <a:lnTo>
                  <a:pt x="12" y="15"/>
                </a:lnTo>
                <a:lnTo>
                  <a:pt x="12" y="23"/>
                </a:lnTo>
                <a:lnTo>
                  <a:pt x="12" y="13"/>
                </a:lnTo>
                <a:lnTo>
                  <a:pt x="13" y="16"/>
                </a:lnTo>
                <a:lnTo>
                  <a:pt x="13" y="21"/>
                </a:lnTo>
                <a:lnTo>
                  <a:pt x="13" y="13"/>
                </a:lnTo>
                <a:lnTo>
                  <a:pt x="13" y="16"/>
                </a:lnTo>
                <a:lnTo>
                  <a:pt x="15" y="18"/>
                </a:lnTo>
                <a:lnTo>
                  <a:pt x="15" y="11"/>
                </a:lnTo>
                <a:lnTo>
                  <a:pt x="15" y="20"/>
                </a:lnTo>
                <a:lnTo>
                  <a:pt x="16" y="21"/>
                </a:lnTo>
                <a:lnTo>
                  <a:pt x="16" y="23"/>
                </a:lnTo>
                <a:lnTo>
                  <a:pt x="16" y="10"/>
                </a:lnTo>
                <a:lnTo>
                  <a:pt x="16" y="13"/>
                </a:lnTo>
                <a:lnTo>
                  <a:pt x="17" y="15"/>
                </a:lnTo>
                <a:lnTo>
                  <a:pt x="17" y="24"/>
                </a:lnTo>
                <a:lnTo>
                  <a:pt x="17" y="13"/>
                </a:lnTo>
                <a:lnTo>
                  <a:pt x="17" y="23"/>
                </a:lnTo>
                <a:lnTo>
                  <a:pt x="18" y="19"/>
                </a:lnTo>
                <a:lnTo>
                  <a:pt x="18" y="14"/>
                </a:lnTo>
                <a:lnTo>
                  <a:pt x="18" y="18"/>
                </a:lnTo>
                <a:lnTo>
                  <a:pt x="20" y="19"/>
                </a:lnTo>
                <a:lnTo>
                  <a:pt x="20" y="24"/>
                </a:lnTo>
                <a:lnTo>
                  <a:pt x="20" y="14"/>
                </a:lnTo>
                <a:lnTo>
                  <a:pt x="20" y="20"/>
                </a:lnTo>
                <a:lnTo>
                  <a:pt x="21" y="21"/>
                </a:lnTo>
                <a:lnTo>
                  <a:pt x="21" y="15"/>
                </a:lnTo>
                <a:lnTo>
                  <a:pt x="21" y="21"/>
                </a:lnTo>
                <a:lnTo>
                  <a:pt x="22" y="20"/>
                </a:lnTo>
                <a:lnTo>
                  <a:pt x="22" y="24"/>
                </a:lnTo>
                <a:lnTo>
                  <a:pt x="22" y="11"/>
                </a:lnTo>
                <a:lnTo>
                  <a:pt x="22" y="19"/>
                </a:lnTo>
                <a:lnTo>
                  <a:pt x="23" y="20"/>
                </a:lnTo>
                <a:lnTo>
                  <a:pt x="23" y="11"/>
                </a:lnTo>
                <a:lnTo>
                  <a:pt x="23" y="13"/>
                </a:lnTo>
                <a:lnTo>
                  <a:pt x="25" y="14"/>
                </a:lnTo>
                <a:lnTo>
                  <a:pt x="25" y="21"/>
                </a:lnTo>
                <a:lnTo>
                  <a:pt x="25" y="13"/>
                </a:lnTo>
                <a:lnTo>
                  <a:pt x="25" y="20"/>
                </a:lnTo>
                <a:lnTo>
                  <a:pt x="26" y="16"/>
                </a:lnTo>
                <a:lnTo>
                  <a:pt x="26" y="29"/>
                </a:lnTo>
                <a:lnTo>
                  <a:pt x="26" y="13"/>
                </a:lnTo>
                <a:lnTo>
                  <a:pt x="26" y="15"/>
                </a:lnTo>
                <a:lnTo>
                  <a:pt x="27" y="16"/>
                </a:lnTo>
                <a:lnTo>
                  <a:pt x="27" y="19"/>
                </a:lnTo>
                <a:lnTo>
                  <a:pt x="27" y="13"/>
                </a:lnTo>
                <a:lnTo>
                  <a:pt x="28" y="11"/>
                </a:lnTo>
                <a:lnTo>
                  <a:pt x="28" y="19"/>
                </a:lnTo>
                <a:lnTo>
                  <a:pt x="28" y="15"/>
                </a:lnTo>
                <a:lnTo>
                  <a:pt x="30" y="16"/>
                </a:lnTo>
                <a:lnTo>
                  <a:pt x="30" y="21"/>
                </a:lnTo>
                <a:lnTo>
                  <a:pt x="30" y="11"/>
                </a:lnTo>
                <a:lnTo>
                  <a:pt x="30" y="20"/>
                </a:lnTo>
                <a:lnTo>
                  <a:pt x="31" y="19"/>
                </a:lnTo>
                <a:lnTo>
                  <a:pt x="31" y="29"/>
                </a:lnTo>
                <a:lnTo>
                  <a:pt x="31" y="10"/>
                </a:lnTo>
                <a:lnTo>
                  <a:pt x="31" y="19"/>
                </a:lnTo>
                <a:lnTo>
                  <a:pt x="32" y="18"/>
                </a:lnTo>
                <a:lnTo>
                  <a:pt x="32" y="20"/>
                </a:lnTo>
                <a:lnTo>
                  <a:pt x="32" y="13"/>
                </a:lnTo>
                <a:lnTo>
                  <a:pt x="33" y="10"/>
                </a:lnTo>
                <a:lnTo>
                  <a:pt x="33" y="20"/>
                </a:lnTo>
                <a:lnTo>
                  <a:pt x="33" y="9"/>
                </a:lnTo>
                <a:lnTo>
                  <a:pt x="33" y="19"/>
                </a:lnTo>
                <a:lnTo>
                  <a:pt x="35" y="18"/>
                </a:lnTo>
                <a:lnTo>
                  <a:pt x="35" y="20"/>
                </a:lnTo>
                <a:lnTo>
                  <a:pt x="35" y="9"/>
                </a:lnTo>
                <a:lnTo>
                  <a:pt x="35" y="14"/>
                </a:lnTo>
                <a:lnTo>
                  <a:pt x="36" y="15"/>
                </a:lnTo>
                <a:lnTo>
                  <a:pt x="36" y="19"/>
                </a:lnTo>
                <a:lnTo>
                  <a:pt x="36" y="13"/>
                </a:lnTo>
                <a:lnTo>
                  <a:pt x="36" y="15"/>
                </a:lnTo>
                <a:lnTo>
                  <a:pt x="37" y="14"/>
                </a:lnTo>
                <a:lnTo>
                  <a:pt x="37" y="19"/>
                </a:lnTo>
                <a:lnTo>
                  <a:pt x="37" y="13"/>
                </a:lnTo>
                <a:lnTo>
                  <a:pt x="37" y="14"/>
                </a:lnTo>
                <a:lnTo>
                  <a:pt x="38" y="15"/>
                </a:lnTo>
                <a:lnTo>
                  <a:pt x="38" y="21"/>
                </a:lnTo>
                <a:lnTo>
                  <a:pt x="38" y="10"/>
                </a:lnTo>
                <a:lnTo>
                  <a:pt x="38" y="15"/>
                </a:lnTo>
                <a:lnTo>
                  <a:pt x="40" y="19"/>
                </a:lnTo>
                <a:lnTo>
                  <a:pt x="40" y="20"/>
                </a:lnTo>
                <a:lnTo>
                  <a:pt x="40" y="11"/>
                </a:lnTo>
                <a:lnTo>
                  <a:pt x="40" y="18"/>
                </a:lnTo>
                <a:lnTo>
                  <a:pt x="41" y="18"/>
                </a:lnTo>
                <a:lnTo>
                  <a:pt x="41" y="23"/>
                </a:lnTo>
                <a:lnTo>
                  <a:pt x="41" y="0"/>
                </a:lnTo>
                <a:lnTo>
                  <a:pt x="41" y="18"/>
                </a:lnTo>
                <a:lnTo>
                  <a:pt x="42" y="15"/>
                </a:lnTo>
                <a:lnTo>
                  <a:pt x="42" y="2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199" name="Freeform 121"/>
          <p:cNvSpPr>
            <a:spLocks/>
          </p:cNvSpPr>
          <p:nvPr/>
        </p:nvSpPr>
        <p:spPr bwMode="auto">
          <a:xfrm>
            <a:off x="7232650" y="5868988"/>
            <a:ext cx="182563" cy="58737"/>
          </a:xfrm>
          <a:custGeom>
            <a:avLst/>
            <a:gdLst>
              <a:gd name="T0" fmla="*/ 0 w 44"/>
              <a:gd name="T1" fmla="*/ 2147483646 h 24"/>
              <a:gd name="T2" fmla="*/ 2147483646 w 44"/>
              <a:gd name="T3" fmla="*/ 2147483646 h 24"/>
              <a:gd name="T4" fmla="*/ 2147483646 w 44"/>
              <a:gd name="T5" fmla="*/ 2147483646 h 24"/>
              <a:gd name="T6" fmla="*/ 2147483646 w 44"/>
              <a:gd name="T7" fmla="*/ 2147483646 h 24"/>
              <a:gd name="T8" fmla="*/ 2147483646 w 44"/>
              <a:gd name="T9" fmla="*/ 2147483646 h 24"/>
              <a:gd name="T10" fmla="*/ 2147483646 w 44"/>
              <a:gd name="T11" fmla="*/ 2147483646 h 24"/>
              <a:gd name="T12" fmla="*/ 2147483646 w 44"/>
              <a:gd name="T13" fmla="*/ 2147483646 h 24"/>
              <a:gd name="T14" fmla="*/ 2147483646 w 44"/>
              <a:gd name="T15" fmla="*/ 2147483646 h 24"/>
              <a:gd name="T16" fmla="*/ 2147483646 w 44"/>
              <a:gd name="T17" fmla="*/ 2147483646 h 24"/>
              <a:gd name="T18" fmla="*/ 2147483646 w 44"/>
              <a:gd name="T19" fmla="*/ 2147483646 h 24"/>
              <a:gd name="T20" fmla="*/ 2147483646 w 44"/>
              <a:gd name="T21" fmla="*/ 2147483646 h 24"/>
              <a:gd name="T22" fmla="*/ 2147483646 w 44"/>
              <a:gd name="T23" fmla="*/ 2147483646 h 24"/>
              <a:gd name="T24" fmla="*/ 2147483646 w 44"/>
              <a:gd name="T25" fmla="*/ 2147483646 h 24"/>
              <a:gd name="T26" fmla="*/ 2147483646 w 44"/>
              <a:gd name="T27" fmla="*/ 2147483646 h 24"/>
              <a:gd name="T28" fmla="*/ 2147483646 w 44"/>
              <a:gd name="T29" fmla="*/ 2147483646 h 24"/>
              <a:gd name="T30" fmla="*/ 2147483646 w 44"/>
              <a:gd name="T31" fmla="*/ 2147483646 h 24"/>
              <a:gd name="T32" fmla="*/ 2147483646 w 44"/>
              <a:gd name="T33" fmla="*/ 2147483646 h 24"/>
              <a:gd name="T34" fmla="*/ 2147483646 w 44"/>
              <a:gd name="T35" fmla="*/ 2147483646 h 24"/>
              <a:gd name="T36" fmla="*/ 2147483646 w 44"/>
              <a:gd name="T37" fmla="*/ 2147483646 h 24"/>
              <a:gd name="T38" fmla="*/ 2147483646 w 44"/>
              <a:gd name="T39" fmla="*/ 2147483646 h 24"/>
              <a:gd name="T40" fmla="*/ 2147483646 w 44"/>
              <a:gd name="T41" fmla="*/ 2147483646 h 24"/>
              <a:gd name="T42" fmla="*/ 2147483646 w 44"/>
              <a:gd name="T43" fmla="*/ 2147483646 h 24"/>
              <a:gd name="T44" fmla="*/ 2147483646 w 44"/>
              <a:gd name="T45" fmla="*/ 2147483646 h 24"/>
              <a:gd name="T46" fmla="*/ 2147483646 w 44"/>
              <a:gd name="T47" fmla="*/ 2147483646 h 24"/>
              <a:gd name="T48" fmla="*/ 2147483646 w 44"/>
              <a:gd name="T49" fmla="*/ 2147483646 h 24"/>
              <a:gd name="T50" fmla="*/ 2147483646 w 44"/>
              <a:gd name="T51" fmla="*/ 2147483646 h 24"/>
              <a:gd name="T52" fmla="*/ 2147483646 w 44"/>
              <a:gd name="T53" fmla="*/ 2147483646 h 24"/>
              <a:gd name="T54" fmla="*/ 2147483646 w 44"/>
              <a:gd name="T55" fmla="*/ 2147483646 h 24"/>
              <a:gd name="T56" fmla="*/ 2147483646 w 44"/>
              <a:gd name="T57" fmla="*/ 2147483646 h 24"/>
              <a:gd name="T58" fmla="*/ 2147483646 w 44"/>
              <a:gd name="T59" fmla="*/ 2147483646 h 24"/>
              <a:gd name="T60" fmla="*/ 2147483646 w 44"/>
              <a:gd name="T61" fmla="*/ 2147483646 h 24"/>
              <a:gd name="T62" fmla="*/ 2147483646 w 44"/>
              <a:gd name="T63" fmla="*/ 2147483646 h 24"/>
              <a:gd name="T64" fmla="*/ 2147483646 w 44"/>
              <a:gd name="T65" fmla="*/ 2147483646 h 24"/>
              <a:gd name="T66" fmla="*/ 2147483646 w 44"/>
              <a:gd name="T67" fmla="*/ 2147483646 h 24"/>
              <a:gd name="T68" fmla="*/ 2147483646 w 44"/>
              <a:gd name="T69" fmla="*/ 2147483646 h 24"/>
              <a:gd name="T70" fmla="*/ 2147483646 w 44"/>
              <a:gd name="T71" fmla="*/ 2147483646 h 24"/>
              <a:gd name="T72" fmla="*/ 2147483646 w 44"/>
              <a:gd name="T73" fmla="*/ 2147483646 h 24"/>
              <a:gd name="T74" fmla="*/ 2147483646 w 44"/>
              <a:gd name="T75" fmla="*/ 2147483646 h 24"/>
              <a:gd name="T76" fmla="*/ 2147483646 w 44"/>
              <a:gd name="T77" fmla="*/ 2147483646 h 24"/>
              <a:gd name="T78" fmla="*/ 2147483646 w 44"/>
              <a:gd name="T79" fmla="*/ 2147483646 h 24"/>
              <a:gd name="T80" fmla="*/ 2147483646 w 44"/>
              <a:gd name="T81" fmla="*/ 2147483646 h 24"/>
              <a:gd name="T82" fmla="*/ 2147483646 w 44"/>
              <a:gd name="T83" fmla="*/ 2147483646 h 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24"/>
              <a:gd name="T128" fmla="*/ 44 w 44"/>
              <a:gd name="T129" fmla="*/ 24 h 2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24">
                <a:moveTo>
                  <a:pt x="0" y="16"/>
                </a:moveTo>
                <a:lnTo>
                  <a:pt x="0" y="9"/>
                </a:lnTo>
                <a:lnTo>
                  <a:pt x="0" y="14"/>
                </a:lnTo>
                <a:lnTo>
                  <a:pt x="1" y="15"/>
                </a:lnTo>
                <a:lnTo>
                  <a:pt x="1" y="16"/>
                </a:lnTo>
                <a:lnTo>
                  <a:pt x="1" y="9"/>
                </a:lnTo>
                <a:lnTo>
                  <a:pt x="1" y="15"/>
                </a:lnTo>
                <a:lnTo>
                  <a:pt x="3" y="14"/>
                </a:lnTo>
                <a:lnTo>
                  <a:pt x="3" y="16"/>
                </a:lnTo>
                <a:lnTo>
                  <a:pt x="3" y="7"/>
                </a:lnTo>
                <a:lnTo>
                  <a:pt x="3" y="14"/>
                </a:lnTo>
                <a:lnTo>
                  <a:pt x="4" y="12"/>
                </a:lnTo>
                <a:lnTo>
                  <a:pt x="4" y="19"/>
                </a:lnTo>
                <a:lnTo>
                  <a:pt x="4" y="0"/>
                </a:lnTo>
                <a:lnTo>
                  <a:pt x="4" y="12"/>
                </a:lnTo>
                <a:lnTo>
                  <a:pt x="5" y="14"/>
                </a:lnTo>
                <a:lnTo>
                  <a:pt x="5" y="9"/>
                </a:lnTo>
                <a:lnTo>
                  <a:pt x="5" y="16"/>
                </a:lnTo>
                <a:lnTo>
                  <a:pt x="6" y="15"/>
                </a:lnTo>
                <a:lnTo>
                  <a:pt x="6" y="16"/>
                </a:lnTo>
                <a:lnTo>
                  <a:pt x="6" y="7"/>
                </a:lnTo>
                <a:lnTo>
                  <a:pt x="6" y="9"/>
                </a:lnTo>
                <a:lnTo>
                  <a:pt x="8" y="11"/>
                </a:lnTo>
                <a:lnTo>
                  <a:pt x="8" y="17"/>
                </a:lnTo>
                <a:lnTo>
                  <a:pt x="8" y="6"/>
                </a:lnTo>
                <a:lnTo>
                  <a:pt x="8" y="14"/>
                </a:lnTo>
                <a:lnTo>
                  <a:pt x="9" y="16"/>
                </a:lnTo>
                <a:lnTo>
                  <a:pt x="9" y="20"/>
                </a:lnTo>
                <a:lnTo>
                  <a:pt x="9" y="11"/>
                </a:lnTo>
                <a:lnTo>
                  <a:pt x="9" y="15"/>
                </a:lnTo>
                <a:lnTo>
                  <a:pt x="10" y="14"/>
                </a:lnTo>
                <a:lnTo>
                  <a:pt x="10" y="16"/>
                </a:lnTo>
                <a:lnTo>
                  <a:pt x="10" y="10"/>
                </a:lnTo>
                <a:lnTo>
                  <a:pt x="10" y="15"/>
                </a:lnTo>
                <a:lnTo>
                  <a:pt x="11" y="12"/>
                </a:lnTo>
                <a:lnTo>
                  <a:pt x="11" y="16"/>
                </a:lnTo>
                <a:lnTo>
                  <a:pt x="11" y="7"/>
                </a:lnTo>
                <a:lnTo>
                  <a:pt x="11" y="15"/>
                </a:lnTo>
                <a:lnTo>
                  <a:pt x="13" y="14"/>
                </a:lnTo>
                <a:lnTo>
                  <a:pt x="13" y="15"/>
                </a:lnTo>
                <a:lnTo>
                  <a:pt x="13" y="9"/>
                </a:lnTo>
                <a:lnTo>
                  <a:pt x="13" y="12"/>
                </a:lnTo>
                <a:lnTo>
                  <a:pt x="14" y="11"/>
                </a:lnTo>
                <a:lnTo>
                  <a:pt x="14" y="21"/>
                </a:lnTo>
                <a:lnTo>
                  <a:pt x="14" y="6"/>
                </a:lnTo>
                <a:lnTo>
                  <a:pt x="14" y="14"/>
                </a:lnTo>
                <a:lnTo>
                  <a:pt x="15" y="15"/>
                </a:lnTo>
                <a:lnTo>
                  <a:pt x="15" y="7"/>
                </a:lnTo>
                <a:lnTo>
                  <a:pt x="15" y="16"/>
                </a:lnTo>
                <a:lnTo>
                  <a:pt x="16" y="15"/>
                </a:lnTo>
                <a:lnTo>
                  <a:pt x="16" y="17"/>
                </a:lnTo>
                <a:lnTo>
                  <a:pt x="16" y="4"/>
                </a:lnTo>
                <a:lnTo>
                  <a:pt x="16" y="17"/>
                </a:lnTo>
                <a:lnTo>
                  <a:pt x="18" y="19"/>
                </a:lnTo>
                <a:lnTo>
                  <a:pt x="18" y="9"/>
                </a:lnTo>
                <a:lnTo>
                  <a:pt x="18" y="10"/>
                </a:lnTo>
                <a:lnTo>
                  <a:pt x="19" y="11"/>
                </a:lnTo>
                <a:lnTo>
                  <a:pt x="19" y="24"/>
                </a:lnTo>
                <a:lnTo>
                  <a:pt x="19" y="2"/>
                </a:lnTo>
                <a:lnTo>
                  <a:pt x="19" y="15"/>
                </a:lnTo>
                <a:lnTo>
                  <a:pt x="20" y="14"/>
                </a:lnTo>
                <a:lnTo>
                  <a:pt x="20" y="15"/>
                </a:lnTo>
                <a:lnTo>
                  <a:pt x="20" y="9"/>
                </a:lnTo>
                <a:lnTo>
                  <a:pt x="20" y="11"/>
                </a:lnTo>
                <a:lnTo>
                  <a:pt x="21" y="9"/>
                </a:lnTo>
                <a:lnTo>
                  <a:pt x="21" y="14"/>
                </a:lnTo>
                <a:lnTo>
                  <a:pt x="21" y="7"/>
                </a:lnTo>
                <a:lnTo>
                  <a:pt x="21" y="12"/>
                </a:lnTo>
                <a:lnTo>
                  <a:pt x="23" y="11"/>
                </a:lnTo>
                <a:lnTo>
                  <a:pt x="23" y="17"/>
                </a:lnTo>
                <a:lnTo>
                  <a:pt x="23" y="6"/>
                </a:lnTo>
                <a:lnTo>
                  <a:pt x="24" y="7"/>
                </a:lnTo>
                <a:lnTo>
                  <a:pt x="24" y="17"/>
                </a:lnTo>
                <a:lnTo>
                  <a:pt x="24" y="5"/>
                </a:lnTo>
                <a:lnTo>
                  <a:pt x="24" y="11"/>
                </a:lnTo>
                <a:lnTo>
                  <a:pt x="25" y="10"/>
                </a:lnTo>
                <a:lnTo>
                  <a:pt x="25" y="16"/>
                </a:lnTo>
                <a:lnTo>
                  <a:pt x="25" y="7"/>
                </a:lnTo>
                <a:lnTo>
                  <a:pt x="25" y="15"/>
                </a:lnTo>
                <a:lnTo>
                  <a:pt x="26" y="14"/>
                </a:lnTo>
                <a:lnTo>
                  <a:pt x="26" y="16"/>
                </a:lnTo>
                <a:lnTo>
                  <a:pt x="26" y="6"/>
                </a:lnTo>
                <a:lnTo>
                  <a:pt x="26" y="15"/>
                </a:lnTo>
                <a:lnTo>
                  <a:pt x="28" y="11"/>
                </a:lnTo>
                <a:lnTo>
                  <a:pt x="28" y="15"/>
                </a:lnTo>
                <a:lnTo>
                  <a:pt x="28" y="6"/>
                </a:lnTo>
                <a:lnTo>
                  <a:pt x="28" y="14"/>
                </a:lnTo>
                <a:lnTo>
                  <a:pt x="29" y="12"/>
                </a:lnTo>
                <a:lnTo>
                  <a:pt x="29" y="14"/>
                </a:lnTo>
                <a:lnTo>
                  <a:pt x="29" y="1"/>
                </a:lnTo>
                <a:lnTo>
                  <a:pt x="30" y="2"/>
                </a:lnTo>
                <a:lnTo>
                  <a:pt x="30" y="16"/>
                </a:lnTo>
                <a:lnTo>
                  <a:pt x="30" y="12"/>
                </a:lnTo>
                <a:lnTo>
                  <a:pt x="31" y="9"/>
                </a:lnTo>
                <a:lnTo>
                  <a:pt x="31" y="20"/>
                </a:lnTo>
                <a:lnTo>
                  <a:pt x="31" y="5"/>
                </a:lnTo>
                <a:lnTo>
                  <a:pt x="33" y="6"/>
                </a:lnTo>
                <a:lnTo>
                  <a:pt x="33" y="15"/>
                </a:lnTo>
                <a:lnTo>
                  <a:pt x="34" y="16"/>
                </a:lnTo>
                <a:lnTo>
                  <a:pt x="34" y="21"/>
                </a:lnTo>
                <a:lnTo>
                  <a:pt x="34" y="4"/>
                </a:lnTo>
                <a:lnTo>
                  <a:pt x="35" y="6"/>
                </a:lnTo>
                <a:lnTo>
                  <a:pt x="35" y="17"/>
                </a:lnTo>
                <a:lnTo>
                  <a:pt x="35" y="10"/>
                </a:lnTo>
                <a:lnTo>
                  <a:pt x="36" y="11"/>
                </a:lnTo>
                <a:lnTo>
                  <a:pt x="36" y="16"/>
                </a:lnTo>
                <a:lnTo>
                  <a:pt x="38" y="15"/>
                </a:lnTo>
                <a:lnTo>
                  <a:pt x="38" y="6"/>
                </a:lnTo>
                <a:lnTo>
                  <a:pt x="38" y="14"/>
                </a:lnTo>
                <a:lnTo>
                  <a:pt x="39" y="11"/>
                </a:lnTo>
                <a:lnTo>
                  <a:pt x="39" y="19"/>
                </a:lnTo>
                <a:lnTo>
                  <a:pt x="39" y="7"/>
                </a:lnTo>
                <a:lnTo>
                  <a:pt x="39" y="12"/>
                </a:lnTo>
                <a:lnTo>
                  <a:pt x="40" y="9"/>
                </a:lnTo>
                <a:lnTo>
                  <a:pt x="40" y="17"/>
                </a:lnTo>
                <a:lnTo>
                  <a:pt x="40" y="7"/>
                </a:lnTo>
                <a:lnTo>
                  <a:pt x="40" y="12"/>
                </a:lnTo>
                <a:lnTo>
                  <a:pt x="41" y="14"/>
                </a:lnTo>
                <a:lnTo>
                  <a:pt x="41" y="16"/>
                </a:lnTo>
                <a:lnTo>
                  <a:pt x="41" y="7"/>
                </a:lnTo>
                <a:lnTo>
                  <a:pt x="41" y="14"/>
                </a:lnTo>
                <a:lnTo>
                  <a:pt x="43" y="15"/>
                </a:lnTo>
                <a:lnTo>
                  <a:pt x="43" y="7"/>
                </a:lnTo>
                <a:lnTo>
                  <a:pt x="43" y="12"/>
                </a:lnTo>
                <a:lnTo>
                  <a:pt x="44" y="14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00" name="Freeform 122"/>
          <p:cNvSpPr>
            <a:spLocks/>
          </p:cNvSpPr>
          <p:nvPr/>
        </p:nvSpPr>
        <p:spPr bwMode="auto">
          <a:xfrm>
            <a:off x="7415213" y="5872163"/>
            <a:ext cx="168275" cy="61912"/>
          </a:xfrm>
          <a:custGeom>
            <a:avLst/>
            <a:gdLst>
              <a:gd name="T0" fmla="*/ 0 w 41"/>
              <a:gd name="T1" fmla="*/ 2147483646 h 26"/>
              <a:gd name="T2" fmla="*/ 2147483646 w 41"/>
              <a:gd name="T3" fmla="*/ 2147483646 h 26"/>
              <a:gd name="T4" fmla="*/ 2147483646 w 41"/>
              <a:gd name="T5" fmla="*/ 2147483646 h 26"/>
              <a:gd name="T6" fmla="*/ 2147483646 w 41"/>
              <a:gd name="T7" fmla="*/ 2147483646 h 26"/>
              <a:gd name="T8" fmla="*/ 2147483646 w 41"/>
              <a:gd name="T9" fmla="*/ 2147483646 h 26"/>
              <a:gd name="T10" fmla="*/ 2147483646 w 41"/>
              <a:gd name="T11" fmla="*/ 2147483646 h 26"/>
              <a:gd name="T12" fmla="*/ 2147483646 w 41"/>
              <a:gd name="T13" fmla="*/ 2147483646 h 26"/>
              <a:gd name="T14" fmla="*/ 2147483646 w 41"/>
              <a:gd name="T15" fmla="*/ 2147483646 h 26"/>
              <a:gd name="T16" fmla="*/ 2147483646 w 41"/>
              <a:gd name="T17" fmla="*/ 2147483646 h 26"/>
              <a:gd name="T18" fmla="*/ 2147483646 w 41"/>
              <a:gd name="T19" fmla="*/ 2147483646 h 26"/>
              <a:gd name="T20" fmla="*/ 2147483646 w 41"/>
              <a:gd name="T21" fmla="*/ 2147483646 h 26"/>
              <a:gd name="T22" fmla="*/ 2147483646 w 41"/>
              <a:gd name="T23" fmla="*/ 2147483646 h 26"/>
              <a:gd name="T24" fmla="*/ 2147483646 w 41"/>
              <a:gd name="T25" fmla="*/ 2147483646 h 26"/>
              <a:gd name="T26" fmla="*/ 2147483646 w 41"/>
              <a:gd name="T27" fmla="*/ 2147483646 h 26"/>
              <a:gd name="T28" fmla="*/ 2147483646 w 41"/>
              <a:gd name="T29" fmla="*/ 2147483646 h 26"/>
              <a:gd name="T30" fmla="*/ 2147483646 w 41"/>
              <a:gd name="T31" fmla="*/ 2147483646 h 26"/>
              <a:gd name="T32" fmla="*/ 2147483646 w 41"/>
              <a:gd name="T33" fmla="*/ 2147483646 h 26"/>
              <a:gd name="T34" fmla="*/ 2147483646 w 41"/>
              <a:gd name="T35" fmla="*/ 2147483646 h 26"/>
              <a:gd name="T36" fmla="*/ 2147483646 w 41"/>
              <a:gd name="T37" fmla="*/ 2147483646 h 26"/>
              <a:gd name="T38" fmla="*/ 2147483646 w 41"/>
              <a:gd name="T39" fmla="*/ 2147483646 h 26"/>
              <a:gd name="T40" fmla="*/ 2147483646 w 41"/>
              <a:gd name="T41" fmla="*/ 2147483646 h 26"/>
              <a:gd name="T42" fmla="*/ 2147483646 w 41"/>
              <a:gd name="T43" fmla="*/ 2147483646 h 26"/>
              <a:gd name="T44" fmla="*/ 2147483646 w 41"/>
              <a:gd name="T45" fmla="*/ 2147483646 h 26"/>
              <a:gd name="T46" fmla="*/ 2147483646 w 41"/>
              <a:gd name="T47" fmla="*/ 2147483646 h 26"/>
              <a:gd name="T48" fmla="*/ 2147483646 w 41"/>
              <a:gd name="T49" fmla="*/ 2147483646 h 26"/>
              <a:gd name="T50" fmla="*/ 2147483646 w 41"/>
              <a:gd name="T51" fmla="*/ 2147483646 h 26"/>
              <a:gd name="T52" fmla="*/ 2147483646 w 41"/>
              <a:gd name="T53" fmla="*/ 2147483646 h 26"/>
              <a:gd name="T54" fmla="*/ 2147483646 w 41"/>
              <a:gd name="T55" fmla="*/ 2147483646 h 26"/>
              <a:gd name="T56" fmla="*/ 2147483646 w 41"/>
              <a:gd name="T57" fmla="*/ 2147483646 h 26"/>
              <a:gd name="T58" fmla="*/ 2147483646 w 41"/>
              <a:gd name="T59" fmla="*/ 2147483646 h 26"/>
              <a:gd name="T60" fmla="*/ 2147483646 w 41"/>
              <a:gd name="T61" fmla="*/ 2147483646 h 26"/>
              <a:gd name="T62" fmla="*/ 2147483646 w 41"/>
              <a:gd name="T63" fmla="*/ 2147483646 h 26"/>
              <a:gd name="T64" fmla="*/ 2147483646 w 41"/>
              <a:gd name="T65" fmla="*/ 2147483646 h 26"/>
              <a:gd name="T66" fmla="*/ 2147483646 w 41"/>
              <a:gd name="T67" fmla="*/ 2147483646 h 26"/>
              <a:gd name="T68" fmla="*/ 2147483646 w 41"/>
              <a:gd name="T69" fmla="*/ 2147483646 h 26"/>
              <a:gd name="T70" fmla="*/ 2147483646 w 41"/>
              <a:gd name="T71" fmla="*/ 2147483646 h 26"/>
              <a:gd name="T72" fmla="*/ 2147483646 w 41"/>
              <a:gd name="T73" fmla="*/ 2147483646 h 26"/>
              <a:gd name="T74" fmla="*/ 2147483646 w 41"/>
              <a:gd name="T75" fmla="*/ 2147483646 h 26"/>
              <a:gd name="T76" fmla="*/ 2147483646 w 41"/>
              <a:gd name="T77" fmla="*/ 2147483646 h 26"/>
              <a:gd name="T78" fmla="*/ 2147483646 w 41"/>
              <a:gd name="T79" fmla="*/ 2147483646 h 26"/>
              <a:gd name="T80" fmla="*/ 2147483646 w 41"/>
              <a:gd name="T81" fmla="*/ 2147483646 h 26"/>
              <a:gd name="T82" fmla="*/ 2147483646 w 41"/>
              <a:gd name="T83" fmla="*/ 2147483646 h 2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6"/>
              <a:gd name="T128" fmla="*/ 41 w 41"/>
              <a:gd name="T129" fmla="*/ 26 h 2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6">
                <a:moveTo>
                  <a:pt x="0" y="13"/>
                </a:moveTo>
                <a:lnTo>
                  <a:pt x="0" y="15"/>
                </a:lnTo>
                <a:lnTo>
                  <a:pt x="0" y="5"/>
                </a:lnTo>
                <a:lnTo>
                  <a:pt x="0" y="13"/>
                </a:lnTo>
                <a:lnTo>
                  <a:pt x="1" y="15"/>
                </a:lnTo>
                <a:lnTo>
                  <a:pt x="1" y="18"/>
                </a:lnTo>
                <a:lnTo>
                  <a:pt x="1" y="6"/>
                </a:lnTo>
                <a:lnTo>
                  <a:pt x="1" y="11"/>
                </a:lnTo>
                <a:lnTo>
                  <a:pt x="2" y="13"/>
                </a:lnTo>
                <a:lnTo>
                  <a:pt x="2" y="19"/>
                </a:lnTo>
                <a:lnTo>
                  <a:pt x="2" y="5"/>
                </a:lnTo>
                <a:lnTo>
                  <a:pt x="2" y="10"/>
                </a:lnTo>
                <a:lnTo>
                  <a:pt x="4" y="11"/>
                </a:lnTo>
                <a:lnTo>
                  <a:pt x="4" y="15"/>
                </a:lnTo>
                <a:lnTo>
                  <a:pt x="4" y="9"/>
                </a:lnTo>
                <a:lnTo>
                  <a:pt x="4" y="13"/>
                </a:lnTo>
                <a:lnTo>
                  <a:pt x="5" y="9"/>
                </a:lnTo>
                <a:lnTo>
                  <a:pt x="5" y="14"/>
                </a:lnTo>
                <a:lnTo>
                  <a:pt x="5" y="4"/>
                </a:lnTo>
                <a:lnTo>
                  <a:pt x="5" y="9"/>
                </a:lnTo>
                <a:lnTo>
                  <a:pt x="6" y="11"/>
                </a:lnTo>
                <a:lnTo>
                  <a:pt x="6" y="19"/>
                </a:lnTo>
                <a:lnTo>
                  <a:pt x="6" y="8"/>
                </a:lnTo>
                <a:lnTo>
                  <a:pt x="6" y="13"/>
                </a:lnTo>
                <a:lnTo>
                  <a:pt x="7" y="11"/>
                </a:lnTo>
                <a:lnTo>
                  <a:pt x="7" y="15"/>
                </a:lnTo>
                <a:lnTo>
                  <a:pt x="7" y="5"/>
                </a:lnTo>
                <a:lnTo>
                  <a:pt x="7" y="8"/>
                </a:lnTo>
                <a:lnTo>
                  <a:pt x="9" y="9"/>
                </a:lnTo>
                <a:lnTo>
                  <a:pt x="9" y="16"/>
                </a:lnTo>
                <a:lnTo>
                  <a:pt x="9" y="10"/>
                </a:lnTo>
                <a:lnTo>
                  <a:pt x="10" y="9"/>
                </a:lnTo>
                <a:lnTo>
                  <a:pt x="10" y="15"/>
                </a:lnTo>
                <a:lnTo>
                  <a:pt x="10" y="4"/>
                </a:lnTo>
                <a:lnTo>
                  <a:pt x="10" y="10"/>
                </a:lnTo>
                <a:lnTo>
                  <a:pt x="11" y="9"/>
                </a:lnTo>
                <a:lnTo>
                  <a:pt x="11" y="15"/>
                </a:lnTo>
                <a:lnTo>
                  <a:pt x="11" y="8"/>
                </a:lnTo>
                <a:lnTo>
                  <a:pt x="11" y="9"/>
                </a:lnTo>
                <a:lnTo>
                  <a:pt x="12" y="10"/>
                </a:lnTo>
                <a:lnTo>
                  <a:pt x="12" y="14"/>
                </a:lnTo>
                <a:lnTo>
                  <a:pt x="12" y="6"/>
                </a:lnTo>
                <a:lnTo>
                  <a:pt x="12" y="10"/>
                </a:lnTo>
                <a:lnTo>
                  <a:pt x="14" y="9"/>
                </a:lnTo>
                <a:lnTo>
                  <a:pt x="14" y="15"/>
                </a:lnTo>
                <a:lnTo>
                  <a:pt x="14" y="5"/>
                </a:lnTo>
                <a:lnTo>
                  <a:pt x="14" y="11"/>
                </a:lnTo>
                <a:lnTo>
                  <a:pt x="15" y="13"/>
                </a:lnTo>
                <a:lnTo>
                  <a:pt x="15" y="15"/>
                </a:lnTo>
                <a:lnTo>
                  <a:pt x="15" y="4"/>
                </a:lnTo>
                <a:lnTo>
                  <a:pt x="15" y="13"/>
                </a:lnTo>
                <a:lnTo>
                  <a:pt x="16" y="11"/>
                </a:lnTo>
                <a:lnTo>
                  <a:pt x="16" y="15"/>
                </a:lnTo>
                <a:lnTo>
                  <a:pt x="16" y="1"/>
                </a:lnTo>
                <a:lnTo>
                  <a:pt x="16" y="13"/>
                </a:lnTo>
                <a:lnTo>
                  <a:pt x="17" y="11"/>
                </a:lnTo>
                <a:lnTo>
                  <a:pt x="17" y="18"/>
                </a:lnTo>
                <a:lnTo>
                  <a:pt x="17" y="9"/>
                </a:lnTo>
                <a:lnTo>
                  <a:pt x="17" y="13"/>
                </a:lnTo>
                <a:lnTo>
                  <a:pt x="19" y="14"/>
                </a:lnTo>
                <a:lnTo>
                  <a:pt x="19" y="16"/>
                </a:lnTo>
                <a:lnTo>
                  <a:pt x="19" y="8"/>
                </a:lnTo>
                <a:lnTo>
                  <a:pt x="19" y="11"/>
                </a:lnTo>
                <a:lnTo>
                  <a:pt x="20" y="13"/>
                </a:lnTo>
                <a:lnTo>
                  <a:pt x="20" y="9"/>
                </a:lnTo>
                <a:lnTo>
                  <a:pt x="20" y="18"/>
                </a:lnTo>
                <a:lnTo>
                  <a:pt x="21" y="16"/>
                </a:lnTo>
                <a:lnTo>
                  <a:pt x="21" y="3"/>
                </a:lnTo>
                <a:lnTo>
                  <a:pt x="21" y="13"/>
                </a:lnTo>
                <a:lnTo>
                  <a:pt x="22" y="11"/>
                </a:lnTo>
                <a:lnTo>
                  <a:pt x="22" y="19"/>
                </a:lnTo>
                <a:lnTo>
                  <a:pt x="22" y="9"/>
                </a:lnTo>
                <a:lnTo>
                  <a:pt x="22" y="11"/>
                </a:lnTo>
                <a:lnTo>
                  <a:pt x="24" y="13"/>
                </a:lnTo>
                <a:lnTo>
                  <a:pt x="24" y="15"/>
                </a:lnTo>
                <a:lnTo>
                  <a:pt x="24" y="8"/>
                </a:lnTo>
                <a:lnTo>
                  <a:pt x="24" y="13"/>
                </a:lnTo>
                <a:lnTo>
                  <a:pt x="25" y="14"/>
                </a:lnTo>
                <a:lnTo>
                  <a:pt x="25" y="18"/>
                </a:lnTo>
                <a:lnTo>
                  <a:pt x="25" y="9"/>
                </a:lnTo>
                <a:lnTo>
                  <a:pt x="25" y="13"/>
                </a:lnTo>
                <a:lnTo>
                  <a:pt x="26" y="15"/>
                </a:lnTo>
                <a:lnTo>
                  <a:pt x="26" y="19"/>
                </a:lnTo>
                <a:lnTo>
                  <a:pt x="26" y="8"/>
                </a:lnTo>
                <a:lnTo>
                  <a:pt x="26" y="15"/>
                </a:lnTo>
                <a:lnTo>
                  <a:pt x="27" y="16"/>
                </a:lnTo>
                <a:lnTo>
                  <a:pt x="27" y="8"/>
                </a:lnTo>
                <a:lnTo>
                  <a:pt x="27" y="9"/>
                </a:lnTo>
                <a:lnTo>
                  <a:pt x="29" y="10"/>
                </a:lnTo>
                <a:lnTo>
                  <a:pt x="29" y="15"/>
                </a:lnTo>
                <a:lnTo>
                  <a:pt x="29" y="9"/>
                </a:lnTo>
                <a:lnTo>
                  <a:pt x="29" y="10"/>
                </a:lnTo>
                <a:lnTo>
                  <a:pt x="30" y="9"/>
                </a:lnTo>
                <a:lnTo>
                  <a:pt x="30" y="16"/>
                </a:lnTo>
                <a:lnTo>
                  <a:pt x="30" y="6"/>
                </a:lnTo>
                <a:lnTo>
                  <a:pt x="30" y="11"/>
                </a:lnTo>
                <a:lnTo>
                  <a:pt x="31" y="13"/>
                </a:lnTo>
                <a:lnTo>
                  <a:pt x="31" y="21"/>
                </a:lnTo>
                <a:lnTo>
                  <a:pt x="31" y="8"/>
                </a:lnTo>
                <a:lnTo>
                  <a:pt x="31" y="14"/>
                </a:lnTo>
                <a:lnTo>
                  <a:pt x="32" y="15"/>
                </a:lnTo>
                <a:lnTo>
                  <a:pt x="32" y="5"/>
                </a:lnTo>
                <a:lnTo>
                  <a:pt x="32" y="9"/>
                </a:lnTo>
                <a:lnTo>
                  <a:pt x="34" y="11"/>
                </a:lnTo>
                <a:lnTo>
                  <a:pt x="34" y="15"/>
                </a:lnTo>
                <a:lnTo>
                  <a:pt x="34" y="8"/>
                </a:lnTo>
                <a:lnTo>
                  <a:pt x="34" y="14"/>
                </a:lnTo>
                <a:lnTo>
                  <a:pt x="35" y="15"/>
                </a:lnTo>
                <a:lnTo>
                  <a:pt x="35" y="6"/>
                </a:lnTo>
                <a:lnTo>
                  <a:pt x="35" y="8"/>
                </a:lnTo>
                <a:lnTo>
                  <a:pt x="36" y="8"/>
                </a:lnTo>
                <a:lnTo>
                  <a:pt x="36" y="26"/>
                </a:lnTo>
                <a:lnTo>
                  <a:pt x="36" y="0"/>
                </a:lnTo>
                <a:lnTo>
                  <a:pt x="36" y="11"/>
                </a:lnTo>
                <a:lnTo>
                  <a:pt x="37" y="14"/>
                </a:lnTo>
                <a:lnTo>
                  <a:pt x="37" y="19"/>
                </a:lnTo>
                <a:lnTo>
                  <a:pt x="37" y="5"/>
                </a:lnTo>
                <a:lnTo>
                  <a:pt x="39" y="8"/>
                </a:lnTo>
                <a:lnTo>
                  <a:pt x="39" y="15"/>
                </a:lnTo>
                <a:lnTo>
                  <a:pt x="39" y="5"/>
                </a:lnTo>
                <a:lnTo>
                  <a:pt x="39" y="11"/>
                </a:lnTo>
                <a:lnTo>
                  <a:pt x="40" y="10"/>
                </a:lnTo>
                <a:lnTo>
                  <a:pt x="40" y="14"/>
                </a:lnTo>
                <a:lnTo>
                  <a:pt x="40" y="5"/>
                </a:lnTo>
                <a:lnTo>
                  <a:pt x="40" y="6"/>
                </a:lnTo>
                <a:lnTo>
                  <a:pt x="41" y="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01" name="Freeform 123"/>
          <p:cNvSpPr>
            <a:spLocks/>
          </p:cNvSpPr>
          <p:nvPr/>
        </p:nvSpPr>
        <p:spPr bwMode="auto">
          <a:xfrm>
            <a:off x="7583488" y="5868988"/>
            <a:ext cx="169862" cy="60325"/>
          </a:xfrm>
          <a:custGeom>
            <a:avLst/>
            <a:gdLst>
              <a:gd name="T0" fmla="*/ 0 w 41"/>
              <a:gd name="T1" fmla="*/ 2147483646 h 25"/>
              <a:gd name="T2" fmla="*/ 2147483646 w 41"/>
              <a:gd name="T3" fmla="*/ 2147483646 h 25"/>
              <a:gd name="T4" fmla="*/ 2147483646 w 41"/>
              <a:gd name="T5" fmla="*/ 2147483646 h 25"/>
              <a:gd name="T6" fmla="*/ 2147483646 w 41"/>
              <a:gd name="T7" fmla="*/ 2147483646 h 25"/>
              <a:gd name="T8" fmla="*/ 2147483646 w 41"/>
              <a:gd name="T9" fmla="*/ 2147483646 h 25"/>
              <a:gd name="T10" fmla="*/ 2147483646 w 41"/>
              <a:gd name="T11" fmla="*/ 2147483646 h 25"/>
              <a:gd name="T12" fmla="*/ 2147483646 w 41"/>
              <a:gd name="T13" fmla="*/ 2147483646 h 25"/>
              <a:gd name="T14" fmla="*/ 2147483646 w 41"/>
              <a:gd name="T15" fmla="*/ 2147483646 h 25"/>
              <a:gd name="T16" fmla="*/ 2147483646 w 41"/>
              <a:gd name="T17" fmla="*/ 2147483646 h 25"/>
              <a:gd name="T18" fmla="*/ 2147483646 w 41"/>
              <a:gd name="T19" fmla="*/ 2147483646 h 25"/>
              <a:gd name="T20" fmla="*/ 2147483646 w 41"/>
              <a:gd name="T21" fmla="*/ 2147483646 h 25"/>
              <a:gd name="T22" fmla="*/ 2147483646 w 41"/>
              <a:gd name="T23" fmla="*/ 2147483646 h 25"/>
              <a:gd name="T24" fmla="*/ 2147483646 w 41"/>
              <a:gd name="T25" fmla="*/ 2147483646 h 25"/>
              <a:gd name="T26" fmla="*/ 2147483646 w 41"/>
              <a:gd name="T27" fmla="*/ 2147483646 h 25"/>
              <a:gd name="T28" fmla="*/ 2147483646 w 41"/>
              <a:gd name="T29" fmla="*/ 2147483646 h 25"/>
              <a:gd name="T30" fmla="*/ 2147483646 w 41"/>
              <a:gd name="T31" fmla="*/ 2147483646 h 25"/>
              <a:gd name="T32" fmla="*/ 2147483646 w 41"/>
              <a:gd name="T33" fmla="*/ 2147483646 h 25"/>
              <a:gd name="T34" fmla="*/ 2147483646 w 41"/>
              <a:gd name="T35" fmla="*/ 2147483646 h 25"/>
              <a:gd name="T36" fmla="*/ 2147483646 w 41"/>
              <a:gd name="T37" fmla="*/ 2147483646 h 25"/>
              <a:gd name="T38" fmla="*/ 2147483646 w 41"/>
              <a:gd name="T39" fmla="*/ 2147483646 h 25"/>
              <a:gd name="T40" fmla="*/ 2147483646 w 41"/>
              <a:gd name="T41" fmla="*/ 2147483646 h 25"/>
              <a:gd name="T42" fmla="*/ 2147483646 w 41"/>
              <a:gd name="T43" fmla="*/ 2147483646 h 25"/>
              <a:gd name="T44" fmla="*/ 2147483646 w 41"/>
              <a:gd name="T45" fmla="*/ 2147483646 h 25"/>
              <a:gd name="T46" fmla="*/ 2147483646 w 41"/>
              <a:gd name="T47" fmla="*/ 2147483646 h 25"/>
              <a:gd name="T48" fmla="*/ 2147483646 w 41"/>
              <a:gd name="T49" fmla="*/ 2147483646 h 25"/>
              <a:gd name="T50" fmla="*/ 2147483646 w 41"/>
              <a:gd name="T51" fmla="*/ 2147483646 h 25"/>
              <a:gd name="T52" fmla="*/ 2147483646 w 41"/>
              <a:gd name="T53" fmla="*/ 2147483646 h 25"/>
              <a:gd name="T54" fmla="*/ 2147483646 w 41"/>
              <a:gd name="T55" fmla="*/ 2147483646 h 25"/>
              <a:gd name="T56" fmla="*/ 2147483646 w 41"/>
              <a:gd name="T57" fmla="*/ 2147483646 h 25"/>
              <a:gd name="T58" fmla="*/ 2147483646 w 41"/>
              <a:gd name="T59" fmla="*/ 2147483646 h 25"/>
              <a:gd name="T60" fmla="*/ 2147483646 w 41"/>
              <a:gd name="T61" fmla="*/ 2147483646 h 25"/>
              <a:gd name="T62" fmla="*/ 2147483646 w 41"/>
              <a:gd name="T63" fmla="*/ 2147483646 h 25"/>
              <a:gd name="T64" fmla="*/ 2147483646 w 41"/>
              <a:gd name="T65" fmla="*/ 2147483646 h 25"/>
              <a:gd name="T66" fmla="*/ 2147483646 w 41"/>
              <a:gd name="T67" fmla="*/ 2147483646 h 25"/>
              <a:gd name="T68" fmla="*/ 2147483646 w 41"/>
              <a:gd name="T69" fmla="*/ 2147483646 h 25"/>
              <a:gd name="T70" fmla="*/ 2147483646 w 41"/>
              <a:gd name="T71" fmla="*/ 2147483646 h 25"/>
              <a:gd name="T72" fmla="*/ 2147483646 w 41"/>
              <a:gd name="T73" fmla="*/ 2147483646 h 25"/>
              <a:gd name="T74" fmla="*/ 2147483646 w 41"/>
              <a:gd name="T75" fmla="*/ 2147483646 h 25"/>
              <a:gd name="T76" fmla="*/ 2147483646 w 41"/>
              <a:gd name="T77" fmla="*/ 2147483646 h 25"/>
              <a:gd name="T78" fmla="*/ 2147483646 w 41"/>
              <a:gd name="T79" fmla="*/ 2147483646 h 25"/>
              <a:gd name="T80" fmla="*/ 2147483646 w 41"/>
              <a:gd name="T81" fmla="*/ 2147483646 h 25"/>
              <a:gd name="T82" fmla="*/ 2147483646 w 41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5"/>
              <a:gd name="T128" fmla="*/ 41 w 41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5">
                <a:moveTo>
                  <a:pt x="0" y="6"/>
                </a:moveTo>
                <a:lnTo>
                  <a:pt x="0" y="16"/>
                </a:lnTo>
                <a:lnTo>
                  <a:pt x="0" y="5"/>
                </a:lnTo>
                <a:lnTo>
                  <a:pt x="0" y="11"/>
                </a:lnTo>
                <a:lnTo>
                  <a:pt x="1" y="14"/>
                </a:lnTo>
                <a:lnTo>
                  <a:pt x="1" y="15"/>
                </a:lnTo>
                <a:lnTo>
                  <a:pt x="1" y="7"/>
                </a:lnTo>
                <a:lnTo>
                  <a:pt x="1" y="10"/>
                </a:lnTo>
                <a:lnTo>
                  <a:pt x="3" y="11"/>
                </a:lnTo>
                <a:lnTo>
                  <a:pt x="3" y="14"/>
                </a:lnTo>
                <a:lnTo>
                  <a:pt x="3" y="10"/>
                </a:lnTo>
                <a:lnTo>
                  <a:pt x="3" y="11"/>
                </a:lnTo>
                <a:lnTo>
                  <a:pt x="4" y="11"/>
                </a:lnTo>
                <a:lnTo>
                  <a:pt x="4" y="6"/>
                </a:lnTo>
                <a:lnTo>
                  <a:pt x="4" y="16"/>
                </a:lnTo>
                <a:lnTo>
                  <a:pt x="5" y="15"/>
                </a:lnTo>
                <a:lnTo>
                  <a:pt x="5" y="20"/>
                </a:lnTo>
                <a:lnTo>
                  <a:pt x="5" y="2"/>
                </a:lnTo>
                <a:lnTo>
                  <a:pt x="5" y="15"/>
                </a:lnTo>
                <a:lnTo>
                  <a:pt x="6" y="17"/>
                </a:lnTo>
                <a:lnTo>
                  <a:pt x="6" y="7"/>
                </a:lnTo>
                <a:lnTo>
                  <a:pt x="6" y="16"/>
                </a:lnTo>
                <a:lnTo>
                  <a:pt x="8" y="15"/>
                </a:lnTo>
                <a:lnTo>
                  <a:pt x="8" y="17"/>
                </a:lnTo>
                <a:lnTo>
                  <a:pt x="8" y="7"/>
                </a:lnTo>
                <a:lnTo>
                  <a:pt x="8" y="10"/>
                </a:lnTo>
                <a:lnTo>
                  <a:pt x="9" y="11"/>
                </a:lnTo>
                <a:lnTo>
                  <a:pt x="9" y="16"/>
                </a:lnTo>
                <a:lnTo>
                  <a:pt x="9" y="7"/>
                </a:lnTo>
                <a:lnTo>
                  <a:pt x="9" y="11"/>
                </a:lnTo>
                <a:lnTo>
                  <a:pt x="10" y="12"/>
                </a:lnTo>
                <a:lnTo>
                  <a:pt x="10" y="17"/>
                </a:lnTo>
                <a:lnTo>
                  <a:pt x="10" y="4"/>
                </a:lnTo>
                <a:lnTo>
                  <a:pt x="10" y="16"/>
                </a:lnTo>
                <a:lnTo>
                  <a:pt x="11" y="15"/>
                </a:lnTo>
                <a:lnTo>
                  <a:pt x="11" y="20"/>
                </a:lnTo>
                <a:lnTo>
                  <a:pt x="11" y="9"/>
                </a:lnTo>
                <a:lnTo>
                  <a:pt x="11" y="12"/>
                </a:lnTo>
                <a:lnTo>
                  <a:pt x="13" y="15"/>
                </a:lnTo>
                <a:lnTo>
                  <a:pt x="13" y="19"/>
                </a:lnTo>
                <a:lnTo>
                  <a:pt x="13" y="9"/>
                </a:lnTo>
                <a:lnTo>
                  <a:pt x="13" y="15"/>
                </a:lnTo>
                <a:lnTo>
                  <a:pt x="14" y="11"/>
                </a:lnTo>
                <a:lnTo>
                  <a:pt x="14" y="19"/>
                </a:lnTo>
                <a:lnTo>
                  <a:pt x="14" y="5"/>
                </a:lnTo>
                <a:lnTo>
                  <a:pt x="14" y="16"/>
                </a:lnTo>
                <a:lnTo>
                  <a:pt x="15" y="15"/>
                </a:lnTo>
                <a:lnTo>
                  <a:pt x="15" y="19"/>
                </a:lnTo>
                <a:lnTo>
                  <a:pt x="15" y="10"/>
                </a:lnTo>
                <a:lnTo>
                  <a:pt x="15" y="14"/>
                </a:lnTo>
                <a:lnTo>
                  <a:pt x="16" y="15"/>
                </a:lnTo>
                <a:lnTo>
                  <a:pt x="16" y="5"/>
                </a:lnTo>
                <a:lnTo>
                  <a:pt x="16" y="17"/>
                </a:lnTo>
                <a:lnTo>
                  <a:pt x="18" y="16"/>
                </a:lnTo>
                <a:lnTo>
                  <a:pt x="18" y="6"/>
                </a:lnTo>
                <a:lnTo>
                  <a:pt x="18" y="14"/>
                </a:lnTo>
                <a:lnTo>
                  <a:pt x="19" y="12"/>
                </a:lnTo>
                <a:lnTo>
                  <a:pt x="19" y="15"/>
                </a:lnTo>
                <a:lnTo>
                  <a:pt x="19" y="7"/>
                </a:lnTo>
                <a:lnTo>
                  <a:pt x="19" y="14"/>
                </a:lnTo>
                <a:lnTo>
                  <a:pt x="20" y="12"/>
                </a:lnTo>
                <a:lnTo>
                  <a:pt x="20" y="22"/>
                </a:lnTo>
                <a:lnTo>
                  <a:pt x="20" y="6"/>
                </a:lnTo>
                <a:lnTo>
                  <a:pt x="20" y="9"/>
                </a:lnTo>
                <a:lnTo>
                  <a:pt x="21" y="10"/>
                </a:lnTo>
                <a:lnTo>
                  <a:pt x="21" y="15"/>
                </a:lnTo>
                <a:lnTo>
                  <a:pt x="21" y="7"/>
                </a:lnTo>
                <a:lnTo>
                  <a:pt x="21" y="14"/>
                </a:lnTo>
                <a:lnTo>
                  <a:pt x="23" y="15"/>
                </a:lnTo>
                <a:lnTo>
                  <a:pt x="23" y="19"/>
                </a:lnTo>
                <a:lnTo>
                  <a:pt x="23" y="7"/>
                </a:lnTo>
                <a:lnTo>
                  <a:pt x="23" y="15"/>
                </a:lnTo>
                <a:lnTo>
                  <a:pt x="24" y="14"/>
                </a:lnTo>
                <a:lnTo>
                  <a:pt x="24" y="17"/>
                </a:lnTo>
                <a:lnTo>
                  <a:pt x="24" y="9"/>
                </a:lnTo>
                <a:lnTo>
                  <a:pt x="24" y="14"/>
                </a:lnTo>
                <a:lnTo>
                  <a:pt x="25" y="16"/>
                </a:lnTo>
                <a:lnTo>
                  <a:pt x="25" y="25"/>
                </a:lnTo>
                <a:lnTo>
                  <a:pt x="25" y="2"/>
                </a:lnTo>
                <a:lnTo>
                  <a:pt x="25" y="15"/>
                </a:lnTo>
                <a:lnTo>
                  <a:pt x="26" y="17"/>
                </a:lnTo>
                <a:lnTo>
                  <a:pt x="26" y="19"/>
                </a:lnTo>
                <a:lnTo>
                  <a:pt x="26" y="6"/>
                </a:lnTo>
                <a:lnTo>
                  <a:pt x="26" y="14"/>
                </a:lnTo>
                <a:lnTo>
                  <a:pt x="28" y="12"/>
                </a:lnTo>
                <a:lnTo>
                  <a:pt x="28" y="15"/>
                </a:lnTo>
                <a:lnTo>
                  <a:pt x="28" y="7"/>
                </a:lnTo>
                <a:lnTo>
                  <a:pt x="28" y="14"/>
                </a:lnTo>
                <a:lnTo>
                  <a:pt x="29" y="15"/>
                </a:lnTo>
                <a:lnTo>
                  <a:pt x="29" y="16"/>
                </a:lnTo>
                <a:lnTo>
                  <a:pt x="29" y="9"/>
                </a:lnTo>
                <a:lnTo>
                  <a:pt x="30" y="7"/>
                </a:lnTo>
                <a:lnTo>
                  <a:pt x="30" y="19"/>
                </a:lnTo>
                <a:lnTo>
                  <a:pt x="30" y="6"/>
                </a:lnTo>
                <a:lnTo>
                  <a:pt x="30" y="10"/>
                </a:lnTo>
                <a:lnTo>
                  <a:pt x="31" y="11"/>
                </a:lnTo>
                <a:lnTo>
                  <a:pt x="31" y="14"/>
                </a:lnTo>
                <a:lnTo>
                  <a:pt x="31" y="9"/>
                </a:lnTo>
                <a:lnTo>
                  <a:pt x="31" y="12"/>
                </a:lnTo>
                <a:lnTo>
                  <a:pt x="33" y="11"/>
                </a:lnTo>
                <a:lnTo>
                  <a:pt x="33" y="15"/>
                </a:lnTo>
                <a:lnTo>
                  <a:pt x="33" y="7"/>
                </a:lnTo>
                <a:lnTo>
                  <a:pt x="33" y="14"/>
                </a:lnTo>
                <a:lnTo>
                  <a:pt x="34" y="15"/>
                </a:lnTo>
                <a:lnTo>
                  <a:pt x="34" y="16"/>
                </a:lnTo>
                <a:lnTo>
                  <a:pt x="34" y="7"/>
                </a:lnTo>
                <a:lnTo>
                  <a:pt x="34" y="12"/>
                </a:lnTo>
                <a:lnTo>
                  <a:pt x="35" y="14"/>
                </a:lnTo>
                <a:lnTo>
                  <a:pt x="35" y="16"/>
                </a:lnTo>
                <a:lnTo>
                  <a:pt x="35" y="0"/>
                </a:lnTo>
                <a:lnTo>
                  <a:pt x="35" y="7"/>
                </a:lnTo>
                <a:lnTo>
                  <a:pt x="36" y="10"/>
                </a:lnTo>
                <a:lnTo>
                  <a:pt x="36" y="19"/>
                </a:lnTo>
                <a:lnTo>
                  <a:pt x="36" y="6"/>
                </a:lnTo>
                <a:lnTo>
                  <a:pt x="36" y="10"/>
                </a:lnTo>
                <a:lnTo>
                  <a:pt x="38" y="11"/>
                </a:lnTo>
                <a:lnTo>
                  <a:pt x="38" y="19"/>
                </a:lnTo>
                <a:lnTo>
                  <a:pt x="38" y="9"/>
                </a:lnTo>
                <a:lnTo>
                  <a:pt x="38" y="14"/>
                </a:lnTo>
                <a:lnTo>
                  <a:pt x="39" y="16"/>
                </a:lnTo>
                <a:lnTo>
                  <a:pt x="39" y="17"/>
                </a:lnTo>
                <a:lnTo>
                  <a:pt x="39" y="6"/>
                </a:lnTo>
                <a:lnTo>
                  <a:pt x="39" y="11"/>
                </a:lnTo>
                <a:lnTo>
                  <a:pt x="40" y="10"/>
                </a:lnTo>
                <a:lnTo>
                  <a:pt x="40" y="21"/>
                </a:lnTo>
                <a:lnTo>
                  <a:pt x="40" y="1"/>
                </a:lnTo>
                <a:lnTo>
                  <a:pt x="40" y="12"/>
                </a:lnTo>
                <a:lnTo>
                  <a:pt x="41" y="14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02" name="Freeform 124"/>
          <p:cNvSpPr>
            <a:spLocks/>
          </p:cNvSpPr>
          <p:nvPr/>
        </p:nvSpPr>
        <p:spPr bwMode="auto">
          <a:xfrm>
            <a:off x="7753350" y="5872163"/>
            <a:ext cx="180975" cy="50800"/>
          </a:xfrm>
          <a:custGeom>
            <a:avLst/>
            <a:gdLst>
              <a:gd name="T0" fmla="*/ 0 w 44"/>
              <a:gd name="T1" fmla="*/ 2147483646 h 21"/>
              <a:gd name="T2" fmla="*/ 2147483646 w 44"/>
              <a:gd name="T3" fmla="*/ 2147483646 h 21"/>
              <a:gd name="T4" fmla="*/ 2147483646 w 44"/>
              <a:gd name="T5" fmla="*/ 2147483646 h 21"/>
              <a:gd name="T6" fmla="*/ 2147483646 w 44"/>
              <a:gd name="T7" fmla="*/ 2147483646 h 21"/>
              <a:gd name="T8" fmla="*/ 2147483646 w 44"/>
              <a:gd name="T9" fmla="*/ 2147483646 h 21"/>
              <a:gd name="T10" fmla="*/ 2147483646 w 44"/>
              <a:gd name="T11" fmla="*/ 2147483646 h 21"/>
              <a:gd name="T12" fmla="*/ 2147483646 w 44"/>
              <a:gd name="T13" fmla="*/ 2147483646 h 21"/>
              <a:gd name="T14" fmla="*/ 2147483646 w 44"/>
              <a:gd name="T15" fmla="*/ 2147483646 h 21"/>
              <a:gd name="T16" fmla="*/ 2147483646 w 44"/>
              <a:gd name="T17" fmla="*/ 2147483646 h 21"/>
              <a:gd name="T18" fmla="*/ 2147483646 w 44"/>
              <a:gd name="T19" fmla="*/ 2147483646 h 21"/>
              <a:gd name="T20" fmla="*/ 2147483646 w 44"/>
              <a:gd name="T21" fmla="*/ 2147483646 h 21"/>
              <a:gd name="T22" fmla="*/ 2147483646 w 44"/>
              <a:gd name="T23" fmla="*/ 2147483646 h 21"/>
              <a:gd name="T24" fmla="*/ 2147483646 w 44"/>
              <a:gd name="T25" fmla="*/ 2147483646 h 21"/>
              <a:gd name="T26" fmla="*/ 2147483646 w 44"/>
              <a:gd name="T27" fmla="*/ 2147483646 h 21"/>
              <a:gd name="T28" fmla="*/ 2147483646 w 44"/>
              <a:gd name="T29" fmla="*/ 2147483646 h 21"/>
              <a:gd name="T30" fmla="*/ 2147483646 w 44"/>
              <a:gd name="T31" fmla="*/ 2147483646 h 21"/>
              <a:gd name="T32" fmla="*/ 2147483646 w 44"/>
              <a:gd name="T33" fmla="*/ 2147483646 h 21"/>
              <a:gd name="T34" fmla="*/ 2147483646 w 44"/>
              <a:gd name="T35" fmla="*/ 2147483646 h 21"/>
              <a:gd name="T36" fmla="*/ 2147483646 w 44"/>
              <a:gd name="T37" fmla="*/ 2147483646 h 21"/>
              <a:gd name="T38" fmla="*/ 2147483646 w 44"/>
              <a:gd name="T39" fmla="*/ 2147483646 h 21"/>
              <a:gd name="T40" fmla="*/ 2147483646 w 44"/>
              <a:gd name="T41" fmla="*/ 2147483646 h 21"/>
              <a:gd name="T42" fmla="*/ 2147483646 w 44"/>
              <a:gd name="T43" fmla="*/ 2147483646 h 21"/>
              <a:gd name="T44" fmla="*/ 2147483646 w 44"/>
              <a:gd name="T45" fmla="*/ 2147483646 h 21"/>
              <a:gd name="T46" fmla="*/ 2147483646 w 44"/>
              <a:gd name="T47" fmla="*/ 2147483646 h 21"/>
              <a:gd name="T48" fmla="*/ 2147483646 w 44"/>
              <a:gd name="T49" fmla="*/ 2147483646 h 21"/>
              <a:gd name="T50" fmla="*/ 2147483646 w 44"/>
              <a:gd name="T51" fmla="*/ 2147483646 h 21"/>
              <a:gd name="T52" fmla="*/ 2147483646 w 44"/>
              <a:gd name="T53" fmla="*/ 2147483646 h 21"/>
              <a:gd name="T54" fmla="*/ 2147483646 w 44"/>
              <a:gd name="T55" fmla="*/ 2147483646 h 21"/>
              <a:gd name="T56" fmla="*/ 2147483646 w 44"/>
              <a:gd name="T57" fmla="*/ 2147483646 h 21"/>
              <a:gd name="T58" fmla="*/ 2147483646 w 44"/>
              <a:gd name="T59" fmla="*/ 0 h 21"/>
              <a:gd name="T60" fmla="*/ 2147483646 w 44"/>
              <a:gd name="T61" fmla="*/ 2147483646 h 21"/>
              <a:gd name="T62" fmla="*/ 2147483646 w 44"/>
              <a:gd name="T63" fmla="*/ 2147483646 h 21"/>
              <a:gd name="T64" fmla="*/ 2147483646 w 44"/>
              <a:gd name="T65" fmla="*/ 2147483646 h 21"/>
              <a:gd name="T66" fmla="*/ 2147483646 w 44"/>
              <a:gd name="T67" fmla="*/ 2147483646 h 21"/>
              <a:gd name="T68" fmla="*/ 2147483646 w 44"/>
              <a:gd name="T69" fmla="*/ 2147483646 h 21"/>
              <a:gd name="T70" fmla="*/ 2147483646 w 44"/>
              <a:gd name="T71" fmla="*/ 2147483646 h 21"/>
              <a:gd name="T72" fmla="*/ 2147483646 w 44"/>
              <a:gd name="T73" fmla="*/ 2147483646 h 21"/>
              <a:gd name="T74" fmla="*/ 2147483646 w 44"/>
              <a:gd name="T75" fmla="*/ 2147483646 h 21"/>
              <a:gd name="T76" fmla="*/ 2147483646 w 44"/>
              <a:gd name="T77" fmla="*/ 2147483646 h 21"/>
              <a:gd name="T78" fmla="*/ 2147483646 w 44"/>
              <a:gd name="T79" fmla="*/ 2147483646 h 21"/>
              <a:gd name="T80" fmla="*/ 2147483646 w 44"/>
              <a:gd name="T81" fmla="*/ 2147483646 h 21"/>
              <a:gd name="T82" fmla="*/ 2147483646 w 44"/>
              <a:gd name="T83" fmla="*/ 2147483646 h 2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21"/>
              <a:gd name="T128" fmla="*/ 44 w 44"/>
              <a:gd name="T129" fmla="*/ 21 h 2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21">
                <a:moveTo>
                  <a:pt x="0" y="13"/>
                </a:moveTo>
                <a:lnTo>
                  <a:pt x="0" y="20"/>
                </a:lnTo>
                <a:lnTo>
                  <a:pt x="0" y="5"/>
                </a:lnTo>
                <a:lnTo>
                  <a:pt x="0" y="9"/>
                </a:lnTo>
                <a:lnTo>
                  <a:pt x="2" y="13"/>
                </a:lnTo>
                <a:lnTo>
                  <a:pt x="2" y="16"/>
                </a:lnTo>
                <a:lnTo>
                  <a:pt x="2" y="13"/>
                </a:lnTo>
                <a:lnTo>
                  <a:pt x="3" y="9"/>
                </a:lnTo>
                <a:lnTo>
                  <a:pt x="3" y="14"/>
                </a:lnTo>
                <a:lnTo>
                  <a:pt x="3" y="8"/>
                </a:lnTo>
                <a:lnTo>
                  <a:pt x="3" y="11"/>
                </a:lnTo>
                <a:lnTo>
                  <a:pt x="4" y="13"/>
                </a:lnTo>
                <a:lnTo>
                  <a:pt x="4" y="16"/>
                </a:lnTo>
                <a:lnTo>
                  <a:pt x="4" y="11"/>
                </a:lnTo>
                <a:lnTo>
                  <a:pt x="4" y="14"/>
                </a:lnTo>
                <a:lnTo>
                  <a:pt x="5" y="13"/>
                </a:lnTo>
                <a:lnTo>
                  <a:pt x="5" y="18"/>
                </a:lnTo>
                <a:lnTo>
                  <a:pt x="5" y="6"/>
                </a:lnTo>
                <a:lnTo>
                  <a:pt x="5" y="9"/>
                </a:lnTo>
                <a:lnTo>
                  <a:pt x="7" y="8"/>
                </a:lnTo>
                <a:lnTo>
                  <a:pt x="7" y="14"/>
                </a:lnTo>
                <a:lnTo>
                  <a:pt x="7" y="6"/>
                </a:lnTo>
                <a:lnTo>
                  <a:pt x="8" y="6"/>
                </a:lnTo>
                <a:lnTo>
                  <a:pt x="8" y="16"/>
                </a:lnTo>
                <a:lnTo>
                  <a:pt x="8" y="10"/>
                </a:lnTo>
                <a:lnTo>
                  <a:pt x="9" y="11"/>
                </a:lnTo>
                <a:lnTo>
                  <a:pt x="9" y="6"/>
                </a:lnTo>
                <a:lnTo>
                  <a:pt x="9" y="16"/>
                </a:lnTo>
                <a:lnTo>
                  <a:pt x="10" y="18"/>
                </a:lnTo>
                <a:lnTo>
                  <a:pt x="10" y="19"/>
                </a:lnTo>
                <a:lnTo>
                  <a:pt x="10" y="8"/>
                </a:lnTo>
                <a:lnTo>
                  <a:pt x="10" y="15"/>
                </a:lnTo>
                <a:lnTo>
                  <a:pt x="12" y="14"/>
                </a:lnTo>
                <a:lnTo>
                  <a:pt x="12" y="15"/>
                </a:lnTo>
                <a:lnTo>
                  <a:pt x="12" y="6"/>
                </a:lnTo>
                <a:lnTo>
                  <a:pt x="12" y="10"/>
                </a:lnTo>
                <a:lnTo>
                  <a:pt x="13" y="14"/>
                </a:lnTo>
                <a:lnTo>
                  <a:pt x="13" y="16"/>
                </a:lnTo>
                <a:lnTo>
                  <a:pt x="13" y="6"/>
                </a:lnTo>
                <a:lnTo>
                  <a:pt x="13" y="11"/>
                </a:lnTo>
                <a:lnTo>
                  <a:pt x="14" y="10"/>
                </a:lnTo>
                <a:lnTo>
                  <a:pt x="14" y="4"/>
                </a:lnTo>
                <a:lnTo>
                  <a:pt x="14" y="18"/>
                </a:lnTo>
                <a:lnTo>
                  <a:pt x="15" y="20"/>
                </a:lnTo>
                <a:lnTo>
                  <a:pt x="15" y="8"/>
                </a:lnTo>
                <a:lnTo>
                  <a:pt x="15" y="11"/>
                </a:lnTo>
                <a:lnTo>
                  <a:pt x="17" y="10"/>
                </a:lnTo>
                <a:lnTo>
                  <a:pt x="17" y="14"/>
                </a:lnTo>
                <a:lnTo>
                  <a:pt x="17" y="5"/>
                </a:lnTo>
                <a:lnTo>
                  <a:pt x="17" y="8"/>
                </a:lnTo>
                <a:lnTo>
                  <a:pt x="18" y="10"/>
                </a:lnTo>
                <a:lnTo>
                  <a:pt x="18" y="16"/>
                </a:lnTo>
                <a:lnTo>
                  <a:pt x="18" y="9"/>
                </a:lnTo>
                <a:lnTo>
                  <a:pt x="18" y="13"/>
                </a:lnTo>
                <a:lnTo>
                  <a:pt x="19" y="14"/>
                </a:lnTo>
                <a:lnTo>
                  <a:pt x="19" y="15"/>
                </a:lnTo>
                <a:lnTo>
                  <a:pt x="19" y="4"/>
                </a:lnTo>
                <a:lnTo>
                  <a:pt x="19" y="13"/>
                </a:lnTo>
                <a:lnTo>
                  <a:pt x="20" y="11"/>
                </a:lnTo>
                <a:lnTo>
                  <a:pt x="20" y="15"/>
                </a:lnTo>
                <a:lnTo>
                  <a:pt x="20" y="8"/>
                </a:lnTo>
                <a:lnTo>
                  <a:pt x="20" y="11"/>
                </a:lnTo>
                <a:lnTo>
                  <a:pt x="22" y="13"/>
                </a:lnTo>
                <a:lnTo>
                  <a:pt x="22" y="8"/>
                </a:lnTo>
                <a:lnTo>
                  <a:pt x="22" y="14"/>
                </a:lnTo>
                <a:lnTo>
                  <a:pt x="23" y="14"/>
                </a:lnTo>
                <a:lnTo>
                  <a:pt x="23" y="4"/>
                </a:lnTo>
                <a:lnTo>
                  <a:pt x="23" y="5"/>
                </a:lnTo>
                <a:lnTo>
                  <a:pt x="24" y="6"/>
                </a:lnTo>
                <a:lnTo>
                  <a:pt x="24" y="15"/>
                </a:lnTo>
                <a:lnTo>
                  <a:pt x="24" y="6"/>
                </a:lnTo>
                <a:lnTo>
                  <a:pt x="24" y="10"/>
                </a:lnTo>
                <a:lnTo>
                  <a:pt x="25" y="9"/>
                </a:lnTo>
                <a:lnTo>
                  <a:pt x="25" y="15"/>
                </a:lnTo>
                <a:lnTo>
                  <a:pt x="25" y="4"/>
                </a:lnTo>
                <a:lnTo>
                  <a:pt x="25" y="10"/>
                </a:lnTo>
                <a:lnTo>
                  <a:pt x="27" y="11"/>
                </a:lnTo>
                <a:lnTo>
                  <a:pt x="27" y="16"/>
                </a:lnTo>
                <a:lnTo>
                  <a:pt x="27" y="5"/>
                </a:lnTo>
                <a:lnTo>
                  <a:pt x="27" y="11"/>
                </a:lnTo>
                <a:lnTo>
                  <a:pt x="28" y="11"/>
                </a:lnTo>
                <a:lnTo>
                  <a:pt x="28" y="14"/>
                </a:lnTo>
                <a:lnTo>
                  <a:pt x="28" y="8"/>
                </a:lnTo>
                <a:lnTo>
                  <a:pt x="28" y="13"/>
                </a:lnTo>
                <a:lnTo>
                  <a:pt x="29" y="9"/>
                </a:lnTo>
                <a:lnTo>
                  <a:pt x="29" y="6"/>
                </a:lnTo>
                <a:lnTo>
                  <a:pt x="29" y="21"/>
                </a:lnTo>
                <a:lnTo>
                  <a:pt x="30" y="21"/>
                </a:lnTo>
                <a:lnTo>
                  <a:pt x="30" y="0"/>
                </a:lnTo>
                <a:lnTo>
                  <a:pt x="30" y="9"/>
                </a:lnTo>
                <a:lnTo>
                  <a:pt x="32" y="10"/>
                </a:lnTo>
                <a:lnTo>
                  <a:pt x="32" y="16"/>
                </a:lnTo>
                <a:lnTo>
                  <a:pt x="32" y="13"/>
                </a:lnTo>
                <a:lnTo>
                  <a:pt x="33" y="14"/>
                </a:lnTo>
                <a:lnTo>
                  <a:pt x="33" y="8"/>
                </a:lnTo>
                <a:lnTo>
                  <a:pt x="33" y="10"/>
                </a:lnTo>
                <a:lnTo>
                  <a:pt x="34" y="11"/>
                </a:lnTo>
                <a:lnTo>
                  <a:pt x="34" y="18"/>
                </a:lnTo>
                <a:lnTo>
                  <a:pt x="34" y="8"/>
                </a:lnTo>
                <a:lnTo>
                  <a:pt x="34" y="16"/>
                </a:lnTo>
                <a:lnTo>
                  <a:pt x="35" y="18"/>
                </a:lnTo>
                <a:lnTo>
                  <a:pt x="35" y="8"/>
                </a:lnTo>
                <a:lnTo>
                  <a:pt x="35" y="11"/>
                </a:lnTo>
                <a:lnTo>
                  <a:pt x="37" y="10"/>
                </a:lnTo>
                <a:lnTo>
                  <a:pt x="37" y="16"/>
                </a:lnTo>
                <a:lnTo>
                  <a:pt x="37" y="9"/>
                </a:lnTo>
                <a:lnTo>
                  <a:pt x="37" y="10"/>
                </a:lnTo>
                <a:lnTo>
                  <a:pt x="38" y="9"/>
                </a:lnTo>
                <a:lnTo>
                  <a:pt x="38" y="6"/>
                </a:lnTo>
                <a:lnTo>
                  <a:pt x="38" y="15"/>
                </a:lnTo>
                <a:lnTo>
                  <a:pt x="39" y="14"/>
                </a:lnTo>
                <a:lnTo>
                  <a:pt x="39" y="15"/>
                </a:lnTo>
                <a:lnTo>
                  <a:pt x="39" y="5"/>
                </a:lnTo>
                <a:lnTo>
                  <a:pt x="39" y="13"/>
                </a:lnTo>
                <a:lnTo>
                  <a:pt x="40" y="11"/>
                </a:lnTo>
                <a:lnTo>
                  <a:pt x="40" y="20"/>
                </a:lnTo>
                <a:lnTo>
                  <a:pt x="40" y="8"/>
                </a:lnTo>
                <a:lnTo>
                  <a:pt x="40" y="11"/>
                </a:lnTo>
                <a:lnTo>
                  <a:pt x="42" y="10"/>
                </a:lnTo>
                <a:lnTo>
                  <a:pt x="42" y="15"/>
                </a:lnTo>
                <a:lnTo>
                  <a:pt x="42" y="6"/>
                </a:lnTo>
                <a:lnTo>
                  <a:pt x="42" y="8"/>
                </a:lnTo>
                <a:lnTo>
                  <a:pt x="43" y="10"/>
                </a:lnTo>
                <a:lnTo>
                  <a:pt x="43" y="16"/>
                </a:lnTo>
                <a:lnTo>
                  <a:pt x="43" y="8"/>
                </a:lnTo>
                <a:lnTo>
                  <a:pt x="43" y="13"/>
                </a:lnTo>
                <a:lnTo>
                  <a:pt x="44" y="11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0203" name="Rectangle 217"/>
          <p:cNvSpPr>
            <a:spLocks noChangeArrowheads="1"/>
          </p:cNvSpPr>
          <p:nvPr/>
        </p:nvSpPr>
        <p:spPr bwMode="auto">
          <a:xfrm>
            <a:off x="149225" y="3613150"/>
            <a:ext cx="5108575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cs typeface="Times New Roman" panose="02020603050405020304" pitchFamily="18" charset="0"/>
              </a:rPr>
              <a:t>One second of audio from our sensor.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00"/>
                </a:solidFill>
                <a:cs typeface="Times New Roman" panose="02020603050405020304" pitchFamily="18" charset="0"/>
              </a:rPr>
              <a:t>The Common Eastern Bumble Bee (</a:t>
            </a:r>
            <a:r>
              <a:rPr lang="en-US" altLang="en-US" sz="2400" i="1">
                <a:solidFill>
                  <a:srgbClr val="000000"/>
                </a:solidFill>
                <a:cs typeface="Times New Roman" panose="02020603050405020304" pitchFamily="18" charset="0"/>
              </a:rPr>
              <a:t>Bombus impatiens</a:t>
            </a:r>
            <a:r>
              <a:rPr lang="en-US" altLang="en-US" sz="2400">
                <a:solidFill>
                  <a:srgbClr val="000000"/>
                </a:solidFill>
                <a:cs typeface="Times New Roman" panose="02020603050405020304" pitchFamily="18" charset="0"/>
              </a:rPr>
              <a:t>) takes about one tenth of a second to pass the laser</a:t>
            </a:r>
            <a:r>
              <a:rPr lang="en-US" altLang="en-US" sz="2000">
                <a:solidFill>
                  <a:srgbClr val="000000"/>
                </a:solidFill>
                <a:cs typeface="Times New Roman" panose="02020603050405020304" pitchFamily="18" charset="0"/>
              </a:rPr>
              <a:t>. </a:t>
            </a:r>
            <a:endParaRPr lang="en-US" altLang="en-US" sz="8800">
              <a:cs typeface="Times New Roman" panose="02020603050405020304" pitchFamily="18" charset="0"/>
            </a:endParaRPr>
          </a:p>
        </p:txBody>
      </p:sp>
      <p:sp>
        <p:nvSpPr>
          <p:cNvPr id="90204" name="Rectangle 217"/>
          <p:cNvSpPr>
            <a:spLocks noChangeArrowheads="1"/>
          </p:cNvSpPr>
          <p:nvPr/>
        </p:nvSpPr>
        <p:spPr bwMode="auto">
          <a:xfrm>
            <a:off x="596900" y="6062663"/>
            <a:ext cx="216376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anose="02020603050405020304" pitchFamily="18" charset="0"/>
              </a:rPr>
              <a:t>Background noise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0205" name="Rectangle 217"/>
          <p:cNvSpPr>
            <a:spLocks noChangeArrowheads="1"/>
          </p:cNvSpPr>
          <p:nvPr/>
        </p:nvSpPr>
        <p:spPr bwMode="auto">
          <a:xfrm>
            <a:off x="2700338" y="6067425"/>
            <a:ext cx="2033587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cs typeface="Times New Roman" panose="02020603050405020304" pitchFamily="18" charset="0"/>
              </a:rPr>
              <a:t>Bee begins to cross laser</a:t>
            </a:r>
            <a:endParaRPr lang="en-US" altLang="en-US" sz="8000">
              <a:cs typeface="Times New Roman" panose="02020603050405020304" pitchFamily="18" charset="0"/>
            </a:endParaRPr>
          </a:p>
        </p:txBody>
      </p:sp>
      <p:cxnSp>
        <p:nvCxnSpPr>
          <p:cNvPr id="161" name="Straight Arrow Connector 160"/>
          <p:cNvCxnSpPr/>
          <p:nvPr/>
        </p:nvCxnSpPr>
        <p:spPr>
          <a:xfrm rot="5400000" flipH="1" flipV="1">
            <a:off x="2017712" y="5954713"/>
            <a:ext cx="155575" cy="228600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/>
          <p:cNvCxnSpPr/>
          <p:nvPr/>
        </p:nvCxnSpPr>
        <p:spPr>
          <a:xfrm flipV="1">
            <a:off x="4800600" y="6067425"/>
            <a:ext cx="177800" cy="152400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208" name="Rectangle 217"/>
          <p:cNvSpPr>
            <a:spLocks noChangeArrowheads="1"/>
          </p:cNvSpPr>
          <p:nvPr/>
        </p:nvSpPr>
        <p:spPr bwMode="auto">
          <a:xfrm>
            <a:off x="6324600" y="6067425"/>
            <a:ext cx="239395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cs typeface="Times New Roman" panose="02020603050405020304" pitchFamily="18" charset="0"/>
              </a:rPr>
              <a:t>Bee has past though the laser</a:t>
            </a:r>
            <a:endParaRPr lang="en-US" altLang="en-US" sz="8000">
              <a:cs typeface="Times New Roman" panose="02020603050405020304" pitchFamily="18" charset="0"/>
            </a:endParaRPr>
          </a:p>
        </p:txBody>
      </p:sp>
      <p:cxnSp>
        <p:nvCxnSpPr>
          <p:cNvPr id="166" name="Straight Arrow Connector 165"/>
          <p:cNvCxnSpPr/>
          <p:nvPr/>
        </p:nvCxnSpPr>
        <p:spPr>
          <a:xfrm flipH="1" flipV="1">
            <a:off x="6096000" y="6143625"/>
            <a:ext cx="152400" cy="152400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Isosceles Triangle 105"/>
          <p:cNvSpPr/>
          <p:nvPr/>
        </p:nvSpPr>
        <p:spPr>
          <a:xfrm rot="5400000">
            <a:off x="4862512" y="1403351"/>
            <a:ext cx="1370013" cy="944562"/>
          </a:xfrm>
          <a:prstGeom prst="triangle">
            <a:avLst>
              <a:gd name="adj" fmla="val 97672"/>
            </a:avLst>
          </a:prstGeom>
          <a:solidFill>
            <a:srgbClr val="FF0000">
              <a:alpha val="27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pic>
        <p:nvPicPr>
          <p:cNvPr id="90211" name="Picture 3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619477" flipH="1">
            <a:off x="3455988" y="1346200"/>
            <a:ext cx="58896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Freeform 108"/>
          <p:cNvSpPr/>
          <p:nvPr/>
        </p:nvSpPr>
        <p:spPr>
          <a:xfrm rot="4141270">
            <a:off x="4376737" y="1136651"/>
            <a:ext cx="1057275" cy="1390650"/>
          </a:xfrm>
          <a:custGeom>
            <a:avLst/>
            <a:gdLst>
              <a:gd name="connsiteX0" fmla="*/ 0 w 2124075"/>
              <a:gd name="connsiteY0" fmla="*/ 2019300 h 2019300"/>
              <a:gd name="connsiteX1" fmla="*/ 371475 w 2124075"/>
              <a:gd name="connsiteY1" fmla="*/ 1419225 h 2019300"/>
              <a:gd name="connsiteX2" fmla="*/ 1419225 w 2124075"/>
              <a:gd name="connsiteY2" fmla="*/ 828675 h 2019300"/>
              <a:gd name="connsiteX3" fmla="*/ 2124075 w 2124075"/>
              <a:gd name="connsiteY3" fmla="*/ 0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075" h="2019300">
                <a:moveTo>
                  <a:pt x="0" y="2019300"/>
                </a:moveTo>
                <a:cubicBezTo>
                  <a:pt x="67469" y="1818481"/>
                  <a:pt x="134938" y="1617663"/>
                  <a:pt x="371475" y="1419225"/>
                </a:cubicBezTo>
                <a:cubicBezTo>
                  <a:pt x="608013" y="1220788"/>
                  <a:pt x="1127125" y="1065213"/>
                  <a:pt x="1419225" y="828675"/>
                </a:cubicBezTo>
                <a:cubicBezTo>
                  <a:pt x="1711325" y="592137"/>
                  <a:pt x="1979613" y="107950"/>
                  <a:pt x="2124075" y="0"/>
                </a:cubicBezTo>
              </a:path>
            </a:pathLst>
          </a:custGeom>
          <a:ln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10" name="Freeform 109"/>
          <p:cNvSpPr/>
          <p:nvPr/>
        </p:nvSpPr>
        <p:spPr>
          <a:xfrm rot="4141270">
            <a:off x="4386262" y="1201738"/>
            <a:ext cx="1057275" cy="1390650"/>
          </a:xfrm>
          <a:custGeom>
            <a:avLst/>
            <a:gdLst>
              <a:gd name="connsiteX0" fmla="*/ 0 w 2124075"/>
              <a:gd name="connsiteY0" fmla="*/ 2019300 h 2019300"/>
              <a:gd name="connsiteX1" fmla="*/ 371475 w 2124075"/>
              <a:gd name="connsiteY1" fmla="*/ 1419225 h 2019300"/>
              <a:gd name="connsiteX2" fmla="*/ 1419225 w 2124075"/>
              <a:gd name="connsiteY2" fmla="*/ 828675 h 2019300"/>
              <a:gd name="connsiteX3" fmla="*/ 2124075 w 2124075"/>
              <a:gd name="connsiteY3" fmla="*/ 0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075" h="2019300">
                <a:moveTo>
                  <a:pt x="0" y="2019300"/>
                </a:moveTo>
                <a:cubicBezTo>
                  <a:pt x="67469" y="1818481"/>
                  <a:pt x="134938" y="1617663"/>
                  <a:pt x="371475" y="1419225"/>
                </a:cubicBezTo>
                <a:cubicBezTo>
                  <a:pt x="608013" y="1220788"/>
                  <a:pt x="1127125" y="1065213"/>
                  <a:pt x="1419225" y="828675"/>
                </a:cubicBezTo>
                <a:cubicBezTo>
                  <a:pt x="1711325" y="592137"/>
                  <a:pt x="1979613" y="107950"/>
                  <a:pt x="2124075" y="0"/>
                </a:cubicBezTo>
              </a:path>
            </a:pathLst>
          </a:custGeom>
          <a:ln>
            <a:solidFill>
              <a:schemeClr val="tx1">
                <a:lumMod val="65000"/>
                <a:lumOff val="3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03" name="Freeform 102"/>
          <p:cNvSpPr/>
          <p:nvPr/>
        </p:nvSpPr>
        <p:spPr>
          <a:xfrm rot="3261708">
            <a:off x="6423819" y="816769"/>
            <a:ext cx="877888" cy="2057400"/>
          </a:xfrm>
          <a:custGeom>
            <a:avLst/>
            <a:gdLst>
              <a:gd name="connsiteX0" fmla="*/ 0 w 2124075"/>
              <a:gd name="connsiteY0" fmla="*/ 2019300 h 2019300"/>
              <a:gd name="connsiteX1" fmla="*/ 371475 w 2124075"/>
              <a:gd name="connsiteY1" fmla="*/ 1419225 h 2019300"/>
              <a:gd name="connsiteX2" fmla="*/ 1419225 w 2124075"/>
              <a:gd name="connsiteY2" fmla="*/ 828675 h 2019300"/>
              <a:gd name="connsiteX3" fmla="*/ 2124075 w 2124075"/>
              <a:gd name="connsiteY3" fmla="*/ 0 h 2019300"/>
              <a:gd name="connsiteX0" fmla="*/ -1 w 3567711"/>
              <a:gd name="connsiteY0" fmla="*/ 1952425 h 1952425"/>
              <a:gd name="connsiteX1" fmla="*/ 1815111 w 3567711"/>
              <a:gd name="connsiteY1" fmla="*/ 1419225 h 1952425"/>
              <a:gd name="connsiteX2" fmla="*/ 2862861 w 3567711"/>
              <a:gd name="connsiteY2" fmla="*/ 828675 h 1952425"/>
              <a:gd name="connsiteX3" fmla="*/ 3567711 w 3567711"/>
              <a:gd name="connsiteY3" fmla="*/ 0 h 1952425"/>
              <a:gd name="connsiteX0" fmla="*/ 2843743 w 6411455"/>
              <a:gd name="connsiteY0" fmla="*/ 1952425 h 1990314"/>
              <a:gd name="connsiteX1" fmla="*/ 4658855 w 6411455"/>
              <a:gd name="connsiteY1" fmla="*/ 1419225 h 1990314"/>
              <a:gd name="connsiteX2" fmla="*/ 5706605 w 6411455"/>
              <a:gd name="connsiteY2" fmla="*/ 828675 h 1990314"/>
              <a:gd name="connsiteX3" fmla="*/ 6411455 w 6411455"/>
              <a:gd name="connsiteY3" fmla="*/ 0 h 1990314"/>
              <a:gd name="connsiteX0" fmla="*/ -1 w 3567711"/>
              <a:gd name="connsiteY0" fmla="*/ 1952425 h 1952425"/>
              <a:gd name="connsiteX1" fmla="*/ 1815111 w 3567711"/>
              <a:gd name="connsiteY1" fmla="*/ 1419225 h 1952425"/>
              <a:gd name="connsiteX2" fmla="*/ 2862861 w 3567711"/>
              <a:gd name="connsiteY2" fmla="*/ 828675 h 1952425"/>
              <a:gd name="connsiteX3" fmla="*/ 3567711 w 3567711"/>
              <a:gd name="connsiteY3" fmla="*/ 0 h 1952425"/>
              <a:gd name="connsiteX0" fmla="*/ -1 w 4508519"/>
              <a:gd name="connsiteY0" fmla="*/ 1952425 h 1952425"/>
              <a:gd name="connsiteX1" fmla="*/ 4031374 w 4508519"/>
              <a:gd name="connsiteY1" fmla="*/ 1373198 h 1952425"/>
              <a:gd name="connsiteX2" fmla="*/ 2862861 w 4508519"/>
              <a:gd name="connsiteY2" fmla="*/ 828675 h 1952425"/>
              <a:gd name="connsiteX3" fmla="*/ 3567711 w 4508519"/>
              <a:gd name="connsiteY3" fmla="*/ 0 h 1952425"/>
              <a:gd name="connsiteX0" fmla="*/ -1 w 4347041"/>
              <a:gd name="connsiteY0" fmla="*/ 1952425 h 1952425"/>
              <a:gd name="connsiteX1" fmla="*/ 4031374 w 4347041"/>
              <a:gd name="connsiteY1" fmla="*/ 1373198 h 1952425"/>
              <a:gd name="connsiteX2" fmla="*/ 1894002 w 4347041"/>
              <a:gd name="connsiteY2" fmla="*/ 675890 h 1952425"/>
              <a:gd name="connsiteX3" fmla="*/ 3567711 w 4347041"/>
              <a:gd name="connsiteY3" fmla="*/ 0 h 1952425"/>
              <a:gd name="connsiteX0" fmla="*/ -1 w 4389176"/>
              <a:gd name="connsiteY0" fmla="*/ 2083350 h 2083350"/>
              <a:gd name="connsiteX1" fmla="*/ 4031374 w 4389176"/>
              <a:gd name="connsiteY1" fmla="*/ 1504123 h 2083350"/>
              <a:gd name="connsiteX2" fmla="*/ 1894002 w 4389176"/>
              <a:gd name="connsiteY2" fmla="*/ 806815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2235442 w 4389176"/>
              <a:gd name="connsiteY1" fmla="*/ 1452436 h 2083350"/>
              <a:gd name="connsiteX2" fmla="*/ 1894002 w 4389176"/>
              <a:gd name="connsiteY2" fmla="*/ 806815 h 2083350"/>
              <a:gd name="connsiteX3" fmla="*/ 4389175 w 4389176"/>
              <a:gd name="connsiteY3" fmla="*/ 0 h 208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9176" h="2083350">
                <a:moveTo>
                  <a:pt x="-1" y="2083350"/>
                </a:moveTo>
                <a:cubicBezTo>
                  <a:pt x="2562375" y="1874014"/>
                  <a:pt x="1919775" y="1665192"/>
                  <a:pt x="2235442" y="1452436"/>
                </a:cubicBezTo>
                <a:cubicBezTo>
                  <a:pt x="2551109" y="1239680"/>
                  <a:pt x="1535047" y="1048888"/>
                  <a:pt x="1894002" y="806815"/>
                </a:cubicBezTo>
                <a:cubicBezTo>
                  <a:pt x="2252958" y="564742"/>
                  <a:pt x="4244713" y="107950"/>
                  <a:pt x="4389175" y="0"/>
                </a:cubicBezTo>
              </a:path>
            </a:pathLst>
          </a:cu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04" name="Freeform 103"/>
          <p:cNvSpPr/>
          <p:nvPr/>
        </p:nvSpPr>
        <p:spPr>
          <a:xfrm rot="3261708">
            <a:off x="6457156" y="881857"/>
            <a:ext cx="877887" cy="2057400"/>
          </a:xfrm>
          <a:custGeom>
            <a:avLst/>
            <a:gdLst>
              <a:gd name="connsiteX0" fmla="*/ 0 w 2124075"/>
              <a:gd name="connsiteY0" fmla="*/ 2019300 h 2019300"/>
              <a:gd name="connsiteX1" fmla="*/ 371475 w 2124075"/>
              <a:gd name="connsiteY1" fmla="*/ 1419225 h 2019300"/>
              <a:gd name="connsiteX2" fmla="*/ 1419225 w 2124075"/>
              <a:gd name="connsiteY2" fmla="*/ 828675 h 2019300"/>
              <a:gd name="connsiteX3" fmla="*/ 2124075 w 2124075"/>
              <a:gd name="connsiteY3" fmla="*/ 0 h 2019300"/>
              <a:gd name="connsiteX0" fmla="*/ -1 w 3567711"/>
              <a:gd name="connsiteY0" fmla="*/ 1952425 h 1952425"/>
              <a:gd name="connsiteX1" fmla="*/ 1815111 w 3567711"/>
              <a:gd name="connsiteY1" fmla="*/ 1419225 h 1952425"/>
              <a:gd name="connsiteX2" fmla="*/ 2862861 w 3567711"/>
              <a:gd name="connsiteY2" fmla="*/ 828675 h 1952425"/>
              <a:gd name="connsiteX3" fmla="*/ 3567711 w 3567711"/>
              <a:gd name="connsiteY3" fmla="*/ 0 h 1952425"/>
              <a:gd name="connsiteX0" fmla="*/ 2843743 w 6411455"/>
              <a:gd name="connsiteY0" fmla="*/ 1952425 h 1990314"/>
              <a:gd name="connsiteX1" fmla="*/ 4658855 w 6411455"/>
              <a:gd name="connsiteY1" fmla="*/ 1419225 h 1990314"/>
              <a:gd name="connsiteX2" fmla="*/ 5706605 w 6411455"/>
              <a:gd name="connsiteY2" fmla="*/ 828675 h 1990314"/>
              <a:gd name="connsiteX3" fmla="*/ 6411455 w 6411455"/>
              <a:gd name="connsiteY3" fmla="*/ 0 h 1990314"/>
              <a:gd name="connsiteX0" fmla="*/ -1 w 3567711"/>
              <a:gd name="connsiteY0" fmla="*/ 1952425 h 1952425"/>
              <a:gd name="connsiteX1" fmla="*/ 1815111 w 3567711"/>
              <a:gd name="connsiteY1" fmla="*/ 1419225 h 1952425"/>
              <a:gd name="connsiteX2" fmla="*/ 2862861 w 3567711"/>
              <a:gd name="connsiteY2" fmla="*/ 828675 h 1952425"/>
              <a:gd name="connsiteX3" fmla="*/ 3567711 w 3567711"/>
              <a:gd name="connsiteY3" fmla="*/ 0 h 1952425"/>
              <a:gd name="connsiteX0" fmla="*/ -1 w 4508519"/>
              <a:gd name="connsiteY0" fmla="*/ 1952425 h 1952425"/>
              <a:gd name="connsiteX1" fmla="*/ 4031374 w 4508519"/>
              <a:gd name="connsiteY1" fmla="*/ 1373198 h 1952425"/>
              <a:gd name="connsiteX2" fmla="*/ 2862861 w 4508519"/>
              <a:gd name="connsiteY2" fmla="*/ 828675 h 1952425"/>
              <a:gd name="connsiteX3" fmla="*/ 3567711 w 4508519"/>
              <a:gd name="connsiteY3" fmla="*/ 0 h 1952425"/>
              <a:gd name="connsiteX0" fmla="*/ -1 w 4347041"/>
              <a:gd name="connsiteY0" fmla="*/ 1952425 h 1952425"/>
              <a:gd name="connsiteX1" fmla="*/ 4031374 w 4347041"/>
              <a:gd name="connsiteY1" fmla="*/ 1373198 h 1952425"/>
              <a:gd name="connsiteX2" fmla="*/ 1894002 w 4347041"/>
              <a:gd name="connsiteY2" fmla="*/ 675890 h 1952425"/>
              <a:gd name="connsiteX3" fmla="*/ 3567711 w 4347041"/>
              <a:gd name="connsiteY3" fmla="*/ 0 h 1952425"/>
              <a:gd name="connsiteX0" fmla="*/ -1 w 4389176"/>
              <a:gd name="connsiteY0" fmla="*/ 2083350 h 2083350"/>
              <a:gd name="connsiteX1" fmla="*/ 4031374 w 4389176"/>
              <a:gd name="connsiteY1" fmla="*/ 1504123 h 2083350"/>
              <a:gd name="connsiteX2" fmla="*/ 1894002 w 4389176"/>
              <a:gd name="connsiteY2" fmla="*/ 806815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2235442 w 4389176"/>
              <a:gd name="connsiteY1" fmla="*/ 1452436 h 2083350"/>
              <a:gd name="connsiteX2" fmla="*/ 1894002 w 4389176"/>
              <a:gd name="connsiteY2" fmla="*/ 806815 h 2083350"/>
              <a:gd name="connsiteX3" fmla="*/ 4389175 w 4389176"/>
              <a:gd name="connsiteY3" fmla="*/ 0 h 208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9176" h="2083350">
                <a:moveTo>
                  <a:pt x="-1" y="2083350"/>
                </a:moveTo>
                <a:cubicBezTo>
                  <a:pt x="2562375" y="1874014"/>
                  <a:pt x="1919775" y="1665192"/>
                  <a:pt x="2235442" y="1452436"/>
                </a:cubicBezTo>
                <a:cubicBezTo>
                  <a:pt x="2551109" y="1239680"/>
                  <a:pt x="1535047" y="1048888"/>
                  <a:pt x="1894002" y="806815"/>
                </a:cubicBezTo>
                <a:cubicBezTo>
                  <a:pt x="2252958" y="564742"/>
                  <a:pt x="4244713" y="107950"/>
                  <a:pt x="4389175" y="0"/>
                </a:cubicBezTo>
              </a:path>
            </a:pathLst>
          </a:custGeom>
          <a:ln>
            <a:solidFill>
              <a:schemeClr val="bg1">
                <a:lumMod val="6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05" name="Freeform 104"/>
          <p:cNvSpPr/>
          <p:nvPr/>
        </p:nvSpPr>
        <p:spPr>
          <a:xfrm rot="3261708">
            <a:off x="8320882" y="883444"/>
            <a:ext cx="487362" cy="1162050"/>
          </a:xfrm>
          <a:custGeom>
            <a:avLst/>
            <a:gdLst>
              <a:gd name="connsiteX0" fmla="*/ 0 w 2124075"/>
              <a:gd name="connsiteY0" fmla="*/ 2019300 h 2019300"/>
              <a:gd name="connsiteX1" fmla="*/ 371475 w 2124075"/>
              <a:gd name="connsiteY1" fmla="*/ 1419225 h 2019300"/>
              <a:gd name="connsiteX2" fmla="*/ 1419225 w 2124075"/>
              <a:gd name="connsiteY2" fmla="*/ 828675 h 2019300"/>
              <a:gd name="connsiteX3" fmla="*/ 2124075 w 2124075"/>
              <a:gd name="connsiteY3" fmla="*/ 0 h 2019300"/>
              <a:gd name="connsiteX0" fmla="*/ -1 w 3567711"/>
              <a:gd name="connsiteY0" fmla="*/ 1952425 h 1952425"/>
              <a:gd name="connsiteX1" fmla="*/ 1815111 w 3567711"/>
              <a:gd name="connsiteY1" fmla="*/ 1419225 h 1952425"/>
              <a:gd name="connsiteX2" fmla="*/ 2862861 w 3567711"/>
              <a:gd name="connsiteY2" fmla="*/ 828675 h 1952425"/>
              <a:gd name="connsiteX3" fmla="*/ 3567711 w 3567711"/>
              <a:gd name="connsiteY3" fmla="*/ 0 h 1952425"/>
              <a:gd name="connsiteX0" fmla="*/ 2843743 w 6411455"/>
              <a:gd name="connsiteY0" fmla="*/ 1952425 h 1990314"/>
              <a:gd name="connsiteX1" fmla="*/ 4658855 w 6411455"/>
              <a:gd name="connsiteY1" fmla="*/ 1419225 h 1990314"/>
              <a:gd name="connsiteX2" fmla="*/ 5706605 w 6411455"/>
              <a:gd name="connsiteY2" fmla="*/ 828675 h 1990314"/>
              <a:gd name="connsiteX3" fmla="*/ 6411455 w 6411455"/>
              <a:gd name="connsiteY3" fmla="*/ 0 h 1990314"/>
              <a:gd name="connsiteX0" fmla="*/ -1 w 3567711"/>
              <a:gd name="connsiteY0" fmla="*/ 1952425 h 1952425"/>
              <a:gd name="connsiteX1" fmla="*/ 1815111 w 3567711"/>
              <a:gd name="connsiteY1" fmla="*/ 1419225 h 1952425"/>
              <a:gd name="connsiteX2" fmla="*/ 2862861 w 3567711"/>
              <a:gd name="connsiteY2" fmla="*/ 828675 h 1952425"/>
              <a:gd name="connsiteX3" fmla="*/ 3567711 w 3567711"/>
              <a:gd name="connsiteY3" fmla="*/ 0 h 1952425"/>
              <a:gd name="connsiteX0" fmla="*/ -1 w 4508519"/>
              <a:gd name="connsiteY0" fmla="*/ 1952425 h 1952425"/>
              <a:gd name="connsiteX1" fmla="*/ 4031374 w 4508519"/>
              <a:gd name="connsiteY1" fmla="*/ 1373198 h 1952425"/>
              <a:gd name="connsiteX2" fmla="*/ 2862861 w 4508519"/>
              <a:gd name="connsiteY2" fmla="*/ 828675 h 1952425"/>
              <a:gd name="connsiteX3" fmla="*/ 3567711 w 4508519"/>
              <a:gd name="connsiteY3" fmla="*/ 0 h 1952425"/>
              <a:gd name="connsiteX0" fmla="*/ -1 w 4347041"/>
              <a:gd name="connsiteY0" fmla="*/ 1952425 h 1952425"/>
              <a:gd name="connsiteX1" fmla="*/ 4031374 w 4347041"/>
              <a:gd name="connsiteY1" fmla="*/ 1373198 h 1952425"/>
              <a:gd name="connsiteX2" fmla="*/ 1894002 w 4347041"/>
              <a:gd name="connsiteY2" fmla="*/ 675890 h 1952425"/>
              <a:gd name="connsiteX3" fmla="*/ 3567711 w 4347041"/>
              <a:gd name="connsiteY3" fmla="*/ 0 h 1952425"/>
              <a:gd name="connsiteX0" fmla="*/ -1 w 4389176"/>
              <a:gd name="connsiteY0" fmla="*/ 2083350 h 2083350"/>
              <a:gd name="connsiteX1" fmla="*/ 4031374 w 4389176"/>
              <a:gd name="connsiteY1" fmla="*/ 1504123 h 2083350"/>
              <a:gd name="connsiteX2" fmla="*/ 1894002 w 4389176"/>
              <a:gd name="connsiteY2" fmla="*/ 806815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2235442 w 4389176"/>
              <a:gd name="connsiteY1" fmla="*/ 1452436 h 2083350"/>
              <a:gd name="connsiteX2" fmla="*/ 1894002 w 4389176"/>
              <a:gd name="connsiteY2" fmla="*/ 806815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2235442 w 4389176"/>
              <a:gd name="connsiteY1" fmla="*/ 1452436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959288 w 4389176"/>
              <a:gd name="connsiteY1" fmla="*/ 161974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959288 w 4389176"/>
              <a:gd name="connsiteY1" fmla="*/ 161974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959288 w 4389176"/>
              <a:gd name="connsiteY1" fmla="*/ 161974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959288 w 4389176"/>
              <a:gd name="connsiteY1" fmla="*/ 161974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710328 w 4389176"/>
              <a:gd name="connsiteY1" fmla="*/ 1825222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2230014 w 4389176"/>
              <a:gd name="connsiteY1" fmla="*/ 156369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710252 w 4389176"/>
              <a:gd name="connsiteY1" fmla="*/ 1230757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273950 w 4389176"/>
              <a:gd name="connsiteY1" fmla="*/ 1371514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273950 w 4389176"/>
              <a:gd name="connsiteY1" fmla="*/ 1371514 h 2083350"/>
              <a:gd name="connsiteX2" fmla="*/ 2824653 w 4389176"/>
              <a:gd name="connsiteY2" fmla="*/ 725600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755583 w 4389176"/>
              <a:gd name="connsiteY1" fmla="*/ 1294353 h 2083350"/>
              <a:gd name="connsiteX2" fmla="*/ 2824653 w 4389176"/>
              <a:gd name="connsiteY2" fmla="*/ 725600 h 2083350"/>
              <a:gd name="connsiteX3" fmla="*/ 4389175 w 4389176"/>
              <a:gd name="connsiteY3" fmla="*/ 0 h 2083350"/>
              <a:gd name="connsiteX0" fmla="*/ -1 w 4389176"/>
              <a:gd name="connsiteY0" fmla="*/ 2083350 h 2260989"/>
              <a:gd name="connsiteX1" fmla="*/ 367552 w 4389176"/>
              <a:gd name="connsiteY1" fmla="*/ 2129489 h 2260989"/>
              <a:gd name="connsiteX2" fmla="*/ 1755583 w 4389176"/>
              <a:gd name="connsiteY2" fmla="*/ 1294353 h 2260989"/>
              <a:gd name="connsiteX3" fmla="*/ 2824653 w 4389176"/>
              <a:gd name="connsiteY3" fmla="*/ 725600 h 2260989"/>
              <a:gd name="connsiteX4" fmla="*/ 4389175 w 4389176"/>
              <a:gd name="connsiteY4" fmla="*/ 0 h 2260989"/>
              <a:gd name="connsiteX0" fmla="*/ -1 w 4389176"/>
              <a:gd name="connsiteY0" fmla="*/ 2083350 h 2085194"/>
              <a:gd name="connsiteX1" fmla="*/ 1112631 w 4389176"/>
              <a:gd name="connsiteY1" fmla="*/ 1748315 h 2085194"/>
              <a:gd name="connsiteX2" fmla="*/ 1755583 w 4389176"/>
              <a:gd name="connsiteY2" fmla="*/ 1294353 h 2085194"/>
              <a:gd name="connsiteX3" fmla="*/ 2824653 w 4389176"/>
              <a:gd name="connsiteY3" fmla="*/ 725600 h 2085194"/>
              <a:gd name="connsiteX4" fmla="*/ 4389175 w 4389176"/>
              <a:gd name="connsiteY4" fmla="*/ 0 h 2085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89176" h="2085194">
                <a:moveTo>
                  <a:pt x="-1" y="2083350"/>
                </a:moveTo>
                <a:cubicBezTo>
                  <a:pt x="14725" y="2085193"/>
                  <a:pt x="820034" y="1879815"/>
                  <a:pt x="1112631" y="1748315"/>
                </a:cubicBezTo>
                <a:cubicBezTo>
                  <a:pt x="1405228" y="1616816"/>
                  <a:pt x="1299533" y="1522487"/>
                  <a:pt x="1755583" y="1294353"/>
                </a:cubicBezTo>
                <a:cubicBezTo>
                  <a:pt x="1773211" y="1013481"/>
                  <a:pt x="2385721" y="941325"/>
                  <a:pt x="2824653" y="725600"/>
                </a:cubicBezTo>
                <a:cubicBezTo>
                  <a:pt x="3263585" y="509875"/>
                  <a:pt x="4244713" y="107950"/>
                  <a:pt x="4389175" y="0"/>
                </a:cubicBezTo>
              </a:path>
            </a:pathLst>
          </a:cu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  <p:sp>
        <p:nvSpPr>
          <p:cNvPr id="107" name="Freeform 106"/>
          <p:cNvSpPr/>
          <p:nvPr/>
        </p:nvSpPr>
        <p:spPr>
          <a:xfrm rot="3261708">
            <a:off x="8378825" y="931863"/>
            <a:ext cx="487363" cy="1163637"/>
          </a:xfrm>
          <a:custGeom>
            <a:avLst/>
            <a:gdLst>
              <a:gd name="connsiteX0" fmla="*/ 0 w 2124075"/>
              <a:gd name="connsiteY0" fmla="*/ 2019300 h 2019300"/>
              <a:gd name="connsiteX1" fmla="*/ 371475 w 2124075"/>
              <a:gd name="connsiteY1" fmla="*/ 1419225 h 2019300"/>
              <a:gd name="connsiteX2" fmla="*/ 1419225 w 2124075"/>
              <a:gd name="connsiteY2" fmla="*/ 828675 h 2019300"/>
              <a:gd name="connsiteX3" fmla="*/ 2124075 w 2124075"/>
              <a:gd name="connsiteY3" fmla="*/ 0 h 2019300"/>
              <a:gd name="connsiteX0" fmla="*/ -1 w 3567711"/>
              <a:gd name="connsiteY0" fmla="*/ 1952425 h 1952425"/>
              <a:gd name="connsiteX1" fmla="*/ 1815111 w 3567711"/>
              <a:gd name="connsiteY1" fmla="*/ 1419225 h 1952425"/>
              <a:gd name="connsiteX2" fmla="*/ 2862861 w 3567711"/>
              <a:gd name="connsiteY2" fmla="*/ 828675 h 1952425"/>
              <a:gd name="connsiteX3" fmla="*/ 3567711 w 3567711"/>
              <a:gd name="connsiteY3" fmla="*/ 0 h 1952425"/>
              <a:gd name="connsiteX0" fmla="*/ 2843743 w 6411455"/>
              <a:gd name="connsiteY0" fmla="*/ 1952425 h 1990314"/>
              <a:gd name="connsiteX1" fmla="*/ 4658855 w 6411455"/>
              <a:gd name="connsiteY1" fmla="*/ 1419225 h 1990314"/>
              <a:gd name="connsiteX2" fmla="*/ 5706605 w 6411455"/>
              <a:gd name="connsiteY2" fmla="*/ 828675 h 1990314"/>
              <a:gd name="connsiteX3" fmla="*/ 6411455 w 6411455"/>
              <a:gd name="connsiteY3" fmla="*/ 0 h 1990314"/>
              <a:gd name="connsiteX0" fmla="*/ -1 w 3567711"/>
              <a:gd name="connsiteY0" fmla="*/ 1952425 h 1952425"/>
              <a:gd name="connsiteX1" fmla="*/ 1815111 w 3567711"/>
              <a:gd name="connsiteY1" fmla="*/ 1419225 h 1952425"/>
              <a:gd name="connsiteX2" fmla="*/ 2862861 w 3567711"/>
              <a:gd name="connsiteY2" fmla="*/ 828675 h 1952425"/>
              <a:gd name="connsiteX3" fmla="*/ 3567711 w 3567711"/>
              <a:gd name="connsiteY3" fmla="*/ 0 h 1952425"/>
              <a:gd name="connsiteX0" fmla="*/ -1 w 4508519"/>
              <a:gd name="connsiteY0" fmla="*/ 1952425 h 1952425"/>
              <a:gd name="connsiteX1" fmla="*/ 4031374 w 4508519"/>
              <a:gd name="connsiteY1" fmla="*/ 1373198 h 1952425"/>
              <a:gd name="connsiteX2" fmla="*/ 2862861 w 4508519"/>
              <a:gd name="connsiteY2" fmla="*/ 828675 h 1952425"/>
              <a:gd name="connsiteX3" fmla="*/ 3567711 w 4508519"/>
              <a:gd name="connsiteY3" fmla="*/ 0 h 1952425"/>
              <a:gd name="connsiteX0" fmla="*/ -1 w 4347041"/>
              <a:gd name="connsiteY0" fmla="*/ 1952425 h 1952425"/>
              <a:gd name="connsiteX1" fmla="*/ 4031374 w 4347041"/>
              <a:gd name="connsiteY1" fmla="*/ 1373198 h 1952425"/>
              <a:gd name="connsiteX2" fmla="*/ 1894002 w 4347041"/>
              <a:gd name="connsiteY2" fmla="*/ 675890 h 1952425"/>
              <a:gd name="connsiteX3" fmla="*/ 3567711 w 4347041"/>
              <a:gd name="connsiteY3" fmla="*/ 0 h 1952425"/>
              <a:gd name="connsiteX0" fmla="*/ -1 w 4389176"/>
              <a:gd name="connsiteY0" fmla="*/ 2083350 h 2083350"/>
              <a:gd name="connsiteX1" fmla="*/ 4031374 w 4389176"/>
              <a:gd name="connsiteY1" fmla="*/ 1504123 h 2083350"/>
              <a:gd name="connsiteX2" fmla="*/ 1894002 w 4389176"/>
              <a:gd name="connsiteY2" fmla="*/ 806815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2235442 w 4389176"/>
              <a:gd name="connsiteY1" fmla="*/ 1452436 h 2083350"/>
              <a:gd name="connsiteX2" fmla="*/ 1894002 w 4389176"/>
              <a:gd name="connsiteY2" fmla="*/ 806815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2235442 w 4389176"/>
              <a:gd name="connsiteY1" fmla="*/ 1452436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959288 w 4389176"/>
              <a:gd name="connsiteY1" fmla="*/ 161974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959288 w 4389176"/>
              <a:gd name="connsiteY1" fmla="*/ 161974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959288 w 4389176"/>
              <a:gd name="connsiteY1" fmla="*/ 161974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959288 w 4389176"/>
              <a:gd name="connsiteY1" fmla="*/ 161974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710328 w 4389176"/>
              <a:gd name="connsiteY1" fmla="*/ 1825222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2230014 w 4389176"/>
              <a:gd name="connsiteY1" fmla="*/ 1563699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710252 w 4389176"/>
              <a:gd name="connsiteY1" fmla="*/ 1230757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273950 w 4389176"/>
              <a:gd name="connsiteY1" fmla="*/ 1371514 h 2083350"/>
              <a:gd name="connsiteX2" fmla="*/ 2466303 w 4389176"/>
              <a:gd name="connsiteY2" fmla="*/ 856851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273950 w 4389176"/>
              <a:gd name="connsiteY1" fmla="*/ 1371514 h 2083350"/>
              <a:gd name="connsiteX2" fmla="*/ 2824653 w 4389176"/>
              <a:gd name="connsiteY2" fmla="*/ 725600 h 2083350"/>
              <a:gd name="connsiteX3" fmla="*/ 4389175 w 4389176"/>
              <a:gd name="connsiteY3" fmla="*/ 0 h 2083350"/>
              <a:gd name="connsiteX0" fmla="*/ -1 w 4389176"/>
              <a:gd name="connsiteY0" fmla="*/ 2083350 h 2083350"/>
              <a:gd name="connsiteX1" fmla="*/ 1755583 w 4389176"/>
              <a:gd name="connsiteY1" fmla="*/ 1294353 h 2083350"/>
              <a:gd name="connsiteX2" fmla="*/ 2824653 w 4389176"/>
              <a:gd name="connsiteY2" fmla="*/ 725600 h 2083350"/>
              <a:gd name="connsiteX3" fmla="*/ 4389175 w 4389176"/>
              <a:gd name="connsiteY3" fmla="*/ 0 h 2083350"/>
              <a:gd name="connsiteX0" fmla="*/ -1 w 4389176"/>
              <a:gd name="connsiteY0" fmla="*/ 2083350 h 2260989"/>
              <a:gd name="connsiteX1" fmla="*/ 367552 w 4389176"/>
              <a:gd name="connsiteY1" fmla="*/ 2129489 h 2260989"/>
              <a:gd name="connsiteX2" fmla="*/ 1755583 w 4389176"/>
              <a:gd name="connsiteY2" fmla="*/ 1294353 h 2260989"/>
              <a:gd name="connsiteX3" fmla="*/ 2824653 w 4389176"/>
              <a:gd name="connsiteY3" fmla="*/ 725600 h 2260989"/>
              <a:gd name="connsiteX4" fmla="*/ 4389175 w 4389176"/>
              <a:gd name="connsiteY4" fmla="*/ 0 h 2260989"/>
              <a:gd name="connsiteX0" fmla="*/ -1 w 4389176"/>
              <a:gd name="connsiteY0" fmla="*/ 2083350 h 2085194"/>
              <a:gd name="connsiteX1" fmla="*/ 1112631 w 4389176"/>
              <a:gd name="connsiteY1" fmla="*/ 1748315 h 2085194"/>
              <a:gd name="connsiteX2" fmla="*/ 1755583 w 4389176"/>
              <a:gd name="connsiteY2" fmla="*/ 1294353 h 2085194"/>
              <a:gd name="connsiteX3" fmla="*/ 2824653 w 4389176"/>
              <a:gd name="connsiteY3" fmla="*/ 725600 h 2085194"/>
              <a:gd name="connsiteX4" fmla="*/ 4389175 w 4389176"/>
              <a:gd name="connsiteY4" fmla="*/ 0 h 2085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89176" h="2085194">
                <a:moveTo>
                  <a:pt x="-1" y="2083350"/>
                </a:moveTo>
                <a:cubicBezTo>
                  <a:pt x="14725" y="2085193"/>
                  <a:pt x="820034" y="1879815"/>
                  <a:pt x="1112631" y="1748315"/>
                </a:cubicBezTo>
                <a:cubicBezTo>
                  <a:pt x="1405228" y="1616816"/>
                  <a:pt x="1299533" y="1522487"/>
                  <a:pt x="1755583" y="1294353"/>
                </a:cubicBezTo>
                <a:cubicBezTo>
                  <a:pt x="1773211" y="1013481"/>
                  <a:pt x="2385721" y="941325"/>
                  <a:pt x="2824653" y="725600"/>
                </a:cubicBezTo>
                <a:cubicBezTo>
                  <a:pt x="3263585" y="509875"/>
                  <a:pt x="4244713" y="107950"/>
                  <a:pt x="4389175" y="0"/>
                </a:cubicBezTo>
              </a:path>
            </a:pathLst>
          </a:custGeom>
          <a:ln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US"/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5" descr="new_PT-1024x68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09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Rectangle 3"/>
          <p:cNvSpPr>
            <a:spLocks noChangeArrowheads="1"/>
          </p:cNvSpPr>
          <p:nvPr/>
        </p:nvSpPr>
        <p:spPr bwMode="auto">
          <a:xfrm>
            <a:off x="304800" y="6324600"/>
            <a:ext cx="8229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hlinkClick r:id="rId3"/>
              </a:rPr>
              <a:t>http://www.youtube.com/watch?v=WT0UAGRH0T8</a:t>
            </a:r>
            <a:endParaRPr lang="en-US" altLang="en-US" sz="2400"/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186" name="Picture 22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03975" y="4198938"/>
            <a:ext cx="919163" cy="973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7"/>
          <p:cNvSpPr>
            <a:spLocks noChangeArrowheads="1"/>
          </p:cNvSpPr>
          <p:nvPr/>
        </p:nvSpPr>
        <p:spPr bwMode="auto">
          <a:xfrm>
            <a:off x="981075" y="496888"/>
            <a:ext cx="6550025" cy="15065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188" name="Line 9"/>
          <p:cNvSpPr>
            <a:spLocks noChangeShapeType="1"/>
          </p:cNvSpPr>
          <p:nvPr/>
        </p:nvSpPr>
        <p:spPr bwMode="auto">
          <a:xfrm>
            <a:off x="981075" y="2003425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89" name="Line 11"/>
          <p:cNvSpPr>
            <a:spLocks noChangeShapeType="1"/>
          </p:cNvSpPr>
          <p:nvPr/>
        </p:nvSpPr>
        <p:spPr bwMode="auto">
          <a:xfrm flipV="1">
            <a:off x="981075" y="496888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0" name="Line 12"/>
          <p:cNvSpPr>
            <a:spLocks noChangeShapeType="1"/>
          </p:cNvSpPr>
          <p:nvPr/>
        </p:nvSpPr>
        <p:spPr bwMode="auto">
          <a:xfrm>
            <a:off x="981075" y="2003425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1" name="Line 13"/>
          <p:cNvSpPr>
            <a:spLocks noChangeShapeType="1"/>
          </p:cNvSpPr>
          <p:nvPr/>
        </p:nvSpPr>
        <p:spPr bwMode="auto">
          <a:xfrm flipV="1">
            <a:off x="981075" y="496888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2" name="Line 14"/>
          <p:cNvSpPr>
            <a:spLocks noChangeShapeType="1"/>
          </p:cNvSpPr>
          <p:nvPr/>
        </p:nvSpPr>
        <p:spPr bwMode="auto">
          <a:xfrm flipV="1">
            <a:off x="981075" y="19399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3" name="Line 15"/>
          <p:cNvSpPr>
            <a:spLocks noChangeShapeType="1"/>
          </p:cNvSpPr>
          <p:nvPr/>
        </p:nvSpPr>
        <p:spPr bwMode="auto">
          <a:xfrm>
            <a:off x="981075" y="496888"/>
            <a:ext cx="3175" cy="587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4" name="Rectangle 16"/>
          <p:cNvSpPr>
            <a:spLocks noChangeArrowheads="1"/>
          </p:cNvSpPr>
          <p:nvPr/>
        </p:nvSpPr>
        <p:spPr bwMode="auto">
          <a:xfrm>
            <a:off x="966788" y="2017713"/>
            <a:ext cx="698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195" name="Line 17"/>
          <p:cNvSpPr>
            <a:spLocks noChangeShapeType="1"/>
          </p:cNvSpPr>
          <p:nvPr/>
        </p:nvSpPr>
        <p:spPr bwMode="auto">
          <a:xfrm flipV="1">
            <a:off x="1706563" y="19399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6" name="Rectangle 19"/>
          <p:cNvSpPr>
            <a:spLocks noChangeArrowheads="1"/>
          </p:cNvSpPr>
          <p:nvPr/>
        </p:nvSpPr>
        <p:spPr bwMode="auto">
          <a:xfrm>
            <a:off x="1666875" y="2017713"/>
            <a:ext cx="17621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0.5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197" name="Line 20"/>
          <p:cNvSpPr>
            <a:spLocks noChangeShapeType="1"/>
          </p:cNvSpPr>
          <p:nvPr/>
        </p:nvSpPr>
        <p:spPr bwMode="auto">
          <a:xfrm flipV="1">
            <a:off x="2432050" y="19399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198" name="Rectangle 22"/>
          <p:cNvSpPr>
            <a:spLocks noChangeArrowheads="1"/>
          </p:cNvSpPr>
          <p:nvPr/>
        </p:nvSpPr>
        <p:spPr bwMode="auto">
          <a:xfrm>
            <a:off x="2417763" y="2017713"/>
            <a:ext cx="698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199" name="Line 23"/>
          <p:cNvSpPr>
            <a:spLocks noChangeShapeType="1"/>
          </p:cNvSpPr>
          <p:nvPr/>
        </p:nvSpPr>
        <p:spPr bwMode="auto">
          <a:xfrm flipV="1">
            <a:off x="3163888" y="19399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0" name="Rectangle 25"/>
          <p:cNvSpPr>
            <a:spLocks noChangeArrowheads="1"/>
          </p:cNvSpPr>
          <p:nvPr/>
        </p:nvSpPr>
        <p:spPr bwMode="auto">
          <a:xfrm>
            <a:off x="3121025" y="2017713"/>
            <a:ext cx="17621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1.5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01" name="Line 26"/>
          <p:cNvSpPr>
            <a:spLocks noChangeShapeType="1"/>
          </p:cNvSpPr>
          <p:nvPr/>
        </p:nvSpPr>
        <p:spPr bwMode="auto">
          <a:xfrm flipV="1">
            <a:off x="3889375" y="19399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2" name="Rectangle 28"/>
          <p:cNvSpPr>
            <a:spLocks noChangeArrowheads="1"/>
          </p:cNvSpPr>
          <p:nvPr/>
        </p:nvSpPr>
        <p:spPr bwMode="auto">
          <a:xfrm>
            <a:off x="3875088" y="2017713"/>
            <a:ext cx="714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2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03" name="Line 29"/>
          <p:cNvSpPr>
            <a:spLocks noChangeShapeType="1"/>
          </p:cNvSpPr>
          <p:nvPr/>
        </p:nvSpPr>
        <p:spPr bwMode="auto">
          <a:xfrm flipV="1">
            <a:off x="4614863" y="19399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4" name="Rectangle 31"/>
          <p:cNvSpPr>
            <a:spLocks noChangeArrowheads="1"/>
          </p:cNvSpPr>
          <p:nvPr/>
        </p:nvSpPr>
        <p:spPr bwMode="auto">
          <a:xfrm>
            <a:off x="4576763" y="2017713"/>
            <a:ext cx="176212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2.5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05" name="Line 32"/>
          <p:cNvSpPr>
            <a:spLocks noChangeShapeType="1"/>
          </p:cNvSpPr>
          <p:nvPr/>
        </p:nvSpPr>
        <p:spPr bwMode="auto">
          <a:xfrm flipV="1">
            <a:off x="5346700" y="1939925"/>
            <a:ext cx="4763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6" name="Rectangle 34"/>
          <p:cNvSpPr>
            <a:spLocks noChangeArrowheads="1"/>
          </p:cNvSpPr>
          <p:nvPr/>
        </p:nvSpPr>
        <p:spPr bwMode="auto">
          <a:xfrm>
            <a:off x="5332413" y="2017713"/>
            <a:ext cx="714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3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07" name="Line 35"/>
          <p:cNvSpPr>
            <a:spLocks noChangeShapeType="1"/>
          </p:cNvSpPr>
          <p:nvPr/>
        </p:nvSpPr>
        <p:spPr bwMode="auto">
          <a:xfrm flipV="1">
            <a:off x="6072188" y="1939925"/>
            <a:ext cx="4762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08" name="Rectangle 37"/>
          <p:cNvSpPr>
            <a:spLocks noChangeArrowheads="1"/>
          </p:cNvSpPr>
          <p:nvPr/>
        </p:nvSpPr>
        <p:spPr bwMode="auto">
          <a:xfrm>
            <a:off x="6034088" y="2017713"/>
            <a:ext cx="176212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3.5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09" name="Line 38"/>
          <p:cNvSpPr>
            <a:spLocks noChangeShapeType="1"/>
          </p:cNvSpPr>
          <p:nvPr/>
        </p:nvSpPr>
        <p:spPr bwMode="auto">
          <a:xfrm flipV="1">
            <a:off x="6797675" y="1939925"/>
            <a:ext cx="4763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0" name="Rectangle 40"/>
          <p:cNvSpPr>
            <a:spLocks noChangeArrowheads="1"/>
          </p:cNvSpPr>
          <p:nvPr/>
        </p:nvSpPr>
        <p:spPr bwMode="auto">
          <a:xfrm>
            <a:off x="6783388" y="2017713"/>
            <a:ext cx="714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4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11" name="Line 41"/>
          <p:cNvSpPr>
            <a:spLocks noChangeShapeType="1"/>
          </p:cNvSpPr>
          <p:nvPr/>
        </p:nvSpPr>
        <p:spPr bwMode="auto">
          <a:xfrm flipV="1">
            <a:off x="7531100" y="19399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2" name="Rectangle 43"/>
          <p:cNvSpPr>
            <a:spLocks noChangeArrowheads="1"/>
          </p:cNvSpPr>
          <p:nvPr/>
        </p:nvSpPr>
        <p:spPr bwMode="auto">
          <a:xfrm>
            <a:off x="7488238" y="2017713"/>
            <a:ext cx="176212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4.5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13" name="Rectangle 44"/>
          <p:cNvSpPr>
            <a:spLocks noChangeArrowheads="1"/>
          </p:cNvSpPr>
          <p:nvPr/>
        </p:nvSpPr>
        <p:spPr bwMode="auto">
          <a:xfrm>
            <a:off x="7566025" y="1870075"/>
            <a:ext cx="2460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x 10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33" name="Rectangle 45"/>
          <p:cNvSpPr>
            <a:spLocks noChangeArrowheads="1"/>
          </p:cNvSpPr>
          <p:nvPr/>
        </p:nvSpPr>
        <p:spPr bwMode="auto">
          <a:xfrm>
            <a:off x="7799388" y="1800225"/>
            <a:ext cx="101600" cy="161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50" dirty="0">
                <a:solidFill>
                  <a:srgbClr val="000000"/>
                </a:solidFill>
                <a:cs typeface="Times New Roman" pitchFamily="18" charset="0"/>
              </a:rPr>
              <a:t>4</a:t>
            </a:r>
            <a:endParaRPr lang="en-US" sz="6000" dirty="0">
              <a:cs typeface="Times New Roman" pitchFamily="18" charset="0"/>
            </a:endParaRPr>
          </a:p>
        </p:txBody>
      </p:sp>
      <p:sp>
        <p:nvSpPr>
          <p:cNvPr id="93215" name="Line 46"/>
          <p:cNvSpPr>
            <a:spLocks noChangeShapeType="1"/>
          </p:cNvSpPr>
          <p:nvPr/>
        </p:nvSpPr>
        <p:spPr bwMode="auto">
          <a:xfrm>
            <a:off x="981075" y="200342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6" name="Line 47"/>
          <p:cNvSpPr>
            <a:spLocks noChangeShapeType="1"/>
          </p:cNvSpPr>
          <p:nvPr/>
        </p:nvSpPr>
        <p:spPr bwMode="auto">
          <a:xfrm flipH="1">
            <a:off x="7464425" y="2003425"/>
            <a:ext cx="666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7" name="Line 49"/>
          <p:cNvSpPr>
            <a:spLocks noChangeShapeType="1"/>
          </p:cNvSpPr>
          <p:nvPr/>
        </p:nvSpPr>
        <p:spPr bwMode="auto">
          <a:xfrm>
            <a:off x="981075" y="18526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18" name="Rectangle 51"/>
          <p:cNvSpPr>
            <a:spLocks noChangeArrowheads="1"/>
          </p:cNvSpPr>
          <p:nvPr/>
        </p:nvSpPr>
        <p:spPr bwMode="auto">
          <a:xfrm>
            <a:off x="611188" y="1816100"/>
            <a:ext cx="242887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-0.2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219" name="Line 52"/>
          <p:cNvSpPr>
            <a:spLocks noChangeShapeType="1"/>
          </p:cNvSpPr>
          <p:nvPr/>
        </p:nvSpPr>
        <p:spPr bwMode="auto">
          <a:xfrm>
            <a:off x="981075" y="17002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20" name="Line 55"/>
          <p:cNvSpPr>
            <a:spLocks noChangeShapeType="1"/>
          </p:cNvSpPr>
          <p:nvPr/>
        </p:nvSpPr>
        <p:spPr bwMode="auto">
          <a:xfrm>
            <a:off x="981075" y="155257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21" name="Rectangle 57"/>
          <p:cNvSpPr>
            <a:spLocks noChangeArrowheads="1"/>
          </p:cNvSpPr>
          <p:nvPr/>
        </p:nvSpPr>
        <p:spPr bwMode="auto">
          <a:xfrm>
            <a:off x="611188" y="1517650"/>
            <a:ext cx="2428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-0.1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222" name="Line 58"/>
          <p:cNvSpPr>
            <a:spLocks noChangeShapeType="1"/>
          </p:cNvSpPr>
          <p:nvPr/>
        </p:nvSpPr>
        <p:spPr bwMode="auto">
          <a:xfrm>
            <a:off x="981075" y="1397000"/>
            <a:ext cx="58738" cy="47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23" name="Line 61"/>
          <p:cNvSpPr>
            <a:spLocks noChangeShapeType="1"/>
          </p:cNvSpPr>
          <p:nvPr/>
        </p:nvSpPr>
        <p:spPr bwMode="auto">
          <a:xfrm>
            <a:off x="981075" y="1246188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24" name="Rectangle 63"/>
          <p:cNvSpPr>
            <a:spLocks noChangeArrowheads="1"/>
          </p:cNvSpPr>
          <p:nvPr/>
        </p:nvSpPr>
        <p:spPr bwMode="auto">
          <a:xfrm>
            <a:off x="712788" y="1211263"/>
            <a:ext cx="777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225" name="Line 64"/>
          <p:cNvSpPr>
            <a:spLocks noChangeShapeType="1"/>
          </p:cNvSpPr>
          <p:nvPr/>
        </p:nvSpPr>
        <p:spPr bwMode="auto">
          <a:xfrm>
            <a:off x="981075" y="1098550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26" name="Line 67"/>
          <p:cNvSpPr>
            <a:spLocks noChangeShapeType="1"/>
          </p:cNvSpPr>
          <p:nvPr/>
        </p:nvSpPr>
        <p:spPr bwMode="auto">
          <a:xfrm>
            <a:off x="981075" y="942975"/>
            <a:ext cx="58738" cy="47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27" name="Rectangle 69"/>
          <p:cNvSpPr>
            <a:spLocks noChangeArrowheads="1"/>
          </p:cNvSpPr>
          <p:nvPr/>
        </p:nvSpPr>
        <p:spPr bwMode="auto">
          <a:xfrm>
            <a:off x="663575" y="908050"/>
            <a:ext cx="1920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0.1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228" name="Line 70"/>
          <p:cNvSpPr>
            <a:spLocks noChangeShapeType="1"/>
          </p:cNvSpPr>
          <p:nvPr/>
        </p:nvSpPr>
        <p:spPr bwMode="auto">
          <a:xfrm>
            <a:off x="981075" y="795338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29" name="Line 73"/>
          <p:cNvSpPr>
            <a:spLocks noChangeShapeType="1"/>
          </p:cNvSpPr>
          <p:nvPr/>
        </p:nvSpPr>
        <p:spPr bwMode="auto">
          <a:xfrm>
            <a:off x="981075" y="64452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30" name="Rectangle 75"/>
          <p:cNvSpPr>
            <a:spLocks noChangeArrowheads="1"/>
          </p:cNvSpPr>
          <p:nvPr/>
        </p:nvSpPr>
        <p:spPr bwMode="auto">
          <a:xfrm>
            <a:off x="663575" y="609600"/>
            <a:ext cx="192088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0.2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231" name="Line 76"/>
          <p:cNvSpPr>
            <a:spLocks noChangeShapeType="1"/>
          </p:cNvSpPr>
          <p:nvPr/>
        </p:nvSpPr>
        <p:spPr bwMode="auto">
          <a:xfrm>
            <a:off x="981075" y="496888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32" name="Line 80"/>
          <p:cNvSpPr>
            <a:spLocks noChangeShapeType="1"/>
          </p:cNvSpPr>
          <p:nvPr/>
        </p:nvSpPr>
        <p:spPr bwMode="auto">
          <a:xfrm>
            <a:off x="981075" y="2003425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33" name="Line 82"/>
          <p:cNvSpPr>
            <a:spLocks noChangeShapeType="1"/>
          </p:cNvSpPr>
          <p:nvPr/>
        </p:nvSpPr>
        <p:spPr bwMode="auto">
          <a:xfrm flipV="1">
            <a:off x="981075" y="496888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34" name="Freeform 83"/>
          <p:cNvSpPr>
            <a:spLocks/>
          </p:cNvSpPr>
          <p:nvPr/>
        </p:nvSpPr>
        <p:spPr bwMode="auto">
          <a:xfrm>
            <a:off x="981075" y="1193800"/>
            <a:ext cx="147638" cy="101600"/>
          </a:xfrm>
          <a:custGeom>
            <a:avLst/>
            <a:gdLst>
              <a:gd name="T0" fmla="*/ 0 w 42"/>
              <a:gd name="T1" fmla="*/ 2147483646 h 29"/>
              <a:gd name="T2" fmla="*/ 2147483646 w 42"/>
              <a:gd name="T3" fmla="*/ 2147483646 h 29"/>
              <a:gd name="T4" fmla="*/ 2147483646 w 42"/>
              <a:gd name="T5" fmla="*/ 2147483646 h 29"/>
              <a:gd name="T6" fmla="*/ 2147483646 w 42"/>
              <a:gd name="T7" fmla="*/ 2147483646 h 29"/>
              <a:gd name="T8" fmla="*/ 2147483646 w 42"/>
              <a:gd name="T9" fmla="*/ 2147483646 h 29"/>
              <a:gd name="T10" fmla="*/ 2147483646 w 42"/>
              <a:gd name="T11" fmla="*/ 2147483646 h 29"/>
              <a:gd name="T12" fmla="*/ 2147483646 w 42"/>
              <a:gd name="T13" fmla="*/ 2147483646 h 29"/>
              <a:gd name="T14" fmla="*/ 2147483646 w 42"/>
              <a:gd name="T15" fmla="*/ 2147483646 h 29"/>
              <a:gd name="T16" fmla="*/ 2147483646 w 42"/>
              <a:gd name="T17" fmla="*/ 2147483646 h 29"/>
              <a:gd name="T18" fmla="*/ 2147483646 w 42"/>
              <a:gd name="T19" fmla="*/ 2147483646 h 29"/>
              <a:gd name="T20" fmla="*/ 2147483646 w 42"/>
              <a:gd name="T21" fmla="*/ 2147483646 h 29"/>
              <a:gd name="T22" fmla="*/ 2147483646 w 42"/>
              <a:gd name="T23" fmla="*/ 2147483646 h 29"/>
              <a:gd name="T24" fmla="*/ 2147483646 w 42"/>
              <a:gd name="T25" fmla="*/ 2147483646 h 29"/>
              <a:gd name="T26" fmla="*/ 2147483646 w 42"/>
              <a:gd name="T27" fmla="*/ 2147483646 h 29"/>
              <a:gd name="T28" fmla="*/ 2147483646 w 42"/>
              <a:gd name="T29" fmla="*/ 2147483646 h 29"/>
              <a:gd name="T30" fmla="*/ 2147483646 w 42"/>
              <a:gd name="T31" fmla="*/ 2147483646 h 29"/>
              <a:gd name="T32" fmla="*/ 2147483646 w 42"/>
              <a:gd name="T33" fmla="*/ 2147483646 h 29"/>
              <a:gd name="T34" fmla="*/ 2147483646 w 42"/>
              <a:gd name="T35" fmla="*/ 2147483646 h 29"/>
              <a:gd name="T36" fmla="*/ 2147483646 w 42"/>
              <a:gd name="T37" fmla="*/ 2147483646 h 29"/>
              <a:gd name="T38" fmla="*/ 2147483646 w 42"/>
              <a:gd name="T39" fmla="*/ 2147483646 h 29"/>
              <a:gd name="T40" fmla="*/ 2147483646 w 42"/>
              <a:gd name="T41" fmla="*/ 2147483646 h 29"/>
              <a:gd name="T42" fmla="*/ 2147483646 w 42"/>
              <a:gd name="T43" fmla="*/ 2147483646 h 29"/>
              <a:gd name="T44" fmla="*/ 2147483646 w 42"/>
              <a:gd name="T45" fmla="*/ 2147483646 h 29"/>
              <a:gd name="T46" fmla="*/ 2147483646 w 42"/>
              <a:gd name="T47" fmla="*/ 2147483646 h 29"/>
              <a:gd name="T48" fmla="*/ 2147483646 w 42"/>
              <a:gd name="T49" fmla="*/ 2147483646 h 29"/>
              <a:gd name="T50" fmla="*/ 2147483646 w 42"/>
              <a:gd name="T51" fmla="*/ 2147483646 h 29"/>
              <a:gd name="T52" fmla="*/ 2147483646 w 42"/>
              <a:gd name="T53" fmla="*/ 2147483646 h 29"/>
              <a:gd name="T54" fmla="*/ 2147483646 w 42"/>
              <a:gd name="T55" fmla="*/ 2147483646 h 29"/>
              <a:gd name="T56" fmla="*/ 2147483646 w 42"/>
              <a:gd name="T57" fmla="*/ 2147483646 h 29"/>
              <a:gd name="T58" fmla="*/ 2147483646 w 42"/>
              <a:gd name="T59" fmla="*/ 2147483646 h 29"/>
              <a:gd name="T60" fmla="*/ 2147483646 w 42"/>
              <a:gd name="T61" fmla="*/ 2147483646 h 29"/>
              <a:gd name="T62" fmla="*/ 2147483646 w 42"/>
              <a:gd name="T63" fmla="*/ 2147483646 h 29"/>
              <a:gd name="T64" fmla="*/ 2147483646 w 42"/>
              <a:gd name="T65" fmla="*/ 2147483646 h 29"/>
              <a:gd name="T66" fmla="*/ 2147483646 w 42"/>
              <a:gd name="T67" fmla="*/ 2147483646 h 29"/>
              <a:gd name="T68" fmla="*/ 2147483646 w 42"/>
              <a:gd name="T69" fmla="*/ 2147483646 h 29"/>
              <a:gd name="T70" fmla="*/ 2147483646 w 42"/>
              <a:gd name="T71" fmla="*/ 2147483646 h 29"/>
              <a:gd name="T72" fmla="*/ 2147483646 w 42"/>
              <a:gd name="T73" fmla="*/ 2147483646 h 29"/>
              <a:gd name="T74" fmla="*/ 2147483646 w 42"/>
              <a:gd name="T75" fmla="*/ 2147483646 h 29"/>
              <a:gd name="T76" fmla="*/ 2147483646 w 42"/>
              <a:gd name="T77" fmla="*/ 2147483646 h 29"/>
              <a:gd name="T78" fmla="*/ 2147483646 w 42"/>
              <a:gd name="T79" fmla="*/ 2147483646 h 29"/>
              <a:gd name="T80" fmla="*/ 2147483646 w 42"/>
              <a:gd name="T81" fmla="*/ 2147483646 h 29"/>
              <a:gd name="T82" fmla="*/ 2147483646 w 42"/>
              <a:gd name="T83" fmla="*/ 2147483646 h 2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9"/>
              <a:gd name="T128" fmla="*/ 42 w 42"/>
              <a:gd name="T129" fmla="*/ 29 h 2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9">
                <a:moveTo>
                  <a:pt x="0" y="18"/>
                </a:moveTo>
                <a:lnTo>
                  <a:pt x="0" y="19"/>
                </a:lnTo>
                <a:lnTo>
                  <a:pt x="0" y="9"/>
                </a:lnTo>
                <a:lnTo>
                  <a:pt x="0" y="15"/>
                </a:lnTo>
                <a:lnTo>
                  <a:pt x="1" y="13"/>
                </a:lnTo>
                <a:lnTo>
                  <a:pt x="1" y="18"/>
                </a:lnTo>
                <a:lnTo>
                  <a:pt x="1" y="9"/>
                </a:lnTo>
                <a:lnTo>
                  <a:pt x="1" y="15"/>
                </a:lnTo>
                <a:lnTo>
                  <a:pt x="2" y="17"/>
                </a:lnTo>
                <a:lnTo>
                  <a:pt x="2" y="18"/>
                </a:lnTo>
                <a:lnTo>
                  <a:pt x="2" y="12"/>
                </a:lnTo>
                <a:lnTo>
                  <a:pt x="2" y="17"/>
                </a:lnTo>
                <a:lnTo>
                  <a:pt x="3" y="14"/>
                </a:lnTo>
                <a:lnTo>
                  <a:pt x="3" y="20"/>
                </a:lnTo>
                <a:lnTo>
                  <a:pt x="3" y="12"/>
                </a:lnTo>
                <a:lnTo>
                  <a:pt x="3" y="17"/>
                </a:lnTo>
                <a:lnTo>
                  <a:pt x="5" y="15"/>
                </a:lnTo>
                <a:lnTo>
                  <a:pt x="5" y="19"/>
                </a:lnTo>
                <a:lnTo>
                  <a:pt x="5" y="4"/>
                </a:lnTo>
                <a:lnTo>
                  <a:pt x="6" y="5"/>
                </a:lnTo>
                <a:lnTo>
                  <a:pt x="6" y="19"/>
                </a:lnTo>
                <a:lnTo>
                  <a:pt x="6" y="10"/>
                </a:lnTo>
                <a:lnTo>
                  <a:pt x="7" y="12"/>
                </a:lnTo>
                <a:lnTo>
                  <a:pt x="7" y="23"/>
                </a:lnTo>
                <a:lnTo>
                  <a:pt x="7" y="18"/>
                </a:lnTo>
                <a:lnTo>
                  <a:pt x="8" y="17"/>
                </a:lnTo>
                <a:lnTo>
                  <a:pt x="8" y="20"/>
                </a:lnTo>
                <a:lnTo>
                  <a:pt x="8" y="9"/>
                </a:lnTo>
                <a:lnTo>
                  <a:pt x="8" y="18"/>
                </a:lnTo>
                <a:lnTo>
                  <a:pt x="10" y="17"/>
                </a:lnTo>
                <a:lnTo>
                  <a:pt x="10" y="27"/>
                </a:lnTo>
                <a:lnTo>
                  <a:pt x="10" y="0"/>
                </a:lnTo>
                <a:lnTo>
                  <a:pt x="11" y="2"/>
                </a:lnTo>
                <a:lnTo>
                  <a:pt x="11" y="22"/>
                </a:lnTo>
                <a:lnTo>
                  <a:pt x="11" y="14"/>
                </a:lnTo>
                <a:lnTo>
                  <a:pt x="12" y="13"/>
                </a:lnTo>
                <a:lnTo>
                  <a:pt x="12" y="20"/>
                </a:lnTo>
                <a:lnTo>
                  <a:pt x="12" y="18"/>
                </a:lnTo>
                <a:lnTo>
                  <a:pt x="13" y="17"/>
                </a:lnTo>
                <a:lnTo>
                  <a:pt x="13" y="19"/>
                </a:lnTo>
                <a:lnTo>
                  <a:pt x="13" y="9"/>
                </a:lnTo>
                <a:lnTo>
                  <a:pt x="13" y="18"/>
                </a:lnTo>
                <a:lnTo>
                  <a:pt x="15" y="17"/>
                </a:lnTo>
                <a:lnTo>
                  <a:pt x="15" y="22"/>
                </a:lnTo>
                <a:lnTo>
                  <a:pt x="15" y="15"/>
                </a:lnTo>
                <a:lnTo>
                  <a:pt x="16" y="14"/>
                </a:lnTo>
                <a:lnTo>
                  <a:pt x="16" y="19"/>
                </a:lnTo>
                <a:lnTo>
                  <a:pt x="16" y="9"/>
                </a:lnTo>
                <a:lnTo>
                  <a:pt x="16" y="13"/>
                </a:lnTo>
                <a:lnTo>
                  <a:pt x="17" y="15"/>
                </a:lnTo>
                <a:lnTo>
                  <a:pt x="17" y="19"/>
                </a:lnTo>
                <a:lnTo>
                  <a:pt x="17" y="13"/>
                </a:lnTo>
                <a:lnTo>
                  <a:pt x="17" y="14"/>
                </a:lnTo>
                <a:lnTo>
                  <a:pt x="18" y="17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9"/>
                </a:lnTo>
                <a:lnTo>
                  <a:pt x="20" y="12"/>
                </a:lnTo>
                <a:lnTo>
                  <a:pt x="20" y="13"/>
                </a:lnTo>
                <a:lnTo>
                  <a:pt x="21" y="14"/>
                </a:lnTo>
                <a:lnTo>
                  <a:pt x="21" y="29"/>
                </a:lnTo>
                <a:lnTo>
                  <a:pt x="21" y="8"/>
                </a:lnTo>
                <a:lnTo>
                  <a:pt x="21" y="15"/>
                </a:lnTo>
                <a:lnTo>
                  <a:pt x="22" y="17"/>
                </a:lnTo>
                <a:lnTo>
                  <a:pt x="22" y="18"/>
                </a:lnTo>
                <a:lnTo>
                  <a:pt x="22" y="9"/>
                </a:lnTo>
                <a:lnTo>
                  <a:pt x="22" y="15"/>
                </a:lnTo>
                <a:lnTo>
                  <a:pt x="23" y="17"/>
                </a:lnTo>
                <a:lnTo>
                  <a:pt x="23" y="20"/>
                </a:lnTo>
                <a:lnTo>
                  <a:pt x="23" y="13"/>
                </a:lnTo>
                <a:lnTo>
                  <a:pt x="25" y="17"/>
                </a:lnTo>
                <a:lnTo>
                  <a:pt x="25" y="19"/>
                </a:lnTo>
                <a:lnTo>
                  <a:pt x="25" y="5"/>
                </a:lnTo>
                <a:lnTo>
                  <a:pt x="25" y="8"/>
                </a:lnTo>
                <a:lnTo>
                  <a:pt x="26" y="10"/>
                </a:lnTo>
                <a:lnTo>
                  <a:pt x="26" y="24"/>
                </a:lnTo>
                <a:lnTo>
                  <a:pt x="26" y="14"/>
                </a:lnTo>
                <a:lnTo>
                  <a:pt x="27" y="17"/>
                </a:lnTo>
                <a:lnTo>
                  <a:pt x="27" y="19"/>
                </a:lnTo>
                <a:lnTo>
                  <a:pt x="27" y="10"/>
                </a:lnTo>
                <a:lnTo>
                  <a:pt x="27" y="13"/>
                </a:lnTo>
                <a:lnTo>
                  <a:pt x="28" y="10"/>
                </a:lnTo>
                <a:lnTo>
                  <a:pt x="28" y="19"/>
                </a:lnTo>
                <a:lnTo>
                  <a:pt x="28" y="9"/>
                </a:lnTo>
                <a:lnTo>
                  <a:pt x="28" y="13"/>
                </a:lnTo>
                <a:lnTo>
                  <a:pt x="30" y="14"/>
                </a:lnTo>
                <a:lnTo>
                  <a:pt x="30" y="18"/>
                </a:lnTo>
                <a:lnTo>
                  <a:pt x="30" y="9"/>
                </a:lnTo>
                <a:lnTo>
                  <a:pt x="30" y="10"/>
                </a:lnTo>
                <a:lnTo>
                  <a:pt x="31" y="13"/>
                </a:lnTo>
                <a:lnTo>
                  <a:pt x="31" y="18"/>
                </a:lnTo>
                <a:lnTo>
                  <a:pt x="31" y="12"/>
                </a:lnTo>
                <a:lnTo>
                  <a:pt x="31" y="17"/>
                </a:lnTo>
                <a:lnTo>
                  <a:pt x="32" y="15"/>
                </a:lnTo>
                <a:lnTo>
                  <a:pt x="32" y="19"/>
                </a:lnTo>
                <a:lnTo>
                  <a:pt x="32" y="9"/>
                </a:lnTo>
                <a:lnTo>
                  <a:pt x="32" y="17"/>
                </a:lnTo>
                <a:lnTo>
                  <a:pt x="33" y="15"/>
                </a:lnTo>
                <a:lnTo>
                  <a:pt x="33" y="18"/>
                </a:lnTo>
                <a:lnTo>
                  <a:pt x="33" y="12"/>
                </a:lnTo>
                <a:lnTo>
                  <a:pt x="35" y="10"/>
                </a:lnTo>
                <a:lnTo>
                  <a:pt x="35" y="19"/>
                </a:lnTo>
                <a:lnTo>
                  <a:pt x="35" y="9"/>
                </a:lnTo>
                <a:lnTo>
                  <a:pt x="35" y="13"/>
                </a:lnTo>
                <a:lnTo>
                  <a:pt x="36" y="14"/>
                </a:lnTo>
                <a:lnTo>
                  <a:pt x="36" y="19"/>
                </a:lnTo>
                <a:lnTo>
                  <a:pt x="36" y="4"/>
                </a:lnTo>
                <a:lnTo>
                  <a:pt x="36" y="13"/>
                </a:lnTo>
                <a:lnTo>
                  <a:pt x="37" y="14"/>
                </a:lnTo>
                <a:lnTo>
                  <a:pt x="37" y="19"/>
                </a:lnTo>
                <a:lnTo>
                  <a:pt x="37" y="13"/>
                </a:lnTo>
                <a:lnTo>
                  <a:pt x="38" y="14"/>
                </a:lnTo>
                <a:lnTo>
                  <a:pt x="38" y="18"/>
                </a:lnTo>
                <a:lnTo>
                  <a:pt x="38" y="12"/>
                </a:lnTo>
                <a:lnTo>
                  <a:pt x="38" y="14"/>
                </a:lnTo>
                <a:lnTo>
                  <a:pt x="40" y="13"/>
                </a:lnTo>
                <a:lnTo>
                  <a:pt x="40" y="12"/>
                </a:lnTo>
                <a:lnTo>
                  <a:pt x="40" y="22"/>
                </a:lnTo>
                <a:lnTo>
                  <a:pt x="41" y="18"/>
                </a:lnTo>
                <a:lnTo>
                  <a:pt x="41" y="9"/>
                </a:lnTo>
                <a:lnTo>
                  <a:pt x="41" y="17"/>
                </a:lnTo>
                <a:lnTo>
                  <a:pt x="42" y="15"/>
                </a:lnTo>
                <a:lnTo>
                  <a:pt x="42" y="22"/>
                </a:lnTo>
                <a:lnTo>
                  <a:pt x="42" y="12"/>
                </a:lnTo>
                <a:lnTo>
                  <a:pt x="42" y="1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35" name="Freeform 84"/>
          <p:cNvSpPr>
            <a:spLocks/>
          </p:cNvSpPr>
          <p:nvPr/>
        </p:nvSpPr>
        <p:spPr bwMode="auto">
          <a:xfrm>
            <a:off x="1128713" y="1200150"/>
            <a:ext cx="153987" cy="88900"/>
          </a:xfrm>
          <a:custGeom>
            <a:avLst/>
            <a:gdLst>
              <a:gd name="T0" fmla="*/ 2147483646 w 44"/>
              <a:gd name="T1" fmla="*/ 2147483646 h 25"/>
              <a:gd name="T2" fmla="*/ 2147483646 w 44"/>
              <a:gd name="T3" fmla="*/ 2147483646 h 25"/>
              <a:gd name="T4" fmla="*/ 2147483646 w 44"/>
              <a:gd name="T5" fmla="*/ 2147483646 h 25"/>
              <a:gd name="T6" fmla="*/ 2147483646 w 44"/>
              <a:gd name="T7" fmla="*/ 2147483646 h 25"/>
              <a:gd name="T8" fmla="*/ 2147483646 w 44"/>
              <a:gd name="T9" fmla="*/ 2147483646 h 25"/>
              <a:gd name="T10" fmla="*/ 2147483646 w 44"/>
              <a:gd name="T11" fmla="*/ 2147483646 h 25"/>
              <a:gd name="T12" fmla="*/ 2147483646 w 44"/>
              <a:gd name="T13" fmla="*/ 2147483646 h 25"/>
              <a:gd name="T14" fmla="*/ 2147483646 w 44"/>
              <a:gd name="T15" fmla="*/ 2147483646 h 25"/>
              <a:gd name="T16" fmla="*/ 2147483646 w 44"/>
              <a:gd name="T17" fmla="*/ 2147483646 h 25"/>
              <a:gd name="T18" fmla="*/ 2147483646 w 44"/>
              <a:gd name="T19" fmla="*/ 2147483646 h 25"/>
              <a:gd name="T20" fmla="*/ 2147483646 w 44"/>
              <a:gd name="T21" fmla="*/ 2147483646 h 25"/>
              <a:gd name="T22" fmla="*/ 2147483646 w 44"/>
              <a:gd name="T23" fmla="*/ 2147483646 h 25"/>
              <a:gd name="T24" fmla="*/ 2147483646 w 44"/>
              <a:gd name="T25" fmla="*/ 2147483646 h 25"/>
              <a:gd name="T26" fmla="*/ 2147483646 w 44"/>
              <a:gd name="T27" fmla="*/ 2147483646 h 25"/>
              <a:gd name="T28" fmla="*/ 2147483646 w 44"/>
              <a:gd name="T29" fmla="*/ 2147483646 h 25"/>
              <a:gd name="T30" fmla="*/ 2147483646 w 44"/>
              <a:gd name="T31" fmla="*/ 2147483646 h 25"/>
              <a:gd name="T32" fmla="*/ 2147483646 w 44"/>
              <a:gd name="T33" fmla="*/ 2147483646 h 25"/>
              <a:gd name="T34" fmla="*/ 2147483646 w 44"/>
              <a:gd name="T35" fmla="*/ 2147483646 h 25"/>
              <a:gd name="T36" fmla="*/ 2147483646 w 44"/>
              <a:gd name="T37" fmla="*/ 2147483646 h 25"/>
              <a:gd name="T38" fmla="*/ 2147483646 w 44"/>
              <a:gd name="T39" fmla="*/ 2147483646 h 25"/>
              <a:gd name="T40" fmla="*/ 2147483646 w 44"/>
              <a:gd name="T41" fmla="*/ 2147483646 h 25"/>
              <a:gd name="T42" fmla="*/ 2147483646 w 44"/>
              <a:gd name="T43" fmla="*/ 2147483646 h 25"/>
              <a:gd name="T44" fmla="*/ 2147483646 w 44"/>
              <a:gd name="T45" fmla="*/ 2147483646 h 25"/>
              <a:gd name="T46" fmla="*/ 2147483646 w 44"/>
              <a:gd name="T47" fmla="*/ 2147483646 h 25"/>
              <a:gd name="T48" fmla="*/ 2147483646 w 44"/>
              <a:gd name="T49" fmla="*/ 2147483646 h 25"/>
              <a:gd name="T50" fmla="*/ 2147483646 w 44"/>
              <a:gd name="T51" fmla="*/ 2147483646 h 25"/>
              <a:gd name="T52" fmla="*/ 2147483646 w 44"/>
              <a:gd name="T53" fmla="*/ 2147483646 h 25"/>
              <a:gd name="T54" fmla="*/ 2147483646 w 44"/>
              <a:gd name="T55" fmla="*/ 2147483646 h 25"/>
              <a:gd name="T56" fmla="*/ 2147483646 w 44"/>
              <a:gd name="T57" fmla="*/ 2147483646 h 25"/>
              <a:gd name="T58" fmla="*/ 2147483646 w 44"/>
              <a:gd name="T59" fmla="*/ 2147483646 h 25"/>
              <a:gd name="T60" fmla="*/ 2147483646 w 44"/>
              <a:gd name="T61" fmla="*/ 2147483646 h 25"/>
              <a:gd name="T62" fmla="*/ 2147483646 w 44"/>
              <a:gd name="T63" fmla="*/ 2147483646 h 25"/>
              <a:gd name="T64" fmla="*/ 2147483646 w 44"/>
              <a:gd name="T65" fmla="*/ 2147483646 h 25"/>
              <a:gd name="T66" fmla="*/ 2147483646 w 44"/>
              <a:gd name="T67" fmla="*/ 2147483646 h 25"/>
              <a:gd name="T68" fmla="*/ 2147483646 w 44"/>
              <a:gd name="T69" fmla="*/ 2147483646 h 25"/>
              <a:gd name="T70" fmla="*/ 2147483646 w 44"/>
              <a:gd name="T71" fmla="*/ 2147483646 h 25"/>
              <a:gd name="T72" fmla="*/ 2147483646 w 44"/>
              <a:gd name="T73" fmla="*/ 2147483646 h 25"/>
              <a:gd name="T74" fmla="*/ 2147483646 w 44"/>
              <a:gd name="T75" fmla="*/ 2147483646 h 25"/>
              <a:gd name="T76" fmla="*/ 2147483646 w 44"/>
              <a:gd name="T77" fmla="*/ 2147483646 h 25"/>
              <a:gd name="T78" fmla="*/ 2147483646 w 44"/>
              <a:gd name="T79" fmla="*/ 2147483646 h 25"/>
              <a:gd name="T80" fmla="*/ 2147483646 w 44"/>
              <a:gd name="T81" fmla="*/ 2147483646 h 25"/>
              <a:gd name="T82" fmla="*/ 2147483646 w 44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25"/>
              <a:gd name="T128" fmla="*/ 44 w 44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25">
                <a:moveTo>
                  <a:pt x="0" y="15"/>
                </a:moveTo>
                <a:lnTo>
                  <a:pt x="1" y="12"/>
                </a:lnTo>
                <a:lnTo>
                  <a:pt x="1" y="18"/>
                </a:lnTo>
                <a:lnTo>
                  <a:pt x="1" y="11"/>
                </a:lnTo>
                <a:lnTo>
                  <a:pt x="1" y="12"/>
                </a:lnTo>
                <a:lnTo>
                  <a:pt x="3" y="13"/>
                </a:lnTo>
                <a:lnTo>
                  <a:pt x="3" y="17"/>
                </a:lnTo>
                <a:lnTo>
                  <a:pt x="4" y="16"/>
                </a:lnTo>
                <a:lnTo>
                  <a:pt x="4" y="20"/>
                </a:lnTo>
                <a:lnTo>
                  <a:pt x="4" y="11"/>
                </a:lnTo>
                <a:lnTo>
                  <a:pt x="4" y="12"/>
                </a:lnTo>
                <a:lnTo>
                  <a:pt x="5" y="13"/>
                </a:lnTo>
                <a:lnTo>
                  <a:pt x="5" y="16"/>
                </a:lnTo>
                <a:lnTo>
                  <a:pt x="5" y="11"/>
                </a:lnTo>
                <a:lnTo>
                  <a:pt x="6" y="12"/>
                </a:lnTo>
                <a:lnTo>
                  <a:pt x="6" y="17"/>
                </a:lnTo>
                <a:lnTo>
                  <a:pt x="6" y="7"/>
                </a:lnTo>
                <a:lnTo>
                  <a:pt x="6" y="12"/>
                </a:lnTo>
                <a:lnTo>
                  <a:pt x="8" y="13"/>
                </a:lnTo>
                <a:lnTo>
                  <a:pt x="8" y="18"/>
                </a:lnTo>
                <a:lnTo>
                  <a:pt x="8" y="10"/>
                </a:lnTo>
                <a:lnTo>
                  <a:pt x="9" y="8"/>
                </a:lnTo>
                <a:lnTo>
                  <a:pt x="9" y="22"/>
                </a:lnTo>
                <a:lnTo>
                  <a:pt x="9" y="11"/>
                </a:lnTo>
                <a:lnTo>
                  <a:pt x="10" y="12"/>
                </a:lnTo>
                <a:lnTo>
                  <a:pt x="10" y="16"/>
                </a:lnTo>
                <a:lnTo>
                  <a:pt x="10" y="8"/>
                </a:lnTo>
                <a:lnTo>
                  <a:pt x="11" y="7"/>
                </a:lnTo>
                <a:lnTo>
                  <a:pt x="11" y="20"/>
                </a:lnTo>
                <a:lnTo>
                  <a:pt x="11" y="13"/>
                </a:lnTo>
                <a:lnTo>
                  <a:pt x="13" y="16"/>
                </a:lnTo>
                <a:lnTo>
                  <a:pt x="13" y="18"/>
                </a:lnTo>
                <a:lnTo>
                  <a:pt x="13" y="8"/>
                </a:lnTo>
                <a:lnTo>
                  <a:pt x="13" y="11"/>
                </a:lnTo>
                <a:lnTo>
                  <a:pt x="14" y="10"/>
                </a:lnTo>
                <a:lnTo>
                  <a:pt x="14" y="25"/>
                </a:lnTo>
                <a:lnTo>
                  <a:pt x="14" y="3"/>
                </a:lnTo>
                <a:lnTo>
                  <a:pt x="14" y="10"/>
                </a:lnTo>
                <a:lnTo>
                  <a:pt x="15" y="12"/>
                </a:lnTo>
                <a:lnTo>
                  <a:pt x="15" y="17"/>
                </a:lnTo>
                <a:lnTo>
                  <a:pt x="15" y="8"/>
                </a:lnTo>
                <a:lnTo>
                  <a:pt x="15" y="10"/>
                </a:lnTo>
                <a:lnTo>
                  <a:pt x="16" y="11"/>
                </a:lnTo>
                <a:lnTo>
                  <a:pt x="16" y="8"/>
                </a:lnTo>
                <a:lnTo>
                  <a:pt x="16" y="17"/>
                </a:lnTo>
                <a:lnTo>
                  <a:pt x="18" y="17"/>
                </a:lnTo>
                <a:lnTo>
                  <a:pt x="18" y="18"/>
                </a:lnTo>
                <a:lnTo>
                  <a:pt x="18" y="5"/>
                </a:lnTo>
                <a:lnTo>
                  <a:pt x="18" y="6"/>
                </a:lnTo>
                <a:lnTo>
                  <a:pt x="19" y="11"/>
                </a:lnTo>
                <a:lnTo>
                  <a:pt x="19" y="16"/>
                </a:lnTo>
                <a:lnTo>
                  <a:pt x="19" y="8"/>
                </a:lnTo>
                <a:lnTo>
                  <a:pt x="19" y="11"/>
                </a:lnTo>
                <a:lnTo>
                  <a:pt x="20" y="12"/>
                </a:lnTo>
                <a:lnTo>
                  <a:pt x="20" y="16"/>
                </a:lnTo>
                <a:lnTo>
                  <a:pt x="20" y="8"/>
                </a:lnTo>
                <a:lnTo>
                  <a:pt x="20" y="10"/>
                </a:lnTo>
                <a:lnTo>
                  <a:pt x="21" y="7"/>
                </a:lnTo>
                <a:lnTo>
                  <a:pt x="21" y="17"/>
                </a:lnTo>
                <a:lnTo>
                  <a:pt x="21" y="12"/>
                </a:lnTo>
                <a:lnTo>
                  <a:pt x="23" y="11"/>
                </a:lnTo>
                <a:lnTo>
                  <a:pt x="23" y="17"/>
                </a:lnTo>
                <a:lnTo>
                  <a:pt x="23" y="8"/>
                </a:lnTo>
                <a:lnTo>
                  <a:pt x="23" y="12"/>
                </a:lnTo>
                <a:lnTo>
                  <a:pt x="24" y="11"/>
                </a:lnTo>
                <a:lnTo>
                  <a:pt x="24" y="18"/>
                </a:lnTo>
                <a:lnTo>
                  <a:pt x="24" y="0"/>
                </a:lnTo>
                <a:lnTo>
                  <a:pt x="24" y="8"/>
                </a:lnTo>
                <a:lnTo>
                  <a:pt x="25" y="10"/>
                </a:lnTo>
                <a:lnTo>
                  <a:pt x="25" y="17"/>
                </a:lnTo>
                <a:lnTo>
                  <a:pt x="25" y="16"/>
                </a:lnTo>
                <a:lnTo>
                  <a:pt x="26" y="13"/>
                </a:lnTo>
                <a:lnTo>
                  <a:pt x="26" y="17"/>
                </a:lnTo>
                <a:lnTo>
                  <a:pt x="26" y="10"/>
                </a:lnTo>
                <a:lnTo>
                  <a:pt x="26" y="13"/>
                </a:lnTo>
                <a:lnTo>
                  <a:pt x="28" y="11"/>
                </a:lnTo>
                <a:lnTo>
                  <a:pt x="28" y="17"/>
                </a:lnTo>
                <a:lnTo>
                  <a:pt x="28" y="7"/>
                </a:lnTo>
                <a:lnTo>
                  <a:pt x="28" y="12"/>
                </a:lnTo>
                <a:lnTo>
                  <a:pt x="29" y="11"/>
                </a:lnTo>
                <a:lnTo>
                  <a:pt x="29" y="23"/>
                </a:lnTo>
                <a:lnTo>
                  <a:pt x="29" y="5"/>
                </a:lnTo>
                <a:lnTo>
                  <a:pt x="29" y="12"/>
                </a:lnTo>
                <a:lnTo>
                  <a:pt x="30" y="15"/>
                </a:lnTo>
                <a:lnTo>
                  <a:pt x="30" y="18"/>
                </a:lnTo>
                <a:lnTo>
                  <a:pt x="30" y="11"/>
                </a:lnTo>
                <a:lnTo>
                  <a:pt x="30" y="15"/>
                </a:lnTo>
                <a:lnTo>
                  <a:pt x="31" y="13"/>
                </a:lnTo>
                <a:lnTo>
                  <a:pt x="31" y="22"/>
                </a:lnTo>
                <a:lnTo>
                  <a:pt x="31" y="10"/>
                </a:lnTo>
                <a:lnTo>
                  <a:pt x="33" y="12"/>
                </a:lnTo>
                <a:lnTo>
                  <a:pt x="33" y="10"/>
                </a:lnTo>
                <a:lnTo>
                  <a:pt x="33" y="18"/>
                </a:lnTo>
                <a:lnTo>
                  <a:pt x="34" y="21"/>
                </a:lnTo>
                <a:lnTo>
                  <a:pt x="34" y="11"/>
                </a:lnTo>
                <a:lnTo>
                  <a:pt x="34" y="15"/>
                </a:lnTo>
                <a:lnTo>
                  <a:pt x="35" y="16"/>
                </a:lnTo>
                <a:lnTo>
                  <a:pt x="35" y="18"/>
                </a:lnTo>
                <a:lnTo>
                  <a:pt x="35" y="6"/>
                </a:lnTo>
                <a:lnTo>
                  <a:pt x="35" y="18"/>
                </a:lnTo>
                <a:lnTo>
                  <a:pt x="36" y="17"/>
                </a:lnTo>
                <a:lnTo>
                  <a:pt x="36" y="8"/>
                </a:lnTo>
                <a:lnTo>
                  <a:pt x="36" y="15"/>
                </a:lnTo>
                <a:lnTo>
                  <a:pt x="38" y="12"/>
                </a:lnTo>
                <a:lnTo>
                  <a:pt x="38" y="18"/>
                </a:lnTo>
                <a:lnTo>
                  <a:pt x="38" y="8"/>
                </a:lnTo>
                <a:lnTo>
                  <a:pt x="38" y="11"/>
                </a:lnTo>
                <a:lnTo>
                  <a:pt x="39" y="16"/>
                </a:lnTo>
                <a:lnTo>
                  <a:pt x="39" y="22"/>
                </a:lnTo>
                <a:lnTo>
                  <a:pt x="39" y="7"/>
                </a:lnTo>
                <a:lnTo>
                  <a:pt x="39" y="13"/>
                </a:lnTo>
                <a:lnTo>
                  <a:pt x="40" y="11"/>
                </a:lnTo>
                <a:lnTo>
                  <a:pt x="40" y="16"/>
                </a:lnTo>
                <a:lnTo>
                  <a:pt x="40" y="8"/>
                </a:lnTo>
                <a:lnTo>
                  <a:pt x="40" y="11"/>
                </a:lnTo>
                <a:lnTo>
                  <a:pt x="41" y="12"/>
                </a:lnTo>
                <a:lnTo>
                  <a:pt x="41" y="16"/>
                </a:lnTo>
                <a:lnTo>
                  <a:pt x="41" y="8"/>
                </a:lnTo>
                <a:lnTo>
                  <a:pt x="41" y="13"/>
                </a:lnTo>
                <a:lnTo>
                  <a:pt x="43" y="15"/>
                </a:lnTo>
                <a:lnTo>
                  <a:pt x="43" y="16"/>
                </a:lnTo>
                <a:lnTo>
                  <a:pt x="43" y="10"/>
                </a:lnTo>
                <a:lnTo>
                  <a:pt x="43" y="15"/>
                </a:lnTo>
                <a:lnTo>
                  <a:pt x="44" y="12"/>
                </a:lnTo>
                <a:lnTo>
                  <a:pt x="44" y="25"/>
                </a:lnTo>
                <a:lnTo>
                  <a:pt x="44" y="7"/>
                </a:lnTo>
                <a:lnTo>
                  <a:pt x="44" y="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36" name="Freeform 85"/>
          <p:cNvSpPr>
            <a:spLocks/>
          </p:cNvSpPr>
          <p:nvPr/>
        </p:nvSpPr>
        <p:spPr bwMode="auto">
          <a:xfrm>
            <a:off x="1282700" y="1200150"/>
            <a:ext cx="149225" cy="80963"/>
          </a:xfrm>
          <a:custGeom>
            <a:avLst/>
            <a:gdLst>
              <a:gd name="T0" fmla="*/ 2147483646 w 42"/>
              <a:gd name="T1" fmla="*/ 2147483646 h 23"/>
              <a:gd name="T2" fmla="*/ 2147483646 w 42"/>
              <a:gd name="T3" fmla="*/ 2147483646 h 23"/>
              <a:gd name="T4" fmla="*/ 2147483646 w 42"/>
              <a:gd name="T5" fmla="*/ 2147483646 h 23"/>
              <a:gd name="T6" fmla="*/ 2147483646 w 42"/>
              <a:gd name="T7" fmla="*/ 2147483646 h 23"/>
              <a:gd name="T8" fmla="*/ 2147483646 w 42"/>
              <a:gd name="T9" fmla="*/ 2147483646 h 23"/>
              <a:gd name="T10" fmla="*/ 2147483646 w 42"/>
              <a:gd name="T11" fmla="*/ 2147483646 h 23"/>
              <a:gd name="T12" fmla="*/ 2147483646 w 42"/>
              <a:gd name="T13" fmla="*/ 2147483646 h 23"/>
              <a:gd name="T14" fmla="*/ 2147483646 w 42"/>
              <a:gd name="T15" fmla="*/ 2147483646 h 23"/>
              <a:gd name="T16" fmla="*/ 2147483646 w 42"/>
              <a:gd name="T17" fmla="*/ 2147483646 h 23"/>
              <a:gd name="T18" fmla="*/ 2147483646 w 42"/>
              <a:gd name="T19" fmla="*/ 2147483646 h 23"/>
              <a:gd name="T20" fmla="*/ 2147483646 w 42"/>
              <a:gd name="T21" fmla="*/ 2147483646 h 23"/>
              <a:gd name="T22" fmla="*/ 2147483646 w 42"/>
              <a:gd name="T23" fmla="*/ 2147483646 h 23"/>
              <a:gd name="T24" fmla="*/ 2147483646 w 42"/>
              <a:gd name="T25" fmla="*/ 2147483646 h 23"/>
              <a:gd name="T26" fmla="*/ 2147483646 w 42"/>
              <a:gd name="T27" fmla="*/ 2147483646 h 23"/>
              <a:gd name="T28" fmla="*/ 2147483646 w 42"/>
              <a:gd name="T29" fmla="*/ 2147483646 h 23"/>
              <a:gd name="T30" fmla="*/ 2147483646 w 42"/>
              <a:gd name="T31" fmla="*/ 2147483646 h 23"/>
              <a:gd name="T32" fmla="*/ 2147483646 w 42"/>
              <a:gd name="T33" fmla="*/ 2147483646 h 23"/>
              <a:gd name="T34" fmla="*/ 2147483646 w 42"/>
              <a:gd name="T35" fmla="*/ 2147483646 h 23"/>
              <a:gd name="T36" fmla="*/ 2147483646 w 42"/>
              <a:gd name="T37" fmla="*/ 2147483646 h 23"/>
              <a:gd name="T38" fmla="*/ 2147483646 w 42"/>
              <a:gd name="T39" fmla="*/ 2147483646 h 23"/>
              <a:gd name="T40" fmla="*/ 2147483646 w 42"/>
              <a:gd name="T41" fmla="*/ 2147483646 h 23"/>
              <a:gd name="T42" fmla="*/ 2147483646 w 42"/>
              <a:gd name="T43" fmla="*/ 2147483646 h 23"/>
              <a:gd name="T44" fmla="*/ 2147483646 w 42"/>
              <a:gd name="T45" fmla="*/ 2147483646 h 23"/>
              <a:gd name="T46" fmla="*/ 2147483646 w 42"/>
              <a:gd name="T47" fmla="*/ 2147483646 h 23"/>
              <a:gd name="T48" fmla="*/ 2147483646 w 42"/>
              <a:gd name="T49" fmla="*/ 2147483646 h 23"/>
              <a:gd name="T50" fmla="*/ 2147483646 w 42"/>
              <a:gd name="T51" fmla="*/ 2147483646 h 23"/>
              <a:gd name="T52" fmla="*/ 2147483646 w 42"/>
              <a:gd name="T53" fmla="*/ 2147483646 h 23"/>
              <a:gd name="T54" fmla="*/ 2147483646 w 42"/>
              <a:gd name="T55" fmla="*/ 2147483646 h 23"/>
              <a:gd name="T56" fmla="*/ 2147483646 w 42"/>
              <a:gd name="T57" fmla="*/ 2147483646 h 23"/>
              <a:gd name="T58" fmla="*/ 2147483646 w 42"/>
              <a:gd name="T59" fmla="*/ 2147483646 h 23"/>
              <a:gd name="T60" fmla="*/ 2147483646 w 42"/>
              <a:gd name="T61" fmla="*/ 2147483646 h 23"/>
              <a:gd name="T62" fmla="*/ 2147483646 w 42"/>
              <a:gd name="T63" fmla="*/ 2147483646 h 23"/>
              <a:gd name="T64" fmla="*/ 2147483646 w 42"/>
              <a:gd name="T65" fmla="*/ 2147483646 h 23"/>
              <a:gd name="T66" fmla="*/ 2147483646 w 42"/>
              <a:gd name="T67" fmla="*/ 2147483646 h 23"/>
              <a:gd name="T68" fmla="*/ 2147483646 w 42"/>
              <a:gd name="T69" fmla="*/ 2147483646 h 23"/>
              <a:gd name="T70" fmla="*/ 2147483646 w 42"/>
              <a:gd name="T71" fmla="*/ 2147483646 h 23"/>
              <a:gd name="T72" fmla="*/ 2147483646 w 42"/>
              <a:gd name="T73" fmla="*/ 2147483646 h 23"/>
              <a:gd name="T74" fmla="*/ 2147483646 w 42"/>
              <a:gd name="T75" fmla="*/ 2147483646 h 23"/>
              <a:gd name="T76" fmla="*/ 2147483646 w 42"/>
              <a:gd name="T77" fmla="*/ 2147483646 h 23"/>
              <a:gd name="T78" fmla="*/ 2147483646 w 42"/>
              <a:gd name="T79" fmla="*/ 2147483646 h 23"/>
              <a:gd name="T80" fmla="*/ 2147483646 w 42"/>
              <a:gd name="T81" fmla="*/ 2147483646 h 23"/>
              <a:gd name="T82" fmla="*/ 2147483646 w 4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3"/>
              <a:gd name="T128" fmla="*/ 42 w 4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3">
                <a:moveTo>
                  <a:pt x="0" y="8"/>
                </a:moveTo>
                <a:lnTo>
                  <a:pt x="1" y="13"/>
                </a:lnTo>
                <a:lnTo>
                  <a:pt x="1" y="20"/>
                </a:lnTo>
                <a:lnTo>
                  <a:pt x="1" y="10"/>
                </a:lnTo>
                <a:lnTo>
                  <a:pt x="1" y="11"/>
                </a:lnTo>
                <a:lnTo>
                  <a:pt x="2" y="12"/>
                </a:lnTo>
                <a:lnTo>
                  <a:pt x="2" y="16"/>
                </a:lnTo>
                <a:lnTo>
                  <a:pt x="2" y="6"/>
                </a:lnTo>
                <a:lnTo>
                  <a:pt x="2" y="15"/>
                </a:lnTo>
                <a:lnTo>
                  <a:pt x="4" y="13"/>
                </a:lnTo>
                <a:lnTo>
                  <a:pt x="4" y="18"/>
                </a:lnTo>
                <a:lnTo>
                  <a:pt x="4" y="10"/>
                </a:lnTo>
                <a:lnTo>
                  <a:pt x="4" y="11"/>
                </a:lnTo>
                <a:lnTo>
                  <a:pt x="5" y="12"/>
                </a:lnTo>
                <a:lnTo>
                  <a:pt x="5" y="18"/>
                </a:lnTo>
                <a:lnTo>
                  <a:pt x="5" y="7"/>
                </a:lnTo>
                <a:lnTo>
                  <a:pt x="5" y="8"/>
                </a:lnTo>
                <a:lnTo>
                  <a:pt x="6" y="10"/>
                </a:lnTo>
                <a:lnTo>
                  <a:pt x="6" y="16"/>
                </a:lnTo>
                <a:lnTo>
                  <a:pt x="6" y="8"/>
                </a:lnTo>
                <a:lnTo>
                  <a:pt x="6" y="12"/>
                </a:lnTo>
                <a:lnTo>
                  <a:pt x="7" y="11"/>
                </a:lnTo>
                <a:lnTo>
                  <a:pt x="7" y="17"/>
                </a:lnTo>
                <a:lnTo>
                  <a:pt x="7" y="8"/>
                </a:lnTo>
                <a:lnTo>
                  <a:pt x="7" y="15"/>
                </a:lnTo>
                <a:lnTo>
                  <a:pt x="9" y="13"/>
                </a:lnTo>
                <a:lnTo>
                  <a:pt x="9" y="16"/>
                </a:lnTo>
                <a:lnTo>
                  <a:pt x="9" y="10"/>
                </a:lnTo>
                <a:lnTo>
                  <a:pt x="9" y="11"/>
                </a:lnTo>
                <a:lnTo>
                  <a:pt x="10" y="12"/>
                </a:lnTo>
                <a:lnTo>
                  <a:pt x="10" y="17"/>
                </a:lnTo>
                <a:lnTo>
                  <a:pt x="10" y="3"/>
                </a:lnTo>
                <a:lnTo>
                  <a:pt x="10" y="6"/>
                </a:lnTo>
                <a:lnTo>
                  <a:pt x="11" y="7"/>
                </a:lnTo>
                <a:lnTo>
                  <a:pt x="11" y="17"/>
                </a:lnTo>
                <a:lnTo>
                  <a:pt x="11" y="11"/>
                </a:lnTo>
                <a:lnTo>
                  <a:pt x="12" y="13"/>
                </a:lnTo>
                <a:lnTo>
                  <a:pt x="12" y="21"/>
                </a:lnTo>
                <a:lnTo>
                  <a:pt x="12" y="10"/>
                </a:lnTo>
                <a:lnTo>
                  <a:pt x="12" y="15"/>
                </a:lnTo>
                <a:lnTo>
                  <a:pt x="14" y="12"/>
                </a:lnTo>
                <a:lnTo>
                  <a:pt x="14" y="16"/>
                </a:lnTo>
                <a:lnTo>
                  <a:pt x="14" y="8"/>
                </a:lnTo>
                <a:lnTo>
                  <a:pt x="14" y="15"/>
                </a:lnTo>
                <a:lnTo>
                  <a:pt x="15" y="13"/>
                </a:lnTo>
                <a:lnTo>
                  <a:pt x="15" y="23"/>
                </a:lnTo>
                <a:lnTo>
                  <a:pt x="15" y="0"/>
                </a:lnTo>
                <a:lnTo>
                  <a:pt x="15" y="8"/>
                </a:lnTo>
                <a:lnTo>
                  <a:pt x="16" y="15"/>
                </a:lnTo>
                <a:lnTo>
                  <a:pt x="16" y="18"/>
                </a:lnTo>
                <a:lnTo>
                  <a:pt x="16" y="6"/>
                </a:lnTo>
                <a:lnTo>
                  <a:pt x="16" y="16"/>
                </a:lnTo>
                <a:lnTo>
                  <a:pt x="17" y="17"/>
                </a:lnTo>
                <a:lnTo>
                  <a:pt x="17" y="18"/>
                </a:lnTo>
                <a:lnTo>
                  <a:pt x="17" y="12"/>
                </a:lnTo>
                <a:lnTo>
                  <a:pt x="17" y="17"/>
                </a:lnTo>
                <a:lnTo>
                  <a:pt x="19" y="15"/>
                </a:lnTo>
                <a:lnTo>
                  <a:pt x="19" y="18"/>
                </a:lnTo>
                <a:lnTo>
                  <a:pt x="19" y="7"/>
                </a:lnTo>
                <a:lnTo>
                  <a:pt x="19" y="17"/>
                </a:lnTo>
                <a:lnTo>
                  <a:pt x="20" y="16"/>
                </a:lnTo>
                <a:lnTo>
                  <a:pt x="20" y="22"/>
                </a:lnTo>
                <a:lnTo>
                  <a:pt x="20" y="10"/>
                </a:lnTo>
                <a:lnTo>
                  <a:pt x="21" y="8"/>
                </a:lnTo>
                <a:lnTo>
                  <a:pt x="21" y="18"/>
                </a:lnTo>
                <a:lnTo>
                  <a:pt x="21" y="7"/>
                </a:lnTo>
                <a:lnTo>
                  <a:pt x="21" y="16"/>
                </a:lnTo>
                <a:lnTo>
                  <a:pt x="22" y="15"/>
                </a:lnTo>
                <a:lnTo>
                  <a:pt x="22" y="17"/>
                </a:lnTo>
                <a:lnTo>
                  <a:pt x="22" y="8"/>
                </a:lnTo>
                <a:lnTo>
                  <a:pt x="24" y="12"/>
                </a:lnTo>
                <a:lnTo>
                  <a:pt x="24" y="17"/>
                </a:lnTo>
                <a:lnTo>
                  <a:pt x="24" y="7"/>
                </a:lnTo>
                <a:lnTo>
                  <a:pt x="24" y="13"/>
                </a:lnTo>
                <a:lnTo>
                  <a:pt x="25" y="16"/>
                </a:lnTo>
                <a:lnTo>
                  <a:pt x="25" y="17"/>
                </a:lnTo>
                <a:lnTo>
                  <a:pt x="25" y="8"/>
                </a:lnTo>
                <a:lnTo>
                  <a:pt x="25" y="12"/>
                </a:lnTo>
                <a:lnTo>
                  <a:pt x="26" y="16"/>
                </a:lnTo>
                <a:lnTo>
                  <a:pt x="26" y="22"/>
                </a:lnTo>
                <a:lnTo>
                  <a:pt x="26" y="7"/>
                </a:lnTo>
                <a:lnTo>
                  <a:pt x="26" y="15"/>
                </a:lnTo>
                <a:lnTo>
                  <a:pt x="27" y="11"/>
                </a:lnTo>
                <a:lnTo>
                  <a:pt x="27" y="16"/>
                </a:lnTo>
                <a:lnTo>
                  <a:pt x="27" y="8"/>
                </a:lnTo>
                <a:lnTo>
                  <a:pt x="27" y="13"/>
                </a:lnTo>
                <a:lnTo>
                  <a:pt x="29" y="11"/>
                </a:lnTo>
                <a:lnTo>
                  <a:pt x="29" y="20"/>
                </a:lnTo>
                <a:lnTo>
                  <a:pt x="29" y="10"/>
                </a:lnTo>
                <a:lnTo>
                  <a:pt x="29" y="12"/>
                </a:lnTo>
                <a:lnTo>
                  <a:pt x="30" y="16"/>
                </a:lnTo>
                <a:lnTo>
                  <a:pt x="30" y="20"/>
                </a:lnTo>
                <a:lnTo>
                  <a:pt x="30" y="6"/>
                </a:lnTo>
                <a:lnTo>
                  <a:pt x="30" y="16"/>
                </a:lnTo>
                <a:lnTo>
                  <a:pt x="31" y="18"/>
                </a:lnTo>
                <a:lnTo>
                  <a:pt x="31" y="22"/>
                </a:lnTo>
                <a:lnTo>
                  <a:pt x="31" y="11"/>
                </a:lnTo>
                <a:lnTo>
                  <a:pt x="31" y="16"/>
                </a:lnTo>
                <a:lnTo>
                  <a:pt x="32" y="13"/>
                </a:lnTo>
                <a:lnTo>
                  <a:pt x="32" y="15"/>
                </a:lnTo>
                <a:lnTo>
                  <a:pt x="32" y="7"/>
                </a:lnTo>
                <a:lnTo>
                  <a:pt x="32" y="11"/>
                </a:lnTo>
                <a:lnTo>
                  <a:pt x="34" y="13"/>
                </a:lnTo>
                <a:lnTo>
                  <a:pt x="34" y="17"/>
                </a:lnTo>
                <a:lnTo>
                  <a:pt x="34" y="11"/>
                </a:lnTo>
                <a:lnTo>
                  <a:pt x="34" y="13"/>
                </a:lnTo>
                <a:lnTo>
                  <a:pt x="35" y="12"/>
                </a:lnTo>
                <a:lnTo>
                  <a:pt x="35" y="17"/>
                </a:lnTo>
                <a:lnTo>
                  <a:pt x="35" y="5"/>
                </a:lnTo>
                <a:lnTo>
                  <a:pt x="36" y="6"/>
                </a:lnTo>
                <a:lnTo>
                  <a:pt x="36" y="17"/>
                </a:lnTo>
                <a:lnTo>
                  <a:pt x="36" y="16"/>
                </a:lnTo>
                <a:lnTo>
                  <a:pt x="37" y="17"/>
                </a:lnTo>
                <a:lnTo>
                  <a:pt x="37" y="8"/>
                </a:lnTo>
                <a:lnTo>
                  <a:pt x="37" y="16"/>
                </a:lnTo>
                <a:lnTo>
                  <a:pt x="39" y="15"/>
                </a:lnTo>
                <a:lnTo>
                  <a:pt x="39" y="10"/>
                </a:lnTo>
                <a:lnTo>
                  <a:pt x="39" y="11"/>
                </a:lnTo>
                <a:lnTo>
                  <a:pt x="40" y="12"/>
                </a:lnTo>
                <a:lnTo>
                  <a:pt x="40" y="6"/>
                </a:lnTo>
                <a:lnTo>
                  <a:pt x="40" y="17"/>
                </a:lnTo>
                <a:lnTo>
                  <a:pt x="41" y="17"/>
                </a:lnTo>
                <a:lnTo>
                  <a:pt x="41" y="3"/>
                </a:lnTo>
                <a:lnTo>
                  <a:pt x="41" y="12"/>
                </a:lnTo>
                <a:lnTo>
                  <a:pt x="42" y="13"/>
                </a:lnTo>
                <a:lnTo>
                  <a:pt x="42" y="1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37" name="Freeform 86"/>
          <p:cNvSpPr>
            <a:spLocks/>
          </p:cNvSpPr>
          <p:nvPr/>
        </p:nvSpPr>
        <p:spPr bwMode="auto">
          <a:xfrm>
            <a:off x="1431925" y="1208088"/>
            <a:ext cx="150813" cy="69850"/>
          </a:xfrm>
          <a:custGeom>
            <a:avLst/>
            <a:gdLst>
              <a:gd name="T0" fmla="*/ 0 w 43"/>
              <a:gd name="T1" fmla="*/ 2147483646 h 20"/>
              <a:gd name="T2" fmla="*/ 2147483646 w 43"/>
              <a:gd name="T3" fmla="*/ 2147483646 h 20"/>
              <a:gd name="T4" fmla="*/ 2147483646 w 43"/>
              <a:gd name="T5" fmla="*/ 2147483646 h 20"/>
              <a:gd name="T6" fmla="*/ 2147483646 w 43"/>
              <a:gd name="T7" fmla="*/ 2147483646 h 20"/>
              <a:gd name="T8" fmla="*/ 2147483646 w 43"/>
              <a:gd name="T9" fmla="*/ 2147483646 h 20"/>
              <a:gd name="T10" fmla="*/ 2147483646 w 43"/>
              <a:gd name="T11" fmla="*/ 2147483646 h 20"/>
              <a:gd name="T12" fmla="*/ 2147483646 w 43"/>
              <a:gd name="T13" fmla="*/ 2147483646 h 20"/>
              <a:gd name="T14" fmla="*/ 2147483646 w 43"/>
              <a:gd name="T15" fmla="*/ 2147483646 h 20"/>
              <a:gd name="T16" fmla="*/ 2147483646 w 43"/>
              <a:gd name="T17" fmla="*/ 2147483646 h 20"/>
              <a:gd name="T18" fmla="*/ 2147483646 w 43"/>
              <a:gd name="T19" fmla="*/ 2147483646 h 20"/>
              <a:gd name="T20" fmla="*/ 2147483646 w 43"/>
              <a:gd name="T21" fmla="*/ 2147483646 h 20"/>
              <a:gd name="T22" fmla="*/ 2147483646 w 43"/>
              <a:gd name="T23" fmla="*/ 2147483646 h 20"/>
              <a:gd name="T24" fmla="*/ 2147483646 w 43"/>
              <a:gd name="T25" fmla="*/ 2147483646 h 20"/>
              <a:gd name="T26" fmla="*/ 2147483646 w 43"/>
              <a:gd name="T27" fmla="*/ 2147483646 h 20"/>
              <a:gd name="T28" fmla="*/ 2147483646 w 43"/>
              <a:gd name="T29" fmla="*/ 2147483646 h 20"/>
              <a:gd name="T30" fmla="*/ 2147483646 w 43"/>
              <a:gd name="T31" fmla="*/ 2147483646 h 20"/>
              <a:gd name="T32" fmla="*/ 2147483646 w 43"/>
              <a:gd name="T33" fmla="*/ 2147483646 h 20"/>
              <a:gd name="T34" fmla="*/ 2147483646 w 43"/>
              <a:gd name="T35" fmla="*/ 2147483646 h 20"/>
              <a:gd name="T36" fmla="*/ 2147483646 w 43"/>
              <a:gd name="T37" fmla="*/ 2147483646 h 20"/>
              <a:gd name="T38" fmla="*/ 2147483646 w 43"/>
              <a:gd name="T39" fmla="*/ 2147483646 h 20"/>
              <a:gd name="T40" fmla="*/ 2147483646 w 43"/>
              <a:gd name="T41" fmla="*/ 2147483646 h 20"/>
              <a:gd name="T42" fmla="*/ 2147483646 w 43"/>
              <a:gd name="T43" fmla="*/ 2147483646 h 20"/>
              <a:gd name="T44" fmla="*/ 2147483646 w 43"/>
              <a:gd name="T45" fmla="*/ 2147483646 h 20"/>
              <a:gd name="T46" fmla="*/ 2147483646 w 43"/>
              <a:gd name="T47" fmla="*/ 2147483646 h 20"/>
              <a:gd name="T48" fmla="*/ 2147483646 w 43"/>
              <a:gd name="T49" fmla="*/ 2147483646 h 20"/>
              <a:gd name="T50" fmla="*/ 2147483646 w 43"/>
              <a:gd name="T51" fmla="*/ 2147483646 h 20"/>
              <a:gd name="T52" fmla="*/ 2147483646 w 43"/>
              <a:gd name="T53" fmla="*/ 2147483646 h 20"/>
              <a:gd name="T54" fmla="*/ 2147483646 w 43"/>
              <a:gd name="T55" fmla="*/ 2147483646 h 20"/>
              <a:gd name="T56" fmla="*/ 2147483646 w 43"/>
              <a:gd name="T57" fmla="*/ 2147483646 h 20"/>
              <a:gd name="T58" fmla="*/ 2147483646 w 43"/>
              <a:gd name="T59" fmla="*/ 2147483646 h 20"/>
              <a:gd name="T60" fmla="*/ 2147483646 w 43"/>
              <a:gd name="T61" fmla="*/ 2147483646 h 20"/>
              <a:gd name="T62" fmla="*/ 2147483646 w 43"/>
              <a:gd name="T63" fmla="*/ 2147483646 h 20"/>
              <a:gd name="T64" fmla="*/ 2147483646 w 43"/>
              <a:gd name="T65" fmla="*/ 2147483646 h 20"/>
              <a:gd name="T66" fmla="*/ 2147483646 w 43"/>
              <a:gd name="T67" fmla="*/ 2147483646 h 20"/>
              <a:gd name="T68" fmla="*/ 2147483646 w 43"/>
              <a:gd name="T69" fmla="*/ 2147483646 h 20"/>
              <a:gd name="T70" fmla="*/ 2147483646 w 43"/>
              <a:gd name="T71" fmla="*/ 2147483646 h 20"/>
              <a:gd name="T72" fmla="*/ 2147483646 w 43"/>
              <a:gd name="T73" fmla="*/ 2147483646 h 20"/>
              <a:gd name="T74" fmla="*/ 2147483646 w 43"/>
              <a:gd name="T75" fmla="*/ 2147483646 h 20"/>
              <a:gd name="T76" fmla="*/ 2147483646 w 43"/>
              <a:gd name="T77" fmla="*/ 2147483646 h 20"/>
              <a:gd name="T78" fmla="*/ 2147483646 w 43"/>
              <a:gd name="T79" fmla="*/ 2147483646 h 20"/>
              <a:gd name="T80" fmla="*/ 2147483646 w 43"/>
              <a:gd name="T81" fmla="*/ 2147483646 h 20"/>
              <a:gd name="T82" fmla="*/ 2147483646 w 43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0"/>
              <a:gd name="T128" fmla="*/ 43 w 43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0">
                <a:moveTo>
                  <a:pt x="0" y="16"/>
                </a:moveTo>
                <a:lnTo>
                  <a:pt x="0" y="9"/>
                </a:lnTo>
                <a:lnTo>
                  <a:pt x="0" y="15"/>
                </a:lnTo>
                <a:lnTo>
                  <a:pt x="2" y="14"/>
                </a:lnTo>
                <a:lnTo>
                  <a:pt x="2" y="15"/>
                </a:lnTo>
                <a:lnTo>
                  <a:pt x="2" y="6"/>
                </a:lnTo>
                <a:lnTo>
                  <a:pt x="2" y="14"/>
                </a:lnTo>
                <a:lnTo>
                  <a:pt x="3" y="11"/>
                </a:lnTo>
                <a:lnTo>
                  <a:pt x="3" y="6"/>
                </a:lnTo>
                <a:lnTo>
                  <a:pt x="3" y="16"/>
                </a:lnTo>
                <a:lnTo>
                  <a:pt x="4" y="18"/>
                </a:lnTo>
                <a:lnTo>
                  <a:pt x="4" y="20"/>
                </a:lnTo>
                <a:lnTo>
                  <a:pt x="4" y="1"/>
                </a:lnTo>
                <a:lnTo>
                  <a:pt x="4" y="13"/>
                </a:lnTo>
                <a:lnTo>
                  <a:pt x="5" y="15"/>
                </a:lnTo>
                <a:lnTo>
                  <a:pt x="5" y="5"/>
                </a:lnTo>
                <a:lnTo>
                  <a:pt x="5" y="19"/>
                </a:lnTo>
                <a:lnTo>
                  <a:pt x="7" y="18"/>
                </a:lnTo>
                <a:lnTo>
                  <a:pt x="7" y="9"/>
                </a:lnTo>
                <a:lnTo>
                  <a:pt x="7" y="14"/>
                </a:lnTo>
                <a:lnTo>
                  <a:pt x="8" y="13"/>
                </a:lnTo>
                <a:lnTo>
                  <a:pt x="8" y="15"/>
                </a:lnTo>
                <a:lnTo>
                  <a:pt x="8" y="9"/>
                </a:lnTo>
                <a:lnTo>
                  <a:pt x="8" y="13"/>
                </a:lnTo>
                <a:lnTo>
                  <a:pt x="9" y="14"/>
                </a:lnTo>
                <a:lnTo>
                  <a:pt x="9" y="16"/>
                </a:lnTo>
                <a:lnTo>
                  <a:pt x="9" y="8"/>
                </a:lnTo>
                <a:lnTo>
                  <a:pt x="9" y="10"/>
                </a:lnTo>
                <a:lnTo>
                  <a:pt x="10" y="6"/>
                </a:lnTo>
                <a:lnTo>
                  <a:pt x="10" y="16"/>
                </a:lnTo>
                <a:lnTo>
                  <a:pt x="10" y="14"/>
                </a:lnTo>
                <a:lnTo>
                  <a:pt x="12" y="10"/>
                </a:lnTo>
                <a:lnTo>
                  <a:pt x="12" y="14"/>
                </a:lnTo>
                <a:lnTo>
                  <a:pt x="12" y="8"/>
                </a:lnTo>
                <a:lnTo>
                  <a:pt x="12" y="11"/>
                </a:lnTo>
                <a:lnTo>
                  <a:pt x="13" y="10"/>
                </a:lnTo>
                <a:lnTo>
                  <a:pt x="13" y="15"/>
                </a:lnTo>
                <a:lnTo>
                  <a:pt x="13" y="8"/>
                </a:lnTo>
                <a:lnTo>
                  <a:pt x="13" y="11"/>
                </a:lnTo>
                <a:lnTo>
                  <a:pt x="14" y="10"/>
                </a:lnTo>
                <a:lnTo>
                  <a:pt x="14" y="20"/>
                </a:lnTo>
                <a:lnTo>
                  <a:pt x="14" y="6"/>
                </a:lnTo>
                <a:lnTo>
                  <a:pt x="14" y="10"/>
                </a:lnTo>
                <a:lnTo>
                  <a:pt x="15" y="9"/>
                </a:lnTo>
                <a:lnTo>
                  <a:pt x="15" y="14"/>
                </a:lnTo>
                <a:lnTo>
                  <a:pt x="15" y="3"/>
                </a:lnTo>
                <a:lnTo>
                  <a:pt x="17" y="4"/>
                </a:lnTo>
                <a:lnTo>
                  <a:pt x="17" y="15"/>
                </a:lnTo>
                <a:lnTo>
                  <a:pt x="17" y="10"/>
                </a:lnTo>
                <a:lnTo>
                  <a:pt x="18" y="11"/>
                </a:lnTo>
                <a:lnTo>
                  <a:pt x="18" y="14"/>
                </a:lnTo>
                <a:lnTo>
                  <a:pt x="18" y="8"/>
                </a:lnTo>
                <a:lnTo>
                  <a:pt x="18" y="11"/>
                </a:lnTo>
                <a:lnTo>
                  <a:pt x="19" y="8"/>
                </a:lnTo>
                <a:lnTo>
                  <a:pt x="19" y="18"/>
                </a:lnTo>
                <a:lnTo>
                  <a:pt x="19" y="4"/>
                </a:lnTo>
                <a:lnTo>
                  <a:pt x="19" y="10"/>
                </a:lnTo>
                <a:lnTo>
                  <a:pt x="20" y="11"/>
                </a:lnTo>
                <a:lnTo>
                  <a:pt x="20" y="19"/>
                </a:lnTo>
                <a:lnTo>
                  <a:pt x="20" y="5"/>
                </a:lnTo>
                <a:lnTo>
                  <a:pt x="20" y="10"/>
                </a:lnTo>
                <a:lnTo>
                  <a:pt x="22" y="11"/>
                </a:lnTo>
                <a:lnTo>
                  <a:pt x="22" y="15"/>
                </a:lnTo>
                <a:lnTo>
                  <a:pt x="22" y="8"/>
                </a:lnTo>
                <a:lnTo>
                  <a:pt x="22" y="13"/>
                </a:lnTo>
                <a:lnTo>
                  <a:pt x="23" y="10"/>
                </a:lnTo>
                <a:lnTo>
                  <a:pt x="23" y="15"/>
                </a:lnTo>
                <a:lnTo>
                  <a:pt x="23" y="5"/>
                </a:lnTo>
                <a:lnTo>
                  <a:pt x="24" y="6"/>
                </a:lnTo>
                <a:lnTo>
                  <a:pt x="24" y="14"/>
                </a:lnTo>
                <a:lnTo>
                  <a:pt x="24" y="9"/>
                </a:lnTo>
                <a:lnTo>
                  <a:pt x="25" y="10"/>
                </a:lnTo>
                <a:lnTo>
                  <a:pt x="25" y="14"/>
                </a:lnTo>
                <a:lnTo>
                  <a:pt x="25" y="8"/>
                </a:lnTo>
                <a:lnTo>
                  <a:pt x="25" y="13"/>
                </a:lnTo>
                <a:lnTo>
                  <a:pt x="27" y="14"/>
                </a:lnTo>
                <a:lnTo>
                  <a:pt x="27" y="15"/>
                </a:lnTo>
                <a:lnTo>
                  <a:pt x="27" y="5"/>
                </a:lnTo>
                <a:lnTo>
                  <a:pt x="27" y="13"/>
                </a:lnTo>
                <a:lnTo>
                  <a:pt x="28" y="13"/>
                </a:lnTo>
                <a:lnTo>
                  <a:pt x="28" y="5"/>
                </a:lnTo>
                <a:lnTo>
                  <a:pt x="28" y="15"/>
                </a:lnTo>
                <a:lnTo>
                  <a:pt x="29" y="14"/>
                </a:lnTo>
                <a:lnTo>
                  <a:pt x="29" y="16"/>
                </a:lnTo>
                <a:lnTo>
                  <a:pt x="29" y="0"/>
                </a:lnTo>
                <a:lnTo>
                  <a:pt x="29" y="11"/>
                </a:lnTo>
                <a:lnTo>
                  <a:pt x="30" y="13"/>
                </a:lnTo>
                <a:lnTo>
                  <a:pt x="30" y="15"/>
                </a:lnTo>
                <a:lnTo>
                  <a:pt x="30" y="5"/>
                </a:lnTo>
                <a:lnTo>
                  <a:pt x="30" y="11"/>
                </a:lnTo>
                <a:lnTo>
                  <a:pt x="32" y="14"/>
                </a:lnTo>
                <a:lnTo>
                  <a:pt x="32" y="16"/>
                </a:lnTo>
                <a:lnTo>
                  <a:pt x="32" y="8"/>
                </a:lnTo>
                <a:lnTo>
                  <a:pt x="32" y="13"/>
                </a:lnTo>
                <a:lnTo>
                  <a:pt x="33" y="11"/>
                </a:lnTo>
                <a:lnTo>
                  <a:pt x="33" y="16"/>
                </a:lnTo>
                <a:lnTo>
                  <a:pt x="33" y="9"/>
                </a:lnTo>
                <a:lnTo>
                  <a:pt x="33" y="11"/>
                </a:lnTo>
                <a:lnTo>
                  <a:pt x="34" y="13"/>
                </a:lnTo>
                <a:lnTo>
                  <a:pt x="34" y="20"/>
                </a:lnTo>
                <a:lnTo>
                  <a:pt x="34" y="3"/>
                </a:lnTo>
                <a:lnTo>
                  <a:pt x="34" y="15"/>
                </a:lnTo>
                <a:lnTo>
                  <a:pt x="35" y="14"/>
                </a:lnTo>
                <a:lnTo>
                  <a:pt x="35" y="15"/>
                </a:lnTo>
                <a:lnTo>
                  <a:pt x="35" y="8"/>
                </a:lnTo>
                <a:lnTo>
                  <a:pt x="35" y="13"/>
                </a:lnTo>
                <a:lnTo>
                  <a:pt x="37" y="11"/>
                </a:lnTo>
                <a:lnTo>
                  <a:pt x="37" y="19"/>
                </a:lnTo>
                <a:lnTo>
                  <a:pt x="37" y="5"/>
                </a:lnTo>
                <a:lnTo>
                  <a:pt x="37" y="10"/>
                </a:lnTo>
                <a:lnTo>
                  <a:pt x="38" y="11"/>
                </a:lnTo>
                <a:lnTo>
                  <a:pt x="38" y="19"/>
                </a:lnTo>
                <a:lnTo>
                  <a:pt x="38" y="8"/>
                </a:lnTo>
                <a:lnTo>
                  <a:pt x="38" y="14"/>
                </a:lnTo>
                <a:lnTo>
                  <a:pt x="39" y="13"/>
                </a:lnTo>
                <a:lnTo>
                  <a:pt x="39" y="18"/>
                </a:lnTo>
                <a:lnTo>
                  <a:pt x="39" y="8"/>
                </a:lnTo>
                <a:lnTo>
                  <a:pt x="39" y="10"/>
                </a:lnTo>
                <a:lnTo>
                  <a:pt x="40" y="14"/>
                </a:lnTo>
                <a:lnTo>
                  <a:pt x="40" y="15"/>
                </a:lnTo>
                <a:lnTo>
                  <a:pt x="40" y="8"/>
                </a:lnTo>
                <a:lnTo>
                  <a:pt x="40" y="13"/>
                </a:lnTo>
                <a:lnTo>
                  <a:pt x="42" y="11"/>
                </a:lnTo>
                <a:lnTo>
                  <a:pt x="42" y="15"/>
                </a:lnTo>
                <a:lnTo>
                  <a:pt x="42" y="6"/>
                </a:lnTo>
                <a:lnTo>
                  <a:pt x="42" y="14"/>
                </a:lnTo>
                <a:lnTo>
                  <a:pt x="43" y="10"/>
                </a:lnTo>
                <a:lnTo>
                  <a:pt x="43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38" name="Freeform 87"/>
          <p:cNvSpPr>
            <a:spLocks/>
          </p:cNvSpPr>
          <p:nvPr/>
        </p:nvSpPr>
        <p:spPr bwMode="auto">
          <a:xfrm>
            <a:off x="1582738" y="1203325"/>
            <a:ext cx="144462" cy="92075"/>
          </a:xfrm>
          <a:custGeom>
            <a:avLst/>
            <a:gdLst>
              <a:gd name="T0" fmla="*/ 0 w 41"/>
              <a:gd name="T1" fmla="*/ 2147483646 h 26"/>
              <a:gd name="T2" fmla="*/ 2147483646 w 41"/>
              <a:gd name="T3" fmla="*/ 2147483646 h 26"/>
              <a:gd name="T4" fmla="*/ 2147483646 w 41"/>
              <a:gd name="T5" fmla="*/ 2147483646 h 26"/>
              <a:gd name="T6" fmla="*/ 2147483646 w 41"/>
              <a:gd name="T7" fmla="*/ 2147483646 h 26"/>
              <a:gd name="T8" fmla="*/ 2147483646 w 41"/>
              <a:gd name="T9" fmla="*/ 2147483646 h 26"/>
              <a:gd name="T10" fmla="*/ 2147483646 w 41"/>
              <a:gd name="T11" fmla="*/ 2147483646 h 26"/>
              <a:gd name="T12" fmla="*/ 2147483646 w 41"/>
              <a:gd name="T13" fmla="*/ 2147483646 h 26"/>
              <a:gd name="T14" fmla="*/ 2147483646 w 41"/>
              <a:gd name="T15" fmla="*/ 2147483646 h 26"/>
              <a:gd name="T16" fmla="*/ 2147483646 w 41"/>
              <a:gd name="T17" fmla="*/ 2147483646 h 26"/>
              <a:gd name="T18" fmla="*/ 2147483646 w 41"/>
              <a:gd name="T19" fmla="*/ 2147483646 h 26"/>
              <a:gd name="T20" fmla="*/ 2147483646 w 41"/>
              <a:gd name="T21" fmla="*/ 2147483646 h 26"/>
              <a:gd name="T22" fmla="*/ 2147483646 w 41"/>
              <a:gd name="T23" fmla="*/ 2147483646 h 26"/>
              <a:gd name="T24" fmla="*/ 2147483646 w 41"/>
              <a:gd name="T25" fmla="*/ 2147483646 h 26"/>
              <a:gd name="T26" fmla="*/ 2147483646 w 41"/>
              <a:gd name="T27" fmla="*/ 2147483646 h 26"/>
              <a:gd name="T28" fmla="*/ 2147483646 w 41"/>
              <a:gd name="T29" fmla="*/ 2147483646 h 26"/>
              <a:gd name="T30" fmla="*/ 2147483646 w 41"/>
              <a:gd name="T31" fmla="*/ 2147483646 h 26"/>
              <a:gd name="T32" fmla="*/ 2147483646 w 41"/>
              <a:gd name="T33" fmla="*/ 2147483646 h 26"/>
              <a:gd name="T34" fmla="*/ 2147483646 w 41"/>
              <a:gd name="T35" fmla="*/ 2147483646 h 26"/>
              <a:gd name="T36" fmla="*/ 2147483646 w 41"/>
              <a:gd name="T37" fmla="*/ 2147483646 h 26"/>
              <a:gd name="T38" fmla="*/ 2147483646 w 41"/>
              <a:gd name="T39" fmla="*/ 2147483646 h 26"/>
              <a:gd name="T40" fmla="*/ 2147483646 w 41"/>
              <a:gd name="T41" fmla="*/ 2147483646 h 26"/>
              <a:gd name="T42" fmla="*/ 2147483646 w 41"/>
              <a:gd name="T43" fmla="*/ 2147483646 h 26"/>
              <a:gd name="T44" fmla="*/ 2147483646 w 41"/>
              <a:gd name="T45" fmla="*/ 2147483646 h 26"/>
              <a:gd name="T46" fmla="*/ 2147483646 w 41"/>
              <a:gd name="T47" fmla="*/ 2147483646 h 26"/>
              <a:gd name="T48" fmla="*/ 2147483646 w 41"/>
              <a:gd name="T49" fmla="*/ 2147483646 h 26"/>
              <a:gd name="T50" fmla="*/ 2147483646 w 41"/>
              <a:gd name="T51" fmla="*/ 2147483646 h 26"/>
              <a:gd name="T52" fmla="*/ 2147483646 w 41"/>
              <a:gd name="T53" fmla="*/ 2147483646 h 26"/>
              <a:gd name="T54" fmla="*/ 2147483646 w 41"/>
              <a:gd name="T55" fmla="*/ 2147483646 h 26"/>
              <a:gd name="T56" fmla="*/ 2147483646 w 41"/>
              <a:gd name="T57" fmla="*/ 2147483646 h 26"/>
              <a:gd name="T58" fmla="*/ 2147483646 w 41"/>
              <a:gd name="T59" fmla="*/ 2147483646 h 26"/>
              <a:gd name="T60" fmla="*/ 2147483646 w 41"/>
              <a:gd name="T61" fmla="*/ 2147483646 h 26"/>
              <a:gd name="T62" fmla="*/ 2147483646 w 41"/>
              <a:gd name="T63" fmla="*/ 2147483646 h 26"/>
              <a:gd name="T64" fmla="*/ 2147483646 w 41"/>
              <a:gd name="T65" fmla="*/ 2147483646 h 26"/>
              <a:gd name="T66" fmla="*/ 2147483646 w 41"/>
              <a:gd name="T67" fmla="*/ 2147483646 h 26"/>
              <a:gd name="T68" fmla="*/ 2147483646 w 41"/>
              <a:gd name="T69" fmla="*/ 2147483646 h 26"/>
              <a:gd name="T70" fmla="*/ 2147483646 w 41"/>
              <a:gd name="T71" fmla="*/ 2147483646 h 26"/>
              <a:gd name="T72" fmla="*/ 2147483646 w 41"/>
              <a:gd name="T73" fmla="*/ 2147483646 h 26"/>
              <a:gd name="T74" fmla="*/ 2147483646 w 41"/>
              <a:gd name="T75" fmla="*/ 2147483646 h 26"/>
              <a:gd name="T76" fmla="*/ 2147483646 w 41"/>
              <a:gd name="T77" fmla="*/ 2147483646 h 26"/>
              <a:gd name="T78" fmla="*/ 2147483646 w 41"/>
              <a:gd name="T79" fmla="*/ 2147483646 h 26"/>
              <a:gd name="T80" fmla="*/ 2147483646 w 41"/>
              <a:gd name="T81" fmla="*/ 2147483646 h 26"/>
              <a:gd name="T82" fmla="*/ 2147483646 w 41"/>
              <a:gd name="T83" fmla="*/ 2147483646 h 2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6"/>
              <a:gd name="T128" fmla="*/ 41 w 41"/>
              <a:gd name="T129" fmla="*/ 26 h 2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6">
                <a:moveTo>
                  <a:pt x="0" y="16"/>
                </a:moveTo>
                <a:lnTo>
                  <a:pt x="0" y="10"/>
                </a:lnTo>
                <a:lnTo>
                  <a:pt x="0" y="12"/>
                </a:lnTo>
                <a:lnTo>
                  <a:pt x="1" y="15"/>
                </a:lnTo>
                <a:lnTo>
                  <a:pt x="1" y="25"/>
                </a:lnTo>
                <a:lnTo>
                  <a:pt x="1" y="7"/>
                </a:lnTo>
                <a:lnTo>
                  <a:pt x="1" y="15"/>
                </a:lnTo>
                <a:lnTo>
                  <a:pt x="2" y="14"/>
                </a:lnTo>
                <a:lnTo>
                  <a:pt x="2" y="15"/>
                </a:lnTo>
                <a:lnTo>
                  <a:pt x="2" y="7"/>
                </a:lnTo>
                <a:lnTo>
                  <a:pt x="2" y="11"/>
                </a:lnTo>
                <a:lnTo>
                  <a:pt x="4" y="12"/>
                </a:lnTo>
                <a:lnTo>
                  <a:pt x="4" y="17"/>
                </a:lnTo>
                <a:lnTo>
                  <a:pt x="4" y="1"/>
                </a:lnTo>
                <a:lnTo>
                  <a:pt x="4" y="10"/>
                </a:lnTo>
                <a:lnTo>
                  <a:pt x="5" y="11"/>
                </a:lnTo>
                <a:lnTo>
                  <a:pt x="5" y="16"/>
                </a:lnTo>
                <a:lnTo>
                  <a:pt x="5" y="7"/>
                </a:lnTo>
                <a:lnTo>
                  <a:pt x="5" y="15"/>
                </a:lnTo>
                <a:lnTo>
                  <a:pt x="6" y="14"/>
                </a:lnTo>
                <a:lnTo>
                  <a:pt x="6" y="26"/>
                </a:lnTo>
                <a:lnTo>
                  <a:pt x="6" y="6"/>
                </a:lnTo>
                <a:lnTo>
                  <a:pt x="6" y="17"/>
                </a:lnTo>
                <a:lnTo>
                  <a:pt x="7" y="16"/>
                </a:lnTo>
                <a:lnTo>
                  <a:pt x="7" y="6"/>
                </a:lnTo>
                <a:lnTo>
                  <a:pt x="7" y="11"/>
                </a:lnTo>
                <a:lnTo>
                  <a:pt x="9" y="11"/>
                </a:lnTo>
                <a:lnTo>
                  <a:pt x="9" y="15"/>
                </a:lnTo>
                <a:lnTo>
                  <a:pt x="9" y="6"/>
                </a:lnTo>
                <a:lnTo>
                  <a:pt x="9" y="12"/>
                </a:lnTo>
                <a:lnTo>
                  <a:pt x="10" y="11"/>
                </a:lnTo>
                <a:lnTo>
                  <a:pt x="10" y="16"/>
                </a:lnTo>
                <a:lnTo>
                  <a:pt x="10" y="9"/>
                </a:lnTo>
                <a:lnTo>
                  <a:pt x="10" y="15"/>
                </a:lnTo>
                <a:lnTo>
                  <a:pt x="11" y="11"/>
                </a:lnTo>
                <a:lnTo>
                  <a:pt x="11" y="14"/>
                </a:lnTo>
                <a:lnTo>
                  <a:pt x="11" y="1"/>
                </a:lnTo>
                <a:lnTo>
                  <a:pt x="11" y="11"/>
                </a:lnTo>
                <a:lnTo>
                  <a:pt x="12" y="12"/>
                </a:lnTo>
                <a:lnTo>
                  <a:pt x="12" y="15"/>
                </a:lnTo>
                <a:lnTo>
                  <a:pt x="12" y="7"/>
                </a:lnTo>
                <a:lnTo>
                  <a:pt x="14" y="11"/>
                </a:lnTo>
                <a:lnTo>
                  <a:pt x="14" y="16"/>
                </a:lnTo>
                <a:lnTo>
                  <a:pt x="14" y="9"/>
                </a:lnTo>
                <a:lnTo>
                  <a:pt x="14" y="11"/>
                </a:lnTo>
                <a:lnTo>
                  <a:pt x="15" y="10"/>
                </a:lnTo>
                <a:lnTo>
                  <a:pt x="15" y="15"/>
                </a:lnTo>
                <a:lnTo>
                  <a:pt x="15" y="6"/>
                </a:lnTo>
                <a:lnTo>
                  <a:pt x="15" y="14"/>
                </a:lnTo>
                <a:lnTo>
                  <a:pt x="16" y="12"/>
                </a:lnTo>
                <a:lnTo>
                  <a:pt x="16" y="15"/>
                </a:lnTo>
                <a:lnTo>
                  <a:pt x="16" y="1"/>
                </a:lnTo>
                <a:lnTo>
                  <a:pt x="16" y="14"/>
                </a:lnTo>
                <a:lnTo>
                  <a:pt x="17" y="15"/>
                </a:lnTo>
                <a:lnTo>
                  <a:pt x="17" y="10"/>
                </a:lnTo>
                <a:lnTo>
                  <a:pt x="17" y="11"/>
                </a:lnTo>
                <a:lnTo>
                  <a:pt x="19" y="10"/>
                </a:lnTo>
                <a:lnTo>
                  <a:pt x="19" y="20"/>
                </a:lnTo>
                <a:lnTo>
                  <a:pt x="19" y="10"/>
                </a:lnTo>
                <a:lnTo>
                  <a:pt x="19" y="11"/>
                </a:lnTo>
                <a:lnTo>
                  <a:pt x="20" y="9"/>
                </a:lnTo>
                <a:lnTo>
                  <a:pt x="20" y="17"/>
                </a:lnTo>
                <a:lnTo>
                  <a:pt x="20" y="5"/>
                </a:lnTo>
                <a:lnTo>
                  <a:pt x="20" y="15"/>
                </a:lnTo>
                <a:lnTo>
                  <a:pt x="21" y="11"/>
                </a:lnTo>
                <a:lnTo>
                  <a:pt x="21" y="20"/>
                </a:lnTo>
                <a:lnTo>
                  <a:pt x="21" y="0"/>
                </a:lnTo>
                <a:lnTo>
                  <a:pt x="21" y="14"/>
                </a:lnTo>
                <a:lnTo>
                  <a:pt x="22" y="12"/>
                </a:lnTo>
                <a:lnTo>
                  <a:pt x="22" y="17"/>
                </a:lnTo>
                <a:lnTo>
                  <a:pt x="22" y="9"/>
                </a:lnTo>
                <a:lnTo>
                  <a:pt x="22" y="14"/>
                </a:lnTo>
                <a:lnTo>
                  <a:pt x="24" y="12"/>
                </a:lnTo>
                <a:lnTo>
                  <a:pt x="24" y="20"/>
                </a:lnTo>
                <a:lnTo>
                  <a:pt x="24" y="11"/>
                </a:lnTo>
                <a:lnTo>
                  <a:pt x="24" y="14"/>
                </a:lnTo>
                <a:lnTo>
                  <a:pt x="25" y="12"/>
                </a:lnTo>
                <a:lnTo>
                  <a:pt x="25" y="15"/>
                </a:lnTo>
                <a:lnTo>
                  <a:pt x="25" y="10"/>
                </a:lnTo>
                <a:lnTo>
                  <a:pt x="25" y="14"/>
                </a:lnTo>
                <a:lnTo>
                  <a:pt x="26" y="12"/>
                </a:lnTo>
                <a:lnTo>
                  <a:pt x="26" y="19"/>
                </a:lnTo>
                <a:lnTo>
                  <a:pt x="26" y="10"/>
                </a:lnTo>
                <a:lnTo>
                  <a:pt x="26" y="15"/>
                </a:lnTo>
                <a:lnTo>
                  <a:pt x="27" y="15"/>
                </a:lnTo>
                <a:lnTo>
                  <a:pt x="27" y="17"/>
                </a:lnTo>
                <a:lnTo>
                  <a:pt x="27" y="9"/>
                </a:lnTo>
                <a:lnTo>
                  <a:pt x="27" y="16"/>
                </a:lnTo>
                <a:lnTo>
                  <a:pt x="29" y="15"/>
                </a:lnTo>
                <a:lnTo>
                  <a:pt x="29" y="19"/>
                </a:lnTo>
                <a:lnTo>
                  <a:pt x="29" y="9"/>
                </a:lnTo>
                <a:lnTo>
                  <a:pt x="29" y="10"/>
                </a:lnTo>
                <a:lnTo>
                  <a:pt x="30" y="11"/>
                </a:lnTo>
                <a:lnTo>
                  <a:pt x="30" y="16"/>
                </a:lnTo>
                <a:lnTo>
                  <a:pt x="30" y="10"/>
                </a:lnTo>
                <a:lnTo>
                  <a:pt x="30" y="14"/>
                </a:lnTo>
                <a:lnTo>
                  <a:pt x="31" y="11"/>
                </a:lnTo>
                <a:lnTo>
                  <a:pt x="31" y="7"/>
                </a:lnTo>
                <a:lnTo>
                  <a:pt x="31" y="21"/>
                </a:lnTo>
                <a:lnTo>
                  <a:pt x="32" y="20"/>
                </a:lnTo>
                <a:lnTo>
                  <a:pt x="32" y="9"/>
                </a:lnTo>
                <a:lnTo>
                  <a:pt x="32" y="11"/>
                </a:lnTo>
                <a:lnTo>
                  <a:pt x="34" y="12"/>
                </a:lnTo>
                <a:lnTo>
                  <a:pt x="34" y="16"/>
                </a:lnTo>
                <a:lnTo>
                  <a:pt x="34" y="7"/>
                </a:lnTo>
                <a:lnTo>
                  <a:pt x="34" y="14"/>
                </a:lnTo>
                <a:lnTo>
                  <a:pt x="35" y="12"/>
                </a:lnTo>
                <a:lnTo>
                  <a:pt x="35" y="17"/>
                </a:lnTo>
                <a:lnTo>
                  <a:pt x="35" y="10"/>
                </a:lnTo>
                <a:lnTo>
                  <a:pt x="35" y="14"/>
                </a:lnTo>
                <a:lnTo>
                  <a:pt x="36" y="15"/>
                </a:lnTo>
                <a:lnTo>
                  <a:pt x="36" y="1"/>
                </a:lnTo>
                <a:lnTo>
                  <a:pt x="36" y="26"/>
                </a:lnTo>
                <a:lnTo>
                  <a:pt x="37" y="26"/>
                </a:lnTo>
                <a:lnTo>
                  <a:pt x="37" y="5"/>
                </a:lnTo>
                <a:lnTo>
                  <a:pt x="37" y="12"/>
                </a:lnTo>
                <a:lnTo>
                  <a:pt x="39" y="11"/>
                </a:lnTo>
                <a:lnTo>
                  <a:pt x="39" y="5"/>
                </a:lnTo>
                <a:lnTo>
                  <a:pt x="39" y="14"/>
                </a:lnTo>
                <a:lnTo>
                  <a:pt x="40" y="14"/>
                </a:lnTo>
                <a:lnTo>
                  <a:pt x="40" y="16"/>
                </a:lnTo>
                <a:lnTo>
                  <a:pt x="40" y="9"/>
                </a:lnTo>
                <a:lnTo>
                  <a:pt x="40" y="12"/>
                </a:lnTo>
                <a:lnTo>
                  <a:pt x="41" y="15"/>
                </a:lnTo>
                <a:lnTo>
                  <a:pt x="41" y="16"/>
                </a:lnTo>
                <a:lnTo>
                  <a:pt x="41" y="4"/>
                </a:lnTo>
                <a:lnTo>
                  <a:pt x="41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39" name="Freeform 88"/>
          <p:cNvSpPr>
            <a:spLocks/>
          </p:cNvSpPr>
          <p:nvPr/>
        </p:nvSpPr>
        <p:spPr bwMode="auto">
          <a:xfrm>
            <a:off x="1727200" y="1193800"/>
            <a:ext cx="150813" cy="98425"/>
          </a:xfrm>
          <a:custGeom>
            <a:avLst/>
            <a:gdLst>
              <a:gd name="T0" fmla="*/ 2147483646 w 43"/>
              <a:gd name="T1" fmla="*/ 2147483646 h 28"/>
              <a:gd name="T2" fmla="*/ 2147483646 w 43"/>
              <a:gd name="T3" fmla="*/ 2147483646 h 28"/>
              <a:gd name="T4" fmla="*/ 2147483646 w 43"/>
              <a:gd name="T5" fmla="*/ 2147483646 h 28"/>
              <a:gd name="T6" fmla="*/ 2147483646 w 43"/>
              <a:gd name="T7" fmla="*/ 2147483646 h 28"/>
              <a:gd name="T8" fmla="*/ 2147483646 w 43"/>
              <a:gd name="T9" fmla="*/ 2147483646 h 28"/>
              <a:gd name="T10" fmla="*/ 2147483646 w 43"/>
              <a:gd name="T11" fmla="*/ 2147483646 h 28"/>
              <a:gd name="T12" fmla="*/ 2147483646 w 43"/>
              <a:gd name="T13" fmla="*/ 2147483646 h 28"/>
              <a:gd name="T14" fmla="*/ 2147483646 w 43"/>
              <a:gd name="T15" fmla="*/ 2147483646 h 28"/>
              <a:gd name="T16" fmla="*/ 2147483646 w 43"/>
              <a:gd name="T17" fmla="*/ 2147483646 h 28"/>
              <a:gd name="T18" fmla="*/ 2147483646 w 43"/>
              <a:gd name="T19" fmla="*/ 2147483646 h 28"/>
              <a:gd name="T20" fmla="*/ 2147483646 w 43"/>
              <a:gd name="T21" fmla="*/ 2147483646 h 28"/>
              <a:gd name="T22" fmla="*/ 2147483646 w 43"/>
              <a:gd name="T23" fmla="*/ 2147483646 h 28"/>
              <a:gd name="T24" fmla="*/ 2147483646 w 43"/>
              <a:gd name="T25" fmla="*/ 2147483646 h 28"/>
              <a:gd name="T26" fmla="*/ 2147483646 w 43"/>
              <a:gd name="T27" fmla="*/ 2147483646 h 28"/>
              <a:gd name="T28" fmla="*/ 2147483646 w 43"/>
              <a:gd name="T29" fmla="*/ 2147483646 h 28"/>
              <a:gd name="T30" fmla="*/ 2147483646 w 43"/>
              <a:gd name="T31" fmla="*/ 2147483646 h 28"/>
              <a:gd name="T32" fmla="*/ 2147483646 w 43"/>
              <a:gd name="T33" fmla="*/ 2147483646 h 28"/>
              <a:gd name="T34" fmla="*/ 2147483646 w 43"/>
              <a:gd name="T35" fmla="*/ 2147483646 h 28"/>
              <a:gd name="T36" fmla="*/ 2147483646 w 43"/>
              <a:gd name="T37" fmla="*/ 2147483646 h 28"/>
              <a:gd name="T38" fmla="*/ 2147483646 w 43"/>
              <a:gd name="T39" fmla="*/ 2147483646 h 28"/>
              <a:gd name="T40" fmla="*/ 2147483646 w 43"/>
              <a:gd name="T41" fmla="*/ 2147483646 h 28"/>
              <a:gd name="T42" fmla="*/ 2147483646 w 43"/>
              <a:gd name="T43" fmla="*/ 2147483646 h 28"/>
              <a:gd name="T44" fmla="*/ 2147483646 w 43"/>
              <a:gd name="T45" fmla="*/ 2147483646 h 28"/>
              <a:gd name="T46" fmla="*/ 2147483646 w 43"/>
              <a:gd name="T47" fmla="*/ 2147483646 h 28"/>
              <a:gd name="T48" fmla="*/ 2147483646 w 43"/>
              <a:gd name="T49" fmla="*/ 2147483646 h 28"/>
              <a:gd name="T50" fmla="*/ 2147483646 w 43"/>
              <a:gd name="T51" fmla="*/ 2147483646 h 28"/>
              <a:gd name="T52" fmla="*/ 2147483646 w 43"/>
              <a:gd name="T53" fmla="*/ 2147483646 h 28"/>
              <a:gd name="T54" fmla="*/ 2147483646 w 43"/>
              <a:gd name="T55" fmla="*/ 2147483646 h 28"/>
              <a:gd name="T56" fmla="*/ 2147483646 w 43"/>
              <a:gd name="T57" fmla="*/ 2147483646 h 28"/>
              <a:gd name="T58" fmla="*/ 2147483646 w 43"/>
              <a:gd name="T59" fmla="*/ 2147483646 h 28"/>
              <a:gd name="T60" fmla="*/ 2147483646 w 43"/>
              <a:gd name="T61" fmla="*/ 2147483646 h 28"/>
              <a:gd name="T62" fmla="*/ 2147483646 w 43"/>
              <a:gd name="T63" fmla="*/ 2147483646 h 28"/>
              <a:gd name="T64" fmla="*/ 2147483646 w 43"/>
              <a:gd name="T65" fmla="*/ 2147483646 h 28"/>
              <a:gd name="T66" fmla="*/ 2147483646 w 43"/>
              <a:gd name="T67" fmla="*/ 2147483646 h 28"/>
              <a:gd name="T68" fmla="*/ 2147483646 w 43"/>
              <a:gd name="T69" fmla="*/ 2147483646 h 28"/>
              <a:gd name="T70" fmla="*/ 2147483646 w 43"/>
              <a:gd name="T71" fmla="*/ 0 h 28"/>
              <a:gd name="T72" fmla="*/ 2147483646 w 43"/>
              <a:gd name="T73" fmla="*/ 2147483646 h 28"/>
              <a:gd name="T74" fmla="*/ 2147483646 w 43"/>
              <a:gd name="T75" fmla="*/ 2147483646 h 28"/>
              <a:gd name="T76" fmla="*/ 2147483646 w 43"/>
              <a:gd name="T77" fmla="*/ 2147483646 h 28"/>
              <a:gd name="T78" fmla="*/ 2147483646 w 43"/>
              <a:gd name="T79" fmla="*/ 2147483646 h 28"/>
              <a:gd name="T80" fmla="*/ 2147483646 w 43"/>
              <a:gd name="T81" fmla="*/ 2147483646 h 28"/>
              <a:gd name="T82" fmla="*/ 2147483646 w 43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8"/>
              <a:gd name="T128" fmla="*/ 43 w 43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8">
                <a:moveTo>
                  <a:pt x="0" y="18"/>
                </a:moveTo>
                <a:lnTo>
                  <a:pt x="1" y="19"/>
                </a:lnTo>
                <a:lnTo>
                  <a:pt x="1" y="10"/>
                </a:lnTo>
                <a:lnTo>
                  <a:pt x="1" y="14"/>
                </a:lnTo>
                <a:lnTo>
                  <a:pt x="3" y="12"/>
                </a:lnTo>
                <a:lnTo>
                  <a:pt x="3" y="18"/>
                </a:lnTo>
                <a:lnTo>
                  <a:pt x="3" y="13"/>
                </a:lnTo>
                <a:lnTo>
                  <a:pt x="4" y="12"/>
                </a:lnTo>
                <a:lnTo>
                  <a:pt x="4" y="20"/>
                </a:lnTo>
                <a:lnTo>
                  <a:pt x="4" y="8"/>
                </a:lnTo>
                <a:lnTo>
                  <a:pt x="4" y="15"/>
                </a:lnTo>
                <a:lnTo>
                  <a:pt x="5" y="14"/>
                </a:lnTo>
                <a:lnTo>
                  <a:pt x="5" y="19"/>
                </a:lnTo>
                <a:lnTo>
                  <a:pt x="5" y="10"/>
                </a:lnTo>
                <a:lnTo>
                  <a:pt x="5" y="17"/>
                </a:lnTo>
                <a:lnTo>
                  <a:pt x="6" y="15"/>
                </a:lnTo>
                <a:lnTo>
                  <a:pt x="6" y="20"/>
                </a:lnTo>
                <a:lnTo>
                  <a:pt x="6" y="2"/>
                </a:lnTo>
                <a:lnTo>
                  <a:pt x="6" y="14"/>
                </a:lnTo>
                <a:lnTo>
                  <a:pt x="8" y="13"/>
                </a:lnTo>
                <a:lnTo>
                  <a:pt x="8" y="20"/>
                </a:lnTo>
                <a:lnTo>
                  <a:pt x="8" y="10"/>
                </a:lnTo>
                <a:lnTo>
                  <a:pt x="8" y="14"/>
                </a:lnTo>
                <a:lnTo>
                  <a:pt x="9" y="17"/>
                </a:lnTo>
                <a:lnTo>
                  <a:pt x="9" y="18"/>
                </a:lnTo>
                <a:lnTo>
                  <a:pt x="9" y="12"/>
                </a:lnTo>
                <a:lnTo>
                  <a:pt x="9" y="15"/>
                </a:lnTo>
                <a:lnTo>
                  <a:pt x="10" y="17"/>
                </a:lnTo>
                <a:lnTo>
                  <a:pt x="10" y="24"/>
                </a:lnTo>
                <a:lnTo>
                  <a:pt x="10" y="12"/>
                </a:lnTo>
                <a:lnTo>
                  <a:pt x="10" y="20"/>
                </a:lnTo>
                <a:lnTo>
                  <a:pt x="11" y="18"/>
                </a:lnTo>
                <a:lnTo>
                  <a:pt x="11" y="22"/>
                </a:lnTo>
                <a:lnTo>
                  <a:pt x="11" y="7"/>
                </a:lnTo>
                <a:lnTo>
                  <a:pt x="11" y="17"/>
                </a:lnTo>
                <a:lnTo>
                  <a:pt x="13" y="14"/>
                </a:lnTo>
                <a:lnTo>
                  <a:pt x="13" y="18"/>
                </a:lnTo>
                <a:lnTo>
                  <a:pt x="13" y="13"/>
                </a:lnTo>
                <a:lnTo>
                  <a:pt x="13" y="14"/>
                </a:lnTo>
                <a:lnTo>
                  <a:pt x="14" y="15"/>
                </a:lnTo>
                <a:lnTo>
                  <a:pt x="14" y="20"/>
                </a:lnTo>
                <a:lnTo>
                  <a:pt x="14" y="10"/>
                </a:lnTo>
                <a:lnTo>
                  <a:pt x="14" y="19"/>
                </a:lnTo>
                <a:lnTo>
                  <a:pt x="15" y="17"/>
                </a:lnTo>
                <a:lnTo>
                  <a:pt x="15" y="19"/>
                </a:lnTo>
                <a:lnTo>
                  <a:pt x="15" y="15"/>
                </a:lnTo>
                <a:lnTo>
                  <a:pt x="15" y="18"/>
                </a:lnTo>
                <a:lnTo>
                  <a:pt x="16" y="20"/>
                </a:lnTo>
                <a:lnTo>
                  <a:pt x="16" y="22"/>
                </a:lnTo>
                <a:lnTo>
                  <a:pt x="16" y="12"/>
                </a:lnTo>
                <a:lnTo>
                  <a:pt x="16" y="15"/>
                </a:lnTo>
                <a:lnTo>
                  <a:pt x="18" y="14"/>
                </a:lnTo>
                <a:lnTo>
                  <a:pt x="18" y="18"/>
                </a:lnTo>
                <a:lnTo>
                  <a:pt x="18" y="12"/>
                </a:lnTo>
                <a:lnTo>
                  <a:pt x="19" y="15"/>
                </a:lnTo>
                <a:lnTo>
                  <a:pt x="19" y="18"/>
                </a:lnTo>
                <a:lnTo>
                  <a:pt x="19" y="13"/>
                </a:lnTo>
                <a:lnTo>
                  <a:pt x="20" y="12"/>
                </a:lnTo>
                <a:lnTo>
                  <a:pt x="20" y="19"/>
                </a:lnTo>
                <a:lnTo>
                  <a:pt x="20" y="17"/>
                </a:lnTo>
                <a:lnTo>
                  <a:pt x="21" y="15"/>
                </a:lnTo>
                <a:lnTo>
                  <a:pt x="21" y="28"/>
                </a:lnTo>
                <a:lnTo>
                  <a:pt x="21" y="9"/>
                </a:lnTo>
                <a:lnTo>
                  <a:pt x="21" y="17"/>
                </a:lnTo>
                <a:lnTo>
                  <a:pt x="23" y="15"/>
                </a:lnTo>
                <a:lnTo>
                  <a:pt x="23" y="20"/>
                </a:lnTo>
                <a:lnTo>
                  <a:pt x="23" y="8"/>
                </a:lnTo>
                <a:lnTo>
                  <a:pt x="23" y="17"/>
                </a:lnTo>
                <a:lnTo>
                  <a:pt x="24" y="14"/>
                </a:lnTo>
                <a:lnTo>
                  <a:pt x="24" y="20"/>
                </a:lnTo>
                <a:lnTo>
                  <a:pt x="24" y="13"/>
                </a:lnTo>
                <a:lnTo>
                  <a:pt x="24" y="19"/>
                </a:lnTo>
                <a:lnTo>
                  <a:pt x="25" y="18"/>
                </a:lnTo>
                <a:lnTo>
                  <a:pt x="25" y="19"/>
                </a:lnTo>
                <a:lnTo>
                  <a:pt x="25" y="10"/>
                </a:lnTo>
                <a:lnTo>
                  <a:pt x="25" y="14"/>
                </a:lnTo>
                <a:lnTo>
                  <a:pt x="26" y="15"/>
                </a:lnTo>
                <a:lnTo>
                  <a:pt x="26" y="27"/>
                </a:lnTo>
                <a:lnTo>
                  <a:pt x="26" y="7"/>
                </a:lnTo>
                <a:lnTo>
                  <a:pt x="26" y="17"/>
                </a:lnTo>
                <a:lnTo>
                  <a:pt x="28" y="15"/>
                </a:lnTo>
                <a:lnTo>
                  <a:pt x="28" y="18"/>
                </a:lnTo>
                <a:lnTo>
                  <a:pt x="28" y="10"/>
                </a:lnTo>
                <a:lnTo>
                  <a:pt x="28" y="13"/>
                </a:lnTo>
                <a:lnTo>
                  <a:pt x="29" y="14"/>
                </a:lnTo>
                <a:lnTo>
                  <a:pt x="29" y="19"/>
                </a:lnTo>
                <a:lnTo>
                  <a:pt x="29" y="10"/>
                </a:lnTo>
                <a:lnTo>
                  <a:pt x="29" y="19"/>
                </a:lnTo>
                <a:lnTo>
                  <a:pt x="30" y="18"/>
                </a:lnTo>
                <a:lnTo>
                  <a:pt x="30" y="8"/>
                </a:lnTo>
                <a:lnTo>
                  <a:pt x="30" y="10"/>
                </a:lnTo>
                <a:lnTo>
                  <a:pt x="31" y="9"/>
                </a:lnTo>
                <a:lnTo>
                  <a:pt x="31" y="19"/>
                </a:lnTo>
                <a:lnTo>
                  <a:pt x="31" y="15"/>
                </a:lnTo>
                <a:lnTo>
                  <a:pt x="33" y="17"/>
                </a:lnTo>
                <a:lnTo>
                  <a:pt x="33" y="18"/>
                </a:lnTo>
                <a:lnTo>
                  <a:pt x="33" y="12"/>
                </a:lnTo>
                <a:lnTo>
                  <a:pt x="33" y="14"/>
                </a:lnTo>
                <a:lnTo>
                  <a:pt x="34" y="15"/>
                </a:lnTo>
                <a:lnTo>
                  <a:pt x="34" y="18"/>
                </a:lnTo>
                <a:lnTo>
                  <a:pt x="34" y="9"/>
                </a:lnTo>
                <a:lnTo>
                  <a:pt x="34" y="17"/>
                </a:lnTo>
                <a:lnTo>
                  <a:pt x="35" y="18"/>
                </a:lnTo>
                <a:lnTo>
                  <a:pt x="35" y="10"/>
                </a:lnTo>
                <a:lnTo>
                  <a:pt x="35" y="18"/>
                </a:lnTo>
                <a:lnTo>
                  <a:pt x="36" y="17"/>
                </a:lnTo>
                <a:lnTo>
                  <a:pt x="36" y="19"/>
                </a:lnTo>
                <a:lnTo>
                  <a:pt x="36" y="0"/>
                </a:lnTo>
                <a:lnTo>
                  <a:pt x="36" y="17"/>
                </a:lnTo>
                <a:lnTo>
                  <a:pt x="38" y="18"/>
                </a:lnTo>
                <a:lnTo>
                  <a:pt x="38" y="19"/>
                </a:lnTo>
                <a:lnTo>
                  <a:pt x="38" y="9"/>
                </a:lnTo>
                <a:lnTo>
                  <a:pt x="38" y="17"/>
                </a:lnTo>
                <a:lnTo>
                  <a:pt x="39" y="18"/>
                </a:lnTo>
                <a:lnTo>
                  <a:pt x="39" y="19"/>
                </a:lnTo>
                <a:lnTo>
                  <a:pt x="39" y="9"/>
                </a:lnTo>
                <a:lnTo>
                  <a:pt x="39" y="17"/>
                </a:lnTo>
                <a:lnTo>
                  <a:pt x="40" y="15"/>
                </a:lnTo>
                <a:lnTo>
                  <a:pt x="40" y="18"/>
                </a:lnTo>
                <a:lnTo>
                  <a:pt x="40" y="12"/>
                </a:lnTo>
                <a:lnTo>
                  <a:pt x="40" y="17"/>
                </a:lnTo>
                <a:lnTo>
                  <a:pt x="41" y="18"/>
                </a:lnTo>
                <a:lnTo>
                  <a:pt x="41" y="25"/>
                </a:lnTo>
                <a:lnTo>
                  <a:pt x="41" y="0"/>
                </a:lnTo>
                <a:lnTo>
                  <a:pt x="41" y="18"/>
                </a:lnTo>
                <a:lnTo>
                  <a:pt x="43" y="17"/>
                </a:lnTo>
                <a:lnTo>
                  <a:pt x="43" y="20"/>
                </a:lnTo>
                <a:lnTo>
                  <a:pt x="43" y="13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0" name="Freeform 89"/>
          <p:cNvSpPr>
            <a:spLocks/>
          </p:cNvSpPr>
          <p:nvPr/>
        </p:nvSpPr>
        <p:spPr bwMode="auto">
          <a:xfrm>
            <a:off x="1878013" y="1193800"/>
            <a:ext cx="152400" cy="95250"/>
          </a:xfrm>
          <a:custGeom>
            <a:avLst/>
            <a:gdLst>
              <a:gd name="T0" fmla="*/ 2147483646 w 43"/>
              <a:gd name="T1" fmla="*/ 2147483646 h 27"/>
              <a:gd name="T2" fmla="*/ 2147483646 w 43"/>
              <a:gd name="T3" fmla="*/ 2147483646 h 27"/>
              <a:gd name="T4" fmla="*/ 2147483646 w 43"/>
              <a:gd name="T5" fmla="*/ 2147483646 h 27"/>
              <a:gd name="T6" fmla="*/ 2147483646 w 43"/>
              <a:gd name="T7" fmla="*/ 2147483646 h 27"/>
              <a:gd name="T8" fmla="*/ 2147483646 w 43"/>
              <a:gd name="T9" fmla="*/ 2147483646 h 27"/>
              <a:gd name="T10" fmla="*/ 2147483646 w 43"/>
              <a:gd name="T11" fmla="*/ 2147483646 h 27"/>
              <a:gd name="T12" fmla="*/ 2147483646 w 43"/>
              <a:gd name="T13" fmla="*/ 2147483646 h 27"/>
              <a:gd name="T14" fmla="*/ 2147483646 w 43"/>
              <a:gd name="T15" fmla="*/ 2147483646 h 27"/>
              <a:gd name="T16" fmla="*/ 2147483646 w 43"/>
              <a:gd name="T17" fmla="*/ 2147483646 h 27"/>
              <a:gd name="T18" fmla="*/ 2147483646 w 43"/>
              <a:gd name="T19" fmla="*/ 2147483646 h 27"/>
              <a:gd name="T20" fmla="*/ 2147483646 w 43"/>
              <a:gd name="T21" fmla="*/ 2147483646 h 27"/>
              <a:gd name="T22" fmla="*/ 2147483646 w 43"/>
              <a:gd name="T23" fmla="*/ 2147483646 h 27"/>
              <a:gd name="T24" fmla="*/ 2147483646 w 43"/>
              <a:gd name="T25" fmla="*/ 2147483646 h 27"/>
              <a:gd name="T26" fmla="*/ 2147483646 w 43"/>
              <a:gd name="T27" fmla="*/ 2147483646 h 27"/>
              <a:gd name="T28" fmla="*/ 2147483646 w 43"/>
              <a:gd name="T29" fmla="*/ 2147483646 h 27"/>
              <a:gd name="T30" fmla="*/ 2147483646 w 43"/>
              <a:gd name="T31" fmla="*/ 2147483646 h 27"/>
              <a:gd name="T32" fmla="*/ 2147483646 w 43"/>
              <a:gd name="T33" fmla="*/ 2147483646 h 27"/>
              <a:gd name="T34" fmla="*/ 2147483646 w 43"/>
              <a:gd name="T35" fmla="*/ 2147483646 h 27"/>
              <a:gd name="T36" fmla="*/ 2147483646 w 43"/>
              <a:gd name="T37" fmla="*/ 2147483646 h 27"/>
              <a:gd name="T38" fmla="*/ 2147483646 w 43"/>
              <a:gd name="T39" fmla="*/ 2147483646 h 27"/>
              <a:gd name="T40" fmla="*/ 2147483646 w 43"/>
              <a:gd name="T41" fmla="*/ 2147483646 h 27"/>
              <a:gd name="T42" fmla="*/ 2147483646 w 43"/>
              <a:gd name="T43" fmla="*/ 2147483646 h 27"/>
              <a:gd name="T44" fmla="*/ 2147483646 w 43"/>
              <a:gd name="T45" fmla="*/ 0 h 27"/>
              <a:gd name="T46" fmla="*/ 2147483646 w 43"/>
              <a:gd name="T47" fmla="*/ 2147483646 h 27"/>
              <a:gd name="T48" fmla="*/ 2147483646 w 43"/>
              <a:gd name="T49" fmla="*/ 2147483646 h 27"/>
              <a:gd name="T50" fmla="*/ 2147483646 w 43"/>
              <a:gd name="T51" fmla="*/ 2147483646 h 27"/>
              <a:gd name="T52" fmla="*/ 2147483646 w 43"/>
              <a:gd name="T53" fmla="*/ 2147483646 h 27"/>
              <a:gd name="T54" fmla="*/ 2147483646 w 43"/>
              <a:gd name="T55" fmla="*/ 2147483646 h 27"/>
              <a:gd name="T56" fmla="*/ 2147483646 w 43"/>
              <a:gd name="T57" fmla="*/ 2147483646 h 27"/>
              <a:gd name="T58" fmla="*/ 2147483646 w 43"/>
              <a:gd name="T59" fmla="*/ 2147483646 h 27"/>
              <a:gd name="T60" fmla="*/ 2147483646 w 43"/>
              <a:gd name="T61" fmla="*/ 2147483646 h 27"/>
              <a:gd name="T62" fmla="*/ 2147483646 w 43"/>
              <a:gd name="T63" fmla="*/ 2147483646 h 27"/>
              <a:gd name="T64" fmla="*/ 2147483646 w 43"/>
              <a:gd name="T65" fmla="*/ 2147483646 h 27"/>
              <a:gd name="T66" fmla="*/ 2147483646 w 43"/>
              <a:gd name="T67" fmla="*/ 2147483646 h 27"/>
              <a:gd name="T68" fmla="*/ 2147483646 w 43"/>
              <a:gd name="T69" fmla="*/ 2147483646 h 27"/>
              <a:gd name="T70" fmla="*/ 2147483646 w 43"/>
              <a:gd name="T71" fmla="*/ 2147483646 h 27"/>
              <a:gd name="T72" fmla="*/ 2147483646 w 43"/>
              <a:gd name="T73" fmla="*/ 2147483646 h 27"/>
              <a:gd name="T74" fmla="*/ 2147483646 w 43"/>
              <a:gd name="T75" fmla="*/ 2147483646 h 27"/>
              <a:gd name="T76" fmla="*/ 2147483646 w 43"/>
              <a:gd name="T77" fmla="*/ 2147483646 h 27"/>
              <a:gd name="T78" fmla="*/ 2147483646 w 43"/>
              <a:gd name="T79" fmla="*/ 2147483646 h 27"/>
              <a:gd name="T80" fmla="*/ 2147483646 w 43"/>
              <a:gd name="T81" fmla="*/ 2147483646 h 27"/>
              <a:gd name="T82" fmla="*/ 2147483646 w 43"/>
              <a:gd name="T83" fmla="*/ 2147483646 h 2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7"/>
              <a:gd name="T128" fmla="*/ 43 w 43"/>
              <a:gd name="T129" fmla="*/ 27 h 2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7">
                <a:moveTo>
                  <a:pt x="0" y="13"/>
                </a:moveTo>
                <a:lnTo>
                  <a:pt x="0" y="19"/>
                </a:lnTo>
                <a:lnTo>
                  <a:pt x="1" y="20"/>
                </a:lnTo>
                <a:lnTo>
                  <a:pt x="1" y="9"/>
                </a:lnTo>
                <a:lnTo>
                  <a:pt x="2" y="9"/>
                </a:lnTo>
                <a:lnTo>
                  <a:pt x="2" y="20"/>
                </a:lnTo>
                <a:lnTo>
                  <a:pt x="2" y="19"/>
                </a:lnTo>
                <a:lnTo>
                  <a:pt x="3" y="18"/>
                </a:lnTo>
                <a:lnTo>
                  <a:pt x="3" y="22"/>
                </a:lnTo>
                <a:lnTo>
                  <a:pt x="3" y="13"/>
                </a:lnTo>
                <a:lnTo>
                  <a:pt x="3" y="20"/>
                </a:lnTo>
                <a:lnTo>
                  <a:pt x="5" y="19"/>
                </a:lnTo>
                <a:lnTo>
                  <a:pt x="5" y="12"/>
                </a:lnTo>
                <a:lnTo>
                  <a:pt x="5" y="13"/>
                </a:lnTo>
                <a:lnTo>
                  <a:pt x="6" y="14"/>
                </a:lnTo>
                <a:lnTo>
                  <a:pt x="6" y="19"/>
                </a:lnTo>
                <a:lnTo>
                  <a:pt x="6" y="12"/>
                </a:lnTo>
                <a:lnTo>
                  <a:pt x="7" y="15"/>
                </a:lnTo>
                <a:lnTo>
                  <a:pt x="7" y="19"/>
                </a:lnTo>
                <a:lnTo>
                  <a:pt x="7" y="10"/>
                </a:lnTo>
                <a:lnTo>
                  <a:pt x="7" y="17"/>
                </a:lnTo>
                <a:lnTo>
                  <a:pt x="8" y="15"/>
                </a:lnTo>
                <a:lnTo>
                  <a:pt x="8" y="24"/>
                </a:lnTo>
                <a:lnTo>
                  <a:pt x="8" y="13"/>
                </a:lnTo>
                <a:lnTo>
                  <a:pt x="8" y="15"/>
                </a:lnTo>
                <a:lnTo>
                  <a:pt x="10" y="13"/>
                </a:lnTo>
                <a:lnTo>
                  <a:pt x="10" y="19"/>
                </a:lnTo>
                <a:lnTo>
                  <a:pt x="10" y="12"/>
                </a:lnTo>
                <a:lnTo>
                  <a:pt x="10" y="15"/>
                </a:lnTo>
                <a:lnTo>
                  <a:pt x="11" y="12"/>
                </a:lnTo>
                <a:lnTo>
                  <a:pt x="11" y="19"/>
                </a:lnTo>
                <a:lnTo>
                  <a:pt x="11" y="10"/>
                </a:lnTo>
                <a:lnTo>
                  <a:pt x="11" y="17"/>
                </a:lnTo>
                <a:lnTo>
                  <a:pt x="12" y="18"/>
                </a:lnTo>
                <a:lnTo>
                  <a:pt x="12" y="22"/>
                </a:lnTo>
                <a:lnTo>
                  <a:pt x="12" y="10"/>
                </a:lnTo>
                <a:lnTo>
                  <a:pt x="12" y="17"/>
                </a:lnTo>
                <a:lnTo>
                  <a:pt x="13" y="18"/>
                </a:lnTo>
                <a:lnTo>
                  <a:pt x="13" y="24"/>
                </a:lnTo>
                <a:lnTo>
                  <a:pt x="13" y="9"/>
                </a:lnTo>
                <a:lnTo>
                  <a:pt x="13" y="18"/>
                </a:lnTo>
                <a:lnTo>
                  <a:pt x="15" y="17"/>
                </a:lnTo>
                <a:lnTo>
                  <a:pt x="15" y="18"/>
                </a:lnTo>
                <a:lnTo>
                  <a:pt x="15" y="12"/>
                </a:lnTo>
                <a:lnTo>
                  <a:pt x="16" y="13"/>
                </a:lnTo>
                <a:lnTo>
                  <a:pt x="16" y="19"/>
                </a:lnTo>
                <a:lnTo>
                  <a:pt x="16" y="17"/>
                </a:lnTo>
                <a:lnTo>
                  <a:pt x="17" y="18"/>
                </a:lnTo>
                <a:lnTo>
                  <a:pt x="17" y="19"/>
                </a:lnTo>
                <a:lnTo>
                  <a:pt x="17" y="12"/>
                </a:lnTo>
                <a:lnTo>
                  <a:pt x="17" y="13"/>
                </a:lnTo>
                <a:lnTo>
                  <a:pt x="18" y="12"/>
                </a:lnTo>
                <a:lnTo>
                  <a:pt x="18" y="20"/>
                </a:lnTo>
                <a:lnTo>
                  <a:pt x="18" y="8"/>
                </a:lnTo>
                <a:lnTo>
                  <a:pt x="18" y="17"/>
                </a:lnTo>
                <a:lnTo>
                  <a:pt x="20" y="15"/>
                </a:lnTo>
                <a:lnTo>
                  <a:pt x="20" y="17"/>
                </a:lnTo>
                <a:lnTo>
                  <a:pt x="20" y="9"/>
                </a:lnTo>
                <a:lnTo>
                  <a:pt x="20" y="12"/>
                </a:lnTo>
                <a:lnTo>
                  <a:pt x="21" y="13"/>
                </a:lnTo>
                <a:lnTo>
                  <a:pt x="21" y="17"/>
                </a:lnTo>
                <a:lnTo>
                  <a:pt x="21" y="12"/>
                </a:lnTo>
                <a:lnTo>
                  <a:pt x="22" y="14"/>
                </a:lnTo>
                <a:lnTo>
                  <a:pt x="22" y="18"/>
                </a:lnTo>
                <a:lnTo>
                  <a:pt x="22" y="9"/>
                </a:lnTo>
                <a:lnTo>
                  <a:pt x="22" y="18"/>
                </a:lnTo>
                <a:lnTo>
                  <a:pt x="23" y="14"/>
                </a:lnTo>
                <a:lnTo>
                  <a:pt x="23" y="20"/>
                </a:lnTo>
                <a:lnTo>
                  <a:pt x="23" y="0"/>
                </a:lnTo>
                <a:lnTo>
                  <a:pt x="23" y="18"/>
                </a:lnTo>
                <a:lnTo>
                  <a:pt x="25" y="15"/>
                </a:lnTo>
                <a:lnTo>
                  <a:pt x="25" y="18"/>
                </a:lnTo>
                <a:lnTo>
                  <a:pt x="25" y="9"/>
                </a:lnTo>
                <a:lnTo>
                  <a:pt x="25" y="17"/>
                </a:lnTo>
                <a:lnTo>
                  <a:pt x="26" y="19"/>
                </a:lnTo>
                <a:lnTo>
                  <a:pt x="26" y="20"/>
                </a:lnTo>
                <a:lnTo>
                  <a:pt x="26" y="12"/>
                </a:lnTo>
                <a:lnTo>
                  <a:pt x="26" y="14"/>
                </a:lnTo>
                <a:lnTo>
                  <a:pt x="27" y="13"/>
                </a:lnTo>
                <a:lnTo>
                  <a:pt x="27" y="18"/>
                </a:lnTo>
                <a:lnTo>
                  <a:pt x="27" y="12"/>
                </a:lnTo>
                <a:lnTo>
                  <a:pt x="27" y="17"/>
                </a:lnTo>
                <a:lnTo>
                  <a:pt x="28" y="18"/>
                </a:lnTo>
                <a:lnTo>
                  <a:pt x="28" y="23"/>
                </a:lnTo>
                <a:lnTo>
                  <a:pt x="28" y="3"/>
                </a:lnTo>
                <a:lnTo>
                  <a:pt x="28" y="17"/>
                </a:lnTo>
                <a:lnTo>
                  <a:pt x="30" y="14"/>
                </a:lnTo>
                <a:lnTo>
                  <a:pt x="30" y="20"/>
                </a:lnTo>
                <a:lnTo>
                  <a:pt x="30" y="10"/>
                </a:lnTo>
                <a:lnTo>
                  <a:pt x="30" y="15"/>
                </a:lnTo>
                <a:lnTo>
                  <a:pt x="31" y="17"/>
                </a:lnTo>
                <a:lnTo>
                  <a:pt x="31" y="22"/>
                </a:lnTo>
                <a:lnTo>
                  <a:pt x="31" y="8"/>
                </a:lnTo>
                <a:lnTo>
                  <a:pt x="31" y="15"/>
                </a:lnTo>
                <a:lnTo>
                  <a:pt x="32" y="17"/>
                </a:lnTo>
                <a:lnTo>
                  <a:pt x="32" y="10"/>
                </a:lnTo>
                <a:lnTo>
                  <a:pt x="32" y="19"/>
                </a:lnTo>
                <a:lnTo>
                  <a:pt x="33" y="20"/>
                </a:lnTo>
                <a:lnTo>
                  <a:pt x="33" y="23"/>
                </a:lnTo>
                <a:lnTo>
                  <a:pt x="33" y="14"/>
                </a:lnTo>
                <a:lnTo>
                  <a:pt x="33" y="18"/>
                </a:lnTo>
                <a:lnTo>
                  <a:pt x="35" y="17"/>
                </a:lnTo>
                <a:lnTo>
                  <a:pt x="35" y="19"/>
                </a:lnTo>
                <a:lnTo>
                  <a:pt x="35" y="13"/>
                </a:lnTo>
                <a:lnTo>
                  <a:pt x="35" y="15"/>
                </a:lnTo>
                <a:lnTo>
                  <a:pt x="36" y="17"/>
                </a:lnTo>
                <a:lnTo>
                  <a:pt x="36" y="20"/>
                </a:lnTo>
                <a:lnTo>
                  <a:pt x="36" y="10"/>
                </a:lnTo>
                <a:lnTo>
                  <a:pt x="37" y="13"/>
                </a:lnTo>
                <a:lnTo>
                  <a:pt x="37" y="20"/>
                </a:lnTo>
                <a:lnTo>
                  <a:pt x="37" y="12"/>
                </a:lnTo>
                <a:lnTo>
                  <a:pt x="38" y="13"/>
                </a:lnTo>
                <a:lnTo>
                  <a:pt x="38" y="23"/>
                </a:lnTo>
                <a:lnTo>
                  <a:pt x="38" y="22"/>
                </a:lnTo>
                <a:lnTo>
                  <a:pt x="40" y="20"/>
                </a:lnTo>
                <a:lnTo>
                  <a:pt x="40" y="12"/>
                </a:lnTo>
                <a:lnTo>
                  <a:pt x="40" y="19"/>
                </a:lnTo>
                <a:lnTo>
                  <a:pt x="41" y="18"/>
                </a:lnTo>
                <a:lnTo>
                  <a:pt x="41" y="10"/>
                </a:lnTo>
                <a:lnTo>
                  <a:pt x="41" y="15"/>
                </a:lnTo>
                <a:lnTo>
                  <a:pt x="42" y="17"/>
                </a:lnTo>
                <a:lnTo>
                  <a:pt x="42" y="19"/>
                </a:lnTo>
                <a:lnTo>
                  <a:pt x="42" y="13"/>
                </a:lnTo>
                <a:lnTo>
                  <a:pt x="42" y="15"/>
                </a:lnTo>
                <a:lnTo>
                  <a:pt x="43" y="18"/>
                </a:lnTo>
                <a:lnTo>
                  <a:pt x="43" y="27"/>
                </a:lnTo>
                <a:lnTo>
                  <a:pt x="43" y="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1" name="Freeform 90"/>
          <p:cNvSpPr>
            <a:spLocks/>
          </p:cNvSpPr>
          <p:nvPr/>
        </p:nvSpPr>
        <p:spPr bwMode="auto">
          <a:xfrm>
            <a:off x="2030413" y="1211263"/>
            <a:ext cx="150812" cy="80962"/>
          </a:xfrm>
          <a:custGeom>
            <a:avLst/>
            <a:gdLst>
              <a:gd name="T0" fmla="*/ 2147483646 w 43"/>
              <a:gd name="T1" fmla="*/ 2147483646 h 23"/>
              <a:gd name="T2" fmla="*/ 2147483646 w 43"/>
              <a:gd name="T3" fmla="*/ 2147483646 h 23"/>
              <a:gd name="T4" fmla="*/ 2147483646 w 43"/>
              <a:gd name="T5" fmla="*/ 2147483646 h 23"/>
              <a:gd name="T6" fmla="*/ 2147483646 w 43"/>
              <a:gd name="T7" fmla="*/ 2147483646 h 23"/>
              <a:gd name="T8" fmla="*/ 2147483646 w 43"/>
              <a:gd name="T9" fmla="*/ 2147483646 h 23"/>
              <a:gd name="T10" fmla="*/ 2147483646 w 43"/>
              <a:gd name="T11" fmla="*/ 2147483646 h 23"/>
              <a:gd name="T12" fmla="*/ 2147483646 w 43"/>
              <a:gd name="T13" fmla="*/ 2147483646 h 23"/>
              <a:gd name="T14" fmla="*/ 2147483646 w 43"/>
              <a:gd name="T15" fmla="*/ 2147483646 h 23"/>
              <a:gd name="T16" fmla="*/ 2147483646 w 43"/>
              <a:gd name="T17" fmla="*/ 2147483646 h 23"/>
              <a:gd name="T18" fmla="*/ 2147483646 w 43"/>
              <a:gd name="T19" fmla="*/ 2147483646 h 23"/>
              <a:gd name="T20" fmla="*/ 2147483646 w 43"/>
              <a:gd name="T21" fmla="*/ 2147483646 h 23"/>
              <a:gd name="T22" fmla="*/ 2147483646 w 43"/>
              <a:gd name="T23" fmla="*/ 2147483646 h 23"/>
              <a:gd name="T24" fmla="*/ 2147483646 w 43"/>
              <a:gd name="T25" fmla="*/ 2147483646 h 23"/>
              <a:gd name="T26" fmla="*/ 2147483646 w 43"/>
              <a:gd name="T27" fmla="*/ 2147483646 h 23"/>
              <a:gd name="T28" fmla="*/ 2147483646 w 43"/>
              <a:gd name="T29" fmla="*/ 2147483646 h 23"/>
              <a:gd name="T30" fmla="*/ 2147483646 w 43"/>
              <a:gd name="T31" fmla="*/ 2147483646 h 23"/>
              <a:gd name="T32" fmla="*/ 2147483646 w 43"/>
              <a:gd name="T33" fmla="*/ 2147483646 h 23"/>
              <a:gd name="T34" fmla="*/ 2147483646 w 43"/>
              <a:gd name="T35" fmla="*/ 2147483646 h 23"/>
              <a:gd name="T36" fmla="*/ 2147483646 w 43"/>
              <a:gd name="T37" fmla="*/ 2147483646 h 23"/>
              <a:gd name="T38" fmla="*/ 2147483646 w 43"/>
              <a:gd name="T39" fmla="*/ 2147483646 h 23"/>
              <a:gd name="T40" fmla="*/ 2147483646 w 43"/>
              <a:gd name="T41" fmla="*/ 2147483646 h 23"/>
              <a:gd name="T42" fmla="*/ 2147483646 w 43"/>
              <a:gd name="T43" fmla="*/ 2147483646 h 23"/>
              <a:gd name="T44" fmla="*/ 2147483646 w 43"/>
              <a:gd name="T45" fmla="*/ 2147483646 h 23"/>
              <a:gd name="T46" fmla="*/ 2147483646 w 43"/>
              <a:gd name="T47" fmla="*/ 2147483646 h 23"/>
              <a:gd name="T48" fmla="*/ 2147483646 w 43"/>
              <a:gd name="T49" fmla="*/ 2147483646 h 23"/>
              <a:gd name="T50" fmla="*/ 2147483646 w 43"/>
              <a:gd name="T51" fmla="*/ 2147483646 h 23"/>
              <a:gd name="T52" fmla="*/ 2147483646 w 43"/>
              <a:gd name="T53" fmla="*/ 2147483646 h 23"/>
              <a:gd name="T54" fmla="*/ 2147483646 w 43"/>
              <a:gd name="T55" fmla="*/ 2147483646 h 23"/>
              <a:gd name="T56" fmla="*/ 2147483646 w 43"/>
              <a:gd name="T57" fmla="*/ 2147483646 h 23"/>
              <a:gd name="T58" fmla="*/ 2147483646 w 43"/>
              <a:gd name="T59" fmla="*/ 2147483646 h 23"/>
              <a:gd name="T60" fmla="*/ 2147483646 w 43"/>
              <a:gd name="T61" fmla="*/ 2147483646 h 23"/>
              <a:gd name="T62" fmla="*/ 2147483646 w 43"/>
              <a:gd name="T63" fmla="*/ 2147483646 h 23"/>
              <a:gd name="T64" fmla="*/ 2147483646 w 43"/>
              <a:gd name="T65" fmla="*/ 2147483646 h 23"/>
              <a:gd name="T66" fmla="*/ 2147483646 w 43"/>
              <a:gd name="T67" fmla="*/ 2147483646 h 23"/>
              <a:gd name="T68" fmla="*/ 2147483646 w 43"/>
              <a:gd name="T69" fmla="*/ 2147483646 h 23"/>
              <a:gd name="T70" fmla="*/ 2147483646 w 43"/>
              <a:gd name="T71" fmla="*/ 2147483646 h 23"/>
              <a:gd name="T72" fmla="*/ 2147483646 w 43"/>
              <a:gd name="T73" fmla="*/ 2147483646 h 23"/>
              <a:gd name="T74" fmla="*/ 2147483646 w 43"/>
              <a:gd name="T75" fmla="*/ 2147483646 h 23"/>
              <a:gd name="T76" fmla="*/ 2147483646 w 43"/>
              <a:gd name="T77" fmla="*/ 2147483646 h 23"/>
              <a:gd name="T78" fmla="*/ 2147483646 w 43"/>
              <a:gd name="T79" fmla="*/ 2147483646 h 23"/>
              <a:gd name="T80" fmla="*/ 2147483646 w 43"/>
              <a:gd name="T81" fmla="*/ 2147483646 h 23"/>
              <a:gd name="T82" fmla="*/ 2147483646 w 43"/>
              <a:gd name="T83" fmla="*/ 0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3"/>
              <a:gd name="T128" fmla="*/ 43 w 43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3">
                <a:moveTo>
                  <a:pt x="0" y="3"/>
                </a:moveTo>
                <a:lnTo>
                  <a:pt x="0" y="15"/>
                </a:lnTo>
                <a:lnTo>
                  <a:pt x="2" y="13"/>
                </a:lnTo>
                <a:lnTo>
                  <a:pt x="2" y="14"/>
                </a:lnTo>
                <a:lnTo>
                  <a:pt x="2" y="4"/>
                </a:lnTo>
                <a:lnTo>
                  <a:pt x="2" y="5"/>
                </a:lnTo>
                <a:lnTo>
                  <a:pt x="3" y="9"/>
                </a:lnTo>
                <a:lnTo>
                  <a:pt x="3" y="15"/>
                </a:lnTo>
                <a:lnTo>
                  <a:pt x="3" y="3"/>
                </a:lnTo>
                <a:lnTo>
                  <a:pt x="3" y="10"/>
                </a:lnTo>
                <a:lnTo>
                  <a:pt x="4" y="12"/>
                </a:lnTo>
                <a:lnTo>
                  <a:pt x="4" y="17"/>
                </a:lnTo>
                <a:lnTo>
                  <a:pt x="4" y="7"/>
                </a:lnTo>
                <a:lnTo>
                  <a:pt x="4" y="12"/>
                </a:lnTo>
                <a:lnTo>
                  <a:pt x="5" y="9"/>
                </a:lnTo>
                <a:lnTo>
                  <a:pt x="5" y="12"/>
                </a:lnTo>
                <a:lnTo>
                  <a:pt x="5" y="4"/>
                </a:lnTo>
                <a:lnTo>
                  <a:pt x="5" y="10"/>
                </a:lnTo>
                <a:lnTo>
                  <a:pt x="7" y="13"/>
                </a:lnTo>
                <a:lnTo>
                  <a:pt x="7" y="5"/>
                </a:lnTo>
                <a:lnTo>
                  <a:pt x="7" y="10"/>
                </a:lnTo>
                <a:lnTo>
                  <a:pt x="8" y="8"/>
                </a:lnTo>
                <a:lnTo>
                  <a:pt x="8" y="13"/>
                </a:lnTo>
                <a:lnTo>
                  <a:pt x="8" y="5"/>
                </a:lnTo>
                <a:lnTo>
                  <a:pt x="8" y="7"/>
                </a:lnTo>
                <a:lnTo>
                  <a:pt x="9" y="8"/>
                </a:lnTo>
                <a:lnTo>
                  <a:pt x="9" y="14"/>
                </a:lnTo>
                <a:lnTo>
                  <a:pt x="9" y="5"/>
                </a:lnTo>
                <a:lnTo>
                  <a:pt x="9" y="10"/>
                </a:lnTo>
                <a:lnTo>
                  <a:pt x="10" y="8"/>
                </a:lnTo>
                <a:lnTo>
                  <a:pt x="10" y="14"/>
                </a:lnTo>
                <a:lnTo>
                  <a:pt x="10" y="5"/>
                </a:lnTo>
                <a:lnTo>
                  <a:pt x="12" y="3"/>
                </a:lnTo>
                <a:lnTo>
                  <a:pt x="12" y="14"/>
                </a:lnTo>
                <a:lnTo>
                  <a:pt x="12" y="2"/>
                </a:lnTo>
                <a:lnTo>
                  <a:pt x="12" y="5"/>
                </a:lnTo>
                <a:lnTo>
                  <a:pt x="13" y="8"/>
                </a:lnTo>
                <a:lnTo>
                  <a:pt x="13" y="17"/>
                </a:lnTo>
                <a:lnTo>
                  <a:pt x="13" y="7"/>
                </a:lnTo>
                <a:lnTo>
                  <a:pt x="13" y="10"/>
                </a:lnTo>
                <a:lnTo>
                  <a:pt x="14" y="12"/>
                </a:lnTo>
                <a:lnTo>
                  <a:pt x="14" y="15"/>
                </a:lnTo>
                <a:lnTo>
                  <a:pt x="14" y="7"/>
                </a:lnTo>
                <a:lnTo>
                  <a:pt x="14" y="14"/>
                </a:lnTo>
                <a:lnTo>
                  <a:pt x="15" y="13"/>
                </a:lnTo>
                <a:lnTo>
                  <a:pt x="15" y="17"/>
                </a:lnTo>
                <a:lnTo>
                  <a:pt x="15" y="5"/>
                </a:lnTo>
                <a:lnTo>
                  <a:pt x="15" y="12"/>
                </a:lnTo>
                <a:lnTo>
                  <a:pt x="17" y="7"/>
                </a:lnTo>
                <a:lnTo>
                  <a:pt x="17" y="17"/>
                </a:lnTo>
                <a:lnTo>
                  <a:pt x="17" y="2"/>
                </a:lnTo>
                <a:lnTo>
                  <a:pt x="17" y="10"/>
                </a:lnTo>
                <a:lnTo>
                  <a:pt x="18" y="8"/>
                </a:lnTo>
                <a:lnTo>
                  <a:pt x="18" y="17"/>
                </a:lnTo>
                <a:lnTo>
                  <a:pt x="18" y="7"/>
                </a:lnTo>
                <a:lnTo>
                  <a:pt x="18" y="14"/>
                </a:lnTo>
                <a:lnTo>
                  <a:pt x="19" y="15"/>
                </a:lnTo>
                <a:lnTo>
                  <a:pt x="19" y="5"/>
                </a:lnTo>
                <a:lnTo>
                  <a:pt x="19" y="13"/>
                </a:lnTo>
                <a:lnTo>
                  <a:pt x="20" y="14"/>
                </a:lnTo>
                <a:lnTo>
                  <a:pt x="20" y="18"/>
                </a:lnTo>
                <a:lnTo>
                  <a:pt x="20" y="8"/>
                </a:lnTo>
                <a:lnTo>
                  <a:pt x="20" y="17"/>
                </a:lnTo>
                <a:lnTo>
                  <a:pt x="22" y="14"/>
                </a:lnTo>
                <a:lnTo>
                  <a:pt x="22" y="7"/>
                </a:lnTo>
                <a:lnTo>
                  <a:pt x="22" y="12"/>
                </a:lnTo>
                <a:lnTo>
                  <a:pt x="23" y="7"/>
                </a:lnTo>
                <a:lnTo>
                  <a:pt x="23" y="15"/>
                </a:lnTo>
                <a:lnTo>
                  <a:pt x="23" y="5"/>
                </a:lnTo>
                <a:lnTo>
                  <a:pt x="23" y="8"/>
                </a:lnTo>
                <a:lnTo>
                  <a:pt x="24" y="10"/>
                </a:lnTo>
                <a:lnTo>
                  <a:pt x="24" y="13"/>
                </a:lnTo>
                <a:lnTo>
                  <a:pt x="24" y="5"/>
                </a:lnTo>
                <a:lnTo>
                  <a:pt x="24" y="12"/>
                </a:lnTo>
                <a:lnTo>
                  <a:pt x="25" y="13"/>
                </a:lnTo>
                <a:lnTo>
                  <a:pt x="25" y="15"/>
                </a:lnTo>
                <a:lnTo>
                  <a:pt x="25" y="3"/>
                </a:lnTo>
                <a:lnTo>
                  <a:pt x="27" y="4"/>
                </a:lnTo>
                <a:lnTo>
                  <a:pt x="27" y="23"/>
                </a:lnTo>
                <a:lnTo>
                  <a:pt x="27" y="9"/>
                </a:lnTo>
                <a:lnTo>
                  <a:pt x="28" y="7"/>
                </a:lnTo>
                <a:lnTo>
                  <a:pt x="28" y="14"/>
                </a:lnTo>
                <a:lnTo>
                  <a:pt x="28" y="2"/>
                </a:lnTo>
                <a:lnTo>
                  <a:pt x="28" y="12"/>
                </a:lnTo>
                <a:lnTo>
                  <a:pt x="29" y="10"/>
                </a:lnTo>
                <a:lnTo>
                  <a:pt x="29" y="14"/>
                </a:lnTo>
                <a:lnTo>
                  <a:pt x="29" y="5"/>
                </a:lnTo>
                <a:lnTo>
                  <a:pt x="29" y="12"/>
                </a:lnTo>
                <a:lnTo>
                  <a:pt x="30" y="9"/>
                </a:lnTo>
                <a:lnTo>
                  <a:pt x="30" y="14"/>
                </a:lnTo>
                <a:lnTo>
                  <a:pt x="30" y="4"/>
                </a:lnTo>
                <a:lnTo>
                  <a:pt x="30" y="9"/>
                </a:lnTo>
                <a:lnTo>
                  <a:pt x="32" y="8"/>
                </a:lnTo>
                <a:lnTo>
                  <a:pt x="32" y="20"/>
                </a:lnTo>
                <a:lnTo>
                  <a:pt x="32" y="4"/>
                </a:lnTo>
                <a:lnTo>
                  <a:pt x="33" y="5"/>
                </a:lnTo>
                <a:lnTo>
                  <a:pt x="33" y="15"/>
                </a:lnTo>
                <a:lnTo>
                  <a:pt x="33" y="3"/>
                </a:lnTo>
                <a:lnTo>
                  <a:pt x="33" y="10"/>
                </a:lnTo>
                <a:lnTo>
                  <a:pt x="34" y="10"/>
                </a:lnTo>
                <a:lnTo>
                  <a:pt x="34" y="17"/>
                </a:lnTo>
                <a:lnTo>
                  <a:pt x="34" y="4"/>
                </a:lnTo>
                <a:lnTo>
                  <a:pt x="34" y="13"/>
                </a:lnTo>
                <a:lnTo>
                  <a:pt x="35" y="12"/>
                </a:lnTo>
                <a:lnTo>
                  <a:pt x="35" y="15"/>
                </a:lnTo>
                <a:lnTo>
                  <a:pt x="35" y="4"/>
                </a:lnTo>
                <a:lnTo>
                  <a:pt x="35" y="9"/>
                </a:lnTo>
                <a:lnTo>
                  <a:pt x="37" y="8"/>
                </a:lnTo>
                <a:lnTo>
                  <a:pt x="37" y="14"/>
                </a:lnTo>
                <a:lnTo>
                  <a:pt x="37" y="4"/>
                </a:lnTo>
                <a:lnTo>
                  <a:pt x="37" y="13"/>
                </a:lnTo>
                <a:lnTo>
                  <a:pt x="38" y="12"/>
                </a:lnTo>
                <a:lnTo>
                  <a:pt x="38" y="13"/>
                </a:lnTo>
                <a:lnTo>
                  <a:pt x="38" y="7"/>
                </a:lnTo>
                <a:lnTo>
                  <a:pt x="38" y="12"/>
                </a:lnTo>
                <a:lnTo>
                  <a:pt x="39" y="10"/>
                </a:lnTo>
                <a:lnTo>
                  <a:pt x="39" y="13"/>
                </a:lnTo>
                <a:lnTo>
                  <a:pt x="39" y="5"/>
                </a:lnTo>
                <a:lnTo>
                  <a:pt x="39" y="12"/>
                </a:lnTo>
                <a:lnTo>
                  <a:pt x="40" y="10"/>
                </a:lnTo>
                <a:lnTo>
                  <a:pt x="40" y="15"/>
                </a:lnTo>
                <a:lnTo>
                  <a:pt x="40" y="5"/>
                </a:lnTo>
                <a:lnTo>
                  <a:pt x="40" y="12"/>
                </a:lnTo>
                <a:lnTo>
                  <a:pt x="42" y="13"/>
                </a:lnTo>
                <a:lnTo>
                  <a:pt x="42" y="14"/>
                </a:lnTo>
                <a:lnTo>
                  <a:pt x="42" y="0"/>
                </a:lnTo>
                <a:lnTo>
                  <a:pt x="42" y="13"/>
                </a:lnTo>
                <a:lnTo>
                  <a:pt x="43" y="1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2" name="Freeform 91"/>
          <p:cNvSpPr>
            <a:spLocks/>
          </p:cNvSpPr>
          <p:nvPr/>
        </p:nvSpPr>
        <p:spPr bwMode="auto">
          <a:xfrm>
            <a:off x="2181225" y="1200150"/>
            <a:ext cx="147638" cy="92075"/>
          </a:xfrm>
          <a:custGeom>
            <a:avLst/>
            <a:gdLst>
              <a:gd name="T0" fmla="*/ 0 w 42"/>
              <a:gd name="T1" fmla="*/ 2147483646 h 26"/>
              <a:gd name="T2" fmla="*/ 2147483646 w 42"/>
              <a:gd name="T3" fmla="*/ 2147483646 h 26"/>
              <a:gd name="T4" fmla="*/ 2147483646 w 42"/>
              <a:gd name="T5" fmla="*/ 2147483646 h 26"/>
              <a:gd name="T6" fmla="*/ 2147483646 w 42"/>
              <a:gd name="T7" fmla="*/ 2147483646 h 26"/>
              <a:gd name="T8" fmla="*/ 2147483646 w 42"/>
              <a:gd name="T9" fmla="*/ 2147483646 h 26"/>
              <a:gd name="T10" fmla="*/ 2147483646 w 42"/>
              <a:gd name="T11" fmla="*/ 2147483646 h 26"/>
              <a:gd name="T12" fmla="*/ 2147483646 w 42"/>
              <a:gd name="T13" fmla="*/ 2147483646 h 26"/>
              <a:gd name="T14" fmla="*/ 2147483646 w 42"/>
              <a:gd name="T15" fmla="*/ 2147483646 h 26"/>
              <a:gd name="T16" fmla="*/ 2147483646 w 42"/>
              <a:gd name="T17" fmla="*/ 2147483646 h 26"/>
              <a:gd name="T18" fmla="*/ 2147483646 w 42"/>
              <a:gd name="T19" fmla="*/ 2147483646 h 26"/>
              <a:gd name="T20" fmla="*/ 2147483646 w 42"/>
              <a:gd name="T21" fmla="*/ 2147483646 h 26"/>
              <a:gd name="T22" fmla="*/ 2147483646 w 42"/>
              <a:gd name="T23" fmla="*/ 2147483646 h 26"/>
              <a:gd name="T24" fmla="*/ 2147483646 w 42"/>
              <a:gd name="T25" fmla="*/ 2147483646 h 26"/>
              <a:gd name="T26" fmla="*/ 2147483646 w 42"/>
              <a:gd name="T27" fmla="*/ 2147483646 h 26"/>
              <a:gd name="T28" fmla="*/ 2147483646 w 42"/>
              <a:gd name="T29" fmla="*/ 2147483646 h 26"/>
              <a:gd name="T30" fmla="*/ 2147483646 w 42"/>
              <a:gd name="T31" fmla="*/ 2147483646 h 26"/>
              <a:gd name="T32" fmla="*/ 2147483646 w 42"/>
              <a:gd name="T33" fmla="*/ 2147483646 h 26"/>
              <a:gd name="T34" fmla="*/ 2147483646 w 42"/>
              <a:gd name="T35" fmla="*/ 2147483646 h 26"/>
              <a:gd name="T36" fmla="*/ 2147483646 w 42"/>
              <a:gd name="T37" fmla="*/ 2147483646 h 26"/>
              <a:gd name="T38" fmla="*/ 2147483646 w 42"/>
              <a:gd name="T39" fmla="*/ 2147483646 h 26"/>
              <a:gd name="T40" fmla="*/ 2147483646 w 42"/>
              <a:gd name="T41" fmla="*/ 2147483646 h 26"/>
              <a:gd name="T42" fmla="*/ 2147483646 w 42"/>
              <a:gd name="T43" fmla="*/ 2147483646 h 26"/>
              <a:gd name="T44" fmla="*/ 2147483646 w 42"/>
              <a:gd name="T45" fmla="*/ 2147483646 h 26"/>
              <a:gd name="T46" fmla="*/ 2147483646 w 42"/>
              <a:gd name="T47" fmla="*/ 2147483646 h 26"/>
              <a:gd name="T48" fmla="*/ 2147483646 w 42"/>
              <a:gd name="T49" fmla="*/ 2147483646 h 26"/>
              <a:gd name="T50" fmla="*/ 2147483646 w 42"/>
              <a:gd name="T51" fmla="*/ 2147483646 h 26"/>
              <a:gd name="T52" fmla="*/ 2147483646 w 42"/>
              <a:gd name="T53" fmla="*/ 2147483646 h 26"/>
              <a:gd name="T54" fmla="*/ 2147483646 w 42"/>
              <a:gd name="T55" fmla="*/ 2147483646 h 26"/>
              <a:gd name="T56" fmla="*/ 2147483646 w 42"/>
              <a:gd name="T57" fmla="*/ 2147483646 h 26"/>
              <a:gd name="T58" fmla="*/ 2147483646 w 42"/>
              <a:gd name="T59" fmla="*/ 2147483646 h 26"/>
              <a:gd name="T60" fmla="*/ 2147483646 w 42"/>
              <a:gd name="T61" fmla="*/ 2147483646 h 26"/>
              <a:gd name="T62" fmla="*/ 2147483646 w 42"/>
              <a:gd name="T63" fmla="*/ 2147483646 h 26"/>
              <a:gd name="T64" fmla="*/ 2147483646 w 42"/>
              <a:gd name="T65" fmla="*/ 2147483646 h 26"/>
              <a:gd name="T66" fmla="*/ 2147483646 w 42"/>
              <a:gd name="T67" fmla="*/ 2147483646 h 26"/>
              <a:gd name="T68" fmla="*/ 2147483646 w 42"/>
              <a:gd name="T69" fmla="*/ 2147483646 h 26"/>
              <a:gd name="T70" fmla="*/ 2147483646 w 42"/>
              <a:gd name="T71" fmla="*/ 2147483646 h 26"/>
              <a:gd name="T72" fmla="*/ 2147483646 w 42"/>
              <a:gd name="T73" fmla="*/ 2147483646 h 26"/>
              <a:gd name="T74" fmla="*/ 2147483646 w 42"/>
              <a:gd name="T75" fmla="*/ 2147483646 h 26"/>
              <a:gd name="T76" fmla="*/ 2147483646 w 42"/>
              <a:gd name="T77" fmla="*/ 2147483646 h 26"/>
              <a:gd name="T78" fmla="*/ 2147483646 w 42"/>
              <a:gd name="T79" fmla="*/ 2147483646 h 26"/>
              <a:gd name="T80" fmla="*/ 2147483646 w 42"/>
              <a:gd name="T81" fmla="*/ 2147483646 h 26"/>
              <a:gd name="T82" fmla="*/ 2147483646 w 42"/>
              <a:gd name="T83" fmla="*/ 2147483646 h 2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6"/>
              <a:gd name="T128" fmla="*/ 42 w 42"/>
              <a:gd name="T129" fmla="*/ 26 h 2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6">
                <a:moveTo>
                  <a:pt x="0" y="15"/>
                </a:moveTo>
                <a:lnTo>
                  <a:pt x="0" y="20"/>
                </a:lnTo>
                <a:lnTo>
                  <a:pt x="0" y="10"/>
                </a:lnTo>
                <a:lnTo>
                  <a:pt x="0" y="11"/>
                </a:lnTo>
                <a:lnTo>
                  <a:pt x="1" y="10"/>
                </a:lnTo>
                <a:lnTo>
                  <a:pt x="1" y="18"/>
                </a:lnTo>
                <a:lnTo>
                  <a:pt x="1" y="8"/>
                </a:lnTo>
                <a:lnTo>
                  <a:pt x="1" y="16"/>
                </a:lnTo>
                <a:lnTo>
                  <a:pt x="2" y="15"/>
                </a:lnTo>
                <a:lnTo>
                  <a:pt x="2" y="11"/>
                </a:lnTo>
                <a:lnTo>
                  <a:pt x="2" y="17"/>
                </a:lnTo>
                <a:lnTo>
                  <a:pt x="4" y="16"/>
                </a:lnTo>
                <a:lnTo>
                  <a:pt x="4" y="22"/>
                </a:lnTo>
                <a:lnTo>
                  <a:pt x="4" y="2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5" y="17"/>
                </a:lnTo>
                <a:lnTo>
                  <a:pt x="6" y="16"/>
                </a:lnTo>
                <a:lnTo>
                  <a:pt x="6" y="17"/>
                </a:lnTo>
                <a:lnTo>
                  <a:pt x="6" y="10"/>
                </a:lnTo>
                <a:lnTo>
                  <a:pt x="6" y="15"/>
                </a:lnTo>
                <a:lnTo>
                  <a:pt x="7" y="13"/>
                </a:lnTo>
                <a:lnTo>
                  <a:pt x="7" y="18"/>
                </a:lnTo>
                <a:lnTo>
                  <a:pt x="7" y="8"/>
                </a:lnTo>
                <a:lnTo>
                  <a:pt x="7" y="15"/>
                </a:lnTo>
                <a:lnTo>
                  <a:pt x="9" y="13"/>
                </a:lnTo>
                <a:lnTo>
                  <a:pt x="9" y="21"/>
                </a:lnTo>
                <a:lnTo>
                  <a:pt x="9" y="10"/>
                </a:lnTo>
                <a:lnTo>
                  <a:pt x="9" y="13"/>
                </a:lnTo>
                <a:lnTo>
                  <a:pt x="10" y="15"/>
                </a:lnTo>
                <a:lnTo>
                  <a:pt x="10" y="17"/>
                </a:lnTo>
                <a:lnTo>
                  <a:pt x="10" y="8"/>
                </a:lnTo>
                <a:lnTo>
                  <a:pt x="10" y="16"/>
                </a:lnTo>
                <a:lnTo>
                  <a:pt x="11" y="15"/>
                </a:lnTo>
                <a:lnTo>
                  <a:pt x="11" y="17"/>
                </a:lnTo>
                <a:lnTo>
                  <a:pt x="11" y="8"/>
                </a:lnTo>
                <a:lnTo>
                  <a:pt x="11" y="10"/>
                </a:lnTo>
                <a:lnTo>
                  <a:pt x="12" y="15"/>
                </a:lnTo>
                <a:lnTo>
                  <a:pt x="12" y="18"/>
                </a:lnTo>
                <a:lnTo>
                  <a:pt x="12" y="13"/>
                </a:lnTo>
                <a:lnTo>
                  <a:pt x="14" y="12"/>
                </a:lnTo>
                <a:lnTo>
                  <a:pt x="14" y="23"/>
                </a:lnTo>
                <a:lnTo>
                  <a:pt x="14" y="11"/>
                </a:lnTo>
                <a:lnTo>
                  <a:pt x="15" y="12"/>
                </a:lnTo>
                <a:lnTo>
                  <a:pt x="15" y="17"/>
                </a:lnTo>
                <a:lnTo>
                  <a:pt x="15" y="6"/>
                </a:lnTo>
                <a:lnTo>
                  <a:pt x="15" y="12"/>
                </a:lnTo>
                <a:lnTo>
                  <a:pt x="16" y="11"/>
                </a:lnTo>
                <a:lnTo>
                  <a:pt x="16" y="17"/>
                </a:lnTo>
                <a:lnTo>
                  <a:pt x="16" y="8"/>
                </a:lnTo>
                <a:lnTo>
                  <a:pt x="16" y="13"/>
                </a:lnTo>
                <a:lnTo>
                  <a:pt x="17" y="17"/>
                </a:lnTo>
                <a:lnTo>
                  <a:pt x="17" y="16"/>
                </a:lnTo>
                <a:lnTo>
                  <a:pt x="17" y="11"/>
                </a:lnTo>
                <a:lnTo>
                  <a:pt x="17" y="12"/>
                </a:lnTo>
                <a:lnTo>
                  <a:pt x="19" y="13"/>
                </a:lnTo>
                <a:lnTo>
                  <a:pt x="19" y="26"/>
                </a:lnTo>
                <a:lnTo>
                  <a:pt x="19" y="2"/>
                </a:lnTo>
                <a:lnTo>
                  <a:pt x="19" y="15"/>
                </a:lnTo>
                <a:lnTo>
                  <a:pt x="20" y="13"/>
                </a:lnTo>
                <a:lnTo>
                  <a:pt x="20" y="17"/>
                </a:lnTo>
                <a:lnTo>
                  <a:pt x="20" y="8"/>
                </a:lnTo>
                <a:lnTo>
                  <a:pt x="20" y="12"/>
                </a:lnTo>
                <a:lnTo>
                  <a:pt x="21" y="8"/>
                </a:lnTo>
                <a:lnTo>
                  <a:pt x="21" y="17"/>
                </a:lnTo>
                <a:lnTo>
                  <a:pt x="21" y="6"/>
                </a:lnTo>
                <a:lnTo>
                  <a:pt x="21" y="15"/>
                </a:lnTo>
                <a:lnTo>
                  <a:pt x="22" y="16"/>
                </a:lnTo>
                <a:lnTo>
                  <a:pt x="22" y="17"/>
                </a:lnTo>
                <a:lnTo>
                  <a:pt x="22" y="10"/>
                </a:lnTo>
                <a:lnTo>
                  <a:pt x="22" y="12"/>
                </a:lnTo>
                <a:lnTo>
                  <a:pt x="24" y="10"/>
                </a:lnTo>
                <a:lnTo>
                  <a:pt x="24" y="16"/>
                </a:lnTo>
                <a:lnTo>
                  <a:pt x="24" y="8"/>
                </a:lnTo>
                <a:lnTo>
                  <a:pt x="24" y="15"/>
                </a:lnTo>
                <a:lnTo>
                  <a:pt x="25" y="13"/>
                </a:lnTo>
                <a:lnTo>
                  <a:pt x="25" y="18"/>
                </a:lnTo>
                <a:lnTo>
                  <a:pt x="25" y="6"/>
                </a:lnTo>
                <a:lnTo>
                  <a:pt x="25" y="15"/>
                </a:lnTo>
                <a:lnTo>
                  <a:pt x="26" y="16"/>
                </a:lnTo>
                <a:lnTo>
                  <a:pt x="26" y="10"/>
                </a:lnTo>
                <a:lnTo>
                  <a:pt x="26" y="12"/>
                </a:lnTo>
                <a:lnTo>
                  <a:pt x="27" y="11"/>
                </a:lnTo>
                <a:lnTo>
                  <a:pt x="27" y="15"/>
                </a:lnTo>
                <a:lnTo>
                  <a:pt x="27" y="10"/>
                </a:lnTo>
                <a:lnTo>
                  <a:pt x="27" y="13"/>
                </a:lnTo>
                <a:lnTo>
                  <a:pt x="29" y="12"/>
                </a:lnTo>
                <a:lnTo>
                  <a:pt x="29" y="0"/>
                </a:lnTo>
                <a:lnTo>
                  <a:pt x="29" y="17"/>
                </a:lnTo>
                <a:lnTo>
                  <a:pt x="30" y="16"/>
                </a:lnTo>
                <a:lnTo>
                  <a:pt x="30" y="11"/>
                </a:lnTo>
                <a:lnTo>
                  <a:pt x="30" y="18"/>
                </a:lnTo>
                <a:lnTo>
                  <a:pt x="31" y="17"/>
                </a:lnTo>
                <a:lnTo>
                  <a:pt x="31" y="20"/>
                </a:lnTo>
                <a:lnTo>
                  <a:pt x="31" y="8"/>
                </a:lnTo>
                <a:lnTo>
                  <a:pt x="32" y="7"/>
                </a:lnTo>
                <a:lnTo>
                  <a:pt x="32" y="17"/>
                </a:lnTo>
                <a:lnTo>
                  <a:pt x="32" y="13"/>
                </a:lnTo>
                <a:lnTo>
                  <a:pt x="34" y="12"/>
                </a:lnTo>
                <a:lnTo>
                  <a:pt x="34" y="23"/>
                </a:lnTo>
                <a:lnTo>
                  <a:pt x="34" y="1"/>
                </a:lnTo>
                <a:lnTo>
                  <a:pt x="34" y="10"/>
                </a:lnTo>
                <a:lnTo>
                  <a:pt x="35" y="12"/>
                </a:lnTo>
                <a:lnTo>
                  <a:pt x="35" y="20"/>
                </a:lnTo>
                <a:lnTo>
                  <a:pt x="35" y="11"/>
                </a:lnTo>
                <a:lnTo>
                  <a:pt x="35" y="16"/>
                </a:lnTo>
                <a:lnTo>
                  <a:pt x="36" y="15"/>
                </a:lnTo>
                <a:lnTo>
                  <a:pt x="36" y="20"/>
                </a:lnTo>
                <a:lnTo>
                  <a:pt x="36" y="12"/>
                </a:lnTo>
                <a:lnTo>
                  <a:pt x="36" y="13"/>
                </a:lnTo>
                <a:lnTo>
                  <a:pt x="37" y="12"/>
                </a:lnTo>
                <a:lnTo>
                  <a:pt x="37" y="17"/>
                </a:lnTo>
                <a:lnTo>
                  <a:pt x="37" y="7"/>
                </a:lnTo>
                <a:lnTo>
                  <a:pt x="37" y="16"/>
                </a:lnTo>
                <a:lnTo>
                  <a:pt x="39" y="17"/>
                </a:lnTo>
                <a:lnTo>
                  <a:pt x="39" y="20"/>
                </a:lnTo>
                <a:lnTo>
                  <a:pt x="39" y="11"/>
                </a:lnTo>
                <a:lnTo>
                  <a:pt x="39" y="18"/>
                </a:lnTo>
                <a:lnTo>
                  <a:pt x="40" y="17"/>
                </a:lnTo>
                <a:lnTo>
                  <a:pt x="40" y="11"/>
                </a:lnTo>
                <a:lnTo>
                  <a:pt x="40" y="15"/>
                </a:lnTo>
                <a:lnTo>
                  <a:pt x="41" y="13"/>
                </a:lnTo>
                <a:lnTo>
                  <a:pt x="41" y="17"/>
                </a:lnTo>
                <a:lnTo>
                  <a:pt x="41" y="6"/>
                </a:lnTo>
                <a:lnTo>
                  <a:pt x="41" y="8"/>
                </a:lnTo>
                <a:lnTo>
                  <a:pt x="42" y="1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3" name="Freeform 92"/>
          <p:cNvSpPr>
            <a:spLocks/>
          </p:cNvSpPr>
          <p:nvPr/>
        </p:nvSpPr>
        <p:spPr bwMode="auto">
          <a:xfrm>
            <a:off x="2328863" y="1211263"/>
            <a:ext cx="152400" cy="80962"/>
          </a:xfrm>
          <a:custGeom>
            <a:avLst/>
            <a:gdLst>
              <a:gd name="T0" fmla="*/ 0 w 43"/>
              <a:gd name="T1" fmla="*/ 2147483646 h 23"/>
              <a:gd name="T2" fmla="*/ 2147483646 w 43"/>
              <a:gd name="T3" fmla="*/ 2147483646 h 23"/>
              <a:gd name="T4" fmla="*/ 2147483646 w 43"/>
              <a:gd name="T5" fmla="*/ 2147483646 h 23"/>
              <a:gd name="T6" fmla="*/ 2147483646 w 43"/>
              <a:gd name="T7" fmla="*/ 2147483646 h 23"/>
              <a:gd name="T8" fmla="*/ 2147483646 w 43"/>
              <a:gd name="T9" fmla="*/ 2147483646 h 23"/>
              <a:gd name="T10" fmla="*/ 2147483646 w 43"/>
              <a:gd name="T11" fmla="*/ 2147483646 h 23"/>
              <a:gd name="T12" fmla="*/ 2147483646 w 43"/>
              <a:gd name="T13" fmla="*/ 2147483646 h 23"/>
              <a:gd name="T14" fmla="*/ 2147483646 w 43"/>
              <a:gd name="T15" fmla="*/ 2147483646 h 23"/>
              <a:gd name="T16" fmla="*/ 2147483646 w 43"/>
              <a:gd name="T17" fmla="*/ 2147483646 h 23"/>
              <a:gd name="T18" fmla="*/ 2147483646 w 43"/>
              <a:gd name="T19" fmla="*/ 2147483646 h 23"/>
              <a:gd name="T20" fmla="*/ 2147483646 w 43"/>
              <a:gd name="T21" fmla="*/ 2147483646 h 23"/>
              <a:gd name="T22" fmla="*/ 2147483646 w 43"/>
              <a:gd name="T23" fmla="*/ 2147483646 h 23"/>
              <a:gd name="T24" fmla="*/ 2147483646 w 43"/>
              <a:gd name="T25" fmla="*/ 2147483646 h 23"/>
              <a:gd name="T26" fmla="*/ 2147483646 w 43"/>
              <a:gd name="T27" fmla="*/ 2147483646 h 23"/>
              <a:gd name="T28" fmla="*/ 2147483646 w 43"/>
              <a:gd name="T29" fmla="*/ 2147483646 h 23"/>
              <a:gd name="T30" fmla="*/ 2147483646 w 43"/>
              <a:gd name="T31" fmla="*/ 2147483646 h 23"/>
              <a:gd name="T32" fmla="*/ 2147483646 w 43"/>
              <a:gd name="T33" fmla="*/ 2147483646 h 23"/>
              <a:gd name="T34" fmla="*/ 2147483646 w 43"/>
              <a:gd name="T35" fmla="*/ 2147483646 h 23"/>
              <a:gd name="T36" fmla="*/ 2147483646 w 43"/>
              <a:gd name="T37" fmla="*/ 0 h 23"/>
              <a:gd name="T38" fmla="*/ 2147483646 w 43"/>
              <a:gd name="T39" fmla="*/ 2147483646 h 23"/>
              <a:gd name="T40" fmla="*/ 2147483646 w 43"/>
              <a:gd name="T41" fmla="*/ 2147483646 h 23"/>
              <a:gd name="T42" fmla="*/ 2147483646 w 43"/>
              <a:gd name="T43" fmla="*/ 2147483646 h 23"/>
              <a:gd name="T44" fmla="*/ 2147483646 w 43"/>
              <a:gd name="T45" fmla="*/ 2147483646 h 23"/>
              <a:gd name="T46" fmla="*/ 2147483646 w 43"/>
              <a:gd name="T47" fmla="*/ 2147483646 h 23"/>
              <a:gd name="T48" fmla="*/ 2147483646 w 43"/>
              <a:gd name="T49" fmla="*/ 2147483646 h 23"/>
              <a:gd name="T50" fmla="*/ 2147483646 w 43"/>
              <a:gd name="T51" fmla="*/ 2147483646 h 23"/>
              <a:gd name="T52" fmla="*/ 2147483646 w 43"/>
              <a:gd name="T53" fmla="*/ 2147483646 h 23"/>
              <a:gd name="T54" fmla="*/ 2147483646 w 43"/>
              <a:gd name="T55" fmla="*/ 2147483646 h 23"/>
              <a:gd name="T56" fmla="*/ 2147483646 w 43"/>
              <a:gd name="T57" fmla="*/ 2147483646 h 23"/>
              <a:gd name="T58" fmla="*/ 2147483646 w 43"/>
              <a:gd name="T59" fmla="*/ 2147483646 h 23"/>
              <a:gd name="T60" fmla="*/ 2147483646 w 43"/>
              <a:gd name="T61" fmla="*/ 2147483646 h 23"/>
              <a:gd name="T62" fmla="*/ 2147483646 w 43"/>
              <a:gd name="T63" fmla="*/ 2147483646 h 23"/>
              <a:gd name="T64" fmla="*/ 2147483646 w 43"/>
              <a:gd name="T65" fmla="*/ 2147483646 h 23"/>
              <a:gd name="T66" fmla="*/ 2147483646 w 43"/>
              <a:gd name="T67" fmla="*/ 2147483646 h 23"/>
              <a:gd name="T68" fmla="*/ 2147483646 w 43"/>
              <a:gd name="T69" fmla="*/ 2147483646 h 23"/>
              <a:gd name="T70" fmla="*/ 2147483646 w 43"/>
              <a:gd name="T71" fmla="*/ 2147483646 h 23"/>
              <a:gd name="T72" fmla="*/ 2147483646 w 43"/>
              <a:gd name="T73" fmla="*/ 2147483646 h 23"/>
              <a:gd name="T74" fmla="*/ 2147483646 w 43"/>
              <a:gd name="T75" fmla="*/ 2147483646 h 23"/>
              <a:gd name="T76" fmla="*/ 2147483646 w 43"/>
              <a:gd name="T77" fmla="*/ 2147483646 h 23"/>
              <a:gd name="T78" fmla="*/ 2147483646 w 43"/>
              <a:gd name="T79" fmla="*/ 2147483646 h 23"/>
              <a:gd name="T80" fmla="*/ 2147483646 w 43"/>
              <a:gd name="T81" fmla="*/ 2147483646 h 23"/>
              <a:gd name="T82" fmla="*/ 2147483646 w 43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3"/>
              <a:gd name="T128" fmla="*/ 43 w 43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3">
                <a:moveTo>
                  <a:pt x="0" y="9"/>
                </a:moveTo>
                <a:lnTo>
                  <a:pt x="0" y="14"/>
                </a:lnTo>
                <a:lnTo>
                  <a:pt x="0" y="8"/>
                </a:lnTo>
                <a:lnTo>
                  <a:pt x="0" y="12"/>
                </a:lnTo>
                <a:lnTo>
                  <a:pt x="2" y="10"/>
                </a:lnTo>
                <a:lnTo>
                  <a:pt x="2" y="23"/>
                </a:lnTo>
                <a:lnTo>
                  <a:pt x="2" y="4"/>
                </a:lnTo>
                <a:lnTo>
                  <a:pt x="2" y="14"/>
                </a:lnTo>
                <a:lnTo>
                  <a:pt x="3" y="12"/>
                </a:lnTo>
                <a:lnTo>
                  <a:pt x="3" y="13"/>
                </a:lnTo>
                <a:lnTo>
                  <a:pt x="3" y="4"/>
                </a:lnTo>
                <a:lnTo>
                  <a:pt x="3" y="9"/>
                </a:lnTo>
                <a:lnTo>
                  <a:pt x="4" y="8"/>
                </a:lnTo>
                <a:lnTo>
                  <a:pt x="4" y="14"/>
                </a:lnTo>
                <a:lnTo>
                  <a:pt x="4" y="2"/>
                </a:lnTo>
                <a:lnTo>
                  <a:pt x="4" y="13"/>
                </a:lnTo>
                <a:lnTo>
                  <a:pt x="5" y="10"/>
                </a:lnTo>
                <a:lnTo>
                  <a:pt x="5" y="15"/>
                </a:lnTo>
                <a:lnTo>
                  <a:pt x="5" y="5"/>
                </a:lnTo>
                <a:lnTo>
                  <a:pt x="5" y="12"/>
                </a:lnTo>
                <a:lnTo>
                  <a:pt x="7" y="10"/>
                </a:lnTo>
                <a:lnTo>
                  <a:pt x="7" y="20"/>
                </a:lnTo>
                <a:lnTo>
                  <a:pt x="7" y="4"/>
                </a:lnTo>
                <a:lnTo>
                  <a:pt x="7" y="12"/>
                </a:lnTo>
                <a:lnTo>
                  <a:pt x="8" y="9"/>
                </a:lnTo>
                <a:lnTo>
                  <a:pt x="8" y="17"/>
                </a:lnTo>
                <a:lnTo>
                  <a:pt x="8" y="5"/>
                </a:lnTo>
                <a:lnTo>
                  <a:pt x="8" y="10"/>
                </a:lnTo>
                <a:lnTo>
                  <a:pt x="9" y="9"/>
                </a:lnTo>
                <a:lnTo>
                  <a:pt x="9" y="12"/>
                </a:lnTo>
                <a:lnTo>
                  <a:pt x="9" y="5"/>
                </a:lnTo>
                <a:lnTo>
                  <a:pt x="10" y="7"/>
                </a:lnTo>
                <a:lnTo>
                  <a:pt x="10" y="15"/>
                </a:lnTo>
                <a:lnTo>
                  <a:pt x="10" y="12"/>
                </a:lnTo>
                <a:lnTo>
                  <a:pt x="12" y="10"/>
                </a:lnTo>
                <a:lnTo>
                  <a:pt x="12" y="12"/>
                </a:lnTo>
                <a:lnTo>
                  <a:pt x="12" y="4"/>
                </a:lnTo>
                <a:lnTo>
                  <a:pt x="12" y="10"/>
                </a:lnTo>
                <a:lnTo>
                  <a:pt x="13" y="9"/>
                </a:lnTo>
                <a:lnTo>
                  <a:pt x="13" y="13"/>
                </a:lnTo>
                <a:lnTo>
                  <a:pt x="13" y="7"/>
                </a:lnTo>
                <a:lnTo>
                  <a:pt x="13" y="12"/>
                </a:lnTo>
                <a:lnTo>
                  <a:pt x="14" y="13"/>
                </a:lnTo>
                <a:lnTo>
                  <a:pt x="14" y="14"/>
                </a:lnTo>
                <a:lnTo>
                  <a:pt x="14" y="5"/>
                </a:lnTo>
                <a:lnTo>
                  <a:pt x="14" y="10"/>
                </a:lnTo>
                <a:lnTo>
                  <a:pt x="15" y="12"/>
                </a:lnTo>
                <a:lnTo>
                  <a:pt x="15" y="13"/>
                </a:lnTo>
                <a:lnTo>
                  <a:pt x="15" y="5"/>
                </a:lnTo>
                <a:lnTo>
                  <a:pt x="15" y="9"/>
                </a:lnTo>
                <a:lnTo>
                  <a:pt x="17" y="8"/>
                </a:lnTo>
                <a:lnTo>
                  <a:pt x="17" y="13"/>
                </a:lnTo>
                <a:lnTo>
                  <a:pt x="17" y="3"/>
                </a:lnTo>
                <a:lnTo>
                  <a:pt x="18" y="2"/>
                </a:lnTo>
                <a:lnTo>
                  <a:pt x="18" y="14"/>
                </a:lnTo>
                <a:lnTo>
                  <a:pt x="18" y="0"/>
                </a:lnTo>
                <a:lnTo>
                  <a:pt x="18" y="12"/>
                </a:lnTo>
                <a:lnTo>
                  <a:pt x="19" y="10"/>
                </a:lnTo>
                <a:lnTo>
                  <a:pt x="19" y="15"/>
                </a:lnTo>
                <a:lnTo>
                  <a:pt x="19" y="8"/>
                </a:lnTo>
                <a:lnTo>
                  <a:pt x="19" y="10"/>
                </a:lnTo>
                <a:lnTo>
                  <a:pt x="20" y="8"/>
                </a:lnTo>
                <a:lnTo>
                  <a:pt x="20" y="14"/>
                </a:lnTo>
                <a:lnTo>
                  <a:pt x="20" y="5"/>
                </a:lnTo>
                <a:lnTo>
                  <a:pt x="20" y="9"/>
                </a:lnTo>
                <a:lnTo>
                  <a:pt x="22" y="8"/>
                </a:lnTo>
                <a:lnTo>
                  <a:pt x="22" y="20"/>
                </a:lnTo>
                <a:lnTo>
                  <a:pt x="22" y="4"/>
                </a:lnTo>
                <a:lnTo>
                  <a:pt x="23" y="5"/>
                </a:lnTo>
                <a:lnTo>
                  <a:pt x="23" y="15"/>
                </a:lnTo>
                <a:lnTo>
                  <a:pt x="23" y="4"/>
                </a:lnTo>
                <a:lnTo>
                  <a:pt x="23" y="10"/>
                </a:lnTo>
                <a:lnTo>
                  <a:pt x="24" y="9"/>
                </a:lnTo>
                <a:lnTo>
                  <a:pt x="24" y="14"/>
                </a:lnTo>
                <a:lnTo>
                  <a:pt x="24" y="8"/>
                </a:lnTo>
                <a:lnTo>
                  <a:pt x="24" y="12"/>
                </a:lnTo>
                <a:lnTo>
                  <a:pt x="25" y="10"/>
                </a:lnTo>
                <a:lnTo>
                  <a:pt x="25" y="14"/>
                </a:lnTo>
                <a:lnTo>
                  <a:pt x="25" y="7"/>
                </a:lnTo>
                <a:lnTo>
                  <a:pt x="27" y="8"/>
                </a:lnTo>
                <a:lnTo>
                  <a:pt x="27" y="18"/>
                </a:lnTo>
                <a:lnTo>
                  <a:pt x="27" y="12"/>
                </a:lnTo>
                <a:lnTo>
                  <a:pt x="28" y="10"/>
                </a:lnTo>
                <a:lnTo>
                  <a:pt x="28" y="8"/>
                </a:lnTo>
                <a:lnTo>
                  <a:pt x="28" y="14"/>
                </a:lnTo>
                <a:lnTo>
                  <a:pt x="29" y="14"/>
                </a:lnTo>
                <a:lnTo>
                  <a:pt x="29" y="7"/>
                </a:lnTo>
                <a:lnTo>
                  <a:pt x="29" y="12"/>
                </a:lnTo>
                <a:lnTo>
                  <a:pt x="30" y="10"/>
                </a:lnTo>
                <a:lnTo>
                  <a:pt x="30" y="15"/>
                </a:lnTo>
                <a:lnTo>
                  <a:pt x="30" y="5"/>
                </a:lnTo>
                <a:lnTo>
                  <a:pt x="30" y="13"/>
                </a:lnTo>
                <a:lnTo>
                  <a:pt x="32" y="12"/>
                </a:lnTo>
                <a:lnTo>
                  <a:pt x="32" y="13"/>
                </a:lnTo>
                <a:lnTo>
                  <a:pt x="32" y="7"/>
                </a:lnTo>
                <a:lnTo>
                  <a:pt x="33" y="9"/>
                </a:lnTo>
                <a:lnTo>
                  <a:pt x="33" y="19"/>
                </a:lnTo>
                <a:lnTo>
                  <a:pt x="33" y="7"/>
                </a:lnTo>
                <a:lnTo>
                  <a:pt x="33" y="13"/>
                </a:lnTo>
                <a:lnTo>
                  <a:pt x="34" y="12"/>
                </a:lnTo>
                <a:lnTo>
                  <a:pt x="34" y="7"/>
                </a:lnTo>
                <a:lnTo>
                  <a:pt x="34" y="10"/>
                </a:lnTo>
                <a:lnTo>
                  <a:pt x="35" y="12"/>
                </a:lnTo>
                <a:lnTo>
                  <a:pt x="35" y="13"/>
                </a:lnTo>
                <a:lnTo>
                  <a:pt x="35" y="5"/>
                </a:lnTo>
                <a:lnTo>
                  <a:pt x="35" y="10"/>
                </a:lnTo>
                <a:lnTo>
                  <a:pt x="37" y="13"/>
                </a:lnTo>
                <a:lnTo>
                  <a:pt x="37" y="0"/>
                </a:lnTo>
                <a:lnTo>
                  <a:pt x="37" y="3"/>
                </a:lnTo>
                <a:lnTo>
                  <a:pt x="38" y="7"/>
                </a:lnTo>
                <a:lnTo>
                  <a:pt x="38" y="19"/>
                </a:lnTo>
                <a:lnTo>
                  <a:pt x="38" y="3"/>
                </a:lnTo>
                <a:lnTo>
                  <a:pt x="38" y="7"/>
                </a:lnTo>
                <a:lnTo>
                  <a:pt x="39" y="7"/>
                </a:lnTo>
                <a:lnTo>
                  <a:pt x="39" y="17"/>
                </a:lnTo>
                <a:lnTo>
                  <a:pt x="39" y="4"/>
                </a:lnTo>
                <a:lnTo>
                  <a:pt x="39" y="12"/>
                </a:lnTo>
                <a:lnTo>
                  <a:pt x="40" y="10"/>
                </a:lnTo>
                <a:lnTo>
                  <a:pt x="40" y="15"/>
                </a:lnTo>
                <a:lnTo>
                  <a:pt x="40" y="7"/>
                </a:lnTo>
                <a:lnTo>
                  <a:pt x="40" y="12"/>
                </a:lnTo>
                <a:lnTo>
                  <a:pt x="42" y="12"/>
                </a:lnTo>
                <a:lnTo>
                  <a:pt x="42" y="13"/>
                </a:lnTo>
                <a:lnTo>
                  <a:pt x="42" y="5"/>
                </a:lnTo>
                <a:lnTo>
                  <a:pt x="42" y="8"/>
                </a:lnTo>
                <a:lnTo>
                  <a:pt x="43" y="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4" name="Freeform 93"/>
          <p:cNvSpPr>
            <a:spLocks/>
          </p:cNvSpPr>
          <p:nvPr/>
        </p:nvSpPr>
        <p:spPr bwMode="auto">
          <a:xfrm>
            <a:off x="2481263" y="1203325"/>
            <a:ext cx="144462" cy="92075"/>
          </a:xfrm>
          <a:custGeom>
            <a:avLst/>
            <a:gdLst>
              <a:gd name="T0" fmla="*/ 0 w 41"/>
              <a:gd name="T1" fmla="*/ 2147483646 h 26"/>
              <a:gd name="T2" fmla="*/ 2147483646 w 41"/>
              <a:gd name="T3" fmla="*/ 2147483646 h 26"/>
              <a:gd name="T4" fmla="*/ 2147483646 w 41"/>
              <a:gd name="T5" fmla="*/ 2147483646 h 26"/>
              <a:gd name="T6" fmla="*/ 2147483646 w 41"/>
              <a:gd name="T7" fmla="*/ 2147483646 h 26"/>
              <a:gd name="T8" fmla="*/ 2147483646 w 41"/>
              <a:gd name="T9" fmla="*/ 2147483646 h 26"/>
              <a:gd name="T10" fmla="*/ 2147483646 w 41"/>
              <a:gd name="T11" fmla="*/ 2147483646 h 26"/>
              <a:gd name="T12" fmla="*/ 2147483646 w 41"/>
              <a:gd name="T13" fmla="*/ 2147483646 h 26"/>
              <a:gd name="T14" fmla="*/ 2147483646 w 41"/>
              <a:gd name="T15" fmla="*/ 2147483646 h 26"/>
              <a:gd name="T16" fmla="*/ 2147483646 w 41"/>
              <a:gd name="T17" fmla="*/ 2147483646 h 26"/>
              <a:gd name="T18" fmla="*/ 2147483646 w 41"/>
              <a:gd name="T19" fmla="*/ 2147483646 h 26"/>
              <a:gd name="T20" fmla="*/ 2147483646 w 41"/>
              <a:gd name="T21" fmla="*/ 2147483646 h 26"/>
              <a:gd name="T22" fmla="*/ 2147483646 w 41"/>
              <a:gd name="T23" fmla="*/ 2147483646 h 26"/>
              <a:gd name="T24" fmla="*/ 2147483646 w 41"/>
              <a:gd name="T25" fmla="*/ 2147483646 h 26"/>
              <a:gd name="T26" fmla="*/ 2147483646 w 41"/>
              <a:gd name="T27" fmla="*/ 2147483646 h 26"/>
              <a:gd name="T28" fmla="*/ 2147483646 w 41"/>
              <a:gd name="T29" fmla="*/ 2147483646 h 26"/>
              <a:gd name="T30" fmla="*/ 2147483646 w 41"/>
              <a:gd name="T31" fmla="*/ 2147483646 h 26"/>
              <a:gd name="T32" fmla="*/ 2147483646 w 41"/>
              <a:gd name="T33" fmla="*/ 2147483646 h 26"/>
              <a:gd name="T34" fmla="*/ 2147483646 w 41"/>
              <a:gd name="T35" fmla="*/ 2147483646 h 26"/>
              <a:gd name="T36" fmla="*/ 2147483646 w 41"/>
              <a:gd name="T37" fmla="*/ 2147483646 h 26"/>
              <a:gd name="T38" fmla="*/ 2147483646 w 41"/>
              <a:gd name="T39" fmla="*/ 2147483646 h 26"/>
              <a:gd name="T40" fmla="*/ 2147483646 w 41"/>
              <a:gd name="T41" fmla="*/ 2147483646 h 26"/>
              <a:gd name="T42" fmla="*/ 2147483646 w 41"/>
              <a:gd name="T43" fmla="*/ 2147483646 h 26"/>
              <a:gd name="T44" fmla="*/ 2147483646 w 41"/>
              <a:gd name="T45" fmla="*/ 2147483646 h 26"/>
              <a:gd name="T46" fmla="*/ 2147483646 w 41"/>
              <a:gd name="T47" fmla="*/ 2147483646 h 26"/>
              <a:gd name="T48" fmla="*/ 2147483646 w 41"/>
              <a:gd name="T49" fmla="*/ 2147483646 h 26"/>
              <a:gd name="T50" fmla="*/ 2147483646 w 41"/>
              <a:gd name="T51" fmla="*/ 2147483646 h 26"/>
              <a:gd name="T52" fmla="*/ 2147483646 w 41"/>
              <a:gd name="T53" fmla="*/ 2147483646 h 26"/>
              <a:gd name="T54" fmla="*/ 2147483646 w 41"/>
              <a:gd name="T55" fmla="*/ 2147483646 h 26"/>
              <a:gd name="T56" fmla="*/ 2147483646 w 41"/>
              <a:gd name="T57" fmla="*/ 2147483646 h 26"/>
              <a:gd name="T58" fmla="*/ 2147483646 w 41"/>
              <a:gd name="T59" fmla="*/ 2147483646 h 26"/>
              <a:gd name="T60" fmla="*/ 2147483646 w 41"/>
              <a:gd name="T61" fmla="*/ 2147483646 h 26"/>
              <a:gd name="T62" fmla="*/ 2147483646 w 41"/>
              <a:gd name="T63" fmla="*/ 2147483646 h 26"/>
              <a:gd name="T64" fmla="*/ 2147483646 w 41"/>
              <a:gd name="T65" fmla="*/ 2147483646 h 26"/>
              <a:gd name="T66" fmla="*/ 2147483646 w 41"/>
              <a:gd name="T67" fmla="*/ 2147483646 h 26"/>
              <a:gd name="T68" fmla="*/ 2147483646 w 41"/>
              <a:gd name="T69" fmla="*/ 2147483646 h 26"/>
              <a:gd name="T70" fmla="*/ 2147483646 w 41"/>
              <a:gd name="T71" fmla="*/ 0 h 26"/>
              <a:gd name="T72" fmla="*/ 2147483646 w 41"/>
              <a:gd name="T73" fmla="*/ 2147483646 h 26"/>
              <a:gd name="T74" fmla="*/ 2147483646 w 41"/>
              <a:gd name="T75" fmla="*/ 2147483646 h 26"/>
              <a:gd name="T76" fmla="*/ 2147483646 w 41"/>
              <a:gd name="T77" fmla="*/ 2147483646 h 26"/>
              <a:gd name="T78" fmla="*/ 2147483646 w 41"/>
              <a:gd name="T79" fmla="*/ 2147483646 h 26"/>
              <a:gd name="T80" fmla="*/ 2147483646 w 41"/>
              <a:gd name="T81" fmla="*/ 0 h 26"/>
              <a:gd name="T82" fmla="*/ 2147483646 w 41"/>
              <a:gd name="T83" fmla="*/ 2147483646 h 2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6"/>
              <a:gd name="T128" fmla="*/ 41 w 41"/>
              <a:gd name="T129" fmla="*/ 26 h 2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6">
                <a:moveTo>
                  <a:pt x="0" y="9"/>
                </a:moveTo>
                <a:lnTo>
                  <a:pt x="0" y="16"/>
                </a:lnTo>
                <a:lnTo>
                  <a:pt x="0" y="7"/>
                </a:lnTo>
                <a:lnTo>
                  <a:pt x="0" y="10"/>
                </a:lnTo>
                <a:lnTo>
                  <a:pt x="1" y="11"/>
                </a:lnTo>
                <a:lnTo>
                  <a:pt x="1" y="17"/>
                </a:lnTo>
                <a:lnTo>
                  <a:pt x="1" y="7"/>
                </a:lnTo>
                <a:lnTo>
                  <a:pt x="1" y="14"/>
                </a:lnTo>
                <a:lnTo>
                  <a:pt x="2" y="11"/>
                </a:lnTo>
                <a:lnTo>
                  <a:pt x="2" y="15"/>
                </a:lnTo>
                <a:lnTo>
                  <a:pt x="2" y="7"/>
                </a:lnTo>
                <a:lnTo>
                  <a:pt x="2" y="14"/>
                </a:lnTo>
                <a:lnTo>
                  <a:pt x="4" y="15"/>
                </a:lnTo>
                <a:lnTo>
                  <a:pt x="4" y="7"/>
                </a:lnTo>
                <a:lnTo>
                  <a:pt x="4" y="12"/>
                </a:lnTo>
                <a:lnTo>
                  <a:pt x="5" y="14"/>
                </a:lnTo>
                <a:lnTo>
                  <a:pt x="5" y="19"/>
                </a:lnTo>
                <a:lnTo>
                  <a:pt x="5" y="1"/>
                </a:lnTo>
                <a:lnTo>
                  <a:pt x="5" y="11"/>
                </a:lnTo>
                <a:lnTo>
                  <a:pt x="6" y="10"/>
                </a:lnTo>
                <a:lnTo>
                  <a:pt x="6" y="17"/>
                </a:lnTo>
                <a:lnTo>
                  <a:pt x="7" y="16"/>
                </a:lnTo>
                <a:lnTo>
                  <a:pt x="7" y="19"/>
                </a:lnTo>
                <a:lnTo>
                  <a:pt x="7" y="9"/>
                </a:lnTo>
                <a:lnTo>
                  <a:pt x="7" y="11"/>
                </a:lnTo>
                <a:lnTo>
                  <a:pt x="9" y="14"/>
                </a:lnTo>
                <a:lnTo>
                  <a:pt x="9" y="20"/>
                </a:lnTo>
                <a:lnTo>
                  <a:pt x="9" y="7"/>
                </a:lnTo>
                <a:lnTo>
                  <a:pt x="9" y="19"/>
                </a:lnTo>
                <a:lnTo>
                  <a:pt x="10" y="17"/>
                </a:lnTo>
                <a:lnTo>
                  <a:pt x="10" y="20"/>
                </a:lnTo>
                <a:lnTo>
                  <a:pt x="10" y="1"/>
                </a:lnTo>
                <a:lnTo>
                  <a:pt x="10" y="14"/>
                </a:lnTo>
                <a:lnTo>
                  <a:pt x="11" y="15"/>
                </a:lnTo>
                <a:lnTo>
                  <a:pt x="11" y="17"/>
                </a:lnTo>
                <a:lnTo>
                  <a:pt x="11" y="10"/>
                </a:lnTo>
                <a:lnTo>
                  <a:pt x="11" y="11"/>
                </a:lnTo>
                <a:lnTo>
                  <a:pt x="12" y="10"/>
                </a:lnTo>
                <a:lnTo>
                  <a:pt x="12" y="17"/>
                </a:lnTo>
                <a:lnTo>
                  <a:pt x="12" y="9"/>
                </a:lnTo>
                <a:lnTo>
                  <a:pt x="12" y="12"/>
                </a:lnTo>
                <a:lnTo>
                  <a:pt x="14" y="14"/>
                </a:lnTo>
                <a:lnTo>
                  <a:pt x="14" y="19"/>
                </a:lnTo>
                <a:lnTo>
                  <a:pt x="14" y="9"/>
                </a:lnTo>
                <a:lnTo>
                  <a:pt x="14" y="12"/>
                </a:lnTo>
                <a:lnTo>
                  <a:pt x="15" y="14"/>
                </a:lnTo>
                <a:lnTo>
                  <a:pt x="15" y="16"/>
                </a:lnTo>
                <a:lnTo>
                  <a:pt x="15" y="10"/>
                </a:lnTo>
                <a:lnTo>
                  <a:pt x="15" y="12"/>
                </a:lnTo>
                <a:lnTo>
                  <a:pt x="16" y="14"/>
                </a:lnTo>
                <a:lnTo>
                  <a:pt x="16" y="7"/>
                </a:lnTo>
                <a:lnTo>
                  <a:pt x="16" y="17"/>
                </a:lnTo>
                <a:lnTo>
                  <a:pt x="17" y="15"/>
                </a:lnTo>
                <a:lnTo>
                  <a:pt x="17" y="7"/>
                </a:lnTo>
                <a:lnTo>
                  <a:pt x="17" y="16"/>
                </a:lnTo>
                <a:lnTo>
                  <a:pt x="19" y="15"/>
                </a:lnTo>
                <a:lnTo>
                  <a:pt x="19" y="16"/>
                </a:lnTo>
                <a:lnTo>
                  <a:pt x="19" y="9"/>
                </a:lnTo>
                <a:lnTo>
                  <a:pt x="19" y="14"/>
                </a:lnTo>
                <a:lnTo>
                  <a:pt x="20" y="12"/>
                </a:lnTo>
                <a:lnTo>
                  <a:pt x="20" y="25"/>
                </a:lnTo>
                <a:lnTo>
                  <a:pt x="20" y="10"/>
                </a:lnTo>
                <a:lnTo>
                  <a:pt x="21" y="9"/>
                </a:lnTo>
                <a:lnTo>
                  <a:pt x="21" y="15"/>
                </a:lnTo>
                <a:lnTo>
                  <a:pt x="21" y="7"/>
                </a:lnTo>
                <a:lnTo>
                  <a:pt x="21" y="10"/>
                </a:lnTo>
                <a:lnTo>
                  <a:pt x="22" y="9"/>
                </a:lnTo>
                <a:lnTo>
                  <a:pt x="22" y="15"/>
                </a:lnTo>
                <a:lnTo>
                  <a:pt x="24" y="15"/>
                </a:lnTo>
                <a:lnTo>
                  <a:pt x="24" y="16"/>
                </a:lnTo>
                <a:lnTo>
                  <a:pt x="24" y="7"/>
                </a:lnTo>
                <a:lnTo>
                  <a:pt x="24" y="15"/>
                </a:lnTo>
                <a:lnTo>
                  <a:pt x="25" y="14"/>
                </a:lnTo>
                <a:lnTo>
                  <a:pt x="25" y="26"/>
                </a:lnTo>
                <a:lnTo>
                  <a:pt x="25" y="4"/>
                </a:lnTo>
                <a:lnTo>
                  <a:pt x="25" y="10"/>
                </a:lnTo>
                <a:lnTo>
                  <a:pt x="26" y="11"/>
                </a:lnTo>
                <a:lnTo>
                  <a:pt x="26" y="16"/>
                </a:lnTo>
                <a:lnTo>
                  <a:pt x="26" y="6"/>
                </a:lnTo>
                <a:lnTo>
                  <a:pt x="26" y="11"/>
                </a:lnTo>
                <a:lnTo>
                  <a:pt x="27" y="9"/>
                </a:lnTo>
                <a:lnTo>
                  <a:pt x="27" y="19"/>
                </a:lnTo>
                <a:lnTo>
                  <a:pt x="27" y="6"/>
                </a:lnTo>
                <a:lnTo>
                  <a:pt x="27" y="11"/>
                </a:lnTo>
                <a:lnTo>
                  <a:pt x="29" y="15"/>
                </a:lnTo>
                <a:lnTo>
                  <a:pt x="29" y="6"/>
                </a:lnTo>
                <a:lnTo>
                  <a:pt x="29" y="7"/>
                </a:lnTo>
                <a:lnTo>
                  <a:pt x="30" y="5"/>
                </a:lnTo>
                <a:lnTo>
                  <a:pt x="30" y="16"/>
                </a:lnTo>
                <a:lnTo>
                  <a:pt x="30" y="2"/>
                </a:lnTo>
                <a:lnTo>
                  <a:pt x="30" y="11"/>
                </a:lnTo>
                <a:lnTo>
                  <a:pt x="31" y="12"/>
                </a:lnTo>
                <a:lnTo>
                  <a:pt x="31" y="17"/>
                </a:lnTo>
                <a:lnTo>
                  <a:pt x="31" y="5"/>
                </a:lnTo>
                <a:lnTo>
                  <a:pt x="31" y="14"/>
                </a:lnTo>
                <a:lnTo>
                  <a:pt x="32" y="12"/>
                </a:lnTo>
                <a:lnTo>
                  <a:pt x="32" y="16"/>
                </a:lnTo>
                <a:lnTo>
                  <a:pt x="32" y="9"/>
                </a:lnTo>
                <a:lnTo>
                  <a:pt x="32" y="14"/>
                </a:lnTo>
                <a:lnTo>
                  <a:pt x="34" y="12"/>
                </a:lnTo>
                <a:lnTo>
                  <a:pt x="34" y="16"/>
                </a:lnTo>
                <a:lnTo>
                  <a:pt x="34" y="6"/>
                </a:lnTo>
                <a:lnTo>
                  <a:pt x="34" y="10"/>
                </a:lnTo>
                <a:lnTo>
                  <a:pt x="35" y="7"/>
                </a:lnTo>
                <a:lnTo>
                  <a:pt x="35" y="16"/>
                </a:lnTo>
                <a:lnTo>
                  <a:pt x="35" y="0"/>
                </a:lnTo>
                <a:lnTo>
                  <a:pt x="35" y="15"/>
                </a:lnTo>
                <a:lnTo>
                  <a:pt x="36" y="16"/>
                </a:lnTo>
                <a:lnTo>
                  <a:pt x="36" y="17"/>
                </a:lnTo>
                <a:lnTo>
                  <a:pt x="36" y="9"/>
                </a:lnTo>
                <a:lnTo>
                  <a:pt x="36" y="15"/>
                </a:lnTo>
                <a:lnTo>
                  <a:pt x="37" y="14"/>
                </a:lnTo>
                <a:lnTo>
                  <a:pt x="37" y="21"/>
                </a:lnTo>
                <a:lnTo>
                  <a:pt x="37" y="9"/>
                </a:lnTo>
                <a:lnTo>
                  <a:pt x="37" y="11"/>
                </a:lnTo>
                <a:lnTo>
                  <a:pt x="39" y="12"/>
                </a:lnTo>
                <a:lnTo>
                  <a:pt x="39" y="9"/>
                </a:lnTo>
                <a:lnTo>
                  <a:pt x="39" y="14"/>
                </a:lnTo>
                <a:lnTo>
                  <a:pt x="40" y="15"/>
                </a:lnTo>
                <a:lnTo>
                  <a:pt x="40" y="21"/>
                </a:lnTo>
                <a:lnTo>
                  <a:pt x="40" y="0"/>
                </a:lnTo>
                <a:lnTo>
                  <a:pt x="40" y="12"/>
                </a:lnTo>
                <a:lnTo>
                  <a:pt x="41" y="14"/>
                </a:lnTo>
                <a:lnTo>
                  <a:pt x="41" y="17"/>
                </a:lnTo>
                <a:lnTo>
                  <a:pt x="41" y="9"/>
                </a:lnTo>
                <a:lnTo>
                  <a:pt x="41" y="1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5" name="Freeform 94"/>
          <p:cNvSpPr>
            <a:spLocks/>
          </p:cNvSpPr>
          <p:nvPr/>
        </p:nvSpPr>
        <p:spPr bwMode="auto">
          <a:xfrm>
            <a:off x="2625725" y="1200150"/>
            <a:ext cx="150813" cy="95250"/>
          </a:xfrm>
          <a:custGeom>
            <a:avLst/>
            <a:gdLst>
              <a:gd name="T0" fmla="*/ 2147483646 w 43"/>
              <a:gd name="T1" fmla="*/ 2147483646 h 27"/>
              <a:gd name="T2" fmla="*/ 2147483646 w 43"/>
              <a:gd name="T3" fmla="*/ 2147483646 h 27"/>
              <a:gd name="T4" fmla="*/ 2147483646 w 43"/>
              <a:gd name="T5" fmla="*/ 2147483646 h 27"/>
              <a:gd name="T6" fmla="*/ 2147483646 w 43"/>
              <a:gd name="T7" fmla="*/ 2147483646 h 27"/>
              <a:gd name="T8" fmla="*/ 2147483646 w 43"/>
              <a:gd name="T9" fmla="*/ 2147483646 h 27"/>
              <a:gd name="T10" fmla="*/ 2147483646 w 43"/>
              <a:gd name="T11" fmla="*/ 2147483646 h 27"/>
              <a:gd name="T12" fmla="*/ 2147483646 w 43"/>
              <a:gd name="T13" fmla="*/ 2147483646 h 27"/>
              <a:gd name="T14" fmla="*/ 2147483646 w 43"/>
              <a:gd name="T15" fmla="*/ 2147483646 h 27"/>
              <a:gd name="T16" fmla="*/ 2147483646 w 43"/>
              <a:gd name="T17" fmla="*/ 2147483646 h 27"/>
              <a:gd name="T18" fmla="*/ 2147483646 w 43"/>
              <a:gd name="T19" fmla="*/ 2147483646 h 27"/>
              <a:gd name="T20" fmla="*/ 2147483646 w 43"/>
              <a:gd name="T21" fmla="*/ 2147483646 h 27"/>
              <a:gd name="T22" fmla="*/ 2147483646 w 43"/>
              <a:gd name="T23" fmla="*/ 2147483646 h 27"/>
              <a:gd name="T24" fmla="*/ 2147483646 w 43"/>
              <a:gd name="T25" fmla="*/ 2147483646 h 27"/>
              <a:gd name="T26" fmla="*/ 2147483646 w 43"/>
              <a:gd name="T27" fmla="*/ 2147483646 h 27"/>
              <a:gd name="T28" fmla="*/ 2147483646 w 43"/>
              <a:gd name="T29" fmla="*/ 2147483646 h 27"/>
              <a:gd name="T30" fmla="*/ 2147483646 w 43"/>
              <a:gd name="T31" fmla="*/ 2147483646 h 27"/>
              <a:gd name="T32" fmla="*/ 2147483646 w 43"/>
              <a:gd name="T33" fmla="*/ 2147483646 h 27"/>
              <a:gd name="T34" fmla="*/ 2147483646 w 43"/>
              <a:gd name="T35" fmla="*/ 2147483646 h 27"/>
              <a:gd name="T36" fmla="*/ 2147483646 w 43"/>
              <a:gd name="T37" fmla="*/ 2147483646 h 27"/>
              <a:gd name="T38" fmla="*/ 2147483646 w 43"/>
              <a:gd name="T39" fmla="*/ 2147483646 h 27"/>
              <a:gd name="T40" fmla="*/ 2147483646 w 43"/>
              <a:gd name="T41" fmla="*/ 2147483646 h 27"/>
              <a:gd name="T42" fmla="*/ 2147483646 w 43"/>
              <a:gd name="T43" fmla="*/ 2147483646 h 27"/>
              <a:gd name="T44" fmla="*/ 2147483646 w 43"/>
              <a:gd name="T45" fmla="*/ 2147483646 h 27"/>
              <a:gd name="T46" fmla="*/ 2147483646 w 43"/>
              <a:gd name="T47" fmla="*/ 2147483646 h 27"/>
              <a:gd name="T48" fmla="*/ 2147483646 w 43"/>
              <a:gd name="T49" fmla="*/ 2147483646 h 27"/>
              <a:gd name="T50" fmla="*/ 2147483646 w 43"/>
              <a:gd name="T51" fmla="*/ 2147483646 h 27"/>
              <a:gd name="T52" fmla="*/ 2147483646 w 43"/>
              <a:gd name="T53" fmla="*/ 2147483646 h 27"/>
              <a:gd name="T54" fmla="*/ 2147483646 w 43"/>
              <a:gd name="T55" fmla="*/ 2147483646 h 27"/>
              <a:gd name="T56" fmla="*/ 2147483646 w 43"/>
              <a:gd name="T57" fmla="*/ 0 h 27"/>
              <a:gd name="T58" fmla="*/ 2147483646 w 43"/>
              <a:gd name="T59" fmla="*/ 2147483646 h 27"/>
              <a:gd name="T60" fmla="*/ 2147483646 w 43"/>
              <a:gd name="T61" fmla="*/ 2147483646 h 27"/>
              <a:gd name="T62" fmla="*/ 2147483646 w 43"/>
              <a:gd name="T63" fmla="*/ 2147483646 h 27"/>
              <a:gd name="T64" fmla="*/ 2147483646 w 43"/>
              <a:gd name="T65" fmla="*/ 2147483646 h 27"/>
              <a:gd name="T66" fmla="*/ 2147483646 w 43"/>
              <a:gd name="T67" fmla="*/ 2147483646 h 27"/>
              <a:gd name="T68" fmla="*/ 2147483646 w 43"/>
              <a:gd name="T69" fmla="*/ 2147483646 h 27"/>
              <a:gd name="T70" fmla="*/ 2147483646 w 43"/>
              <a:gd name="T71" fmla="*/ 2147483646 h 27"/>
              <a:gd name="T72" fmla="*/ 2147483646 w 43"/>
              <a:gd name="T73" fmla="*/ 2147483646 h 27"/>
              <a:gd name="T74" fmla="*/ 2147483646 w 43"/>
              <a:gd name="T75" fmla="*/ 2147483646 h 27"/>
              <a:gd name="T76" fmla="*/ 2147483646 w 43"/>
              <a:gd name="T77" fmla="*/ 2147483646 h 27"/>
              <a:gd name="T78" fmla="*/ 2147483646 w 43"/>
              <a:gd name="T79" fmla="*/ 2147483646 h 27"/>
              <a:gd name="T80" fmla="*/ 2147483646 w 43"/>
              <a:gd name="T81" fmla="*/ 2147483646 h 27"/>
              <a:gd name="T82" fmla="*/ 2147483646 w 43"/>
              <a:gd name="T83" fmla="*/ 2147483646 h 2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7"/>
              <a:gd name="T128" fmla="*/ 43 w 43"/>
              <a:gd name="T129" fmla="*/ 27 h 2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7">
                <a:moveTo>
                  <a:pt x="0" y="17"/>
                </a:moveTo>
                <a:lnTo>
                  <a:pt x="1" y="15"/>
                </a:lnTo>
                <a:lnTo>
                  <a:pt x="1" y="20"/>
                </a:lnTo>
                <a:lnTo>
                  <a:pt x="1" y="8"/>
                </a:lnTo>
                <a:lnTo>
                  <a:pt x="1" y="16"/>
                </a:lnTo>
                <a:lnTo>
                  <a:pt x="3" y="15"/>
                </a:lnTo>
                <a:lnTo>
                  <a:pt x="3" y="17"/>
                </a:lnTo>
                <a:lnTo>
                  <a:pt x="3" y="11"/>
                </a:lnTo>
                <a:lnTo>
                  <a:pt x="3" y="12"/>
                </a:lnTo>
                <a:lnTo>
                  <a:pt x="4" y="15"/>
                </a:lnTo>
                <a:lnTo>
                  <a:pt x="4" y="22"/>
                </a:lnTo>
                <a:lnTo>
                  <a:pt x="4" y="10"/>
                </a:lnTo>
                <a:lnTo>
                  <a:pt x="5" y="11"/>
                </a:lnTo>
                <a:lnTo>
                  <a:pt x="5" y="18"/>
                </a:lnTo>
                <a:lnTo>
                  <a:pt x="5" y="10"/>
                </a:lnTo>
                <a:lnTo>
                  <a:pt x="5" y="11"/>
                </a:lnTo>
                <a:lnTo>
                  <a:pt x="6" y="13"/>
                </a:lnTo>
                <a:lnTo>
                  <a:pt x="6" y="20"/>
                </a:lnTo>
                <a:lnTo>
                  <a:pt x="6" y="10"/>
                </a:lnTo>
                <a:lnTo>
                  <a:pt x="6" y="13"/>
                </a:lnTo>
                <a:lnTo>
                  <a:pt x="8" y="12"/>
                </a:lnTo>
                <a:lnTo>
                  <a:pt x="8" y="16"/>
                </a:lnTo>
                <a:lnTo>
                  <a:pt x="8" y="8"/>
                </a:lnTo>
                <a:lnTo>
                  <a:pt x="8" y="13"/>
                </a:lnTo>
                <a:lnTo>
                  <a:pt x="9" y="15"/>
                </a:lnTo>
                <a:lnTo>
                  <a:pt x="9" y="23"/>
                </a:lnTo>
                <a:lnTo>
                  <a:pt x="9" y="7"/>
                </a:lnTo>
                <a:lnTo>
                  <a:pt x="9" y="13"/>
                </a:lnTo>
                <a:lnTo>
                  <a:pt x="10" y="12"/>
                </a:lnTo>
                <a:lnTo>
                  <a:pt x="10" y="18"/>
                </a:lnTo>
                <a:lnTo>
                  <a:pt x="10" y="11"/>
                </a:lnTo>
                <a:lnTo>
                  <a:pt x="10" y="13"/>
                </a:lnTo>
                <a:lnTo>
                  <a:pt x="11" y="15"/>
                </a:lnTo>
                <a:lnTo>
                  <a:pt x="11" y="16"/>
                </a:lnTo>
                <a:lnTo>
                  <a:pt x="11" y="10"/>
                </a:lnTo>
                <a:lnTo>
                  <a:pt x="11" y="11"/>
                </a:lnTo>
                <a:lnTo>
                  <a:pt x="13" y="10"/>
                </a:lnTo>
                <a:lnTo>
                  <a:pt x="13" y="18"/>
                </a:lnTo>
                <a:lnTo>
                  <a:pt x="13" y="13"/>
                </a:lnTo>
                <a:lnTo>
                  <a:pt x="14" y="15"/>
                </a:lnTo>
                <a:lnTo>
                  <a:pt x="14" y="27"/>
                </a:lnTo>
                <a:lnTo>
                  <a:pt x="14" y="5"/>
                </a:lnTo>
                <a:lnTo>
                  <a:pt x="14" y="13"/>
                </a:lnTo>
                <a:lnTo>
                  <a:pt x="15" y="17"/>
                </a:lnTo>
                <a:lnTo>
                  <a:pt x="15" y="18"/>
                </a:lnTo>
                <a:lnTo>
                  <a:pt x="15" y="8"/>
                </a:lnTo>
                <a:lnTo>
                  <a:pt x="15" y="17"/>
                </a:lnTo>
                <a:lnTo>
                  <a:pt x="16" y="18"/>
                </a:lnTo>
                <a:lnTo>
                  <a:pt x="16" y="7"/>
                </a:lnTo>
                <a:lnTo>
                  <a:pt x="16" y="16"/>
                </a:lnTo>
                <a:lnTo>
                  <a:pt x="18" y="15"/>
                </a:lnTo>
                <a:lnTo>
                  <a:pt x="18" y="17"/>
                </a:lnTo>
                <a:lnTo>
                  <a:pt x="18" y="10"/>
                </a:lnTo>
                <a:lnTo>
                  <a:pt x="18" y="15"/>
                </a:lnTo>
                <a:lnTo>
                  <a:pt x="19" y="13"/>
                </a:lnTo>
                <a:lnTo>
                  <a:pt x="19" y="16"/>
                </a:lnTo>
                <a:lnTo>
                  <a:pt x="19" y="6"/>
                </a:lnTo>
                <a:lnTo>
                  <a:pt x="19" y="12"/>
                </a:lnTo>
                <a:lnTo>
                  <a:pt x="20" y="15"/>
                </a:lnTo>
                <a:lnTo>
                  <a:pt x="20" y="17"/>
                </a:lnTo>
                <a:lnTo>
                  <a:pt x="20" y="10"/>
                </a:lnTo>
                <a:lnTo>
                  <a:pt x="20" y="15"/>
                </a:lnTo>
                <a:lnTo>
                  <a:pt x="21" y="13"/>
                </a:lnTo>
                <a:lnTo>
                  <a:pt x="21" y="16"/>
                </a:lnTo>
                <a:lnTo>
                  <a:pt x="21" y="8"/>
                </a:lnTo>
                <a:lnTo>
                  <a:pt x="21" y="12"/>
                </a:lnTo>
                <a:lnTo>
                  <a:pt x="23" y="13"/>
                </a:lnTo>
                <a:lnTo>
                  <a:pt x="23" y="16"/>
                </a:lnTo>
                <a:lnTo>
                  <a:pt x="23" y="8"/>
                </a:lnTo>
                <a:lnTo>
                  <a:pt x="23" y="13"/>
                </a:lnTo>
                <a:lnTo>
                  <a:pt x="24" y="15"/>
                </a:lnTo>
                <a:lnTo>
                  <a:pt x="24" y="20"/>
                </a:lnTo>
                <a:lnTo>
                  <a:pt x="24" y="3"/>
                </a:lnTo>
                <a:lnTo>
                  <a:pt x="24" y="6"/>
                </a:lnTo>
                <a:lnTo>
                  <a:pt x="25" y="8"/>
                </a:lnTo>
                <a:lnTo>
                  <a:pt x="25" y="16"/>
                </a:lnTo>
                <a:lnTo>
                  <a:pt x="25" y="11"/>
                </a:lnTo>
                <a:lnTo>
                  <a:pt x="26" y="12"/>
                </a:lnTo>
                <a:lnTo>
                  <a:pt x="26" y="17"/>
                </a:lnTo>
                <a:lnTo>
                  <a:pt x="26" y="13"/>
                </a:lnTo>
                <a:lnTo>
                  <a:pt x="28" y="11"/>
                </a:lnTo>
                <a:lnTo>
                  <a:pt x="28" y="16"/>
                </a:lnTo>
                <a:lnTo>
                  <a:pt x="28" y="10"/>
                </a:lnTo>
                <a:lnTo>
                  <a:pt x="28" y="15"/>
                </a:lnTo>
                <a:lnTo>
                  <a:pt x="29" y="13"/>
                </a:lnTo>
                <a:lnTo>
                  <a:pt x="29" y="21"/>
                </a:lnTo>
                <a:lnTo>
                  <a:pt x="29" y="0"/>
                </a:lnTo>
                <a:lnTo>
                  <a:pt x="29" y="7"/>
                </a:lnTo>
                <a:lnTo>
                  <a:pt x="30" y="13"/>
                </a:lnTo>
                <a:lnTo>
                  <a:pt x="30" y="20"/>
                </a:lnTo>
                <a:lnTo>
                  <a:pt x="30" y="8"/>
                </a:lnTo>
                <a:lnTo>
                  <a:pt x="30" y="15"/>
                </a:lnTo>
                <a:lnTo>
                  <a:pt x="31" y="16"/>
                </a:lnTo>
                <a:lnTo>
                  <a:pt x="31" y="18"/>
                </a:lnTo>
                <a:lnTo>
                  <a:pt x="31" y="11"/>
                </a:lnTo>
                <a:lnTo>
                  <a:pt x="31" y="13"/>
                </a:lnTo>
                <a:lnTo>
                  <a:pt x="33" y="12"/>
                </a:lnTo>
                <a:lnTo>
                  <a:pt x="33" y="17"/>
                </a:lnTo>
                <a:lnTo>
                  <a:pt x="33" y="10"/>
                </a:lnTo>
                <a:lnTo>
                  <a:pt x="33" y="11"/>
                </a:lnTo>
                <a:lnTo>
                  <a:pt x="34" y="12"/>
                </a:lnTo>
                <a:lnTo>
                  <a:pt x="34" y="20"/>
                </a:lnTo>
                <a:lnTo>
                  <a:pt x="34" y="8"/>
                </a:lnTo>
                <a:lnTo>
                  <a:pt x="35" y="7"/>
                </a:lnTo>
                <a:lnTo>
                  <a:pt x="35" y="21"/>
                </a:lnTo>
                <a:lnTo>
                  <a:pt x="35" y="17"/>
                </a:lnTo>
                <a:lnTo>
                  <a:pt x="36" y="16"/>
                </a:lnTo>
                <a:lnTo>
                  <a:pt x="36" y="12"/>
                </a:lnTo>
                <a:lnTo>
                  <a:pt x="36" y="15"/>
                </a:lnTo>
                <a:lnTo>
                  <a:pt x="38" y="13"/>
                </a:lnTo>
                <a:lnTo>
                  <a:pt x="38" y="17"/>
                </a:lnTo>
                <a:lnTo>
                  <a:pt x="38" y="8"/>
                </a:lnTo>
                <a:lnTo>
                  <a:pt x="38" y="15"/>
                </a:lnTo>
                <a:lnTo>
                  <a:pt x="39" y="13"/>
                </a:lnTo>
                <a:lnTo>
                  <a:pt x="39" y="8"/>
                </a:lnTo>
                <a:lnTo>
                  <a:pt x="39" y="20"/>
                </a:lnTo>
                <a:lnTo>
                  <a:pt x="40" y="21"/>
                </a:lnTo>
                <a:lnTo>
                  <a:pt x="40" y="22"/>
                </a:lnTo>
                <a:lnTo>
                  <a:pt x="40" y="10"/>
                </a:lnTo>
                <a:lnTo>
                  <a:pt x="40" y="12"/>
                </a:lnTo>
                <a:lnTo>
                  <a:pt x="41" y="13"/>
                </a:lnTo>
                <a:lnTo>
                  <a:pt x="41" y="16"/>
                </a:lnTo>
                <a:lnTo>
                  <a:pt x="41" y="8"/>
                </a:lnTo>
                <a:lnTo>
                  <a:pt x="41" y="11"/>
                </a:lnTo>
                <a:lnTo>
                  <a:pt x="43" y="15"/>
                </a:lnTo>
                <a:lnTo>
                  <a:pt x="43" y="20"/>
                </a:lnTo>
                <a:lnTo>
                  <a:pt x="43" y="10"/>
                </a:lnTo>
                <a:lnTo>
                  <a:pt x="43" y="1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6" name="Freeform 95"/>
          <p:cNvSpPr>
            <a:spLocks/>
          </p:cNvSpPr>
          <p:nvPr/>
        </p:nvSpPr>
        <p:spPr bwMode="auto">
          <a:xfrm>
            <a:off x="2776538" y="1193800"/>
            <a:ext cx="150812" cy="98425"/>
          </a:xfrm>
          <a:custGeom>
            <a:avLst/>
            <a:gdLst>
              <a:gd name="T0" fmla="*/ 2147483646 w 43"/>
              <a:gd name="T1" fmla="*/ 2147483646 h 28"/>
              <a:gd name="T2" fmla="*/ 2147483646 w 43"/>
              <a:gd name="T3" fmla="*/ 2147483646 h 28"/>
              <a:gd name="T4" fmla="*/ 2147483646 w 43"/>
              <a:gd name="T5" fmla="*/ 2147483646 h 28"/>
              <a:gd name="T6" fmla="*/ 2147483646 w 43"/>
              <a:gd name="T7" fmla="*/ 2147483646 h 28"/>
              <a:gd name="T8" fmla="*/ 2147483646 w 43"/>
              <a:gd name="T9" fmla="*/ 2147483646 h 28"/>
              <a:gd name="T10" fmla="*/ 2147483646 w 43"/>
              <a:gd name="T11" fmla="*/ 2147483646 h 28"/>
              <a:gd name="T12" fmla="*/ 2147483646 w 43"/>
              <a:gd name="T13" fmla="*/ 2147483646 h 28"/>
              <a:gd name="T14" fmla="*/ 2147483646 w 43"/>
              <a:gd name="T15" fmla="*/ 2147483646 h 28"/>
              <a:gd name="T16" fmla="*/ 2147483646 w 43"/>
              <a:gd name="T17" fmla="*/ 2147483646 h 28"/>
              <a:gd name="T18" fmla="*/ 2147483646 w 43"/>
              <a:gd name="T19" fmla="*/ 2147483646 h 28"/>
              <a:gd name="T20" fmla="*/ 2147483646 w 43"/>
              <a:gd name="T21" fmla="*/ 2147483646 h 28"/>
              <a:gd name="T22" fmla="*/ 2147483646 w 43"/>
              <a:gd name="T23" fmla="*/ 0 h 28"/>
              <a:gd name="T24" fmla="*/ 2147483646 w 43"/>
              <a:gd name="T25" fmla="*/ 2147483646 h 28"/>
              <a:gd name="T26" fmla="*/ 2147483646 w 43"/>
              <a:gd name="T27" fmla="*/ 2147483646 h 28"/>
              <a:gd name="T28" fmla="*/ 2147483646 w 43"/>
              <a:gd name="T29" fmla="*/ 2147483646 h 28"/>
              <a:gd name="T30" fmla="*/ 2147483646 w 43"/>
              <a:gd name="T31" fmla="*/ 2147483646 h 28"/>
              <a:gd name="T32" fmla="*/ 2147483646 w 43"/>
              <a:gd name="T33" fmla="*/ 2147483646 h 28"/>
              <a:gd name="T34" fmla="*/ 2147483646 w 43"/>
              <a:gd name="T35" fmla="*/ 2147483646 h 28"/>
              <a:gd name="T36" fmla="*/ 2147483646 w 43"/>
              <a:gd name="T37" fmla="*/ 2147483646 h 28"/>
              <a:gd name="T38" fmla="*/ 2147483646 w 43"/>
              <a:gd name="T39" fmla="*/ 2147483646 h 28"/>
              <a:gd name="T40" fmla="*/ 2147483646 w 43"/>
              <a:gd name="T41" fmla="*/ 2147483646 h 28"/>
              <a:gd name="T42" fmla="*/ 2147483646 w 43"/>
              <a:gd name="T43" fmla="*/ 2147483646 h 28"/>
              <a:gd name="T44" fmla="*/ 2147483646 w 43"/>
              <a:gd name="T45" fmla="*/ 2147483646 h 28"/>
              <a:gd name="T46" fmla="*/ 2147483646 w 43"/>
              <a:gd name="T47" fmla="*/ 2147483646 h 28"/>
              <a:gd name="T48" fmla="*/ 2147483646 w 43"/>
              <a:gd name="T49" fmla="*/ 2147483646 h 28"/>
              <a:gd name="T50" fmla="*/ 2147483646 w 43"/>
              <a:gd name="T51" fmla="*/ 2147483646 h 28"/>
              <a:gd name="T52" fmla="*/ 2147483646 w 43"/>
              <a:gd name="T53" fmla="*/ 2147483646 h 28"/>
              <a:gd name="T54" fmla="*/ 2147483646 w 43"/>
              <a:gd name="T55" fmla="*/ 2147483646 h 28"/>
              <a:gd name="T56" fmla="*/ 2147483646 w 43"/>
              <a:gd name="T57" fmla="*/ 2147483646 h 28"/>
              <a:gd name="T58" fmla="*/ 2147483646 w 43"/>
              <a:gd name="T59" fmla="*/ 2147483646 h 28"/>
              <a:gd name="T60" fmla="*/ 2147483646 w 43"/>
              <a:gd name="T61" fmla="*/ 2147483646 h 28"/>
              <a:gd name="T62" fmla="*/ 2147483646 w 43"/>
              <a:gd name="T63" fmla="*/ 2147483646 h 28"/>
              <a:gd name="T64" fmla="*/ 2147483646 w 43"/>
              <a:gd name="T65" fmla="*/ 2147483646 h 28"/>
              <a:gd name="T66" fmla="*/ 2147483646 w 43"/>
              <a:gd name="T67" fmla="*/ 2147483646 h 28"/>
              <a:gd name="T68" fmla="*/ 2147483646 w 43"/>
              <a:gd name="T69" fmla="*/ 2147483646 h 28"/>
              <a:gd name="T70" fmla="*/ 2147483646 w 43"/>
              <a:gd name="T71" fmla="*/ 2147483646 h 28"/>
              <a:gd name="T72" fmla="*/ 2147483646 w 43"/>
              <a:gd name="T73" fmla="*/ 2147483646 h 28"/>
              <a:gd name="T74" fmla="*/ 2147483646 w 43"/>
              <a:gd name="T75" fmla="*/ 2147483646 h 28"/>
              <a:gd name="T76" fmla="*/ 2147483646 w 43"/>
              <a:gd name="T77" fmla="*/ 2147483646 h 28"/>
              <a:gd name="T78" fmla="*/ 2147483646 w 43"/>
              <a:gd name="T79" fmla="*/ 2147483646 h 28"/>
              <a:gd name="T80" fmla="*/ 2147483646 w 43"/>
              <a:gd name="T81" fmla="*/ 2147483646 h 28"/>
              <a:gd name="T82" fmla="*/ 2147483646 w 43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8"/>
              <a:gd name="T128" fmla="*/ 43 w 43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8">
                <a:moveTo>
                  <a:pt x="0" y="19"/>
                </a:moveTo>
                <a:lnTo>
                  <a:pt x="1" y="17"/>
                </a:lnTo>
                <a:lnTo>
                  <a:pt x="1" y="20"/>
                </a:lnTo>
                <a:lnTo>
                  <a:pt x="1" y="8"/>
                </a:lnTo>
                <a:lnTo>
                  <a:pt x="1" y="14"/>
                </a:lnTo>
                <a:lnTo>
                  <a:pt x="2" y="19"/>
                </a:lnTo>
                <a:lnTo>
                  <a:pt x="2" y="28"/>
                </a:lnTo>
                <a:lnTo>
                  <a:pt x="2" y="12"/>
                </a:lnTo>
                <a:lnTo>
                  <a:pt x="2" y="15"/>
                </a:lnTo>
                <a:lnTo>
                  <a:pt x="3" y="17"/>
                </a:lnTo>
                <a:lnTo>
                  <a:pt x="3" y="7"/>
                </a:lnTo>
                <a:lnTo>
                  <a:pt x="3" y="10"/>
                </a:lnTo>
                <a:lnTo>
                  <a:pt x="5" y="14"/>
                </a:lnTo>
                <a:lnTo>
                  <a:pt x="5" y="19"/>
                </a:lnTo>
                <a:lnTo>
                  <a:pt x="5" y="12"/>
                </a:lnTo>
                <a:lnTo>
                  <a:pt x="5" y="17"/>
                </a:lnTo>
                <a:lnTo>
                  <a:pt x="6" y="18"/>
                </a:lnTo>
                <a:lnTo>
                  <a:pt x="6" y="8"/>
                </a:lnTo>
                <a:lnTo>
                  <a:pt x="6" y="13"/>
                </a:lnTo>
                <a:lnTo>
                  <a:pt x="7" y="14"/>
                </a:lnTo>
                <a:lnTo>
                  <a:pt x="7" y="17"/>
                </a:lnTo>
                <a:lnTo>
                  <a:pt x="7" y="9"/>
                </a:lnTo>
                <a:lnTo>
                  <a:pt x="8" y="12"/>
                </a:lnTo>
                <a:lnTo>
                  <a:pt x="8" y="19"/>
                </a:lnTo>
                <a:lnTo>
                  <a:pt x="8" y="17"/>
                </a:lnTo>
                <a:lnTo>
                  <a:pt x="10" y="14"/>
                </a:lnTo>
                <a:lnTo>
                  <a:pt x="10" y="17"/>
                </a:lnTo>
                <a:lnTo>
                  <a:pt x="10" y="10"/>
                </a:lnTo>
                <a:lnTo>
                  <a:pt x="10" y="13"/>
                </a:lnTo>
                <a:lnTo>
                  <a:pt x="11" y="14"/>
                </a:lnTo>
                <a:lnTo>
                  <a:pt x="11" y="17"/>
                </a:lnTo>
                <a:lnTo>
                  <a:pt x="11" y="12"/>
                </a:lnTo>
                <a:lnTo>
                  <a:pt x="11" y="15"/>
                </a:lnTo>
                <a:lnTo>
                  <a:pt x="12" y="17"/>
                </a:lnTo>
                <a:lnTo>
                  <a:pt x="12" y="20"/>
                </a:lnTo>
                <a:lnTo>
                  <a:pt x="12" y="0"/>
                </a:lnTo>
                <a:lnTo>
                  <a:pt x="12" y="17"/>
                </a:lnTo>
                <a:lnTo>
                  <a:pt x="13" y="19"/>
                </a:lnTo>
                <a:lnTo>
                  <a:pt x="13" y="22"/>
                </a:lnTo>
                <a:lnTo>
                  <a:pt x="13" y="7"/>
                </a:lnTo>
                <a:lnTo>
                  <a:pt x="13" y="18"/>
                </a:lnTo>
                <a:lnTo>
                  <a:pt x="15" y="19"/>
                </a:lnTo>
                <a:lnTo>
                  <a:pt x="15" y="10"/>
                </a:lnTo>
                <a:lnTo>
                  <a:pt x="15" y="18"/>
                </a:lnTo>
                <a:lnTo>
                  <a:pt x="16" y="15"/>
                </a:lnTo>
                <a:lnTo>
                  <a:pt x="16" y="13"/>
                </a:lnTo>
                <a:lnTo>
                  <a:pt x="16" y="20"/>
                </a:lnTo>
                <a:lnTo>
                  <a:pt x="17" y="22"/>
                </a:lnTo>
                <a:lnTo>
                  <a:pt x="17" y="8"/>
                </a:lnTo>
                <a:lnTo>
                  <a:pt x="17" y="20"/>
                </a:lnTo>
                <a:lnTo>
                  <a:pt x="18" y="19"/>
                </a:lnTo>
                <a:lnTo>
                  <a:pt x="18" y="13"/>
                </a:lnTo>
                <a:lnTo>
                  <a:pt x="18" y="18"/>
                </a:lnTo>
                <a:lnTo>
                  <a:pt x="20" y="19"/>
                </a:lnTo>
                <a:lnTo>
                  <a:pt x="20" y="22"/>
                </a:lnTo>
                <a:lnTo>
                  <a:pt x="20" y="10"/>
                </a:lnTo>
                <a:lnTo>
                  <a:pt x="20" y="18"/>
                </a:lnTo>
                <a:lnTo>
                  <a:pt x="21" y="20"/>
                </a:lnTo>
                <a:lnTo>
                  <a:pt x="21" y="24"/>
                </a:lnTo>
                <a:lnTo>
                  <a:pt x="21" y="12"/>
                </a:lnTo>
                <a:lnTo>
                  <a:pt x="21" y="23"/>
                </a:lnTo>
                <a:lnTo>
                  <a:pt x="22" y="20"/>
                </a:lnTo>
                <a:lnTo>
                  <a:pt x="22" y="12"/>
                </a:lnTo>
                <a:lnTo>
                  <a:pt x="22" y="15"/>
                </a:lnTo>
                <a:lnTo>
                  <a:pt x="23" y="17"/>
                </a:lnTo>
                <a:lnTo>
                  <a:pt x="23" y="18"/>
                </a:lnTo>
                <a:lnTo>
                  <a:pt x="23" y="12"/>
                </a:lnTo>
                <a:lnTo>
                  <a:pt x="23" y="18"/>
                </a:lnTo>
                <a:lnTo>
                  <a:pt x="25" y="14"/>
                </a:lnTo>
                <a:lnTo>
                  <a:pt x="25" y="19"/>
                </a:lnTo>
                <a:lnTo>
                  <a:pt x="25" y="12"/>
                </a:lnTo>
                <a:lnTo>
                  <a:pt x="25" y="14"/>
                </a:lnTo>
                <a:lnTo>
                  <a:pt x="26" y="13"/>
                </a:lnTo>
                <a:lnTo>
                  <a:pt x="26" y="18"/>
                </a:lnTo>
                <a:lnTo>
                  <a:pt x="26" y="12"/>
                </a:lnTo>
                <a:lnTo>
                  <a:pt x="26" y="17"/>
                </a:lnTo>
                <a:lnTo>
                  <a:pt x="27" y="15"/>
                </a:lnTo>
                <a:lnTo>
                  <a:pt x="27" y="25"/>
                </a:lnTo>
                <a:lnTo>
                  <a:pt x="27" y="10"/>
                </a:lnTo>
                <a:lnTo>
                  <a:pt x="27" y="13"/>
                </a:lnTo>
                <a:lnTo>
                  <a:pt x="28" y="14"/>
                </a:lnTo>
                <a:lnTo>
                  <a:pt x="28" y="18"/>
                </a:lnTo>
                <a:lnTo>
                  <a:pt x="28" y="9"/>
                </a:lnTo>
                <a:lnTo>
                  <a:pt x="30" y="10"/>
                </a:lnTo>
                <a:lnTo>
                  <a:pt x="30" y="18"/>
                </a:lnTo>
                <a:lnTo>
                  <a:pt x="30" y="17"/>
                </a:lnTo>
                <a:lnTo>
                  <a:pt x="31" y="15"/>
                </a:lnTo>
                <a:lnTo>
                  <a:pt x="31" y="19"/>
                </a:lnTo>
                <a:lnTo>
                  <a:pt x="31" y="13"/>
                </a:lnTo>
                <a:lnTo>
                  <a:pt x="32" y="13"/>
                </a:lnTo>
                <a:lnTo>
                  <a:pt x="32" y="28"/>
                </a:lnTo>
                <a:lnTo>
                  <a:pt x="32" y="7"/>
                </a:lnTo>
                <a:lnTo>
                  <a:pt x="32" y="18"/>
                </a:lnTo>
                <a:lnTo>
                  <a:pt x="33" y="17"/>
                </a:lnTo>
                <a:lnTo>
                  <a:pt x="33" y="18"/>
                </a:lnTo>
                <a:lnTo>
                  <a:pt x="33" y="10"/>
                </a:lnTo>
                <a:lnTo>
                  <a:pt x="35" y="12"/>
                </a:lnTo>
                <a:lnTo>
                  <a:pt x="35" y="20"/>
                </a:lnTo>
                <a:lnTo>
                  <a:pt x="35" y="10"/>
                </a:lnTo>
                <a:lnTo>
                  <a:pt x="35" y="13"/>
                </a:lnTo>
                <a:lnTo>
                  <a:pt x="36" y="17"/>
                </a:lnTo>
                <a:lnTo>
                  <a:pt x="36" y="22"/>
                </a:lnTo>
                <a:lnTo>
                  <a:pt x="36" y="7"/>
                </a:lnTo>
                <a:lnTo>
                  <a:pt x="36" y="13"/>
                </a:lnTo>
                <a:lnTo>
                  <a:pt x="37" y="14"/>
                </a:lnTo>
                <a:lnTo>
                  <a:pt x="37" y="19"/>
                </a:lnTo>
                <a:lnTo>
                  <a:pt x="37" y="10"/>
                </a:lnTo>
                <a:lnTo>
                  <a:pt x="37" y="13"/>
                </a:lnTo>
                <a:lnTo>
                  <a:pt x="38" y="15"/>
                </a:lnTo>
                <a:lnTo>
                  <a:pt x="38" y="19"/>
                </a:lnTo>
                <a:lnTo>
                  <a:pt x="38" y="10"/>
                </a:lnTo>
                <a:lnTo>
                  <a:pt x="38" y="13"/>
                </a:lnTo>
                <a:lnTo>
                  <a:pt x="40" y="14"/>
                </a:lnTo>
                <a:lnTo>
                  <a:pt x="40" y="20"/>
                </a:lnTo>
                <a:lnTo>
                  <a:pt x="40" y="9"/>
                </a:lnTo>
                <a:lnTo>
                  <a:pt x="40" y="14"/>
                </a:lnTo>
                <a:lnTo>
                  <a:pt x="41" y="12"/>
                </a:lnTo>
                <a:lnTo>
                  <a:pt x="41" y="19"/>
                </a:lnTo>
                <a:lnTo>
                  <a:pt x="41" y="9"/>
                </a:lnTo>
                <a:lnTo>
                  <a:pt x="41" y="13"/>
                </a:lnTo>
                <a:lnTo>
                  <a:pt x="42" y="10"/>
                </a:lnTo>
                <a:lnTo>
                  <a:pt x="42" y="17"/>
                </a:lnTo>
                <a:lnTo>
                  <a:pt x="42" y="4"/>
                </a:lnTo>
                <a:lnTo>
                  <a:pt x="42" y="14"/>
                </a:lnTo>
                <a:lnTo>
                  <a:pt x="43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7" name="Freeform 96"/>
          <p:cNvSpPr>
            <a:spLocks/>
          </p:cNvSpPr>
          <p:nvPr/>
        </p:nvSpPr>
        <p:spPr bwMode="auto">
          <a:xfrm>
            <a:off x="2927350" y="1193800"/>
            <a:ext cx="149225" cy="98425"/>
          </a:xfrm>
          <a:custGeom>
            <a:avLst/>
            <a:gdLst>
              <a:gd name="T0" fmla="*/ 0 w 42"/>
              <a:gd name="T1" fmla="*/ 2147483646 h 28"/>
              <a:gd name="T2" fmla="*/ 2147483646 w 42"/>
              <a:gd name="T3" fmla="*/ 2147483646 h 28"/>
              <a:gd name="T4" fmla="*/ 2147483646 w 42"/>
              <a:gd name="T5" fmla="*/ 2147483646 h 28"/>
              <a:gd name="T6" fmla="*/ 2147483646 w 42"/>
              <a:gd name="T7" fmla="*/ 2147483646 h 28"/>
              <a:gd name="T8" fmla="*/ 2147483646 w 42"/>
              <a:gd name="T9" fmla="*/ 2147483646 h 28"/>
              <a:gd name="T10" fmla="*/ 2147483646 w 42"/>
              <a:gd name="T11" fmla="*/ 2147483646 h 28"/>
              <a:gd name="T12" fmla="*/ 2147483646 w 42"/>
              <a:gd name="T13" fmla="*/ 2147483646 h 28"/>
              <a:gd name="T14" fmla="*/ 2147483646 w 42"/>
              <a:gd name="T15" fmla="*/ 2147483646 h 28"/>
              <a:gd name="T16" fmla="*/ 2147483646 w 42"/>
              <a:gd name="T17" fmla="*/ 2147483646 h 28"/>
              <a:gd name="T18" fmla="*/ 2147483646 w 42"/>
              <a:gd name="T19" fmla="*/ 2147483646 h 28"/>
              <a:gd name="T20" fmla="*/ 2147483646 w 42"/>
              <a:gd name="T21" fmla="*/ 2147483646 h 28"/>
              <a:gd name="T22" fmla="*/ 2147483646 w 42"/>
              <a:gd name="T23" fmla="*/ 2147483646 h 28"/>
              <a:gd name="T24" fmla="*/ 2147483646 w 42"/>
              <a:gd name="T25" fmla="*/ 2147483646 h 28"/>
              <a:gd name="T26" fmla="*/ 2147483646 w 42"/>
              <a:gd name="T27" fmla="*/ 2147483646 h 28"/>
              <a:gd name="T28" fmla="*/ 2147483646 w 42"/>
              <a:gd name="T29" fmla="*/ 2147483646 h 28"/>
              <a:gd name="T30" fmla="*/ 2147483646 w 42"/>
              <a:gd name="T31" fmla="*/ 2147483646 h 28"/>
              <a:gd name="T32" fmla="*/ 2147483646 w 42"/>
              <a:gd name="T33" fmla="*/ 2147483646 h 28"/>
              <a:gd name="T34" fmla="*/ 2147483646 w 42"/>
              <a:gd name="T35" fmla="*/ 2147483646 h 28"/>
              <a:gd name="T36" fmla="*/ 2147483646 w 42"/>
              <a:gd name="T37" fmla="*/ 2147483646 h 28"/>
              <a:gd name="T38" fmla="*/ 2147483646 w 42"/>
              <a:gd name="T39" fmla="*/ 2147483646 h 28"/>
              <a:gd name="T40" fmla="*/ 2147483646 w 42"/>
              <a:gd name="T41" fmla="*/ 2147483646 h 28"/>
              <a:gd name="T42" fmla="*/ 2147483646 w 42"/>
              <a:gd name="T43" fmla="*/ 2147483646 h 28"/>
              <a:gd name="T44" fmla="*/ 2147483646 w 42"/>
              <a:gd name="T45" fmla="*/ 2147483646 h 28"/>
              <a:gd name="T46" fmla="*/ 2147483646 w 42"/>
              <a:gd name="T47" fmla="*/ 2147483646 h 28"/>
              <a:gd name="T48" fmla="*/ 2147483646 w 42"/>
              <a:gd name="T49" fmla="*/ 2147483646 h 28"/>
              <a:gd name="T50" fmla="*/ 2147483646 w 42"/>
              <a:gd name="T51" fmla="*/ 2147483646 h 28"/>
              <a:gd name="T52" fmla="*/ 2147483646 w 42"/>
              <a:gd name="T53" fmla="*/ 2147483646 h 28"/>
              <a:gd name="T54" fmla="*/ 2147483646 w 42"/>
              <a:gd name="T55" fmla="*/ 2147483646 h 28"/>
              <a:gd name="T56" fmla="*/ 2147483646 w 42"/>
              <a:gd name="T57" fmla="*/ 2147483646 h 28"/>
              <a:gd name="T58" fmla="*/ 2147483646 w 42"/>
              <a:gd name="T59" fmla="*/ 2147483646 h 28"/>
              <a:gd name="T60" fmla="*/ 2147483646 w 42"/>
              <a:gd name="T61" fmla="*/ 2147483646 h 28"/>
              <a:gd name="T62" fmla="*/ 2147483646 w 42"/>
              <a:gd name="T63" fmla="*/ 2147483646 h 28"/>
              <a:gd name="T64" fmla="*/ 2147483646 w 42"/>
              <a:gd name="T65" fmla="*/ 2147483646 h 28"/>
              <a:gd name="T66" fmla="*/ 2147483646 w 42"/>
              <a:gd name="T67" fmla="*/ 2147483646 h 28"/>
              <a:gd name="T68" fmla="*/ 2147483646 w 42"/>
              <a:gd name="T69" fmla="*/ 2147483646 h 28"/>
              <a:gd name="T70" fmla="*/ 2147483646 w 42"/>
              <a:gd name="T71" fmla="*/ 2147483646 h 28"/>
              <a:gd name="T72" fmla="*/ 2147483646 w 42"/>
              <a:gd name="T73" fmla="*/ 2147483646 h 28"/>
              <a:gd name="T74" fmla="*/ 2147483646 w 42"/>
              <a:gd name="T75" fmla="*/ 2147483646 h 28"/>
              <a:gd name="T76" fmla="*/ 2147483646 w 42"/>
              <a:gd name="T77" fmla="*/ 2147483646 h 28"/>
              <a:gd name="T78" fmla="*/ 2147483646 w 42"/>
              <a:gd name="T79" fmla="*/ 2147483646 h 28"/>
              <a:gd name="T80" fmla="*/ 2147483646 w 42"/>
              <a:gd name="T81" fmla="*/ 2147483646 h 28"/>
              <a:gd name="T82" fmla="*/ 2147483646 w 42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8"/>
              <a:gd name="T128" fmla="*/ 42 w 42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8">
                <a:moveTo>
                  <a:pt x="0" y="15"/>
                </a:moveTo>
                <a:lnTo>
                  <a:pt x="0" y="18"/>
                </a:lnTo>
                <a:lnTo>
                  <a:pt x="0" y="14"/>
                </a:lnTo>
                <a:lnTo>
                  <a:pt x="0" y="17"/>
                </a:lnTo>
                <a:lnTo>
                  <a:pt x="2" y="18"/>
                </a:lnTo>
                <a:lnTo>
                  <a:pt x="2" y="20"/>
                </a:lnTo>
                <a:lnTo>
                  <a:pt x="2" y="12"/>
                </a:lnTo>
                <a:lnTo>
                  <a:pt x="3" y="15"/>
                </a:lnTo>
                <a:lnTo>
                  <a:pt x="3" y="19"/>
                </a:lnTo>
                <a:lnTo>
                  <a:pt x="3" y="10"/>
                </a:lnTo>
                <a:lnTo>
                  <a:pt x="3" y="15"/>
                </a:lnTo>
                <a:lnTo>
                  <a:pt x="4" y="18"/>
                </a:lnTo>
                <a:lnTo>
                  <a:pt x="4" y="24"/>
                </a:lnTo>
                <a:lnTo>
                  <a:pt x="4" y="2"/>
                </a:lnTo>
                <a:lnTo>
                  <a:pt x="4" y="19"/>
                </a:lnTo>
                <a:lnTo>
                  <a:pt x="5" y="18"/>
                </a:lnTo>
                <a:lnTo>
                  <a:pt x="5" y="20"/>
                </a:lnTo>
                <a:lnTo>
                  <a:pt x="5" y="12"/>
                </a:lnTo>
                <a:lnTo>
                  <a:pt x="5" y="15"/>
                </a:lnTo>
                <a:lnTo>
                  <a:pt x="7" y="17"/>
                </a:lnTo>
                <a:lnTo>
                  <a:pt x="7" y="22"/>
                </a:lnTo>
                <a:lnTo>
                  <a:pt x="7" y="12"/>
                </a:lnTo>
                <a:lnTo>
                  <a:pt x="7" y="15"/>
                </a:lnTo>
                <a:lnTo>
                  <a:pt x="8" y="14"/>
                </a:lnTo>
                <a:lnTo>
                  <a:pt x="8" y="18"/>
                </a:lnTo>
                <a:lnTo>
                  <a:pt x="8" y="13"/>
                </a:lnTo>
                <a:lnTo>
                  <a:pt x="8" y="17"/>
                </a:lnTo>
                <a:lnTo>
                  <a:pt x="9" y="15"/>
                </a:lnTo>
                <a:lnTo>
                  <a:pt x="9" y="22"/>
                </a:lnTo>
                <a:lnTo>
                  <a:pt x="9" y="9"/>
                </a:lnTo>
                <a:lnTo>
                  <a:pt x="9" y="17"/>
                </a:lnTo>
                <a:lnTo>
                  <a:pt x="10" y="15"/>
                </a:lnTo>
                <a:lnTo>
                  <a:pt x="10" y="18"/>
                </a:lnTo>
                <a:lnTo>
                  <a:pt x="10" y="12"/>
                </a:lnTo>
                <a:lnTo>
                  <a:pt x="12" y="12"/>
                </a:lnTo>
                <a:lnTo>
                  <a:pt x="12" y="19"/>
                </a:lnTo>
                <a:lnTo>
                  <a:pt x="12" y="12"/>
                </a:lnTo>
                <a:lnTo>
                  <a:pt x="12" y="18"/>
                </a:lnTo>
                <a:lnTo>
                  <a:pt x="13" y="14"/>
                </a:lnTo>
                <a:lnTo>
                  <a:pt x="13" y="19"/>
                </a:lnTo>
                <a:lnTo>
                  <a:pt x="13" y="10"/>
                </a:lnTo>
                <a:lnTo>
                  <a:pt x="14" y="13"/>
                </a:lnTo>
                <a:lnTo>
                  <a:pt x="14" y="27"/>
                </a:lnTo>
                <a:lnTo>
                  <a:pt x="14" y="12"/>
                </a:lnTo>
                <a:lnTo>
                  <a:pt x="15" y="10"/>
                </a:lnTo>
                <a:lnTo>
                  <a:pt x="15" y="20"/>
                </a:lnTo>
                <a:lnTo>
                  <a:pt x="15" y="14"/>
                </a:lnTo>
                <a:lnTo>
                  <a:pt x="17" y="14"/>
                </a:lnTo>
                <a:lnTo>
                  <a:pt x="17" y="18"/>
                </a:lnTo>
                <a:lnTo>
                  <a:pt x="17" y="10"/>
                </a:lnTo>
                <a:lnTo>
                  <a:pt x="17" y="15"/>
                </a:lnTo>
                <a:lnTo>
                  <a:pt x="18" y="17"/>
                </a:lnTo>
                <a:lnTo>
                  <a:pt x="18" y="19"/>
                </a:lnTo>
                <a:lnTo>
                  <a:pt x="18" y="12"/>
                </a:lnTo>
                <a:lnTo>
                  <a:pt x="18" y="18"/>
                </a:lnTo>
                <a:lnTo>
                  <a:pt x="19" y="19"/>
                </a:lnTo>
                <a:lnTo>
                  <a:pt x="19" y="28"/>
                </a:lnTo>
                <a:lnTo>
                  <a:pt x="19" y="4"/>
                </a:lnTo>
                <a:lnTo>
                  <a:pt x="19" y="18"/>
                </a:lnTo>
                <a:lnTo>
                  <a:pt x="20" y="17"/>
                </a:lnTo>
                <a:lnTo>
                  <a:pt x="20" y="10"/>
                </a:lnTo>
                <a:lnTo>
                  <a:pt x="20" y="15"/>
                </a:lnTo>
                <a:lnTo>
                  <a:pt x="22" y="14"/>
                </a:lnTo>
                <a:lnTo>
                  <a:pt x="22" y="18"/>
                </a:lnTo>
                <a:lnTo>
                  <a:pt x="22" y="12"/>
                </a:lnTo>
                <a:lnTo>
                  <a:pt x="22" y="17"/>
                </a:lnTo>
                <a:lnTo>
                  <a:pt x="23" y="18"/>
                </a:lnTo>
                <a:lnTo>
                  <a:pt x="23" y="13"/>
                </a:lnTo>
                <a:lnTo>
                  <a:pt x="23" y="14"/>
                </a:lnTo>
                <a:lnTo>
                  <a:pt x="24" y="12"/>
                </a:lnTo>
                <a:lnTo>
                  <a:pt x="24" y="18"/>
                </a:lnTo>
                <a:lnTo>
                  <a:pt x="24" y="8"/>
                </a:lnTo>
                <a:lnTo>
                  <a:pt x="24" y="17"/>
                </a:lnTo>
                <a:lnTo>
                  <a:pt x="25" y="15"/>
                </a:lnTo>
                <a:lnTo>
                  <a:pt x="25" y="18"/>
                </a:lnTo>
                <a:lnTo>
                  <a:pt x="25" y="10"/>
                </a:lnTo>
                <a:lnTo>
                  <a:pt x="25" y="15"/>
                </a:lnTo>
                <a:lnTo>
                  <a:pt x="27" y="18"/>
                </a:lnTo>
                <a:lnTo>
                  <a:pt x="27" y="20"/>
                </a:lnTo>
                <a:lnTo>
                  <a:pt x="27" y="10"/>
                </a:lnTo>
                <a:lnTo>
                  <a:pt x="27" y="12"/>
                </a:lnTo>
                <a:lnTo>
                  <a:pt x="28" y="13"/>
                </a:lnTo>
                <a:lnTo>
                  <a:pt x="28" y="17"/>
                </a:lnTo>
                <a:lnTo>
                  <a:pt x="28" y="10"/>
                </a:lnTo>
                <a:lnTo>
                  <a:pt x="28" y="15"/>
                </a:lnTo>
                <a:lnTo>
                  <a:pt x="29" y="18"/>
                </a:lnTo>
                <a:lnTo>
                  <a:pt x="29" y="0"/>
                </a:lnTo>
                <a:lnTo>
                  <a:pt x="29" y="14"/>
                </a:lnTo>
                <a:lnTo>
                  <a:pt x="30" y="18"/>
                </a:lnTo>
                <a:lnTo>
                  <a:pt x="30" y="19"/>
                </a:lnTo>
                <a:lnTo>
                  <a:pt x="30" y="13"/>
                </a:lnTo>
                <a:lnTo>
                  <a:pt x="30" y="14"/>
                </a:lnTo>
                <a:lnTo>
                  <a:pt x="32" y="15"/>
                </a:lnTo>
                <a:lnTo>
                  <a:pt x="32" y="22"/>
                </a:lnTo>
                <a:lnTo>
                  <a:pt x="32" y="12"/>
                </a:lnTo>
                <a:lnTo>
                  <a:pt x="32" y="14"/>
                </a:lnTo>
                <a:lnTo>
                  <a:pt x="33" y="13"/>
                </a:lnTo>
                <a:lnTo>
                  <a:pt x="33" y="12"/>
                </a:lnTo>
                <a:lnTo>
                  <a:pt x="33" y="18"/>
                </a:lnTo>
                <a:lnTo>
                  <a:pt x="34" y="19"/>
                </a:lnTo>
                <a:lnTo>
                  <a:pt x="34" y="23"/>
                </a:lnTo>
                <a:lnTo>
                  <a:pt x="34" y="5"/>
                </a:lnTo>
                <a:lnTo>
                  <a:pt x="34" y="13"/>
                </a:lnTo>
                <a:lnTo>
                  <a:pt x="35" y="15"/>
                </a:lnTo>
                <a:lnTo>
                  <a:pt x="35" y="18"/>
                </a:lnTo>
                <a:lnTo>
                  <a:pt x="35" y="12"/>
                </a:lnTo>
                <a:lnTo>
                  <a:pt x="35" y="17"/>
                </a:lnTo>
                <a:lnTo>
                  <a:pt x="37" y="18"/>
                </a:lnTo>
                <a:lnTo>
                  <a:pt x="37" y="20"/>
                </a:lnTo>
                <a:lnTo>
                  <a:pt x="37" y="14"/>
                </a:lnTo>
                <a:lnTo>
                  <a:pt x="37" y="15"/>
                </a:lnTo>
                <a:lnTo>
                  <a:pt x="38" y="14"/>
                </a:lnTo>
                <a:lnTo>
                  <a:pt x="38" y="13"/>
                </a:lnTo>
                <a:lnTo>
                  <a:pt x="38" y="20"/>
                </a:lnTo>
                <a:lnTo>
                  <a:pt x="39" y="19"/>
                </a:lnTo>
                <a:lnTo>
                  <a:pt x="39" y="23"/>
                </a:lnTo>
                <a:lnTo>
                  <a:pt x="39" y="9"/>
                </a:lnTo>
                <a:lnTo>
                  <a:pt x="39" y="18"/>
                </a:lnTo>
                <a:lnTo>
                  <a:pt x="40" y="17"/>
                </a:lnTo>
                <a:lnTo>
                  <a:pt x="40" y="20"/>
                </a:lnTo>
                <a:lnTo>
                  <a:pt x="40" y="13"/>
                </a:lnTo>
                <a:lnTo>
                  <a:pt x="40" y="14"/>
                </a:lnTo>
                <a:lnTo>
                  <a:pt x="42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8" name="Freeform 97"/>
          <p:cNvSpPr>
            <a:spLocks/>
          </p:cNvSpPr>
          <p:nvPr/>
        </p:nvSpPr>
        <p:spPr bwMode="auto">
          <a:xfrm>
            <a:off x="3076575" y="1203325"/>
            <a:ext cx="144463" cy="88900"/>
          </a:xfrm>
          <a:custGeom>
            <a:avLst/>
            <a:gdLst>
              <a:gd name="T0" fmla="*/ 0 w 41"/>
              <a:gd name="T1" fmla="*/ 2147483646 h 25"/>
              <a:gd name="T2" fmla="*/ 2147483646 w 41"/>
              <a:gd name="T3" fmla="*/ 2147483646 h 25"/>
              <a:gd name="T4" fmla="*/ 2147483646 w 41"/>
              <a:gd name="T5" fmla="*/ 2147483646 h 25"/>
              <a:gd name="T6" fmla="*/ 2147483646 w 41"/>
              <a:gd name="T7" fmla="*/ 2147483646 h 25"/>
              <a:gd name="T8" fmla="*/ 2147483646 w 41"/>
              <a:gd name="T9" fmla="*/ 2147483646 h 25"/>
              <a:gd name="T10" fmla="*/ 2147483646 w 41"/>
              <a:gd name="T11" fmla="*/ 2147483646 h 25"/>
              <a:gd name="T12" fmla="*/ 2147483646 w 41"/>
              <a:gd name="T13" fmla="*/ 2147483646 h 25"/>
              <a:gd name="T14" fmla="*/ 2147483646 w 41"/>
              <a:gd name="T15" fmla="*/ 2147483646 h 25"/>
              <a:gd name="T16" fmla="*/ 2147483646 w 41"/>
              <a:gd name="T17" fmla="*/ 2147483646 h 25"/>
              <a:gd name="T18" fmla="*/ 2147483646 w 41"/>
              <a:gd name="T19" fmla="*/ 2147483646 h 25"/>
              <a:gd name="T20" fmla="*/ 2147483646 w 41"/>
              <a:gd name="T21" fmla="*/ 2147483646 h 25"/>
              <a:gd name="T22" fmla="*/ 2147483646 w 41"/>
              <a:gd name="T23" fmla="*/ 2147483646 h 25"/>
              <a:gd name="T24" fmla="*/ 2147483646 w 41"/>
              <a:gd name="T25" fmla="*/ 2147483646 h 25"/>
              <a:gd name="T26" fmla="*/ 2147483646 w 41"/>
              <a:gd name="T27" fmla="*/ 2147483646 h 25"/>
              <a:gd name="T28" fmla="*/ 2147483646 w 41"/>
              <a:gd name="T29" fmla="*/ 2147483646 h 25"/>
              <a:gd name="T30" fmla="*/ 2147483646 w 41"/>
              <a:gd name="T31" fmla="*/ 2147483646 h 25"/>
              <a:gd name="T32" fmla="*/ 2147483646 w 41"/>
              <a:gd name="T33" fmla="*/ 2147483646 h 25"/>
              <a:gd name="T34" fmla="*/ 2147483646 w 41"/>
              <a:gd name="T35" fmla="*/ 2147483646 h 25"/>
              <a:gd name="T36" fmla="*/ 2147483646 w 41"/>
              <a:gd name="T37" fmla="*/ 2147483646 h 25"/>
              <a:gd name="T38" fmla="*/ 2147483646 w 41"/>
              <a:gd name="T39" fmla="*/ 0 h 25"/>
              <a:gd name="T40" fmla="*/ 2147483646 w 41"/>
              <a:gd name="T41" fmla="*/ 2147483646 h 25"/>
              <a:gd name="T42" fmla="*/ 2147483646 w 41"/>
              <a:gd name="T43" fmla="*/ 2147483646 h 25"/>
              <a:gd name="T44" fmla="*/ 2147483646 w 41"/>
              <a:gd name="T45" fmla="*/ 2147483646 h 25"/>
              <a:gd name="T46" fmla="*/ 2147483646 w 41"/>
              <a:gd name="T47" fmla="*/ 2147483646 h 25"/>
              <a:gd name="T48" fmla="*/ 2147483646 w 41"/>
              <a:gd name="T49" fmla="*/ 2147483646 h 25"/>
              <a:gd name="T50" fmla="*/ 2147483646 w 41"/>
              <a:gd name="T51" fmla="*/ 2147483646 h 25"/>
              <a:gd name="T52" fmla="*/ 2147483646 w 41"/>
              <a:gd name="T53" fmla="*/ 2147483646 h 25"/>
              <a:gd name="T54" fmla="*/ 2147483646 w 41"/>
              <a:gd name="T55" fmla="*/ 2147483646 h 25"/>
              <a:gd name="T56" fmla="*/ 2147483646 w 41"/>
              <a:gd name="T57" fmla="*/ 2147483646 h 25"/>
              <a:gd name="T58" fmla="*/ 2147483646 w 41"/>
              <a:gd name="T59" fmla="*/ 2147483646 h 25"/>
              <a:gd name="T60" fmla="*/ 2147483646 w 41"/>
              <a:gd name="T61" fmla="*/ 2147483646 h 25"/>
              <a:gd name="T62" fmla="*/ 2147483646 w 41"/>
              <a:gd name="T63" fmla="*/ 2147483646 h 25"/>
              <a:gd name="T64" fmla="*/ 2147483646 w 41"/>
              <a:gd name="T65" fmla="*/ 2147483646 h 25"/>
              <a:gd name="T66" fmla="*/ 2147483646 w 41"/>
              <a:gd name="T67" fmla="*/ 2147483646 h 25"/>
              <a:gd name="T68" fmla="*/ 2147483646 w 41"/>
              <a:gd name="T69" fmla="*/ 2147483646 h 25"/>
              <a:gd name="T70" fmla="*/ 2147483646 w 41"/>
              <a:gd name="T71" fmla="*/ 2147483646 h 25"/>
              <a:gd name="T72" fmla="*/ 2147483646 w 41"/>
              <a:gd name="T73" fmla="*/ 2147483646 h 25"/>
              <a:gd name="T74" fmla="*/ 2147483646 w 41"/>
              <a:gd name="T75" fmla="*/ 2147483646 h 25"/>
              <a:gd name="T76" fmla="*/ 2147483646 w 41"/>
              <a:gd name="T77" fmla="*/ 2147483646 h 25"/>
              <a:gd name="T78" fmla="*/ 2147483646 w 41"/>
              <a:gd name="T79" fmla="*/ 2147483646 h 25"/>
              <a:gd name="T80" fmla="*/ 2147483646 w 41"/>
              <a:gd name="T81" fmla="*/ 2147483646 h 25"/>
              <a:gd name="T82" fmla="*/ 2147483646 w 41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5"/>
              <a:gd name="T128" fmla="*/ 41 w 41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5">
                <a:moveTo>
                  <a:pt x="0" y="12"/>
                </a:moveTo>
                <a:lnTo>
                  <a:pt x="0" y="16"/>
                </a:lnTo>
                <a:lnTo>
                  <a:pt x="0" y="9"/>
                </a:lnTo>
                <a:lnTo>
                  <a:pt x="0" y="10"/>
                </a:lnTo>
                <a:lnTo>
                  <a:pt x="1" y="10"/>
                </a:lnTo>
                <a:lnTo>
                  <a:pt x="1" y="17"/>
                </a:lnTo>
                <a:lnTo>
                  <a:pt x="1" y="7"/>
                </a:lnTo>
                <a:lnTo>
                  <a:pt x="1" y="14"/>
                </a:lnTo>
                <a:lnTo>
                  <a:pt x="2" y="12"/>
                </a:lnTo>
                <a:lnTo>
                  <a:pt x="2" y="9"/>
                </a:lnTo>
                <a:lnTo>
                  <a:pt x="2" y="19"/>
                </a:lnTo>
                <a:lnTo>
                  <a:pt x="3" y="17"/>
                </a:lnTo>
                <a:lnTo>
                  <a:pt x="3" y="19"/>
                </a:lnTo>
                <a:lnTo>
                  <a:pt x="3" y="7"/>
                </a:lnTo>
                <a:lnTo>
                  <a:pt x="3" y="14"/>
                </a:lnTo>
                <a:lnTo>
                  <a:pt x="5" y="12"/>
                </a:lnTo>
                <a:lnTo>
                  <a:pt x="5" y="15"/>
                </a:lnTo>
                <a:lnTo>
                  <a:pt x="5" y="7"/>
                </a:lnTo>
                <a:lnTo>
                  <a:pt x="5" y="11"/>
                </a:lnTo>
                <a:lnTo>
                  <a:pt x="6" y="14"/>
                </a:lnTo>
                <a:lnTo>
                  <a:pt x="6" y="19"/>
                </a:lnTo>
                <a:lnTo>
                  <a:pt x="6" y="7"/>
                </a:lnTo>
                <a:lnTo>
                  <a:pt x="6" y="12"/>
                </a:lnTo>
                <a:lnTo>
                  <a:pt x="7" y="14"/>
                </a:lnTo>
                <a:lnTo>
                  <a:pt x="7" y="6"/>
                </a:lnTo>
                <a:lnTo>
                  <a:pt x="7" y="20"/>
                </a:lnTo>
                <a:lnTo>
                  <a:pt x="8" y="21"/>
                </a:lnTo>
                <a:lnTo>
                  <a:pt x="8" y="22"/>
                </a:lnTo>
                <a:lnTo>
                  <a:pt x="8" y="7"/>
                </a:lnTo>
                <a:lnTo>
                  <a:pt x="8" y="12"/>
                </a:lnTo>
                <a:lnTo>
                  <a:pt x="10" y="11"/>
                </a:lnTo>
                <a:lnTo>
                  <a:pt x="10" y="16"/>
                </a:lnTo>
                <a:lnTo>
                  <a:pt x="10" y="6"/>
                </a:lnTo>
                <a:lnTo>
                  <a:pt x="10" y="11"/>
                </a:lnTo>
                <a:lnTo>
                  <a:pt x="11" y="12"/>
                </a:lnTo>
                <a:lnTo>
                  <a:pt x="11" y="19"/>
                </a:lnTo>
                <a:lnTo>
                  <a:pt x="11" y="9"/>
                </a:lnTo>
                <a:lnTo>
                  <a:pt x="11" y="12"/>
                </a:lnTo>
                <a:lnTo>
                  <a:pt x="12" y="11"/>
                </a:lnTo>
                <a:lnTo>
                  <a:pt x="12" y="14"/>
                </a:lnTo>
                <a:lnTo>
                  <a:pt x="12" y="6"/>
                </a:lnTo>
                <a:lnTo>
                  <a:pt x="12" y="12"/>
                </a:lnTo>
                <a:lnTo>
                  <a:pt x="13" y="14"/>
                </a:lnTo>
                <a:lnTo>
                  <a:pt x="13" y="16"/>
                </a:lnTo>
                <a:lnTo>
                  <a:pt x="13" y="6"/>
                </a:lnTo>
                <a:lnTo>
                  <a:pt x="13" y="14"/>
                </a:lnTo>
                <a:lnTo>
                  <a:pt x="15" y="16"/>
                </a:lnTo>
                <a:lnTo>
                  <a:pt x="15" y="9"/>
                </a:lnTo>
                <a:lnTo>
                  <a:pt x="15" y="11"/>
                </a:lnTo>
                <a:lnTo>
                  <a:pt x="16" y="12"/>
                </a:lnTo>
                <a:lnTo>
                  <a:pt x="16" y="16"/>
                </a:lnTo>
                <a:lnTo>
                  <a:pt x="16" y="9"/>
                </a:lnTo>
                <a:lnTo>
                  <a:pt x="16" y="10"/>
                </a:lnTo>
                <a:lnTo>
                  <a:pt x="17" y="7"/>
                </a:lnTo>
                <a:lnTo>
                  <a:pt x="17" y="16"/>
                </a:lnTo>
                <a:lnTo>
                  <a:pt x="17" y="6"/>
                </a:lnTo>
                <a:lnTo>
                  <a:pt x="17" y="15"/>
                </a:lnTo>
                <a:lnTo>
                  <a:pt x="18" y="12"/>
                </a:lnTo>
                <a:lnTo>
                  <a:pt x="18" y="17"/>
                </a:lnTo>
                <a:lnTo>
                  <a:pt x="18" y="0"/>
                </a:lnTo>
                <a:lnTo>
                  <a:pt x="18" y="10"/>
                </a:lnTo>
                <a:lnTo>
                  <a:pt x="20" y="11"/>
                </a:lnTo>
                <a:lnTo>
                  <a:pt x="20" y="17"/>
                </a:lnTo>
                <a:lnTo>
                  <a:pt x="20" y="10"/>
                </a:lnTo>
                <a:lnTo>
                  <a:pt x="20" y="16"/>
                </a:lnTo>
                <a:lnTo>
                  <a:pt x="21" y="17"/>
                </a:lnTo>
                <a:lnTo>
                  <a:pt x="21" y="9"/>
                </a:lnTo>
                <a:lnTo>
                  <a:pt x="21" y="15"/>
                </a:lnTo>
                <a:lnTo>
                  <a:pt x="22" y="14"/>
                </a:lnTo>
                <a:lnTo>
                  <a:pt x="22" y="19"/>
                </a:lnTo>
                <a:lnTo>
                  <a:pt x="22" y="9"/>
                </a:lnTo>
                <a:lnTo>
                  <a:pt x="22" y="17"/>
                </a:lnTo>
                <a:lnTo>
                  <a:pt x="23" y="19"/>
                </a:lnTo>
                <a:lnTo>
                  <a:pt x="23" y="0"/>
                </a:lnTo>
                <a:lnTo>
                  <a:pt x="23" y="14"/>
                </a:lnTo>
                <a:lnTo>
                  <a:pt x="25" y="12"/>
                </a:lnTo>
                <a:lnTo>
                  <a:pt x="25" y="19"/>
                </a:lnTo>
                <a:lnTo>
                  <a:pt x="25" y="11"/>
                </a:lnTo>
                <a:lnTo>
                  <a:pt x="26" y="10"/>
                </a:lnTo>
                <a:lnTo>
                  <a:pt x="26" y="16"/>
                </a:lnTo>
                <a:lnTo>
                  <a:pt x="26" y="7"/>
                </a:lnTo>
                <a:lnTo>
                  <a:pt x="26" y="9"/>
                </a:lnTo>
                <a:lnTo>
                  <a:pt x="27" y="11"/>
                </a:lnTo>
                <a:lnTo>
                  <a:pt x="27" y="19"/>
                </a:lnTo>
                <a:lnTo>
                  <a:pt x="27" y="12"/>
                </a:lnTo>
                <a:lnTo>
                  <a:pt x="28" y="14"/>
                </a:lnTo>
                <a:lnTo>
                  <a:pt x="28" y="19"/>
                </a:lnTo>
                <a:lnTo>
                  <a:pt x="28" y="9"/>
                </a:lnTo>
                <a:lnTo>
                  <a:pt x="28" y="10"/>
                </a:lnTo>
                <a:lnTo>
                  <a:pt x="30" y="12"/>
                </a:lnTo>
                <a:lnTo>
                  <a:pt x="30" y="16"/>
                </a:lnTo>
                <a:lnTo>
                  <a:pt x="30" y="10"/>
                </a:lnTo>
                <a:lnTo>
                  <a:pt x="30" y="11"/>
                </a:lnTo>
                <a:lnTo>
                  <a:pt x="31" y="12"/>
                </a:lnTo>
                <a:lnTo>
                  <a:pt x="31" y="17"/>
                </a:lnTo>
                <a:lnTo>
                  <a:pt x="31" y="6"/>
                </a:lnTo>
                <a:lnTo>
                  <a:pt x="31" y="11"/>
                </a:lnTo>
                <a:lnTo>
                  <a:pt x="32" y="15"/>
                </a:lnTo>
                <a:lnTo>
                  <a:pt x="32" y="10"/>
                </a:lnTo>
                <a:lnTo>
                  <a:pt x="32" y="11"/>
                </a:lnTo>
                <a:lnTo>
                  <a:pt x="33" y="10"/>
                </a:lnTo>
                <a:lnTo>
                  <a:pt x="33" y="25"/>
                </a:lnTo>
                <a:lnTo>
                  <a:pt x="33" y="6"/>
                </a:lnTo>
                <a:lnTo>
                  <a:pt x="33" y="14"/>
                </a:lnTo>
                <a:lnTo>
                  <a:pt x="35" y="12"/>
                </a:lnTo>
                <a:lnTo>
                  <a:pt x="35" y="15"/>
                </a:lnTo>
                <a:lnTo>
                  <a:pt x="35" y="9"/>
                </a:lnTo>
                <a:lnTo>
                  <a:pt x="35" y="11"/>
                </a:lnTo>
                <a:lnTo>
                  <a:pt x="36" y="12"/>
                </a:lnTo>
                <a:lnTo>
                  <a:pt x="36" y="15"/>
                </a:lnTo>
                <a:lnTo>
                  <a:pt x="36" y="7"/>
                </a:lnTo>
                <a:lnTo>
                  <a:pt x="36" y="12"/>
                </a:lnTo>
                <a:lnTo>
                  <a:pt x="37" y="14"/>
                </a:lnTo>
                <a:lnTo>
                  <a:pt x="37" y="10"/>
                </a:lnTo>
                <a:lnTo>
                  <a:pt x="38" y="10"/>
                </a:lnTo>
                <a:lnTo>
                  <a:pt x="38" y="25"/>
                </a:lnTo>
                <a:lnTo>
                  <a:pt x="38" y="4"/>
                </a:lnTo>
                <a:lnTo>
                  <a:pt x="38" y="12"/>
                </a:lnTo>
                <a:lnTo>
                  <a:pt x="40" y="14"/>
                </a:lnTo>
                <a:lnTo>
                  <a:pt x="40" y="16"/>
                </a:lnTo>
                <a:lnTo>
                  <a:pt x="40" y="9"/>
                </a:lnTo>
                <a:lnTo>
                  <a:pt x="40" y="14"/>
                </a:lnTo>
                <a:lnTo>
                  <a:pt x="41" y="12"/>
                </a:lnTo>
                <a:lnTo>
                  <a:pt x="41" y="5"/>
                </a:lnTo>
                <a:lnTo>
                  <a:pt x="41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49" name="Freeform 98"/>
          <p:cNvSpPr>
            <a:spLocks/>
          </p:cNvSpPr>
          <p:nvPr/>
        </p:nvSpPr>
        <p:spPr bwMode="auto">
          <a:xfrm>
            <a:off x="3221038" y="1203325"/>
            <a:ext cx="147637" cy="88900"/>
          </a:xfrm>
          <a:custGeom>
            <a:avLst/>
            <a:gdLst>
              <a:gd name="T0" fmla="*/ 2147483646 w 42"/>
              <a:gd name="T1" fmla="*/ 2147483646 h 25"/>
              <a:gd name="T2" fmla="*/ 2147483646 w 42"/>
              <a:gd name="T3" fmla="*/ 2147483646 h 25"/>
              <a:gd name="T4" fmla="*/ 2147483646 w 42"/>
              <a:gd name="T5" fmla="*/ 2147483646 h 25"/>
              <a:gd name="T6" fmla="*/ 2147483646 w 42"/>
              <a:gd name="T7" fmla="*/ 2147483646 h 25"/>
              <a:gd name="T8" fmla="*/ 2147483646 w 42"/>
              <a:gd name="T9" fmla="*/ 2147483646 h 25"/>
              <a:gd name="T10" fmla="*/ 2147483646 w 42"/>
              <a:gd name="T11" fmla="*/ 2147483646 h 25"/>
              <a:gd name="T12" fmla="*/ 2147483646 w 42"/>
              <a:gd name="T13" fmla="*/ 2147483646 h 25"/>
              <a:gd name="T14" fmla="*/ 2147483646 w 42"/>
              <a:gd name="T15" fmla="*/ 0 h 25"/>
              <a:gd name="T16" fmla="*/ 2147483646 w 42"/>
              <a:gd name="T17" fmla="*/ 2147483646 h 25"/>
              <a:gd name="T18" fmla="*/ 2147483646 w 42"/>
              <a:gd name="T19" fmla="*/ 2147483646 h 25"/>
              <a:gd name="T20" fmla="*/ 2147483646 w 42"/>
              <a:gd name="T21" fmla="*/ 2147483646 h 25"/>
              <a:gd name="T22" fmla="*/ 2147483646 w 42"/>
              <a:gd name="T23" fmla="*/ 2147483646 h 25"/>
              <a:gd name="T24" fmla="*/ 2147483646 w 42"/>
              <a:gd name="T25" fmla="*/ 0 h 25"/>
              <a:gd name="T26" fmla="*/ 2147483646 w 42"/>
              <a:gd name="T27" fmla="*/ 2147483646 h 25"/>
              <a:gd name="T28" fmla="*/ 2147483646 w 42"/>
              <a:gd name="T29" fmla="*/ 2147483646 h 25"/>
              <a:gd name="T30" fmla="*/ 2147483646 w 42"/>
              <a:gd name="T31" fmla="*/ 2147483646 h 25"/>
              <a:gd name="T32" fmla="*/ 2147483646 w 42"/>
              <a:gd name="T33" fmla="*/ 2147483646 h 25"/>
              <a:gd name="T34" fmla="*/ 2147483646 w 42"/>
              <a:gd name="T35" fmla="*/ 2147483646 h 25"/>
              <a:gd name="T36" fmla="*/ 2147483646 w 42"/>
              <a:gd name="T37" fmla="*/ 2147483646 h 25"/>
              <a:gd name="T38" fmla="*/ 2147483646 w 42"/>
              <a:gd name="T39" fmla="*/ 2147483646 h 25"/>
              <a:gd name="T40" fmla="*/ 2147483646 w 42"/>
              <a:gd name="T41" fmla="*/ 2147483646 h 25"/>
              <a:gd name="T42" fmla="*/ 2147483646 w 42"/>
              <a:gd name="T43" fmla="*/ 2147483646 h 25"/>
              <a:gd name="T44" fmla="*/ 2147483646 w 42"/>
              <a:gd name="T45" fmla="*/ 2147483646 h 25"/>
              <a:gd name="T46" fmla="*/ 2147483646 w 42"/>
              <a:gd name="T47" fmla="*/ 2147483646 h 25"/>
              <a:gd name="T48" fmla="*/ 2147483646 w 42"/>
              <a:gd name="T49" fmla="*/ 2147483646 h 25"/>
              <a:gd name="T50" fmla="*/ 2147483646 w 42"/>
              <a:gd name="T51" fmla="*/ 2147483646 h 25"/>
              <a:gd name="T52" fmla="*/ 2147483646 w 42"/>
              <a:gd name="T53" fmla="*/ 2147483646 h 25"/>
              <a:gd name="T54" fmla="*/ 2147483646 w 42"/>
              <a:gd name="T55" fmla="*/ 2147483646 h 25"/>
              <a:gd name="T56" fmla="*/ 2147483646 w 42"/>
              <a:gd name="T57" fmla="*/ 2147483646 h 25"/>
              <a:gd name="T58" fmla="*/ 2147483646 w 42"/>
              <a:gd name="T59" fmla="*/ 2147483646 h 25"/>
              <a:gd name="T60" fmla="*/ 2147483646 w 42"/>
              <a:gd name="T61" fmla="*/ 2147483646 h 25"/>
              <a:gd name="T62" fmla="*/ 2147483646 w 42"/>
              <a:gd name="T63" fmla="*/ 2147483646 h 25"/>
              <a:gd name="T64" fmla="*/ 2147483646 w 42"/>
              <a:gd name="T65" fmla="*/ 2147483646 h 25"/>
              <a:gd name="T66" fmla="*/ 2147483646 w 42"/>
              <a:gd name="T67" fmla="*/ 2147483646 h 25"/>
              <a:gd name="T68" fmla="*/ 2147483646 w 42"/>
              <a:gd name="T69" fmla="*/ 2147483646 h 25"/>
              <a:gd name="T70" fmla="*/ 2147483646 w 42"/>
              <a:gd name="T71" fmla="*/ 2147483646 h 25"/>
              <a:gd name="T72" fmla="*/ 2147483646 w 42"/>
              <a:gd name="T73" fmla="*/ 2147483646 h 25"/>
              <a:gd name="T74" fmla="*/ 2147483646 w 42"/>
              <a:gd name="T75" fmla="*/ 2147483646 h 25"/>
              <a:gd name="T76" fmla="*/ 2147483646 w 42"/>
              <a:gd name="T77" fmla="*/ 2147483646 h 25"/>
              <a:gd name="T78" fmla="*/ 2147483646 w 42"/>
              <a:gd name="T79" fmla="*/ 2147483646 h 25"/>
              <a:gd name="T80" fmla="*/ 2147483646 w 42"/>
              <a:gd name="T81" fmla="*/ 2147483646 h 25"/>
              <a:gd name="T82" fmla="*/ 2147483646 w 42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5"/>
              <a:gd name="T128" fmla="*/ 42 w 42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5">
                <a:moveTo>
                  <a:pt x="0" y="15"/>
                </a:moveTo>
                <a:lnTo>
                  <a:pt x="1" y="14"/>
                </a:lnTo>
                <a:lnTo>
                  <a:pt x="1" y="15"/>
                </a:lnTo>
                <a:lnTo>
                  <a:pt x="1" y="7"/>
                </a:lnTo>
                <a:lnTo>
                  <a:pt x="1" y="10"/>
                </a:lnTo>
                <a:lnTo>
                  <a:pt x="2" y="9"/>
                </a:lnTo>
                <a:lnTo>
                  <a:pt x="2" y="16"/>
                </a:lnTo>
                <a:lnTo>
                  <a:pt x="2" y="7"/>
                </a:lnTo>
                <a:lnTo>
                  <a:pt x="2" y="15"/>
                </a:lnTo>
                <a:lnTo>
                  <a:pt x="4" y="14"/>
                </a:lnTo>
                <a:lnTo>
                  <a:pt x="4" y="15"/>
                </a:lnTo>
                <a:lnTo>
                  <a:pt x="4" y="9"/>
                </a:lnTo>
                <a:lnTo>
                  <a:pt x="4" y="14"/>
                </a:lnTo>
                <a:lnTo>
                  <a:pt x="5" y="11"/>
                </a:lnTo>
                <a:lnTo>
                  <a:pt x="5" y="16"/>
                </a:lnTo>
                <a:lnTo>
                  <a:pt x="5" y="7"/>
                </a:lnTo>
                <a:lnTo>
                  <a:pt x="5" y="10"/>
                </a:lnTo>
                <a:lnTo>
                  <a:pt x="6" y="9"/>
                </a:lnTo>
                <a:lnTo>
                  <a:pt x="6" y="15"/>
                </a:lnTo>
                <a:lnTo>
                  <a:pt x="6" y="7"/>
                </a:lnTo>
                <a:lnTo>
                  <a:pt x="6" y="12"/>
                </a:lnTo>
                <a:lnTo>
                  <a:pt x="7" y="11"/>
                </a:lnTo>
                <a:lnTo>
                  <a:pt x="7" y="17"/>
                </a:lnTo>
                <a:lnTo>
                  <a:pt x="7" y="0"/>
                </a:lnTo>
                <a:lnTo>
                  <a:pt x="7" y="12"/>
                </a:lnTo>
                <a:lnTo>
                  <a:pt x="9" y="11"/>
                </a:lnTo>
                <a:lnTo>
                  <a:pt x="9" y="19"/>
                </a:lnTo>
                <a:lnTo>
                  <a:pt x="9" y="9"/>
                </a:lnTo>
                <a:lnTo>
                  <a:pt x="9" y="17"/>
                </a:lnTo>
                <a:lnTo>
                  <a:pt x="10" y="16"/>
                </a:lnTo>
                <a:lnTo>
                  <a:pt x="10" y="9"/>
                </a:lnTo>
                <a:lnTo>
                  <a:pt x="10" y="11"/>
                </a:lnTo>
                <a:lnTo>
                  <a:pt x="11" y="10"/>
                </a:lnTo>
                <a:lnTo>
                  <a:pt x="11" y="15"/>
                </a:lnTo>
                <a:lnTo>
                  <a:pt x="11" y="9"/>
                </a:lnTo>
                <a:lnTo>
                  <a:pt x="11" y="12"/>
                </a:lnTo>
                <a:lnTo>
                  <a:pt x="12" y="14"/>
                </a:lnTo>
                <a:lnTo>
                  <a:pt x="12" y="19"/>
                </a:lnTo>
                <a:lnTo>
                  <a:pt x="12" y="0"/>
                </a:lnTo>
                <a:lnTo>
                  <a:pt x="12" y="16"/>
                </a:lnTo>
                <a:lnTo>
                  <a:pt x="14" y="15"/>
                </a:lnTo>
                <a:lnTo>
                  <a:pt x="14" y="10"/>
                </a:lnTo>
                <a:lnTo>
                  <a:pt x="14" y="16"/>
                </a:lnTo>
                <a:lnTo>
                  <a:pt x="15" y="15"/>
                </a:lnTo>
                <a:lnTo>
                  <a:pt x="15" y="19"/>
                </a:lnTo>
                <a:lnTo>
                  <a:pt x="15" y="9"/>
                </a:lnTo>
                <a:lnTo>
                  <a:pt x="15" y="10"/>
                </a:lnTo>
                <a:lnTo>
                  <a:pt x="16" y="11"/>
                </a:lnTo>
                <a:lnTo>
                  <a:pt x="16" y="17"/>
                </a:lnTo>
                <a:lnTo>
                  <a:pt x="16" y="12"/>
                </a:lnTo>
                <a:lnTo>
                  <a:pt x="17" y="11"/>
                </a:lnTo>
                <a:lnTo>
                  <a:pt x="17" y="17"/>
                </a:lnTo>
                <a:lnTo>
                  <a:pt x="17" y="10"/>
                </a:lnTo>
                <a:lnTo>
                  <a:pt x="17" y="12"/>
                </a:lnTo>
                <a:lnTo>
                  <a:pt x="19" y="14"/>
                </a:lnTo>
                <a:lnTo>
                  <a:pt x="19" y="16"/>
                </a:lnTo>
                <a:lnTo>
                  <a:pt x="19" y="9"/>
                </a:lnTo>
                <a:lnTo>
                  <a:pt x="19" y="14"/>
                </a:lnTo>
                <a:lnTo>
                  <a:pt x="20" y="12"/>
                </a:lnTo>
                <a:lnTo>
                  <a:pt x="20" y="16"/>
                </a:lnTo>
                <a:lnTo>
                  <a:pt x="20" y="7"/>
                </a:lnTo>
                <a:lnTo>
                  <a:pt x="20" y="10"/>
                </a:lnTo>
                <a:lnTo>
                  <a:pt x="21" y="11"/>
                </a:lnTo>
                <a:lnTo>
                  <a:pt x="21" y="16"/>
                </a:lnTo>
                <a:lnTo>
                  <a:pt x="21" y="7"/>
                </a:lnTo>
                <a:lnTo>
                  <a:pt x="21" y="15"/>
                </a:lnTo>
                <a:lnTo>
                  <a:pt x="22" y="14"/>
                </a:lnTo>
                <a:lnTo>
                  <a:pt x="22" y="22"/>
                </a:lnTo>
                <a:lnTo>
                  <a:pt x="22" y="9"/>
                </a:lnTo>
                <a:lnTo>
                  <a:pt x="22" y="14"/>
                </a:lnTo>
                <a:lnTo>
                  <a:pt x="24" y="12"/>
                </a:lnTo>
                <a:lnTo>
                  <a:pt x="24" y="16"/>
                </a:lnTo>
                <a:lnTo>
                  <a:pt x="24" y="5"/>
                </a:lnTo>
                <a:lnTo>
                  <a:pt x="25" y="9"/>
                </a:lnTo>
                <a:lnTo>
                  <a:pt x="25" y="15"/>
                </a:lnTo>
                <a:lnTo>
                  <a:pt x="25" y="11"/>
                </a:lnTo>
                <a:lnTo>
                  <a:pt x="26" y="14"/>
                </a:lnTo>
                <a:lnTo>
                  <a:pt x="26" y="16"/>
                </a:lnTo>
                <a:lnTo>
                  <a:pt x="26" y="10"/>
                </a:lnTo>
                <a:lnTo>
                  <a:pt x="26" y="14"/>
                </a:lnTo>
                <a:lnTo>
                  <a:pt x="27" y="15"/>
                </a:lnTo>
                <a:lnTo>
                  <a:pt x="27" y="25"/>
                </a:lnTo>
                <a:lnTo>
                  <a:pt x="27" y="6"/>
                </a:lnTo>
                <a:lnTo>
                  <a:pt x="27" y="17"/>
                </a:lnTo>
                <a:lnTo>
                  <a:pt x="29" y="14"/>
                </a:lnTo>
                <a:lnTo>
                  <a:pt x="29" y="17"/>
                </a:lnTo>
                <a:lnTo>
                  <a:pt x="29" y="9"/>
                </a:lnTo>
                <a:lnTo>
                  <a:pt x="29" y="10"/>
                </a:lnTo>
                <a:lnTo>
                  <a:pt x="30" y="11"/>
                </a:lnTo>
                <a:lnTo>
                  <a:pt x="30" y="15"/>
                </a:lnTo>
                <a:lnTo>
                  <a:pt x="30" y="6"/>
                </a:lnTo>
                <a:lnTo>
                  <a:pt x="30" y="14"/>
                </a:lnTo>
                <a:lnTo>
                  <a:pt x="31" y="12"/>
                </a:lnTo>
                <a:lnTo>
                  <a:pt x="31" y="16"/>
                </a:lnTo>
                <a:lnTo>
                  <a:pt x="31" y="5"/>
                </a:lnTo>
                <a:lnTo>
                  <a:pt x="31" y="7"/>
                </a:lnTo>
                <a:lnTo>
                  <a:pt x="32" y="9"/>
                </a:lnTo>
                <a:lnTo>
                  <a:pt x="32" y="16"/>
                </a:lnTo>
                <a:lnTo>
                  <a:pt x="32" y="4"/>
                </a:lnTo>
                <a:lnTo>
                  <a:pt x="32" y="12"/>
                </a:lnTo>
                <a:lnTo>
                  <a:pt x="34" y="14"/>
                </a:lnTo>
                <a:lnTo>
                  <a:pt x="34" y="16"/>
                </a:lnTo>
                <a:lnTo>
                  <a:pt x="34" y="9"/>
                </a:lnTo>
                <a:lnTo>
                  <a:pt x="34" y="12"/>
                </a:lnTo>
                <a:lnTo>
                  <a:pt x="35" y="11"/>
                </a:lnTo>
                <a:lnTo>
                  <a:pt x="35" y="15"/>
                </a:lnTo>
                <a:lnTo>
                  <a:pt x="35" y="9"/>
                </a:lnTo>
                <a:lnTo>
                  <a:pt x="35" y="12"/>
                </a:lnTo>
                <a:lnTo>
                  <a:pt x="36" y="11"/>
                </a:lnTo>
                <a:lnTo>
                  <a:pt x="36" y="15"/>
                </a:lnTo>
                <a:lnTo>
                  <a:pt x="36" y="7"/>
                </a:lnTo>
                <a:lnTo>
                  <a:pt x="37" y="9"/>
                </a:lnTo>
                <a:lnTo>
                  <a:pt x="37" y="16"/>
                </a:lnTo>
                <a:lnTo>
                  <a:pt x="37" y="2"/>
                </a:lnTo>
                <a:lnTo>
                  <a:pt x="37" y="15"/>
                </a:lnTo>
                <a:lnTo>
                  <a:pt x="39" y="15"/>
                </a:lnTo>
                <a:lnTo>
                  <a:pt x="39" y="9"/>
                </a:lnTo>
                <a:lnTo>
                  <a:pt x="39" y="11"/>
                </a:lnTo>
                <a:lnTo>
                  <a:pt x="40" y="12"/>
                </a:lnTo>
                <a:lnTo>
                  <a:pt x="40" y="16"/>
                </a:lnTo>
                <a:lnTo>
                  <a:pt x="40" y="7"/>
                </a:lnTo>
                <a:lnTo>
                  <a:pt x="41" y="6"/>
                </a:lnTo>
                <a:lnTo>
                  <a:pt x="41" y="17"/>
                </a:lnTo>
                <a:lnTo>
                  <a:pt x="41" y="6"/>
                </a:lnTo>
                <a:lnTo>
                  <a:pt x="41" y="7"/>
                </a:lnTo>
                <a:lnTo>
                  <a:pt x="42" y="10"/>
                </a:lnTo>
                <a:lnTo>
                  <a:pt x="42" y="2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0" name="Freeform 99"/>
          <p:cNvSpPr>
            <a:spLocks/>
          </p:cNvSpPr>
          <p:nvPr/>
        </p:nvSpPr>
        <p:spPr bwMode="auto">
          <a:xfrm>
            <a:off x="3368675" y="1193800"/>
            <a:ext cx="147638" cy="98425"/>
          </a:xfrm>
          <a:custGeom>
            <a:avLst/>
            <a:gdLst>
              <a:gd name="T0" fmla="*/ 0 w 42"/>
              <a:gd name="T1" fmla="*/ 2147483646 h 28"/>
              <a:gd name="T2" fmla="*/ 2147483646 w 42"/>
              <a:gd name="T3" fmla="*/ 2147483646 h 28"/>
              <a:gd name="T4" fmla="*/ 2147483646 w 42"/>
              <a:gd name="T5" fmla="*/ 2147483646 h 28"/>
              <a:gd name="T6" fmla="*/ 2147483646 w 42"/>
              <a:gd name="T7" fmla="*/ 2147483646 h 28"/>
              <a:gd name="T8" fmla="*/ 2147483646 w 42"/>
              <a:gd name="T9" fmla="*/ 2147483646 h 28"/>
              <a:gd name="T10" fmla="*/ 2147483646 w 42"/>
              <a:gd name="T11" fmla="*/ 2147483646 h 28"/>
              <a:gd name="T12" fmla="*/ 2147483646 w 42"/>
              <a:gd name="T13" fmla="*/ 2147483646 h 28"/>
              <a:gd name="T14" fmla="*/ 2147483646 w 42"/>
              <a:gd name="T15" fmla="*/ 2147483646 h 28"/>
              <a:gd name="T16" fmla="*/ 2147483646 w 42"/>
              <a:gd name="T17" fmla="*/ 2147483646 h 28"/>
              <a:gd name="T18" fmla="*/ 2147483646 w 42"/>
              <a:gd name="T19" fmla="*/ 2147483646 h 28"/>
              <a:gd name="T20" fmla="*/ 2147483646 w 42"/>
              <a:gd name="T21" fmla="*/ 2147483646 h 28"/>
              <a:gd name="T22" fmla="*/ 2147483646 w 42"/>
              <a:gd name="T23" fmla="*/ 2147483646 h 28"/>
              <a:gd name="T24" fmla="*/ 2147483646 w 42"/>
              <a:gd name="T25" fmla="*/ 2147483646 h 28"/>
              <a:gd name="T26" fmla="*/ 2147483646 w 42"/>
              <a:gd name="T27" fmla="*/ 2147483646 h 28"/>
              <a:gd name="T28" fmla="*/ 2147483646 w 42"/>
              <a:gd name="T29" fmla="*/ 2147483646 h 28"/>
              <a:gd name="T30" fmla="*/ 2147483646 w 42"/>
              <a:gd name="T31" fmla="*/ 2147483646 h 28"/>
              <a:gd name="T32" fmla="*/ 2147483646 w 42"/>
              <a:gd name="T33" fmla="*/ 2147483646 h 28"/>
              <a:gd name="T34" fmla="*/ 2147483646 w 42"/>
              <a:gd name="T35" fmla="*/ 2147483646 h 28"/>
              <a:gd name="T36" fmla="*/ 2147483646 w 42"/>
              <a:gd name="T37" fmla="*/ 2147483646 h 28"/>
              <a:gd name="T38" fmla="*/ 2147483646 w 42"/>
              <a:gd name="T39" fmla="*/ 2147483646 h 28"/>
              <a:gd name="T40" fmla="*/ 2147483646 w 42"/>
              <a:gd name="T41" fmla="*/ 2147483646 h 28"/>
              <a:gd name="T42" fmla="*/ 2147483646 w 42"/>
              <a:gd name="T43" fmla="*/ 2147483646 h 28"/>
              <a:gd name="T44" fmla="*/ 2147483646 w 42"/>
              <a:gd name="T45" fmla="*/ 2147483646 h 28"/>
              <a:gd name="T46" fmla="*/ 2147483646 w 42"/>
              <a:gd name="T47" fmla="*/ 2147483646 h 28"/>
              <a:gd name="T48" fmla="*/ 2147483646 w 42"/>
              <a:gd name="T49" fmla="*/ 2147483646 h 28"/>
              <a:gd name="T50" fmla="*/ 2147483646 w 42"/>
              <a:gd name="T51" fmla="*/ 2147483646 h 28"/>
              <a:gd name="T52" fmla="*/ 2147483646 w 42"/>
              <a:gd name="T53" fmla="*/ 2147483646 h 28"/>
              <a:gd name="T54" fmla="*/ 2147483646 w 42"/>
              <a:gd name="T55" fmla="*/ 2147483646 h 28"/>
              <a:gd name="T56" fmla="*/ 2147483646 w 42"/>
              <a:gd name="T57" fmla="*/ 2147483646 h 28"/>
              <a:gd name="T58" fmla="*/ 2147483646 w 42"/>
              <a:gd name="T59" fmla="*/ 2147483646 h 28"/>
              <a:gd name="T60" fmla="*/ 2147483646 w 42"/>
              <a:gd name="T61" fmla="*/ 2147483646 h 28"/>
              <a:gd name="T62" fmla="*/ 2147483646 w 42"/>
              <a:gd name="T63" fmla="*/ 2147483646 h 28"/>
              <a:gd name="T64" fmla="*/ 2147483646 w 42"/>
              <a:gd name="T65" fmla="*/ 0 h 28"/>
              <a:gd name="T66" fmla="*/ 2147483646 w 42"/>
              <a:gd name="T67" fmla="*/ 2147483646 h 28"/>
              <a:gd name="T68" fmla="*/ 2147483646 w 42"/>
              <a:gd name="T69" fmla="*/ 2147483646 h 28"/>
              <a:gd name="T70" fmla="*/ 2147483646 w 42"/>
              <a:gd name="T71" fmla="*/ 2147483646 h 28"/>
              <a:gd name="T72" fmla="*/ 2147483646 w 42"/>
              <a:gd name="T73" fmla="*/ 2147483646 h 28"/>
              <a:gd name="T74" fmla="*/ 2147483646 w 42"/>
              <a:gd name="T75" fmla="*/ 2147483646 h 28"/>
              <a:gd name="T76" fmla="*/ 2147483646 w 42"/>
              <a:gd name="T77" fmla="*/ 2147483646 h 28"/>
              <a:gd name="T78" fmla="*/ 2147483646 w 42"/>
              <a:gd name="T79" fmla="*/ 2147483646 h 28"/>
              <a:gd name="T80" fmla="*/ 2147483646 w 42"/>
              <a:gd name="T81" fmla="*/ 2147483646 h 28"/>
              <a:gd name="T82" fmla="*/ 2147483646 w 42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8"/>
              <a:gd name="T128" fmla="*/ 42 w 42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8">
                <a:moveTo>
                  <a:pt x="0" y="25"/>
                </a:moveTo>
                <a:lnTo>
                  <a:pt x="0" y="7"/>
                </a:lnTo>
                <a:lnTo>
                  <a:pt x="0" y="17"/>
                </a:lnTo>
                <a:lnTo>
                  <a:pt x="2" y="15"/>
                </a:lnTo>
                <a:lnTo>
                  <a:pt x="2" y="19"/>
                </a:lnTo>
                <a:lnTo>
                  <a:pt x="2" y="13"/>
                </a:lnTo>
                <a:lnTo>
                  <a:pt x="2" y="17"/>
                </a:lnTo>
                <a:lnTo>
                  <a:pt x="3" y="15"/>
                </a:lnTo>
                <a:lnTo>
                  <a:pt x="3" y="22"/>
                </a:lnTo>
                <a:lnTo>
                  <a:pt x="3" y="13"/>
                </a:lnTo>
                <a:lnTo>
                  <a:pt x="3" y="15"/>
                </a:lnTo>
                <a:lnTo>
                  <a:pt x="4" y="14"/>
                </a:lnTo>
                <a:lnTo>
                  <a:pt x="4" y="22"/>
                </a:lnTo>
                <a:lnTo>
                  <a:pt x="4" y="10"/>
                </a:lnTo>
                <a:lnTo>
                  <a:pt x="4" y="20"/>
                </a:lnTo>
                <a:lnTo>
                  <a:pt x="5" y="19"/>
                </a:lnTo>
                <a:lnTo>
                  <a:pt x="5" y="22"/>
                </a:lnTo>
                <a:lnTo>
                  <a:pt x="5" y="13"/>
                </a:lnTo>
                <a:lnTo>
                  <a:pt x="5" y="17"/>
                </a:lnTo>
                <a:lnTo>
                  <a:pt x="7" y="15"/>
                </a:lnTo>
                <a:lnTo>
                  <a:pt x="7" y="20"/>
                </a:lnTo>
                <a:lnTo>
                  <a:pt x="7" y="9"/>
                </a:lnTo>
                <a:lnTo>
                  <a:pt x="7" y="15"/>
                </a:lnTo>
                <a:lnTo>
                  <a:pt x="8" y="14"/>
                </a:lnTo>
                <a:lnTo>
                  <a:pt x="8" y="18"/>
                </a:lnTo>
                <a:lnTo>
                  <a:pt x="8" y="10"/>
                </a:lnTo>
                <a:lnTo>
                  <a:pt x="8" y="17"/>
                </a:lnTo>
                <a:lnTo>
                  <a:pt x="9" y="15"/>
                </a:lnTo>
                <a:lnTo>
                  <a:pt x="9" y="12"/>
                </a:lnTo>
                <a:lnTo>
                  <a:pt x="9" y="18"/>
                </a:lnTo>
                <a:lnTo>
                  <a:pt x="10" y="17"/>
                </a:lnTo>
                <a:lnTo>
                  <a:pt x="10" y="27"/>
                </a:lnTo>
                <a:lnTo>
                  <a:pt x="10" y="10"/>
                </a:lnTo>
                <a:lnTo>
                  <a:pt x="10" y="22"/>
                </a:lnTo>
                <a:lnTo>
                  <a:pt x="12" y="19"/>
                </a:lnTo>
                <a:lnTo>
                  <a:pt x="12" y="10"/>
                </a:lnTo>
                <a:lnTo>
                  <a:pt x="12" y="18"/>
                </a:lnTo>
                <a:lnTo>
                  <a:pt x="13" y="17"/>
                </a:lnTo>
                <a:lnTo>
                  <a:pt x="13" y="22"/>
                </a:lnTo>
                <a:lnTo>
                  <a:pt x="13" y="9"/>
                </a:lnTo>
                <a:lnTo>
                  <a:pt x="13" y="19"/>
                </a:lnTo>
                <a:lnTo>
                  <a:pt x="14" y="17"/>
                </a:lnTo>
                <a:lnTo>
                  <a:pt x="14" y="20"/>
                </a:lnTo>
                <a:lnTo>
                  <a:pt x="14" y="12"/>
                </a:lnTo>
                <a:lnTo>
                  <a:pt x="14" y="13"/>
                </a:lnTo>
                <a:lnTo>
                  <a:pt x="15" y="14"/>
                </a:lnTo>
                <a:lnTo>
                  <a:pt x="15" y="28"/>
                </a:lnTo>
                <a:lnTo>
                  <a:pt x="15" y="7"/>
                </a:lnTo>
                <a:lnTo>
                  <a:pt x="15" y="25"/>
                </a:lnTo>
                <a:lnTo>
                  <a:pt x="17" y="23"/>
                </a:lnTo>
                <a:lnTo>
                  <a:pt x="17" y="9"/>
                </a:lnTo>
                <a:lnTo>
                  <a:pt x="17" y="19"/>
                </a:lnTo>
                <a:lnTo>
                  <a:pt x="18" y="17"/>
                </a:lnTo>
                <a:lnTo>
                  <a:pt x="18" y="9"/>
                </a:lnTo>
                <a:lnTo>
                  <a:pt x="18" y="15"/>
                </a:lnTo>
                <a:lnTo>
                  <a:pt x="19" y="17"/>
                </a:lnTo>
                <a:lnTo>
                  <a:pt x="19" y="20"/>
                </a:lnTo>
                <a:lnTo>
                  <a:pt x="19" y="9"/>
                </a:lnTo>
                <a:lnTo>
                  <a:pt x="19" y="15"/>
                </a:lnTo>
                <a:lnTo>
                  <a:pt x="20" y="14"/>
                </a:lnTo>
                <a:lnTo>
                  <a:pt x="20" y="10"/>
                </a:lnTo>
                <a:lnTo>
                  <a:pt x="20" y="17"/>
                </a:lnTo>
                <a:lnTo>
                  <a:pt x="22" y="13"/>
                </a:lnTo>
                <a:lnTo>
                  <a:pt x="22" y="20"/>
                </a:lnTo>
                <a:lnTo>
                  <a:pt x="22" y="10"/>
                </a:lnTo>
                <a:lnTo>
                  <a:pt x="22" y="17"/>
                </a:lnTo>
                <a:lnTo>
                  <a:pt x="23" y="18"/>
                </a:lnTo>
                <a:lnTo>
                  <a:pt x="23" y="19"/>
                </a:lnTo>
                <a:lnTo>
                  <a:pt x="23" y="12"/>
                </a:lnTo>
                <a:lnTo>
                  <a:pt x="23" y="15"/>
                </a:lnTo>
                <a:lnTo>
                  <a:pt x="24" y="13"/>
                </a:lnTo>
                <a:lnTo>
                  <a:pt x="24" y="20"/>
                </a:lnTo>
                <a:lnTo>
                  <a:pt x="24" y="9"/>
                </a:lnTo>
                <a:lnTo>
                  <a:pt x="24" y="14"/>
                </a:lnTo>
                <a:lnTo>
                  <a:pt x="25" y="13"/>
                </a:lnTo>
                <a:lnTo>
                  <a:pt x="25" y="20"/>
                </a:lnTo>
                <a:lnTo>
                  <a:pt x="25" y="9"/>
                </a:lnTo>
                <a:lnTo>
                  <a:pt x="25" y="12"/>
                </a:lnTo>
                <a:lnTo>
                  <a:pt x="27" y="7"/>
                </a:lnTo>
                <a:lnTo>
                  <a:pt x="27" y="20"/>
                </a:lnTo>
                <a:lnTo>
                  <a:pt x="27" y="4"/>
                </a:lnTo>
                <a:lnTo>
                  <a:pt x="27" y="18"/>
                </a:lnTo>
                <a:lnTo>
                  <a:pt x="28" y="19"/>
                </a:lnTo>
                <a:lnTo>
                  <a:pt x="28" y="23"/>
                </a:lnTo>
                <a:lnTo>
                  <a:pt x="28" y="14"/>
                </a:lnTo>
                <a:lnTo>
                  <a:pt x="28" y="19"/>
                </a:lnTo>
                <a:lnTo>
                  <a:pt x="29" y="18"/>
                </a:lnTo>
                <a:lnTo>
                  <a:pt x="29" y="20"/>
                </a:lnTo>
                <a:lnTo>
                  <a:pt x="29" y="12"/>
                </a:lnTo>
                <a:lnTo>
                  <a:pt x="29" y="15"/>
                </a:lnTo>
                <a:lnTo>
                  <a:pt x="30" y="17"/>
                </a:lnTo>
                <a:lnTo>
                  <a:pt x="30" y="23"/>
                </a:lnTo>
                <a:lnTo>
                  <a:pt x="30" y="12"/>
                </a:lnTo>
                <a:lnTo>
                  <a:pt x="30" y="20"/>
                </a:lnTo>
                <a:lnTo>
                  <a:pt x="32" y="17"/>
                </a:lnTo>
                <a:lnTo>
                  <a:pt x="32" y="20"/>
                </a:lnTo>
                <a:lnTo>
                  <a:pt x="32" y="0"/>
                </a:lnTo>
                <a:lnTo>
                  <a:pt x="32" y="13"/>
                </a:lnTo>
                <a:lnTo>
                  <a:pt x="33" y="10"/>
                </a:lnTo>
                <a:lnTo>
                  <a:pt x="33" y="20"/>
                </a:lnTo>
                <a:lnTo>
                  <a:pt x="33" y="17"/>
                </a:lnTo>
                <a:lnTo>
                  <a:pt x="34" y="18"/>
                </a:lnTo>
                <a:lnTo>
                  <a:pt x="34" y="9"/>
                </a:lnTo>
                <a:lnTo>
                  <a:pt x="34" y="15"/>
                </a:lnTo>
                <a:lnTo>
                  <a:pt x="35" y="17"/>
                </a:lnTo>
                <a:lnTo>
                  <a:pt x="35" y="13"/>
                </a:lnTo>
                <a:lnTo>
                  <a:pt x="35" y="20"/>
                </a:lnTo>
                <a:lnTo>
                  <a:pt x="37" y="19"/>
                </a:lnTo>
                <a:lnTo>
                  <a:pt x="37" y="22"/>
                </a:lnTo>
                <a:lnTo>
                  <a:pt x="37" y="12"/>
                </a:lnTo>
                <a:lnTo>
                  <a:pt x="37" y="13"/>
                </a:lnTo>
                <a:lnTo>
                  <a:pt x="38" y="17"/>
                </a:lnTo>
                <a:lnTo>
                  <a:pt x="38" y="19"/>
                </a:lnTo>
                <a:lnTo>
                  <a:pt x="38" y="13"/>
                </a:lnTo>
                <a:lnTo>
                  <a:pt x="38" y="15"/>
                </a:lnTo>
                <a:lnTo>
                  <a:pt x="39" y="17"/>
                </a:lnTo>
                <a:lnTo>
                  <a:pt x="39" y="18"/>
                </a:lnTo>
                <a:lnTo>
                  <a:pt x="39" y="12"/>
                </a:lnTo>
                <a:lnTo>
                  <a:pt x="39" y="13"/>
                </a:lnTo>
                <a:lnTo>
                  <a:pt x="40" y="14"/>
                </a:lnTo>
                <a:lnTo>
                  <a:pt x="40" y="19"/>
                </a:lnTo>
                <a:lnTo>
                  <a:pt x="40" y="10"/>
                </a:lnTo>
                <a:lnTo>
                  <a:pt x="40" y="17"/>
                </a:lnTo>
                <a:lnTo>
                  <a:pt x="42" y="18"/>
                </a:lnTo>
                <a:lnTo>
                  <a:pt x="42" y="24"/>
                </a:lnTo>
                <a:lnTo>
                  <a:pt x="42" y="1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1" name="Freeform 100"/>
          <p:cNvSpPr>
            <a:spLocks/>
          </p:cNvSpPr>
          <p:nvPr/>
        </p:nvSpPr>
        <p:spPr bwMode="auto">
          <a:xfrm>
            <a:off x="3516313" y="1203325"/>
            <a:ext cx="150812" cy="85725"/>
          </a:xfrm>
          <a:custGeom>
            <a:avLst/>
            <a:gdLst>
              <a:gd name="T0" fmla="*/ 2147483646 w 43"/>
              <a:gd name="T1" fmla="*/ 2147483646 h 24"/>
              <a:gd name="T2" fmla="*/ 2147483646 w 43"/>
              <a:gd name="T3" fmla="*/ 2147483646 h 24"/>
              <a:gd name="T4" fmla="*/ 2147483646 w 43"/>
              <a:gd name="T5" fmla="*/ 2147483646 h 24"/>
              <a:gd name="T6" fmla="*/ 2147483646 w 43"/>
              <a:gd name="T7" fmla="*/ 2147483646 h 24"/>
              <a:gd name="T8" fmla="*/ 2147483646 w 43"/>
              <a:gd name="T9" fmla="*/ 2147483646 h 24"/>
              <a:gd name="T10" fmla="*/ 2147483646 w 43"/>
              <a:gd name="T11" fmla="*/ 2147483646 h 24"/>
              <a:gd name="T12" fmla="*/ 2147483646 w 43"/>
              <a:gd name="T13" fmla="*/ 2147483646 h 24"/>
              <a:gd name="T14" fmla="*/ 2147483646 w 43"/>
              <a:gd name="T15" fmla="*/ 2147483646 h 24"/>
              <a:gd name="T16" fmla="*/ 2147483646 w 43"/>
              <a:gd name="T17" fmla="*/ 2147483646 h 24"/>
              <a:gd name="T18" fmla="*/ 2147483646 w 43"/>
              <a:gd name="T19" fmla="*/ 2147483646 h 24"/>
              <a:gd name="T20" fmla="*/ 2147483646 w 43"/>
              <a:gd name="T21" fmla="*/ 2147483646 h 24"/>
              <a:gd name="T22" fmla="*/ 2147483646 w 43"/>
              <a:gd name="T23" fmla="*/ 2147483646 h 24"/>
              <a:gd name="T24" fmla="*/ 2147483646 w 43"/>
              <a:gd name="T25" fmla="*/ 2147483646 h 24"/>
              <a:gd name="T26" fmla="*/ 2147483646 w 43"/>
              <a:gd name="T27" fmla="*/ 2147483646 h 24"/>
              <a:gd name="T28" fmla="*/ 2147483646 w 43"/>
              <a:gd name="T29" fmla="*/ 0 h 24"/>
              <a:gd name="T30" fmla="*/ 2147483646 w 43"/>
              <a:gd name="T31" fmla="*/ 2147483646 h 24"/>
              <a:gd name="T32" fmla="*/ 2147483646 w 43"/>
              <a:gd name="T33" fmla="*/ 2147483646 h 24"/>
              <a:gd name="T34" fmla="*/ 2147483646 w 43"/>
              <a:gd name="T35" fmla="*/ 2147483646 h 24"/>
              <a:gd name="T36" fmla="*/ 2147483646 w 43"/>
              <a:gd name="T37" fmla="*/ 2147483646 h 24"/>
              <a:gd name="T38" fmla="*/ 2147483646 w 43"/>
              <a:gd name="T39" fmla="*/ 2147483646 h 24"/>
              <a:gd name="T40" fmla="*/ 2147483646 w 43"/>
              <a:gd name="T41" fmla="*/ 2147483646 h 24"/>
              <a:gd name="T42" fmla="*/ 2147483646 w 43"/>
              <a:gd name="T43" fmla="*/ 2147483646 h 24"/>
              <a:gd name="T44" fmla="*/ 2147483646 w 43"/>
              <a:gd name="T45" fmla="*/ 2147483646 h 24"/>
              <a:gd name="T46" fmla="*/ 2147483646 w 43"/>
              <a:gd name="T47" fmla="*/ 2147483646 h 24"/>
              <a:gd name="T48" fmla="*/ 2147483646 w 43"/>
              <a:gd name="T49" fmla="*/ 2147483646 h 24"/>
              <a:gd name="T50" fmla="*/ 2147483646 w 43"/>
              <a:gd name="T51" fmla="*/ 2147483646 h 24"/>
              <a:gd name="T52" fmla="*/ 2147483646 w 43"/>
              <a:gd name="T53" fmla="*/ 2147483646 h 24"/>
              <a:gd name="T54" fmla="*/ 2147483646 w 43"/>
              <a:gd name="T55" fmla="*/ 2147483646 h 24"/>
              <a:gd name="T56" fmla="*/ 2147483646 w 43"/>
              <a:gd name="T57" fmla="*/ 2147483646 h 24"/>
              <a:gd name="T58" fmla="*/ 2147483646 w 43"/>
              <a:gd name="T59" fmla="*/ 2147483646 h 24"/>
              <a:gd name="T60" fmla="*/ 2147483646 w 43"/>
              <a:gd name="T61" fmla="*/ 2147483646 h 24"/>
              <a:gd name="T62" fmla="*/ 2147483646 w 43"/>
              <a:gd name="T63" fmla="*/ 2147483646 h 24"/>
              <a:gd name="T64" fmla="*/ 2147483646 w 43"/>
              <a:gd name="T65" fmla="*/ 2147483646 h 24"/>
              <a:gd name="T66" fmla="*/ 2147483646 w 43"/>
              <a:gd name="T67" fmla="*/ 2147483646 h 24"/>
              <a:gd name="T68" fmla="*/ 2147483646 w 43"/>
              <a:gd name="T69" fmla="*/ 2147483646 h 24"/>
              <a:gd name="T70" fmla="*/ 2147483646 w 43"/>
              <a:gd name="T71" fmla="*/ 2147483646 h 24"/>
              <a:gd name="T72" fmla="*/ 2147483646 w 43"/>
              <a:gd name="T73" fmla="*/ 2147483646 h 24"/>
              <a:gd name="T74" fmla="*/ 2147483646 w 43"/>
              <a:gd name="T75" fmla="*/ 2147483646 h 24"/>
              <a:gd name="T76" fmla="*/ 2147483646 w 43"/>
              <a:gd name="T77" fmla="*/ 2147483646 h 24"/>
              <a:gd name="T78" fmla="*/ 2147483646 w 43"/>
              <a:gd name="T79" fmla="*/ 2147483646 h 24"/>
              <a:gd name="T80" fmla="*/ 2147483646 w 43"/>
              <a:gd name="T81" fmla="*/ 2147483646 h 24"/>
              <a:gd name="T82" fmla="*/ 2147483646 w 43"/>
              <a:gd name="T83" fmla="*/ 2147483646 h 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4"/>
              <a:gd name="T128" fmla="*/ 43 w 43"/>
              <a:gd name="T129" fmla="*/ 24 h 2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4">
                <a:moveTo>
                  <a:pt x="0" y="9"/>
                </a:moveTo>
                <a:lnTo>
                  <a:pt x="0" y="14"/>
                </a:lnTo>
                <a:lnTo>
                  <a:pt x="1" y="12"/>
                </a:lnTo>
                <a:lnTo>
                  <a:pt x="1" y="16"/>
                </a:lnTo>
                <a:lnTo>
                  <a:pt x="1" y="6"/>
                </a:lnTo>
                <a:lnTo>
                  <a:pt x="1" y="11"/>
                </a:lnTo>
                <a:lnTo>
                  <a:pt x="2" y="10"/>
                </a:lnTo>
                <a:lnTo>
                  <a:pt x="2" y="16"/>
                </a:lnTo>
                <a:lnTo>
                  <a:pt x="2" y="11"/>
                </a:lnTo>
                <a:lnTo>
                  <a:pt x="3" y="10"/>
                </a:lnTo>
                <a:lnTo>
                  <a:pt x="3" y="15"/>
                </a:lnTo>
                <a:lnTo>
                  <a:pt x="3" y="6"/>
                </a:lnTo>
                <a:lnTo>
                  <a:pt x="5" y="5"/>
                </a:lnTo>
                <a:lnTo>
                  <a:pt x="5" y="22"/>
                </a:lnTo>
                <a:lnTo>
                  <a:pt x="5" y="11"/>
                </a:lnTo>
                <a:lnTo>
                  <a:pt x="6" y="12"/>
                </a:lnTo>
                <a:lnTo>
                  <a:pt x="6" y="17"/>
                </a:lnTo>
                <a:lnTo>
                  <a:pt x="6" y="4"/>
                </a:lnTo>
                <a:lnTo>
                  <a:pt x="6" y="12"/>
                </a:lnTo>
                <a:lnTo>
                  <a:pt x="7" y="14"/>
                </a:lnTo>
                <a:lnTo>
                  <a:pt x="7" y="17"/>
                </a:lnTo>
                <a:lnTo>
                  <a:pt x="7" y="7"/>
                </a:lnTo>
                <a:lnTo>
                  <a:pt x="7" y="12"/>
                </a:lnTo>
                <a:lnTo>
                  <a:pt x="8" y="14"/>
                </a:lnTo>
                <a:lnTo>
                  <a:pt x="8" y="7"/>
                </a:lnTo>
                <a:lnTo>
                  <a:pt x="8" y="14"/>
                </a:lnTo>
                <a:lnTo>
                  <a:pt x="10" y="11"/>
                </a:lnTo>
                <a:lnTo>
                  <a:pt x="10" y="15"/>
                </a:lnTo>
                <a:lnTo>
                  <a:pt x="10" y="5"/>
                </a:lnTo>
                <a:lnTo>
                  <a:pt x="10" y="12"/>
                </a:lnTo>
                <a:lnTo>
                  <a:pt x="11" y="14"/>
                </a:lnTo>
                <a:lnTo>
                  <a:pt x="11" y="15"/>
                </a:lnTo>
                <a:lnTo>
                  <a:pt x="11" y="6"/>
                </a:lnTo>
                <a:lnTo>
                  <a:pt x="11" y="10"/>
                </a:lnTo>
                <a:lnTo>
                  <a:pt x="12" y="11"/>
                </a:lnTo>
                <a:lnTo>
                  <a:pt x="12" y="15"/>
                </a:lnTo>
                <a:lnTo>
                  <a:pt x="12" y="7"/>
                </a:lnTo>
                <a:lnTo>
                  <a:pt x="12" y="10"/>
                </a:lnTo>
                <a:lnTo>
                  <a:pt x="13" y="11"/>
                </a:lnTo>
                <a:lnTo>
                  <a:pt x="13" y="16"/>
                </a:lnTo>
                <a:lnTo>
                  <a:pt x="13" y="7"/>
                </a:lnTo>
                <a:lnTo>
                  <a:pt x="13" y="12"/>
                </a:lnTo>
                <a:lnTo>
                  <a:pt x="15" y="9"/>
                </a:lnTo>
                <a:lnTo>
                  <a:pt x="15" y="17"/>
                </a:lnTo>
                <a:lnTo>
                  <a:pt x="15" y="0"/>
                </a:lnTo>
                <a:lnTo>
                  <a:pt x="15" y="14"/>
                </a:lnTo>
                <a:lnTo>
                  <a:pt x="16" y="12"/>
                </a:lnTo>
                <a:lnTo>
                  <a:pt x="16" y="7"/>
                </a:lnTo>
                <a:lnTo>
                  <a:pt x="16" y="17"/>
                </a:lnTo>
                <a:lnTo>
                  <a:pt x="17" y="16"/>
                </a:lnTo>
                <a:lnTo>
                  <a:pt x="17" y="7"/>
                </a:lnTo>
                <a:lnTo>
                  <a:pt x="17" y="14"/>
                </a:lnTo>
                <a:lnTo>
                  <a:pt x="18" y="12"/>
                </a:lnTo>
                <a:lnTo>
                  <a:pt x="18" y="10"/>
                </a:lnTo>
                <a:lnTo>
                  <a:pt x="18" y="17"/>
                </a:lnTo>
                <a:lnTo>
                  <a:pt x="20" y="19"/>
                </a:lnTo>
                <a:lnTo>
                  <a:pt x="20" y="1"/>
                </a:lnTo>
                <a:lnTo>
                  <a:pt x="20" y="10"/>
                </a:lnTo>
                <a:lnTo>
                  <a:pt x="21" y="11"/>
                </a:lnTo>
                <a:lnTo>
                  <a:pt x="21" y="17"/>
                </a:lnTo>
                <a:lnTo>
                  <a:pt x="21" y="7"/>
                </a:lnTo>
                <a:lnTo>
                  <a:pt x="21" y="14"/>
                </a:lnTo>
                <a:lnTo>
                  <a:pt x="22" y="15"/>
                </a:lnTo>
                <a:lnTo>
                  <a:pt x="22" y="19"/>
                </a:lnTo>
                <a:lnTo>
                  <a:pt x="22" y="6"/>
                </a:lnTo>
                <a:lnTo>
                  <a:pt x="22" y="11"/>
                </a:lnTo>
                <a:lnTo>
                  <a:pt x="23" y="12"/>
                </a:lnTo>
                <a:lnTo>
                  <a:pt x="23" y="11"/>
                </a:lnTo>
                <a:lnTo>
                  <a:pt x="23" y="19"/>
                </a:lnTo>
                <a:lnTo>
                  <a:pt x="25" y="17"/>
                </a:lnTo>
                <a:lnTo>
                  <a:pt x="25" y="20"/>
                </a:lnTo>
                <a:lnTo>
                  <a:pt x="25" y="6"/>
                </a:lnTo>
                <a:lnTo>
                  <a:pt x="25" y="12"/>
                </a:lnTo>
                <a:lnTo>
                  <a:pt x="26" y="11"/>
                </a:lnTo>
                <a:lnTo>
                  <a:pt x="26" y="17"/>
                </a:lnTo>
                <a:lnTo>
                  <a:pt x="26" y="9"/>
                </a:lnTo>
                <a:lnTo>
                  <a:pt x="26" y="14"/>
                </a:lnTo>
                <a:lnTo>
                  <a:pt x="27" y="15"/>
                </a:lnTo>
                <a:lnTo>
                  <a:pt x="27" y="17"/>
                </a:lnTo>
                <a:lnTo>
                  <a:pt x="27" y="9"/>
                </a:lnTo>
                <a:lnTo>
                  <a:pt x="27" y="10"/>
                </a:lnTo>
                <a:lnTo>
                  <a:pt x="28" y="11"/>
                </a:lnTo>
                <a:lnTo>
                  <a:pt x="28" y="16"/>
                </a:lnTo>
                <a:lnTo>
                  <a:pt x="28" y="7"/>
                </a:lnTo>
                <a:lnTo>
                  <a:pt x="30" y="10"/>
                </a:lnTo>
                <a:lnTo>
                  <a:pt x="30" y="21"/>
                </a:lnTo>
                <a:lnTo>
                  <a:pt x="30" y="10"/>
                </a:lnTo>
                <a:lnTo>
                  <a:pt x="31" y="11"/>
                </a:lnTo>
                <a:lnTo>
                  <a:pt x="31" y="15"/>
                </a:lnTo>
                <a:lnTo>
                  <a:pt x="31" y="9"/>
                </a:lnTo>
                <a:lnTo>
                  <a:pt x="31" y="10"/>
                </a:lnTo>
                <a:lnTo>
                  <a:pt x="32" y="9"/>
                </a:lnTo>
                <a:lnTo>
                  <a:pt x="32" y="16"/>
                </a:lnTo>
                <a:lnTo>
                  <a:pt x="32" y="7"/>
                </a:lnTo>
                <a:lnTo>
                  <a:pt x="32" y="14"/>
                </a:lnTo>
                <a:lnTo>
                  <a:pt x="33" y="12"/>
                </a:lnTo>
                <a:lnTo>
                  <a:pt x="33" y="19"/>
                </a:lnTo>
                <a:lnTo>
                  <a:pt x="33" y="6"/>
                </a:lnTo>
                <a:lnTo>
                  <a:pt x="33" y="15"/>
                </a:lnTo>
                <a:lnTo>
                  <a:pt x="35" y="11"/>
                </a:lnTo>
                <a:lnTo>
                  <a:pt x="35" y="24"/>
                </a:lnTo>
                <a:lnTo>
                  <a:pt x="35" y="2"/>
                </a:lnTo>
                <a:lnTo>
                  <a:pt x="35" y="6"/>
                </a:lnTo>
                <a:lnTo>
                  <a:pt x="36" y="7"/>
                </a:lnTo>
                <a:lnTo>
                  <a:pt x="36" y="15"/>
                </a:lnTo>
                <a:lnTo>
                  <a:pt x="36" y="5"/>
                </a:lnTo>
                <a:lnTo>
                  <a:pt x="36" y="15"/>
                </a:lnTo>
                <a:lnTo>
                  <a:pt x="37" y="14"/>
                </a:lnTo>
                <a:lnTo>
                  <a:pt x="37" y="9"/>
                </a:lnTo>
                <a:lnTo>
                  <a:pt x="37" y="16"/>
                </a:lnTo>
                <a:lnTo>
                  <a:pt x="38" y="14"/>
                </a:lnTo>
                <a:lnTo>
                  <a:pt x="38" y="16"/>
                </a:lnTo>
                <a:lnTo>
                  <a:pt x="38" y="6"/>
                </a:lnTo>
                <a:lnTo>
                  <a:pt x="38" y="12"/>
                </a:lnTo>
                <a:lnTo>
                  <a:pt x="40" y="11"/>
                </a:lnTo>
                <a:lnTo>
                  <a:pt x="40" y="16"/>
                </a:lnTo>
                <a:lnTo>
                  <a:pt x="40" y="6"/>
                </a:lnTo>
                <a:lnTo>
                  <a:pt x="40" y="11"/>
                </a:lnTo>
                <a:lnTo>
                  <a:pt x="41" y="9"/>
                </a:lnTo>
                <a:lnTo>
                  <a:pt x="41" y="16"/>
                </a:lnTo>
                <a:lnTo>
                  <a:pt x="41" y="7"/>
                </a:lnTo>
                <a:lnTo>
                  <a:pt x="42" y="9"/>
                </a:lnTo>
                <a:lnTo>
                  <a:pt x="42" y="15"/>
                </a:lnTo>
                <a:lnTo>
                  <a:pt x="42" y="12"/>
                </a:lnTo>
                <a:lnTo>
                  <a:pt x="43" y="11"/>
                </a:lnTo>
                <a:lnTo>
                  <a:pt x="43" y="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2" name="Freeform 101"/>
          <p:cNvSpPr>
            <a:spLocks/>
          </p:cNvSpPr>
          <p:nvPr/>
        </p:nvSpPr>
        <p:spPr bwMode="auto">
          <a:xfrm>
            <a:off x="3667125" y="1190625"/>
            <a:ext cx="152400" cy="98425"/>
          </a:xfrm>
          <a:custGeom>
            <a:avLst/>
            <a:gdLst>
              <a:gd name="T0" fmla="*/ 2147483646 w 43"/>
              <a:gd name="T1" fmla="*/ 2147483646 h 28"/>
              <a:gd name="T2" fmla="*/ 2147483646 w 43"/>
              <a:gd name="T3" fmla="*/ 2147483646 h 28"/>
              <a:gd name="T4" fmla="*/ 2147483646 w 43"/>
              <a:gd name="T5" fmla="*/ 2147483646 h 28"/>
              <a:gd name="T6" fmla="*/ 2147483646 w 43"/>
              <a:gd name="T7" fmla="*/ 2147483646 h 28"/>
              <a:gd name="T8" fmla="*/ 2147483646 w 43"/>
              <a:gd name="T9" fmla="*/ 2147483646 h 28"/>
              <a:gd name="T10" fmla="*/ 2147483646 w 43"/>
              <a:gd name="T11" fmla="*/ 2147483646 h 28"/>
              <a:gd name="T12" fmla="*/ 2147483646 w 43"/>
              <a:gd name="T13" fmla="*/ 2147483646 h 28"/>
              <a:gd name="T14" fmla="*/ 2147483646 w 43"/>
              <a:gd name="T15" fmla="*/ 2147483646 h 28"/>
              <a:gd name="T16" fmla="*/ 2147483646 w 43"/>
              <a:gd name="T17" fmla="*/ 2147483646 h 28"/>
              <a:gd name="T18" fmla="*/ 2147483646 w 43"/>
              <a:gd name="T19" fmla="*/ 2147483646 h 28"/>
              <a:gd name="T20" fmla="*/ 2147483646 w 43"/>
              <a:gd name="T21" fmla="*/ 2147483646 h 28"/>
              <a:gd name="T22" fmla="*/ 2147483646 w 43"/>
              <a:gd name="T23" fmla="*/ 2147483646 h 28"/>
              <a:gd name="T24" fmla="*/ 2147483646 w 43"/>
              <a:gd name="T25" fmla="*/ 2147483646 h 28"/>
              <a:gd name="T26" fmla="*/ 2147483646 w 43"/>
              <a:gd name="T27" fmla="*/ 2147483646 h 28"/>
              <a:gd name="T28" fmla="*/ 2147483646 w 43"/>
              <a:gd name="T29" fmla="*/ 2147483646 h 28"/>
              <a:gd name="T30" fmla="*/ 2147483646 w 43"/>
              <a:gd name="T31" fmla="*/ 2147483646 h 28"/>
              <a:gd name="T32" fmla="*/ 2147483646 w 43"/>
              <a:gd name="T33" fmla="*/ 2147483646 h 28"/>
              <a:gd name="T34" fmla="*/ 2147483646 w 43"/>
              <a:gd name="T35" fmla="*/ 2147483646 h 28"/>
              <a:gd name="T36" fmla="*/ 2147483646 w 43"/>
              <a:gd name="T37" fmla="*/ 2147483646 h 28"/>
              <a:gd name="T38" fmla="*/ 2147483646 w 43"/>
              <a:gd name="T39" fmla="*/ 2147483646 h 28"/>
              <a:gd name="T40" fmla="*/ 2147483646 w 43"/>
              <a:gd name="T41" fmla="*/ 2147483646 h 28"/>
              <a:gd name="T42" fmla="*/ 2147483646 w 43"/>
              <a:gd name="T43" fmla="*/ 2147483646 h 28"/>
              <a:gd name="T44" fmla="*/ 2147483646 w 43"/>
              <a:gd name="T45" fmla="*/ 2147483646 h 28"/>
              <a:gd name="T46" fmla="*/ 2147483646 w 43"/>
              <a:gd name="T47" fmla="*/ 2147483646 h 28"/>
              <a:gd name="T48" fmla="*/ 2147483646 w 43"/>
              <a:gd name="T49" fmla="*/ 2147483646 h 28"/>
              <a:gd name="T50" fmla="*/ 2147483646 w 43"/>
              <a:gd name="T51" fmla="*/ 2147483646 h 28"/>
              <a:gd name="T52" fmla="*/ 2147483646 w 43"/>
              <a:gd name="T53" fmla="*/ 2147483646 h 28"/>
              <a:gd name="T54" fmla="*/ 2147483646 w 43"/>
              <a:gd name="T55" fmla="*/ 2147483646 h 28"/>
              <a:gd name="T56" fmla="*/ 2147483646 w 43"/>
              <a:gd name="T57" fmla="*/ 2147483646 h 28"/>
              <a:gd name="T58" fmla="*/ 2147483646 w 43"/>
              <a:gd name="T59" fmla="*/ 2147483646 h 28"/>
              <a:gd name="T60" fmla="*/ 2147483646 w 43"/>
              <a:gd name="T61" fmla="*/ 2147483646 h 28"/>
              <a:gd name="T62" fmla="*/ 2147483646 w 43"/>
              <a:gd name="T63" fmla="*/ 0 h 28"/>
              <a:gd name="T64" fmla="*/ 2147483646 w 43"/>
              <a:gd name="T65" fmla="*/ 2147483646 h 28"/>
              <a:gd name="T66" fmla="*/ 2147483646 w 43"/>
              <a:gd name="T67" fmla="*/ 2147483646 h 28"/>
              <a:gd name="T68" fmla="*/ 2147483646 w 43"/>
              <a:gd name="T69" fmla="*/ 2147483646 h 28"/>
              <a:gd name="T70" fmla="*/ 2147483646 w 43"/>
              <a:gd name="T71" fmla="*/ 2147483646 h 28"/>
              <a:gd name="T72" fmla="*/ 2147483646 w 43"/>
              <a:gd name="T73" fmla="*/ 2147483646 h 28"/>
              <a:gd name="T74" fmla="*/ 2147483646 w 43"/>
              <a:gd name="T75" fmla="*/ 2147483646 h 28"/>
              <a:gd name="T76" fmla="*/ 2147483646 w 43"/>
              <a:gd name="T77" fmla="*/ 2147483646 h 28"/>
              <a:gd name="T78" fmla="*/ 2147483646 w 43"/>
              <a:gd name="T79" fmla="*/ 2147483646 h 28"/>
              <a:gd name="T80" fmla="*/ 2147483646 w 43"/>
              <a:gd name="T81" fmla="*/ 2147483646 h 28"/>
              <a:gd name="T82" fmla="*/ 2147483646 w 43"/>
              <a:gd name="T83" fmla="*/ 2147483646 h 2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8"/>
              <a:gd name="T128" fmla="*/ 43 w 43"/>
              <a:gd name="T129" fmla="*/ 28 h 2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8">
                <a:moveTo>
                  <a:pt x="0" y="11"/>
                </a:moveTo>
                <a:lnTo>
                  <a:pt x="0" y="19"/>
                </a:lnTo>
                <a:lnTo>
                  <a:pt x="2" y="18"/>
                </a:lnTo>
                <a:lnTo>
                  <a:pt x="2" y="24"/>
                </a:lnTo>
                <a:lnTo>
                  <a:pt x="2" y="4"/>
                </a:lnTo>
                <a:lnTo>
                  <a:pt x="2" y="19"/>
                </a:lnTo>
                <a:lnTo>
                  <a:pt x="3" y="15"/>
                </a:lnTo>
                <a:lnTo>
                  <a:pt x="3" y="20"/>
                </a:lnTo>
                <a:lnTo>
                  <a:pt x="3" y="13"/>
                </a:lnTo>
                <a:lnTo>
                  <a:pt x="3" y="19"/>
                </a:lnTo>
                <a:lnTo>
                  <a:pt x="4" y="18"/>
                </a:lnTo>
                <a:lnTo>
                  <a:pt x="4" y="21"/>
                </a:lnTo>
                <a:lnTo>
                  <a:pt x="4" y="11"/>
                </a:lnTo>
                <a:lnTo>
                  <a:pt x="4" y="13"/>
                </a:lnTo>
                <a:lnTo>
                  <a:pt x="5" y="15"/>
                </a:lnTo>
                <a:lnTo>
                  <a:pt x="5" y="20"/>
                </a:lnTo>
                <a:lnTo>
                  <a:pt x="5" y="14"/>
                </a:lnTo>
                <a:lnTo>
                  <a:pt x="5" y="15"/>
                </a:lnTo>
                <a:lnTo>
                  <a:pt x="7" y="16"/>
                </a:lnTo>
                <a:lnTo>
                  <a:pt x="7" y="28"/>
                </a:lnTo>
                <a:lnTo>
                  <a:pt x="7" y="5"/>
                </a:lnTo>
                <a:lnTo>
                  <a:pt x="7" y="13"/>
                </a:lnTo>
                <a:lnTo>
                  <a:pt x="8" y="13"/>
                </a:lnTo>
                <a:lnTo>
                  <a:pt x="8" y="21"/>
                </a:lnTo>
                <a:lnTo>
                  <a:pt x="8" y="20"/>
                </a:lnTo>
                <a:lnTo>
                  <a:pt x="9" y="19"/>
                </a:lnTo>
                <a:lnTo>
                  <a:pt x="9" y="21"/>
                </a:lnTo>
                <a:lnTo>
                  <a:pt x="9" y="15"/>
                </a:lnTo>
                <a:lnTo>
                  <a:pt x="10" y="16"/>
                </a:lnTo>
                <a:lnTo>
                  <a:pt x="10" y="21"/>
                </a:lnTo>
                <a:lnTo>
                  <a:pt x="10" y="13"/>
                </a:lnTo>
                <a:lnTo>
                  <a:pt x="10" y="19"/>
                </a:lnTo>
                <a:lnTo>
                  <a:pt x="12" y="20"/>
                </a:lnTo>
                <a:lnTo>
                  <a:pt x="12" y="21"/>
                </a:lnTo>
                <a:lnTo>
                  <a:pt x="12" y="14"/>
                </a:lnTo>
                <a:lnTo>
                  <a:pt x="13" y="15"/>
                </a:lnTo>
                <a:lnTo>
                  <a:pt x="13" y="20"/>
                </a:lnTo>
                <a:lnTo>
                  <a:pt x="13" y="14"/>
                </a:lnTo>
                <a:lnTo>
                  <a:pt x="14" y="13"/>
                </a:lnTo>
                <a:lnTo>
                  <a:pt x="14" y="20"/>
                </a:lnTo>
                <a:lnTo>
                  <a:pt x="14" y="16"/>
                </a:lnTo>
                <a:lnTo>
                  <a:pt x="15" y="18"/>
                </a:lnTo>
                <a:lnTo>
                  <a:pt x="15" y="19"/>
                </a:lnTo>
                <a:lnTo>
                  <a:pt x="15" y="11"/>
                </a:lnTo>
                <a:lnTo>
                  <a:pt x="15" y="16"/>
                </a:lnTo>
                <a:lnTo>
                  <a:pt x="17" y="15"/>
                </a:lnTo>
                <a:lnTo>
                  <a:pt x="17" y="26"/>
                </a:lnTo>
                <a:lnTo>
                  <a:pt x="17" y="11"/>
                </a:lnTo>
                <a:lnTo>
                  <a:pt x="17" y="18"/>
                </a:lnTo>
                <a:lnTo>
                  <a:pt x="18" y="16"/>
                </a:lnTo>
                <a:lnTo>
                  <a:pt x="18" y="20"/>
                </a:lnTo>
                <a:lnTo>
                  <a:pt x="18" y="11"/>
                </a:lnTo>
                <a:lnTo>
                  <a:pt x="18" y="16"/>
                </a:lnTo>
                <a:lnTo>
                  <a:pt x="19" y="14"/>
                </a:lnTo>
                <a:lnTo>
                  <a:pt x="19" y="18"/>
                </a:lnTo>
                <a:lnTo>
                  <a:pt x="19" y="11"/>
                </a:lnTo>
                <a:lnTo>
                  <a:pt x="19" y="15"/>
                </a:lnTo>
                <a:lnTo>
                  <a:pt x="20" y="16"/>
                </a:lnTo>
                <a:lnTo>
                  <a:pt x="20" y="20"/>
                </a:lnTo>
                <a:lnTo>
                  <a:pt x="20" y="13"/>
                </a:lnTo>
                <a:lnTo>
                  <a:pt x="20" y="16"/>
                </a:lnTo>
                <a:lnTo>
                  <a:pt x="22" y="15"/>
                </a:lnTo>
                <a:lnTo>
                  <a:pt x="22" y="28"/>
                </a:lnTo>
                <a:lnTo>
                  <a:pt x="22" y="9"/>
                </a:lnTo>
                <a:lnTo>
                  <a:pt x="22" y="19"/>
                </a:lnTo>
                <a:lnTo>
                  <a:pt x="23" y="16"/>
                </a:lnTo>
                <a:lnTo>
                  <a:pt x="23" y="23"/>
                </a:lnTo>
                <a:lnTo>
                  <a:pt x="23" y="11"/>
                </a:lnTo>
                <a:lnTo>
                  <a:pt x="23" y="14"/>
                </a:lnTo>
                <a:lnTo>
                  <a:pt x="24" y="15"/>
                </a:lnTo>
                <a:lnTo>
                  <a:pt x="24" y="20"/>
                </a:lnTo>
                <a:lnTo>
                  <a:pt x="24" y="13"/>
                </a:lnTo>
                <a:lnTo>
                  <a:pt x="24" y="15"/>
                </a:lnTo>
                <a:lnTo>
                  <a:pt x="25" y="19"/>
                </a:lnTo>
                <a:lnTo>
                  <a:pt x="25" y="20"/>
                </a:lnTo>
                <a:lnTo>
                  <a:pt x="25" y="14"/>
                </a:lnTo>
                <a:lnTo>
                  <a:pt x="25" y="15"/>
                </a:lnTo>
                <a:lnTo>
                  <a:pt x="27" y="16"/>
                </a:lnTo>
                <a:lnTo>
                  <a:pt x="27" y="20"/>
                </a:lnTo>
                <a:lnTo>
                  <a:pt x="27" y="8"/>
                </a:lnTo>
                <a:lnTo>
                  <a:pt x="27" y="15"/>
                </a:lnTo>
                <a:lnTo>
                  <a:pt x="28" y="16"/>
                </a:lnTo>
                <a:lnTo>
                  <a:pt x="28" y="11"/>
                </a:lnTo>
                <a:lnTo>
                  <a:pt x="28" y="19"/>
                </a:lnTo>
                <a:lnTo>
                  <a:pt x="29" y="18"/>
                </a:lnTo>
                <a:lnTo>
                  <a:pt x="29" y="11"/>
                </a:lnTo>
                <a:lnTo>
                  <a:pt x="30" y="13"/>
                </a:lnTo>
                <a:lnTo>
                  <a:pt x="30" y="21"/>
                </a:lnTo>
                <a:lnTo>
                  <a:pt x="30" y="10"/>
                </a:lnTo>
                <a:lnTo>
                  <a:pt x="30" y="18"/>
                </a:lnTo>
                <a:lnTo>
                  <a:pt x="32" y="16"/>
                </a:lnTo>
                <a:lnTo>
                  <a:pt x="32" y="20"/>
                </a:lnTo>
                <a:lnTo>
                  <a:pt x="32" y="0"/>
                </a:lnTo>
                <a:lnTo>
                  <a:pt x="33" y="0"/>
                </a:lnTo>
                <a:lnTo>
                  <a:pt x="33" y="21"/>
                </a:lnTo>
                <a:lnTo>
                  <a:pt x="33" y="20"/>
                </a:lnTo>
                <a:lnTo>
                  <a:pt x="34" y="19"/>
                </a:lnTo>
                <a:lnTo>
                  <a:pt x="34" y="21"/>
                </a:lnTo>
                <a:lnTo>
                  <a:pt x="34" y="13"/>
                </a:lnTo>
                <a:lnTo>
                  <a:pt x="34" y="19"/>
                </a:lnTo>
                <a:lnTo>
                  <a:pt x="35" y="18"/>
                </a:lnTo>
                <a:lnTo>
                  <a:pt x="35" y="21"/>
                </a:lnTo>
                <a:lnTo>
                  <a:pt x="35" y="10"/>
                </a:lnTo>
                <a:lnTo>
                  <a:pt x="35" y="16"/>
                </a:lnTo>
                <a:lnTo>
                  <a:pt x="37" y="20"/>
                </a:lnTo>
                <a:lnTo>
                  <a:pt x="37" y="25"/>
                </a:lnTo>
                <a:lnTo>
                  <a:pt x="37" y="4"/>
                </a:lnTo>
                <a:lnTo>
                  <a:pt x="38" y="4"/>
                </a:lnTo>
                <a:lnTo>
                  <a:pt x="38" y="21"/>
                </a:lnTo>
                <a:lnTo>
                  <a:pt x="38" y="14"/>
                </a:lnTo>
                <a:lnTo>
                  <a:pt x="39" y="15"/>
                </a:lnTo>
                <a:lnTo>
                  <a:pt x="39" y="19"/>
                </a:lnTo>
                <a:lnTo>
                  <a:pt x="39" y="14"/>
                </a:lnTo>
                <a:lnTo>
                  <a:pt x="39" y="18"/>
                </a:lnTo>
                <a:lnTo>
                  <a:pt x="40" y="16"/>
                </a:lnTo>
                <a:lnTo>
                  <a:pt x="40" y="19"/>
                </a:lnTo>
                <a:lnTo>
                  <a:pt x="40" y="13"/>
                </a:lnTo>
                <a:lnTo>
                  <a:pt x="40" y="18"/>
                </a:lnTo>
                <a:lnTo>
                  <a:pt x="42" y="16"/>
                </a:lnTo>
                <a:lnTo>
                  <a:pt x="42" y="21"/>
                </a:lnTo>
                <a:lnTo>
                  <a:pt x="42" y="14"/>
                </a:lnTo>
                <a:lnTo>
                  <a:pt x="42" y="16"/>
                </a:lnTo>
                <a:lnTo>
                  <a:pt x="43" y="13"/>
                </a:lnTo>
                <a:lnTo>
                  <a:pt x="43" y="23"/>
                </a:lnTo>
                <a:lnTo>
                  <a:pt x="43" y="11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3" name="Freeform 102"/>
          <p:cNvSpPr>
            <a:spLocks/>
          </p:cNvSpPr>
          <p:nvPr/>
        </p:nvSpPr>
        <p:spPr bwMode="auto">
          <a:xfrm>
            <a:off x="3819525" y="1208088"/>
            <a:ext cx="144463" cy="87312"/>
          </a:xfrm>
          <a:custGeom>
            <a:avLst/>
            <a:gdLst>
              <a:gd name="T0" fmla="*/ 2147483646 w 41"/>
              <a:gd name="T1" fmla="*/ 2147483646 h 25"/>
              <a:gd name="T2" fmla="*/ 2147483646 w 41"/>
              <a:gd name="T3" fmla="*/ 2147483646 h 25"/>
              <a:gd name="T4" fmla="*/ 2147483646 w 41"/>
              <a:gd name="T5" fmla="*/ 2147483646 h 25"/>
              <a:gd name="T6" fmla="*/ 2147483646 w 41"/>
              <a:gd name="T7" fmla="*/ 2147483646 h 25"/>
              <a:gd name="T8" fmla="*/ 2147483646 w 41"/>
              <a:gd name="T9" fmla="*/ 2147483646 h 25"/>
              <a:gd name="T10" fmla="*/ 2147483646 w 41"/>
              <a:gd name="T11" fmla="*/ 2147483646 h 25"/>
              <a:gd name="T12" fmla="*/ 2147483646 w 41"/>
              <a:gd name="T13" fmla="*/ 2147483646 h 25"/>
              <a:gd name="T14" fmla="*/ 2147483646 w 41"/>
              <a:gd name="T15" fmla="*/ 2147483646 h 25"/>
              <a:gd name="T16" fmla="*/ 2147483646 w 41"/>
              <a:gd name="T17" fmla="*/ 2147483646 h 25"/>
              <a:gd name="T18" fmla="*/ 2147483646 w 41"/>
              <a:gd name="T19" fmla="*/ 2147483646 h 25"/>
              <a:gd name="T20" fmla="*/ 2147483646 w 41"/>
              <a:gd name="T21" fmla="*/ 2147483646 h 25"/>
              <a:gd name="T22" fmla="*/ 2147483646 w 41"/>
              <a:gd name="T23" fmla="*/ 2147483646 h 25"/>
              <a:gd name="T24" fmla="*/ 2147483646 w 41"/>
              <a:gd name="T25" fmla="*/ 2147483646 h 25"/>
              <a:gd name="T26" fmla="*/ 2147483646 w 41"/>
              <a:gd name="T27" fmla="*/ 2147483646 h 25"/>
              <a:gd name="T28" fmla="*/ 2147483646 w 41"/>
              <a:gd name="T29" fmla="*/ 2147483646 h 25"/>
              <a:gd name="T30" fmla="*/ 2147483646 w 41"/>
              <a:gd name="T31" fmla="*/ 2147483646 h 25"/>
              <a:gd name="T32" fmla="*/ 2147483646 w 41"/>
              <a:gd name="T33" fmla="*/ 2147483646 h 25"/>
              <a:gd name="T34" fmla="*/ 2147483646 w 41"/>
              <a:gd name="T35" fmla="*/ 2147483646 h 25"/>
              <a:gd name="T36" fmla="*/ 2147483646 w 41"/>
              <a:gd name="T37" fmla="*/ 2147483646 h 25"/>
              <a:gd name="T38" fmla="*/ 2147483646 w 41"/>
              <a:gd name="T39" fmla="*/ 2147483646 h 25"/>
              <a:gd name="T40" fmla="*/ 2147483646 w 41"/>
              <a:gd name="T41" fmla="*/ 2147483646 h 25"/>
              <a:gd name="T42" fmla="*/ 2147483646 w 41"/>
              <a:gd name="T43" fmla="*/ 2147483646 h 25"/>
              <a:gd name="T44" fmla="*/ 2147483646 w 41"/>
              <a:gd name="T45" fmla="*/ 2147483646 h 25"/>
              <a:gd name="T46" fmla="*/ 2147483646 w 41"/>
              <a:gd name="T47" fmla="*/ 2147483646 h 25"/>
              <a:gd name="T48" fmla="*/ 2147483646 w 41"/>
              <a:gd name="T49" fmla="*/ 0 h 25"/>
              <a:gd name="T50" fmla="*/ 2147483646 w 41"/>
              <a:gd name="T51" fmla="*/ 2147483646 h 25"/>
              <a:gd name="T52" fmla="*/ 2147483646 w 41"/>
              <a:gd name="T53" fmla="*/ 2147483646 h 25"/>
              <a:gd name="T54" fmla="*/ 2147483646 w 41"/>
              <a:gd name="T55" fmla="*/ 2147483646 h 25"/>
              <a:gd name="T56" fmla="*/ 2147483646 w 41"/>
              <a:gd name="T57" fmla="*/ 2147483646 h 25"/>
              <a:gd name="T58" fmla="*/ 2147483646 w 41"/>
              <a:gd name="T59" fmla="*/ 2147483646 h 25"/>
              <a:gd name="T60" fmla="*/ 2147483646 w 41"/>
              <a:gd name="T61" fmla="*/ 2147483646 h 25"/>
              <a:gd name="T62" fmla="*/ 2147483646 w 41"/>
              <a:gd name="T63" fmla="*/ 2147483646 h 25"/>
              <a:gd name="T64" fmla="*/ 2147483646 w 41"/>
              <a:gd name="T65" fmla="*/ 2147483646 h 25"/>
              <a:gd name="T66" fmla="*/ 2147483646 w 41"/>
              <a:gd name="T67" fmla="*/ 2147483646 h 25"/>
              <a:gd name="T68" fmla="*/ 2147483646 w 41"/>
              <a:gd name="T69" fmla="*/ 2147483646 h 25"/>
              <a:gd name="T70" fmla="*/ 2147483646 w 41"/>
              <a:gd name="T71" fmla="*/ 2147483646 h 25"/>
              <a:gd name="T72" fmla="*/ 2147483646 w 41"/>
              <a:gd name="T73" fmla="*/ 2147483646 h 25"/>
              <a:gd name="T74" fmla="*/ 2147483646 w 41"/>
              <a:gd name="T75" fmla="*/ 2147483646 h 25"/>
              <a:gd name="T76" fmla="*/ 2147483646 w 41"/>
              <a:gd name="T77" fmla="*/ 2147483646 h 25"/>
              <a:gd name="T78" fmla="*/ 2147483646 w 41"/>
              <a:gd name="T79" fmla="*/ 2147483646 h 25"/>
              <a:gd name="T80" fmla="*/ 2147483646 w 41"/>
              <a:gd name="T81" fmla="*/ 2147483646 h 25"/>
              <a:gd name="T82" fmla="*/ 2147483646 w 41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5"/>
              <a:gd name="T128" fmla="*/ 41 w 41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5">
                <a:moveTo>
                  <a:pt x="0" y="6"/>
                </a:moveTo>
                <a:lnTo>
                  <a:pt x="0" y="18"/>
                </a:lnTo>
                <a:lnTo>
                  <a:pt x="1" y="16"/>
                </a:lnTo>
                <a:lnTo>
                  <a:pt x="1" y="6"/>
                </a:lnTo>
                <a:lnTo>
                  <a:pt x="1" y="8"/>
                </a:lnTo>
                <a:lnTo>
                  <a:pt x="2" y="9"/>
                </a:lnTo>
                <a:lnTo>
                  <a:pt x="2" y="15"/>
                </a:lnTo>
                <a:lnTo>
                  <a:pt x="2" y="8"/>
                </a:lnTo>
                <a:lnTo>
                  <a:pt x="2" y="10"/>
                </a:lnTo>
                <a:lnTo>
                  <a:pt x="4" y="13"/>
                </a:lnTo>
                <a:lnTo>
                  <a:pt x="4" y="15"/>
                </a:lnTo>
                <a:lnTo>
                  <a:pt x="4" y="6"/>
                </a:lnTo>
                <a:lnTo>
                  <a:pt x="4" y="11"/>
                </a:lnTo>
                <a:lnTo>
                  <a:pt x="5" y="13"/>
                </a:lnTo>
                <a:lnTo>
                  <a:pt x="5" y="20"/>
                </a:lnTo>
                <a:lnTo>
                  <a:pt x="5" y="6"/>
                </a:lnTo>
                <a:lnTo>
                  <a:pt x="5" y="10"/>
                </a:lnTo>
                <a:lnTo>
                  <a:pt x="6" y="11"/>
                </a:lnTo>
                <a:lnTo>
                  <a:pt x="6" y="5"/>
                </a:lnTo>
                <a:lnTo>
                  <a:pt x="6" y="13"/>
                </a:lnTo>
                <a:lnTo>
                  <a:pt x="7" y="14"/>
                </a:lnTo>
                <a:lnTo>
                  <a:pt x="7" y="15"/>
                </a:lnTo>
                <a:lnTo>
                  <a:pt x="7" y="8"/>
                </a:lnTo>
                <a:lnTo>
                  <a:pt x="7" y="9"/>
                </a:lnTo>
                <a:lnTo>
                  <a:pt x="9" y="10"/>
                </a:lnTo>
                <a:lnTo>
                  <a:pt x="9" y="14"/>
                </a:lnTo>
                <a:lnTo>
                  <a:pt x="9" y="5"/>
                </a:lnTo>
                <a:lnTo>
                  <a:pt x="9" y="6"/>
                </a:lnTo>
                <a:lnTo>
                  <a:pt x="10" y="8"/>
                </a:lnTo>
                <a:lnTo>
                  <a:pt x="10" y="25"/>
                </a:lnTo>
                <a:lnTo>
                  <a:pt x="10" y="5"/>
                </a:lnTo>
                <a:lnTo>
                  <a:pt x="10" y="16"/>
                </a:lnTo>
                <a:lnTo>
                  <a:pt x="11" y="15"/>
                </a:lnTo>
                <a:lnTo>
                  <a:pt x="11" y="5"/>
                </a:lnTo>
                <a:lnTo>
                  <a:pt x="11" y="10"/>
                </a:lnTo>
                <a:lnTo>
                  <a:pt x="12" y="10"/>
                </a:lnTo>
                <a:lnTo>
                  <a:pt x="12" y="16"/>
                </a:lnTo>
                <a:lnTo>
                  <a:pt x="12" y="6"/>
                </a:lnTo>
                <a:lnTo>
                  <a:pt x="12" y="11"/>
                </a:lnTo>
                <a:lnTo>
                  <a:pt x="14" y="10"/>
                </a:lnTo>
                <a:lnTo>
                  <a:pt x="14" y="14"/>
                </a:lnTo>
                <a:lnTo>
                  <a:pt x="14" y="3"/>
                </a:lnTo>
                <a:lnTo>
                  <a:pt x="14" y="8"/>
                </a:lnTo>
                <a:lnTo>
                  <a:pt x="15" y="9"/>
                </a:lnTo>
                <a:lnTo>
                  <a:pt x="15" y="16"/>
                </a:lnTo>
                <a:lnTo>
                  <a:pt x="15" y="6"/>
                </a:lnTo>
                <a:lnTo>
                  <a:pt x="15" y="14"/>
                </a:lnTo>
                <a:lnTo>
                  <a:pt x="16" y="11"/>
                </a:lnTo>
                <a:lnTo>
                  <a:pt x="16" y="5"/>
                </a:lnTo>
                <a:lnTo>
                  <a:pt x="16" y="15"/>
                </a:lnTo>
                <a:lnTo>
                  <a:pt x="17" y="14"/>
                </a:lnTo>
                <a:lnTo>
                  <a:pt x="17" y="15"/>
                </a:lnTo>
                <a:lnTo>
                  <a:pt x="17" y="6"/>
                </a:lnTo>
                <a:lnTo>
                  <a:pt x="17" y="10"/>
                </a:lnTo>
                <a:lnTo>
                  <a:pt x="19" y="11"/>
                </a:lnTo>
                <a:lnTo>
                  <a:pt x="19" y="13"/>
                </a:lnTo>
                <a:lnTo>
                  <a:pt x="19" y="6"/>
                </a:lnTo>
                <a:lnTo>
                  <a:pt x="19" y="11"/>
                </a:lnTo>
                <a:lnTo>
                  <a:pt x="20" y="10"/>
                </a:lnTo>
                <a:lnTo>
                  <a:pt x="20" y="16"/>
                </a:lnTo>
                <a:lnTo>
                  <a:pt x="20" y="0"/>
                </a:lnTo>
                <a:lnTo>
                  <a:pt x="20" y="15"/>
                </a:lnTo>
                <a:lnTo>
                  <a:pt x="21" y="16"/>
                </a:lnTo>
                <a:lnTo>
                  <a:pt x="21" y="8"/>
                </a:lnTo>
                <a:lnTo>
                  <a:pt x="21" y="15"/>
                </a:lnTo>
                <a:lnTo>
                  <a:pt x="22" y="16"/>
                </a:lnTo>
                <a:lnTo>
                  <a:pt x="22" y="6"/>
                </a:lnTo>
                <a:lnTo>
                  <a:pt x="22" y="11"/>
                </a:lnTo>
                <a:lnTo>
                  <a:pt x="24" y="13"/>
                </a:lnTo>
                <a:lnTo>
                  <a:pt x="24" y="16"/>
                </a:lnTo>
                <a:lnTo>
                  <a:pt x="24" y="8"/>
                </a:lnTo>
                <a:lnTo>
                  <a:pt x="24" y="15"/>
                </a:lnTo>
                <a:lnTo>
                  <a:pt x="25" y="14"/>
                </a:lnTo>
                <a:lnTo>
                  <a:pt x="25" y="19"/>
                </a:lnTo>
                <a:lnTo>
                  <a:pt x="25" y="0"/>
                </a:lnTo>
                <a:lnTo>
                  <a:pt x="25" y="14"/>
                </a:lnTo>
                <a:lnTo>
                  <a:pt x="26" y="13"/>
                </a:lnTo>
                <a:lnTo>
                  <a:pt x="26" y="19"/>
                </a:lnTo>
                <a:lnTo>
                  <a:pt x="26" y="6"/>
                </a:lnTo>
                <a:lnTo>
                  <a:pt x="26" y="10"/>
                </a:lnTo>
                <a:lnTo>
                  <a:pt x="27" y="14"/>
                </a:lnTo>
                <a:lnTo>
                  <a:pt x="27" y="19"/>
                </a:lnTo>
                <a:lnTo>
                  <a:pt x="27" y="4"/>
                </a:lnTo>
                <a:lnTo>
                  <a:pt x="27" y="9"/>
                </a:lnTo>
                <a:lnTo>
                  <a:pt x="29" y="10"/>
                </a:lnTo>
                <a:lnTo>
                  <a:pt x="29" y="19"/>
                </a:lnTo>
                <a:lnTo>
                  <a:pt x="29" y="8"/>
                </a:lnTo>
                <a:lnTo>
                  <a:pt x="29" y="15"/>
                </a:lnTo>
                <a:lnTo>
                  <a:pt x="30" y="14"/>
                </a:lnTo>
                <a:lnTo>
                  <a:pt x="30" y="19"/>
                </a:lnTo>
                <a:lnTo>
                  <a:pt x="30" y="6"/>
                </a:lnTo>
                <a:lnTo>
                  <a:pt x="30" y="9"/>
                </a:lnTo>
                <a:lnTo>
                  <a:pt x="31" y="11"/>
                </a:lnTo>
                <a:lnTo>
                  <a:pt x="31" y="15"/>
                </a:lnTo>
                <a:lnTo>
                  <a:pt x="31" y="8"/>
                </a:lnTo>
                <a:lnTo>
                  <a:pt x="31" y="11"/>
                </a:lnTo>
                <a:lnTo>
                  <a:pt x="32" y="10"/>
                </a:lnTo>
                <a:lnTo>
                  <a:pt x="32" y="14"/>
                </a:lnTo>
                <a:lnTo>
                  <a:pt x="32" y="8"/>
                </a:lnTo>
                <a:lnTo>
                  <a:pt x="32" y="14"/>
                </a:lnTo>
                <a:lnTo>
                  <a:pt x="34" y="14"/>
                </a:lnTo>
                <a:lnTo>
                  <a:pt x="34" y="6"/>
                </a:lnTo>
                <a:lnTo>
                  <a:pt x="34" y="11"/>
                </a:lnTo>
                <a:lnTo>
                  <a:pt x="35" y="9"/>
                </a:lnTo>
                <a:lnTo>
                  <a:pt x="35" y="21"/>
                </a:lnTo>
                <a:lnTo>
                  <a:pt x="35" y="1"/>
                </a:lnTo>
                <a:lnTo>
                  <a:pt x="35" y="11"/>
                </a:lnTo>
                <a:lnTo>
                  <a:pt x="36" y="15"/>
                </a:lnTo>
                <a:lnTo>
                  <a:pt x="36" y="20"/>
                </a:lnTo>
                <a:lnTo>
                  <a:pt x="36" y="5"/>
                </a:lnTo>
                <a:lnTo>
                  <a:pt x="36" y="11"/>
                </a:lnTo>
                <a:lnTo>
                  <a:pt x="37" y="9"/>
                </a:lnTo>
                <a:lnTo>
                  <a:pt x="37" y="18"/>
                </a:lnTo>
                <a:lnTo>
                  <a:pt x="37" y="5"/>
                </a:lnTo>
                <a:lnTo>
                  <a:pt x="37" y="10"/>
                </a:lnTo>
                <a:lnTo>
                  <a:pt x="39" y="13"/>
                </a:lnTo>
                <a:lnTo>
                  <a:pt x="39" y="15"/>
                </a:lnTo>
                <a:lnTo>
                  <a:pt x="39" y="6"/>
                </a:lnTo>
                <a:lnTo>
                  <a:pt x="39" y="8"/>
                </a:lnTo>
                <a:lnTo>
                  <a:pt x="40" y="9"/>
                </a:lnTo>
                <a:lnTo>
                  <a:pt x="40" y="21"/>
                </a:lnTo>
                <a:lnTo>
                  <a:pt x="40" y="3"/>
                </a:lnTo>
                <a:lnTo>
                  <a:pt x="40" y="8"/>
                </a:lnTo>
                <a:lnTo>
                  <a:pt x="41" y="9"/>
                </a:lnTo>
                <a:lnTo>
                  <a:pt x="41" y="14"/>
                </a:lnTo>
                <a:lnTo>
                  <a:pt x="41" y="5"/>
                </a:lnTo>
                <a:lnTo>
                  <a:pt x="41" y="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4" name="Freeform 103"/>
          <p:cNvSpPr>
            <a:spLocks/>
          </p:cNvSpPr>
          <p:nvPr/>
        </p:nvSpPr>
        <p:spPr bwMode="auto">
          <a:xfrm>
            <a:off x="3963988" y="1190625"/>
            <a:ext cx="168275" cy="104775"/>
          </a:xfrm>
          <a:custGeom>
            <a:avLst/>
            <a:gdLst>
              <a:gd name="T0" fmla="*/ 2147483646 w 48"/>
              <a:gd name="T1" fmla="*/ 2147483646 h 30"/>
              <a:gd name="T2" fmla="*/ 2147483646 w 48"/>
              <a:gd name="T3" fmla="*/ 2147483646 h 30"/>
              <a:gd name="T4" fmla="*/ 2147483646 w 48"/>
              <a:gd name="T5" fmla="*/ 2147483646 h 30"/>
              <a:gd name="T6" fmla="*/ 2147483646 w 48"/>
              <a:gd name="T7" fmla="*/ 2147483646 h 30"/>
              <a:gd name="T8" fmla="*/ 2147483646 w 48"/>
              <a:gd name="T9" fmla="*/ 2147483646 h 30"/>
              <a:gd name="T10" fmla="*/ 2147483646 w 48"/>
              <a:gd name="T11" fmla="*/ 2147483646 h 30"/>
              <a:gd name="T12" fmla="*/ 2147483646 w 48"/>
              <a:gd name="T13" fmla="*/ 2147483646 h 30"/>
              <a:gd name="T14" fmla="*/ 2147483646 w 48"/>
              <a:gd name="T15" fmla="*/ 2147483646 h 30"/>
              <a:gd name="T16" fmla="*/ 2147483646 w 48"/>
              <a:gd name="T17" fmla="*/ 2147483646 h 30"/>
              <a:gd name="T18" fmla="*/ 2147483646 w 48"/>
              <a:gd name="T19" fmla="*/ 2147483646 h 30"/>
              <a:gd name="T20" fmla="*/ 2147483646 w 48"/>
              <a:gd name="T21" fmla="*/ 2147483646 h 30"/>
              <a:gd name="T22" fmla="*/ 2147483646 w 48"/>
              <a:gd name="T23" fmla="*/ 2147483646 h 30"/>
              <a:gd name="T24" fmla="*/ 2147483646 w 48"/>
              <a:gd name="T25" fmla="*/ 2147483646 h 30"/>
              <a:gd name="T26" fmla="*/ 2147483646 w 48"/>
              <a:gd name="T27" fmla="*/ 2147483646 h 30"/>
              <a:gd name="T28" fmla="*/ 2147483646 w 48"/>
              <a:gd name="T29" fmla="*/ 2147483646 h 30"/>
              <a:gd name="T30" fmla="*/ 2147483646 w 48"/>
              <a:gd name="T31" fmla="*/ 2147483646 h 30"/>
              <a:gd name="T32" fmla="*/ 2147483646 w 48"/>
              <a:gd name="T33" fmla="*/ 2147483646 h 30"/>
              <a:gd name="T34" fmla="*/ 2147483646 w 48"/>
              <a:gd name="T35" fmla="*/ 2147483646 h 30"/>
              <a:gd name="T36" fmla="*/ 2147483646 w 48"/>
              <a:gd name="T37" fmla="*/ 2147483646 h 30"/>
              <a:gd name="T38" fmla="*/ 2147483646 w 48"/>
              <a:gd name="T39" fmla="*/ 2147483646 h 30"/>
              <a:gd name="T40" fmla="*/ 2147483646 w 48"/>
              <a:gd name="T41" fmla="*/ 2147483646 h 30"/>
              <a:gd name="T42" fmla="*/ 2147483646 w 48"/>
              <a:gd name="T43" fmla="*/ 2147483646 h 30"/>
              <a:gd name="T44" fmla="*/ 2147483646 w 48"/>
              <a:gd name="T45" fmla="*/ 2147483646 h 30"/>
              <a:gd name="T46" fmla="*/ 2147483646 w 48"/>
              <a:gd name="T47" fmla="*/ 2147483646 h 30"/>
              <a:gd name="T48" fmla="*/ 2147483646 w 48"/>
              <a:gd name="T49" fmla="*/ 2147483646 h 30"/>
              <a:gd name="T50" fmla="*/ 2147483646 w 48"/>
              <a:gd name="T51" fmla="*/ 2147483646 h 30"/>
              <a:gd name="T52" fmla="*/ 2147483646 w 48"/>
              <a:gd name="T53" fmla="*/ 2147483646 h 30"/>
              <a:gd name="T54" fmla="*/ 2147483646 w 48"/>
              <a:gd name="T55" fmla="*/ 2147483646 h 30"/>
              <a:gd name="T56" fmla="*/ 2147483646 w 48"/>
              <a:gd name="T57" fmla="*/ 2147483646 h 30"/>
              <a:gd name="T58" fmla="*/ 2147483646 w 48"/>
              <a:gd name="T59" fmla="*/ 2147483646 h 30"/>
              <a:gd name="T60" fmla="*/ 2147483646 w 48"/>
              <a:gd name="T61" fmla="*/ 2147483646 h 30"/>
              <a:gd name="T62" fmla="*/ 2147483646 w 48"/>
              <a:gd name="T63" fmla="*/ 2147483646 h 30"/>
              <a:gd name="T64" fmla="*/ 2147483646 w 48"/>
              <a:gd name="T65" fmla="*/ 2147483646 h 30"/>
              <a:gd name="T66" fmla="*/ 2147483646 w 48"/>
              <a:gd name="T67" fmla="*/ 2147483646 h 30"/>
              <a:gd name="T68" fmla="*/ 2147483646 w 48"/>
              <a:gd name="T69" fmla="*/ 2147483646 h 30"/>
              <a:gd name="T70" fmla="*/ 2147483646 w 48"/>
              <a:gd name="T71" fmla="*/ 2147483646 h 30"/>
              <a:gd name="T72" fmla="*/ 2147483646 w 48"/>
              <a:gd name="T73" fmla="*/ 2147483646 h 30"/>
              <a:gd name="T74" fmla="*/ 2147483646 w 48"/>
              <a:gd name="T75" fmla="*/ 2147483646 h 30"/>
              <a:gd name="T76" fmla="*/ 2147483646 w 48"/>
              <a:gd name="T77" fmla="*/ 2147483646 h 30"/>
              <a:gd name="T78" fmla="*/ 2147483646 w 48"/>
              <a:gd name="T79" fmla="*/ 2147483646 h 30"/>
              <a:gd name="T80" fmla="*/ 2147483646 w 48"/>
              <a:gd name="T81" fmla="*/ 2147483646 h 30"/>
              <a:gd name="T82" fmla="*/ 2147483646 w 48"/>
              <a:gd name="T83" fmla="*/ 2147483646 h 3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8"/>
              <a:gd name="T127" fmla="*/ 0 h 30"/>
              <a:gd name="T128" fmla="*/ 48 w 48"/>
              <a:gd name="T129" fmla="*/ 30 h 3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8" h="30">
                <a:moveTo>
                  <a:pt x="0" y="11"/>
                </a:moveTo>
                <a:lnTo>
                  <a:pt x="1" y="13"/>
                </a:lnTo>
                <a:lnTo>
                  <a:pt x="1" y="10"/>
                </a:lnTo>
                <a:lnTo>
                  <a:pt x="1" y="21"/>
                </a:lnTo>
                <a:lnTo>
                  <a:pt x="3" y="20"/>
                </a:lnTo>
                <a:lnTo>
                  <a:pt x="3" y="10"/>
                </a:lnTo>
                <a:lnTo>
                  <a:pt x="4" y="13"/>
                </a:lnTo>
                <a:lnTo>
                  <a:pt x="4" y="20"/>
                </a:lnTo>
                <a:lnTo>
                  <a:pt x="4" y="10"/>
                </a:lnTo>
                <a:lnTo>
                  <a:pt x="4" y="14"/>
                </a:lnTo>
                <a:lnTo>
                  <a:pt x="5" y="15"/>
                </a:lnTo>
                <a:lnTo>
                  <a:pt x="5" y="20"/>
                </a:lnTo>
                <a:lnTo>
                  <a:pt x="5" y="19"/>
                </a:lnTo>
                <a:lnTo>
                  <a:pt x="6" y="18"/>
                </a:lnTo>
                <a:lnTo>
                  <a:pt x="6" y="13"/>
                </a:lnTo>
                <a:lnTo>
                  <a:pt x="6" y="19"/>
                </a:lnTo>
                <a:lnTo>
                  <a:pt x="8" y="18"/>
                </a:lnTo>
                <a:lnTo>
                  <a:pt x="8" y="13"/>
                </a:lnTo>
                <a:lnTo>
                  <a:pt x="8" y="15"/>
                </a:lnTo>
                <a:lnTo>
                  <a:pt x="9" y="16"/>
                </a:lnTo>
                <a:lnTo>
                  <a:pt x="9" y="21"/>
                </a:lnTo>
                <a:lnTo>
                  <a:pt x="9" y="3"/>
                </a:lnTo>
                <a:lnTo>
                  <a:pt x="9" y="19"/>
                </a:lnTo>
                <a:lnTo>
                  <a:pt x="10" y="18"/>
                </a:lnTo>
                <a:lnTo>
                  <a:pt x="10" y="21"/>
                </a:lnTo>
                <a:lnTo>
                  <a:pt x="10" y="13"/>
                </a:lnTo>
                <a:lnTo>
                  <a:pt x="10" y="19"/>
                </a:lnTo>
                <a:lnTo>
                  <a:pt x="11" y="20"/>
                </a:lnTo>
                <a:lnTo>
                  <a:pt x="11" y="23"/>
                </a:lnTo>
                <a:lnTo>
                  <a:pt x="11" y="9"/>
                </a:lnTo>
                <a:lnTo>
                  <a:pt x="11" y="11"/>
                </a:lnTo>
                <a:lnTo>
                  <a:pt x="13" y="8"/>
                </a:lnTo>
                <a:lnTo>
                  <a:pt x="13" y="24"/>
                </a:lnTo>
                <a:lnTo>
                  <a:pt x="13" y="18"/>
                </a:lnTo>
                <a:lnTo>
                  <a:pt x="14" y="16"/>
                </a:lnTo>
                <a:lnTo>
                  <a:pt x="14" y="23"/>
                </a:lnTo>
                <a:lnTo>
                  <a:pt x="14" y="9"/>
                </a:lnTo>
                <a:lnTo>
                  <a:pt x="14" y="15"/>
                </a:lnTo>
                <a:lnTo>
                  <a:pt x="15" y="18"/>
                </a:lnTo>
                <a:lnTo>
                  <a:pt x="15" y="20"/>
                </a:lnTo>
                <a:lnTo>
                  <a:pt x="15" y="13"/>
                </a:lnTo>
                <a:lnTo>
                  <a:pt x="16" y="14"/>
                </a:lnTo>
                <a:lnTo>
                  <a:pt x="16" y="24"/>
                </a:lnTo>
                <a:lnTo>
                  <a:pt x="16" y="13"/>
                </a:lnTo>
                <a:lnTo>
                  <a:pt x="16" y="14"/>
                </a:lnTo>
                <a:lnTo>
                  <a:pt x="18" y="11"/>
                </a:lnTo>
                <a:lnTo>
                  <a:pt x="18" y="21"/>
                </a:lnTo>
                <a:lnTo>
                  <a:pt x="19" y="20"/>
                </a:lnTo>
                <a:lnTo>
                  <a:pt x="19" y="21"/>
                </a:lnTo>
                <a:lnTo>
                  <a:pt x="19" y="16"/>
                </a:lnTo>
                <a:lnTo>
                  <a:pt x="20" y="15"/>
                </a:lnTo>
                <a:lnTo>
                  <a:pt x="20" y="14"/>
                </a:lnTo>
                <a:lnTo>
                  <a:pt x="20" y="19"/>
                </a:lnTo>
                <a:lnTo>
                  <a:pt x="21" y="18"/>
                </a:lnTo>
                <a:lnTo>
                  <a:pt x="21" y="21"/>
                </a:lnTo>
                <a:lnTo>
                  <a:pt x="21" y="8"/>
                </a:lnTo>
                <a:lnTo>
                  <a:pt x="21" y="13"/>
                </a:lnTo>
                <a:lnTo>
                  <a:pt x="23" y="14"/>
                </a:lnTo>
                <a:lnTo>
                  <a:pt x="23" y="24"/>
                </a:lnTo>
                <a:lnTo>
                  <a:pt x="23" y="14"/>
                </a:lnTo>
                <a:lnTo>
                  <a:pt x="24" y="11"/>
                </a:lnTo>
                <a:lnTo>
                  <a:pt x="24" y="29"/>
                </a:lnTo>
                <a:lnTo>
                  <a:pt x="24" y="10"/>
                </a:lnTo>
                <a:lnTo>
                  <a:pt x="24" y="19"/>
                </a:lnTo>
                <a:lnTo>
                  <a:pt x="25" y="18"/>
                </a:lnTo>
                <a:lnTo>
                  <a:pt x="25" y="20"/>
                </a:lnTo>
                <a:lnTo>
                  <a:pt x="25" y="13"/>
                </a:lnTo>
                <a:lnTo>
                  <a:pt x="25" y="15"/>
                </a:lnTo>
                <a:lnTo>
                  <a:pt x="26" y="19"/>
                </a:lnTo>
                <a:lnTo>
                  <a:pt x="26" y="20"/>
                </a:lnTo>
                <a:lnTo>
                  <a:pt x="26" y="10"/>
                </a:lnTo>
                <a:lnTo>
                  <a:pt x="26" y="18"/>
                </a:lnTo>
                <a:lnTo>
                  <a:pt x="28" y="19"/>
                </a:lnTo>
                <a:lnTo>
                  <a:pt x="28" y="20"/>
                </a:lnTo>
                <a:lnTo>
                  <a:pt x="28" y="11"/>
                </a:lnTo>
                <a:lnTo>
                  <a:pt x="28" y="15"/>
                </a:lnTo>
                <a:lnTo>
                  <a:pt x="29" y="16"/>
                </a:lnTo>
                <a:lnTo>
                  <a:pt x="29" y="30"/>
                </a:lnTo>
                <a:lnTo>
                  <a:pt x="29" y="6"/>
                </a:lnTo>
                <a:lnTo>
                  <a:pt x="29" y="11"/>
                </a:lnTo>
                <a:lnTo>
                  <a:pt x="30" y="13"/>
                </a:lnTo>
                <a:lnTo>
                  <a:pt x="30" y="25"/>
                </a:lnTo>
                <a:lnTo>
                  <a:pt x="30" y="9"/>
                </a:lnTo>
                <a:lnTo>
                  <a:pt x="30" y="15"/>
                </a:lnTo>
                <a:lnTo>
                  <a:pt x="31" y="14"/>
                </a:lnTo>
                <a:lnTo>
                  <a:pt x="31" y="25"/>
                </a:lnTo>
                <a:lnTo>
                  <a:pt x="31" y="10"/>
                </a:lnTo>
                <a:lnTo>
                  <a:pt x="31" y="24"/>
                </a:lnTo>
                <a:lnTo>
                  <a:pt x="33" y="23"/>
                </a:lnTo>
                <a:lnTo>
                  <a:pt x="33" y="11"/>
                </a:lnTo>
                <a:lnTo>
                  <a:pt x="33" y="20"/>
                </a:lnTo>
                <a:lnTo>
                  <a:pt x="34" y="19"/>
                </a:lnTo>
                <a:lnTo>
                  <a:pt x="34" y="10"/>
                </a:lnTo>
                <a:lnTo>
                  <a:pt x="34" y="13"/>
                </a:lnTo>
                <a:lnTo>
                  <a:pt x="35" y="14"/>
                </a:lnTo>
                <a:lnTo>
                  <a:pt x="35" y="18"/>
                </a:lnTo>
                <a:lnTo>
                  <a:pt x="35" y="11"/>
                </a:lnTo>
                <a:lnTo>
                  <a:pt x="36" y="10"/>
                </a:lnTo>
                <a:lnTo>
                  <a:pt x="36" y="25"/>
                </a:lnTo>
                <a:lnTo>
                  <a:pt x="36" y="16"/>
                </a:lnTo>
                <a:lnTo>
                  <a:pt x="38" y="18"/>
                </a:lnTo>
                <a:lnTo>
                  <a:pt x="38" y="10"/>
                </a:lnTo>
                <a:lnTo>
                  <a:pt x="38" y="15"/>
                </a:lnTo>
                <a:lnTo>
                  <a:pt x="39" y="18"/>
                </a:lnTo>
                <a:lnTo>
                  <a:pt x="39" y="19"/>
                </a:lnTo>
                <a:lnTo>
                  <a:pt x="39" y="0"/>
                </a:lnTo>
                <a:lnTo>
                  <a:pt x="39" y="3"/>
                </a:lnTo>
                <a:lnTo>
                  <a:pt x="40" y="5"/>
                </a:lnTo>
                <a:lnTo>
                  <a:pt x="40" y="21"/>
                </a:lnTo>
                <a:lnTo>
                  <a:pt x="40" y="18"/>
                </a:lnTo>
                <a:lnTo>
                  <a:pt x="41" y="16"/>
                </a:lnTo>
                <a:lnTo>
                  <a:pt x="41" y="26"/>
                </a:lnTo>
                <a:lnTo>
                  <a:pt x="41" y="10"/>
                </a:lnTo>
                <a:lnTo>
                  <a:pt x="41" y="14"/>
                </a:lnTo>
                <a:lnTo>
                  <a:pt x="43" y="13"/>
                </a:lnTo>
                <a:lnTo>
                  <a:pt x="43" y="19"/>
                </a:lnTo>
                <a:lnTo>
                  <a:pt x="43" y="15"/>
                </a:lnTo>
                <a:lnTo>
                  <a:pt x="44" y="19"/>
                </a:lnTo>
                <a:lnTo>
                  <a:pt x="44" y="25"/>
                </a:lnTo>
                <a:lnTo>
                  <a:pt x="44" y="8"/>
                </a:lnTo>
                <a:lnTo>
                  <a:pt x="45" y="10"/>
                </a:lnTo>
                <a:lnTo>
                  <a:pt x="45" y="21"/>
                </a:lnTo>
                <a:lnTo>
                  <a:pt x="45" y="19"/>
                </a:lnTo>
                <a:lnTo>
                  <a:pt x="46" y="18"/>
                </a:lnTo>
                <a:lnTo>
                  <a:pt x="46" y="21"/>
                </a:lnTo>
                <a:lnTo>
                  <a:pt x="46" y="15"/>
                </a:lnTo>
                <a:lnTo>
                  <a:pt x="48" y="1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5" name="Freeform 104"/>
          <p:cNvSpPr>
            <a:spLocks/>
          </p:cNvSpPr>
          <p:nvPr/>
        </p:nvSpPr>
        <p:spPr bwMode="auto">
          <a:xfrm>
            <a:off x="4132263" y="1203325"/>
            <a:ext cx="150812" cy="95250"/>
          </a:xfrm>
          <a:custGeom>
            <a:avLst/>
            <a:gdLst>
              <a:gd name="T0" fmla="*/ 0 w 43"/>
              <a:gd name="T1" fmla="*/ 2147483646 h 27"/>
              <a:gd name="T2" fmla="*/ 2147483646 w 43"/>
              <a:gd name="T3" fmla="*/ 2147483646 h 27"/>
              <a:gd name="T4" fmla="*/ 2147483646 w 43"/>
              <a:gd name="T5" fmla="*/ 2147483646 h 27"/>
              <a:gd name="T6" fmla="*/ 2147483646 w 43"/>
              <a:gd name="T7" fmla="*/ 2147483646 h 27"/>
              <a:gd name="T8" fmla="*/ 2147483646 w 43"/>
              <a:gd name="T9" fmla="*/ 2147483646 h 27"/>
              <a:gd name="T10" fmla="*/ 2147483646 w 43"/>
              <a:gd name="T11" fmla="*/ 2147483646 h 27"/>
              <a:gd name="T12" fmla="*/ 2147483646 w 43"/>
              <a:gd name="T13" fmla="*/ 2147483646 h 27"/>
              <a:gd name="T14" fmla="*/ 2147483646 w 43"/>
              <a:gd name="T15" fmla="*/ 2147483646 h 27"/>
              <a:gd name="T16" fmla="*/ 2147483646 w 43"/>
              <a:gd name="T17" fmla="*/ 2147483646 h 27"/>
              <a:gd name="T18" fmla="*/ 2147483646 w 43"/>
              <a:gd name="T19" fmla="*/ 2147483646 h 27"/>
              <a:gd name="T20" fmla="*/ 2147483646 w 43"/>
              <a:gd name="T21" fmla="*/ 2147483646 h 27"/>
              <a:gd name="T22" fmla="*/ 2147483646 w 43"/>
              <a:gd name="T23" fmla="*/ 2147483646 h 27"/>
              <a:gd name="T24" fmla="*/ 2147483646 w 43"/>
              <a:gd name="T25" fmla="*/ 2147483646 h 27"/>
              <a:gd name="T26" fmla="*/ 2147483646 w 43"/>
              <a:gd name="T27" fmla="*/ 2147483646 h 27"/>
              <a:gd name="T28" fmla="*/ 2147483646 w 43"/>
              <a:gd name="T29" fmla="*/ 2147483646 h 27"/>
              <a:gd name="T30" fmla="*/ 2147483646 w 43"/>
              <a:gd name="T31" fmla="*/ 2147483646 h 27"/>
              <a:gd name="T32" fmla="*/ 2147483646 w 43"/>
              <a:gd name="T33" fmla="*/ 2147483646 h 27"/>
              <a:gd name="T34" fmla="*/ 2147483646 w 43"/>
              <a:gd name="T35" fmla="*/ 2147483646 h 27"/>
              <a:gd name="T36" fmla="*/ 2147483646 w 43"/>
              <a:gd name="T37" fmla="*/ 2147483646 h 27"/>
              <a:gd name="T38" fmla="*/ 2147483646 w 43"/>
              <a:gd name="T39" fmla="*/ 2147483646 h 27"/>
              <a:gd name="T40" fmla="*/ 2147483646 w 43"/>
              <a:gd name="T41" fmla="*/ 2147483646 h 27"/>
              <a:gd name="T42" fmla="*/ 2147483646 w 43"/>
              <a:gd name="T43" fmla="*/ 2147483646 h 27"/>
              <a:gd name="T44" fmla="*/ 2147483646 w 43"/>
              <a:gd name="T45" fmla="*/ 2147483646 h 27"/>
              <a:gd name="T46" fmla="*/ 2147483646 w 43"/>
              <a:gd name="T47" fmla="*/ 2147483646 h 27"/>
              <a:gd name="T48" fmla="*/ 2147483646 w 43"/>
              <a:gd name="T49" fmla="*/ 2147483646 h 27"/>
              <a:gd name="T50" fmla="*/ 2147483646 w 43"/>
              <a:gd name="T51" fmla="*/ 2147483646 h 27"/>
              <a:gd name="T52" fmla="*/ 2147483646 w 43"/>
              <a:gd name="T53" fmla="*/ 2147483646 h 27"/>
              <a:gd name="T54" fmla="*/ 2147483646 w 43"/>
              <a:gd name="T55" fmla="*/ 0 h 27"/>
              <a:gd name="T56" fmla="*/ 2147483646 w 43"/>
              <a:gd name="T57" fmla="*/ 2147483646 h 27"/>
              <a:gd name="T58" fmla="*/ 2147483646 w 43"/>
              <a:gd name="T59" fmla="*/ 2147483646 h 27"/>
              <a:gd name="T60" fmla="*/ 2147483646 w 43"/>
              <a:gd name="T61" fmla="*/ 2147483646 h 27"/>
              <a:gd name="T62" fmla="*/ 2147483646 w 43"/>
              <a:gd name="T63" fmla="*/ 2147483646 h 27"/>
              <a:gd name="T64" fmla="*/ 2147483646 w 43"/>
              <a:gd name="T65" fmla="*/ 2147483646 h 27"/>
              <a:gd name="T66" fmla="*/ 2147483646 w 43"/>
              <a:gd name="T67" fmla="*/ 2147483646 h 27"/>
              <a:gd name="T68" fmla="*/ 2147483646 w 43"/>
              <a:gd name="T69" fmla="*/ 2147483646 h 27"/>
              <a:gd name="T70" fmla="*/ 2147483646 w 43"/>
              <a:gd name="T71" fmla="*/ 2147483646 h 27"/>
              <a:gd name="T72" fmla="*/ 2147483646 w 43"/>
              <a:gd name="T73" fmla="*/ 2147483646 h 27"/>
              <a:gd name="T74" fmla="*/ 2147483646 w 43"/>
              <a:gd name="T75" fmla="*/ 2147483646 h 27"/>
              <a:gd name="T76" fmla="*/ 2147483646 w 43"/>
              <a:gd name="T77" fmla="*/ 2147483646 h 27"/>
              <a:gd name="T78" fmla="*/ 2147483646 w 43"/>
              <a:gd name="T79" fmla="*/ 2147483646 h 27"/>
              <a:gd name="T80" fmla="*/ 2147483646 w 43"/>
              <a:gd name="T81" fmla="*/ 2147483646 h 27"/>
              <a:gd name="T82" fmla="*/ 2147483646 w 43"/>
              <a:gd name="T83" fmla="*/ 2147483646 h 2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7"/>
              <a:gd name="T128" fmla="*/ 43 w 43"/>
              <a:gd name="T129" fmla="*/ 27 h 2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7">
                <a:moveTo>
                  <a:pt x="0" y="12"/>
                </a:moveTo>
                <a:lnTo>
                  <a:pt x="0" y="17"/>
                </a:lnTo>
                <a:lnTo>
                  <a:pt x="0" y="5"/>
                </a:lnTo>
                <a:lnTo>
                  <a:pt x="0" y="11"/>
                </a:lnTo>
                <a:lnTo>
                  <a:pt x="1" y="14"/>
                </a:lnTo>
                <a:lnTo>
                  <a:pt x="1" y="19"/>
                </a:lnTo>
                <a:lnTo>
                  <a:pt x="1" y="5"/>
                </a:lnTo>
                <a:lnTo>
                  <a:pt x="2" y="7"/>
                </a:lnTo>
                <a:lnTo>
                  <a:pt x="2" y="17"/>
                </a:lnTo>
                <a:lnTo>
                  <a:pt x="2" y="16"/>
                </a:lnTo>
                <a:lnTo>
                  <a:pt x="3" y="17"/>
                </a:lnTo>
                <a:lnTo>
                  <a:pt x="3" y="6"/>
                </a:lnTo>
                <a:lnTo>
                  <a:pt x="3" y="7"/>
                </a:lnTo>
                <a:lnTo>
                  <a:pt x="5" y="12"/>
                </a:lnTo>
                <a:lnTo>
                  <a:pt x="5" y="17"/>
                </a:lnTo>
                <a:lnTo>
                  <a:pt x="5" y="10"/>
                </a:lnTo>
                <a:lnTo>
                  <a:pt x="5" y="15"/>
                </a:lnTo>
                <a:lnTo>
                  <a:pt x="6" y="16"/>
                </a:lnTo>
                <a:lnTo>
                  <a:pt x="6" y="6"/>
                </a:lnTo>
                <a:lnTo>
                  <a:pt x="6" y="19"/>
                </a:lnTo>
                <a:lnTo>
                  <a:pt x="7" y="22"/>
                </a:lnTo>
                <a:lnTo>
                  <a:pt x="7" y="6"/>
                </a:lnTo>
                <a:lnTo>
                  <a:pt x="7" y="14"/>
                </a:lnTo>
                <a:lnTo>
                  <a:pt x="8" y="12"/>
                </a:lnTo>
                <a:lnTo>
                  <a:pt x="8" y="14"/>
                </a:lnTo>
                <a:lnTo>
                  <a:pt x="8" y="5"/>
                </a:lnTo>
                <a:lnTo>
                  <a:pt x="8" y="14"/>
                </a:lnTo>
                <a:lnTo>
                  <a:pt x="10" y="15"/>
                </a:lnTo>
                <a:lnTo>
                  <a:pt x="10" y="19"/>
                </a:lnTo>
                <a:lnTo>
                  <a:pt x="10" y="7"/>
                </a:lnTo>
                <a:lnTo>
                  <a:pt x="10" y="12"/>
                </a:lnTo>
                <a:lnTo>
                  <a:pt x="11" y="14"/>
                </a:lnTo>
                <a:lnTo>
                  <a:pt x="11" y="16"/>
                </a:lnTo>
                <a:lnTo>
                  <a:pt x="11" y="1"/>
                </a:lnTo>
                <a:lnTo>
                  <a:pt x="11" y="7"/>
                </a:lnTo>
                <a:lnTo>
                  <a:pt x="12" y="14"/>
                </a:lnTo>
                <a:lnTo>
                  <a:pt x="12" y="27"/>
                </a:lnTo>
                <a:lnTo>
                  <a:pt x="12" y="11"/>
                </a:lnTo>
                <a:lnTo>
                  <a:pt x="13" y="10"/>
                </a:lnTo>
                <a:lnTo>
                  <a:pt x="13" y="15"/>
                </a:lnTo>
                <a:lnTo>
                  <a:pt x="13" y="9"/>
                </a:lnTo>
                <a:lnTo>
                  <a:pt x="15" y="12"/>
                </a:lnTo>
                <a:lnTo>
                  <a:pt x="15" y="17"/>
                </a:lnTo>
                <a:lnTo>
                  <a:pt x="15" y="6"/>
                </a:lnTo>
                <a:lnTo>
                  <a:pt x="15" y="10"/>
                </a:lnTo>
                <a:lnTo>
                  <a:pt x="16" y="14"/>
                </a:lnTo>
                <a:lnTo>
                  <a:pt x="16" y="15"/>
                </a:lnTo>
                <a:lnTo>
                  <a:pt x="16" y="6"/>
                </a:lnTo>
                <a:lnTo>
                  <a:pt x="17" y="7"/>
                </a:lnTo>
                <a:lnTo>
                  <a:pt x="17" y="15"/>
                </a:lnTo>
                <a:lnTo>
                  <a:pt x="17" y="6"/>
                </a:lnTo>
                <a:lnTo>
                  <a:pt x="17" y="14"/>
                </a:lnTo>
                <a:lnTo>
                  <a:pt x="18" y="12"/>
                </a:lnTo>
                <a:lnTo>
                  <a:pt x="18" y="16"/>
                </a:lnTo>
                <a:lnTo>
                  <a:pt x="18" y="7"/>
                </a:lnTo>
                <a:lnTo>
                  <a:pt x="18" y="10"/>
                </a:lnTo>
                <a:lnTo>
                  <a:pt x="20" y="11"/>
                </a:lnTo>
                <a:lnTo>
                  <a:pt x="20" y="17"/>
                </a:lnTo>
                <a:lnTo>
                  <a:pt x="20" y="6"/>
                </a:lnTo>
                <a:lnTo>
                  <a:pt x="20" y="10"/>
                </a:lnTo>
                <a:lnTo>
                  <a:pt x="21" y="6"/>
                </a:lnTo>
                <a:lnTo>
                  <a:pt x="21" y="15"/>
                </a:lnTo>
                <a:lnTo>
                  <a:pt x="22" y="12"/>
                </a:lnTo>
                <a:lnTo>
                  <a:pt x="22" y="19"/>
                </a:lnTo>
                <a:lnTo>
                  <a:pt x="22" y="1"/>
                </a:lnTo>
                <a:lnTo>
                  <a:pt x="22" y="15"/>
                </a:lnTo>
                <a:lnTo>
                  <a:pt x="23" y="14"/>
                </a:lnTo>
                <a:lnTo>
                  <a:pt x="23" y="19"/>
                </a:lnTo>
                <a:lnTo>
                  <a:pt x="23" y="10"/>
                </a:lnTo>
                <a:lnTo>
                  <a:pt x="23" y="15"/>
                </a:lnTo>
                <a:lnTo>
                  <a:pt x="25" y="14"/>
                </a:lnTo>
                <a:lnTo>
                  <a:pt x="25" y="17"/>
                </a:lnTo>
                <a:lnTo>
                  <a:pt x="25" y="6"/>
                </a:lnTo>
                <a:lnTo>
                  <a:pt x="25" y="12"/>
                </a:lnTo>
                <a:lnTo>
                  <a:pt x="26" y="10"/>
                </a:lnTo>
                <a:lnTo>
                  <a:pt x="26" y="17"/>
                </a:lnTo>
                <a:lnTo>
                  <a:pt x="26" y="5"/>
                </a:lnTo>
                <a:lnTo>
                  <a:pt x="26" y="16"/>
                </a:lnTo>
                <a:lnTo>
                  <a:pt x="27" y="20"/>
                </a:lnTo>
                <a:lnTo>
                  <a:pt x="27" y="21"/>
                </a:lnTo>
                <a:lnTo>
                  <a:pt x="27" y="0"/>
                </a:lnTo>
                <a:lnTo>
                  <a:pt x="27" y="10"/>
                </a:lnTo>
                <a:lnTo>
                  <a:pt x="28" y="9"/>
                </a:lnTo>
                <a:lnTo>
                  <a:pt x="28" y="16"/>
                </a:lnTo>
                <a:lnTo>
                  <a:pt x="28" y="15"/>
                </a:lnTo>
                <a:lnTo>
                  <a:pt x="30" y="16"/>
                </a:lnTo>
                <a:lnTo>
                  <a:pt x="30" y="5"/>
                </a:lnTo>
                <a:lnTo>
                  <a:pt x="30" y="17"/>
                </a:lnTo>
                <a:lnTo>
                  <a:pt x="31" y="16"/>
                </a:lnTo>
                <a:lnTo>
                  <a:pt x="31" y="11"/>
                </a:lnTo>
                <a:lnTo>
                  <a:pt x="31" y="20"/>
                </a:lnTo>
                <a:lnTo>
                  <a:pt x="32" y="17"/>
                </a:lnTo>
                <a:lnTo>
                  <a:pt x="32" y="19"/>
                </a:lnTo>
                <a:lnTo>
                  <a:pt x="32" y="10"/>
                </a:lnTo>
                <a:lnTo>
                  <a:pt x="33" y="11"/>
                </a:lnTo>
                <a:lnTo>
                  <a:pt x="33" y="15"/>
                </a:lnTo>
                <a:lnTo>
                  <a:pt x="33" y="11"/>
                </a:lnTo>
                <a:lnTo>
                  <a:pt x="35" y="12"/>
                </a:lnTo>
                <a:lnTo>
                  <a:pt x="35" y="16"/>
                </a:lnTo>
                <a:lnTo>
                  <a:pt x="35" y="6"/>
                </a:lnTo>
                <a:lnTo>
                  <a:pt x="35" y="14"/>
                </a:lnTo>
                <a:lnTo>
                  <a:pt x="36" y="10"/>
                </a:lnTo>
                <a:lnTo>
                  <a:pt x="36" y="15"/>
                </a:lnTo>
                <a:lnTo>
                  <a:pt x="36" y="9"/>
                </a:lnTo>
                <a:lnTo>
                  <a:pt x="36" y="14"/>
                </a:lnTo>
                <a:lnTo>
                  <a:pt x="37" y="11"/>
                </a:lnTo>
                <a:lnTo>
                  <a:pt x="37" y="21"/>
                </a:lnTo>
                <a:lnTo>
                  <a:pt x="37" y="10"/>
                </a:lnTo>
                <a:lnTo>
                  <a:pt x="37" y="12"/>
                </a:lnTo>
                <a:lnTo>
                  <a:pt x="38" y="11"/>
                </a:lnTo>
                <a:lnTo>
                  <a:pt x="38" y="17"/>
                </a:lnTo>
                <a:lnTo>
                  <a:pt x="38" y="6"/>
                </a:lnTo>
                <a:lnTo>
                  <a:pt x="38" y="9"/>
                </a:lnTo>
                <a:lnTo>
                  <a:pt x="40" y="7"/>
                </a:lnTo>
                <a:lnTo>
                  <a:pt x="40" y="16"/>
                </a:lnTo>
                <a:lnTo>
                  <a:pt x="41" y="15"/>
                </a:lnTo>
                <a:lnTo>
                  <a:pt x="41" y="17"/>
                </a:lnTo>
                <a:lnTo>
                  <a:pt x="41" y="7"/>
                </a:lnTo>
                <a:lnTo>
                  <a:pt x="42" y="9"/>
                </a:lnTo>
                <a:lnTo>
                  <a:pt x="42" y="24"/>
                </a:lnTo>
                <a:lnTo>
                  <a:pt x="42" y="6"/>
                </a:lnTo>
                <a:lnTo>
                  <a:pt x="42" y="16"/>
                </a:lnTo>
                <a:lnTo>
                  <a:pt x="43" y="15"/>
                </a:lnTo>
                <a:lnTo>
                  <a:pt x="43" y="1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6" name="Freeform 105"/>
          <p:cNvSpPr>
            <a:spLocks/>
          </p:cNvSpPr>
          <p:nvPr/>
        </p:nvSpPr>
        <p:spPr bwMode="auto">
          <a:xfrm>
            <a:off x="4283075" y="1182688"/>
            <a:ext cx="149225" cy="123825"/>
          </a:xfrm>
          <a:custGeom>
            <a:avLst/>
            <a:gdLst>
              <a:gd name="T0" fmla="*/ 0 w 42"/>
              <a:gd name="T1" fmla="*/ 2147483646 h 35"/>
              <a:gd name="T2" fmla="*/ 2147483646 w 42"/>
              <a:gd name="T3" fmla="*/ 2147483646 h 35"/>
              <a:gd name="T4" fmla="*/ 2147483646 w 42"/>
              <a:gd name="T5" fmla="*/ 2147483646 h 35"/>
              <a:gd name="T6" fmla="*/ 2147483646 w 42"/>
              <a:gd name="T7" fmla="*/ 2147483646 h 35"/>
              <a:gd name="T8" fmla="*/ 2147483646 w 42"/>
              <a:gd name="T9" fmla="*/ 2147483646 h 35"/>
              <a:gd name="T10" fmla="*/ 2147483646 w 42"/>
              <a:gd name="T11" fmla="*/ 2147483646 h 35"/>
              <a:gd name="T12" fmla="*/ 2147483646 w 42"/>
              <a:gd name="T13" fmla="*/ 2147483646 h 35"/>
              <a:gd name="T14" fmla="*/ 2147483646 w 42"/>
              <a:gd name="T15" fmla="*/ 2147483646 h 35"/>
              <a:gd name="T16" fmla="*/ 2147483646 w 42"/>
              <a:gd name="T17" fmla="*/ 2147483646 h 35"/>
              <a:gd name="T18" fmla="*/ 2147483646 w 42"/>
              <a:gd name="T19" fmla="*/ 2147483646 h 35"/>
              <a:gd name="T20" fmla="*/ 2147483646 w 42"/>
              <a:gd name="T21" fmla="*/ 2147483646 h 35"/>
              <a:gd name="T22" fmla="*/ 2147483646 w 42"/>
              <a:gd name="T23" fmla="*/ 2147483646 h 35"/>
              <a:gd name="T24" fmla="*/ 2147483646 w 42"/>
              <a:gd name="T25" fmla="*/ 2147483646 h 35"/>
              <a:gd name="T26" fmla="*/ 2147483646 w 42"/>
              <a:gd name="T27" fmla="*/ 2147483646 h 35"/>
              <a:gd name="T28" fmla="*/ 2147483646 w 42"/>
              <a:gd name="T29" fmla="*/ 2147483646 h 35"/>
              <a:gd name="T30" fmla="*/ 2147483646 w 42"/>
              <a:gd name="T31" fmla="*/ 2147483646 h 35"/>
              <a:gd name="T32" fmla="*/ 2147483646 w 42"/>
              <a:gd name="T33" fmla="*/ 2147483646 h 35"/>
              <a:gd name="T34" fmla="*/ 2147483646 w 42"/>
              <a:gd name="T35" fmla="*/ 2147483646 h 35"/>
              <a:gd name="T36" fmla="*/ 2147483646 w 42"/>
              <a:gd name="T37" fmla="*/ 2147483646 h 35"/>
              <a:gd name="T38" fmla="*/ 2147483646 w 42"/>
              <a:gd name="T39" fmla="*/ 2147483646 h 35"/>
              <a:gd name="T40" fmla="*/ 2147483646 w 42"/>
              <a:gd name="T41" fmla="*/ 2147483646 h 35"/>
              <a:gd name="T42" fmla="*/ 2147483646 w 42"/>
              <a:gd name="T43" fmla="*/ 2147483646 h 35"/>
              <a:gd name="T44" fmla="*/ 2147483646 w 42"/>
              <a:gd name="T45" fmla="*/ 2147483646 h 35"/>
              <a:gd name="T46" fmla="*/ 2147483646 w 42"/>
              <a:gd name="T47" fmla="*/ 2147483646 h 35"/>
              <a:gd name="T48" fmla="*/ 2147483646 w 42"/>
              <a:gd name="T49" fmla="*/ 2147483646 h 35"/>
              <a:gd name="T50" fmla="*/ 2147483646 w 42"/>
              <a:gd name="T51" fmla="*/ 2147483646 h 35"/>
              <a:gd name="T52" fmla="*/ 2147483646 w 42"/>
              <a:gd name="T53" fmla="*/ 2147483646 h 35"/>
              <a:gd name="T54" fmla="*/ 2147483646 w 42"/>
              <a:gd name="T55" fmla="*/ 2147483646 h 35"/>
              <a:gd name="T56" fmla="*/ 2147483646 w 42"/>
              <a:gd name="T57" fmla="*/ 2147483646 h 35"/>
              <a:gd name="T58" fmla="*/ 2147483646 w 42"/>
              <a:gd name="T59" fmla="*/ 2147483646 h 35"/>
              <a:gd name="T60" fmla="*/ 2147483646 w 42"/>
              <a:gd name="T61" fmla="*/ 2147483646 h 35"/>
              <a:gd name="T62" fmla="*/ 2147483646 w 42"/>
              <a:gd name="T63" fmla="*/ 2147483646 h 35"/>
              <a:gd name="T64" fmla="*/ 2147483646 w 42"/>
              <a:gd name="T65" fmla="*/ 2147483646 h 35"/>
              <a:gd name="T66" fmla="*/ 2147483646 w 42"/>
              <a:gd name="T67" fmla="*/ 2147483646 h 35"/>
              <a:gd name="T68" fmla="*/ 2147483646 w 42"/>
              <a:gd name="T69" fmla="*/ 2147483646 h 35"/>
              <a:gd name="T70" fmla="*/ 2147483646 w 42"/>
              <a:gd name="T71" fmla="*/ 2147483646 h 35"/>
              <a:gd name="T72" fmla="*/ 2147483646 w 42"/>
              <a:gd name="T73" fmla="*/ 2147483646 h 35"/>
              <a:gd name="T74" fmla="*/ 2147483646 w 42"/>
              <a:gd name="T75" fmla="*/ 2147483646 h 35"/>
              <a:gd name="T76" fmla="*/ 2147483646 w 42"/>
              <a:gd name="T77" fmla="*/ 2147483646 h 35"/>
              <a:gd name="T78" fmla="*/ 2147483646 w 42"/>
              <a:gd name="T79" fmla="*/ 2147483646 h 35"/>
              <a:gd name="T80" fmla="*/ 2147483646 w 42"/>
              <a:gd name="T81" fmla="*/ 2147483646 h 35"/>
              <a:gd name="T82" fmla="*/ 2147483646 w 42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35"/>
              <a:gd name="T128" fmla="*/ 42 w 42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35">
                <a:moveTo>
                  <a:pt x="0" y="22"/>
                </a:moveTo>
                <a:lnTo>
                  <a:pt x="0" y="13"/>
                </a:lnTo>
                <a:lnTo>
                  <a:pt x="0" y="18"/>
                </a:lnTo>
                <a:lnTo>
                  <a:pt x="2" y="17"/>
                </a:lnTo>
                <a:lnTo>
                  <a:pt x="2" y="22"/>
                </a:lnTo>
                <a:lnTo>
                  <a:pt x="2" y="15"/>
                </a:lnTo>
                <a:lnTo>
                  <a:pt x="2" y="20"/>
                </a:lnTo>
                <a:lnTo>
                  <a:pt x="3" y="18"/>
                </a:lnTo>
                <a:lnTo>
                  <a:pt x="3" y="22"/>
                </a:lnTo>
                <a:lnTo>
                  <a:pt x="3" y="10"/>
                </a:lnTo>
                <a:lnTo>
                  <a:pt x="3" y="17"/>
                </a:lnTo>
                <a:lnTo>
                  <a:pt x="4" y="21"/>
                </a:lnTo>
                <a:lnTo>
                  <a:pt x="4" y="23"/>
                </a:lnTo>
                <a:lnTo>
                  <a:pt x="4" y="8"/>
                </a:lnTo>
                <a:lnTo>
                  <a:pt x="4" y="15"/>
                </a:lnTo>
                <a:lnTo>
                  <a:pt x="5" y="16"/>
                </a:lnTo>
                <a:lnTo>
                  <a:pt x="5" y="22"/>
                </a:lnTo>
                <a:lnTo>
                  <a:pt x="5" y="13"/>
                </a:lnTo>
                <a:lnTo>
                  <a:pt x="5" y="16"/>
                </a:lnTo>
                <a:lnTo>
                  <a:pt x="7" y="18"/>
                </a:lnTo>
                <a:lnTo>
                  <a:pt x="7" y="25"/>
                </a:lnTo>
                <a:lnTo>
                  <a:pt x="7" y="8"/>
                </a:lnTo>
                <a:lnTo>
                  <a:pt x="7" y="20"/>
                </a:lnTo>
                <a:lnTo>
                  <a:pt x="8" y="18"/>
                </a:lnTo>
                <a:lnTo>
                  <a:pt x="8" y="21"/>
                </a:lnTo>
                <a:lnTo>
                  <a:pt x="8" y="11"/>
                </a:lnTo>
                <a:lnTo>
                  <a:pt x="8" y="17"/>
                </a:lnTo>
                <a:lnTo>
                  <a:pt x="9" y="16"/>
                </a:lnTo>
                <a:lnTo>
                  <a:pt x="9" y="23"/>
                </a:lnTo>
                <a:lnTo>
                  <a:pt x="9" y="5"/>
                </a:lnTo>
                <a:lnTo>
                  <a:pt x="9" y="17"/>
                </a:lnTo>
                <a:lnTo>
                  <a:pt x="10" y="16"/>
                </a:lnTo>
                <a:lnTo>
                  <a:pt x="10" y="22"/>
                </a:lnTo>
                <a:lnTo>
                  <a:pt x="10" y="15"/>
                </a:lnTo>
                <a:lnTo>
                  <a:pt x="10" y="20"/>
                </a:lnTo>
                <a:lnTo>
                  <a:pt x="12" y="18"/>
                </a:lnTo>
                <a:lnTo>
                  <a:pt x="12" y="21"/>
                </a:lnTo>
                <a:lnTo>
                  <a:pt x="12" y="11"/>
                </a:lnTo>
                <a:lnTo>
                  <a:pt x="12" y="20"/>
                </a:lnTo>
                <a:lnTo>
                  <a:pt x="13" y="21"/>
                </a:lnTo>
                <a:lnTo>
                  <a:pt x="13" y="25"/>
                </a:lnTo>
                <a:lnTo>
                  <a:pt x="13" y="13"/>
                </a:lnTo>
                <a:lnTo>
                  <a:pt x="13" y="21"/>
                </a:lnTo>
                <a:lnTo>
                  <a:pt x="14" y="22"/>
                </a:lnTo>
                <a:lnTo>
                  <a:pt x="14" y="27"/>
                </a:lnTo>
                <a:lnTo>
                  <a:pt x="14" y="0"/>
                </a:lnTo>
                <a:lnTo>
                  <a:pt x="14" y="25"/>
                </a:lnTo>
                <a:lnTo>
                  <a:pt x="15" y="26"/>
                </a:lnTo>
                <a:lnTo>
                  <a:pt x="15" y="11"/>
                </a:lnTo>
                <a:lnTo>
                  <a:pt x="15" y="22"/>
                </a:lnTo>
                <a:lnTo>
                  <a:pt x="17" y="23"/>
                </a:lnTo>
                <a:lnTo>
                  <a:pt x="17" y="26"/>
                </a:lnTo>
                <a:lnTo>
                  <a:pt x="17" y="15"/>
                </a:lnTo>
                <a:lnTo>
                  <a:pt x="17" y="17"/>
                </a:lnTo>
                <a:lnTo>
                  <a:pt x="18" y="18"/>
                </a:lnTo>
                <a:lnTo>
                  <a:pt x="18" y="22"/>
                </a:lnTo>
                <a:lnTo>
                  <a:pt x="18" y="16"/>
                </a:lnTo>
                <a:lnTo>
                  <a:pt x="18" y="18"/>
                </a:lnTo>
                <a:lnTo>
                  <a:pt x="19" y="22"/>
                </a:lnTo>
                <a:lnTo>
                  <a:pt x="19" y="26"/>
                </a:lnTo>
                <a:lnTo>
                  <a:pt x="19" y="15"/>
                </a:lnTo>
                <a:lnTo>
                  <a:pt x="19" y="17"/>
                </a:lnTo>
                <a:lnTo>
                  <a:pt x="20" y="18"/>
                </a:lnTo>
                <a:lnTo>
                  <a:pt x="20" y="22"/>
                </a:lnTo>
                <a:lnTo>
                  <a:pt x="20" y="16"/>
                </a:lnTo>
                <a:lnTo>
                  <a:pt x="20" y="21"/>
                </a:lnTo>
                <a:lnTo>
                  <a:pt x="22" y="20"/>
                </a:lnTo>
                <a:lnTo>
                  <a:pt x="22" y="25"/>
                </a:lnTo>
                <a:lnTo>
                  <a:pt x="22" y="16"/>
                </a:lnTo>
                <a:lnTo>
                  <a:pt x="22" y="21"/>
                </a:lnTo>
                <a:lnTo>
                  <a:pt x="23" y="20"/>
                </a:lnTo>
                <a:lnTo>
                  <a:pt x="23" y="22"/>
                </a:lnTo>
                <a:lnTo>
                  <a:pt x="23" y="10"/>
                </a:lnTo>
                <a:lnTo>
                  <a:pt x="23" y="18"/>
                </a:lnTo>
                <a:lnTo>
                  <a:pt x="24" y="17"/>
                </a:lnTo>
                <a:lnTo>
                  <a:pt x="24" y="25"/>
                </a:lnTo>
                <a:lnTo>
                  <a:pt x="24" y="13"/>
                </a:lnTo>
                <a:lnTo>
                  <a:pt x="24" y="16"/>
                </a:lnTo>
                <a:lnTo>
                  <a:pt x="25" y="17"/>
                </a:lnTo>
                <a:lnTo>
                  <a:pt x="25" y="22"/>
                </a:lnTo>
                <a:lnTo>
                  <a:pt x="25" y="15"/>
                </a:lnTo>
                <a:lnTo>
                  <a:pt x="27" y="18"/>
                </a:lnTo>
                <a:lnTo>
                  <a:pt x="27" y="22"/>
                </a:lnTo>
                <a:lnTo>
                  <a:pt x="27" y="15"/>
                </a:lnTo>
                <a:lnTo>
                  <a:pt x="27" y="21"/>
                </a:lnTo>
                <a:lnTo>
                  <a:pt x="28" y="22"/>
                </a:lnTo>
                <a:lnTo>
                  <a:pt x="28" y="15"/>
                </a:lnTo>
                <a:lnTo>
                  <a:pt x="29" y="17"/>
                </a:lnTo>
                <a:lnTo>
                  <a:pt x="29" y="28"/>
                </a:lnTo>
                <a:lnTo>
                  <a:pt x="29" y="7"/>
                </a:lnTo>
                <a:lnTo>
                  <a:pt x="29" y="27"/>
                </a:lnTo>
                <a:lnTo>
                  <a:pt x="30" y="27"/>
                </a:lnTo>
                <a:lnTo>
                  <a:pt x="30" y="10"/>
                </a:lnTo>
                <a:lnTo>
                  <a:pt x="30" y="20"/>
                </a:lnTo>
                <a:lnTo>
                  <a:pt x="32" y="18"/>
                </a:lnTo>
                <a:lnTo>
                  <a:pt x="32" y="35"/>
                </a:lnTo>
                <a:lnTo>
                  <a:pt x="32" y="7"/>
                </a:lnTo>
                <a:lnTo>
                  <a:pt x="32" y="10"/>
                </a:lnTo>
                <a:lnTo>
                  <a:pt x="33" y="11"/>
                </a:lnTo>
                <a:lnTo>
                  <a:pt x="33" y="21"/>
                </a:lnTo>
                <a:lnTo>
                  <a:pt x="33" y="17"/>
                </a:lnTo>
                <a:lnTo>
                  <a:pt x="34" y="18"/>
                </a:lnTo>
                <a:lnTo>
                  <a:pt x="34" y="22"/>
                </a:lnTo>
                <a:lnTo>
                  <a:pt x="34" y="11"/>
                </a:lnTo>
                <a:lnTo>
                  <a:pt x="34" y="16"/>
                </a:lnTo>
                <a:lnTo>
                  <a:pt x="35" y="17"/>
                </a:lnTo>
                <a:lnTo>
                  <a:pt x="35" y="21"/>
                </a:lnTo>
                <a:lnTo>
                  <a:pt x="35" y="15"/>
                </a:lnTo>
                <a:lnTo>
                  <a:pt x="35" y="18"/>
                </a:lnTo>
                <a:lnTo>
                  <a:pt x="37" y="20"/>
                </a:lnTo>
                <a:lnTo>
                  <a:pt x="37" y="21"/>
                </a:lnTo>
                <a:lnTo>
                  <a:pt x="37" y="15"/>
                </a:lnTo>
                <a:lnTo>
                  <a:pt x="37" y="16"/>
                </a:lnTo>
                <a:lnTo>
                  <a:pt x="38" y="20"/>
                </a:lnTo>
                <a:lnTo>
                  <a:pt x="38" y="22"/>
                </a:lnTo>
                <a:lnTo>
                  <a:pt x="38" y="16"/>
                </a:lnTo>
                <a:lnTo>
                  <a:pt x="38" y="21"/>
                </a:lnTo>
                <a:lnTo>
                  <a:pt x="39" y="18"/>
                </a:lnTo>
                <a:lnTo>
                  <a:pt x="39" y="25"/>
                </a:lnTo>
                <a:lnTo>
                  <a:pt x="39" y="16"/>
                </a:lnTo>
                <a:lnTo>
                  <a:pt x="39" y="20"/>
                </a:lnTo>
                <a:lnTo>
                  <a:pt x="40" y="21"/>
                </a:lnTo>
                <a:lnTo>
                  <a:pt x="40" y="11"/>
                </a:lnTo>
                <a:lnTo>
                  <a:pt x="40" y="18"/>
                </a:lnTo>
                <a:lnTo>
                  <a:pt x="42" y="20"/>
                </a:lnTo>
                <a:lnTo>
                  <a:pt x="42" y="25"/>
                </a:lnTo>
                <a:lnTo>
                  <a:pt x="42" y="10"/>
                </a:lnTo>
                <a:lnTo>
                  <a:pt x="42" y="16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7" name="Freeform 106"/>
          <p:cNvSpPr>
            <a:spLocks/>
          </p:cNvSpPr>
          <p:nvPr/>
        </p:nvSpPr>
        <p:spPr bwMode="auto">
          <a:xfrm>
            <a:off x="4432300" y="1200150"/>
            <a:ext cx="150813" cy="95250"/>
          </a:xfrm>
          <a:custGeom>
            <a:avLst/>
            <a:gdLst>
              <a:gd name="T0" fmla="*/ 2147483646 w 43"/>
              <a:gd name="T1" fmla="*/ 2147483646 h 27"/>
              <a:gd name="T2" fmla="*/ 2147483646 w 43"/>
              <a:gd name="T3" fmla="*/ 2147483646 h 27"/>
              <a:gd name="T4" fmla="*/ 2147483646 w 43"/>
              <a:gd name="T5" fmla="*/ 2147483646 h 27"/>
              <a:gd name="T6" fmla="*/ 2147483646 w 43"/>
              <a:gd name="T7" fmla="*/ 2147483646 h 27"/>
              <a:gd name="T8" fmla="*/ 2147483646 w 43"/>
              <a:gd name="T9" fmla="*/ 2147483646 h 27"/>
              <a:gd name="T10" fmla="*/ 2147483646 w 43"/>
              <a:gd name="T11" fmla="*/ 2147483646 h 27"/>
              <a:gd name="T12" fmla="*/ 2147483646 w 43"/>
              <a:gd name="T13" fmla="*/ 2147483646 h 27"/>
              <a:gd name="T14" fmla="*/ 2147483646 w 43"/>
              <a:gd name="T15" fmla="*/ 2147483646 h 27"/>
              <a:gd name="T16" fmla="*/ 2147483646 w 43"/>
              <a:gd name="T17" fmla="*/ 2147483646 h 27"/>
              <a:gd name="T18" fmla="*/ 2147483646 w 43"/>
              <a:gd name="T19" fmla="*/ 2147483646 h 27"/>
              <a:gd name="T20" fmla="*/ 2147483646 w 43"/>
              <a:gd name="T21" fmla="*/ 2147483646 h 27"/>
              <a:gd name="T22" fmla="*/ 2147483646 w 43"/>
              <a:gd name="T23" fmla="*/ 2147483646 h 27"/>
              <a:gd name="T24" fmla="*/ 2147483646 w 43"/>
              <a:gd name="T25" fmla="*/ 2147483646 h 27"/>
              <a:gd name="T26" fmla="*/ 2147483646 w 43"/>
              <a:gd name="T27" fmla="*/ 2147483646 h 27"/>
              <a:gd name="T28" fmla="*/ 2147483646 w 43"/>
              <a:gd name="T29" fmla="*/ 2147483646 h 27"/>
              <a:gd name="T30" fmla="*/ 2147483646 w 43"/>
              <a:gd name="T31" fmla="*/ 2147483646 h 27"/>
              <a:gd name="T32" fmla="*/ 2147483646 w 43"/>
              <a:gd name="T33" fmla="*/ 2147483646 h 27"/>
              <a:gd name="T34" fmla="*/ 2147483646 w 43"/>
              <a:gd name="T35" fmla="*/ 2147483646 h 27"/>
              <a:gd name="T36" fmla="*/ 2147483646 w 43"/>
              <a:gd name="T37" fmla="*/ 2147483646 h 27"/>
              <a:gd name="T38" fmla="*/ 2147483646 w 43"/>
              <a:gd name="T39" fmla="*/ 2147483646 h 27"/>
              <a:gd name="T40" fmla="*/ 2147483646 w 43"/>
              <a:gd name="T41" fmla="*/ 2147483646 h 27"/>
              <a:gd name="T42" fmla="*/ 2147483646 w 43"/>
              <a:gd name="T43" fmla="*/ 2147483646 h 27"/>
              <a:gd name="T44" fmla="*/ 2147483646 w 43"/>
              <a:gd name="T45" fmla="*/ 2147483646 h 27"/>
              <a:gd name="T46" fmla="*/ 2147483646 w 43"/>
              <a:gd name="T47" fmla="*/ 2147483646 h 27"/>
              <a:gd name="T48" fmla="*/ 2147483646 w 43"/>
              <a:gd name="T49" fmla="*/ 2147483646 h 27"/>
              <a:gd name="T50" fmla="*/ 2147483646 w 43"/>
              <a:gd name="T51" fmla="*/ 2147483646 h 27"/>
              <a:gd name="T52" fmla="*/ 2147483646 w 43"/>
              <a:gd name="T53" fmla="*/ 2147483646 h 27"/>
              <a:gd name="T54" fmla="*/ 2147483646 w 43"/>
              <a:gd name="T55" fmla="*/ 2147483646 h 27"/>
              <a:gd name="T56" fmla="*/ 2147483646 w 43"/>
              <a:gd name="T57" fmla="*/ 2147483646 h 27"/>
              <a:gd name="T58" fmla="*/ 2147483646 w 43"/>
              <a:gd name="T59" fmla="*/ 2147483646 h 27"/>
              <a:gd name="T60" fmla="*/ 2147483646 w 43"/>
              <a:gd name="T61" fmla="*/ 2147483646 h 27"/>
              <a:gd name="T62" fmla="*/ 2147483646 w 43"/>
              <a:gd name="T63" fmla="*/ 2147483646 h 27"/>
              <a:gd name="T64" fmla="*/ 2147483646 w 43"/>
              <a:gd name="T65" fmla="*/ 2147483646 h 27"/>
              <a:gd name="T66" fmla="*/ 2147483646 w 43"/>
              <a:gd name="T67" fmla="*/ 2147483646 h 27"/>
              <a:gd name="T68" fmla="*/ 2147483646 w 43"/>
              <a:gd name="T69" fmla="*/ 2147483646 h 27"/>
              <a:gd name="T70" fmla="*/ 2147483646 w 43"/>
              <a:gd name="T71" fmla="*/ 2147483646 h 27"/>
              <a:gd name="T72" fmla="*/ 2147483646 w 43"/>
              <a:gd name="T73" fmla="*/ 2147483646 h 27"/>
              <a:gd name="T74" fmla="*/ 2147483646 w 43"/>
              <a:gd name="T75" fmla="*/ 2147483646 h 27"/>
              <a:gd name="T76" fmla="*/ 2147483646 w 43"/>
              <a:gd name="T77" fmla="*/ 2147483646 h 27"/>
              <a:gd name="T78" fmla="*/ 2147483646 w 43"/>
              <a:gd name="T79" fmla="*/ 2147483646 h 27"/>
              <a:gd name="T80" fmla="*/ 2147483646 w 43"/>
              <a:gd name="T81" fmla="*/ 2147483646 h 27"/>
              <a:gd name="T82" fmla="*/ 2147483646 w 43"/>
              <a:gd name="T83" fmla="*/ 2147483646 h 2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7"/>
              <a:gd name="T128" fmla="*/ 43 w 43"/>
              <a:gd name="T129" fmla="*/ 27 h 2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7">
                <a:moveTo>
                  <a:pt x="0" y="11"/>
                </a:moveTo>
                <a:lnTo>
                  <a:pt x="1" y="13"/>
                </a:lnTo>
                <a:lnTo>
                  <a:pt x="1" y="18"/>
                </a:lnTo>
                <a:lnTo>
                  <a:pt x="1" y="6"/>
                </a:lnTo>
                <a:lnTo>
                  <a:pt x="1" y="15"/>
                </a:lnTo>
                <a:lnTo>
                  <a:pt x="2" y="11"/>
                </a:lnTo>
                <a:lnTo>
                  <a:pt x="2" y="21"/>
                </a:lnTo>
                <a:lnTo>
                  <a:pt x="2" y="3"/>
                </a:lnTo>
                <a:lnTo>
                  <a:pt x="2" y="12"/>
                </a:lnTo>
                <a:lnTo>
                  <a:pt x="3" y="15"/>
                </a:lnTo>
                <a:lnTo>
                  <a:pt x="3" y="17"/>
                </a:lnTo>
                <a:lnTo>
                  <a:pt x="3" y="11"/>
                </a:lnTo>
                <a:lnTo>
                  <a:pt x="3" y="13"/>
                </a:lnTo>
                <a:lnTo>
                  <a:pt x="5" y="15"/>
                </a:lnTo>
                <a:lnTo>
                  <a:pt x="5" y="18"/>
                </a:lnTo>
                <a:lnTo>
                  <a:pt x="5" y="13"/>
                </a:lnTo>
                <a:lnTo>
                  <a:pt x="5" y="15"/>
                </a:lnTo>
                <a:lnTo>
                  <a:pt x="6" y="12"/>
                </a:lnTo>
                <a:lnTo>
                  <a:pt x="6" y="21"/>
                </a:lnTo>
                <a:lnTo>
                  <a:pt x="6" y="8"/>
                </a:lnTo>
                <a:lnTo>
                  <a:pt x="6" y="17"/>
                </a:lnTo>
                <a:lnTo>
                  <a:pt x="7" y="18"/>
                </a:lnTo>
                <a:lnTo>
                  <a:pt x="7" y="27"/>
                </a:lnTo>
                <a:lnTo>
                  <a:pt x="7" y="10"/>
                </a:lnTo>
                <a:lnTo>
                  <a:pt x="7" y="13"/>
                </a:lnTo>
                <a:lnTo>
                  <a:pt x="8" y="15"/>
                </a:lnTo>
                <a:lnTo>
                  <a:pt x="8" y="17"/>
                </a:lnTo>
                <a:lnTo>
                  <a:pt x="8" y="2"/>
                </a:lnTo>
                <a:lnTo>
                  <a:pt x="8" y="12"/>
                </a:lnTo>
                <a:lnTo>
                  <a:pt x="10" y="15"/>
                </a:lnTo>
                <a:lnTo>
                  <a:pt x="10" y="16"/>
                </a:lnTo>
                <a:lnTo>
                  <a:pt x="10" y="7"/>
                </a:lnTo>
                <a:lnTo>
                  <a:pt x="10" y="11"/>
                </a:lnTo>
                <a:lnTo>
                  <a:pt x="11" y="13"/>
                </a:lnTo>
                <a:lnTo>
                  <a:pt x="11" y="20"/>
                </a:lnTo>
                <a:lnTo>
                  <a:pt x="11" y="7"/>
                </a:lnTo>
                <a:lnTo>
                  <a:pt x="11" y="8"/>
                </a:lnTo>
                <a:lnTo>
                  <a:pt x="12" y="10"/>
                </a:lnTo>
                <a:lnTo>
                  <a:pt x="12" y="8"/>
                </a:lnTo>
                <a:lnTo>
                  <a:pt x="12" y="22"/>
                </a:lnTo>
                <a:lnTo>
                  <a:pt x="13" y="21"/>
                </a:lnTo>
                <a:lnTo>
                  <a:pt x="13" y="8"/>
                </a:lnTo>
                <a:lnTo>
                  <a:pt x="13" y="12"/>
                </a:lnTo>
                <a:lnTo>
                  <a:pt x="15" y="13"/>
                </a:lnTo>
                <a:lnTo>
                  <a:pt x="15" y="20"/>
                </a:lnTo>
                <a:lnTo>
                  <a:pt x="15" y="6"/>
                </a:lnTo>
                <a:lnTo>
                  <a:pt x="15" y="12"/>
                </a:lnTo>
                <a:lnTo>
                  <a:pt x="16" y="13"/>
                </a:lnTo>
                <a:lnTo>
                  <a:pt x="16" y="21"/>
                </a:lnTo>
                <a:lnTo>
                  <a:pt x="16" y="7"/>
                </a:lnTo>
                <a:lnTo>
                  <a:pt x="16" y="18"/>
                </a:lnTo>
                <a:lnTo>
                  <a:pt x="17" y="16"/>
                </a:lnTo>
                <a:lnTo>
                  <a:pt x="17" y="20"/>
                </a:lnTo>
                <a:lnTo>
                  <a:pt x="17" y="2"/>
                </a:lnTo>
                <a:lnTo>
                  <a:pt x="17" y="16"/>
                </a:lnTo>
                <a:lnTo>
                  <a:pt x="18" y="15"/>
                </a:lnTo>
                <a:lnTo>
                  <a:pt x="18" y="10"/>
                </a:lnTo>
                <a:lnTo>
                  <a:pt x="18" y="13"/>
                </a:lnTo>
                <a:lnTo>
                  <a:pt x="20" y="12"/>
                </a:lnTo>
                <a:lnTo>
                  <a:pt x="20" y="1"/>
                </a:lnTo>
                <a:lnTo>
                  <a:pt x="20" y="20"/>
                </a:lnTo>
                <a:lnTo>
                  <a:pt x="21" y="21"/>
                </a:lnTo>
                <a:lnTo>
                  <a:pt x="21" y="8"/>
                </a:lnTo>
                <a:lnTo>
                  <a:pt x="21" y="15"/>
                </a:lnTo>
                <a:lnTo>
                  <a:pt x="22" y="12"/>
                </a:lnTo>
                <a:lnTo>
                  <a:pt x="22" y="15"/>
                </a:lnTo>
                <a:lnTo>
                  <a:pt x="22" y="6"/>
                </a:lnTo>
                <a:lnTo>
                  <a:pt x="22" y="12"/>
                </a:lnTo>
                <a:lnTo>
                  <a:pt x="23" y="16"/>
                </a:lnTo>
                <a:lnTo>
                  <a:pt x="23" y="7"/>
                </a:lnTo>
                <a:lnTo>
                  <a:pt x="23" y="17"/>
                </a:lnTo>
                <a:lnTo>
                  <a:pt x="25" y="16"/>
                </a:lnTo>
                <a:lnTo>
                  <a:pt x="25" y="6"/>
                </a:lnTo>
                <a:lnTo>
                  <a:pt x="25" y="21"/>
                </a:lnTo>
                <a:lnTo>
                  <a:pt x="26" y="20"/>
                </a:lnTo>
                <a:lnTo>
                  <a:pt x="26" y="23"/>
                </a:lnTo>
                <a:lnTo>
                  <a:pt x="26" y="8"/>
                </a:lnTo>
                <a:lnTo>
                  <a:pt x="26" y="12"/>
                </a:lnTo>
                <a:lnTo>
                  <a:pt x="27" y="8"/>
                </a:lnTo>
                <a:lnTo>
                  <a:pt x="27" y="20"/>
                </a:lnTo>
                <a:lnTo>
                  <a:pt x="27" y="7"/>
                </a:lnTo>
                <a:lnTo>
                  <a:pt x="27" y="18"/>
                </a:lnTo>
                <a:lnTo>
                  <a:pt x="28" y="16"/>
                </a:lnTo>
                <a:lnTo>
                  <a:pt x="28" y="0"/>
                </a:lnTo>
                <a:lnTo>
                  <a:pt x="28" y="11"/>
                </a:lnTo>
                <a:lnTo>
                  <a:pt x="30" y="13"/>
                </a:lnTo>
                <a:lnTo>
                  <a:pt x="30" y="17"/>
                </a:lnTo>
                <a:lnTo>
                  <a:pt x="30" y="11"/>
                </a:lnTo>
                <a:lnTo>
                  <a:pt x="30" y="16"/>
                </a:lnTo>
                <a:lnTo>
                  <a:pt x="31" y="17"/>
                </a:lnTo>
                <a:lnTo>
                  <a:pt x="31" y="8"/>
                </a:lnTo>
                <a:lnTo>
                  <a:pt x="31" y="10"/>
                </a:lnTo>
                <a:lnTo>
                  <a:pt x="32" y="11"/>
                </a:lnTo>
                <a:lnTo>
                  <a:pt x="32" y="18"/>
                </a:lnTo>
                <a:lnTo>
                  <a:pt x="32" y="7"/>
                </a:lnTo>
                <a:lnTo>
                  <a:pt x="32" y="17"/>
                </a:lnTo>
                <a:lnTo>
                  <a:pt x="33" y="20"/>
                </a:lnTo>
                <a:lnTo>
                  <a:pt x="33" y="3"/>
                </a:lnTo>
                <a:lnTo>
                  <a:pt x="33" y="15"/>
                </a:lnTo>
                <a:lnTo>
                  <a:pt x="35" y="16"/>
                </a:lnTo>
                <a:lnTo>
                  <a:pt x="35" y="22"/>
                </a:lnTo>
                <a:lnTo>
                  <a:pt x="35" y="8"/>
                </a:lnTo>
                <a:lnTo>
                  <a:pt x="35" y="17"/>
                </a:lnTo>
                <a:lnTo>
                  <a:pt x="36" y="18"/>
                </a:lnTo>
                <a:lnTo>
                  <a:pt x="36" y="21"/>
                </a:lnTo>
                <a:lnTo>
                  <a:pt x="36" y="6"/>
                </a:lnTo>
                <a:lnTo>
                  <a:pt x="36" y="10"/>
                </a:lnTo>
                <a:lnTo>
                  <a:pt x="37" y="11"/>
                </a:lnTo>
                <a:lnTo>
                  <a:pt x="37" y="23"/>
                </a:lnTo>
                <a:lnTo>
                  <a:pt x="37" y="10"/>
                </a:lnTo>
                <a:lnTo>
                  <a:pt x="37" y="17"/>
                </a:lnTo>
                <a:lnTo>
                  <a:pt x="38" y="18"/>
                </a:lnTo>
                <a:lnTo>
                  <a:pt x="38" y="20"/>
                </a:lnTo>
                <a:lnTo>
                  <a:pt x="38" y="6"/>
                </a:lnTo>
                <a:lnTo>
                  <a:pt x="38" y="18"/>
                </a:lnTo>
                <a:lnTo>
                  <a:pt x="40" y="15"/>
                </a:lnTo>
                <a:lnTo>
                  <a:pt x="40" y="6"/>
                </a:lnTo>
                <a:lnTo>
                  <a:pt x="40" y="17"/>
                </a:lnTo>
                <a:lnTo>
                  <a:pt x="41" y="16"/>
                </a:lnTo>
                <a:lnTo>
                  <a:pt x="41" y="20"/>
                </a:lnTo>
                <a:lnTo>
                  <a:pt x="41" y="8"/>
                </a:lnTo>
                <a:lnTo>
                  <a:pt x="41" y="18"/>
                </a:lnTo>
                <a:lnTo>
                  <a:pt x="42" y="15"/>
                </a:lnTo>
                <a:lnTo>
                  <a:pt x="42" y="17"/>
                </a:lnTo>
                <a:lnTo>
                  <a:pt x="42" y="8"/>
                </a:lnTo>
                <a:lnTo>
                  <a:pt x="42" y="13"/>
                </a:lnTo>
                <a:lnTo>
                  <a:pt x="43" y="1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8" name="Freeform 107"/>
          <p:cNvSpPr>
            <a:spLocks/>
          </p:cNvSpPr>
          <p:nvPr/>
        </p:nvSpPr>
        <p:spPr bwMode="auto">
          <a:xfrm>
            <a:off x="4583113" y="1193800"/>
            <a:ext cx="150812" cy="101600"/>
          </a:xfrm>
          <a:custGeom>
            <a:avLst/>
            <a:gdLst>
              <a:gd name="T0" fmla="*/ 0 w 43"/>
              <a:gd name="T1" fmla="*/ 2147483646 h 29"/>
              <a:gd name="T2" fmla="*/ 2147483646 w 43"/>
              <a:gd name="T3" fmla="*/ 2147483646 h 29"/>
              <a:gd name="T4" fmla="*/ 2147483646 w 43"/>
              <a:gd name="T5" fmla="*/ 2147483646 h 29"/>
              <a:gd name="T6" fmla="*/ 2147483646 w 43"/>
              <a:gd name="T7" fmla="*/ 2147483646 h 29"/>
              <a:gd name="T8" fmla="*/ 2147483646 w 43"/>
              <a:gd name="T9" fmla="*/ 2147483646 h 29"/>
              <a:gd name="T10" fmla="*/ 2147483646 w 43"/>
              <a:gd name="T11" fmla="*/ 2147483646 h 29"/>
              <a:gd name="T12" fmla="*/ 2147483646 w 43"/>
              <a:gd name="T13" fmla="*/ 2147483646 h 29"/>
              <a:gd name="T14" fmla="*/ 2147483646 w 43"/>
              <a:gd name="T15" fmla="*/ 2147483646 h 29"/>
              <a:gd name="T16" fmla="*/ 2147483646 w 43"/>
              <a:gd name="T17" fmla="*/ 2147483646 h 29"/>
              <a:gd name="T18" fmla="*/ 2147483646 w 43"/>
              <a:gd name="T19" fmla="*/ 2147483646 h 29"/>
              <a:gd name="T20" fmla="*/ 2147483646 w 43"/>
              <a:gd name="T21" fmla="*/ 2147483646 h 29"/>
              <a:gd name="T22" fmla="*/ 2147483646 w 43"/>
              <a:gd name="T23" fmla="*/ 2147483646 h 29"/>
              <a:gd name="T24" fmla="*/ 2147483646 w 43"/>
              <a:gd name="T25" fmla="*/ 2147483646 h 29"/>
              <a:gd name="T26" fmla="*/ 2147483646 w 43"/>
              <a:gd name="T27" fmla="*/ 2147483646 h 29"/>
              <a:gd name="T28" fmla="*/ 2147483646 w 43"/>
              <a:gd name="T29" fmla="*/ 2147483646 h 29"/>
              <a:gd name="T30" fmla="*/ 2147483646 w 43"/>
              <a:gd name="T31" fmla="*/ 2147483646 h 29"/>
              <a:gd name="T32" fmla="*/ 2147483646 w 43"/>
              <a:gd name="T33" fmla="*/ 2147483646 h 29"/>
              <a:gd name="T34" fmla="*/ 2147483646 w 43"/>
              <a:gd name="T35" fmla="*/ 2147483646 h 29"/>
              <a:gd name="T36" fmla="*/ 2147483646 w 43"/>
              <a:gd name="T37" fmla="*/ 2147483646 h 29"/>
              <a:gd name="T38" fmla="*/ 2147483646 w 43"/>
              <a:gd name="T39" fmla="*/ 2147483646 h 29"/>
              <a:gd name="T40" fmla="*/ 2147483646 w 43"/>
              <a:gd name="T41" fmla="*/ 2147483646 h 29"/>
              <a:gd name="T42" fmla="*/ 2147483646 w 43"/>
              <a:gd name="T43" fmla="*/ 2147483646 h 29"/>
              <a:gd name="T44" fmla="*/ 2147483646 w 43"/>
              <a:gd name="T45" fmla="*/ 2147483646 h 29"/>
              <a:gd name="T46" fmla="*/ 2147483646 w 43"/>
              <a:gd name="T47" fmla="*/ 2147483646 h 29"/>
              <a:gd name="T48" fmla="*/ 2147483646 w 43"/>
              <a:gd name="T49" fmla="*/ 2147483646 h 29"/>
              <a:gd name="T50" fmla="*/ 2147483646 w 43"/>
              <a:gd name="T51" fmla="*/ 2147483646 h 29"/>
              <a:gd name="T52" fmla="*/ 2147483646 w 43"/>
              <a:gd name="T53" fmla="*/ 2147483646 h 29"/>
              <a:gd name="T54" fmla="*/ 2147483646 w 43"/>
              <a:gd name="T55" fmla="*/ 2147483646 h 29"/>
              <a:gd name="T56" fmla="*/ 2147483646 w 43"/>
              <a:gd name="T57" fmla="*/ 2147483646 h 29"/>
              <a:gd name="T58" fmla="*/ 2147483646 w 43"/>
              <a:gd name="T59" fmla="*/ 2147483646 h 29"/>
              <a:gd name="T60" fmla="*/ 2147483646 w 43"/>
              <a:gd name="T61" fmla="*/ 2147483646 h 29"/>
              <a:gd name="T62" fmla="*/ 2147483646 w 43"/>
              <a:gd name="T63" fmla="*/ 2147483646 h 29"/>
              <a:gd name="T64" fmla="*/ 2147483646 w 43"/>
              <a:gd name="T65" fmla="*/ 2147483646 h 29"/>
              <a:gd name="T66" fmla="*/ 2147483646 w 43"/>
              <a:gd name="T67" fmla="*/ 2147483646 h 29"/>
              <a:gd name="T68" fmla="*/ 2147483646 w 43"/>
              <a:gd name="T69" fmla="*/ 2147483646 h 29"/>
              <a:gd name="T70" fmla="*/ 2147483646 w 43"/>
              <a:gd name="T71" fmla="*/ 2147483646 h 29"/>
              <a:gd name="T72" fmla="*/ 2147483646 w 43"/>
              <a:gd name="T73" fmla="*/ 2147483646 h 29"/>
              <a:gd name="T74" fmla="*/ 2147483646 w 43"/>
              <a:gd name="T75" fmla="*/ 2147483646 h 29"/>
              <a:gd name="T76" fmla="*/ 2147483646 w 43"/>
              <a:gd name="T77" fmla="*/ 2147483646 h 29"/>
              <a:gd name="T78" fmla="*/ 2147483646 w 43"/>
              <a:gd name="T79" fmla="*/ 2147483646 h 29"/>
              <a:gd name="T80" fmla="*/ 2147483646 w 43"/>
              <a:gd name="T81" fmla="*/ 2147483646 h 29"/>
              <a:gd name="T82" fmla="*/ 2147483646 w 43"/>
              <a:gd name="T83" fmla="*/ 2147483646 h 2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3"/>
              <a:gd name="T127" fmla="*/ 0 h 29"/>
              <a:gd name="T128" fmla="*/ 43 w 43"/>
              <a:gd name="T129" fmla="*/ 29 h 2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3" h="29">
                <a:moveTo>
                  <a:pt x="0" y="17"/>
                </a:moveTo>
                <a:lnTo>
                  <a:pt x="0" y="29"/>
                </a:lnTo>
                <a:lnTo>
                  <a:pt x="0" y="10"/>
                </a:lnTo>
                <a:lnTo>
                  <a:pt x="0" y="15"/>
                </a:lnTo>
                <a:lnTo>
                  <a:pt x="2" y="17"/>
                </a:lnTo>
                <a:lnTo>
                  <a:pt x="2" y="18"/>
                </a:lnTo>
                <a:lnTo>
                  <a:pt x="2" y="9"/>
                </a:lnTo>
                <a:lnTo>
                  <a:pt x="2" y="10"/>
                </a:lnTo>
                <a:lnTo>
                  <a:pt x="3" y="12"/>
                </a:lnTo>
                <a:lnTo>
                  <a:pt x="3" y="20"/>
                </a:lnTo>
                <a:lnTo>
                  <a:pt x="3" y="13"/>
                </a:lnTo>
                <a:lnTo>
                  <a:pt x="4" y="14"/>
                </a:lnTo>
                <a:lnTo>
                  <a:pt x="4" y="22"/>
                </a:lnTo>
                <a:lnTo>
                  <a:pt x="4" y="7"/>
                </a:lnTo>
                <a:lnTo>
                  <a:pt x="5" y="5"/>
                </a:lnTo>
                <a:lnTo>
                  <a:pt x="5" y="28"/>
                </a:lnTo>
                <a:lnTo>
                  <a:pt x="5" y="4"/>
                </a:lnTo>
                <a:lnTo>
                  <a:pt x="5" y="14"/>
                </a:lnTo>
                <a:lnTo>
                  <a:pt x="7" y="13"/>
                </a:lnTo>
                <a:lnTo>
                  <a:pt x="7" y="22"/>
                </a:lnTo>
                <a:lnTo>
                  <a:pt x="7" y="7"/>
                </a:lnTo>
                <a:lnTo>
                  <a:pt x="7" y="8"/>
                </a:lnTo>
                <a:lnTo>
                  <a:pt x="8" y="8"/>
                </a:lnTo>
                <a:lnTo>
                  <a:pt x="8" y="22"/>
                </a:lnTo>
                <a:lnTo>
                  <a:pt x="8" y="7"/>
                </a:lnTo>
                <a:lnTo>
                  <a:pt x="8" y="17"/>
                </a:lnTo>
                <a:lnTo>
                  <a:pt x="9" y="15"/>
                </a:lnTo>
                <a:lnTo>
                  <a:pt x="9" y="23"/>
                </a:lnTo>
                <a:lnTo>
                  <a:pt x="9" y="9"/>
                </a:lnTo>
                <a:lnTo>
                  <a:pt x="10" y="8"/>
                </a:lnTo>
                <a:lnTo>
                  <a:pt x="10" y="19"/>
                </a:lnTo>
                <a:lnTo>
                  <a:pt x="10" y="5"/>
                </a:lnTo>
                <a:lnTo>
                  <a:pt x="10" y="17"/>
                </a:lnTo>
                <a:lnTo>
                  <a:pt x="12" y="15"/>
                </a:lnTo>
                <a:lnTo>
                  <a:pt x="12" y="22"/>
                </a:lnTo>
                <a:lnTo>
                  <a:pt x="12" y="9"/>
                </a:lnTo>
                <a:lnTo>
                  <a:pt x="13" y="9"/>
                </a:lnTo>
                <a:lnTo>
                  <a:pt x="13" y="18"/>
                </a:lnTo>
                <a:lnTo>
                  <a:pt x="13" y="8"/>
                </a:lnTo>
                <a:lnTo>
                  <a:pt x="13" y="12"/>
                </a:lnTo>
                <a:lnTo>
                  <a:pt x="14" y="13"/>
                </a:lnTo>
                <a:lnTo>
                  <a:pt x="14" y="19"/>
                </a:lnTo>
                <a:lnTo>
                  <a:pt x="14" y="9"/>
                </a:lnTo>
                <a:lnTo>
                  <a:pt x="14" y="15"/>
                </a:lnTo>
                <a:lnTo>
                  <a:pt x="15" y="17"/>
                </a:lnTo>
                <a:lnTo>
                  <a:pt x="15" y="22"/>
                </a:lnTo>
                <a:lnTo>
                  <a:pt x="15" y="0"/>
                </a:lnTo>
                <a:lnTo>
                  <a:pt x="15" y="9"/>
                </a:lnTo>
                <a:lnTo>
                  <a:pt x="17" y="12"/>
                </a:lnTo>
                <a:lnTo>
                  <a:pt x="17" y="23"/>
                </a:lnTo>
                <a:lnTo>
                  <a:pt x="17" y="3"/>
                </a:lnTo>
                <a:lnTo>
                  <a:pt x="17" y="20"/>
                </a:lnTo>
                <a:lnTo>
                  <a:pt x="18" y="19"/>
                </a:lnTo>
                <a:lnTo>
                  <a:pt x="18" y="10"/>
                </a:lnTo>
                <a:lnTo>
                  <a:pt x="18" y="13"/>
                </a:lnTo>
                <a:lnTo>
                  <a:pt x="19" y="12"/>
                </a:lnTo>
                <a:lnTo>
                  <a:pt x="19" y="20"/>
                </a:lnTo>
                <a:lnTo>
                  <a:pt x="19" y="9"/>
                </a:lnTo>
                <a:lnTo>
                  <a:pt x="19" y="18"/>
                </a:lnTo>
                <a:lnTo>
                  <a:pt x="20" y="20"/>
                </a:lnTo>
                <a:lnTo>
                  <a:pt x="20" y="24"/>
                </a:lnTo>
                <a:lnTo>
                  <a:pt x="20" y="5"/>
                </a:lnTo>
                <a:lnTo>
                  <a:pt x="20" y="19"/>
                </a:lnTo>
                <a:lnTo>
                  <a:pt x="22" y="18"/>
                </a:lnTo>
                <a:lnTo>
                  <a:pt x="22" y="20"/>
                </a:lnTo>
                <a:lnTo>
                  <a:pt x="22" y="10"/>
                </a:lnTo>
                <a:lnTo>
                  <a:pt x="22" y="17"/>
                </a:lnTo>
                <a:lnTo>
                  <a:pt x="23" y="18"/>
                </a:lnTo>
                <a:lnTo>
                  <a:pt x="23" y="20"/>
                </a:lnTo>
                <a:lnTo>
                  <a:pt x="23" y="13"/>
                </a:lnTo>
                <a:lnTo>
                  <a:pt x="23" y="14"/>
                </a:lnTo>
                <a:lnTo>
                  <a:pt x="24" y="15"/>
                </a:lnTo>
                <a:lnTo>
                  <a:pt x="24" y="13"/>
                </a:lnTo>
                <a:lnTo>
                  <a:pt x="24" y="20"/>
                </a:lnTo>
                <a:lnTo>
                  <a:pt x="25" y="22"/>
                </a:lnTo>
                <a:lnTo>
                  <a:pt x="25" y="12"/>
                </a:lnTo>
                <a:lnTo>
                  <a:pt x="25" y="23"/>
                </a:lnTo>
                <a:lnTo>
                  <a:pt x="27" y="22"/>
                </a:lnTo>
                <a:lnTo>
                  <a:pt x="27" y="24"/>
                </a:lnTo>
                <a:lnTo>
                  <a:pt x="27" y="12"/>
                </a:lnTo>
                <a:lnTo>
                  <a:pt x="27" y="14"/>
                </a:lnTo>
                <a:lnTo>
                  <a:pt x="28" y="15"/>
                </a:lnTo>
                <a:lnTo>
                  <a:pt x="28" y="12"/>
                </a:lnTo>
                <a:lnTo>
                  <a:pt x="28" y="18"/>
                </a:lnTo>
                <a:lnTo>
                  <a:pt x="29" y="17"/>
                </a:lnTo>
                <a:lnTo>
                  <a:pt x="29" y="9"/>
                </a:lnTo>
                <a:lnTo>
                  <a:pt x="29" y="20"/>
                </a:lnTo>
                <a:lnTo>
                  <a:pt x="30" y="18"/>
                </a:lnTo>
                <a:lnTo>
                  <a:pt x="30" y="24"/>
                </a:lnTo>
                <a:lnTo>
                  <a:pt x="30" y="12"/>
                </a:lnTo>
                <a:lnTo>
                  <a:pt x="30" y="17"/>
                </a:lnTo>
                <a:lnTo>
                  <a:pt x="32" y="13"/>
                </a:lnTo>
                <a:lnTo>
                  <a:pt x="32" y="19"/>
                </a:lnTo>
                <a:lnTo>
                  <a:pt x="32" y="12"/>
                </a:lnTo>
                <a:lnTo>
                  <a:pt x="32" y="18"/>
                </a:lnTo>
                <a:lnTo>
                  <a:pt x="33" y="14"/>
                </a:lnTo>
                <a:lnTo>
                  <a:pt x="33" y="10"/>
                </a:lnTo>
                <a:lnTo>
                  <a:pt x="33" y="17"/>
                </a:lnTo>
                <a:lnTo>
                  <a:pt x="34" y="18"/>
                </a:lnTo>
                <a:lnTo>
                  <a:pt x="34" y="19"/>
                </a:lnTo>
                <a:lnTo>
                  <a:pt x="34" y="10"/>
                </a:lnTo>
                <a:lnTo>
                  <a:pt x="34" y="14"/>
                </a:lnTo>
                <a:lnTo>
                  <a:pt x="35" y="15"/>
                </a:lnTo>
                <a:lnTo>
                  <a:pt x="35" y="29"/>
                </a:lnTo>
                <a:lnTo>
                  <a:pt x="35" y="9"/>
                </a:lnTo>
                <a:lnTo>
                  <a:pt x="35" y="20"/>
                </a:lnTo>
                <a:lnTo>
                  <a:pt x="37" y="19"/>
                </a:lnTo>
                <a:lnTo>
                  <a:pt x="37" y="20"/>
                </a:lnTo>
                <a:lnTo>
                  <a:pt x="37" y="10"/>
                </a:lnTo>
                <a:lnTo>
                  <a:pt x="37" y="13"/>
                </a:lnTo>
                <a:lnTo>
                  <a:pt x="38" y="14"/>
                </a:lnTo>
                <a:lnTo>
                  <a:pt x="38" y="17"/>
                </a:lnTo>
                <a:lnTo>
                  <a:pt x="38" y="12"/>
                </a:lnTo>
                <a:lnTo>
                  <a:pt x="38" y="17"/>
                </a:lnTo>
                <a:lnTo>
                  <a:pt x="39" y="18"/>
                </a:lnTo>
                <a:lnTo>
                  <a:pt x="39" y="22"/>
                </a:lnTo>
                <a:lnTo>
                  <a:pt x="39" y="4"/>
                </a:lnTo>
                <a:lnTo>
                  <a:pt x="39" y="15"/>
                </a:lnTo>
                <a:lnTo>
                  <a:pt x="40" y="14"/>
                </a:lnTo>
                <a:lnTo>
                  <a:pt x="40" y="17"/>
                </a:lnTo>
                <a:lnTo>
                  <a:pt x="40" y="10"/>
                </a:lnTo>
                <a:lnTo>
                  <a:pt x="40" y="15"/>
                </a:lnTo>
                <a:lnTo>
                  <a:pt x="42" y="18"/>
                </a:lnTo>
                <a:lnTo>
                  <a:pt x="42" y="20"/>
                </a:lnTo>
                <a:lnTo>
                  <a:pt x="42" y="8"/>
                </a:lnTo>
                <a:lnTo>
                  <a:pt x="42" y="18"/>
                </a:lnTo>
                <a:lnTo>
                  <a:pt x="43" y="19"/>
                </a:lnTo>
                <a:lnTo>
                  <a:pt x="43" y="2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59" name="Freeform 108"/>
          <p:cNvSpPr>
            <a:spLocks/>
          </p:cNvSpPr>
          <p:nvPr/>
        </p:nvSpPr>
        <p:spPr bwMode="auto">
          <a:xfrm>
            <a:off x="4733925" y="1136650"/>
            <a:ext cx="155575" cy="176213"/>
          </a:xfrm>
          <a:custGeom>
            <a:avLst/>
            <a:gdLst>
              <a:gd name="T0" fmla="*/ 0 w 44"/>
              <a:gd name="T1" fmla="*/ 2147483646 h 50"/>
              <a:gd name="T2" fmla="*/ 2147483646 w 44"/>
              <a:gd name="T3" fmla="*/ 2147483646 h 50"/>
              <a:gd name="T4" fmla="*/ 2147483646 w 44"/>
              <a:gd name="T5" fmla="*/ 2147483646 h 50"/>
              <a:gd name="T6" fmla="*/ 2147483646 w 44"/>
              <a:gd name="T7" fmla="*/ 2147483646 h 50"/>
              <a:gd name="T8" fmla="*/ 2147483646 w 44"/>
              <a:gd name="T9" fmla="*/ 2147483646 h 50"/>
              <a:gd name="T10" fmla="*/ 2147483646 w 44"/>
              <a:gd name="T11" fmla="*/ 2147483646 h 50"/>
              <a:gd name="T12" fmla="*/ 2147483646 w 44"/>
              <a:gd name="T13" fmla="*/ 2147483646 h 50"/>
              <a:gd name="T14" fmla="*/ 2147483646 w 44"/>
              <a:gd name="T15" fmla="*/ 2147483646 h 50"/>
              <a:gd name="T16" fmla="*/ 2147483646 w 44"/>
              <a:gd name="T17" fmla="*/ 2147483646 h 50"/>
              <a:gd name="T18" fmla="*/ 2147483646 w 44"/>
              <a:gd name="T19" fmla="*/ 2147483646 h 50"/>
              <a:gd name="T20" fmla="*/ 2147483646 w 44"/>
              <a:gd name="T21" fmla="*/ 2147483646 h 50"/>
              <a:gd name="T22" fmla="*/ 2147483646 w 44"/>
              <a:gd name="T23" fmla="*/ 2147483646 h 50"/>
              <a:gd name="T24" fmla="*/ 2147483646 w 44"/>
              <a:gd name="T25" fmla="*/ 2147483646 h 50"/>
              <a:gd name="T26" fmla="*/ 2147483646 w 44"/>
              <a:gd name="T27" fmla="*/ 2147483646 h 50"/>
              <a:gd name="T28" fmla="*/ 2147483646 w 44"/>
              <a:gd name="T29" fmla="*/ 2147483646 h 50"/>
              <a:gd name="T30" fmla="*/ 2147483646 w 44"/>
              <a:gd name="T31" fmla="*/ 2147483646 h 50"/>
              <a:gd name="T32" fmla="*/ 2147483646 w 44"/>
              <a:gd name="T33" fmla="*/ 2147483646 h 50"/>
              <a:gd name="T34" fmla="*/ 2147483646 w 44"/>
              <a:gd name="T35" fmla="*/ 2147483646 h 50"/>
              <a:gd name="T36" fmla="*/ 2147483646 w 44"/>
              <a:gd name="T37" fmla="*/ 2147483646 h 50"/>
              <a:gd name="T38" fmla="*/ 2147483646 w 44"/>
              <a:gd name="T39" fmla="*/ 2147483646 h 50"/>
              <a:gd name="T40" fmla="*/ 2147483646 w 44"/>
              <a:gd name="T41" fmla="*/ 2147483646 h 50"/>
              <a:gd name="T42" fmla="*/ 2147483646 w 44"/>
              <a:gd name="T43" fmla="*/ 2147483646 h 50"/>
              <a:gd name="T44" fmla="*/ 2147483646 w 44"/>
              <a:gd name="T45" fmla="*/ 2147483646 h 50"/>
              <a:gd name="T46" fmla="*/ 2147483646 w 44"/>
              <a:gd name="T47" fmla="*/ 2147483646 h 50"/>
              <a:gd name="T48" fmla="*/ 2147483646 w 44"/>
              <a:gd name="T49" fmla="*/ 2147483646 h 50"/>
              <a:gd name="T50" fmla="*/ 2147483646 w 44"/>
              <a:gd name="T51" fmla="*/ 2147483646 h 50"/>
              <a:gd name="T52" fmla="*/ 2147483646 w 44"/>
              <a:gd name="T53" fmla="*/ 2147483646 h 50"/>
              <a:gd name="T54" fmla="*/ 2147483646 w 44"/>
              <a:gd name="T55" fmla="*/ 2147483646 h 50"/>
              <a:gd name="T56" fmla="*/ 2147483646 w 44"/>
              <a:gd name="T57" fmla="*/ 2147483646 h 50"/>
              <a:gd name="T58" fmla="*/ 2147483646 w 44"/>
              <a:gd name="T59" fmla="*/ 2147483646 h 50"/>
              <a:gd name="T60" fmla="*/ 2147483646 w 44"/>
              <a:gd name="T61" fmla="*/ 2147483646 h 50"/>
              <a:gd name="T62" fmla="*/ 2147483646 w 44"/>
              <a:gd name="T63" fmla="*/ 2147483646 h 50"/>
              <a:gd name="T64" fmla="*/ 2147483646 w 44"/>
              <a:gd name="T65" fmla="*/ 2147483646 h 50"/>
              <a:gd name="T66" fmla="*/ 2147483646 w 44"/>
              <a:gd name="T67" fmla="*/ 2147483646 h 50"/>
              <a:gd name="T68" fmla="*/ 2147483646 w 44"/>
              <a:gd name="T69" fmla="*/ 2147483646 h 50"/>
              <a:gd name="T70" fmla="*/ 2147483646 w 44"/>
              <a:gd name="T71" fmla="*/ 2147483646 h 50"/>
              <a:gd name="T72" fmla="*/ 2147483646 w 44"/>
              <a:gd name="T73" fmla="*/ 2147483646 h 50"/>
              <a:gd name="T74" fmla="*/ 2147483646 w 44"/>
              <a:gd name="T75" fmla="*/ 2147483646 h 50"/>
              <a:gd name="T76" fmla="*/ 2147483646 w 44"/>
              <a:gd name="T77" fmla="*/ 2147483646 h 50"/>
              <a:gd name="T78" fmla="*/ 2147483646 w 44"/>
              <a:gd name="T79" fmla="*/ 2147483646 h 50"/>
              <a:gd name="T80" fmla="*/ 2147483646 w 44"/>
              <a:gd name="T81" fmla="*/ 2147483646 h 50"/>
              <a:gd name="T82" fmla="*/ 2147483646 w 44"/>
              <a:gd name="T83" fmla="*/ 0 h 5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50"/>
              <a:gd name="T128" fmla="*/ 44 w 44"/>
              <a:gd name="T129" fmla="*/ 50 h 5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50">
                <a:moveTo>
                  <a:pt x="0" y="36"/>
                </a:moveTo>
                <a:lnTo>
                  <a:pt x="0" y="28"/>
                </a:lnTo>
                <a:lnTo>
                  <a:pt x="0" y="33"/>
                </a:lnTo>
                <a:lnTo>
                  <a:pt x="1" y="29"/>
                </a:lnTo>
                <a:lnTo>
                  <a:pt x="1" y="35"/>
                </a:lnTo>
                <a:lnTo>
                  <a:pt x="1" y="26"/>
                </a:lnTo>
                <a:lnTo>
                  <a:pt x="1" y="29"/>
                </a:lnTo>
                <a:lnTo>
                  <a:pt x="2" y="28"/>
                </a:lnTo>
                <a:lnTo>
                  <a:pt x="2" y="40"/>
                </a:lnTo>
                <a:lnTo>
                  <a:pt x="2" y="21"/>
                </a:lnTo>
                <a:lnTo>
                  <a:pt x="2" y="33"/>
                </a:lnTo>
                <a:lnTo>
                  <a:pt x="4" y="34"/>
                </a:lnTo>
                <a:lnTo>
                  <a:pt x="4" y="36"/>
                </a:lnTo>
                <a:lnTo>
                  <a:pt x="4" y="28"/>
                </a:lnTo>
                <a:lnTo>
                  <a:pt x="4" y="33"/>
                </a:lnTo>
                <a:lnTo>
                  <a:pt x="5" y="33"/>
                </a:lnTo>
                <a:lnTo>
                  <a:pt x="5" y="36"/>
                </a:lnTo>
                <a:lnTo>
                  <a:pt x="5" y="21"/>
                </a:lnTo>
                <a:lnTo>
                  <a:pt x="5" y="30"/>
                </a:lnTo>
                <a:lnTo>
                  <a:pt x="6" y="29"/>
                </a:lnTo>
                <a:lnTo>
                  <a:pt x="6" y="35"/>
                </a:lnTo>
                <a:lnTo>
                  <a:pt x="6" y="21"/>
                </a:lnTo>
                <a:lnTo>
                  <a:pt x="6" y="29"/>
                </a:lnTo>
                <a:lnTo>
                  <a:pt x="7" y="30"/>
                </a:lnTo>
                <a:lnTo>
                  <a:pt x="7" y="39"/>
                </a:lnTo>
                <a:lnTo>
                  <a:pt x="7" y="23"/>
                </a:lnTo>
                <a:lnTo>
                  <a:pt x="7" y="28"/>
                </a:lnTo>
                <a:lnTo>
                  <a:pt x="9" y="26"/>
                </a:lnTo>
                <a:lnTo>
                  <a:pt x="9" y="38"/>
                </a:lnTo>
                <a:lnTo>
                  <a:pt x="9" y="24"/>
                </a:lnTo>
                <a:lnTo>
                  <a:pt x="9" y="30"/>
                </a:lnTo>
                <a:lnTo>
                  <a:pt x="10" y="33"/>
                </a:lnTo>
                <a:lnTo>
                  <a:pt x="10" y="36"/>
                </a:lnTo>
                <a:lnTo>
                  <a:pt x="10" y="26"/>
                </a:lnTo>
                <a:lnTo>
                  <a:pt x="11" y="28"/>
                </a:lnTo>
                <a:lnTo>
                  <a:pt x="11" y="35"/>
                </a:lnTo>
                <a:lnTo>
                  <a:pt x="11" y="26"/>
                </a:lnTo>
                <a:lnTo>
                  <a:pt x="11" y="33"/>
                </a:lnTo>
                <a:lnTo>
                  <a:pt x="12" y="34"/>
                </a:lnTo>
                <a:lnTo>
                  <a:pt x="12" y="41"/>
                </a:lnTo>
                <a:lnTo>
                  <a:pt x="12" y="33"/>
                </a:lnTo>
                <a:lnTo>
                  <a:pt x="12" y="35"/>
                </a:lnTo>
                <a:lnTo>
                  <a:pt x="14" y="33"/>
                </a:lnTo>
                <a:lnTo>
                  <a:pt x="14" y="38"/>
                </a:lnTo>
                <a:lnTo>
                  <a:pt x="14" y="24"/>
                </a:lnTo>
                <a:lnTo>
                  <a:pt x="14" y="31"/>
                </a:lnTo>
                <a:lnTo>
                  <a:pt x="15" y="30"/>
                </a:lnTo>
                <a:lnTo>
                  <a:pt x="15" y="33"/>
                </a:lnTo>
                <a:lnTo>
                  <a:pt x="15" y="26"/>
                </a:lnTo>
                <a:lnTo>
                  <a:pt x="15" y="33"/>
                </a:lnTo>
                <a:lnTo>
                  <a:pt x="16" y="31"/>
                </a:lnTo>
                <a:lnTo>
                  <a:pt x="16" y="35"/>
                </a:lnTo>
                <a:lnTo>
                  <a:pt x="16" y="28"/>
                </a:lnTo>
                <a:lnTo>
                  <a:pt x="16" y="31"/>
                </a:lnTo>
                <a:lnTo>
                  <a:pt x="17" y="30"/>
                </a:lnTo>
                <a:lnTo>
                  <a:pt x="17" y="28"/>
                </a:lnTo>
                <a:lnTo>
                  <a:pt x="17" y="40"/>
                </a:lnTo>
                <a:lnTo>
                  <a:pt x="19" y="38"/>
                </a:lnTo>
                <a:lnTo>
                  <a:pt x="19" y="26"/>
                </a:lnTo>
                <a:lnTo>
                  <a:pt x="19" y="31"/>
                </a:lnTo>
                <a:lnTo>
                  <a:pt x="20" y="33"/>
                </a:lnTo>
                <a:lnTo>
                  <a:pt x="20" y="35"/>
                </a:lnTo>
                <a:lnTo>
                  <a:pt x="20" y="24"/>
                </a:lnTo>
                <a:lnTo>
                  <a:pt x="20" y="31"/>
                </a:lnTo>
                <a:lnTo>
                  <a:pt x="21" y="33"/>
                </a:lnTo>
                <a:lnTo>
                  <a:pt x="21" y="35"/>
                </a:lnTo>
                <a:lnTo>
                  <a:pt x="21" y="29"/>
                </a:lnTo>
                <a:lnTo>
                  <a:pt x="21" y="31"/>
                </a:lnTo>
                <a:lnTo>
                  <a:pt x="22" y="30"/>
                </a:lnTo>
                <a:lnTo>
                  <a:pt x="22" y="39"/>
                </a:lnTo>
                <a:lnTo>
                  <a:pt x="22" y="26"/>
                </a:lnTo>
                <a:lnTo>
                  <a:pt x="22" y="38"/>
                </a:lnTo>
                <a:lnTo>
                  <a:pt x="24" y="38"/>
                </a:lnTo>
                <a:lnTo>
                  <a:pt x="24" y="19"/>
                </a:lnTo>
                <a:lnTo>
                  <a:pt x="24" y="28"/>
                </a:lnTo>
                <a:lnTo>
                  <a:pt x="25" y="25"/>
                </a:lnTo>
                <a:lnTo>
                  <a:pt x="25" y="33"/>
                </a:lnTo>
                <a:lnTo>
                  <a:pt x="25" y="30"/>
                </a:lnTo>
                <a:lnTo>
                  <a:pt x="26" y="29"/>
                </a:lnTo>
                <a:lnTo>
                  <a:pt x="26" y="36"/>
                </a:lnTo>
                <a:lnTo>
                  <a:pt x="26" y="26"/>
                </a:lnTo>
                <a:lnTo>
                  <a:pt x="26" y="31"/>
                </a:lnTo>
                <a:lnTo>
                  <a:pt x="27" y="34"/>
                </a:lnTo>
                <a:lnTo>
                  <a:pt x="27" y="35"/>
                </a:lnTo>
                <a:lnTo>
                  <a:pt x="27" y="21"/>
                </a:lnTo>
                <a:lnTo>
                  <a:pt x="27" y="33"/>
                </a:lnTo>
                <a:lnTo>
                  <a:pt x="29" y="31"/>
                </a:lnTo>
                <a:lnTo>
                  <a:pt x="29" y="34"/>
                </a:lnTo>
                <a:lnTo>
                  <a:pt x="29" y="29"/>
                </a:lnTo>
                <a:lnTo>
                  <a:pt x="29" y="33"/>
                </a:lnTo>
                <a:lnTo>
                  <a:pt x="30" y="31"/>
                </a:lnTo>
                <a:lnTo>
                  <a:pt x="30" y="35"/>
                </a:lnTo>
                <a:lnTo>
                  <a:pt x="30" y="28"/>
                </a:lnTo>
                <a:lnTo>
                  <a:pt x="31" y="29"/>
                </a:lnTo>
                <a:lnTo>
                  <a:pt x="31" y="36"/>
                </a:lnTo>
                <a:lnTo>
                  <a:pt x="31" y="28"/>
                </a:lnTo>
                <a:lnTo>
                  <a:pt x="31" y="35"/>
                </a:lnTo>
                <a:lnTo>
                  <a:pt x="32" y="34"/>
                </a:lnTo>
                <a:lnTo>
                  <a:pt x="32" y="23"/>
                </a:lnTo>
                <a:lnTo>
                  <a:pt x="34" y="20"/>
                </a:lnTo>
                <a:lnTo>
                  <a:pt x="34" y="38"/>
                </a:lnTo>
                <a:lnTo>
                  <a:pt x="34" y="33"/>
                </a:lnTo>
                <a:lnTo>
                  <a:pt x="35" y="34"/>
                </a:lnTo>
                <a:lnTo>
                  <a:pt x="35" y="43"/>
                </a:lnTo>
                <a:lnTo>
                  <a:pt x="35" y="25"/>
                </a:lnTo>
                <a:lnTo>
                  <a:pt x="35" y="33"/>
                </a:lnTo>
                <a:lnTo>
                  <a:pt x="36" y="30"/>
                </a:lnTo>
                <a:lnTo>
                  <a:pt x="36" y="28"/>
                </a:lnTo>
                <a:lnTo>
                  <a:pt x="36" y="34"/>
                </a:lnTo>
                <a:lnTo>
                  <a:pt x="37" y="33"/>
                </a:lnTo>
                <a:lnTo>
                  <a:pt x="37" y="44"/>
                </a:lnTo>
                <a:lnTo>
                  <a:pt x="37" y="28"/>
                </a:lnTo>
                <a:lnTo>
                  <a:pt x="37" y="43"/>
                </a:lnTo>
                <a:lnTo>
                  <a:pt x="39" y="38"/>
                </a:lnTo>
                <a:lnTo>
                  <a:pt x="39" y="21"/>
                </a:lnTo>
                <a:lnTo>
                  <a:pt x="39" y="30"/>
                </a:lnTo>
                <a:lnTo>
                  <a:pt x="40" y="31"/>
                </a:lnTo>
                <a:lnTo>
                  <a:pt x="40" y="48"/>
                </a:lnTo>
                <a:lnTo>
                  <a:pt x="40" y="30"/>
                </a:lnTo>
                <a:lnTo>
                  <a:pt x="40" y="36"/>
                </a:lnTo>
                <a:lnTo>
                  <a:pt x="41" y="34"/>
                </a:lnTo>
                <a:lnTo>
                  <a:pt x="41" y="24"/>
                </a:lnTo>
                <a:lnTo>
                  <a:pt x="41" y="46"/>
                </a:lnTo>
                <a:lnTo>
                  <a:pt x="42" y="48"/>
                </a:lnTo>
                <a:lnTo>
                  <a:pt x="42" y="50"/>
                </a:lnTo>
                <a:lnTo>
                  <a:pt x="42" y="0"/>
                </a:lnTo>
                <a:lnTo>
                  <a:pt x="42" y="24"/>
                </a:lnTo>
                <a:lnTo>
                  <a:pt x="44" y="1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0" name="Freeform 109"/>
          <p:cNvSpPr>
            <a:spLocks/>
          </p:cNvSpPr>
          <p:nvPr/>
        </p:nvSpPr>
        <p:spPr bwMode="auto">
          <a:xfrm>
            <a:off x="4889500" y="858838"/>
            <a:ext cx="158750" cy="728662"/>
          </a:xfrm>
          <a:custGeom>
            <a:avLst/>
            <a:gdLst>
              <a:gd name="T0" fmla="*/ 0 w 45"/>
              <a:gd name="T1" fmla="*/ 2147483646 h 207"/>
              <a:gd name="T2" fmla="*/ 2147483646 w 45"/>
              <a:gd name="T3" fmla="*/ 2147483646 h 207"/>
              <a:gd name="T4" fmla="*/ 2147483646 w 45"/>
              <a:gd name="T5" fmla="*/ 2147483646 h 207"/>
              <a:gd name="T6" fmla="*/ 2147483646 w 45"/>
              <a:gd name="T7" fmla="*/ 2147483646 h 207"/>
              <a:gd name="T8" fmla="*/ 2147483646 w 45"/>
              <a:gd name="T9" fmla="*/ 2147483646 h 207"/>
              <a:gd name="T10" fmla="*/ 2147483646 w 45"/>
              <a:gd name="T11" fmla="*/ 2147483646 h 207"/>
              <a:gd name="T12" fmla="*/ 2147483646 w 45"/>
              <a:gd name="T13" fmla="*/ 2147483646 h 207"/>
              <a:gd name="T14" fmla="*/ 2147483646 w 45"/>
              <a:gd name="T15" fmla="*/ 2147483646 h 207"/>
              <a:gd name="T16" fmla="*/ 2147483646 w 45"/>
              <a:gd name="T17" fmla="*/ 2147483646 h 207"/>
              <a:gd name="T18" fmla="*/ 2147483646 w 45"/>
              <a:gd name="T19" fmla="*/ 2147483646 h 207"/>
              <a:gd name="T20" fmla="*/ 2147483646 w 45"/>
              <a:gd name="T21" fmla="*/ 2147483646 h 207"/>
              <a:gd name="T22" fmla="*/ 2147483646 w 45"/>
              <a:gd name="T23" fmla="*/ 2147483646 h 207"/>
              <a:gd name="T24" fmla="*/ 2147483646 w 45"/>
              <a:gd name="T25" fmla="*/ 2147483646 h 207"/>
              <a:gd name="T26" fmla="*/ 2147483646 w 45"/>
              <a:gd name="T27" fmla="*/ 2147483646 h 207"/>
              <a:gd name="T28" fmla="*/ 2147483646 w 45"/>
              <a:gd name="T29" fmla="*/ 2147483646 h 207"/>
              <a:gd name="T30" fmla="*/ 2147483646 w 45"/>
              <a:gd name="T31" fmla="*/ 2147483646 h 207"/>
              <a:gd name="T32" fmla="*/ 2147483646 w 45"/>
              <a:gd name="T33" fmla="*/ 2147483646 h 207"/>
              <a:gd name="T34" fmla="*/ 2147483646 w 45"/>
              <a:gd name="T35" fmla="*/ 2147483646 h 207"/>
              <a:gd name="T36" fmla="*/ 2147483646 w 45"/>
              <a:gd name="T37" fmla="*/ 2147483646 h 207"/>
              <a:gd name="T38" fmla="*/ 2147483646 w 45"/>
              <a:gd name="T39" fmla="*/ 2147483646 h 207"/>
              <a:gd name="T40" fmla="*/ 2147483646 w 45"/>
              <a:gd name="T41" fmla="*/ 2147483646 h 207"/>
              <a:gd name="T42" fmla="*/ 2147483646 w 45"/>
              <a:gd name="T43" fmla="*/ 2147483646 h 207"/>
              <a:gd name="T44" fmla="*/ 2147483646 w 45"/>
              <a:gd name="T45" fmla="*/ 2147483646 h 207"/>
              <a:gd name="T46" fmla="*/ 2147483646 w 45"/>
              <a:gd name="T47" fmla="*/ 2147483646 h 207"/>
              <a:gd name="T48" fmla="*/ 2147483646 w 45"/>
              <a:gd name="T49" fmla="*/ 0 h 207"/>
              <a:gd name="T50" fmla="*/ 2147483646 w 45"/>
              <a:gd name="T51" fmla="*/ 2147483646 h 207"/>
              <a:gd name="T52" fmla="*/ 2147483646 w 45"/>
              <a:gd name="T53" fmla="*/ 2147483646 h 207"/>
              <a:gd name="T54" fmla="*/ 2147483646 w 45"/>
              <a:gd name="T55" fmla="*/ 2147483646 h 207"/>
              <a:gd name="T56" fmla="*/ 2147483646 w 45"/>
              <a:gd name="T57" fmla="*/ 2147483646 h 207"/>
              <a:gd name="T58" fmla="*/ 2147483646 w 45"/>
              <a:gd name="T59" fmla="*/ 2147483646 h 207"/>
              <a:gd name="T60" fmla="*/ 2147483646 w 45"/>
              <a:gd name="T61" fmla="*/ 2147483646 h 207"/>
              <a:gd name="T62" fmla="*/ 2147483646 w 45"/>
              <a:gd name="T63" fmla="*/ 2147483646 h 207"/>
              <a:gd name="T64" fmla="*/ 2147483646 w 45"/>
              <a:gd name="T65" fmla="*/ 2147483646 h 207"/>
              <a:gd name="T66" fmla="*/ 2147483646 w 45"/>
              <a:gd name="T67" fmla="*/ 2147483646 h 207"/>
              <a:gd name="T68" fmla="*/ 2147483646 w 45"/>
              <a:gd name="T69" fmla="*/ 2147483646 h 207"/>
              <a:gd name="T70" fmla="*/ 2147483646 w 45"/>
              <a:gd name="T71" fmla="*/ 2147483646 h 207"/>
              <a:gd name="T72" fmla="*/ 2147483646 w 45"/>
              <a:gd name="T73" fmla="*/ 2147483646 h 207"/>
              <a:gd name="T74" fmla="*/ 2147483646 w 45"/>
              <a:gd name="T75" fmla="*/ 2147483646 h 207"/>
              <a:gd name="T76" fmla="*/ 2147483646 w 45"/>
              <a:gd name="T77" fmla="*/ 2147483646 h 207"/>
              <a:gd name="T78" fmla="*/ 2147483646 w 45"/>
              <a:gd name="T79" fmla="*/ 2147483646 h 207"/>
              <a:gd name="T80" fmla="*/ 2147483646 w 45"/>
              <a:gd name="T81" fmla="*/ 2147483646 h 207"/>
              <a:gd name="T82" fmla="*/ 2147483646 w 45"/>
              <a:gd name="T83" fmla="*/ 2147483646 h 2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207"/>
              <a:gd name="T128" fmla="*/ 45 w 45"/>
              <a:gd name="T129" fmla="*/ 207 h 2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207">
                <a:moveTo>
                  <a:pt x="0" y="97"/>
                </a:moveTo>
                <a:lnTo>
                  <a:pt x="0" y="125"/>
                </a:lnTo>
                <a:lnTo>
                  <a:pt x="0" y="85"/>
                </a:lnTo>
                <a:lnTo>
                  <a:pt x="0" y="104"/>
                </a:lnTo>
                <a:lnTo>
                  <a:pt x="1" y="109"/>
                </a:lnTo>
                <a:lnTo>
                  <a:pt x="1" y="103"/>
                </a:lnTo>
                <a:lnTo>
                  <a:pt x="1" y="123"/>
                </a:lnTo>
                <a:lnTo>
                  <a:pt x="2" y="122"/>
                </a:lnTo>
                <a:lnTo>
                  <a:pt x="2" y="104"/>
                </a:lnTo>
                <a:lnTo>
                  <a:pt x="2" y="115"/>
                </a:lnTo>
                <a:lnTo>
                  <a:pt x="3" y="114"/>
                </a:lnTo>
                <a:lnTo>
                  <a:pt x="3" y="125"/>
                </a:lnTo>
                <a:lnTo>
                  <a:pt x="3" y="102"/>
                </a:lnTo>
                <a:lnTo>
                  <a:pt x="5" y="103"/>
                </a:lnTo>
                <a:lnTo>
                  <a:pt x="5" y="115"/>
                </a:lnTo>
                <a:lnTo>
                  <a:pt x="5" y="110"/>
                </a:lnTo>
                <a:lnTo>
                  <a:pt x="6" y="109"/>
                </a:lnTo>
                <a:lnTo>
                  <a:pt x="6" y="147"/>
                </a:lnTo>
                <a:lnTo>
                  <a:pt x="6" y="102"/>
                </a:lnTo>
                <a:lnTo>
                  <a:pt x="6" y="125"/>
                </a:lnTo>
                <a:lnTo>
                  <a:pt x="7" y="122"/>
                </a:lnTo>
                <a:lnTo>
                  <a:pt x="7" y="77"/>
                </a:lnTo>
                <a:lnTo>
                  <a:pt x="7" y="108"/>
                </a:lnTo>
                <a:lnTo>
                  <a:pt x="8" y="105"/>
                </a:lnTo>
                <a:lnTo>
                  <a:pt x="8" y="115"/>
                </a:lnTo>
                <a:lnTo>
                  <a:pt x="8" y="99"/>
                </a:lnTo>
                <a:lnTo>
                  <a:pt x="8" y="107"/>
                </a:lnTo>
                <a:lnTo>
                  <a:pt x="10" y="109"/>
                </a:lnTo>
                <a:lnTo>
                  <a:pt x="10" y="115"/>
                </a:lnTo>
                <a:lnTo>
                  <a:pt x="10" y="108"/>
                </a:lnTo>
                <a:lnTo>
                  <a:pt x="10" y="110"/>
                </a:lnTo>
                <a:lnTo>
                  <a:pt x="11" y="114"/>
                </a:lnTo>
                <a:lnTo>
                  <a:pt x="11" y="104"/>
                </a:lnTo>
                <a:lnTo>
                  <a:pt x="11" y="110"/>
                </a:lnTo>
                <a:lnTo>
                  <a:pt x="12" y="109"/>
                </a:lnTo>
                <a:lnTo>
                  <a:pt x="12" y="117"/>
                </a:lnTo>
                <a:lnTo>
                  <a:pt x="12" y="102"/>
                </a:lnTo>
                <a:lnTo>
                  <a:pt x="12" y="103"/>
                </a:lnTo>
                <a:lnTo>
                  <a:pt x="13" y="107"/>
                </a:lnTo>
                <a:lnTo>
                  <a:pt x="13" y="114"/>
                </a:lnTo>
                <a:lnTo>
                  <a:pt x="15" y="112"/>
                </a:lnTo>
                <a:lnTo>
                  <a:pt x="15" y="138"/>
                </a:lnTo>
                <a:lnTo>
                  <a:pt x="15" y="104"/>
                </a:lnTo>
                <a:lnTo>
                  <a:pt x="15" y="137"/>
                </a:lnTo>
                <a:lnTo>
                  <a:pt x="16" y="134"/>
                </a:lnTo>
                <a:lnTo>
                  <a:pt x="16" y="143"/>
                </a:lnTo>
                <a:lnTo>
                  <a:pt x="16" y="53"/>
                </a:lnTo>
                <a:lnTo>
                  <a:pt x="16" y="73"/>
                </a:lnTo>
                <a:lnTo>
                  <a:pt x="17" y="85"/>
                </a:lnTo>
                <a:lnTo>
                  <a:pt x="17" y="117"/>
                </a:lnTo>
                <a:lnTo>
                  <a:pt x="17" y="103"/>
                </a:lnTo>
                <a:lnTo>
                  <a:pt x="18" y="102"/>
                </a:lnTo>
                <a:lnTo>
                  <a:pt x="18" y="112"/>
                </a:lnTo>
                <a:lnTo>
                  <a:pt x="18" y="94"/>
                </a:lnTo>
                <a:lnTo>
                  <a:pt x="18" y="102"/>
                </a:lnTo>
                <a:lnTo>
                  <a:pt x="20" y="102"/>
                </a:lnTo>
                <a:lnTo>
                  <a:pt x="20" y="115"/>
                </a:lnTo>
                <a:lnTo>
                  <a:pt x="20" y="98"/>
                </a:lnTo>
                <a:lnTo>
                  <a:pt x="20" y="114"/>
                </a:lnTo>
                <a:lnTo>
                  <a:pt x="21" y="113"/>
                </a:lnTo>
                <a:lnTo>
                  <a:pt x="21" y="107"/>
                </a:lnTo>
                <a:lnTo>
                  <a:pt x="21" y="118"/>
                </a:lnTo>
                <a:lnTo>
                  <a:pt x="22" y="119"/>
                </a:lnTo>
                <a:lnTo>
                  <a:pt x="22" y="122"/>
                </a:lnTo>
                <a:lnTo>
                  <a:pt x="22" y="105"/>
                </a:lnTo>
                <a:lnTo>
                  <a:pt x="22" y="110"/>
                </a:lnTo>
                <a:lnTo>
                  <a:pt x="23" y="108"/>
                </a:lnTo>
                <a:lnTo>
                  <a:pt x="23" y="164"/>
                </a:lnTo>
                <a:lnTo>
                  <a:pt x="25" y="165"/>
                </a:lnTo>
                <a:lnTo>
                  <a:pt x="25" y="207"/>
                </a:lnTo>
                <a:lnTo>
                  <a:pt x="25" y="42"/>
                </a:lnTo>
                <a:lnTo>
                  <a:pt x="26" y="28"/>
                </a:lnTo>
                <a:lnTo>
                  <a:pt x="26" y="122"/>
                </a:lnTo>
                <a:lnTo>
                  <a:pt x="26" y="0"/>
                </a:lnTo>
                <a:lnTo>
                  <a:pt x="26" y="105"/>
                </a:lnTo>
                <a:lnTo>
                  <a:pt x="27" y="102"/>
                </a:lnTo>
                <a:lnTo>
                  <a:pt x="27" y="112"/>
                </a:lnTo>
                <a:lnTo>
                  <a:pt x="27" y="99"/>
                </a:lnTo>
                <a:lnTo>
                  <a:pt x="27" y="107"/>
                </a:lnTo>
                <a:lnTo>
                  <a:pt x="28" y="108"/>
                </a:lnTo>
                <a:lnTo>
                  <a:pt x="28" y="102"/>
                </a:lnTo>
                <a:lnTo>
                  <a:pt x="28" y="118"/>
                </a:lnTo>
                <a:lnTo>
                  <a:pt x="30" y="117"/>
                </a:lnTo>
                <a:lnTo>
                  <a:pt x="30" y="102"/>
                </a:lnTo>
                <a:lnTo>
                  <a:pt x="30" y="114"/>
                </a:lnTo>
                <a:lnTo>
                  <a:pt x="31" y="115"/>
                </a:lnTo>
                <a:lnTo>
                  <a:pt x="31" y="119"/>
                </a:lnTo>
                <a:lnTo>
                  <a:pt x="31" y="104"/>
                </a:lnTo>
                <a:lnTo>
                  <a:pt x="31" y="118"/>
                </a:lnTo>
                <a:lnTo>
                  <a:pt x="32" y="117"/>
                </a:lnTo>
                <a:lnTo>
                  <a:pt x="32" y="113"/>
                </a:lnTo>
                <a:lnTo>
                  <a:pt x="32" y="129"/>
                </a:lnTo>
                <a:lnTo>
                  <a:pt x="33" y="128"/>
                </a:lnTo>
                <a:lnTo>
                  <a:pt x="33" y="169"/>
                </a:lnTo>
                <a:lnTo>
                  <a:pt x="33" y="125"/>
                </a:lnTo>
                <a:lnTo>
                  <a:pt x="33" y="135"/>
                </a:lnTo>
                <a:lnTo>
                  <a:pt x="35" y="135"/>
                </a:lnTo>
                <a:lnTo>
                  <a:pt x="35" y="33"/>
                </a:lnTo>
                <a:lnTo>
                  <a:pt x="35" y="108"/>
                </a:lnTo>
                <a:lnTo>
                  <a:pt x="36" y="115"/>
                </a:lnTo>
                <a:lnTo>
                  <a:pt x="36" y="122"/>
                </a:lnTo>
                <a:lnTo>
                  <a:pt x="36" y="98"/>
                </a:lnTo>
                <a:lnTo>
                  <a:pt x="36" y="107"/>
                </a:lnTo>
                <a:lnTo>
                  <a:pt x="37" y="108"/>
                </a:lnTo>
                <a:lnTo>
                  <a:pt x="37" y="112"/>
                </a:lnTo>
                <a:lnTo>
                  <a:pt x="37" y="97"/>
                </a:lnTo>
                <a:lnTo>
                  <a:pt x="37" y="109"/>
                </a:lnTo>
                <a:lnTo>
                  <a:pt x="38" y="110"/>
                </a:lnTo>
                <a:lnTo>
                  <a:pt x="38" y="113"/>
                </a:lnTo>
                <a:lnTo>
                  <a:pt x="38" y="103"/>
                </a:lnTo>
                <a:lnTo>
                  <a:pt x="38" y="112"/>
                </a:lnTo>
                <a:lnTo>
                  <a:pt x="40" y="113"/>
                </a:lnTo>
                <a:lnTo>
                  <a:pt x="40" y="129"/>
                </a:lnTo>
                <a:lnTo>
                  <a:pt x="40" y="103"/>
                </a:lnTo>
                <a:lnTo>
                  <a:pt x="40" y="119"/>
                </a:lnTo>
                <a:lnTo>
                  <a:pt x="41" y="117"/>
                </a:lnTo>
                <a:lnTo>
                  <a:pt x="41" y="130"/>
                </a:lnTo>
                <a:lnTo>
                  <a:pt x="41" y="105"/>
                </a:lnTo>
                <a:lnTo>
                  <a:pt x="41" y="120"/>
                </a:lnTo>
                <a:lnTo>
                  <a:pt x="42" y="119"/>
                </a:lnTo>
                <a:lnTo>
                  <a:pt x="42" y="183"/>
                </a:lnTo>
                <a:lnTo>
                  <a:pt x="42" y="105"/>
                </a:lnTo>
                <a:lnTo>
                  <a:pt x="42" y="170"/>
                </a:lnTo>
                <a:lnTo>
                  <a:pt x="43" y="167"/>
                </a:lnTo>
                <a:lnTo>
                  <a:pt x="43" y="52"/>
                </a:lnTo>
                <a:lnTo>
                  <a:pt x="45" y="52"/>
                </a:lnTo>
                <a:lnTo>
                  <a:pt x="45" y="124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1" name="Freeform 110"/>
          <p:cNvSpPr>
            <a:spLocks/>
          </p:cNvSpPr>
          <p:nvPr/>
        </p:nvSpPr>
        <p:spPr bwMode="auto">
          <a:xfrm>
            <a:off x="5048250" y="587375"/>
            <a:ext cx="161925" cy="1398588"/>
          </a:xfrm>
          <a:custGeom>
            <a:avLst/>
            <a:gdLst>
              <a:gd name="T0" fmla="*/ 2147483646 w 46"/>
              <a:gd name="T1" fmla="*/ 2147483646 h 397"/>
              <a:gd name="T2" fmla="*/ 2147483646 w 46"/>
              <a:gd name="T3" fmla="*/ 2147483646 h 397"/>
              <a:gd name="T4" fmla="*/ 2147483646 w 46"/>
              <a:gd name="T5" fmla="*/ 2147483646 h 397"/>
              <a:gd name="T6" fmla="*/ 2147483646 w 46"/>
              <a:gd name="T7" fmla="*/ 2147483646 h 397"/>
              <a:gd name="T8" fmla="*/ 2147483646 w 46"/>
              <a:gd name="T9" fmla="*/ 2147483646 h 397"/>
              <a:gd name="T10" fmla="*/ 2147483646 w 46"/>
              <a:gd name="T11" fmla="*/ 2147483646 h 397"/>
              <a:gd name="T12" fmla="*/ 2147483646 w 46"/>
              <a:gd name="T13" fmla="*/ 2147483646 h 397"/>
              <a:gd name="T14" fmla="*/ 2147483646 w 46"/>
              <a:gd name="T15" fmla="*/ 2147483646 h 397"/>
              <a:gd name="T16" fmla="*/ 2147483646 w 46"/>
              <a:gd name="T17" fmla="*/ 2147483646 h 397"/>
              <a:gd name="T18" fmla="*/ 2147483646 w 46"/>
              <a:gd name="T19" fmla="*/ 2147483646 h 397"/>
              <a:gd name="T20" fmla="*/ 2147483646 w 46"/>
              <a:gd name="T21" fmla="*/ 2147483646 h 397"/>
              <a:gd name="T22" fmla="*/ 2147483646 w 46"/>
              <a:gd name="T23" fmla="*/ 2147483646 h 397"/>
              <a:gd name="T24" fmla="*/ 2147483646 w 46"/>
              <a:gd name="T25" fmla="*/ 2147483646 h 397"/>
              <a:gd name="T26" fmla="*/ 2147483646 w 46"/>
              <a:gd name="T27" fmla="*/ 2147483646 h 397"/>
              <a:gd name="T28" fmla="*/ 2147483646 w 46"/>
              <a:gd name="T29" fmla="*/ 2147483646 h 397"/>
              <a:gd name="T30" fmla="*/ 2147483646 w 46"/>
              <a:gd name="T31" fmla="*/ 2147483646 h 397"/>
              <a:gd name="T32" fmla="*/ 2147483646 w 46"/>
              <a:gd name="T33" fmla="*/ 2147483646 h 397"/>
              <a:gd name="T34" fmla="*/ 2147483646 w 46"/>
              <a:gd name="T35" fmla="*/ 2147483646 h 397"/>
              <a:gd name="T36" fmla="*/ 2147483646 w 46"/>
              <a:gd name="T37" fmla="*/ 2147483646 h 397"/>
              <a:gd name="T38" fmla="*/ 2147483646 w 46"/>
              <a:gd name="T39" fmla="*/ 2147483646 h 397"/>
              <a:gd name="T40" fmla="*/ 2147483646 w 46"/>
              <a:gd name="T41" fmla="*/ 2147483646 h 397"/>
              <a:gd name="T42" fmla="*/ 2147483646 w 46"/>
              <a:gd name="T43" fmla="*/ 2147483646 h 397"/>
              <a:gd name="T44" fmla="*/ 2147483646 w 46"/>
              <a:gd name="T45" fmla="*/ 2147483646 h 397"/>
              <a:gd name="T46" fmla="*/ 2147483646 w 46"/>
              <a:gd name="T47" fmla="*/ 2147483646 h 397"/>
              <a:gd name="T48" fmla="*/ 2147483646 w 46"/>
              <a:gd name="T49" fmla="*/ 2147483646 h 397"/>
              <a:gd name="T50" fmla="*/ 2147483646 w 46"/>
              <a:gd name="T51" fmla="*/ 2147483646 h 397"/>
              <a:gd name="T52" fmla="*/ 2147483646 w 46"/>
              <a:gd name="T53" fmla="*/ 2147483646 h 397"/>
              <a:gd name="T54" fmla="*/ 2147483646 w 46"/>
              <a:gd name="T55" fmla="*/ 2147483646 h 397"/>
              <a:gd name="T56" fmla="*/ 2147483646 w 46"/>
              <a:gd name="T57" fmla="*/ 2147483646 h 397"/>
              <a:gd name="T58" fmla="*/ 2147483646 w 46"/>
              <a:gd name="T59" fmla="*/ 2147483646 h 397"/>
              <a:gd name="T60" fmla="*/ 2147483646 w 46"/>
              <a:gd name="T61" fmla="*/ 2147483646 h 397"/>
              <a:gd name="T62" fmla="*/ 2147483646 w 46"/>
              <a:gd name="T63" fmla="*/ 2147483646 h 397"/>
              <a:gd name="T64" fmla="*/ 2147483646 w 46"/>
              <a:gd name="T65" fmla="*/ 2147483646 h 397"/>
              <a:gd name="T66" fmla="*/ 2147483646 w 46"/>
              <a:gd name="T67" fmla="*/ 2147483646 h 397"/>
              <a:gd name="T68" fmla="*/ 2147483646 w 46"/>
              <a:gd name="T69" fmla="*/ 2147483646 h 397"/>
              <a:gd name="T70" fmla="*/ 2147483646 w 46"/>
              <a:gd name="T71" fmla="*/ 2147483646 h 397"/>
              <a:gd name="T72" fmla="*/ 2147483646 w 46"/>
              <a:gd name="T73" fmla="*/ 2147483646 h 397"/>
              <a:gd name="T74" fmla="*/ 2147483646 w 46"/>
              <a:gd name="T75" fmla="*/ 2147483646 h 397"/>
              <a:gd name="T76" fmla="*/ 2147483646 w 46"/>
              <a:gd name="T77" fmla="*/ 2147483646 h 397"/>
              <a:gd name="T78" fmla="*/ 2147483646 w 46"/>
              <a:gd name="T79" fmla="*/ 2147483646 h 397"/>
              <a:gd name="T80" fmla="*/ 2147483646 w 46"/>
              <a:gd name="T81" fmla="*/ 2147483646 h 397"/>
              <a:gd name="T82" fmla="*/ 2147483646 w 46"/>
              <a:gd name="T83" fmla="*/ 2147483646 h 39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397"/>
              <a:gd name="T128" fmla="*/ 46 w 46"/>
              <a:gd name="T129" fmla="*/ 397 h 39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397">
                <a:moveTo>
                  <a:pt x="0" y="201"/>
                </a:moveTo>
                <a:lnTo>
                  <a:pt x="0" y="197"/>
                </a:lnTo>
                <a:lnTo>
                  <a:pt x="1" y="192"/>
                </a:lnTo>
                <a:lnTo>
                  <a:pt x="1" y="172"/>
                </a:lnTo>
                <a:lnTo>
                  <a:pt x="1" y="180"/>
                </a:lnTo>
                <a:lnTo>
                  <a:pt x="2" y="181"/>
                </a:lnTo>
                <a:lnTo>
                  <a:pt x="2" y="192"/>
                </a:lnTo>
                <a:lnTo>
                  <a:pt x="2" y="179"/>
                </a:lnTo>
                <a:lnTo>
                  <a:pt x="2" y="184"/>
                </a:lnTo>
                <a:lnTo>
                  <a:pt x="3" y="181"/>
                </a:lnTo>
                <a:lnTo>
                  <a:pt x="3" y="192"/>
                </a:lnTo>
                <a:lnTo>
                  <a:pt x="3" y="176"/>
                </a:lnTo>
                <a:lnTo>
                  <a:pt x="3" y="189"/>
                </a:lnTo>
                <a:lnTo>
                  <a:pt x="5" y="191"/>
                </a:lnTo>
                <a:lnTo>
                  <a:pt x="5" y="196"/>
                </a:lnTo>
                <a:lnTo>
                  <a:pt x="5" y="184"/>
                </a:lnTo>
                <a:lnTo>
                  <a:pt x="5" y="194"/>
                </a:lnTo>
                <a:lnTo>
                  <a:pt x="6" y="191"/>
                </a:lnTo>
                <a:lnTo>
                  <a:pt x="6" y="207"/>
                </a:lnTo>
                <a:lnTo>
                  <a:pt x="6" y="181"/>
                </a:lnTo>
                <a:lnTo>
                  <a:pt x="7" y="180"/>
                </a:lnTo>
                <a:lnTo>
                  <a:pt x="7" y="261"/>
                </a:lnTo>
                <a:lnTo>
                  <a:pt x="7" y="224"/>
                </a:lnTo>
                <a:lnTo>
                  <a:pt x="8" y="220"/>
                </a:lnTo>
                <a:lnTo>
                  <a:pt x="8" y="137"/>
                </a:lnTo>
                <a:lnTo>
                  <a:pt x="8" y="156"/>
                </a:lnTo>
                <a:lnTo>
                  <a:pt x="10" y="154"/>
                </a:lnTo>
                <a:lnTo>
                  <a:pt x="10" y="122"/>
                </a:lnTo>
                <a:lnTo>
                  <a:pt x="10" y="191"/>
                </a:lnTo>
                <a:lnTo>
                  <a:pt x="11" y="190"/>
                </a:lnTo>
                <a:lnTo>
                  <a:pt x="11" y="175"/>
                </a:lnTo>
                <a:lnTo>
                  <a:pt x="11" y="190"/>
                </a:lnTo>
                <a:lnTo>
                  <a:pt x="12" y="189"/>
                </a:lnTo>
                <a:lnTo>
                  <a:pt x="12" y="191"/>
                </a:lnTo>
                <a:lnTo>
                  <a:pt x="12" y="181"/>
                </a:lnTo>
                <a:lnTo>
                  <a:pt x="13" y="182"/>
                </a:lnTo>
                <a:lnTo>
                  <a:pt x="13" y="180"/>
                </a:lnTo>
                <a:lnTo>
                  <a:pt x="13" y="200"/>
                </a:lnTo>
                <a:lnTo>
                  <a:pt x="15" y="200"/>
                </a:lnTo>
                <a:lnTo>
                  <a:pt x="15" y="202"/>
                </a:lnTo>
                <a:lnTo>
                  <a:pt x="15" y="189"/>
                </a:lnTo>
                <a:lnTo>
                  <a:pt x="15" y="197"/>
                </a:lnTo>
                <a:lnTo>
                  <a:pt x="16" y="194"/>
                </a:lnTo>
                <a:lnTo>
                  <a:pt x="16" y="187"/>
                </a:lnTo>
                <a:lnTo>
                  <a:pt x="16" y="291"/>
                </a:lnTo>
                <a:lnTo>
                  <a:pt x="17" y="299"/>
                </a:lnTo>
                <a:lnTo>
                  <a:pt x="17" y="300"/>
                </a:lnTo>
                <a:lnTo>
                  <a:pt x="17" y="136"/>
                </a:lnTo>
                <a:lnTo>
                  <a:pt x="17" y="219"/>
                </a:lnTo>
                <a:lnTo>
                  <a:pt x="18" y="247"/>
                </a:lnTo>
                <a:lnTo>
                  <a:pt x="18" y="355"/>
                </a:lnTo>
                <a:lnTo>
                  <a:pt x="18" y="11"/>
                </a:lnTo>
                <a:lnTo>
                  <a:pt x="18" y="150"/>
                </a:lnTo>
                <a:lnTo>
                  <a:pt x="20" y="151"/>
                </a:lnTo>
                <a:lnTo>
                  <a:pt x="20" y="189"/>
                </a:lnTo>
                <a:lnTo>
                  <a:pt x="20" y="174"/>
                </a:lnTo>
                <a:lnTo>
                  <a:pt x="21" y="175"/>
                </a:lnTo>
                <a:lnTo>
                  <a:pt x="21" y="189"/>
                </a:lnTo>
                <a:lnTo>
                  <a:pt x="22" y="187"/>
                </a:lnTo>
                <a:lnTo>
                  <a:pt x="22" y="205"/>
                </a:lnTo>
                <a:lnTo>
                  <a:pt x="22" y="172"/>
                </a:lnTo>
                <a:lnTo>
                  <a:pt x="22" y="192"/>
                </a:lnTo>
                <a:lnTo>
                  <a:pt x="23" y="194"/>
                </a:lnTo>
                <a:lnTo>
                  <a:pt x="23" y="197"/>
                </a:lnTo>
                <a:lnTo>
                  <a:pt x="23" y="190"/>
                </a:lnTo>
                <a:lnTo>
                  <a:pt x="25" y="189"/>
                </a:lnTo>
                <a:lnTo>
                  <a:pt x="25" y="187"/>
                </a:lnTo>
                <a:lnTo>
                  <a:pt x="25" y="336"/>
                </a:lnTo>
                <a:lnTo>
                  <a:pt x="26" y="330"/>
                </a:lnTo>
                <a:lnTo>
                  <a:pt x="26" y="154"/>
                </a:lnTo>
                <a:lnTo>
                  <a:pt x="26" y="185"/>
                </a:lnTo>
                <a:lnTo>
                  <a:pt x="27" y="211"/>
                </a:lnTo>
                <a:lnTo>
                  <a:pt x="27" y="335"/>
                </a:lnTo>
                <a:lnTo>
                  <a:pt x="27" y="0"/>
                </a:lnTo>
                <a:lnTo>
                  <a:pt x="27" y="65"/>
                </a:lnTo>
                <a:lnTo>
                  <a:pt x="28" y="54"/>
                </a:lnTo>
                <a:lnTo>
                  <a:pt x="28" y="184"/>
                </a:lnTo>
                <a:lnTo>
                  <a:pt x="28" y="52"/>
                </a:lnTo>
                <a:lnTo>
                  <a:pt x="28" y="177"/>
                </a:lnTo>
                <a:lnTo>
                  <a:pt x="30" y="176"/>
                </a:lnTo>
                <a:lnTo>
                  <a:pt x="30" y="180"/>
                </a:lnTo>
                <a:lnTo>
                  <a:pt x="30" y="152"/>
                </a:lnTo>
                <a:lnTo>
                  <a:pt x="30" y="180"/>
                </a:lnTo>
                <a:lnTo>
                  <a:pt x="31" y="179"/>
                </a:lnTo>
                <a:lnTo>
                  <a:pt x="31" y="190"/>
                </a:lnTo>
                <a:lnTo>
                  <a:pt x="31" y="189"/>
                </a:lnTo>
                <a:lnTo>
                  <a:pt x="32" y="191"/>
                </a:lnTo>
                <a:lnTo>
                  <a:pt x="32" y="201"/>
                </a:lnTo>
                <a:lnTo>
                  <a:pt x="32" y="174"/>
                </a:lnTo>
                <a:lnTo>
                  <a:pt x="32" y="190"/>
                </a:lnTo>
                <a:lnTo>
                  <a:pt x="33" y="195"/>
                </a:lnTo>
                <a:lnTo>
                  <a:pt x="33" y="269"/>
                </a:lnTo>
                <a:lnTo>
                  <a:pt x="33" y="225"/>
                </a:lnTo>
                <a:lnTo>
                  <a:pt x="35" y="230"/>
                </a:lnTo>
                <a:lnTo>
                  <a:pt x="35" y="397"/>
                </a:lnTo>
                <a:lnTo>
                  <a:pt x="35" y="126"/>
                </a:lnTo>
                <a:lnTo>
                  <a:pt x="35" y="152"/>
                </a:lnTo>
                <a:lnTo>
                  <a:pt x="36" y="150"/>
                </a:lnTo>
                <a:lnTo>
                  <a:pt x="36" y="239"/>
                </a:lnTo>
                <a:lnTo>
                  <a:pt x="36" y="29"/>
                </a:lnTo>
                <a:lnTo>
                  <a:pt x="37" y="22"/>
                </a:lnTo>
                <a:lnTo>
                  <a:pt x="37" y="171"/>
                </a:lnTo>
                <a:lnTo>
                  <a:pt x="38" y="174"/>
                </a:lnTo>
                <a:lnTo>
                  <a:pt x="38" y="181"/>
                </a:lnTo>
                <a:lnTo>
                  <a:pt x="38" y="167"/>
                </a:lnTo>
                <a:lnTo>
                  <a:pt x="38" y="170"/>
                </a:lnTo>
                <a:lnTo>
                  <a:pt x="40" y="169"/>
                </a:lnTo>
                <a:lnTo>
                  <a:pt x="40" y="192"/>
                </a:lnTo>
                <a:lnTo>
                  <a:pt x="40" y="177"/>
                </a:lnTo>
                <a:lnTo>
                  <a:pt x="41" y="174"/>
                </a:lnTo>
                <a:lnTo>
                  <a:pt x="41" y="197"/>
                </a:lnTo>
                <a:lnTo>
                  <a:pt x="41" y="172"/>
                </a:lnTo>
                <a:lnTo>
                  <a:pt x="41" y="194"/>
                </a:lnTo>
                <a:lnTo>
                  <a:pt x="42" y="200"/>
                </a:lnTo>
                <a:lnTo>
                  <a:pt x="42" y="254"/>
                </a:lnTo>
                <a:lnTo>
                  <a:pt x="42" y="234"/>
                </a:lnTo>
                <a:lnTo>
                  <a:pt x="43" y="252"/>
                </a:lnTo>
                <a:lnTo>
                  <a:pt x="43" y="351"/>
                </a:lnTo>
                <a:lnTo>
                  <a:pt x="43" y="124"/>
                </a:lnTo>
                <a:lnTo>
                  <a:pt x="45" y="114"/>
                </a:lnTo>
                <a:lnTo>
                  <a:pt x="45" y="232"/>
                </a:lnTo>
                <a:lnTo>
                  <a:pt x="45" y="80"/>
                </a:lnTo>
                <a:lnTo>
                  <a:pt x="45" y="207"/>
                </a:lnTo>
                <a:lnTo>
                  <a:pt x="46" y="196"/>
                </a:lnTo>
                <a:lnTo>
                  <a:pt x="46" y="16"/>
                </a:lnTo>
                <a:lnTo>
                  <a:pt x="46" y="81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2" name="Freeform 111"/>
          <p:cNvSpPr>
            <a:spLocks/>
          </p:cNvSpPr>
          <p:nvPr/>
        </p:nvSpPr>
        <p:spPr bwMode="auto">
          <a:xfrm>
            <a:off x="5210175" y="630238"/>
            <a:ext cx="176213" cy="1352550"/>
          </a:xfrm>
          <a:custGeom>
            <a:avLst/>
            <a:gdLst>
              <a:gd name="T0" fmla="*/ 2147483646 w 50"/>
              <a:gd name="T1" fmla="*/ 2147483646 h 384"/>
              <a:gd name="T2" fmla="*/ 2147483646 w 50"/>
              <a:gd name="T3" fmla="*/ 2147483646 h 384"/>
              <a:gd name="T4" fmla="*/ 2147483646 w 50"/>
              <a:gd name="T5" fmla="*/ 2147483646 h 384"/>
              <a:gd name="T6" fmla="*/ 2147483646 w 50"/>
              <a:gd name="T7" fmla="*/ 2147483646 h 384"/>
              <a:gd name="T8" fmla="*/ 2147483646 w 50"/>
              <a:gd name="T9" fmla="*/ 2147483646 h 384"/>
              <a:gd name="T10" fmla="*/ 2147483646 w 50"/>
              <a:gd name="T11" fmla="*/ 2147483646 h 384"/>
              <a:gd name="T12" fmla="*/ 2147483646 w 50"/>
              <a:gd name="T13" fmla="*/ 2147483646 h 384"/>
              <a:gd name="T14" fmla="*/ 2147483646 w 50"/>
              <a:gd name="T15" fmla="*/ 2147483646 h 384"/>
              <a:gd name="T16" fmla="*/ 2147483646 w 50"/>
              <a:gd name="T17" fmla="*/ 2147483646 h 384"/>
              <a:gd name="T18" fmla="*/ 2147483646 w 50"/>
              <a:gd name="T19" fmla="*/ 2147483646 h 384"/>
              <a:gd name="T20" fmla="*/ 2147483646 w 50"/>
              <a:gd name="T21" fmla="*/ 2147483646 h 384"/>
              <a:gd name="T22" fmla="*/ 2147483646 w 50"/>
              <a:gd name="T23" fmla="*/ 2147483646 h 384"/>
              <a:gd name="T24" fmla="*/ 2147483646 w 50"/>
              <a:gd name="T25" fmla="*/ 2147483646 h 384"/>
              <a:gd name="T26" fmla="*/ 2147483646 w 50"/>
              <a:gd name="T27" fmla="*/ 2147483646 h 384"/>
              <a:gd name="T28" fmla="*/ 2147483646 w 50"/>
              <a:gd name="T29" fmla="*/ 2147483646 h 384"/>
              <a:gd name="T30" fmla="*/ 2147483646 w 50"/>
              <a:gd name="T31" fmla="*/ 2147483646 h 384"/>
              <a:gd name="T32" fmla="*/ 2147483646 w 50"/>
              <a:gd name="T33" fmla="*/ 2147483646 h 384"/>
              <a:gd name="T34" fmla="*/ 2147483646 w 50"/>
              <a:gd name="T35" fmla="*/ 2147483646 h 384"/>
              <a:gd name="T36" fmla="*/ 2147483646 w 50"/>
              <a:gd name="T37" fmla="*/ 2147483646 h 384"/>
              <a:gd name="T38" fmla="*/ 2147483646 w 50"/>
              <a:gd name="T39" fmla="*/ 2147483646 h 384"/>
              <a:gd name="T40" fmla="*/ 2147483646 w 50"/>
              <a:gd name="T41" fmla="*/ 2147483646 h 384"/>
              <a:gd name="T42" fmla="*/ 2147483646 w 50"/>
              <a:gd name="T43" fmla="*/ 2147483646 h 384"/>
              <a:gd name="T44" fmla="*/ 2147483646 w 50"/>
              <a:gd name="T45" fmla="*/ 2147483646 h 384"/>
              <a:gd name="T46" fmla="*/ 2147483646 w 50"/>
              <a:gd name="T47" fmla="*/ 2147483646 h 384"/>
              <a:gd name="T48" fmla="*/ 2147483646 w 50"/>
              <a:gd name="T49" fmla="*/ 2147483646 h 384"/>
              <a:gd name="T50" fmla="*/ 2147483646 w 50"/>
              <a:gd name="T51" fmla="*/ 2147483646 h 384"/>
              <a:gd name="T52" fmla="*/ 2147483646 w 50"/>
              <a:gd name="T53" fmla="*/ 2147483646 h 384"/>
              <a:gd name="T54" fmla="*/ 2147483646 w 50"/>
              <a:gd name="T55" fmla="*/ 2147483646 h 384"/>
              <a:gd name="T56" fmla="*/ 2147483646 w 50"/>
              <a:gd name="T57" fmla="*/ 2147483646 h 384"/>
              <a:gd name="T58" fmla="*/ 2147483646 w 50"/>
              <a:gd name="T59" fmla="*/ 2147483646 h 384"/>
              <a:gd name="T60" fmla="*/ 2147483646 w 50"/>
              <a:gd name="T61" fmla="*/ 2147483646 h 384"/>
              <a:gd name="T62" fmla="*/ 2147483646 w 50"/>
              <a:gd name="T63" fmla="*/ 2147483646 h 384"/>
              <a:gd name="T64" fmla="*/ 2147483646 w 50"/>
              <a:gd name="T65" fmla="*/ 2147483646 h 384"/>
              <a:gd name="T66" fmla="*/ 2147483646 w 50"/>
              <a:gd name="T67" fmla="*/ 2147483646 h 384"/>
              <a:gd name="T68" fmla="*/ 2147483646 w 50"/>
              <a:gd name="T69" fmla="*/ 2147483646 h 384"/>
              <a:gd name="T70" fmla="*/ 2147483646 w 50"/>
              <a:gd name="T71" fmla="*/ 2147483646 h 384"/>
              <a:gd name="T72" fmla="*/ 2147483646 w 50"/>
              <a:gd name="T73" fmla="*/ 2147483646 h 384"/>
              <a:gd name="T74" fmla="*/ 2147483646 w 50"/>
              <a:gd name="T75" fmla="*/ 2147483646 h 384"/>
              <a:gd name="T76" fmla="*/ 2147483646 w 50"/>
              <a:gd name="T77" fmla="*/ 2147483646 h 384"/>
              <a:gd name="T78" fmla="*/ 2147483646 w 50"/>
              <a:gd name="T79" fmla="*/ 2147483646 h 384"/>
              <a:gd name="T80" fmla="*/ 2147483646 w 50"/>
              <a:gd name="T81" fmla="*/ 2147483646 h 384"/>
              <a:gd name="T82" fmla="*/ 2147483646 w 50"/>
              <a:gd name="T83" fmla="*/ 2147483646 h 38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0"/>
              <a:gd name="T127" fmla="*/ 0 h 384"/>
              <a:gd name="T128" fmla="*/ 50 w 50"/>
              <a:gd name="T129" fmla="*/ 384 h 38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0" h="384">
                <a:moveTo>
                  <a:pt x="0" y="69"/>
                </a:moveTo>
                <a:lnTo>
                  <a:pt x="1" y="92"/>
                </a:lnTo>
                <a:lnTo>
                  <a:pt x="1" y="175"/>
                </a:lnTo>
                <a:lnTo>
                  <a:pt x="1" y="155"/>
                </a:lnTo>
                <a:lnTo>
                  <a:pt x="2" y="154"/>
                </a:lnTo>
                <a:lnTo>
                  <a:pt x="2" y="178"/>
                </a:lnTo>
                <a:lnTo>
                  <a:pt x="2" y="173"/>
                </a:lnTo>
                <a:lnTo>
                  <a:pt x="4" y="175"/>
                </a:lnTo>
                <a:lnTo>
                  <a:pt x="4" y="183"/>
                </a:lnTo>
                <a:lnTo>
                  <a:pt x="4" y="164"/>
                </a:lnTo>
                <a:lnTo>
                  <a:pt x="4" y="178"/>
                </a:lnTo>
                <a:lnTo>
                  <a:pt x="5" y="179"/>
                </a:lnTo>
                <a:lnTo>
                  <a:pt x="5" y="238"/>
                </a:lnTo>
                <a:lnTo>
                  <a:pt x="5" y="200"/>
                </a:lnTo>
                <a:lnTo>
                  <a:pt x="6" y="197"/>
                </a:lnTo>
                <a:lnTo>
                  <a:pt x="6" y="349"/>
                </a:lnTo>
                <a:lnTo>
                  <a:pt x="6" y="183"/>
                </a:lnTo>
                <a:lnTo>
                  <a:pt x="7" y="177"/>
                </a:lnTo>
                <a:lnTo>
                  <a:pt x="7" y="112"/>
                </a:lnTo>
                <a:lnTo>
                  <a:pt x="7" y="174"/>
                </a:lnTo>
                <a:lnTo>
                  <a:pt x="9" y="173"/>
                </a:lnTo>
                <a:lnTo>
                  <a:pt x="9" y="224"/>
                </a:lnTo>
                <a:lnTo>
                  <a:pt x="9" y="0"/>
                </a:lnTo>
                <a:lnTo>
                  <a:pt x="9" y="33"/>
                </a:lnTo>
                <a:lnTo>
                  <a:pt x="10" y="74"/>
                </a:lnTo>
                <a:lnTo>
                  <a:pt x="10" y="168"/>
                </a:lnTo>
                <a:lnTo>
                  <a:pt x="10" y="162"/>
                </a:lnTo>
                <a:lnTo>
                  <a:pt x="11" y="164"/>
                </a:lnTo>
                <a:lnTo>
                  <a:pt x="11" y="169"/>
                </a:lnTo>
                <a:lnTo>
                  <a:pt x="11" y="160"/>
                </a:lnTo>
                <a:lnTo>
                  <a:pt x="11" y="167"/>
                </a:lnTo>
                <a:lnTo>
                  <a:pt x="12" y="169"/>
                </a:lnTo>
                <a:lnTo>
                  <a:pt x="12" y="184"/>
                </a:lnTo>
                <a:lnTo>
                  <a:pt x="12" y="178"/>
                </a:lnTo>
                <a:lnTo>
                  <a:pt x="14" y="177"/>
                </a:lnTo>
                <a:lnTo>
                  <a:pt x="14" y="269"/>
                </a:lnTo>
                <a:lnTo>
                  <a:pt x="14" y="222"/>
                </a:lnTo>
                <a:lnTo>
                  <a:pt x="15" y="199"/>
                </a:lnTo>
                <a:lnTo>
                  <a:pt x="15" y="359"/>
                </a:lnTo>
                <a:lnTo>
                  <a:pt x="15" y="147"/>
                </a:lnTo>
                <a:lnTo>
                  <a:pt x="15" y="193"/>
                </a:lnTo>
                <a:lnTo>
                  <a:pt x="16" y="188"/>
                </a:lnTo>
                <a:lnTo>
                  <a:pt x="16" y="109"/>
                </a:lnTo>
                <a:lnTo>
                  <a:pt x="16" y="127"/>
                </a:lnTo>
                <a:lnTo>
                  <a:pt x="17" y="128"/>
                </a:lnTo>
                <a:lnTo>
                  <a:pt x="17" y="205"/>
                </a:lnTo>
                <a:lnTo>
                  <a:pt x="17" y="69"/>
                </a:lnTo>
                <a:lnTo>
                  <a:pt x="19" y="37"/>
                </a:lnTo>
                <a:lnTo>
                  <a:pt x="19" y="4"/>
                </a:lnTo>
                <a:lnTo>
                  <a:pt x="19" y="162"/>
                </a:lnTo>
                <a:lnTo>
                  <a:pt x="20" y="163"/>
                </a:lnTo>
                <a:lnTo>
                  <a:pt x="20" y="154"/>
                </a:lnTo>
                <a:lnTo>
                  <a:pt x="20" y="175"/>
                </a:lnTo>
                <a:lnTo>
                  <a:pt x="21" y="177"/>
                </a:lnTo>
                <a:lnTo>
                  <a:pt x="21" y="182"/>
                </a:lnTo>
                <a:lnTo>
                  <a:pt x="21" y="165"/>
                </a:lnTo>
                <a:lnTo>
                  <a:pt x="21" y="177"/>
                </a:lnTo>
                <a:lnTo>
                  <a:pt x="22" y="178"/>
                </a:lnTo>
                <a:lnTo>
                  <a:pt x="22" y="175"/>
                </a:lnTo>
                <a:lnTo>
                  <a:pt x="22" y="185"/>
                </a:lnTo>
                <a:lnTo>
                  <a:pt x="24" y="190"/>
                </a:lnTo>
                <a:lnTo>
                  <a:pt x="24" y="147"/>
                </a:lnTo>
                <a:lnTo>
                  <a:pt x="24" y="357"/>
                </a:lnTo>
                <a:lnTo>
                  <a:pt x="25" y="367"/>
                </a:lnTo>
                <a:lnTo>
                  <a:pt x="25" y="373"/>
                </a:lnTo>
                <a:lnTo>
                  <a:pt x="25" y="123"/>
                </a:lnTo>
                <a:lnTo>
                  <a:pt x="25" y="143"/>
                </a:lnTo>
                <a:lnTo>
                  <a:pt x="26" y="135"/>
                </a:lnTo>
                <a:lnTo>
                  <a:pt x="26" y="118"/>
                </a:lnTo>
                <a:lnTo>
                  <a:pt x="26" y="189"/>
                </a:lnTo>
                <a:lnTo>
                  <a:pt x="27" y="190"/>
                </a:lnTo>
                <a:lnTo>
                  <a:pt x="27" y="239"/>
                </a:lnTo>
                <a:lnTo>
                  <a:pt x="27" y="7"/>
                </a:lnTo>
                <a:lnTo>
                  <a:pt x="27" y="102"/>
                </a:lnTo>
                <a:lnTo>
                  <a:pt x="29" y="102"/>
                </a:lnTo>
                <a:lnTo>
                  <a:pt x="29" y="182"/>
                </a:lnTo>
                <a:lnTo>
                  <a:pt x="29" y="148"/>
                </a:lnTo>
                <a:lnTo>
                  <a:pt x="30" y="147"/>
                </a:lnTo>
                <a:lnTo>
                  <a:pt x="30" y="177"/>
                </a:lnTo>
                <a:lnTo>
                  <a:pt x="31" y="178"/>
                </a:lnTo>
                <a:lnTo>
                  <a:pt x="31" y="167"/>
                </a:lnTo>
                <a:lnTo>
                  <a:pt x="31" y="188"/>
                </a:lnTo>
                <a:lnTo>
                  <a:pt x="32" y="190"/>
                </a:lnTo>
                <a:lnTo>
                  <a:pt x="32" y="268"/>
                </a:lnTo>
                <a:lnTo>
                  <a:pt x="32" y="174"/>
                </a:lnTo>
                <a:lnTo>
                  <a:pt x="32" y="240"/>
                </a:lnTo>
                <a:lnTo>
                  <a:pt x="34" y="217"/>
                </a:lnTo>
                <a:lnTo>
                  <a:pt x="34" y="384"/>
                </a:lnTo>
                <a:lnTo>
                  <a:pt x="34" y="124"/>
                </a:lnTo>
                <a:lnTo>
                  <a:pt x="35" y="105"/>
                </a:lnTo>
                <a:lnTo>
                  <a:pt x="35" y="95"/>
                </a:lnTo>
                <a:lnTo>
                  <a:pt x="35" y="182"/>
                </a:lnTo>
                <a:lnTo>
                  <a:pt x="36" y="183"/>
                </a:lnTo>
                <a:lnTo>
                  <a:pt x="36" y="258"/>
                </a:lnTo>
                <a:lnTo>
                  <a:pt x="36" y="39"/>
                </a:lnTo>
                <a:lnTo>
                  <a:pt x="37" y="15"/>
                </a:lnTo>
                <a:lnTo>
                  <a:pt x="37" y="8"/>
                </a:lnTo>
                <a:lnTo>
                  <a:pt x="37" y="169"/>
                </a:lnTo>
                <a:lnTo>
                  <a:pt x="39" y="170"/>
                </a:lnTo>
                <a:lnTo>
                  <a:pt x="39" y="177"/>
                </a:lnTo>
                <a:lnTo>
                  <a:pt x="39" y="159"/>
                </a:lnTo>
                <a:lnTo>
                  <a:pt x="39" y="169"/>
                </a:lnTo>
                <a:lnTo>
                  <a:pt x="40" y="168"/>
                </a:lnTo>
                <a:lnTo>
                  <a:pt x="40" y="189"/>
                </a:lnTo>
                <a:lnTo>
                  <a:pt x="40" y="164"/>
                </a:lnTo>
                <a:lnTo>
                  <a:pt x="40" y="169"/>
                </a:lnTo>
                <a:lnTo>
                  <a:pt x="41" y="172"/>
                </a:lnTo>
                <a:lnTo>
                  <a:pt x="41" y="189"/>
                </a:lnTo>
                <a:lnTo>
                  <a:pt x="42" y="193"/>
                </a:lnTo>
                <a:lnTo>
                  <a:pt x="42" y="369"/>
                </a:lnTo>
                <a:lnTo>
                  <a:pt x="42" y="173"/>
                </a:lnTo>
                <a:lnTo>
                  <a:pt x="42" y="310"/>
                </a:lnTo>
                <a:lnTo>
                  <a:pt x="44" y="283"/>
                </a:lnTo>
                <a:lnTo>
                  <a:pt x="44" y="99"/>
                </a:lnTo>
                <a:lnTo>
                  <a:pt x="44" y="139"/>
                </a:lnTo>
                <a:lnTo>
                  <a:pt x="45" y="149"/>
                </a:lnTo>
                <a:lnTo>
                  <a:pt x="45" y="252"/>
                </a:lnTo>
                <a:lnTo>
                  <a:pt x="46" y="275"/>
                </a:lnTo>
                <a:lnTo>
                  <a:pt x="46" y="309"/>
                </a:lnTo>
                <a:lnTo>
                  <a:pt x="46" y="4"/>
                </a:lnTo>
                <a:lnTo>
                  <a:pt x="46" y="135"/>
                </a:lnTo>
                <a:lnTo>
                  <a:pt x="47" y="142"/>
                </a:lnTo>
                <a:lnTo>
                  <a:pt x="47" y="174"/>
                </a:lnTo>
                <a:lnTo>
                  <a:pt x="49" y="173"/>
                </a:lnTo>
                <a:lnTo>
                  <a:pt x="49" y="160"/>
                </a:lnTo>
                <a:lnTo>
                  <a:pt x="49" y="179"/>
                </a:lnTo>
                <a:lnTo>
                  <a:pt x="50" y="178"/>
                </a:lnTo>
                <a:lnTo>
                  <a:pt x="50" y="18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3" name="Freeform 112"/>
          <p:cNvSpPr>
            <a:spLocks/>
          </p:cNvSpPr>
          <p:nvPr/>
        </p:nvSpPr>
        <p:spPr bwMode="auto">
          <a:xfrm>
            <a:off x="5386388" y="630238"/>
            <a:ext cx="158750" cy="1208087"/>
          </a:xfrm>
          <a:custGeom>
            <a:avLst/>
            <a:gdLst>
              <a:gd name="T0" fmla="*/ 0 w 45"/>
              <a:gd name="T1" fmla="*/ 2147483646 h 343"/>
              <a:gd name="T2" fmla="*/ 2147483646 w 45"/>
              <a:gd name="T3" fmla="*/ 2147483646 h 343"/>
              <a:gd name="T4" fmla="*/ 2147483646 w 45"/>
              <a:gd name="T5" fmla="*/ 2147483646 h 343"/>
              <a:gd name="T6" fmla="*/ 2147483646 w 45"/>
              <a:gd name="T7" fmla="*/ 2147483646 h 343"/>
              <a:gd name="T8" fmla="*/ 2147483646 w 45"/>
              <a:gd name="T9" fmla="*/ 2147483646 h 343"/>
              <a:gd name="T10" fmla="*/ 2147483646 w 45"/>
              <a:gd name="T11" fmla="*/ 2147483646 h 343"/>
              <a:gd name="T12" fmla="*/ 2147483646 w 45"/>
              <a:gd name="T13" fmla="*/ 2147483646 h 343"/>
              <a:gd name="T14" fmla="*/ 2147483646 w 45"/>
              <a:gd name="T15" fmla="*/ 2147483646 h 343"/>
              <a:gd name="T16" fmla="*/ 2147483646 w 45"/>
              <a:gd name="T17" fmla="*/ 2147483646 h 343"/>
              <a:gd name="T18" fmla="*/ 2147483646 w 45"/>
              <a:gd name="T19" fmla="*/ 2147483646 h 343"/>
              <a:gd name="T20" fmla="*/ 2147483646 w 45"/>
              <a:gd name="T21" fmla="*/ 2147483646 h 343"/>
              <a:gd name="T22" fmla="*/ 2147483646 w 45"/>
              <a:gd name="T23" fmla="*/ 2147483646 h 343"/>
              <a:gd name="T24" fmla="*/ 2147483646 w 45"/>
              <a:gd name="T25" fmla="*/ 2147483646 h 343"/>
              <a:gd name="T26" fmla="*/ 2147483646 w 45"/>
              <a:gd name="T27" fmla="*/ 2147483646 h 343"/>
              <a:gd name="T28" fmla="*/ 2147483646 w 45"/>
              <a:gd name="T29" fmla="*/ 2147483646 h 343"/>
              <a:gd name="T30" fmla="*/ 2147483646 w 45"/>
              <a:gd name="T31" fmla="*/ 2147483646 h 343"/>
              <a:gd name="T32" fmla="*/ 2147483646 w 45"/>
              <a:gd name="T33" fmla="*/ 2147483646 h 343"/>
              <a:gd name="T34" fmla="*/ 2147483646 w 45"/>
              <a:gd name="T35" fmla="*/ 2147483646 h 343"/>
              <a:gd name="T36" fmla="*/ 2147483646 w 45"/>
              <a:gd name="T37" fmla="*/ 2147483646 h 343"/>
              <a:gd name="T38" fmla="*/ 2147483646 w 45"/>
              <a:gd name="T39" fmla="*/ 2147483646 h 343"/>
              <a:gd name="T40" fmla="*/ 2147483646 w 45"/>
              <a:gd name="T41" fmla="*/ 2147483646 h 343"/>
              <a:gd name="T42" fmla="*/ 2147483646 w 45"/>
              <a:gd name="T43" fmla="*/ 2147483646 h 343"/>
              <a:gd name="T44" fmla="*/ 2147483646 w 45"/>
              <a:gd name="T45" fmla="*/ 2147483646 h 343"/>
              <a:gd name="T46" fmla="*/ 2147483646 w 45"/>
              <a:gd name="T47" fmla="*/ 2147483646 h 343"/>
              <a:gd name="T48" fmla="*/ 2147483646 w 45"/>
              <a:gd name="T49" fmla="*/ 2147483646 h 343"/>
              <a:gd name="T50" fmla="*/ 2147483646 w 45"/>
              <a:gd name="T51" fmla="*/ 2147483646 h 343"/>
              <a:gd name="T52" fmla="*/ 2147483646 w 45"/>
              <a:gd name="T53" fmla="*/ 2147483646 h 343"/>
              <a:gd name="T54" fmla="*/ 2147483646 w 45"/>
              <a:gd name="T55" fmla="*/ 2147483646 h 343"/>
              <a:gd name="T56" fmla="*/ 2147483646 w 45"/>
              <a:gd name="T57" fmla="*/ 2147483646 h 343"/>
              <a:gd name="T58" fmla="*/ 2147483646 w 45"/>
              <a:gd name="T59" fmla="*/ 2147483646 h 343"/>
              <a:gd name="T60" fmla="*/ 2147483646 w 45"/>
              <a:gd name="T61" fmla="*/ 2147483646 h 343"/>
              <a:gd name="T62" fmla="*/ 2147483646 w 45"/>
              <a:gd name="T63" fmla="*/ 0 h 343"/>
              <a:gd name="T64" fmla="*/ 2147483646 w 45"/>
              <a:gd name="T65" fmla="*/ 2147483646 h 343"/>
              <a:gd name="T66" fmla="*/ 2147483646 w 45"/>
              <a:gd name="T67" fmla="*/ 2147483646 h 343"/>
              <a:gd name="T68" fmla="*/ 2147483646 w 45"/>
              <a:gd name="T69" fmla="*/ 2147483646 h 343"/>
              <a:gd name="T70" fmla="*/ 2147483646 w 45"/>
              <a:gd name="T71" fmla="*/ 2147483646 h 343"/>
              <a:gd name="T72" fmla="*/ 2147483646 w 45"/>
              <a:gd name="T73" fmla="*/ 2147483646 h 343"/>
              <a:gd name="T74" fmla="*/ 2147483646 w 45"/>
              <a:gd name="T75" fmla="*/ 2147483646 h 343"/>
              <a:gd name="T76" fmla="*/ 2147483646 w 45"/>
              <a:gd name="T77" fmla="*/ 2147483646 h 343"/>
              <a:gd name="T78" fmla="*/ 2147483646 w 45"/>
              <a:gd name="T79" fmla="*/ 2147483646 h 343"/>
              <a:gd name="T80" fmla="*/ 2147483646 w 45"/>
              <a:gd name="T81" fmla="*/ 2147483646 h 343"/>
              <a:gd name="T82" fmla="*/ 2147483646 w 45"/>
              <a:gd name="T83" fmla="*/ 2147483646 h 34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343"/>
              <a:gd name="T128" fmla="*/ 45 w 45"/>
              <a:gd name="T129" fmla="*/ 343 h 34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343">
                <a:moveTo>
                  <a:pt x="0" y="185"/>
                </a:moveTo>
                <a:lnTo>
                  <a:pt x="0" y="169"/>
                </a:lnTo>
                <a:lnTo>
                  <a:pt x="0" y="182"/>
                </a:lnTo>
                <a:lnTo>
                  <a:pt x="1" y="180"/>
                </a:lnTo>
                <a:lnTo>
                  <a:pt x="1" y="247"/>
                </a:lnTo>
                <a:lnTo>
                  <a:pt x="1" y="179"/>
                </a:lnTo>
                <a:lnTo>
                  <a:pt x="1" y="202"/>
                </a:lnTo>
                <a:lnTo>
                  <a:pt x="2" y="215"/>
                </a:lnTo>
                <a:lnTo>
                  <a:pt x="2" y="337"/>
                </a:lnTo>
                <a:lnTo>
                  <a:pt x="2" y="135"/>
                </a:lnTo>
                <a:lnTo>
                  <a:pt x="4" y="124"/>
                </a:lnTo>
                <a:lnTo>
                  <a:pt x="4" y="123"/>
                </a:lnTo>
                <a:lnTo>
                  <a:pt x="4" y="210"/>
                </a:lnTo>
                <a:lnTo>
                  <a:pt x="5" y="207"/>
                </a:lnTo>
                <a:lnTo>
                  <a:pt x="5" y="8"/>
                </a:lnTo>
                <a:lnTo>
                  <a:pt x="5" y="99"/>
                </a:lnTo>
                <a:lnTo>
                  <a:pt x="6" y="105"/>
                </a:lnTo>
                <a:lnTo>
                  <a:pt x="6" y="172"/>
                </a:lnTo>
                <a:lnTo>
                  <a:pt x="6" y="170"/>
                </a:lnTo>
                <a:lnTo>
                  <a:pt x="7" y="174"/>
                </a:lnTo>
                <a:lnTo>
                  <a:pt x="7" y="179"/>
                </a:lnTo>
                <a:lnTo>
                  <a:pt x="7" y="169"/>
                </a:lnTo>
                <a:lnTo>
                  <a:pt x="7" y="173"/>
                </a:lnTo>
                <a:lnTo>
                  <a:pt x="9" y="175"/>
                </a:lnTo>
                <a:lnTo>
                  <a:pt x="9" y="189"/>
                </a:lnTo>
                <a:lnTo>
                  <a:pt x="9" y="165"/>
                </a:lnTo>
                <a:lnTo>
                  <a:pt x="9" y="183"/>
                </a:lnTo>
                <a:lnTo>
                  <a:pt x="10" y="184"/>
                </a:lnTo>
                <a:lnTo>
                  <a:pt x="10" y="173"/>
                </a:lnTo>
                <a:lnTo>
                  <a:pt x="10" y="218"/>
                </a:lnTo>
                <a:lnTo>
                  <a:pt x="11" y="225"/>
                </a:lnTo>
                <a:lnTo>
                  <a:pt x="11" y="325"/>
                </a:lnTo>
                <a:lnTo>
                  <a:pt x="11" y="164"/>
                </a:lnTo>
                <a:lnTo>
                  <a:pt x="11" y="268"/>
                </a:lnTo>
                <a:lnTo>
                  <a:pt x="12" y="252"/>
                </a:lnTo>
                <a:lnTo>
                  <a:pt x="12" y="148"/>
                </a:lnTo>
                <a:lnTo>
                  <a:pt x="12" y="149"/>
                </a:lnTo>
                <a:lnTo>
                  <a:pt x="14" y="155"/>
                </a:lnTo>
                <a:lnTo>
                  <a:pt x="14" y="240"/>
                </a:lnTo>
                <a:lnTo>
                  <a:pt x="14" y="33"/>
                </a:lnTo>
                <a:lnTo>
                  <a:pt x="15" y="30"/>
                </a:lnTo>
                <a:lnTo>
                  <a:pt x="15" y="183"/>
                </a:lnTo>
                <a:lnTo>
                  <a:pt x="15" y="177"/>
                </a:lnTo>
                <a:lnTo>
                  <a:pt x="16" y="173"/>
                </a:lnTo>
                <a:lnTo>
                  <a:pt x="16" y="184"/>
                </a:lnTo>
                <a:lnTo>
                  <a:pt x="16" y="167"/>
                </a:lnTo>
                <a:lnTo>
                  <a:pt x="16" y="179"/>
                </a:lnTo>
                <a:lnTo>
                  <a:pt x="17" y="173"/>
                </a:lnTo>
                <a:lnTo>
                  <a:pt x="17" y="189"/>
                </a:lnTo>
                <a:lnTo>
                  <a:pt x="17" y="160"/>
                </a:lnTo>
                <a:lnTo>
                  <a:pt x="17" y="183"/>
                </a:lnTo>
                <a:lnTo>
                  <a:pt x="19" y="182"/>
                </a:lnTo>
                <a:lnTo>
                  <a:pt x="19" y="198"/>
                </a:lnTo>
                <a:lnTo>
                  <a:pt x="19" y="160"/>
                </a:lnTo>
                <a:lnTo>
                  <a:pt x="19" y="194"/>
                </a:lnTo>
                <a:lnTo>
                  <a:pt x="20" y="195"/>
                </a:lnTo>
                <a:lnTo>
                  <a:pt x="20" y="260"/>
                </a:lnTo>
                <a:lnTo>
                  <a:pt x="20" y="148"/>
                </a:lnTo>
                <a:lnTo>
                  <a:pt x="20" y="159"/>
                </a:lnTo>
                <a:lnTo>
                  <a:pt x="21" y="158"/>
                </a:lnTo>
                <a:lnTo>
                  <a:pt x="21" y="329"/>
                </a:lnTo>
                <a:lnTo>
                  <a:pt x="21" y="190"/>
                </a:lnTo>
                <a:lnTo>
                  <a:pt x="22" y="180"/>
                </a:lnTo>
                <a:lnTo>
                  <a:pt x="22" y="129"/>
                </a:lnTo>
                <a:lnTo>
                  <a:pt x="22" y="169"/>
                </a:lnTo>
                <a:lnTo>
                  <a:pt x="24" y="174"/>
                </a:lnTo>
                <a:lnTo>
                  <a:pt x="24" y="232"/>
                </a:lnTo>
                <a:lnTo>
                  <a:pt x="24" y="2"/>
                </a:lnTo>
                <a:lnTo>
                  <a:pt x="24" y="178"/>
                </a:lnTo>
                <a:lnTo>
                  <a:pt x="25" y="175"/>
                </a:lnTo>
                <a:lnTo>
                  <a:pt x="25" y="180"/>
                </a:lnTo>
                <a:lnTo>
                  <a:pt x="25" y="114"/>
                </a:lnTo>
                <a:lnTo>
                  <a:pt x="25" y="167"/>
                </a:lnTo>
                <a:lnTo>
                  <a:pt x="26" y="163"/>
                </a:lnTo>
                <a:lnTo>
                  <a:pt x="26" y="182"/>
                </a:lnTo>
                <a:lnTo>
                  <a:pt x="26" y="162"/>
                </a:lnTo>
                <a:lnTo>
                  <a:pt x="26" y="173"/>
                </a:lnTo>
                <a:lnTo>
                  <a:pt x="27" y="169"/>
                </a:lnTo>
                <a:lnTo>
                  <a:pt x="27" y="189"/>
                </a:lnTo>
                <a:lnTo>
                  <a:pt x="27" y="162"/>
                </a:lnTo>
                <a:lnTo>
                  <a:pt x="29" y="163"/>
                </a:lnTo>
                <a:lnTo>
                  <a:pt x="29" y="195"/>
                </a:lnTo>
                <a:lnTo>
                  <a:pt x="29" y="154"/>
                </a:lnTo>
                <a:lnTo>
                  <a:pt x="30" y="157"/>
                </a:lnTo>
                <a:lnTo>
                  <a:pt x="30" y="324"/>
                </a:lnTo>
                <a:lnTo>
                  <a:pt x="30" y="232"/>
                </a:lnTo>
                <a:lnTo>
                  <a:pt x="31" y="225"/>
                </a:lnTo>
                <a:lnTo>
                  <a:pt x="31" y="228"/>
                </a:lnTo>
                <a:lnTo>
                  <a:pt x="31" y="123"/>
                </a:lnTo>
                <a:lnTo>
                  <a:pt x="31" y="149"/>
                </a:lnTo>
                <a:lnTo>
                  <a:pt x="32" y="142"/>
                </a:lnTo>
                <a:lnTo>
                  <a:pt x="32" y="127"/>
                </a:lnTo>
                <a:lnTo>
                  <a:pt x="32" y="219"/>
                </a:lnTo>
                <a:lnTo>
                  <a:pt x="34" y="245"/>
                </a:lnTo>
                <a:lnTo>
                  <a:pt x="34" y="304"/>
                </a:lnTo>
                <a:lnTo>
                  <a:pt x="34" y="0"/>
                </a:lnTo>
                <a:lnTo>
                  <a:pt x="34" y="143"/>
                </a:lnTo>
                <a:lnTo>
                  <a:pt x="35" y="149"/>
                </a:lnTo>
                <a:lnTo>
                  <a:pt x="35" y="179"/>
                </a:lnTo>
                <a:lnTo>
                  <a:pt x="35" y="172"/>
                </a:lnTo>
                <a:lnTo>
                  <a:pt x="36" y="174"/>
                </a:lnTo>
                <a:lnTo>
                  <a:pt x="36" y="167"/>
                </a:lnTo>
                <a:lnTo>
                  <a:pt x="36" y="187"/>
                </a:lnTo>
                <a:lnTo>
                  <a:pt x="37" y="185"/>
                </a:lnTo>
                <a:lnTo>
                  <a:pt x="37" y="188"/>
                </a:lnTo>
                <a:lnTo>
                  <a:pt x="37" y="162"/>
                </a:lnTo>
                <a:lnTo>
                  <a:pt x="37" y="187"/>
                </a:lnTo>
                <a:lnTo>
                  <a:pt x="39" y="188"/>
                </a:lnTo>
                <a:lnTo>
                  <a:pt x="39" y="258"/>
                </a:lnTo>
                <a:lnTo>
                  <a:pt x="39" y="154"/>
                </a:lnTo>
                <a:lnTo>
                  <a:pt x="39" y="193"/>
                </a:lnTo>
                <a:lnTo>
                  <a:pt x="40" y="218"/>
                </a:lnTo>
                <a:lnTo>
                  <a:pt x="40" y="343"/>
                </a:lnTo>
                <a:lnTo>
                  <a:pt x="40" y="98"/>
                </a:lnTo>
                <a:lnTo>
                  <a:pt x="40" y="152"/>
                </a:lnTo>
                <a:lnTo>
                  <a:pt x="41" y="150"/>
                </a:lnTo>
                <a:lnTo>
                  <a:pt x="41" y="124"/>
                </a:lnTo>
                <a:lnTo>
                  <a:pt x="41" y="189"/>
                </a:lnTo>
                <a:lnTo>
                  <a:pt x="42" y="190"/>
                </a:lnTo>
                <a:lnTo>
                  <a:pt x="42" y="310"/>
                </a:lnTo>
                <a:lnTo>
                  <a:pt x="42" y="8"/>
                </a:lnTo>
                <a:lnTo>
                  <a:pt x="42" y="10"/>
                </a:lnTo>
                <a:lnTo>
                  <a:pt x="44" y="9"/>
                </a:lnTo>
                <a:lnTo>
                  <a:pt x="44" y="183"/>
                </a:lnTo>
                <a:lnTo>
                  <a:pt x="44" y="7"/>
                </a:lnTo>
                <a:lnTo>
                  <a:pt x="44" y="174"/>
                </a:lnTo>
                <a:lnTo>
                  <a:pt x="45" y="178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4" name="Freeform 113"/>
          <p:cNvSpPr>
            <a:spLocks/>
          </p:cNvSpPr>
          <p:nvPr/>
        </p:nvSpPr>
        <p:spPr bwMode="auto">
          <a:xfrm>
            <a:off x="5545138" y="654050"/>
            <a:ext cx="161925" cy="1204913"/>
          </a:xfrm>
          <a:custGeom>
            <a:avLst/>
            <a:gdLst>
              <a:gd name="T0" fmla="*/ 0 w 46"/>
              <a:gd name="T1" fmla="*/ 2147483646 h 342"/>
              <a:gd name="T2" fmla="*/ 2147483646 w 46"/>
              <a:gd name="T3" fmla="*/ 2147483646 h 342"/>
              <a:gd name="T4" fmla="*/ 2147483646 w 46"/>
              <a:gd name="T5" fmla="*/ 2147483646 h 342"/>
              <a:gd name="T6" fmla="*/ 2147483646 w 46"/>
              <a:gd name="T7" fmla="*/ 2147483646 h 342"/>
              <a:gd name="T8" fmla="*/ 2147483646 w 46"/>
              <a:gd name="T9" fmla="*/ 2147483646 h 342"/>
              <a:gd name="T10" fmla="*/ 2147483646 w 46"/>
              <a:gd name="T11" fmla="*/ 2147483646 h 342"/>
              <a:gd name="T12" fmla="*/ 2147483646 w 46"/>
              <a:gd name="T13" fmla="*/ 2147483646 h 342"/>
              <a:gd name="T14" fmla="*/ 2147483646 w 46"/>
              <a:gd name="T15" fmla="*/ 2147483646 h 342"/>
              <a:gd name="T16" fmla="*/ 2147483646 w 46"/>
              <a:gd name="T17" fmla="*/ 2147483646 h 342"/>
              <a:gd name="T18" fmla="*/ 2147483646 w 46"/>
              <a:gd name="T19" fmla="*/ 2147483646 h 342"/>
              <a:gd name="T20" fmla="*/ 2147483646 w 46"/>
              <a:gd name="T21" fmla="*/ 2147483646 h 342"/>
              <a:gd name="T22" fmla="*/ 2147483646 w 46"/>
              <a:gd name="T23" fmla="*/ 2147483646 h 342"/>
              <a:gd name="T24" fmla="*/ 2147483646 w 46"/>
              <a:gd name="T25" fmla="*/ 2147483646 h 342"/>
              <a:gd name="T26" fmla="*/ 2147483646 w 46"/>
              <a:gd name="T27" fmla="*/ 2147483646 h 342"/>
              <a:gd name="T28" fmla="*/ 2147483646 w 46"/>
              <a:gd name="T29" fmla="*/ 2147483646 h 342"/>
              <a:gd name="T30" fmla="*/ 2147483646 w 46"/>
              <a:gd name="T31" fmla="*/ 2147483646 h 342"/>
              <a:gd name="T32" fmla="*/ 2147483646 w 46"/>
              <a:gd name="T33" fmla="*/ 2147483646 h 342"/>
              <a:gd name="T34" fmla="*/ 2147483646 w 46"/>
              <a:gd name="T35" fmla="*/ 2147483646 h 342"/>
              <a:gd name="T36" fmla="*/ 2147483646 w 46"/>
              <a:gd name="T37" fmla="*/ 2147483646 h 342"/>
              <a:gd name="T38" fmla="*/ 2147483646 w 46"/>
              <a:gd name="T39" fmla="*/ 2147483646 h 342"/>
              <a:gd name="T40" fmla="*/ 2147483646 w 46"/>
              <a:gd name="T41" fmla="*/ 2147483646 h 342"/>
              <a:gd name="T42" fmla="*/ 2147483646 w 46"/>
              <a:gd name="T43" fmla="*/ 2147483646 h 342"/>
              <a:gd name="T44" fmla="*/ 2147483646 w 46"/>
              <a:gd name="T45" fmla="*/ 2147483646 h 342"/>
              <a:gd name="T46" fmla="*/ 2147483646 w 46"/>
              <a:gd name="T47" fmla="*/ 2147483646 h 342"/>
              <a:gd name="T48" fmla="*/ 2147483646 w 46"/>
              <a:gd name="T49" fmla="*/ 2147483646 h 342"/>
              <a:gd name="T50" fmla="*/ 2147483646 w 46"/>
              <a:gd name="T51" fmla="*/ 2147483646 h 342"/>
              <a:gd name="T52" fmla="*/ 2147483646 w 46"/>
              <a:gd name="T53" fmla="*/ 2147483646 h 342"/>
              <a:gd name="T54" fmla="*/ 2147483646 w 46"/>
              <a:gd name="T55" fmla="*/ 2147483646 h 342"/>
              <a:gd name="T56" fmla="*/ 2147483646 w 46"/>
              <a:gd name="T57" fmla="*/ 2147483646 h 342"/>
              <a:gd name="T58" fmla="*/ 2147483646 w 46"/>
              <a:gd name="T59" fmla="*/ 2147483646 h 342"/>
              <a:gd name="T60" fmla="*/ 2147483646 w 46"/>
              <a:gd name="T61" fmla="*/ 2147483646 h 342"/>
              <a:gd name="T62" fmla="*/ 2147483646 w 46"/>
              <a:gd name="T63" fmla="*/ 2147483646 h 342"/>
              <a:gd name="T64" fmla="*/ 2147483646 w 46"/>
              <a:gd name="T65" fmla="*/ 2147483646 h 342"/>
              <a:gd name="T66" fmla="*/ 2147483646 w 46"/>
              <a:gd name="T67" fmla="*/ 2147483646 h 342"/>
              <a:gd name="T68" fmla="*/ 2147483646 w 46"/>
              <a:gd name="T69" fmla="*/ 2147483646 h 342"/>
              <a:gd name="T70" fmla="*/ 2147483646 w 46"/>
              <a:gd name="T71" fmla="*/ 2147483646 h 342"/>
              <a:gd name="T72" fmla="*/ 2147483646 w 46"/>
              <a:gd name="T73" fmla="*/ 2147483646 h 342"/>
              <a:gd name="T74" fmla="*/ 2147483646 w 46"/>
              <a:gd name="T75" fmla="*/ 2147483646 h 342"/>
              <a:gd name="T76" fmla="*/ 2147483646 w 46"/>
              <a:gd name="T77" fmla="*/ 2147483646 h 342"/>
              <a:gd name="T78" fmla="*/ 2147483646 w 46"/>
              <a:gd name="T79" fmla="*/ 2147483646 h 342"/>
              <a:gd name="T80" fmla="*/ 2147483646 w 46"/>
              <a:gd name="T81" fmla="*/ 2147483646 h 342"/>
              <a:gd name="T82" fmla="*/ 2147483646 w 46"/>
              <a:gd name="T83" fmla="*/ 2147483646 h 34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342"/>
              <a:gd name="T128" fmla="*/ 46 w 46"/>
              <a:gd name="T129" fmla="*/ 342 h 34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342">
                <a:moveTo>
                  <a:pt x="0" y="171"/>
                </a:moveTo>
                <a:lnTo>
                  <a:pt x="0" y="161"/>
                </a:lnTo>
                <a:lnTo>
                  <a:pt x="0" y="162"/>
                </a:lnTo>
                <a:lnTo>
                  <a:pt x="1" y="165"/>
                </a:lnTo>
                <a:lnTo>
                  <a:pt x="1" y="173"/>
                </a:lnTo>
                <a:lnTo>
                  <a:pt x="1" y="160"/>
                </a:lnTo>
                <a:lnTo>
                  <a:pt x="1" y="171"/>
                </a:lnTo>
                <a:lnTo>
                  <a:pt x="2" y="172"/>
                </a:lnTo>
                <a:lnTo>
                  <a:pt x="2" y="235"/>
                </a:lnTo>
                <a:lnTo>
                  <a:pt x="2" y="150"/>
                </a:lnTo>
                <a:lnTo>
                  <a:pt x="2" y="206"/>
                </a:lnTo>
                <a:lnTo>
                  <a:pt x="4" y="186"/>
                </a:lnTo>
                <a:lnTo>
                  <a:pt x="4" y="342"/>
                </a:lnTo>
                <a:lnTo>
                  <a:pt x="4" y="88"/>
                </a:lnTo>
                <a:lnTo>
                  <a:pt x="4" y="102"/>
                </a:lnTo>
                <a:lnTo>
                  <a:pt x="5" y="110"/>
                </a:lnTo>
                <a:lnTo>
                  <a:pt x="5" y="181"/>
                </a:lnTo>
                <a:lnTo>
                  <a:pt x="6" y="183"/>
                </a:lnTo>
                <a:lnTo>
                  <a:pt x="6" y="145"/>
                </a:lnTo>
                <a:lnTo>
                  <a:pt x="6" y="315"/>
                </a:lnTo>
                <a:lnTo>
                  <a:pt x="7" y="298"/>
                </a:lnTo>
                <a:lnTo>
                  <a:pt x="7" y="2"/>
                </a:lnTo>
                <a:lnTo>
                  <a:pt x="7" y="162"/>
                </a:lnTo>
                <a:lnTo>
                  <a:pt x="9" y="165"/>
                </a:lnTo>
                <a:lnTo>
                  <a:pt x="9" y="170"/>
                </a:lnTo>
                <a:lnTo>
                  <a:pt x="9" y="162"/>
                </a:lnTo>
                <a:lnTo>
                  <a:pt x="9" y="166"/>
                </a:lnTo>
                <a:lnTo>
                  <a:pt x="10" y="171"/>
                </a:lnTo>
                <a:lnTo>
                  <a:pt x="10" y="177"/>
                </a:lnTo>
                <a:lnTo>
                  <a:pt x="10" y="146"/>
                </a:lnTo>
                <a:lnTo>
                  <a:pt x="10" y="165"/>
                </a:lnTo>
                <a:lnTo>
                  <a:pt x="11" y="166"/>
                </a:lnTo>
                <a:lnTo>
                  <a:pt x="11" y="178"/>
                </a:lnTo>
                <a:lnTo>
                  <a:pt x="11" y="172"/>
                </a:lnTo>
                <a:lnTo>
                  <a:pt x="12" y="171"/>
                </a:lnTo>
                <a:lnTo>
                  <a:pt x="12" y="145"/>
                </a:lnTo>
                <a:lnTo>
                  <a:pt x="12" y="320"/>
                </a:lnTo>
                <a:lnTo>
                  <a:pt x="14" y="323"/>
                </a:lnTo>
                <a:lnTo>
                  <a:pt x="14" y="86"/>
                </a:lnTo>
                <a:lnTo>
                  <a:pt x="14" y="132"/>
                </a:lnTo>
                <a:lnTo>
                  <a:pt x="15" y="131"/>
                </a:lnTo>
                <a:lnTo>
                  <a:pt x="15" y="171"/>
                </a:lnTo>
                <a:lnTo>
                  <a:pt x="15" y="163"/>
                </a:lnTo>
                <a:lnTo>
                  <a:pt x="16" y="161"/>
                </a:lnTo>
                <a:lnTo>
                  <a:pt x="16" y="276"/>
                </a:lnTo>
                <a:lnTo>
                  <a:pt x="16" y="1"/>
                </a:lnTo>
                <a:lnTo>
                  <a:pt x="17" y="0"/>
                </a:lnTo>
                <a:lnTo>
                  <a:pt x="17" y="177"/>
                </a:lnTo>
                <a:lnTo>
                  <a:pt x="17" y="173"/>
                </a:lnTo>
                <a:lnTo>
                  <a:pt x="19" y="175"/>
                </a:lnTo>
                <a:lnTo>
                  <a:pt x="19" y="182"/>
                </a:lnTo>
                <a:lnTo>
                  <a:pt x="19" y="151"/>
                </a:lnTo>
                <a:lnTo>
                  <a:pt x="19" y="172"/>
                </a:lnTo>
                <a:lnTo>
                  <a:pt x="20" y="170"/>
                </a:lnTo>
                <a:lnTo>
                  <a:pt x="20" y="157"/>
                </a:lnTo>
                <a:lnTo>
                  <a:pt x="20" y="177"/>
                </a:lnTo>
                <a:lnTo>
                  <a:pt x="21" y="178"/>
                </a:lnTo>
                <a:lnTo>
                  <a:pt x="21" y="226"/>
                </a:lnTo>
                <a:lnTo>
                  <a:pt x="21" y="162"/>
                </a:lnTo>
                <a:lnTo>
                  <a:pt x="21" y="220"/>
                </a:lnTo>
                <a:lnTo>
                  <a:pt x="22" y="208"/>
                </a:lnTo>
                <a:lnTo>
                  <a:pt x="22" y="317"/>
                </a:lnTo>
                <a:lnTo>
                  <a:pt x="22" y="162"/>
                </a:lnTo>
                <a:lnTo>
                  <a:pt x="22" y="176"/>
                </a:lnTo>
                <a:lnTo>
                  <a:pt x="24" y="165"/>
                </a:lnTo>
                <a:lnTo>
                  <a:pt x="24" y="97"/>
                </a:lnTo>
                <a:lnTo>
                  <a:pt x="24" y="147"/>
                </a:lnTo>
                <a:lnTo>
                  <a:pt x="25" y="150"/>
                </a:lnTo>
                <a:lnTo>
                  <a:pt x="25" y="185"/>
                </a:lnTo>
                <a:lnTo>
                  <a:pt x="25" y="170"/>
                </a:lnTo>
                <a:lnTo>
                  <a:pt x="26" y="186"/>
                </a:lnTo>
                <a:lnTo>
                  <a:pt x="26" y="286"/>
                </a:lnTo>
                <a:lnTo>
                  <a:pt x="26" y="23"/>
                </a:lnTo>
                <a:lnTo>
                  <a:pt x="26" y="181"/>
                </a:lnTo>
                <a:lnTo>
                  <a:pt x="27" y="171"/>
                </a:lnTo>
                <a:lnTo>
                  <a:pt x="27" y="173"/>
                </a:lnTo>
                <a:lnTo>
                  <a:pt x="27" y="122"/>
                </a:lnTo>
                <a:lnTo>
                  <a:pt x="27" y="170"/>
                </a:lnTo>
                <a:lnTo>
                  <a:pt x="29" y="172"/>
                </a:lnTo>
                <a:lnTo>
                  <a:pt x="29" y="175"/>
                </a:lnTo>
                <a:lnTo>
                  <a:pt x="29" y="151"/>
                </a:lnTo>
                <a:lnTo>
                  <a:pt x="29" y="168"/>
                </a:lnTo>
                <a:lnTo>
                  <a:pt x="30" y="172"/>
                </a:lnTo>
                <a:lnTo>
                  <a:pt x="30" y="180"/>
                </a:lnTo>
                <a:lnTo>
                  <a:pt x="30" y="166"/>
                </a:lnTo>
                <a:lnTo>
                  <a:pt x="30" y="173"/>
                </a:lnTo>
                <a:lnTo>
                  <a:pt x="31" y="175"/>
                </a:lnTo>
                <a:lnTo>
                  <a:pt x="31" y="170"/>
                </a:lnTo>
                <a:lnTo>
                  <a:pt x="31" y="283"/>
                </a:lnTo>
                <a:lnTo>
                  <a:pt x="32" y="298"/>
                </a:lnTo>
                <a:lnTo>
                  <a:pt x="32" y="307"/>
                </a:lnTo>
                <a:lnTo>
                  <a:pt x="32" y="82"/>
                </a:lnTo>
                <a:lnTo>
                  <a:pt x="32" y="115"/>
                </a:lnTo>
                <a:lnTo>
                  <a:pt x="34" y="118"/>
                </a:lnTo>
                <a:lnTo>
                  <a:pt x="34" y="186"/>
                </a:lnTo>
                <a:lnTo>
                  <a:pt x="35" y="183"/>
                </a:lnTo>
                <a:lnTo>
                  <a:pt x="35" y="270"/>
                </a:lnTo>
                <a:lnTo>
                  <a:pt x="35" y="138"/>
                </a:lnTo>
                <a:lnTo>
                  <a:pt x="36" y="110"/>
                </a:lnTo>
                <a:lnTo>
                  <a:pt x="36" y="190"/>
                </a:lnTo>
                <a:lnTo>
                  <a:pt x="36" y="28"/>
                </a:lnTo>
                <a:lnTo>
                  <a:pt x="36" y="171"/>
                </a:lnTo>
                <a:lnTo>
                  <a:pt x="37" y="173"/>
                </a:lnTo>
                <a:lnTo>
                  <a:pt x="37" y="175"/>
                </a:lnTo>
                <a:lnTo>
                  <a:pt x="37" y="161"/>
                </a:lnTo>
                <a:lnTo>
                  <a:pt x="39" y="160"/>
                </a:lnTo>
                <a:lnTo>
                  <a:pt x="39" y="177"/>
                </a:lnTo>
                <a:lnTo>
                  <a:pt x="39" y="156"/>
                </a:lnTo>
                <a:lnTo>
                  <a:pt x="39" y="171"/>
                </a:lnTo>
                <a:lnTo>
                  <a:pt x="40" y="173"/>
                </a:lnTo>
                <a:lnTo>
                  <a:pt x="40" y="265"/>
                </a:lnTo>
                <a:lnTo>
                  <a:pt x="40" y="151"/>
                </a:lnTo>
                <a:lnTo>
                  <a:pt x="41" y="137"/>
                </a:lnTo>
                <a:lnTo>
                  <a:pt x="41" y="300"/>
                </a:lnTo>
                <a:lnTo>
                  <a:pt x="41" y="67"/>
                </a:lnTo>
                <a:lnTo>
                  <a:pt x="41" y="81"/>
                </a:lnTo>
                <a:lnTo>
                  <a:pt x="42" y="91"/>
                </a:lnTo>
                <a:lnTo>
                  <a:pt x="42" y="167"/>
                </a:lnTo>
                <a:lnTo>
                  <a:pt x="42" y="155"/>
                </a:lnTo>
                <a:lnTo>
                  <a:pt x="44" y="156"/>
                </a:lnTo>
                <a:lnTo>
                  <a:pt x="44" y="192"/>
                </a:lnTo>
                <a:lnTo>
                  <a:pt x="45" y="196"/>
                </a:lnTo>
                <a:lnTo>
                  <a:pt x="45" y="271"/>
                </a:lnTo>
                <a:lnTo>
                  <a:pt x="45" y="56"/>
                </a:lnTo>
                <a:lnTo>
                  <a:pt x="45" y="166"/>
                </a:lnTo>
                <a:lnTo>
                  <a:pt x="46" y="171"/>
                </a:lnTo>
                <a:lnTo>
                  <a:pt x="46" y="177"/>
                </a:lnTo>
                <a:lnTo>
                  <a:pt x="46" y="15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5" name="Freeform 114"/>
          <p:cNvSpPr>
            <a:spLocks/>
          </p:cNvSpPr>
          <p:nvPr/>
        </p:nvSpPr>
        <p:spPr bwMode="auto">
          <a:xfrm>
            <a:off x="5707063" y="957263"/>
            <a:ext cx="161925" cy="777875"/>
          </a:xfrm>
          <a:custGeom>
            <a:avLst/>
            <a:gdLst>
              <a:gd name="T0" fmla="*/ 2147483646 w 46"/>
              <a:gd name="T1" fmla="*/ 2147483646 h 221"/>
              <a:gd name="T2" fmla="*/ 2147483646 w 46"/>
              <a:gd name="T3" fmla="*/ 2147483646 h 221"/>
              <a:gd name="T4" fmla="*/ 2147483646 w 46"/>
              <a:gd name="T5" fmla="*/ 2147483646 h 221"/>
              <a:gd name="T6" fmla="*/ 2147483646 w 46"/>
              <a:gd name="T7" fmla="*/ 2147483646 h 221"/>
              <a:gd name="T8" fmla="*/ 2147483646 w 46"/>
              <a:gd name="T9" fmla="*/ 2147483646 h 221"/>
              <a:gd name="T10" fmla="*/ 2147483646 w 46"/>
              <a:gd name="T11" fmla="*/ 2147483646 h 221"/>
              <a:gd name="T12" fmla="*/ 2147483646 w 46"/>
              <a:gd name="T13" fmla="*/ 2147483646 h 221"/>
              <a:gd name="T14" fmla="*/ 2147483646 w 46"/>
              <a:gd name="T15" fmla="*/ 2147483646 h 221"/>
              <a:gd name="T16" fmla="*/ 2147483646 w 46"/>
              <a:gd name="T17" fmla="*/ 2147483646 h 221"/>
              <a:gd name="T18" fmla="*/ 2147483646 w 46"/>
              <a:gd name="T19" fmla="*/ 2147483646 h 221"/>
              <a:gd name="T20" fmla="*/ 2147483646 w 46"/>
              <a:gd name="T21" fmla="*/ 2147483646 h 221"/>
              <a:gd name="T22" fmla="*/ 2147483646 w 46"/>
              <a:gd name="T23" fmla="*/ 2147483646 h 221"/>
              <a:gd name="T24" fmla="*/ 2147483646 w 46"/>
              <a:gd name="T25" fmla="*/ 2147483646 h 221"/>
              <a:gd name="T26" fmla="*/ 2147483646 w 46"/>
              <a:gd name="T27" fmla="*/ 2147483646 h 221"/>
              <a:gd name="T28" fmla="*/ 2147483646 w 46"/>
              <a:gd name="T29" fmla="*/ 2147483646 h 221"/>
              <a:gd name="T30" fmla="*/ 2147483646 w 46"/>
              <a:gd name="T31" fmla="*/ 2147483646 h 221"/>
              <a:gd name="T32" fmla="*/ 2147483646 w 46"/>
              <a:gd name="T33" fmla="*/ 2147483646 h 221"/>
              <a:gd name="T34" fmla="*/ 2147483646 w 46"/>
              <a:gd name="T35" fmla="*/ 2147483646 h 221"/>
              <a:gd name="T36" fmla="*/ 2147483646 w 46"/>
              <a:gd name="T37" fmla="*/ 2147483646 h 221"/>
              <a:gd name="T38" fmla="*/ 2147483646 w 46"/>
              <a:gd name="T39" fmla="*/ 2147483646 h 221"/>
              <a:gd name="T40" fmla="*/ 2147483646 w 46"/>
              <a:gd name="T41" fmla="*/ 2147483646 h 221"/>
              <a:gd name="T42" fmla="*/ 2147483646 w 46"/>
              <a:gd name="T43" fmla="*/ 2147483646 h 221"/>
              <a:gd name="T44" fmla="*/ 2147483646 w 46"/>
              <a:gd name="T45" fmla="*/ 2147483646 h 221"/>
              <a:gd name="T46" fmla="*/ 2147483646 w 46"/>
              <a:gd name="T47" fmla="*/ 2147483646 h 221"/>
              <a:gd name="T48" fmla="*/ 2147483646 w 46"/>
              <a:gd name="T49" fmla="*/ 2147483646 h 221"/>
              <a:gd name="T50" fmla="*/ 2147483646 w 46"/>
              <a:gd name="T51" fmla="*/ 2147483646 h 221"/>
              <a:gd name="T52" fmla="*/ 2147483646 w 46"/>
              <a:gd name="T53" fmla="*/ 2147483646 h 221"/>
              <a:gd name="T54" fmla="*/ 2147483646 w 46"/>
              <a:gd name="T55" fmla="*/ 2147483646 h 221"/>
              <a:gd name="T56" fmla="*/ 2147483646 w 46"/>
              <a:gd name="T57" fmla="*/ 2147483646 h 221"/>
              <a:gd name="T58" fmla="*/ 2147483646 w 46"/>
              <a:gd name="T59" fmla="*/ 2147483646 h 221"/>
              <a:gd name="T60" fmla="*/ 2147483646 w 46"/>
              <a:gd name="T61" fmla="*/ 2147483646 h 221"/>
              <a:gd name="T62" fmla="*/ 2147483646 w 46"/>
              <a:gd name="T63" fmla="*/ 2147483646 h 221"/>
              <a:gd name="T64" fmla="*/ 2147483646 w 46"/>
              <a:gd name="T65" fmla="*/ 2147483646 h 221"/>
              <a:gd name="T66" fmla="*/ 2147483646 w 46"/>
              <a:gd name="T67" fmla="*/ 2147483646 h 221"/>
              <a:gd name="T68" fmla="*/ 2147483646 w 46"/>
              <a:gd name="T69" fmla="*/ 2147483646 h 221"/>
              <a:gd name="T70" fmla="*/ 2147483646 w 46"/>
              <a:gd name="T71" fmla="*/ 2147483646 h 221"/>
              <a:gd name="T72" fmla="*/ 2147483646 w 46"/>
              <a:gd name="T73" fmla="*/ 2147483646 h 221"/>
              <a:gd name="T74" fmla="*/ 2147483646 w 46"/>
              <a:gd name="T75" fmla="*/ 2147483646 h 221"/>
              <a:gd name="T76" fmla="*/ 2147483646 w 46"/>
              <a:gd name="T77" fmla="*/ 2147483646 h 221"/>
              <a:gd name="T78" fmla="*/ 2147483646 w 46"/>
              <a:gd name="T79" fmla="*/ 2147483646 h 221"/>
              <a:gd name="T80" fmla="*/ 2147483646 w 46"/>
              <a:gd name="T81" fmla="*/ 2147483646 h 221"/>
              <a:gd name="T82" fmla="*/ 2147483646 w 46"/>
              <a:gd name="T83" fmla="*/ 2147483646 h 22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221"/>
              <a:gd name="T128" fmla="*/ 46 w 46"/>
              <a:gd name="T129" fmla="*/ 221 h 22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221">
                <a:moveTo>
                  <a:pt x="0" y="64"/>
                </a:moveTo>
                <a:lnTo>
                  <a:pt x="0" y="87"/>
                </a:lnTo>
                <a:lnTo>
                  <a:pt x="1" y="86"/>
                </a:lnTo>
                <a:lnTo>
                  <a:pt x="1" y="71"/>
                </a:lnTo>
                <a:lnTo>
                  <a:pt x="1" y="85"/>
                </a:lnTo>
                <a:lnTo>
                  <a:pt x="3" y="87"/>
                </a:lnTo>
                <a:lnTo>
                  <a:pt x="3" y="69"/>
                </a:lnTo>
                <a:lnTo>
                  <a:pt x="3" y="111"/>
                </a:lnTo>
                <a:lnTo>
                  <a:pt x="4" y="122"/>
                </a:lnTo>
                <a:lnTo>
                  <a:pt x="4" y="221"/>
                </a:lnTo>
                <a:lnTo>
                  <a:pt x="4" y="5"/>
                </a:lnTo>
                <a:lnTo>
                  <a:pt x="5" y="4"/>
                </a:lnTo>
                <a:lnTo>
                  <a:pt x="5" y="85"/>
                </a:lnTo>
                <a:lnTo>
                  <a:pt x="5" y="84"/>
                </a:lnTo>
                <a:lnTo>
                  <a:pt x="6" y="82"/>
                </a:lnTo>
                <a:lnTo>
                  <a:pt x="6" y="86"/>
                </a:lnTo>
                <a:lnTo>
                  <a:pt x="6" y="71"/>
                </a:lnTo>
                <a:lnTo>
                  <a:pt x="6" y="84"/>
                </a:lnTo>
                <a:lnTo>
                  <a:pt x="8" y="82"/>
                </a:lnTo>
                <a:lnTo>
                  <a:pt x="8" y="162"/>
                </a:lnTo>
                <a:lnTo>
                  <a:pt x="8" y="157"/>
                </a:lnTo>
                <a:lnTo>
                  <a:pt x="9" y="146"/>
                </a:lnTo>
                <a:lnTo>
                  <a:pt x="9" y="0"/>
                </a:lnTo>
                <a:lnTo>
                  <a:pt x="9" y="82"/>
                </a:lnTo>
                <a:lnTo>
                  <a:pt x="10" y="89"/>
                </a:lnTo>
                <a:lnTo>
                  <a:pt x="10" y="102"/>
                </a:lnTo>
                <a:lnTo>
                  <a:pt x="10" y="75"/>
                </a:lnTo>
                <a:lnTo>
                  <a:pt x="11" y="74"/>
                </a:lnTo>
                <a:lnTo>
                  <a:pt x="11" y="85"/>
                </a:lnTo>
                <a:lnTo>
                  <a:pt x="11" y="77"/>
                </a:lnTo>
                <a:lnTo>
                  <a:pt x="13" y="79"/>
                </a:lnTo>
                <a:lnTo>
                  <a:pt x="13" y="201"/>
                </a:lnTo>
                <a:lnTo>
                  <a:pt x="13" y="40"/>
                </a:lnTo>
                <a:lnTo>
                  <a:pt x="14" y="32"/>
                </a:lnTo>
                <a:lnTo>
                  <a:pt x="14" y="77"/>
                </a:lnTo>
                <a:lnTo>
                  <a:pt x="14" y="22"/>
                </a:lnTo>
                <a:lnTo>
                  <a:pt x="14" y="76"/>
                </a:lnTo>
                <a:lnTo>
                  <a:pt x="15" y="75"/>
                </a:lnTo>
                <a:lnTo>
                  <a:pt x="15" y="86"/>
                </a:lnTo>
                <a:lnTo>
                  <a:pt x="15" y="85"/>
                </a:lnTo>
                <a:lnTo>
                  <a:pt x="16" y="84"/>
                </a:lnTo>
                <a:lnTo>
                  <a:pt x="16" y="106"/>
                </a:lnTo>
                <a:lnTo>
                  <a:pt x="16" y="41"/>
                </a:lnTo>
                <a:lnTo>
                  <a:pt x="16" y="91"/>
                </a:lnTo>
                <a:lnTo>
                  <a:pt x="18" y="94"/>
                </a:lnTo>
                <a:lnTo>
                  <a:pt x="18" y="111"/>
                </a:lnTo>
                <a:lnTo>
                  <a:pt x="18" y="66"/>
                </a:lnTo>
                <a:lnTo>
                  <a:pt x="19" y="56"/>
                </a:lnTo>
                <a:lnTo>
                  <a:pt x="19" y="91"/>
                </a:lnTo>
                <a:lnTo>
                  <a:pt x="19" y="39"/>
                </a:lnTo>
                <a:lnTo>
                  <a:pt x="19" y="89"/>
                </a:lnTo>
                <a:lnTo>
                  <a:pt x="20" y="92"/>
                </a:lnTo>
                <a:lnTo>
                  <a:pt x="20" y="66"/>
                </a:lnTo>
                <a:lnTo>
                  <a:pt x="20" y="84"/>
                </a:lnTo>
                <a:lnTo>
                  <a:pt x="21" y="85"/>
                </a:lnTo>
                <a:lnTo>
                  <a:pt x="21" y="76"/>
                </a:lnTo>
                <a:lnTo>
                  <a:pt x="21" y="122"/>
                </a:lnTo>
                <a:lnTo>
                  <a:pt x="23" y="124"/>
                </a:lnTo>
                <a:lnTo>
                  <a:pt x="23" y="51"/>
                </a:lnTo>
                <a:lnTo>
                  <a:pt x="23" y="80"/>
                </a:lnTo>
                <a:lnTo>
                  <a:pt x="24" y="82"/>
                </a:lnTo>
                <a:lnTo>
                  <a:pt x="24" y="86"/>
                </a:lnTo>
                <a:lnTo>
                  <a:pt x="24" y="75"/>
                </a:lnTo>
                <a:lnTo>
                  <a:pt x="24" y="80"/>
                </a:lnTo>
                <a:lnTo>
                  <a:pt x="25" y="81"/>
                </a:lnTo>
                <a:lnTo>
                  <a:pt x="25" y="87"/>
                </a:lnTo>
                <a:lnTo>
                  <a:pt x="25" y="75"/>
                </a:lnTo>
                <a:lnTo>
                  <a:pt x="25" y="84"/>
                </a:lnTo>
                <a:lnTo>
                  <a:pt x="26" y="85"/>
                </a:lnTo>
                <a:lnTo>
                  <a:pt x="26" y="102"/>
                </a:lnTo>
                <a:lnTo>
                  <a:pt x="26" y="76"/>
                </a:lnTo>
                <a:lnTo>
                  <a:pt x="26" y="99"/>
                </a:lnTo>
                <a:lnTo>
                  <a:pt x="28" y="99"/>
                </a:lnTo>
                <a:lnTo>
                  <a:pt x="28" y="46"/>
                </a:lnTo>
                <a:lnTo>
                  <a:pt x="28" y="84"/>
                </a:lnTo>
                <a:lnTo>
                  <a:pt x="29" y="87"/>
                </a:lnTo>
                <a:lnTo>
                  <a:pt x="29" y="91"/>
                </a:lnTo>
                <a:lnTo>
                  <a:pt x="29" y="77"/>
                </a:lnTo>
                <a:lnTo>
                  <a:pt x="29" y="80"/>
                </a:lnTo>
                <a:lnTo>
                  <a:pt x="30" y="82"/>
                </a:lnTo>
                <a:lnTo>
                  <a:pt x="30" y="90"/>
                </a:lnTo>
                <a:lnTo>
                  <a:pt x="30" y="76"/>
                </a:lnTo>
                <a:lnTo>
                  <a:pt x="30" y="82"/>
                </a:lnTo>
                <a:lnTo>
                  <a:pt x="31" y="84"/>
                </a:lnTo>
                <a:lnTo>
                  <a:pt x="31" y="111"/>
                </a:lnTo>
                <a:lnTo>
                  <a:pt x="31" y="37"/>
                </a:lnTo>
                <a:lnTo>
                  <a:pt x="31" y="74"/>
                </a:lnTo>
                <a:lnTo>
                  <a:pt x="33" y="85"/>
                </a:lnTo>
                <a:lnTo>
                  <a:pt x="33" y="94"/>
                </a:lnTo>
                <a:lnTo>
                  <a:pt x="33" y="76"/>
                </a:lnTo>
                <a:lnTo>
                  <a:pt x="33" y="84"/>
                </a:lnTo>
                <a:lnTo>
                  <a:pt x="34" y="82"/>
                </a:lnTo>
                <a:lnTo>
                  <a:pt x="34" y="85"/>
                </a:lnTo>
                <a:lnTo>
                  <a:pt x="34" y="75"/>
                </a:lnTo>
                <a:lnTo>
                  <a:pt x="34" y="81"/>
                </a:lnTo>
                <a:lnTo>
                  <a:pt x="35" y="82"/>
                </a:lnTo>
                <a:lnTo>
                  <a:pt x="35" y="95"/>
                </a:lnTo>
                <a:lnTo>
                  <a:pt x="35" y="75"/>
                </a:lnTo>
                <a:lnTo>
                  <a:pt x="35" y="77"/>
                </a:lnTo>
                <a:lnTo>
                  <a:pt x="36" y="80"/>
                </a:lnTo>
                <a:lnTo>
                  <a:pt x="36" y="101"/>
                </a:lnTo>
                <a:lnTo>
                  <a:pt x="36" y="55"/>
                </a:lnTo>
                <a:lnTo>
                  <a:pt x="36" y="57"/>
                </a:lnTo>
                <a:lnTo>
                  <a:pt x="38" y="62"/>
                </a:lnTo>
                <a:lnTo>
                  <a:pt x="38" y="95"/>
                </a:lnTo>
                <a:lnTo>
                  <a:pt x="38" y="90"/>
                </a:lnTo>
                <a:lnTo>
                  <a:pt x="39" y="89"/>
                </a:lnTo>
                <a:lnTo>
                  <a:pt x="39" y="77"/>
                </a:lnTo>
                <a:lnTo>
                  <a:pt x="39" y="87"/>
                </a:lnTo>
                <a:lnTo>
                  <a:pt x="40" y="89"/>
                </a:lnTo>
                <a:lnTo>
                  <a:pt x="40" y="96"/>
                </a:lnTo>
                <a:lnTo>
                  <a:pt x="40" y="82"/>
                </a:lnTo>
                <a:lnTo>
                  <a:pt x="40" y="92"/>
                </a:lnTo>
                <a:lnTo>
                  <a:pt x="41" y="95"/>
                </a:lnTo>
                <a:lnTo>
                  <a:pt x="41" y="72"/>
                </a:lnTo>
                <a:lnTo>
                  <a:pt x="41" y="87"/>
                </a:lnTo>
                <a:lnTo>
                  <a:pt x="43" y="89"/>
                </a:lnTo>
                <a:lnTo>
                  <a:pt x="43" y="75"/>
                </a:lnTo>
                <a:lnTo>
                  <a:pt x="43" y="85"/>
                </a:lnTo>
                <a:lnTo>
                  <a:pt x="44" y="87"/>
                </a:lnTo>
                <a:lnTo>
                  <a:pt x="44" y="79"/>
                </a:lnTo>
                <a:lnTo>
                  <a:pt x="44" y="87"/>
                </a:lnTo>
                <a:lnTo>
                  <a:pt x="45" y="89"/>
                </a:lnTo>
                <a:lnTo>
                  <a:pt x="45" y="79"/>
                </a:lnTo>
                <a:lnTo>
                  <a:pt x="45" y="99"/>
                </a:lnTo>
                <a:lnTo>
                  <a:pt x="46" y="95"/>
                </a:lnTo>
                <a:lnTo>
                  <a:pt x="46" y="55"/>
                </a:lnTo>
                <a:lnTo>
                  <a:pt x="46" y="9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6" name="Freeform 115"/>
          <p:cNvSpPr>
            <a:spLocks/>
          </p:cNvSpPr>
          <p:nvPr/>
        </p:nvSpPr>
        <p:spPr bwMode="auto">
          <a:xfrm>
            <a:off x="5868988" y="1098550"/>
            <a:ext cx="157162" cy="303213"/>
          </a:xfrm>
          <a:custGeom>
            <a:avLst/>
            <a:gdLst>
              <a:gd name="T0" fmla="*/ 2147483646 w 45"/>
              <a:gd name="T1" fmla="*/ 2147483646 h 86"/>
              <a:gd name="T2" fmla="*/ 2147483646 w 45"/>
              <a:gd name="T3" fmla="*/ 2147483646 h 86"/>
              <a:gd name="T4" fmla="*/ 2147483646 w 45"/>
              <a:gd name="T5" fmla="*/ 2147483646 h 86"/>
              <a:gd name="T6" fmla="*/ 2147483646 w 45"/>
              <a:gd name="T7" fmla="*/ 2147483646 h 86"/>
              <a:gd name="T8" fmla="*/ 2147483646 w 45"/>
              <a:gd name="T9" fmla="*/ 2147483646 h 86"/>
              <a:gd name="T10" fmla="*/ 2147483646 w 45"/>
              <a:gd name="T11" fmla="*/ 2147483646 h 86"/>
              <a:gd name="T12" fmla="*/ 2147483646 w 45"/>
              <a:gd name="T13" fmla="*/ 2147483646 h 86"/>
              <a:gd name="T14" fmla="*/ 2147483646 w 45"/>
              <a:gd name="T15" fmla="*/ 2147483646 h 86"/>
              <a:gd name="T16" fmla="*/ 2147483646 w 45"/>
              <a:gd name="T17" fmla="*/ 2147483646 h 86"/>
              <a:gd name="T18" fmla="*/ 2147483646 w 45"/>
              <a:gd name="T19" fmla="*/ 2147483646 h 86"/>
              <a:gd name="T20" fmla="*/ 2147483646 w 45"/>
              <a:gd name="T21" fmla="*/ 2147483646 h 86"/>
              <a:gd name="T22" fmla="*/ 2147483646 w 45"/>
              <a:gd name="T23" fmla="*/ 2147483646 h 86"/>
              <a:gd name="T24" fmla="*/ 2147483646 w 45"/>
              <a:gd name="T25" fmla="*/ 2147483646 h 86"/>
              <a:gd name="T26" fmla="*/ 2147483646 w 45"/>
              <a:gd name="T27" fmla="*/ 2147483646 h 86"/>
              <a:gd name="T28" fmla="*/ 2147483646 w 45"/>
              <a:gd name="T29" fmla="*/ 2147483646 h 86"/>
              <a:gd name="T30" fmla="*/ 2147483646 w 45"/>
              <a:gd name="T31" fmla="*/ 2147483646 h 86"/>
              <a:gd name="T32" fmla="*/ 2147483646 w 45"/>
              <a:gd name="T33" fmla="*/ 2147483646 h 86"/>
              <a:gd name="T34" fmla="*/ 2147483646 w 45"/>
              <a:gd name="T35" fmla="*/ 2147483646 h 86"/>
              <a:gd name="T36" fmla="*/ 2147483646 w 45"/>
              <a:gd name="T37" fmla="*/ 2147483646 h 86"/>
              <a:gd name="T38" fmla="*/ 2147483646 w 45"/>
              <a:gd name="T39" fmla="*/ 2147483646 h 86"/>
              <a:gd name="T40" fmla="*/ 2147483646 w 45"/>
              <a:gd name="T41" fmla="*/ 2147483646 h 86"/>
              <a:gd name="T42" fmla="*/ 2147483646 w 45"/>
              <a:gd name="T43" fmla="*/ 2147483646 h 86"/>
              <a:gd name="T44" fmla="*/ 2147483646 w 45"/>
              <a:gd name="T45" fmla="*/ 2147483646 h 86"/>
              <a:gd name="T46" fmla="*/ 2147483646 w 45"/>
              <a:gd name="T47" fmla="*/ 2147483646 h 86"/>
              <a:gd name="T48" fmla="*/ 2147483646 w 45"/>
              <a:gd name="T49" fmla="*/ 2147483646 h 86"/>
              <a:gd name="T50" fmla="*/ 2147483646 w 45"/>
              <a:gd name="T51" fmla="*/ 2147483646 h 86"/>
              <a:gd name="T52" fmla="*/ 2147483646 w 45"/>
              <a:gd name="T53" fmla="*/ 2147483646 h 86"/>
              <a:gd name="T54" fmla="*/ 2147483646 w 45"/>
              <a:gd name="T55" fmla="*/ 2147483646 h 86"/>
              <a:gd name="T56" fmla="*/ 2147483646 w 45"/>
              <a:gd name="T57" fmla="*/ 2147483646 h 86"/>
              <a:gd name="T58" fmla="*/ 2147483646 w 45"/>
              <a:gd name="T59" fmla="*/ 2147483646 h 86"/>
              <a:gd name="T60" fmla="*/ 2147483646 w 45"/>
              <a:gd name="T61" fmla="*/ 2147483646 h 86"/>
              <a:gd name="T62" fmla="*/ 2147483646 w 45"/>
              <a:gd name="T63" fmla="*/ 2147483646 h 86"/>
              <a:gd name="T64" fmla="*/ 2147483646 w 45"/>
              <a:gd name="T65" fmla="*/ 2147483646 h 86"/>
              <a:gd name="T66" fmla="*/ 2147483646 w 45"/>
              <a:gd name="T67" fmla="*/ 2147483646 h 86"/>
              <a:gd name="T68" fmla="*/ 2147483646 w 45"/>
              <a:gd name="T69" fmla="*/ 2147483646 h 86"/>
              <a:gd name="T70" fmla="*/ 2147483646 w 45"/>
              <a:gd name="T71" fmla="*/ 2147483646 h 86"/>
              <a:gd name="T72" fmla="*/ 2147483646 w 45"/>
              <a:gd name="T73" fmla="*/ 2147483646 h 86"/>
              <a:gd name="T74" fmla="*/ 2147483646 w 45"/>
              <a:gd name="T75" fmla="*/ 2147483646 h 86"/>
              <a:gd name="T76" fmla="*/ 2147483646 w 45"/>
              <a:gd name="T77" fmla="*/ 2147483646 h 86"/>
              <a:gd name="T78" fmla="*/ 2147483646 w 45"/>
              <a:gd name="T79" fmla="*/ 2147483646 h 86"/>
              <a:gd name="T80" fmla="*/ 2147483646 w 45"/>
              <a:gd name="T81" fmla="*/ 2147483646 h 86"/>
              <a:gd name="T82" fmla="*/ 2147483646 w 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86"/>
              <a:gd name="T128" fmla="*/ 45 w 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86">
                <a:moveTo>
                  <a:pt x="0" y="57"/>
                </a:moveTo>
                <a:lnTo>
                  <a:pt x="2" y="66"/>
                </a:lnTo>
                <a:lnTo>
                  <a:pt x="2" y="67"/>
                </a:lnTo>
                <a:lnTo>
                  <a:pt x="2" y="30"/>
                </a:lnTo>
                <a:lnTo>
                  <a:pt x="2" y="46"/>
                </a:lnTo>
                <a:lnTo>
                  <a:pt x="3" y="47"/>
                </a:lnTo>
                <a:lnTo>
                  <a:pt x="3" y="49"/>
                </a:lnTo>
                <a:lnTo>
                  <a:pt x="3" y="37"/>
                </a:lnTo>
                <a:lnTo>
                  <a:pt x="3" y="49"/>
                </a:lnTo>
                <a:lnTo>
                  <a:pt x="4" y="50"/>
                </a:lnTo>
                <a:lnTo>
                  <a:pt x="4" y="61"/>
                </a:lnTo>
                <a:lnTo>
                  <a:pt x="4" y="29"/>
                </a:lnTo>
                <a:lnTo>
                  <a:pt x="4" y="46"/>
                </a:lnTo>
                <a:lnTo>
                  <a:pt x="5" y="51"/>
                </a:lnTo>
                <a:lnTo>
                  <a:pt x="5" y="54"/>
                </a:lnTo>
                <a:lnTo>
                  <a:pt x="5" y="37"/>
                </a:lnTo>
                <a:lnTo>
                  <a:pt x="5" y="45"/>
                </a:lnTo>
                <a:lnTo>
                  <a:pt x="7" y="46"/>
                </a:lnTo>
                <a:lnTo>
                  <a:pt x="7" y="47"/>
                </a:lnTo>
                <a:lnTo>
                  <a:pt x="7" y="34"/>
                </a:lnTo>
                <a:lnTo>
                  <a:pt x="7" y="45"/>
                </a:lnTo>
                <a:lnTo>
                  <a:pt x="8" y="46"/>
                </a:lnTo>
                <a:lnTo>
                  <a:pt x="8" y="51"/>
                </a:lnTo>
                <a:lnTo>
                  <a:pt x="8" y="36"/>
                </a:lnTo>
                <a:lnTo>
                  <a:pt x="9" y="32"/>
                </a:lnTo>
                <a:lnTo>
                  <a:pt x="9" y="47"/>
                </a:lnTo>
                <a:lnTo>
                  <a:pt x="9" y="41"/>
                </a:lnTo>
                <a:lnTo>
                  <a:pt x="10" y="40"/>
                </a:lnTo>
                <a:lnTo>
                  <a:pt x="10" y="51"/>
                </a:lnTo>
                <a:lnTo>
                  <a:pt x="10" y="36"/>
                </a:lnTo>
                <a:lnTo>
                  <a:pt x="10" y="47"/>
                </a:lnTo>
                <a:lnTo>
                  <a:pt x="12" y="45"/>
                </a:lnTo>
                <a:lnTo>
                  <a:pt x="12" y="50"/>
                </a:lnTo>
                <a:lnTo>
                  <a:pt x="12" y="37"/>
                </a:lnTo>
                <a:lnTo>
                  <a:pt x="12" y="42"/>
                </a:lnTo>
                <a:lnTo>
                  <a:pt x="13" y="44"/>
                </a:lnTo>
                <a:lnTo>
                  <a:pt x="13" y="56"/>
                </a:lnTo>
                <a:lnTo>
                  <a:pt x="13" y="37"/>
                </a:lnTo>
                <a:lnTo>
                  <a:pt x="13" y="39"/>
                </a:lnTo>
                <a:lnTo>
                  <a:pt x="14" y="36"/>
                </a:lnTo>
                <a:lnTo>
                  <a:pt x="14" y="86"/>
                </a:lnTo>
                <a:lnTo>
                  <a:pt x="14" y="5"/>
                </a:lnTo>
                <a:lnTo>
                  <a:pt x="15" y="12"/>
                </a:lnTo>
                <a:lnTo>
                  <a:pt x="15" y="55"/>
                </a:lnTo>
                <a:lnTo>
                  <a:pt x="15" y="41"/>
                </a:lnTo>
                <a:lnTo>
                  <a:pt x="17" y="44"/>
                </a:lnTo>
                <a:lnTo>
                  <a:pt x="17" y="52"/>
                </a:lnTo>
                <a:lnTo>
                  <a:pt x="17" y="31"/>
                </a:lnTo>
                <a:lnTo>
                  <a:pt x="17" y="47"/>
                </a:lnTo>
                <a:lnTo>
                  <a:pt x="18" y="50"/>
                </a:lnTo>
                <a:lnTo>
                  <a:pt x="18" y="36"/>
                </a:lnTo>
                <a:lnTo>
                  <a:pt x="18" y="45"/>
                </a:lnTo>
                <a:lnTo>
                  <a:pt x="19" y="46"/>
                </a:lnTo>
                <a:lnTo>
                  <a:pt x="19" y="36"/>
                </a:lnTo>
                <a:lnTo>
                  <a:pt x="19" y="47"/>
                </a:lnTo>
                <a:lnTo>
                  <a:pt x="20" y="46"/>
                </a:lnTo>
                <a:lnTo>
                  <a:pt x="20" y="54"/>
                </a:lnTo>
                <a:lnTo>
                  <a:pt x="20" y="41"/>
                </a:lnTo>
                <a:lnTo>
                  <a:pt x="20" y="44"/>
                </a:lnTo>
                <a:lnTo>
                  <a:pt x="22" y="41"/>
                </a:lnTo>
                <a:lnTo>
                  <a:pt x="22" y="64"/>
                </a:lnTo>
                <a:lnTo>
                  <a:pt x="22" y="35"/>
                </a:lnTo>
                <a:lnTo>
                  <a:pt x="22" y="54"/>
                </a:lnTo>
                <a:lnTo>
                  <a:pt x="23" y="50"/>
                </a:lnTo>
                <a:lnTo>
                  <a:pt x="23" y="30"/>
                </a:lnTo>
                <a:lnTo>
                  <a:pt x="23" y="46"/>
                </a:lnTo>
                <a:lnTo>
                  <a:pt x="24" y="49"/>
                </a:lnTo>
                <a:lnTo>
                  <a:pt x="24" y="51"/>
                </a:lnTo>
                <a:lnTo>
                  <a:pt x="24" y="36"/>
                </a:lnTo>
                <a:lnTo>
                  <a:pt x="24" y="51"/>
                </a:lnTo>
                <a:lnTo>
                  <a:pt x="25" y="50"/>
                </a:lnTo>
                <a:lnTo>
                  <a:pt x="25" y="40"/>
                </a:lnTo>
                <a:lnTo>
                  <a:pt x="27" y="41"/>
                </a:lnTo>
                <a:lnTo>
                  <a:pt x="27" y="40"/>
                </a:lnTo>
                <a:lnTo>
                  <a:pt x="27" y="50"/>
                </a:lnTo>
                <a:lnTo>
                  <a:pt x="28" y="49"/>
                </a:lnTo>
                <a:lnTo>
                  <a:pt x="28" y="52"/>
                </a:lnTo>
                <a:lnTo>
                  <a:pt x="28" y="30"/>
                </a:lnTo>
                <a:lnTo>
                  <a:pt x="28" y="41"/>
                </a:lnTo>
                <a:lnTo>
                  <a:pt x="29" y="45"/>
                </a:lnTo>
                <a:lnTo>
                  <a:pt x="29" y="51"/>
                </a:lnTo>
                <a:lnTo>
                  <a:pt x="29" y="0"/>
                </a:lnTo>
                <a:lnTo>
                  <a:pt x="29" y="1"/>
                </a:lnTo>
                <a:lnTo>
                  <a:pt x="30" y="17"/>
                </a:lnTo>
                <a:lnTo>
                  <a:pt x="30" y="74"/>
                </a:lnTo>
                <a:lnTo>
                  <a:pt x="30" y="36"/>
                </a:lnTo>
                <a:lnTo>
                  <a:pt x="32" y="39"/>
                </a:lnTo>
                <a:lnTo>
                  <a:pt x="32" y="55"/>
                </a:lnTo>
                <a:lnTo>
                  <a:pt x="32" y="35"/>
                </a:lnTo>
                <a:lnTo>
                  <a:pt x="32" y="36"/>
                </a:lnTo>
                <a:lnTo>
                  <a:pt x="33" y="39"/>
                </a:lnTo>
                <a:lnTo>
                  <a:pt x="33" y="54"/>
                </a:lnTo>
                <a:lnTo>
                  <a:pt x="33" y="39"/>
                </a:lnTo>
                <a:lnTo>
                  <a:pt x="33" y="47"/>
                </a:lnTo>
                <a:lnTo>
                  <a:pt x="34" y="49"/>
                </a:lnTo>
                <a:lnTo>
                  <a:pt x="34" y="61"/>
                </a:lnTo>
                <a:lnTo>
                  <a:pt x="34" y="30"/>
                </a:lnTo>
                <a:lnTo>
                  <a:pt x="35" y="32"/>
                </a:lnTo>
                <a:lnTo>
                  <a:pt x="35" y="54"/>
                </a:lnTo>
                <a:lnTo>
                  <a:pt x="35" y="31"/>
                </a:lnTo>
                <a:lnTo>
                  <a:pt x="35" y="46"/>
                </a:lnTo>
                <a:lnTo>
                  <a:pt x="37" y="47"/>
                </a:lnTo>
                <a:lnTo>
                  <a:pt x="37" y="51"/>
                </a:lnTo>
                <a:lnTo>
                  <a:pt x="37" y="40"/>
                </a:lnTo>
                <a:lnTo>
                  <a:pt x="37" y="49"/>
                </a:lnTo>
                <a:lnTo>
                  <a:pt x="38" y="46"/>
                </a:lnTo>
                <a:lnTo>
                  <a:pt x="38" y="54"/>
                </a:lnTo>
                <a:lnTo>
                  <a:pt x="38" y="29"/>
                </a:lnTo>
                <a:lnTo>
                  <a:pt x="38" y="30"/>
                </a:lnTo>
                <a:lnTo>
                  <a:pt x="39" y="31"/>
                </a:lnTo>
                <a:lnTo>
                  <a:pt x="39" y="30"/>
                </a:lnTo>
                <a:lnTo>
                  <a:pt x="39" y="42"/>
                </a:lnTo>
                <a:lnTo>
                  <a:pt x="40" y="45"/>
                </a:lnTo>
                <a:lnTo>
                  <a:pt x="40" y="50"/>
                </a:lnTo>
                <a:lnTo>
                  <a:pt x="40" y="39"/>
                </a:lnTo>
                <a:lnTo>
                  <a:pt x="40" y="40"/>
                </a:lnTo>
                <a:lnTo>
                  <a:pt x="42" y="39"/>
                </a:lnTo>
                <a:lnTo>
                  <a:pt x="42" y="47"/>
                </a:lnTo>
                <a:lnTo>
                  <a:pt x="42" y="37"/>
                </a:lnTo>
                <a:lnTo>
                  <a:pt x="42" y="39"/>
                </a:lnTo>
                <a:lnTo>
                  <a:pt x="43" y="37"/>
                </a:lnTo>
                <a:lnTo>
                  <a:pt x="43" y="44"/>
                </a:lnTo>
                <a:lnTo>
                  <a:pt x="43" y="31"/>
                </a:lnTo>
                <a:lnTo>
                  <a:pt x="43" y="32"/>
                </a:lnTo>
                <a:lnTo>
                  <a:pt x="44" y="34"/>
                </a:lnTo>
                <a:lnTo>
                  <a:pt x="44" y="52"/>
                </a:lnTo>
                <a:lnTo>
                  <a:pt x="44" y="29"/>
                </a:lnTo>
                <a:lnTo>
                  <a:pt x="45" y="34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7" name="Freeform 116"/>
          <p:cNvSpPr>
            <a:spLocks/>
          </p:cNvSpPr>
          <p:nvPr/>
        </p:nvSpPr>
        <p:spPr bwMode="auto">
          <a:xfrm>
            <a:off x="6027738" y="1133475"/>
            <a:ext cx="153987" cy="242888"/>
          </a:xfrm>
          <a:custGeom>
            <a:avLst/>
            <a:gdLst>
              <a:gd name="T0" fmla="*/ 0 w 44"/>
              <a:gd name="T1" fmla="*/ 0 h 69"/>
              <a:gd name="T2" fmla="*/ 2147483646 w 44"/>
              <a:gd name="T3" fmla="*/ 2147483646 h 69"/>
              <a:gd name="T4" fmla="*/ 2147483646 w 44"/>
              <a:gd name="T5" fmla="*/ 2147483646 h 69"/>
              <a:gd name="T6" fmla="*/ 2147483646 w 44"/>
              <a:gd name="T7" fmla="*/ 2147483646 h 69"/>
              <a:gd name="T8" fmla="*/ 2147483646 w 44"/>
              <a:gd name="T9" fmla="*/ 2147483646 h 69"/>
              <a:gd name="T10" fmla="*/ 2147483646 w 44"/>
              <a:gd name="T11" fmla="*/ 2147483646 h 69"/>
              <a:gd name="T12" fmla="*/ 2147483646 w 44"/>
              <a:gd name="T13" fmla="*/ 2147483646 h 69"/>
              <a:gd name="T14" fmla="*/ 2147483646 w 44"/>
              <a:gd name="T15" fmla="*/ 2147483646 h 69"/>
              <a:gd name="T16" fmla="*/ 2147483646 w 44"/>
              <a:gd name="T17" fmla="*/ 2147483646 h 69"/>
              <a:gd name="T18" fmla="*/ 2147483646 w 44"/>
              <a:gd name="T19" fmla="*/ 2147483646 h 69"/>
              <a:gd name="T20" fmla="*/ 2147483646 w 44"/>
              <a:gd name="T21" fmla="*/ 2147483646 h 69"/>
              <a:gd name="T22" fmla="*/ 2147483646 w 44"/>
              <a:gd name="T23" fmla="*/ 2147483646 h 69"/>
              <a:gd name="T24" fmla="*/ 2147483646 w 44"/>
              <a:gd name="T25" fmla="*/ 2147483646 h 69"/>
              <a:gd name="T26" fmla="*/ 2147483646 w 44"/>
              <a:gd name="T27" fmla="*/ 2147483646 h 69"/>
              <a:gd name="T28" fmla="*/ 2147483646 w 44"/>
              <a:gd name="T29" fmla="*/ 2147483646 h 69"/>
              <a:gd name="T30" fmla="*/ 2147483646 w 44"/>
              <a:gd name="T31" fmla="*/ 2147483646 h 69"/>
              <a:gd name="T32" fmla="*/ 2147483646 w 44"/>
              <a:gd name="T33" fmla="*/ 2147483646 h 69"/>
              <a:gd name="T34" fmla="*/ 2147483646 w 44"/>
              <a:gd name="T35" fmla="*/ 2147483646 h 69"/>
              <a:gd name="T36" fmla="*/ 2147483646 w 44"/>
              <a:gd name="T37" fmla="*/ 2147483646 h 69"/>
              <a:gd name="T38" fmla="*/ 2147483646 w 44"/>
              <a:gd name="T39" fmla="*/ 2147483646 h 69"/>
              <a:gd name="T40" fmla="*/ 2147483646 w 44"/>
              <a:gd name="T41" fmla="*/ 2147483646 h 69"/>
              <a:gd name="T42" fmla="*/ 2147483646 w 44"/>
              <a:gd name="T43" fmla="*/ 2147483646 h 69"/>
              <a:gd name="T44" fmla="*/ 2147483646 w 44"/>
              <a:gd name="T45" fmla="*/ 2147483646 h 69"/>
              <a:gd name="T46" fmla="*/ 2147483646 w 44"/>
              <a:gd name="T47" fmla="*/ 2147483646 h 69"/>
              <a:gd name="T48" fmla="*/ 2147483646 w 44"/>
              <a:gd name="T49" fmla="*/ 2147483646 h 69"/>
              <a:gd name="T50" fmla="*/ 2147483646 w 44"/>
              <a:gd name="T51" fmla="*/ 2147483646 h 69"/>
              <a:gd name="T52" fmla="*/ 2147483646 w 44"/>
              <a:gd name="T53" fmla="*/ 2147483646 h 69"/>
              <a:gd name="T54" fmla="*/ 2147483646 w 44"/>
              <a:gd name="T55" fmla="*/ 2147483646 h 69"/>
              <a:gd name="T56" fmla="*/ 2147483646 w 44"/>
              <a:gd name="T57" fmla="*/ 2147483646 h 69"/>
              <a:gd name="T58" fmla="*/ 2147483646 w 44"/>
              <a:gd name="T59" fmla="*/ 2147483646 h 69"/>
              <a:gd name="T60" fmla="*/ 2147483646 w 44"/>
              <a:gd name="T61" fmla="*/ 2147483646 h 69"/>
              <a:gd name="T62" fmla="*/ 2147483646 w 44"/>
              <a:gd name="T63" fmla="*/ 2147483646 h 69"/>
              <a:gd name="T64" fmla="*/ 2147483646 w 44"/>
              <a:gd name="T65" fmla="*/ 2147483646 h 69"/>
              <a:gd name="T66" fmla="*/ 2147483646 w 44"/>
              <a:gd name="T67" fmla="*/ 2147483646 h 69"/>
              <a:gd name="T68" fmla="*/ 2147483646 w 44"/>
              <a:gd name="T69" fmla="*/ 2147483646 h 69"/>
              <a:gd name="T70" fmla="*/ 2147483646 w 44"/>
              <a:gd name="T71" fmla="*/ 2147483646 h 69"/>
              <a:gd name="T72" fmla="*/ 2147483646 w 44"/>
              <a:gd name="T73" fmla="*/ 2147483646 h 69"/>
              <a:gd name="T74" fmla="*/ 2147483646 w 44"/>
              <a:gd name="T75" fmla="*/ 2147483646 h 69"/>
              <a:gd name="T76" fmla="*/ 2147483646 w 44"/>
              <a:gd name="T77" fmla="*/ 2147483646 h 69"/>
              <a:gd name="T78" fmla="*/ 2147483646 w 44"/>
              <a:gd name="T79" fmla="*/ 2147483646 h 69"/>
              <a:gd name="T80" fmla="*/ 2147483646 w 44"/>
              <a:gd name="T81" fmla="*/ 2147483646 h 69"/>
              <a:gd name="T82" fmla="*/ 2147483646 w 44"/>
              <a:gd name="T83" fmla="*/ 2147483646 h 6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69"/>
              <a:gd name="T128" fmla="*/ 44 w 44"/>
              <a:gd name="T129" fmla="*/ 69 h 6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69">
                <a:moveTo>
                  <a:pt x="0" y="24"/>
                </a:moveTo>
                <a:lnTo>
                  <a:pt x="0" y="69"/>
                </a:lnTo>
                <a:lnTo>
                  <a:pt x="0" y="0"/>
                </a:lnTo>
                <a:lnTo>
                  <a:pt x="0" y="31"/>
                </a:lnTo>
                <a:lnTo>
                  <a:pt x="2" y="37"/>
                </a:lnTo>
                <a:lnTo>
                  <a:pt x="2" y="29"/>
                </a:lnTo>
                <a:lnTo>
                  <a:pt x="2" y="45"/>
                </a:lnTo>
                <a:lnTo>
                  <a:pt x="3" y="46"/>
                </a:lnTo>
                <a:lnTo>
                  <a:pt x="3" y="27"/>
                </a:lnTo>
                <a:lnTo>
                  <a:pt x="3" y="31"/>
                </a:lnTo>
                <a:lnTo>
                  <a:pt x="4" y="30"/>
                </a:lnTo>
                <a:lnTo>
                  <a:pt x="4" y="26"/>
                </a:lnTo>
                <a:lnTo>
                  <a:pt x="4" y="36"/>
                </a:lnTo>
                <a:lnTo>
                  <a:pt x="5" y="39"/>
                </a:lnTo>
                <a:lnTo>
                  <a:pt x="5" y="40"/>
                </a:lnTo>
                <a:lnTo>
                  <a:pt x="5" y="21"/>
                </a:lnTo>
                <a:lnTo>
                  <a:pt x="5" y="40"/>
                </a:lnTo>
                <a:lnTo>
                  <a:pt x="7" y="37"/>
                </a:lnTo>
                <a:lnTo>
                  <a:pt x="7" y="24"/>
                </a:lnTo>
                <a:lnTo>
                  <a:pt x="7" y="27"/>
                </a:lnTo>
                <a:lnTo>
                  <a:pt x="8" y="30"/>
                </a:lnTo>
                <a:lnTo>
                  <a:pt x="8" y="41"/>
                </a:lnTo>
                <a:lnTo>
                  <a:pt x="8" y="27"/>
                </a:lnTo>
                <a:lnTo>
                  <a:pt x="9" y="26"/>
                </a:lnTo>
                <a:lnTo>
                  <a:pt x="9" y="42"/>
                </a:lnTo>
                <a:lnTo>
                  <a:pt x="9" y="22"/>
                </a:lnTo>
                <a:lnTo>
                  <a:pt x="9" y="35"/>
                </a:lnTo>
                <a:lnTo>
                  <a:pt x="10" y="34"/>
                </a:lnTo>
                <a:lnTo>
                  <a:pt x="10" y="39"/>
                </a:lnTo>
                <a:lnTo>
                  <a:pt x="10" y="25"/>
                </a:lnTo>
                <a:lnTo>
                  <a:pt x="10" y="31"/>
                </a:lnTo>
                <a:lnTo>
                  <a:pt x="12" y="30"/>
                </a:lnTo>
                <a:lnTo>
                  <a:pt x="12" y="44"/>
                </a:lnTo>
                <a:lnTo>
                  <a:pt x="12" y="24"/>
                </a:lnTo>
                <a:lnTo>
                  <a:pt x="12" y="35"/>
                </a:lnTo>
                <a:lnTo>
                  <a:pt x="13" y="34"/>
                </a:lnTo>
                <a:lnTo>
                  <a:pt x="13" y="47"/>
                </a:lnTo>
                <a:lnTo>
                  <a:pt x="13" y="26"/>
                </a:lnTo>
                <a:lnTo>
                  <a:pt x="13" y="36"/>
                </a:lnTo>
                <a:lnTo>
                  <a:pt x="14" y="22"/>
                </a:lnTo>
                <a:lnTo>
                  <a:pt x="14" y="47"/>
                </a:lnTo>
                <a:lnTo>
                  <a:pt x="14" y="16"/>
                </a:lnTo>
                <a:lnTo>
                  <a:pt x="14" y="32"/>
                </a:lnTo>
                <a:lnTo>
                  <a:pt x="15" y="34"/>
                </a:lnTo>
                <a:lnTo>
                  <a:pt x="15" y="49"/>
                </a:lnTo>
                <a:lnTo>
                  <a:pt x="15" y="22"/>
                </a:lnTo>
                <a:lnTo>
                  <a:pt x="17" y="21"/>
                </a:lnTo>
                <a:lnTo>
                  <a:pt x="17" y="39"/>
                </a:lnTo>
                <a:lnTo>
                  <a:pt x="17" y="20"/>
                </a:lnTo>
                <a:lnTo>
                  <a:pt x="17" y="34"/>
                </a:lnTo>
                <a:lnTo>
                  <a:pt x="18" y="34"/>
                </a:lnTo>
                <a:lnTo>
                  <a:pt x="18" y="24"/>
                </a:lnTo>
                <a:lnTo>
                  <a:pt x="18" y="39"/>
                </a:lnTo>
                <a:lnTo>
                  <a:pt x="19" y="40"/>
                </a:lnTo>
                <a:lnTo>
                  <a:pt x="19" y="44"/>
                </a:lnTo>
                <a:lnTo>
                  <a:pt x="19" y="17"/>
                </a:lnTo>
                <a:lnTo>
                  <a:pt x="19" y="29"/>
                </a:lnTo>
                <a:lnTo>
                  <a:pt x="20" y="30"/>
                </a:lnTo>
                <a:lnTo>
                  <a:pt x="20" y="45"/>
                </a:lnTo>
                <a:lnTo>
                  <a:pt x="20" y="15"/>
                </a:lnTo>
                <a:lnTo>
                  <a:pt x="20" y="37"/>
                </a:lnTo>
                <a:lnTo>
                  <a:pt x="22" y="34"/>
                </a:lnTo>
                <a:lnTo>
                  <a:pt x="22" y="27"/>
                </a:lnTo>
                <a:lnTo>
                  <a:pt x="22" y="37"/>
                </a:lnTo>
                <a:lnTo>
                  <a:pt x="23" y="39"/>
                </a:lnTo>
                <a:lnTo>
                  <a:pt x="23" y="40"/>
                </a:lnTo>
                <a:lnTo>
                  <a:pt x="23" y="26"/>
                </a:lnTo>
                <a:lnTo>
                  <a:pt x="23" y="39"/>
                </a:lnTo>
                <a:lnTo>
                  <a:pt x="24" y="35"/>
                </a:lnTo>
                <a:lnTo>
                  <a:pt x="24" y="27"/>
                </a:lnTo>
                <a:lnTo>
                  <a:pt x="24" y="30"/>
                </a:lnTo>
                <a:lnTo>
                  <a:pt x="25" y="27"/>
                </a:lnTo>
                <a:lnTo>
                  <a:pt x="25" y="39"/>
                </a:lnTo>
                <a:lnTo>
                  <a:pt x="25" y="22"/>
                </a:lnTo>
                <a:lnTo>
                  <a:pt x="25" y="30"/>
                </a:lnTo>
                <a:lnTo>
                  <a:pt x="27" y="29"/>
                </a:lnTo>
                <a:lnTo>
                  <a:pt x="27" y="45"/>
                </a:lnTo>
                <a:lnTo>
                  <a:pt x="27" y="26"/>
                </a:lnTo>
                <a:lnTo>
                  <a:pt x="27" y="29"/>
                </a:lnTo>
                <a:lnTo>
                  <a:pt x="28" y="25"/>
                </a:lnTo>
                <a:lnTo>
                  <a:pt x="28" y="41"/>
                </a:lnTo>
                <a:lnTo>
                  <a:pt x="28" y="17"/>
                </a:lnTo>
                <a:lnTo>
                  <a:pt x="29" y="14"/>
                </a:lnTo>
                <a:lnTo>
                  <a:pt x="29" y="50"/>
                </a:lnTo>
                <a:lnTo>
                  <a:pt x="29" y="31"/>
                </a:lnTo>
                <a:lnTo>
                  <a:pt x="30" y="32"/>
                </a:lnTo>
                <a:lnTo>
                  <a:pt x="30" y="36"/>
                </a:lnTo>
                <a:lnTo>
                  <a:pt x="30" y="14"/>
                </a:lnTo>
                <a:lnTo>
                  <a:pt x="30" y="36"/>
                </a:lnTo>
                <a:lnTo>
                  <a:pt x="32" y="37"/>
                </a:lnTo>
                <a:lnTo>
                  <a:pt x="32" y="40"/>
                </a:lnTo>
                <a:lnTo>
                  <a:pt x="32" y="24"/>
                </a:lnTo>
                <a:lnTo>
                  <a:pt x="33" y="25"/>
                </a:lnTo>
                <a:lnTo>
                  <a:pt x="33" y="37"/>
                </a:lnTo>
                <a:lnTo>
                  <a:pt x="34" y="39"/>
                </a:lnTo>
                <a:lnTo>
                  <a:pt x="34" y="42"/>
                </a:lnTo>
                <a:lnTo>
                  <a:pt x="34" y="34"/>
                </a:lnTo>
                <a:lnTo>
                  <a:pt x="34" y="37"/>
                </a:lnTo>
                <a:lnTo>
                  <a:pt x="35" y="39"/>
                </a:lnTo>
                <a:lnTo>
                  <a:pt x="35" y="46"/>
                </a:lnTo>
                <a:lnTo>
                  <a:pt x="35" y="20"/>
                </a:lnTo>
                <a:lnTo>
                  <a:pt x="35" y="39"/>
                </a:lnTo>
                <a:lnTo>
                  <a:pt x="37" y="41"/>
                </a:lnTo>
                <a:lnTo>
                  <a:pt x="37" y="46"/>
                </a:lnTo>
                <a:lnTo>
                  <a:pt x="37" y="27"/>
                </a:lnTo>
                <a:lnTo>
                  <a:pt x="37" y="31"/>
                </a:lnTo>
                <a:lnTo>
                  <a:pt x="38" y="30"/>
                </a:lnTo>
                <a:lnTo>
                  <a:pt x="38" y="40"/>
                </a:lnTo>
                <a:lnTo>
                  <a:pt x="38" y="29"/>
                </a:lnTo>
                <a:lnTo>
                  <a:pt x="39" y="25"/>
                </a:lnTo>
                <a:lnTo>
                  <a:pt x="39" y="37"/>
                </a:lnTo>
                <a:lnTo>
                  <a:pt x="39" y="24"/>
                </a:lnTo>
                <a:lnTo>
                  <a:pt x="40" y="24"/>
                </a:lnTo>
                <a:lnTo>
                  <a:pt x="40" y="34"/>
                </a:lnTo>
                <a:lnTo>
                  <a:pt x="40" y="22"/>
                </a:lnTo>
                <a:lnTo>
                  <a:pt x="40" y="30"/>
                </a:lnTo>
                <a:lnTo>
                  <a:pt x="42" y="32"/>
                </a:lnTo>
                <a:lnTo>
                  <a:pt x="42" y="37"/>
                </a:lnTo>
                <a:lnTo>
                  <a:pt x="42" y="20"/>
                </a:lnTo>
                <a:lnTo>
                  <a:pt x="42" y="30"/>
                </a:lnTo>
                <a:lnTo>
                  <a:pt x="43" y="31"/>
                </a:lnTo>
                <a:lnTo>
                  <a:pt x="43" y="40"/>
                </a:lnTo>
                <a:lnTo>
                  <a:pt x="43" y="30"/>
                </a:lnTo>
                <a:lnTo>
                  <a:pt x="43" y="39"/>
                </a:lnTo>
                <a:lnTo>
                  <a:pt x="44" y="37"/>
                </a:lnTo>
                <a:lnTo>
                  <a:pt x="44" y="44"/>
                </a:lnTo>
                <a:lnTo>
                  <a:pt x="44" y="12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8" name="Freeform 117"/>
          <p:cNvSpPr>
            <a:spLocks/>
          </p:cNvSpPr>
          <p:nvPr/>
        </p:nvSpPr>
        <p:spPr bwMode="auto">
          <a:xfrm>
            <a:off x="6181725" y="1176338"/>
            <a:ext cx="158750" cy="122237"/>
          </a:xfrm>
          <a:custGeom>
            <a:avLst/>
            <a:gdLst>
              <a:gd name="T0" fmla="*/ 2147483646 w 45"/>
              <a:gd name="T1" fmla="*/ 2147483646 h 35"/>
              <a:gd name="T2" fmla="*/ 2147483646 w 45"/>
              <a:gd name="T3" fmla="*/ 2147483646 h 35"/>
              <a:gd name="T4" fmla="*/ 2147483646 w 45"/>
              <a:gd name="T5" fmla="*/ 2147483646 h 35"/>
              <a:gd name="T6" fmla="*/ 2147483646 w 45"/>
              <a:gd name="T7" fmla="*/ 2147483646 h 35"/>
              <a:gd name="T8" fmla="*/ 2147483646 w 45"/>
              <a:gd name="T9" fmla="*/ 2147483646 h 35"/>
              <a:gd name="T10" fmla="*/ 2147483646 w 45"/>
              <a:gd name="T11" fmla="*/ 2147483646 h 35"/>
              <a:gd name="T12" fmla="*/ 2147483646 w 45"/>
              <a:gd name="T13" fmla="*/ 2147483646 h 35"/>
              <a:gd name="T14" fmla="*/ 2147483646 w 45"/>
              <a:gd name="T15" fmla="*/ 2147483646 h 35"/>
              <a:gd name="T16" fmla="*/ 2147483646 w 45"/>
              <a:gd name="T17" fmla="*/ 2147483646 h 35"/>
              <a:gd name="T18" fmla="*/ 2147483646 w 45"/>
              <a:gd name="T19" fmla="*/ 2147483646 h 35"/>
              <a:gd name="T20" fmla="*/ 2147483646 w 45"/>
              <a:gd name="T21" fmla="*/ 2147483646 h 35"/>
              <a:gd name="T22" fmla="*/ 2147483646 w 45"/>
              <a:gd name="T23" fmla="*/ 2147483646 h 35"/>
              <a:gd name="T24" fmla="*/ 2147483646 w 45"/>
              <a:gd name="T25" fmla="*/ 2147483646 h 35"/>
              <a:gd name="T26" fmla="*/ 2147483646 w 45"/>
              <a:gd name="T27" fmla="*/ 2147483646 h 35"/>
              <a:gd name="T28" fmla="*/ 2147483646 w 45"/>
              <a:gd name="T29" fmla="*/ 2147483646 h 35"/>
              <a:gd name="T30" fmla="*/ 2147483646 w 45"/>
              <a:gd name="T31" fmla="*/ 2147483646 h 35"/>
              <a:gd name="T32" fmla="*/ 2147483646 w 45"/>
              <a:gd name="T33" fmla="*/ 2147483646 h 35"/>
              <a:gd name="T34" fmla="*/ 2147483646 w 45"/>
              <a:gd name="T35" fmla="*/ 2147483646 h 35"/>
              <a:gd name="T36" fmla="*/ 2147483646 w 45"/>
              <a:gd name="T37" fmla="*/ 2147483646 h 35"/>
              <a:gd name="T38" fmla="*/ 2147483646 w 45"/>
              <a:gd name="T39" fmla="*/ 2147483646 h 35"/>
              <a:gd name="T40" fmla="*/ 2147483646 w 45"/>
              <a:gd name="T41" fmla="*/ 2147483646 h 35"/>
              <a:gd name="T42" fmla="*/ 2147483646 w 45"/>
              <a:gd name="T43" fmla="*/ 2147483646 h 35"/>
              <a:gd name="T44" fmla="*/ 2147483646 w 45"/>
              <a:gd name="T45" fmla="*/ 2147483646 h 35"/>
              <a:gd name="T46" fmla="*/ 2147483646 w 45"/>
              <a:gd name="T47" fmla="*/ 2147483646 h 35"/>
              <a:gd name="T48" fmla="*/ 2147483646 w 45"/>
              <a:gd name="T49" fmla="*/ 2147483646 h 35"/>
              <a:gd name="T50" fmla="*/ 2147483646 w 45"/>
              <a:gd name="T51" fmla="*/ 2147483646 h 35"/>
              <a:gd name="T52" fmla="*/ 2147483646 w 45"/>
              <a:gd name="T53" fmla="*/ 2147483646 h 35"/>
              <a:gd name="T54" fmla="*/ 2147483646 w 45"/>
              <a:gd name="T55" fmla="*/ 2147483646 h 35"/>
              <a:gd name="T56" fmla="*/ 2147483646 w 45"/>
              <a:gd name="T57" fmla="*/ 2147483646 h 35"/>
              <a:gd name="T58" fmla="*/ 2147483646 w 45"/>
              <a:gd name="T59" fmla="*/ 2147483646 h 35"/>
              <a:gd name="T60" fmla="*/ 2147483646 w 45"/>
              <a:gd name="T61" fmla="*/ 2147483646 h 35"/>
              <a:gd name="T62" fmla="*/ 2147483646 w 45"/>
              <a:gd name="T63" fmla="*/ 2147483646 h 35"/>
              <a:gd name="T64" fmla="*/ 2147483646 w 45"/>
              <a:gd name="T65" fmla="*/ 2147483646 h 35"/>
              <a:gd name="T66" fmla="*/ 2147483646 w 45"/>
              <a:gd name="T67" fmla="*/ 2147483646 h 35"/>
              <a:gd name="T68" fmla="*/ 2147483646 w 45"/>
              <a:gd name="T69" fmla="*/ 2147483646 h 35"/>
              <a:gd name="T70" fmla="*/ 2147483646 w 45"/>
              <a:gd name="T71" fmla="*/ 2147483646 h 35"/>
              <a:gd name="T72" fmla="*/ 2147483646 w 45"/>
              <a:gd name="T73" fmla="*/ 2147483646 h 35"/>
              <a:gd name="T74" fmla="*/ 2147483646 w 45"/>
              <a:gd name="T75" fmla="*/ 2147483646 h 35"/>
              <a:gd name="T76" fmla="*/ 2147483646 w 45"/>
              <a:gd name="T77" fmla="*/ 2147483646 h 35"/>
              <a:gd name="T78" fmla="*/ 2147483646 w 45"/>
              <a:gd name="T79" fmla="*/ 2147483646 h 35"/>
              <a:gd name="T80" fmla="*/ 2147483646 w 45"/>
              <a:gd name="T81" fmla="*/ 2147483646 h 35"/>
              <a:gd name="T82" fmla="*/ 2147483646 w 45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35"/>
              <a:gd name="T128" fmla="*/ 45 w 45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35">
                <a:moveTo>
                  <a:pt x="0" y="0"/>
                </a:moveTo>
                <a:lnTo>
                  <a:pt x="0" y="18"/>
                </a:lnTo>
                <a:lnTo>
                  <a:pt x="1" y="19"/>
                </a:lnTo>
                <a:lnTo>
                  <a:pt x="1" y="18"/>
                </a:lnTo>
                <a:lnTo>
                  <a:pt x="1" y="30"/>
                </a:lnTo>
                <a:lnTo>
                  <a:pt x="3" y="29"/>
                </a:lnTo>
                <a:lnTo>
                  <a:pt x="3" y="17"/>
                </a:lnTo>
                <a:lnTo>
                  <a:pt x="3" y="22"/>
                </a:lnTo>
                <a:lnTo>
                  <a:pt x="4" y="19"/>
                </a:lnTo>
                <a:lnTo>
                  <a:pt x="4" y="24"/>
                </a:lnTo>
                <a:lnTo>
                  <a:pt x="4" y="17"/>
                </a:lnTo>
                <a:lnTo>
                  <a:pt x="4" y="23"/>
                </a:lnTo>
                <a:lnTo>
                  <a:pt x="5" y="22"/>
                </a:lnTo>
                <a:lnTo>
                  <a:pt x="5" y="28"/>
                </a:lnTo>
                <a:lnTo>
                  <a:pt x="5" y="14"/>
                </a:lnTo>
                <a:lnTo>
                  <a:pt x="6" y="14"/>
                </a:lnTo>
                <a:lnTo>
                  <a:pt x="6" y="3"/>
                </a:lnTo>
                <a:lnTo>
                  <a:pt x="6" y="35"/>
                </a:lnTo>
                <a:lnTo>
                  <a:pt x="8" y="35"/>
                </a:lnTo>
                <a:lnTo>
                  <a:pt x="8" y="15"/>
                </a:lnTo>
                <a:lnTo>
                  <a:pt x="8" y="22"/>
                </a:lnTo>
                <a:lnTo>
                  <a:pt x="9" y="23"/>
                </a:lnTo>
                <a:lnTo>
                  <a:pt x="9" y="25"/>
                </a:lnTo>
                <a:lnTo>
                  <a:pt x="9" y="17"/>
                </a:lnTo>
                <a:lnTo>
                  <a:pt x="9" y="18"/>
                </a:lnTo>
                <a:lnTo>
                  <a:pt x="10" y="19"/>
                </a:lnTo>
                <a:lnTo>
                  <a:pt x="10" y="24"/>
                </a:lnTo>
                <a:lnTo>
                  <a:pt x="10" y="18"/>
                </a:lnTo>
                <a:lnTo>
                  <a:pt x="10" y="20"/>
                </a:lnTo>
                <a:lnTo>
                  <a:pt x="11" y="17"/>
                </a:lnTo>
                <a:lnTo>
                  <a:pt x="11" y="13"/>
                </a:lnTo>
                <a:lnTo>
                  <a:pt x="11" y="25"/>
                </a:lnTo>
                <a:lnTo>
                  <a:pt x="13" y="27"/>
                </a:lnTo>
                <a:lnTo>
                  <a:pt x="13" y="15"/>
                </a:lnTo>
                <a:lnTo>
                  <a:pt x="13" y="20"/>
                </a:lnTo>
                <a:lnTo>
                  <a:pt x="14" y="19"/>
                </a:lnTo>
                <a:lnTo>
                  <a:pt x="14" y="33"/>
                </a:lnTo>
                <a:lnTo>
                  <a:pt x="14" y="15"/>
                </a:lnTo>
                <a:lnTo>
                  <a:pt x="14" y="22"/>
                </a:lnTo>
                <a:lnTo>
                  <a:pt x="15" y="20"/>
                </a:lnTo>
                <a:lnTo>
                  <a:pt x="15" y="18"/>
                </a:lnTo>
                <a:lnTo>
                  <a:pt x="15" y="24"/>
                </a:lnTo>
                <a:lnTo>
                  <a:pt x="16" y="27"/>
                </a:lnTo>
                <a:lnTo>
                  <a:pt x="16" y="15"/>
                </a:lnTo>
                <a:lnTo>
                  <a:pt x="18" y="13"/>
                </a:lnTo>
                <a:lnTo>
                  <a:pt x="18" y="27"/>
                </a:lnTo>
                <a:lnTo>
                  <a:pt x="18" y="10"/>
                </a:lnTo>
                <a:lnTo>
                  <a:pt x="18" y="22"/>
                </a:lnTo>
                <a:lnTo>
                  <a:pt x="19" y="20"/>
                </a:lnTo>
                <a:lnTo>
                  <a:pt x="19" y="27"/>
                </a:lnTo>
                <a:lnTo>
                  <a:pt x="19" y="17"/>
                </a:lnTo>
                <a:lnTo>
                  <a:pt x="19" y="22"/>
                </a:lnTo>
                <a:lnTo>
                  <a:pt x="20" y="19"/>
                </a:lnTo>
                <a:lnTo>
                  <a:pt x="20" y="30"/>
                </a:lnTo>
                <a:lnTo>
                  <a:pt x="20" y="14"/>
                </a:lnTo>
                <a:lnTo>
                  <a:pt x="20" y="23"/>
                </a:lnTo>
                <a:lnTo>
                  <a:pt x="21" y="22"/>
                </a:lnTo>
                <a:lnTo>
                  <a:pt x="21" y="28"/>
                </a:lnTo>
                <a:lnTo>
                  <a:pt x="21" y="18"/>
                </a:lnTo>
                <a:lnTo>
                  <a:pt x="21" y="27"/>
                </a:lnTo>
                <a:lnTo>
                  <a:pt x="23" y="25"/>
                </a:lnTo>
                <a:lnTo>
                  <a:pt x="23" y="13"/>
                </a:lnTo>
                <a:lnTo>
                  <a:pt x="23" y="20"/>
                </a:lnTo>
                <a:lnTo>
                  <a:pt x="24" y="19"/>
                </a:lnTo>
                <a:lnTo>
                  <a:pt x="24" y="27"/>
                </a:lnTo>
                <a:lnTo>
                  <a:pt x="24" y="15"/>
                </a:lnTo>
                <a:lnTo>
                  <a:pt x="24" y="27"/>
                </a:lnTo>
                <a:lnTo>
                  <a:pt x="25" y="25"/>
                </a:lnTo>
                <a:lnTo>
                  <a:pt x="25" y="27"/>
                </a:lnTo>
                <a:lnTo>
                  <a:pt x="25" y="14"/>
                </a:lnTo>
                <a:lnTo>
                  <a:pt x="25" y="25"/>
                </a:lnTo>
                <a:lnTo>
                  <a:pt x="26" y="24"/>
                </a:lnTo>
                <a:lnTo>
                  <a:pt x="26" y="25"/>
                </a:lnTo>
                <a:lnTo>
                  <a:pt x="26" y="19"/>
                </a:lnTo>
                <a:lnTo>
                  <a:pt x="26" y="23"/>
                </a:lnTo>
                <a:lnTo>
                  <a:pt x="28" y="24"/>
                </a:lnTo>
                <a:lnTo>
                  <a:pt x="28" y="27"/>
                </a:lnTo>
                <a:lnTo>
                  <a:pt x="28" y="14"/>
                </a:lnTo>
                <a:lnTo>
                  <a:pt x="28" y="22"/>
                </a:lnTo>
                <a:lnTo>
                  <a:pt x="29" y="20"/>
                </a:lnTo>
                <a:lnTo>
                  <a:pt x="29" y="27"/>
                </a:lnTo>
                <a:lnTo>
                  <a:pt x="29" y="10"/>
                </a:lnTo>
                <a:lnTo>
                  <a:pt x="29" y="22"/>
                </a:lnTo>
                <a:lnTo>
                  <a:pt x="30" y="20"/>
                </a:lnTo>
                <a:lnTo>
                  <a:pt x="30" y="24"/>
                </a:lnTo>
                <a:lnTo>
                  <a:pt x="30" y="17"/>
                </a:lnTo>
                <a:lnTo>
                  <a:pt x="30" y="20"/>
                </a:lnTo>
                <a:lnTo>
                  <a:pt x="31" y="23"/>
                </a:lnTo>
                <a:lnTo>
                  <a:pt x="31" y="25"/>
                </a:lnTo>
                <a:lnTo>
                  <a:pt x="31" y="17"/>
                </a:lnTo>
                <a:lnTo>
                  <a:pt x="31" y="20"/>
                </a:lnTo>
                <a:lnTo>
                  <a:pt x="33" y="22"/>
                </a:lnTo>
                <a:lnTo>
                  <a:pt x="33" y="28"/>
                </a:lnTo>
                <a:lnTo>
                  <a:pt x="33" y="19"/>
                </a:lnTo>
                <a:lnTo>
                  <a:pt x="33" y="23"/>
                </a:lnTo>
                <a:lnTo>
                  <a:pt x="34" y="23"/>
                </a:lnTo>
                <a:lnTo>
                  <a:pt x="34" y="25"/>
                </a:lnTo>
                <a:lnTo>
                  <a:pt x="34" y="17"/>
                </a:lnTo>
                <a:lnTo>
                  <a:pt x="35" y="15"/>
                </a:lnTo>
                <a:lnTo>
                  <a:pt x="35" y="25"/>
                </a:lnTo>
                <a:lnTo>
                  <a:pt x="35" y="17"/>
                </a:lnTo>
                <a:lnTo>
                  <a:pt x="36" y="18"/>
                </a:lnTo>
                <a:lnTo>
                  <a:pt x="36" y="24"/>
                </a:lnTo>
                <a:lnTo>
                  <a:pt x="36" y="15"/>
                </a:lnTo>
                <a:lnTo>
                  <a:pt x="38" y="17"/>
                </a:lnTo>
                <a:lnTo>
                  <a:pt x="38" y="32"/>
                </a:lnTo>
                <a:lnTo>
                  <a:pt x="38" y="14"/>
                </a:lnTo>
                <a:lnTo>
                  <a:pt x="38" y="19"/>
                </a:lnTo>
                <a:lnTo>
                  <a:pt x="39" y="22"/>
                </a:lnTo>
                <a:lnTo>
                  <a:pt x="39" y="25"/>
                </a:lnTo>
                <a:lnTo>
                  <a:pt x="39" y="14"/>
                </a:lnTo>
                <a:lnTo>
                  <a:pt x="39" y="17"/>
                </a:lnTo>
                <a:lnTo>
                  <a:pt x="40" y="15"/>
                </a:lnTo>
                <a:lnTo>
                  <a:pt x="40" y="27"/>
                </a:lnTo>
                <a:lnTo>
                  <a:pt x="40" y="24"/>
                </a:lnTo>
                <a:lnTo>
                  <a:pt x="41" y="23"/>
                </a:lnTo>
                <a:lnTo>
                  <a:pt x="41" y="24"/>
                </a:lnTo>
                <a:lnTo>
                  <a:pt x="41" y="17"/>
                </a:lnTo>
                <a:lnTo>
                  <a:pt x="41" y="24"/>
                </a:lnTo>
                <a:lnTo>
                  <a:pt x="43" y="22"/>
                </a:lnTo>
                <a:lnTo>
                  <a:pt x="43" y="24"/>
                </a:lnTo>
                <a:lnTo>
                  <a:pt x="43" y="13"/>
                </a:lnTo>
                <a:lnTo>
                  <a:pt x="43" y="19"/>
                </a:lnTo>
                <a:lnTo>
                  <a:pt x="44" y="18"/>
                </a:lnTo>
                <a:lnTo>
                  <a:pt x="44" y="33"/>
                </a:lnTo>
                <a:lnTo>
                  <a:pt x="44" y="10"/>
                </a:lnTo>
                <a:lnTo>
                  <a:pt x="44" y="20"/>
                </a:lnTo>
                <a:lnTo>
                  <a:pt x="45" y="19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69" name="Freeform 118"/>
          <p:cNvSpPr>
            <a:spLocks/>
          </p:cNvSpPr>
          <p:nvPr/>
        </p:nvSpPr>
        <p:spPr bwMode="auto">
          <a:xfrm>
            <a:off x="6340475" y="1203325"/>
            <a:ext cx="144463" cy="85725"/>
          </a:xfrm>
          <a:custGeom>
            <a:avLst/>
            <a:gdLst>
              <a:gd name="T0" fmla="*/ 0 w 41"/>
              <a:gd name="T1" fmla="*/ 2147483646 h 24"/>
              <a:gd name="T2" fmla="*/ 2147483646 w 41"/>
              <a:gd name="T3" fmla="*/ 2147483646 h 24"/>
              <a:gd name="T4" fmla="*/ 2147483646 w 41"/>
              <a:gd name="T5" fmla="*/ 2147483646 h 24"/>
              <a:gd name="T6" fmla="*/ 2147483646 w 41"/>
              <a:gd name="T7" fmla="*/ 2147483646 h 24"/>
              <a:gd name="T8" fmla="*/ 2147483646 w 41"/>
              <a:gd name="T9" fmla="*/ 2147483646 h 24"/>
              <a:gd name="T10" fmla="*/ 2147483646 w 41"/>
              <a:gd name="T11" fmla="*/ 2147483646 h 24"/>
              <a:gd name="T12" fmla="*/ 2147483646 w 41"/>
              <a:gd name="T13" fmla="*/ 2147483646 h 24"/>
              <a:gd name="T14" fmla="*/ 2147483646 w 41"/>
              <a:gd name="T15" fmla="*/ 2147483646 h 24"/>
              <a:gd name="T16" fmla="*/ 2147483646 w 41"/>
              <a:gd name="T17" fmla="*/ 2147483646 h 24"/>
              <a:gd name="T18" fmla="*/ 2147483646 w 41"/>
              <a:gd name="T19" fmla="*/ 2147483646 h 24"/>
              <a:gd name="T20" fmla="*/ 2147483646 w 41"/>
              <a:gd name="T21" fmla="*/ 2147483646 h 24"/>
              <a:gd name="T22" fmla="*/ 2147483646 w 41"/>
              <a:gd name="T23" fmla="*/ 2147483646 h 24"/>
              <a:gd name="T24" fmla="*/ 2147483646 w 41"/>
              <a:gd name="T25" fmla="*/ 2147483646 h 24"/>
              <a:gd name="T26" fmla="*/ 2147483646 w 41"/>
              <a:gd name="T27" fmla="*/ 2147483646 h 24"/>
              <a:gd name="T28" fmla="*/ 2147483646 w 41"/>
              <a:gd name="T29" fmla="*/ 2147483646 h 24"/>
              <a:gd name="T30" fmla="*/ 2147483646 w 41"/>
              <a:gd name="T31" fmla="*/ 2147483646 h 24"/>
              <a:gd name="T32" fmla="*/ 2147483646 w 41"/>
              <a:gd name="T33" fmla="*/ 2147483646 h 24"/>
              <a:gd name="T34" fmla="*/ 2147483646 w 41"/>
              <a:gd name="T35" fmla="*/ 2147483646 h 24"/>
              <a:gd name="T36" fmla="*/ 2147483646 w 41"/>
              <a:gd name="T37" fmla="*/ 2147483646 h 24"/>
              <a:gd name="T38" fmla="*/ 2147483646 w 41"/>
              <a:gd name="T39" fmla="*/ 2147483646 h 24"/>
              <a:gd name="T40" fmla="*/ 2147483646 w 41"/>
              <a:gd name="T41" fmla="*/ 2147483646 h 24"/>
              <a:gd name="T42" fmla="*/ 2147483646 w 41"/>
              <a:gd name="T43" fmla="*/ 2147483646 h 24"/>
              <a:gd name="T44" fmla="*/ 2147483646 w 41"/>
              <a:gd name="T45" fmla="*/ 2147483646 h 24"/>
              <a:gd name="T46" fmla="*/ 2147483646 w 41"/>
              <a:gd name="T47" fmla="*/ 2147483646 h 24"/>
              <a:gd name="T48" fmla="*/ 2147483646 w 41"/>
              <a:gd name="T49" fmla="*/ 2147483646 h 24"/>
              <a:gd name="T50" fmla="*/ 2147483646 w 41"/>
              <a:gd name="T51" fmla="*/ 2147483646 h 24"/>
              <a:gd name="T52" fmla="*/ 2147483646 w 41"/>
              <a:gd name="T53" fmla="*/ 2147483646 h 24"/>
              <a:gd name="T54" fmla="*/ 2147483646 w 41"/>
              <a:gd name="T55" fmla="*/ 2147483646 h 24"/>
              <a:gd name="T56" fmla="*/ 2147483646 w 41"/>
              <a:gd name="T57" fmla="*/ 2147483646 h 24"/>
              <a:gd name="T58" fmla="*/ 2147483646 w 41"/>
              <a:gd name="T59" fmla="*/ 2147483646 h 24"/>
              <a:gd name="T60" fmla="*/ 2147483646 w 41"/>
              <a:gd name="T61" fmla="*/ 2147483646 h 24"/>
              <a:gd name="T62" fmla="*/ 2147483646 w 41"/>
              <a:gd name="T63" fmla="*/ 2147483646 h 24"/>
              <a:gd name="T64" fmla="*/ 2147483646 w 41"/>
              <a:gd name="T65" fmla="*/ 2147483646 h 24"/>
              <a:gd name="T66" fmla="*/ 2147483646 w 41"/>
              <a:gd name="T67" fmla="*/ 2147483646 h 24"/>
              <a:gd name="T68" fmla="*/ 2147483646 w 41"/>
              <a:gd name="T69" fmla="*/ 2147483646 h 24"/>
              <a:gd name="T70" fmla="*/ 2147483646 w 41"/>
              <a:gd name="T71" fmla="*/ 2147483646 h 24"/>
              <a:gd name="T72" fmla="*/ 2147483646 w 41"/>
              <a:gd name="T73" fmla="*/ 2147483646 h 24"/>
              <a:gd name="T74" fmla="*/ 2147483646 w 41"/>
              <a:gd name="T75" fmla="*/ 2147483646 h 24"/>
              <a:gd name="T76" fmla="*/ 2147483646 w 41"/>
              <a:gd name="T77" fmla="*/ 2147483646 h 24"/>
              <a:gd name="T78" fmla="*/ 2147483646 w 41"/>
              <a:gd name="T79" fmla="*/ 2147483646 h 24"/>
              <a:gd name="T80" fmla="*/ 2147483646 w 41"/>
              <a:gd name="T81" fmla="*/ 2147483646 h 24"/>
              <a:gd name="T82" fmla="*/ 2147483646 w 41"/>
              <a:gd name="T83" fmla="*/ 2147483646 h 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4"/>
              <a:gd name="T128" fmla="*/ 41 w 41"/>
              <a:gd name="T129" fmla="*/ 24 h 2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4">
                <a:moveTo>
                  <a:pt x="0" y="11"/>
                </a:moveTo>
                <a:lnTo>
                  <a:pt x="0" y="15"/>
                </a:lnTo>
                <a:lnTo>
                  <a:pt x="0" y="9"/>
                </a:lnTo>
                <a:lnTo>
                  <a:pt x="1" y="11"/>
                </a:lnTo>
                <a:lnTo>
                  <a:pt x="1" y="16"/>
                </a:lnTo>
                <a:lnTo>
                  <a:pt x="1" y="10"/>
                </a:lnTo>
                <a:lnTo>
                  <a:pt x="3" y="7"/>
                </a:lnTo>
                <a:lnTo>
                  <a:pt x="3" y="15"/>
                </a:lnTo>
                <a:lnTo>
                  <a:pt x="3" y="5"/>
                </a:lnTo>
                <a:lnTo>
                  <a:pt x="3" y="14"/>
                </a:lnTo>
                <a:lnTo>
                  <a:pt x="4" y="12"/>
                </a:lnTo>
                <a:lnTo>
                  <a:pt x="4" y="19"/>
                </a:lnTo>
                <a:lnTo>
                  <a:pt x="4" y="5"/>
                </a:lnTo>
                <a:lnTo>
                  <a:pt x="4" y="17"/>
                </a:lnTo>
                <a:lnTo>
                  <a:pt x="5" y="20"/>
                </a:lnTo>
                <a:lnTo>
                  <a:pt x="5" y="7"/>
                </a:lnTo>
                <a:lnTo>
                  <a:pt x="5" y="12"/>
                </a:lnTo>
                <a:lnTo>
                  <a:pt x="6" y="10"/>
                </a:lnTo>
                <a:lnTo>
                  <a:pt x="6" y="9"/>
                </a:lnTo>
                <a:lnTo>
                  <a:pt x="6" y="17"/>
                </a:lnTo>
                <a:lnTo>
                  <a:pt x="8" y="15"/>
                </a:lnTo>
                <a:lnTo>
                  <a:pt x="8" y="22"/>
                </a:lnTo>
                <a:lnTo>
                  <a:pt x="8" y="0"/>
                </a:lnTo>
                <a:lnTo>
                  <a:pt x="8" y="14"/>
                </a:lnTo>
                <a:lnTo>
                  <a:pt x="9" y="12"/>
                </a:lnTo>
                <a:lnTo>
                  <a:pt x="9" y="19"/>
                </a:lnTo>
                <a:lnTo>
                  <a:pt x="9" y="9"/>
                </a:lnTo>
                <a:lnTo>
                  <a:pt x="9" y="15"/>
                </a:lnTo>
                <a:lnTo>
                  <a:pt x="10" y="14"/>
                </a:lnTo>
                <a:lnTo>
                  <a:pt x="10" y="20"/>
                </a:lnTo>
                <a:lnTo>
                  <a:pt x="10" y="5"/>
                </a:lnTo>
                <a:lnTo>
                  <a:pt x="10" y="10"/>
                </a:lnTo>
                <a:lnTo>
                  <a:pt x="11" y="9"/>
                </a:lnTo>
                <a:lnTo>
                  <a:pt x="11" y="21"/>
                </a:lnTo>
                <a:lnTo>
                  <a:pt x="13" y="20"/>
                </a:lnTo>
                <a:lnTo>
                  <a:pt x="13" y="7"/>
                </a:lnTo>
                <a:lnTo>
                  <a:pt x="13" y="14"/>
                </a:lnTo>
                <a:lnTo>
                  <a:pt x="14" y="12"/>
                </a:lnTo>
                <a:lnTo>
                  <a:pt x="14" y="15"/>
                </a:lnTo>
                <a:lnTo>
                  <a:pt x="14" y="10"/>
                </a:lnTo>
                <a:lnTo>
                  <a:pt x="14" y="14"/>
                </a:lnTo>
                <a:lnTo>
                  <a:pt x="15" y="12"/>
                </a:lnTo>
                <a:lnTo>
                  <a:pt x="15" y="20"/>
                </a:lnTo>
                <a:lnTo>
                  <a:pt x="15" y="7"/>
                </a:lnTo>
                <a:lnTo>
                  <a:pt x="15" y="14"/>
                </a:lnTo>
                <a:lnTo>
                  <a:pt x="16" y="12"/>
                </a:lnTo>
                <a:lnTo>
                  <a:pt x="16" y="17"/>
                </a:lnTo>
                <a:lnTo>
                  <a:pt x="16" y="9"/>
                </a:lnTo>
                <a:lnTo>
                  <a:pt x="16" y="11"/>
                </a:lnTo>
                <a:lnTo>
                  <a:pt x="18" y="9"/>
                </a:lnTo>
                <a:lnTo>
                  <a:pt x="18" y="21"/>
                </a:lnTo>
                <a:lnTo>
                  <a:pt x="18" y="9"/>
                </a:lnTo>
                <a:lnTo>
                  <a:pt x="18" y="11"/>
                </a:lnTo>
                <a:lnTo>
                  <a:pt x="19" y="7"/>
                </a:lnTo>
                <a:lnTo>
                  <a:pt x="19" y="19"/>
                </a:lnTo>
                <a:lnTo>
                  <a:pt x="19" y="5"/>
                </a:lnTo>
                <a:lnTo>
                  <a:pt x="19" y="14"/>
                </a:lnTo>
                <a:lnTo>
                  <a:pt x="20" y="12"/>
                </a:lnTo>
                <a:lnTo>
                  <a:pt x="20" y="15"/>
                </a:lnTo>
                <a:lnTo>
                  <a:pt x="20" y="9"/>
                </a:lnTo>
                <a:lnTo>
                  <a:pt x="20" y="14"/>
                </a:lnTo>
                <a:lnTo>
                  <a:pt x="21" y="12"/>
                </a:lnTo>
                <a:lnTo>
                  <a:pt x="21" y="20"/>
                </a:lnTo>
                <a:lnTo>
                  <a:pt x="21" y="7"/>
                </a:lnTo>
                <a:lnTo>
                  <a:pt x="21" y="15"/>
                </a:lnTo>
                <a:lnTo>
                  <a:pt x="23" y="14"/>
                </a:lnTo>
                <a:lnTo>
                  <a:pt x="23" y="22"/>
                </a:lnTo>
                <a:lnTo>
                  <a:pt x="23" y="5"/>
                </a:lnTo>
                <a:lnTo>
                  <a:pt x="23" y="9"/>
                </a:lnTo>
                <a:lnTo>
                  <a:pt x="24" y="5"/>
                </a:lnTo>
                <a:lnTo>
                  <a:pt x="24" y="17"/>
                </a:lnTo>
                <a:lnTo>
                  <a:pt x="24" y="10"/>
                </a:lnTo>
                <a:lnTo>
                  <a:pt x="25" y="7"/>
                </a:lnTo>
                <a:lnTo>
                  <a:pt x="25" y="16"/>
                </a:lnTo>
                <a:lnTo>
                  <a:pt x="25" y="6"/>
                </a:lnTo>
                <a:lnTo>
                  <a:pt x="25" y="15"/>
                </a:lnTo>
                <a:lnTo>
                  <a:pt x="26" y="14"/>
                </a:lnTo>
                <a:lnTo>
                  <a:pt x="26" y="17"/>
                </a:lnTo>
                <a:lnTo>
                  <a:pt x="26" y="9"/>
                </a:lnTo>
                <a:lnTo>
                  <a:pt x="26" y="10"/>
                </a:lnTo>
                <a:lnTo>
                  <a:pt x="28" y="9"/>
                </a:lnTo>
                <a:lnTo>
                  <a:pt x="28" y="15"/>
                </a:lnTo>
                <a:lnTo>
                  <a:pt x="28" y="9"/>
                </a:lnTo>
                <a:lnTo>
                  <a:pt x="28" y="14"/>
                </a:lnTo>
                <a:lnTo>
                  <a:pt x="29" y="12"/>
                </a:lnTo>
                <a:lnTo>
                  <a:pt x="29" y="16"/>
                </a:lnTo>
                <a:lnTo>
                  <a:pt x="29" y="6"/>
                </a:lnTo>
                <a:lnTo>
                  <a:pt x="30" y="9"/>
                </a:lnTo>
                <a:lnTo>
                  <a:pt x="30" y="16"/>
                </a:lnTo>
                <a:lnTo>
                  <a:pt x="30" y="7"/>
                </a:lnTo>
                <a:lnTo>
                  <a:pt x="31" y="9"/>
                </a:lnTo>
                <a:lnTo>
                  <a:pt x="31" y="15"/>
                </a:lnTo>
                <a:lnTo>
                  <a:pt x="31" y="6"/>
                </a:lnTo>
                <a:lnTo>
                  <a:pt x="31" y="14"/>
                </a:lnTo>
                <a:lnTo>
                  <a:pt x="33" y="12"/>
                </a:lnTo>
                <a:lnTo>
                  <a:pt x="33" y="16"/>
                </a:lnTo>
                <a:lnTo>
                  <a:pt x="33" y="1"/>
                </a:lnTo>
                <a:lnTo>
                  <a:pt x="33" y="15"/>
                </a:lnTo>
                <a:lnTo>
                  <a:pt x="34" y="14"/>
                </a:lnTo>
                <a:lnTo>
                  <a:pt x="34" y="17"/>
                </a:lnTo>
                <a:lnTo>
                  <a:pt x="34" y="9"/>
                </a:lnTo>
                <a:lnTo>
                  <a:pt x="34" y="11"/>
                </a:lnTo>
                <a:lnTo>
                  <a:pt x="35" y="14"/>
                </a:lnTo>
                <a:lnTo>
                  <a:pt x="35" y="19"/>
                </a:lnTo>
                <a:lnTo>
                  <a:pt x="35" y="10"/>
                </a:lnTo>
                <a:lnTo>
                  <a:pt x="35" y="14"/>
                </a:lnTo>
                <a:lnTo>
                  <a:pt x="36" y="11"/>
                </a:lnTo>
                <a:lnTo>
                  <a:pt x="36" y="16"/>
                </a:lnTo>
                <a:lnTo>
                  <a:pt x="36" y="7"/>
                </a:lnTo>
                <a:lnTo>
                  <a:pt x="36" y="15"/>
                </a:lnTo>
                <a:lnTo>
                  <a:pt x="38" y="14"/>
                </a:lnTo>
                <a:lnTo>
                  <a:pt x="38" y="24"/>
                </a:lnTo>
                <a:lnTo>
                  <a:pt x="38" y="1"/>
                </a:lnTo>
                <a:lnTo>
                  <a:pt x="38" y="12"/>
                </a:lnTo>
                <a:lnTo>
                  <a:pt x="39" y="14"/>
                </a:lnTo>
                <a:lnTo>
                  <a:pt x="39" y="17"/>
                </a:lnTo>
                <a:lnTo>
                  <a:pt x="39" y="7"/>
                </a:lnTo>
                <a:lnTo>
                  <a:pt x="39" y="14"/>
                </a:lnTo>
                <a:lnTo>
                  <a:pt x="40" y="12"/>
                </a:lnTo>
                <a:lnTo>
                  <a:pt x="40" y="19"/>
                </a:lnTo>
                <a:lnTo>
                  <a:pt x="40" y="11"/>
                </a:lnTo>
                <a:lnTo>
                  <a:pt x="41" y="12"/>
                </a:lnTo>
                <a:lnTo>
                  <a:pt x="41" y="16"/>
                </a:lnTo>
                <a:lnTo>
                  <a:pt x="41" y="7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70" name="Freeform 119"/>
          <p:cNvSpPr>
            <a:spLocks/>
          </p:cNvSpPr>
          <p:nvPr/>
        </p:nvSpPr>
        <p:spPr bwMode="auto">
          <a:xfrm>
            <a:off x="6484938" y="1208088"/>
            <a:ext cx="147637" cy="80962"/>
          </a:xfrm>
          <a:custGeom>
            <a:avLst/>
            <a:gdLst>
              <a:gd name="T0" fmla="*/ 2147483646 w 42"/>
              <a:gd name="T1" fmla="*/ 2147483646 h 23"/>
              <a:gd name="T2" fmla="*/ 2147483646 w 42"/>
              <a:gd name="T3" fmla="*/ 2147483646 h 23"/>
              <a:gd name="T4" fmla="*/ 2147483646 w 42"/>
              <a:gd name="T5" fmla="*/ 2147483646 h 23"/>
              <a:gd name="T6" fmla="*/ 2147483646 w 42"/>
              <a:gd name="T7" fmla="*/ 2147483646 h 23"/>
              <a:gd name="T8" fmla="*/ 2147483646 w 42"/>
              <a:gd name="T9" fmla="*/ 2147483646 h 23"/>
              <a:gd name="T10" fmla="*/ 2147483646 w 42"/>
              <a:gd name="T11" fmla="*/ 2147483646 h 23"/>
              <a:gd name="T12" fmla="*/ 2147483646 w 42"/>
              <a:gd name="T13" fmla="*/ 2147483646 h 23"/>
              <a:gd name="T14" fmla="*/ 2147483646 w 42"/>
              <a:gd name="T15" fmla="*/ 2147483646 h 23"/>
              <a:gd name="T16" fmla="*/ 2147483646 w 42"/>
              <a:gd name="T17" fmla="*/ 2147483646 h 23"/>
              <a:gd name="T18" fmla="*/ 2147483646 w 42"/>
              <a:gd name="T19" fmla="*/ 2147483646 h 23"/>
              <a:gd name="T20" fmla="*/ 2147483646 w 42"/>
              <a:gd name="T21" fmla="*/ 2147483646 h 23"/>
              <a:gd name="T22" fmla="*/ 2147483646 w 42"/>
              <a:gd name="T23" fmla="*/ 2147483646 h 23"/>
              <a:gd name="T24" fmla="*/ 2147483646 w 42"/>
              <a:gd name="T25" fmla="*/ 2147483646 h 23"/>
              <a:gd name="T26" fmla="*/ 2147483646 w 42"/>
              <a:gd name="T27" fmla="*/ 2147483646 h 23"/>
              <a:gd name="T28" fmla="*/ 2147483646 w 42"/>
              <a:gd name="T29" fmla="*/ 2147483646 h 23"/>
              <a:gd name="T30" fmla="*/ 2147483646 w 42"/>
              <a:gd name="T31" fmla="*/ 2147483646 h 23"/>
              <a:gd name="T32" fmla="*/ 2147483646 w 42"/>
              <a:gd name="T33" fmla="*/ 2147483646 h 23"/>
              <a:gd name="T34" fmla="*/ 2147483646 w 42"/>
              <a:gd name="T35" fmla="*/ 2147483646 h 23"/>
              <a:gd name="T36" fmla="*/ 2147483646 w 42"/>
              <a:gd name="T37" fmla="*/ 2147483646 h 23"/>
              <a:gd name="T38" fmla="*/ 2147483646 w 42"/>
              <a:gd name="T39" fmla="*/ 2147483646 h 23"/>
              <a:gd name="T40" fmla="*/ 2147483646 w 42"/>
              <a:gd name="T41" fmla="*/ 2147483646 h 23"/>
              <a:gd name="T42" fmla="*/ 2147483646 w 42"/>
              <a:gd name="T43" fmla="*/ 2147483646 h 23"/>
              <a:gd name="T44" fmla="*/ 2147483646 w 42"/>
              <a:gd name="T45" fmla="*/ 2147483646 h 23"/>
              <a:gd name="T46" fmla="*/ 2147483646 w 42"/>
              <a:gd name="T47" fmla="*/ 2147483646 h 23"/>
              <a:gd name="T48" fmla="*/ 2147483646 w 42"/>
              <a:gd name="T49" fmla="*/ 2147483646 h 23"/>
              <a:gd name="T50" fmla="*/ 2147483646 w 42"/>
              <a:gd name="T51" fmla="*/ 2147483646 h 23"/>
              <a:gd name="T52" fmla="*/ 2147483646 w 42"/>
              <a:gd name="T53" fmla="*/ 2147483646 h 23"/>
              <a:gd name="T54" fmla="*/ 2147483646 w 42"/>
              <a:gd name="T55" fmla="*/ 2147483646 h 23"/>
              <a:gd name="T56" fmla="*/ 2147483646 w 42"/>
              <a:gd name="T57" fmla="*/ 2147483646 h 23"/>
              <a:gd name="T58" fmla="*/ 2147483646 w 42"/>
              <a:gd name="T59" fmla="*/ 2147483646 h 23"/>
              <a:gd name="T60" fmla="*/ 2147483646 w 42"/>
              <a:gd name="T61" fmla="*/ 2147483646 h 23"/>
              <a:gd name="T62" fmla="*/ 2147483646 w 42"/>
              <a:gd name="T63" fmla="*/ 2147483646 h 23"/>
              <a:gd name="T64" fmla="*/ 2147483646 w 42"/>
              <a:gd name="T65" fmla="*/ 2147483646 h 23"/>
              <a:gd name="T66" fmla="*/ 2147483646 w 42"/>
              <a:gd name="T67" fmla="*/ 2147483646 h 23"/>
              <a:gd name="T68" fmla="*/ 2147483646 w 42"/>
              <a:gd name="T69" fmla="*/ 2147483646 h 23"/>
              <a:gd name="T70" fmla="*/ 2147483646 w 42"/>
              <a:gd name="T71" fmla="*/ 2147483646 h 23"/>
              <a:gd name="T72" fmla="*/ 2147483646 w 42"/>
              <a:gd name="T73" fmla="*/ 2147483646 h 23"/>
              <a:gd name="T74" fmla="*/ 2147483646 w 42"/>
              <a:gd name="T75" fmla="*/ 2147483646 h 23"/>
              <a:gd name="T76" fmla="*/ 2147483646 w 42"/>
              <a:gd name="T77" fmla="*/ 2147483646 h 23"/>
              <a:gd name="T78" fmla="*/ 2147483646 w 42"/>
              <a:gd name="T79" fmla="*/ 2147483646 h 23"/>
              <a:gd name="T80" fmla="*/ 2147483646 w 42"/>
              <a:gd name="T81" fmla="*/ 2147483646 h 23"/>
              <a:gd name="T82" fmla="*/ 2147483646 w 4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3"/>
              <a:gd name="T128" fmla="*/ 42 w 4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3">
                <a:moveTo>
                  <a:pt x="0" y="6"/>
                </a:moveTo>
                <a:lnTo>
                  <a:pt x="0" y="14"/>
                </a:lnTo>
                <a:lnTo>
                  <a:pt x="2" y="13"/>
                </a:lnTo>
                <a:lnTo>
                  <a:pt x="2" y="18"/>
                </a:lnTo>
                <a:lnTo>
                  <a:pt x="2" y="11"/>
                </a:lnTo>
                <a:lnTo>
                  <a:pt x="2" y="14"/>
                </a:lnTo>
                <a:lnTo>
                  <a:pt x="3" y="13"/>
                </a:lnTo>
                <a:lnTo>
                  <a:pt x="3" y="15"/>
                </a:lnTo>
                <a:lnTo>
                  <a:pt x="3" y="8"/>
                </a:lnTo>
                <a:lnTo>
                  <a:pt x="3" y="11"/>
                </a:lnTo>
                <a:lnTo>
                  <a:pt x="4" y="10"/>
                </a:lnTo>
                <a:lnTo>
                  <a:pt x="4" y="18"/>
                </a:lnTo>
                <a:lnTo>
                  <a:pt x="4" y="9"/>
                </a:lnTo>
                <a:lnTo>
                  <a:pt x="4" y="14"/>
                </a:lnTo>
                <a:lnTo>
                  <a:pt x="5" y="13"/>
                </a:lnTo>
                <a:lnTo>
                  <a:pt x="5" y="15"/>
                </a:lnTo>
                <a:lnTo>
                  <a:pt x="5" y="8"/>
                </a:lnTo>
                <a:lnTo>
                  <a:pt x="5" y="14"/>
                </a:lnTo>
                <a:lnTo>
                  <a:pt x="7" y="13"/>
                </a:lnTo>
                <a:lnTo>
                  <a:pt x="7" y="23"/>
                </a:lnTo>
                <a:lnTo>
                  <a:pt x="7" y="8"/>
                </a:lnTo>
                <a:lnTo>
                  <a:pt x="7" y="16"/>
                </a:lnTo>
                <a:lnTo>
                  <a:pt x="8" y="13"/>
                </a:lnTo>
                <a:lnTo>
                  <a:pt x="8" y="16"/>
                </a:lnTo>
                <a:lnTo>
                  <a:pt x="8" y="6"/>
                </a:lnTo>
                <a:lnTo>
                  <a:pt x="8" y="11"/>
                </a:lnTo>
                <a:lnTo>
                  <a:pt x="9" y="13"/>
                </a:lnTo>
                <a:lnTo>
                  <a:pt x="9" y="14"/>
                </a:lnTo>
                <a:lnTo>
                  <a:pt x="9" y="5"/>
                </a:lnTo>
                <a:lnTo>
                  <a:pt x="9" y="13"/>
                </a:lnTo>
                <a:lnTo>
                  <a:pt x="10" y="10"/>
                </a:lnTo>
                <a:lnTo>
                  <a:pt x="10" y="18"/>
                </a:lnTo>
                <a:lnTo>
                  <a:pt x="10" y="8"/>
                </a:lnTo>
                <a:lnTo>
                  <a:pt x="10" y="16"/>
                </a:lnTo>
                <a:lnTo>
                  <a:pt x="12" y="15"/>
                </a:lnTo>
                <a:lnTo>
                  <a:pt x="12" y="23"/>
                </a:lnTo>
                <a:lnTo>
                  <a:pt x="12" y="4"/>
                </a:lnTo>
                <a:lnTo>
                  <a:pt x="12" y="16"/>
                </a:lnTo>
                <a:lnTo>
                  <a:pt x="13" y="14"/>
                </a:lnTo>
                <a:lnTo>
                  <a:pt x="13" y="18"/>
                </a:lnTo>
                <a:lnTo>
                  <a:pt x="13" y="6"/>
                </a:lnTo>
                <a:lnTo>
                  <a:pt x="13" y="14"/>
                </a:lnTo>
                <a:lnTo>
                  <a:pt x="14" y="15"/>
                </a:lnTo>
                <a:lnTo>
                  <a:pt x="14" y="6"/>
                </a:lnTo>
                <a:lnTo>
                  <a:pt x="14" y="11"/>
                </a:lnTo>
                <a:lnTo>
                  <a:pt x="15" y="13"/>
                </a:lnTo>
                <a:lnTo>
                  <a:pt x="15" y="15"/>
                </a:lnTo>
                <a:lnTo>
                  <a:pt x="15" y="8"/>
                </a:lnTo>
                <a:lnTo>
                  <a:pt x="15" y="11"/>
                </a:lnTo>
                <a:lnTo>
                  <a:pt x="17" y="8"/>
                </a:lnTo>
                <a:lnTo>
                  <a:pt x="17" y="13"/>
                </a:lnTo>
                <a:lnTo>
                  <a:pt x="17" y="4"/>
                </a:lnTo>
                <a:lnTo>
                  <a:pt x="17" y="10"/>
                </a:lnTo>
                <a:lnTo>
                  <a:pt x="18" y="11"/>
                </a:lnTo>
                <a:lnTo>
                  <a:pt x="18" y="15"/>
                </a:lnTo>
                <a:lnTo>
                  <a:pt x="18" y="6"/>
                </a:lnTo>
                <a:lnTo>
                  <a:pt x="18" y="13"/>
                </a:lnTo>
                <a:lnTo>
                  <a:pt x="19" y="11"/>
                </a:lnTo>
                <a:lnTo>
                  <a:pt x="19" y="16"/>
                </a:lnTo>
                <a:lnTo>
                  <a:pt x="19" y="5"/>
                </a:lnTo>
                <a:lnTo>
                  <a:pt x="19" y="13"/>
                </a:lnTo>
                <a:lnTo>
                  <a:pt x="20" y="11"/>
                </a:lnTo>
                <a:lnTo>
                  <a:pt x="20" y="14"/>
                </a:lnTo>
                <a:lnTo>
                  <a:pt x="20" y="5"/>
                </a:lnTo>
                <a:lnTo>
                  <a:pt x="20" y="13"/>
                </a:lnTo>
                <a:lnTo>
                  <a:pt x="22" y="10"/>
                </a:lnTo>
                <a:lnTo>
                  <a:pt x="22" y="14"/>
                </a:lnTo>
                <a:lnTo>
                  <a:pt x="22" y="0"/>
                </a:lnTo>
                <a:lnTo>
                  <a:pt x="22" y="1"/>
                </a:lnTo>
                <a:lnTo>
                  <a:pt x="23" y="3"/>
                </a:lnTo>
                <a:lnTo>
                  <a:pt x="23" y="14"/>
                </a:lnTo>
                <a:lnTo>
                  <a:pt x="24" y="10"/>
                </a:lnTo>
                <a:lnTo>
                  <a:pt x="24" y="18"/>
                </a:lnTo>
                <a:lnTo>
                  <a:pt x="24" y="6"/>
                </a:lnTo>
                <a:lnTo>
                  <a:pt x="24" y="10"/>
                </a:lnTo>
                <a:lnTo>
                  <a:pt x="25" y="9"/>
                </a:lnTo>
                <a:lnTo>
                  <a:pt x="25" y="14"/>
                </a:lnTo>
                <a:lnTo>
                  <a:pt x="25" y="6"/>
                </a:lnTo>
                <a:lnTo>
                  <a:pt x="25" y="13"/>
                </a:lnTo>
                <a:lnTo>
                  <a:pt x="27" y="11"/>
                </a:lnTo>
                <a:lnTo>
                  <a:pt x="27" y="20"/>
                </a:lnTo>
                <a:lnTo>
                  <a:pt x="27" y="5"/>
                </a:lnTo>
                <a:lnTo>
                  <a:pt x="27" y="9"/>
                </a:lnTo>
                <a:lnTo>
                  <a:pt x="28" y="5"/>
                </a:lnTo>
                <a:lnTo>
                  <a:pt x="28" y="19"/>
                </a:lnTo>
                <a:lnTo>
                  <a:pt x="28" y="1"/>
                </a:lnTo>
                <a:lnTo>
                  <a:pt x="28" y="13"/>
                </a:lnTo>
                <a:lnTo>
                  <a:pt x="29" y="14"/>
                </a:lnTo>
                <a:lnTo>
                  <a:pt x="29" y="19"/>
                </a:lnTo>
                <a:lnTo>
                  <a:pt x="29" y="8"/>
                </a:lnTo>
                <a:lnTo>
                  <a:pt x="29" y="15"/>
                </a:lnTo>
                <a:lnTo>
                  <a:pt x="30" y="14"/>
                </a:lnTo>
                <a:lnTo>
                  <a:pt x="30" y="8"/>
                </a:lnTo>
                <a:lnTo>
                  <a:pt x="30" y="15"/>
                </a:lnTo>
                <a:lnTo>
                  <a:pt x="32" y="14"/>
                </a:lnTo>
                <a:lnTo>
                  <a:pt x="32" y="16"/>
                </a:lnTo>
                <a:lnTo>
                  <a:pt x="32" y="10"/>
                </a:lnTo>
                <a:lnTo>
                  <a:pt x="32" y="13"/>
                </a:lnTo>
                <a:lnTo>
                  <a:pt x="33" y="11"/>
                </a:lnTo>
                <a:lnTo>
                  <a:pt x="33" y="16"/>
                </a:lnTo>
                <a:lnTo>
                  <a:pt x="33" y="9"/>
                </a:lnTo>
                <a:lnTo>
                  <a:pt x="33" y="13"/>
                </a:lnTo>
                <a:lnTo>
                  <a:pt x="34" y="10"/>
                </a:lnTo>
                <a:lnTo>
                  <a:pt x="34" y="18"/>
                </a:lnTo>
                <a:lnTo>
                  <a:pt x="34" y="5"/>
                </a:lnTo>
                <a:lnTo>
                  <a:pt x="34" y="11"/>
                </a:lnTo>
                <a:lnTo>
                  <a:pt x="35" y="10"/>
                </a:lnTo>
                <a:lnTo>
                  <a:pt x="35" y="14"/>
                </a:lnTo>
                <a:lnTo>
                  <a:pt x="35" y="8"/>
                </a:lnTo>
                <a:lnTo>
                  <a:pt x="35" y="9"/>
                </a:lnTo>
                <a:lnTo>
                  <a:pt x="37" y="10"/>
                </a:lnTo>
                <a:lnTo>
                  <a:pt x="37" y="15"/>
                </a:lnTo>
                <a:lnTo>
                  <a:pt x="37" y="9"/>
                </a:lnTo>
                <a:lnTo>
                  <a:pt x="37" y="10"/>
                </a:lnTo>
                <a:lnTo>
                  <a:pt x="38" y="11"/>
                </a:lnTo>
                <a:lnTo>
                  <a:pt x="38" y="20"/>
                </a:lnTo>
                <a:lnTo>
                  <a:pt x="38" y="8"/>
                </a:lnTo>
                <a:lnTo>
                  <a:pt x="38" y="15"/>
                </a:lnTo>
                <a:lnTo>
                  <a:pt x="39" y="14"/>
                </a:lnTo>
                <a:lnTo>
                  <a:pt x="39" y="9"/>
                </a:lnTo>
                <a:lnTo>
                  <a:pt x="39" y="10"/>
                </a:lnTo>
                <a:lnTo>
                  <a:pt x="40" y="8"/>
                </a:lnTo>
                <a:lnTo>
                  <a:pt x="40" y="16"/>
                </a:lnTo>
                <a:lnTo>
                  <a:pt x="40" y="5"/>
                </a:lnTo>
                <a:lnTo>
                  <a:pt x="40" y="8"/>
                </a:lnTo>
                <a:lnTo>
                  <a:pt x="42" y="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71" name="Freeform 120"/>
          <p:cNvSpPr>
            <a:spLocks/>
          </p:cNvSpPr>
          <p:nvPr/>
        </p:nvSpPr>
        <p:spPr bwMode="auto">
          <a:xfrm>
            <a:off x="6632575" y="1190625"/>
            <a:ext cx="147638" cy="101600"/>
          </a:xfrm>
          <a:custGeom>
            <a:avLst/>
            <a:gdLst>
              <a:gd name="T0" fmla="*/ 0 w 42"/>
              <a:gd name="T1" fmla="*/ 2147483646 h 29"/>
              <a:gd name="T2" fmla="*/ 2147483646 w 42"/>
              <a:gd name="T3" fmla="*/ 2147483646 h 29"/>
              <a:gd name="T4" fmla="*/ 2147483646 w 42"/>
              <a:gd name="T5" fmla="*/ 2147483646 h 29"/>
              <a:gd name="T6" fmla="*/ 2147483646 w 42"/>
              <a:gd name="T7" fmla="*/ 2147483646 h 29"/>
              <a:gd name="T8" fmla="*/ 2147483646 w 42"/>
              <a:gd name="T9" fmla="*/ 2147483646 h 29"/>
              <a:gd name="T10" fmla="*/ 2147483646 w 42"/>
              <a:gd name="T11" fmla="*/ 2147483646 h 29"/>
              <a:gd name="T12" fmla="*/ 2147483646 w 42"/>
              <a:gd name="T13" fmla="*/ 2147483646 h 29"/>
              <a:gd name="T14" fmla="*/ 2147483646 w 42"/>
              <a:gd name="T15" fmla="*/ 2147483646 h 29"/>
              <a:gd name="T16" fmla="*/ 2147483646 w 42"/>
              <a:gd name="T17" fmla="*/ 2147483646 h 29"/>
              <a:gd name="T18" fmla="*/ 2147483646 w 42"/>
              <a:gd name="T19" fmla="*/ 2147483646 h 29"/>
              <a:gd name="T20" fmla="*/ 2147483646 w 42"/>
              <a:gd name="T21" fmla="*/ 2147483646 h 29"/>
              <a:gd name="T22" fmla="*/ 2147483646 w 42"/>
              <a:gd name="T23" fmla="*/ 2147483646 h 29"/>
              <a:gd name="T24" fmla="*/ 2147483646 w 42"/>
              <a:gd name="T25" fmla="*/ 2147483646 h 29"/>
              <a:gd name="T26" fmla="*/ 2147483646 w 42"/>
              <a:gd name="T27" fmla="*/ 2147483646 h 29"/>
              <a:gd name="T28" fmla="*/ 2147483646 w 42"/>
              <a:gd name="T29" fmla="*/ 2147483646 h 29"/>
              <a:gd name="T30" fmla="*/ 2147483646 w 42"/>
              <a:gd name="T31" fmla="*/ 2147483646 h 29"/>
              <a:gd name="T32" fmla="*/ 2147483646 w 42"/>
              <a:gd name="T33" fmla="*/ 2147483646 h 29"/>
              <a:gd name="T34" fmla="*/ 2147483646 w 42"/>
              <a:gd name="T35" fmla="*/ 2147483646 h 29"/>
              <a:gd name="T36" fmla="*/ 2147483646 w 42"/>
              <a:gd name="T37" fmla="*/ 2147483646 h 29"/>
              <a:gd name="T38" fmla="*/ 2147483646 w 42"/>
              <a:gd name="T39" fmla="*/ 2147483646 h 29"/>
              <a:gd name="T40" fmla="*/ 2147483646 w 42"/>
              <a:gd name="T41" fmla="*/ 2147483646 h 29"/>
              <a:gd name="T42" fmla="*/ 2147483646 w 42"/>
              <a:gd name="T43" fmla="*/ 2147483646 h 29"/>
              <a:gd name="T44" fmla="*/ 2147483646 w 42"/>
              <a:gd name="T45" fmla="*/ 2147483646 h 29"/>
              <a:gd name="T46" fmla="*/ 2147483646 w 42"/>
              <a:gd name="T47" fmla="*/ 2147483646 h 29"/>
              <a:gd name="T48" fmla="*/ 2147483646 w 42"/>
              <a:gd name="T49" fmla="*/ 2147483646 h 29"/>
              <a:gd name="T50" fmla="*/ 2147483646 w 42"/>
              <a:gd name="T51" fmla="*/ 2147483646 h 29"/>
              <a:gd name="T52" fmla="*/ 2147483646 w 42"/>
              <a:gd name="T53" fmla="*/ 2147483646 h 29"/>
              <a:gd name="T54" fmla="*/ 2147483646 w 42"/>
              <a:gd name="T55" fmla="*/ 2147483646 h 29"/>
              <a:gd name="T56" fmla="*/ 2147483646 w 42"/>
              <a:gd name="T57" fmla="*/ 2147483646 h 29"/>
              <a:gd name="T58" fmla="*/ 2147483646 w 42"/>
              <a:gd name="T59" fmla="*/ 2147483646 h 29"/>
              <a:gd name="T60" fmla="*/ 2147483646 w 42"/>
              <a:gd name="T61" fmla="*/ 2147483646 h 29"/>
              <a:gd name="T62" fmla="*/ 2147483646 w 42"/>
              <a:gd name="T63" fmla="*/ 2147483646 h 29"/>
              <a:gd name="T64" fmla="*/ 2147483646 w 42"/>
              <a:gd name="T65" fmla="*/ 2147483646 h 29"/>
              <a:gd name="T66" fmla="*/ 2147483646 w 42"/>
              <a:gd name="T67" fmla="*/ 2147483646 h 29"/>
              <a:gd name="T68" fmla="*/ 2147483646 w 42"/>
              <a:gd name="T69" fmla="*/ 2147483646 h 29"/>
              <a:gd name="T70" fmla="*/ 2147483646 w 42"/>
              <a:gd name="T71" fmla="*/ 2147483646 h 29"/>
              <a:gd name="T72" fmla="*/ 2147483646 w 42"/>
              <a:gd name="T73" fmla="*/ 2147483646 h 29"/>
              <a:gd name="T74" fmla="*/ 2147483646 w 42"/>
              <a:gd name="T75" fmla="*/ 2147483646 h 29"/>
              <a:gd name="T76" fmla="*/ 2147483646 w 42"/>
              <a:gd name="T77" fmla="*/ 2147483646 h 29"/>
              <a:gd name="T78" fmla="*/ 2147483646 w 42"/>
              <a:gd name="T79" fmla="*/ 2147483646 h 29"/>
              <a:gd name="T80" fmla="*/ 2147483646 w 42"/>
              <a:gd name="T81" fmla="*/ 2147483646 h 29"/>
              <a:gd name="T82" fmla="*/ 2147483646 w 42"/>
              <a:gd name="T83" fmla="*/ 2147483646 h 2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2"/>
              <a:gd name="T127" fmla="*/ 0 h 29"/>
              <a:gd name="T128" fmla="*/ 42 w 42"/>
              <a:gd name="T129" fmla="*/ 29 h 2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2" h="29">
                <a:moveTo>
                  <a:pt x="0" y="10"/>
                </a:moveTo>
                <a:lnTo>
                  <a:pt x="0" y="23"/>
                </a:lnTo>
                <a:lnTo>
                  <a:pt x="0" y="10"/>
                </a:lnTo>
                <a:lnTo>
                  <a:pt x="0" y="11"/>
                </a:lnTo>
                <a:lnTo>
                  <a:pt x="1" y="13"/>
                </a:lnTo>
                <a:lnTo>
                  <a:pt x="1" y="25"/>
                </a:lnTo>
                <a:lnTo>
                  <a:pt x="1" y="13"/>
                </a:lnTo>
                <a:lnTo>
                  <a:pt x="1" y="16"/>
                </a:lnTo>
                <a:lnTo>
                  <a:pt x="2" y="15"/>
                </a:lnTo>
                <a:lnTo>
                  <a:pt x="2" y="18"/>
                </a:lnTo>
                <a:lnTo>
                  <a:pt x="2" y="11"/>
                </a:lnTo>
                <a:lnTo>
                  <a:pt x="2" y="14"/>
                </a:lnTo>
                <a:lnTo>
                  <a:pt x="3" y="18"/>
                </a:lnTo>
                <a:lnTo>
                  <a:pt x="3" y="21"/>
                </a:lnTo>
                <a:lnTo>
                  <a:pt x="3" y="13"/>
                </a:lnTo>
                <a:lnTo>
                  <a:pt x="3" y="16"/>
                </a:lnTo>
                <a:lnTo>
                  <a:pt x="5" y="18"/>
                </a:lnTo>
                <a:lnTo>
                  <a:pt x="5" y="13"/>
                </a:lnTo>
                <a:lnTo>
                  <a:pt x="6" y="14"/>
                </a:lnTo>
                <a:lnTo>
                  <a:pt x="6" y="11"/>
                </a:lnTo>
                <a:lnTo>
                  <a:pt x="6" y="19"/>
                </a:lnTo>
                <a:lnTo>
                  <a:pt x="7" y="20"/>
                </a:lnTo>
                <a:lnTo>
                  <a:pt x="7" y="11"/>
                </a:lnTo>
                <a:lnTo>
                  <a:pt x="7" y="14"/>
                </a:lnTo>
                <a:lnTo>
                  <a:pt x="8" y="13"/>
                </a:lnTo>
                <a:lnTo>
                  <a:pt x="8" y="18"/>
                </a:lnTo>
                <a:lnTo>
                  <a:pt x="8" y="13"/>
                </a:lnTo>
                <a:lnTo>
                  <a:pt x="10" y="14"/>
                </a:lnTo>
                <a:lnTo>
                  <a:pt x="10" y="19"/>
                </a:lnTo>
                <a:lnTo>
                  <a:pt x="10" y="13"/>
                </a:lnTo>
                <a:lnTo>
                  <a:pt x="10" y="14"/>
                </a:lnTo>
                <a:lnTo>
                  <a:pt x="11" y="13"/>
                </a:lnTo>
                <a:lnTo>
                  <a:pt x="11" y="19"/>
                </a:lnTo>
                <a:lnTo>
                  <a:pt x="11" y="9"/>
                </a:lnTo>
                <a:lnTo>
                  <a:pt x="11" y="13"/>
                </a:lnTo>
                <a:lnTo>
                  <a:pt x="12" y="15"/>
                </a:lnTo>
                <a:lnTo>
                  <a:pt x="12" y="23"/>
                </a:lnTo>
                <a:lnTo>
                  <a:pt x="12" y="13"/>
                </a:lnTo>
                <a:lnTo>
                  <a:pt x="13" y="16"/>
                </a:lnTo>
                <a:lnTo>
                  <a:pt x="13" y="21"/>
                </a:lnTo>
                <a:lnTo>
                  <a:pt x="13" y="13"/>
                </a:lnTo>
                <a:lnTo>
                  <a:pt x="13" y="16"/>
                </a:lnTo>
                <a:lnTo>
                  <a:pt x="15" y="18"/>
                </a:lnTo>
                <a:lnTo>
                  <a:pt x="15" y="11"/>
                </a:lnTo>
                <a:lnTo>
                  <a:pt x="15" y="20"/>
                </a:lnTo>
                <a:lnTo>
                  <a:pt x="16" y="21"/>
                </a:lnTo>
                <a:lnTo>
                  <a:pt x="16" y="23"/>
                </a:lnTo>
                <a:lnTo>
                  <a:pt x="16" y="10"/>
                </a:lnTo>
                <a:lnTo>
                  <a:pt x="16" y="13"/>
                </a:lnTo>
                <a:lnTo>
                  <a:pt x="17" y="15"/>
                </a:lnTo>
                <a:lnTo>
                  <a:pt x="17" y="24"/>
                </a:lnTo>
                <a:lnTo>
                  <a:pt x="17" y="13"/>
                </a:lnTo>
                <a:lnTo>
                  <a:pt x="17" y="23"/>
                </a:lnTo>
                <a:lnTo>
                  <a:pt x="18" y="19"/>
                </a:lnTo>
                <a:lnTo>
                  <a:pt x="18" y="14"/>
                </a:lnTo>
                <a:lnTo>
                  <a:pt x="18" y="18"/>
                </a:lnTo>
                <a:lnTo>
                  <a:pt x="20" y="19"/>
                </a:lnTo>
                <a:lnTo>
                  <a:pt x="20" y="24"/>
                </a:lnTo>
                <a:lnTo>
                  <a:pt x="20" y="14"/>
                </a:lnTo>
                <a:lnTo>
                  <a:pt x="20" y="20"/>
                </a:lnTo>
                <a:lnTo>
                  <a:pt x="21" y="21"/>
                </a:lnTo>
                <a:lnTo>
                  <a:pt x="21" y="15"/>
                </a:lnTo>
                <a:lnTo>
                  <a:pt x="21" y="21"/>
                </a:lnTo>
                <a:lnTo>
                  <a:pt x="22" y="20"/>
                </a:lnTo>
                <a:lnTo>
                  <a:pt x="22" y="24"/>
                </a:lnTo>
                <a:lnTo>
                  <a:pt x="22" y="11"/>
                </a:lnTo>
                <a:lnTo>
                  <a:pt x="22" y="19"/>
                </a:lnTo>
                <a:lnTo>
                  <a:pt x="23" y="20"/>
                </a:lnTo>
                <a:lnTo>
                  <a:pt x="23" y="11"/>
                </a:lnTo>
                <a:lnTo>
                  <a:pt x="23" y="13"/>
                </a:lnTo>
                <a:lnTo>
                  <a:pt x="25" y="14"/>
                </a:lnTo>
                <a:lnTo>
                  <a:pt x="25" y="21"/>
                </a:lnTo>
                <a:lnTo>
                  <a:pt x="25" y="13"/>
                </a:lnTo>
                <a:lnTo>
                  <a:pt x="25" y="20"/>
                </a:lnTo>
                <a:lnTo>
                  <a:pt x="26" y="16"/>
                </a:lnTo>
                <a:lnTo>
                  <a:pt x="26" y="29"/>
                </a:lnTo>
                <a:lnTo>
                  <a:pt x="26" y="13"/>
                </a:lnTo>
                <a:lnTo>
                  <a:pt x="26" y="15"/>
                </a:lnTo>
                <a:lnTo>
                  <a:pt x="27" y="16"/>
                </a:lnTo>
                <a:lnTo>
                  <a:pt x="27" y="19"/>
                </a:lnTo>
                <a:lnTo>
                  <a:pt x="27" y="13"/>
                </a:lnTo>
                <a:lnTo>
                  <a:pt x="28" y="11"/>
                </a:lnTo>
                <a:lnTo>
                  <a:pt x="28" y="19"/>
                </a:lnTo>
                <a:lnTo>
                  <a:pt x="28" y="15"/>
                </a:lnTo>
                <a:lnTo>
                  <a:pt x="30" y="16"/>
                </a:lnTo>
                <a:lnTo>
                  <a:pt x="30" y="21"/>
                </a:lnTo>
                <a:lnTo>
                  <a:pt x="30" y="11"/>
                </a:lnTo>
                <a:lnTo>
                  <a:pt x="30" y="20"/>
                </a:lnTo>
                <a:lnTo>
                  <a:pt x="31" y="19"/>
                </a:lnTo>
                <a:lnTo>
                  <a:pt x="31" y="29"/>
                </a:lnTo>
                <a:lnTo>
                  <a:pt x="31" y="10"/>
                </a:lnTo>
                <a:lnTo>
                  <a:pt x="31" y="19"/>
                </a:lnTo>
                <a:lnTo>
                  <a:pt x="32" y="18"/>
                </a:lnTo>
                <a:lnTo>
                  <a:pt x="32" y="20"/>
                </a:lnTo>
                <a:lnTo>
                  <a:pt x="32" y="13"/>
                </a:lnTo>
                <a:lnTo>
                  <a:pt x="33" y="10"/>
                </a:lnTo>
                <a:lnTo>
                  <a:pt x="33" y="20"/>
                </a:lnTo>
                <a:lnTo>
                  <a:pt x="33" y="9"/>
                </a:lnTo>
                <a:lnTo>
                  <a:pt x="33" y="19"/>
                </a:lnTo>
                <a:lnTo>
                  <a:pt x="35" y="18"/>
                </a:lnTo>
                <a:lnTo>
                  <a:pt x="35" y="20"/>
                </a:lnTo>
                <a:lnTo>
                  <a:pt x="35" y="9"/>
                </a:lnTo>
                <a:lnTo>
                  <a:pt x="35" y="14"/>
                </a:lnTo>
                <a:lnTo>
                  <a:pt x="36" y="15"/>
                </a:lnTo>
                <a:lnTo>
                  <a:pt x="36" y="19"/>
                </a:lnTo>
                <a:lnTo>
                  <a:pt x="36" y="13"/>
                </a:lnTo>
                <a:lnTo>
                  <a:pt x="36" y="15"/>
                </a:lnTo>
                <a:lnTo>
                  <a:pt x="37" y="14"/>
                </a:lnTo>
                <a:lnTo>
                  <a:pt x="37" y="19"/>
                </a:lnTo>
                <a:lnTo>
                  <a:pt x="37" y="13"/>
                </a:lnTo>
                <a:lnTo>
                  <a:pt x="37" y="14"/>
                </a:lnTo>
                <a:lnTo>
                  <a:pt x="38" y="15"/>
                </a:lnTo>
                <a:lnTo>
                  <a:pt x="38" y="21"/>
                </a:lnTo>
                <a:lnTo>
                  <a:pt x="38" y="10"/>
                </a:lnTo>
                <a:lnTo>
                  <a:pt x="38" y="15"/>
                </a:lnTo>
                <a:lnTo>
                  <a:pt x="40" y="19"/>
                </a:lnTo>
                <a:lnTo>
                  <a:pt x="40" y="20"/>
                </a:lnTo>
                <a:lnTo>
                  <a:pt x="40" y="11"/>
                </a:lnTo>
                <a:lnTo>
                  <a:pt x="40" y="18"/>
                </a:lnTo>
                <a:lnTo>
                  <a:pt x="41" y="18"/>
                </a:lnTo>
                <a:lnTo>
                  <a:pt x="41" y="23"/>
                </a:lnTo>
                <a:lnTo>
                  <a:pt x="41" y="0"/>
                </a:lnTo>
                <a:lnTo>
                  <a:pt x="41" y="18"/>
                </a:lnTo>
                <a:lnTo>
                  <a:pt x="42" y="15"/>
                </a:lnTo>
                <a:lnTo>
                  <a:pt x="42" y="20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72" name="Freeform 121"/>
          <p:cNvSpPr>
            <a:spLocks/>
          </p:cNvSpPr>
          <p:nvPr/>
        </p:nvSpPr>
        <p:spPr bwMode="auto">
          <a:xfrm>
            <a:off x="6780213" y="1203325"/>
            <a:ext cx="155575" cy="85725"/>
          </a:xfrm>
          <a:custGeom>
            <a:avLst/>
            <a:gdLst>
              <a:gd name="T0" fmla="*/ 0 w 44"/>
              <a:gd name="T1" fmla="*/ 2147483646 h 24"/>
              <a:gd name="T2" fmla="*/ 2147483646 w 44"/>
              <a:gd name="T3" fmla="*/ 2147483646 h 24"/>
              <a:gd name="T4" fmla="*/ 2147483646 w 44"/>
              <a:gd name="T5" fmla="*/ 2147483646 h 24"/>
              <a:gd name="T6" fmla="*/ 2147483646 w 44"/>
              <a:gd name="T7" fmla="*/ 2147483646 h 24"/>
              <a:gd name="T8" fmla="*/ 2147483646 w 44"/>
              <a:gd name="T9" fmla="*/ 2147483646 h 24"/>
              <a:gd name="T10" fmla="*/ 2147483646 w 44"/>
              <a:gd name="T11" fmla="*/ 2147483646 h 24"/>
              <a:gd name="T12" fmla="*/ 2147483646 w 44"/>
              <a:gd name="T13" fmla="*/ 2147483646 h 24"/>
              <a:gd name="T14" fmla="*/ 2147483646 w 44"/>
              <a:gd name="T15" fmla="*/ 2147483646 h 24"/>
              <a:gd name="T16" fmla="*/ 2147483646 w 44"/>
              <a:gd name="T17" fmla="*/ 2147483646 h 24"/>
              <a:gd name="T18" fmla="*/ 2147483646 w 44"/>
              <a:gd name="T19" fmla="*/ 2147483646 h 24"/>
              <a:gd name="T20" fmla="*/ 2147483646 w 44"/>
              <a:gd name="T21" fmla="*/ 2147483646 h 24"/>
              <a:gd name="T22" fmla="*/ 2147483646 w 44"/>
              <a:gd name="T23" fmla="*/ 2147483646 h 24"/>
              <a:gd name="T24" fmla="*/ 2147483646 w 44"/>
              <a:gd name="T25" fmla="*/ 2147483646 h 24"/>
              <a:gd name="T26" fmla="*/ 2147483646 w 44"/>
              <a:gd name="T27" fmla="*/ 2147483646 h 24"/>
              <a:gd name="T28" fmla="*/ 2147483646 w 44"/>
              <a:gd name="T29" fmla="*/ 2147483646 h 24"/>
              <a:gd name="T30" fmla="*/ 2147483646 w 44"/>
              <a:gd name="T31" fmla="*/ 2147483646 h 24"/>
              <a:gd name="T32" fmla="*/ 2147483646 w 44"/>
              <a:gd name="T33" fmla="*/ 2147483646 h 24"/>
              <a:gd name="T34" fmla="*/ 2147483646 w 44"/>
              <a:gd name="T35" fmla="*/ 2147483646 h 24"/>
              <a:gd name="T36" fmla="*/ 2147483646 w 44"/>
              <a:gd name="T37" fmla="*/ 2147483646 h 24"/>
              <a:gd name="T38" fmla="*/ 2147483646 w 44"/>
              <a:gd name="T39" fmla="*/ 2147483646 h 24"/>
              <a:gd name="T40" fmla="*/ 2147483646 w 44"/>
              <a:gd name="T41" fmla="*/ 2147483646 h 24"/>
              <a:gd name="T42" fmla="*/ 2147483646 w 44"/>
              <a:gd name="T43" fmla="*/ 2147483646 h 24"/>
              <a:gd name="T44" fmla="*/ 2147483646 w 44"/>
              <a:gd name="T45" fmla="*/ 2147483646 h 24"/>
              <a:gd name="T46" fmla="*/ 2147483646 w 44"/>
              <a:gd name="T47" fmla="*/ 2147483646 h 24"/>
              <a:gd name="T48" fmla="*/ 2147483646 w 44"/>
              <a:gd name="T49" fmla="*/ 2147483646 h 24"/>
              <a:gd name="T50" fmla="*/ 2147483646 w 44"/>
              <a:gd name="T51" fmla="*/ 2147483646 h 24"/>
              <a:gd name="T52" fmla="*/ 2147483646 w 44"/>
              <a:gd name="T53" fmla="*/ 2147483646 h 24"/>
              <a:gd name="T54" fmla="*/ 2147483646 w 44"/>
              <a:gd name="T55" fmla="*/ 2147483646 h 24"/>
              <a:gd name="T56" fmla="*/ 2147483646 w 44"/>
              <a:gd name="T57" fmla="*/ 2147483646 h 24"/>
              <a:gd name="T58" fmla="*/ 2147483646 w 44"/>
              <a:gd name="T59" fmla="*/ 2147483646 h 24"/>
              <a:gd name="T60" fmla="*/ 2147483646 w 44"/>
              <a:gd name="T61" fmla="*/ 2147483646 h 24"/>
              <a:gd name="T62" fmla="*/ 2147483646 w 44"/>
              <a:gd name="T63" fmla="*/ 2147483646 h 24"/>
              <a:gd name="T64" fmla="*/ 2147483646 w 44"/>
              <a:gd name="T65" fmla="*/ 2147483646 h 24"/>
              <a:gd name="T66" fmla="*/ 2147483646 w 44"/>
              <a:gd name="T67" fmla="*/ 2147483646 h 24"/>
              <a:gd name="T68" fmla="*/ 2147483646 w 44"/>
              <a:gd name="T69" fmla="*/ 2147483646 h 24"/>
              <a:gd name="T70" fmla="*/ 2147483646 w 44"/>
              <a:gd name="T71" fmla="*/ 2147483646 h 24"/>
              <a:gd name="T72" fmla="*/ 2147483646 w 44"/>
              <a:gd name="T73" fmla="*/ 2147483646 h 24"/>
              <a:gd name="T74" fmla="*/ 2147483646 w 44"/>
              <a:gd name="T75" fmla="*/ 2147483646 h 24"/>
              <a:gd name="T76" fmla="*/ 2147483646 w 44"/>
              <a:gd name="T77" fmla="*/ 2147483646 h 24"/>
              <a:gd name="T78" fmla="*/ 2147483646 w 44"/>
              <a:gd name="T79" fmla="*/ 2147483646 h 24"/>
              <a:gd name="T80" fmla="*/ 2147483646 w 44"/>
              <a:gd name="T81" fmla="*/ 2147483646 h 24"/>
              <a:gd name="T82" fmla="*/ 2147483646 w 44"/>
              <a:gd name="T83" fmla="*/ 2147483646 h 2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24"/>
              <a:gd name="T128" fmla="*/ 44 w 44"/>
              <a:gd name="T129" fmla="*/ 24 h 2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24">
                <a:moveTo>
                  <a:pt x="0" y="16"/>
                </a:moveTo>
                <a:lnTo>
                  <a:pt x="0" y="9"/>
                </a:lnTo>
                <a:lnTo>
                  <a:pt x="0" y="14"/>
                </a:lnTo>
                <a:lnTo>
                  <a:pt x="1" y="15"/>
                </a:lnTo>
                <a:lnTo>
                  <a:pt x="1" y="16"/>
                </a:lnTo>
                <a:lnTo>
                  <a:pt x="1" y="9"/>
                </a:lnTo>
                <a:lnTo>
                  <a:pt x="1" y="15"/>
                </a:lnTo>
                <a:lnTo>
                  <a:pt x="3" y="14"/>
                </a:lnTo>
                <a:lnTo>
                  <a:pt x="3" y="16"/>
                </a:lnTo>
                <a:lnTo>
                  <a:pt x="3" y="7"/>
                </a:lnTo>
                <a:lnTo>
                  <a:pt x="3" y="14"/>
                </a:lnTo>
                <a:lnTo>
                  <a:pt x="4" y="12"/>
                </a:lnTo>
                <a:lnTo>
                  <a:pt x="4" y="19"/>
                </a:lnTo>
                <a:lnTo>
                  <a:pt x="4" y="0"/>
                </a:lnTo>
                <a:lnTo>
                  <a:pt x="4" y="12"/>
                </a:lnTo>
                <a:lnTo>
                  <a:pt x="5" y="14"/>
                </a:lnTo>
                <a:lnTo>
                  <a:pt x="5" y="9"/>
                </a:lnTo>
                <a:lnTo>
                  <a:pt x="5" y="16"/>
                </a:lnTo>
                <a:lnTo>
                  <a:pt x="6" y="15"/>
                </a:lnTo>
                <a:lnTo>
                  <a:pt x="6" y="16"/>
                </a:lnTo>
                <a:lnTo>
                  <a:pt x="6" y="7"/>
                </a:lnTo>
                <a:lnTo>
                  <a:pt x="6" y="9"/>
                </a:lnTo>
                <a:lnTo>
                  <a:pt x="8" y="11"/>
                </a:lnTo>
                <a:lnTo>
                  <a:pt x="8" y="17"/>
                </a:lnTo>
                <a:lnTo>
                  <a:pt x="8" y="6"/>
                </a:lnTo>
                <a:lnTo>
                  <a:pt x="8" y="14"/>
                </a:lnTo>
                <a:lnTo>
                  <a:pt x="9" y="16"/>
                </a:lnTo>
                <a:lnTo>
                  <a:pt x="9" y="20"/>
                </a:lnTo>
                <a:lnTo>
                  <a:pt x="9" y="11"/>
                </a:lnTo>
                <a:lnTo>
                  <a:pt x="9" y="15"/>
                </a:lnTo>
                <a:lnTo>
                  <a:pt x="10" y="14"/>
                </a:lnTo>
                <a:lnTo>
                  <a:pt x="10" y="16"/>
                </a:lnTo>
                <a:lnTo>
                  <a:pt x="10" y="10"/>
                </a:lnTo>
                <a:lnTo>
                  <a:pt x="10" y="15"/>
                </a:lnTo>
                <a:lnTo>
                  <a:pt x="11" y="12"/>
                </a:lnTo>
                <a:lnTo>
                  <a:pt x="11" y="16"/>
                </a:lnTo>
                <a:lnTo>
                  <a:pt x="11" y="7"/>
                </a:lnTo>
                <a:lnTo>
                  <a:pt x="11" y="15"/>
                </a:lnTo>
                <a:lnTo>
                  <a:pt x="13" y="14"/>
                </a:lnTo>
                <a:lnTo>
                  <a:pt x="13" y="15"/>
                </a:lnTo>
                <a:lnTo>
                  <a:pt x="13" y="9"/>
                </a:lnTo>
                <a:lnTo>
                  <a:pt x="13" y="12"/>
                </a:lnTo>
                <a:lnTo>
                  <a:pt x="14" y="11"/>
                </a:lnTo>
                <a:lnTo>
                  <a:pt x="14" y="21"/>
                </a:lnTo>
                <a:lnTo>
                  <a:pt x="14" y="6"/>
                </a:lnTo>
                <a:lnTo>
                  <a:pt x="14" y="14"/>
                </a:lnTo>
                <a:lnTo>
                  <a:pt x="15" y="15"/>
                </a:lnTo>
                <a:lnTo>
                  <a:pt x="15" y="7"/>
                </a:lnTo>
                <a:lnTo>
                  <a:pt x="15" y="16"/>
                </a:lnTo>
                <a:lnTo>
                  <a:pt x="16" y="15"/>
                </a:lnTo>
                <a:lnTo>
                  <a:pt x="16" y="17"/>
                </a:lnTo>
                <a:lnTo>
                  <a:pt x="16" y="4"/>
                </a:lnTo>
                <a:lnTo>
                  <a:pt x="16" y="17"/>
                </a:lnTo>
                <a:lnTo>
                  <a:pt x="18" y="19"/>
                </a:lnTo>
                <a:lnTo>
                  <a:pt x="18" y="9"/>
                </a:lnTo>
                <a:lnTo>
                  <a:pt x="18" y="10"/>
                </a:lnTo>
                <a:lnTo>
                  <a:pt x="19" y="11"/>
                </a:lnTo>
                <a:lnTo>
                  <a:pt x="19" y="24"/>
                </a:lnTo>
                <a:lnTo>
                  <a:pt x="19" y="2"/>
                </a:lnTo>
                <a:lnTo>
                  <a:pt x="19" y="15"/>
                </a:lnTo>
                <a:lnTo>
                  <a:pt x="20" y="14"/>
                </a:lnTo>
                <a:lnTo>
                  <a:pt x="20" y="15"/>
                </a:lnTo>
                <a:lnTo>
                  <a:pt x="20" y="9"/>
                </a:lnTo>
                <a:lnTo>
                  <a:pt x="20" y="11"/>
                </a:lnTo>
                <a:lnTo>
                  <a:pt x="21" y="9"/>
                </a:lnTo>
                <a:lnTo>
                  <a:pt x="21" y="14"/>
                </a:lnTo>
                <a:lnTo>
                  <a:pt x="21" y="7"/>
                </a:lnTo>
                <a:lnTo>
                  <a:pt x="21" y="12"/>
                </a:lnTo>
                <a:lnTo>
                  <a:pt x="23" y="11"/>
                </a:lnTo>
                <a:lnTo>
                  <a:pt x="23" y="17"/>
                </a:lnTo>
                <a:lnTo>
                  <a:pt x="23" y="6"/>
                </a:lnTo>
                <a:lnTo>
                  <a:pt x="24" y="7"/>
                </a:lnTo>
                <a:lnTo>
                  <a:pt x="24" y="17"/>
                </a:lnTo>
                <a:lnTo>
                  <a:pt x="24" y="5"/>
                </a:lnTo>
                <a:lnTo>
                  <a:pt x="24" y="11"/>
                </a:lnTo>
                <a:lnTo>
                  <a:pt x="25" y="10"/>
                </a:lnTo>
                <a:lnTo>
                  <a:pt x="25" y="16"/>
                </a:lnTo>
                <a:lnTo>
                  <a:pt x="25" y="7"/>
                </a:lnTo>
                <a:lnTo>
                  <a:pt x="25" y="15"/>
                </a:lnTo>
                <a:lnTo>
                  <a:pt x="26" y="14"/>
                </a:lnTo>
                <a:lnTo>
                  <a:pt x="26" y="16"/>
                </a:lnTo>
                <a:lnTo>
                  <a:pt x="26" y="6"/>
                </a:lnTo>
                <a:lnTo>
                  <a:pt x="26" y="15"/>
                </a:lnTo>
                <a:lnTo>
                  <a:pt x="28" y="11"/>
                </a:lnTo>
                <a:lnTo>
                  <a:pt x="28" y="15"/>
                </a:lnTo>
                <a:lnTo>
                  <a:pt x="28" y="6"/>
                </a:lnTo>
                <a:lnTo>
                  <a:pt x="28" y="14"/>
                </a:lnTo>
                <a:lnTo>
                  <a:pt x="29" y="12"/>
                </a:lnTo>
                <a:lnTo>
                  <a:pt x="29" y="14"/>
                </a:lnTo>
                <a:lnTo>
                  <a:pt x="29" y="1"/>
                </a:lnTo>
                <a:lnTo>
                  <a:pt x="30" y="2"/>
                </a:lnTo>
                <a:lnTo>
                  <a:pt x="30" y="16"/>
                </a:lnTo>
                <a:lnTo>
                  <a:pt x="30" y="12"/>
                </a:lnTo>
                <a:lnTo>
                  <a:pt x="31" y="9"/>
                </a:lnTo>
                <a:lnTo>
                  <a:pt x="31" y="20"/>
                </a:lnTo>
                <a:lnTo>
                  <a:pt x="31" y="5"/>
                </a:lnTo>
                <a:lnTo>
                  <a:pt x="33" y="6"/>
                </a:lnTo>
                <a:lnTo>
                  <a:pt x="33" y="15"/>
                </a:lnTo>
                <a:lnTo>
                  <a:pt x="34" y="16"/>
                </a:lnTo>
                <a:lnTo>
                  <a:pt x="34" y="21"/>
                </a:lnTo>
                <a:lnTo>
                  <a:pt x="34" y="4"/>
                </a:lnTo>
                <a:lnTo>
                  <a:pt x="35" y="6"/>
                </a:lnTo>
                <a:lnTo>
                  <a:pt x="35" y="17"/>
                </a:lnTo>
                <a:lnTo>
                  <a:pt x="35" y="10"/>
                </a:lnTo>
                <a:lnTo>
                  <a:pt x="36" y="11"/>
                </a:lnTo>
                <a:lnTo>
                  <a:pt x="36" y="16"/>
                </a:lnTo>
                <a:lnTo>
                  <a:pt x="38" y="15"/>
                </a:lnTo>
                <a:lnTo>
                  <a:pt x="38" y="6"/>
                </a:lnTo>
                <a:lnTo>
                  <a:pt x="38" y="14"/>
                </a:lnTo>
                <a:lnTo>
                  <a:pt x="39" y="11"/>
                </a:lnTo>
                <a:lnTo>
                  <a:pt x="39" y="19"/>
                </a:lnTo>
                <a:lnTo>
                  <a:pt x="39" y="7"/>
                </a:lnTo>
                <a:lnTo>
                  <a:pt x="39" y="12"/>
                </a:lnTo>
                <a:lnTo>
                  <a:pt x="40" y="9"/>
                </a:lnTo>
                <a:lnTo>
                  <a:pt x="40" y="17"/>
                </a:lnTo>
                <a:lnTo>
                  <a:pt x="40" y="7"/>
                </a:lnTo>
                <a:lnTo>
                  <a:pt x="40" y="12"/>
                </a:lnTo>
                <a:lnTo>
                  <a:pt x="41" y="14"/>
                </a:lnTo>
                <a:lnTo>
                  <a:pt x="41" y="16"/>
                </a:lnTo>
                <a:lnTo>
                  <a:pt x="41" y="7"/>
                </a:lnTo>
                <a:lnTo>
                  <a:pt x="41" y="14"/>
                </a:lnTo>
                <a:lnTo>
                  <a:pt x="43" y="15"/>
                </a:lnTo>
                <a:lnTo>
                  <a:pt x="43" y="7"/>
                </a:lnTo>
                <a:lnTo>
                  <a:pt x="43" y="12"/>
                </a:lnTo>
                <a:lnTo>
                  <a:pt x="44" y="14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73" name="Freeform 122"/>
          <p:cNvSpPr>
            <a:spLocks/>
          </p:cNvSpPr>
          <p:nvPr/>
        </p:nvSpPr>
        <p:spPr bwMode="auto">
          <a:xfrm>
            <a:off x="6935788" y="1208088"/>
            <a:ext cx="144462" cy="90487"/>
          </a:xfrm>
          <a:custGeom>
            <a:avLst/>
            <a:gdLst>
              <a:gd name="T0" fmla="*/ 0 w 41"/>
              <a:gd name="T1" fmla="*/ 2147483646 h 26"/>
              <a:gd name="T2" fmla="*/ 2147483646 w 41"/>
              <a:gd name="T3" fmla="*/ 2147483646 h 26"/>
              <a:gd name="T4" fmla="*/ 2147483646 w 41"/>
              <a:gd name="T5" fmla="*/ 2147483646 h 26"/>
              <a:gd name="T6" fmla="*/ 2147483646 w 41"/>
              <a:gd name="T7" fmla="*/ 2147483646 h 26"/>
              <a:gd name="T8" fmla="*/ 2147483646 w 41"/>
              <a:gd name="T9" fmla="*/ 2147483646 h 26"/>
              <a:gd name="T10" fmla="*/ 2147483646 w 41"/>
              <a:gd name="T11" fmla="*/ 2147483646 h 26"/>
              <a:gd name="T12" fmla="*/ 2147483646 w 41"/>
              <a:gd name="T13" fmla="*/ 2147483646 h 26"/>
              <a:gd name="T14" fmla="*/ 2147483646 w 41"/>
              <a:gd name="T15" fmla="*/ 2147483646 h 26"/>
              <a:gd name="T16" fmla="*/ 2147483646 w 41"/>
              <a:gd name="T17" fmla="*/ 2147483646 h 26"/>
              <a:gd name="T18" fmla="*/ 2147483646 w 41"/>
              <a:gd name="T19" fmla="*/ 2147483646 h 26"/>
              <a:gd name="T20" fmla="*/ 2147483646 w 41"/>
              <a:gd name="T21" fmla="*/ 2147483646 h 26"/>
              <a:gd name="T22" fmla="*/ 2147483646 w 41"/>
              <a:gd name="T23" fmla="*/ 2147483646 h 26"/>
              <a:gd name="T24" fmla="*/ 2147483646 w 41"/>
              <a:gd name="T25" fmla="*/ 2147483646 h 26"/>
              <a:gd name="T26" fmla="*/ 2147483646 w 41"/>
              <a:gd name="T27" fmla="*/ 2147483646 h 26"/>
              <a:gd name="T28" fmla="*/ 2147483646 w 41"/>
              <a:gd name="T29" fmla="*/ 2147483646 h 26"/>
              <a:gd name="T30" fmla="*/ 2147483646 w 41"/>
              <a:gd name="T31" fmla="*/ 2147483646 h 26"/>
              <a:gd name="T32" fmla="*/ 2147483646 w 41"/>
              <a:gd name="T33" fmla="*/ 2147483646 h 26"/>
              <a:gd name="T34" fmla="*/ 2147483646 w 41"/>
              <a:gd name="T35" fmla="*/ 2147483646 h 26"/>
              <a:gd name="T36" fmla="*/ 2147483646 w 41"/>
              <a:gd name="T37" fmla="*/ 2147483646 h 26"/>
              <a:gd name="T38" fmla="*/ 2147483646 w 41"/>
              <a:gd name="T39" fmla="*/ 2147483646 h 26"/>
              <a:gd name="T40" fmla="*/ 2147483646 w 41"/>
              <a:gd name="T41" fmla="*/ 2147483646 h 26"/>
              <a:gd name="T42" fmla="*/ 2147483646 w 41"/>
              <a:gd name="T43" fmla="*/ 2147483646 h 26"/>
              <a:gd name="T44" fmla="*/ 2147483646 w 41"/>
              <a:gd name="T45" fmla="*/ 2147483646 h 26"/>
              <a:gd name="T46" fmla="*/ 2147483646 w 41"/>
              <a:gd name="T47" fmla="*/ 2147483646 h 26"/>
              <a:gd name="T48" fmla="*/ 2147483646 w 41"/>
              <a:gd name="T49" fmla="*/ 2147483646 h 26"/>
              <a:gd name="T50" fmla="*/ 2147483646 w 41"/>
              <a:gd name="T51" fmla="*/ 2147483646 h 26"/>
              <a:gd name="T52" fmla="*/ 2147483646 w 41"/>
              <a:gd name="T53" fmla="*/ 2147483646 h 26"/>
              <a:gd name="T54" fmla="*/ 2147483646 w 41"/>
              <a:gd name="T55" fmla="*/ 2147483646 h 26"/>
              <a:gd name="T56" fmla="*/ 2147483646 w 41"/>
              <a:gd name="T57" fmla="*/ 2147483646 h 26"/>
              <a:gd name="T58" fmla="*/ 2147483646 w 41"/>
              <a:gd name="T59" fmla="*/ 2147483646 h 26"/>
              <a:gd name="T60" fmla="*/ 2147483646 w 41"/>
              <a:gd name="T61" fmla="*/ 2147483646 h 26"/>
              <a:gd name="T62" fmla="*/ 2147483646 w 41"/>
              <a:gd name="T63" fmla="*/ 2147483646 h 26"/>
              <a:gd name="T64" fmla="*/ 2147483646 w 41"/>
              <a:gd name="T65" fmla="*/ 2147483646 h 26"/>
              <a:gd name="T66" fmla="*/ 2147483646 w 41"/>
              <a:gd name="T67" fmla="*/ 2147483646 h 26"/>
              <a:gd name="T68" fmla="*/ 2147483646 w 41"/>
              <a:gd name="T69" fmla="*/ 2147483646 h 26"/>
              <a:gd name="T70" fmla="*/ 2147483646 w 41"/>
              <a:gd name="T71" fmla="*/ 2147483646 h 26"/>
              <a:gd name="T72" fmla="*/ 2147483646 w 41"/>
              <a:gd name="T73" fmla="*/ 2147483646 h 26"/>
              <a:gd name="T74" fmla="*/ 2147483646 w 41"/>
              <a:gd name="T75" fmla="*/ 2147483646 h 26"/>
              <a:gd name="T76" fmla="*/ 2147483646 w 41"/>
              <a:gd name="T77" fmla="*/ 2147483646 h 26"/>
              <a:gd name="T78" fmla="*/ 2147483646 w 41"/>
              <a:gd name="T79" fmla="*/ 2147483646 h 26"/>
              <a:gd name="T80" fmla="*/ 2147483646 w 41"/>
              <a:gd name="T81" fmla="*/ 2147483646 h 26"/>
              <a:gd name="T82" fmla="*/ 2147483646 w 41"/>
              <a:gd name="T83" fmla="*/ 2147483646 h 2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6"/>
              <a:gd name="T128" fmla="*/ 41 w 41"/>
              <a:gd name="T129" fmla="*/ 26 h 2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6">
                <a:moveTo>
                  <a:pt x="0" y="13"/>
                </a:moveTo>
                <a:lnTo>
                  <a:pt x="0" y="15"/>
                </a:lnTo>
                <a:lnTo>
                  <a:pt x="0" y="5"/>
                </a:lnTo>
                <a:lnTo>
                  <a:pt x="0" y="13"/>
                </a:lnTo>
                <a:lnTo>
                  <a:pt x="1" y="15"/>
                </a:lnTo>
                <a:lnTo>
                  <a:pt x="1" y="18"/>
                </a:lnTo>
                <a:lnTo>
                  <a:pt x="1" y="6"/>
                </a:lnTo>
                <a:lnTo>
                  <a:pt x="1" y="11"/>
                </a:lnTo>
                <a:lnTo>
                  <a:pt x="2" y="13"/>
                </a:lnTo>
                <a:lnTo>
                  <a:pt x="2" y="19"/>
                </a:lnTo>
                <a:lnTo>
                  <a:pt x="2" y="5"/>
                </a:lnTo>
                <a:lnTo>
                  <a:pt x="2" y="10"/>
                </a:lnTo>
                <a:lnTo>
                  <a:pt x="4" y="11"/>
                </a:lnTo>
                <a:lnTo>
                  <a:pt x="4" y="15"/>
                </a:lnTo>
                <a:lnTo>
                  <a:pt x="4" y="9"/>
                </a:lnTo>
                <a:lnTo>
                  <a:pt x="4" y="13"/>
                </a:lnTo>
                <a:lnTo>
                  <a:pt x="5" y="9"/>
                </a:lnTo>
                <a:lnTo>
                  <a:pt x="5" y="14"/>
                </a:lnTo>
                <a:lnTo>
                  <a:pt x="5" y="4"/>
                </a:lnTo>
                <a:lnTo>
                  <a:pt x="5" y="9"/>
                </a:lnTo>
                <a:lnTo>
                  <a:pt x="6" y="11"/>
                </a:lnTo>
                <a:lnTo>
                  <a:pt x="6" y="19"/>
                </a:lnTo>
                <a:lnTo>
                  <a:pt x="6" y="8"/>
                </a:lnTo>
                <a:lnTo>
                  <a:pt x="6" y="13"/>
                </a:lnTo>
                <a:lnTo>
                  <a:pt x="7" y="11"/>
                </a:lnTo>
                <a:lnTo>
                  <a:pt x="7" y="15"/>
                </a:lnTo>
                <a:lnTo>
                  <a:pt x="7" y="5"/>
                </a:lnTo>
                <a:lnTo>
                  <a:pt x="7" y="8"/>
                </a:lnTo>
                <a:lnTo>
                  <a:pt x="9" y="9"/>
                </a:lnTo>
                <a:lnTo>
                  <a:pt x="9" y="16"/>
                </a:lnTo>
                <a:lnTo>
                  <a:pt x="9" y="10"/>
                </a:lnTo>
                <a:lnTo>
                  <a:pt x="10" y="9"/>
                </a:lnTo>
                <a:lnTo>
                  <a:pt x="10" y="15"/>
                </a:lnTo>
                <a:lnTo>
                  <a:pt x="10" y="4"/>
                </a:lnTo>
                <a:lnTo>
                  <a:pt x="10" y="10"/>
                </a:lnTo>
                <a:lnTo>
                  <a:pt x="11" y="9"/>
                </a:lnTo>
                <a:lnTo>
                  <a:pt x="11" y="15"/>
                </a:lnTo>
                <a:lnTo>
                  <a:pt x="11" y="8"/>
                </a:lnTo>
                <a:lnTo>
                  <a:pt x="11" y="9"/>
                </a:lnTo>
                <a:lnTo>
                  <a:pt x="12" y="10"/>
                </a:lnTo>
                <a:lnTo>
                  <a:pt x="12" y="14"/>
                </a:lnTo>
                <a:lnTo>
                  <a:pt x="12" y="6"/>
                </a:lnTo>
                <a:lnTo>
                  <a:pt x="12" y="10"/>
                </a:lnTo>
                <a:lnTo>
                  <a:pt x="14" y="9"/>
                </a:lnTo>
                <a:lnTo>
                  <a:pt x="14" y="15"/>
                </a:lnTo>
                <a:lnTo>
                  <a:pt x="14" y="5"/>
                </a:lnTo>
                <a:lnTo>
                  <a:pt x="14" y="11"/>
                </a:lnTo>
                <a:lnTo>
                  <a:pt x="15" y="13"/>
                </a:lnTo>
                <a:lnTo>
                  <a:pt x="15" y="15"/>
                </a:lnTo>
                <a:lnTo>
                  <a:pt x="15" y="4"/>
                </a:lnTo>
                <a:lnTo>
                  <a:pt x="15" y="13"/>
                </a:lnTo>
                <a:lnTo>
                  <a:pt x="16" y="11"/>
                </a:lnTo>
                <a:lnTo>
                  <a:pt x="16" y="15"/>
                </a:lnTo>
                <a:lnTo>
                  <a:pt x="16" y="1"/>
                </a:lnTo>
                <a:lnTo>
                  <a:pt x="16" y="13"/>
                </a:lnTo>
                <a:lnTo>
                  <a:pt x="17" y="11"/>
                </a:lnTo>
                <a:lnTo>
                  <a:pt x="17" y="18"/>
                </a:lnTo>
                <a:lnTo>
                  <a:pt x="17" y="9"/>
                </a:lnTo>
                <a:lnTo>
                  <a:pt x="17" y="13"/>
                </a:lnTo>
                <a:lnTo>
                  <a:pt x="19" y="14"/>
                </a:lnTo>
                <a:lnTo>
                  <a:pt x="19" y="16"/>
                </a:lnTo>
                <a:lnTo>
                  <a:pt x="19" y="8"/>
                </a:lnTo>
                <a:lnTo>
                  <a:pt x="19" y="11"/>
                </a:lnTo>
                <a:lnTo>
                  <a:pt x="20" y="13"/>
                </a:lnTo>
                <a:lnTo>
                  <a:pt x="20" y="9"/>
                </a:lnTo>
                <a:lnTo>
                  <a:pt x="20" y="18"/>
                </a:lnTo>
                <a:lnTo>
                  <a:pt x="21" y="16"/>
                </a:lnTo>
                <a:lnTo>
                  <a:pt x="21" y="3"/>
                </a:lnTo>
                <a:lnTo>
                  <a:pt x="21" y="13"/>
                </a:lnTo>
                <a:lnTo>
                  <a:pt x="22" y="11"/>
                </a:lnTo>
                <a:lnTo>
                  <a:pt x="22" y="19"/>
                </a:lnTo>
                <a:lnTo>
                  <a:pt x="22" y="9"/>
                </a:lnTo>
                <a:lnTo>
                  <a:pt x="22" y="11"/>
                </a:lnTo>
                <a:lnTo>
                  <a:pt x="24" y="13"/>
                </a:lnTo>
                <a:lnTo>
                  <a:pt x="24" y="15"/>
                </a:lnTo>
                <a:lnTo>
                  <a:pt x="24" y="8"/>
                </a:lnTo>
                <a:lnTo>
                  <a:pt x="24" y="13"/>
                </a:lnTo>
                <a:lnTo>
                  <a:pt x="25" y="14"/>
                </a:lnTo>
                <a:lnTo>
                  <a:pt x="25" y="18"/>
                </a:lnTo>
                <a:lnTo>
                  <a:pt x="25" y="9"/>
                </a:lnTo>
                <a:lnTo>
                  <a:pt x="25" y="13"/>
                </a:lnTo>
                <a:lnTo>
                  <a:pt x="26" y="15"/>
                </a:lnTo>
                <a:lnTo>
                  <a:pt x="26" y="19"/>
                </a:lnTo>
                <a:lnTo>
                  <a:pt x="26" y="8"/>
                </a:lnTo>
                <a:lnTo>
                  <a:pt x="26" y="15"/>
                </a:lnTo>
                <a:lnTo>
                  <a:pt x="27" y="16"/>
                </a:lnTo>
                <a:lnTo>
                  <a:pt x="27" y="8"/>
                </a:lnTo>
                <a:lnTo>
                  <a:pt x="27" y="9"/>
                </a:lnTo>
                <a:lnTo>
                  <a:pt x="29" y="10"/>
                </a:lnTo>
                <a:lnTo>
                  <a:pt x="29" y="15"/>
                </a:lnTo>
                <a:lnTo>
                  <a:pt x="29" y="9"/>
                </a:lnTo>
                <a:lnTo>
                  <a:pt x="29" y="10"/>
                </a:lnTo>
                <a:lnTo>
                  <a:pt x="30" y="9"/>
                </a:lnTo>
                <a:lnTo>
                  <a:pt x="30" y="16"/>
                </a:lnTo>
                <a:lnTo>
                  <a:pt x="30" y="6"/>
                </a:lnTo>
                <a:lnTo>
                  <a:pt x="30" y="11"/>
                </a:lnTo>
                <a:lnTo>
                  <a:pt x="31" y="13"/>
                </a:lnTo>
                <a:lnTo>
                  <a:pt x="31" y="21"/>
                </a:lnTo>
                <a:lnTo>
                  <a:pt x="31" y="8"/>
                </a:lnTo>
                <a:lnTo>
                  <a:pt x="31" y="14"/>
                </a:lnTo>
                <a:lnTo>
                  <a:pt x="32" y="15"/>
                </a:lnTo>
                <a:lnTo>
                  <a:pt x="32" y="5"/>
                </a:lnTo>
                <a:lnTo>
                  <a:pt x="32" y="9"/>
                </a:lnTo>
                <a:lnTo>
                  <a:pt x="34" y="11"/>
                </a:lnTo>
                <a:lnTo>
                  <a:pt x="34" y="15"/>
                </a:lnTo>
                <a:lnTo>
                  <a:pt x="34" y="8"/>
                </a:lnTo>
                <a:lnTo>
                  <a:pt x="34" y="14"/>
                </a:lnTo>
                <a:lnTo>
                  <a:pt x="35" y="15"/>
                </a:lnTo>
                <a:lnTo>
                  <a:pt x="35" y="6"/>
                </a:lnTo>
                <a:lnTo>
                  <a:pt x="35" y="8"/>
                </a:lnTo>
                <a:lnTo>
                  <a:pt x="36" y="8"/>
                </a:lnTo>
                <a:lnTo>
                  <a:pt x="36" y="26"/>
                </a:lnTo>
                <a:lnTo>
                  <a:pt x="36" y="0"/>
                </a:lnTo>
                <a:lnTo>
                  <a:pt x="36" y="11"/>
                </a:lnTo>
                <a:lnTo>
                  <a:pt x="37" y="14"/>
                </a:lnTo>
                <a:lnTo>
                  <a:pt x="37" y="19"/>
                </a:lnTo>
                <a:lnTo>
                  <a:pt x="37" y="5"/>
                </a:lnTo>
                <a:lnTo>
                  <a:pt x="39" y="8"/>
                </a:lnTo>
                <a:lnTo>
                  <a:pt x="39" y="15"/>
                </a:lnTo>
                <a:lnTo>
                  <a:pt x="39" y="5"/>
                </a:lnTo>
                <a:lnTo>
                  <a:pt x="39" y="11"/>
                </a:lnTo>
                <a:lnTo>
                  <a:pt x="40" y="10"/>
                </a:lnTo>
                <a:lnTo>
                  <a:pt x="40" y="14"/>
                </a:lnTo>
                <a:lnTo>
                  <a:pt x="40" y="5"/>
                </a:lnTo>
                <a:lnTo>
                  <a:pt x="40" y="6"/>
                </a:lnTo>
                <a:lnTo>
                  <a:pt x="41" y="5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74" name="Freeform 123"/>
          <p:cNvSpPr>
            <a:spLocks/>
          </p:cNvSpPr>
          <p:nvPr/>
        </p:nvSpPr>
        <p:spPr bwMode="auto">
          <a:xfrm>
            <a:off x="7080250" y="1203325"/>
            <a:ext cx="144463" cy="88900"/>
          </a:xfrm>
          <a:custGeom>
            <a:avLst/>
            <a:gdLst>
              <a:gd name="T0" fmla="*/ 0 w 41"/>
              <a:gd name="T1" fmla="*/ 2147483646 h 25"/>
              <a:gd name="T2" fmla="*/ 2147483646 w 41"/>
              <a:gd name="T3" fmla="*/ 2147483646 h 25"/>
              <a:gd name="T4" fmla="*/ 2147483646 w 41"/>
              <a:gd name="T5" fmla="*/ 2147483646 h 25"/>
              <a:gd name="T6" fmla="*/ 2147483646 w 41"/>
              <a:gd name="T7" fmla="*/ 2147483646 h 25"/>
              <a:gd name="T8" fmla="*/ 2147483646 w 41"/>
              <a:gd name="T9" fmla="*/ 2147483646 h 25"/>
              <a:gd name="T10" fmla="*/ 2147483646 w 41"/>
              <a:gd name="T11" fmla="*/ 2147483646 h 25"/>
              <a:gd name="T12" fmla="*/ 2147483646 w 41"/>
              <a:gd name="T13" fmla="*/ 2147483646 h 25"/>
              <a:gd name="T14" fmla="*/ 2147483646 w 41"/>
              <a:gd name="T15" fmla="*/ 2147483646 h 25"/>
              <a:gd name="T16" fmla="*/ 2147483646 w 41"/>
              <a:gd name="T17" fmla="*/ 2147483646 h 25"/>
              <a:gd name="T18" fmla="*/ 2147483646 w 41"/>
              <a:gd name="T19" fmla="*/ 2147483646 h 25"/>
              <a:gd name="T20" fmla="*/ 2147483646 w 41"/>
              <a:gd name="T21" fmla="*/ 2147483646 h 25"/>
              <a:gd name="T22" fmla="*/ 2147483646 w 41"/>
              <a:gd name="T23" fmla="*/ 2147483646 h 25"/>
              <a:gd name="T24" fmla="*/ 2147483646 w 41"/>
              <a:gd name="T25" fmla="*/ 2147483646 h 25"/>
              <a:gd name="T26" fmla="*/ 2147483646 w 41"/>
              <a:gd name="T27" fmla="*/ 2147483646 h 25"/>
              <a:gd name="T28" fmla="*/ 2147483646 w 41"/>
              <a:gd name="T29" fmla="*/ 2147483646 h 25"/>
              <a:gd name="T30" fmla="*/ 2147483646 w 41"/>
              <a:gd name="T31" fmla="*/ 2147483646 h 25"/>
              <a:gd name="T32" fmla="*/ 2147483646 w 41"/>
              <a:gd name="T33" fmla="*/ 2147483646 h 25"/>
              <a:gd name="T34" fmla="*/ 2147483646 w 41"/>
              <a:gd name="T35" fmla="*/ 2147483646 h 25"/>
              <a:gd name="T36" fmla="*/ 2147483646 w 41"/>
              <a:gd name="T37" fmla="*/ 2147483646 h 25"/>
              <a:gd name="T38" fmla="*/ 2147483646 w 41"/>
              <a:gd name="T39" fmla="*/ 2147483646 h 25"/>
              <a:gd name="T40" fmla="*/ 2147483646 w 41"/>
              <a:gd name="T41" fmla="*/ 2147483646 h 25"/>
              <a:gd name="T42" fmla="*/ 2147483646 w 41"/>
              <a:gd name="T43" fmla="*/ 2147483646 h 25"/>
              <a:gd name="T44" fmla="*/ 2147483646 w 41"/>
              <a:gd name="T45" fmla="*/ 2147483646 h 25"/>
              <a:gd name="T46" fmla="*/ 2147483646 w 41"/>
              <a:gd name="T47" fmla="*/ 2147483646 h 25"/>
              <a:gd name="T48" fmla="*/ 2147483646 w 41"/>
              <a:gd name="T49" fmla="*/ 2147483646 h 25"/>
              <a:gd name="T50" fmla="*/ 2147483646 w 41"/>
              <a:gd name="T51" fmla="*/ 2147483646 h 25"/>
              <a:gd name="T52" fmla="*/ 2147483646 w 41"/>
              <a:gd name="T53" fmla="*/ 2147483646 h 25"/>
              <a:gd name="T54" fmla="*/ 2147483646 w 41"/>
              <a:gd name="T55" fmla="*/ 2147483646 h 25"/>
              <a:gd name="T56" fmla="*/ 2147483646 w 41"/>
              <a:gd name="T57" fmla="*/ 2147483646 h 25"/>
              <a:gd name="T58" fmla="*/ 2147483646 w 41"/>
              <a:gd name="T59" fmla="*/ 2147483646 h 25"/>
              <a:gd name="T60" fmla="*/ 2147483646 w 41"/>
              <a:gd name="T61" fmla="*/ 2147483646 h 25"/>
              <a:gd name="T62" fmla="*/ 2147483646 w 41"/>
              <a:gd name="T63" fmla="*/ 2147483646 h 25"/>
              <a:gd name="T64" fmla="*/ 2147483646 w 41"/>
              <a:gd name="T65" fmla="*/ 2147483646 h 25"/>
              <a:gd name="T66" fmla="*/ 2147483646 w 41"/>
              <a:gd name="T67" fmla="*/ 2147483646 h 25"/>
              <a:gd name="T68" fmla="*/ 2147483646 w 41"/>
              <a:gd name="T69" fmla="*/ 2147483646 h 25"/>
              <a:gd name="T70" fmla="*/ 2147483646 w 41"/>
              <a:gd name="T71" fmla="*/ 2147483646 h 25"/>
              <a:gd name="T72" fmla="*/ 2147483646 w 41"/>
              <a:gd name="T73" fmla="*/ 2147483646 h 25"/>
              <a:gd name="T74" fmla="*/ 2147483646 w 41"/>
              <a:gd name="T75" fmla="*/ 2147483646 h 25"/>
              <a:gd name="T76" fmla="*/ 2147483646 w 41"/>
              <a:gd name="T77" fmla="*/ 2147483646 h 25"/>
              <a:gd name="T78" fmla="*/ 2147483646 w 41"/>
              <a:gd name="T79" fmla="*/ 2147483646 h 25"/>
              <a:gd name="T80" fmla="*/ 2147483646 w 41"/>
              <a:gd name="T81" fmla="*/ 2147483646 h 25"/>
              <a:gd name="T82" fmla="*/ 2147483646 w 41"/>
              <a:gd name="T83" fmla="*/ 2147483646 h 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1"/>
              <a:gd name="T127" fmla="*/ 0 h 25"/>
              <a:gd name="T128" fmla="*/ 41 w 41"/>
              <a:gd name="T129" fmla="*/ 25 h 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1" h="25">
                <a:moveTo>
                  <a:pt x="0" y="6"/>
                </a:moveTo>
                <a:lnTo>
                  <a:pt x="0" y="16"/>
                </a:lnTo>
                <a:lnTo>
                  <a:pt x="0" y="5"/>
                </a:lnTo>
                <a:lnTo>
                  <a:pt x="0" y="11"/>
                </a:lnTo>
                <a:lnTo>
                  <a:pt x="1" y="14"/>
                </a:lnTo>
                <a:lnTo>
                  <a:pt x="1" y="15"/>
                </a:lnTo>
                <a:lnTo>
                  <a:pt x="1" y="7"/>
                </a:lnTo>
                <a:lnTo>
                  <a:pt x="1" y="10"/>
                </a:lnTo>
                <a:lnTo>
                  <a:pt x="3" y="11"/>
                </a:lnTo>
                <a:lnTo>
                  <a:pt x="3" y="14"/>
                </a:lnTo>
                <a:lnTo>
                  <a:pt x="3" y="10"/>
                </a:lnTo>
                <a:lnTo>
                  <a:pt x="3" y="11"/>
                </a:lnTo>
                <a:lnTo>
                  <a:pt x="4" y="11"/>
                </a:lnTo>
                <a:lnTo>
                  <a:pt x="4" y="6"/>
                </a:lnTo>
                <a:lnTo>
                  <a:pt x="4" y="16"/>
                </a:lnTo>
                <a:lnTo>
                  <a:pt x="5" y="15"/>
                </a:lnTo>
                <a:lnTo>
                  <a:pt x="5" y="20"/>
                </a:lnTo>
                <a:lnTo>
                  <a:pt x="5" y="2"/>
                </a:lnTo>
                <a:lnTo>
                  <a:pt x="5" y="15"/>
                </a:lnTo>
                <a:lnTo>
                  <a:pt x="6" y="17"/>
                </a:lnTo>
                <a:lnTo>
                  <a:pt x="6" y="7"/>
                </a:lnTo>
                <a:lnTo>
                  <a:pt x="6" y="16"/>
                </a:lnTo>
                <a:lnTo>
                  <a:pt x="8" y="15"/>
                </a:lnTo>
                <a:lnTo>
                  <a:pt x="8" y="17"/>
                </a:lnTo>
                <a:lnTo>
                  <a:pt x="8" y="7"/>
                </a:lnTo>
                <a:lnTo>
                  <a:pt x="8" y="10"/>
                </a:lnTo>
                <a:lnTo>
                  <a:pt x="9" y="11"/>
                </a:lnTo>
                <a:lnTo>
                  <a:pt x="9" y="16"/>
                </a:lnTo>
                <a:lnTo>
                  <a:pt x="9" y="7"/>
                </a:lnTo>
                <a:lnTo>
                  <a:pt x="9" y="11"/>
                </a:lnTo>
                <a:lnTo>
                  <a:pt x="10" y="12"/>
                </a:lnTo>
                <a:lnTo>
                  <a:pt x="10" y="17"/>
                </a:lnTo>
                <a:lnTo>
                  <a:pt x="10" y="4"/>
                </a:lnTo>
                <a:lnTo>
                  <a:pt x="10" y="16"/>
                </a:lnTo>
                <a:lnTo>
                  <a:pt x="11" y="15"/>
                </a:lnTo>
                <a:lnTo>
                  <a:pt x="11" y="20"/>
                </a:lnTo>
                <a:lnTo>
                  <a:pt x="11" y="9"/>
                </a:lnTo>
                <a:lnTo>
                  <a:pt x="11" y="12"/>
                </a:lnTo>
                <a:lnTo>
                  <a:pt x="13" y="15"/>
                </a:lnTo>
                <a:lnTo>
                  <a:pt x="13" y="19"/>
                </a:lnTo>
                <a:lnTo>
                  <a:pt x="13" y="9"/>
                </a:lnTo>
                <a:lnTo>
                  <a:pt x="13" y="15"/>
                </a:lnTo>
                <a:lnTo>
                  <a:pt x="14" y="11"/>
                </a:lnTo>
                <a:lnTo>
                  <a:pt x="14" y="19"/>
                </a:lnTo>
                <a:lnTo>
                  <a:pt x="14" y="5"/>
                </a:lnTo>
                <a:lnTo>
                  <a:pt x="14" y="16"/>
                </a:lnTo>
                <a:lnTo>
                  <a:pt x="15" y="15"/>
                </a:lnTo>
                <a:lnTo>
                  <a:pt x="15" y="19"/>
                </a:lnTo>
                <a:lnTo>
                  <a:pt x="15" y="10"/>
                </a:lnTo>
                <a:lnTo>
                  <a:pt x="15" y="14"/>
                </a:lnTo>
                <a:lnTo>
                  <a:pt x="16" y="15"/>
                </a:lnTo>
                <a:lnTo>
                  <a:pt x="16" y="5"/>
                </a:lnTo>
                <a:lnTo>
                  <a:pt x="16" y="17"/>
                </a:lnTo>
                <a:lnTo>
                  <a:pt x="18" y="16"/>
                </a:lnTo>
                <a:lnTo>
                  <a:pt x="18" y="6"/>
                </a:lnTo>
                <a:lnTo>
                  <a:pt x="18" y="14"/>
                </a:lnTo>
                <a:lnTo>
                  <a:pt x="19" y="12"/>
                </a:lnTo>
                <a:lnTo>
                  <a:pt x="19" y="15"/>
                </a:lnTo>
                <a:lnTo>
                  <a:pt x="19" y="7"/>
                </a:lnTo>
                <a:lnTo>
                  <a:pt x="19" y="14"/>
                </a:lnTo>
                <a:lnTo>
                  <a:pt x="20" y="12"/>
                </a:lnTo>
                <a:lnTo>
                  <a:pt x="20" y="22"/>
                </a:lnTo>
                <a:lnTo>
                  <a:pt x="20" y="6"/>
                </a:lnTo>
                <a:lnTo>
                  <a:pt x="20" y="9"/>
                </a:lnTo>
                <a:lnTo>
                  <a:pt x="21" y="10"/>
                </a:lnTo>
                <a:lnTo>
                  <a:pt x="21" y="15"/>
                </a:lnTo>
                <a:lnTo>
                  <a:pt x="21" y="7"/>
                </a:lnTo>
                <a:lnTo>
                  <a:pt x="21" y="14"/>
                </a:lnTo>
                <a:lnTo>
                  <a:pt x="23" y="15"/>
                </a:lnTo>
                <a:lnTo>
                  <a:pt x="23" y="19"/>
                </a:lnTo>
                <a:lnTo>
                  <a:pt x="23" y="7"/>
                </a:lnTo>
                <a:lnTo>
                  <a:pt x="23" y="15"/>
                </a:lnTo>
                <a:lnTo>
                  <a:pt x="24" y="14"/>
                </a:lnTo>
                <a:lnTo>
                  <a:pt x="24" y="17"/>
                </a:lnTo>
                <a:lnTo>
                  <a:pt x="24" y="9"/>
                </a:lnTo>
                <a:lnTo>
                  <a:pt x="24" y="14"/>
                </a:lnTo>
                <a:lnTo>
                  <a:pt x="25" y="16"/>
                </a:lnTo>
                <a:lnTo>
                  <a:pt x="25" y="25"/>
                </a:lnTo>
                <a:lnTo>
                  <a:pt x="25" y="2"/>
                </a:lnTo>
                <a:lnTo>
                  <a:pt x="25" y="15"/>
                </a:lnTo>
                <a:lnTo>
                  <a:pt x="26" y="17"/>
                </a:lnTo>
                <a:lnTo>
                  <a:pt x="26" y="19"/>
                </a:lnTo>
                <a:lnTo>
                  <a:pt x="26" y="6"/>
                </a:lnTo>
                <a:lnTo>
                  <a:pt x="26" y="14"/>
                </a:lnTo>
                <a:lnTo>
                  <a:pt x="28" y="12"/>
                </a:lnTo>
                <a:lnTo>
                  <a:pt x="28" y="15"/>
                </a:lnTo>
                <a:lnTo>
                  <a:pt x="28" y="7"/>
                </a:lnTo>
                <a:lnTo>
                  <a:pt x="28" y="14"/>
                </a:lnTo>
                <a:lnTo>
                  <a:pt x="29" y="15"/>
                </a:lnTo>
                <a:lnTo>
                  <a:pt x="29" y="16"/>
                </a:lnTo>
                <a:lnTo>
                  <a:pt x="29" y="9"/>
                </a:lnTo>
                <a:lnTo>
                  <a:pt x="30" y="7"/>
                </a:lnTo>
                <a:lnTo>
                  <a:pt x="30" y="19"/>
                </a:lnTo>
                <a:lnTo>
                  <a:pt x="30" y="6"/>
                </a:lnTo>
                <a:lnTo>
                  <a:pt x="30" y="10"/>
                </a:lnTo>
                <a:lnTo>
                  <a:pt x="31" y="11"/>
                </a:lnTo>
                <a:lnTo>
                  <a:pt x="31" y="14"/>
                </a:lnTo>
                <a:lnTo>
                  <a:pt x="31" y="9"/>
                </a:lnTo>
                <a:lnTo>
                  <a:pt x="31" y="12"/>
                </a:lnTo>
                <a:lnTo>
                  <a:pt x="33" y="11"/>
                </a:lnTo>
                <a:lnTo>
                  <a:pt x="33" y="15"/>
                </a:lnTo>
                <a:lnTo>
                  <a:pt x="33" y="7"/>
                </a:lnTo>
                <a:lnTo>
                  <a:pt x="33" y="14"/>
                </a:lnTo>
                <a:lnTo>
                  <a:pt x="34" y="15"/>
                </a:lnTo>
                <a:lnTo>
                  <a:pt x="34" y="16"/>
                </a:lnTo>
                <a:lnTo>
                  <a:pt x="34" y="7"/>
                </a:lnTo>
                <a:lnTo>
                  <a:pt x="34" y="12"/>
                </a:lnTo>
                <a:lnTo>
                  <a:pt x="35" y="14"/>
                </a:lnTo>
                <a:lnTo>
                  <a:pt x="35" y="16"/>
                </a:lnTo>
                <a:lnTo>
                  <a:pt x="35" y="0"/>
                </a:lnTo>
                <a:lnTo>
                  <a:pt x="35" y="7"/>
                </a:lnTo>
                <a:lnTo>
                  <a:pt x="36" y="10"/>
                </a:lnTo>
                <a:lnTo>
                  <a:pt x="36" y="19"/>
                </a:lnTo>
                <a:lnTo>
                  <a:pt x="36" y="6"/>
                </a:lnTo>
                <a:lnTo>
                  <a:pt x="36" y="10"/>
                </a:lnTo>
                <a:lnTo>
                  <a:pt x="38" y="11"/>
                </a:lnTo>
                <a:lnTo>
                  <a:pt x="38" y="19"/>
                </a:lnTo>
                <a:lnTo>
                  <a:pt x="38" y="9"/>
                </a:lnTo>
                <a:lnTo>
                  <a:pt x="38" y="14"/>
                </a:lnTo>
                <a:lnTo>
                  <a:pt x="39" y="16"/>
                </a:lnTo>
                <a:lnTo>
                  <a:pt x="39" y="17"/>
                </a:lnTo>
                <a:lnTo>
                  <a:pt x="39" y="6"/>
                </a:lnTo>
                <a:lnTo>
                  <a:pt x="39" y="11"/>
                </a:lnTo>
                <a:lnTo>
                  <a:pt x="40" y="10"/>
                </a:lnTo>
                <a:lnTo>
                  <a:pt x="40" y="21"/>
                </a:lnTo>
                <a:lnTo>
                  <a:pt x="40" y="1"/>
                </a:lnTo>
                <a:lnTo>
                  <a:pt x="40" y="12"/>
                </a:lnTo>
                <a:lnTo>
                  <a:pt x="41" y="14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75" name="Freeform 124"/>
          <p:cNvSpPr>
            <a:spLocks/>
          </p:cNvSpPr>
          <p:nvPr/>
        </p:nvSpPr>
        <p:spPr bwMode="auto">
          <a:xfrm>
            <a:off x="7224713" y="1208088"/>
            <a:ext cx="153987" cy="73025"/>
          </a:xfrm>
          <a:custGeom>
            <a:avLst/>
            <a:gdLst>
              <a:gd name="T0" fmla="*/ 0 w 44"/>
              <a:gd name="T1" fmla="*/ 2147483646 h 21"/>
              <a:gd name="T2" fmla="*/ 2147483646 w 44"/>
              <a:gd name="T3" fmla="*/ 2147483646 h 21"/>
              <a:gd name="T4" fmla="*/ 2147483646 w 44"/>
              <a:gd name="T5" fmla="*/ 2147483646 h 21"/>
              <a:gd name="T6" fmla="*/ 2147483646 w 44"/>
              <a:gd name="T7" fmla="*/ 2147483646 h 21"/>
              <a:gd name="T8" fmla="*/ 2147483646 w 44"/>
              <a:gd name="T9" fmla="*/ 2147483646 h 21"/>
              <a:gd name="T10" fmla="*/ 2147483646 w 44"/>
              <a:gd name="T11" fmla="*/ 2147483646 h 21"/>
              <a:gd name="T12" fmla="*/ 2147483646 w 44"/>
              <a:gd name="T13" fmla="*/ 2147483646 h 21"/>
              <a:gd name="T14" fmla="*/ 2147483646 w 44"/>
              <a:gd name="T15" fmla="*/ 2147483646 h 21"/>
              <a:gd name="T16" fmla="*/ 2147483646 w 44"/>
              <a:gd name="T17" fmla="*/ 2147483646 h 21"/>
              <a:gd name="T18" fmla="*/ 2147483646 w 44"/>
              <a:gd name="T19" fmla="*/ 2147483646 h 21"/>
              <a:gd name="T20" fmla="*/ 2147483646 w 44"/>
              <a:gd name="T21" fmla="*/ 2147483646 h 21"/>
              <a:gd name="T22" fmla="*/ 2147483646 w 44"/>
              <a:gd name="T23" fmla="*/ 2147483646 h 21"/>
              <a:gd name="T24" fmla="*/ 2147483646 w 44"/>
              <a:gd name="T25" fmla="*/ 2147483646 h 21"/>
              <a:gd name="T26" fmla="*/ 2147483646 w 44"/>
              <a:gd name="T27" fmla="*/ 2147483646 h 21"/>
              <a:gd name="T28" fmla="*/ 2147483646 w 44"/>
              <a:gd name="T29" fmla="*/ 2147483646 h 21"/>
              <a:gd name="T30" fmla="*/ 2147483646 w 44"/>
              <a:gd name="T31" fmla="*/ 2147483646 h 21"/>
              <a:gd name="T32" fmla="*/ 2147483646 w 44"/>
              <a:gd name="T33" fmla="*/ 2147483646 h 21"/>
              <a:gd name="T34" fmla="*/ 2147483646 w 44"/>
              <a:gd name="T35" fmla="*/ 2147483646 h 21"/>
              <a:gd name="T36" fmla="*/ 2147483646 w 44"/>
              <a:gd name="T37" fmla="*/ 2147483646 h 21"/>
              <a:gd name="T38" fmla="*/ 2147483646 w 44"/>
              <a:gd name="T39" fmla="*/ 2147483646 h 21"/>
              <a:gd name="T40" fmla="*/ 2147483646 w 44"/>
              <a:gd name="T41" fmla="*/ 2147483646 h 21"/>
              <a:gd name="T42" fmla="*/ 2147483646 w 44"/>
              <a:gd name="T43" fmla="*/ 2147483646 h 21"/>
              <a:gd name="T44" fmla="*/ 2147483646 w 44"/>
              <a:gd name="T45" fmla="*/ 2147483646 h 21"/>
              <a:gd name="T46" fmla="*/ 2147483646 w 44"/>
              <a:gd name="T47" fmla="*/ 2147483646 h 21"/>
              <a:gd name="T48" fmla="*/ 2147483646 w 44"/>
              <a:gd name="T49" fmla="*/ 2147483646 h 21"/>
              <a:gd name="T50" fmla="*/ 2147483646 w 44"/>
              <a:gd name="T51" fmla="*/ 2147483646 h 21"/>
              <a:gd name="T52" fmla="*/ 2147483646 w 44"/>
              <a:gd name="T53" fmla="*/ 2147483646 h 21"/>
              <a:gd name="T54" fmla="*/ 2147483646 w 44"/>
              <a:gd name="T55" fmla="*/ 2147483646 h 21"/>
              <a:gd name="T56" fmla="*/ 2147483646 w 44"/>
              <a:gd name="T57" fmla="*/ 2147483646 h 21"/>
              <a:gd name="T58" fmla="*/ 2147483646 w 44"/>
              <a:gd name="T59" fmla="*/ 0 h 21"/>
              <a:gd name="T60" fmla="*/ 2147483646 w 44"/>
              <a:gd name="T61" fmla="*/ 2147483646 h 21"/>
              <a:gd name="T62" fmla="*/ 2147483646 w 44"/>
              <a:gd name="T63" fmla="*/ 2147483646 h 21"/>
              <a:gd name="T64" fmla="*/ 2147483646 w 44"/>
              <a:gd name="T65" fmla="*/ 2147483646 h 21"/>
              <a:gd name="T66" fmla="*/ 2147483646 w 44"/>
              <a:gd name="T67" fmla="*/ 2147483646 h 21"/>
              <a:gd name="T68" fmla="*/ 2147483646 w 44"/>
              <a:gd name="T69" fmla="*/ 2147483646 h 21"/>
              <a:gd name="T70" fmla="*/ 2147483646 w 44"/>
              <a:gd name="T71" fmla="*/ 2147483646 h 21"/>
              <a:gd name="T72" fmla="*/ 2147483646 w 44"/>
              <a:gd name="T73" fmla="*/ 2147483646 h 21"/>
              <a:gd name="T74" fmla="*/ 2147483646 w 44"/>
              <a:gd name="T75" fmla="*/ 2147483646 h 21"/>
              <a:gd name="T76" fmla="*/ 2147483646 w 44"/>
              <a:gd name="T77" fmla="*/ 2147483646 h 21"/>
              <a:gd name="T78" fmla="*/ 2147483646 w 44"/>
              <a:gd name="T79" fmla="*/ 2147483646 h 21"/>
              <a:gd name="T80" fmla="*/ 2147483646 w 44"/>
              <a:gd name="T81" fmla="*/ 2147483646 h 21"/>
              <a:gd name="T82" fmla="*/ 2147483646 w 44"/>
              <a:gd name="T83" fmla="*/ 2147483646 h 2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4"/>
              <a:gd name="T127" fmla="*/ 0 h 21"/>
              <a:gd name="T128" fmla="*/ 44 w 44"/>
              <a:gd name="T129" fmla="*/ 21 h 2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4" h="21">
                <a:moveTo>
                  <a:pt x="0" y="13"/>
                </a:moveTo>
                <a:lnTo>
                  <a:pt x="0" y="20"/>
                </a:lnTo>
                <a:lnTo>
                  <a:pt x="0" y="5"/>
                </a:lnTo>
                <a:lnTo>
                  <a:pt x="0" y="9"/>
                </a:lnTo>
                <a:lnTo>
                  <a:pt x="2" y="13"/>
                </a:lnTo>
                <a:lnTo>
                  <a:pt x="2" y="16"/>
                </a:lnTo>
                <a:lnTo>
                  <a:pt x="2" y="13"/>
                </a:lnTo>
                <a:lnTo>
                  <a:pt x="3" y="9"/>
                </a:lnTo>
                <a:lnTo>
                  <a:pt x="3" y="14"/>
                </a:lnTo>
                <a:lnTo>
                  <a:pt x="3" y="8"/>
                </a:lnTo>
                <a:lnTo>
                  <a:pt x="3" y="11"/>
                </a:lnTo>
                <a:lnTo>
                  <a:pt x="4" y="13"/>
                </a:lnTo>
                <a:lnTo>
                  <a:pt x="4" y="16"/>
                </a:lnTo>
                <a:lnTo>
                  <a:pt x="4" y="11"/>
                </a:lnTo>
                <a:lnTo>
                  <a:pt x="4" y="14"/>
                </a:lnTo>
                <a:lnTo>
                  <a:pt x="5" y="13"/>
                </a:lnTo>
                <a:lnTo>
                  <a:pt x="5" y="18"/>
                </a:lnTo>
                <a:lnTo>
                  <a:pt x="5" y="6"/>
                </a:lnTo>
                <a:lnTo>
                  <a:pt x="5" y="9"/>
                </a:lnTo>
                <a:lnTo>
                  <a:pt x="7" y="8"/>
                </a:lnTo>
                <a:lnTo>
                  <a:pt x="7" y="14"/>
                </a:lnTo>
                <a:lnTo>
                  <a:pt x="7" y="6"/>
                </a:lnTo>
                <a:lnTo>
                  <a:pt x="8" y="6"/>
                </a:lnTo>
                <a:lnTo>
                  <a:pt x="8" y="16"/>
                </a:lnTo>
                <a:lnTo>
                  <a:pt x="8" y="10"/>
                </a:lnTo>
                <a:lnTo>
                  <a:pt x="9" y="11"/>
                </a:lnTo>
                <a:lnTo>
                  <a:pt x="9" y="6"/>
                </a:lnTo>
                <a:lnTo>
                  <a:pt x="9" y="16"/>
                </a:lnTo>
                <a:lnTo>
                  <a:pt x="10" y="18"/>
                </a:lnTo>
                <a:lnTo>
                  <a:pt x="10" y="19"/>
                </a:lnTo>
                <a:lnTo>
                  <a:pt x="10" y="8"/>
                </a:lnTo>
                <a:lnTo>
                  <a:pt x="10" y="15"/>
                </a:lnTo>
                <a:lnTo>
                  <a:pt x="12" y="14"/>
                </a:lnTo>
                <a:lnTo>
                  <a:pt x="12" y="15"/>
                </a:lnTo>
                <a:lnTo>
                  <a:pt x="12" y="6"/>
                </a:lnTo>
                <a:lnTo>
                  <a:pt x="12" y="10"/>
                </a:lnTo>
                <a:lnTo>
                  <a:pt x="13" y="14"/>
                </a:lnTo>
                <a:lnTo>
                  <a:pt x="13" y="16"/>
                </a:lnTo>
                <a:lnTo>
                  <a:pt x="13" y="6"/>
                </a:lnTo>
                <a:lnTo>
                  <a:pt x="13" y="11"/>
                </a:lnTo>
                <a:lnTo>
                  <a:pt x="14" y="10"/>
                </a:lnTo>
                <a:lnTo>
                  <a:pt x="14" y="4"/>
                </a:lnTo>
                <a:lnTo>
                  <a:pt x="14" y="18"/>
                </a:lnTo>
                <a:lnTo>
                  <a:pt x="15" y="20"/>
                </a:lnTo>
                <a:lnTo>
                  <a:pt x="15" y="8"/>
                </a:lnTo>
                <a:lnTo>
                  <a:pt x="15" y="11"/>
                </a:lnTo>
                <a:lnTo>
                  <a:pt x="17" y="10"/>
                </a:lnTo>
                <a:lnTo>
                  <a:pt x="17" y="14"/>
                </a:lnTo>
                <a:lnTo>
                  <a:pt x="17" y="5"/>
                </a:lnTo>
                <a:lnTo>
                  <a:pt x="17" y="8"/>
                </a:lnTo>
                <a:lnTo>
                  <a:pt x="18" y="10"/>
                </a:lnTo>
                <a:lnTo>
                  <a:pt x="18" y="16"/>
                </a:lnTo>
                <a:lnTo>
                  <a:pt x="18" y="9"/>
                </a:lnTo>
                <a:lnTo>
                  <a:pt x="18" y="13"/>
                </a:lnTo>
                <a:lnTo>
                  <a:pt x="19" y="14"/>
                </a:lnTo>
                <a:lnTo>
                  <a:pt x="19" y="15"/>
                </a:lnTo>
                <a:lnTo>
                  <a:pt x="19" y="4"/>
                </a:lnTo>
                <a:lnTo>
                  <a:pt x="19" y="13"/>
                </a:lnTo>
                <a:lnTo>
                  <a:pt x="20" y="11"/>
                </a:lnTo>
                <a:lnTo>
                  <a:pt x="20" y="15"/>
                </a:lnTo>
                <a:lnTo>
                  <a:pt x="20" y="8"/>
                </a:lnTo>
                <a:lnTo>
                  <a:pt x="20" y="11"/>
                </a:lnTo>
                <a:lnTo>
                  <a:pt x="22" y="13"/>
                </a:lnTo>
                <a:lnTo>
                  <a:pt x="22" y="8"/>
                </a:lnTo>
                <a:lnTo>
                  <a:pt x="22" y="14"/>
                </a:lnTo>
                <a:lnTo>
                  <a:pt x="23" y="14"/>
                </a:lnTo>
                <a:lnTo>
                  <a:pt x="23" y="4"/>
                </a:lnTo>
                <a:lnTo>
                  <a:pt x="23" y="5"/>
                </a:lnTo>
                <a:lnTo>
                  <a:pt x="24" y="6"/>
                </a:lnTo>
                <a:lnTo>
                  <a:pt x="24" y="15"/>
                </a:lnTo>
                <a:lnTo>
                  <a:pt x="24" y="6"/>
                </a:lnTo>
                <a:lnTo>
                  <a:pt x="24" y="10"/>
                </a:lnTo>
                <a:lnTo>
                  <a:pt x="25" y="9"/>
                </a:lnTo>
                <a:lnTo>
                  <a:pt x="25" y="15"/>
                </a:lnTo>
                <a:lnTo>
                  <a:pt x="25" y="4"/>
                </a:lnTo>
                <a:lnTo>
                  <a:pt x="25" y="10"/>
                </a:lnTo>
                <a:lnTo>
                  <a:pt x="27" y="11"/>
                </a:lnTo>
                <a:lnTo>
                  <a:pt x="27" y="16"/>
                </a:lnTo>
                <a:lnTo>
                  <a:pt x="27" y="5"/>
                </a:lnTo>
                <a:lnTo>
                  <a:pt x="27" y="11"/>
                </a:lnTo>
                <a:lnTo>
                  <a:pt x="28" y="11"/>
                </a:lnTo>
                <a:lnTo>
                  <a:pt x="28" y="14"/>
                </a:lnTo>
                <a:lnTo>
                  <a:pt x="28" y="8"/>
                </a:lnTo>
                <a:lnTo>
                  <a:pt x="28" y="13"/>
                </a:lnTo>
                <a:lnTo>
                  <a:pt x="29" y="9"/>
                </a:lnTo>
                <a:lnTo>
                  <a:pt x="29" y="6"/>
                </a:lnTo>
                <a:lnTo>
                  <a:pt x="29" y="21"/>
                </a:lnTo>
                <a:lnTo>
                  <a:pt x="30" y="21"/>
                </a:lnTo>
                <a:lnTo>
                  <a:pt x="30" y="0"/>
                </a:lnTo>
                <a:lnTo>
                  <a:pt x="30" y="9"/>
                </a:lnTo>
                <a:lnTo>
                  <a:pt x="32" y="10"/>
                </a:lnTo>
                <a:lnTo>
                  <a:pt x="32" y="16"/>
                </a:lnTo>
                <a:lnTo>
                  <a:pt x="32" y="13"/>
                </a:lnTo>
                <a:lnTo>
                  <a:pt x="33" y="14"/>
                </a:lnTo>
                <a:lnTo>
                  <a:pt x="33" y="8"/>
                </a:lnTo>
                <a:lnTo>
                  <a:pt x="33" y="10"/>
                </a:lnTo>
                <a:lnTo>
                  <a:pt x="34" y="11"/>
                </a:lnTo>
                <a:lnTo>
                  <a:pt x="34" y="18"/>
                </a:lnTo>
                <a:lnTo>
                  <a:pt x="34" y="8"/>
                </a:lnTo>
                <a:lnTo>
                  <a:pt x="34" y="16"/>
                </a:lnTo>
                <a:lnTo>
                  <a:pt x="35" y="18"/>
                </a:lnTo>
                <a:lnTo>
                  <a:pt x="35" y="8"/>
                </a:lnTo>
                <a:lnTo>
                  <a:pt x="35" y="11"/>
                </a:lnTo>
                <a:lnTo>
                  <a:pt x="37" y="10"/>
                </a:lnTo>
                <a:lnTo>
                  <a:pt x="37" y="16"/>
                </a:lnTo>
                <a:lnTo>
                  <a:pt x="37" y="9"/>
                </a:lnTo>
                <a:lnTo>
                  <a:pt x="37" y="10"/>
                </a:lnTo>
                <a:lnTo>
                  <a:pt x="38" y="9"/>
                </a:lnTo>
                <a:lnTo>
                  <a:pt x="38" y="6"/>
                </a:lnTo>
                <a:lnTo>
                  <a:pt x="38" y="15"/>
                </a:lnTo>
                <a:lnTo>
                  <a:pt x="39" y="14"/>
                </a:lnTo>
                <a:lnTo>
                  <a:pt x="39" y="15"/>
                </a:lnTo>
                <a:lnTo>
                  <a:pt x="39" y="5"/>
                </a:lnTo>
                <a:lnTo>
                  <a:pt x="39" y="13"/>
                </a:lnTo>
                <a:lnTo>
                  <a:pt x="40" y="11"/>
                </a:lnTo>
                <a:lnTo>
                  <a:pt x="40" y="20"/>
                </a:lnTo>
                <a:lnTo>
                  <a:pt x="40" y="8"/>
                </a:lnTo>
                <a:lnTo>
                  <a:pt x="40" y="11"/>
                </a:lnTo>
                <a:lnTo>
                  <a:pt x="42" y="10"/>
                </a:lnTo>
                <a:lnTo>
                  <a:pt x="42" y="15"/>
                </a:lnTo>
                <a:lnTo>
                  <a:pt x="42" y="6"/>
                </a:lnTo>
                <a:lnTo>
                  <a:pt x="42" y="8"/>
                </a:lnTo>
                <a:lnTo>
                  <a:pt x="43" y="10"/>
                </a:lnTo>
                <a:lnTo>
                  <a:pt x="43" y="16"/>
                </a:lnTo>
                <a:lnTo>
                  <a:pt x="43" y="8"/>
                </a:lnTo>
                <a:lnTo>
                  <a:pt x="43" y="13"/>
                </a:lnTo>
                <a:lnTo>
                  <a:pt x="44" y="11"/>
                </a:lnTo>
              </a:path>
            </a:pathLst>
          </a:custGeom>
          <a:noFill/>
          <a:ln w="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76" name="Rectangle 128"/>
          <p:cNvSpPr>
            <a:spLocks noChangeArrowheads="1"/>
          </p:cNvSpPr>
          <p:nvPr/>
        </p:nvSpPr>
        <p:spPr bwMode="auto">
          <a:xfrm>
            <a:off x="981075" y="3903663"/>
            <a:ext cx="6550025" cy="1506537"/>
          </a:xfrm>
          <a:prstGeom prst="rect">
            <a:avLst/>
          </a:prstGeom>
          <a:noFill/>
          <a:ln w="0">
            <a:solidFill>
              <a:srgbClr val="FF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277" name="Line 130"/>
          <p:cNvSpPr>
            <a:spLocks noChangeShapeType="1"/>
          </p:cNvSpPr>
          <p:nvPr/>
        </p:nvSpPr>
        <p:spPr bwMode="auto">
          <a:xfrm>
            <a:off x="981075" y="541020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78" name="Line 132"/>
          <p:cNvSpPr>
            <a:spLocks noChangeShapeType="1"/>
          </p:cNvSpPr>
          <p:nvPr/>
        </p:nvSpPr>
        <p:spPr bwMode="auto">
          <a:xfrm flipV="1">
            <a:off x="981075" y="3903663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79" name="Line 133"/>
          <p:cNvSpPr>
            <a:spLocks noChangeShapeType="1"/>
          </p:cNvSpPr>
          <p:nvPr/>
        </p:nvSpPr>
        <p:spPr bwMode="auto">
          <a:xfrm>
            <a:off x="981075" y="541020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80" name="Line 134"/>
          <p:cNvSpPr>
            <a:spLocks noChangeShapeType="1"/>
          </p:cNvSpPr>
          <p:nvPr/>
        </p:nvSpPr>
        <p:spPr bwMode="auto">
          <a:xfrm flipV="1">
            <a:off x="981075" y="3903663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81" name="Line 135"/>
          <p:cNvSpPr>
            <a:spLocks noChangeShapeType="1"/>
          </p:cNvSpPr>
          <p:nvPr/>
        </p:nvSpPr>
        <p:spPr bwMode="auto">
          <a:xfrm flipV="1">
            <a:off x="981075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82" name="Line 136"/>
          <p:cNvSpPr>
            <a:spLocks noChangeShapeType="1"/>
          </p:cNvSpPr>
          <p:nvPr/>
        </p:nvSpPr>
        <p:spPr bwMode="auto">
          <a:xfrm>
            <a:off x="962025" y="3865563"/>
            <a:ext cx="3175" cy="587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83" name="Rectangle 137"/>
          <p:cNvSpPr>
            <a:spLocks noChangeArrowheads="1"/>
          </p:cNvSpPr>
          <p:nvPr/>
        </p:nvSpPr>
        <p:spPr bwMode="auto">
          <a:xfrm>
            <a:off x="966788" y="5424488"/>
            <a:ext cx="698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84" name="Line 138"/>
          <p:cNvSpPr>
            <a:spLocks noChangeShapeType="1"/>
          </p:cNvSpPr>
          <p:nvPr/>
        </p:nvSpPr>
        <p:spPr bwMode="auto">
          <a:xfrm flipV="1">
            <a:off x="1631950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85" name="Rectangle 140"/>
          <p:cNvSpPr>
            <a:spLocks noChangeArrowheads="1"/>
          </p:cNvSpPr>
          <p:nvPr/>
        </p:nvSpPr>
        <p:spPr bwMode="auto">
          <a:xfrm>
            <a:off x="1585913" y="54244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86" name="Line 141"/>
          <p:cNvSpPr>
            <a:spLocks noChangeShapeType="1"/>
          </p:cNvSpPr>
          <p:nvPr/>
        </p:nvSpPr>
        <p:spPr bwMode="auto">
          <a:xfrm flipV="1">
            <a:off x="2287588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87" name="Rectangle 143"/>
          <p:cNvSpPr>
            <a:spLocks noChangeArrowheads="1"/>
          </p:cNvSpPr>
          <p:nvPr/>
        </p:nvSpPr>
        <p:spPr bwMode="auto">
          <a:xfrm>
            <a:off x="2241550" y="542448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200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88" name="Line 144"/>
          <p:cNvSpPr>
            <a:spLocks noChangeShapeType="1"/>
          </p:cNvSpPr>
          <p:nvPr/>
        </p:nvSpPr>
        <p:spPr bwMode="auto">
          <a:xfrm flipV="1">
            <a:off x="2941638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89" name="Rectangle 146"/>
          <p:cNvSpPr>
            <a:spLocks noChangeArrowheads="1"/>
          </p:cNvSpPr>
          <p:nvPr/>
        </p:nvSpPr>
        <p:spPr bwMode="auto">
          <a:xfrm>
            <a:off x="2900363" y="542448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300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90" name="Line 147"/>
          <p:cNvSpPr>
            <a:spLocks noChangeShapeType="1"/>
          </p:cNvSpPr>
          <p:nvPr/>
        </p:nvSpPr>
        <p:spPr bwMode="auto">
          <a:xfrm flipV="1">
            <a:off x="3597275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91" name="Rectangle 149"/>
          <p:cNvSpPr>
            <a:spLocks noChangeArrowheads="1"/>
          </p:cNvSpPr>
          <p:nvPr/>
        </p:nvSpPr>
        <p:spPr bwMode="auto">
          <a:xfrm>
            <a:off x="3554413" y="54244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92" name="Line 150"/>
          <p:cNvSpPr>
            <a:spLocks noChangeShapeType="1"/>
          </p:cNvSpPr>
          <p:nvPr/>
        </p:nvSpPr>
        <p:spPr bwMode="auto">
          <a:xfrm flipV="1">
            <a:off x="4256088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93" name="Rectangle 152"/>
          <p:cNvSpPr>
            <a:spLocks noChangeArrowheads="1"/>
          </p:cNvSpPr>
          <p:nvPr/>
        </p:nvSpPr>
        <p:spPr bwMode="auto">
          <a:xfrm>
            <a:off x="4210050" y="542448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94" name="Line 153"/>
          <p:cNvSpPr>
            <a:spLocks noChangeShapeType="1"/>
          </p:cNvSpPr>
          <p:nvPr/>
        </p:nvSpPr>
        <p:spPr bwMode="auto">
          <a:xfrm flipV="1">
            <a:off x="4906963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95" name="Rectangle 155"/>
          <p:cNvSpPr>
            <a:spLocks noChangeArrowheads="1"/>
          </p:cNvSpPr>
          <p:nvPr/>
        </p:nvSpPr>
        <p:spPr bwMode="auto">
          <a:xfrm>
            <a:off x="4860925" y="54244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96" name="Line 156"/>
          <p:cNvSpPr>
            <a:spLocks noChangeShapeType="1"/>
          </p:cNvSpPr>
          <p:nvPr/>
        </p:nvSpPr>
        <p:spPr bwMode="auto">
          <a:xfrm flipV="1">
            <a:off x="5562600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97" name="Rectangle 158"/>
          <p:cNvSpPr>
            <a:spLocks noChangeArrowheads="1"/>
          </p:cNvSpPr>
          <p:nvPr/>
        </p:nvSpPr>
        <p:spPr bwMode="auto">
          <a:xfrm>
            <a:off x="5516563" y="542448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298" name="Line 159"/>
          <p:cNvSpPr>
            <a:spLocks noChangeShapeType="1"/>
          </p:cNvSpPr>
          <p:nvPr/>
        </p:nvSpPr>
        <p:spPr bwMode="auto">
          <a:xfrm flipV="1">
            <a:off x="6216650" y="5346700"/>
            <a:ext cx="4763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299" name="Rectangle 161"/>
          <p:cNvSpPr>
            <a:spLocks noChangeArrowheads="1"/>
          </p:cNvSpPr>
          <p:nvPr/>
        </p:nvSpPr>
        <p:spPr bwMode="auto">
          <a:xfrm>
            <a:off x="6175375" y="542448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800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300" name="Line 162"/>
          <p:cNvSpPr>
            <a:spLocks noChangeShapeType="1"/>
          </p:cNvSpPr>
          <p:nvPr/>
        </p:nvSpPr>
        <p:spPr bwMode="auto">
          <a:xfrm flipV="1">
            <a:off x="6872288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1" name="Rectangle 164"/>
          <p:cNvSpPr>
            <a:spLocks noChangeArrowheads="1"/>
          </p:cNvSpPr>
          <p:nvPr/>
        </p:nvSpPr>
        <p:spPr bwMode="auto">
          <a:xfrm>
            <a:off x="6829425" y="54244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900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302" name="Line 165"/>
          <p:cNvSpPr>
            <a:spLocks noChangeShapeType="1"/>
          </p:cNvSpPr>
          <p:nvPr/>
        </p:nvSpPr>
        <p:spPr bwMode="auto">
          <a:xfrm flipV="1">
            <a:off x="7531100" y="53467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3" name="Rectangle 167"/>
          <p:cNvSpPr>
            <a:spLocks noChangeArrowheads="1"/>
          </p:cNvSpPr>
          <p:nvPr/>
        </p:nvSpPr>
        <p:spPr bwMode="auto">
          <a:xfrm>
            <a:off x="7467600" y="5424488"/>
            <a:ext cx="2809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3304" name="Line 168"/>
          <p:cNvSpPr>
            <a:spLocks noChangeShapeType="1"/>
          </p:cNvSpPr>
          <p:nvPr/>
        </p:nvSpPr>
        <p:spPr bwMode="auto">
          <a:xfrm>
            <a:off x="981075" y="5410200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5" name="Line 169"/>
          <p:cNvSpPr>
            <a:spLocks noChangeShapeType="1"/>
          </p:cNvSpPr>
          <p:nvPr/>
        </p:nvSpPr>
        <p:spPr bwMode="auto">
          <a:xfrm flipH="1">
            <a:off x="7464425" y="5410200"/>
            <a:ext cx="666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6" name="Rectangle 170"/>
          <p:cNvSpPr>
            <a:spLocks noChangeArrowheads="1"/>
          </p:cNvSpPr>
          <p:nvPr/>
        </p:nvSpPr>
        <p:spPr bwMode="auto">
          <a:xfrm>
            <a:off x="703263" y="5375275"/>
            <a:ext cx="777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307" name="Line 171"/>
          <p:cNvSpPr>
            <a:spLocks noChangeShapeType="1"/>
          </p:cNvSpPr>
          <p:nvPr/>
        </p:nvSpPr>
        <p:spPr bwMode="auto">
          <a:xfrm>
            <a:off x="981075" y="524192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8" name="Line 174"/>
          <p:cNvSpPr>
            <a:spLocks noChangeShapeType="1"/>
          </p:cNvSpPr>
          <p:nvPr/>
        </p:nvSpPr>
        <p:spPr bwMode="auto">
          <a:xfrm>
            <a:off x="981075" y="507206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09" name="Rectangle 176"/>
          <p:cNvSpPr>
            <a:spLocks noChangeArrowheads="1"/>
          </p:cNvSpPr>
          <p:nvPr/>
        </p:nvSpPr>
        <p:spPr bwMode="auto">
          <a:xfrm>
            <a:off x="696913" y="503713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1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310" name="Line 177"/>
          <p:cNvSpPr>
            <a:spLocks noChangeShapeType="1"/>
          </p:cNvSpPr>
          <p:nvPr/>
        </p:nvSpPr>
        <p:spPr bwMode="auto">
          <a:xfrm>
            <a:off x="981075" y="490696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1" name="Line 180"/>
          <p:cNvSpPr>
            <a:spLocks noChangeShapeType="1"/>
          </p:cNvSpPr>
          <p:nvPr/>
        </p:nvSpPr>
        <p:spPr bwMode="auto">
          <a:xfrm>
            <a:off x="981075" y="4737100"/>
            <a:ext cx="58738" cy="47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2" name="Rectangle 182"/>
          <p:cNvSpPr>
            <a:spLocks noChangeArrowheads="1"/>
          </p:cNvSpPr>
          <p:nvPr/>
        </p:nvSpPr>
        <p:spPr bwMode="auto">
          <a:xfrm>
            <a:off x="696913" y="4702175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2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313" name="Line 183"/>
          <p:cNvSpPr>
            <a:spLocks noChangeShapeType="1"/>
          </p:cNvSpPr>
          <p:nvPr/>
        </p:nvSpPr>
        <p:spPr bwMode="auto">
          <a:xfrm>
            <a:off x="981075" y="4572000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4" name="Line 186"/>
          <p:cNvSpPr>
            <a:spLocks noChangeShapeType="1"/>
          </p:cNvSpPr>
          <p:nvPr/>
        </p:nvSpPr>
        <p:spPr bwMode="auto">
          <a:xfrm>
            <a:off x="981075" y="440372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5" name="Rectangle 188"/>
          <p:cNvSpPr>
            <a:spLocks noChangeArrowheads="1"/>
          </p:cNvSpPr>
          <p:nvPr/>
        </p:nvSpPr>
        <p:spPr bwMode="auto">
          <a:xfrm>
            <a:off x="696913" y="4367213"/>
            <a:ext cx="76200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3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316" name="Line 189"/>
          <p:cNvSpPr>
            <a:spLocks noChangeShapeType="1"/>
          </p:cNvSpPr>
          <p:nvPr/>
        </p:nvSpPr>
        <p:spPr bwMode="auto">
          <a:xfrm>
            <a:off x="981075" y="4237038"/>
            <a:ext cx="58738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7" name="Line 192"/>
          <p:cNvSpPr>
            <a:spLocks noChangeShapeType="1"/>
          </p:cNvSpPr>
          <p:nvPr/>
        </p:nvSpPr>
        <p:spPr bwMode="auto">
          <a:xfrm>
            <a:off x="981075" y="406876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18" name="Rectangle 194"/>
          <p:cNvSpPr>
            <a:spLocks noChangeArrowheads="1"/>
          </p:cNvSpPr>
          <p:nvPr/>
        </p:nvSpPr>
        <p:spPr bwMode="auto">
          <a:xfrm>
            <a:off x="696913" y="403383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4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319" name="Line 195"/>
          <p:cNvSpPr>
            <a:spLocks noChangeShapeType="1"/>
          </p:cNvSpPr>
          <p:nvPr/>
        </p:nvSpPr>
        <p:spPr bwMode="auto">
          <a:xfrm>
            <a:off x="981075" y="390366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0" name="Rectangle 198"/>
          <p:cNvSpPr>
            <a:spLocks noChangeArrowheads="1"/>
          </p:cNvSpPr>
          <p:nvPr/>
        </p:nvSpPr>
        <p:spPr bwMode="auto">
          <a:xfrm>
            <a:off x="669925" y="3860800"/>
            <a:ext cx="2476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x 10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140" name="Rectangle 199"/>
          <p:cNvSpPr>
            <a:spLocks noChangeArrowheads="1"/>
          </p:cNvSpPr>
          <p:nvPr/>
        </p:nvSpPr>
        <p:spPr bwMode="auto">
          <a:xfrm>
            <a:off x="866775" y="3783013"/>
            <a:ext cx="111125" cy="16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50" dirty="0">
                <a:solidFill>
                  <a:srgbClr val="000000"/>
                </a:solidFill>
                <a:cs typeface="Times New Roman" pitchFamily="18" charset="0"/>
              </a:rPr>
              <a:t>-3</a:t>
            </a:r>
            <a:endParaRPr lang="en-US" sz="6000" dirty="0">
              <a:cs typeface="Times New Roman" pitchFamily="18" charset="0"/>
            </a:endParaRPr>
          </a:p>
        </p:txBody>
      </p:sp>
      <p:sp>
        <p:nvSpPr>
          <p:cNvPr id="93322" name="Line 201"/>
          <p:cNvSpPr>
            <a:spLocks noChangeShapeType="1"/>
          </p:cNvSpPr>
          <p:nvPr/>
        </p:nvSpPr>
        <p:spPr bwMode="auto">
          <a:xfrm>
            <a:off x="981075" y="541020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3" name="Line 203"/>
          <p:cNvSpPr>
            <a:spLocks noChangeShapeType="1"/>
          </p:cNvSpPr>
          <p:nvPr/>
        </p:nvSpPr>
        <p:spPr bwMode="auto">
          <a:xfrm flipV="1">
            <a:off x="981075" y="3903663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4" name="Freeform 204"/>
          <p:cNvSpPr>
            <a:spLocks/>
          </p:cNvSpPr>
          <p:nvPr/>
        </p:nvSpPr>
        <p:spPr bwMode="auto">
          <a:xfrm>
            <a:off x="981075" y="5089525"/>
            <a:ext cx="555625" cy="317500"/>
          </a:xfrm>
          <a:custGeom>
            <a:avLst/>
            <a:gdLst>
              <a:gd name="T0" fmla="*/ 2147483646 w 158"/>
              <a:gd name="T1" fmla="*/ 2147483646 h 90"/>
              <a:gd name="T2" fmla="*/ 2147483646 w 158"/>
              <a:gd name="T3" fmla="*/ 2147483646 h 90"/>
              <a:gd name="T4" fmla="*/ 2147483646 w 158"/>
              <a:gd name="T5" fmla="*/ 2147483646 h 90"/>
              <a:gd name="T6" fmla="*/ 2147483646 w 158"/>
              <a:gd name="T7" fmla="*/ 2147483646 h 90"/>
              <a:gd name="T8" fmla="*/ 2147483646 w 158"/>
              <a:gd name="T9" fmla="*/ 2147483646 h 90"/>
              <a:gd name="T10" fmla="*/ 2147483646 w 158"/>
              <a:gd name="T11" fmla="*/ 2147483646 h 90"/>
              <a:gd name="T12" fmla="*/ 2147483646 w 158"/>
              <a:gd name="T13" fmla="*/ 2147483646 h 90"/>
              <a:gd name="T14" fmla="*/ 2147483646 w 158"/>
              <a:gd name="T15" fmla="*/ 2147483646 h 90"/>
              <a:gd name="T16" fmla="*/ 2147483646 w 158"/>
              <a:gd name="T17" fmla="*/ 2147483646 h 90"/>
              <a:gd name="T18" fmla="*/ 2147483646 w 158"/>
              <a:gd name="T19" fmla="*/ 2147483646 h 90"/>
              <a:gd name="T20" fmla="*/ 2147483646 w 158"/>
              <a:gd name="T21" fmla="*/ 2147483646 h 90"/>
              <a:gd name="T22" fmla="*/ 2147483646 w 158"/>
              <a:gd name="T23" fmla="*/ 2147483646 h 90"/>
              <a:gd name="T24" fmla="*/ 2147483646 w 158"/>
              <a:gd name="T25" fmla="*/ 2147483646 h 90"/>
              <a:gd name="T26" fmla="*/ 2147483646 w 158"/>
              <a:gd name="T27" fmla="*/ 2147483646 h 90"/>
              <a:gd name="T28" fmla="*/ 2147483646 w 158"/>
              <a:gd name="T29" fmla="*/ 2147483646 h 90"/>
              <a:gd name="T30" fmla="*/ 2147483646 w 158"/>
              <a:gd name="T31" fmla="*/ 2147483646 h 90"/>
              <a:gd name="T32" fmla="*/ 2147483646 w 158"/>
              <a:gd name="T33" fmla="*/ 2147483646 h 90"/>
              <a:gd name="T34" fmla="*/ 2147483646 w 158"/>
              <a:gd name="T35" fmla="*/ 2147483646 h 90"/>
              <a:gd name="T36" fmla="*/ 2147483646 w 158"/>
              <a:gd name="T37" fmla="*/ 2147483646 h 90"/>
              <a:gd name="T38" fmla="*/ 2147483646 w 158"/>
              <a:gd name="T39" fmla="*/ 2147483646 h 90"/>
              <a:gd name="T40" fmla="*/ 2147483646 w 158"/>
              <a:gd name="T41" fmla="*/ 2147483646 h 90"/>
              <a:gd name="T42" fmla="*/ 2147483646 w 158"/>
              <a:gd name="T43" fmla="*/ 2147483646 h 90"/>
              <a:gd name="T44" fmla="*/ 2147483646 w 158"/>
              <a:gd name="T45" fmla="*/ 2147483646 h 90"/>
              <a:gd name="T46" fmla="*/ 2147483646 w 158"/>
              <a:gd name="T47" fmla="*/ 2147483646 h 90"/>
              <a:gd name="T48" fmla="*/ 2147483646 w 158"/>
              <a:gd name="T49" fmla="*/ 2147483646 h 90"/>
              <a:gd name="T50" fmla="*/ 2147483646 w 158"/>
              <a:gd name="T51" fmla="*/ 2147483646 h 90"/>
              <a:gd name="T52" fmla="*/ 2147483646 w 158"/>
              <a:gd name="T53" fmla="*/ 2147483646 h 90"/>
              <a:gd name="T54" fmla="*/ 2147483646 w 158"/>
              <a:gd name="T55" fmla="*/ 2147483646 h 90"/>
              <a:gd name="T56" fmla="*/ 2147483646 w 158"/>
              <a:gd name="T57" fmla="*/ 2147483646 h 90"/>
              <a:gd name="T58" fmla="*/ 2147483646 w 158"/>
              <a:gd name="T59" fmla="*/ 0 h 90"/>
              <a:gd name="T60" fmla="*/ 2147483646 w 158"/>
              <a:gd name="T61" fmla="*/ 2147483646 h 90"/>
              <a:gd name="T62" fmla="*/ 2147483646 w 158"/>
              <a:gd name="T63" fmla="*/ 2147483646 h 90"/>
              <a:gd name="T64" fmla="*/ 2147483646 w 158"/>
              <a:gd name="T65" fmla="*/ 2147483646 h 90"/>
              <a:gd name="T66" fmla="*/ 2147483646 w 158"/>
              <a:gd name="T67" fmla="*/ 2147483646 h 90"/>
              <a:gd name="T68" fmla="*/ 2147483646 w 158"/>
              <a:gd name="T69" fmla="*/ 2147483646 h 90"/>
              <a:gd name="T70" fmla="*/ 2147483646 w 158"/>
              <a:gd name="T71" fmla="*/ 2147483646 h 90"/>
              <a:gd name="T72" fmla="*/ 2147483646 w 158"/>
              <a:gd name="T73" fmla="*/ 2147483646 h 90"/>
              <a:gd name="T74" fmla="*/ 2147483646 w 158"/>
              <a:gd name="T75" fmla="*/ 2147483646 h 90"/>
              <a:gd name="T76" fmla="*/ 2147483646 w 158"/>
              <a:gd name="T77" fmla="*/ 2147483646 h 90"/>
              <a:gd name="T78" fmla="*/ 2147483646 w 158"/>
              <a:gd name="T79" fmla="*/ 2147483646 h 90"/>
              <a:gd name="T80" fmla="*/ 2147483646 w 158"/>
              <a:gd name="T81" fmla="*/ 2147483646 h 90"/>
              <a:gd name="T82" fmla="*/ 2147483646 w 158"/>
              <a:gd name="T83" fmla="*/ 2147483646 h 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90"/>
              <a:gd name="T128" fmla="*/ 158 w 158"/>
              <a:gd name="T129" fmla="*/ 90 h 9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90">
                <a:moveTo>
                  <a:pt x="0" y="85"/>
                </a:moveTo>
                <a:lnTo>
                  <a:pt x="1" y="81"/>
                </a:lnTo>
                <a:lnTo>
                  <a:pt x="2" y="70"/>
                </a:lnTo>
                <a:lnTo>
                  <a:pt x="3" y="65"/>
                </a:lnTo>
                <a:lnTo>
                  <a:pt x="5" y="60"/>
                </a:lnTo>
                <a:lnTo>
                  <a:pt x="6" y="59"/>
                </a:lnTo>
                <a:lnTo>
                  <a:pt x="7" y="59"/>
                </a:lnTo>
                <a:lnTo>
                  <a:pt x="8" y="61"/>
                </a:lnTo>
                <a:lnTo>
                  <a:pt x="10" y="63"/>
                </a:lnTo>
                <a:lnTo>
                  <a:pt x="11" y="68"/>
                </a:lnTo>
                <a:lnTo>
                  <a:pt x="12" y="70"/>
                </a:lnTo>
                <a:lnTo>
                  <a:pt x="13" y="70"/>
                </a:lnTo>
                <a:lnTo>
                  <a:pt x="15" y="75"/>
                </a:lnTo>
                <a:lnTo>
                  <a:pt x="16" y="79"/>
                </a:lnTo>
                <a:lnTo>
                  <a:pt x="17" y="81"/>
                </a:lnTo>
                <a:lnTo>
                  <a:pt x="18" y="80"/>
                </a:lnTo>
                <a:lnTo>
                  <a:pt x="20" y="79"/>
                </a:lnTo>
                <a:lnTo>
                  <a:pt x="21" y="80"/>
                </a:lnTo>
                <a:lnTo>
                  <a:pt x="22" y="80"/>
                </a:lnTo>
                <a:lnTo>
                  <a:pt x="23" y="80"/>
                </a:lnTo>
                <a:lnTo>
                  <a:pt x="25" y="78"/>
                </a:lnTo>
                <a:lnTo>
                  <a:pt x="26" y="79"/>
                </a:lnTo>
                <a:lnTo>
                  <a:pt x="27" y="78"/>
                </a:lnTo>
                <a:lnTo>
                  <a:pt x="28" y="76"/>
                </a:lnTo>
                <a:lnTo>
                  <a:pt x="30" y="76"/>
                </a:lnTo>
                <a:lnTo>
                  <a:pt x="31" y="76"/>
                </a:lnTo>
                <a:lnTo>
                  <a:pt x="32" y="78"/>
                </a:lnTo>
                <a:lnTo>
                  <a:pt x="33" y="80"/>
                </a:lnTo>
                <a:lnTo>
                  <a:pt x="35" y="83"/>
                </a:lnTo>
                <a:lnTo>
                  <a:pt x="36" y="84"/>
                </a:lnTo>
                <a:lnTo>
                  <a:pt x="37" y="85"/>
                </a:lnTo>
                <a:lnTo>
                  <a:pt x="38" y="86"/>
                </a:lnTo>
                <a:lnTo>
                  <a:pt x="40" y="84"/>
                </a:lnTo>
                <a:lnTo>
                  <a:pt x="41" y="81"/>
                </a:lnTo>
                <a:lnTo>
                  <a:pt x="42" y="84"/>
                </a:lnTo>
                <a:lnTo>
                  <a:pt x="43" y="85"/>
                </a:lnTo>
                <a:lnTo>
                  <a:pt x="45" y="85"/>
                </a:lnTo>
                <a:lnTo>
                  <a:pt x="46" y="86"/>
                </a:lnTo>
                <a:lnTo>
                  <a:pt x="47" y="84"/>
                </a:lnTo>
                <a:lnTo>
                  <a:pt x="48" y="84"/>
                </a:lnTo>
                <a:lnTo>
                  <a:pt x="50" y="84"/>
                </a:lnTo>
                <a:lnTo>
                  <a:pt x="51" y="83"/>
                </a:lnTo>
                <a:lnTo>
                  <a:pt x="52" y="84"/>
                </a:lnTo>
                <a:lnTo>
                  <a:pt x="53" y="85"/>
                </a:lnTo>
                <a:lnTo>
                  <a:pt x="55" y="86"/>
                </a:lnTo>
                <a:lnTo>
                  <a:pt x="56" y="86"/>
                </a:lnTo>
                <a:lnTo>
                  <a:pt x="57" y="84"/>
                </a:lnTo>
                <a:lnTo>
                  <a:pt x="58" y="81"/>
                </a:lnTo>
                <a:lnTo>
                  <a:pt x="60" y="83"/>
                </a:lnTo>
                <a:lnTo>
                  <a:pt x="61" y="83"/>
                </a:lnTo>
                <a:lnTo>
                  <a:pt x="62" y="81"/>
                </a:lnTo>
                <a:lnTo>
                  <a:pt x="63" y="81"/>
                </a:lnTo>
                <a:lnTo>
                  <a:pt x="65" y="84"/>
                </a:lnTo>
                <a:lnTo>
                  <a:pt x="66" y="84"/>
                </a:lnTo>
                <a:lnTo>
                  <a:pt x="67" y="80"/>
                </a:lnTo>
                <a:lnTo>
                  <a:pt x="68" y="81"/>
                </a:lnTo>
                <a:lnTo>
                  <a:pt x="70" y="83"/>
                </a:lnTo>
                <a:lnTo>
                  <a:pt x="71" y="83"/>
                </a:lnTo>
                <a:lnTo>
                  <a:pt x="72" y="80"/>
                </a:lnTo>
                <a:lnTo>
                  <a:pt x="73" y="81"/>
                </a:lnTo>
                <a:lnTo>
                  <a:pt x="75" y="81"/>
                </a:lnTo>
                <a:lnTo>
                  <a:pt x="76" y="85"/>
                </a:lnTo>
                <a:lnTo>
                  <a:pt x="77" y="86"/>
                </a:lnTo>
                <a:lnTo>
                  <a:pt x="78" y="83"/>
                </a:lnTo>
                <a:lnTo>
                  <a:pt x="80" y="83"/>
                </a:lnTo>
                <a:lnTo>
                  <a:pt x="81" y="84"/>
                </a:lnTo>
                <a:lnTo>
                  <a:pt x="82" y="83"/>
                </a:lnTo>
                <a:lnTo>
                  <a:pt x="83" y="80"/>
                </a:lnTo>
                <a:lnTo>
                  <a:pt x="85" y="80"/>
                </a:lnTo>
                <a:lnTo>
                  <a:pt x="86" y="80"/>
                </a:lnTo>
                <a:lnTo>
                  <a:pt x="87" y="81"/>
                </a:lnTo>
                <a:lnTo>
                  <a:pt x="88" y="85"/>
                </a:lnTo>
                <a:lnTo>
                  <a:pt x="90" y="81"/>
                </a:lnTo>
                <a:lnTo>
                  <a:pt x="91" y="84"/>
                </a:lnTo>
                <a:lnTo>
                  <a:pt x="92" y="83"/>
                </a:lnTo>
                <a:lnTo>
                  <a:pt x="93" y="80"/>
                </a:lnTo>
                <a:lnTo>
                  <a:pt x="95" y="81"/>
                </a:lnTo>
                <a:lnTo>
                  <a:pt x="96" y="81"/>
                </a:lnTo>
                <a:lnTo>
                  <a:pt x="97" y="88"/>
                </a:lnTo>
                <a:lnTo>
                  <a:pt x="98" y="86"/>
                </a:lnTo>
                <a:lnTo>
                  <a:pt x="100" y="89"/>
                </a:lnTo>
                <a:lnTo>
                  <a:pt x="101" y="86"/>
                </a:lnTo>
                <a:lnTo>
                  <a:pt x="102" y="86"/>
                </a:lnTo>
                <a:lnTo>
                  <a:pt x="103" y="90"/>
                </a:lnTo>
                <a:lnTo>
                  <a:pt x="105" y="78"/>
                </a:lnTo>
                <a:lnTo>
                  <a:pt x="106" y="81"/>
                </a:lnTo>
                <a:lnTo>
                  <a:pt x="107" y="81"/>
                </a:lnTo>
                <a:lnTo>
                  <a:pt x="108" y="74"/>
                </a:lnTo>
                <a:lnTo>
                  <a:pt x="110" y="64"/>
                </a:lnTo>
                <a:lnTo>
                  <a:pt x="111" y="0"/>
                </a:lnTo>
                <a:lnTo>
                  <a:pt x="112" y="41"/>
                </a:lnTo>
                <a:lnTo>
                  <a:pt x="113" y="75"/>
                </a:lnTo>
                <a:lnTo>
                  <a:pt x="115" y="84"/>
                </a:lnTo>
                <a:lnTo>
                  <a:pt x="116" y="81"/>
                </a:lnTo>
                <a:lnTo>
                  <a:pt x="117" y="80"/>
                </a:lnTo>
                <a:lnTo>
                  <a:pt x="118" y="88"/>
                </a:lnTo>
                <a:lnTo>
                  <a:pt x="120" y="81"/>
                </a:lnTo>
                <a:lnTo>
                  <a:pt x="121" y="86"/>
                </a:lnTo>
                <a:lnTo>
                  <a:pt x="122" y="83"/>
                </a:lnTo>
                <a:lnTo>
                  <a:pt x="123" y="86"/>
                </a:lnTo>
                <a:lnTo>
                  <a:pt x="125" y="84"/>
                </a:lnTo>
                <a:lnTo>
                  <a:pt x="126" y="90"/>
                </a:lnTo>
                <a:lnTo>
                  <a:pt x="127" y="89"/>
                </a:lnTo>
                <a:lnTo>
                  <a:pt x="128" y="85"/>
                </a:lnTo>
                <a:lnTo>
                  <a:pt x="130" y="88"/>
                </a:lnTo>
                <a:lnTo>
                  <a:pt x="131" y="85"/>
                </a:lnTo>
                <a:lnTo>
                  <a:pt x="132" y="90"/>
                </a:lnTo>
                <a:lnTo>
                  <a:pt x="133" y="90"/>
                </a:lnTo>
                <a:lnTo>
                  <a:pt x="135" y="86"/>
                </a:lnTo>
                <a:lnTo>
                  <a:pt x="136" y="88"/>
                </a:lnTo>
                <a:lnTo>
                  <a:pt x="137" y="86"/>
                </a:lnTo>
                <a:lnTo>
                  <a:pt x="138" y="85"/>
                </a:lnTo>
                <a:lnTo>
                  <a:pt x="140" y="81"/>
                </a:lnTo>
                <a:lnTo>
                  <a:pt x="141" y="84"/>
                </a:lnTo>
                <a:lnTo>
                  <a:pt x="142" y="86"/>
                </a:lnTo>
                <a:lnTo>
                  <a:pt x="143" y="88"/>
                </a:lnTo>
                <a:lnTo>
                  <a:pt x="145" y="89"/>
                </a:lnTo>
                <a:lnTo>
                  <a:pt x="146" y="88"/>
                </a:lnTo>
                <a:lnTo>
                  <a:pt x="147" y="85"/>
                </a:lnTo>
                <a:lnTo>
                  <a:pt x="148" y="81"/>
                </a:lnTo>
                <a:lnTo>
                  <a:pt x="150" y="81"/>
                </a:lnTo>
                <a:lnTo>
                  <a:pt x="151" y="83"/>
                </a:lnTo>
                <a:lnTo>
                  <a:pt x="152" y="85"/>
                </a:lnTo>
                <a:lnTo>
                  <a:pt x="153" y="85"/>
                </a:lnTo>
                <a:lnTo>
                  <a:pt x="155" y="85"/>
                </a:lnTo>
                <a:lnTo>
                  <a:pt x="156" y="84"/>
                </a:lnTo>
                <a:lnTo>
                  <a:pt x="157" y="85"/>
                </a:lnTo>
                <a:lnTo>
                  <a:pt x="158" y="89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5" name="Freeform 205"/>
          <p:cNvSpPr>
            <a:spLocks/>
          </p:cNvSpPr>
          <p:nvPr/>
        </p:nvSpPr>
        <p:spPr bwMode="auto">
          <a:xfrm>
            <a:off x="1536700" y="5283200"/>
            <a:ext cx="560388" cy="123825"/>
          </a:xfrm>
          <a:custGeom>
            <a:avLst/>
            <a:gdLst>
              <a:gd name="T0" fmla="*/ 2147483646 w 159"/>
              <a:gd name="T1" fmla="*/ 2147483646 h 35"/>
              <a:gd name="T2" fmla="*/ 2147483646 w 159"/>
              <a:gd name="T3" fmla="*/ 2147483646 h 35"/>
              <a:gd name="T4" fmla="*/ 2147483646 w 159"/>
              <a:gd name="T5" fmla="*/ 2147483646 h 35"/>
              <a:gd name="T6" fmla="*/ 2147483646 w 159"/>
              <a:gd name="T7" fmla="*/ 2147483646 h 35"/>
              <a:gd name="T8" fmla="*/ 2147483646 w 159"/>
              <a:gd name="T9" fmla="*/ 2147483646 h 35"/>
              <a:gd name="T10" fmla="*/ 2147483646 w 159"/>
              <a:gd name="T11" fmla="*/ 2147483646 h 35"/>
              <a:gd name="T12" fmla="*/ 2147483646 w 159"/>
              <a:gd name="T13" fmla="*/ 2147483646 h 35"/>
              <a:gd name="T14" fmla="*/ 2147483646 w 159"/>
              <a:gd name="T15" fmla="*/ 2147483646 h 35"/>
              <a:gd name="T16" fmla="*/ 2147483646 w 159"/>
              <a:gd name="T17" fmla="*/ 2147483646 h 35"/>
              <a:gd name="T18" fmla="*/ 2147483646 w 159"/>
              <a:gd name="T19" fmla="*/ 2147483646 h 35"/>
              <a:gd name="T20" fmla="*/ 2147483646 w 159"/>
              <a:gd name="T21" fmla="*/ 2147483646 h 35"/>
              <a:gd name="T22" fmla="*/ 2147483646 w 159"/>
              <a:gd name="T23" fmla="*/ 2147483646 h 35"/>
              <a:gd name="T24" fmla="*/ 2147483646 w 159"/>
              <a:gd name="T25" fmla="*/ 2147483646 h 35"/>
              <a:gd name="T26" fmla="*/ 2147483646 w 159"/>
              <a:gd name="T27" fmla="*/ 2147483646 h 35"/>
              <a:gd name="T28" fmla="*/ 2147483646 w 159"/>
              <a:gd name="T29" fmla="*/ 2147483646 h 35"/>
              <a:gd name="T30" fmla="*/ 2147483646 w 159"/>
              <a:gd name="T31" fmla="*/ 2147483646 h 35"/>
              <a:gd name="T32" fmla="*/ 2147483646 w 159"/>
              <a:gd name="T33" fmla="*/ 2147483646 h 35"/>
              <a:gd name="T34" fmla="*/ 2147483646 w 159"/>
              <a:gd name="T35" fmla="*/ 2147483646 h 35"/>
              <a:gd name="T36" fmla="*/ 2147483646 w 159"/>
              <a:gd name="T37" fmla="*/ 2147483646 h 35"/>
              <a:gd name="T38" fmla="*/ 2147483646 w 159"/>
              <a:gd name="T39" fmla="*/ 2147483646 h 35"/>
              <a:gd name="T40" fmla="*/ 2147483646 w 159"/>
              <a:gd name="T41" fmla="*/ 2147483646 h 35"/>
              <a:gd name="T42" fmla="*/ 2147483646 w 159"/>
              <a:gd name="T43" fmla="*/ 2147483646 h 35"/>
              <a:gd name="T44" fmla="*/ 2147483646 w 159"/>
              <a:gd name="T45" fmla="*/ 2147483646 h 35"/>
              <a:gd name="T46" fmla="*/ 2147483646 w 159"/>
              <a:gd name="T47" fmla="*/ 2147483646 h 35"/>
              <a:gd name="T48" fmla="*/ 2147483646 w 159"/>
              <a:gd name="T49" fmla="*/ 2147483646 h 35"/>
              <a:gd name="T50" fmla="*/ 2147483646 w 159"/>
              <a:gd name="T51" fmla="*/ 2147483646 h 35"/>
              <a:gd name="T52" fmla="*/ 2147483646 w 159"/>
              <a:gd name="T53" fmla="*/ 2147483646 h 35"/>
              <a:gd name="T54" fmla="*/ 2147483646 w 159"/>
              <a:gd name="T55" fmla="*/ 2147483646 h 35"/>
              <a:gd name="T56" fmla="*/ 2147483646 w 159"/>
              <a:gd name="T57" fmla="*/ 2147483646 h 35"/>
              <a:gd name="T58" fmla="*/ 2147483646 w 159"/>
              <a:gd name="T59" fmla="*/ 2147483646 h 35"/>
              <a:gd name="T60" fmla="*/ 2147483646 w 159"/>
              <a:gd name="T61" fmla="*/ 2147483646 h 35"/>
              <a:gd name="T62" fmla="*/ 2147483646 w 159"/>
              <a:gd name="T63" fmla="*/ 2147483646 h 35"/>
              <a:gd name="T64" fmla="*/ 2147483646 w 159"/>
              <a:gd name="T65" fmla="*/ 2147483646 h 35"/>
              <a:gd name="T66" fmla="*/ 2147483646 w 159"/>
              <a:gd name="T67" fmla="*/ 2147483646 h 35"/>
              <a:gd name="T68" fmla="*/ 2147483646 w 159"/>
              <a:gd name="T69" fmla="*/ 2147483646 h 35"/>
              <a:gd name="T70" fmla="*/ 2147483646 w 159"/>
              <a:gd name="T71" fmla="*/ 2147483646 h 35"/>
              <a:gd name="T72" fmla="*/ 2147483646 w 159"/>
              <a:gd name="T73" fmla="*/ 2147483646 h 35"/>
              <a:gd name="T74" fmla="*/ 2147483646 w 159"/>
              <a:gd name="T75" fmla="*/ 2147483646 h 35"/>
              <a:gd name="T76" fmla="*/ 2147483646 w 159"/>
              <a:gd name="T77" fmla="*/ 2147483646 h 35"/>
              <a:gd name="T78" fmla="*/ 2147483646 w 159"/>
              <a:gd name="T79" fmla="*/ 2147483646 h 35"/>
              <a:gd name="T80" fmla="*/ 2147483646 w 159"/>
              <a:gd name="T81" fmla="*/ 2147483646 h 35"/>
              <a:gd name="T82" fmla="*/ 2147483646 w 159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5"/>
              <a:gd name="T128" fmla="*/ 159 w 159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5">
                <a:moveTo>
                  <a:pt x="0" y="34"/>
                </a:moveTo>
                <a:lnTo>
                  <a:pt x="2" y="34"/>
                </a:lnTo>
                <a:lnTo>
                  <a:pt x="3" y="35"/>
                </a:lnTo>
                <a:lnTo>
                  <a:pt x="4" y="33"/>
                </a:lnTo>
                <a:lnTo>
                  <a:pt x="5" y="31"/>
                </a:lnTo>
                <a:lnTo>
                  <a:pt x="7" y="29"/>
                </a:lnTo>
                <a:lnTo>
                  <a:pt x="8" y="31"/>
                </a:lnTo>
                <a:lnTo>
                  <a:pt x="9" y="30"/>
                </a:lnTo>
                <a:lnTo>
                  <a:pt x="10" y="31"/>
                </a:lnTo>
                <a:lnTo>
                  <a:pt x="12" y="34"/>
                </a:lnTo>
                <a:lnTo>
                  <a:pt x="13" y="34"/>
                </a:lnTo>
                <a:lnTo>
                  <a:pt x="14" y="33"/>
                </a:lnTo>
                <a:lnTo>
                  <a:pt x="15" y="30"/>
                </a:lnTo>
                <a:lnTo>
                  <a:pt x="17" y="31"/>
                </a:lnTo>
                <a:lnTo>
                  <a:pt x="18" y="33"/>
                </a:lnTo>
                <a:lnTo>
                  <a:pt x="19" y="30"/>
                </a:lnTo>
                <a:lnTo>
                  <a:pt x="20" y="33"/>
                </a:lnTo>
                <a:lnTo>
                  <a:pt x="22" y="33"/>
                </a:lnTo>
                <a:lnTo>
                  <a:pt x="23" y="33"/>
                </a:lnTo>
                <a:lnTo>
                  <a:pt x="24" y="30"/>
                </a:lnTo>
                <a:lnTo>
                  <a:pt x="25" y="33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30" y="31"/>
                </a:lnTo>
                <a:lnTo>
                  <a:pt x="32" y="34"/>
                </a:lnTo>
                <a:lnTo>
                  <a:pt x="33" y="31"/>
                </a:lnTo>
                <a:lnTo>
                  <a:pt x="34" y="31"/>
                </a:lnTo>
                <a:lnTo>
                  <a:pt x="35" y="29"/>
                </a:lnTo>
                <a:lnTo>
                  <a:pt x="37" y="29"/>
                </a:lnTo>
                <a:lnTo>
                  <a:pt x="38" y="35"/>
                </a:lnTo>
                <a:lnTo>
                  <a:pt x="39" y="30"/>
                </a:lnTo>
                <a:lnTo>
                  <a:pt x="40" y="30"/>
                </a:lnTo>
                <a:lnTo>
                  <a:pt x="42" y="30"/>
                </a:lnTo>
                <a:lnTo>
                  <a:pt x="43" y="31"/>
                </a:lnTo>
                <a:lnTo>
                  <a:pt x="44" y="33"/>
                </a:lnTo>
                <a:lnTo>
                  <a:pt x="45" y="34"/>
                </a:lnTo>
                <a:lnTo>
                  <a:pt x="47" y="33"/>
                </a:lnTo>
                <a:lnTo>
                  <a:pt x="48" y="31"/>
                </a:lnTo>
                <a:lnTo>
                  <a:pt x="49" y="29"/>
                </a:lnTo>
                <a:lnTo>
                  <a:pt x="50" y="26"/>
                </a:lnTo>
                <a:lnTo>
                  <a:pt x="52" y="28"/>
                </a:lnTo>
                <a:lnTo>
                  <a:pt x="53" y="25"/>
                </a:lnTo>
                <a:lnTo>
                  <a:pt x="54" y="28"/>
                </a:lnTo>
                <a:lnTo>
                  <a:pt x="55" y="26"/>
                </a:lnTo>
                <a:lnTo>
                  <a:pt x="57" y="29"/>
                </a:lnTo>
                <a:lnTo>
                  <a:pt x="58" y="31"/>
                </a:lnTo>
                <a:lnTo>
                  <a:pt x="59" y="29"/>
                </a:lnTo>
                <a:lnTo>
                  <a:pt x="60" y="26"/>
                </a:lnTo>
                <a:lnTo>
                  <a:pt x="62" y="16"/>
                </a:lnTo>
                <a:lnTo>
                  <a:pt x="63" y="28"/>
                </a:lnTo>
                <a:lnTo>
                  <a:pt x="64" y="0"/>
                </a:lnTo>
                <a:lnTo>
                  <a:pt x="65" y="6"/>
                </a:lnTo>
                <a:lnTo>
                  <a:pt x="67" y="31"/>
                </a:lnTo>
                <a:lnTo>
                  <a:pt x="68" y="30"/>
                </a:lnTo>
                <a:lnTo>
                  <a:pt x="69" y="31"/>
                </a:lnTo>
                <a:lnTo>
                  <a:pt x="70" y="33"/>
                </a:lnTo>
                <a:lnTo>
                  <a:pt x="72" y="30"/>
                </a:lnTo>
                <a:lnTo>
                  <a:pt x="73" y="29"/>
                </a:lnTo>
                <a:lnTo>
                  <a:pt x="74" y="25"/>
                </a:lnTo>
                <a:lnTo>
                  <a:pt x="75" y="25"/>
                </a:lnTo>
                <a:lnTo>
                  <a:pt x="77" y="24"/>
                </a:lnTo>
                <a:lnTo>
                  <a:pt x="78" y="25"/>
                </a:lnTo>
                <a:lnTo>
                  <a:pt x="79" y="28"/>
                </a:lnTo>
                <a:lnTo>
                  <a:pt x="80" y="31"/>
                </a:lnTo>
                <a:lnTo>
                  <a:pt x="82" y="31"/>
                </a:lnTo>
                <a:lnTo>
                  <a:pt x="83" y="33"/>
                </a:lnTo>
                <a:lnTo>
                  <a:pt x="84" y="35"/>
                </a:lnTo>
                <a:lnTo>
                  <a:pt x="85" y="34"/>
                </a:lnTo>
                <a:lnTo>
                  <a:pt x="87" y="33"/>
                </a:lnTo>
                <a:lnTo>
                  <a:pt x="88" y="30"/>
                </a:lnTo>
                <a:lnTo>
                  <a:pt x="89" y="30"/>
                </a:lnTo>
                <a:lnTo>
                  <a:pt x="90" y="29"/>
                </a:lnTo>
                <a:lnTo>
                  <a:pt x="92" y="29"/>
                </a:lnTo>
                <a:lnTo>
                  <a:pt x="93" y="31"/>
                </a:lnTo>
                <a:lnTo>
                  <a:pt x="94" y="30"/>
                </a:lnTo>
                <a:lnTo>
                  <a:pt x="95" y="29"/>
                </a:lnTo>
                <a:lnTo>
                  <a:pt x="97" y="30"/>
                </a:lnTo>
                <a:lnTo>
                  <a:pt x="98" y="31"/>
                </a:lnTo>
                <a:lnTo>
                  <a:pt x="99" y="33"/>
                </a:lnTo>
                <a:lnTo>
                  <a:pt x="100" y="34"/>
                </a:lnTo>
                <a:lnTo>
                  <a:pt x="102" y="34"/>
                </a:lnTo>
                <a:lnTo>
                  <a:pt x="103" y="33"/>
                </a:lnTo>
                <a:lnTo>
                  <a:pt x="104" y="33"/>
                </a:lnTo>
                <a:lnTo>
                  <a:pt x="105" y="34"/>
                </a:lnTo>
                <a:lnTo>
                  <a:pt x="107" y="35"/>
                </a:lnTo>
                <a:lnTo>
                  <a:pt x="108" y="33"/>
                </a:lnTo>
                <a:lnTo>
                  <a:pt x="109" y="33"/>
                </a:lnTo>
                <a:lnTo>
                  <a:pt x="110" y="30"/>
                </a:lnTo>
                <a:lnTo>
                  <a:pt x="112" y="30"/>
                </a:lnTo>
                <a:lnTo>
                  <a:pt x="113" y="30"/>
                </a:lnTo>
                <a:lnTo>
                  <a:pt x="114" y="30"/>
                </a:lnTo>
                <a:lnTo>
                  <a:pt x="115" y="26"/>
                </a:lnTo>
                <a:lnTo>
                  <a:pt x="117" y="25"/>
                </a:lnTo>
                <a:lnTo>
                  <a:pt x="118" y="26"/>
                </a:lnTo>
                <a:lnTo>
                  <a:pt x="119" y="28"/>
                </a:lnTo>
                <a:lnTo>
                  <a:pt x="120" y="29"/>
                </a:lnTo>
                <a:lnTo>
                  <a:pt x="122" y="31"/>
                </a:lnTo>
                <a:lnTo>
                  <a:pt x="123" y="34"/>
                </a:lnTo>
                <a:lnTo>
                  <a:pt x="124" y="31"/>
                </a:lnTo>
                <a:lnTo>
                  <a:pt x="125" y="25"/>
                </a:lnTo>
                <a:lnTo>
                  <a:pt x="127" y="20"/>
                </a:lnTo>
                <a:lnTo>
                  <a:pt x="128" y="15"/>
                </a:lnTo>
                <a:lnTo>
                  <a:pt x="129" y="11"/>
                </a:lnTo>
                <a:lnTo>
                  <a:pt x="130" y="9"/>
                </a:lnTo>
                <a:lnTo>
                  <a:pt x="132" y="8"/>
                </a:lnTo>
                <a:lnTo>
                  <a:pt x="133" y="8"/>
                </a:lnTo>
                <a:lnTo>
                  <a:pt x="134" y="6"/>
                </a:lnTo>
                <a:lnTo>
                  <a:pt x="135" y="9"/>
                </a:lnTo>
                <a:lnTo>
                  <a:pt x="137" y="11"/>
                </a:lnTo>
                <a:lnTo>
                  <a:pt x="138" y="18"/>
                </a:lnTo>
                <a:lnTo>
                  <a:pt x="139" y="21"/>
                </a:lnTo>
                <a:lnTo>
                  <a:pt x="140" y="23"/>
                </a:lnTo>
                <a:lnTo>
                  <a:pt x="142" y="29"/>
                </a:lnTo>
                <a:lnTo>
                  <a:pt x="143" y="30"/>
                </a:lnTo>
                <a:lnTo>
                  <a:pt x="144" y="29"/>
                </a:lnTo>
                <a:lnTo>
                  <a:pt x="145" y="30"/>
                </a:lnTo>
                <a:lnTo>
                  <a:pt x="147" y="28"/>
                </a:lnTo>
                <a:lnTo>
                  <a:pt x="148" y="26"/>
                </a:lnTo>
                <a:lnTo>
                  <a:pt x="149" y="24"/>
                </a:lnTo>
                <a:lnTo>
                  <a:pt x="150" y="25"/>
                </a:lnTo>
                <a:lnTo>
                  <a:pt x="152" y="24"/>
                </a:lnTo>
                <a:lnTo>
                  <a:pt x="153" y="24"/>
                </a:lnTo>
                <a:lnTo>
                  <a:pt x="154" y="23"/>
                </a:lnTo>
                <a:lnTo>
                  <a:pt x="155" y="21"/>
                </a:lnTo>
                <a:lnTo>
                  <a:pt x="157" y="20"/>
                </a:lnTo>
                <a:lnTo>
                  <a:pt x="158" y="24"/>
                </a:lnTo>
                <a:lnTo>
                  <a:pt x="159" y="26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6" name="Freeform 207"/>
          <p:cNvSpPr>
            <a:spLocks/>
          </p:cNvSpPr>
          <p:nvPr/>
        </p:nvSpPr>
        <p:spPr bwMode="auto">
          <a:xfrm>
            <a:off x="2097088" y="4029075"/>
            <a:ext cx="560387" cy="1370013"/>
          </a:xfrm>
          <a:custGeom>
            <a:avLst/>
            <a:gdLst>
              <a:gd name="T0" fmla="*/ 2147483646 w 159"/>
              <a:gd name="T1" fmla="*/ 2147483646 h 389"/>
              <a:gd name="T2" fmla="*/ 2147483646 w 159"/>
              <a:gd name="T3" fmla="*/ 2147483646 h 389"/>
              <a:gd name="T4" fmla="*/ 2147483646 w 159"/>
              <a:gd name="T5" fmla="*/ 2147483646 h 389"/>
              <a:gd name="T6" fmla="*/ 2147483646 w 159"/>
              <a:gd name="T7" fmla="*/ 2147483646 h 389"/>
              <a:gd name="T8" fmla="*/ 2147483646 w 159"/>
              <a:gd name="T9" fmla="*/ 2147483646 h 389"/>
              <a:gd name="T10" fmla="*/ 2147483646 w 159"/>
              <a:gd name="T11" fmla="*/ 2147483646 h 389"/>
              <a:gd name="T12" fmla="*/ 2147483646 w 159"/>
              <a:gd name="T13" fmla="*/ 2147483646 h 389"/>
              <a:gd name="T14" fmla="*/ 2147483646 w 159"/>
              <a:gd name="T15" fmla="*/ 2147483646 h 389"/>
              <a:gd name="T16" fmla="*/ 2147483646 w 159"/>
              <a:gd name="T17" fmla="*/ 2147483646 h 389"/>
              <a:gd name="T18" fmla="*/ 2147483646 w 159"/>
              <a:gd name="T19" fmla="*/ 2147483646 h 389"/>
              <a:gd name="T20" fmla="*/ 2147483646 w 159"/>
              <a:gd name="T21" fmla="*/ 2147483646 h 389"/>
              <a:gd name="T22" fmla="*/ 2147483646 w 159"/>
              <a:gd name="T23" fmla="*/ 2147483646 h 389"/>
              <a:gd name="T24" fmla="*/ 2147483646 w 159"/>
              <a:gd name="T25" fmla="*/ 2147483646 h 389"/>
              <a:gd name="T26" fmla="*/ 2147483646 w 159"/>
              <a:gd name="T27" fmla="*/ 2147483646 h 389"/>
              <a:gd name="T28" fmla="*/ 2147483646 w 159"/>
              <a:gd name="T29" fmla="*/ 2147483646 h 389"/>
              <a:gd name="T30" fmla="*/ 2147483646 w 159"/>
              <a:gd name="T31" fmla="*/ 2147483646 h 389"/>
              <a:gd name="T32" fmla="*/ 2147483646 w 159"/>
              <a:gd name="T33" fmla="*/ 2147483646 h 389"/>
              <a:gd name="T34" fmla="*/ 2147483646 w 159"/>
              <a:gd name="T35" fmla="*/ 2147483646 h 389"/>
              <a:gd name="T36" fmla="*/ 2147483646 w 159"/>
              <a:gd name="T37" fmla="*/ 2147483646 h 389"/>
              <a:gd name="T38" fmla="*/ 2147483646 w 159"/>
              <a:gd name="T39" fmla="*/ 2147483646 h 389"/>
              <a:gd name="T40" fmla="*/ 2147483646 w 159"/>
              <a:gd name="T41" fmla="*/ 2147483646 h 389"/>
              <a:gd name="T42" fmla="*/ 2147483646 w 159"/>
              <a:gd name="T43" fmla="*/ 2147483646 h 389"/>
              <a:gd name="T44" fmla="*/ 2147483646 w 159"/>
              <a:gd name="T45" fmla="*/ 2147483646 h 389"/>
              <a:gd name="T46" fmla="*/ 2147483646 w 159"/>
              <a:gd name="T47" fmla="*/ 2147483646 h 389"/>
              <a:gd name="T48" fmla="*/ 2147483646 w 159"/>
              <a:gd name="T49" fmla="*/ 2147483646 h 389"/>
              <a:gd name="T50" fmla="*/ 2147483646 w 159"/>
              <a:gd name="T51" fmla="*/ 2147483646 h 389"/>
              <a:gd name="T52" fmla="*/ 2147483646 w 159"/>
              <a:gd name="T53" fmla="*/ 2147483646 h 389"/>
              <a:gd name="T54" fmla="*/ 2147483646 w 159"/>
              <a:gd name="T55" fmla="*/ 2147483646 h 389"/>
              <a:gd name="T56" fmla="*/ 2147483646 w 159"/>
              <a:gd name="T57" fmla="*/ 2147483646 h 389"/>
              <a:gd name="T58" fmla="*/ 2147483646 w 159"/>
              <a:gd name="T59" fmla="*/ 2147483646 h 389"/>
              <a:gd name="T60" fmla="*/ 2147483646 w 159"/>
              <a:gd name="T61" fmla="*/ 2147483646 h 389"/>
              <a:gd name="T62" fmla="*/ 2147483646 w 159"/>
              <a:gd name="T63" fmla="*/ 2147483646 h 389"/>
              <a:gd name="T64" fmla="*/ 2147483646 w 159"/>
              <a:gd name="T65" fmla="*/ 2147483646 h 389"/>
              <a:gd name="T66" fmla="*/ 2147483646 w 159"/>
              <a:gd name="T67" fmla="*/ 2147483646 h 389"/>
              <a:gd name="T68" fmla="*/ 2147483646 w 159"/>
              <a:gd name="T69" fmla="*/ 2147483646 h 389"/>
              <a:gd name="T70" fmla="*/ 2147483646 w 159"/>
              <a:gd name="T71" fmla="*/ 2147483646 h 389"/>
              <a:gd name="T72" fmla="*/ 2147483646 w 159"/>
              <a:gd name="T73" fmla="*/ 2147483646 h 389"/>
              <a:gd name="T74" fmla="*/ 2147483646 w 159"/>
              <a:gd name="T75" fmla="*/ 2147483646 h 389"/>
              <a:gd name="T76" fmla="*/ 2147483646 w 159"/>
              <a:gd name="T77" fmla="*/ 2147483646 h 389"/>
              <a:gd name="T78" fmla="*/ 2147483646 w 159"/>
              <a:gd name="T79" fmla="*/ 2147483646 h 389"/>
              <a:gd name="T80" fmla="*/ 2147483646 w 159"/>
              <a:gd name="T81" fmla="*/ 2147483646 h 389"/>
              <a:gd name="T82" fmla="*/ 2147483646 w 159"/>
              <a:gd name="T83" fmla="*/ 2147483646 h 3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89"/>
              <a:gd name="T128" fmla="*/ 159 w 159"/>
              <a:gd name="T129" fmla="*/ 389 h 38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89">
                <a:moveTo>
                  <a:pt x="0" y="382"/>
                </a:moveTo>
                <a:lnTo>
                  <a:pt x="1" y="385"/>
                </a:lnTo>
                <a:lnTo>
                  <a:pt x="3" y="387"/>
                </a:lnTo>
                <a:lnTo>
                  <a:pt x="4" y="389"/>
                </a:lnTo>
                <a:lnTo>
                  <a:pt x="5" y="385"/>
                </a:lnTo>
                <a:lnTo>
                  <a:pt x="6" y="384"/>
                </a:lnTo>
                <a:lnTo>
                  <a:pt x="8" y="384"/>
                </a:lnTo>
                <a:lnTo>
                  <a:pt x="9" y="384"/>
                </a:lnTo>
                <a:lnTo>
                  <a:pt x="10" y="384"/>
                </a:lnTo>
                <a:lnTo>
                  <a:pt x="11" y="385"/>
                </a:lnTo>
                <a:lnTo>
                  <a:pt x="13" y="387"/>
                </a:lnTo>
                <a:lnTo>
                  <a:pt x="14" y="387"/>
                </a:lnTo>
                <a:lnTo>
                  <a:pt x="15" y="387"/>
                </a:lnTo>
                <a:lnTo>
                  <a:pt x="16" y="379"/>
                </a:lnTo>
                <a:lnTo>
                  <a:pt x="18" y="372"/>
                </a:lnTo>
                <a:lnTo>
                  <a:pt x="19" y="377"/>
                </a:lnTo>
                <a:lnTo>
                  <a:pt x="20" y="375"/>
                </a:lnTo>
                <a:lnTo>
                  <a:pt x="21" y="376"/>
                </a:lnTo>
                <a:lnTo>
                  <a:pt x="23" y="375"/>
                </a:lnTo>
                <a:lnTo>
                  <a:pt x="24" y="375"/>
                </a:lnTo>
                <a:lnTo>
                  <a:pt x="25" y="375"/>
                </a:lnTo>
                <a:lnTo>
                  <a:pt x="26" y="374"/>
                </a:lnTo>
                <a:lnTo>
                  <a:pt x="28" y="370"/>
                </a:lnTo>
                <a:lnTo>
                  <a:pt x="29" y="365"/>
                </a:lnTo>
                <a:lnTo>
                  <a:pt x="30" y="357"/>
                </a:lnTo>
                <a:lnTo>
                  <a:pt x="31" y="342"/>
                </a:lnTo>
                <a:lnTo>
                  <a:pt x="33" y="322"/>
                </a:lnTo>
                <a:lnTo>
                  <a:pt x="34" y="300"/>
                </a:lnTo>
                <a:lnTo>
                  <a:pt x="35" y="269"/>
                </a:lnTo>
                <a:lnTo>
                  <a:pt x="36" y="240"/>
                </a:lnTo>
                <a:lnTo>
                  <a:pt x="38" y="207"/>
                </a:lnTo>
                <a:lnTo>
                  <a:pt x="39" y="179"/>
                </a:lnTo>
                <a:lnTo>
                  <a:pt x="40" y="151"/>
                </a:lnTo>
                <a:lnTo>
                  <a:pt x="41" y="121"/>
                </a:lnTo>
                <a:lnTo>
                  <a:pt x="43" y="92"/>
                </a:lnTo>
                <a:lnTo>
                  <a:pt x="44" y="62"/>
                </a:lnTo>
                <a:lnTo>
                  <a:pt x="45" y="37"/>
                </a:lnTo>
                <a:lnTo>
                  <a:pt x="46" y="16"/>
                </a:lnTo>
                <a:lnTo>
                  <a:pt x="48" y="5"/>
                </a:lnTo>
                <a:lnTo>
                  <a:pt x="49" y="0"/>
                </a:lnTo>
                <a:lnTo>
                  <a:pt x="50" y="2"/>
                </a:lnTo>
                <a:lnTo>
                  <a:pt x="51" y="7"/>
                </a:lnTo>
                <a:lnTo>
                  <a:pt x="53" y="19"/>
                </a:lnTo>
                <a:lnTo>
                  <a:pt x="54" y="34"/>
                </a:lnTo>
                <a:lnTo>
                  <a:pt x="55" y="51"/>
                </a:lnTo>
                <a:lnTo>
                  <a:pt x="56" y="82"/>
                </a:lnTo>
                <a:lnTo>
                  <a:pt x="58" y="112"/>
                </a:lnTo>
                <a:lnTo>
                  <a:pt x="59" y="141"/>
                </a:lnTo>
                <a:lnTo>
                  <a:pt x="60" y="171"/>
                </a:lnTo>
                <a:lnTo>
                  <a:pt x="61" y="199"/>
                </a:lnTo>
                <a:lnTo>
                  <a:pt x="63" y="222"/>
                </a:lnTo>
                <a:lnTo>
                  <a:pt x="64" y="242"/>
                </a:lnTo>
                <a:lnTo>
                  <a:pt x="65" y="261"/>
                </a:lnTo>
                <a:lnTo>
                  <a:pt x="66" y="271"/>
                </a:lnTo>
                <a:lnTo>
                  <a:pt x="68" y="279"/>
                </a:lnTo>
                <a:lnTo>
                  <a:pt x="69" y="281"/>
                </a:lnTo>
                <a:lnTo>
                  <a:pt x="70" y="282"/>
                </a:lnTo>
                <a:lnTo>
                  <a:pt x="71" y="285"/>
                </a:lnTo>
                <a:lnTo>
                  <a:pt x="73" y="286"/>
                </a:lnTo>
                <a:lnTo>
                  <a:pt x="74" y="287"/>
                </a:lnTo>
                <a:lnTo>
                  <a:pt x="75" y="287"/>
                </a:lnTo>
                <a:lnTo>
                  <a:pt x="76" y="289"/>
                </a:lnTo>
                <a:lnTo>
                  <a:pt x="78" y="291"/>
                </a:lnTo>
                <a:lnTo>
                  <a:pt x="79" y="295"/>
                </a:lnTo>
                <a:lnTo>
                  <a:pt x="80" y="301"/>
                </a:lnTo>
                <a:lnTo>
                  <a:pt x="81" y="309"/>
                </a:lnTo>
                <a:lnTo>
                  <a:pt x="83" y="315"/>
                </a:lnTo>
                <a:lnTo>
                  <a:pt x="84" y="325"/>
                </a:lnTo>
                <a:lnTo>
                  <a:pt x="85" y="336"/>
                </a:lnTo>
                <a:lnTo>
                  <a:pt x="86" y="344"/>
                </a:lnTo>
                <a:lnTo>
                  <a:pt x="88" y="351"/>
                </a:lnTo>
                <a:lnTo>
                  <a:pt x="89" y="354"/>
                </a:lnTo>
                <a:lnTo>
                  <a:pt x="90" y="351"/>
                </a:lnTo>
                <a:lnTo>
                  <a:pt x="91" y="345"/>
                </a:lnTo>
                <a:lnTo>
                  <a:pt x="93" y="336"/>
                </a:lnTo>
                <a:lnTo>
                  <a:pt x="94" y="330"/>
                </a:lnTo>
                <a:lnTo>
                  <a:pt x="95" y="325"/>
                </a:lnTo>
                <a:lnTo>
                  <a:pt x="96" y="321"/>
                </a:lnTo>
                <a:lnTo>
                  <a:pt x="98" y="320"/>
                </a:lnTo>
                <a:lnTo>
                  <a:pt x="99" y="324"/>
                </a:lnTo>
                <a:lnTo>
                  <a:pt x="100" y="325"/>
                </a:lnTo>
                <a:lnTo>
                  <a:pt x="101" y="329"/>
                </a:lnTo>
                <a:lnTo>
                  <a:pt x="103" y="332"/>
                </a:lnTo>
                <a:lnTo>
                  <a:pt x="104" y="335"/>
                </a:lnTo>
                <a:lnTo>
                  <a:pt x="105" y="336"/>
                </a:lnTo>
                <a:lnTo>
                  <a:pt x="106" y="340"/>
                </a:lnTo>
                <a:lnTo>
                  <a:pt x="108" y="346"/>
                </a:lnTo>
                <a:lnTo>
                  <a:pt x="109" y="352"/>
                </a:lnTo>
                <a:lnTo>
                  <a:pt x="110" y="359"/>
                </a:lnTo>
                <a:lnTo>
                  <a:pt x="111" y="361"/>
                </a:lnTo>
                <a:lnTo>
                  <a:pt x="113" y="360"/>
                </a:lnTo>
                <a:lnTo>
                  <a:pt x="114" y="356"/>
                </a:lnTo>
                <a:lnTo>
                  <a:pt x="115" y="352"/>
                </a:lnTo>
                <a:lnTo>
                  <a:pt x="116" y="352"/>
                </a:lnTo>
                <a:lnTo>
                  <a:pt x="118" y="350"/>
                </a:lnTo>
                <a:lnTo>
                  <a:pt x="119" y="351"/>
                </a:lnTo>
                <a:lnTo>
                  <a:pt x="120" y="356"/>
                </a:lnTo>
                <a:lnTo>
                  <a:pt x="121" y="360"/>
                </a:lnTo>
                <a:lnTo>
                  <a:pt x="123" y="361"/>
                </a:lnTo>
                <a:lnTo>
                  <a:pt x="124" y="362"/>
                </a:lnTo>
                <a:lnTo>
                  <a:pt x="125" y="369"/>
                </a:lnTo>
                <a:lnTo>
                  <a:pt x="126" y="370"/>
                </a:lnTo>
                <a:lnTo>
                  <a:pt x="128" y="372"/>
                </a:lnTo>
                <a:lnTo>
                  <a:pt x="129" y="377"/>
                </a:lnTo>
                <a:lnTo>
                  <a:pt x="130" y="371"/>
                </a:lnTo>
                <a:lnTo>
                  <a:pt x="131" y="366"/>
                </a:lnTo>
                <a:lnTo>
                  <a:pt x="133" y="367"/>
                </a:lnTo>
                <a:lnTo>
                  <a:pt x="134" y="371"/>
                </a:lnTo>
                <a:lnTo>
                  <a:pt x="135" y="374"/>
                </a:lnTo>
                <a:lnTo>
                  <a:pt x="136" y="374"/>
                </a:lnTo>
                <a:lnTo>
                  <a:pt x="138" y="374"/>
                </a:lnTo>
                <a:lnTo>
                  <a:pt x="139" y="372"/>
                </a:lnTo>
                <a:lnTo>
                  <a:pt x="140" y="372"/>
                </a:lnTo>
                <a:lnTo>
                  <a:pt x="141" y="370"/>
                </a:lnTo>
                <a:lnTo>
                  <a:pt x="143" y="367"/>
                </a:lnTo>
                <a:lnTo>
                  <a:pt x="144" y="367"/>
                </a:lnTo>
                <a:lnTo>
                  <a:pt x="145" y="370"/>
                </a:lnTo>
                <a:lnTo>
                  <a:pt x="146" y="371"/>
                </a:lnTo>
                <a:lnTo>
                  <a:pt x="148" y="375"/>
                </a:lnTo>
                <a:lnTo>
                  <a:pt x="149" y="379"/>
                </a:lnTo>
                <a:lnTo>
                  <a:pt x="150" y="380"/>
                </a:lnTo>
                <a:lnTo>
                  <a:pt x="151" y="380"/>
                </a:lnTo>
                <a:lnTo>
                  <a:pt x="153" y="379"/>
                </a:lnTo>
                <a:lnTo>
                  <a:pt x="154" y="379"/>
                </a:lnTo>
                <a:lnTo>
                  <a:pt x="155" y="379"/>
                </a:lnTo>
                <a:lnTo>
                  <a:pt x="156" y="376"/>
                </a:lnTo>
                <a:lnTo>
                  <a:pt x="158" y="379"/>
                </a:lnTo>
                <a:lnTo>
                  <a:pt x="159" y="379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7" name="Freeform 208"/>
          <p:cNvSpPr>
            <a:spLocks/>
          </p:cNvSpPr>
          <p:nvPr/>
        </p:nvSpPr>
        <p:spPr bwMode="auto">
          <a:xfrm>
            <a:off x="2657475" y="5222875"/>
            <a:ext cx="558800" cy="184150"/>
          </a:xfrm>
          <a:custGeom>
            <a:avLst/>
            <a:gdLst>
              <a:gd name="T0" fmla="*/ 2147483646 w 159"/>
              <a:gd name="T1" fmla="*/ 2147483646 h 52"/>
              <a:gd name="T2" fmla="*/ 2147483646 w 159"/>
              <a:gd name="T3" fmla="*/ 2147483646 h 52"/>
              <a:gd name="T4" fmla="*/ 2147483646 w 159"/>
              <a:gd name="T5" fmla="*/ 2147483646 h 52"/>
              <a:gd name="T6" fmla="*/ 2147483646 w 159"/>
              <a:gd name="T7" fmla="*/ 2147483646 h 52"/>
              <a:gd name="T8" fmla="*/ 2147483646 w 159"/>
              <a:gd name="T9" fmla="*/ 2147483646 h 52"/>
              <a:gd name="T10" fmla="*/ 2147483646 w 159"/>
              <a:gd name="T11" fmla="*/ 2147483646 h 52"/>
              <a:gd name="T12" fmla="*/ 2147483646 w 159"/>
              <a:gd name="T13" fmla="*/ 2147483646 h 52"/>
              <a:gd name="T14" fmla="*/ 2147483646 w 159"/>
              <a:gd name="T15" fmla="*/ 2147483646 h 52"/>
              <a:gd name="T16" fmla="*/ 2147483646 w 159"/>
              <a:gd name="T17" fmla="*/ 2147483646 h 52"/>
              <a:gd name="T18" fmla="*/ 2147483646 w 159"/>
              <a:gd name="T19" fmla="*/ 2147483646 h 52"/>
              <a:gd name="T20" fmla="*/ 2147483646 w 159"/>
              <a:gd name="T21" fmla="*/ 2147483646 h 52"/>
              <a:gd name="T22" fmla="*/ 2147483646 w 159"/>
              <a:gd name="T23" fmla="*/ 2147483646 h 52"/>
              <a:gd name="T24" fmla="*/ 2147483646 w 159"/>
              <a:gd name="T25" fmla="*/ 2147483646 h 52"/>
              <a:gd name="T26" fmla="*/ 2147483646 w 159"/>
              <a:gd name="T27" fmla="*/ 2147483646 h 52"/>
              <a:gd name="T28" fmla="*/ 2147483646 w 159"/>
              <a:gd name="T29" fmla="*/ 2147483646 h 52"/>
              <a:gd name="T30" fmla="*/ 2147483646 w 159"/>
              <a:gd name="T31" fmla="*/ 2147483646 h 52"/>
              <a:gd name="T32" fmla="*/ 2147483646 w 159"/>
              <a:gd name="T33" fmla="*/ 2147483646 h 52"/>
              <a:gd name="T34" fmla="*/ 2147483646 w 159"/>
              <a:gd name="T35" fmla="*/ 2147483646 h 52"/>
              <a:gd name="T36" fmla="*/ 2147483646 w 159"/>
              <a:gd name="T37" fmla="*/ 2147483646 h 52"/>
              <a:gd name="T38" fmla="*/ 2147483646 w 159"/>
              <a:gd name="T39" fmla="*/ 2147483646 h 52"/>
              <a:gd name="T40" fmla="*/ 2147483646 w 159"/>
              <a:gd name="T41" fmla="*/ 2147483646 h 52"/>
              <a:gd name="T42" fmla="*/ 2147483646 w 159"/>
              <a:gd name="T43" fmla="*/ 0 h 52"/>
              <a:gd name="T44" fmla="*/ 2147483646 w 159"/>
              <a:gd name="T45" fmla="*/ 2147483646 h 52"/>
              <a:gd name="T46" fmla="*/ 2147483646 w 159"/>
              <a:gd name="T47" fmla="*/ 2147483646 h 52"/>
              <a:gd name="T48" fmla="*/ 2147483646 w 159"/>
              <a:gd name="T49" fmla="*/ 2147483646 h 52"/>
              <a:gd name="T50" fmla="*/ 2147483646 w 159"/>
              <a:gd name="T51" fmla="*/ 2147483646 h 52"/>
              <a:gd name="T52" fmla="*/ 2147483646 w 159"/>
              <a:gd name="T53" fmla="*/ 2147483646 h 52"/>
              <a:gd name="T54" fmla="*/ 2147483646 w 159"/>
              <a:gd name="T55" fmla="*/ 2147483646 h 52"/>
              <a:gd name="T56" fmla="*/ 2147483646 w 159"/>
              <a:gd name="T57" fmla="*/ 2147483646 h 52"/>
              <a:gd name="T58" fmla="*/ 2147483646 w 159"/>
              <a:gd name="T59" fmla="*/ 2147483646 h 52"/>
              <a:gd name="T60" fmla="*/ 2147483646 w 159"/>
              <a:gd name="T61" fmla="*/ 2147483646 h 52"/>
              <a:gd name="T62" fmla="*/ 2147483646 w 159"/>
              <a:gd name="T63" fmla="*/ 2147483646 h 52"/>
              <a:gd name="T64" fmla="*/ 2147483646 w 159"/>
              <a:gd name="T65" fmla="*/ 2147483646 h 52"/>
              <a:gd name="T66" fmla="*/ 2147483646 w 159"/>
              <a:gd name="T67" fmla="*/ 2147483646 h 52"/>
              <a:gd name="T68" fmla="*/ 2147483646 w 159"/>
              <a:gd name="T69" fmla="*/ 2147483646 h 52"/>
              <a:gd name="T70" fmla="*/ 2147483646 w 159"/>
              <a:gd name="T71" fmla="*/ 2147483646 h 52"/>
              <a:gd name="T72" fmla="*/ 2147483646 w 159"/>
              <a:gd name="T73" fmla="*/ 2147483646 h 52"/>
              <a:gd name="T74" fmla="*/ 2147483646 w 159"/>
              <a:gd name="T75" fmla="*/ 2147483646 h 52"/>
              <a:gd name="T76" fmla="*/ 2147483646 w 159"/>
              <a:gd name="T77" fmla="*/ 2147483646 h 52"/>
              <a:gd name="T78" fmla="*/ 2147483646 w 159"/>
              <a:gd name="T79" fmla="*/ 2147483646 h 52"/>
              <a:gd name="T80" fmla="*/ 2147483646 w 159"/>
              <a:gd name="T81" fmla="*/ 2147483646 h 52"/>
              <a:gd name="T82" fmla="*/ 2147483646 w 159"/>
              <a:gd name="T83" fmla="*/ 2147483646 h 5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52"/>
              <a:gd name="T128" fmla="*/ 159 w 159"/>
              <a:gd name="T129" fmla="*/ 52 h 5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52">
                <a:moveTo>
                  <a:pt x="0" y="40"/>
                </a:moveTo>
                <a:lnTo>
                  <a:pt x="1" y="40"/>
                </a:lnTo>
                <a:lnTo>
                  <a:pt x="2" y="38"/>
                </a:lnTo>
                <a:lnTo>
                  <a:pt x="4" y="37"/>
                </a:lnTo>
                <a:lnTo>
                  <a:pt x="5" y="37"/>
                </a:lnTo>
                <a:lnTo>
                  <a:pt x="6" y="37"/>
                </a:lnTo>
                <a:lnTo>
                  <a:pt x="7" y="40"/>
                </a:lnTo>
                <a:lnTo>
                  <a:pt x="9" y="43"/>
                </a:lnTo>
                <a:lnTo>
                  <a:pt x="10" y="48"/>
                </a:lnTo>
                <a:lnTo>
                  <a:pt x="11" y="52"/>
                </a:lnTo>
                <a:lnTo>
                  <a:pt x="12" y="48"/>
                </a:lnTo>
                <a:lnTo>
                  <a:pt x="14" y="43"/>
                </a:lnTo>
                <a:lnTo>
                  <a:pt x="15" y="40"/>
                </a:lnTo>
                <a:lnTo>
                  <a:pt x="16" y="40"/>
                </a:lnTo>
                <a:lnTo>
                  <a:pt x="17" y="38"/>
                </a:lnTo>
                <a:lnTo>
                  <a:pt x="19" y="38"/>
                </a:lnTo>
                <a:lnTo>
                  <a:pt x="20" y="42"/>
                </a:lnTo>
                <a:lnTo>
                  <a:pt x="21" y="45"/>
                </a:lnTo>
                <a:lnTo>
                  <a:pt x="22" y="47"/>
                </a:lnTo>
                <a:lnTo>
                  <a:pt x="24" y="47"/>
                </a:lnTo>
                <a:lnTo>
                  <a:pt x="25" y="43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7"/>
                </a:lnTo>
                <a:lnTo>
                  <a:pt x="31" y="38"/>
                </a:lnTo>
                <a:lnTo>
                  <a:pt x="32" y="41"/>
                </a:lnTo>
                <a:lnTo>
                  <a:pt x="34" y="43"/>
                </a:lnTo>
                <a:lnTo>
                  <a:pt x="35" y="47"/>
                </a:lnTo>
                <a:lnTo>
                  <a:pt x="36" y="50"/>
                </a:lnTo>
                <a:lnTo>
                  <a:pt x="37" y="48"/>
                </a:lnTo>
                <a:lnTo>
                  <a:pt x="39" y="46"/>
                </a:lnTo>
                <a:lnTo>
                  <a:pt x="40" y="45"/>
                </a:lnTo>
                <a:lnTo>
                  <a:pt x="41" y="42"/>
                </a:lnTo>
                <a:lnTo>
                  <a:pt x="42" y="42"/>
                </a:lnTo>
                <a:lnTo>
                  <a:pt x="44" y="42"/>
                </a:lnTo>
                <a:lnTo>
                  <a:pt x="45" y="42"/>
                </a:lnTo>
                <a:lnTo>
                  <a:pt x="46" y="42"/>
                </a:lnTo>
                <a:lnTo>
                  <a:pt x="47" y="43"/>
                </a:lnTo>
                <a:lnTo>
                  <a:pt x="49" y="43"/>
                </a:lnTo>
                <a:lnTo>
                  <a:pt x="50" y="46"/>
                </a:lnTo>
                <a:lnTo>
                  <a:pt x="51" y="46"/>
                </a:lnTo>
                <a:lnTo>
                  <a:pt x="52" y="45"/>
                </a:lnTo>
                <a:lnTo>
                  <a:pt x="54" y="43"/>
                </a:lnTo>
                <a:lnTo>
                  <a:pt x="55" y="43"/>
                </a:lnTo>
                <a:lnTo>
                  <a:pt x="56" y="43"/>
                </a:lnTo>
                <a:lnTo>
                  <a:pt x="57" y="41"/>
                </a:lnTo>
                <a:lnTo>
                  <a:pt x="59" y="40"/>
                </a:lnTo>
                <a:lnTo>
                  <a:pt x="60" y="38"/>
                </a:lnTo>
                <a:lnTo>
                  <a:pt x="61" y="38"/>
                </a:lnTo>
                <a:lnTo>
                  <a:pt x="62" y="40"/>
                </a:lnTo>
                <a:lnTo>
                  <a:pt x="64" y="42"/>
                </a:lnTo>
                <a:lnTo>
                  <a:pt x="65" y="42"/>
                </a:lnTo>
                <a:lnTo>
                  <a:pt x="66" y="43"/>
                </a:lnTo>
                <a:lnTo>
                  <a:pt x="67" y="43"/>
                </a:lnTo>
                <a:lnTo>
                  <a:pt x="69" y="45"/>
                </a:lnTo>
                <a:lnTo>
                  <a:pt x="70" y="45"/>
                </a:lnTo>
                <a:lnTo>
                  <a:pt x="71" y="45"/>
                </a:lnTo>
                <a:lnTo>
                  <a:pt x="72" y="41"/>
                </a:lnTo>
                <a:lnTo>
                  <a:pt x="74" y="43"/>
                </a:lnTo>
                <a:lnTo>
                  <a:pt x="75" y="42"/>
                </a:lnTo>
                <a:lnTo>
                  <a:pt x="76" y="52"/>
                </a:lnTo>
                <a:lnTo>
                  <a:pt x="77" y="45"/>
                </a:lnTo>
                <a:lnTo>
                  <a:pt x="79" y="41"/>
                </a:lnTo>
                <a:lnTo>
                  <a:pt x="80" y="22"/>
                </a:lnTo>
                <a:lnTo>
                  <a:pt x="81" y="0"/>
                </a:lnTo>
                <a:lnTo>
                  <a:pt x="82" y="31"/>
                </a:lnTo>
                <a:lnTo>
                  <a:pt x="84" y="42"/>
                </a:lnTo>
                <a:lnTo>
                  <a:pt x="85" y="32"/>
                </a:lnTo>
                <a:lnTo>
                  <a:pt x="86" y="36"/>
                </a:lnTo>
                <a:lnTo>
                  <a:pt x="87" y="31"/>
                </a:lnTo>
                <a:lnTo>
                  <a:pt x="89" y="41"/>
                </a:lnTo>
                <a:lnTo>
                  <a:pt x="90" y="43"/>
                </a:lnTo>
                <a:lnTo>
                  <a:pt x="91" y="47"/>
                </a:lnTo>
                <a:lnTo>
                  <a:pt x="92" y="48"/>
                </a:lnTo>
                <a:lnTo>
                  <a:pt x="94" y="42"/>
                </a:lnTo>
                <a:lnTo>
                  <a:pt x="95" y="42"/>
                </a:lnTo>
                <a:lnTo>
                  <a:pt x="96" y="38"/>
                </a:lnTo>
                <a:lnTo>
                  <a:pt x="97" y="38"/>
                </a:lnTo>
                <a:lnTo>
                  <a:pt x="99" y="38"/>
                </a:lnTo>
                <a:lnTo>
                  <a:pt x="100" y="41"/>
                </a:lnTo>
                <a:lnTo>
                  <a:pt x="101" y="42"/>
                </a:lnTo>
                <a:lnTo>
                  <a:pt x="102" y="41"/>
                </a:lnTo>
                <a:lnTo>
                  <a:pt x="104" y="42"/>
                </a:lnTo>
                <a:lnTo>
                  <a:pt x="105" y="41"/>
                </a:lnTo>
                <a:lnTo>
                  <a:pt x="106" y="41"/>
                </a:lnTo>
                <a:lnTo>
                  <a:pt x="107" y="38"/>
                </a:lnTo>
                <a:lnTo>
                  <a:pt x="109" y="37"/>
                </a:lnTo>
                <a:lnTo>
                  <a:pt x="110" y="37"/>
                </a:lnTo>
                <a:lnTo>
                  <a:pt x="111" y="38"/>
                </a:lnTo>
                <a:lnTo>
                  <a:pt x="112" y="41"/>
                </a:lnTo>
                <a:lnTo>
                  <a:pt x="114" y="40"/>
                </a:lnTo>
                <a:lnTo>
                  <a:pt x="115" y="42"/>
                </a:lnTo>
                <a:lnTo>
                  <a:pt x="116" y="40"/>
                </a:lnTo>
                <a:lnTo>
                  <a:pt x="117" y="41"/>
                </a:lnTo>
                <a:lnTo>
                  <a:pt x="119" y="40"/>
                </a:lnTo>
                <a:lnTo>
                  <a:pt x="120" y="42"/>
                </a:lnTo>
                <a:lnTo>
                  <a:pt x="121" y="45"/>
                </a:lnTo>
                <a:lnTo>
                  <a:pt x="122" y="43"/>
                </a:lnTo>
                <a:lnTo>
                  <a:pt x="124" y="45"/>
                </a:lnTo>
                <a:lnTo>
                  <a:pt x="125" y="45"/>
                </a:lnTo>
                <a:lnTo>
                  <a:pt x="126" y="46"/>
                </a:lnTo>
                <a:lnTo>
                  <a:pt x="127" y="46"/>
                </a:lnTo>
                <a:lnTo>
                  <a:pt x="129" y="43"/>
                </a:lnTo>
                <a:lnTo>
                  <a:pt x="130" y="43"/>
                </a:lnTo>
                <a:lnTo>
                  <a:pt x="131" y="42"/>
                </a:lnTo>
                <a:lnTo>
                  <a:pt x="132" y="43"/>
                </a:lnTo>
                <a:lnTo>
                  <a:pt x="134" y="46"/>
                </a:lnTo>
                <a:lnTo>
                  <a:pt x="135" y="47"/>
                </a:lnTo>
                <a:lnTo>
                  <a:pt x="136" y="47"/>
                </a:lnTo>
                <a:lnTo>
                  <a:pt x="137" y="48"/>
                </a:lnTo>
                <a:lnTo>
                  <a:pt x="139" y="45"/>
                </a:lnTo>
                <a:lnTo>
                  <a:pt x="140" y="42"/>
                </a:lnTo>
                <a:lnTo>
                  <a:pt x="141" y="40"/>
                </a:lnTo>
                <a:lnTo>
                  <a:pt x="142" y="37"/>
                </a:lnTo>
                <a:lnTo>
                  <a:pt x="144" y="35"/>
                </a:lnTo>
                <a:lnTo>
                  <a:pt x="145" y="33"/>
                </a:lnTo>
                <a:lnTo>
                  <a:pt x="146" y="33"/>
                </a:lnTo>
                <a:lnTo>
                  <a:pt x="147" y="32"/>
                </a:lnTo>
                <a:lnTo>
                  <a:pt x="149" y="35"/>
                </a:lnTo>
                <a:lnTo>
                  <a:pt x="150" y="36"/>
                </a:lnTo>
                <a:lnTo>
                  <a:pt x="151" y="40"/>
                </a:lnTo>
                <a:lnTo>
                  <a:pt x="152" y="40"/>
                </a:lnTo>
                <a:lnTo>
                  <a:pt x="154" y="42"/>
                </a:lnTo>
                <a:lnTo>
                  <a:pt x="155" y="42"/>
                </a:lnTo>
                <a:lnTo>
                  <a:pt x="156" y="43"/>
                </a:lnTo>
                <a:lnTo>
                  <a:pt x="157" y="42"/>
                </a:lnTo>
                <a:lnTo>
                  <a:pt x="159" y="42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8" name="Freeform 209"/>
          <p:cNvSpPr>
            <a:spLocks/>
          </p:cNvSpPr>
          <p:nvPr/>
        </p:nvSpPr>
        <p:spPr bwMode="auto">
          <a:xfrm>
            <a:off x="3216275" y="4543425"/>
            <a:ext cx="557213" cy="838200"/>
          </a:xfrm>
          <a:custGeom>
            <a:avLst/>
            <a:gdLst>
              <a:gd name="T0" fmla="*/ 2147483646 w 158"/>
              <a:gd name="T1" fmla="*/ 2147483646 h 238"/>
              <a:gd name="T2" fmla="*/ 2147483646 w 158"/>
              <a:gd name="T3" fmla="*/ 2147483646 h 238"/>
              <a:gd name="T4" fmla="*/ 2147483646 w 158"/>
              <a:gd name="T5" fmla="*/ 2147483646 h 238"/>
              <a:gd name="T6" fmla="*/ 2147483646 w 158"/>
              <a:gd name="T7" fmla="*/ 2147483646 h 238"/>
              <a:gd name="T8" fmla="*/ 2147483646 w 158"/>
              <a:gd name="T9" fmla="*/ 2147483646 h 238"/>
              <a:gd name="T10" fmla="*/ 2147483646 w 158"/>
              <a:gd name="T11" fmla="*/ 2147483646 h 238"/>
              <a:gd name="T12" fmla="*/ 2147483646 w 158"/>
              <a:gd name="T13" fmla="*/ 2147483646 h 238"/>
              <a:gd name="T14" fmla="*/ 2147483646 w 158"/>
              <a:gd name="T15" fmla="*/ 2147483646 h 238"/>
              <a:gd name="T16" fmla="*/ 2147483646 w 158"/>
              <a:gd name="T17" fmla="*/ 2147483646 h 238"/>
              <a:gd name="T18" fmla="*/ 2147483646 w 158"/>
              <a:gd name="T19" fmla="*/ 2147483646 h 238"/>
              <a:gd name="T20" fmla="*/ 2147483646 w 158"/>
              <a:gd name="T21" fmla="*/ 2147483646 h 238"/>
              <a:gd name="T22" fmla="*/ 2147483646 w 158"/>
              <a:gd name="T23" fmla="*/ 2147483646 h 238"/>
              <a:gd name="T24" fmla="*/ 2147483646 w 158"/>
              <a:gd name="T25" fmla="*/ 2147483646 h 238"/>
              <a:gd name="T26" fmla="*/ 2147483646 w 158"/>
              <a:gd name="T27" fmla="*/ 2147483646 h 238"/>
              <a:gd name="T28" fmla="*/ 2147483646 w 158"/>
              <a:gd name="T29" fmla="*/ 2147483646 h 238"/>
              <a:gd name="T30" fmla="*/ 2147483646 w 158"/>
              <a:gd name="T31" fmla="*/ 2147483646 h 238"/>
              <a:gd name="T32" fmla="*/ 2147483646 w 158"/>
              <a:gd name="T33" fmla="*/ 2147483646 h 238"/>
              <a:gd name="T34" fmla="*/ 2147483646 w 158"/>
              <a:gd name="T35" fmla="*/ 2147483646 h 238"/>
              <a:gd name="T36" fmla="*/ 2147483646 w 158"/>
              <a:gd name="T37" fmla="*/ 2147483646 h 238"/>
              <a:gd name="T38" fmla="*/ 2147483646 w 158"/>
              <a:gd name="T39" fmla="*/ 2147483646 h 238"/>
              <a:gd name="T40" fmla="*/ 2147483646 w 158"/>
              <a:gd name="T41" fmla="*/ 2147483646 h 238"/>
              <a:gd name="T42" fmla="*/ 2147483646 w 158"/>
              <a:gd name="T43" fmla="*/ 2147483646 h 238"/>
              <a:gd name="T44" fmla="*/ 2147483646 w 158"/>
              <a:gd name="T45" fmla="*/ 2147483646 h 238"/>
              <a:gd name="T46" fmla="*/ 2147483646 w 158"/>
              <a:gd name="T47" fmla="*/ 2147483646 h 238"/>
              <a:gd name="T48" fmla="*/ 2147483646 w 158"/>
              <a:gd name="T49" fmla="*/ 2147483646 h 238"/>
              <a:gd name="T50" fmla="*/ 2147483646 w 158"/>
              <a:gd name="T51" fmla="*/ 2147483646 h 238"/>
              <a:gd name="T52" fmla="*/ 2147483646 w 158"/>
              <a:gd name="T53" fmla="*/ 2147483646 h 238"/>
              <a:gd name="T54" fmla="*/ 2147483646 w 158"/>
              <a:gd name="T55" fmla="*/ 2147483646 h 238"/>
              <a:gd name="T56" fmla="*/ 2147483646 w 158"/>
              <a:gd name="T57" fmla="*/ 2147483646 h 238"/>
              <a:gd name="T58" fmla="*/ 2147483646 w 158"/>
              <a:gd name="T59" fmla="*/ 2147483646 h 238"/>
              <a:gd name="T60" fmla="*/ 2147483646 w 158"/>
              <a:gd name="T61" fmla="*/ 2147483646 h 238"/>
              <a:gd name="T62" fmla="*/ 2147483646 w 158"/>
              <a:gd name="T63" fmla="*/ 2147483646 h 238"/>
              <a:gd name="T64" fmla="*/ 2147483646 w 158"/>
              <a:gd name="T65" fmla="*/ 2147483646 h 238"/>
              <a:gd name="T66" fmla="*/ 2147483646 w 158"/>
              <a:gd name="T67" fmla="*/ 2147483646 h 238"/>
              <a:gd name="T68" fmla="*/ 2147483646 w 158"/>
              <a:gd name="T69" fmla="*/ 2147483646 h 238"/>
              <a:gd name="T70" fmla="*/ 2147483646 w 158"/>
              <a:gd name="T71" fmla="*/ 2147483646 h 238"/>
              <a:gd name="T72" fmla="*/ 2147483646 w 158"/>
              <a:gd name="T73" fmla="*/ 2147483646 h 238"/>
              <a:gd name="T74" fmla="*/ 2147483646 w 158"/>
              <a:gd name="T75" fmla="*/ 2147483646 h 238"/>
              <a:gd name="T76" fmla="*/ 2147483646 w 158"/>
              <a:gd name="T77" fmla="*/ 2147483646 h 238"/>
              <a:gd name="T78" fmla="*/ 2147483646 w 158"/>
              <a:gd name="T79" fmla="*/ 2147483646 h 238"/>
              <a:gd name="T80" fmla="*/ 2147483646 w 158"/>
              <a:gd name="T81" fmla="*/ 2147483646 h 238"/>
              <a:gd name="T82" fmla="*/ 2147483646 w 158"/>
              <a:gd name="T83" fmla="*/ 2147483646 h 2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238"/>
              <a:gd name="T128" fmla="*/ 158 w 158"/>
              <a:gd name="T129" fmla="*/ 238 h 23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238">
                <a:moveTo>
                  <a:pt x="0" y="235"/>
                </a:moveTo>
                <a:lnTo>
                  <a:pt x="1" y="235"/>
                </a:lnTo>
                <a:lnTo>
                  <a:pt x="2" y="231"/>
                </a:lnTo>
                <a:lnTo>
                  <a:pt x="3" y="231"/>
                </a:lnTo>
                <a:lnTo>
                  <a:pt x="5" y="229"/>
                </a:lnTo>
                <a:lnTo>
                  <a:pt x="6" y="229"/>
                </a:lnTo>
                <a:lnTo>
                  <a:pt x="7" y="229"/>
                </a:lnTo>
                <a:lnTo>
                  <a:pt x="8" y="228"/>
                </a:lnTo>
                <a:lnTo>
                  <a:pt x="10" y="226"/>
                </a:lnTo>
                <a:lnTo>
                  <a:pt x="11" y="226"/>
                </a:lnTo>
                <a:lnTo>
                  <a:pt x="12" y="225"/>
                </a:lnTo>
                <a:lnTo>
                  <a:pt x="13" y="226"/>
                </a:lnTo>
                <a:lnTo>
                  <a:pt x="15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20" y="224"/>
                </a:lnTo>
                <a:lnTo>
                  <a:pt x="21" y="221"/>
                </a:lnTo>
                <a:lnTo>
                  <a:pt x="22" y="219"/>
                </a:lnTo>
                <a:lnTo>
                  <a:pt x="23" y="215"/>
                </a:lnTo>
                <a:lnTo>
                  <a:pt x="25" y="210"/>
                </a:lnTo>
                <a:lnTo>
                  <a:pt x="26" y="205"/>
                </a:lnTo>
                <a:lnTo>
                  <a:pt x="27" y="204"/>
                </a:lnTo>
                <a:lnTo>
                  <a:pt x="28" y="204"/>
                </a:lnTo>
                <a:lnTo>
                  <a:pt x="30" y="205"/>
                </a:lnTo>
                <a:lnTo>
                  <a:pt x="31" y="208"/>
                </a:lnTo>
                <a:lnTo>
                  <a:pt x="32" y="206"/>
                </a:lnTo>
                <a:lnTo>
                  <a:pt x="33" y="208"/>
                </a:lnTo>
                <a:lnTo>
                  <a:pt x="35" y="215"/>
                </a:lnTo>
                <a:lnTo>
                  <a:pt x="36" y="215"/>
                </a:lnTo>
                <a:lnTo>
                  <a:pt x="37" y="218"/>
                </a:lnTo>
                <a:lnTo>
                  <a:pt x="38" y="220"/>
                </a:lnTo>
                <a:lnTo>
                  <a:pt x="40" y="221"/>
                </a:lnTo>
                <a:lnTo>
                  <a:pt x="41" y="221"/>
                </a:lnTo>
                <a:lnTo>
                  <a:pt x="42" y="221"/>
                </a:lnTo>
                <a:lnTo>
                  <a:pt x="43" y="224"/>
                </a:lnTo>
                <a:lnTo>
                  <a:pt x="45" y="225"/>
                </a:lnTo>
                <a:lnTo>
                  <a:pt x="46" y="228"/>
                </a:lnTo>
                <a:lnTo>
                  <a:pt x="47" y="228"/>
                </a:lnTo>
                <a:lnTo>
                  <a:pt x="48" y="229"/>
                </a:lnTo>
                <a:lnTo>
                  <a:pt x="50" y="229"/>
                </a:lnTo>
                <a:lnTo>
                  <a:pt x="51" y="228"/>
                </a:lnTo>
                <a:lnTo>
                  <a:pt x="52" y="225"/>
                </a:lnTo>
                <a:lnTo>
                  <a:pt x="53" y="221"/>
                </a:lnTo>
                <a:lnTo>
                  <a:pt x="55" y="216"/>
                </a:lnTo>
                <a:lnTo>
                  <a:pt x="56" y="214"/>
                </a:lnTo>
                <a:lnTo>
                  <a:pt x="57" y="208"/>
                </a:lnTo>
                <a:lnTo>
                  <a:pt x="58" y="200"/>
                </a:lnTo>
                <a:lnTo>
                  <a:pt x="60" y="191"/>
                </a:lnTo>
                <a:lnTo>
                  <a:pt x="61" y="185"/>
                </a:lnTo>
                <a:lnTo>
                  <a:pt x="62" y="179"/>
                </a:lnTo>
                <a:lnTo>
                  <a:pt x="63" y="175"/>
                </a:lnTo>
                <a:lnTo>
                  <a:pt x="65" y="173"/>
                </a:lnTo>
                <a:lnTo>
                  <a:pt x="66" y="173"/>
                </a:lnTo>
                <a:lnTo>
                  <a:pt x="67" y="176"/>
                </a:lnTo>
                <a:lnTo>
                  <a:pt x="68" y="178"/>
                </a:lnTo>
                <a:lnTo>
                  <a:pt x="70" y="181"/>
                </a:lnTo>
                <a:lnTo>
                  <a:pt x="71" y="185"/>
                </a:lnTo>
                <a:lnTo>
                  <a:pt x="72" y="191"/>
                </a:lnTo>
                <a:lnTo>
                  <a:pt x="73" y="201"/>
                </a:lnTo>
                <a:lnTo>
                  <a:pt x="75" y="211"/>
                </a:lnTo>
                <a:lnTo>
                  <a:pt x="76" y="220"/>
                </a:lnTo>
                <a:lnTo>
                  <a:pt x="77" y="229"/>
                </a:lnTo>
                <a:lnTo>
                  <a:pt x="78" y="238"/>
                </a:lnTo>
                <a:lnTo>
                  <a:pt x="80" y="235"/>
                </a:lnTo>
                <a:lnTo>
                  <a:pt x="81" y="224"/>
                </a:lnTo>
                <a:lnTo>
                  <a:pt x="82" y="210"/>
                </a:lnTo>
                <a:lnTo>
                  <a:pt x="83" y="203"/>
                </a:lnTo>
                <a:lnTo>
                  <a:pt x="85" y="203"/>
                </a:lnTo>
                <a:lnTo>
                  <a:pt x="86" y="205"/>
                </a:lnTo>
                <a:lnTo>
                  <a:pt x="87" y="213"/>
                </a:lnTo>
                <a:lnTo>
                  <a:pt x="88" y="216"/>
                </a:lnTo>
                <a:lnTo>
                  <a:pt x="90" y="204"/>
                </a:lnTo>
                <a:lnTo>
                  <a:pt x="91" y="185"/>
                </a:lnTo>
                <a:lnTo>
                  <a:pt x="92" y="158"/>
                </a:lnTo>
                <a:lnTo>
                  <a:pt x="93" y="130"/>
                </a:lnTo>
                <a:lnTo>
                  <a:pt x="95" y="101"/>
                </a:lnTo>
                <a:lnTo>
                  <a:pt x="96" y="73"/>
                </a:lnTo>
                <a:lnTo>
                  <a:pt x="97" y="49"/>
                </a:lnTo>
                <a:lnTo>
                  <a:pt x="98" y="26"/>
                </a:lnTo>
                <a:lnTo>
                  <a:pt x="100" y="11"/>
                </a:lnTo>
                <a:lnTo>
                  <a:pt x="101" y="1"/>
                </a:lnTo>
                <a:lnTo>
                  <a:pt x="102" y="0"/>
                </a:lnTo>
                <a:lnTo>
                  <a:pt x="103" y="5"/>
                </a:lnTo>
                <a:lnTo>
                  <a:pt x="105" y="14"/>
                </a:lnTo>
                <a:lnTo>
                  <a:pt x="106" y="29"/>
                </a:lnTo>
                <a:lnTo>
                  <a:pt x="107" y="49"/>
                </a:lnTo>
                <a:lnTo>
                  <a:pt x="108" y="71"/>
                </a:lnTo>
                <a:lnTo>
                  <a:pt x="110" y="96"/>
                </a:lnTo>
                <a:lnTo>
                  <a:pt x="111" y="120"/>
                </a:lnTo>
                <a:lnTo>
                  <a:pt x="112" y="145"/>
                </a:lnTo>
                <a:lnTo>
                  <a:pt x="113" y="166"/>
                </a:lnTo>
                <a:lnTo>
                  <a:pt x="115" y="184"/>
                </a:lnTo>
                <a:lnTo>
                  <a:pt x="116" y="194"/>
                </a:lnTo>
                <a:lnTo>
                  <a:pt x="117" y="191"/>
                </a:lnTo>
                <a:lnTo>
                  <a:pt x="118" y="186"/>
                </a:lnTo>
                <a:lnTo>
                  <a:pt x="120" y="178"/>
                </a:lnTo>
                <a:lnTo>
                  <a:pt x="121" y="171"/>
                </a:lnTo>
                <a:lnTo>
                  <a:pt x="122" y="165"/>
                </a:lnTo>
                <a:lnTo>
                  <a:pt x="123" y="160"/>
                </a:lnTo>
                <a:lnTo>
                  <a:pt x="125" y="160"/>
                </a:lnTo>
                <a:lnTo>
                  <a:pt x="126" y="154"/>
                </a:lnTo>
                <a:lnTo>
                  <a:pt x="127" y="154"/>
                </a:lnTo>
                <a:lnTo>
                  <a:pt x="128" y="148"/>
                </a:lnTo>
                <a:lnTo>
                  <a:pt x="130" y="151"/>
                </a:lnTo>
                <a:lnTo>
                  <a:pt x="131" y="154"/>
                </a:lnTo>
                <a:lnTo>
                  <a:pt x="132" y="161"/>
                </a:lnTo>
                <a:lnTo>
                  <a:pt x="133" y="170"/>
                </a:lnTo>
                <a:lnTo>
                  <a:pt x="135" y="174"/>
                </a:lnTo>
                <a:lnTo>
                  <a:pt x="136" y="180"/>
                </a:lnTo>
                <a:lnTo>
                  <a:pt x="137" y="180"/>
                </a:lnTo>
                <a:lnTo>
                  <a:pt x="138" y="183"/>
                </a:lnTo>
                <a:lnTo>
                  <a:pt x="140" y="166"/>
                </a:lnTo>
                <a:lnTo>
                  <a:pt x="141" y="164"/>
                </a:lnTo>
                <a:lnTo>
                  <a:pt x="142" y="160"/>
                </a:lnTo>
                <a:lnTo>
                  <a:pt x="143" y="155"/>
                </a:lnTo>
                <a:lnTo>
                  <a:pt x="145" y="189"/>
                </a:lnTo>
                <a:lnTo>
                  <a:pt x="146" y="169"/>
                </a:lnTo>
                <a:lnTo>
                  <a:pt x="147" y="130"/>
                </a:lnTo>
                <a:lnTo>
                  <a:pt x="148" y="136"/>
                </a:lnTo>
                <a:lnTo>
                  <a:pt x="150" y="134"/>
                </a:lnTo>
                <a:lnTo>
                  <a:pt x="151" y="146"/>
                </a:lnTo>
                <a:lnTo>
                  <a:pt x="152" y="146"/>
                </a:lnTo>
                <a:lnTo>
                  <a:pt x="153" y="151"/>
                </a:lnTo>
                <a:lnTo>
                  <a:pt x="155" y="159"/>
                </a:lnTo>
                <a:lnTo>
                  <a:pt x="156" y="169"/>
                </a:lnTo>
                <a:lnTo>
                  <a:pt x="157" y="184"/>
                </a:lnTo>
                <a:lnTo>
                  <a:pt x="158" y="194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29" name="Freeform 210"/>
          <p:cNvSpPr>
            <a:spLocks/>
          </p:cNvSpPr>
          <p:nvPr/>
        </p:nvSpPr>
        <p:spPr bwMode="auto">
          <a:xfrm>
            <a:off x="3773488" y="5187950"/>
            <a:ext cx="560387" cy="204788"/>
          </a:xfrm>
          <a:custGeom>
            <a:avLst/>
            <a:gdLst>
              <a:gd name="T0" fmla="*/ 2147483646 w 159"/>
              <a:gd name="T1" fmla="*/ 2147483646 h 58"/>
              <a:gd name="T2" fmla="*/ 2147483646 w 159"/>
              <a:gd name="T3" fmla="*/ 2147483646 h 58"/>
              <a:gd name="T4" fmla="*/ 2147483646 w 159"/>
              <a:gd name="T5" fmla="*/ 0 h 58"/>
              <a:gd name="T6" fmla="*/ 2147483646 w 159"/>
              <a:gd name="T7" fmla="*/ 2147483646 h 58"/>
              <a:gd name="T8" fmla="*/ 2147483646 w 159"/>
              <a:gd name="T9" fmla="*/ 2147483646 h 58"/>
              <a:gd name="T10" fmla="*/ 2147483646 w 159"/>
              <a:gd name="T11" fmla="*/ 2147483646 h 58"/>
              <a:gd name="T12" fmla="*/ 2147483646 w 159"/>
              <a:gd name="T13" fmla="*/ 2147483646 h 58"/>
              <a:gd name="T14" fmla="*/ 2147483646 w 159"/>
              <a:gd name="T15" fmla="*/ 2147483646 h 58"/>
              <a:gd name="T16" fmla="*/ 2147483646 w 159"/>
              <a:gd name="T17" fmla="*/ 2147483646 h 58"/>
              <a:gd name="T18" fmla="*/ 2147483646 w 159"/>
              <a:gd name="T19" fmla="*/ 2147483646 h 58"/>
              <a:gd name="T20" fmla="*/ 2147483646 w 159"/>
              <a:gd name="T21" fmla="*/ 2147483646 h 58"/>
              <a:gd name="T22" fmla="*/ 2147483646 w 159"/>
              <a:gd name="T23" fmla="*/ 2147483646 h 58"/>
              <a:gd name="T24" fmla="*/ 2147483646 w 159"/>
              <a:gd name="T25" fmla="*/ 2147483646 h 58"/>
              <a:gd name="T26" fmla="*/ 2147483646 w 159"/>
              <a:gd name="T27" fmla="*/ 2147483646 h 58"/>
              <a:gd name="T28" fmla="*/ 2147483646 w 159"/>
              <a:gd name="T29" fmla="*/ 2147483646 h 58"/>
              <a:gd name="T30" fmla="*/ 2147483646 w 159"/>
              <a:gd name="T31" fmla="*/ 2147483646 h 58"/>
              <a:gd name="T32" fmla="*/ 2147483646 w 159"/>
              <a:gd name="T33" fmla="*/ 2147483646 h 58"/>
              <a:gd name="T34" fmla="*/ 2147483646 w 159"/>
              <a:gd name="T35" fmla="*/ 2147483646 h 58"/>
              <a:gd name="T36" fmla="*/ 2147483646 w 159"/>
              <a:gd name="T37" fmla="*/ 2147483646 h 58"/>
              <a:gd name="T38" fmla="*/ 2147483646 w 159"/>
              <a:gd name="T39" fmla="*/ 2147483646 h 58"/>
              <a:gd name="T40" fmla="*/ 2147483646 w 159"/>
              <a:gd name="T41" fmla="*/ 2147483646 h 58"/>
              <a:gd name="T42" fmla="*/ 2147483646 w 159"/>
              <a:gd name="T43" fmla="*/ 2147483646 h 58"/>
              <a:gd name="T44" fmla="*/ 2147483646 w 159"/>
              <a:gd name="T45" fmla="*/ 2147483646 h 58"/>
              <a:gd name="T46" fmla="*/ 2147483646 w 159"/>
              <a:gd name="T47" fmla="*/ 2147483646 h 58"/>
              <a:gd name="T48" fmla="*/ 2147483646 w 159"/>
              <a:gd name="T49" fmla="*/ 2147483646 h 58"/>
              <a:gd name="T50" fmla="*/ 2147483646 w 159"/>
              <a:gd name="T51" fmla="*/ 2147483646 h 58"/>
              <a:gd name="T52" fmla="*/ 2147483646 w 159"/>
              <a:gd name="T53" fmla="*/ 2147483646 h 58"/>
              <a:gd name="T54" fmla="*/ 2147483646 w 159"/>
              <a:gd name="T55" fmla="*/ 2147483646 h 58"/>
              <a:gd name="T56" fmla="*/ 2147483646 w 159"/>
              <a:gd name="T57" fmla="*/ 2147483646 h 58"/>
              <a:gd name="T58" fmla="*/ 2147483646 w 159"/>
              <a:gd name="T59" fmla="*/ 2147483646 h 58"/>
              <a:gd name="T60" fmla="*/ 2147483646 w 159"/>
              <a:gd name="T61" fmla="*/ 2147483646 h 58"/>
              <a:gd name="T62" fmla="*/ 2147483646 w 159"/>
              <a:gd name="T63" fmla="*/ 2147483646 h 58"/>
              <a:gd name="T64" fmla="*/ 2147483646 w 159"/>
              <a:gd name="T65" fmla="*/ 2147483646 h 58"/>
              <a:gd name="T66" fmla="*/ 2147483646 w 159"/>
              <a:gd name="T67" fmla="*/ 2147483646 h 58"/>
              <a:gd name="T68" fmla="*/ 2147483646 w 159"/>
              <a:gd name="T69" fmla="*/ 2147483646 h 58"/>
              <a:gd name="T70" fmla="*/ 2147483646 w 159"/>
              <a:gd name="T71" fmla="*/ 2147483646 h 58"/>
              <a:gd name="T72" fmla="*/ 2147483646 w 159"/>
              <a:gd name="T73" fmla="*/ 2147483646 h 58"/>
              <a:gd name="T74" fmla="*/ 2147483646 w 159"/>
              <a:gd name="T75" fmla="*/ 2147483646 h 58"/>
              <a:gd name="T76" fmla="*/ 2147483646 w 159"/>
              <a:gd name="T77" fmla="*/ 2147483646 h 58"/>
              <a:gd name="T78" fmla="*/ 2147483646 w 159"/>
              <a:gd name="T79" fmla="*/ 2147483646 h 58"/>
              <a:gd name="T80" fmla="*/ 2147483646 w 159"/>
              <a:gd name="T81" fmla="*/ 2147483646 h 58"/>
              <a:gd name="T82" fmla="*/ 2147483646 w 159"/>
              <a:gd name="T83" fmla="*/ 2147483646 h 5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58"/>
              <a:gd name="T128" fmla="*/ 159 w 159"/>
              <a:gd name="T129" fmla="*/ 58 h 5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58">
                <a:moveTo>
                  <a:pt x="0" y="11"/>
                </a:moveTo>
                <a:lnTo>
                  <a:pt x="2" y="25"/>
                </a:lnTo>
                <a:lnTo>
                  <a:pt x="3" y="32"/>
                </a:lnTo>
                <a:lnTo>
                  <a:pt x="4" y="30"/>
                </a:lnTo>
                <a:lnTo>
                  <a:pt x="5" y="22"/>
                </a:lnTo>
                <a:lnTo>
                  <a:pt x="7" y="11"/>
                </a:lnTo>
                <a:lnTo>
                  <a:pt x="8" y="7"/>
                </a:lnTo>
                <a:lnTo>
                  <a:pt x="9" y="2"/>
                </a:lnTo>
                <a:lnTo>
                  <a:pt x="10" y="0"/>
                </a:lnTo>
                <a:lnTo>
                  <a:pt x="12" y="2"/>
                </a:lnTo>
                <a:lnTo>
                  <a:pt x="13" y="6"/>
                </a:lnTo>
                <a:lnTo>
                  <a:pt x="14" y="10"/>
                </a:lnTo>
                <a:lnTo>
                  <a:pt x="15" y="13"/>
                </a:lnTo>
                <a:lnTo>
                  <a:pt x="17" y="16"/>
                </a:lnTo>
                <a:lnTo>
                  <a:pt x="18" y="17"/>
                </a:lnTo>
                <a:lnTo>
                  <a:pt x="19" y="21"/>
                </a:lnTo>
                <a:lnTo>
                  <a:pt x="20" y="26"/>
                </a:lnTo>
                <a:lnTo>
                  <a:pt x="22" y="30"/>
                </a:lnTo>
                <a:lnTo>
                  <a:pt x="23" y="35"/>
                </a:lnTo>
                <a:lnTo>
                  <a:pt x="24" y="40"/>
                </a:lnTo>
                <a:lnTo>
                  <a:pt x="25" y="41"/>
                </a:lnTo>
                <a:lnTo>
                  <a:pt x="27" y="41"/>
                </a:lnTo>
                <a:lnTo>
                  <a:pt x="28" y="40"/>
                </a:lnTo>
                <a:lnTo>
                  <a:pt x="29" y="38"/>
                </a:lnTo>
                <a:lnTo>
                  <a:pt x="30" y="36"/>
                </a:lnTo>
                <a:lnTo>
                  <a:pt x="32" y="31"/>
                </a:lnTo>
                <a:lnTo>
                  <a:pt x="33" y="30"/>
                </a:lnTo>
                <a:lnTo>
                  <a:pt x="34" y="26"/>
                </a:lnTo>
                <a:lnTo>
                  <a:pt x="35" y="25"/>
                </a:lnTo>
                <a:lnTo>
                  <a:pt x="37" y="25"/>
                </a:lnTo>
                <a:lnTo>
                  <a:pt x="38" y="26"/>
                </a:lnTo>
                <a:lnTo>
                  <a:pt x="39" y="30"/>
                </a:lnTo>
                <a:lnTo>
                  <a:pt x="40" y="33"/>
                </a:lnTo>
                <a:lnTo>
                  <a:pt x="42" y="38"/>
                </a:lnTo>
                <a:lnTo>
                  <a:pt x="43" y="41"/>
                </a:lnTo>
                <a:lnTo>
                  <a:pt x="44" y="43"/>
                </a:lnTo>
                <a:lnTo>
                  <a:pt x="45" y="46"/>
                </a:lnTo>
                <a:lnTo>
                  <a:pt x="47" y="47"/>
                </a:lnTo>
                <a:lnTo>
                  <a:pt x="48" y="45"/>
                </a:lnTo>
                <a:lnTo>
                  <a:pt x="49" y="43"/>
                </a:lnTo>
                <a:lnTo>
                  <a:pt x="50" y="43"/>
                </a:lnTo>
                <a:lnTo>
                  <a:pt x="52" y="41"/>
                </a:lnTo>
                <a:lnTo>
                  <a:pt x="53" y="42"/>
                </a:lnTo>
                <a:lnTo>
                  <a:pt x="54" y="43"/>
                </a:lnTo>
                <a:lnTo>
                  <a:pt x="55" y="45"/>
                </a:lnTo>
                <a:lnTo>
                  <a:pt x="57" y="47"/>
                </a:lnTo>
                <a:lnTo>
                  <a:pt x="58" y="50"/>
                </a:lnTo>
                <a:lnTo>
                  <a:pt x="59" y="52"/>
                </a:lnTo>
                <a:lnTo>
                  <a:pt x="60" y="56"/>
                </a:lnTo>
                <a:lnTo>
                  <a:pt x="62" y="57"/>
                </a:lnTo>
                <a:lnTo>
                  <a:pt x="63" y="56"/>
                </a:lnTo>
                <a:lnTo>
                  <a:pt x="64" y="55"/>
                </a:lnTo>
                <a:lnTo>
                  <a:pt x="65" y="51"/>
                </a:lnTo>
                <a:lnTo>
                  <a:pt x="67" y="48"/>
                </a:lnTo>
                <a:lnTo>
                  <a:pt x="68" y="47"/>
                </a:lnTo>
                <a:lnTo>
                  <a:pt x="69" y="43"/>
                </a:lnTo>
                <a:lnTo>
                  <a:pt x="70" y="45"/>
                </a:lnTo>
                <a:lnTo>
                  <a:pt x="72" y="46"/>
                </a:lnTo>
                <a:lnTo>
                  <a:pt x="73" y="47"/>
                </a:lnTo>
                <a:lnTo>
                  <a:pt x="74" y="48"/>
                </a:lnTo>
                <a:lnTo>
                  <a:pt x="75" y="45"/>
                </a:lnTo>
                <a:lnTo>
                  <a:pt x="77" y="41"/>
                </a:lnTo>
                <a:lnTo>
                  <a:pt x="78" y="41"/>
                </a:lnTo>
                <a:lnTo>
                  <a:pt x="79" y="41"/>
                </a:lnTo>
                <a:lnTo>
                  <a:pt x="80" y="41"/>
                </a:lnTo>
                <a:lnTo>
                  <a:pt x="82" y="40"/>
                </a:lnTo>
                <a:lnTo>
                  <a:pt x="83" y="45"/>
                </a:lnTo>
                <a:lnTo>
                  <a:pt x="84" y="47"/>
                </a:lnTo>
                <a:lnTo>
                  <a:pt x="85" y="52"/>
                </a:lnTo>
                <a:lnTo>
                  <a:pt x="87" y="56"/>
                </a:lnTo>
                <a:lnTo>
                  <a:pt x="88" y="53"/>
                </a:lnTo>
                <a:lnTo>
                  <a:pt x="89" y="51"/>
                </a:lnTo>
                <a:lnTo>
                  <a:pt x="90" y="50"/>
                </a:lnTo>
                <a:lnTo>
                  <a:pt x="92" y="46"/>
                </a:lnTo>
                <a:lnTo>
                  <a:pt x="93" y="46"/>
                </a:lnTo>
                <a:lnTo>
                  <a:pt x="94" y="43"/>
                </a:lnTo>
                <a:lnTo>
                  <a:pt x="95" y="45"/>
                </a:lnTo>
                <a:lnTo>
                  <a:pt x="97" y="42"/>
                </a:lnTo>
                <a:lnTo>
                  <a:pt x="98" y="42"/>
                </a:lnTo>
                <a:lnTo>
                  <a:pt x="99" y="48"/>
                </a:lnTo>
                <a:lnTo>
                  <a:pt x="100" y="48"/>
                </a:lnTo>
                <a:lnTo>
                  <a:pt x="102" y="48"/>
                </a:lnTo>
                <a:lnTo>
                  <a:pt x="103" y="52"/>
                </a:lnTo>
                <a:lnTo>
                  <a:pt x="104" y="52"/>
                </a:lnTo>
                <a:lnTo>
                  <a:pt x="105" y="51"/>
                </a:lnTo>
                <a:lnTo>
                  <a:pt x="107" y="51"/>
                </a:lnTo>
                <a:lnTo>
                  <a:pt x="108" y="50"/>
                </a:lnTo>
                <a:lnTo>
                  <a:pt x="109" y="48"/>
                </a:lnTo>
                <a:lnTo>
                  <a:pt x="110" y="48"/>
                </a:lnTo>
                <a:lnTo>
                  <a:pt x="112" y="48"/>
                </a:lnTo>
                <a:lnTo>
                  <a:pt x="113" y="50"/>
                </a:lnTo>
                <a:lnTo>
                  <a:pt x="114" y="52"/>
                </a:lnTo>
                <a:lnTo>
                  <a:pt x="115" y="55"/>
                </a:lnTo>
                <a:lnTo>
                  <a:pt x="117" y="55"/>
                </a:lnTo>
                <a:lnTo>
                  <a:pt x="118" y="55"/>
                </a:lnTo>
                <a:lnTo>
                  <a:pt x="119" y="53"/>
                </a:lnTo>
                <a:lnTo>
                  <a:pt x="120" y="52"/>
                </a:lnTo>
                <a:lnTo>
                  <a:pt x="122" y="50"/>
                </a:lnTo>
                <a:lnTo>
                  <a:pt x="123" y="47"/>
                </a:lnTo>
                <a:lnTo>
                  <a:pt x="124" y="46"/>
                </a:lnTo>
                <a:lnTo>
                  <a:pt x="125" y="43"/>
                </a:lnTo>
                <a:lnTo>
                  <a:pt x="127" y="41"/>
                </a:lnTo>
                <a:lnTo>
                  <a:pt x="128" y="40"/>
                </a:lnTo>
                <a:lnTo>
                  <a:pt x="129" y="38"/>
                </a:lnTo>
                <a:lnTo>
                  <a:pt x="130" y="41"/>
                </a:lnTo>
                <a:lnTo>
                  <a:pt x="132" y="42"/>
                </a:lnTo>
                <a:lnTo>
                  <a:pt x="133" y="41"/>
                </a:lnTo>
                <a:lnTo>
                  <a:pt x="134" y="40"/>
                </a:lnTo>
                <a:lnTo>
                  <a:pt x="135" y="37"/>
                </a:lnTo>
                <a:lnTo>
                  <a:pt x="137" y="37"/>
                </a:lnTo>
                <a:lnTo>
                  <a:pt x="138" y="37"/>
                </a:lnTo>
                <a:lnTo>
                  <a:pt x="139" y="40"/>
                </a:lnTo>
                <a:lnTo>
                  <a:pt x="140" y="45"/>
                </a:lnTo>
                <a:lnTo>
                  <a:pt x="142" y="48"/>
                </a:lnTo>
                <a:lnTo>
                  <a:pt x="143" y="53"/>
                </a:lnTo>
                <a:lnTo>
                  <a:pt x="144" y="57"/>
                </a:lnTo>
                <a:lnTo>
                  <a:pt x="145" y="58"/>
                </a:lnTo>
                <a:lnTo>
                  <a:pt x="147" y="56"/>
                </a:lnTo>
                <a:lnTo>
                  <a:pt x="148" y="51"/>
                </a:lnTo>
                <a:lnTo>
                  <a:pt x="149" y="46"/>
                </a:lnTo>
                <a:lnTo>
                  <a:pt x="150" y="43"/>
                </a:lnTo>
                <a:lnTo>
                  <a:pt x="152" y="42"/>
                </a:lnTo>
                <a:lnTo>
                  <a:pt x="153" y="43"/>
                </a:lnTo>
                <a:lnTo>
                  <a:pt x="154" y="45"/>
                </a:lnTo>
                <a:lnTo>
                  <a:pt x="155" y="47"/>
                </a:lnTo>
                <a:lnTo>
                  <a:pt x="157" y="47"/>
                </a:lnTo>
                <a:lnTo>
                  <a:pt x="158" y="48"/>
                </a:lnTo>
                <a:lnTo>
                  <a:pt x="159" y="48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30" name="Freeform 211"/>
          <p:cNvSpPr>
            <a:spLocks/>
          </p:cNvSpPr>
          <p:nvPr/>
        </p:nvSpPr>
        <p:spPr bwMode="auto">
          <a:xfrm>
            <a:off x="4333875" y="4540250"/>
            <a:ext cx="561975" cy="863600"/>
          </a:xfrm>
          <a:custGeom>
            <a:avLst/>
            <a:gdLst>
              <a:gd name="T0" fmla="*/ 2147483646 w 160"/>
              <a:gd name="T1" fmla="*/ 2147483646 h 245"/>
              <a:gd name="T2" fmla="*/ 2147483646 w 160"/>
              <a:gd name="T3" fmla="*/ 2147483646 h 245"/>
              <a:gd name="T4" fmla="*/ 2147483646 w 160"/>
              <a:gd name="T5" fmla="*/ 2147483646 h 245"/>
              <a:gd name="T6" fmla="*/ 2147483646 w 160"/>
              <a:gd name="T7" fmla="*/ 2147483646 h 245"/>
              <a:gd name="T8" fmla="*/ 2147483646 w 160"/>
              <a:gd name="T9" fmla="*/ 2147483646 h 245"/>
              <a:gd name="T10" fmla="*/ 2147483646 w 160"/>
              <a:gd name="T11" fmla="*/ 2147483646 h 245"/>
              <a:gd name="T12" fmla="*/ 2147483646 w 160"/>
              <a:gd name="T13" fmla="*/ 2147483646 h 245"/>
              <a:gd name="T14" fmla="*/ 2147483646 w 160"/>
              <a:gd name="T15" fmla="*/ 2147483646 h 245"/>
              <a:gd name="T16" fmla="*/ 2147483646 w 160"/>
              <a:gd name="T17" fmla="*/ 2147483646 h 245"/>
              <a:gd name="T18" fmla="*/ 2147483646 w 160"/>
              <a:gd name="T19" fmla="*/ 2147483646 h 245"/>
              <a:gd name="T20" fmla="*/ 2147483646 w 160"/>
              <a:gd name="T21" fmla="*/ 2147483646 h 245"/>
              <a:gd name="T22" fmla="*/ 2147483646 w 160"/>
              <a:gd name="T23" fmla="*/ 2147483646 h 245"/>
              <a:gd name="T24" fmla="*/ 2147483646 w 160"/>
              <a:gd name="T25" fmla="*/ 2147483646 h 245"/>
              <a:gd name="T26" fmla="*/ 2147483646 w 160"/>
              <a:gd name="T27" fmla="*/ 2147483646 h 245"/>
              <a:gd name="T28" fmla="*/ 2147483646 w 160"/>
              <a:gd name="T29" fmla="*/ 2147483646 h 245"/>
              <a:gd name="T30" fmla="*/ 2147483646 w 160"/>
              <a:gd name="T31" fmla="*/ 2147483646 h 245"/>
              <a:gd name="T32" fmla="*/ 2147483646 w 160"/>
              <a:gd name="T33" fmla="*/ 2147483646 h 245"/>
              <a:gd name="T34" fmla="*/ 2147483646 w 160"/>
              <a:gd name="T35" fmla="*/ 2147483646 h 245"/>
              <a:gd name="T36" fmla="*/ 2147483646 w 160"/>
              <a:gd name="T37" fmla="*/ 2147483646 h 245"/>
              <a:gd name="T38" fmla="*/ 2147483646 w 160"/>
              <a:gd name="T39" fmla="*/ 2147483646 h 245"/>
              <a:gd name="T40" fmla="*/ 2147483646 w 160"/>
              <a:gd name="T41" fmla="*/ 2147483646 h 245"/>
              <a:gd name="T42" fmla="*/ 2147483646 w 160"/>
              <a:gd name="T43" fmla="*/ 2147483646 h 245"/>
              <a:gd name="T44" fmla="*/ 2147483646 w 160"/>
              <a:gd name="T45" fmla="*/ 2147483646 h 245"/>
              <a:gd name="T46" fmla="*/ 2147483646 w 160"/>
              <a:gd name="T47" fmla="*/ 2147483646 h 245"/>
              <a:gd name="T48" fmla="*/ 2147483646 w 160"/>
              <a:gd name="T49" fmla="*/ 2147483646 h 245"/>
              <a:gd name="T50" fmla="*/ 2147483646 w 160"/>
              <a:gd name="T51" fmla="*/ 2147483646 h 245"/>
              <a:gd name="T52" fmla="*/ 2147483646 w 160"/>
              <a:gd name="T53" fmla="*/ 2147483646 h 245"/>
              <a:gd name="T54" fmla="*/ 2147483646 w 160"/>
              <a:gd name="T55" fmla="*/ 2147483646 h 245"/>
              <a:gd name="T56" fmla="*/ 2147483646 w 160"/>
              <a:gd name="T57" fmla="*/ 2147483646 h 245"/>
              <a:gd name="T58" fmla="*/ 2147483646 w 160"/>
              <a:gd name="T59" fmla="*/ 2147483646 h 245"/>
              <a:gd name="T60" fmla="*/ 2147483646 w 160"/>
              <a:gd name="T61" fmla="*/ 2147483646 h 245"/>
              <a:gd name="T62" fmla="*/ 2147483646 w 160"/>
              <a:gd name="T63" fmla="*/ 2147483646 h 245"/>
              <a:gd name="T64" fmla="*/ 2147483646 w 160"/>
              <a:gd name="T65" fmla="*/ 2147483646 h 245"/>
              <a:gd name="T66" fmla="*/ 2147483646 w 160"/>
              <a:gd name="T67" fmla="*/ 2147483646 h 245"/>
              <a:gd name="T68" fmla="*/ 2147483646 w 160"/>
              <a:gd name="T69" fmla="*/ 2147483646 h 245"/>
              <a:gd name="T70" fmla="*/ 2147483646 w 160"/>
              <a:gd name="T71" fmla="*/ 2147483646 h 245"/>
              <a:gd name="T72" fmla="*/ 2147483646 w 160"/>
              <a:gd name="T73" fmla="*/ 2147483646 h 245"/>
              <a:gd name="T74" fmla="*/ 2147483646 w 160"/>
              <a:gd name="T75" fmla="*/ 2147483646 h 245"/>
              <a:gd name="T76" fmla="*/ 2147483646 w 160"/>
              <a:gd name="T77" fmla="*/ 2147483646 h 245"/>
              <a:gd name="T78" fmla="*/ 2147483646 w 160"/>
              <a:gd name="T79" fmla="*/ 2147483646 h 245"/>
              <a:gd name="T80" fmla="*/ 2147483646 w 160"/>
              <a:gd name="T81" fmla="*/ 2147483646 h 245"/>
              <a:gd name="T82" fmla="*/ 2147483646 w 160"/>
              <a:gd name="T83" fmla="*/ 2147483646 h 24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60"/>
              <a:gd name="T127" fmla="*/ 0 h 245"/>
              <a:gd name="T128" fmla="*/ 160 w 160"/>
              <a:gd name="T129" fmla="*/ 245 h 24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60" h="245">
                <a:moveTo>
                  <a:pt x="0" y="232"/>
                </a:moveTo>
                <a:lnTo>
                  <a:pt x="1" y="231"/>
                </a:lnTo>
                <a:lnTo>
                  <a:pt x="3" y="232"/>
                </a:lnTo>
                <a:lnTo>
                  <a:pt x="4" y="232"/>
                </a:lnTo>
                <a:lnTo>
                  <a:pt x="5" y="234"/>
                </a:lnTo>
                <a:lnTo>
                  <a:pt x="6" y="235"/>
                </a:lnTo>
                <a:lnTo>
                  <a:pt x="8" y="239"/>
                </a:lnTo>
                <a:lnTo>
                  <a:pt x="9" y="244"/>
                </a:lnTo>
                <a:lnTo>
                  <a:pt x="10" y="245"/>
                </a:lnTo>
                <a:lnTo>
                  <a:pt x="11" y="240"/>
                </a:lnTo>
                <a:lnTo>
                  <a:pt x="13" y="236"/>
                </a:lnTo>
                <a:lnTo>
                  <a:pt x="15" y="235"/>
                </a:lnTo>
                <a:lnTo>
                  <a:pt x="16" y="231"/>
                </a:lnTo>
                <a:lnTo>
                  <a:pt x="18" y="230"/>
                </a:lnTo>
                <a:lnTo>
                  <a:pt x="19" y="231"/>
                </a:lnTo>
                <a:lnTo>
                  <a:pt x="20" y="230"/>
                </a:lnTo>
                <a:lnTo>
                  <a:pt x="21" y="230"/>
                </a:lnTo>
                <a:lnTo>
                  <a:pt x="23" y="231"/>
                </a:lnTo>
                <a:lnTo>
                  <a:pt x="24" y="231"/>
                </a:lnTo>
                <a:lnTo>
                  <a:pt x="25" y="231"/>
                </a:lnTo>
                <a:lnTo>
                  <a:pt x="26" y="229"/>
                </a:lnTo>
                <a:lnTo>
                  <a:pt x="28" y="227"/>
                </a:lnTo>
                <a:lnTo>
                  <a:pt x="29" y="226"/>
                </a:lnTo>
                <a:lnTo>
                  <a:pt x="30" y="227"/>
                </a:lnTo>
                <a:lnTo>
                  <a:pt x="31" y="226"/>
                </a:lnTo>
                <a:lnTo>
                  <a:pt x="33" y="227"/>
                </a:lnTo>
                <a:lnTo>
                  <a:pt x="34" y="225"/>
                </a:lnTo>
                <a:lnTo>
                  <a:pt x="35" y="221"/>
                </a:lnTo>
                <a:lnTo>
                  <a:pt x="36" y="221"/>
                </a:lnTo>
                <a:lnTo>
                  <a:pt x="38" y="220"/>
                </a:lnTo>
                <a:lnTo>
                  <a:pt x="39" y="221"/>
                </a:lnTo>
                <a:lnTo>
                  <a:pt x="40" y="224"/>
                </a:lnTo>
                <a:lnTo>
                  <a:pt x="41" y="227"/>
                </a:lnTo>
                <a:lnTo>
                  <a:pt x="43" y="234"/>
                </a:lnTo>
                <a:lnTo>
                  <a:pt x="44" y="236"/>
                </a:lnTo>
                <a:lnTo>
                  <a:pt x="45" y="237"/>
                </a:lnTo>
                <a:lnTo>
                  <a:pt x="46" y="236"/>
                </a:lnTo>
                <a:lnTo>
                  <a:pt x="48" y="236"/>
                </a:lnTo>
                <a:lnTo>
                  <a:pt x="49" y="237"/>
                </a:lnTo>
                <a:lnTo>
                  <a:pt x="50" y="235"/>
                </a:lnTo>
                <a:lnTo>
                  <a:pt x="51" y="234"/>
                </a:lnTo>
                <a:lnTo>
                  <a:pt x="53" y="230"/>
                </a:lnTo>
                <a:lnTo>
                  <a:pt x="54" y="229"/>
                </a:lnTo>
                <a:lnTo>
                  <a:pt x="55" y="230"/>
                </a:lnTo>
                <a:lnTo>
                  <a:pt x="56" y="231"/>
                </a:lnTo>
                <a:lnTo>
                  <a:pt x="58" y="234"/>
                </a:lnTo>
                <a:lnTo>
                  <a:pt x="59" y="232"/>
                </a:lnTo>
                <a:lnTo>
                  <a:pt x="60" y="234"/>
                </a:lnTo>
                <a:lnTo>
                  <a:pt x="61" y="234"/>
                </a:lnTo>
                <a:lnTo>
                  <a:pt x="63" y="236"/>
                </a:lnTo>
                <a:lnTo>
                  <a:pt x="64" y="237"/>
                </a:lnTo>
                <a:lnTo>
                  <a:pt x="65" y="241"/>
                </a:lnTo>
                <a:lnTo>
                  <a:pt x="66" y="241"/>
                </a:lnTo>
                <a:lnTo>
                  <a:pt x="68" y="242"/>
                </a:lnTo>
                <a:lnTo>
                  <a:pt x="69" y="240"/>
                </a:lnTo>
                <a:lnTo>
                  <a:pt x="70" y="237"/>
                </a:lnTo>
                <a:lnTo>
                  <a:pt x="71" y="235"/>
                </a:lnTo>
                <a:lnTo>
                  <a:pt x="73" y="232"/>
                </a:lnTo>
                <a:lnTo>
                  <a:pt x="74" y="231"/>
                </a:lnTo>
                <a:lnTo>
                  <a:pt x="75" y="230"/>
                </a:lnTo>
                <a:lnTo>
                  <a:pt x="76" y="229"/>
                </a:lnTo>
                <a:lnTo>
                  <a:pt x="78" y="225"/>
                </a:lnTo>
                <a:lnTo>
                  <a:pt x="79" y="222"/>
                </a:lnTo>
                <a:lnTo>
                  <a:pt x="80" y="220"/>
                </a:lnTo>
                <a:lnTo>
                  <a:pt x="81" y="216"/>
                </a:lnTo>
                <a:lnTo>
                  <a:pt x="83" y="211"/>
                </a:lnTo>
                <a:lnTo>
                  <a:pt x="84" y="205"/>
                </a:lnTo>
                <a:lnTo>
                  <a:pt x="85" y="200"/>
                </a:lnTo>
                <a:lnTo>
                  <a:pt x="86" y="192"/>
                </a:lnTo>
                <a:lnTo>
                  <a:pt x="88" y="189"/>
                </a:lnTo>
                <a:lnTo>
                  <a:pt x="89" y="181"/>
                </a:lnTo>
                <a:lnTo>
                  <a:pt x="90" y="179"/>
                </a:lnTo>
                <a:lnTo>
                  <a:pt x="91" y="179"/>
                </a:lnTo>
                <a:lnTo>
                  <a:pt x="93" y="179"/>
                </a:lnTo>
                <a:lnTo>
                  <a:pt x="94" y="182"/>
                </a:lnTo>
                <a:lnTo>
                  <a:pt x="95" y="185"/>
                </a:lnTo>
                <a:lnTo>
                  <a:pt x="96" y="187"/>
                </a:lnTo>
                <a:lnTo>
                  <a:pt x="98" y="191"/>
                </a:lnTo>
                <a:lnTo>
                  <a:pt x="99" y="197"/>
                </a:lnTo>
                <a:lnTo>
                  <a:pt x="100" y="204"/>
                </a:lnTo>
                <a:lnTo>
                  <a:pt x="101" y="210"/>
                </a:lnTo>
                <a:lnTo>
                  <a:pt x="103" y="215"/>
                </a:lnTo>
                <a:lnTo>
                  <a:pt x="104" y="216"/>
                </a:lnTo>
                <a:lnTo>
                  <a:pt x="105" y="211"/>
                </a:lnTo>
                <a:lnTo>
                  <a:pt x="106" y="206"/>
                </a:lnTo>
                <a:lnTo>
                  <a:pt x="108" y="199"/>
                </a:lnTo>
                <a:lnTo>
                  <a:pt x="109" y="192"/>
                </a:lnTo>
                <a:lnTo>
                  <a:pt x="110" y="185"/>
                </a:lnTo>
                <a:lnTo>
                  <a:pt x="111" y="177"/>
                </a:lnTo>
                <a:lnTo>
                  <a:pt x="113" y="170"/>
                </a:lnTo>
                <a:lnTo>
                  <a:pt x="114" y="167"/>
                </a:lnTo>
                <a:lnTo>
                  <a:pt x="115" y="167"/>
                </a:lnTo>
                <a:lnTo>
                  <a:pt x="116" y="175"/>
                </a:lnTo>
                <a:lnTo>
                  <a:pt x="118" y="185"/>
                </a:lnTo>
                <a:lnTo>
                  <a:pt x="119" y="195"/>
                </a:lnTo>
                <a:lnTo>
                  <a:pt x="120" y="205"/>
                </a:lnTo>
                <a:lnTo>
                  <a:pt x="121" y="216"/>
                </a:lnTo>
                <a:lnTo>
                  <a:pt x="123" y="215"/>
                </a:lnTo>
                <a:lnTo>
                  <a:pt x="124" y="200"/>
                </a:lnTo>
                <a:lnTo>
                  <a:pt x="125" y="176"/>
                </a:lnTo>
                <a:lnTo>
                  <a:pt x="126" y="150"/>
                </a:lnTo>
                <a:lnTo>
                  <a:pt x="128" y="121"/>
                </a:lnTo>
                <a:lnTo>
                  <a:pt x="129" y="97"/>
                </a:lnTo>
                <a:lnTo>
                  <a:pt x="130" y="72"/>
                </a:lnTo>
                <a:lnTo>
                  <a:pt x="131" y="51"/>
                </a:lnTo>
                <a:lnTo>
                  <a:pt x="133" y="31"/>
                </a:lnTo>
                <a:lnTo>
                  <a:pt x="134" y="12"/>
                </a:lnTo>
                <a:lnTo>
                  <a:pt x="135" y="2"/>
                </a:lnTo>
                <a:lnTo>
                  <a:pt x="136" y="0"/>
                </a:lnTo>
                <a:lnTo>
                  <a:pt x="138" y="4"/>
                </a:lnTo>
                <a:lnTo>
                  <a:pt x="139" y="16"/>
                </a:lnTo>
                <a:lnTo>
                  <a:pt x="140" y="34"/>
                </a:lnTo>
                <a:lnTo>
                  <a:pt x="141" y="52"/>
                </a:lnTo>
                <a:lnTo>
                  <a:pt x="143" y="75"/>
                </a:lnTo>
                <a:lnTo>
                  <a:pt x="144" y="94"/>
                </a:lnTo>
                <a:lnTo>
                  <a:pt x="145" y="117"/>
                </a:lnTo>
                <a:lnTo>
                  <a:pt x="146" y="137"/>
                </a:lnTo>
                <a:lnTo>
                  <a:pt x="148" y="161"/>
                </a:lnTo>
                <a:lnTo>
                  <a:pt x="149" y="179"/>
                </a:lnTo>
                <a:lnTo>
                  <a:pt x="150" y="190"/>
                </a:lnTo>
                <a:lnTo>
                  <a:pt x="151" y="181"/>
                </a:lnTo>
                <a:lnTo>
                  <a:pt x="153" y="176"/>
                </a:lnTo>
                <a:lnTo>
                  <a:pt x="154" y="172"/>
                </a:lnTo>
                <a:lnTo>
                  <a:pt x="155" y="172"/>
                </a:lnTo>
                <a:lnTo>
                  <a:pt x="156" y="175"/>
                </a:lnTo>
                <a:lnTo>
                  <a:pt x="158" y="185"/>
                </a:lnTo>
                <a:lnTo>
                  <a:pt x="159" y="199"/>
                </a:lnTo>
                <a:lnTo>
                  <a:pt x="160" y="212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31" name="Freeform 212"/>
          <p:cNvSpPr>
            <a:spLocks/>
          </p:cNvSpPr>
          <p:nvPr/>
        </p:nvSpPr>
        <p:spPr bwMode="auto">
          <a:xfrm>
            <a:off x="4895850" y="5022850"/>
            <a:ext cx="560388" cy="376238"/>
          </a:xfrm>
          <a:custGeom>
            <a:avLst/>
            <a:gdLst>
              <a:gd name="T0" fmla="*/ 2147483646 w 159"/>
              <a:gd name="T1" fmla="*/ 2147483646 h 107"/>
              <a:gd name="T2" fmla="*/ 2147483646 w 159"/>
              <a:gd name="T3" fmla="*/ 2147483646 h 107"/>
              <a:gd name="T4" fmla="*/ 2147483646 w 159"/>
              <a:gd name="T5" fmla="*/ 2147483646 h 107"/>
              <a:gd name="T6" fmla="*/ 2147483646 w 159"/>
              <a:gd name="T7" fmla="*/ 2147483646 h 107"/>
              <a:gd name="T8" fmla="*/ 2147483646 w 159"/>
              <a:gd name="T9" fmla="*/ 2147483646 h 107"/>
              <a:gd name="T10" fmla="*/ 2147483646 w 159"/>
              <a:gd name="T11" fmla="*/ 2147483646 h 107"/>
              <a:gd name="T12" fmla="*/ 2147483646 w 159"/>
              <a:gd name="T13" fmla="*/ 2147483646 h 107"/>
              <a:gd name="T14" fmla="*/ 2147483646 w 159"/>
              <a:gd name="T15" fmla="*/ 2147483646 h 107"/>
              <a:gd name="T16" fmla="*/ 2147483646 w 159"/>
              <a:gd name="T17" fmla="*/ 2147483646 h 107"/>
              <a:gd name="T18" fmla="*/ 2147483646 w 159"/>
              <a:gd name="T19" fmla="*/ 2147483646 h 107"/>
              <a:gd name="T20" fmla="*/ 2147483646 w 159"/>
              <a:gd name="T21" fmla="*/ 2147483646 h 107"/>
              <a:gd name="T22" fmla="*/ 2147483646 w 159"/>
              <a:gd name="T23" fmla="*/ 2147483646 h 107"/>
              <a:gd name="T24" fmla="*/ 2147483646 w 159"/>
              <a:gd name="T25" fmla="*/ 2147483646 h 107"/>
              <a:gd name="T26" fmla="*/ 2147483646 w 159"/>
              <a:gd name="T27" fmla="*/ 2147483646 h 107"/>
              <a:gd name="T28" fmla="*/ 2147483646 w 159"/>
              <a:gd name="T29" fmla="*/ 2147483646 h 107"/>
              <a:gd name="T30" fmla="*/ 2147483646 w 159"/>
              <a:gd name="T31" fmla="*/ 2147483646 h 107"/>
              <a:gd name="T32" fmla="*/ 2147483646 w 159"/>
              <a:gd name="T33" fmla="*/ 2147483646 h 107"/>
              <a:gd name="T34" fmla="*/ 2147483646 w 159"/>
              <a:gd name="T35" fmla="*/ 2147483646 h 107"/>
              <a:gd name="T36" fmla="*/ 2147483646 w 159"/>
              <a:gd name="T37" fmla="*/ 2147483646 h 107"/>
              <a:gd name="T38" fmla="*/ 2147483646 w 159"/>
              <a:gd name="T39" fmla="*/ 2147483646 h 107"/>
              <a:gd name="T40" fmla="*/ 2147483646 w 159"/>
              <a:gd name="T41" fmla="*/ 2147483646 h 107"/>
              <a:gd name="T42" fmla="*/ 2147483646 w 159"/>
              <a:gd name="T43" fmla="*/ 2147483646 h 107"/>
              <a:gd name="T44" fmla="*/ 2147483646 w 159"/>
              <a:gd name="T45" fmla="*/ 2147483646 h 107"/>
              <a:gd name="T46" fmla="*/ 2147483646 w 159"/>
              <a:gd name="T47" fmla="*/ 2147483646 h 107"/>
              <a:gd name="T48" fmla="*/ 2147483646 w 159"/>
              <a:gd name="T49" fmla="*/ 2147483646 h 107"/>
              <a:gd name="T50" fmla="*/ 2147483646 w 159"/>
              <a:gd name="T51" fmla="*/ 2147483646 h 107"/>
              <a:gd name="T52" fmla="*/ 2147483646 w 159"/>
              <a:gd name="T53" fmla="*/ 2147483646 h 107"/>
              <a:gd name="T54" fmla="*/ 2147483646 w 159"/>
              <a:gd name="T55" fmla="*/ 2147483646 h 107"/>
              <a:gd name="T56" fmla="*/ 2147483646 w 159"/>
              <a:gd name="T57" fmla="*/ 2147483646 h 107"/>
              <a:gd name="T58" fmla="*/ 2147483646 w 159"/>
              <a:gd name="T59" fmla="*/ 2147483646 h 107"/>
              <a:gd name="T60" fmla="*/ 2147483646 w 159"/>
              <a:gd name="T61" fmla="*/ 2147483646 h 107"/>
              <a:gd name="T62" fmla="*/ 2147483646 w 159"/>
              <a:gd name="T63" fmla="*/ 2147483646 h 107"/>
              <a:gd name="T64" fmla="*/ 2147483646 w 159"/>
              <a:gd name="T65" fmla="*/ 2147483646 h 107"/>
              <a:gd name="T66" fmla="*/ 2147483646 w 159"/>
              <a:gd name="T67" fmla="*/ 2147483646 h 107"/>
              <a:gd name="T68" fmla="*/ 2147483646 w 159"/>
              <a:gd name="T69" fmla="*/ 2147483646 h 107"/>
              <a:gd name="T70" fmla="*/ 2147483646 w 159"/>
              <a:gd name="T71" fmla="*/ 2147483646 h 107"/>
              <a:gd name="T72" fmla="*/ 2147483646 w 159"/>
              <a:gd name="T73" fmla="*/ 2147483646 h 107"/>
              <a:gd name="T74" fmla="*/ 2147483646 w 159"/>
              <a:gd name="T75" fmla="*/ 2147483646 h 107"/>
              <a:gd name="T76" fmla="*/ 2147483646 w 159"/>
              <a:gd name="T77" fmla="*/ 2147483646 h 107"/>
              <a:gd name="T78" fmla="*/ 2147483646 w 159"/>
              <a:gd name="T79" fmla="*/ 2147483646 h 107"/>
              <a:gd name="T80" fmla="*/ 2147483646 w 159"/>
              <a:gd name="T81" fmla="*/ 2147483646 h 107"/>
              <a:gd name="T82" fmla="*/ 2147483646 w 159"/>
              <a:gd name="T83" fmla="*/ 2147483646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107"/>
              <a:gd name="T128" fmla="*/ 159 w 159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107">
                <a:moveTo>
                  <a:pt x="0" y="75"/>
                </a:moveTo>
                <a:lnTo>
                  <a:pt x="1" y="80"/>
                </a:lnTo>
                <a:lnTo>
                  <a:pt x="3" y="82"/>
                </a:lnTo>
                <a:lnTo>
                  <a:pt x="4" y="69"/>
                </a:lnTo>
                <a:lnTo>
                  <a:pt x="5" y="57"/>
                </a:lnTo>
                <a:lnTo>
                  <a:pt x="6" y="45"/>
                </a:lnTo>
                <a:lnTo>
                  <a:pt x="8" y="32"/>
                </a:lnTo>
                <a:lnTo>
                  <a:pt x="9" y="20"/>
                </a:lnTo>
                <a:lnTo>
                  <a:pt x="10" y="9"/>
                </a:lnTo>
                <a:lnTo>
                  <a:pt x="11" y="3"/>
                </a:lnTo>
                <a:lnTo>
                  <a:pt x="13" y="0"/>
                </a:lnTo>
                <a:lnTo>
                  <a:pt x="14" y="5"/>
                </a:lnTo>
                <a:lnTo>
                  <a:pt x="15" y="13"/>
                </a:lnTo>
                <a:lnTo>
                  <a:pt x="16" y="22"/>
                </a:lnTo>
                <a:lnTo>
                  <a:pt x="18" y="32"/>
                </a:lnTo>
                <a:lnTo>
                  <a:pt x="19" y="40"/>
                </a:lnTo>
                <a:lnTo>
                  <a:pt x="20" y="44"/>
                </a:lnTo>
                <a:lnTo>
                  <a:pt x="21" y="48"/>
                </a:lnTo>
                <a:lnTo>
                  <a:pt x="23" y="54"/>
                </a:lnTo>
                <a:lnTo>
                  <a:pt x="24" y="60"/>
                </a:lnTo>
                <a:lnTo>
                  <a:pt x="25" y="65"/>
                </a:lnTo>
                <a:lnTo>
                  <a:pt x="26" y="72"/>
                </a:lnTo>
                <a:lnTo>
                  <a:pt x="28" y="74"/>
                </a:lnTo>
                <a:lnTo>
                  <a:pt x="29" y="74"/>
                </a:lnTo>
                <a:lnTo>
                  <a:pt x="30" y="72"/>
                </a:lnTo>
                <a:lnTo>
                  <a:pt x="31" y="63"/>
                </a:lnTo>
                <a:lnTo>
                  <a:pt x="33" y="55"/>
                </a:lnTo>
                <a:lnTo>
                  <a:pt x="34" y="43"/>
                </a:lnTo>
                <a:lnTo>
                  <a:pt x="35" y="34"/>
                </a:lnTo>
                <a:lnTo>
                  <a:pt x="36" y="23"/>
                </a:lnTo>
                <a:lnTo>
                  <a:pt x="38" y="14"/>
                </a:lnTo>
                <a:lnTo>
                  <a:pt x="39" y="9"/>
                </a:lnTo>
                <a:lnTo>
                  <a:pt x="40" y="9"/>
                </a:lnTo>
                <a:lnTo>
                  <a:pt x="41" y="9"/>
                </a:lnTo>
                <a:lnTo>
                  <a:pt x="43" y="14"/>
                </a:lnTo>
                <a:lnTo>
                  <a:pt x="44" y="22"/>
                </a:lnTo>
                <a:lnTo>
                  <a:pt x="45" y="30"/>
                </a:lnTo>
                <a:lnTo>
                  <a:pt x="46" y="43"/>
                </a:lnTo>
                <a:lnTo>
                  <a:pt x="48" y="59"/>
                </a:lnTo>
                <a:lnTo>
                  <a:pt x="49" y="75"/>
                </a:lnTo>
                <a:lnTo>
                  <a:pt x="50" y="90"/>
                </a:lnTo>
                <a:lnTo>
                  <a:pt x="51" y="95"/>
                </a:lnTo>
                <a:lnTo>
                  <a:pt x="53" y="83"/>
                </a:lnTo>
                <a:lnTo>
                  <a:pt x="54" y="65"/>
                </a:lnTo>
                <a:lnTo>
                  <a:pt x="55" y="53"/>
                </a:lnTo>
                <a:lnTo>
                  <a:pt x="56" y="43"/>
                </a:lnTo>
                <a:lnTo>
                  <a:pt x="58" y="35"/>
                </a:lnTo>
                <a:lnTo>
                  <a:pt x="59" y="33"/>
                </a:lnTo>
                <a:lnTo>
                  <a:pt x="60" y="32"/>
                </a:lnTo>
                <a:lnTo>
                  <a:pt x="61" y="34"/>
                </a:lnTo>
                <a:lnTo>
                  <a:pt x="63" y="35"/>
                </a:lnTo>
                <a:lnTo>
                  <a:pt x="64" y="39"/>
                </a:lnTo>
                <a:lnTo>
                  <a:pt x="65" y="39"/>
                </a:lnTo>
                <a:lnTo>
                  <a:pt x="66" y="44"/>
                </a:lnTo>
                <a:lnTo>
                  <a:pt x="68" y="49"/>
                </a:lnTo>
                <a:lnTo>
                  <a:pt x="69" y="57"/>
                </a:lnTo>
                <a:lnTo>
                  <a:pt x="70" y="64"/>
                </a:lnTo>
                <a:lnTo>
                  <a:pt x="71" y="72"/>
                </a:lnTo>
                <a:lnTo>
                  <a:pt x="73" y="82"/>
                </a:lnTo>
                <a:lnTo>
                  <a:pt x="74" y="87"/>
                </a:lnTo>
                <a:lnTo>
                  <a:pt x="75" y="85"/>
                </a:lnTo>
                <a:lnTo>
                  <a:pt x="76" y="80"/>
                </a:lnTo>
                <a:lnTo>
                  <a:pt x="78" y="77"/>
                </a:lnTo>
                <a:lnTo>
                  <a:pt x="79" y="73"/>
                </a:lnTo>
                <a:lnTo>
                  <a:pt x="80" y="69"/>
                </a:lnTo>
                <a:lnTo>
                  <a:pt x="81" y="67"/>
                </a:lnTo>
                <a:lnTo>
                  <a:pt x="83" y="68"/>
                </a:lnTo>
                <a:lnTo>
                  <a:pt x="84" y="72"/>
                </a:lnTo>
                <a:lnTo>
                  <a:pt x="85" y="72"/>
                </a:lnTo>
                <a:lnTo>
                  <a:pt x="86" y="73"/>
                </a:lnTo>
                <a:lnTo>
                  <a:pt x="88" y="73"/>
                </a:lnTo>
                <a:lnTo>
                  <a:pt x="89" y="80"/>
                </a:lnTo>
                <a:lnTo>
                  <a:pt x="90" y="80"/>
                </a:lnTo>
                <a:lnTo>
                  <a:pt x="91" y="83"/>
                </a:lnTo>
                <a:lnTo>
                  <a:pt x="93" y="83"/>
                </a:lnTo>
                <a:lnTo>
                  <a:pt x="94" y="82"/>
                </a:lnTo>
                <a:lnTo>
                  <a:pt x="95" y="89"/>
                </a:lnTo>
                <a:lnTo>
                  <a:pt x="96" y="85"/>
                </a:lnTo>
                <a:lnTo>
                  <a:pt x="98" y="89"/>
                </a:lnTo>
                <a:lnTo>
                  <a:pt x="99" y="88"/>
                </a:lnTo>
                <a:lnTo>
                  <a:pt x="100" y="95"/>
                </a:lnTo>
                <a:lnTo>
                  <a:pt x="101" y="94"/>
                </a:lnTo>
                <a:lnTo>
                  <a:pt x="103" y="94"/>
                </a:lnTo>
                <a:lnTo>
                  <a:pt x="104" y="95"/>
                </a:lnTo>
                <a:lnTo>
                  <a:pt x="105" y="95"/>
                </a:lnTo>
                <a:lnTo>
                  <a:pt x="106" y="105"/>
                </a:lnTo>
                <a:lnTo>
                  <a:pt x="108" y="100"/>
                </a:lnTo>
                <a:lnTo>
                  <a:pt x="109" y="102"/>
                </a:lnTo>
                <a:lnTo>
                  <a:pt x="110" y="89"/>
                </a:lnTo>
                <a:lnTo>
                  <a:pt x="111" y="95"/>
                </a:lnTo>
                <a:lnTo>
                  <a:pt x="113" y="95"/>
                </a:lnTo>
                <a:lnTo>
                  <a:pt x="114" y="43"/>
                </a:lnTo>
                <a:lnTo>
                  <a:pt x="115" y="17"/>
                </a:lnTo>
                <a:lnTo>
                  <a:pt x="116" y="87"/>
                </a:lnTo>
                <a:lnTo>
                  <a:pt x="118" y="100"/>
                </a:lnTo>
                <a:lnTo>
                  <a:pt x="119" y="84"/>
                </a:lnTo>
                <a:lnTo>
                  <a:pt x="120" y="85"/>
                </a:lnTo>
                <a:lnTo>
                  <a:pt x="121" y="74"/>
                </a:lnTo>
                <a:lnTo>
                  <a:pt x="123" y="84"/>
                </a:lnTo>
                <a:lnTo>
                  <a:pt x="124" y="82"/>
                </a:lnTo>
                <a:lnTo>
                  <a:pt x="125" y="88"/>
                </a:lnTo>
                <a:lnTo>
                  <a:pt x="126" y="82"/>
                </a:lnTo>
                <a:lnTo>
                  <a:pt x="128" y="88"/>
                </a:lnTo>
                <a:lnTo>
                  <a:pt x="129" y="87"/>
                </a:lnTo>
                <a:lnTo>
                  <a:pt x="130" y="90"/>
                </a:lnTo>
                <a:lnTo>
                  <a:pt x="131" y="89"/>
                </a:lnTo>
                <a:lnTo>
                  <a:pt x="133" y="89"/>
                </a:lnTo>
                <a:lnTo>
                  <a:pt x="134" y="94"/>
                </a:lnTo>
                <a:lnTo>
                  <a:pt x="135" y="94"/>
                </a:lnTo>
                <a:lnTo>
                  <a:pt x="136" y="100"/>
                </a:lnTo>
                <a:lnTo>
                  <a:pt x="138" y="98"/>
                </a:lnTo>
                <a:lnTo>
                  <a:pt x="139" y="104"/>
                </a:lnTo>
                <a:lnTo>
                  <a:pt x="140" y="107"/>
                </a:lnTo>
                <a:lnTo>
                  <a:pt x="141" y="107"/>
                </a:lnTo>
                <a:lnTo>
                  <a:pt x="143" y="107"/>
                </a:lnTo>
                <a:lnTo>
                  <a:pt x="144" y="104"/>
                </a:lnTo>
                <a:lnTo>
                  <a:pt x="145" y="102"/>
                </a:lnTo>
                <a:lnTo>
                  <a:pt x="146" y="100"/>
                </a:lnTo>
                <a:lnTo>
                  <a:pt x="148" y="99"/>
                </a:lnTo>
                <a:lnTo>
                  <a:pt x="149" y="98"/>
                </a:lnTo>
                <a:lnTo>
                  <a:pt x="150" y="98"/>
                </a:lnTo>
                <a:lnTo>
                  <a:pt x="151" y="97"/>
                </a:lnTo>
                <a:lnTo>
                  <a:pt x="153" y="94"/>
                </a:lnTo>
                <a:lnTo>
                  <a:pt x="154" y="93"/>
                </a:lnTo>
                <a:lnTo>
                  <a:pt x="155" y="92"/>
                </a:lnTo>
                <a:lnTo>
                  <a:pt x="156" y="92"/>
                </a:lnTo>
                <a:lnTo>
                  <a:pt x="158" y="92"/>
                </a:lnTo>
                <a:lnTo>
                  <a:pt x="159" y="95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32" name="Freeform 213"/>
          <p:cNvSpPr>
            <a:spLocks/>
          </p:cNvSpPr>
          <p:nvPr/>
        </p:nvSpPr>
        <p:spPr bwMode="auto">
          <a:xfrm>
            <a:off x="5456238" y="4997450"/>
            <a:ext cx="560387" cy="392113"/>
          </a:xfrm>
          <a:custGeom>
            <a:avLst/>
            <a:gdLst>
              <a:gd name="T0" fmla="*/ 2147483646 w 159"/>
              <a:gd name="T1" fmla="*/ 2147483646 h 111"/>
              <a:gd name="T2" fmla="*/ 2147483646 w 159"/>
              <a:gd name="T3" fmla="*/ 2147483646 h 111"/>
              <a:gd name="T4" fmla="*/ 2147483646 w 159"/>
              <a:gd name="T5" fmla="*/ 2147483646 h 111"/>
              <a:gd name="T6" fmla="*/ 2147483646 w 159"/>
              <a:gd name="T7" fmla="*/ 2147483646 h 111"/>
              <a:gd name="T8" fmla="*/ 2147483646 w 159"/>
              <a:gd name="T9" fmla="*/ 2147483646 h 111"/>
              <a:gd name="T10" fmla="*/ 2147483646 w 159"/>
              <a:gd name="T11" fmla="*/ 2147483646 h 111"/>
              <a:gd name="T12" fmla="*/ 2147483646 w 159"/>
              <a:gd name="T13" fmla="*/ 2147483646 h 111"/>
              <a:gd name="T14" fmla="*/ 2147483646 w 159"/>
              <a:gd name="T15" fmla="*/ 2147483646 h 111"/>
              <a:gd name="T16" fmla="*/ 2147483646 w 159"/>
              <a:gd name="T17" fmla="*/ 2147483646 h 111"/>
              <a:gd name="T18" fmla="*/ 2147483646 w 159"/>
              <a:gd name="T19" fmla="*/ 2147483646 h 111"/>
              <a:gd name="T20" fmla="*/ 2147483646 w 159"/>
              <a:gd name="T21" fmla="*/ 2147483646 h 111"/>
              <a:gd name="T22" fmla="*/ 2147483646 w 159"/>
              <a:gd name="T23" fmla="*/ 2147483646 h 111"/>
              <a:gd name="T24" fmla="*/ 2147483646 w 159"/>
              <a:gd name="T25" fmla="*/ 2147483646 h 111"/>
              <a:gd name="T26" fmla="*/ 2147483646 w 159"/>
              <a:gd name="T27" fmla="*/ 2147483646 h 111"/>
              <a:gd name="T28" fmla="*/ 2147483646 w 159"/>
              <a:gd name="T29" fmla="*/ 2147483646 h 111"/>
              <a:gd name="T30" fmla="*/ 2147483646 w 159"/>
              <a:gd name="T31" fmla="*/ 2147483646 h 111"/>
              <a:gd name="T32" fmla="*/ 2147483646 w 159"/>
              <a:gd name="T33" fmla="*/ 2147483646 h 111"/>
              <a:gd name="T34" fmla="*/ 2147483646 w 159"/>
              <a:gd name="T35" fmla="*/ 2147483646 h 111"/>
              <a:gd name="T36" fmla="*/ 2147483646 w 159"/>
              <a:gd name="T37" fmla="*/ 2147483646 h 111"/>
              <a:gd name="T38" fmla="*/ 2147483646 w 159"/>
              <a:gd name="T39" fmla="*/ 2147483646 h 111"/>
              <a:gd name="T40" fmla="*/ 2147483646 w 159"/>
              <a:gd name="T41" fmla="*/ 2147483646 h 111"/>
              <a:gd name="T42" fmla="*/ 2147483646 w 159"/>
              <a:gd name="T43" fmla="*/ 2147483646 h 111"/>
              <a:gd name="T44" fmla="*/ 2147483646 w 159"/>
              <a:gd name="T45" fmla="*/ 2147483646 h 111"/>
              <a:gd name="T46" fmla="*/ 2147483646 w 159"/>
              <a:gd name="T47" fmla="*/ 2147483646 h 111"/>
              <a:gd name="T48" fmla="*/ 2147483646 w 159"/>
              <a:gd name="T49" fmla="*/ 2147483646 h 111"/>
              <a:gd name="T50" fmla="*/ 2147483646 w 159"/>
              <a:gd name="T51" fmla="*/ 2147483646 h 111"/>
              <a:gd name="T52" fmla="*/ 2147483646 w 159"/>
              <a:gd name="T53" fmla="*/ 2147483646 h 111"/>
              <a:gd name="T54" fmla="*/ 2147483646 w 159"/>
              <a:gd name="T55" fmla="*/ 2147483646 h 111"/>
              <a:gd name="T56" fmla="*/ 2147483646 w 159"/>
              <a:gd name="T57" fmla="*/ 2147483646 h 111"/>
              <a:gd name="T58" fmla="*/ 2147483646 w 159"/>
              <a:gd name="T59" fmla="*/ 2147483646 h 111"/>
              <a:gd name="T60" fmla="*/ 2147483646 w 159"/>
              <a:gd name="T61" fmla="*/ 2147483646 h 111"/>
              <a:gd name="T62" fmla="*/ 2147483646 w 159"/>
              <a:gd name="T63" fmla="*/ 2147483646 h 111"/>
              <a:gd name="T64" fmla="*/ 2147483646 w 159"/>
              <a:gd name="T65" fmla="*/ 2147483646 h 111"/>
              <a:gd name="T66" fmla="*/ 2147483646 w 159"/>
              <a:gd name="T67" fmla="*/ 2147483646 h 111"/>
              <a:gd name="T68" fmla="*/ 2147483646 w 159"/>
              <a:gd name="T69" fmla="*/ 2147483646 h 111"/>
              <a:gd name="T70" fmla="*/ 2147483646 w 159"/>
              <a:gd name="T71" fmla="*/ 2147483646 h 111"/>
              <a:gd name="T72" fmla="*/ 2147483646 w 159"/>
              <a:gd name="T73" fmla="*/ 2147483646 h 111"/>
              <a:gd name="T74" fmla="*/ 2147483646 w 159"/>
              <a:gd name="T75" fmla="*/ 2147483646 h 111"/>
              <a:gd name="T76" fmla="*/ 2147483646 w 159"/>
              <a:gd name="T77" fmla="*/ 2147483646 h 111"/>
              <a:gd name="T78" fmla="*/ 2147483646 w 159"/>
              <a:gd name="T79" fmla="*/ 2147483646 h 111"/>
              <a:gd name="T80" fmla="*/ 2147483646 w 159"/>
              <a:gd name="T81" fmla="*/ 2147483646 h 111"/>
              <a:gd name="T82" fmla="*/ 2147483646 w 159"/>
              <a:gd name="T83" fmla="*/ 2147483646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111"/>
              <a:gd name="T128" fmla="*/ 159 w 159"/>
              <a:gd name="T129" fmla="*/ 111 h 11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111">
                <a:moveTo>
                  <a:pt x="0" y="102"/>
                </a:moveTo>
                <a:lnTo>
                  <a:pt x="1" y="102"/>
                </a:lnTo>
                <a:lnTo>
                  <a:pt x="2" y="105"/>
                </a:lnTo>
                <a:lnTo>
                  <a:pt x="4" y="107"/>
                </a:lnTo>
                <a:lnTo>
                  <a:pt x="5" y="110"/>
                </a:lnTo>
                <a:lnTo>
                  <a:pt x="6" y="109"/>
                </a:lnTo>
                <a:lnTo>
                  <a:pt x="7" y="106"/>
                </a:lnTo>
                <a:lnTo>
                  <a:pt x="9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9"/>
                </a:lnTo>
                <a:lnTo>
                  <a:pt x="14" y="96"/>
                </a:lnTo>
                <a:lnTo>
                  <a:pt x="15" y="95"/>
                </a:lnTo>
                <a:lnTo>
                  <a:pt x="16" y="90"/>
                </a:lnTo>
                <a:lnTo>
                  <a:pt x="17" y="89"/>
                </a:lnTo>
                <a:lnTo>
                  <a:pt x="19" y="86"/>
                </a:lnTo>
                <a:lnTo>
                  <a:pt x="20" y="86"/>
                </a:lnTo>
                <a:lnTo>
                  <a:pt x="21" y="82"/>
                </a:lnTo>
                <a:lnTo>
                  <a:pt x="22" y="79"/>
                </a:lnTo>
                <a:lnTo>
                  <a:pt x="24" y="80"/>
                </a:lnTo>
                <a:lnTo>
                  <a:pt x="25" y="80"/>
                </a:lnTo>
                <a:lnTo>
                  <a:pt x="26" y="85"/>
                </a:lnTo>
                <a:lnTo>
                  <a:pt x="27" y="86"/>
                </a:lnTo>
                <a:lnTo>
                  <a:pt x="29" y="90"/>
                </a:lnTo>
                <a:lnTo>
                  <a:pt x="30" y="92"/>
                </a:lnTo>
                <a:lnTo>
                  <a:pt x="31" y="91"/>
                </a:lnTo>
                <a:lnTo>
                  <a:pt x="32" y="90"/>
                </a:lnTo>
                <a:lnTo>
                  <a:pt x="34" y="89"/>
                </a:lnTo>
                <a:lnTo>
                  <a:pt x="35" y="90"/>
                </a:lnTo>
                <a:lnTo>
                  <a:pt x="36" y="92"/>
                </a:lnTo>
                <a:lnTo>
                  <a:pt x="37" y="96"/>
                </a:lnTo>
                <a:lnTo>
                  <a:pt x="39" y="97"/>
                </a:lnTo>
                <a:lnTo>
                  <a:pt x="40" y="100"/>
                </a:lnTo>
                <a:lnTo>
                  <a:pt x="41" y="100"/>
                </a:lnTo>
                <a:lnTo>
                  <a:pt x="42" y="95"/>
                </a:lnTo>
                <a:lnTo>
                  <a:pt x="44" y="94"/>
                </a:lnTo>
                <a:lnTo>
                  <a:pt x="45" y="92"/>
                </a:lnTo>
                <a:lnTo>
                  <a:pt x="46" y="92"/>
                </a:lnTo>
                <a:lnTo>
                  <a:pt x="47" y="94"/>
                </a:lnTo>
                <a:lnTo>
                  <a:pt x="49" y="96"/>
                </a:lnTo>
                <a:lnTo>
                  <a:pt x="50" y="99"/>
                </a:lnTo>
                <a:lnTo>
                  <a:pt x="51" y="100"/>
                </a:lnTo>
                <a:lnTo>
                  <a:pt x="52" y="104"/>
                </a:lnTo>
                <a:lnTo>
                  <a:pt x="54" y="101"/>
                </a:lnTo>
                <a:lnTo>
                  <a:pt x="55" y="104"/>
                </a:lnTo>
                <a:lnTo>
                  <a:pt x="56" y="101"/>
                </a:lnTo>
                <a:lnTo>
                  <a:pt x="57" y="104"/>
                </a:lnTo>
                <a:lnTo>
                  <a:pt x="59" y="102"/>
                </a:lnTo>
                <a:lnTo>
                  <a:pt x="60" y="100"/>
                </a:lnTo>
                <a:lnTo>
                  <a:pt x="61" y="97"/>
                </a:lnTo>
                <a:lnTo>
                  <a:pt x="62" y="95"/>
                </a:lnTo>
                <a:lnTo>
                  <a:pt x="64" y="90"/>
                </a:lnTo>
                <a:lnTo>
                  <a:pt x="65" y="89"/>
                </a:lnTo>
                <a:lnTo>
                  <a:pt x="66" y="89"/>
                </a:lnTo>
                <a:lnTo>
                  <a:pt x="67" y="82"/>
                </a:lnTo>
                <a:lnTo>
                  <a:pt x="69" y="91"/>
                </a:lnTo>
                <a:lnTo>
                  <a:pt x="70" y="99"/>
                </a:lnTo>
                <a:lnTo>
                  <a:pt x="71" y="102"/>
                </a:lnTo>
                <a:lnTo>
                  <a:pt x="72" y="106"/>
                </a:lnTo>
                <a:lnTo>
                  <a:pt x="74" y="105"/>
                </a:lnTo>
                <a:lnTo>
                  <a:pt x="75" y="105"/>
                </a:lnTo>
                <a:lnTo>
                  <a:pt x="76" y="105"/>
                </a:lnTo>
                <a:lnTo>
                  <a:pt x="77" y="102"/>
                </a:lnTo>
                <a:lnTo>
                  <a:pt x="79" y="102"/>
                </a:lnTo>
                <a:lnTo>
                  <a:pt x="80" y="101"/>
                </a:lnTo>
                <a:lnTo>
                  <a:pt x="81" y="97"/>
                </a:lnTo>
                <a:lnTo>
                  <a:pt x="82" y="95"/>
                </a:lnTo>
                <a:lnTo>
                  <a:pt x="84" y="95"/>
                </a:lnTo>
                <a:lnTo>
                  <a:pt x="85" y="97"/>
                </a:lnTo>
                <a:lnTo>
                  <a:pt x="86" y="99"/>
                </a:lnTo>
                <a:lnTo>
                  <a:pt x="87" y="102"/>
                </a:lnTo>
                <a:lnTo>
                  <a:pt x="89" y="102"/>
                </a:lnTo>
                <a:lnTo>
                  <a:pt x="90" y="101"/>
                </a:lnTo>
                <a:lnTo>
                  <a:pt x="91" y="102"/>
                </a:lnTo>
                <a:lnTo>
                  <a:pt x="92" y="100"/>
                </a:lnTo>
                <a:lnTo>
                  <a:pt x="94" y="100"/>
                </a:lnTo>
                <a:lnTo>
                  <a:pt x="95" y="99"/>
                </a:lnTo>
                <a:lnTo>
                  <a:pt x="96" y="96"/>
                </a:lnTo>
                <a:lnTo>
                  <a:pt x="97" y="94"/>
                </a:lnTo>
                <a:lnTo>
                  <a:pt x="99" y="91"/>
                </a:lnTo>
                <a:lnTo>
                  <a:pt x="100" y="87"/>
                </a:lnTo>
                <a:lnTo>
                  <a:pt x="101" y="90"/>
                </a:lnTo>
                <a:lnTo>
                  <a:pt x="102" y="87"/>
                </a:lnTo>
                <a:lnTo>
                  <a:pt x="104" y="89"/>
                </a:lnTo>
                <a:lnTo>
                  <a:pt x="105" y="89"/>
                </a:lnTo>
                <a:lnTo>
                  <a:pt x="106" y="86"/>
                </a:lnTo>
                <a:lnTo>
                  <a:pt x="107" y="86"/>
                </a:lnTo>
                <a:lnTo>
                  <a:pt x="109" y="85"/>
                </a:lnTo>
                <a:lnTo>
                  <a:pt x="110" y="85"/>
                </a:lnTo>
                <a:lnTo>
                  <a:pt x="111" y="82"/>
                </a:lnTo>
                <a:lnTo>
                  <a:pt x="112" y="84"/>
                </a:lnTo>
                <a:lnTo>
                  <a:pt x="114" y="80"/>
                </a:lnTo>
                <a:lnTo>
                  <a:pt x="115" y="74"/>
                </a:lnTo>
                <a:lnTo>
                  <a:pt x="116" y="71"/>
                </a:lnTo>
                <a:lnTo>
                  <a:pt x="117" y="71"/>
                </a:lnTo>
                <a:lnTo>
                  <a:pt x="119" y="71"/>
                </a:lnTo>
                <a:lnTo>
                  <a:pt x="120" y="72"/>
                </a:lnTo>
                <a:lnTo>
                  <a:pt x="121" y="80"/>
                </a:lnTo>
                <a:lnTo>
                  <a:pt x="122" y="86"/>
                </a:lnTo>
                <a:lnTo>
                  <a:pt x="124" y="90"/>
                </a:lnTo>
                <a:lnTo>
                  <a:pt x="125" y="96"/>
                </a:lnTo>
                <a:lnTo>
                  <a:pt x="126" y="105"/>
                </a:lnTo>
                <a:lnTo>
                  <a:pt x="127" y="111"/>
                </a:lnTo>
                <a:lnTo>
                  <a:pt x="129" y="110"/>
                </a:lnTo>
                <a:lnTo>
                  <a:pt x="130" y="99"/>
                </a:lnTo>
                <a:lnTo>
                  <a:pt x="131" y="89"/>
                </a:lnTo>
                <a:lnTo>
                  <a:pt x="132" y="81"/>
                </a:lnTo>
                <a:lnTo>
                  <a:pt x="134" y="70"/>
                </a:lnTo>
                <a:lnTo>
                  <a:pt x="135" y="61"/>
                </a:lnTo>
                <a:lnTo>
                  <a:pt x="136" y="55"/>
                </a:lnTo>
                <a:lnTo>
                  <a:pt x="137" y="52"/>
                </a:lnTo>
                <a:lnTo>
                  <a:pt x="139" y="51"/>
                </a:lnTo>
                <a:lnTo>
                  <a:pt x="140" y="49"/>
                </a:lnTo>
                <a:lnTo>
                  <a:pt x="141" y="50"/>
                </a:lnTo>
                <a:lnTo>
                  <a:pt x="142" y="52"/>
                </a:lnTo>
                <a:lnTo>
                  <a:pt x="144" y="60"/>
                </a:lnTo>
                <a:lnTo>
                  <a:pt x="145" y="69"/>
                </a:lnTo>
                <a:lnTo>
                  <a:pt x="146" y="81"/>
                </a:lnTo>
                <a:lnTo>
                  <a:pt x="147" y="89"/>
                </a:lnTo>
                <a:lnTo>
                  <a:pt x="149" y="89"/>
                </a:lnTo>
                <a:lnTo>
                  <a:pt x="150" y="79"/>
                </a:lnTo>
                <a:lnTo>
                  <a:pt x="151" y="60"/>
                </a:lnTo>
                <a:lnTo>
                  <a:pt x="152" y="41"/>
                </a:lnTo>
                <a:lnTo>
                  <a:pt x="154" y="30"/>
                </a:lnTo>
                <a:lnTo>
                  <a:pt x="155" y="20"/>
                </a:lnTo>
                <a:lnTo>
                  <a:pt x="156" y="9"/>
                </a:lnTo>
                <a:lnTo>
                  <a:pt x="157" y="5"/>
                </a:lnTo>
                <a:lnTo>
                  <a:pt x="159" y="0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33" name="Freeform 214"/>
          <p:cNvSpPr>
            <a:spLocks/>
          </p:cNvSpPr>
          <p:nvPr/>
        </p:nvSpPr>
        <p:spPr bwMode="auto">
          <a:xfrm>
            <a:off x="6016625" y="4618038"/>
            <a:ext cx="555625" cy="771525"/>
          </a:xfrm>
          <a:custGeom>
            <a:avLst/>
            <a:gdLst>
              <a:gd name="T0" fmla="*/ 2147483646 w 158"/>
              <a:gd name="T1" fmla="*/ 2147483646 h 219"/>
              <a:gd name="T2" fmla="*/ 2147483646 w 158"/>
              <a:gd name="T3" fmla="*/ 2147483646 h 219"/>
              <a:gd name="T4" fmla="*/ 2147483646 w 158"/>
              <a:gd name="T5" fmla="*/ 2147483646 h 219"/>
              <a:gd name="T6" fmla="*/ 2147483646 w 158"/>
              <a:gd name="T7" fmla="*/ 2147483646 h 219"/>
              <a:gd name="T8" fmla="*/ 2147483646 w 158"/>
              <a:gd name="T9" fmla="*/ 2147483646 h 219"/>
              <a:gd name="T10" fmla="*/ 2147483646 w 158"/>
              <a:gd name="T11" fmla="*/ 2147483646 h 219"/>
              <a:gd name="T12" fmla="*/ 2147483646 w 158"/>
              <a:gd name="T13" fmla="*/ 2147483646 h 219"/>
              <a:gd name="T14" fmla="*/ 2147483646 w 158"/>
              <a:gd name="T15" fmla="*/ 2147483646 h 219"/>
              <a:gd name="T16" fmla="*/ 2147483646 w 158"/>
              <a:gd name="T17" fmla="*/ 2147483646 h 219"/>
              <a:gd name="T18" fmla="*/ 2147483646 w 158"/>
              <a:gd name="T19" fmla="*/ 2147483646 h 219"/>
              <a:gd name="T20" fmla="*/ 2147483646 w 158"/>
              <a:gd name="T21" fmla="*/ 2147483646 h 219"/>
              <a:gd name="T22" fmla="*/ 2147483646 w 158"/>
              <a:gd name="T23" fmla="*/ 2147483646 h 219"/>
              <a:gd name="T24" fmla="*/ 2147483646 w 158"/>
              <a:gd name="T25" fmla="*/ 2147483646 h 219"/>
              <a:gd name="T26" fmla="*/ 2147483646 w 158"/>
              <a:gd name="T27" fmla="*/ 2147483646 h 219"/>
              <a:gd name="T28" fmla="*/ 2147483646 w 158"/>
              <a:gd name="T29" fmla="*/ 2147483646 h 219"/>
              <a:gd name="T30" fmla="*/ 2147483646 w 158"/>
              <a:gd name="T31" fmla="*/ 2147483646 h 219"/>
              <a:gd name="T32" fmla="*/ 2147483646 w 158"/>
              <a:gd name="T33" fmla="*/ 2147483646 h 219"/>
              <a:gd name="T34" fmla="*/ 2147483646 w 158"/>
              <a:gd name="T35" fmla="*/ 2147483646 h 219"/>
              <a:gd name="T36" fmla="*/ 2147483646 w 158"/>
              <a:gd name="T37" fmla="*/ 2147483646 h 219"/>
              <a:gd name="T38" fmla="*/ 2147483646 w 158"/>
              <a:gd name="T39" fmla="*/ 2147483646 h 219"/>
              <a:gd name="T40" fmla="*/ 2147483646 w 158"/>
              <a:gd name="T41" fmla="*/ 2147483646 h 219"/>
              <a:gd name="T42" fmla="*/ 2147483646 w 158"/>
              <a:gd name="T43" fmla="*/ 2147483646 h 219"/>
              <a:gd name="T44" fmla="*/ 2147483646 w 158"/>
              <a:gd name="T45" fmla="*/ 2147483646 h 219"/>
              <a:gd name="T46" fmla="*/ 2147483646 w 158"/>
              <a:gd name="T47" fmla="*/ 2147483646 h 219"/>
              <a:gd name="T48" fmla="*/ 2147483646 w 158"/>
              <a:gd name="T49" fmla="*/ 2147483646 h 219"/>
              <a:gd name="T50" fmla="*/ 2147483646 w 158"/>
              <a:gd name="T51" fmla="*/ 2147483646 h 219"/>
              <a:gd name="T52" fmla="*/ 2147483646 w 158"/>
              <a:gd name="T53" fmla="*/ 2147483646 h 219"/>
              <a:gd name="T54" fmla="*/ 2147483646 w 158"/>
              <a:gd name="T55" fmla="*/ 2147483646 h 219"/>
              <a:gd name="T56" fmla="*/ 2147483646 w 158"/>
              <a:gd name="T57" fmla="*/ 2147483646 h 219"/>
              <a:gd name="T58" fmla="*/ 2147483646 w 158"/>
              <a:gd name="T59" fmla="*/ 2147483646 h 219"/>
              <a:gd name="T60" fmla="*/ 2147483646 w 158"/>
              <a:gd name="T61" fmla="*/ 2147483646 h 219"/>
              <a:gd name="T62" fmla="*/ 2147483646 w 158"/>
              <a:gd name="T63" fmla="*/ 2147483646 h 219"/>
              <a:gd name="T64" fmla="*/ 2147483646 w 158"/>
              <a:gd name="T65" fmla="*/ 2147483646 h 219"/>
              <a:gd name="T66" fmla="*/ 2147483646 w 158"/>
              <a:gd name="T67" fmla="*/ 2147483646 h 219"/>
              <a:gd name="T68" fmla="*/ 2147483646 w 158"/>
              <a:gd name="T69" fmla="*/ 2147483646 h 219"/>
              <a:gd name="T70" fmla="*/ 2147483646 w 158"/>
              <a:gd name="T71" fmla="*/ 2147483646 h 219"/>
              <a:gd name="T72" fmla="*/ 2147483646 w 158"/>
              <a:gd name="T73" fmla="*/ 2147483646 h 219"/>
              <a:gd name="T74" fmla="*/ 2147483646 w 158"/>
              <a:gd name="T75" fmla="*/ 2147483646 h 219"/>
              <a:gd name="T76" fmla="*/ 2147483646 w 158"/>
              <a:gd name="T77" fmla="*/ 2147483646 h 219"/>
              <a:gd name="T78" fmla="*/ 2147483646 w 158"/>
              <a:gd name="T79" fmla="*/ 2147483646 h 219"/>
              <a:gd name="T80" fmla="*/ 2147483646 w 158"/>
              <a:gd name="T81" fmla="*/ 2147483646 h 219"/>
              <a:gd name="T82" fmla="*/ 2147483646 w 158"/>
              <a:gd name="T83" fmla="*/ 2147483646 h 21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219"/>
              <a:gd name="T128" fmla="*/ 158 w 158"/>
              <a:gd name="T129" fmla="*/ 219 h 21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219">
                <a:moveTo>
                  <a:pt x="0" y="108"/>
                </a:moveTo>
                <a:lnTo>
                  <a:pt x="1" y="108"/>
                </a:lnTo>
                <a:lnTo>
                  <a:pt x="2" y="108"/>
                </a:lnTo>
                <a:lnTo>
                  <a:pt x="3" y="112"/>
                </a:lnTo>
                <a:lnTo>
                  <a:pt x="5" y="118"/>
                </a:lnTo>
                <a:lnTo>
                  <a:pt x="6" y="124"/>
                </a:lnTo>
                <a:lnTo>
                  <a:pt x="7" y="135"/>
                </a:lnTo>
                <a:lnTo>
                  <a:pt x="8" y="134"/>
                </a:lnTo>
                <a:lnTo>
                  <a:pt x="10" y="139"/>
                </a:lnTo>
                <a:lnTo>
                  <a:pt x="11" y="130"/>
                </a:lnTo>
                <a:lnTo>
                  <a:pt x="12" y="128"/>
                </a:lnTo>
                <a:lnTo>
                  <a:pt x="13" y="113"/>
                </a:lnTo>
                <a:lnTo>
                  <a:pt x="15" y="107"/>
                </a:lnTo>
                <a:lnTo>
                  <a:pt x="16" y="84"/>
                </a:lnTo>
                <a:lnTo>
                  <a:pt x="17" y="75"/>
                </a:lnTo>
                <a:lnTo>
                  <a:pt x="18" y="34"/>
                </a:lnTo>
                <a:lnTo>
                  <a:pt x="20" y="0"/>
                </a:lnTo>
                <a:lnTo>
                  <a:pt x="21" y="44"/>
                </a:lnTo>
                <a:lnTo>
                  <a:pt x="22" y="43"/>
                </a:lnTo>
                <a:lnTo>
                  <a:pt x="23" y="43"/>
                </a:lnTo>
                <a:lnTo>
                  <a:pt x="25" y="43"/>
                </a:lnTo>
                <a:lnTo>
                  <a:pt x="26" y="32"/>
                </a:lnTo>
                <a:lnTo>
                  <a:pt x="27" y="35"/>
                </a:lnTo>
                <a:lnTo>
                  <a:pt x="28" y="38"/>
                </a:lnTo>
                <a:lnTo>
                  <a:pt x="30" y="45"/>
                </a:lnTo>
                <a:lnTo>
                  <a:pt x="31" y="44"/>
                </a:lnTo>
                <a:lnTo>
                  <a:pt x="32" y="49"/>
                </a:lnTo>
                <a:lnTo>
                  <a:pt x="33" y="54"/>
                </a:lnTo>
                <a:lnTo>
                  <a:pt x="35" y="63"/>
                </a:lnTo>
                <a:lnTo>
                  <a:pt x="36" y="70"/>
                </a:lnTo>
                <a:lnTo>
                  <a:pt x="37" y="80"/>
                </a:lnTo>
                <a:lnTo>
                  <a:pt x="38" y="89"/>
                </a:lnTo>
                <a:lnTo>
                  <a:pt x="40" y="98"/>
                </a:lnTo>
                <a:lnTo>
                  <a:pt x="41" y="104"/>
                </a:lnTo>
                <a:lnTo>
                  <a:pt x="42" y="110"/>
                </a:lnTo>
                <a:lnTo>
                  <a:pt x="43" y="119"/>
                </a:lnTo>
                <a:lnTo>
                  <a:pt x="45" y="125"/>
                </a:lnTo>
                <a:lnTo>
                  <a:pt x="46" y="140"/>
                </a:lnTo>
                <a:lnTo>
                  <a:pt x="47" y="150"/>
                </a:lnTo>
                <a:lnTo>
                  <a:pt x="48" y="162"/>
                </a:lnTo>
                <a:lnTo>
                  <a:pt x="50" y="164"/>
                </a:lnTo>
                <a:lnTo>
                  <a:pt x="51" y="164"/>
                </a:lnTo>
                <a:lnTo>
                  <a:pt x="52" y="155"/>
                </a:lnTo>
                <a:lnTo>
                  <a:pt x="53" y="133"/>
                </a:lnTo>
                <a:lnTo>
                  <a:pt x="55" y="115"/>
                </a:lnTo>
                <a:lnTo>
                  <a:pt x="56" y="98"/>
                </a:lnTo>
                <a:lnTo>
                  <a:pt x="57" y="87"/>
                </a:lnTo>
                <a:lnTo>
                  <a:pt x="58" y="80"/>
                </a:lnTo>
                <a:lnTo>
                  <a:pt x="60" y="78"/>
                </a:lnTo>
                <a:lnTo>
                  <a:pt x="61" y="77"/>
                </a:lnTo>
                <a:lnTo>
                  <a:pt x="62" y="77"/>
                </a:lnTo>
                <a:lnTo>
                  <a:pt x="63" y="87"/>
                </a:lnTo>
                <a:lnTo>
                  <a:pt x="65" y="93"/>
                </a:lnTo>
                <a:lnTo>
                  <a:pt x="66" y="102"/>
                </a:lnTo>
                <a:lnTo>
                  <a:pt x="67" y="113"/>
                </a:lnTo>
                <a:lnTo>
                  <a:pt x="68" y="128"/>
                </a:lnTo>
                <a:lnTo>
                  <a:pt x="70" y="139"/>
                </a:lnTo>
                <a:lnTo>
                  <a:pt x="71" y="157"/>
                </a:lnTo>
                <a:lnTo>
                  <a:pt x="72" y="170"/>
                </a:lnTo>
                <a:lnTo>
                  <a:pt x="73" y="182"/>
                </a:lnTo>
                <a:lnTo>
                  <a:pt x="75" y="194"/>
                </a:lnTo>
                <a:lnTo>
                  <a:pt x="76" y="203"/>
                </a:lnTo>
                <a:lnTo>
                  <a:pt x="77" y="210"/>
                </a:lnTo>
                <a:lnTo>
                  <a:pt x="78" y="209"/>
                </a:lnTo>
                <a:lnTo>
                  <a:pt x="80" y="208"/>
                </a:lnTo>
                <a:lnTo>
                  <a:pt x="81" y="204"/>
                </a:lnTo>
                <a:lnTo>
                  <a:pt x="82" y="195"/>
                </a:lnTo>
                <a:lnTo>
                  <a:pt x="83" y="194"/>
                </a:lnTo>
                <a:lnTo>
                  <a:pt x="85" y="189"/>
                </a:lnTo>
                <a:lnTo>
                  <a:pt x="86" y="184"/>
                </a:lnTo>
                <a:lnTo>
                  <a:pt x="87" y="180"/>
                </a:lnTo>
                <a:lnTo>
                  <a:pt x="88" y="173"/>
                </a:lnTo>
                <a:lnTo>
                  <a:pt x="90" y="169"/>
                </a:lnTo>
                <a:lnTo>
                  <a:pt x="91" y="167"/>
                </a:lnTo>
                <a:lnTo>
                  <a:pt x="92" y="169"/>
                </a:lnTo>
                <a:lnTo>
                  <a:pt x="93" y="179"/>
                </a:lnTo>
                <a:lnTo>
                  <a:pt x="95" y="187"/>
                </a:lnTo>
                <a:lnTo>
                  <a:pt x="96" y="195"/>
                </a:lnTo>
                <a:lnTo>
                  <a:pt x="97" y="203"/>
                </a:lnTo>
                <a:lnTo>
                  <a:pt x="98" y="204"/>
                </a:lnTo>
                <a:lnTo>
                  <a:pt x="100" y="198"/>
                </a:lnTo>
                <a:lnTo>
                  <a:pt x="101" y="187"/>
                </a:lnTo>
                <a:lnTo>
                  <a:pt x="102" y="174"/>
                </a:lnTo>
                <a:lnTo>
                  <a:pt x="103" y="164"/>
                </a:lnTo>
                <a:lnTo>
                  <a:pt x="105" y="153"/>
                </a:lnTo>
                <a:lnTo>
                  <a:pt x="106" y="147"/>
                </a:lnTo>
                <a:lnTo>
                  <a:pt x="107" y="142"/>
                </a:lnTo>
                <a:lnTo>
                  <a:pt x="108" y="139"/>
                </a:lnTo>
                <a:lnTo>
                  <a:pt x="110" y="139"/>
                </a:lnTo>
                <a:lnTo>
                  <a:pt x="111" y="143"/>
                </a:lnTo>
                <a:lnTo>
                  <a:pt x="112" y="147"/>
                </a:lnTo>
                <a:lnTo>
                  <a:pt x="113" y="157"/>
                </a:lnTo>
                <a:lnTo>
                  <a:pt x="115" y="160"/>
                </a:lnTo>
                <a:lnTo>
                  <a:pt x="116" y="165"/>
                </a:lnTo>
                <a:lnTo>
                  <a:pt x="117" y="175"/>
                </a:lnTo>
                <a:lnTo>
                  <a:pt x="118" y="184"/>
                </a:lnTo>
                <a:lnTo>
                  <a:pt x="120" y="194"/>
                </a:lnTo>
                <a:lnTo>
                  <a:pt x="121" y="199"/>
                </a:lnTo>
                <a:lnTo>
                  <a:pt x="122" y="205"/>
                </a:lnTo>
                <a:lnTo>
                  <a:pt x="123" y="209"/>
                </a:lnTo>
                <a:lnTo>
                  <a:pt x="125" y="207"/>
                </a:lnTo>
                <a:lnTo>
                  <a:pt x="126" y="204"/>
                </a:lnTo>
                <a:lnTo>
                  <a:pt x="127" y="200"/>
                </a:lnTo>
                <a:lnTo>
                  <a:pt x="128" y="199"/>
                </a:lnTo>
                <a:lnTo>
                  <a:pt x="130" y="197"/>
                </a:lnTo>
                <a:lnTo>
                  <a:pt x="131" y="195"/>
                </a:lnTo>
                <a:lnTo>
                  <a:pt x="132" y="198"/>
                </a:lnTo>
                <a:lnTo>
                  <a:pt x="133" y="195"/>
                </a:lnTo>
                <a:lnTo>
                  <a:pt x="135" y="193"/>
                </a:lnTo>
                <a:lnTo>
                  <a:pt x="136" y="193"/>
                </a:lnTo>
                <a:lnTo>
                  <a:pt x="137" y="192"/>
                </a:lnTo>
                <a:lnTo>
                  <a:pt x="138" y="195"/>
                </a:lnTo>
                <a:lnTo>
                  <a:pt x="140" y="199"/>
                </a:lnTo>
                <a:lnTo>
                  <a:pt x="141" y="203"/>
                </a:lnTo>
                <a:lnTo>
                  <a:pt x="142" y="205"/>
                </a:lnTo>
                <a:lnTo>
                  <a:pt x="143" y="204"/>
                </a:lnTo>
                <a:lnTo>
                  <a:pt x="145" y="203"/>
                </a:lnTo>
                <a:lnTo>
                  <a:pt x="146" y="200"/>
                </a:lnTo>
                <a:lnTo>
                  <a:pt x="147" y="204"/>
                </a:lnTo>
                <a:lnTo>
                  <a:pt x="148" y="205"/>
                </a:lnTo>
                <a:lnTo>
                  <a:pt x="150" y="212"/>
                </a:lnTo>
                <a:lnTo>
                  <a:pt x="151" y="214"/>
                </a:lnTo>
                <a:lnTo>
                  <a:pt x="152" y="217"/>
                </a:lnTo>
                <a:lnTo>
                  <a:pt x="153" y="219"/>
                </a:lnTo>
                <a:lnTo>
                  <a:pt x="155" y="215"/>
                </a:lnTo>
                <a:lnTo>
                  <a:pt x="156" y="217"/>
                </a:lnTo>
                <a:lnTo>
                  <a:pt x="157" y="212"/>
                </a:lnTo>
                <a:lnTo>
                  <a:pt x="158" y="209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34" name="Freeform 215"/>
          <p:cNvSpPr>
            <a:spLocks/>
          </p:cNvSpPr>
          <p:nvPr/>
        </p:nvSpPr>
        <p:spPr bwMode="auto">
          <a:xfrm>
            <a:off x="6572250" y="5265738"/>
            <a:ext cx="560388" cy="138112"/>
          </a:xfrm>
          <a:custGeom>
            <a:avLst/>
            <a:gdLst>
              <a:gd name="T0" fmla="*/ 2147483646 w 159"/>
              <a:gd name="T1" fmla="*/ 2147483646 h 39"/>
              <a:gd name="T2" fmla="*/ 2147483646 w 159"/>
              <a:gd name="T3" fmla="*/ 2147483646 h 39"/>
              <a:gd name="T4" fmla="*/ 2147483646 w 159"/>
              <a:gd name="T5" fmla="*/ 2147483646 h 39"/>
              <a:gd name="T6" fmla="*/ 2147483646 w 159"/>
              <a:gd name="T7" fmla="*/ 2147483646 h 39"/>
              <a:gd name="T8" fmla="*/ 2147483646 w 159"/>
              <a:gd name="T9" fmla="*/ 2147483646 h 39"/>
              <a:gd name="T10" fmla="*/ 2147483646 w 159"/>
              <a:gd name="T11" fmla="*/ 2147483646 h 39"/>
              <a:gd name="T12" fmla="*/ 2147483646 w 159"/>
              <a:gd name="T13" fmla="*/ 2147483646 h 39"/>
              <a:gd name="T14" fmla="*/ 2147483646 w 159"/>
              <a:gd name="T15" fmla="*/ 2147483646 h 39"/>
              <a:gd name="T16" fmla="*/ 2147483646 w 159"/>
              <a:gd name="T17" fmla="*/ 2147483646 h 39"/>
              <a:gd name="T18" fmla="*/ 2147483646 w 159"/>
              <a:gd name="T19" fmla="*/ 2147483646 h 39"/>
              <a:gd name="T20" fmla="*/ 2147483646 w 159"/>
              <a:gd name="T21" fmla="*/ 2147483646 h 39"/>
              <a:gd name="T22" fmla="*/ 2147483646 w 159"/>
              <a:gd name="T23" fmla="*/ 2147483646 h 39"/>
              <a:gd name="T24" fmla="*/ 2147483646 w 159"/>
              <a:gd name="T25" fmla="*/ 2147483646 h 39"/>
              <a:gd name="T26" fmla="*/ 2147483646 w 159"/>
              <a:gd name="T27" fmla="*/ 2147483646 h 39"/>
              <a:gd name="T28" fmla="*/ 2147483646 w 159"/>
              <a:gd name="T29" fmla="*/ 2147483646 h 39"/>
              <a:gd name="T30" fmla="*/ 2147483646 w 159"/>
              <a:gd name="T31" fmla="*/ 2147483646 h 39"/>
              <a:gd name="T32" fmla="*/ 2147483646 w 159"/>
              <a:gd name="T33" fmla="*/ 2147483646 h 39"/>
              <a:gd name="T34" fmla="*/ 2147483646 w 159"/>
              <a:gd name="T35" fmla="*/ 2147483646 h 39"/>
              <a:gd name="T36" fmla="*/ 2147483646 w 159"/>
              <a:gd name="T37" fmla="*/ 2147483646 h 39"/>
              <a:gd name="T38" fmla="*/ 2147483646 w 159"/>
              <a:gd name="T39" fmla="*/ 2147483646 h 39"/>
              <a:gd name="T40" fmla="*/ 2147483646 w 159"/>
              <a:gd name="T41" fmla="*/ 2147483646 h 39"/>
              <a:gd name="T42" fmla="*/ 2147483646 w 159"/>
              <a:gd name="T43" fmla="*/ 2147483646 h 39"/>
              <a:gd name="T44" fmla="*/ 2147483646 w 159"/>
              <a:gd name="T45" fmla="*/ 2147483646 h 39"/>
              <a:gd name="T46" fmla="*/ 2147483646 w 159"/>
              <a:gd name="T47" fmla="*/ 2147483646 h 39"/>
              <a:gd name="T48" fmla="*/ 2147483646 w 159"/>
              <a:gd name="T49" fmla="*/ 2147483646 h 39"/>
              <a:gd name="T50" fmla="*/ 2147483646 w 159"/>
              <a:gd name="T51" fmla="*/ 2147483646 h 39"/>
              <a:gd name="T52" fmla="*/ 2147483646 w 159"/>
              <a:gd name="T53" fmla="*/ 2147483646 h 39"/>
              <a:gd name="T54" fmla="*/ 2147483646 w 159"/>
              <a:gd name="T55" fmla="*/ 2147483646 h 39"/>
              <a:gd name="T56" fmla="*/ 2147483646 w 159"/>
              <a:gd name="T57" fmla="*/ 2147483646 h 39"/>
              <a:gd name="T58" fmla="*/ 2147483646 w 159"/>
              <a:gd name="T59" fmla="*/ 2147483646 h 39"/>
              <a:gd name="T60" fmla="*/ 2147483646 w 159"/>
              <a:gd name="T61" fmla="*/ 2147483646 h 39"/>
              <a:gd name="T62" fmla="*/ 2147483646 w 159"/>
              <a:gd name="T63" fmla="*/ 2147483646 h 39"/>
              <a:gd name="T64" fmla="*/ 2147483646 w 159"/>
              <a:gd name="T65" fmla="*/ 2147483646 h 39"/>
              <a:gd name="T66" fmla="*/ 2147483646 w 159"/>
              <a:gd name="T67" fmla="*/ 2147483646 h 39"/>
              <a:gd name="T68" fmla="*/ 2147483646 w 159"/>
              <a:gd name="T69" fmla="*/ 2147483646 h 39"/>
              <a:gd name="T70" fmla="*/ 2147483646 w 159"/>
              <a:gd name="T71" fmla="*/ 2147483646 h 39"/>
              <a:gd name="T72" fmla="*/ 2147483646 w 159"/>
              <a:gd name="T73" fmla="*/ 2147483646 h 39"/>
              <a:gd name="T74" fmla="*/ 2147483646 w 159"/>
              <a:gd name="T75" fmla="*/ 2147483646 h 39"/>
              <a:gd name="T76" fmla="*/ 2147483646 w 159"/>
              <a:gd name="T77" fmla="*/ 2147483646 h 39"/>
              <a:gd name="T78" fmla="*/ 2147483646 w 159"/>
              <a:gd name="T79" fmla="*/ 2147483646 h 39"/>
              <a:gd name="T80" fmla="*/ 2147483646 w 159"/>
              <a:gd name="T81" fmla="*/ 2147483646 h 39"/>
              <a:gd name="T82" fmla="*/ 2147483646 w 159"/>
              <a:gd name="T83" fmla="*/ 2147483646 h 3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9"/>
              <a:gd name="T128" fmla="*/ 159 w 159"/>
              <a:gd name="T129" fmla="*/ 39 h 3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9">
                <a:moveTo>
                  <a:pt x="0" y="25"/>
                </a:moveTo>
                <a:lnTo>
                  <a:pt x="2" y="24"/>
                </a:lnTo>
                <a:lnTo>
                  <a:pt x="3" y="20"/>
                </a:lnTo>
                <a:lnTo>
                  <a:pt x="4" y="21"/>
                </a:lnTo>
                <a:lnTo>
                  <a:pt x="5" y="18"/>
                </a:lnTo>
                <a:lnTo>
                  <a:pt x="7" y="15"/>
                </a:lnTo>
                <a:lnTo>
                  <a:pt x="8" y="16"/>
                </a:lnTo>
                <a:lnTo>
                  <a:pt x="9" y="15"/>
                </a:lnTo>
                <a:lnTo>
                  <a:pt x="10" y="18"/>
                </a:lnTo>
                <a:lnTo>
                  <a:pt x="12" y="15"/>
                </a:lnTo>
                <a:lnTo>
                  <a:pt x="13" y="15"/>
                </a:lnTo>
                <a:lnTo>
                  <a:pt x="14" y="15"/>
                </a:lnTo>
                <a:lnTo>
                  <a:pt x="15" y="15"/>
                </a:lnTo>
                <a:lnTo>
                  <a:pt x="17" y="18"/>
                </a:lnTo>
                <a:lnTo>
                  <a:pt x="18" y="18"/>
                </a:lnTo>
                <a:lnTo>
                  <a:pt x="19" y="26"/>
                </a:lnTo>
                <a:lnTo>
                  <a:pt x="20" y="25"/>
                </a:lnTo>
                <a:lnTo>
                  <a:pt x="22" y="25"/>
                </a:lnTo>
                <a:lnTo>
                  <a:pt x="23" y="26"/>
                </a:lnTo>
                <a:lnTo>
                  <a:pt x="24" y="28"/>
                </a:lnTo>
                <a:lnTo>
                  <a:pt x="25" y="29"/>
                </a:lnTo>
                <a:lnTo>
                  <a:pt x="27" y="30"/>
                </a:lnTo>
                <a:lnTo>
                  <a:pt x="28" y="29"/>
                </a:lnTo>
                <a:lnTo>
                  <a:pt x="29" y="33"/>
                </a:lnTo>
                <a:lnTo>
                  <a:pt x="30" y="30"/>
                </a:lnTo>
                <a:lnTo>
                  <a:pt x="32" y="30"/>
                </a:lnTo>
                <a:lnTo>
                  <a:pt x="33" y="31"/>
                </a:lnTo>
                <a:lnTo>
                  <a:pt x="34" y="29"/>
                </a:lnTo>
                <a:lnTo>
                  <a:pt x="35" y="29"/>
                </a:lnTo>
                <a:lnTo>
                  <a:pt x="37" y="30"/>
                </a:lnTo>
                <a:lnTo>
                  <a:pt x="38" y="30"/>
                </a:lnTo>
                <a:lnTo>
                  <a:pt x="39" y="30"/>
                </a:lnTo>
                <a:lnTo>
                  <a:pt x="40" y="33"/>
                </a:lnTo>
                <a:lnTo>
                  <a:pt x="42" y="33"/>
                </a:lnTo>
                <a:lnTo>
                  <a:pt x="43" y="34"/>
                </a:lnTo>
                <a:lnTo>
                  <a:pt x="44" y="31"/>
                </a:lnTo>
                <a:lnTo>
                  <a:pt x="45" y="30"/>
                </a:lnTo>
                <a:lnTo>
                  <a:pt x="47" y="31"/>
                </a:lnTo>
                <a:lnTo>
                  <a:pt x="48" y="30"/>
                </a:lnTo>
                <a:lnTo>
                  <a:pt x="49" y="30"/>
                </a:lnTo>
                <a:lnTo>
                  <a:pt x="50" y="28"/>
                </a:lnTo>
                <a:lnTo>
                  <a:pt x="52" y="30"/>
                </a:lnTo>
                <a:lnTo>
                  <a:pt x="53" y="30"/>
                </a:lnTo>
                <a:lnTo>
                  <a:pt x="54" y="28"/>
                </a:lnTo>
                <a:lnTo>
                  <a:pt x="55" y="28"/>
                </a:lnTo>
                <a:lnTo>
                  <a:pt x="57" y="26"/>
                </a:lnTo>
                <a:lnTo>
                  <a:pt x="58" y="25"/>
                </a:lnTo>
                <a:lnTo>
                  <a:pt x="59" y="26"/>
                </a:lnTo>
                <a:lnTo>
                  <a:pt x="60" y="23"/>
                </a:lnTo>
                <a:lnTo>
                  <a:pt x="62" y="24"/>
                </a:lnTo>
                <a:lnTo>
                  <a:pt x="63" y="26"/>
                </a:lnTo>
                <a:lnTo>
                  <a:pt x="64" y="24"/>
                </a:lnTo>
                <a:lnTo>
                  <a:pt x="65" y="20"/>
                </a:lnTo>
                <a:lnTo>
                  <a:pt x="67" y="18"/>
                </a:lnTo>
                <a:lnTo>
                  <a:pt x="68" y="13"/>
                </a:lnTo>
                <a:lnTo>
                  <a:pt x="69" y="8"/>
                </a:lnTo>
                <a:lnTo>
                  <a:pt x="70" y="6"/>
                </a:lnTo>
                <a:lnTo>
                  <a:pt x="72" y="5"/>
                </a:lnTo>
                <a:lnTo>
                  <a:pt x="73" y="3"/>
                </a:lnTo>
                <a:lnTo>
                  <a:pt x="74" y="4"/>
                </a:lnTo>
                <a:lnTo>
                  <a:pt x="75" y="8"/>
                </a:lnTo>
                <a:lnTo>
                  <a:pt x="77" y="10"/>
                </a:lnTo>
                <a:lnTo>
                  <a:pt x="78" y="14"/>
                </a:lnTo>
                <a:lnTo>
                  <a:pt x="79" y="24"/>
                </a:lnTo>
                <a:lnTo>
                  <a:pt x="80" y="23"/>
                </a:lnTo>
                <a:lnTo>
                  <a:pt x="82" y="15"/>
                </a:lnTo>
                <a:lnTo>
                  <a:pt x="83" y="15"/>
                </a:lnTo>
                <a:lnTo>
                  <a:pt x="84" y="3"/>
                </a:lnTo>
                <a:lnTo>
                  <a:pt x="85" y="1"/>
                </a:lnTo>
                <a:lnTo>
                  <a:pt x="87" y="15"/>
                </a:lnTo>
                <a:lnTo>
                  <a:pt x="88" y="14"/>
                </a:lnTo>
                <a:lnTo>
                  <a:pt x="89" y="19"/>
                </a:lnTo>
                <a:lnTo>
                  <a:pt x="90" y="21"/>
                </a:lnTo>
                <a:lnTo>
                  <a:pt x="92" y="25"/>
                </a:lnTo>
                <a:lnTo>
                  <a:pt x="93" y="29"/>
                </a:lnTo>
                <a:lnTo>
                  <a:pt x="94" y="26"/>
                </a:lnTo>
                <a:lnTo>
                  <a:pt x="95" y="29"/>
                </a:lnTo>
                <a:lnTo>
                  <a:pt x="97" y="28"/>
                </a:lnTo>
                <a:lnTo>
                  <a:pt x="98" y="34"/>
                </a:lnTo>
                <a:lnTo>
                  <a:pt x="99" y="34"/>
                </a:lnTo>
                <a:lnTo>
                  <a:pt x="100" y="34"/>
                </a:lnTo>
                <a:lnTo>
                  <a:pt x="102" y="30"/>
                </a:lnTo>
                <a:lnTo>
                  <a:pt x="103" y="30"/>
                </a:lnTo>
                <a:lnTo>
                  <a:pt x="104" y="28"/>
                </a:lnTo>
                <a:lnTo>
                  <a:pt x="105" y="31"/>
                </a:lnTo>
                <a:lnTo>
                  <a:pt x="107" y="34"/>
                </a:lnTo>
                <a:lnTo>
                  <a:pt x="108" y="35"/>
                </a:lnTo>
                <a:lnTo>
                  <a:pt x="109" y="34"/>
                </a:lnTo>
                <a:lnTo>
                  <a:pt x="110" y="36"/>
                </a:lnTo>
                <a:lnTo>
                  <a:pt x="112" y="39"/>
                </a:lnTo>
                <a:lnTo>
                  <a:pt x="113" y="39"/>
                </a:lnTo>
                <a:lnTo>
                  <a:pt x="114" y="34"/>
                </a:lnTo>
                <a:lnTo>
                  <a:pt x="115" y="31"/>
                </a:lnTo>
                <a:lnTo>
                  <a:pt x="117" y="30"/>
                </a:lnTo>
                <a:lnTo>
                  <a:pt x="118" y="30"/>
                </a:lnTo>
                <a:lnTo>
                  <a:pt x="119" y="29"/>
                </a:lnTo>
                <a:lnTo>
                  <a:pt x="120" y="26"/>
                </a:lnTo>
                <a:lnTo>
                  <a:pt x="122" y="26"/>
                </a:lnTo>
                <a:lnTo>
                  <a:pt x="123" y="25"/>
                </a:lnTo>
                <a:lnTo>
                  <a:pt x="124" y="26"/>
                </a:lnTo>
                <a:lnTo>
                  <a:pt x="125" y="30"/>
                </a:lnTo>
                <a:lnTo>
                  <a:pt x="127" y="31"/>
                </a:lnTo>
                <a:lnTo>
                  <a:pt x="128" y="34"/>
                </a:lnTo>
                <a:lnTo>
                  <a:pt x="129" y="35"/>
                </a:lnTo>
                <a:lnTo>
                  <a:pt x="130" y="34"/>
                </a:lnTo>
                <a:lnTo>
                  <a:pt x="132" y="34"/>
                </a:lnTo>
                <a:lnTo>
                  <a:pt x="133" y="28"/>
                </a:lnTo>
                <a:lnTo>
                  <a:pt x="134" y="26"/>
                </a:lnTo>
                <a:lnTo>
                  <a:pt x="135" y="26"/>
                </a:lnTo>
                <a:lnTo>
                  <a:pt x="137" y="21"/>
                </a:lnTo>
                <a:lnTo>
                  <a:pt x="138" y="25"/>
                </a:lnTo>
                <a:lnTo>
                  <a:pt x="139" y="24"/>
                </a:lnTo>
                <a:lnTo>
                  <a:pt x="140" y="26"/>
                </a:lnTo>
                <a:lnTo>
                  <a:pt x="142" y="25"/>
                </a:lnTo>
                <a:lnTo>
                  <a:pt x="143" y="21"/>
                </a:lnTo>
                <a:lnTo>
                  <a:pt x="144" y="18"/>
                </a:lnTo>
                <a:lnTo>
                  <a:pt x="145" y="13"/>
                </a:lnTo>
                <a:lnTo>
                  <a:pt x="147" y="10"/>
                </a:lnTo>
                <a:lnTo>
                  <a:pt x="148" y="11"/>
                </a:lnTo>
                <a:lnTo>
                  <a:pt x="149" y="11"/>
                </a:lnTo>
                <a:lnTo>
                  <a:pt x="150" y="10"/>
                </a:lnTo>
                <a:lnTo>
                  <a:pt x="152" y="6"/>
                </a:lnTo>
                <a:lnTo>
                  <a:pt x="153" y="3"/>
                </a:lnTo>
                <a:lnTo>
                  <a:pt x="154" y="0"/>
                </a:lnTo>
                <a:lnTo>
                  <a:pt x="155" y="0"/>
                </a:lnTo>
                <a:lnTo>
                  <a:pt x="157" y="4"/>
                </a:lnTo>
                <a:lnTo>
                  <a:pt x="158" y="5"/>
                </a:lnTo>
                <a:lnTo>
                  <a:pt x="159" y="8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35" name="Freeform 216"/>
          <p:cNvSpPr>
            <a:spLocks/>
          </p:cNvSpPr>
          <p:nvPr/>
        </p:nvSpPr>
        <p:spPr bwMode="auto">
          <a:xfrm>
            <a:off x="7132638" y="4994275"/>
            <a:ext cx="401637" cy="392113"/>
          </a:xfrm>
          <a:custGeom>
            <a:avLst/>
            <a:gdLst>
              <a:gd name="T0" fmla="*/ 2147483646 w 114"/>
              <a:gd name="T1" fmla="*/ 2147483646 h 111"/>
              <a:gd name="T2" fmla="*/ 2147483646 w 114"/>
              <a:gd name="T3" fmla="*/ 2147483646 h 111"/>
              <a:gd name="T4" fmla="*/ 2147483646 w 114"/>
              <a:gd name="T5" fmla="*/ 2147483646 h 111"/>
              <a:gd name="T6" fmla="*/ 2147483646 w 114"/>
              <a:gd name="T7" fmla="*/ 2147483646 h 111"/>
              <a:gd name="T8" fmla="*/ 2147483646 w 114"/>
              <a:gd name="T9" fmla="*/ 2147483646 h 111"/>
              <a:gd name="T10" fmla="*/ 2147483646 w 114"/>
              <a:gd name="T11" fmla="*/ 2147483646 h 111"/>
              <a:gd name="T12" fmla="*/ 2147483646 w 114"/>
              <a:gd name="T13" fmla="*/ 2147483646 h 111"/>
              <a:gd name="T14" fmla="*/ 2147483646 w 114"/>
              <a:gd name="T15" fmla="*/ 2147483646 h 111"/>
              <a:gd name="T16" fmla="*/ 2147483646 w 114"/>
              <a:gd name="T17" fmla="*/ 2147483646 h 111"/>
              <a:gd name="T18" fmla="*/ 2147483646 w 114"/>
              <a:gd name="T19" fmla="*/ 2147483646 h 111"/>
              <a:gd name="T20" fmla="*/ 2147483646 w 114"/>
              <a:gd name="T21" fmla="*/ 2147483646 h 111"/>
              <a:gd name="T22" fmla="*/ 2147483646 w 114"/>
              <a:gd name="T23" fmla="*/ 2147483646 h 111"/>
              <a:gd name="T24" fmla="*/ 2147483646 w 114"/>
              <a:gd name="T25" fmla="*/ 2147483646 h 111"/>
              <a:gd name="T26" fmla="*/ 2147483646 w 114"/>
              <a:gd name="T27" fmla="*/ 2147483646 h 111"/>
              <a:gd name="T28" fmla="*/ 2147483646 w 114"/>
              <a:gd name="T29" fmla="*/ 2147483646 h 111"/>
              <a:gd name="T30" fmla="*/ 2147483646 w 114"/>
              <a:gd name="T31" fmla="*/ 2147483646 h 111"/>
              <a:gd name="T32" fmla="*/ 2147483646 w 114"/>
              <a:gd name="T33" fmla="*/ 2147483646 h 111"/>
              <a:gd name="T34" fmla="*/ 2147483646 w 114"/>
              <a:gd name="T35" fmla="*/ 2147483646 h 111"/>
              <a:gd name="T36" fmla="*/ 2147483646 w 114"/>
              <a:gd name="T37" fmla="*/ 2147483646 h 111"/>
              <a:gd name="T38" fmla="*/ 2147483646 w 114"/>
              <a:gd name="T39" fmla="*/ 2147483646 h 111"/>
              <a:gd name="T40" fmla="*/ 2147483646 w 114"/>
              <a:gd name="T41" fmla="*/ 2147483646 h 111"/>
              <a:gd name="T42" fmla="*/ 2147483646 w 114"/>
              <a:gd name="T43" fmla="*/ 2147483646 h 111"/>
              <a:gd name="T44" fmla="*/ 2147483646 w 114"/>
              <a:gd name="T45" fmla="*/ 2147483646 h 111"/>
              <a:gd name="T46" fmla="*/ 2147483646 w 114"/>
              <a:gd name="T47" fmla="*/ 2147483646 h 111"/>
              <a:gd name="T48" fmla="*/ 2147483646 w 114"/>
              <a:gd name="T49" fmla="*/ 2147483646 h 111"/>
              <a:gd name="T50" fmla="*/ 2147483646 w 114"/>
              <a:gd name="T51" fmla="*/ 2147483646 h 111"/>
              <a:gd name="T52" fmla="*/ 2147483646 w 114"/>
              <a:gd name="T53" fmla="*/ 2147483646 h 111"/>
              <a:gd name="T54" fmla="*/ 2147483646 w 114"/>
              <a:gd name="T55" fmla="*/ 2147483646 h 111"/>
              <a:gd name="T56" fmla="*/ 2147483646 w 114"/>
              <a:gd name="T57" fmla="*/ 2147483646 h 111"/>
              <a:gd name="T58" fmla="*/ 2147483646 w 114"/>
              <a:gd name="T59" fmla="*/ 2147483646 h 111"/>
              <a:gd name="T60" fmla="*/ 2147483646 w 114"/>
              <a:gd name="T61" fmla="*/ 2147483646 h 111"/>
              <a:gd name="T62" fmla="*/ 2147483646 w 114"/>
              <a:gd name="T63" fmla="*/ 2147483646 h 111"/>
              <a:gd name="T64" fmla="*/ 2147483646 w 114"/>
              <a:gd name="T65" fmla="*/ 2147483646 h 111"/>
              <a:gd name="T66" fmla="*/ 2147483646 w 114"/>
              <a:gd name="T67" fmla="*/ 2147483646 h 111"/>
              <a:gd name="T68" fmla="*/ 2147483646 w 114"/>
              <a:gd name="T69" fmla="*/ 2147483646 h 111"/>
              <a:gd name="T70" fmla="*/ 2147483646 w 114"/>
              <a:gd name="T71" fmla="*/ 2147483646 h 111"/>
              <a:gd name="T72" fmla="*/ 2147483646 w 114"/>
              <a:gd name="T73" fmla="*/ 2147483646 h 111"/>
              <a:gd name="T74" fmla="*/ 2147483646 w 114"/>
              <a:gd name="T75" fmla="*/ 2147483646 h 111"/>
              <a:gd name="T76" fmla="*/ 2147483646 w 114"/>
              <a:gd name="T77" fmla="*/ 2147483646 h 111"/>
              <a:gd name="T78" fmla="*/ 2147483646 w 114"/>
              <a:gd name="T79" fmla="*/ 2147483646 h 111"/>
              <a:gd name="T80" fmla="*/ 2147483646 w 114"/>
              <a:gd name="T81" fmla="*/ 2147483646 h 111"/>
              <a:gd name="T82" fmla="*/ 2147483646 w 114"/>
              <a:gd name="T83" fmla="*/ 2147483646 h 111"/>
              <a:gd name="T84" fmla="*/ 2147483646 w 114"/>
              <a:gd name="T85" fmla="*/ 2147483646 h 111"/>
              <a:gd name="T86" fmla="*/ 2147483646 w 114"/>
              <a:gd name="T87" fmla="*/ 2147483646 h 111"/>
              <a:gd name="T88" fmla="*/ 2147483646 w 114"/>
              <a:gd name="T89" fmla="*/ 2147483646 h 111"/>
              <a:gd name="T90" fmla="*/ 2147483646 w 114"/>
              <a:gd name="T91" fmla="*/ 0 h 11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4"/>
              <a:gd name="T139" fmla="*/ 0 h 111"/>
              <a:gd name="T140" fmla="*/ 114 w 114"/>
              <a:gd name="T141" fmla="*/ 111 h 11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4" h="111">
                <a:moveTo>
                  <a:pt x="0" y="85"/>
                </a:moveTo>
                <a:lnTo>
                  <a:pt x="1" y="82"/>
                </a:lnTo>
                <a:lnTo>
                  <a:pt x="3" y="83"/>
                </a:lnTo>
                <a:lnTo>
                  <a:pt x="4" y="86"/>
                </a:lnTo>
                <a:lnTo>
                  <a:pt x="5" y="83"/>
                </a:lnTo>
                <a:lnTo>
                  <a:pt x="6" y="81"/>
                </a:lnTo>
                <a:lnTo>
                  <a:pt x="8" y="77"/>
                </a:lnTo>
                <a:lnTo>
                  <a:pt x="9" y="76"/>
                </a:lnTo>
                <a:lnTo>
                  <a:pt x="10" y="73"/>
                </a:lnTo>
                <a:lnTo>
                  <a:pt x="11" y="72"/>
                </a:lnTo>
                <a:lnTo>
                  <a:pt x="13" y="75"/>
                </a:lnTo>
                <a:lnTo>
                  <a:pt x="14" y="72"/>
                </a:lnTo>
                <a:lnTo>
                  <a:pt x="15" y="71"/>
                </a:lnTo>
                <a:lnTo>
                  <a:pt x="16" y="72"/>
                </a:lnTo>
                <a:lnTo>
                  <a:pt x="18" y="70"/>
                </a:lnTo>
                <a:lnTo>
                  <a:pt x="19" y="71"/>
                </a:lnTo>
                <a:lnTo>
                  <a:pt x="20" y="70"/>
                </a:lnTo>
                <a:lnTo>
                  <a:pt x="21" y="71"/>
                </a:lnTo>
                <a:lnTo>
                  <a:pt x="23" y="75"/>
                </a:lnTo>
                <a:lnTo>
                  <a:pt x="24" y="76"/>
                </a:lnTo>
                <a:lnTo>
                  <a:pt x="25" y="76"/>
                </a:lnTo>
                <a:lnTo>
                  <a:pt x="26" y="77"/>
                </a:lnTo>
                <a:lnTo>
                  <a:pt x="28" y="81"/>
                </a:lnTo>
                <a:lnTo>
                  <a:pt x="29" y="85"/>
                </a:lnTo>
                <a:lnTo>
                  <a:pt x="30" y="88"/>
                </a:lnTo>
                <a:lnTo>
                  <a:pt x="31" y="87"/>
                </a:lnTo>
                <a:lnTo>
                  <a:pt x="33" y="82"/>
                </a:lnTo>
                <a:lnTo>
                  <a:pt x="34" y="75"/>
                </a:lnTo>
                <a:lnTo>
                  <a:pt x="35" y="68"/>
                </a:lnTo>
                <a:lnTo>
                  <a:pt x="36" y="63"/>
                </a:lnTo>
                <a:lnTo>
                  <a:pt x="38" y="58"/>
                </a:lnTo>
                <a:lnTo>
                  <a:pt x="39" y="51"/>
                </a:lnTo>
                <a:lnTo>
                  <a:pt x="40" y="43"/>
                </a:lnTo>
                <a:lnTo>
                  <a:pt x="41" y="37"/>
                </a:lnTo>
                <a:lnTo>
                  <a:pt x="43" y="31"/>
                </a:lnTo>
                <a:lnTo>
                  <a:pt x="44" y="31"/>
                </a:lnTo>
                <a:lnTo>
                  <a:pt x="45" y="35"/>
                </a:lnTo>
                <a:lnTo>
                  <a:pt x="46" y="43"/>
                </a:lnTo>
                <a:lnTo>
                  <a:pt x="48" y="52"/>
                </a:lnTo>
                <a:lnTo>
                  <a:pt x="49" y="66"/>
                </a:lnTo>
                <a:lnTo>
                  <a:pt x="50" y="81"/>
                </a:lnTo>
                <a:lnTo>
                  <a:pt x="51" y="90"/>
                </a:lnTo>
                <a:lnTo>
                  <a:pt x="53" y="101"/>
                </a:lnTo>
                <a:lnTo>
                  <a:pt x="54" y="111"/>
                </a:lnTo>
                <a:lnTo>
                  <a:pt x="55" y="107"/>
                </a:lnTo>
                <a:lnTo>
                  <a:pt x="56" y="101"/>
                </a:lnTo>
                <a:lnTo>
                  <a:pt x="58" y="98"/>
                </a:lnTo>
                <a:lnTo>
                  <a:pt x="59" y="96"/>
                </a:lnTo>
                <a:lnTo>
                  <a:pt x="60" y="96"/>
                </a:lnTo>
                <a:lnTo>
                  <a:pt x="61" y="93"/>
                </a:lnTo>
                <a:lnTo>
                  <a:pt x="63" y="93"/>
                </a:lnTo>
                <a:lnTo>
                  <a:pt x="64" y="92"/>
                </a:lnTo>
                <a:lnTo>
                  <a:pt x="65" y="92"/>
                </a:lnTo>
                <a:lnTo>
                  <a:pt x="66" y="90"/>
                </a:lnTo>
                <a:lnTo>
                  <a:pt x="68" y="83"/>
                </a:lnTo>
                <a:lnTo>
                  <a:pt x="69" y="81"/>
                </a:lnTo>
                <a:lnTo>
                  <a:pt x="70" y="80"/>
                </a:lnTo>
                <a:lnTo>
                  <a:pt x="71" y="73"/>
                </a:lnTo>
                <a:lnTo>
                  <a:pt x="73" y="63"/>
                </a:lnTo>
                <a:lnTo>
                  <a:pt x="74" y="51"/>
                </a:lnTo>
                <a:lnTo>
                  <a:pt x="75" y="42"/>
                </a:lnTo>
                <a:lnTo>
                  <a:pt x="76" y="31"/>
                </a:lnTo>
                <a:lnTo>
                  <a:pt x="78" y="22"/>
                </a:lnTo>
                <a:lnTo>
                  <a:pt x="79" y="17"/>
                </a:lnTo>
                <a:lnTo>
                  <a:pt x="80" y="13"/>
                </a:lnTo>
                <a:lnTo>
                  <a:pt x="81" y="13"/>
                </a:lnTo>
                <a:lnTo>
                  <a:pt x="83" y="10"/>
                </a:lnTo>
                <a:lnTo>
                  <a:pt x="84" y="6"/>
                </a:lnTo>
                <a:lnTo>
                  <a:pt x="85" y="6"/>
                </a:lnTo>
                <a:lnTo>
                  <a:pt x="86" y="5"/>
                </a:lnTo>
                <a:lnTo>
                  <a:pt x="88" y="1"/>
                </a:lnTo>
                <a:lnTo>
                  <a:pt x="89" y="1"/>
                </a:lnTo>
                <a:lnTo>
                  <a:pt x="90" y="0"/>
                </a:lnTo>
                <a:lnTo>
                  <a:pt x="91" y="2"/>
                </a:lnTo>
                <a:lnTo>
                  <a:pt x="93" y="5"/>
                </a:lnTo>
                <a:lnTo>
                  <a:pt x="94" y="5"/>
                </a:lnTo>
                <a:lnTo>
                  <a:pt x="95" y="5"/>
                </a:lnTo>
                <a:lnTo>
                  <a:pt x="96" y="8"/>
                </a:lnTo>
                <a:lnTo>
                  <a:pt x="98" y="16"/>
                </a:lnTo>
                <a:lnTo>
                  <a:pt x="99" y="22"/>
                </a:lnTo>
                <a:lnTo>
                  <a:pt x="100" y="27"/>
                </a:lnTo>
                <a:lnTo>
                  <a:pt x="101" y="35"/>
                </a:lnTo>
                <a:lnTo>
                  <a:pt x="103" y="42"/>
                </a:lnTo>
                <a:lnTo>
                  <a:pt x="104" y="42"/>
                </a:lnTo>
                <a:lnTo>
                  <a:pt x="105" y="41"/>
                </a:lnTo>
                <a:lnTo>
                  <a:pt x="106" y="32"/>
                </a:lnTo>
                <a:lnTo>
                  <a:pt x="108" y="23"/>
                </a:lnTo>
                <a:lnTo>
                  <a:pt x="109" y="18"/>
                </a:lnTo>
                <a:lnTo>
                  <a:pt x="110" y="10"/>
                </a:lnTo>
                <a:lnTo>
                  <a:pt x="111" y="8"/>
                </a:lnTo>
                <a:lnTo>
                  <a:pt x="113" y="0"/>
                </a:lnTo>
                <a:lnTo>
                  <a:pt x="114" y="0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3336" name="Rectangle 217"/>
          <p:cNvSpPr>
            <a:spLocks noChangeArrowheads="1"/>
          </p:cNvSpPr>
          <p:nvPr/>
        </p:nvSpPr>
        <p:spPr bwMode="auto">
          <a:xfrm>
            <a:off x="4464050" y="3892550"/>
            <a:ext cx="33988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anose="02020603050405020304" pitchFamily="18" charset="0"/>
              </a:rPr>
              <a:t>Single-Sided Amplitude Spectrum of Y(t)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3337" name="Rectangle 218"/>
          <p:cNvSpPr>
            <a:spLocks noChangeArrowheads="1"/>
          </p:cNvSpPr>
          <p:nvPr/>
        </p:nvSpPr>
        <p:spPr bwMode="auto">
          <a:xfrm>
            <a:off x="4051300" y="5610225"/>
            <a:ext cx="9715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Frequency (Hz)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338" name="Rectangle 219"/>
          <p:cNvSpPr>
            <a:spLocks noChangeArrowheads="1"/>
          </p:cNvSpPr>
          <p:nvPr/>
        </p:nvSpPr>
        <p:spPr bwMode="auto">
          <a:xfrm rot="-5400000">
            <a:off x="363538" y="4560888"/>
            <a:ext cx="325437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|Y(f)|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3339" name="Rectangle 217"/>
          <p:cNvSpPr>
            <a:spLocks noChangeArrowheads="1"/>
          </p:cNvSpPr>
          <p:nvPr/>
        </p:nvSpPr>
        <p:spPr bwMode="auto">
          <a:xfrm>
            <a:off x="1303338" y="461963"/>
            <a:ext cx="35782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anose="02020603050405020304" pitchFamily="18" charset="0"/>
              </a:rPr>
              <a:t>One second of audio from the laser sensor. Only </a:t>
            </a:r>
            <a:r>
              <a:rPr lang="en-US" altLang="en-US" sz="1400" i="1">
                <a:solidFill>
                  <a:srgbClr val="000000"/>
                </a:solidFill>
                <a:cs typeface="Times New Roman" panose="02020603050405020304" pitchFamily="18" charset="0"/>
              </a:rPr>
              <a:t>Bombus impatiens </a:t>
            </a:r>
            <a:r>
              <a:rPr lang="en-US" altLang="en-US" sz="1400">
                <a:solidFill>
                  <a:srgbClr val="000000"/>
                </a:solidFill>
                <a:cs typeface="Times New Roman" panose="02020603050405020304" pitchFamily="18" charset="0"/>
              </a:rPr>
              <a:t>(Common Eastern Bumble Bee) is in the insectary.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3340" name="Rectangle 217"/>
          <p:cNvSpPr>
            <a:spLocks noChangeArrowheads="1"/>
          </p:cNvSpPr>
          <p:nvPr/>
        </p:nvSpPr>
        <p:spPr bwMode="auto">
          <a:xfrm>
            <a:off x="1120775" y="1484313"/>
            <a:ext cx="184467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anose="02020603050405020304" pitchFamily="18" charset="0"/>
              </a:rPr>
              <a:t>Background noise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3341" name="Rectangle 217"/>
          <p:cNvSpPr>
            <a:spLocks noChangeArrowheads="1"/>
          </p:cNvSpPr>
          <p:nvPr/>
        </p:nvSpPr>
        <p:spPr bwMode="auto">
          <a:xfrm>
            <a:off x="2690813" y="1662113"/>
            <a:ext cx="17780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anose="02020603050405020304" pitchFamily="18" charset="0"/>
              </a:rPr>
              <a:t>Bee begins to cross laser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cxnSp>
        <p:nvCxnSpPr>
          <p:cNvPr id="161" name="Straight Arrow Connector 160"/>
          <p:cNvCxnSpPr/>
          <p:nvPr/>
        </p:nvCxnSpPr>
        <p:spPr>
          <a:xfrm rot="5400000" flipH="1" flipV="1">
            <a:off x="2499519" y="1356519"/>
            <a:ext cx="227012" cy="196850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Arrow Connector 161"/>
          <p:cNvCxnSpPr/>
          <p:nvPr/>
        </p:nvCxnSpPr>
        <p:spPr>
          <a:xfrm rot="5400000" flipH="1" flipV="1">
            <a:off x="4491038" y="1384300"/>
            <a:ext cx="368300" cy="282575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344" name="Rectangle 218"/>
          <p:cNvSpPr>
            <a:spLocks noChangeArrowheads="1"/>
          </p:cNvSpPr>
          <p:nvPr/>
        </p:nvSpPr>
        <p:spPr bwMode="auto">
          <a:xfrm>
            <a:off x="2643188" y="4256088"/>
            <a:ext cx="912812" cy="43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anose="02020603050405020304" pitchFamily="18" charset="0"/>
              </a:rPr>
              <a:t>Peak at 197Hz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cxnSp>
        <p:nvCxnSpPr>
          <p:cNvPr id="164" name="Straight Arrow Connector 163"/>
          <p:cNvCxnSpPr/>
          <p:nvPr/>
        </p:nvCxnSpPr>
        <p:spPr>
          <a:xfrm rot="10800000">
            <a:off x="2376488" y="4105275"/>
            <a:ext cx="207962" cy="244475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346" name="Rectangle 218"/>
          <p:cNvSpPr>
            <a:spLocks noChangeArrowheads="1"/>
          </p:cNvSpPr>
          <p:nvPr/>
        </p:nvSpPr>
        <p:spPr bwMode="auto">
          <a:xfrm>
            <a:off x="3698875" y="4865688"/>
            <a:ext cx="10715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cs typeface="Times New Roman" panose="02020603050405020304" pitchFamily="18" charset="0"/>
              </a:rPr>
              <a:t>Harmonics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cxnSp>
        <p:nvCxnSpPr>
          <p:cNvPr id="166" name="Straight Arrow Connector 165"/>
          <p:cNvCxnSpPr/>
          <p:nvPr/>
        </p:nvCxnSpPr>
        <p:spPr>
          <a:xfrm rot="10800000">
            <a:off x="3697288" y="4605338"/>
            <a:ext cx="207962" cy="244475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Arrow Connector 166"/>
          <p:cNvCxnSpPr/>
          <p:nvPr/>
        </p:nvCxnSpPr>
        <p:spPr>
          <a:xfrm rot="16200000">
            <a:off x="4501356" y="4610894"/>
            <a:ext cx="207963" cy="244475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349" name="Rectangle 218"/>
          <p:cNvSpPr>
            <a:spLocks noChangeArrowheads="1"/>
          </p:cNvSpPr>
          <p:nvPr/>
        </p:nvSpPr>
        <p:spPr bwMode="auto">
          <a:xfrm>
            <a:off x="1152525" y="4489450"/>
            <a:ext cx="7683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60Hz interference 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cxnSp>
        <p:nvCxnSpPr>
          <p:cNvPr id="169" name="Straight Arrow Connector 168"/>
          <p:cNvCxnSpPr/>
          <p:nvPr/>
        </p:nvCxnSpPr>
        <p:spPr>
          <a:xfrm rot="10800000" flipV="1">
            <a:off x="1443038" y="4868863"/>
            <a:ext cx="352425" cy="252412"/>
          </a:xfrm>
          <a:prstGeom prst="straightConnector1">
            <a:avLst/>
          </a:prstGeom>
          <a:ln>
            <a:solidFill>
              <a:schemeClr val="tx1">
                <a:lumMod val="75000"/>
                <a:lumOff val="25000"/>
              </a:schemeClr>
            </a:solidFill>
            <a:tailEnd type="stealth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Freeform 205"/>
          <p:cNvSpPr>
            <a:spLocks/>
          </p:cNvSpPr>
          <p:nvPr/>
        </p:nvSpPr>
        <p:spPr bwMode="auto">
          <a:xfrm>
            <a:off x="1498600" y="2082800"/>
            <a:ext cx="560388" cy="123825"/>
          </a:xfrm>
          <a:custGeom>
            <a:avLst/>
            <a:gdLst>
              <a:gd name="T0" fmla="*/ 2147483646 w 159"/>
              <a:gd name="T1" fmla="*/ 2147483646 h 35"/>
              <a:gd name="T2" fmla="*/ 2147483646 w 159"/>
              <a:gd name="T3" fmla="*/ 2147483646 h 35"/>
              <a:gd name="T4" fmla="*/ 2147483646 w 159"/>
              <a:gd name="T5" fmla="*/ 2147483646 h 35"/>
              <a:gd name="T6" fmla="*/ 2147483646 w 159"/>
              <a:gd name="T7" fmla="*/ 2147483646 h 35"/>
              <a:gd name="T8" fmla="*/ 2147483646 w 159"/>
              <a:gd name="T9" fmla="*/ 2147483646 h 35"/>
              <a:gd name="T10" fmla="*/ 2147483646 w 159"/>
              <a:gd name="T11" fmla="*/ 2147483646 h 35"/>
              <a:gd name="T12" fmla="*/ 2147483646 w 159"/>
              <a:gd name="T13" fmla="*/ 2147483646 h 35"/>
              <a:gd name="T14" fmla="*/ 2147483646 w 159"/>
              <a:gd name="T15" fmla="*/ 2147483646 h 35"/>
              <a:gd name="T16" fmla="*/ 2147483646 w 159"/>
              <a:gd name="T17" fmla="*/ 2147483646 h 35"/>
              <a:gd name="T18" fmla="*/ 2147483646 w 159"/>
              <a:gd name="T19" fmla="*/ 2147483646 h 35"/>
              <a:gd name="T20" fmla="*/ 2147483646 w 159"/>
              <a:gd name="T21" fmla="*/ 2147483646 h 35"/>
              <a:gd name="T22" fmla="*/ 2147483646 w 159"/>
              <a:gd name="T23" fmla="*/ 2147483646 h 35"/>
              <a:gd name="T24" fmla="*/ 2147483646 w 159"/>
              <a:gd name="T25" fmla="*/ 2147483646 h 35"/>
              <a:gd name="T26" fmla="*/ 2147483646 w 159"/>
              <a:gd name="T27" fmla="*/ 2147483646 h 35"/>
              <a:gd name="T28" fmla="*/ 2147483646 w 159"/>
              <a:gd name="T29" fmla="*/ 2147483646 h 35"/>
              <a:gd name="T30" fmla="*/ 2147483646 w 159"/>
              <a:gd name="T31" fmla="*/ 2147483646 h 35"/>
              <a:gd name="T32" fmla="*/ 2147483646 w 159"/>
              <a:gd name="T33" fmla="*/ 2147483646 h 35"/>
              <a:gd name="T34" fmla="*/ 2147483646 w 159"/>
              <a:gd name="T35" fmla="*/ 2147483646 h 35"/>
              <a:gd name="T36" fmla="*/ 2147483646 w 159"/>
              <a:gd name="T37" fmla="*/ 2147483646 h 35"/>
              <a:gd name="T38" fmla="*/ 2147483646 w 159"/>
              <a:gd name="T39" fmla="*/ 2147483646 h 35"/>
              <a:gd name="T40" fmla="*/ 2147483646 w 159"/>
              <a:gd name="T41" fmla="*/ 2147483646 h 35"/>
              <a:gd name="T42" fmla="*/ 2147483646 w 159"/>
              <a:gd name="T43" fmla="*/ 2147483646 h 35"/>
              <a:gd name="T44" fmla="*/ 2147483646 w 159"/>
              <a:gd name="T45" fmla="*/ 2147483646 h 35"/>
              <a:gd name="T46" fmla="*/ 2147483646 w 159"/>
              <a:gd name="T47" fmla="*/ 2147483646 h 35"/>
              <a:gd name="T48" fmla="*/ 2147483646 w 159"/>
              <a:gd name="T49" fmla="*/ 2147483646 h 35"/>
              <a:gd name="T50" fmla="*/ 2147483646 w 159"/>
              <a:gd name="T51" fmla="*/ 2147483646 h 35"/>
              <a:gd name="T52" fmla="*/ 2147483646 w 159"/>
              <a:gd name="T53" fmla="*/ 2147483646 h 35"/>
              <a:gd name="T54" fmla="*/ 2147483646 w 159"/>
              <a:gd name="T55" fmla="*/ 2147483646 h 35"/>
              <a:gd name="T56" fmla="*/ 2147483646 w 159"/>
              <a:gd name="T57" fmla="*/ 2147483646 h 35"/>
              <a:gd name="T58" fmla="*/ 2147483646 w 159"/>
              <a:gd name="T59" fmla="*/ 2147483646 h 35"/>
              <a:gd name="T60" fmla="*/ 2147483646 w 159"/>
              <a:gd name="T61" fmla="*/ 2147483646 h 35"/>
              <a:gd name="T62" fmla="*/ 2147483646 w 159"/>
              <a:gd name="T63" fmla="*/ 2147483646 h 35"/>
              <a:gd name="T64" fmla="*/ 2147483646 w 159"/>
              <a:gd name="T65" fmla="*/ 2147483646 h 35"/>
              <a:gd name="T66" fmla="*/ 2147483646 w 159"/>
              <a:gd name="T67" fmla="*/ 2147483646 h 35"/>
              <a:gd name="T68" fmla="*/ 2147483646 w 159"/>
              <a:gd name="T69" fmla="*/ 2147483646 h 35"/>
              <a:gd name="T70" fmla="*/ 2147483646 w 159"/>
              <a:gd name="T71" fmla="*/ 2147483646 h 35"/>
              <a:gd name="T72" fmla="*/ 2147483646 w 159"/>
              <a:gd name="T73" fmla="*/ 2147483646 h 35"/>
              <a:gd name="T74" fmla="*/ 2147483646 w 159"/>
              <a:gd name="T75" fmla="*/ 2147483646 h 35"/>
              <a:gd name="T76" fmla="*/ 2147483646 w 159"/>
              <a:gd name="T77" fmla="*/ 2147483646 h 35"/>
              <a:gd name="T78" fmla="*/ 2147483646 w 159"/>
              <a:gd name="T79" fmla="*/ 2147483646 h 35"/>
              <a:gd name="T80" fmla="*/ 2147483646 w 159"/>
              <a:gd name="T81" fmla="*/ 2147483646 h 35"/>
              <a:gd name="T82" fmla="*/ 2147483646 w 159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5"/>
              <a:gd name="T128" fmla="*/ 159 w 159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5">
                <a:moveTo>
                  <a:pt x="0" y="34"/>
                </a:moveTo>
                <a:lnTo>
                  <a:pt x="2" y="34"/>
                </a:lnTo>
                <a:lnTo>
                  <a:pt x="3" y="35"/>
                </a:lnTo>
                <a:lnTo>
                  <a:pt x="4" y="33"/>
                </a:lnTo>
                <a:lnTo>
                  <a:pt x="5" y="31"/>
                </a:lnTo>
                <a:lnTo>
                  <a:pt x="7" y="29"/>
                </a:lnTo>
                <a:lnTo>
                  <a:pt x="8" y="31"/>
                </a:lnTo>
                <a:lnTo>
                  <a:pt x="9" y="30"/>
                </a:lnTo>
                <a:lnTo>
                  <a:pt x="10" y="31"/>
                </a:lnTo>
                <a:lnTo>
                  <a:pt x="12" y="34"/>
                </a:lnTo>
                <a:lnTo>
                  <a:pt x="13" y="34"/>
                </a:lnTo>
                <a:lnTo>
                  <a:pt x="14" y="33"/>
                </a:lnTo>
                <a:lnTo>
                  <a:pt x="15" y="30"/>
                </a:lnTo>
                <a:lnTo>
                  <a:pt x="17" y="31"/>
                </a:lnTo>
                <a:lnTo>
                  <a:pt x="18" y="33"/>
                </a:lnTo>
                <a:lnTo>
                  <a:pt x="19" y="30"/>
                </a:lnTo>
                <a:lnTo>
                  <a:pt x="20" y="33"/>
                </a:lnTo>
                <a:lnTo>
                  <a:pt x="22" y="33"/>
                </a:lnTo>
                <a:lnTo>
                  <a:pt x="23" y="33"/>
                </a:lnTo>
                <a:lnTo>
                  <a:pt x="24" y="30"/>
                </a:lnTo>
                <a:lnTo>
                  <a:pt x="25" y="33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30" y="31"/>
                </a:lnTo>
                <a:lnTo>
                  <a:pt x="32" y="34"/>
                </a:lnTo>
                <a:lnTo>
                  <a:pt x="33" y="31"/>
                </a:lnTo>
                <a:lnTo>
                  <a:pt x="34" y="31"/>
                </a:lnTo>
                <a:lnTo>
                  <a:pt x="35" y="29"/>
                </a:lnTo>
                <a:lnTo>
                  <a:pt x="37" y="29"/>
                </a:lnTo>
                <a:lnTo>
                  <a:pt x="38" y="35"/>
                </a:lnTo>
                <a:lnTo>
                  <a:pt x="39" y="30"/>
                </a:lnTo>
                <a:lnTo>
                  <a:pt x="40" y="30"/>
                </a:lnTo>
                <a:lnTo>
                  <a:pt x="42" y="30"/>
                </a:lnTo>
                <a:lnTo>
                  <a:pt x="43" y="31"/>
                </a:lnTo>
                <a:lnTo>
                  <a:pt x="44" y="33"/>
                </a:lnTo>
                <a:lnTo>
                  <a:pt x="45" y="34"/>
                </a:lnTo>
                <a:lnTo>
                  <a:pt x="47" y="33"/>
                </a:lnTo>
                <a:lnTo>
                  <a:pt x="48" y="31"/>
                </a:lnTo>
                <a:lnTo>
                  <a:pt x="49" y="29"/>
                </a:lnTo>
                <a:lnTo>
                  <a:pt x="50" y="26"/>
                </a:lnTo>
                <a:lnTo>
                  <a:pt x="52" y="28"/>
                </a:lnTo>
                <a:lnTo>
                  <a:pt x="53" y="25"/>
                </a:lnTo>
                <a:lnTo>
                  <a:pt x="54" y="28"/>
                </a:lnTo>
                <a:lnTo>
                  <a:pt x="55" y="26"/>
                </a:lnTo>
                <a:lnTo>
                  <a:pt x="57" y="29"/>
                </a:lnTo>
                <a:lnTo>
                  <a:pt x="58" y="31"/>
                </a:lnTo>
                <a:lnTo>
                  <a:pt x="59" y="29"/>
                </a:lnTo>
                <a:lnTo>
                  <a:pt x="60" y="26"/>
                </a:lnTo>
                <a:lnTo>
                  <a:pt x="62" y="16"/>
                </a:lnTo>
                <a:lnTo>
                  <a:pt x="63" y="28"/>
                </a:lnTo>
                <a:lnTo>
                  <a:pt x="64" y="0"/>
                </a:lnTo>
                <a:lnTo>
                  <a:pt x="65" y="6"/>
                </a:lnTo>
                <a:lnTo>
                  <a:pt x="67" y="31"/>
                </a:lnTo>
                <a:lnTo>
                  <a:pt x="68" y="30"/>
                </a:lnTo>
                <a:lnTo>
                  <a:pt x="69" y="31"/>
                </a:lnTo>
                <a:lnTo>
                  <a:pt x="70" y="33"/>
                </a:lnTo>
                <a:lnTo>
                  <a:pt x="72" y="30"/>
                </a:lnTo>
                <a:lnTo>
                  <a:pt x="73" y="29"/>
                </a:lnTo>
                <a:lnTo>
                  <a:pt x="74" y="25"/>
                </a:lnTo>
                <a:lnTo>
                  <a:pt x="75" y="25"/>
                </a:lnTo>
                <a:lnTo>
                  <a:pt x="77" y="24"/>
                </a:lnTo>
                <a:lnTo>
                  <a:pt x="78" y="25"/>
                </a:lnTo>
                <a:lnTo>
                  <a:pt x="79" y="28"/>
                </a:lnTo>
                <a:lnTo>
                  <a:pt x="80" y="31"/>
                </a:lnTo>
                <a:lnTo>
                  <a:pt x="82" y="31"/>
                </a:lnTo>
                <a:lnTo>
                  <a:pt x="83" y="33"/>
                </a:lnTo>
                <a:lnTo>
                  <a:pt x="84" y="35"/>
                </a:lnTo>
                <a:lnTo>
                  <a:pt x="85" y="34"/>
                </a:lnTo>
                <a:lnTo>
                  <a:pt x="87" y="33"/>
                </a:lnTo>
                <a:lnTo>
                  <a:pt x="88" y="30"/>
                </a:lnTo>
                <a:lnTo>
                  <a:pt x="89" y="30"/>
                </a:lnTo>
                <a:lnTo>
                  <a:pt x="90" y="29"/>
                </a:lnTo>
                <a:lnTo>
                  <a:pt x="92" y="29"/>
                </a:lnTo>
                <a:lnTo>
                  <a:pt x="93" y="31"/>
                </a:lnTo>
                <a:lnTo>
                  <a:pt x="94" y="30"/>
                </a:lnTo>
                <a:lnTo>
                  <a:pt x="95" y="29"/>
                </a:lnTo>
                <a:lnTo>
                  <a:pt x="97" y="30"/>
                </a:lnTo>
                <a:lnTo>
                  <a:pt x="98" y="31"/>
                </a:lnTo>
                <a:lnTo>
                  <a:pt x="99" y="33"/>
                </a:lnTo>
                <a:lnTo>
                  <a:pt x="100" y="34"/>
                </a:lnTo>
                <a:lnTo>
                  <a:pt x="102" y="34"/>
                </a:lnTo>
                <a:lnTo>
                  <a:pt x="103" y="33"/>
                </a:lnTo>
                <a:lnTo>
                  <a:pt x="104" y="33"/>
                </a:lnTo>
                <a:lnTo>
                  <a:pt x="105" y="34"/>
                </a:lnTo>
                <a:lnTo>
                  <a:pt x="107" y="35"/>
                </a:lnTo>
                <a:lnTo>
                  <a:pt x="108" y="33"/>
                </a:lnTo>
                <a:lnTo>
                  <a:pt x="109" y="33"/>
                </a:lnTo>
                <a:lnTo>
                  <a:pt x="110" y="30"/>
                </a:lnTo>
                <a:lnTo>
                  <a:pt x="112" y="30"/>
                </a:lnTo>
                <a:lnTo>
                  <a:pt x="113" y="30"/>
                </a:lnTo>
                <a:lnTo>
                  <a:pt x="114" y="30"/>
                </a:lnTo>
                <a:lnTo>
                  <a:pt x="115" y="26"/>
                </a:lnTo>
                <a:lnTo>
                  <a:pt x="117" y="25"/>
                </a:lnTo>
                <a:lnTo>
                  <a:pt x="118" y="26"/>
                </a:lnTo>
                <a:lnTo>
                  <a:pt x="119" y="28"/>
                </a:lnTo>
                <a:lnTo>
                  <a:pt x="120" y="29"/>
                </a:lnTo>
                <a:lnTo>
                  <a:pt x="122" y="31"/>
                </a:lnTo>
                <a:lnTo>
                  <a:pt x="123" y="34"/>
                </a:lnTo>
                <a:lnTo>
                  <a:pt x="124" y="31"/>
                </a:lnTo>
                <a:lnTo>
                  <a:pt x="125" y="25"/>
                </a:lnTo>
                <a:lnTo>
                  <a:pt x="127" y="20"/>
                </a:lnTo>
                <a:lnTo>
                  <a:pt x="128" y="15"/>
                </a:lnTo>
                <a:lnTo>
                  <a:pt x="129" y="11"/>
                </a:lnTo>
                <a:lnTo>
                  <a:pt x="130" y="9"/>
                </a:lnTo>
                <a:lnTo>
                  <a:pt x="132" y="8"/>
                </a:lnTo>
                <a:lnTo>
                  <a:pt x="133" y="8"/>
                </a:lnTo>
                <a:lnTo>
                  <a:pt x="134" y="6"/>
                </a:lnTo>
                <a:lnTo>
                  <a:pt x="135" y="9"/>
                </a:lnTo>
                <a:lnTo>
                  <a:pt x="137" y="11"/>
                </a:lnTo>
                <a:lnTo>
                  <a:pt x="138" y="18"/>
                </a:lnTo>
                <a:lnTo>
                  <a:pt x="139" y="21"/>
                </a:lnTo>
                <a:lnTo>
                  <a:pt x="140" y="23"/>
                </a:lnTo>
                <a:lnTo>
                  <a:pt x="142" y="29"/>
                </a:lnTo>
                <a:lnTo>
                  <a:pt x="143" y="30"/>
                </a:lnTo>
                <a:lnTo>
                  <a:pt x="144" y="29"/>
                </a:lnTo>
                <a:lnTo>
                  <a:pt x="145" y="30"/>
                </a:lnTo>
                <a:lnTo>
                  <a:pt x="147" y="28"/>
                </a:lnTo>
                <a:lnTo>
                  <a:pt x="148" y="26"/>
                </a:lnTo>
                <a:lnTo>
                  <a:pt x="149" y="24"/>
                </a:lnTo>
                <a:lnTo>
                  <a:pt x="150" y="25"/>
                </a:lnTo>
                <a:lnTo>
                  <a:pt x="152" y="24"/>
                </a:lnTo>
                <a:lnTo>
                  <a:pt x="153" y="24"/>
                </a:lnTo>
                <a:lnTo>
                  <a:pt x="154" y="23"/>
                </a:lnTo>
                <a:lnTo>
                  <a:pt x="155" y="21"/>
                </a:lnTo>
                <a:lnTo>
                  <a:pt x="157" y="20"/>
                </a:lnTo>
                <a:lnTo>
                  <a:pt x="158" y="24"/>
                </a:lnTo>
                <a:lnTo>
                  <a:pt x="159" y="26"/>
                </a:lnTo>
              </a:path>
            </a:pathLst>
          </a:custGeom>
          <a:noFill/>
          <a:ln w="28575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1" name="Freeform 207"/>
          <p:cNvSpPr>
            <a:spLocks/>
          </p:cNvSpPr>
          <p:nvPr/>
        </p:nvSpPr>
        <p:spPr bwMode="auto">
          <a:xfrm>
            <a:off x="2058988" y="828675"/>
            <a:ext cx="560387" cy="1370013"/>
          </a:xfrm>
          <a:custGeom>
            <a:avLst/>
            <a:gdLst>
              <a:gd name="T0" fmla="*/ 2147483646 w 159"/>
              <a:gd name="T1" fmla="*/ 2147483646 h 389"/>
              <a:gd name="T2" fmla="*/ 2147483646 w 159"/>
              <a:gd name="T3" fmla="*/ 2147483646 h 389"/>
              <a:gd name="T4" fmla="*/ 2147483646 w 159"/>
              <a:gd name="T5" fmla="*/ 2147483646 h 389"/>
              <a:gd name="T6" fmla="*/ 2147483646 w 159"/>
              <a:gd name="T7" fmla="*/ 2147483646 h 389"/>
              <a:gd name="T8" fmla="*/ 2147483646 w 159"/>
              <a:gd name="T9" fmla="*/ 2147483646 h 389"/>
              <a:gd name="T10" fmla="*/ 2147483646 w 159"/>
              <a:gd name="T11" fmla="*/ 2147483646 h 389"/>
              <a:gd name="T12" fmla="*/ 2147483646 w 159"/>
              <a:gd name="T13" fmla="*/ 2147483646 h 389"/>
              <a:gd name="T14" fmla="*/ 2147483646 w 159"/>
              <a:gd name="T15" fmla="*/ 2147483646 h 389"/>
              <a:gd name="T16" fmla="*/ 2147483646 w 159"/>
              <a:gd name="T17" fmla="*/ 2147483646 h 389"/>
              <a:gd name="T18" fmla="*/ 2147483646 w 159"/>
              <a:gd name="T19" fmla="*/ 2147483646 h 389"/>
              <a:gd name="T20" fmla="*/ 2147483646 w 159"/>
              <a:gd name="T21" fmla="*/ 2147483646 h 389"/>
              <a:gd name="T22" fmla="*/ 2147483646 w 159"/>
              <a:gd name="T23" fmla="*/ 2147483646 h 389"/>
              <a:gd name="T24" fmla="*/ 2147483646 w 159"/>
              <a:gd name="T25" fmla="*/ 2147483646 h 389"/>
              <a:gd name="T26" fmla="*/ 2147483646 w 159"/>
              <a:gd name="T27" fmla="*/ 2147483646 h 389"/>
              <a:gd name="T28" fmla="*/ 2147483646 w 159"/>
              <a:gd name="T29" fmla="*/ 2147483646 h 389"/>
              <a:gd name="T30" fmla="*/ 2147483646 w 159"/>
              <a:gd name="T31" fmla="*/ 2147483646 h 389"/>
              <a:gd name="T32" fmla="*/ 2147483646 w 159"/>
              <a:gd name="T33" fmla="*/ 2147483646 h 389"/>
              <a:gd name="T34" fmla="*/ 2147483646 w 159"/>
              <a:gd name="T35" fmla="*/ 2147483646 h 389"/>
              <a:gd name="T36" fmla="*/ 2147483646 w 159"/>
              <a:gd name="T37" fmla="*/ 2147483646 h 389"/>
              <a:gd name="T38" fmla="*/ 2147483646 w 159"/>
              <a:gd name="T39" fmla="*/ 2147483646 h 389"/>
              <a:gd name="T40" fmla="*/ 2147483646 w 159"/>
              <a:gd name="T41" fmla="*/ 2147483646 h 389"/>
              <a:gd name="T42" fmla="*/ 2147483646 w 159"/>
              <a:gd name="T43" fmla="*/ 2147483646 h 389"/>
              <a:gd name="T44" fmla="*/ 2147483646 w 159"/>
              <a:gd name="T45" fmla="*/ 2147483646 h 389"/>
              <a:gd name="T46" fmla="*/ 2147483646 w 159"/>
              <a:gd name="T47" fmla="*/ 2147483646 h 389"/>
              <a:gd name="T48" fmla="*/ 2147483646 w 159"/>
              <a:gd name="T49" fmla="*/ 2147483646 h 389"/>
              <a:gd name="T50" fmla="*/ 2147483646 w 159"/>
              <a:gd name="T51" fmla="*/ 2147483646 h 389"/>
              <a:gd name="T52" fmla="*/ 2147483646 w 159"/>
              <a:gd name="T53" fmla="*/ 2147483646 h 389"/>
              <a:gd name="T54" fmla="*/ 2147483646 w 159"/>
              <a:gd name="T55" fmla="*/ 2147483646 h 389"/>
              <a:gd name="T56" fmla="*/ 2147483646 w 159"/>
              <a:gd name="T57" fmla="*/ 2147483646 h 389"/>
              <a:gd name="T58" fmla="*/ 2147483646 w 159"/>
              <a:gd name="T59" fmla="*/ 2147483646 h 389"/>
              <a:gd name="T60" fmla="*/ 2147483646 w 159"/>
              <a:gd name="T61" fmla="*/ 2147483646 h 389"/>
              <a:gd name="T62" fmla="*/ 2147483646 w 159"/>
              <a:gd name="T63" fmla="*/ 2147483646 h 389"/>
              <a:gd name="T64" fmla="*/ 2147483646 w 159"/>
              <a:gd name="T65" fmla="*/ 2147483646 h 389"/>
              <a:gd name="T66" fmla="*/ 2147483646 w 159"/>
              <a:gd name="T67" fmla="*/ 2147483646 h 389"/>
              <a:gd name="T68" fmla="*/ 2147483646 w 159"/>
              <a:gd name="T69" fmla="*/ 2147483646 h 389"/>
              <a:gd name="T70" fmla="*/ 2147483646 w 159"/>
              <a:gd name="T71" fmla="*/ 2147483646 h 389"/>
              <a:gd name="T72" fmla="*/ 2147483646 w 159"/>
              <a:gd name="T73" fmla="*/ 2147483646 h 389"/>
              <a:gd name="T74" fmla="*/ 2147483646 w 159"/>
              <a:gd name="T75" fmla="*/ 2147483646 h 389"/>
              <a:gd name="T76" fmla="*/ 2147483646 w 159"/>
              <a:gd name="T77" fmla="*/ 2147483646 h 389"/>
              <a:gd name="T78" fmla="*/ 2147483646 w 159"/>
              <a:gd name="T79" fmla="*/ 2147483646 h 389"/>
              <a:gd name="T80" fmla="*/ 2147483646 w 159"/>
              <a:gd name="T81" fmla="*/ 2147483646 h 389"/>
              <a:gd name="T82" fmla="*/ 2147483646 w 159"/>
              <a:gd name="T83" fmla="*/ 2147483646 h 3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89"/>
              <a:gd name="T128" fmla="*/ 159 w 159"/>
              <a:gd name="T129" fmla="*/ 389 h 38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89">
                <a:moveTo>
                  <a:pt x="0" y="382"/>
                </a:moveTo>
                <a:lnTo>
                  <a:pt x="1" y="385"/>
                </a:lnTo>
                <a:lnTo>
                  <a:pt x="3" y="387"/>
                </a:lnTo>
                <a:lnTo>
                  <a:pt x="4" y="389"/>
                </a:lnTo>
                <a:lnTo>
                  <a:pt x="5" y="385"/>
                </a:lnTo>
                <a:lnTo>
                  <a:pt x="6" y="384"/>
                </a:lnTo>
                <a:lnTo>
                  <a:pt x="8" y="384"/>
                </a:lnTo>
                <a:lnTo>
                  <a:pt x="9" y="384"/>
                </a:lnTo>
                <a:lnTo>
                  <a:pt x="10" y="384"/>
                </a:lnTo>
                <a:lnTo>
                  <a:pt x="11" y="385"/>
                </a:lnTo>
                <a:lnTo>
                  <a:pt x="13" y="387"/>
                </a:lnTo>
                <a:lnTo>
                  <a:pt x="14" y="387"/>
                </a:lnTo>
                <a:lnTo>
                  <a:pt x="15" y="387"/>
                </a:lnTo>
                <a:lnTo>
                  <a:pt x="16" y="379"/>
                </a:lnTo>
                <a:lnTo>
                  <a:pt x="18" y="372"/>
                </a:lnTo>
                <a:lnTo>
                  <a:pt x="19" y="377"/>
                </a:lnTo>
                <a:lnTo>
                  <a:pt x="20" y="375"/>
                </a:lnTo>
                <a:lnTo>
                  <a:pt x="21" y="376"/>
                </a:lnTo>
                <a:lnTo>
                  <a:pt x="23" y="375"/>
                </a:lnTo>
                <a:lnTo>
                  <a:pt x="24" y="375"/>
                </a:lnTo>
                <a:lnTo>
                  <a:pt x="25" y="375"/>
                </a:lnTo>
                <a:lnTo>
                  <a:pt x="26" y="374"/>
                </a:lnTo>
                <a:lnTo>
                  <a:pt x="28" y="370"/>
                </a:lnTo>
                <a:lnTo>
                  <a:pt x="29" y="365"/>
                </a:lnTo>
                <a:lnTo>
                  <a:pt x="30" y="357"/>
                </a:lnTo>
                <a:lnTo>
                  <a:pt x="31" y="342"/>
                </a:lnTo>
                <a:lnTo>
                  <a:pt x="33" y="322"/>
                </a:lnTo>
                <a:lnTo>
                  <a:pt x="34" y="300"/>
                </a:lnTo>
                <a:lnTo>
                  <a:pt x="35" y="269"/>
                </a:lnTo>
                <a:lnTo>
                  <a:pt x="36" y="240"/>
                </a:lnTo>
                <a:lnTo>
                  <a:pt x="38" y="207"/>
                </a:lnTo>
                <a:lnTo>
                  <a:pt x="39" y="179"/>
                </a:lnTo>
                <a:lnTo>
                  <a:pt x="40" y="151"/>
                </a:lnTo>
                <a:lnTo>
                  <a:pt x="41" y="121"/>
                </a:lnTo>
                <a:lnTo>
                  <a:pt x="43" y="92"/>
                </a:lnTo>
                <a:lnTo>
                  <a:pt x="44" y="62"/>
                </a:lnTo>
                <a:lnTo>
                  <a:pt x="45" y="37"/>
                </a:lnTo>
                <a:lnTo>
                  <a:pt x="46" y="16"/>
                </a:lnTo>
                <a:lnTo>
                  <a:pt x="48" y="5"/>
                </a:lnTo>
                <a:lnTo>
                  <a:pt x="49" y="0"/>
                </a:lnTo>
                <a:lnTo>
                  <a:pt x="50" y="2"/>
                </a:lnTo>
                <a:lnTo>
                  <a:pt x="51" y="7"/>
                </a:lnTo>
                <a:lnTo>
                  <a:pt x="53" y="19"/>
                </a:lnTo>
                <a:lnTo>
                  <a:pt x="54" y="34"/>
                </a:lnTo>
                <a:lnTo>
                  <a:pt x="55" y="51"/>
                </a:lnTo>
                <a:lnTo>
                  <a:pt x="56" y="82"/>
                </a:lnTo>
                <a:lnTo>
                  <a:pt x="58" y="112"/>
                </a:lnTo>
                <a:lnTo>
                  <a:pt x="59" y="141"/>
                </a:lnTo>
                <a:lnTo>
                  <a:pt x="60" y="171"/>
                </a:lnTo>
                <a:lnTo>
                  <a:pt x="61" y="199"/>
                </a:lnTo>
                <a:lnTo>
                  <a:pt x="63" y="222"/>
                </a:lnTo>
                <a:lnTo>
                  <a:pt x="64" y="242"/>
                </a:lnTo>
                <a:lnTo>
                  <a:pt x="65" y="261"/>
                </a:lnTo>
                <a:lnTo>
                  <a:pt x="66" y="271"/>
                </a:lnTo>
                <a:lnTo>
                  <a:pt x="68" y="279"/>
                </a:lnTo>
                <a:lnTo>
                  <a:pt x="69" y="281"/>
                </a:lnTo>
                <a:lnTo>
                  <a:pt x="70" y="282"/>
                </a:lnTo>
                <a:lnTo>
                  <a:pt x="71" y="285"/>
                </a:lnTo>
                <a:lnTo>
                  <a:pt x="73" y="286"/>
                </a:lnTo>
                <a:lnTo>
                  <a:pt x="74" y="287"/>
                </a:lnTo>
                <a:lnTo>
                  <a:pt x="75" y="287"/>
                </a:lnTo>
                <a:lnTo>
                  <a:pt x="76" y="289"/>
                </a:lnTo>
                <a:lnTo>
                  <a:pt x="78" y="291"/>
                </a:lnTo>
                <a:lnTo>
                  <a:pt x="79" y="295"/>
                </a:lnTo>
                <a:lnTo>
                  <a:pt x="80" y="301"/>
                </a:lnTo>
                <a:lnTo>
                  <a:pt x="81" y="309"/>
                </a:lnTo>
                <a:lnTo>
                  <a:pt x="83" y="315"/>
                </a:lnTo>
                <a:lnTo>
                  <a:pt x="84" y="325"/>
                </a:lnTo>
                <a:lnTo>
                  <a:pt x="85" y="336"/>
                </a:lnTo>
                <a:lnTo>
                  <a:pt x="86" y="344"/>
                </a:lnTo>
                <a:lnTo>
                  <a:pt x="88" y="351"/>
                </a:lnTo>
                <a:lnTo>
                  <a:pt x="89" y="354"/>
                </a:lnTo>
                <a:lnTo>
                  <a:pt x="90" y="351"/>
                </a:lnTo>
                <a:lnTo>
                  <a:pt x="91" y="345"/>
                </a:lnTo>
                <a:lnTo>
                  <a:pt x="93" y="336"/>
                </a:lnTo>
                <a:lnTo>
                  <a:pt x="94" y="330"/>
                </a:lnTo>
                <a:lnTo>
                  <a:pt x="95" y="325"/>
                </a:lnTo>
                <a:lnTo>
                  <a:pt x="96" y="321"/>
                </a:lnTo>
                <a:lnTo>
                  <a:pt x="98" y="320"/>
                </a:lnTo>
                <a:lnTo>
                  <a:pt x="99" y="324"/>
                </a:lnTo>
                <a:lnTo>
                  <a:pt x="100" y="325"/>
                </a:lnTo>
                <a:lnTo>
                  <a:pt x="101" y="329"/>
                </a:lnTo>
                <a:lnTo>
                  <a:pt x="103" y="332"/>
                </a:lnTo>
                <a:lnTo>
                  <a:pt x="104" y="335"/>
                </a:lnTo>
                <a:lnTo>
                  <a:pt x="105" y="336"/>
                </a:lnTo>
                <a:lnTo>
                  <a:pt x="106" y="340"/>
                </a:lnTo>
                <a:lnTo>
                  <a:pt x="108" y="346"/>
                </a:lnTo>
                <a:lnTo>
                  <a:pt x="109" y="352"/>
                </a:lnTo>
                <a:lnTo>
                  <a:pt x="110" y="359"/>
                </a:lnTo>
                <a:lnTo>
                  <a:pt x="111" y="361"/>
                </a:lnTo>
                <a:lnTo>
                  <a:pt x="113" y="360"/>
                </a:lnTo>
                <a:lnTo>
                  <a:pt x="114" y="356"/>
                </a:lnTo>
                <a:lnTo>
                  <a:pt x="115" y="352"/>
                </a:lnTo>
                <a:lnTo>
                  <a:pt x="116" y="352"/>
                </a:lnTo>
                <a:lnTo>
                  <a:pt x="118" y="350"/>
                </a:lnTo>
                <a:lnTo>
                  <a:pt x="119" y="351"/>
                </a:lnTo>
                <a:lnTo>
                  <a:pt x="120" y="356"/>
                </a:lnTo>
                <a:lnTo>
                  <a:pt x="121" y="360"/>
                </a:lnTo>
                <a:lnTo>
                  <a:pt x="123" y="361"/>
                </a:lnTo>
                <a:lnTo>
                  <a:pt x="124" y="362"/>
                </a:lnTo>
                <a:lnTo>
                  <a:pt x="125" y="369"/>
                </a:lnTo>
                <a:lnTo>
                  <a:pt x="126" y="370"/>
                </a:lnTo>
                <a:lnTo>
                  <a:pt x="128" y="372"/>
                </a:lnTo>
                <a:lnTo>
                  <a:pt x="129" y="377"/>
                </a:lnTo>
                <a:lnTo>
                  <a:pt x="130" y="371"/>
                </a:lnTo>
                <a:lnTo>
                  <a:pt x="131" y="366"/>
                </a:lnTo>
                <a:lnTo>
                  <a:pt x="133" y="367"/>
                </a:lnTo>
                <a:lnTo>
                  <a:pt x="134" y="371"/>
                </a:lnTo>
                <a:lnTo>
                  <a:pt x="135" y="374"/>
                </a:lnTo>
                <a:lnTo>
                  <a:pt x="136" y="374"/>
                </a:lnTo>
                <a:lnTo>
                  <a:pt x="138" y="374"/>
                </a:lnTo>
                <a:lnTo>
                  <a:pt x="139" y="372"/>
                </a:lnTo>
                <a:lnTo>
                  <a:pt x="140" y="372"/>
                </a:lnTo>
                <a:lnTo>
                  <a:pt x="141" y="370"/>
                </a:lnTo>
                <a:lnTo>
                  <a:pt x="143" y="367"/>
                </a:lnTo>
                <a:lnTo>
                  <a:pt x="144" y="367"/>
                </a:lnTo>
                <a:lnTo>
                  <a:pt x="145" y="370"/>
                </a:lnTo>
                <a:lnTo>
                  <a:pt x="146" y="371"/>
                </a:lnTo>
                <a:lnTo>
                  <a:pt x="148" y="375"/>
                </a:lnTo>
                <a:lnTo>
                  <a:pt x="149" y="379"/>
                </a:lnTo>
                <a:lnTo>
                  <a:pt x="150" y="380"/>
                </a:lnTo>
                <a:lnTo>
                  <a:pt x="151" y="380"/>
                </a:lnTo>
                <a:lnTo>
                  <a:pt x="153" y="379"/>
                </a:lnTo>
                <a:lnTo>
                  <a:pt x="154" y="379"/>
                </a:lnTo>
                <a:lnTo>
                  <a:pt x="155" y="379"/>
                </a:lnTo>
                <a:lnTo>
                  <a:pt x="156" y="376"/>
                </a:lnTo>
                <a:lnTo>
                  <a:pt x="158" y="379"/>
                </a:lnTo>
                <a:lnTo>
                  <a:pt x="159" y="379"/>
                </a:lnTo>
              </a:path>
            </a:pathLst>
          </a:custGeom>
          <a:noFill/>
          <a:ln w="28575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2" name="Freeform 209"/>
          <p:cNvSpPr>
            <a:spLocks/>
          </p:cNvSpPr>
          <p:nvPr/>
        </p:nvSpPr>
        <p:spPr bwMode="auto">
          <a:xfrm>
            <a:off x="2930525" y="1514475"/>
            <a:ext cx="557213" cy="838200"/>
          </a:xfrm>
          <a:custGeom>
            <a:avLst/>
            <a:gdLst>
              <a:gd name="T0" fmla="*/ 2147483646 w 158"/>
              <a:gd name="T1" fmla="*/ 2147483646 h 238"/>
              <a:gd name="T2" fmla="*/ 2147483646 w 158"/>
              <a:gd name="T3" fmla="*/ 2147483646 h 238"/>
              <a:gd name="T4" fmla="*/ 2147483646 w 158"/>
              <a:gd name="T5" fmla="*/ 2147483646 h 238"/>
              <a:gd name="T6" fmla="*/ 2147483646 w 158"/>
              <a:gd name="T7" fmla="*/ 2147483646 h 238"/>
              <a:gd name="T8" fmla="*/ 2147483646 w 158"/>
              <a:gd name="T9" fmla="*/ 2147483646 h 238"/>
              <a:gd name="T10" fmla="*/ 2147483646 w 158"/>
              <a:gd name="T11" fmla="*/ 2147483646 h 238"/>
              <a:gd name="T12" fmla="*/ 2147483646 w 158"/>
              <a:gd name="T13" fmla="*/ 2147483646 h 238"/>
              <a:gd name="T14" fmla="*/ 2147483646 w 158"/>
              <a:gd name="T15" fmla="*/ 2147483646 h 238"/>
              <a:gd name="T16" fmla="*/ 2147483646 w 158"/>
              <a:gd name="T17" fmla="*/ 2147483646 h 238"/>
              <a:gd name="T18" fmla="*/ 2147483646 w 158"/>
              <a:gd name="T19" fmla="*/ 2147483646 h 238"/>
              <a:gd name="T20" fmla="*/ 2147483646 w 158"/>
              <a:gd name="T21" fmla="*/ 2147483646 h 238"/>
              <a:gd name="T22" fmla="*/ 2147483646 w 158"/>
              <a:gd name="T23" fmla="*/ 2147483646 h 238"/>
              <a:gd name="T24" fmla="*/ 2147483646 w 158"/>
              <a:gd name="T25" fmla="*/ 2147483646 h 238"/>
              <a:gd name="T26" fmla="*/ 2147483646 w 158"/>
              <a:gd name="T27" fmla="*/ 2147483646 h 238"/>
              <a:gd name="T28" fmla="*/ 2147483646 w 158"/>
              <a:gd name="T29" fmla="*/ 2147483646 h 238"/>
              <a:gd name="T30" fmla="*/ 2147483646 w 158"/>
              <a:gd name="T31" fmla="*/ 2147483646 h 238"/>
              <a:gd name="T32" fmla="*/ 2147483646 w 158"/>
              <a:gd name="T33" fmla="*/ 2147483646 h 238"/>
              <a:gd name="T34" fmla="*/ 2147483646 w 158"/>
              <a:gd name="T35" fmla="*/ 2147483646 h 238"/>
              <a:gd name="T36" fmla="*/ 2147483646 w 158"/>
              <a:gd name="T37" fmla="*/ 2147483646 h 238"/>
              <a:gd name="T38" fmla="*/ 2147483646 w 158"/>
              <a:gd name="T39" fmla="*/ 2147483646 h 238"/>
              <a:gd name="T40" fmla="*/ 2147483646 w 158"/>
              <a:gd name="T41" fmla="*/ 2147483646 h 238"/>
              <a:gd name="T42" fmla="*/ 2147483646 w 158"/>
              <a:gd name="T43" fmla="*/ 2147483646 h 238"/>
              <a:gd name="T44" fmla="*/ 2147483646 w 158"/>
              <a:gd name="T45" fmla="*/ 2147483646 h 238"/>
              <a:gd name="T46" fmla="*/ 2147483646 w 158"/>
              <a:gd name="T47" fmla="*/ 2147483646 h 238"/>
              <a:gd name="T48" fmla="*/ 2147483646 w 158"/>
              <a:gd name="T49" fmla="*/ 2147483646 h 238"/>
              <a:gd name="T50" fmla="*/ 2147483646 w 158"/>
              <a:gd name="T51" fmla="*/ 2147483646 h 238"/>
              <a:gd name="T52" fmla="*/ 2147483646 w 158"/>
              <a:gd name="T53" fmla="*/ 2147483646 h 238"/>
              <a:gd name="T54" fmla="*/ 2147483646 w 158"/>
              <a:gd name="T55" fmla="*/ 2147483646 h 238"/>
              <a:gd name="T56" fmla="*/ 2147483646 w 158"/>
              <a:gd name="T57" fmla="*/ 2147483646 h 238"/>
              <a:gd name="T58" fmla="*/ 2147483646 w 158"/>
              <a:gd name="T59" fmla="*/ 2147483646 h 238"/>
              <a:gd name="T60" fmla="*/ 2147483646 w 158"/>
              <a:gd name="T61" fmla="*/ 2147483646 h 238"/>
              <a:gd name="T62" fmla="*/ 2147483646 w 158"/>
              <a:gd name="T63" fmla="*/ 2147483646 h 238"/>
              <a:gd name="T64" fmla="*/ 2147483646 w 158"/>
              <a:gd name="T65" fmla="*/ 2147483646 h 238"/>
              <a:gd name="T66" fmla="*/ 2147483646 w 158"/>
              <a:gd name="T67" fmla="*/ 2147483646 h 238"/>
              <a:gd name="T68" fmla="*/ 2147483646 w 158"/>
              <a:gd name="T69" fmla="*/ 2147483646 h 238"/>
              <a:gd name="T70" fmla="*/ 2147483646 w 158"/>
              <a:gd name="T71" fmla="*/ 2147483646 h 238"/>
              <a:gd name="T72" fmla="*/ 2147483646 w 158"/>
              <a:gd name="T73" fmla="*/ 2147483646 h 238"/>
              <a:gd name="T74" fmla="*/ 2147483646 w 158"/>
              <a:gd name="T75" fmla="*/ 2147483646 h 238"/>
              <a:gd name="T76" fmla="*/ 2147483646 w 158"/>
              <a:gd name="T77" fmla="*/ 2147483646 h 238"/>
              <a:gd name="T78" fmla="*/ 2147483646 w 158"/>
              <a:gd name="T79" fmla="*/ 2147483646 h 238"/>
              <a:gd name="T80" fmla="*/ 2147483646 w 158"/>
              <a:gd name="T81" fmla="*/ 2147483646 h 238"/>
              <a:gd name="T82" fmla="*/ 2147483646 w 158"/>
              <a:gd name="T83" fmla="*/ 2147483646 h 2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238"/>
              <a:gd name="T128" fmla="*/ 158 w 158"/>
              <a:gd name="T129" fmla="*/ 238 h 23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238">
                <a:moveTo>
                  <a:pt x="0" y="235"/>
                </a:moveTo>
                <a:lnTo>
                  <a:pt x="1" y="235"/>
                </a:lnTo>
                <a:lnTo>
                  <a:pt x="2" y="231"/>
                </a:lnTo>
                <a:lnTo>
                  <a:pt x="3" y="231"/>
                </a:lnTo>
                <a:lnTo>
                  <a:pt x="5" y="229"/>
                </a:lnTo>
                <a:lnTo>
                  <a:pt x="6" y="229"/>
                </a:lnTo>
                <a:lnTo>
                  <a:pt x="7" y="229"/>
                </a:lnTo>
                <a:lnTo>
                  <a:pt x="8" y="228"/>
                </a:lnTo>
                <a:lnTo>
                  <a:pt x="10" y="226"/>
                </a:lnTo>
                <a:lnTo>
                  <a:pt x="11" y="226"/>
                </a:lnTo>
                <a:lnTo>
                  <a:pt x="12" y="225"/>
                </a:lnTo>
                <a:lnTo>
                  <a:pt x="13" y="226"/>
                </a:lnTo>
                <a:lnTo>
                  <a:pt x="15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20" y="224"/>
                </a:lnTo>
                <a:lnTo>
                  <a:pt x="21" y="221"/>
                </a:lnTo>
                <a:lnTo>
                  <a:pt x="22" y="219"/>
                </a:lnTo>
                <a:lnTo>
                  <a:pt x="23" y="215"/>
                </a:lnTo>
                <a:lnTo>
                  <a:pt x="25" y="210"/>
                </a:lnTo>
                <a:lnTo>
                  <a:pt x="26" y="205"/>
                </a:lnTo>
                <a:lnTo>
                  <a:pt x="27" y="204"/>
                </a:lnTo>
                <a:lnTo>
                  <a:pt x="28" y="204"/>
                </a:lnTo>
                <a:lnTo>
                  <a:pt x="30" y="205"/>
                </a:lnTo>
                <a:lnTo>
                  <a:pt x="31" y="208"/>
                </a:lnTo>
                <a:lnTo>
                  <a:pt x="32" y="206"/>
                </a:lnTo>
                <a:lnTo>
                  <a:pt x="33" y="208"/>
                </a:lnTo>
                <a:lnTo>
                  <a:pt x="35" y="215"/>
                </a:lnTo>
                <a:lnTo>
                  <a:pt x="36" y="215"/>
                </a:lnTo>
                <a:lnTo>
                  <a:pt x="37" y="218"/>
                </a:lnTo>
                <a:lnTo>
                  <a:pt x="38" y="220"/>
                </a:lnTo>
                <a:lnTo>
                  <a:pt x="40" y="221"/>
                </a:lnTo>
                <a:lnTo>
                  <a:pt x="41" y="221"/>
                </a:lnTo>
                <a:lnTo>
                  <a:pt x="42" y="221"/>
                </a:lnTo>
                <a:lnTo>
                  <a:pt x="43" y="224"/>
                </a:lnTo>
                <a:lnTo>
                  <a:pt x="45" y="225"/>
                </a:lnTo>
                <a:lnTo>
                  <a:pt x="46" y="228"/>
                </a:lnTo>
                <a:lnTo>
                  <a:pt x="47" y="228"/>
                </a:lnTo>
                <a:lnTo>
                  <a:pt x="48" y="229"/>
                </a:lnTo>
                <a:lnTo>
                  <a:pt x="50" y="229"/>
                </a:lnTo>
                <a:lnTo>
                  <a:pt x="51" y="228"/>
                </a:lnTo>
                <a:lnTo>
                  <a:pt x="52" y="225"/>
                </a:lnTo>
                <a:lnTo>
                  <a:pt x="53" y="221"/>
                </a:lnTo>
                <a:lnTo>
                  <a:pt x="55" y="216"/>
                </a:lnTo>
                <a:lnTo>
                  <a:pt x="56" y="214"/>
                </a:lnTo>
                <a:lnTo>
                  <a:pt x="57" y="208"/>
                </a:lnTo>
                <a:lnTo>
                  <a:pt x="58" y="200"/>
                </a:lnTo>
                <a:lnTo>
                  <a:pt x="60" y="191"/>
                </a:lnTo>
                <a:lnTo>
                  <a:pt x="61" y="185"/>
                </a:lnTo>
                <a:lnTo>
                  <a:pt x="62" y="179"/>
                </a:lnTo>
                <a:lnTo>
                  <a:pt x="63" y="175"/>
                </a:lnTo>
                <a:lnTo>
                  <a:pt x="65" y="173"/>
                </a:lnTo>
                <a:lnTo>
                  <a:pt x="66" y="173"/>
                </a:lnTo>
                <a:lnTo>
                  <a:pt x="67" y="176"/>
                </a:lnTo>
                <a:lnTo>
                  <a:pt x="68" y="178"/>
                </a:lnTo>
                <a:lnTo>
                  <a:pt x="70" y="181"/>
                </a:lnTo>
                <a:lnTo>
                  <a:pt x="71" y="185"/>
                </a:lnTo>
                <a:lnTo>
                  <a:pt x="72" y="191"/>
                </a:lnTo>
                <a:lnTo>
                  <a:pt x="73" y="201"/>
                </a:lnTo>
                <a:lnTo>
                  <a:pt x="75" y="211"/>
                </a:lnTo>
                <a:lnTo>
                  <a:pt x="76" y="220"/>
                </a:lnTo>
                <a:lnTo>
                  <a:pt x="77" y="229"/>
                </a:lnTo>
                <a:lnTo>
                  <a:pt x="78" y="238"/>
                </a:lnTo>
                <a:lnTo>
                  <a:pt x="80" y="235"/>
                </a:lnTo>
                <a:lnTo>
                  <a:pt x="81" y="224"/>
                </a:lnTo>
                <a:lnTo>
                  <a:pt x="82" y="210"/>
                </a:lnTo>
                <a:lnTo>
                  <a:pt x="83" y="203"/>
                </a:lnTo>
                <a:lnTo>
                  <a:pt x="85" y="203"/>
                </a:lnTo>
                <a:lnTo>
                  <a:pt x="86" y="205"/>
                </a:lnTo>
                <a:lnTo>
                  <a:pt x="87" y="213"/>
                </a:lnTo>
                <a:lnTo>
                  <a:pt x="88" y="216"/>
                </a:lnTo>
                <a:lnTo>
                  <a:pt x="90" y="204"/>
                </a:lnTo>
                <a:lnTo>
                  <a:pt x="91" y="185"/>
                </a:lnTo>
                <a:lnTo>
                  <a:pt x="92" y="158"/>
                </a:lnTo>
                <a:lnTo>
                  <a:pt x="93" y="130"/>
                </a:lnTo>
                <a:lnTo>
                  <a:pt x="95" y="101"/>
                </a:lnTo>
                <a:lnTo>
                  <a:pt x="96" y="73"/>
                </a:lnTo>
                <a:lnTo>
                  <a:pt x="97" y="49"/>
                </a:lnTo>
                <a:lnTo>
                  <a:pt x="98" y="26"/>
                </a:lnTo>
                <a:lnTo>
                  <a:pt x="100" y="11"/>
                </a:lnTo>
                <a:lnTo>
                  <a:pt x="101" y="1"/>
                </a:lnTo>
                <a:lnTo>
                  <a:pt x="102" y="0"/>
                </a:lnTo>
                <a:lnTo>
                  <a:pt x="103" y="5"/>
                </a:lnTo>
                <a:lnTo>
                  <a:pt x="105" y="14"/>
                </a:lnTo>
                <a:lnTo>
                  <a:pt x="106" y="29"/>
                </a:lnTo>
                <a:lnTo>
                  <a:pt x="107" y="49"/>
                </a:lnTo>
                <a:lnTo>
                  <a:pt x="108" y="71"/>
                </a:lnTo>
                <a:lnTo>
                  <a:pt x="110" y="96"/>
                </a:lnTo>
                <a:lnTo>
                  <a:pt x="111" y="120"/>
                </a:lnTo>
                <a:lnTo>
                  <a:pt x="112" y="145"/>
                </a:lnTo>
                <a:lnTo>
                  <a:pt x="113" y="166"/>
                </a:lnTo>
                <a:lnTo>
                  <a:pt x="115" y="184"/>
                </a:lnTo>
                <a:lnTo>
                  <a:pt x="116" y="194"/>
                </a:lnTo>
                <a:lnTo>
                  <a:pt x="117" y="191"/>
                </a:lnTo>
                <a:lnTo>
                  <a:pt x="118" y="186"/>
                </a:lnTo>
                <a:lnTo>
                  <a:pt x="120" y="178"/>
                </a:lnTo>
                <a:lnTo>
                  <a:pt x="121" y="171"/>
                </a:lnTo>
                <a:lnTo>
                  <a:pt x="122" y="165"/>
                </a:lnTo>
                <a:lnTo>
                  <a:pt x="123" y="160"/>
                </a:lnTo>
                <a:lnTo>
                  <a:pt x="125" y="160"/>
                </a:lnTo>
                <a:lnTo>
                  <a:pt x="126" y="154"/>
                </a:lnTo>
                <a:lnTo>
                  <a:pt x="127" y="154"/>
                </a:lnTo>
                <a:lnTo>
                  <a:pt x="128" y="148"/>
                </a:lnTo>
                <a:lnTo>
                  <a:pt x="130" y="151"/>
                </a:lnTo>
                <a:lnTo>
                  <a:pt x="131" y="154"/>
                </a:lnTo>
                <a:lnTo>
                  <a:pt x="132" y="161"/>
                </a:lnTo>
                <a:lnTo>
                  <a:pt x="133" y="170"/>
                </a:lnTo>
                <a:lnTo>
                  <a:pt x="135" y="174"/>
                </a:lnTo>
                <a:lnTo>
                  <a:pt x="136" y="180"/>
                </a:lnTo>
                <a:lnTo>
                  <a:pt x="137" y="180"/>
                </a:lnTo>
                <a:lnTo>
                  <a:pt x="138" y="183"/>
                </a:lnTo>
                <a:lnTo>
                  <a:pt x="140" y="166"/>
                </a:lnTo>
                <a:lnTo>
                  <a:pt x="141" y="164"/>
                </a:lnTo>
                <a:lnTo>
                  <a:pt x="142" y="160"/>
                </a:lnTo>
                <a:lnTo>
                  <a:pt x="143" y="155"/>
                </a:lnTo>
                <a:lnTo>
                  <a:pt x="145" y="189"/>
                </a:lnTo>
                <a:lnTo>
                  <a:pt x="146" y="169"/>
                </a:lnTo>
                <a:lnTo>
                  <a:pt x="147" y="130"/>
                </a:lnTo>
                <a:lnTo>
                  <a:pt x="148" y="136"/>
                </a:lnTo>
                <a:lnTo>
                  <a:pt x="150" y="134"/>
                </a:lnTo>
                <a:lnTo>
                  <a:pt x="151" y="146"/>
                </a:lnTo>
                <a:lnTo>
                  <a:pt x="152" y="146"/>
                </a:lnTo>
                <a:lnTo>
                  <a:pt x="153" y="151"/>
                </a:lnTo>
                <a:lnTo>
                  <a:pt x="155" y="159"/>
                </a:lnTo>
                <a:lnTo>
                  <a:pt x="156" y="169"/>
                </a:lnTo>
                <a:lnTo>
                  <a:pt x="157" y="184"/>
                </a:lnTo>
                <a:lnTo>
                  <a:pt x="158" y="194"/>
                </a:lnTo>
              </a:path>
            </a:pathLst>
          </a:custGeom>
          <a:noFill/>
          <a:ln w="28575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3" name="Line 130"/>
          <p:cNvSpPr>
            <a:spLocks noChangeShapeType="1"/>
          </p:cNvSpPr>
          <p:nvPr/>
        </p:nvSpPr>
        <p:spPr bwMode="auto">
          <a:xfrm>
            <a:off x="981075" y="234315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4" name="Line 132"/>
          <p:cNvSpPr>
            <a:spLocks noChangeShapeType="1"/>
          </p:cNvSpPr>
          <p:nvPr/>
        </p:nvSpPr>
        <p:spPr bwMode="auto">
          <a:xfrm flipV="1">
            <a:off x="981075" y="836613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5" name="Line 133"/>
          <p:cNvSpPr>
            <a:spLocks noChangeShapeType="1"/>
          </p:cNvSpPr>
          <p:nvPr/>
        </p:nvSpPr>
        <p:spPr bwMode="auto">
          <a:xfrm>
            <a:off x="981075" y="234315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6" name="Line 134"/>
          <p:cNvSpPr>
            <a:spLocks noChangeShapeType="1"/>
          </p:cNvSpPr>
          <p:nvPr/>
        </p:nvSpPr>
        <p:spPr bwMode="auto">
          <a:xfrm flipV="1">
            <a:off x="981075" y="836613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7" name="Line 135"/>
          <p:cNvSpPr>
            <a:spLocks noChangeShapeType="1"/>
          </p:cNvSpPr>
          <p:nvPr/>
        </p:nvSpPr>
        <p:spPr bwMode="auto">
          <a:xfrm flipV="1">
            <a:off x="981075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8" name="Line 136"/>
          <p:cNvSpPr>
            <a:spLocks noChangeShapeType="1"/>
          </p:cNvSpPr>
          <p:nvPr/>
        </p:nvSpPr>
        <p:spPr bwMode="auto">
          <a:xfrm>
            <a:off x="962025" y="798513"/>
            <a:ext cx="3175" cy="587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19" name="Rectangle 137"/>
          <p:cNvSpPr>
            <a:spLocks noChangeArrowheads="1"/>
          </p:cNvSpPr>
          <p:nvPr/>
        </p:nvSpPr>
        <p:spPr bwMode="auto">
          <a:xfrm>
            <a:off x="966788" y="2357438"/>
            <a:ext cx="698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20" name="Line 138"/>
          <p:cNvSpPr>
            <a:spLocks noChangeShapeType="1"/>
          </p:cNvSpPr>
          <p:nvPr/>
        </p:nvSpPr>
        <p:spPr bwMode="auto">
          <a:xfrm flipV="1">
            <a:off x="1631950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1" name="Rectangle 140"/>
          <p:cNvSpPr>
            <a:spLocks noChangeArrowheads="1"/>
          </p:cNvSpPr>
          <p:nvPr/>
        </p:nvSpPr>
        <p:spPr bwMode="auto">
          <a:xfrm>
            <a:off x="1585913" y="235743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22" name="Line 141"/>
          <p:cNvSpPr>
            <a:spLocks noChangeShapeType="1"/>
          </p:cNvSpPr>
          <p:nvPr/>
        </p:nvSpPr>
        <p:spPr bwMode="auto">
          <a:xfrm flipV="1">
            <a:off x="2287588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3" name="Rectangle 143"/>
          <p:cNvSpPr>
            <a:spLocks noChangeArrowheads="1"/>
          </p:cNvSpPr>
          <p:nvPr/>
        </p:nvSpPr>
        <p:spPr bwMode="auto">
          <a:xfrm>
            <a:off x="2241550" y="235743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200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24" name="Line 144"/>
          <p:cNvSpPr>
            <a:spLocks noChangeShapeType="1"/>
          </p:cNvSpPr>
          <p:nvPr/>
        </p:nvSpPr>
        <p:spPr bwMode="auto">
          <a:xfrm flipV="1">
            <a:off x="2941638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5" name="Rectangle 146"/>
          <p:cNvSpPr>
            <a:spLocks noChangeArrowheads="1"/>
          </p:cNvSpPr>
          <p:nvPr/>
        </p:nvSpPr>
        <p:spPr bwMode="auto">
          <a:xfrm>
            <a:off x="2900363" y="235743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300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26" name="Line 147"/>
          <p:cNvSpPr>
            <a:spLocks noChangeShapeType="1"/>
          </p:cNvSpPr>
          <p:nvPr/>
        </p:nvSpPr>
        <p:spPr bwMode="auto">
          <a:xfrm flipV="1">
            <a:off x="3597275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7" name="Rectangle 149"/>
          <p:cNvSpPr>
            <a:spLocks noChangeArrowheads="1"/>
          </p:cNvSpPr>
          <p:nvPr/>
        </p:nvSpPr>
        <p:spPr bwMode="auto">
          <a:xfrm>
            <a:off x="3554413" y="235743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28" name="Line 150"/>
          <p:cNvSpPr>
            <a:spLocks noChangeShapeType="1"/>
          </p:cNvSpPr>
          <p:nvPr/>
        </p:nvSpPr>
        <p:spPr bwMode="auto">
          <a:xfrm flipV="1">
            <a:off x="4256088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29" name="Rectangle 152"/>
          <p:cNvSpPr>
            <a:spLocks noChangeArrowheads="1"/>
          </p:cNvSpPr>
          <p:nvPr/>
        </p:nvSpPr>
        <p:spPr bwMode="auto">
          <a:xfrm>
            <a:off x="4210050" y="235743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30" name="Line 153"/>
          <p:cNvSpPr>
            <a:spLocks noChangeShapeType="1"/>
          </p:cNvSpPr>
          <p:nvPr/>
        </p:nvSpPr>
        <p:spPr bwMode="auto">
          <a:xfrm flipV="1">
            <a:off x="4906963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1" name="Rectangle 155"/>
          <p:cNvSpPr>
            <a:spLocks noChangeArrowheads="1"/>
          </p:cNvSpPr>
          <p:nvPr/>
        </p:nvSpPr>
        <p:spPr bwMode="auto">
          <a:xfrm>
            <a:off x="4860925" y="235743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32" name="Line 156"/>
          <p:cNvSpPr>
            <a:spLocks noChangeShapeType="1"/>
          </p:cNvSpPr>
          <p:nvPr/>
        </p:nvSpPr>
        <p:spPr bwMode="auto">
          <a:xfrm flipV="1">
            <a:off x="5562600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3" name="Rectangle 158"/>
          <p:cNvSpPr>
            <a:spLocks noChangeArrowheads="1"/>
          </p:cNvSpPr>
          <p:nvPr/>
        </p:nvSpPr>
        <p:spPr bwMode="auto">
          <a:xfrm>
            <a:off x="5516563" y="235743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34" name="Line 159"/>
          <p:cNvSpPr>
            <a:spLocks noChangeShapeType="1"/>
          </p:cNvSpPr>
          <p:nvPr/>
        </p:nvSpPr>
        <p:spPr bwMode="auto">
          <a:xfrm flipV="1">
            <a:off x="6216650" y="2279650"/>
            <a:ext cx="4763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5" name="Rectangle 161"/>
          <p:cNvSpPr>
            <a:spLocks noChangeArrowheads="1"/>
          </p:cNvSpPr>
          <p:nvPr/>
        </p:nvSpPr>
        <p:spPr bwMode="auto">
          <a:xfrm>
            <a:off x="6175375" y="235743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800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36" name="Line 162"/>
          <p:cNvSpPr>
            <a:spLocks noChangeShapeType="1"/>
          </p:cNvSpPr>
          <p:nvPr/>
        </p:nvSpPr>
        <p:spPr bwMode="auto">
          <a:xfrm flipV="1">
            <a:off x="6872288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7" name="Rectangle 164"/>
          <p:cNvSpPr>
            <a:spLocks noChangeArrowheads="1"/>
          </p:cNvSpPr>
          <p:nvPr/>
        </p:nvSpPr>
        <p:spPr bwMode="auto">
          <a:xfrm>
            <a:off x="6829425" y="235743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900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38" name="Line 165"/>
          <p:cNvSpPr>
            <a:spLocks noChangeShapeType="1"/>
          </p:cNvSpPr>
          <p:nvPr/>
        </p:nvSpPr>
        <p:spPr bwMode="auto">
          <a:xfrm flipV="1">
            <a:off x="7531100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39" name="Rectangle 167"/>
          <p:cNvSpPr>
            <a:spLocks noChangeArrowheads="1"/>
          </p:cNvSpPr>
          <p:nvPr/>
        </p:nvSpPr>
        <p:spPr bwMode="auto">
          <a:xfrm>
            <a:off x="7467600" y="2357438"/>
            <a:ext cx="2809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40" name="Line 168"/>
          <p:cNvSpPr>
            <a:spLocks noChangeShapeType="1"/>
          </p:cNvSpPr>
          <p:nvPr/>
        </p:nvSpPr>
        <p:spPr bwMode="auto">
          <a:xfrm>
            <a:off x="981075" y="2343150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1" name="Line 169"/>
          <p:cNvSpPr>
            <a:spLocks noChangeShapeType="1"/>
          </p:cNvSpPr>
          <p:nvPr/>
        </p:nvSpPr>
        <p:spPr bwMode="auto">
          <a:xfrm flipH="1">
            <a:off x="7464425" y="2343150"/>
            <a:ext cx="666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2" name="Rectangle 170"/>
          <p:cNvSpPr>
            <a:spLocks noChangeArrowheads="1"/>
          </p:cNvSpPr>
          <p:nvPr/>
        </p:nvSpPr>
        <p:spPr bwMode="auto">
          <a:xfrm>
            <a:off x="703263" y="2308225"/>
            <a:ext cx="777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4243" name="Line 171"/>
          <p:cNvSpPr>
            <a:spLocks noChangeShapeType="1"/>
          </p:cNvSpPr>
          <p:nvPr/>
        </p:nvSpPr>
        <p:spPr bwMode="auto">
          <a:xfrm>
            <a:off x="981075" y="217487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4" name="Line 174"/>
          <p:cNvSpPr>
            <a:spLocks noChangeShapeType="1"/>
          </p:cNvSpPr>
          <p:nvPr/>
        </p:nvSpPr>
        <p:spPr bwMode="auto">
          <a:xfrm>
            <a:off x="981075" y="20050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5" name="Rectangle 176"/>
          <p:cNvSpPr>
            <a:spLocks noChangeArrowheads="1"/>
          </p:cNvSpPr>
          <p:nvPr/>
        </p:nvSpPr>
        <p:spPr bwMode="auto">
          <a:xfrm>
            <a:off x="696913" y="197008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1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4246" name="Line 177"/>
          <p:cNvSpPr>
            <a:spLocks noChangeShapeType="1"/>
          </p:cNvSpPr>
          <p:nvPr/>
        </p:nvSpPr>
        <p:spPr bwMode="auto">
          <a:xfrm>
            <a:off x="981075" y="18399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7" name="Line 180"/>
          <p:cNvSpPr>
            <a:spLocks noChangeShapeType="1"/>
          </p:cNvSpPr>
          <p:nvPr/>
        </p:nvSpPr>
        <p:spPr bwMode="auto">
          <a:xfrm>
            <a:off x="981075" y="1670050"/>
            <a:ext cx="58738" cy="47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48" name="Rectangle 182"/>
          <p:cNvSpPr>
            <a:spLocks noChangeArrowheads="1"/>
          </p:cNvSpPr>
          <p:nvPr/>
        </p:nvSpPr>
        <p:spPr bwMode="auto">
          <a:xfrm>
            <a:off x="696913" y="1635125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2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4249" name="Line 183"/>
          <p:cNvSpPr>
            <a:spLocks noChangeShapeType="1"/>
          </p:cNvSpPr>
          <p:nvPr/>
        </p:nvSpPr>
        <p:spPr bwMode="auto">
          <a:xfrm>
            <a:off x="981075" y="1504950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0" name="Line 186"/>
          <p:cNvSpPr>
            <a:spLocks noChangeShapeType="1"/>
          </p:cNvSpPr>
          <p:nvPr/>
        </p:nvSpPr>
        <p:spPr bwMode="auto">
          <a:xfrm>
            <a:off x="981075" y="133667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1" name="Rectangle 188"/>
          <p:cNvSpPr>
            <a:spLocks noChangeArrowheads="1"/>
          </p:cNvSpPr>
          <p:nvPr/>
        </p:nvSpPr>
        <p:spPr bwMode="auto">
          <a:xfrm>
            <a:off x="696913" y="1300163"/>
            <a:ext cx="76200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3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4252" name="Line 189"/>
          <p:cNvSpPr>
            <a:spLocks noChangeShapeType="1"/>
          </p:cNvSpPr>
          <p:nvPr/>
        </p:nvSpPr>
        <p:spPr bwMode="auto">
          <a:xfrm>
            <a:off x="981075" y="1169988"/>
            <a:ext cx="58738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3" name="Line 192"/>
          <p:cNvSpPr>
            <a:spLocks noChangeShapeType="1"/>
          </p:cNvSpPr>
          <p:nvPr/>
        </p:nvSpPr>
        <p:spPr bwMode="auto">
          <a:xfrm>
            <a:off x="981075" y="10017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4" name="Rectangle 194"/>
          <p:cNvSpPr>
            <a:spLocks noChangeArrowheads="1"/>
          </p:cNvSpPr>
          <p:nvPr/>
        </p:nvSpPr>
        <p:spPr bwMode="auto">
          <a:xfrm>
            <a:off x="696913" y="96678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4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4255" name="Line 195"/>
          <p:cNvSpPr>
            <a:spLocks noChangeShapeType="1"/>
          </p:cNvSpPr>
          <p:nvPr/>
        </p:nvSpPr>
        <p:spPr bwMode="auto">
          <a:xfrm>
            <a:off x="981075" y="8366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6" name="Rectangle 198"/>
          <p:cNvSpPr>
            <a:spLocks noChangeArrowheads="1"/>
          </p:cNvSpPr>
          <p:nvPr/>
        </p:nvSpPr>
        <p:spPr bwMode="auto">
          <a:xfrm>
            <a:off x="669925" y="793750"/>
            <a:ext cx="2476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x 10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140" name="Rectangle 199"/>
          <p:cNvSpPr>
            <a:spLocks noChangeArrowheads="1"/>
          </p:cNvSpPr>
          <p:nvPr/>
        </p:nvSpPr>
        <p:spPr bwMode="auto">
          <a:xfrm>
            <a:off x="866775" y="715963"/>
            <a:ext cx="111125" cy="16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50" dirty="0">
                <a:solidFill>
                  <a:srgbClr val="000000"/>
                </a:solidFill>
                <a:cs typeface="Times New Roman" pitchFamily="18" charset="0"/>
              </a:rPr>
              <a:t>-3</a:t>
            </a:r>
            <a:endParaRPr lang="en-US" sz="6000" dirty="0">
              <a:cs typeface="Times New Roman" pitchFamily="18" charset="0"/>
            </a:endParaRPr>
          </a:p>
        </p:txBody>
      </p:sp>
      <p:sp>
        <p:nvSpPr>
          <p:cNvPr id="94258" name="Line 201"/>
          <p:cNvSpPr>
            <a:spLocks noChangeShapeType="1"/>
          </p:cNvSpPr>
          <p:nvPr/>
        </p:nvSpPr>
        <p:spPr bwMode="auto">
          <a:xfrm>
            <a:off x="981075" y="234315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59" name="Line 203"/>
          <p:cNvSpPr>
            <a:spLocks noChangeShapeType="1"/>
          </p:cNvSpPr>
          <p:nvPr/>
        </p:nvSpPr>
        <p:spPr bwMode="auto">
          <a:xfrm flipV="1">
            <a:off x="981075" y="836613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0" name="Freeform 204"/>
          <p:cNvSpPr>
            <a:spLocks/>
          </p:cNvSpPr>
          <p:nvPr/>
        </p:nvSpPr>
        <p:spPr bwMode="auto">
          <a:xfrm>
            <a:off x="981075" y="2022475"/>
            <a:ext cx="555625" cy="317500"/>
          </a:xfrm>
          <a:custGeom>
            <a:avLst/>
            <a:gdLst>
              <a:gd name="T0" fmla="*/ 2147483646 w 158"/>
              <a:gd name="T1" fmla="*/ 2147483646 h 90"/>
              <a:gd name="T2" fmla="*/ 2147483646 w 158"/>
              <a:gd name="T3" fmla="*/ 2147483646 h 90"/>
              <a:gd name="T4" fmla="*/ 2147483646 w 158"/>
              <a:gd name="T5" fmla="*/ 2147483646 h 90"/>
              <a:gd name="T6" fmla="*/ 2147483646 w 158"/>
              <a:gd name="T7" fmla="*/ 2147483646 h 90"/>
              <a:gd name="T8" fmla="*/ 2147483646 w 158"/>
              <a:gd name="T9" fmla="*/ 2147483646 h 90"/>
              <a:gd name="T10" fmla="*/ 2147483646 w 158"/>
              <a:gd name="T11" fmla="*/ 2147483646 h 90"/>
              <a:gd name="T12" fmla="*/ 2147483646 w 158"/>
              <a:gd name="T13" fmla="*/ 2147483646 h 90"/>
              <a:gd name="T14" fmla="*/ 2147483646 w 158"/>
              <a:gd name="T15" fmla="*/ 2147483646 h 90"/>
              <a:gd name="T16" fmla="*/ 2147483646 w 158"/>
              <a:gd name="T17" fmla="*/ 2147483646 h 90"/>
              <a:gd name="T18" fmla="*/ 2147483646 w 158"/>
              <a:gd name="T19" fmla="*/ 2147483646 h 90"/>
              <a:gd name="T20" fmla="*/ 2147483646 w 158"/>
              <a:gd name="T21" fmla="*/ 2147483646 h 90"/>
              <a:gd name="T22" fmla="*/ 2147483646 w 158"/>
              <a:gd name="T23" fmla="*/ 2147483646 h 90"/>
              <a:gd name="T24" fmla="*/ 2147483646 w 158"/>
              <a:gd name="T25" fmla="*/ 2147483646 h 90"/>
              <a:gd name="T26" fmla="*/ 2147483646 w 158"/>
              <a:gd name="T27" fmla="*/ 2147483646 h 90"/>
              <a:gd name="T28" fmla="*/ 2147483646 w 158"/>
              <a:gd name="T29" fmla="*/ 2147483646 h 90"/>
              <a:gd name="T30" fmla="*/ 2147483646 w 158"/>
              <a:gd name="T31" fmla="*/ 2147483646 h 90"/>
              <a:gd name="T32" fmla="*/ 2147483646 w 158"/>
              <a:gd name="T33" fmla="*/ 2147483646 h 90"/>
              <a:gd name="T34" fmla="*/ 2147483646 w 158"/>
              <a:gd name="T35" fmla="*/ 2147483646 h 90"/>
              <a:gd name="T36" fmla="*/ 2147483646 w 158"/>
              <a:gd name="T37" fmla="*/ 2147483646 h 90"/>
              <a:gd name="T38" fmla="*/ 2147483646 w 158"/>
              <a:gd name="T39" fmla="*/ 2147483646 h 90"/>
              <a:gd name="T40" fmla="*/ 2147483646 w 158"/>
              <a:gd name="T41" fmla="*/ 2147483646 h 90"/>
              <a:gd name="T42" fmla="*/ 2147483646 w 158"/>
              <a:gd name="T43" fmla="*/ 2147483646 h 90"/>
              <a:gd name="T44" fmla="*/ 2147483646 w 158"/>
              <a:gd name="T45" fmla="*/ 2147483646 h 90"/>
              <a:gd name="T46" fmla="*/ 2147483646 w 158"/>
              <a:gd name="T47" fmla="*/ 2147483646 h 90"/>
              <a:gd name="T48" fmla="*/ 2147483646 w 158"/>
              <a:gd name="T49" fmla="*/ 2147483646 h 90"/>
              <a:gd name="T50" fmla="*/ 2147483646 w 158"/>
              <a:gd name="T51" fmla="*/ 2147483646 h 90"/>
              <a:gd name="T52" fmla="*/ 2147483646 w 158"/>
              <a:gd name="T53" fmla="*/ 2147483646 h 90"/>
              <a:gd name="T54" fmla="*/ 2147483646 w 158"/>
              <a:gd name="T55" fmla="*/ 2147483646 h 90"/>
              <a:gd name="T56" fmla="*/ 2147483646 w 158"/>
              <a:gd name="T57" fmla="*/ 2147483646 h 90"/>
              <a:gd name="T58" fmla="*/ 2147483646 w 158"/>
              <a:gd name="T59" fmla="*/ 0 h 90"/>
              <a:gd name="T60" fmla="*/ 2147483646 w 158"/>
              <a:gd name="T61" fmla="*/ 2147483646 h 90"/>
              <a:gd name="T62" fmla="*/ 2147483646 w 158"/>
              <a:gd name="T63" fmla="*/ 2147483646 h 90"/>
              <a:gd name="T64" fmla="*/ 2147483646 w 158"/>
              <a:gd name="T65" fmla="*/ 2147483646 h 90"/>
              <a:gd name="T66" fmla="*/ 2147483646 w 158"/>
              <a:gd name="T67" fmla="*/ 2147483646 h 90"/>
              <a:gd name="T68" fmla="*/ 2147483646 w 158"/>
              <a:gd name="T69" fmla="*/ 2147483646 h 90"/>
              <a:gd name="T70" fmla="*/ 2147483646 w 158"/>
              <a:gd name="T71" fmla="*/ 2147483646 h 90"/>
              <a:gd name="T72" fmla="*/ 2147483646 w 158"/>
              <a:gd name="T73" fmla="*/ 2147483646 h 90"/>
              <a:gd name="T74" fmla="*/ 2147483646 w 158"/>
              <a:gd name="T75" fmla="*/ 2147483646 h 90"/>
              <a:gd name="T76" fmla="*/ 2147483646 w 158"/>
              <a:gd name="T77" fmla="*/ 2147483646 h 90"/>
              <a:gd name="T78" fmla="*/ 2147483646 w 158"/>
              <a:gd name="T79" fmla="*/ 2147483646 h 90"/>
              <a:gd name="T80" fmla="*/ 2147483646 w 158"/>
              <a:gd name="T81" fmla="*/ 2147483646 h 90"/>
              <a:gd name="T82" fmla="*/ 2147483646 w 158"/>
              <a:gd name="T83" fmla="*/ 2147483646 h 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90"/>
              <a:gd name="T128" fmla="*/ 158 w 158"/>
              <a:gd name="T129" fmla="*/ 90 h 9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90">
                <a:moveTo>
                  <a:pt x="0" y="85"/>
                </a:moveTo>
                <a:lnTo>
                  <a:pt x="1" y="81"/>
                </a:lnTo>
                <a:lnTo>
                  <a:pt x="2" y="70"/>
                </a:lnTo>
                <a:lnTo>
                  <a:pt x="3" y="65"/>
                </a:lnTo>
                <a:lnTo>
                  <a:pt x="5" y="60"/>
                </a:lnTo>
                <a:lnTo>
                  <a:pt x="6" y="59"/>
                </a:lnTo>
                <a:lnTo>
                  <a:pt x="7" y="59"/>
                </a:lnTo>
                <a:lnTo>
                  <a:pt x="8" y="61"/>
                </a:lnTo>
                <a:lnTo>
                  <a:pt x="10" y="63"/>
                </a:lnTo>
                <a:lnTo>
                  <a:pt x="11" y="68"/>
                </a:lnTo>
                <a:lnTo>
                  <a:pt x="12" y="70"/>
                </a:lnTo>
                <a:lnTo>
                  <a:pt x="13" y="70"/>
                </a:lnTo>
                <a:lnTo>
                  <a:pt x="15" y="75"/>
                </a:lnTo>
                <a:lnTo>
                  <a:pt x="16" y="79"/>
                </a:lnTo>
                <a:lnTo>
                  <a:pt x="17" y="81"/>
                </a:lnTo>
                <a:lnTo>
                  <a:pt x="18" y="80"/>
                </a:lnTo>
                <a:lnTo>
                  <a:pt x="20" y="79"/>
                </a:lnTo>
                <a:lnTo>
                  <a:pt x="21" y="80"/>
                </a:lnTo>
                <a:lnTo>
                  <a:pt x="22" y="80"/>
                </a:lnTo>
                <a:lnTo>
                  <a:pt x="23" y="80"/>
                </a:lnTo>
                <a:lnTo>
                  <a:pt x="25" y="78"/>
                </a:lnTo>
                <a:lnTo>
                  <a:pt x="26" y="79"/>
                </a:lnTo>
                <a:lnTo>
                  <a:pt x="27" y="78"/>
                </a:lnTo>
                <a:lnTo>
                  <a:pt x="28" y="76"/>
                </a:lnTo>
                <a:lnTo>
                  <a:pt x="30" y="76"/>
                </a:lnTo>
                <a:lnTo>
                  <a:pt x="31" y="76"/>
                </a:lnTo>
                <a:lnTo>
                  <a:pt x="32" y="78"/>
                </a:lnTo>
                <a:lnTo>
                  <a:pt x="33" y="80"/>
                </a:lnTo>
                <a:lnTo>
                  <a:pt x="35" y="83"/>
                </a:lnTo>
                <a:lnTo>
                  <a:pt x="36" y="84"/>
                </a:lnTo>
                <a:lnTo>
                  <a:pt x="37" y="85"/>
                </a:lnTo>
                <a:lnTo>
                  <a:pt x="38" y="86"/>
                </a:lnTo>
                <a:lnTo>
                  <a:pt x="40" y="84"/>
                </a:lnTo>
                <a:lnTo>
                  <a:pt x="41" y="81"/>
                </a:lnTo>
                <a:lnTo>
                  <a:pt x="42" y="84"/>
                </a:lnTo>
                <a:lnTo>
                  <a:pt x="43" y="85"/>
                </a:lnTo>
                <a:lnTo>
                  <a:pt x="45" y="85"/>
                </a:lnTo>
                <a:lnTo>
                  <a:pt x="46" y="86"/>
                </a:lnTo>
                <a:lnTo>
                  <a:pt x="47" y="84"/>
                </a:lnTo>
                <a:lnTo>
                  <a:pt x="48" y="84"/>
                </a:lnTo>
                <a:lnTo>
                  <a:pt x="50" y="84"/>
                </a:lnTo>
                <a:lnTo>
                  <a:pt x="51" y="83"/>
                </a:lnTo>
                <a:lnTo>
                  <a:pt x="52" y="84"/>
                </a:lnTo>
                <a:lnTo>
                  <a:pt x="53" y="85"/>
                </a:lnTo>
                <a:lnTo>
                  <a:pt x="55" y="86"/>
                </a:lnTo>
                <a:lnTo>
                  <a:pt x="56" y="86"/>
                </a:lnTo>
                <a:lnTo>
                  <a:pt x="57" y="84"/>
                </a:lnTo>
                <a:lnTo>
                  <a:pt x="58" y="81"/>
                </a:lnTo>
                <a:lnTo>
                  <a:pt x="60" y="83"/>
                </a:lnTo>
                <a:lnTo>
                  <a:pt x="61" y="83"/>
                </a:lnTo>
                <a:lnTo>
                  <a:pt x="62" y="81"/>
                </a:lnTo>
                <a:lnTo>
                  <a:pt x="63" y="81"/>
                </a:lnTo>
                <a:lnTo>
                  <a:pt x="65" y="84"/>
                </a:lnTo>
                <a:lnTo>
                  <a:pt x="66" y="84"/>
                </a:lnTo>
                <a:lnTo>
                  <a:pt x="67" y="80"/>
                </a:lnTo>
                <a:lnTo>
                  <a:pt x="68" y="81"/>
                </a:lnTo>
                <a:lnTo>
                  <a:pt x="70" y="83"/>
                </a:lnTo>
                <a:lnTo>
                  <a:pt x="71" y="83"/>
                </a:lnTo>
                <a:lnTo>
                  <a:pt x="72" y="80"/>
                </a:lnTo>
                <a:lnTo>
                  <a:pt x="73" y="81"/>
                </a:lnTo>
                <a:lnTo>
                  <a:pt x="75" y="81"/>
                </a:lnTo>
                <a:lnTo>
                  <a:pt x="76" y="85"/>
                </a:lnTo>
                <a:lnTo>
                  <a:pt x="77" y="86"/>
                </a:lnTo>
                <a:lnTo>
                  <a:pt x="78" y="83"/>
                </a:lnTo>
                <a:lnTo>
                  <a:pt x="80" y="83"/>
                </a:lnTo>
                <a:lnTo>
                  <a:pt x="81" y="84"/>
                </a:lnTo>
                <a:lnTo>
                  <a:pt x="82" y="83"/>
                </a:lnTo>
                <a:lnTo>
                  <a:pt x="83" y="80"/>
                </a:lnTo>
                <a:lnTo>
                  <a:pt x="85" y="80"/>
                </a:lnTo>
                <a:lnTo>
                  <a:pt x="86" y="80"/>
                </a:lnTo>
                <a:lnTo>
                  <a:pt x="87" y="81"/>
                </a:lnTo>
                <a:lnTo>
                  <a:pt x="88" y="85"/>
                </a:lnTo>
                <a:lnTo>
                  <a:pt x="90" y="81"/>
                </a:lnTo>
                <a:lnTo>
                  <a:pt x="91" y="84"/>
                </a:lnTo>
                <a:lnTo>
                  <a:pt x="92" y="83"/>
                </a:lnTo>
                <a:lnTo>
                  <a:pt x="93" y="80"/>
                </a:lnTo>
                <a:lnTo>
                  <a:pt x="95" y="81"/>
                </a:lnTo>
                <a:lnTo>
                  <a:pt x="96" y="81"/>
                </a:lnTo>
                <a:lnTo>
                  <a:pt x="97" y="88"/>
                </a:lnTo>
                <a:lnTo>
                  <a:pt x="98" y="86"/>
                </a:lnTo>
                <a:lnTo>
                  <a:pt x="100" y="89"/>
                </a:lnTo>
                <a:lnTo>
                  <a:pt x="101" y="86"/>
                </a:lnTo>
                <a:lnTo>
                  <a:pt x="102" y="86"/>
                </a:lnTo>
                <a:lnTo>
                  <a:pt x="103" y="90"/>
                </a:lnTo>
                <a:lnTo>
                  <a:pt x="105" y="78"/>
                </a:lnTo>
                <a:lnTo>
                  <a:pt x="106" y="81"/>
                </a:lnTo>
                <a:lnTo>
                  <a:pt x="107" y="81"/>
                </a:lnTo>
                <a:lnTo>
                  <a:pt x="108" y="74"/>
                </a:lnTo>
                <a:lnTo>
                  <a:pt x="110" y="64"/>
                </a:lnTo>
                <a:lnTo>
                  <a:pt x="111" y="0"/>
                </a:lnTo>
                <a:lnTo>
                  <a:pt x="112" y="41"/>
                </a:lnTo>
                <a:lnTo>
                  <a:pt x="113" y="75"/>
                </a:lnTo>
                <a:lnTo>
                  <a:pt x="115" y="84"/>
                </a:lnTo>
                <a:lnTo>
                  <a:pt x="116" y="81"/>
                </a:lnTo>
                <a:lnTo>
                  <a:pt x="117" y="80"/>
                </a:lnTo>
                <a:lnTo>
                  <a:pt x="118" y="88"/>
                </a:lnTo>
                <a:lnTo>
                  <a:pt x="120" y="81"/>
                </a:lnTo>
                <a:lnTo>
                  <a:pt x="121" y="86"/>
                </a:lnTo>
                <a:lnTo>
                  <a:pt x="122" y="83"/>
                </a:lnTo>
                <a:lnTo>
                  <a:pt x="123" y="86"/>
                </a:lnTo>
                <a:lnTo>
                  <a:pt x="125" y="84"/>
                </a:lnTo>
                <a:lnTo>
                  <a:pt x="126" y="90"/>
                </a:lnTo>
                <a:lnTo>
                  <a:pt x="127" y="89"/>
                </a:lnTo>
                <a:lnTo>
                  <a:pt x="128" y="85"/>
                </a:lnTo>
                <a:lnTo>
                  <a:pt x="130" y="88"/>
                </a:lnTo>
                <a:lnTo>
                  <a:pt x="131" y="85"/>
                </a:lnTo>
                <a:lnTo>
                  <a:pt x="132" y="90"/>
                </a:lnTo>
                <a:lnTo>
                  <a:pt x="133" y="90"/>
                </a:lnTo>
                <a:lnTo>
                  <a:pt x="135" y="86"/>
                </a:lnTo>
                <a:lnTo>
                  <a:pt x="136" y="88"/>
                </a:lnTo>
                <a:lnTo>
                  <a:pt x="137" y="86"/>
                </a:lnTo>
                <a:lnTo>
                  <a:pt x="138" y="85"/>
                </a:lnTo>
                <a:lnTo>
                  <a:pt x="140" y="81"/>
                </a:lnTo>
                <a:lnTo>
                  <a:pt x="141" y="84"/>
                </a:lnTo>
                <a:lnTo>
                  <a:pt x="142" y="86"/>
                </a:lnTo>
                <a:lnTo>
                  <a:pt x="143" y="88"/>
                </a:lnTo>
                <a:lnTo>
                  <a:pt x="145" y="89"/>
                </a:lnTo>
                <a:lnTo>
                  <a:pt x="146" y="88"/>
                </a:lnTo>
                <a:lnTo>
                  <a:pt x="147" y="85"/>
                </a:lnTo>
                <a:lnTo>
                  <a:pt x="148" y="81"/>
                </a:lnTo>
                <a:lnTo>
                  <a:pt x="150" y="81"/>
                </a:lnTo>
                <a:lnTo>
                  <a:pt x="151" y="83"/>
                </a:lnTo>
                <a:lnTo>
                  <a:pt x="152" y="85"/>
                </a:lnTo>
                <a:lnTo>
                  <a:pt x="153" y="85"/>
                </a:lnTo>
                <a:lnTo>
                  <a:pt x="155" y="85"/>
                </a:lnTo>
                <a:lnTo>
                  <a:pt x="156" y="84"/>
                </a:lnTo>
                <a:lnTo>
                  <a:pt x="157" y="85"/>
                </a:lnTo>
                <a:lnTo>
                  <a:pt x="158" y="89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1" name="Freeform 208"/>
          <p:cNvSpPr>
            <a:spLocks/>
          </p:cNvSpPr>
          <p:nvPr/>
        </p:nvSpPr>
        <p:spPr bwMode="auto">
          <a:xfrm>
            <a:off x="2657475" y="2155825"/>
            <a:ext cx="558800" cy="184150"/>
          </a:xfrm>
          <a:custGeom>
            <a:avLst/>
            <a:gdLst>
              <a:gd name="T0" fmla="*/ 2147483646 w 159"/>
              <a:gd name="T1" fmla="*/ 2147483646 h 52"/>
              <a:gd name="T2" fmla="*/ 2147483646 w 159"/>
              <a:gd name="T3" fmla="*/ 2147483646 h 52"/>
              <a:gd name="T4" fmla="*/ 2147483646 w 159"/>
              <a:gd name="T5" fmla="*/ 2147483646 h 52"/>
              <a:gd name="T6" fmla="*/ 2147483646 w 159"/>
              <a:gd name="T7" fmla="*/ 2147483646 h 52"/>
              <a:gd name="T8" fmla="*/ 2147483646 w 159"/>
              <a:gd name="T9" fmla="*/ 2147483646 h 52"/>
              <a:gd name="T10" fmla="*/ 2147483646 w 159"/>
              <a:gd name="T11" fmla="*/ 2147483646 h 52"/>
              <a:gd name="T12" fmla="*/ 2147483646 w 159"/>
              <a:gd name="T13" fmla="*/ 2147483646 h 52"/>
              <a:gd name="T14" fmla="*/ 2147483646 w 159"/>
              <a:gd name="T15" fmla="*/ 2147483646 h 52"/>
              <a:gd name="T16" fmla="*/ 2147483646 w 159"/>
              <a:gd name="T17" fmla="*/ 2147483646 h 52"/>
              <a:gd name="T18" fmla="*/ 2147483646 w 159"/>
              <a:gd name="T19" fmla="*/ 2147483646 h 52"/>
              <a:gd name="T20" fmla="*/ 2147483646 w 159"/>
              <a:gd name="T21" fmla="*/ 2147483646 h 52"/>
              <a:gd name="T22" fmla="*/ 2147483646 w 159"/>
              <a:gd name="T23" fmla="*/ 2147483646 h 52"/>
              <a:gd name="T24" fmla="*/ 2147483646 w 159"/>
              <a:gd name="T25" fmla="*/ 2147483646 h 52"/>
              <a:gd name="T26" fmla="*/ 2147483646 w 159"/>
              <a:gd name="T27" fmla="*/ 2147483646 h 52"/>
              <a:gd name="T28" fmla="*/ 2147483646 w 159"/>
              <a:gd name="T29" fmla="*/ 2147483646 h 52"/>
              <a:gd name="T30" fmla="*/ 2147483646 w 159"/>
              <a:gd name="T31" fmla="*/ 2147483646 h 52"/>
              <a:gd name="T32" fmla="*/ 2147483646 w 159"/>
              <a:gd name="T33" fmla="*/ 2147483646 h 52"/>
              <a:gd name="T34" fmla="*/ 2147483646 w 159"/>
              <a:gd name="T35" fmla="*/ 2147483646 h 52"/>
              <a:gd name="T36" fmla="*/ 2147483646 w 159"/>
              <a:gd name="T37" fmla="*/ 2147483646 h 52"/>
              <a:gd name="T38" fmla="*/ 2147483646 w 159"/>
              <a:gd name="T39" fmla="*/ 2147483646 h 52"/>
              <a:gd name="T40" fmla="*/ 2147483646 w 159"/>
              <a:gd name="T41" fmla="*/ 2147483646 h 52"/>
              <a:gd name="T42" fmla="*/ 2147483646 w 159"/>
              <a:gd name="T43" fmla="*/ 0 h 52"/>
              <a:gd name="T44" fmla="*/ 2147483646 w 159"/>
              <a:gd name="T45" fmla="*/ 2147483646 h 52"/>
              <a:gd name="T46" fmla="*/ 2147483646 w 159"/>
              <a:gd name="T47" fmla="*/ 2147483646 h 52"/>
              <a:gd name="T48" fmla="*/ 2147483646 w 159"/>
              <a:gd name="T49" fmla="*/ 2147483646 h 52"/>
              <a:gd name="T50" fmla="*/ 2147483646 w 159"/>
              <a:gd name="T51" fmla="*/ 2147483646 h 52"/>
              <a:gd name="T52" fmla="*/ 2147483646 w 159"/>
              <a:gd name="T53" fmla="*/ 2147483646 h 52"/>
              <a:gd name="T54" fmla="*/ 2147483646 w 159"/>
              <a:gd name="T55" fmla="*/ 2147483646 h 52"/>
              <a:gd name="T56" fmla="*/ 2147483646 w 159"/>
              <a:gd name="T57" fmla="*/ 2147483646 h 52"/>
              <a:gd name="T58" fmla="*/ 2147483646 w 159"/>
              <a:gd name="T59" fmla="*/ 2147483646 h 52"/>
              <a:gd name="T60" fmla="*/ 2147483646 w 159"/>
              <a:gd name="T61" fmla="*/ 2147483646 h 52"/>
              <a:gd name="T62" fmla="*/ 2147483646 w 159"/>
              <a:gd name="T63" fmla="*/ 2147483646 h 52"/>
              <a:gd name="T64" fmla="*/ 2147483646 w 159"/>
              <a:gd name="T65" fmla="*/ 2147483646 h 52"/>
              <a:gd name="T66" fmla="*/ 2147483646 w 159"/>
              <a:gd name="T67" fmla="*/ 2147483646 h 52"/>
              <a:gd name="T68" fmla="*/ 2147483646 w 159"/>
              <a:gd name="T69" fmla="*/ 2147483646 h 52"/>
              <a:gd name="T70" fmla="*/ 2147483646 w 159"/>
              <a:gd name="T71" fmla="*/ 2147483646 h 52"/>
              <a:gd name="T72" fmla="*/ 2147483646 w 159"/>
              <a:gd name="T73" fmla="*/ 2147483646 h 52"/>
              <a:gd name="T74" fmla="*/ 2147483646 w 159"/>
              <a:gd name="T75" fmla="*/ 2147483646 h 52"/>
              <a:gd name="T76" fmla="*/ 2147483646 w 159"/>
              <a:gd name="T77" fmla="*/ 2147483646 h 52"/>
              <a:gd name="T78" fmla="*/ 2147483646 w 159"/>
              <a:gd name="T79" fmla="*/ 2147483646 h 52"/>
              <a:gd name="T80" fmla="*/ 2147483646 w 159"/>
              <a:gd name="T81" fmla="*/ 2147483646 h 52"/>
              <a:gd name="T82" fmla="*/ 2147483646 w 159"/>
              <a:gd name="T83" fmla="*/ 2147483646 h 5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52"/>
              <a:gd name="T128" fmla="*/ 159 w 159"/>
              <a:gd name="T129" fmla="*/ 52 h 5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52">
                <a:moveTo>
                  <a:pt x="0" y="40"/>
                </a:moveTo>
                <a:lnTo>
                  <a:pt x="1" y="40"/>
                </a:lnTo>
                <a:lnTo>
                  <a:pt x="2" y="38"/>
                </a:lnTo>
                <a:lnTo>
                  <a:pt x="4" y="37"/>
                </a:lnTo>
                <a:lnTo>
                  <a:pt x="5" y="37"/>
                </a:lnTo>
                <a:lnTo>
                  <a:pt x="6" y="37"/>
                </a:lnTo>
                <a:lnTo>
                  <a:pt x="7" y="40"/>
                </a:lnTo>
                <a:lnTo>
                  <a:pt x="9" y="43"/>
                </a:lnTo>
                <a:lnTo>
                  <a:pt x="10" y="48"/>
                </a:lnTo>
                <a:lnTo>
                  <a:pt x="11" y="52"/>
                </a:lnTo>
                <a:lnTo>
                  <a:pt x="12" y="48"/>
                </a:lnTo>
                <a:lnTo>
                  <a:pt x="14" y="43"/>
                </a:lnTo>
                <a:lnTo>
                  <a:pt x="15" y="40"/>
                </a:lnTo>
                <a:lnTo>
                  <a:pt x="16" y="40"/>
                </a:lnTo>
                <a:lnTo>
                  <a:pt x="17" y="38"/>
                </a:lnTo>
                <a:lnTo>
                  <a:pt x="19" y="38"/>
                </a:lnTo>
                <a:lnTo>
                  <a:pt x="20" y="42"/>
                </a:lnTo>
                <a:lnTo>
                  <a:pt x="21" y="45"/>
                </a:lnTo>
                <a:lnTo>
                  <a:pt x="22" y="47"/>
                </a:lnTo>
                <a:lnTo>
                  <a:pt x="24" y="47"/>
                </a:lnTo>
                <a:lnTo>
                  <a:pt x="25" y="43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7"/>
                </a:lnTo>
                <a:lnTo>
                  <a:pt x="31" y="38"/>
                </a:lnTo>
                <a:lnTo>
                  <a:pt x="32" y="41"/>
                </a:lnTo>
                <a:lnTo>
                  <a:pt x="34" y="43"/>
                </a:lnTo>
                <a:lnTo>
                  <a:pt x="35" y="47"/>
                </a:lnTo>
                <a:lnTo>
                  <a:pt x="36" y="50"/>
                </a:lnTo>
                <a:lnTo>
                  <a:pt x="37" y="48"/>
                </a:lnTo>
                <a:lnTo>
                  <a:pt x="39" y="46"/>
                </a:lnTo>
                <a:lnTo>
                  <a:pt x="40" y="45"/>
                </a:lnTo>
                <a:lnTo>
                  <a:pt x="41" y="42"/>
                </a:lnTo>
                <a:lnTo>
                  <a:pt x="42" y="42"/>
                </a:lnTo>
                <a:lnTo>
                  <a:pt x="44" y="42"/>
                </a:lnTo>
                <a:lnTo>
                  <a:pt x="45" y="42"/>
                </a:lnTo>
                <a:lnTo>
                  <a:pt x="46" y="42"/>
                </a:lnTo>
                <a:lnTo>
                  <a:pt x="47" y="43"/>
                </a:lnTo>
                <a:lnTo>
                  <a:pt x="49" y="43"/>
                </a:lnTo>
                <a:lnTo>
                  <a:pt x="50" y="46"/>
                </a:lnTo>
                <a:lnTo>
                  <a:pt x="51" y="46"/>
                </a:lnTo>
                <a:lnTo>
                  <a:pt x="52" y="45"/>
                </a:lnTo>
                <a:lnTo>
                  <a:pt x="54" y="43"/>
                </a:lnTo>
                <a:lnTo>
                  <a:pt x="55" y="43"/>
                </a:lnTo>
                <a:lnTo>
                  <a:pt x="56" y="43"/>
                </a:lnTo>
                <a:lnTo>
                  <a:pt x="57" y="41"/>
                </a:lnTo>
                <a:lnTo>
                  <a:pt x="59" y="40"/>
                </a:lnTo>
                <a:lnTo>
                  <a:pt x="60" y="38"/>
                </a:lnTo>
                <a:lnTo>
                  <a:pt x="61" y="38"/>
                </a:lnTo>
                <a:lnTo>
                  <a:pt x="62" y="40"/>
                </a:lnTo>
                <a:lnTo>
                  <a:pt x="64" y="42"/>
                </a:lnTo>
                <a:lnTo>
                  <a:pt x="65" y="42"/>
                </a:lnTo>
                <a:lnTo>
                  <a:pt x="66" y="43"/>
                </a:lnTo>
                <a:lnTo>
                  <a:pt x="67" y="43"/>
                </a:lnTo>
                <a:lnTo>
                  <a:pt x="69" y="45"/>
                </a:lnTo>
                <a:lnTo>
                  <a:pt x="70" y="45"/>
                </a:lnTo>
                <a:lnTo>
                  <a:pt x="71" y="45"/>
                </a:lnTo>
                <a:lnTo>
                  <a:pt x="72" y="41"/>
                </a:lnTo>
                <a:lnTo>
                  <a:pt x="74" y="43"/>
                </a:lnTo>
                <a:lnTo>
                  <a:pt x="75" y="42"/>
                </a:lnTo>
                <a:lnTo>
                  <a:pt x="76" y="52"/>
                </a:lnTo>
                <a:lnTo>
                  <a:pt x="77" y="45"/>
                </a:lnTo>
                <a:lnTo>
                  <a:pt x="79" y="41"/>
                </a:lnTo>
                <a:lnTo>
                  <a:pt x="80" y="22"/>
                </a:lnTo>
                <a:lnTo>
                  <a:pt x="81" y="0"/>
                </a:lnTo>
                <a:lnTo>
                  <a:pt x="82" y="31"/>
                </a:lnTo>
                <a:lnTo>
                  <a:pt x="84" y="42"/>
                </a:lnTo>
                <a:lnTo>
                  <a:pt x="85" y="32"/>
                </a:lnTo>
                <a:lnTo>
                  <a:pt x="86" y="36"/>
                </a:lnTo>
                <a:lnTo>
                  <a:pt x="87" y="31"/>
                </a:lnTo>
                <a:lnTo>
                  <a:pt x="89" y="41"/>
                </a:lnTo>
                <a:lnTo>
                  <a:pt x="90" y="43"/>
                </a:lnTo>
                <a:lnTo>
                  <a:pt x="91" y="47"/>
                </a:lnTo>
                <a:lnTo>
                  <a:pt x="92" y="48"/>
                </a:lnTo>
                <a:lnTo>
                  <a:pt x="94" y="42"/>
                </a:lnTo>
                <a:lnTo>
                  <a:pt x="95" y="42"/>
                </a:lnTo>
                <a:lnTo>
                  <a:pt x="96" y="38"/>
                </a:lnTo>
                <a:lnTo>
                  <a:pt x="97" y="38"/>
                </a:lnTo>
                <a:lnTo>
                  <a:pt x="99" y="38"/>
                </a:lnTo>
                <a:lnTo>
                  <a:pt x="100" y="41"/>
                </a:lnTo>
                <a:lnTo>
                  <a:pt x="101" y="42"/>
                </a:lnTo>
                <a:lnTo>
                  <a:pt x="102" y="41"/>
                </a:lnTo>
                <a:lnTo>
                  <a:pt x="104" y="42"/>
                </a:lnTo>
                <a:lnTo>
                  <a:pt x="105" y="41"/>
                </a:lnTo>
                <a:lnTo>
                  <a:pt x="106" y="41"/>
                </a:lnTo>
                <a:lnTo>
                  <a:pt x="107" y="38"/>
                </a:lnTo>
                <a:lnTo>
                  <a:pt x="109" y="37"/>
                </a:lnTo>
                <a:lnTo>
                  <a:pt x="110" y="37"/>
                </a:lnTo>
                <a:lnTo>
                  <a:pt x="111" y="38"/>
                </a:lnTo>
                <a:lnTo>
                  <a:pt x="112" y="41"/>
                </a:lnTo>
                <a:lnTo>
                  <a:pt x="114" y="40"/>
                </a:lnTo>
                <a:lnTo>
                  <a:pt x="115" y="42"/>
                </a:lnTo>
                <a:lnTo>
                  <a:pt x="116" y="40"/>
                </a:lnTo>
                <a:lnTo>
                  <a:pt x="117" y="41"/>
                </a:lnTo>
                <a:lnTo>
                  <a:pt x="119" y="40"/>
                </a:lnTo>
                <a:lnTo>
                  <a:pt x="120" y="42"/>
                </a:lnTo>
                <a:lnTo>
                  <a:pt x="121" y="45"/>
                </a:lnTo>
                <a:lnTo>
                  <a:pt x="122" y="43"/>
                </a:lnTo>
                <a:lnTo>
                  <a:pt x="124" y="45"/>
                </a:lnTo>
                <a:lnTo>
                  <a:pt x="125" y="45"/>
                </a:lnTo>
                <a:lnTo>
                  <a:pt x="126" y="46"/>
                </a:lnTo>
                <a:lnTo>
                  <a:pt x="127" y="46"/>
                </a:lnTo>
                <a:lnTo>
                  <a:pt x="129" y="43"/>
                </a:lnTo>
                <a:lnTo>
                  <a:pt x="130" y="43"/>
                </a:lnTo>
                <a:lnTo>
                  <a:pt x="131" y="42"/>
                </a:lnTo>
                <a:lnTo>
                  <a:pt x="132" y="43"/>
                </a:lnTo>
                <a:lnTo>
                  <a:pt x="134" y="46"/>
                </a:lnTo>
                <a:lnTo>
                  <a:pt x="135" y="47"/>
                </a:lnTo>
                <a:lnTo>
                  <a:pt x="136" y="47"/>
                </a:lnTo>
                <a:lnTo>
                  <a:pt x="137" y="48"/>
                </a:lnTo>
                <a:lnTo>
                  <a:pt x="139" y="45"/>
                </a:lnTo>
                <a:lnTo>
                  <a:pt x="140" y="42"/>
                </a:lnTo>
                <a:lnTo>
                  <a:pt x="141" y="40"/>
                </a:lnTo>
                <a:lnTo>
                  <a:pt x="142" y="37"/>
                </a:lnTo>
                <a:lnTo>
                  <a:pt x="144" y="35"/>
                </a:lnTo>
                <a:lnTo>
                  <a:pt x="145" y="33"/>
                </a:lnTo>
                <a:lnTo>
                  <a:pt x="146" y="33"/>
                </a:lnTo>
                <a:lnTo>
                  <a:pt x="147" y="32"/>
                </a:lnTo>
                <a:lnTo>
                  <a:pt x="149" y="35"/>
                </a:lnTo>
                <a:lnTo>
                  <a:pt x="150" y="36"/>
                </a:lnTo>
                <a:lnTo>
                  <a:pt x="151" y="40"/>
                </a:lnTo>
                <a:lnTo>
                  <a:pt x="152" y="40"/>
                </a:lnTo>
                <a:lnTo>
                  <a:pt x="154" y="42"/>
                </a:lnTo>
                <a:lnTo>
                  <a:pt x="155" y="42"/>
                </a:lnTo>
                <a:lnTo>
                  <a:pt x="156" y="43"/>
                </a:lnTo>
                <a:lnTo>
                  <a:pt x="157" y="42"/>
                </a:lnTo>
                <a:lnTo>
                  <a:pt x="159" y="42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2" name="Freeform 205"/>
          <p:cNvSpPr>
            <a:spLocks/>
          </p:cNvSpPr>
          <p:nvPr/>
        </p:nvSpPr>
        <p:spPr bwMode="auto">
          <a:xfrm>
            <a:off x="1536700" y="2216150"/>
            <a:ext cx="560388" cy="123825"/>
          </a:xfrm>
          <a:custGeom>
            <a:avLst/>
            <a:gdLst>
              <a:gd name="T0" fmla="*/ 2147483646 w 159"/>
              <a:gd name="T1" fmla="*/ 2147483646 h 35"/>
              <a:gd name="T2" fmla="*/ 2147483646 w 159"/>
              <a:gd name="T3" fmla="*/ 2147483646 h 35"/>
              <a:gd name="T4" fmla="*/ 2147483646 w 159"/>
              <a:gd name="T5" fmla="*/ 2147483646 h 35"/>
              <a:gd name="T6" fmla="*/ 2147483646 w 159"/>
              <a:gd name="T7" fmla="*/ 2147483646 h 35"/>
              <a:gd name="T8" fmla="*/ 2147483646 w 159"/>
              <a:gd name="T9" fmla="*/ 2147483646 h 35"/>
              <a:gd name="T10" fmla="*/ 2147483646 w 159"/>
              <a:gd name="T11" fmla="*/ 2147483646 h 35"/>
              <a:gd name="T12" fmla="*/ 2147483646 w 159"/>
              <a:gd name="T13" fmla="*/ 2147483646 h 35"/>
              <a:gd name="T14" fmla="*/ 2147483646 w 159"/>
              <a:gd name="T15" fmla="*/ 2147483646 h 35"/>
              <a:gd name="T16" fmla="*/ 2147483646 w 159"/>
              <a:gd name="T17" fmla="*/ 2147483646 h 35"/>
              <a:gd name="T18" fmla="*/ 2147483646 w 159"/>
              <a:gd name="T19" fmla="*/ 2147483646 h 35"/>
              <a:gd name="T20" fmla="*/ 2147483646 w 159"/>
              <a:gd name="T21" fmla="*/ 2147483646 h 35"/>
              <a:gd name="T22" fmla="*/ 2147483646 w 159"/>
              <a:gd name="T23" fmla="*/ 2147483646 h 35"/>
              <a:gd name="T24" fmla="*/ 2147483646 w 159"/>
              <a:gd name="T25" fmla="*/ 2147483646 h 35"/>
              <a:gd name="T26" fmla="*/ 2147483646 w 159"/>
              <a:gd name="T27" fmla="*/ 2147483646 h 35"/>
              <a:gd name="T28" fmla="*/ 2147483646 w 159"/>
              <a:gd name="T29" fmla="*/ 2147483646 h 35"/>
              <a:gd name="T30" fmla="*/ 2147483646 w 159"/>
              <a:gd name="T31" fmla="*/ 2147483646 h 35"/>
              <a:gd name="T32" fmla="*/ 2147483646 w 159"/>
              <a:gd name="T33" fmla="*/ 2147483646 h 35"/>
              <a:gd name="T34" fmla="*/ 2147483646 w 159"/>
              <a:gd name="T35" fmla="*/ 2147483646 h 35"/>
              <a:gd name="T36" fmla="*/ 2147483646 w 159"/>
              <a:gd name="T37" fmla="*/ 2147483646 h 35"/>
              <a:gd name="T38" fmla="*/ 2147483646 w 159"/>
              <a:gd name="T39" fmla="*/ 2147483646 h 35"/>
              <a:gd name="T40" fmla="*/ 2147483646 w 159"/>
              <a:gd name="T41" fmla="*/ 2147483646 h 35"/>
              <a:gd name="T42" fmla="*/ 2147483646 w 159"/>
              <a:gd name="T43" fmla="*/ 2147483646 h 35"/>
              <a:gd name="T44" fmla="*/ 2147483646 w 159"/>
              <a:gd name="T45" fmla="*/ 2147483646 h 35"/>
              <a:gd name="T46" fmla="*/ 2147483646 w 159"/>
              <a:gd name="T47" fmla="*/ 2147483646 h 35"/>
              <a:gd name="T48" fmla="*/ 2147483646 w 159"/>
              <a:gd name="T49" fmla="*/ 2147483646 h 35"/>
              <a:gd name="T50" fmla="*/ 2147483646 w 159"/>
              <a:gd name="T51" fmla="*/ 2147483646 h 35"/>
              <a:gd name="T52" fmla="*/ 2147483646 w 159"/>
              <a:gd name="T53" fmla="*/ 2147483646 h 35"/>
              <a:gd name="T54" fmla="*/ 2147483646 w 159"/>
              <a:gd name="T55" fmla="*/ 2147483646 h 35"/>
              <a:gd name="T56" fmla="*/ 2147483646 w 159"/>
              <a:gd name="T57" fmla="*/ 2147483646 h 35"/>
              <a:gd name="T58" fmla="*/ 2147483646 w 159"/>
              <a:gd name="T59" fmla="*/ 2147483646 h 35"/>
              <a:gd name="T60" fmla="*/ 2147483646 w 159"/>
              <a:gd name="T61" fmla="*/ 2147483646 h 35"/>
              <a:gd name="T62" fmla="*/ 2147483646 w 159"/>
              <a:gd name="T63" fmla="*/ 2147483646 h 35"/>
              <a:gd name="T64" fmla="*/ 2147483646 w 159"/>
              <a:gd name="T65" fmla="*/ 2147483646 h 35"/>
              <a:gd name="T66" fmla="*/ 2147483646 w 159"/>
              <a:gd name="T67" fmla="*/ 2147483646 h 35"/>
              <a:gd name="T68" fmla="*/ 2147483646 w 159"/>
              <a:gd name="T69" fmla="*/ 2147483646 h 35"/>
              <a:gd name="T70" fmla="*/ 2147483646 w 159"/>
              <a:gd name="T71" fmla="*/ 2147483646 h 35"/>
              <a:gd name="T72" fmla="*/ 2147483646 w 159"/>
              <a:gd name="T73" fmla="*/ 2147483646 h 35"/>
              <a:gd name="T74" fmla="*/ 2147483646 w 159"/>
              <a:gd name="T75" fmla="*/ 2147483646 h 35"/>
              <a:gd name="T76" fmla="*/ 2147483646 w 159"/>
              <a:gd name="T77" fmla="*/ 2147483646 h 35"/>
              <a:gd name="T78" fmla="*/ 2147483646 w 159"/>
              <a:gd name="T79" fmla="*/ 2147483646 h 35"/>
              <a:gd name="T80" fmla="*/ 2147483646 w 159"/>
              <a:gd name="T81" fmla="*/ 2147483646 h 35"/>
              <a:gd name="T82" fmla="*/ 2147483646 w 159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5"/>
              <a:gd name="T128" fmla="*/ 159 w 159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5">
                <a:moveTo>
                  <a:pt x="0" y="34"/>
                </a:moveTo>
                <a:lnTo>
                  <a:pt x="2" y="34"/>
                </a:lnTo>
                <a:lnTo>
                  <a:pt x="3" y="35"/>
                </a:lnTo>
                <a:lnTo>
                  <a:pt x="4" y="33"/>
                </a:lnTo>
                <a:lnTo>
                  <a:pt x="5" y="31"/>
                </a:lnTo>
                <a:lnTo>
                  <a:pt x="7" y="29"/>
                </a:lnTo>
                <a:lnTo>
                  <a:pt x="8" y="31"/>
                </a:lnTo>
                <a:lnTo>
                  <a:pt x="9" y="30"/>
                </a:lnTo>
                <a:lnTo>
                  <a:pt x="10" y="31"/>
                </a:lnTo>
                <a:lnTo>
                  <a:pt x="12" y="34"/>
                </a:lnTo>
                <a:lnTo>
                  <a:pt x="13" y="34"/>
                </a:lnTo>
                <a:lnTo>
                  <a:pt x="14" y="33"/>
                </a:lnTo>
                <a:lnTo>
                  <a:pt x="15" y="30"/>
                </a:lnTo>
                <a:lnTo>
                  <a:pt x="17" y="31"/>
                </a:lnTo>
                <a:lnTo>
                  <a:pt x="18" y="33"/>
                </a:lnTo>
                <a:lnTo>
                  <a:pt x="19" y="30"/>
                </a:lnTo>
                <a:lnTo>
                  <a:pt x="20" y="33"/>
                </a:lnTo>
                <a:lnTo>
                  <a:pt x="22" y="33"/>
                </a:lnTo>
                <a:lnTo>
                  <a:pt x="23" y="33"/>
                </a:lnTo>
                <a:lnTo>
                  <a:pt x="24" y="30"/>
                </a:lnTo>
                <a:lnTo>
                  <a:pt x="25" y="33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30" y="31"/>
                </a:lnTo>
                <a:lnTo>
                  <a:pt x="32" y="34"/>
                </a:lnTo>
                <a:lnTo>
                  <a:pt x="33" y="31"/>
                </a:lnTo>
                <a:lnTo>
                  <a:pt x="34" y="31"/>
                </a:lnTo>
                <a:lnTo>
                  <a:pt x="35" y="29"/>
                </a:lnTo>
                <a:lnTo>
                  <a:pt x="37" y="29"/>
                </a:lnTo>
                <a:lnTo>
                  <a:pt x="38" y="35"/>
                </a:lnTo>
                <a:lnTo>
                  <a:pt x="39" y="30"/>
                </a:lnTo>
                <a:lnTo>
                  <a:pt x="40" y="30"/>
                </a:lnTo>
                <a:lnTo>
                  <a:pt x="42" y="30"/>
                </a:lnTo>
                <a:lnTo>
                  <a:pt x="43" y="31"/>
                </a:lnTo>
                <a:lnTo>
                  <a:pt x="44" y="33"/>
                </a:lnTo>
                <a:lnTo>
                  <a:pt x="45" y="34"/>
                </a:lnTo>
                <a:lnTo>
                  <a:pt x="47" y="33"/>
                </a:lnTo>
                <a:lnTo>
                  <a:pt x="48" y="31"/>
                </a:lnTo>
                <a:lnTo>
                  <a:pt x="49" y="29"/>
                </a:lnTo>
                <a:lnTo>
                  <a:pt x="50" y="26"/>
                </a:lnTo>
                <a:lnTo>
                  <a:pt x="52" y="28"/>
                </a:lnTo>
                <a:lnTo>
                  <a:pt x="53" y="25"/>
                </a:lnTo>
                <a:lnTo>
                  <a:pt x="54" y="28"/>
                </a:lnTo>
                <a:lnTo>
                  <a:pt x="55" y="26"/>
                </a:lnTo>
                <a:lnTo>
                  <a:pt x="57" y="29"/>
                </a:lnTo>
                <a:lnTo>
                  <a:pt x="58" y="31"/>
                </a:lnTo>
                <a:lnTo>
                  <a:pt x="59" y="29"/>
                </a:lnTo>
                <a:lnTo>
                  <a:pt x="60" y="26"/>
                </a:lnTo>
                <a:lnTo>
                  <a:pt x="62" y="16"/>
                </a:lnTo>
                <a:lnTo>
                  <a:pt x="63" y="28"/>
                </a:lnTo>
                <a:lnTo>
                  <a:pt x="64" y="0"/>
                </a:lnTo>
                <a:lnTo>
                  <a:pt x="65" y="6"/>
                </a:lnTo>
                <a:lnTo>
                  <a:pt x="67" y="31"/>
                </a:lnTo>
                <a:lnTo>
                  <a:pt x="68" y="30"/>
                </a:lnTo>
                <a:lnTo>
                  <a:pt x="69" y="31"/>
                </a:lnTo>
                <a:lnTo>
                  <a:pt x="70" y="33"/>
                </a:lnTo>
                <a:lnTo>
                  <a:pt x="72" y="30"/>
                </a:lnTo>
                <a:lnTo>
                  <a:pt x="73" y="29"/>
                </a:lnTo>
                <a:lnTo>
                  <a:pt x="74" y="25"/>
                </a:lnTo>
                <a:lnTo>
                  <a:pt x="75" y="25"/>
                </a:lnTo>
                <a:lnTo>
                  <a:pt x="77" y="24"/>
                </a:lnTo>
                <a:lnTo>
                  <a:pt x="78" y="25"/>
                </a:lnTo>
                <a:lnTo>
                  <a:pt x="79" y="28"/>
                </a:lnTo>
                <a:lnTo>
                  <a:pt x="80" y="31"/>
                </a:lnTo>
                <a:lnTo>
                  <a:pt x="82" y="31"/>
                </a:lnTo>
                <a:lnTo>
                  <a:pt x="83" y="33"/>
                </a:lnTo>
                <a:lnTo>
                  <a:pt x="84" y="35"/>
                </a:lnTo>
                <a:lnTo>
                  <a:pt x="85" y="34"/>
                </a:lnTo>
                <a:lnTo>
                  <a:pt x="87" y="33"/>
                </a:lnTo>
                <a:lnTo>
                  <a:pt x="88" y="30"/>
                </a:lnTo>
                <a:lnTo>
                  <a:pt x="89" y="30"/>
                </a:lnTo>
                <a:lnTo>
                  <a:pt x="90" y="29"/>
                </a:lnTo>
                <a:lnTo>
                  <a:pt x="92" y="29"/>
                </a:lnTo>
                <a:lnTo>
                  <a:pt x="93" y="31"/>
                </a:lnTo>
                <a:lnTo>
                  <a:pt x="94" y="30"/>
                </a:lnTo>
                <a:lnTo>
                  <a:pt x="95" y="29"/>
                </a:lnTo>
                <a:lnTo>
                  <a:pt x="97" y="30"/>
                </a:lnTo>
                <a:lnTo>
                  <a:pt x="98" y="31"/>
                </a:lnTo>
                <a:lnTo>
                  <a:pt x="99" y="33"/>
                </a:lnTo>
                <a:lnTo>
                  <a:pt x="100" y="34"/>
                </a:lnTo>
                <a:lnTo>
                  <a:pt x="102" y="34"/>
                </a:lnTo>
                <a:lnTo>
                  <a:pt x="103" y="33"/>
                </a:lnTo>
                <a:lnTo>
                  <a:pt x="104" y="33"/>
                </a:lnTo>
                <a:lnTo>
                  <a:pt x="105" y="34"/>
                </a:lnTo>
                <a:lnTo>
                  <a:pt x="107" y="35"/>
                </a:lnTo>
                <a:lnTo>
                  <a:pt x="108" y="33"/>
                </a:lnTo>
                <a:lnTo>
                  <a:pt x="109" y="33"/>
                </a:lnTo>
                <a:lnTo>
                  <a:pt x="110" y="30"/>
                </a:lnTo>
                <a:lnTo>
                  <a:pt x="112" y="30"/>
                </a:lnTo>
                <a:lnTo>
                  <a:pt x="113" y="30"/>
                </a:lnTo>
                <a:lnTo>
                  <a:pt x="114" y="30"/>
                </a:lnTo>
                <a:lnTo>
                  <a:pt x="115" y="26"/>
                </a:lnTo>
                <a:lnTo>
                  <a:pt x="117" y="25"/>
                </a:lnTo>
                <a:lnTo>
                  <a:pt x="118" y="26"/>
                </a:lnTo>
                <a:lnTo>
                  <a:pt x="119" y="28"/>
                </a:lnTo>
                <a:lnTo>
                  <a:pt x="120" y="29"/>
                </a:lnTo>
                <a:lnTo>
                  <a:pt x="122" y="31"/>
                </a:lnTo>
                <a:lnTo>
                  <a:pt x="123" y="34"/>
                </a:lnTo>
                <a:lnTo>
                  <a:pt x="124" y="31"/>
                </a:lnTo>
                <a:lnTo>
                  <a:pt x="125" y="25"/>
                </a:lnTo>
                <a:lnTo>
                  <a:pt x="127" y="20"/>
                </a:lnTo>
                <a:lnTo>
                  <a:pt x="128" y="15"/>
                </a:lnTo>
                <a:lnTo>
                  <a:pt x="129" y="11"/>
                </a:lnTo>
                <a:lnTo>
                  <a:pt x="130" y="9"/>
                </a:lnTo>
                <a:lnTo>
                  <a:pt x="132" y="8"/>
                </a:lnTo>
                <a:lnTo>
                  <a:pt x="133" y="8"/>
                </a:lnTo>
                <a:lnTo>
                  <a:pt x="134" y="6"/>
                </a:lnTo>
                <a:lnTo>
                  <a:pt x="135" y="9"/>
                </a:lnTo>
                <a:lnTo>
                  <a:pt x="137" y="11"/>
                </a:lnTo>
                <a:lnTo>
                  <a:pt x="138" y="18"/>
                </a:lnTo>
                <a:lnTo>
                  <a:pt x="139" y="21"/>
                </a:lnTo>
                <a:lnTo>
                  <a:pt x="140" y="23"/>
                </a:lnTo>
                <a:lnTo>
                  <a:pt x="142" y="29"/>
                </a:lnTo>
                <a:lnTo>
                  <a:pt x="143" y="30"/>
                </a:lnTo>
                <a:lnTo>
                  <a:pt x="144" y="29"/>
                </a:lnTo>
                <a:lnTo>
                  <a:pt x="145" y="30"/>
                </a:lnTo>
                <a:lnTo>
                  <a:pt x="147" y="28"/>
                </a:lnTo>
                <a:lnTo>
                  <a:pt x="148" y="26"/>
                </a:lnTo>
                <a:lnTo>
                  <a:pt x="149" y="24"/>
                </a:lnTo>
                <a:lnTo>
                  <a:pt x="150" y="25"/>
                </a:lnTo>
                <a:lnTo>
                  <a:pt x="152" y="24"/>
                </a:lnTo>
                <a:lnTo>
                  <a:pt x="153" y="24"/>
                </a:lnTo>
                <a:lnTo>
                  <a:pt x="154" y="23"/>
                </a:lnTo>
                <a:lnTo>
                  <a:pt x="155" y="21"/>
                </a:lnTo>
                <a:lnTo>
                  <a:pt x="157" y="20"/>
                </a:lnTo>
                <a:lnTo>
                  <a:pt x="158" y="24"/>
                </a:lnTo>
                <a:lnTo>
                  <a:pt x="159" y="26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3" name="Freeform 207"/>
          <p:cNvSpPr>
            <a:spLocks/>
          </p:cNvSpPr>
          <p:nvPr/>
        </p:nvSpPr>
        <p:spPr bwMode="auto">
          <a:xfrm>
            <a:off x="2097088" y="962025"/>
            <a:ext cx="560387" cy="1370013"/>
          </a:xfrm>
          <a:custGeom>
            <a:avLst/>
            <a:gdLst>
              <a:gd name="T0" fmla="*/ 2147483646 w 159"/>
              <a:gd name="T1" fmla="*/ 2147483646 h 389"/>
              <a:gd name="T2" fmla="*/ 2147483646 w 159"/>
              <a:gd name="T3" fmla="*/ 2147483646 h 389"/>
              <a:gd name="T4" fmla="*/ 2147483646 w 159"/>
              <a:gd name="T5" fmla="*/ 2147483646 h 389"/>
              <a:gd name="T6" fmla="*/ 2147483646 w 159"/>
              <a:gd name="T7" fmla="*/ 2147483646 h 389"/>
              <a:gd name="T8" fmla="*/ 2147483646 w 159"/>
              <a:gd name="T9" fmla="*/ 2147483646 h 389"/>
              <a:gd name="T10" fmla="*/ 2147483646 w 159"/>
              <a:gd name="T11" fmla="*/ 2147483646 h 389"/>
              <a:gd name="T12" fmla="*/ 2147483646 w 159"/>
              <a:gd name="T13" fmla="*/ 2147483646 h 389"/>
              <a:gd name="T14" fmla="*/ 2147483646 w 159"/>
              <a:gd name="T15" fmla="*/ 2147483646 h 389"/>
              <a:gd name="T16" fmla="*/ 2147483646 w 159"/>
              <a:gd name="T17" fmla="*/ 2147483646 h 389"/>
              <a:gd name="T18" fmla="*/ 2147483646 w 159"/>
              <a:gd name="T19" fmla="*/ 2147483646 h 389"/>
              <a:gd name="T20" fmla="*/ 2147483646 w 159"/>
              <a:gd name="T21" fmla="*/ 2147483646 h 389"/>
              <a:gd name="T22" fmla="*/ 2147483646 w 159"/>
              <a:gd name="T23" fmla="*/ 2147483646 h 389"/>
              <a:gd name="T24" fmla="*/ 2147483646 w 159"/>
              <a:gd name="T25" fmla="*/ 2147483646 h 389"/>
              <a:gd name="T26" fmla="*/ 2147483646 w 159"/>
              <a:gd name="T27" fmla="*/ 2147483646 h 389"/>
              <a:gd name="T28" fmla="*/ 2147483646 w 159"/>
              <a:gd name="T29" fmla="*/ 2147483646 h 389"/>
              <a:gd name="T30" fmla="*/ 2147483646 w 159"/>
              <a:gd name="T31" fmla="*/ 2147483646 h 389"/>
              <a:gd name="T32" fmla="*/ 2147483646 w 159"/>
              <a:gd name="T33" fmla="*/ 2147483646 h 389"/>
              <a:gd name="T34" fmla="*/ 2147483646 w 159"/>
              <a:gd name="T35" fmla="*/ 2147483646 h 389"/>
              <a:gd name="T36" fmla="*/ 2147483646 w 159"/>
              <a:gd name="T37" fmla="*/ 2147483646 h 389"/>
              <a:gd name="T38" fmla="*/ 2147483646 w 159"/>
              <a:gd name="T39" fmla="*/ 2147483646 h 389"/>
              <a:gd name="T40" fmla="*/ 2147483646 w 159"/>
              <a:gd name="T41" fmla="*/ 2147483646 h 389"/>
              <a:gd name="T42" fmla="*/ 2147483646 w 159"/>
              <a:gd name="T43" fmla="*/ 2147483646 h 389"/>
              <a:gd name="T44" fmla="*/ 2147483646 w 159"/>
              <a:gd name="T45" fmla="*/ 2147483646 h 389"/>
              <a:gd name="T46" fmla="*/ 2147483646 w 159"/>
              <a:gd name="T47" fmla="*/ 2147483646 h 389"/>
              <a:gd name="T48" fmla="*/ 2147483646 w 159"/>
              <a:gd name="T49" fmla="*/ 2147483646 h 389"/>
              <a:gd name="T50" fmla="*/ 2147483646 w 159"/>
              <a:gd name="T51" fmla="*/ 2147483646 h 389"/>
              <a:gd name="T52" fmla="*/ 2147483646 w 159"/>
              <a:gd name="T53" fmla="*/ 2147483646 h 389"/>
              <a:gd name="T54" fmla="*/ 2147483646 w 159"/>
              <a:gd name="T55" fmla="*/ 2147483646 h 389"/>
              <a:gd name="T56" fmla="*/ 2147483646 w 159"/>
              <a:gd name="T57" fmla="*/ 2147483646 h 389"/>
              <a:gd name="T58" fmla="*/ 2147483646 w 159"/>
              <a:gd name="T59" fmla="*/ 2147483646 h 389"/>
              <a:gd name="T60" fmla="*/ 2147483646 w 159"/>
              <a:gd name="T61" fmla="*/ 2147483646 h 389"/>
              <a:gd name="T62" fmla="*/ 2147483646 w 159"/>
              <a:gd name="T63" fmla="*/ 2147483646 h 389"/>
              <a:gd name="T64" fmla="*/ 2147483646 w 159"/>
              <a:gd name="T65" fmla="*/ 2147483646 h 389"/>
              <a:gd name="T66" fmla="*/ 2147483646 w 159"/>
              <a:gd name="T67" fmla="*/ 2147483646 h 389"/>
              <a:gd name="T68" fmla="*/ 2147483646 w 159"/>
              <a:gd name="T69" fmla="*/ 2147483646 h 389"/>
              <a:gd name="T70" fmla="*/ 2147483646 w 159"/>
              <a:gd name="T71" fmla="*/ 2147483646 h 389"/>
              <a:gd name="T72" fmla="*/ 2147483646 w 159"/>
              <a:gd name="T73" fmla="*/ 2147483646 h 389"/>
              <a:gd name="T74" fmla="*/ 2147483646 w 159"/>
              <a:gd name="T75" fmla="*/ 2147483646 h 389"/>
              <a:gd name="T76" fmla="*/ 2147483646 w 159"/>
              <a:gd name="T77" fmla="*/ 2147483646 h 389"/>
              <a:gd name="T78" fmla="*/ 2147483646 w 159"/>
              <a:gd name="T79" fmla="*/ 2147483646 h 389"/>
              <a:gd name="T80" fmla="*/ 2147483646 w 159"/>
              <a:gd name="T81" fmla="*/ 2147483646 h 389"/>
              <a:gd name="T82" fmla="*/ 2147483646 w 159"/>
              <a:gd name="T83" fmla="*/ 2147483646 h 3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89"/>
              <a:gd name="T128" fmla="*/ 159 w 159"/>
              <a:gd name="T129" fmla="*/ 389 h 38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89">
                <a:moveTo>
                  <a:pt x="0" y="382"/>
                </a:moveTo>
                <a:lnTo>
                  <a:pt x="1" y="385"/>
                </a:lnTo>
                <a:lnTo>
                  <a:pt x="3" y="387"/>
                </a:lnTo>
                <a:lnTo>
                  <a:pt x="4" y="389"/>
                </a:lnTo>
                <a:lnTo>
                  <a:pt x="5" y="385"/>
                </a:lnTo>
                <a:lnTo>
                  <a:pt x="6" y="384"/>
                </a:lnTo>
                <a:lnTo>
                  <a:pt x="8" y="384"/>
                </a:lnTo>
                <a:lnTo>
                  <a:pt x="9" y="384"/>
                </a:lnTo>
                <a:lnTo>
                  <a:pt x="10" y="384"/>
                </a:lnTo>
                <a:lnTo>
                  <a:pt x="11" y="385"/>
                </a:lnTo>
                <a:lnTo>
                  <a:pt x="13" y="387"/>
                </a:lnTo>
                <a:lnTo>
                  <a:pt x="14" y="387"/>
                </a:lnTo>
                <a:lnTo>
                  <a:pt x="15" y="387"/>
                </a:lnTo>
                <a:lnTo>
                  <a:pt x="16" y="379"/>
                </a:lnTo>
                <a:lnTo>
                  <a:pt x="18" y="372"/>
                </a:lnTo>
                <a:lnTo>
                  <a:pt x="19" y="377"/>
                </a:lnTo>
                <a:lnTo>
                  <a:pt x="20" y="375"/>
                </a:lnTo>
                <a:lnTo>
                  <a:pt x="21" y="376"/>
                </a:lnTo>
                <a:lnTo>
                  <a:pt x="23" y="375"/>
                </a:lnTo>
                <a:lnTo>
                  <a:pt x="24" y="375"/>
                </a:lnTo>
                <a:lnTo>
                  <a:pt x="25" y="375"/>
                </a:lnTo>
                <a:lnTo>
                  <a:pt x="26" y="374"/>
                </a:lnTo>
                <a:lnTo>
                  <a:pt x="28" y="370"/>
                </a:lnTo>
                <a:lnTo>
                  <a:pt x="29" y="365"/>
                </a:lnTo>
                <a:lnTo>
                  <a:pt x="30" y="357"/>
                </a:lnTo>
                <a:lnTo>
                  <a:pt x="31" y="342"/>
                </a:lnTo>
                <a:lnTo>
                  <a:pt x="33" y="322"/>
                </a:lnTo>
                <a:lnTo>
                  <a:pt x="34" y="300"/>
                </a:lnTo>
                <a:lnTo>
                  <a:pt x="35" y="269"/>
                </a:lnTo>
                <a:lnTo>
                  <a:pt x="36" y="240"/>
                </a:lnTo>
                <a:lnTo>
                  <a:pt x="38" y="207"/>
                </a:lnTo>
                <a:lnTo>
                  <a:pt x="39" y="179"/>
                </a:lnTo>
                <a:lnTo>
                  <a:pt x="40" y="151"/>
                </a:lnTo>
                <a:lnTo>
                  <a:pt x="41" y="121"/>
                </a:lnTo>
                <a:lnTo>
                  <a:pt x="43" y="92"/>
                </a:lnTo>
                <a:lnTo>
                  <a:pt x="44" y="62"/>
                </a:lnTo>
                <a:lnTo>
                  <a:pt x="45" y="37"/>
                </a:lnTo>
                <a:lnTo>
                  <a:pt x="46" y="16"/>
                </a:lnTo>
                <a:lnTo>
                  <a:pt x="48" y="5"/>
                </a:lnTo>
                <a:lnTo>
                  <a:pt x="49" y="0"/>
                </a:lnTo>
                <a:lnTo>
                  <a:pt x="50" y="2"/>
                </a:lnTo>
                <a:lnTo>
                  <a:pt x="51" y="7"/>
                </a:lnTo>
                <a:lnTo>
                  <a:pt x="53" y="19"/>
                </a:lnTo>
                <a:lnTo>
                  <a:pt x="54" y="34"/>
                </a:lnTo>
                <a:lnTo>
                  <a:pt x="55" y="51"/>
                </a:lnTo>
                <a:lnTo>
                  <a:pt x="56" y="82"/>
                </a:lnTo>
                <a:lnTo>
                  <a:pt x="58" y="112"/>
                </a:lnTo>
                <a:lnTo>
                  <a:pt x="59" y="141"/>
                </a:lnTo>
                <a:lnTo>
                  <a:pt x="60" y="171"/>
                </a:lnTo>
                <a:lnTo>
                  <a:pt x="61" y="199"/>
                </a:lnTo>
                <a:lnTo>
                  <a:pt x="63" y="222"/>
                </a:lnTo>
                <a:lnTo>
                  <a:pt x="64" y="242"/>
                </a:lnTo>
                <a:lnTo>
                  <a:pt x="65" y="261"/>
                </a:lnTo>
                <a:lnTo>
                  <a:pt x="66" y="271"/>
                </a:lnTo>
                <a:lnTo>
                  <a:pt x="68" y="279"/>
                </a:lnTo>
                <a:lnTo>
                  <a:pt x="69" y="281"/>
                </a:lnTo>
                <a:lnTo>
                  <a:pt x="70" y="282"/>
                </a:lnTo>
                <a:lnTo>
                  <a:pt x="71" y="285"/>
                </a:lnTo>
                <a:lnTo>
                  <a:pt x="73" y="286"/>
                </a:lnTo>
                <a:lnTo>
                  <a:pt x="74" y="287"/>
                </a:lnTo>
                <a:lnTo>
                  <a:pt x="75" y="287"/>
                </a:lnTo>
                <a:lnTo>
                  <a:pt x="76" y="289"/>
                </a:lnTo>
                <a:lnTo>
                  <a:pt x="78" y="291"/>
                </a:lnTo>
                <a:lnTo>
                  <a:pt x="79" y="295"/>
                </a:lnTo>
                <a:lnTo>
                  <a:pt x="80" y="301"/>
                </a:lnTo>
                <a:lnTo>
                  <a:pt x="81" y="309"/>
                </a:lnTo>
                <a:lnTo>
                  <a:pt x="83" y="315"/>
                </a:lnTo>
                <a:lnTo>
                  <a:pt x="84" y="325"/>
                </a:lnTo>
                <a:lnTo>
                  <a:pt x="85" y="336"/>
                </a:lnTo>
                <a:lnTo>
                  <a:pt x="86" y="344"/>
                </a:lnTo>
                <a:lnTo>
                  <a:pt x="88" y="351"/>
                </a:lnTo>
                <a:lnTo>
                  <a:pt x="89" y="354"/>
                </a:lnTo>
                <a:lnTo>
                  <a:pt x="90" y="351"/>
                </a:lnTo>
                <a:lnTo>
                  <a:pt x="91" y="345"/>
                </a:lnTo>
                <a:lnTo>
                  <a:pt x="93" y="336"/>
                </a:lnTo>
                <a:lnTo>
                  <a:pt x="94" y="330"/>
                </a:lnTo>
                <a:lnTo>
                  <a:pt x="95" y="325"/>
                </a:lnTo>
                <a:lnTo>
                  <a:pt x="96" y="321"/>
                </a:lnTo>
                <a:lnTo>
                  <a:pt x="98" y="320"/>
                </a:lnTo>
                <a:lnTo>
                  <a:pt x="99" y="324"/>
                </a:lnTo>
                <a:lnTo>
                  <a:pt x="100" y="325"/>
                </a:lnTo>
                <a:lnTo>
                  <a:pt x="101" y="329"/>
                </a:lnTo>
                <a:lnTo>
                  <a:pt x="103" y="332"/>
                </a:lnTo>
                <a:lnTo>
                  <a:pt x="104" y="335"/>
                </a:lnTo>
                <a:lnTo>
                  <a:pt x="105" y="336"/>
                </a:lnTo>
                <a:lnTo>
                  <a:pt x="106" y="340"/>
                </a:lnTo>
                <a:lnTo>
                  <a:pt x="108" y="346"/>
                </a:lnTo>
                <a:lnTo>
                  <a:pt x="109" y="352"/>
                </a:lnTo>
                <a:lnTo>
                  <a:pt x="110" y="359"/>
                </a:lnTo>
                <a:lnTo>
                  <a:pt x="111" y="361"/>
                </a:lnTo>
                <a:lnTo>
                  <a:pt x="113" y="360"/>
                </a:lnTo>
                <a:lnTo>
                  <a:pt x="114" y="356"/>
                </a:lnTo>
                <a:lnTo>
                  <a:pt x="115" y="352"/>
                </a:lnTo>
                <a:lnTo>
                  <a:pt x="116" y="352"/>
                </a:lnTo>
                <a:lnTo>
                  <a:pt x="118" y="350"/>
                </a:lnTo>
                <a:lnTo>
                  <a:pt x="119" y="351"/>
                </a:lnTo>
                <a:lnTo>
                  <a:pt x="120" y="356"/>
                </a:lnTo>
                <a:lnTo>
                  <a:pt x="121" y="360"/>
                </a:lnTo>
                <a:lnTo>
                  <a:pt x="123" y="361"/>
                </a:lnTo>
                <a:lnTo>
                  <a:pt x="124" y="362"/>
                </a:lnTo>
                <a:lnTo>
                  <a:pt x="125" y="369"/>
                </a:lnTo>
                <a:lnTo>
                  <a:pt x="126" y="370"/>
                </a:lnTo>
                <a:lnTo>
                  <a:pt x="128" y="372"/>
                </a:lnTo>
                <a:lnTo>
                  <a:pt x="129" y="377"/>
                </a:lnTo>
                <a:lnTo>
                  <a:pt x="130" y="371"/>
                </a:lnTo>
                <a:lnTo>
                  <a:pt x="131" y="366"/>
                </a:lnTo>
                <a:lnTo>
                  <a:pt x="133" y="367"/>
                </a:lnTo>
                <a:lnTo>
                  <a:pt x="134" y="371"/>
                </a:lnTo>
                <a:lnTo>
                  <a:pt x="135" y="374"/>
                </a:lnTo>
                <a:lnTo>
                  <a:pt x="136" y="374"/>
                </a:lnTo>
                <a:lnTo>
                  <a:pt x="138" y="374"/>
                </a:lnTo>
                <a:lnTo>
                  <a:pt x="139" y="372"/>
                </a:lnTo>
                <a:lnTo>
                  <a:pt x="140" y="372"/>
                </a:lnTo>
                <a:lnTo>
                  <a:pt x="141" y="370"/>
                </a:lnTo>
                <a:lnTo>
                  <a:pt x="143" y="367"/>
                </a:lnTo>
                <a:lnTo>
                  <a:pt x="144" y="367"/>
                </a:lnTo>
                <a:lnTo>
                  <a:pt x="145" y="370"/>
                </a:lnTo>
                <a:lnTo>
                  <a:pt x="146" y="371"/>
                </a:lnTo>
                <a:lnTo>
                  <a:pt x="148" y="375"/>
                </a:lnTo>
                <a:lnTo>
                  <a:pt x="149" y="379"/>
                </a:lnTo>
                <a:lnTo>
                  <a:pt x="150" y="380"/>
                </a:lnTo>
                <a:lnTo>
                  <a:pt x="151" y="380"/>
                </a:lnTo>
                <a:lnTo>
                  <a:pt x="153" y="379"/>
                </a:lnTo>
                <a:lnTo>
                  <a:pt x="154" y="379"/>
                </a:lnTo>
                <a:lnTo>
                  <a:pt x="155" y="379"/>
                </a:lnTo>
                <a:lnTo>
                  <a:pt x="156" y="376"/>
                </a:lnTo>
                <a:lnTo>
                  <a:pt x="158" y="379"/>
                </a:lnTo>
                <a:lnTo>
                  <a:pt x="159" y="379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64" name="Freeform 209"/>
          <p:cNvSpPr>
            <a:spLocks/>
          </p:cNvSpPr>
          <p:nvPr/>
        </p:nvSpPr>
        <p:spPr bwMode="auto">
          <a:xfrm>
            <a:off x="3216275" y="1476375"/>
            <a:ext cx="557213" cy="838200"/>
          </a:xfrm>
          <a:custGeom>
            <a:avLst/>
            <a:gdLst>
              <a:gd name="T0" fmla="*/ 2147483646 w 158"/>
              <a:gd name="T1" fmla="*/ 2147483646 h 238"/>
              <a:gd name="T2" fmla="*/ 2147483646 w 158"/>
              <a:gd name="T3" fmla="*/ 2147483646 h 238"/>
              <a:gd name="T4" fmla="*/ 2147483646 w 158"/>
              <a:gd name="T5" fmla="*/ 2147483646 h 238"/>
              <a:gd name="T6" fmla="*/ 2147483646 w 158"/>
              <a:gd name="T7" fmla="*/ 2147483646 h 238"/>
              <a:gd name="T8" fmla="*/ 2147483646 w 158"/>
              <a:gd name="T9" fmla="*/ 2147483646 h 238"/>
              <a:gd name="T10" fmla="*/ 2147483646 w 158"/>
              <a:gd name="T11" fmla="*/ 2147483646 h 238"/>
              <a:gd name="T12" fmla="*/ 2147483646 w 158"/>
              <a:gd name="T13" fmla="*/ 2147483646 h 238"/>
              <a:gd name="T14" fmla="*/ 2147483646 w 158"/>
              <a:gd name="T15" fmla="*/ 2147483646 h 238"/>
              <a:gd name="T16" fmla="*/ 2147483646 w 158"/>
              <a:gd name="T17" fmla="*/ 2147483646 h 238"/>
              <a:gd name="T18" fmla="*/ 2147483646 w 158"/>
              <a:gd name="T19" fmla="*/ 2147483646 h 238"/>
              <a:gd name="T20" fmla="*/ 2147483646 w 158"/>
              <a:gd name="T21" fmla="*/ 2147483646 h 238"/>
              <a:gd name="T22" fmla="*/ 2147483646 w 158"/>
              <a:gd name="T23" fmla="*/ 2147483646 h 238"/>
              <a:gd name="T24" fmla="*/ 2147483646 w 158"/>
              <a:gd name="T25" fmla="*/ 2147483646 h 238"/>
              <a:gd name="T26" fmla="*/ 2147483646 w 158"/>
              <a:gd name="T27" fmla="*/ 2147483646 h 238"/>
              <a:gd name="T28" fmla="*/ 2147483646 w 158"/>
              <a:gd name="T29" fmla="*/ 2147483646 h 238"/>
              <a:gd name="T30" fmla="*/ 2147483646 w 158"/>
              <a:gd name="T31" fmla="*/ 2147483646 h 238"/>
              <a:gd name="T32" fmla="*/ 2147483646 w 158"/>
              <a:gd name="T33" fmla="*/ 2147483646 h 238"/>
              <a:gd name="T34" fmla="*/ 2147483646 w 158"/>
              <a:gd name="T35" fmla="*/ 2147483646 h 238"/>
              <a:gd name="T36" fmla="*/ 2147483646 w 158"/>
              <a:gd name="T37" fmla="*/ 2147483646 h 238"/>
              <a:gd name="T38" fmla="*/ 2147483646 w 158"/>
              <a:gd name="T39" fmla="*/ 2147483646 h 238"/>
              <a:gd name="T40" fmla="*/ 2147483646 w 158"/>
              <a:gd name="T41" fmla="*/ 2147483646 h 238"/>
              <a:gd name="T42" fmla="*/ 2147483646 w 158"/>
              <a:gd name="T43" fmla="*/ 2147483646 h 238"/>
              <a:gd name="T44" fmla="*/ 2147483646 w 158"/>
              <a:gd name="T45" fmla="*/ 2147483646 h 238"/>
              <a:gd name="T46" fmla="*/ 2147483646 w 158"/>
              <a:gd name="T47" fmla="*/ 2147483646 h 238"/>
              <a:gd name="T48" fmla="*/ 2147483646 w 158"/>
              <a:gd name="T49" fmla="*/ 2147483646 h 238"/>
              <a:gd name="T50" fmla="*/ 2147483646 w 158"/>
              <a:gd name="T51" fmla="*/ 2147483646 h 238"/>
              <a:gd name="T52" fmla="*/ 2147483646 w 158"/>
              <a:gd name="T53" fmla="*/ 2147483646 h 238"/>
              <a:gd name="T54" fmla="*/ 2147483646 w 158"/>
              <a:gd name="T55" fmla="*/ 2147483646 h 238"/>
              <a:gd name="T56" fmla="*/ 2147483646 w 158"/>
              <a:gd name="T57" fmla="*/ 2147483646 h 238"/>
              <a:gd name="T58" fmla="*/ 2147483646 w 158"/>
              <a:gd name="T59" fmla="*/ 2147483646 h 238"/>
              <a:gd name="T60" fmla="*/ 2147483646 w 158"/>
              <a:gd name="T61" fmla="*/ 2147483646 h 238"/>
              <a:gd name="T62" fmla="*/ 2147483646 w 158"/>
              <a:gd name="T63" fmla="*/ 2147483646 h 238"/>
              <a:gd name="T64" fmla="*/ 2147483646 w 158"/>
              <a:gd name="T65" fmla="*/ 2147483646 h 238"/>
              <a:gd name="T66" fmla="*/ 2147483646 w 158"/>
              <a:gd name="T67" fmla="*/ 2147483646 h 238"/>
              <a:gd name="T68" fmla="*/ 2147483646 w 158"/>
              <a:gd name="T69" fmla="*/ 2147483646 h 238"/>
              <a:gd name="T70" fmla="*/ 2147483646 w 158"/>
              <a:gd name="T71" fmla="*/ 2147483646 h 238"/>
              <a:gd name="T72" fmla="*/ 2147483646 w 158"/>
              <a:gd name="T73" fmla="*/ 2147483646 h 238"/>
              <a:gd name="T74" fmla="*/ 2147483646 w 158"/>
              <a:gd name="T75" fmla="*/ 2147483646 h 238"/>
              <a:gd name="T76" fmla="*/ 2147483646 w 158"/>
              <a:gd name="T77" fmla="*/ 2147483646 h 238"/>
              <a:gd name="T78" fmla="*/ 2147483646 w 158"/>
              <a:gd name="T79" fmla="*/ 2147483646 h 238"/>
              <a:gd name="T80" fmla="*/ 2147483646 w 158"/>
              <a:gd name="T81" fmla="*/ 2147483646 h 238"/>
              <a:gd name="T82" fmla="*/ 2147483646 w 158"/>
              <a:gd name="T83" fmla="*/ 2147483646 h 2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238"/>
              <a:gd name="T128" fmla="*/ 158 w 158"/>
              <a:gd name="T129" fmla="*/ 238 h 23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238">
                <a:moveTo>
                  <a:pt x="0" y="235"/>
                </a:moveTo>
                <a:lnTo>
                  <a:pt x="1" y="235"/>
                </a:lnTo>
                <a:lnTo>
                  <a:pt x="2" y="231"/>
                </a:lnTo>
                <a:lnTo>
                  <a:pt x="3" y="231"/>
                </a:lnTo>
                <a:lnTo>
                  <a:pt x="5" y="229"/>
                </a:lnTo>
                <a:lnTo>
                  <a:pt x="6" y="229"/>
                </a:lnTo>
                <a:lnTo>
                  <a:pt x="7" y="229"/>
                </a:lnTo>
                <a:lnTo>
                  <a:pt x="8" y="228"/>
                </a:lnTo>
                <a:lnTo>
                  <a:pt x="10" y="226"/>
                </a:lnTo>
                <a:lnTo>
                  <a:pt x="11" y="226"/>
                </a:lnTo>
                <a:lnTo>
                  <a:pt x="12" y="225"/>
                </a:lnTo>
                <a:lnTo>
                  <a:pt x="13" y="226"/>
                </a:lnTo>
                <a:lnTo>
                  <a:pt x="15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20" y="224"/>
                </a:lnTo>
                <a:lnTo>
                  <a:pt x="21" y="221"/>
                </a:lnTo>
                <a:lnTo>
                  <a:pt x="22" y="219"/>
                </a:lnTo>
                <a:lnTo>
                  <a:pt x="23" y="215"/>
                </a:lnTo>
                <a:lnTo>
                  <a:pt x="25" y="210"/>
                </a:lnTo>
                <a:lnTo>
                  <a:pt x="26" y="205"/>
                </a:lnTo>
                <a:lnTo>
                  <a:pt x="27" y="204"/>
                </a:lnTo>
                <a:lnTo>
                  <a:pt x="28" y="204"/>
                </a:lnTo>
                <a:lnTo>
                  <a:pt x="30" y="205"/>
                </a:lnTo>
                <a:lnTo>
                  <a:pt x="31" y="208"/>
                </a:lnTo>
                <a:lnTo>
                  <a:pt x="32" y="206"/>
                </a:lnTo>
                <a:lnTo>
                  <a:pt x="33" y="208"/>
                </a:lnTo>
                <a:lnTo>
                  <a:pt x="35" y="215"/>
                </a:lnTo>
                <a:lnTo>
                  <a:pt x="36" y="215"/>
                </a:lnTo>
                <a:lnTo>
                  <a:pt x="37" y="218"/>
                </a:lnTo>
                <a:lnTo>
                  <a:pt x="38" y="220"/>
                </a:lnTo>
                <a:lnTo>
                  <a:pt x="40" y="221"/>
                </a:lnTo>
                <a:lnTo>
                  <a:pt x="41" y="221"/>
                </a:lnTo>
                <a:lnTo>
                  <a:pt x="42" y="221"/>
                </a:lnTo>
                <a:lnTo>
                  <a:pt x="43" y="224"/>
                </a:lnTo>
                <a:lnTo>
                  <a:pt x="45" y="225"/>
                </a:lnTo>
                <a:lnTo>
                  <a:pt x="46" y="228"/>
                </a:lnTo>
                <a:lnTo>
                  <a:pt x="47" y="228"/>
                </a:lnTo>
                <a:lnTo>
                  <a:pt x="48" y="229"/>
                </a:lnTo>
                <a:lnTo>
                  <a:pt x="50" y="229"/>
                </a:lnTo>
                <a:lnTo>
                  <a:pt x="51" y="228"/>
                </a:lnTo>
                <a:lnTo>
                  <a:pt x="52" y="225"/>
                </a:lnTo>
                <a:lnTo>
                  <a:pt x="53" y="221"/>
                </a:lnTo>
                <a:lnTo>
                  <a:pt x="55" y="216"/>
                </a:lnTo>
                <a:lnTo>
                  <a:pt x="56" y="214"/>
                </a:lnTo>
                <a:lnTo>
                  <a:pt x="57" y="208"/>
                </a:lnTo>
                <a:lnTo>
                  <a:pt x="58" y="200"/>
                </a:lnTo>
                <a:lnTo>
                  <a:pt x="60" y="191"/>
                </a:lnTo>
                <a:lnTo>
                  <a:pt x="61" y="185"/>
                </a:lnTo>
                <a:lnTo>
                  <a:pt x="62" y="179"/>
                </a:lnTo>
                <a:lnTo>
                  <a:pt x="63" y="175"/>
                </a:lnTo>
                <a:lnTo>
                  <a:pt x="65" y="173"/>
                </a:lnTo>
                <a:lnTo>
                  <a:pt x="66" y="173"/>
                </a:lnTo>
                <a:lnTo>
                  <a:pt x="67" y="176"/>
                </a:lnTo>
                <a:lnTo>
                  <a:pt x="68" y="178"/>
                </a:lnTo>
                <a:lnTo>
                  <a:pt x="70" y="181"/>
                </a:lnTo>
                <a:lnTo>
                  <a:pt x="71" y="185"/>
                </a:lnTo>
                <a:lnTo>
                  <a:pt x="72" y="191"/>
                </a:lnTo>
                <a:lnTo>
                  <a:pt x="73" y="201"/>
                </a:lnTo>
                <a:lnTo>
                  <a:pt x="75" y="211"/>
                </a:lnTo>
                <a:lnTo>
                  <a:pt x="76" y="220"/>
                </a:lnTo>
                <a:lnTo>
                  <a:pt x="77" y="229"/>
                </a:lnTo>
                <a:lnTo>
                  <a:pt x="78" y="238"/>
                </a:lnTo>
                <a:lnTo>
                  <a:pt x="80" y="235"/>
                </a:lnTo>
                <a:lnTo>
                  <a:pt x="81" y="224"/>
                </a:lnTo>
                <a:lnTo>
                  <a:pt x="82" y="210"/>
                </a:lnTo>
                <a:lnTo>
                  <a:pt x="83" y="203"/>
                </a:lnTo>
                <a:lnTo>
                  <a:pt x="85" y="203"/>
                </a:lnTo>
                <a:lnTo>
                  <a:pt x="86" y="205"/>
                </a:lnTo>
                <a:lnTo>
                  <a:pt x="87" y="213"/>
                </a:lnTo>
                <a:lnTo>
                  <a:pt x="88" y="216"/>
                </a:lnTo>
                <a:lnTo>
                  <a:pt x="90" y="204"/>
                </a:lnTo>
                <a:lnTo>
                  <a:pt x="91" y="185"/>
                </a:lnTo>
                <a:lnTo>
                  <a:pt x="92" y="158"/>
                </a:lnTo>
                <a:lnTo>
                  <a:pt x="93" y="130"/>
                </a:lnTo>
                <a:lnTo>
                  <a:pt x="95" y="101"/>
                </a:lnTo>
                <a:lnTo>
                  <a:pt x="96" y="73"/>
                </a:lnTo>
                <a:lnTo>
                  <a:pt x="97" y="49"/>
                </a:lnTo>
                <a:lnTo>
                  <a:pt x="98" y="26"/>
                </a:lnTo>
                <a:lnTo>
                  <a:pt x="100" y="11"/>
                </a:lnTo>
                <a:lnTo>
                  <a:pt x="101" y="1"/>
                </a:lnTo>
                <a:lnTo>
                  <a:pt x="102" y="0"/>
                </a:lnTo>
                <a:lnTo>
                  <a:pt x="103" y="5"/>
                </a:lnTo>
                <a:lnTo>
                  <a:pt x="105" y="14"/>
                </a:lnTo>
                <a:lnTo>
                  <a:pt x="106" y="29"/>
                </a:lnTo>
                <a:lnTo>
                  <a:pt x="107" y="49"/>
                </a:lnTo>
                <a:lnTo>
                  <a:pt x="108" y="71"/>
                </a:lnTo>
                <a:lnTo>
                  <a:pt x="110" y="96"/>
                </a:lnTo>
                <a:lnTo>
                  <a:pt x="111" y="120"/>
                </a:lnTo>
                <a:lnTo>
                  <a:pt x="112" y="145"/>
                </a:lnTo>
                <a:lnTo>
                  <a:pt x="113" y="166"/>
                </a:lnTo>
                <a:lnTo>
                  <a:pt x="115" y="184"/>
                </a:lnTo>
                <a:lnTo>
                  <a:pt x="116" y="194"/>
                </a:lnTo>
                <a:lnTo>
                  <a:pt x="117" y="191"/>
                </a:lnTo>
                <a:lnTo>
                  <a:pt x="118" y="186"/>
                </a:lnTo>
                <a:lnTo>
                  <a:pt x="120" y="178"/>
                </a:lnTo>
                <a:lnTo>
                  <a:pt x="121" y="171"/>
                </a:lnTo>
                <a:lnTo>
                  <a:pt x="122" y="165"/>
                </a:lnTo>
                <a:lnTo>
                  <a:pt x="123" y="160"/>
                </a:lnTo>
                <a:lnTo>
                  <a:pt x="125" y="160"/>
                </a:lnTo>
                <a:lnTo>
                  <a:pt x="126" y="154"/>
                </a:lnTo>
                <a:lnTo>
                  <a:pt x="127" y="154"/>
                </a:lnTo>
                <a:lnTo>
                  <a:pt x="128" y="148"/>
                </a:lnTo>
                <a:lnTo>
                  <a:pt x="130" y="151"/>
                </a:lnTo>
                <a:lnTo>
                  <a:pt x="131" y="154"/>
                </a:lnTo>
                <a:lnTo>
                  <a:pt x="132" y="161"/>
                </a:lnTo>
                <a:lnTo>
                  <a:pt x="133" y="170"/>
                </a:lnTo>
                <a:lnTo>
                  <a:pt x="135" y="174"/>
                </a:lnTo>
                <a:lnTo>
                  <a:pt x="136" y="180"/>
                </a:lnTo>
                <a:lnTo>
                  <a:pt x="137" y="180"/>
                </a:lnTo>
                <a:lnTo>
                  <a:pt x="138" y="183"/>
                </a:lnTo>
                <a:lnTo>
                  <a:pt x="140" y="166"/>
                </a:lnTo>
                <a:lnTo>
                  <a:pt x="141" y="164"/>
                </a:lnTo>
                <a:lnTo>
                  <a:pt x="142" y="160"/>
                </a:lnTo>
                <a:lnTo>
                  <a:pt x="143" y="155"/>
                </a:lnTo>
                <a:lnTo>
                  <a:pt x="145" y="189"/>
                </a:lnTo>
                <a:lnTo>
                  <a:pt x="146" y="169"/>
                </a:lnTo>
                <a:lnTo>
                  <a:pt x="147" y="130"/>
                </a:lnTo>
                <a:lnTo>
                  <a:pt x="148" y="136"/>
                </a:lnTo>
                <a:lnTo>
                  <a:pt x="150" y="134"/>
                </a:lnTo>
                <a:lnTo>
                  <a:pt x="151" y="146"/>
                </a:lnTo>
                <a:lnTo>
                  <a:pt x="152" y="146"/>
                </a:lnTo>
                <a:lnTo>
                  <a:pt x="153" y="151"/>
                </a:lnTo>
                <a:lnTo>
                  <a:pt x="155" y="159"/>
                </a:lnTo>
                <a:lnTo>
                  <a:pt x="156" y="169"/>
                </a:lnTo>
                <a:lnTo>
                  <a:pt x="157" y="184"/>
                </a:lnTo>
                <a:lnTo>
                  <a:pt x="158" y="194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Freeform 210"/>
          <p:cNvSpPr>
            <a:spLocks/>
          </p:cNvSpPr>
          <p:nvPr/>
        </p:nvSpPr>
        <p:spPr bwMode="auto">
          <a:xfrm>
            <a:off x="3773488" y="2120900"/>
            <a:ext cx="560387" cy="204788"/>
          </a:xfrm>
          <a:custGeom>
            <a:avLst/>
            <a:gdLst/>
            <a:ahLst/>
            <a:cxnLst>
              <a:cxn ang="0">
                <a:pos x="3" y="32"/>
              </a:cxn>
              <a:cxn ang="0">
                <a:pos x="7" y="11"/>
              </a:cxn>
              <a:cxn ang="0">
                <a:pos x="10" y="0"/>
              </a:cxn>
              <a:cxn ang="0">
                <a:pos x="14" y="10"/>
              </a:cxn>
              <a:cxn ang="0">
                <a:pos x="18" y="17"/>
              </a:cxn>
              <a:cxn ang="0">
                <a:pos x="22" y="30"/>
              </a:cxn>
              <a:cxn ang="0">
                <a:pos x="25" y="41"/>
              </a:cxn>
              <a:cxn ang="0">
                <a:pos x="29" y="38"/>
              </a:cxn>
              <a:cxn ang="0">
                <a:pos x="33" y="30"/>
              </a:cxn>
              <a:cxn ang="0">
                <a:pos x="37" y="25"/>
              </a:cxn>
              <a:cxn ang="0">
                <a:pos x="40" y="33"/>
              </a:cxn>
              <a:cxn ang="0">
                <a:pos x="44" y="43"/>
              </a:cxn>
              <a:cxn ang="0">
                <a:pos x="48" y="45"/>
              </a:cxn>
              <a:cxn ang="0">
                <a:pos x="52" y="41"/>
              </a:cxn>
              <a:cxn ang="0">
                <a:pos x="55" y="45"/>
              </a:cxn>
              <a:cxn ang="0">
                <a:pos x="59" y="52"/>
              </a:cxn>
              <a:cxn ang="0">
                <a:pos x="63" y="56"/>
              </a:cxn>
              <a:cxn ang="0">
                <a:pos x="67" y="48"/>
              </a:cxn>
              <a:cxn ang="0">
                <a:pos x="70" y="45"/>
              </a:cxn>
              <a:cxn ang="0">
                <a:pos x="74" y="48"/>
              </a:cxn>
              <a:cxn ang="0">
                <a:pos x="78" y="41"/>
              </a:cxn>
              <a:cxn ang="0">
                <a:pos x="82" y="40"/>
              </a:cxn>
              <a:cxn ang="0">
                <a:pos x="85" y="52"/>
              </a:cxn>
              <a:cxn ang="0">
                <a:pos x="89" y="51"/>
              </a:cxn>
              <a:cxn ang="0">
                <a:pos x="93" y="46"/>
              </a:cxn>
              <a:cxn ang="0">
                <a:pos x="97" y="42"/>
              </a:cxn>
              <a:cxn ang="0">
                <a:pos x="100" y="48"/>
              </a:cxn>
              <a:cxn ang="0">
                <a:pos x="104" y="52"/>
              </a:cxn>
              <a:cxn ang="0">
                <a:pos x="108" y="50"/>
              </a:cxn>
              <a:cxn ang="0">
                <a:pos x="112" y="48"/>
              </a:cxn>
              <a:cxn ang="0">
                <a:pos x="115" y="55"/>
              </a:cxn>
              <a:cxn ang="0">
                <a:pos x="119" y="53"/>
              </a:cxn>
              <a:cxn ang="0">
                <a:pos x="123" y="47"/>
              </a:cxn>
              <a:cxn ang="0">
                <a:pos x="127" y="41"/>
              </a:cxn>
              <a:cxn ang="0">
                <a:pos x="130" y="41"/>
              </a:cxn>
              <a:cxn ang="0">
                <a:pos x="134" y="40"/>
              </a:cxn>
              <a:cxn ang="0">
                <a:pos x="138" y="37"/>
              </a:cxn>
              <a:cxn ang="0">
                <a:pos x="142" y="48"/>
              </a:cxn>
              <a:cxn ang="0">
                <a:pos x="145" y="58"/>
              </a:cxn>
              <a:cxn ang="0">
                <a:pos x="149" y="46"/>
              </a:cxn>
              <a:cxn ang="0">
                <a:pos x="153" y="43"/>
              </a:cxn>
              <a:cxn ang="0">
                <a:pos x="157" y="47"/>
              </a:cxn>
            </a:cxnLst>
            <a:rect l="0" t="0" r="r" b="b"/>
            <a:pathLst>
              <a:path w="159" h="58">
                <a:moveTo>
                  <a:pt x="0" y="11"/>
                </a:moveTo>
                <a:lnTo>
                  <a:pt x="2" y="25"/>
                </a:lnTo>
                <a:lnTo>
                  <a:pt x="3" y="32"/>
                </a:lnTo>
                <a:lnTo>
                  <a:pt x="4" y="30"/>
                </a:lnTo>
                <a:lnTo>
                  <a:pt x="5" y="22"/>
                </a:lnTo>
                <a:lnTo>
                  <a:pt x="7" y="11"/>
                </a:lnTo>
                <a:lnTo>
                  <a:pt x="8" y="7"/>
                </a:lnTo>
                <a:lnTo>
                  <a:pt x="9" y="2"/>
                </a:lnTo>
                <a:lnTo>
                  <a:pt x="10" y="0"/>
                </a:lnTo>
                <a:lnTo>
                  <a:pt x="12" y="2"/>
                </a:lnTo>
                <a:lnTo>
                  <a:pt x="13" y="6"/>
                </a:lnTo>
                <a:lnTo>
                  <a:pt x="14" y="10"/>
                </a:lnTo>
                <a:lnTo>
                  <a:pt x="15" y="13"/>
                </a:lnTo>
                <a:lnTo>
                  <a:pt x="17" y="16"/>
                </a:lnTo>
                <a:lnTo>
                  <a:pt x="18" y="17"/>
                </a:lnTo>
                <a:lnTo>
                  <a:pt x="19" y="21"/>
                </a:lnTo>
                <a:lnTo>
                  <a:pt x="20" y="26"/>
                </a:lnTo>
                <a:lnTo>
                  <a:pt x="22" y="30"/>
                </a:lnTo>
                <a:lnTo>
                  <a:pt x="23" y="35"/>
                </a:lnTo>
                <a:lnTo>
                  <a:pt x="24" y="40"/>
                </a:lnTo>
                <a:lnTo>
                  <a:pt x="25" y="41"/>
                </a:lnTo>
                <a:lnTo>
                  <a:pt x="27" y="41"/>
                </a:lnTo>
                <a:lnTo>
                  <a:pt x="28" y="40"/>
                </a:lnTo>
                <a:lnTo>
                  <a:pt x="29" y="38"/>
                </a:lnTo>
                <a:lnTo>
                  <a:pt x="30" y="36"/>
                </a:lnTo>
                <a:lnTo>
                  <a:pt x="32" y="31"/>
                </a:lnTo>
                <a:lnTo>
                  <a:pt x="33" y="30"/>
                </a:lnTo>
                <a:lnTo>
                  <a:pt x="34" y="26"/>
                </a:lnTo>
                <a:lnTo>
                  <a:pt x="35" y="25"/>
                </a:lnTo>
                <a:lnTo>
                  <a:pt x="37" y="25"/>
                </a:lnTo>
                <a:lnTo>
                  <a:pt x="38" y="26"/>
                </a:lnTo>
                <a:lnTo>
                  <a:pt x="39" y="30"/>
                </a:lnTo>
                <a:lnTo>
                  <a:pt x="40" y="33"/>
                </a:lnTo>
                <a:lnTo>
                  <a:pt x="42" y="38"/>
                </a:lnTo>
                <a:lnTo>
                  <a:pt x="43" y="41"/>
                </a:lnTo>
                <a:lnTo>
                  <a:pt x="44" y="43"/>
                </a:lnTo>
                <a:lnTo>
                  <a:pt x="45" y="46"/>
                </a:lnTo>
                <a:lnTo>
                  <a:pt x="47" y="47"/>
                </a:lnTo>
                <a:lnTo>
                  <a:pt x="48" y="45"/>
                </a:lnTo>
                <a:lnTo>
                  <a:pt x="49" y="43"/>
                </a:lnTo>
                <a:lnTo>
                  <a:pt x="50" y="43"/>
                </a:lnTo>
                <a:lnTo>
                  <a:pt x="52" y="41"/>
                </a:lnTo>
                <a:lnTo>
                  <a:pt x="53" y="42"/>
                </a:lnTo>
                <a:lnTo>
                  <a:pt x="54" y="43"/>
                </a:lnTo>
                <a:lnTo>
                  <a:pt x="55" y="45"/>
                </a:lnTo>
                <a:lnTo>
                  <a:pt x="57" y="47"/>
                </a:lnTo>
                <a:lnTo>
                  <a:pt x="58" y="50"/>
                </a:lnTo>
                <a:lnTo>
                  <a:pt x="59" y="52"/>
                </a:lnTo>
                <a:lnTo>
                  <a:pt x="60" y="56"/>
                </a:lnTo>
                <a:lnTo>
                  <a:pt x="62" y="57"/>
                </a:lnTo>
                <a:lnTo>
                  <a:pt x="63" y="56"/>
                </a:lnTo>
                <a:lnTo>
                  <a:pt x="64" y="55"/>
                </a:lnTo>
                <a:lnTo>
                  <a:pt x="65" y="51"/>
                </a:lnTo>
                <a:lnTo>
                  <a:pt x="67" y="48"/>
                </a:lnTo>
                <a:lnTo>
                  <a:pt x="68" y="47"/>
                </a:lnTo>
                <a:lnTo>
                  <a:pt x="69" y="43"/>
                </a:lnTo>
                <a:lnTo>
                  <a:pt x="70" y="45"/>
                </a:lnTo>
                <a:lnTo>
                  <a:pt x="72" y="46"/>
                </a:lnTo>
                <a:lnTo>
                  <a:pt x="73" y="47"/>
                </a:lnTo>
                <a:lnTo>
                  <a:pt x="74" y="48"/>
                </a:lnTo>
                <a:lnTo>
                  <a:pt x="75" y="45"/>
                </a:lnTo>
                <a:lnTo>
                  <a:pt x="77" y="41"/>
                </a:lnTo>
                <a:lnTo>
                  <a:pt x="78" y="41"/>
                </a:lnTo>
                <a:lnTo>
                  <a:pt x="79" y="41"/>
                </a:lnTo>
                <a:lnTo>
                  <a:pt x="80" y="41"/>
                </a:lnTo>
                <a:lnTo>
                  <a:pt x="82" y="40"/>
                </a:lnTo>
                <a:lnTo>
                  <a:pt x="83" y="45"/>
                </a:lnTo>
                <a:lnTo>
                  <a:pt x="84" y="47"/>
                </a:lnTo>
                <a:lnTo>
                  <a:pt x="85" y="52"/>
                </a:lnTo>
                <a:lnTo>
                  <a:pt x="87" y="56"/>
                </a:lnTo>
                <a:lnTo>
                  <a:pt x="88" y="53"/>
                </a:lnTo>
                <a:lnTo>
                  <a:pt x="89" y="51"/>
                </a:lnTo>
                <a:lnTo>
                  <a:pt x="90" y="50"/>
                </a:lnTo>
                <a:lnTo>
                  <a:pt x="92" y="46"/>
                </a:lnTo>
                <a:lnTo>
                  <a:pt x="93" y="46"/>
                </a:lnTo>
                <a:lnTo>
                  <a:pt x="94" y="43"/>
                </a:lnTo>
                <a:lnTo>
                  <a:pt x="95" y="45"/>
                </a:lnTo>
                <a:lnTo>
                  <a:pt x="97" y="42"/>
                </a:lnTo>
                <a:lnTo>
                  <a:pt x="98" y="42"/>
                </a:lnTo>
                <a:lnTo>
                  <a:pt x="99" y="48"/>
                </a:lnTo>
                <a:lnTo>
                  <a:pt x="100" y="48"/>
                </a:lnTo>
                <a:lnTo>
                  <a:pt x="102" y="48"/>
                </a:lnTo>
                <a:lnTo>
                  <a:pt x="103" y="52"/>
                </a:lnTo>
                <a:lnTo>
                  <a:pt x="104" y="52"/>
                </a:lnTo>
                <a:lnTo>
                  <a:pt x="105" y="51"/>
                </a:lnTo>
                <a:lnTo>
                  <a:pt x="107" y="51"/>
                </a:lnTo>
                <a:lnTo>
                  <a:pt x="108" y="50"/>
                </a:lnTo>
                <a:lnTo>
                  <a:pt x="109" y="48"/>
                </a:lnTo>
                <a:lnTo>
                  <a:pt x="110" y="48"/>
                </a:lnTo>
                <a:lnTo>
                  <a:pt x="112" y="48"/>
                </a:lnTo>
                <a:lnTo>
                  <a:pt x="113" y="50"/>
                </a:lnTo>
                <a:lnTo>
                  <a:pt x="114" y="52"/>
                </a:lnTo>
                <a:lnTo>
                  <a:pt x="115" y="55"/>
                </a:lnTo>
                <a:lnTo>
                  <a:pt x="117" y="55"/>
                </a:lnTo>
                <a:lnTo>
                  <a:pt x="118" y="55"/>
                </a:lnTo>
                <a:lnTo>
                  <a:pt x="119" y="53"/>
                </a:lnTo>
                <a:lnTo>
                  <a:pt x="120" y="52"/>
                </a:lnTo>
                <a:lnTo>
                  <a:pt x="122" y="50"/>
                </a:lnTo>
                <a:lnTo>
                  <a:pt x="123" y="47"/>
                </a:lnTo>
                <a:lnTo>
                  <a:pt x="124" y="46"/>
                </a:lnTo>
                <a:lnTo>
                  <a:pt x="125" y="43"/>
                </a:lnTo>
                <a:lnTo>
                  <a:pt x="127" y="41"/>
                </a:lnTo>
                <a:lnTo>
                  <a:pt x="128" y="40"/>
                </a:lnTo>
                <a:lnTo>
                  <a:pt x="129" y="38"/>
                </a:lnTo>
                <a:lnTo>
                  <a:pt x="130" y="41"/>
                </a:lnTo>
                <a:lnTo>
                  <a:pt x="132" y="42"/>
                </a:lnTo>
                <a:lnTo>
                  <a:pt x="133" y="41"/>
                </a:lnTo>
                <a:lnTo>
                  <a:pt x="134" y="40"/>
                </a:lnTo>
                <a:lnTo>
                  <a:pt x="135" y="37"/>
                </a:lnTo>
                <a:lnTo>
                  <a:pt x="137" y="37"/>
                </a:lnTo>
                <a:lnTo>
                  <a:pt x="138" y="37"/>
                </a:lnTo>
                <a:lnTo>
                  <a:pt x="139" y="40"/>
                </a:lnTo>
                <a:lnTo>
                  <a:pt x="140" y="45"/>
                </a:lnTo>
                <a:lnTo>
                  <a:pt x="142" y="48"/>
                </a:lnTo>
                <a:lnTo>
                  <a:pt x="143" y="53"/>
                </a:lnTo>
                <a:lnTo>
                  <a:pt x="144" y="57"/>
                </a:lnTo>
                <a:lnTo>
                  <a:pt x="145" y="58"/>
                </a:lnTo>
                <a:lnTo>
                  <a:pt x="147" y="56"/>
                </a:lnTo>
                <a:lnTo>
                  <a:pt x="148" y="51"/>
                </a:lnTo>
                <a:lnTo>
                  <a:pt x="149" y="46"/>
                </a:lnTo>
                <a:lnTo>
                  <a:pt x="150" y="43"/>
                </a:lnTo>
                <a:lnTo>
                  <a:pt x="152" y="42"/>
                </a:lnTo>
                <a:lnTo>
                  <a:pt x="153" y="43"/>
                </a:lnTo>
                <a:lnTo>
                  <a:pt x="154" y="45"/>
                </a:lnTo>
                <a:lnTo>
                  <a:pt x="155" y="47"/>
                </a:lnTo>
                <a:lnTo>
                  <a:pt x="157" y="47"/>
                </a:lnTo>
                <a:lnTo>
                  <a:pt x="158" y="48"/>
                </a:lnTo>
                <a:lnTo>
                  <a:pt x="159" y="48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49" name="Freeform 211"/>
          <p:cNvSpPr>
            <a:spLocks/>
          </p:cNvSpPr>
          <p:nvPr/>
        </p:nvSpPr>
        <p:spPr bwMode="auto">
          <a:xfrm>
            <a:off x="4333875" y="1473200"/>
            <a:ext cx="561975" cy="863600"/>
          </a:xfrm>
          <a:custGeom>
            <a:avLst/>
            <a:gdLst/>
            <a:ahLst/>
            <a:cxnLst>
              <a:cxn ang="0">
                <a:pos x="3" y="232"/>
              </a:cxn>
              <a:cxn ang="0">
                <a:pos x="6" y="235"/>
              </a:cxn>
              <a:cxn ang="0">
                <a:pos x="10" y="245"/>
              </a:cxn>
              <a:cxn ang="0">
                <a:pos x="15" y="235"/>
              </a:cxn>
              <a:cxn ang="0">
                <a:pos x="19" y="231"/>
              </a:cxn>
              <a:cxn ang="0">
                <a:pos x="23" y="231"/>
              </a:cxn>
              <a:cxn ang="0">
                <a:pos x="26" y="229"/>
              </a:cxn>
              <a:cxn ang="0">
                <a:pos x="30" y="227"/>
              </a:cxn>
              <a:cxn ang="0">
                <a:pos x="34" y="225"/>
              </a:cxn>
              <a:cxn ang="0">
                <a:pos x="38" y="220"/>
              </a:cxn>
              <a:cxn ang="0">
                <a:pos x="41" y="227"/>
              </a:cxn>
              <a:cxn ang="0">
                <a:pos x="45" y="237"/>
              </a:cxn>
              <a:cxn ang="0">
                <a:pos x="49" y="237"/>
              </a:cxn>
              <a:cxn ang="0">
                <a:pos x="53" y="230"/>
              </a:cxn>
              <a:cxn ang="0">
                <a:pos x="56" y="231"/>
              </a:cxn>
              <a:cxn ang="0">
                <a:pos x="60" y="234"/>
              </a:cxn>
              <a:cxn ang="0">
                <a:pos x="64" y="237"/>
              </a:cxn>
              <a:cxn ang="0">
                <a:pos x="68" y="242"/>
              </a:cxn>
              <a:cxn ang="0">
                <a:pos x="71" y="235"/>
              </a:cxn>
              <a:cxn ang="0">
                <a:pos x="75" y="230"/>
              </a:cxn>
              <a:cxn ang="0">
                <a:pos x="79" y="222"/>
              </a:cxn>
              <a:cxn ang="0">
                <a:pos x="83" y="211"/>
              </a:cxn>
              <a:cxn ang="0">
                <a:pos x="86" y="192"/>
              </a:cxn>
              <a:cxn ang="0">
                <a:pos x="90" y="179"/>
              </a:cxn>
              <a:cxn ang="0">
                <a:pos x="94" y="182"/>
              </a:cxn>
              <a:cxn ang="0">
                <a:pos x="98" y="191"/>
              </a:cxn>
              <a:cxn ang="0">
                <a:pos x="101" y="210"/>
              </a:cxn>
              <a:cxn ang="0">
                <a:pos x="105" y="211"/>
              </a:cxn>
              <a:cxn ang="0">
                <a:pos x="109" y="192"/>
              </a:cxn>
              <a:cxn ang="0">
                <a:pos x="113" y="170"/>
              </a:cxn>
              <a:cxn ang="0">
                <a:pos x="116" y="175"/>
              </a:cxn>
              <a:cxn ang="0">
                <a:pos x="120" y="205"/>
              </a:cxn>
              <a:cxn ang="0">
                <a:pos x="124" y="200"/>
              </a:cxn>
              <a:cxn ang="0">
                <a:pos x="128" y="121"/>
              </a:cxn>
              <a:cxn ang="0">
                <a:pos x="131" y="51"/>
              </a:cxn>
              <a:cxn ang="0">
                <a:pos x="135" y="2"/>
              </a:cxn>
              <a:cxn ang="0">
                <a:pos x="139" y="16"/>
              </a:cxn>
              <a:cxn ang="0">
                <a:pos x="143" y="75"/>
              </a:cxn>
              <a:cxn ang="0">
                <a:pos x="146" y="137"/>
              </a:cxn>
              <a:cxn ang="0">
                <a:pos x="150" y="190"/>
              </a:cxn>
              <a:cxn ang="0">
                <a:pos x="154" y="172"/>
              </a:cxn>
              <a:cxn ang="0">
                <a:pos x="158" y="185"/>
              </a:cxn>
            </a:cxnLst>
            <a:rect l="0" t="0" r="r" b="b"/>
            <a:pathLst>
              <a:path w="160" h="245">
                <a:moveTo>
                  <a:pt x="0" y="232"/>
                </a:moveTo>
                <a:lnTo>
                  <a:pt x="1" y="231"/>
                </a:lnTo>
                <a:lnTo>
                  <a:pt x="3" y="232"/>
                </a:lnTo>
                <a:lnTo>
                  <a:pt x="4" y="232"/>
                </a:lnTo>
                <a:lnTo>
                  <a:pt x="5" y="234"/>
                </a:lnTo>
                <a:lnTo>
                  <a:pt x="6" y="235"/>
                </a:lnTo>
                <a:lnTo>
                  <a:pt x="8" y="239"/>
                </a:lnTo>
                <a:lnTo>
                  <a:pt x="9" y="244"/>
                </a:lnTo>
                <a:lnTo>
                  <a:pt x="10" y="245"/>
                </a:lnTo>
                <a:lnTo>
                  <a:pt x="11" y="240"/>
                </a:lnTo>
                <a:lnTo>
                  <a:pt x="13" y="236"/>
                </a:lnTo>
                <a:lnTo>
                  <a:pt x="15" y="235"/>
                </a:lnTo>
                <a:lnTo>
                  <a:pt x="16" y="231"/>
                </a:lnTo>
                <a:lnTo>
                  <a:pt x="18" y="230"/>
                </a:lnTo>
                <a:lnTo>
                  <a:pt x="19" y="231"/>
                </a:lnTo>
                <a:lnTo>
                  <a:pt x="20" y="230"/>
                </a:lnTo>
                <a:lnTo>
                  <a:pt x="21" y="230"/>
                </a:lnTo>
                <a:lnTo>
                  <a:pt x="23" y="231"/>
                </a:lnTo>
                <a:lnTo>
                  <a:pt x="24" y="231"/>
                </a:lnTo>
                <a:lnTo>
                  <a:pt x="25" y="231"/>
                </a:lnTo>
                <a:lnTo>
                  <a:pt x="26" y="229"/>
                </a:lnTo>
                <a:lnTo>
                  <a:pt x="28" y="227"/>
                </a:lnTo>
                <a:lnTo>
                  <a:pt x="29" y="226"/>
                </a:lnTo>
                <a:lnTo>
                  <a:pt x="30" y="227"/>
                </a:lnTo>
                <a:lnTo>
                  <a:pt x="31" y="226"/>
                </a:lnTo>
                <a:lnTo>
                  <a:pt x="33" y="227"/>
                </a:lnTo>
                <a:lnTo>
                  <a:pt x="34" y="225"/>
                </a:lnTo>
                <a:lnTo>
                  <a:pt x="35" y="221"/>
                </a:lnTo>
                <a:lnTo>
                  <a:pt x="36" y="221"/>
                </a:lnTo>
                <a:lnTo>
                  <a:pt x="38" y="220"/>
                </a:lnTo>
                <a:lnTo>
                  <a:pt x="39" y="221"/>
                </a:lnTo>
                <a:lnTo>
                  <a:pt x="40" y="224"/>
                </a:lnTo>
                <a:lnTo>
                  <a:pt x="41" y="227"/>
                </a:lnTo>
                <a:lnTo>
                  <a:pt x="43" y="234"/>
                </a:lnTo>
                <a:lnTo>
                  <a:pt x="44" y="236"/>
                </a:lnTo>
                <a:lnTo>
                  <a:pt x="45" y="237"/>
                </a:lnTo>
                <a:lnTo>
                  <a:pt x="46" y="236"/>
                </a:lnTo>
                <a:lnTo>
                  <a:pt x="48" y="236"/>
                </a:lnTo>
                <a:lnTo>
                  <a:pt x="49" y="237"/>
                </a:lnTo>
                <a:lnTo>
                  <a:pt x="50" y="235"/>
                </a:lnTo>
                <a:lnTo>
                  <a:pt x="51" y="234"/>
                </a:lnTo>
                <a:lnTo>
                  <a:pt x="53" y="230"/>
                </a:lnTo>
                <a:lnTo>
                  <a:pt x="54" y="229"/>
                </a:lnTo>
                <a:lnTo>
                  <a:pt x="55" y="230"/>
                </a:lnTo>
                <a:lnTo>
                  <a:pt x="56" y="231"/>
                </a:lnTo>
                <a:lnTo>
                  <a:pt x="58" y="234"/>
                </a:lnTo>
                <a:lnTo>
                  <a:pt x="59" y="232"/>
                </a:lnTo>
                <a:lnTo>
                  <a:pt x="60" y="234"/>
                </a:lnTo>
                <a:lnTo>
                  <a:pt x="61" y="234"/>
                </a:lnTo>
                <a:lnTo>
                  <a:pt x="63" y="236"/>
                </a:lnTo>
                <a:lnTo>
                  <a:pt x="64" y="237"/>
                </a:lnTo>
                <a:lnTo>
                  <a:pt x="65" y="241"/>
                </a:lnTo>
                <a:lnTo>
                  <a:pt x="66" y="241"/>
                </a:lnTo>
                <a:lnTo>
                  <a:pt x="68" y="242"/>
                </a:lnTo>
                <a:lnTo>
                  <a:pt x="69" y="240"/>
                </a:lnTo>
                <a:lnTo>
                  <a:pt x="70" y="237"/>
                </a:lnTo>
                <a:lnTo>
                  <a:pt x="71" y="235"/>
                </a:lnTo>
                <a:lnTo>
                  <a:pt x="73" y="232"/>
                </a:lnTo>
                <a:lnTo>
                  <a:pt x="74" y="231"/>
                </a:lnTo>
                <a:lnTo>
                  <a:pt x="75" y="230"/>
                </a:lnTo>
                <a:lnTo>
                  <a:pt x="76" y="229"/>
                </a:lnTo>
                <a:lnTo>
                  <a:pt x="78" y="225"/>
                </a:lnTo>
                <a:lnTo>
                  <a:pt x="79" y="222"/>
                </a:lnTo>
                <a:lnTo>
                  <a:pt x="80" y="220"/>
                </a:lnTo>
                <a:lnTo>
                  <a:pt x="81" y="216"/>
                </a:lnTo>
                <a:lnTo>
                  <a:pt x="83" y="211"/>
                </a:lnTo>
                <a:lnTo>
                  <a:pt x="84" y="205"/>
                </a:lnTo>
                <a:lnTo>
                  <a:pt x="85" y="200"/>
                </a:lnTo>
                <a:lnTo>
                  <a:pt x="86" y="192"/>
                </a:lnTo>
                <a:lnTo>
                  <a:pt x="88" y="189"/>
                </a:lnTo>
                <a:lnTo>
                  <a:pt x="89" y="181"/>
                </a:lnTo>
                <a:lnTo>
                  <a:pt x="90" y="179"/>
                </a:lnTo>
                <a:lnTo>
                  <a:pt x="91" y="179"/>
                </a:lnTo>
                <a:lnTo>
                  <a:pt x="93" y="179"/>
                </a:lnTo>
                <a:lnTo>
                  <a:pt x="94" y="182"/>
                </a:lnTo>
                <a:lnTo>
                  <a:pt x="95" y="185"/>
                </a:lnTo>
                <a:lnTo>
                  <a:pt x="96" y="187"/>
                </a:lnTo>
                <a:lnTo>
                  <a:pt x="98" y="191"/>
                </a:lnTo>
                <a:lnTo>
                  <a:pt x="99" y="197"/>
                </a:lnTo>
                <a:lnTo>
                  <a:pt x="100" y="204"/>
                </a:lnTo>
                <a:lnTo>
                  <a:pt x="101" y="210"/>
                </a:lnTo>
                <a:lnTo>
                  <a:pt x="103" y="215"/>
                </a:lnTo>
                <a:lnTo>
                  <a:pt x="104" y="216"/>
                </a:lnTo>
                <a:lnTo>
                  <a:pt x="105" y="211"/>
                </a:lnTo>
                <a:lnTo>
                  <a:pt x="106" y="206"/>
                </a:lnTo>
                <a:lnTo>
                  <a:pt x="108" y="199"/>
                </a:lnTo>
                <a:lnTo>
                  <a:pt x="109" y="192"/>
                </a:lnTo>
                <a:lnTo>
                  <a:pt x="110" y="185"/>
                </a:lnTo>
                <a:lnTo>
                  <a:pt x="111" y="177"/>
                </a:lnTo>
                <a:lnTo>
                  <a:pt x="113" y="170"/>
                </a:lnTo>
                <a:lnTo>
                  <a:pt x="114" y="167"/>
                </a:lnTo>
                <a:lnTo>
                  <a:pt x="115" y="167"/>
                </a:lnTo>
                <a:lnTo>
                  <a:pt x="116" y="175"/>
                </a:lnTo>
                <a:lnTo>
                  <a:pt x="118" y="185"/>
                </a:lnTo>
                <a:lnTo>
                  <a:pt x="119" y="195"/>
                </a:lnTo>
                <a:lnTo>
                  <a:pt x="120" y="205"/>
                </a:lnTo>
                <a:lnTo>
                  <a:pt x="121" y="216"/>
                </a:lnTo>
                <a:lnTo>
                  <a:pt x="123" y="215"/>
                </a:lnTo>
                <a:lnTo>
                  <a:pt x="124" y="200"/>
                </a:lnTo>
                <a:lnTo>
                  <a:pt x="125" y="176"/>
                </a:lnTo>
                <a:lnTo>
                  <a:pt x="126" y="150"/>
                </a:lnTo>
                <a:lnTo>
                  <a:pt x="128" y="121"/>
                </a:lnTo>
                <a:lnTo>
                  <a:pt x="129" y="97"/>
                </a:lnTo>
                <a:lnTo>
                  <a:pt x="130" y="72"/>
                </a:lnTo>
                <a:lnTo>
                  <a:pt x="131" y="51"/>
                </a:lnTo>
                <a:lnTo>
                  <a:pt x="133" y="31"/>
                </a:lnTo>
                <a:lnTo>
                  <a:pt x="134" y="12"/>
                </a:lnTo>
                <a:lnTo>
                  <a:pt x="135" y="2"/>
                </a:lnTo>
                <a:lnTo>
                  <a:pt x="136" y="0"/>
                </a:lnTo>
                <a:lnTo>
                  <a:pt x="138" y="4"/>
                </a:lnTo>
                <a:lnTo>
                  <a:pt x="139" y="16"/>
                </a:lnTo>
                <a:lnTo>
                  <a:pt x="140" y="34"/>
                </a:lnTo>
                <a:lnTo>
                  <a:pt x="141" y="52"/>
                </a:lnTo>
                <a:lnTo>
                  <a:pt x="143" y="75"/>
                </a:lnTo>
                <a:lnTo>
                  <a:pt x="144" y="94"/>
                </a:lnTo>
                <a:lnTo>
                  <a:pt x="145" y="117"/>
                </a:lnTo>
                <a:lnTo>
                  <a:pt x="146" y="137"/>
                </a:lnTo>
                <a:lnTo>
                  <a:pt x="148" y="161"/>
                </a:lnTo>
                <a:lnTo>
                  <a:pt x="149" y="179"/>
                </a:lnTo>
                <a:lnTo>
                  <a:pt x="150" y="190"/>
                </a:lnTo>
                <a:lnTo>
                  <a:pt x="151" y="181"/>
                </a:lnTo>
                <a:lnTo>
                  <a:pt x="153" y="176"/>
                </a:lnTo>
                <a:lnTo>
                  <a:pt x="154" y="172"/>
                </a:lnTo>
                <a:lnTo>
                  <a:pt x="155" y="172"/>
                </a:lnTo>
                <a:lnTo>
                  <a:pt x="156" y="175"/>
                </a:lnTo>
                <a:lnTo>
                  <a:pt x="158" y="185"/>
                </a:lnTo>
                <a:lnTo>
                  <a:pt x="159" y="199"/>
                </a:lnTo>
                <a:lnTo>
                  <a:pt x="160" y="212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0" name="Freeform 212"/>
          <p:cNvSpPr>
            <a:spLocks/>
          </p:cNvSpPr>
          <p:nvPr/>
        </p:nvSpPr>
        <p:spPr bwMode="auto">
          <a:xfrm>
            <a:off x="4895850" y="1955800"/>
            <a:ext cx="560388" cy="376238"/>
          </a:xfrm>
          <a:custGeom>
            <a:avLst/>
            <a:gdLst/>
            <a:ahLst/>
            <a:cxnLst>
              <a:cxn ang="0">
                <a:pos x="3" y="82"/>
              </a:cxn>
              <a:cxn ang="0">
                <a:pos x="6" y="45"/>
              </a:cxn>
              <a:cxn ang="0">
                <a:pos x="10" y="9"/>
              </a:cxn>
              <a:cxn ang="0">
                <a:pos x="14" y="5"/>
              </a:cxn>
              <a:cxn ang="0">
                <a:pos x="18" y="32"/>
              </a:cxn>
              <a:cxn ang="0">
                <a:pos x="21" y="48"/>
              </a:cxn>
              <a:cxn ang="0">
                <a:pos x="25" y="65"/>
              </a:cxn>
              <a:cxn ang="0">
                <a:pos x="29" y="74"/>
              </a:cxn>
              <a:cxn ang="0">
                <a:pos x="33" y="55"/>
              </a:cxn>
              <a:cxn ang="0">
                <a:pos x="36" y="23"/>
              </a:cxn>
              <a:cxn ang="0">
                <a:pos x="40" y="9"/>
              </a:cxn>
              <a:cxn ang="0">
                <a:pos x="44" y="22"/>
              </a:cxn>
              <a:cxn ang="0">
                <a:pos x="48" y="59"/>
              </a:cxn>
              <a:cxn ang="0">
                <a:pos x="51" y="95"/>
              </a:cxn>
              <a:cxn ang="0">
                <a:pos x="55" y="53"/>
              </a:cxn>
              <a:cxn ang="0">
                <a:pos x="59" y="33"/>
              </a:cxn>
              <a:cxn ang="0">
                <a:pos x="63" y="35"/>
              </a:cxn>
              <a:cxn ang="0">
                <a:pos x="66" y="44"/>
              </a:cxn>
              <a:cxn ang="0">
                <a:pos x="70" y="64"/>
              </a:cxn>
              <a:cxn ang="0">
                <a:pos x="74" y="87"/>
              </a:cxn>
              <a:cxn ang="0">
                <a:pos x="78" y="77"/>
              </a:cxn>
              <a:cxn ang="0">
                <a:pos x="81" y="67"/>
              </a:cxn>
              <a:cxn ang="0">
                <a:pos x="85" y="72"/>
              </a:cxn>
              <a:cxn ang="0">
                <a:pos x="89" y="80"/>
              </a:cxn>
              <a:cxn ang="0">
                <a:pos x="93" y="83"/>
              </a:cxn>
              <a:cxn ang="0">
                <a:pos x="96" y="85"/>
              </a:cxn>
              <a:cxn ang="0">
                <a:pos x="100" y="95"/>
              </a:cxn>
              <a:cxn ang="0">
                <a:pos x="104" y="95"/>
              </a:cxn>
              <a:cxn ang="0">
                <a:pos x="108" y="100"/>
              </a:cxn>
              <a:cxn ang="0">
                <a:pos x="111" y="95"/>
              </a:cxn>
              <a:cxn ang="0">
                <a:pos x="115" y="17"/>
              </a:cxn>
              <a:cxn ang="0">
                <a:pos x="119" y="84"/>
              </a:cxn>
              <a:cxn ang="0">
                <a:pos x="123" y="84"/>
              </a:cxn>
              <a:cxn ang="0">
                <a:pos x="126" y="82"/>
              </a:cxn>
              <a:cxn ang="0">
                <a:pos x="130" y="90"/>
              </a:cxn>
              <a:cxn ang="0">
                <a:pos x="134" y="94"/>
              </a:cxn>
              <a:cxn ang="0">
                <a:pos x="138" y="98"/>
              </a:cxn>
              <a:cxn ang="0">
                <a:pos x="141" y="107"/>
              </a:cxn>
              <a:cxn ang="0">
                <a:pos x="145" y="102"/>
              </a:cxn>
              <a:cxn ang="0">
                <a:pos x="149" y="98"/>
              </a:cxn>
              <a:cxn ang="0">
                <a:pos x="153" y="94"/>
              </a:cxn>
              <a:cxn ang="0">
                <a:pos x="156" y="92"/>
              </a:cxn>
            </a:cxnLst>
            <a:rect l="0" t="0" r="r" b="b"/>
            <a:pathLst>
              <a:path w="159" h="107">
                <a:moveTo>
                  <a:pt x="0" y="75"/>
                </a:moveTo>
                <a:lnTo>
                  <a:pt x="1" y="80"/>
                </a:lnTo>
                <a:lnTo>
                  <a:pt x="3" y="82"/>
                </a:lnTo>
                <a:lnTo>
                  <a:pt x="4" y="69"/>
                </a:lnTo>
                <a:lnTo>
                  <a:pt x="5" y="57"/>
                </a:lnTo>
                <a:lnTo>
                  <a:pt x="6" y="45"/>
                </a:lnTo>
                <a:lnTo>
                  <a:pt x="8" y="32"/>
                </a:lnTo>
                <a:lnTo>
                  <a:pt x="9" y="20"/>
                </a:lnTo>
                <a:lnTo>
                  <a:pt x="10" y="9"/>
                </a:lnTo>
                <a:lnTo>
                  <a:pt x="11" y="3"/>
                </a:lnTo>
                <a:lnTo>
                  <a:pt x="13" y="0"/>
                </a:lnTo>
                <a:lnTo>
                  <a:pt x="14" y="5"/>
                </a:lnTo>
                <a:lnTo>
                  <a:pt x="15" y="13"/>
                </a:lnTo>
                <a:lnTo>
                  <a:pt x="16" y="22"/>
                </a:lnTo>
                <a:lnTo>
                  <a:pt x="18" y="32"/>
                </a:lnTo>
                <a:lnTo>
                  <a:pt x="19" y="40"/>
                </a:lnTo>
                <a:lnTo>
                  <a:pt x="20" y="44"/>
                </a:lnTo>
                <a:lnTo>
                  <a:pt x="21" y="48"/>
                </a:lnTo>
                <a:lnTo>
                  <a:pt x="23" y="54"/>
                </a:lnTo>
                <a:lnTo>
                  <a:pt x="24" y="60"/>
                </a:lnTo>
                <a:lnTo>
                  <a:pt x="25" y="65"/>
                </a:lnTo>
                <a:lnTo>
                  <a:pt x="26" y="72"/>
                </a:lnTo>
                <a:lnTo>
                  <a:pt x="28" y="74"/>
                </a:lnTo>
                <a:lnTo>
                  <a:pt x="29" y="74"/>
                </a:lnTo>
                <a:lnTo>
                  <a:pt x="30" y="72"/>
                </a:lnTo>
                <a:lnTo>
                  <a:pt x="31" y="63"/>
                </a:lnTo>
                <a:lnTo>
                  <a:pt x="33" y="55"/>
                </a:lnTo>
                <a:lnTo>
                  <a:pt x="34" y="43"/>
                </a:lnTo>
                <a:lnTo>
                  <a:pt x="35" y="34"/>
                </a:lnTo>
                <a:lnTo>
                  <a:pt x="36" y="23"/>
                </a:lnTo>
                <a:lnTo>
                  <a:pt x="38" y="14"/>
                </a:lnTo>
                <a:lnTo>
                  <a:pt x="39" y="9"/>
                </a:lnTo>
                <a:lnTo>
                  <a:pt x="40" y="9"/>
                </a:lnTo>
                <a:lnTo>
                  <a:pt x="41" y="9"/>
                </a:lnTo>
                <a:lnTo>
                  <a:pt x="43" y="14"/>
                </a:lnTo>
                <a:lnTo>
                  <a:pt x="44" y="22"/>
                </a:lnTo>
                <a:lnTo>
                  <a:pt x="45" y="30"/>
                </a:lnTo>
                <a:lnTo>
                  <a:pt x="46" y="43"/>
                </a:lnTo>
                <a:lnTo>
                  <a:pt x="48" y="59"/>
                </a:lnTo>
                <a:lnTo>
                  <a:pt x="49" y="75"/>
                </a:lnTo>
                <a:lnTo>
                  <a:pt x="50" y="90"/>
                </a:lnTo>
                <a:lnTo>
                  <a:pt x="51" y="95"/>
                </a:lnTo>
                <a:lnTo>
                  <a:pt x="53" y="83"/>
                </a:lnTo>
                <a:lnTo>
                  <a:pt x="54" y="65"/>
                </a:lnTo>
                <a:lnTo>
                  <a:pt x="55" y="53"/>
                </a:lnTo>
                <a:lnTo>
                  <a:pt x="56" y="43"/>
                </a:lnTo>
                <a:lnTo>
                  <a:pt x="58" y="35"/>
                </a:lnTo>
                <a:lnTo>
                  <a:pt x="59" y="33"/>
                </a:lnTo>
                <a:lnTo>
                  <a:pt x="60" y="32"/>
                </a:lnTo>
                <a:lnTo>
                  <a:pt x="61" y="34"/>
                </a:lnTo>
                <a:lnTo>
                  <a:pt x="63" y="35"/>
                </a:lnTo>
                <a:lnTo>
                  <a:pt x="64" y="39"/>
                </a:lnTo>
                <a:lnTo>
                  <a:pt x="65" y="39"/>
                </a:lnTo>
                <a:lnTo>
                  <a:pt x="66" y="44"/>
                </a:lnTo>
                <a:lnTo>
                  <a:pt x="68" y="49"/>
                </a:lnTo>
                <a:lnTo>
                  <a:pt x="69" y="57"/>
                </a:lnTo>
                <a:lnTo>
                  <a:pt x="70" y="64"/>
                </a:lnTo>
                <a:lnTo>
                  <a:pt x="71" y="72"/>
                </a:lnTo>
                <a:lnTo>
                  <a:pt x="73" y="82"/>
                </a:lnTo>
                <a:lnTo>
                  <a:pt x="74" y="87"/>
                </a:lnTo>
                <a:lnTo>
                  <a:pt x="75" y="85"/>
                </a:lnTo>
                <a:lnTo>
                  <a:pt x="76" y="80"/>
                </a:lnTo>
                <a:lnTo>
                  <a:pt x="78" y="77"/>
                </a:lnTo>
                <a:lnTo>
                  <a:pt x="79" y="73"/>
                </a:lnTo>
                <a:lnTo>
                  <a:pt x="80" y="69"/>
                </a:lnTo>
                <a:lnTo>
                  <a:pt x="81" y="67"/>
                </a:lnTo>
                <a:lnTo>
                  <a:pt x="83" y="68"/>
                </a:lnTo>
                <a:lnTo>
                  <a:pt x="84" y="72"/>
                </a:lnTo>
                <a:lnTo>
                  <a:pt x="85" y="72"/>
                </a:lnTo>
                <a:lnTo>
                  <a:pt x="86" y="73"/>
                </a:lnTo>
                <a:lnTo>
                  <a:pt x="88" y="73"/>
                </a:lnTo>
                <a:lnTo>
                  <a:pt x="89" y="80"/>
                </a:lnTo>
                <a:lnTo>
                  <a:pt x="90" y="80"/>
                </a:lnTo>
                <a:lnTo>
                  <a:pt x="91" y="83"/>
                </a:lnTo>
                <a:lnTo>
                  <a:pt x="93" y="83"/>
                </a:lnTo>
                <a:lnTo>
                  <a:pt x="94" y="82"/>
                </a:lnTo>
                <a:lnTo>
                  <a:pt x="95" y="89"/>
                </a:lnTo>
                <a:lnTo>
                  <a:pt x="96" y="85"/>
                </a:lnTo>
                <a:lnTo>
                  <a:pt x="98" y="89"/>
                </a:lnTo>
                <a:lnTo>
                  <a:pt x="99" y="88"/>
                </a:lnTo>
                <a:lnTo>
                  <a:pt x="100" y="95"/>
                </a:lnTo>
                <a:lnTo>
                  <a:pt x="101" y="94"/>
                </a:lnTo>
                <a:lnTo>
                  <a:pt x="103" y="94"/>
                </a:lnTo>
                <a:lnTo>
                  <a:pt x="104" y="95"/>
                </a:lnTo>
                <a:lnTo>
                  <a:pt x="105" y="95"/>
                </a:lnTo>
                <a:lnTo>
                  <a:pt x="106" y="105"/>
                </a:lnTo>
                <a:lnTo>
                  <a:pt x="108" y="100"/>
                </a:lnTo>
                <a:lnTo>
                  <a:pt x="109" y="102"/>
                </a:lnTo>
                <a:lnTo>
                  <a:pt x="110" y="89"/>
                </a:lnTo>
                <a:lnTo>
                  <a:pt x="111" y="95"/>
                </a:lnTo>
                <a:lnTo>
                  <a:pt x="113" y="95"/>
                </a:lnTo>
                <a:lnTo>
                  <a:pt x="114" y="43"/>
                </a:lnTo>
                <a:lnTo>
                  <a:pt x="115" y="17"/>
                </a:lnTo>
                <a:lnTo>
                  <a:pt x="116" y="87"/>
                </a:lnTo>
                <a:lnTo>
                  <a:pt x="118" y="100"/>
                </a:lnTo>
                <a:lnTo>
                  <a:pt x="119" y="84"/>
                </a:lnTo>
                <a:lnTo>
                  <a:pt x="120" y="85"/>
                </a:lnTo>
                <a:lnTo>
                  <a:pt x="121" y="74"/>
                </a:lnTo>
                <a:lnTo>
                  <a:pt x="123" y="84"/>
                </a:lnTo>
                <a:lnTo>
                  <a:pt x="124" y="82"/>
                </a:lnTo>
                <a:lnTo>
                  <a:pt x="125" y="88"/>
                </a:lnTo>
                <a:lnTo>
                  <a:pt x="126" y="82"/>
                </a:lnTo>
                <a:lnTo>
                  <a:pt x="128" y="88"/>
                </a:lnTo>
                <a:lnTo>
                  <a:pt x="129" y="87"/>
                </a:lnTo>
                <a:lnTo>
                  <a:pt x="130" y="90"/>
                </a:lnTo>
                <a:lnTo>
                  <a:pt x="131" y="89"/>
                </a:lnTo>
                <a:lnTo>
                  <a:pt x="133" y="89"/>
                </a:lnTo>
                <a:lnTo>
                  <a:pt x="134" y="94"/>
                </a:lnTo>
                <a:lnTo>
                  <a:pt x="135" y="94"/>
                </a:lnTo>
                <a:lnTo>
                  <a:pt x="136" y="100"/>
                </a:lnTo>
                <a:lnTo>
                  <a:pt x="138" y="98"/>
                </a:lnTo>
                <a:lnTo>
                  <a:pt x="139" y="104"/>
                </a:lnTo>
                <a:lnTo>
                  <a:pt x="140" y="107"/>
                </a:lnTo>
                <a:lnTo>
                  <a:pt x="141" y="107"/>
                </a:lnTo>
                <a:lnTo>
                  <a:pt x="143" y="107"/>
                </a:lnTo>
                <a:lnTo>
                  <a:pt x="144" y="104"/>
                </a:lnTo>
                <a:lnTo>
                  <a:pt x="145" y="102"/>
                </a:lnTo>
                <a:lnTo>
                  <a:pt x="146" y="100"/>
                </a:lnTo>
                <a:lnTo>
                  <a:pt x="148" y="99"/>
                </a:lnTo>
                <a:lnTo>
                  <a:pt x="149" y="98"/>
                </a:lnTo>
                <a:lnTo>
                  <a:pt x="150" y="98"/>
                </a:lnTo>
                <a:lnTo>
                  <a:pt x="151" y="97"/>
                </a:lnTo>
                <a:lnTo>
                  <a:pt x="153" y="94"/>
                </a:lnTo>
                <a:lnTo>
                  <a:pt x="154" y="93"/>
                </a:lnTo>
                <a:lnTo>
                  <a:pt x="155" y="92"/>
                </a:lnTo>
                <a:lnTo>
                  <a:pt x="156" y="92"/>
                </a:lnTo>
                <a:lnTo>
                  <a:pt x="158" y="92"/>
                </a:lnTo>
                <a:lnTo>
                  <a:pt x="159" y="95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1" name="Freeform 213"/>
          <p:cNvSpPr>
            <a:spLocks/>
          </p:cNvSpPr>
          <p:nvPr/>
        </p:nvSpPr>
        <p:spPr bwMode="auto">
          <a:xfrm>
            <a:off x="5456238" y="1930400"/>
            <a:ext cx="560387" cy="392113"/>
          </a:xfrm>
          <a:custGeom>
            <a:avLst/>
            <a:gdLst/>
            <a:ahLst/>
            <a:cxnLst>
              <a:cxn ang="0">
                <a:pos x="2" y="105"/>
              </a:cxn>
              <a:cxn ang="0">
                <a:pos x="6" y="109"/>
              </a:cxn>
              <a:cxn ang="0">
                <a:pos x="10" y="100"/>
              </a:cxn>
              <a:cxn ang="0">
                <a:pos x="14" y="96"/>
              </a:cxn>
              <a:cxn ang="0">
                <a:pos x="17" y="89"/>
              </a:cxn>
              <a:cxn ang="0">
                <a:pos x="21" y="82"/>
              </a:cxn>
              <a:cxn ang="0">
                <a:pos x="25" y="80"/>
              </a:cxn>
              <a:cxn ang="0">
                <a:pos x="29" y="90"/>
              </a:cxn>
              <a:cxn ang="0">
                <a:pos x="32" y="90"/>
              </a:cxn>
              <a:cxn ang="0">
                <a:pos x="36" y="92"/>
              </a:cxn>
              <a:cxn ang="0">
                <a:pos x="40" y="100"/>
              </a:cxn>
              <a:cxn ang="0">
                <a:pos x="44" y="94"/>
              </a:cxn>
              <a:cxn ang="0">
                <a:pos x="47" y="94"/>
              </a:cxn>
              <a:cxn ang="0">
                <a:pos x="51" y="100"/>
              </a:cxn>
              <a:cxn ang="0">
                <a:pos x="55" y="104"/>
              </a:cxn>
              <a:cxn ang="0">
                <a:pos x="59" y="102"/>
              </a:cxn>
              <a:cxn ang="0">
                <a:pos x="62" y="95"/>
              </a:cxn>
              <a:cxn ang="0">
                <a:pos x="66" y="89"/>
              </a:cxn>
              <a:cxn ang="0">
                <a:pos x="70" y="99"/>
              </a:cxn>
              <a:cxn ang="0">
                <a:pos x="74" y="105"/>
              </a:cxn>
              <a:cxn ang="0">
                <a:pos x="77" y="102"/>
              </a:cxn>
              <a:cxn ang="0">
                <a:pos x="81" y="97"/>
              </a:cxn>
              <a:cxn ang="0">
                <a:pos x="85" y="97"/>
              </a:cxn>
              <a:cxn ang="0">
                <a:pos x="89" y="102"/>
              </a:cxn>
              <a:cxn ang="0">
                <a:pos x="92" y="100"/>
              </a:cxn>
              <a:cxn ang="0">
                <a:pos x="96" y="96"/>
              </a:cxn>
              <a:cxn ang="0">
                <a:pos x="100" y="87"/>
              </a:cxn>
              <a:cxn ang="0">
                <a:pos x="104" y="89"/>
              </a:cxn>
              <a:cxn ang="0">
                <a:pos x="107" y="86"/>
              </a:cxn>
              <a:cxn ang="0">
                <a:pos x="111" y="82"/>
              </a:cxn>
              <a:cxn ang="0">
                <a:pos x="115" y="74"/>
              </a:cxn>
              <a:cxn ang="0">
                <a:pos x="119" y="71"/>
              </a:cxn>
              <a:cxn ang="0">
                <a:pos x="122" y="86"/>
              </a:cxn>
              <a:cxn ang="0">
                <a:pos x="126" y="105"/>
              </a:cxn>
              <a:cxn ang="0">
                <a:pos x="130" y="99"/>
              </a:cxn>
              <a:cxn ang="0">
                <a:pos x="134" y="70"/>
              </a:cxn>
              <a:cxn ang="0">
                <a:pos x="137" y="52"/>
              </a:cxn>
              <a:cxn ang="0">
                <a:pos x="141" y="50"/>
              </a:cxn>
              <a:cxn ang="0">
                <a:pos x="145" y="69"/>
              </a:cxn>
              <a:cxn ang="0">
                <a:pos x="149" y="89"/>
              </a:cxn>
              <a:cxn ang="0">
                <a:pos x="152" y="41"/>
              </a:cxn>
              <a:cxn ang="0">
                <a:pos x="156" y="9"/>
              </a:cxn>
            </a:cxnLst>
            <a:rect l="0" t="0" r="r" b="b"/>
            <a:pathLst>
              <a:path w="159" h="111">
                <a:moveTo>
                  <a:pt x="0" y="102"/>
                </a:moveTo>
                <a:lnTo>
                  <a:pt x="1" y="102"/>
                </a:lnTo>
                <a:lnTo>
                  <a:pt x="2" y="105"/>
                </a:lnTo>
                <a:lnTo>
                  <a:pt x="4" y="107"/>
                </a:lnTo>
                <a:lnTo>
                  <a:pt x="5" y="110"/>
                </a:lnTo>
                <a:lnTo>
                  <a:pt x="6" y="109"/>
                </a:lnTo>
                <a:lnTo>
                  <a:pt x="7" y="106"/>
                </a:lnTo>
                <a:lnTo>
                  <a:pt x="9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9"/>
                </a:lnTo>
                <a:lnTo>
                  <a:pt x="14" y="96"/>
                </a:lnTo>
                <a:lnTo>
                  <a:pt x="15" y="95"/>
                </a:lnTo>
                <a:lnTo>
                  <a:pt x="16" y="90"/>
                </a:lnTo>
                <a:lnTo>
                  <a:pt x="17" y="89"/>
                </a:lnTo>
                <a:lnTo>
                  <a:pt x="19" y="86"/>
                </a:lnTo>
                <a:lnTo>
                  <a:pt x="20" y="86"/>
                </a:lnTo>
                <a:lnTo>
                  <a:pt x="21" y="82"/>
                </a:lnTo>
                <a:lnTo>
                  <a:pt x="22" y="79"/>
                </a:lnTo>
                <a:lnTo>
                  <a:pt x="24" y="80"/>
                </a:lnTo>
                <a:lnTo>
                  <a:pt x="25" y="80"/>
                </a:lnTo>
                <a:lnTo>
                  <a:pt x="26" y="85"/>
                </a:lnTo>
                <a:lnTo>
                  <a:pt x="27" y="86"/>
                </a:lnTo>
                <a:lnTo>
                  <a:pt x="29" y="90"/>
                </a:lnTo>
                <a:lnTo>
                  <a:pt x="30" y="92"/>
                </a:lnTo>
                <a:lnTo>
                  <a:pt x="31" y="91"/>
                </a:lnTo>
                <a:lnTo>
                  <a:pt x="32" y="90"/>
                </a:lnTo>
                <a:lnTo>
                  <a:pt x="34" y="89"/>
                </a:lnTo>
                <a:lnTo>
                  <a:pt x="35" y="90"/>
                </a:lnTo>
                <a:lnTo>
                  <a:pt x="36" y="92"/>
                </a:lnTo>
                <a:lnTo>
                  <a:pt x="37" y="96"/>
                </a:lnTo>
                <a:lnTo>
                  <a:pt x="39" y="97"/>
                </a:lnTo>
                <a:lnTo>
                  <a:pt x="40" y="100"/>
                </a:lnTo>
                <a:lnTo>
                  <a:pt x="41" y="100"/>
                </a:lnTo>
                <a:lnTo>
                  <a:pt x="42" y="95"/>
                </a:lnTo>
                <a:lnTo>
                  <a:pt x="44" y="94"/>
                </a:lnTo>
                <a:lnTo>
                  <a:pt x="45" y="92"/>
                </a:lnTo>
                <a:lnTo>
                  <a:pt x="46" y="92"/>
                </a:lnTo>
                <a:lnTo>
                  <a:pt x="47" y="94"/>
                </a:lnTo>
                <a:lnTo>
                  <a:pt x="49" y="96"/>
                </a:lnTo>
                <a:lnTo>
                  <a:pt x="50" y="99"/>
                </a:lnTo>
                <a:lnTo>
                  <a:pt x="51" y="100"/>
                </a:lnTo>
                <a:lnTo>
                  <a:pt x="52" y="104"/>
                </a:lnTo>
                <a:lnTo>
                  <a:pt x="54" y="101"/>
                </a:lnTo>
                <a:lnTo>
                  <a:pt x="55" y="104"/>
                </a:lnTo>
                <a:lnTo>
                  <a:pt x="56" y="101"/>
                </a:lnTo>
                <a:lnTo>
                  <a:pt x="57" y="104"/>
                </a:lnTo>
                <a:lnTo>
                  <a:pt x="59" y="102"/>
                </a:lnTo>
                <a:lnTo>
                  <a:pt x="60" y="100"/>
                </a:lnTo>
                <a:lnTo>
                  <a:pt x="61" y="97"/>
                </a:lnTo>
                <a:lnTo>
                  <a:pt x="62" y="95"/>
                </a:lnTo>
                <a:lnTo>
                  <a:pt x="64" y="90"/>
                </a:lnTo>
                <a:lnTo>
                  <a:pt x="65" y="89"/>
                </a:lnTo>
                <a:lnTo>
                  <a:pt x="66" y="89"/>
                </a:lnTo>
                <a:lnTo>
                  <a:pt x="67" y="82"/>
                </a:lnTo>
                <a:lnTo>
                  <a:pt x="69" y="91"/>
                </a:lnTo>
                <a:lnTo>
                  <a:pt x="70" y="99"/>
                </a:lnTo>
                <a:lnTo>
                  <a:pt x="71" y="102"/>
                </a:lnTo>
                <a:lnTo>
                  <a:pt x="72" y="106"/>
                </a:lnTo>
                <a:lnTo>
                  <a:pt x="74" y="105"/>
                </a:lnTo>
                <a:lnTo>
                  <a:pt x="75" y="105"/>
                </a:lnTo>
                <a:lnTo>
                  <a:pt x="76" y="105"/>
                </a:lnTo>
                <a:lnTo>
                  <a:pt x="77" y="102"/>
                </a:lnTo>
                <a:lnTo>
                  <a:pt x="79" y="102"/>
                </a:lnTo>
                <a:lnTo>
                  <a:pt x="80" y="101"/>
                </a:lnTo>
                <a:lnTo>
                  <a:pt x="81" y="97"/>
                </a:lnTo>
                <a:lnTo>
                  <a:pt x="82" y="95"/>
                </a:lnTo>
                <a:lnTo>
                  <a:pt x="84" y="95"/>
                </a:lnTo>
                <a:lnTo>
                  <a:pt x="85" y="97"/>
                </a:lnTo>
                <a:lnTo>
                  <a:pt x="86" y="99"/>
                </a:lnTo>
                <a:lnTo>
                  <a:pt x="87" y="102"/>
                </a:lnTo>
                <a:lnTo>
                  <a:pt x="89" y="102"/>
                </a:lnTo>
                <a:lnTo>
                  <a:pt x="90" y="101"/>
                </a:lnTo>
                <a:lnTo>
                  <a:pt x="91" y="102"/>
                </a:lnTo>
                <a:lnTo>
                  <a:pt x="92" y="100"/>
                </a:lnTo>
                <a:lnTo>
                  <a:pt x="94" y="100"/>
                </a:lnTo>
                <a:lnTo>
                  <a:pt x="95" y="99"/>
                </a:lnTo>
                <a:lnTo>
                  <a:pt x="96" y="96"/>
                </a:lnTo>
                <a:lnTo>
                  <a:pt x="97" y="94"/>
                </a:lnTo>
                <a:lnTo>
                  <a:pt x="99" y="91"/>
                </a:lnTo>
                <a:lnTo>
                  <a:pt x="100" y="87"/>
                </a:lnTo>
                <a:lnTo>
                  <a:pt x="101" y="90"/>
                </a:lnTo>
                <a:lnTo>
                  <a:pt x="102" y="87"/>
                </a:lnTo>
                <a:lnTo>
                  <a:pt x="104" y="89"/>
                </a:lnTo>
                <a:lnTo>
                  <a:pt x="105" y="89"/>
                </a:lnTo>
                <a:lnTo>
                  <a:pt x="106" y="86"/>
                </a:lnTo>
                <a:lnTo>
                  <a:pt x="107" y="86"/>
                </a:lnTo>
                <a:lnTo>
                  <a:pt x="109" y="85"/>
                </a:lnTo>
                <a:lnTo>
                  <a:pt x="110" y="85"/>
                </a:lnTo>
                <a:lnTo>
                  <a:pt x="111" y="82"/>
                </a:lnTo>
                <a:lnTo>
                  <a:pt x="112" y="84"/>
                </a:lnTo>
                <a:lnTo>
                  <a:pt x="114" y="80"/>
                </a:lnTo>
                <a:lnTo>
                  <a:pt x="115" y="74"/>
                </a:lnTo>
                <a:lnTo>
                  <a:pt x="116" y="71"/>
                </a:lnTo>
                <a:lnTo>
                  <a:pt x="117" y="71"/>
                </a:lnTo>
                <a:lnTo>
                  <a:pt x="119" y="71"/>
                </a:lnTo>
                <a:lnTo>
                  <a:pt x="120" y="72"/>
                </a:lnTo>
                <a:lnTo>
                  <a:pt x="121" y="80"/>
                </a:lnTo>
                <a:lnTo>
                  <a:pt x="122" y="86"/>
                </a:lnTo>
                <a:lnTo>
                  <a:pt x="124" y="90"/>
                </a:lnTo>
                <a:lnTo>
                  <a:pt x="125" y="96"/>
                </a:lnTo>
                <a:lnTo>
                  <a:pt x="126" y="105"/>
                </a:lnTo>
                <a:lnTo>
                  <a:pt x="127" y="111"/>
                </a:lnTo>
                <a:lnTo>
                  <a:pt x="129" y="110"/>
                </a:lnTo>
                <a:lnTo>
                  <a:pt x="130" y="99"/>
                </a:lnTo>
                <a:lnTo>
                  <a:pt x="131" y="89"/>
                </a:lnTo>
                <a:lnTo>
                  <a:pt x="132" y="81"/>
                </a:lnTo>
                <a:lnTo>
                  <a:pt x="134" y="70"/>
                </a:lnTo>
                <a:lnTo>
                  <a:pt x="135" y="61"/>
                </a:lnTo>
                <a:lnTo>
                  <a:pt x="136" y="55"/>
                </a:lnTo>
                <a:lnTo>
                  <a:pt x="137" y="52"/>
                </a:lnTo>
                <a:lnTo>
                  <a:pt x="139" y="51"/>
                </a:lnTo>
                <a:lnTo>
                  <a:pt x="140" y="49"/>
                </a:lnTo>
                <a:lnTo>
                  <a:pt x="141" y="50"/>
                </a:lnTo>
                <a:lnTo>
                  <a:pt x="142" y="52"/>
                </a:lnTo>
                <a:lnTo>
                  <a:pt x="144" y="60"/>
                </a:lnTo>
                <a:lnTo>
                  <a:pt x="145" y="69"/>
                </a:lnTo>
                <a:lnTo>
                  <a:pt x="146" y="81"/>
                </a:lnTo>
                <a:lnTo>
                  <a:pt x="147" y="89"/>
                </a:lnTo>
                <a:lnTo>
                  <a:pt x="149" y="89"/>
                </a:lnTo>
                <a:lnTo>
                  <a:pt x="150" y="79"/>
                </a:lnTo>
                <a:lnTo>
                  <a:pt x="151" y="60"/>
                </a:lnTo>
                <a:lnTo>
                  <a:pt x="152" y="41"/>
                </a:lnTo>
                <a:lnTo>
                  <a:pt x="154" y="30"/>
                </a:lnTo>
                <a:lnTo>
                  <a:pt x="155" y="20"/>
                </a:lnTo>
                <a:lnTo>
                  <a:pt x="156" y="9"/>
                </a:lnTo>
                <a:lnTo>
                  <a:pt x="157" y="5"/>
                </a:lnTo>
                <a:lnTo>
                  <a:pt x="159" y="0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2" name="Freeform 214"/>
          <p:cNvSpPr>
            <a:spLocks/>
          </p:cNvSpPr>
          <p:nvPr/>
        </p:nvSpPr>
        <p:spPr bwMode="auto">
          <a:xfrm>
            <a:off x="6016625" y="1550988"/>
            <a:ext cx="555625" cy="771525"/>
          </a:xfrm>
          <a:custGeom>
            <a:avLst/>
            <a:gdLst/>
            <a:ahLst/>
            <a:cxnLst>
              <a:cxn ang="0">
                <a:pos x="2" y="108"/>
              </a:cxn>
              <a:cxn ang="0">
                <a:pos x="6" y="124"/>
              </a:cxn>
              <a:cxn ang="0">
                <a:pos x="10" y="139"/>
              </a:cxn>
              <a:cxn ang="0">
                <a:pos x="13" y="113"/>
              </a:cxn>
              <a:cxn ang="0">
                <a:pos x="17" y="75"/>
              </a:cxn>
              <a:cxn ang="0">
                <a:pos x="21" y="44"/>
              </a:cxn>
              <a:cxn ang="0">
                <a:pos x="25" y="43"/>
              </a:cxn>
              <a:cxn ang="0">
                <a:pos x="28" y="38"/>
              </a:cxn>
              <a:cxn ang="0">
                <a:pos x="32" y="49"/>
              </a:cxn>
              <a:cxn ang="0">
                <a:pos x="36" y="70"/>
              </a:cxn>
              <a:cxn ang="0">
                <a:pos x="40" y="98"/>
              </a:cxn>
              <a:cxn ang="0">
                <a:pos x="43" y="119"/>
              </a:cxn>
              <a:cxn ang="0">
                <a:pos x="47" y="150"/>
              </a:cxn>
              <a:cxn ang="0">
                <a:pos x="51" y="164"/>
              </a:cxn>
              <a:cxn ang="0">
                <a:pos x="55" y="115"/>
              </a:cxn>
              <a:cxn ang="0">
                <a:pos x="58" y="80"/>
              </a:cxn>
              <a:cxn ang="0">
                <a:pos x="62" y="77"/>
              </a:cxn>
              <a:cxn ang="0">
                <a:pos x="66" y="102"/>
              </a:cxn>
              <a:cxn ang="0">
                <a:pos x="70" y="139"/>
              </a:cxn>
              <a:cxn ang="0">
                <a:pos x="73" y="182"/>
              </a:cxn>
              <a:cxn ang="0">
                <a:pos x="77" y="210"/>
              </a:cxn>
              <a:cxn ang="0">
                <a:pos x="81" y="204"/>
              </a:cxn>
              <a:cxn ang="0">
                <a:pos x="85" y="189"/>
              </a:cxn>
              <a:cxn ang="0">
                <a:pos x="88" y="173"/>
              </a:cxn>
              <a:cxn ang="0">
                <a:pos x="92" y="169"/>
              </a:cxn>
              <a:cxn ang="0">
                <a:pos x="96" y="195"/>
              </a:cxn>
              <a:cxn ang="0">
                <a:pos x="100" y="198"/>
              </a:cxn>
              <a:cxn ang="0">
                <a:pos x="103" y="164"/>
              </a:cxn>
              <a:cxn ang="0">
                <a:pos x="107" y="142"/>
              </a:cxn>
              <a:cxn ang="0">
                <a:pos x="111" y="143"/>
              </a:cxn>
              <a:cxn ang="0">
                <a:pos x="115" y="160"/>
              </a:cxn>
              <a:cxn ang="0">
                <a:pos x="118" y="184"/>
              </a:cxn>
              <a:cxn ang="0">
                <a:pos x="122" y="205"/>
              </a:cxn>
              <a:cxn ang="0">
                <a:pos x="126" y="204"/>
              </a:cxn>
              <a:cxn ang="0">
                <a:pos x="130" y="197"/>
              </a:cxn>
              <a:cxn ang="0">
                <a:pos x="133" y="195"/>
              </a:cxn>
              <a:cxn ang="0">
                <a:pos x="137" y="192"/>
              </a:cxn>
              <a:cxn ang="0">
                <a:pos x="141" y="203"/>
              </a:cxn>
              <a:cxn ang="0">
                <a:pos x="145" y="203"/>
              </a:cxn>
              <a:cxn ang="0">
                <a:pos x="148" y="205"/>
              </a:cxn>
              <a:cxn ang="0">
                <a:pos x="152" y="217"/>
              </a:cxn>
              <a:cxn ang="0">
                <a:pos x="156" y="217"/>
              </a:cxn>
            </a:cxnLst>
            <a:rect l="0" t="0" r="r" b="b"/>
            <a:pathLst>
              <a:path w="158" h="219">
                <a:moveTo>
                  <a:pt x="0" y="108"/>
                </a:moveTo>
                <a:lnTo>
                  <a:pt x="1" y="108"/>
                </a:lnTo>
                <a:lnTo>
                  <a:pt x="2" y="108"/>
                </a:lnTo>
                <a:lnTo>
                  <a:pt x="3" y="112"/>
                </a:lnTo>
                <a:lnTo>
                  <a:pt x="5" y="118"/>
                </a:lnTo>
                <a:lnTo>
                  <a:pt x="6" y="124"/>
                </a:lnTo>
                <a:lnTo>
                  <a:pt x="7" y="135"/>
                </a:lnTo>
                <a:lnTo>
                  <a:pt x="8" y="134"/>
                </a:lnTo>
                <a:lnTo>
                  <a:pt x="10" y="139"/>
                </a:lnTo>
                <a:lnTo>
                  <a:pt x="11" y="130"/>
                </a:lnTo>
                <a:lnTo>
                  <a:pt x="12" y="128"/>
                </a:lnTo>
                <a:lnTo>
                  <a:pt x="13" y="113"/>
                </a:lnTo>
                <a:lnTo>
                  <a:pt x="15" y="107"/>
                </a:lnTo>
                <a:lnTo>
                  <a:pt x="16" y="84"/>
                </a:lnTo>
                <a:lnTo>
                  <a:pt x="17" y="75"/>
                </a:lnTo>
                <a:lnTo>
                  <a:pt x="18" y="34"/>
                </a:lnTo>
                <a:lnTo>
                  <a:pt x="20" y="0"/>
                </a:lnTo>
                <a:lnTo>
                  <a:pt x="21" y="44"/>
                </a:lnTo>
                <a:lnTo>
                  <a:pt x="22" y="43"/>
                </a:lnTo>
                <a:lnTo>
                  <a:pt x="23" y="43"/>
                </a:lnTo>
                <a:lnTo>
                  <a:pt x="25" y="43"/>
                </a:lnTo>
                <a:lnTo>
                  <a:pt x="26" y="32"/>
                </a:lnTo>
                <a:lnTo>
                  <a:pt x="27" y="35"/>
                </a:lnTo>
                <a:lnTo>
                  <a:pt x="28" y="38"/>
                </a:lnTo>
                <a:lnTo>
                  <a:pt x="30" y="45"/>
                </a:lnTo>
                <a:lnTo>
                  <a:pt x="31" y="44"/>
                </a:lnTo>
                <a:lnTo>
                  <a:pt x="32" y="49"/>
                </a:lnTo>
                <a:lnTo>
                  <a:pt x="33" y="54"/>
                </a:lnTo>
                <a:lnTo>
                  <a:pt x="35" y="63"/>
                </a:lnTo>
                <a:lnTo>
                  <a:pt x="36" y="70"/>
                </a:lnTo>
                <a:lnTo>
                  <a:pt x="37" y="80"/>
                </a:lnTo>
                <a:lnTo>
                  <a:pt x="38" y="89"/>
                </a:lnTo>
                <a:lnTo>
                  <a:pt x="40" y="98"/>
                </a:lnTo>
                <a:lnTo>
                  <a:pt x="41" y="104"/>
                </a:lnTo>
                <a:lnTo>
                  <a:pt x="42" y="110"/>
                </a:lnTo>
                <a:lnTo>
                  <a:pt x="43" y="119"/>
                </a:lnTo>
                <a:lnTo>
                  <a:pt x="45" y="125"/>
                </a:lnTo>
                <a:lnTo>
                  <a:pt x="46" y="140"/>
                </a:lnTo>
                <a:lnTo>
                  <a:pt x="47" y="150"/>
                </a:lnTo>
                <a:lnTo>
                  <a:pt x="48" y="162"/>
                </a:lnTo>
                <a:lnTo>
                  <a:pt x="50" y="164"/>
                </a:lnTo>
                <a:lnTo>
                  <a:pt x="51" y="164"/>
                </a:lnTo>
                <a:lnTo>
                  <a:pt x="52" y="155"/>
                </a:lnTo>
                <a:lnTo>
                  <a:pt x="53" y="133"/>
                </a:lnTo>
                <a:lnTo>
                  <a:pt x="55" y="115"/>
                </a:lnTo>
                <a:lnTo>
                  <a:pt x="56" y="98"/>
                </a:lnTo>
                <a:lnTo>
                  <a:pt x="57" y="87"/>
                </a:lnTo>
                <a:lnTo>
                  <a:pt x="58" y="80"/>
                </a:lnTo>
                <a:lnTo>
                  <a:pt x="60" y="78"/>
                </a:lnTo>
                <a:lnTo>
                  <a:pt x="61" y="77"/>
                </a:lnTo>
                <a:lnTo>
                  <a:pt x="62" y="77"/>
                </a:lnTo>
                <a:lnTo>
                  <a:pt x="63" y="87"/>
                </a:lnTo>
                <a:lnTo>
                  <a:pt x="65" y="93"/>
                </a:lnTo>
                <a:lnTo>
                  <a:pt x="66" y="102"/>
                </a:lnTo>
                <a:lnTo>
                  <a:pt x="67" y="113"/>
                </a:lnTo>
                <a:lnTo>
                  <a:pt x="68" y="128"/>
                </a:lnTo>
                <a:lnTo>
                  <a:pt x="70" y="139"/>
                </a:lnTo>
                <a:lnTo>
                  <a:pt x="71" y="157"/>
                </a:lnTo>
                <a:lnTo>
                  <a:pt x="72" y="170"/>
                </a:lnTo>
                <a:lnTo>
                  <a:pt x="73" y="182"/>
                </a:lnTo>
                <a:lnTo>
                  <a:pt x="75" y="194"/>
                </a:lnTo>
                <a:lnTo>
                  <a:pt x="76" y="203"/>
                </a:lnTo>
                <a:lnTo>
                  <a:pt x="77" y="210"/>
                </a:lnTo>
                <a:lnTo>
                  <a:pt x="78" y="209"/>
                </a:lnTo>
                <a:lnTo>
                  <a:pt x="80" y="208"/>
                </a:lnTo>
                <a:lnTo>
                  <a:pt x="81" y="204"/>
                </a:lnTo>
                <a:lnTo>
                  <a:pt x="82" y="195"/>
                </a:lnTo>
                <a:lnTo>
                  <a:pt x="83" y="194"/>
                </a:lnTo>
                <a:lnTo>
                  <a:pt x="85" y="189"/>
                </a:lnTo>
                <a:lnTo>
                  <a:pt x="86" y="184"/>
                </a:lnTo>
                <a:lnTo>
                  <a:pt x="87" y="180"/>
                </a:lnTo>
                <a:lnTo>
                  <a:pt x="88" y="173"/>
                </a:lnTo>
                <a:lnTo>
                  <a:pt x="90" y="169"/>
                </a:lnTo>
                <a:lnTo>
                  <a:pt x="91" y="167"/>
                </a:lnTo>
                <a:lnTo>
                  <a:pt x="92" y="169"/>
                </a:lnTo>
                <a:lnTo>
                  <a:pt x="93" y="179"/>
                </a:lnTo>
                <a:lnTo>
                  <a:pt x="95" y="187"/>
                </a:lnTo>
                <a:lnTo>
                  <a:pt x="96" y="195"/>
                </a:lnTo>
                <a:lnTo>
                  <a:pt x="97" y="203"/>
                </a:lnTo>
                <a:lnTo>
                  <a:pt x="98" y="204"/>
                </a:lnTo>
                <a:lnTo>
                  <a:pt x="100" y="198"/>
                </a:lnTo>
                <a:lnTo>
                  <a:pt x="101" y="187"/>
                </a:lnTo>
                <a:lnTo>
                  <a:pt x="102" y="174"/>
                </a:lnTo>
                <a:lnTo>
                  <a:pt x="103" y="164"/>
                </a:lnTo>
                <a:lnTo>
                  <a:pt x="105" y="153"/>
                </a:lnTo>
                <a:lnTo>
                  <a:pt x="106" y="147"/>
                </a:lnTo>
                <a:lnTo>
                  <a:pt x="107" y="142"/>
                </a:lnTo>
                <a:lnTo>
                  <a:pt x="108" y="139"/>
                </a:lnTo>
                <a:lnTo>
                  <a:pt x="110" y="139"/>
                </a:lnTo>
                <a:lnTo>
                  <a:pt x="111" y="143"/>
                </a:lnTo>
                <a:lnTo>
                  <a:pt x="112" y="147"/>
                </a:lnTo>
                <a:lnTo>
                  <a:pt x="113" y="157"/>
                </a:lnTo>
                <a:lnTo>
                  <a:pt x="115" y="160"/>
                </a:lnTo>
                <a:lnTo>
                  <a:pt x="116" y="165"/>
                </a:lnTo>
                <a:lnTo>
                  <a:pt x="117" y="175"/>
                </a:lnTo>
                <a:lnTo>
                  <a:pt x="118" y="184"/>
                </a:lnTo>
                <a:lnTo>
                  <a:pt x="120" y="194"/>
                </a:lnTo>
                <a:lnTo>
                  <a:pt x="121" y="199"/>
                </a:lnTo>
                <a:lnTo>
                  <a:pt x="122" y="205"/>
                </a:lnTo>
                <a:lnTo>
                  <a:pt x="123" y="209"/>
                </a:lnTo>
                <a:lnTo>
                  <a:pt x="125" y="207"/>
                </a:lnTo>
                <a:lnTo>
                  <a:pt x="126" y="204"/>
                </a:lnTo>
                <a:lnTo>
                  <a:pt x="127" y="200"/>
                </a:lnTo>
                <a:lnTo>
                  <a:pt x="128" y="199"/>
                </a:lnTo>
                <a:lnTo>
                  <a:pt x="130" y="197"/>
                </a:lnTo>
                <a:lnTo>
                  <a:pt x="131" y="195"/>
                </a:lnTo>
                <a:lnTo>
                  <a:pt x="132" y="198"/>
                </a:lnTo>
                <a:lnTo>
                  <a:pt x="133" y="195"/>
                </a:lnTo>
                <a:lnTo>
                  <a:pt x="135" y="193"/>
                </a:lnTo>
                <a:lnTo>
                  <a:pt x="136" y="193"/>
                </a:lnTo>
                <a:lnTo>
                  <a:pt x="137" y="192"/>
                </a:lnTo>
                <a:lnTo>
                  <a:pt x="138" y="195"/>
                </a:lnTo>
                <a:lnTo>
                  <a:pt x="140" y="199"/>
                </a:lnTo>
                <a:lnTo>
                  <a:pt x="141" y="203"/>
                </a:lnTo>
                <a:lnTo>
                  <a:pt x="142" y="205"/>
                </a:lnTo>
                <a:lnTo>
                  <a:pt x="143" y="204"/>
                </a:lnTo>
                <a:lnTo>
                  <a:pt x="145" y="203"/>
                </a:lnTo>
                <a:lnTo>
                  <a:pt x="146" y="200"/>
                </a:lnTo>
                <a:lnTo>
                  <a:pt x="147" y="204"/>
                </a:lnTo>
                <a:lnTo>
                  <a:pt x="148" y="205"/>
                </a:lnTo>
                <a:lnTo>
                  <a:pt x="150" y="212"/>
                </a:lnTo>
                <a:lnTo>
                  <a:pt x="151" y="214"/>
                </a:lnTo>
                <a:lnTo>
                  <a:pt x="152" y="217"/>
                </a:lnTo>
                <a:lnTo>
                  <a:pt x="153" y="219"/>
                </a:lnTo>
                <a:lnTo>
                  <a:pt x="155" y="215"/>
                </a:lnTo>
                <a:lnTo>
                  <a:pt x="156" y="217"/>
                </a:lnTo>
                <a:lnTo>
                  <a:pt x="157" y="212"/>
                </a:lnTo>
                <a:lnTo>
                  <a:pt x="158" y="209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3" name="Freeform 215"/>
          <p:cNvSpPr>
            <a:spLocks/>
          </p:cNvSpPr>
          <p:nvPr/>
        </p:nvSpPr>
        <p:spPr bwMode="auto">
          <a:xfrm>
            <a:off x="6572250" y="2198688"/>
            <a:ext cx="560388" cy="138112"/>
          </a:xfrm>
          <a:custGeom>
            <a:avLst/>
            <a:gdLst/>
            <a:ahLst/>
            <a:cxnLst>
              <a:cxn ang="0">
                <a:pos x="3" y="20"/>
              </a:cxn>
              <a:cxn ang="0">
                <a:pos x="7" y="15"/>
              </a:cxn>
              <a:cxn ang="0">
                <a:pos x="10" y="18"/>
              </a:cxn>
              <a:cxn ang="0">
                <a:pos x="14" y="15"/>
              </a:cxn>
              <a:cxn ang="0">
                <a:pos x="18" y="18"/>
              </a:cxn>
              <a:cxn ang="0">
                <a:pos x="22" y="25"/>
              </a:cxn>
              <a:cxn ang="0">
                <a:pos x="25" y="29"/>
              </a:cxn>
              <a:cxn ang="0">
                <a:pos x="29" y="33"/>
              </a:cxn>
              <a:cxn ang="0">
                <a:pos x="33" y="31"/>
              </a:cxn>
              <a:cxn ang="0">
                <a:pos x="37" y="30"/>
              </a:cxn>
              <a:cxn ang="0">
                <a:pos x="40" y="33"/>
              </a:cxn>
              <a:cxn ang="0">
                <a:pos x="44" y="31"/>
              </a:cxn>
              <a:cxn ang="0">
                <a:pos x="48" y="30"/>
              </a:cxn>
              <a:cxn ang="0">
                <a:pos x="52" y="30"/>
              </a:cxn>
              <a:cxn ang="0">
                <a:pos x="55" y="28"/>
              </a:cxn>
              <a:cxn ang="0">
                <a:pos x="59" y="26"/>
              </a:cxn>
              <a:cxn ang="0">
                <a:pos x="63" y="26"/>
              </a:cxn>
              <a:cxn ang="0">
                <a:pos x="67" y="18"/>
              </a:cxn>
              <a:cxn ang="0">
                <a:pos x="70" y="6"/>
              </a:cxn>
              <a:cxn ang="0">
                <a:pos x="74" y="4"/>
              </a:cxn>
              <a:cxn ang="0">
                <a:pos x="78" y="14"/>
              </a:cxn>
              <a:cxn ang="0">
                <a:pos x="82" y="15"/>
              </a:cxn>
              <a:cxn ang="0">
                <a:pos x="85" y="1"/>
              </a:cxn>
              <a:cxn ang="0">
                <a:pos x="89" y="19"/>
              </a:cxn>
              <a:cxn ang="0">
                <a:pos x="93" y="29"/>
              </a:cxn>
              <a:cxn ang="0">
                <a:pos x="97" y="28"/>
              </a:cxn>
              <a:cxn ang="0">
                <a:pos x="100" y="34"/>
              </a:cxn>
              <a:cxn ang="0">
                <a:pos x="104" y="28"/>
              </a:cxn>
              <a:cxn ang="0">
                <a:pos x="108" y="35"/>
              </a:cxn>
              <a:cxn ang="0">
                <a:pos x="112" y="39"/>
              </a:cxn>
              <a:cxn ang="0">
                <a:pos x="115" y="31"/>
              </a:cxn>
              <a:cxn ang="0">
                <a:pos x="119" y="29"/>
              </a:cxn>
              <a:cxn ang="0">
                <a:pos x="123" y="25"/>
              </a:cxn>
              <a:cxn ang="0">
                <a:pos x="127" y="31"/>
              </a:cxn>
              <a:cxn ang="0">
                <a:pos x="130" y="34"/>
              </a:cxn>
              <a:cxn ang="0">
                <a:pos x="134" y="26"/>
              </a:cxn>
              <a:cxn ang="0">
                <a:pos x="138" y="25"/>
              </a:cxn>
              <a:cxn ang="0">
                <a:pos x="142" y="25"/>
              </a:cxn>
              <a:cxn ang="0">
                <a:pos x="145" y="13"/>
              </a:cxn>
              <a:cxn ang="0">
                <a:pos x="149" y="11"/>
              </a:cxn>
              <a:cxn ang="0">
                <a:pos x="153" y="3"/>
              </a:cxn>
              <a:cxn ang="0">
                <a:pos x="157" y="4"/>
              </a:cxn>
            </a:cxnLst>
            <a:rect l="0" t="0" r="r" b="b"/>
            <a:pathLst>
              <a:path w="159" h="39">
                <a:moveTo>
                  <a:pt x="0" y="25"/>
                </a:moveTo>
                <a:lnTo>
                  <a:pt x="2" y="24"/>
                </a:lnTo>
                <a:lnTo>
                  <a:pt x="3" y="20"/>
                </a:lnTo>
                <a:lnTo>
                  <a:pt x="4" y="21"/>
                </a:lnTo>
                <a:lnTo>
                  <a:pt x="5" y="18"/>
                </a:lnTo>
                <a:lnTo>
                  <a:pt x="7" y="15"/>
                </a:lnTo>
                <a:lnTo>
                  <a:pt x="8" y="16"/>
                </a:lnTo>
                <a:lnTo>
                  <a:pt x="9" y="15"/>
                </a:lnTo>
                <a:lnTo>
                  <a:pt x="10" y="18"/>
                </a:lnTo>
                <a:lnTo>
                  <a:pt x="12" y="15"/>
                </a:lnTo>
                <a:lnTo>
                  <a:pt x="13" y="15"/>
                </a:lnTo>
                <a:lnTo>
                  <a:pt x="14" y="15"/>
                </a:lnTo>
                <a:lnTo>
                  <a:pt x="15" y="15"/>
                </a:lnTo>
                <a:lnTo>
                  <a:pt x="17" y="18"/>
                </a:lnTo>
                <a:lnTo>
                  <a:pt x="18" y="18"/>
                </a:lnTo>
                <a:lnTo>
                  <a:pt x="19" y="26"/>
                </a:lnTo>
                <a:lnTo>
                  <a:pt x="20" y="25"/>
                </a:lnTo>
                <a:lnTo>
                  <a:pt x="22" y="25"/>
                </a:lnTo>
                <a:lnTo>
                  <a:pt x="23" y="26"/>
                </a:lnTo>
                <a:lnTo>
                  <a:pt x="24" y="28"/>
                </a:lnTo>
                <a:lnTo>
                  <a:pt x="25" y="29"/>
                </a:lnTo>
                <a:lnTo>
                  <a:pt x="27" y="30"/>
                </a:lnTo>
                <a:lnTo>
                  <a:pt x="28" y="29"/>
                </a:lnTo>
                <a:lnTo>
                  <a:pt x="29" y="33"/>
                </a:lnTo>
                <a:lnTo>
                  <a:pt x="30" y="30"/>
                </a:lnTo>
                <a:lnTo>
                  <a:pt x="32" y="30"/>
                </a:lnTo>
                <a:lnTo>
                  <a:pt x="33" y="31"/>
                </a:lnTo>
                <a:lnTo>
                  <a:pt x="34" y="29"/>
                </a:lnTo>
                <a:lnTo>
                  <a:pt x="35" y="29"/>
                </a:lnTo>
                <a:lnTo>
                  <a:pt x="37" y="30"/>
                </a:lnTo>
                <a:lnTo>
                  <a:pt x="38" y="30"/>
                </a:lnTo>
                <a:lnTo>
                  <a:pt x="39" y="30"/>
                </a:lnTo>
                <a:lnTo>
                  <a:pt x="40" y="33"/>
                </a:lnTo>
                <a:lnTo>
                  <a:pt x="42" y="33"/>
                </a:lnTo>
                <a:lnTo>
                  <a:pt x="43" y="34"/>
                </a:lnTo>
                <a:lnTo>
                  <a:pt x="44" y="31"/>
                </a:lnTo>
                <a:lnTo>
                  <a:pt x="45" y="30"/>
                </a:lnTo>
                <a:lnTo>
                  <a:pt x="47" y="31"/>
                </a:lnTo>
                <a:lnTo>
                  <a:pt x="48" y="30"/>
                </a:lnTo>
                <a:lnTo>
                  <a:pt x="49" y="30"/>
                </a:lnTo>
                <a:lnTo>
                  <a:pt x="50" y="28"/>
                </a:lnTo>
                <a:lnTo>
                  <a:pt x="52" y="30"/>
                </a:lnTo>
                <a:lnTo>
                  <a:pt x="53" y="30"/>
                </a:lnTo>
                <a:lnTo>
                  <a:pt x="54" y="28"/>
                </a:lnTo>
                <a:lnTo>
                  <a:pt x="55" y="28"/>
                </a:lnTo>
                <a:lnTo>
                  <a:pt x="57" y="26"/>
                </a:lnTo>
                <a:lnTo>
                  <a:pt x="58" y="25"/>
                </a:lnTo>
                <a:lnTo>
                  <a:pt x="59" y="26"/>
                </a:lnTo>
                <a:lnTo>
                  <a:pt x="60" y="23"/>
                </a:lnTo>
                <a:lnTo>
                  <a:pt x="62" y="24"/>
                </a:lnTo>
                <a:lnTo>
                  <a:pt x="63" y="26"/>
                </a:lnTo>
                <a:lnTo>
                  <a:pt x="64" y="24"/>
                </a:lnTo>
                <a:lnTo>
                  <a:pt x="65" y="20"/>
                </a:lnTo>
                <a:lnTo>
                  <a:pt x="67" y="18"/>
                </a:lnTo>
                <a:lnTo>
                  <a:pt x="68" y="13"/>
                </a:lnTo>
                <a:lnTo>
                  <a:pt x="69" y="8"/>
                </a:lnTo>
                <a:lnTo>
                  <a:pt x="70" y="6"/>
                </a:lnTo>
                <a:lnTo>
                  <a:pt x="72" y="5"/>
                </a:lnTo>
                <a:lnTo>
                  <a:pt x="73" y="3"/>
                </a:lnTo>
                <a:lnTo>
                  <a:pt x="74" y="4"/>
                </a:lnTo>
                <a:lnTo>
                  <a:pt x="75" y="8"/>
                </a:lnTo>
                <a:lnTo>
                  <a:pt x="77" y="10"/>
                </a:lnTo>
                <a:lnTo>
                  <a:pt x="78" y="14"/>
                </a:lnTo>
                <a:lnTo>
                  <a:pt x="79" y="24"/>
                </a:lnTo>
                <a:lnTo>
                  <a:pt x="80" y="23"/>
                </a:lnTo>
                <a:lnTo>
                  <a:pt x="82" y="15"/>
                </a:lnTo>
                <a:lnTo>
                  <a:pt x="83" y="15"/>
                </a:lnTo>
                <a:lnTo>
                  <a:pt x="84" y="3"/>
                </a:lnTo>
                <a:lnTo>
                  <a:pt x="85" y="1"/>
                </a:lnTo>
                <a:lnTo>
                  <a:pt x="87" y="15"/>
                </a:lnTo>
                <a:lnTo>
                  <a:pt x="88" y="14"/>
                </a:lnTo>
                <a:lnTo>
                  <a:pt x="89" y="19"/>
                </a:lnTo>
                <a:lnTo>
                  <a:pt x="90" y="21"/>
                </a:lnTo>
                <a:lnTo>
                  <a:pt x="92" y="25"/>
                </a:lnTo>
                <a:lnTo>
                  <a:pt x="93" y="29"/>
                </a:lnTo>
                <a:lnTo>
                  <a:pt x="94" y="26"/>
                </a:lnTo>
                <a:lnTo>
                  <a:pt x="95" y="29"/>
                </a:lnTo>
                <a:lnTo>
                  <a:pt x="97" y="28"/>
                </a:lnTo>
                <a:lnTo>
                  <a:pt x="98" y="34"/>
                </a:lnTo>
                <a:lnTo>
                  <a:pt x="99" y="34"/>
                </a:lnTo>
                <a:lnTo>
                  <a:pt x="100" y="34"/>
                </a:lnTo>
                <a:lnTo>
                  <a:pt x="102" y="30"/>
                </a:lnTo>
                <a:lnTo>
                  <a:pt x="103" y="30"/>
                </a:lnTo>
                <a:lnTo>
                  <a:pt x="104" y="28"/>
                </a:lnTo>
                <a:lnTo>
                  <a:pt x="105" y="31"/>
                </a:lnTo>
                <a:lnTo>
                  <a:pt x="107" y="34"/>
                </a:lnTo>
                <a:lnTo>
                  <a:pt x="108" y="35"/>
                </a:lnTo>
                <a:lnTo>
                  <a:pt x="109" y="34"/>
                </a:lnTo>
                <a:lnTo>
                  <a:pt x="110" y="36"/>
                </a:lnTo>
                <a:lnTo>
                  <a:pt x="112" y="39"/>
                </a:lnTo>
                <a:lnTo>
                  <a:pt x="113" y="39"/>
                </a:lnTo>
                <a:lnTo>
                  <a:pt x="114" y="34"/>
                </a:lnTo>
                <a:lnTo>
                  <a:pt x="115" y="31"/>
                </a:lnTo>
                <a:lnTo>
                  <a:pt x="117" y="30"/>
                </a:lnTo>
                <a:lnTo>
                  <a:pt x="118" y="30"/>
                </a:lnTo>
                <a:lnTo>
                  <a:pt x="119" y="29"/>
                </a:lnTo>
                <a:lnTo>
                  <a:pt x="120" y="26"/>
                </a:lnTo>
                <a:lnTo>
                  <a:pt x="122" y="26"/>
                </a:lnTo>
                <a:lnTo>
                  <a:pt x="123" y="25"/>
                </a:lnTo>
                <a:lnTo>
                  <a:pt x="124" y="26"/>
                </a:lnTo>
                <a:lnTo>
                  <a:pt x="125" y="30"/>
                </a:lnTo>
                <a:lnTo>
                  <a:pt x="127" y="31"/>
                </a:lnTo>
                <a:lnTo>
                  <a:pt x="128" y="34"/>
                </a:lnTo>
                <a:lnTo>
                  <a:pt x="129" y="35"/>
                </a:lnTo>
                <a:lnTo>
                  <a:pt x="130" y="34"/>
                </a:lnTo>
                <a:lnTo>
                  <a:pt x="132" y="34"/>
                </a:lnTo>
                <a:lnTo>
                  <a:pt x="133" y="28"/>
                </a:lnTo>
                <a:lnTo>
                  <a:pt x="134" y="26"/>
                </a:lnTo>
                <a:lnTo>
                  <a:pt x="135" y="26"/>
                </a:lnTo>
                <a:lnTo>
                  <a:pt x="137" y="21"/>
                </a:lnTo>
                <a:lnTo>
                  <a:pt x="138" y="25"/>
                </a:lnTo>
                <a:lnTo>
                  <a:pt x="139" y="24"/>
                </a:lnTo>
                <a:lnTo>
                  <a:pt x="140" y="26"/>
                </a:lnTo>
                <a:lnTo>
                  <a:pt x="142" y="25"/>
                </a:lnTo>
                <a:lnTo>
                  <a:pt x="143" y="21"/>
                </a:lnTo>
                <a:lnTo>
                  <a:pt x="144" y="18"/>
                </a:lnTo>
                <a:lnTo>
                  <a:pt x="145" y="13"/>
                </a:lnTo>
                <a:lnTo>
                  <a:pt x="147" y="10"/>
                </a:lnTo>
                <a:lnTo>
                  <a:pt x="148" y="11"/>
                </a:lnTo>
                <a:lnTo>
                  <a:pt x="149" y="11"/>
                </a:lnTo>
                <a:lnTo>
                  <a:pt x="150" y="10"/>
                </a:lnTo>
                <a:lnTo>
                  <a:pt x="152" y="6"/>
                </a:lnTo>
                <a:lnTo>
                  <a:pt x="153" y="3"/>
                </a:lnTo>
                <a:lnTo>
                  <a:pt x="154" y="0"/>
                </a:lnTo>
                <a:lnTo>
                  <a:pt x="155" y="0"/>
                </a:lnTo>
                <a:lnTo>
                  <a:pt x="157" y="4"/>
                </a:lnTo>
                <a:lnTo>
                  <a:pt x="158" y="5"/>
                </a:lnTo>
                <a:lnTo>
                  <a:pt x="159" y="8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4" name="Freeform 216"/>
          <p:cNvSpPr>
            <a:spLocks/>
          </p:cNvSpPr>
          <p:nvPr/>
        </p:nvSpPr>
        <p:spPr bwMode="auto">
          <a:xfrm>
            <a:off x="7132638" y="1927225"/>
            <a:ext cx="401637" cy="392113"/>
          </a:xfrm>
          <a:custGeom>
            <a:avLst/>
            <a:gdLst/>
            <a:ahLst/>
            <a:cxnLst>
              <a:cxn ang="0">
                <a:pos x="1" y="82"/>
              </a:cxn>
              <a:cxn ang="0">
                <a:pos x="4" y="86"/>
              </a:cxn>
              <a:cxn ang="0">
                <a:pos x="6" y="81"/>
              </a:cxn>
              <a:cxn ang="0">
                <a:pos x="9" y="76"/>
              </a:cxn>
              <a:cxn ang="0">
                <a:pos x="11" y="72"/>
              </a:cxn>
              <a:cxn ang="0">
                <a:pos x="14" y="72"/>
              </a:cxn>
              <a:cxn ang="0">
                <a:pos x="16" y="72"/>
              </a:cxn>
              <a:cxn ang="0">
                <a:pos x="19" y="71"/>
              </a:cxn>
              <a:cxn ang="0">
                <a:pos x="21" y="71"/>
              </a:cxn>
              <a:cxn ang="0">
                <a:pos x="24" y="76"/>
              </a:cxn>
              <a:cxn ang="0">
                <a:pos x="26" y="77"/>
              </a:cxn>
              <a:cxn ang="0">
                <a:pos x="29" y="85"/>
              </a:cxn>
              <a:cxn ang="0">
                <a:pos x="31" y="87"/>
              </a:cxn>
              <a:cxn ang="0">
                <a:pos x="34" y="75"/>
              </a:cxn>
              <a:cxn ang="0">
                <a:pos x="36" y="63"/>
              </a:cxn>
              <a:cxn ang="0">
                <a:pos x="39" y="51"/>
              </a:cxn>
              <a:cxn ang="0">
                <a:pos x="41" y="37"/>
              </a:cxn>
              <a:cxn ang="0">
                <a:pos x="44" y="31"/>
              </a:cxn>
              <a:cxn ang="0">
                <a:pos x="46" y="43"/>
              </a:cxn>
              <a:cxn ang="0">
                <a:pos x="49" y="66"/>
              </a:cxn>
              <a:cxn ang="0">
                <a:pos x="51" y="90"/>
              </a:cxn>
              <a:cxn ang="0">
                <a:pos x="54" y="111"/>
              </a:cxn>
              <a:cxn ang="0">
                <a:pos x="56" y="101"/>
              </a:cxn>
              <a:cxn ang="0">
                <a:pos x="59" y="96"/>
              </a:cxn>
              <a:cxn ang="0">
                <a:pos x="61" y="93"/>
              </a:cxn>
              <a:cxn ang="0">
                <a:pos x="64" y="92"/>
              </a:cxn>
              <a:cxn ang="0">
                <a:pos x="66" y="90"/>
              </a:cxn>
              <a:cxn ang="0">
                <a:pos x="69" y="81"/>
              </a:cxn>
              <a:cxn ang="0">
                <a:pos x="71" y="73"/>
              </a:cxn>
              <a:cxn ang="0">
                <a:pos x="74" y="51"/>
              </a:cxn>
              <a:cxn ang="0">
                <a:pos x="76" y="31"/>
              </a:cxn>
              <a:cxn ang="0">
                <a:pos x="79" y="17"/>
              </a:cxn>
              <a:cxn ang="0">
                <a:pos x="81" y="13"/>
              </a:cxn>
              <a:cxn ang="0">
                <a:pos x="84" y="6"/>
              </a:cxn>
              <a:cxn ang="0">
                <a:pos x="86" y="5"/>
              </a:cxn>
              <a:cxn ang="0">
                <a:pos x="89" y="1"/>
              </a:cxn>
              <a:cxn ang="0">
                <a:pos x="91" y="2"/>
              </a:cxn>
              <a:cxn ang="0">
                <a:pos x="94" y="5"/>
              </a:cxn>
              <a:cxn ang="0">
                <a:pos x="96" y="8"/>
              </a:cxn>
              <a:cxn ang="0">
                <a:pos x="99" y="22"/>
              </a:cxn>
              <a:cxn ang="0">
                <a:pos x="101" y="35"/>
              </a:cxn>
              <a:cxn ang="0">
                <a:pos x="104" y="42"/>
              </a:cxn>
              <a:cxn ang="0">
                <a:pos x="106" y="32"/>
              </a:cxn>
              <a:cxn ang="0">
                <a:pos x="109" y="18"/>
              </a:cxn>
              <a:cxn ang="0">
                <a:pos x="111" y="8"/>
              </a:cxn>
              <a:cxn ang="0">
                <a:pos x="114" y="0"/>
              </a:cxn>
            </a:cxnLst>
            <a:rect l="0" t="0" r="r" b="b"/>
            <a:pathLst>
              <a:path w="114" h="111">
                <a:moveTo>
                  <a:pt x="0" y="85"/>
                </a:moveTo>
                <a:lnTo>
                  <a:pt x="1" y="82"/>
                </a:lnTo>
                <a:lnTo>
                  <a:pt x="3" y="83"/>
                </a:lnTo>
                <a:lnTo>
                  <a:pt x="4" y="86"/>
                </a:lnTo>
                <a:lnTo>
                  <a:pt x="5" y="83"/>
                </a:lnTo>
                <a:lnTo>
                  <a:pt x="6" y="81"/>
                </a:lnTo>
                <a:lnTo>
                  <a:pt x="8" y="77"/>
                </a:lnTo>
                <a:lnTo>
                  <a:pt x="9" y="76"/>
                </a:lnTo>
                <a:lnTo>
                  <a:pt x="10" y="73"/>
                </a:lnTo>
                <a:lnTo>
                  <a:pt x="11" y="72"/>
                </a:lnTo>
                <a:lnTo>
                  <a:pt x="13" y="75"/>
                </a:lnTo>
                <a:lnTo>
                  <a:pt x="14" y="72"/>
                </a:lnTo>
                <a:lnTo>
                  <a:pt x="15" y="71"/>
                </a:lnTo>
                <a:lnTo>
                  <a:pt x="16" y="72"/>
                </a:lnTo>
                <a:lnTo>
                  <a:pt x="18" y="70"/>
                </a:lnTo>
                <a:lnTo>
                  <a:pt x="19" y="71"/>
                </a:lnTo>
                <a:lnTo>
                  <a:pt x="20" y="70"/>
                </a:lnTo>
                <a:lnTo>
                  <a:pt x="21" y="71"/>
                </a:lnTo>
                <a:lnTo>
                  <a:pt x="23" y="75"/>
                </a:lnTo>
                <a:lnTo>
                  <a:pt x="24" y="76"/>
                </a:lnTo>
                <a:lnTo>
                  <a:pt x="25" y="76"/>
                </a:lnTo>
                <a:lnTo>
                  <a:pt x="26" y="77"/>
                </a:lnTo>
                <a:lnTo>
                  <a:pt x="28" y="81"/>
                </a:lnTo>
                <a:lnTo>
                  <a:pt x="29" y="85"/>
                </a:lnTo>
                <a:lnTo>
                  <a:pt x="30" y="88"/>
                </a:lnTo>
                <a:lnTo>
                  <a:pt x="31" y="87"/>
                </a:lnTo>
                <a:lnTo>
                  <a:pt x="33" y="82"/>
                </a:lnTo>
                <a:lnTo>
                  <a:pt x="34" y="75"/>
                </a:lnTo>
                <a:lnTo>
                  <a:pt x="35" y="68"/>
                </a:lnTo>
                <a:lnTo>
                  <a:pt x="36" y="63"/>
                </a:lnTo>
                <a:lnTo>
                  <a:pt x="38" y="58"/>
                </a:lnTo>
                <a:lnTo>
                  <a:pt x="39" y="51"/>
                </a:lnTo>
                <a:lnTo>
                  <a:pt x="40" y="43"/>
                </a:lnTo>
                <a:lnTo>
                  <a:pt x="41" y="37"/>
                </a:lnTo>
                <a:lnTo>
                  <a:pt x="43" y="31"/>
                </a:lnTo>
                <a:lnTo>
                  <a:pt x="44" y="31"/>
                </a:lnTo>
                <a:lnTo>
                  <a:pt x="45" y="35"/>
                </a:lnTo>
                <a:lnTo>
                  <a:pt x="46" y="43"/>
                </a:lnTo>
                <a:lnTo>
                  <a:pt x="48" y="52"/>
                </a:lnTo>
                <a:lnTo>
                  <a:pt x="49" y="66"/>
                </a:lnTo>
                <a:lnTo>
                  <a:pt x="50" y="81"/>
                </a:lnTo>
                <a:lnTo>
                  <a:pt x="51" y="90"/>
                </a:lnTo>
                <a:lnTo>
                  <a:pt x="53" y="101"/>
                </a:lnTo>
                <a:lnTo>
                  <a:pt x="54" y="111"/>
                </a:lnTo>
                <a:lnTo>
                  <a:pt x="55" y="107"/>
                </a:lnTo>
                <a:lnTo>
                  <a:pt x="56" y="101"/>
                </a:lnTo>
                <a:lnTo>
                  <a:pt x="58" y="98"/>
                </a:lnTo>
                <a:lnTo>
                  <a:pt x="59" y="96"/>
                </a:lnTo>
                <a:lnTo>
                  <a:pt x="60" y="96"/>
                </a:lnTo>
                <a:lnTo>
                  <a:pt x="61" y="93"/>
                </a:lnTo>
                <a:lnTo>
                  <a:pt x="63" y="93"/>
                </a:lnTo>
                <a:lnTo>
                  <a:pt x="64" y="92"/>
                </a:lnTo>
                <a:lnTo>
                  <a:pt x="65" y="92"/>
                </a:lnTo>
                <a:lnTo>
                  <a:pt x="66" y="90"/>
                </a:lnTo>
                <a:lnTo>
                  <a:pt x="68" y="83"/>
                </a:lnTo>
                <a:lnTo>
                  <a:pt x="69" y="81"/>
                </a:lnTo>
                <a:lnTo>
                  <a:pt x="70" y="80"/>
                </a:lnTo>
                <a:lnTo>
                  <a:pt x="71" y="73"/>
                </a:lnTo>
                <a:lnTo>
                  <a:pt x="73" y="63"/>
                </a:lnTo>
                <a:lnTo>
                  <a:pt x="74" y="51"/>
                </a:lnTo>
                <a:lnTo>
                  <a:pt x="75" y="42"/>
                </a:lnTo>
                <a:lnTo>
                  <a:pt x="76" y="31"/>
                </a:lnTo>
                <a:lnTo>
                  <a:pt x="78" y="22"/>
                </a:lnTo>
                <a:lnTo>
                  <a:pt x="79" y="17"/>
                </a:lnTo>
                <a:lnTo>
                  <a:pt x="80" y="13"/>
                </a:lnTo>
                <a:lnTo>
                  <a:pt x="81" y="13"/>
                </a:lnTo>
                <a:lnTo>
                  <a:pt x="83" y="10"/>
                </a:lnTo>
                <a:lnTo>
                  <a:pt x="84" y="6"/>
                </a:lnTo>
                <a:lnTo>
                  <a:pt x="85" y="6"/>
                </a:lnTo>
                <a:lnTo>
                  <a:pt x="86" y="5"/>
                </a:lnTo>
                <a:lnTo>
                  <a:pt x="88" y="1"/>
                </a:lnTo>
                <a:lnTo>
                  <a:pt x="89" y="1"/>
                </a:lnTo>
                <a:lnTo>
                  <a:pt x="90" y="0"/>
                </a:lnTo>
                <a:lnTo>
                  <a:pt x="91" y="2"/>
                </a:lnTo>
                <a:lnTo>
                  <a:pt x="93" y="5"/>
                </a:lnTo>
                <a:lnTo>
                  <a:pt x="94" y="5"/>
                </a:lnTo>
                <a:lnTo>
                  <a:pt x="95" y="5"/>
                </a:lnTo>
                <a:lnTo>
                  <a:pt x="96" y="8"/>
                </a:lnTo>
                <a:lnTo>
                  <a:pt x="98" y="16"/>
                </a:lnTo>
                <a:lnTo>
                  <a:pt x="99" y="22"/>
                </a:lnTo>
                <a:lnTo>
                  <a:pt x="100" y="27"/>
                </a:lnTo>
                <a:lnTo>
                  <a:pt x="101" y="35"/>
                </a:lnTo>
                <a:lnTo>
                  <a:pt x="103" y="42"/>
                </a:lnTo>
                <a:lnTo>
                  <a:pt x="104" y="42"/>
                </a:lnTo>
                <a:lnTo>
                  <a:pt x="105" y="41"/>
                </a:lnTo>
                <a:lnTo>
                  <a:pt x="106" y="32"/>
                </a:lnTo>
                <a:lnTo>
                  <a:pt x="108" y="23"/>
                </a:lnTo>
                <a:lnTo>
                  <a:pt x="109" y="18"/>
                </a:lnTo>
                <a:lnTo>
                  <a:pt x="110" y="10"/>
                </a:lnTo>
                <a:lnTo>
                  <a:pt x="111" y="8"/>
                </a:lnTo>
                <a:lnTo>
                  <a:pt x="113" y="0"/>
                </a:lnTo>
                <a:lnTo>
                  <a:pt x="114" y="0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94272" name="Rectangle 218"/>
          <p:cNvSpPr>
            <a:spLocks noChangeArrowheads="1"/>
          </p:cNvSpPr>
          <p:nvPr/>
        </p:nvSpPr>
        <p:spPr bwMode="auto">
          <a:xfrm>
            <a:off x="4051300" y="2543175"/>
            <a:ext cx="9715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Frequency (Hz)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4273" name="Rectangle 219"/>
          <p:cNvSpPr>
            <a:spLocks noChangeArrowheads="1"/>
          </p:cNvSpPr>
          <p:nvPr/>
        </p:nvSpPr>
        <p:spPr bwMode="auto">
          <a:xfrm rot="-5400000">
            <a:off x="363538" y="1493838"/>
            <a:ext cx="325437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|Y(f)|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grpSp>
        <p:nvGrpSpPr>
          <p:cNvPr id="94274" name="Group 170"/>
          <p:cNvGrpSpPr>
            <a:grpSpLocks/>
          </p:cNvGrpSpPr>
          <p:nvPr/>
        </p:nvGrpSpPr>
        <p:grpSpPr bwMode="auto">
          <a:xfrm>
            <a:off x="1603375" y="1266825"/>
            <a:ext cx="2236788" cy="1044575"/>
            <a:chOff x="1536981" y="4029820"/>
            <a:chExt cx="2236176" cy="1376928"/>
          </a:xfrm>
        </p:grpSpPr>
        <p:sp>
          <p:nvSpPr>
            <p:cNvPr id="94338" name="Freeform 205"/>
            <p:cNvSpPr>
              <a:spLocks/>
            </p:cNvSpPr>
            <p:nvPr/>
          </p:nvSpPr>
          <p:spPr bwMode="auto">
            <a:xfrm>
              <a:off x="1536981" y="5283492"/>
              <a:ext cx="559926" cy="123256"/>
            </a:xfrm>
            <a:custGeom>
              <a:avLst/>
              <a:gdLst>
                <a:gd name="T0" fmla="*/ 2147483646 w 159"/>
                <a:gd name="T1" fmla="*/ 2147483646 h 35"/>
                <a:gd name="T2" fmla="*/ 2147483646 w 159"/>
                <a:gd name="T3" fmla="*/ 2147483646 h 35"/>
                <a:gd name="T4" fmla="*/ 2147483646 w 159"/>
                <a:gd name="T5" fmla="*/ 2147483646 h 35"/>
                <a:gd name="T6" fmla="*/ 2147483646 w 159"/>
                <a:gd name="T7" fmla="*/ 2147483646 h 35"/>
                <a:gd name="T8" fmla="*/ 2147483646 w 159"/>
                <a:gd name="T9" fmla="*/ 2147483646 h 35"/>
                <a:gd name="T10" fmla="*/ 2147483646 w 159"/>
                <a:gd name="T11" fmla="*/ 2147483646 h 35"/>
                <a:gd name="T12" fmla="*/ 2147483646 w 159"/>
                <a:gd name="T13" fmla="*/ 2147483646 h 35"/>
                <a:gd name="T14" fmla="*/ 2147483646 w 159"/>
                <a:gd name="T15" fmla="*/ 2147483646 h 35"/>
                <a:gd name="T16" fmla="*/ 2147483646 w 159"/>
                <a:gd name="T17" fmla="*/ 2147483646 h 35"/>
                <a:gd name="T18" fmla="*/ 2147483646 w 159"/>
                <a:gd name="T19" fmla="*/ 2147483646 h 35"/>
                <a:gd name="T20" fmla="*/ 2147483646 w 159"/>
                <a:gd name="T21" fmla="*/ 2147483646 h 35"/>
                <a:gd name="T22" fmla="*/ 2147483646 w 159"/>
                <a:gd name="T23" fmla="*/ 2147483646 h 35"/>
                <a:gd name="T24" fmla="*/ 2147483646 w 159"/>
                <a:gd name="T25" fmla="*/ 2147483646 h 35"/>
                <a:gd name="T26" fmla="*/ 2147483646 w 159"/>
                <a:gd name="T27" fmla="*/ 2147483646 h 35"/>
                <a:gd name="T28" fmla="*/ 2147483646 w 159"/>
                <a:gd name="T29" fmla="*/ 2147483646 h 35"/>
                <a:gd name="T30" fmla="*/ 2147483646 w 159"/>
                <a:gd name="T31" fmla="*/ 2147483646 h 35"/>
                <a:gd name="T32" fmla="*/ 2147483646 w 159"/>
                <a:gd name="T33" fmla="*/ 2147483646 h 35"/>
                <a:gd name="T34" fmla="*/ 2147483646 w 159"/>
                <a:gd name="T35" fmla="*/ 2147483646 h 35"/>
                <a:gd name="T36" fmla="*/ 2147483646 w 159"/>
                <a:gd name="T37" fmla="*/ 2147483646 h 35"/>
                <a:gd name="T38" fmla="*/ 2147483646 w 159"/>
                <a:gd name="T39" fmla="*/ 2147483646 h 35"/>
                <a:gd name="T40" fmla="*/ 2147483646 w 159"/>
                <a:gd name="T41" fmla="*/ 2147483646 h 35"/>
                <a:gd name="T42" fmla="*/ 2147483646 w 159"/>
                <a:gd name="T43" fmla="*/ 2147483646 h 35"/>
                <a:gd name="T44" fmla="*/ 2147483646 w 159"/>
                <a:gd name="T45" fmla="*/ 2147483646 h 35"/>
                <a:gd name="T46" fmla="*/ 2147483646 w 159"/>
                <a:gd name="T47" fmla="*/ 2147483646 h 35"/>
                <a:gd name="T48" fmla="*/ 2147483646 w 159"/>
                <a:gd name="T49" fmla="*/ 2147483646 h 35"/>
                <a:gd name="T50" fmla="*/ 2147483646 w 159"/>
                <a:gd name="T51" fmla="*/ 2147483646 h 35"/>
                <a:gd name="T52" fmla="*/ 2147483646 w 159"/>
                <a:gd name="T53" fmla="*/ 2147483646 h 35"/>
                <a:gd name="T54" fmla="*/ 2147483646 w 159"/>
                <a:gd name="T55" fmla="*/ 2147483646 h 35"/>
                <a:gd name="T56" fmla="*/ 2147483646 w 159"/>
                <a:gd name="T57" fmla="*/ 2147483646 h 35"/>
                <a:gd name="T58" fmla="*/ 2147483646 w 159"/>
                <a:gd name="T59" fmla="*/ 2147483646 h 35"/>
                <a:gd name="T60" fmla="*/ 2147483646 w 159"/>
                <a:gd name="T61" fmla="*/ 2147483646 h 35"/>
                <a:gd name="T62" fmla="*/ 2147483646 w 159"/>
                <a:gd name="T63" fmla="*/ 2147483646 h 35"/>
                <a:gd name="T64" fmla="*/ 2147483646 w 159"/>
                <a:gd name="T65" fmla="*/ 2147483646 h 35"/>
                <a:gd name="T66" fmla="*/ 2147483646 w 159"/>
                <a:gd name="T67" fmla="*/ 2147483646 h 35"/>
                <a:gd name="T68" fmla="*/ 2147483646 w 159"/>
                <a:gd name="T69" fmla="*/ 2147483646 h 35"/>
                <a:gd name="T70" fmla="*/ 2147483646 w 159"/>
                <a:gd name="T71" fmla="*/ 2147483646 h 35"/>
                <a:gd name="T72" fmla="*/ 2147483646 w 159"/>
                <a:gd name="T73" fmla="*/ 2147483646 h 35"/>
                <a:gd name="T74" fmla="*/ 2147483646 w 159"/>
                <a:gd name="T75" fmla="*/ 2147483646 h 35"/>
                <a:gd name="T76" fmla="*/ 2147483646 w 159"/>
                <a:gd name="T77" fmla="*/ 2147483646 h 35"/>
                <a:gd name="T78" fmla="*/ 2147483646 w 159"/>
                <a:gd name="T79" fmla="*/ 2147483646 h 35"/>
                <a:gd name="T80" fmla="*/ 2147483646 w 159"/>
                <a:gd name="T81" fmla="*/ 2147483646 h 35"/>
                <a:gd name="T82" fmla="*/ 2147483646 w 159"/>
                <a:gd name="T83" fmla="*/ 2147483646 h 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9"/>
                <a:gd name="T127" fmla="*/ 0 h 35"/>
                <a:gd name="T128" fmla="*/ 159 w 159"/>
                <a:gd name="T129" fmla="*/ 35 h 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9" h="35">
                  <a:moveTo>
                    <a:pt x="0" y="34"/>
                  </a:moveTo>
                  <a:lnTo>
                    <a:pt x="2" y="34"/>
                  </a:lnTo>
                  <a:lnTo>
                    <a:pt x="3" y="35"/>
                  </a:lnTo>
                  <a:lnTo>
                    <a:pt x="4" y="33"/>
                  </a:lnTo>
                  <a:lnTo>
                    <a:pt x="5" y="31"/>
                  </a:lnTo>
                  <a:lnTo>
                    <a:pt x="7" y="29"/>
                  </a:lnTo>
                  <a:lnTo>
                    <a:pt x="8" y="31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0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19" y="30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0"/>
                  </a:lnTo>
                  <a:lnTo>
                    <a:pt x="25" y="33"/>
                  </a:lnTo>
                  <a:lnTo>
                    <a:pt x="27" y="35"/>
                  </a:lnTo>
                  <a:lnTo>
                    <a:pt x="28" y="34"/>
                  </a:lnTo>
                  <a:lnTo>
                    <a:pt x="29" y="33"/>
                  </a:lnTo>
                  <a:lnTo>
                    <a:pt x="30" y="31"/>
                  </a:lnTo>
                  <a:lnTo>
                    <a:pt x="32" y="34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8" y="35"/>
                  </a:lnTo>
                  <a:lnTo>
                    <a:pt x="39" y="30"/>
                  </a:lnTo>
                  <a:lnTo>
                    <a:pt x="40" y="30"/>
                  </a:lnTo>
                  <a:lnTo>
                    <a:pt x="42" y="30"/>
                  </a:lnTo>
                  <a:lnTo>
                    <a:pt x="43" y="31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8" y="31"/>
                  </a:lnTo>
                  <a:lnTo>
                    <a:pt x="49" y="29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3" y="25"/>
                  </a:lnTo>
                  <a:lnTo>
                    <a:pt x="54" y="28"/>
                  </a:lnTo>
                  <a:lnTo>
                    <a:pt x="55" y="26"/>
                  </a:lnTo>
                  <a:lnTo>
                    <a:pt x="57" y="29"/>
                  </a:lnTo>
                  <a:lnTo>
                    <a:pt x="58" y="31"/>
                  </a:lnTo>
                  <a:lnTo>
                    <a:pt x="59" y="29"/>
                  </a:lnTo>
                  <a:lnTo>
                    <a:pt x="60" y="26"/>
                  </a:lnTo>
                  <a:lnTo>
                    <a:pt x="62" y="16"/>
                  </a:lnTo>
                  <a:lnTo>
                    <a:pt x="63" y="28"/>
                  </a:lnTo>
                  <a:lnTo>
                    <a:pt x="64" y="0"/>
                  </a:lnTo>
                  <a:lnTo>
                    <a:pt x="65" y="6"/>
                  </a:lnTo>
                  <a:lnTo>
                    <a:pt x="67" y="31"/>
                  </a:lnTo>
                  <a:lnTo>
                    <a:pt x="68" y="30"/>
                  </a:lnTo>
                  <a:lnTo>
                    <a:pt x="69" y="31"/>
                  </a:lnTo>
                  <a:lnTo>
                    <a:pt x="70" y="33"/>
                  </a:lnTo>
                  <a:lnTo>
                    <a:pt x="72" y="30"/>
                  </a:lnTo>
                  <a:lnTo>
                    <a:pt x="73" y="29"/>
                  </a:lnTo>
                  <a:lnTo>
                    <a:pt x="74" y="25"/>
                  </a:lnTo>
                  <a:lnTo>
                    <a:pt x="75" y="25"/>
                  </a:lnTo>
                  <a:lnTo>
                    <a:pt x="77" y="24"/>
                  </a:lnTo>
                  <a:lnTo>
                    <a:pt x="78" y="25"/>
                  </a:lnTo>
                  <a:lnTo>
                    <a:pt x="79" y="28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3" y="33"/>
                  </a:lnTo>
                  <a:lnTo>
                    <a:pt x="84" y="35"/>
                  </a:lnTo>
                  <a:lnTo>
                    <a:pt x="85" y="34"/>
                  </a:lnTo>
                  <a:lnTo>
                    <a:pt x="87" y="33"/>
                  </a:lnTo>
                  <a:lnTo>
                    <a:pt x="88" y="30"/>
                  </a:lnTo>
                  <a:lnTo>
                    <a:pt x="89" y="30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5" y="29"/>
                  </a:lnTo>
                  <a:lnTo>
                    <a:pt x="97" y="30"/>
                  </a:lnTo>
                  <a:lnTo>
                    <a:pt x="98" y="31"/>
                  </a:lnTo>
                  <a:lnTo>
                    <a:pt x="99" y="33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3" y="33"/>
                  </a:lnTo>
                  <a:lnTo>
                    <a:pt x="104" y="33"/>
                  </a:lnTo>
                  <a:lnTo>
                    <a:pt x="105" y="34"/>
                  </a:lnTo>
                  <a:lnTo>
                    <a:pt x="107" y="35"/>
                  </a:lnTo>
                  <a:lnTo>
                    <a:pt x="108" y="33"/>
                  </a:lnTo>
                  <a:lnTo>
                    <a:pt x="109" y="33"/>
                  </a:lnTo>
                  <a:lnTo>
                    <a:pt x="110" y="30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5" y="26"/>
                  </a:lnTo>
                  <a:lnTo>
                    <a:pt x="117" y="25"/>
                  </a:lnTo>
                  <a:lnTo>
                    <a:pt x="118" y="26"/>
                  </a:lnTo>
                  <a:lnTo>
                    <a:pt x="119" y="28"/>
                  </a:lnTo>
                  <a:lnTo>
                    <a:pt x="120" y="29"/>
                  </a:lnTo>
                  <a:lnTo>
                    <a:pt x="122" y="31"/>
                  </a:lnTo>
                  <a:lnTo>
                    <a:pt x="123" y="34"/>
                  </a:lnTo>
                  <a:lnTo>
                    <a:pt x="124" y="31"/>
                  </a:lnTo>
                  <a:lnTo>
                    <a:pt x="125" y="25"/>
                  </a:lnTo>
                  <a:lnTo>
                    <a:pt x="127" y="20"/>
                  </a:lnTo>
                  <a:lnTo>
                    <a:pt x="128" y="15"/>
                  </a:lnTo>
                  <a:lnTo>
                    <a:pt x="129" y="11"/>
                  </a:lnTo>
                  <a:lnTo>
                    <a:pt x="130" y="9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5" y="9"/>
                  </a:lnTo>
                  <a:lnTo>
                    <a:pt x="137" y="11"/>
                  </a:lnTo>
                  <a:lnTo>
                    <a:pt x="138" y="18"/>
                  </a:lnTo>
                  <a:lnTo>
                    <a:pt x="139" y="21"/>
                  </a:lnTo>
                  <a:lnTo>
                    <a:pt x="140" y="23"/>
                  </a:lnTo>
                  <a:lnTo>
                    <a:pt x="142" y="29"/>
                  </a:lnTo>
                  <a:lnTo>
                    <a:pt x="143" y="30"/>
                  </a:lnTo>
                  <a:lnTo>
                    <a:pt x="144" y="29"/>
                  </a:lnTo>
                  <a:lnTo>
                    <a:pt x="145" y="30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49" y="24"/>
                  </a:lnTo>
                  <a:lnTo>
                    <a:pt x="150" y="25"/>
                  </a:lnTo>
                  <a:lnTo>
                    <a:pt x="152" y="24"/>
                  </a:lnTo>
                  <a:lnTo>
                    <a:pt x="153" y="24"/>
                  </a:lnTo>
                  <a:lnTo>
                    <a:pt x="154" y="23"/>
                  </a:lnTo>
                  <a:lnTo>
                    <a:pt x="155" y="21"/>
                  </a:lnTo>
                  <a:lnTo>
                    <a:pt x="157" y="20"/>
                  </a:lnTo>
                  <a:lnTo>
                    <a:pt x="158" y="24"/>
                  </a:lnTo>
                  <a:lnTo>
                    <a:pt x="159" y="26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39" name="Freeform 207"/>
            <p:cNvSpPr>
              <a:spLocks/>
            </p:cNvSpPr>
            <p:nvPr/>
          </p:nvSpPr>
          <p:spPr bwMode="auto">
            <a:xfrm>
              <a:off x="2096904" y="4029820"/>
              <a:ext cx="559926" cy="1369879"/>
            </a:xfrm>
            <a:custGeom>
              <a:avLst/>
              <a:gdLst>
                <a:gd name="T0" fmla="*/ 2147483646 w 159"/>
                <a:gd name="T1" fmla="*/ 2147483646 h 389"/>
                <a:gd name="T2" fmla="*/ 2147483646 w 159"/>
                <a:gd name="T3" fmla="*/ 2147483646 h 389"/>
                <a:gd name="T4" fmla="*/ 2147483646 w 159"/>
                <a:gd name="T5" fmla="*/ 2147483646 h 389"/>
                <a:gd name="T6" fmla="*/ 2147483646 w 159"/>
                <a:gd name="T7" fmla="*/ 2147483646 h 389"/>
                <a:gd name="T8" fmla="*/ 2147483646 w 159"/>
                <a:gd name="T9" fmla="*/ 2147483646 h 389"/>
                <a:gd name="T10" fmla="*/ 2147483646 w 159"/>
                <a:gd name="T11" fmla="*/ 2147483646 h 389"/>
                <a:gd name="T12" fmla="*/ 2147483646 w 159"/>
                <a:gd name="T13" fmla="*/ 2147483646 h 389"/>
                <a:gd name="T14" fmla="*/ 2147483646 w 159"/>
                <a:gd name="T15" fmla="*/ 2147483646 h 389"/>
                <a:gd name="T16" fmla="*/ 2147483646 w 159"/>
                <a:gd name="T17" fmla="*/ 2147483646 h 389"/>
                <a:gd name="T18" fmla="*/ 2147483646 w 159"/>
                <a:gd name="T19" fmla="*/ 2147483646 h 389"/>
                <a:gd name="T20" fmla="*/ 2147483646 w 159"/>
                <a:gd name="T21" fmla="*/ 2147483646 h 389"/>
                <a:gd name="T22" fmla="*/ 2147483646 w 159"/>
                <a:gd name="T23" fmla="*/ 2147483646 h 389"/>
                <a:gd name="T24" fmla="*/ 2147483646 w 159"/>
                <a:gd name="T25" fmla="*/ 2147483646 h 389"/>
                <a:gd name="T26" fmla="*/ 2147483646 w 159"/>
                <a:gd name="T27" fmla="*/ 2147483646 h 389"/>
                <a:gd name="T28" fmla="*/ 2147483646 w 159"/>
                <a:gd name="T29" fmla="*/ 2147483646 h 389"/>
                <a:gd name="T30" fmla="*/ 2147483646 w 159"/>
                <a:gd name="T31" fmla="*/ 2147483646 h 389"/>
                <a:gd name="T32" fmla="*/ 2147483646 w 159"/>
                <a:gd name="T33" fmla="*/ 2147483646 h 389"/>
                <a:gd name="T34" fmla="*/ 2147483646 w 159"/>
                <a:gd name="T35" fmla="*/ 2147483646 h 389"/>
                <a:gd name="T36" fmla="*/ 2147483646 w 159"/>
                <a:gd name="T37" fmla="*/ 2147483646 h 389"/>
                <a:gd name="T38" fmla="*/ 2147483646 w 159"/>
                <a:gd name="T39" fmla="*/ 2147483646 h 389"/>
                <a:gd name="T40" fmla="*/ 2147483646 w 159"/>
                <a:gd name="T41" fmla="*/ 2147483646 h 389"/>
                <a:gd name="T42" fmla="*/ 2147483646 w 159"/>
                <a:gd name="T43" fmla="*/ 2147483646 h 389"/>
                <a:gd name="T44" fmla="*/ 2147483646 w 159"/>
                <a:gd name="T45" fmla="*/ 2147483646 h 389"/>
                <a:gd name="T46" fmla="*/ 2147483646 w 159"/>
                <a:gd name="T47" fmla="*/ 2147483646 h 389"/>
                <a:gd name="T48" fmla="*/ 2147483646 w 159"/>
                <a:gd name="T49" fmla="*/ 2147483646 h 389"/>
                <a:gd name="T50" fmla="*/ 2147483646 w 159"/>
                <a:gd name="T51" fmla="*/ 2147483646 h 389"/>
                <a:gd name="T52" fmla="*/ 2147483646 w 159"/>
                <a:gd name="T53" fmla="*/ 2147483646 h 389"/>
                <a:gd name="T54" fmla="*/ 2147483646 w 159"/>
                <a:gd name="T55" fmla="*/ 2147483646 h 389"/>
                <a:gd name="T56" fmla="*/ 2147483646 w 159"/>
                <a:gd name="T57" fmla="*/ 2147483646 h 389"/>
                <a:gd name="T58" fmla="*/ 2147483646 w 159"/>
                <a:gd name="T59" fmla="*/ 2147483646 h 389"/>
                <a:gd name="T60" fmla="*/ 2147483646 w 159"/>
                <a:gd name="T61" fmla="*/ 2147483646 h 389"/>
                <a:gd name="T62" fmla="*/ 2147483646 w 159"/>
                <a:gd name="T63" fmla="*/ 2147483646 h 389"/>
                <a:gd name="T64" fmla="*/ 2147483646 w 159"/>
                <a:gd name="T65" fmla="*/ 2147483646 h 389"/>
                <a:gd name="T66" fmla="*/ 2147483646 w 159"/>
                <a:gd name="T67" fmla="*/ 2147483646 h 389"/>
                <a:gd name="T68" fmla="*/ 2147483646 w 159"/>
                <a:gd name="T69" fmla="*/ 2147483646 h 389"/>
                <a:gd name="T70" fmla="*/ 2147483646 w 159"/>
                <a:gd name="T71" fmla="*/ 2147483646 h 389"/>
                <a:gd name="T72" fmla="*/ 2147483646 w 159"/>
                <a:gd name="T73" fmla="*/ 2147483646 h 389"/>
                <a:gd name="T74" fmla="*/ 2147483646 w 159"/>
                <a:gd name="T75" fmla="*/ 2147483646 h 389"/>
                <a:gd name="T76" fmla="*/ 2147483646 w 159"/>
                <a:gd name="T77" fmla="*/ 2147483646 h 389"/>
                <a:gd name="T78" fmla="*/ 2147483646 w 159"/>
                <a:gd name="T79" fmla="*/ 2147483646 h 389"/>
                <a:gd name="T80" fmla="*/ 2147483646 w 159"/>
                <a:gd name="T81" fmla="*/ 2147483646 h 389"/>
                <a:gd name="T82" fmla="*/ 2147483646 w 159"/>
                <a:gd name="T83" fmla="*/ 2147483646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9"/>
                <a:gd name="T127" fmla="*/ 0 h 389"/>
                <a:gd name="T128" fmla="*/ 159 w 159"/>
                <a:gd name="T129" fmla="*/ 389 h 38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9" h="389">
                  <a:moveTo>
                    <a:pt x="0" y="382"/>
                  </a:moveTo>
                  <a:lnTo>
                    <a:pt x="1" y="385"/>
                  </a:lnTo>
                  <a:lnTo>
                    <a:pt x="3" y="387"/>
                  </a:lnTo>
                  <a:lnTo>
                    <a:pt x="4" y="389"/>
                  </a:lnTo>
                  <a:lnTo>
                    <a:pt x="5" y="385"/>
                  </a:lnTo>
                  <a:lnTo>
                    <a:pt x="6" y="384"/>
                  </a:lnTo>
                  <a:lnTo>
                    <a:pt x="8" y="384"/>
                  </a:lnTo>
                  <a:lnTo>
                    <a:pt x="9" y="384"/>
                  </a:lnTo>
                  <a:lnTo>
                    <a:pt x="10" y="384"/>
                  </a:lnTo>
                  <a:lnTo>
                    <a:pt x="11" y="385"/>
                  </a:lnTo>
                  <a:lnTo>
                    <a:pt x="13" y="387"/>
                  </a:lnTo>
                  <a:lnTo>
                    <a:pt x="14" y="387"/>
                  </a:lnTo>
                  <a:lnTo>
                    <a:pt x="15" y="387"/>
                  </a:lnTo>
                  <a:lnTo>
                    <a:pt x="16" y="379"/>
                  </a:lnTo>
                  <a:lnTo>
                    <a:pt x="18" y="372"/>
                  </a:lnTo>
                  <a:lnTo>
                    <a:pt x="19" y="377"/>
                  </a:lnTo>
                  <a:lnTo>
                    <a:pt x="20" y="375"/>
                  </a:lnTo>
                  <a:lnTo>
                    <a:pt x="21" y="376"/>
                  </a:lnTo>
                  <a:lnTo>
                    <a:pt x="23" y="375"/>
                  </a:lnTo>
                  <a:lnTo>
                    <a:pt x="24" y="375"/>
                  </a:lnTo>
                  <a:lnTo>
                    <a:pt x="25" y="375"/>
                  </a:lnTo>
                  <a:lnTo>
                    <a:pt x="26" y="374"/>
                  </a:lnTo>
                  <a:lnTo>
                    <a:pt x="28" y="370"/>
                  </a:lnTo>
                  <a:lnTo>
                    <a:pt x="29" y="365"/>
                  </a:lnTo>
                  <a:lnTo>
                    <a:pt x="30" y="357"/>
                  </a:lnTo>
                  <a:lnTo>
                    <a:pt x="31" y="342"/>
                  </a:lnTo>
                  <a:lnTo>
                    <a:pt x="33" y="322"/>
                  </a:lnTo>
                  <a:lnTo>
                    <a:pt x="34" y="300"/>
                  </a:lnTo>
                  <a:lnTo>
                    <a:pt x="35" y="269"/>
                  </a:lnTo>
                  <a:lnTo>
                    <a:pt x="36" y="240"/>
                  </a:lnTo>
                  <a:lnTo>
                    <a:pt x="38" y="207"/>
                  </a:lnTo>
                  <a:lnTo>
                    <a:pt x="39" y="179"/>
                  </a:lnTo>
                  <a:lnTo>
                    <a:pt x="40" y="151"/>
                  </a:lnTo>
                  <a:lnTo>
                    <a:pt x="41" y="121"/>
                  </a:lnTo>
                  <a:lnTo>
                    <a:pt x="43" y="92"/>
                  </a:lnTo>
                  <a:lnTo>
                    <a:pt x="44" y="62"/>
                  </a:lnTo>
                  <a:lnTo>
                    <a:pt x="45" y="37"/>
                  </a:lnTo>
                  <a:lnTo>
                    <a:pt x="46" y="16"/>
                  </a:lnTo>
                  <a:lnTo>
                    <a:pt x="48" y="5"/>
                  </a:lnTo>
                  <a:lnTo>
                    <a:pt x="49" y="0"/>
                  </a:lnTo>
                  <a:lnTo>
                    <a:pt x="50" y="2"/>
                  </a:lnTo>
                  <a:lnTo>
                    <a:pt x="51" y="7"/>
                  </a:lnTo>
                  <a:lnTo>
                    <a:pt x="53" y="19"/>
                  </a:lnTo>
                  <a:lnTo>
                    <a:pt x="54" y="34"/>
                  </a:lnTo>
                  <a:lnTo>
                    <a:pt x="55" y="51"/>
                  </a:lnTo>
                  <a:lnTo>
                    <a:pt x="56" y="82"/>
                  </a:lnTo>
                  <a:lnTo>
                    <a:pt x="58" y="112"/>
                  </a:lnTo>
                  <a:lnTo>
                    <a:pt x="59" y="141"/>
                  </a:lnTo>
                  <a:lnTo>
                    <a:pt x="60" y="171"/>
                  </a:lnTo>
                  <a:lnTo>
                    <a:pt x="61" y="199"/>
                  </a:lnTo>
                  <a:lnTo>
                    <a:pt x="63" y="222"/>
                  </a:lnTo>
                  <a:lnTo>
                    <a:pt x="64" y="242"/>
                  </a:lnTo>
                  <a:lnTo>
                    <a:pt x="65" y="261"/>
                  </a:lnTo>
                  <a:lnTo>
                    <a:pt x="66" y="271"/>
                  </a:lnTo>
                  <a:lnTo>
                    <a:pt x="68" y="279"/>
                  </a:lnTo>
                  <a:lnTo>
                    <a:pt x="69" y="281"/>
                  </a:lnTo>
                  <a:lnTo>
                    <a:pt x="70" y="282"/>
                  </a:lnTo>
                  <a:lnTo>
                    <a:pt x="71" y="285"/>
                  </a:lnTo>
                  <a:lnTo>
                    <a:pt x="73" y="286"/>
                  </a:lnTo>
                  <a:lnTo>
                    <a:pt x="74" y="287"/>
                  </a:lnTo>
                  <a:lnTo>
                    <a:pt x="75" y="287"/>
                  </a:lnTo>
                  <a:lnTo>
                    <a:pt x="76" y="289"/>
                  </a:lnTo>
                  <a:lnTo>
                    <a:pt x="78" y="291"/>
                  </a:lnTo>
                  <a:lnTo>
                    <a:pt x="79" y="295"/>
                  </a:lnTo>
                  <a:lnTo>
                    <a:pt x="80" y="301"/>
                  </a:lnTo>
                  <a:lnTo>
                    <a:pt x="81" y="309"/>
                  </a:lnTo>
                  <a:lnTo>
                    <a:pt x="83" y="315"/>
                  </a:lnTo>
                  <a:lnTo>
                    <a:pt x="84" y="325"/>
                  </a:lnTo>
                  <a:lnTo>
                    <a:pt x="85" y="336"/>
                  </a:lnTo>
                  <a:lnTo>
                    <a:pt x="86" y="344"/>
                  </a:lnTo>
                  <a:lnTo>
                    <a:pt x="88" y="351"/>
                  </a:lnTo>
                  <a:lnTo>
                    <a:pt x="89" y="354"/>
                  </a:lnTo>
                  <a:lnTo>
                    <a:pt x="90" y="351"/>
                  </a:lnTo>
                  <a:lnTo>
                    <a:pt x="91" y="345"/>
                  </a:lnTo>
                  <a:lnTo>
                    <a:pt x="93" y="336"/>
                  </a:lnTo>
                  <a:lnTo>
                    <a:pt x="94" y="330"/>
                  </a:lnTo>
                  <a:lnTo>
                    <a:pt x="95" y="325"/>
                  </a:lnTo>
                  <a:lnTo>
                    <a:pt x="96" y="321"/>
                  </a:lnTo>
                  <a:lnTo>
                    <a:pt x="98" y="320"/>
                  </a:lnTo>
                  <a:lnTo>
                    <a:pt x="99" y="324"/>
                  </a:lnTo>
                  <a:lnTo>
                    <a:pt x="100" y="325"/>
                  </a:lnTo>
                  <a:lnTo>
                    <a:pt x="101" y="329"/>
                  </a:lnTo>
                  <a:lnTo>
                    <a:pt x="103" y="332"/>
                  </a:lnTo>
                  <a:lnTo>
                    <a:pt x="104" y="335"/>
                  </a:lnTo>
                  <a:lnTo>
                    <a:pt x="105" y="336"/>
                  </a:lnTo>
                  <a:lnTo>
                    <a:pt x="106" y="340"/>
                  </a:lnTo>
                  <a:lnTo>
                    <a:pt x="108" y="346"/>
                  </a:lnTo>
                  <a:lnTo>
                    <a:pt x="109" y="352"/>
                  </a:lnTo>
                  <a:lnTo>
                    <a:pt x="110" y="359"/>
                  </a:lnTo>
                  <a:lnTo>
                    <a:pt x="111" y="361"/>
                  </a:lnTo>
                  <a:lnTo>
                    <a:pt x="113" y="360"/>
                  </a:lnTo>
                  <a:lnTo>
                    <a:pt x="114" y="356"/>
                  </a:lnTo>
                  <a:lnTo>
                    <a:pt x="115" y="352"/>
                  </a:lnTo>
                  <a:lnTo>
                    <a:pt x="116" y="352"/>
                  </a:lnTo>
                  <a:lnTo>
                    <a:pt x="118" y="350"/>
                  </a:lnTo>
                  <a:lnTo>
                    <a:pt x="119" y="351"/>
                  </a:lnTo>
                  <a:lnTo>
                    <a:pt x="120" y="356"/>
                  </a:lnTo>
                  <a:lnTo>
                    <a:pt x="121" y="360"/>
                  </a:lnTo>
                  <a:lnTo>
                    <a:pt x="123" y="361"/>
                  </a:lnTo>
                  <a:lnTo>
                    <a:pt x="124" y="362"/>
                  </a:lnTo>
                  <a:lnTo>
                    <a:pt x="125" y="369"/>
                  </a:lnTo>
                  <a:lnTo>
                    <a:pt x="126" y="370"/>
                  </a:lnTo>
                  <a:lnTo>
                    <a:pt x="128" y="372"/>
                  </a:lnTo>
                  <a:lnTo>
                    <a:pt x="129" y="377"/>
                  </a:lnTo>
                  <a:lnTo>
                    <a:pt x="130" y="371"/>
                  </a:lnTo>
                  <a:lnTo>
                    <a:pt x="131" y="366"/>
                  </a:lnTo>
                  <a:lnTo>
                    <a:pt x="133" y="367"/>
                  </a:lnTo>
                  <a:lnTo>
                    <a:pt x="134" y="371"/>
                  </a:lnTo>
                  <a:lnTo>
                    <a:pt x="135" y="374"/>
                  </a:lnTo>
                  <a:lnTo>
                    <a:pt x="136" y="374"/>
                  </a:lnTo>
                  <a:lnTo>
                    <a:pt x="138" y="374"/>
                  </a:lnTo>
                  <a:lnTo>
                    <a:pt x="139" y="372"/>
                  </a:lnTo>
                  <a:lnTo>
                    <a:pt x="140" y="372"/>
                  </a:lnTo>
                  <a:lnTo>
                    <a:pt x="141" y="370"/>
                  </a:lnTo>
                  <a:lnTo>
                    <a:pt x="143" y="367"/>
                  </a:lnTo>
                  <a:lnTo>
                    <a:pt x="144" y="367"/>
                  </a:lnTo>
                  <a:lnTo>
                    <a:pt x="145" y="370"/>
                  </a:lnTo>
                  <a:lnTo>
                    <a:pt x="146" y="371"/>
                  </a:lnTo>
                  <a:lnTo>
                    <a:pt x="148" y="375"/>
                  </a:lnTo>
                  <a:lnTo>
                    <a:pt x="149" y="379"/>
                  </a:lnTo>
                  <a:lnTo>
                    <a:pt x="150" y="380"/>
                  </a:lnTo>
                  <a:lnTo>
                    <a:pt x="151" y="380"/>
                  </a:lnTo>
                  <a:lnTo>
                    <a:pt x="153" y="379"/>
                  </a:lnTo>
                  <a:lnTo>
                    <a:pt x="154" y="379"/>
                  </a:lnTo>
                  <a:lnTo>
                    <a:pt x="155" y="379"/>
                  </a:lnTo>
                  <a:lnTo>
                    <a:pt x="156" y="376"/>
                  </a:lnTo>
                  <a:lnTo>
                    <a:pt x="158" y="379"/>
                  </a:lnTo>
                  <a:lnTo>
                    <a:pt x="159" y="379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40" name="Freeform 209"/>
            <p:cNvSpPr>
              <a:spLocks/>
            </p:cNvSpPr>
            <p:nvPr/>
          </p:nvSpPr>
          <p:spPr bwMode="auto">
            <a:xfrm>
              <a:off x="3216753" y="4543965"/>
              <a:ext cx="556404" cy="838126"/>
            </a:xfrm>
            <a:custGeom>
              <a:avLst/>
              <a:gdLst>
                <a:gd name="T0" fmla="*/ 2147483646 w 158"/>
                <a:gd name="T1" fmla="*/ 2147483646 h 238"/>
                <a:gd name="T2" fmla="*/ 2147483646 w 158"/>
                <a:gd name="T3" fmla="*/ 2147483646 h 238"/>
                <a:gd name="T4" fmla="*/ 2147483646 w 158"/>
                <a:gd name="T5" fmla="*/ 2147483646 h 238"/>
                <a:gd name="T6" fmla="*/ 2147483646 w 158"/>
                <a:gd name="T7" fmla="*/ 2147483646 h 238"/>
                <a:gd name="T8" fmla="*/ 2147483646 w 158"/>
                <a:gd name="T9" fmla="*/ 2147483646 h 238"/>
                <a:gd name="T10" fmla="*/ 2147483646 w 158"/>
                <a:gd name="T11" fmla="*/ 2147483646 h 238"/>
                <a:gd name="T12" fmla="*/ 2147483646 w 158"/>
                <a:gd name="T13" fmla="*/ 2147483646 h 238"/>
                <a:gd name="T14" fmla="*/ 2147483646 w 158"/>
                <a:gd name="T15" fmla="*/ 2147483646 h 238"/>
                <a:gd name="T16" fmla="*/ 2147483646 w 158"/>
                <a:gd name="T17" fmla="*/ 2147483646 h 238"/>
                <a:gd name="T18" fmla="*/ 2147483646 w 158"/>
                <a:gd name="T19" fmla="*/ 2147483646 h 238"/>
                <a:gd name="T20" fmla="*/ 2147483646 w 158"/>
                <a:gd name="T21" fmla="*/ 2147483646 h 238"/>
                <a:gd name="T22" fmla="*/ 2147483646 w 158"/>
                <a:gd name="T23" fmla="*/ 2147483646 h 238"/>
                <a:gd name="T24" fmla="*/ 2147483646 w 158"/>
                <a:gd name="T25" fmla="*/ 2147483646 h 238"/>
                <a:gd name="T26" fmla="*/ 2147483646 w 158"/>
                <a:gd name="T27" fmla="*/ 2147483646 h 238"/>
                <a:gd name="T28" fmla="*/ 2147483646 w 158"/>
                <a:gd name="T29" fmla="*/ 2147483646 h 238"/>
                <a:gd name="T30" fmla="*/ 2147483646 w 158"/>
                <a:gd name="T31" fmla="*/ 2147483646 h 238"/>
                <a:gd name="T32" fmla="*/ 2147483646 w 158"/>
                <a:gd name="T33" fmla="*/ 2147483646 h 238"/>
                <a:gd name="T34" fmla="*/ 2147483646 w 158"/>
                <a:gd name="T35" fmla="*/ 2147483646 h 238"/>
                <a:gd name="T36" fmla="*/ 2147483646 w 158"/>
                <a:gd name="T37" fmla="*/ 2147483646 h 238"/>
                <a:gd name="T38" fmla="*/ 2147483646 w 158"/>
                <a:gd name="T39" fmla="*/ 2147483646 h 238"/>
                <a:gd name="T40" fmla="*/ 2147483646 w 158"/>
                <a:gd name="T41" fmla="*/ 2147483646 h 238"/>
                <a:gd name="T42" fmla="*/ 2147483646 w 158"/>
                <a:gd name="T43" fmla="*/ 2147483646 h 238"/>
                <a:gd name="T44" fmla="*/ 2147483646 w 158"/>
                <a:gd name="T45" fmla="*/ 2147483646 h 238"/>
                <a:gd name="T46" fmla="*/ 2147483646 w 158"/>
                <a:gd name="T47" fmla="*/ 2147483646 h 238"/>
                <a:gd name="T48" fmla="*/ 2147483646 w 158"/>
                <a:gd name="T49" fmla="*/ 2147483646 h 238"/>
                <a:gd name="T50" fmla="*/ 2147483646 w 158"/>
                <a:gd name="T51" fmla="*/ 2147483646 h 238"/>
                <a:gd name="T52" fmla="*/ 2147483646 w 158"/>
                <a:gd name="T53" fmla="*/ 2147483646 h 238"/>
                <a:gd name="T54" fmla="*/ 2147483646 w 158"/>
                <a:gd name="T55" fmla="*/ 2147483646 h 238"/>
                <a:gd name="T56" fmla="*/ 2147483646 w 158"/>
                <a:gd name="T57" fmla="*/ 2147483646 h 238"/>
                <a:gd name="T58" fmla="*/ 2147483646 w 158"/>
                <a:gd name="T59" fmla="*/ 2147483646 h 238"/>
                <a:gd name="T60" fmla="*/ 2147483646 w 158"/>
                <a:gd name="T61" fmla="*/ 2147483646 h 238"/>
                <a:gd name="T62" fmla="*/ 2147483646 w 158"/>
                <a:gd name="T63" fmla="*/ 2147483646 h 238"/>
                <a:gd name="T64" fmla="*/ 2147483646 w 158"/>
                <a:gd name="T65" fmla="*/ 2147483646 h 238"/>
                <a:gd name="T66" fmla="*/ 2147483646 w 158"/>
                <a:gd name="T67" fmla="*/ 2147483646 h 238"/>
                <a:gd name="T68" fmla="*/ 2147483646 w 158"/>
                <a:gd name="T69" fmla="*/ 2147483646 h 238"/>
                <a:gd name="T70" fmla="*/ 2147483646 w 158"/>
                <a:gd name="T71" fmla="*/ 2147483646 h 238"/>
                <a:gd name="T72" fmla="*/ 2147483646 w 158"/>
                <a:gd name="T73" fmla="*/ 2147483646 h 238"/>
                <a:gd name="T74" fmla="*/ 2147483646 w 158"/>
                <a:gd name="T75" fmla="*/ 2147483646 h 238"/>
                <a:gd name="T76" fmla="*/ 2147483646 w 158"/>
                <a:gd name="T77" fmla="*/ 2147483646 h 238"/>
                <a:gd name="T78" fmla="*/ 2147483646 w 158"/>
                <a:gd name="T79" fmla="*/ 2147483646 h 238"/>
                <a:gd name="T80" fmla="*/ 2147483646 w 158"/>
                <a:gd name="T81" fmla="*/ 2147483646 h 238"/>
                <a:gd name="T82" fmla="*/ 2147483646 w 158"/>
                <a:gd name="T83" fmla="*/ 2147483646 h 2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8"/>
                <a:gd name="T127" fmla="*/ 0 h 238"/>
                <a:gd name="T128" fmla="*/ 158 w 158"/>
                <a:gd name="T129" fmla="*/ 238 h 2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8" h="238">
                  <a:moveTo>
                    <a:pt x="0" y="235"/>
                  </a:moveTo>
                  <a:lnTo>
                    <a:pt x="1" y="235"/>
                  </a:lnTo>
                  <a:lnTo>
                    <a:pt x="2" y="231"/>
                  </a:lnTo>
                  <a:lnTo>
                    <a:pt x="3" y="231"/>
                  </a:lnTo>
                  <a:lnTo>
                    <a:pt x="5" y="229"/>
                  </a:lnTo>
                  <a:lnTo>
                    <a:pt x="6" y="229"/>
                  </a:lnTo>
                  <a:lnTo>
                    <a:pt x="7" y="229"/>
                  </a:lnTo>
                  <a:lnTo>
                    <a:pt x="8" y="228"/>
                  </a:lnTo>
                  <a:lnTo>
                    <a:pt x="10" y="226"/>
                  </a:lnTo>
                  <a:lnTo>
                    <a:pt x="11" y="226"/>
                  </a:lnTo>
                  <a:lnTo>
                    <a:pt x="12" y="225"/>
                  </a:lnTo>
                  <a:lnTo>
                    <a:pt x="13" y="226"/>
                  </a:lnTo>
                  <a:lnTo>
                    <a:pt x="15" y="226"/>
                  </a:lnTo>
                  <a:lnTo>
                    <a:pt x="16" y="225"/>
                  </a:lnTo>
                  <a:lnTo>
                    <a:pt x="17" y="225"/>
                  </a:lnTo>
                  <a:lnTo>
                    <a:pt x="18" y="224"/>
                  </a:lnTo>
                  <a:lnTo>
                    <a:pt x="20" y="224"/>
                  </a:lnTo>
                  <a:lnTo>
                    <a:pt x="21" y="221"/>
                  </a:lnTo>
                  <a:lnTo>
                    <a:pt x="22" y="219"/>
                  </a:lnTo>
                  <a:lnTo>
                    <a:pt x="23" y="215"/>
                  </a:lnTo>
                  <a:lnTo>
                    <a:pt x="25" y="210"/>
                  </a:lnTo>
                  <a:lnTo>
                    <a:pt x="26" y="205"/>
                  </a:lnTo>
                  <a:lnTo>
                    <a:pt x="27" y="204"/>
                  </a:lnTo>
                  <a:lnTo>
                    <a:pt x="28" y="204"/>
                  </a:lnTo>
                  <a:lnTo>
                    <a:pt x="30" y="205"/>
                  </a:lnTo>
                  <a:lnTo>
                    <a:pt x="31" y="208"/>
                  </a:lnTo>
                  <a:lnTo>
                    <a:pt x="32" y="206"/>
                  </a:lnTo>
                  <a:lnTo>
                    <a:pt x="33" y="208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8"/>
                  </a:lnTo>
                  <a:lnTo>
                    <a:pt x="38" y="220"/>
                  </a:lnTo>
                  <a:lnTo>
                    <a:pt x="40" y="221"/>
                  </a:lnTo>
                  <a:lnTo>
                    <a:pt x="41" y="221"/>
                  </a:lnTo>
                  <a:lnTo>
                    <a:pt x="42" y="221"/>
                  </a:lnTo>
                  <a:lnTo>
                    <a:pt x="43" y="224"/>
                  </a:lnTo>
                  <a:lnTo>
                    <a:pt x="45" y="225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48" y="229"/>
                  </a:lnTo>
                  <a:lnTo>
                    <a:pt x="50" y="229"/>
                  </a:lnTo>
                  <a:lnTo>
                    <a:pt x="51" y="228"/>
                  </a:lnTo>
                  <a:lnTo>
                    <a:pt x="52" y="225"/>
                  </a:lnTo>
                  <a:lnTo>
                    <a:pt x="53" y="221"/>
                  </a:lnTo>
                  <a:lnTo>
                    <a:pt x="55" y="216"/>
                  </a:lnTo>
                  <a:lnTo>
                    <a:pt x="56" y="214"/>
                  </a:lnTo>
                  <a:lnTo>
                    <a:pt x="57" y="208"/>
                  </a:lnTo>
                  <a:lnTo>
                    <a:pt x="58" y="200"/>
                  </a:lnTo>
                  <a:lnTo>
                    <a:pt x="60" y="191"/>
                  </a:lnTo>
                  <a:lnTo>
                    <a:pt x="61" y="185"/>
                  </a:lnTo>
                  <a:lnTo>
                    <a:pt x="62" y="179"/>
                  </a:lnTo>
                  <a:lnTo>
                    <a:pt x="63" y="175"/>
                  </a:lnTo>
                  <a:lnTo>
                    <a:pt x="65" y="173"/>
                  </a:lnTo>
                  <a:lnTo>
                    <a:pt x="66" y="173"/>
                  </a:lnTo>
                  <a:lnTo>
                    <a:pt x="67" y="176"/>
                  </a:lnTo>
                  <a:lnTo>
                    <a:pt x="68" y="178"/>
                  </a:lnTo>
                  <a:lnTo>
                    <a:pt x="70" y="181"/>
                  </a:lnTo>
                  <a:lnTo>
                    <a:pt x="71" y="185"/>
                  </a:lnTo>
                  <a:lnTo>
                    <a:pt x="72" y="191"/>
                  </a:lnTo>
                  <a:lnTo>
                    <a:pt x="73" y="201"/>
                  </a:lnTo>
                  <a:lnTo>
                    <a:pt x="75" y="211"/>
                  </a:lnTo>
                  <a:lnTo>
                    <a:pt x="76" y="220"/>
                  </a:lnTo>
                  <a:lnTo>
                    <a:pt x="77" y="229"/>
                  </a:lnTo>
                  <a:lnTo>
                    <a:pt x="78" y="238"/>
                  </a:lnTo>
                  <a:lnTo>
                    <a:pt x="80" y="235"/>
                  </a:lnTo>
                  <a:lnTo>
                    <a:pt x="81" y="224"/>
                  </a:lnTo>
                  <a:lnTo>
                    <a:pt x="82" y="210"/>
                  </a:lnTo>
                  <a:lnTo>
                    <a:pt x="83" y="203"/>
                  </a:lnTo>
                  <a:lnTo>
                    <a:pt x="85" y="203"/>
                  </a:lnTo>
                  <a:lnTo>
                    <a:pt x="86" y="205"/>
                  </a:lnTo>
                  <a:lnTo>
                    <a:pt x="87" y="213"/>
                  </a:lnTo>
                  <a:lnTo>
                    <a:pt x="88" y="216"/>
                  </a:lnTo>
                  <a:lnTo>
                    <a:pt x="90" y="204"/>
                  </a:lnTo>
                  <a:lnTo>
                    <a:pt x="91" y="185"/>
                  </a:lnTo>
                  <a:lnTo>
                    <a:pt x="92" y="158"/>
                  </a:lnTo>
                  <a:lnTo>
                    <a:pt x="93" y="130"/>
                  </a:lnTo>
                  <a:lnTo>
                    <a:pt x="95" y="101"/>
                  </a:lnTo>
                  <a:lnTo>
                    <a:pt x="96" y="73"/>
                  </a:lnTo>
                  <a:lnTo>
                    <a:pt x="97" y="49"/>
                  </a:lnTo>
                  <a:lnTo>
                    <a:pt x="98" y="26"/>
                  </a:lnTo>
                  <a:lnTo>
                    <a:pt x="100" y="11"/>
                  </a:lnTo>
                  <a:lnTo>
                    <a:pt x="101" y="1"/>
                  </a:lnTo>
                  <a:lnTo>
                    <a:pt x="102" y="0"/>
                  </a:lnTo>
                  <a:lnTo>
                    <a:pt x="103" y="5"/>
                  </a:lnTo>
                  <a:lnTo>
                    <a:pt x="105" y="14"/>
                  </a:lnTo>
                  <a:lnTo>
                    <a:pt x="106" y="29"/>
                  </a:lnTo>
                  <a:lnTo>
                    <a:pt x="107" y="49"/>
                  </a:lnTo>
                  <a:lnTo>
                    <a:pt x="108" y="71"/>
                  </a:lnTo>
                  <a:lnTo>
                    <a:pt x="110" y="96"/>
                  </a:lnTo>
                  <a:lnTo>
                    <a:pt x="111" y="120"/>
                  </a:lnTo>
                  <a:lnTo>
                    <a:pt x="112" y="145"/>
                  </a:lnTo>
                  <a:lnTo>
                    <a:pt x="113" y="166"/>
                  </a:lnTo>
                  <a:lnTo>
                    <a:pt x="115" y="184"/>
                  </a:lnTo>
                  <a:lnTo>
                    <a:pt x="116" y="194"/>
                  </a:lnTo>
                  <a:lnTo>
                    <a:pt x="117" y="191"/>
                  </a:lnTo>
                  <a:lnTo>
                    <a:pt x="118" y="186"/>
                  </a:lnTo>
                  <a:lnTo>
                    <a:pt x="120" y="178"/>
                  </a:lnTo>
                  <a:lnTo>
                    <a:pt x="121" y="171"/>
                  </a:lnTo>
                  <a:lnTo>
                    <a:pt x="122" y="165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8" y="148"/>
                  </a:lnTo>
                  <a:lnTo>
                    <a:pt x="130" y="151"/>
                  </a:lnTo>
                  <a:lnTo>
                    <a:pt x="131" y="154"/>
                  </a:lnTo>
                  <a:lnTo>
                    <a:pt x="132" y="161"/>
                  </a:lnTo>
                  <a:lnTo>
                    <a:pt x="133" y="170"/>
                  </a:lnTo>
                  <a:lnTo>
                    <a:pt x="135" y="174"/>
                  </a:lnTo>
                  <a:lnTo>
                    <a:pt x="136" y="180"/>
                  </a:lnTo>
                  <a:lnTo>
                    <a:pt x="137" y="180"/>
                  </a:lnTo>
                  <a:lnTo>
                    <a:pt x="138" y="183"/>
                  </a:lnTo>
                  <a:lnTo>
                    <a:pt x="140" y="166"/>
                  </a:lnTo>
                  <a:lnTo>
                    <a:pt x="141" y="164"/>
                  </a:lnTo>
                  <a:lnTo>
                    <a:pt x="142" y="160"/>
                  </a:lnTo>
                  <a:lnTo>
                    <a:pt x="143" y="155"/>
                  </a:lnTo>
                  <a:lnTo>
                    <a:pt x="145" y="189"/>
                  </a:lnTo>
                  <a:lnTo>
                    <a:pt x="146" y="169"/>
                  </a:lnTo>
                  <a:lnTo>
                    <a:pt x="147" y="130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3" y="151"/>
                  </a:lnTo>
                  <a:lnTo>
                    <a:pt x="155" y="159"/>
                  </a:lnTo>
                  <a:lnTo>
                    <a:pt x="156" y="169"/>
                  </a:lnTo>
                  <a:lnTo>
                    <a:pt x="157" y="184"/>
                  </a:lnTo>
                  <a:lnTo>
                    <a:pt x="158" y="194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4275" name="Freeform 205"/>
          <p:cNvSpPr>
            <a:spLocks/>
          </p:cNvSpPr>
          <p:nvPr/>
        </p:nvSpPr>
        <p:spPr bwMode="auto">
          <a:xfrm>
            <a:off x="1450975" y="2208213"/>
            <a:ext cx="560388" cy="112712"/>
          </a:xfrm>
          <a:custGeom>
            <a:avLst/>
            <a:gdLst>
              <a:gd name="T0" fmla="*/ 2147483646 w 159"/>
              <a:gd name="T1" fmla="*/ 2147483646 h 35"/>
              <a:gd name="T2" fmla="*/ 2147483646 w 159"/>
              <a:gd name="T3" fmla="*/ 2147483646 h 35"/>
              <a:gd name="T4" fmla="*/ 2147483646 w 159"/>
              <a:gd name="T5" fmla="*/ 2147483646 h 35"/>
              <a:gd name="T6" fmla="*/ 2147483646 w 159"/>
              <a:gd name="T7" fmla="*/ 2147483646 h 35"/>
              <a:gd name="T8" fmla="*/ 2147483646 w 159"/>
              <a:gd name="T9" fmla="*/ 2147483646 h 35"/>
              <a:gd name="T10" fmla="*/ 2147483646 w 159"/>
              <a:gd name="T11" fmla="*/ 2147483646 h 35"/>
              <a:gd name="T12" fmla="*/ 2147483646 w 159"/>
              <a:gd name="T13" fmla="*/ 2147483646 h 35"/>
              <a:gd name="T14" fmla="*/ 2147483646 w 159"/>
              <a:gd name="T15" fmla="*/ 2147483646 h 35"/>
              <a:gd name="T16" fmla="*/ 2147483646 w 159"/>
              <a:gd name="T17" fmla="*/ 2147483646 h 35"/>
              <a:gd name="T18" fmla="*/ 2147483646 w 159"/>
              <a:gd name="T19" fmla="*/ 2147483646 h 35"/>
              <a:gd name="T20" fmla="*/ 2147483646 w 159"/>
              <a:gd name="T21" fmla="*/ 2147483646 h 35"/>
              <a:gd name="T22" fmla="*/ 2147483646 w 159"/>
              <a:gd name="T23" fmla="*/ 2147483646 h 35"/>
              <a:gd name="T24" fmla="*/ 2147483646 w 159"/>
              <a:gd name="T25" fmla="*/ 2147483646 h 35"/>
              <a:gd name="T26" fmla="*/ 2147483646 w 159"/>
              <a:gd name="T27" fmla="*/ 2147483646 h 35"/>
              <a:gd name="T28" fmla="*/ 2147483646 w 159"/>
              <a:gd name="T29" fmla="*/ 2147483646 h 35"/>
              <a:gd name="T30" fmla="*/ 2147483646 w 159"/>
              <a:gd name="T31" fmla="*/ 2147483646 h 35"/>
              <a:gd name="T32" fmla="*/ 2147483646 w 159"/>
              <a:gd name="T33" fmla="*/ 2147483646 h 35"/>
              <a:gd name="T34" fmla="*/ 2147483646 w 159"/>
              <a:gd name="T35" fmla="*/ 2147483646 h 35"/>
              <a:gd name="T36" fmla="*/ 2147483646 w 159"/>
              <a:gd name="T37" fmla="*/ 2147483646 h 35"/>
              <a:gd name="T38" fmla="*/ 2147483646 w 159"/>
              <a:gd name="T39" fmla="*/ 2147483646 h 35"/>
              <a:gd name="T40" fmla="*/ 2147483646 w 159"/>
              <a:gd name="T41" fmla="*/ 2147483646 h 35"/>
              <a:gd name="T42" fmla="*/ 2147483646 w 159"/>
              <a:gd name="T43" fmla="*/ 2147483646 h 35"/>
              <a:gd name="T44" fmla="*/ 2147483646 w 159"/>
              <a:gd name="T45" fmla="*/ 2147483646 h 35"/>
              <a:gd name="T46" fmla="*/ 2147483646 w 159"/>
              <a:gd name="T47" fmla="*/ 2147483646 h 35"/>
              <a:gd name="T48" fmla="*/ 2147483646 w 159"/>
              <a:gd name="T49" fmla="*/ 2147483646 h 35"/>
              <a:gd name="T50" fmla="*/ 2147483646 w 159"/>
              <a:gd name="T51" fmla="*/ 2147483646 h 35"/>
              <a:gd name="T52" fmla="*/ 2147483646 w 159"/>
              <a:gd name="T53" fmla="*/ 2147483646 h 35"/>
              <a:gd name="T54" fmla="*/ 2147483646 w 159"/>
              <a:gd name="T55" fmla="*/ 2147483646 h 35"/>
              <a:gd name="T56" fmla="*/ 2147483646 w 159"/>
              <a:gd name="T57" fmla="*/ 2147483646 h 35"/>
              <a:gd name="T58" fmla="*/ 2147483646 w 159"/>
              <a:gd name="T59" fmla="*/ 2147483646 h 35"/>
              <a:gd name="T60" fmla="*/ 2147483646 w 159"/>
              <a:gd name="T61" fmla="*/ 2147483646 h 35"/>
              <a:gd name="T62" fmla="*/ 2147483646 w 159"/>
              <a:gd name="T63" fmla="*/ 2147483646 h 35"/>
              <a:gd name="T64" fmla="*/ 2147483646 w 159"/>
              <a:gd name="T65" fmla="*/ 2147483646 h 35"/>
              <a:gd name="T66" fmla="*/ 2147483646 w 159"/>
              <a:gd name="T67" fmla="*/ 2147483646 h 35"/>
              <a:gd name="T68" fmla="*/ 2147483646 w 159"/>
              <a:gd name="T69" fmla="*/ 2147483646 h 35"/>
              <a:gd name="T70" fmla="*/ 2147483646 w 159"/>
              <a:gd name="T71" fmla="*/ 2147483646 h 35"/>
              <a:gd name="T72" fmla="*/ 2147483646 w 159"/>
              <a:gd name="T73" fmla="*/ 2147483646 h 35"/>
              <a:gd name="T74" fmla="*/ 2147483646 w 159"/>
              <a:gd name="T75" fmla="*/ 2147483646 h 35"/>
              <a:gd name="T76" fmla="*/ 2147483646 w 159"/>
              <a:gd name="T77" fmla="*/ 2147483646 h 35"/>
              <a:gd name="T78" fmla="*/ 2147483646 w 159"/>
              <a:gd name="T79" fmla="*/ 2147483646 h 35"/>
              <a:gd name="T80" fmla="*/ 2147483646 w 159"/>
              <a:gd name="T81" fmla="*/ 2147483646 h 35"/>
              <a:gd name="T82" fmla="*/ 2147483646 w 159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5"/>
              <a:gd name="T128" fmla="*/ 159 w 159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5">
                <a:moveTo>
                  <a:pt x="0" y="34"/>
                </a:moveTo>
                <a:lnTo>
                  <a:pt x="2" y="34"/>
                </a:lnTo>
                <a:lnTo>
                  <a:pt x="3" y="35"/>
                </a:lnTo>
                <a:lnTo>
                  <a:pt x="4" y="33"/>
                </a:lnTo>
                <a:lnTo>
                  <a:pt x="5" y="31"/>
                </a:lnTo>
                <a:lnTo>
                  <a:pt x="7" y="29"/>
                </a:lnTo>
                <a:lnTo>
                  <a:pt x="8" y="31"/>
                </a:lnTo>
                <a:lnTo>
                  <a:pt x="9" y="30"/>
                </a:lnTo>
                <a:lnTo>
                  <a:pt x="10" y="31"/>
                </a:lnTo>
                <a:lnTo>
                  <a:pt x="12" y="34"/>
                </a:lnTo>
                <a:lnTo>
                  <a:pt x="13" y="34"/>
                </a:lnTo>
                <a:lnTo>
                  <a:pt x="14" y="33"/>
                </a:lnTo>
                <a:lnTo>
                  <a:pt x="15" y="30"/>
                </a:lnTo>
                <a:lnTo>
                  <a:pt x="17" y="31"/>
                </a:lnTo>
                <a:lnTo>
                  <a:pt x="18" y="33"/>
                </a:lnTo>
                <a:lnTo>
                  <a:pt x="19" y="30"/>
                </a:lnTo>
                <a:lnTo>
                  <a:pt x="20" y="33"/>
                </a:lnTo>
                <a:lnTo>
                  <a:pt x="22" y="33"/>
                </a:lnTo>
                <a:lnTo>
                  <a:pt x="23" y="33"/>
                </a:lnTo>
                <a:lnTo>
                  <a:pt x="24" y="30"/>
                </a:lnTo>
                <a:lnTo>
                  <a:pt x="25" y="33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30" y="31"/>
                </a:lnTo>
                <a:lnTo>
                  <a:pt x="32" y="34"/>
                </a:lnTo>
                <a:lnTo>
                  <a:pt x="33" y="31"/>
                </a:lnTo>
                <a:lnTo>
                  <a:pt x="34" y="31"/>
                </a:lnTo>
                <a:lnTo>
                  <a:pt x="35" y="29"/>
                </a:lnTo>
                <a:lnTo>
                  <a:pt x="37" y="29"/>
                </a:lnTo>
                <a:lnTo>
                  <a:pt x="38" y="35"/>
                </a:lnTo>
                <a:lnTo>
                  <a:pt x="39" y="30"/>
                </a:lnTo>
                <a:lnTo>
                  <a:pt x="40" y="30"/>
                </a:lnTo>
                <a:lnTo>
                  <a:pt x="42" y="30"/>
                </a:lnTo>
                <a:lnTo>
                  <a:pt x="43" y="31"/>
                </a:lnTo>
                <a:lnTo>
                  <a:pt x="44" y="33"/>
                </a:lnTo>
                <a:lnTo>
                  <a:pt x="45" y="34"/>
                </a:lnTo>
                <a:lnTo>
                  <a:pt x="47" y="33"/>
                </a:lnTo>
                <a:lnTo>
                  <a:pt x="48" y="31"/>
                </a:lnTo>
                <a:lnTo>
                  <a:pt x="49" y="29"/>
                </a:lnTo>
                <a:lnTo>
                  <a:pt x="50" y="26"/>
                </a:lnTo>
                <a:lnTo>
                  <a:pt x="52" y="28"/>
                </a:lnTo>
                <a:lnTo>
                  <a:pt x="53" y="25"/>
                </a:lnTo>
                <a:lnTo>
                  <a:pt x="54" y="28"/>
                </a:lnTo>
                <a:lnTo>
                  <a:pt x="55" y="26"/>
                </a:lnTo>
                <a:lnTo>
                  <a:pt x="57" y="29"/>
                </a:lnTo>
                <a:lnTo>
                  <a:pt x="58" y="31"/>
                </a:lnTo>
                <a:lnTo>
                  <a:pt x="59" y="29"/>
                </a:lnTo>
                <a:lnTo>
                  <a:pt x="60" y="26"/>
                </a:lnTo>
                <a:lnTo>
                  <a:pt x="62" y="16"/>
                </a:lnTo>
                <a:lnTo>
                  <a:pt x="63" y="28"/>
                </a:lnTo>
                <a:lnTo>
                  <a:pt x="64" y="0"/>
                </a:lnTo>
                <a:lnTo>
                  <a:pt x="65" y="6"/>
                </a:lnTo>
                <a:lnTo>
                  <a:pt x="67" y="31"/>
                </a:lnTo>
                <a:lnTo>
                  <a:pt x="68" y="30"/>
                </a:lnTo>
                <a:lnTo>
                  <a:pt x="69" y="31"/>
                </a:lnTo>
                <a:lnTo>
                  <a:pt x="70" y="33"/>
                </a:lnTo>
                <a:lnTo>
                  <a:pt x="72" y="30"/>
                </a:lnTo>
                <a:lnTo>
                  <a:pt x="73" y="29"/>
                </a:lnTo>
                <a:lnTo>
                  <a:pt x="74" y="25"/>
                </a:lnTo>
                <a:lnTo>
                  <a:pt x="75" y="25"/>
                </a:lnTo>
                <a:lnTo>
                  <a:pt x="77" y="24"/>
                </a:lnTo>
                <a:lnTo>
                  <a:pt x="78" y="25"/>
                </a:lnTo>
                <a:lnTo>
                  <a:pt x="79" y="28"/>
                </a:lnTo>
                <a:lnTo>
                  <a:pt x="80" y="31"/>
                </a:lnTo>
                <a:lnTo>
                  <a:pt x="82" y="31"/>
                </a:lnTo>
                <a:lnTo>
                  <a:pt x="83" y="33"/>
                </a:lnTo>
                <a:lnTo>
                  <a:pt x="84" y="35"/>
                </a:lnTo>
                <a:lnTo>
                  <a:pt x="85" y="34"/>
                </a:lnTo>
                <a:lnTo>
                  <a:pt x="87" y="33"/>
                </a:lnTo>
                <a:lnTo>
                  <a:pt x="88" y="30"/>
                </a:lnTo>
                <a:lnTo>
                  <a:pt x="89" y="30"/>
                </a:lnTo>
                <a:lnTo>
                  <a:pt x="90" y="29"/>
                </a:lnTo>
                <a:lnTo>
                  <a:pt x="92" y="29"/>
                </a:lnTo>
                <a:lnTo>
                  <a:pt x="93" y="31"/>
                </a:lnTo>
                <a:lnTo>
                  <a:pt x="94" y="30"/>
                </a:lnTo>
                <a:lnTo>
                  <a:pt x="95" y="29"/>
                </a:lnTo>
                <a:lnTo>
                  <a:pt x="97" y="30"/>
                </a:lnTo>
                <a:lnTo>
                  <a:pt x="98" y="31"/>
                </a:lnTo>
                <a:lnTo>
                  <a:pt x="99" y="33"/>
                </a:lnTo>
                <a:lnTo>
                  <a:pt x="100" y="34"/>
                </a:lnTo>
                <a:lnTo>
                  <a:pt x="102" y="34"/>
                </a:lnTo>
                <a:lnTo>
                  <a:pt x="103" y="33"/>
                </a:lnTo>
                <a:lnTo>
                  <a:pt x="104" y="33"/>
                </a:lnTo>
                <a:lnTo>
                  <a:pt x="105" y="34"/>
                </a:lnTo>
                <a:lnTo>
                  <a:pt x="107" y="35"/>
                </a:lnTo>
                <a:lnTo>
                  <a:pt x="108" y="33"/>
                </a:lnTo>
                <a:lnTo>
                  <a:pt x="109" y="33"/>
                </a:lnTo>
                <a:lnTo>
                  <a:pt x="110" y="30"/>
                </a:lnTo>
                <a:lnTo>
                  <a:pt x="112" y="30"/>
                </a:lnTo>
                <a:lnTo>
                  <a:pt x="113" y="30"/>
                </a:lnTo>
                <a:lnTo>
                  <a:pt x="114" y="30"/>
                </a:lnTo>
                <a:lnTo>
                  <a:pt x="115" y="26"/>
                </a:lnTo>
                <a:lnTo>
                  <a:pt x="117" y="25"/>
                </a:lnTo>
                <a:lnTo>
                  <a:pt x="118" y="26"/>
                </a:lnTo>
                <a:lnTo>
                  <a:pt x="119" y="28"/>
                </a:lnTo>
                <a:lnTo>
                  <a:pt x="120" y="29"/>
                </a:lnTo>
                <a:lnTo>
                  <a:pt x="122" y="31"/>
                </a:lnTo>
                <a:lnTo>
                  <a:pt x="123" y="34"/>
                </a:lnTo>
                <a:lnTo>
                  <a:pt x="124" y="31"/>
                </a:lnTo>
                <a:lnTo>
                  <a:pt x="125" y="25"/>
                </a:lnTo>
                <a:lnTo>
                  <a:pt x="127" y="20"/>
                </a:lnTo>
                <a:lnTo>
                  <a:pt x="128" y="15"/>
                </a:lnTo>
                <a:lnTo>
                  <a:pt x="129" y="11"/>
                </a:lnTo>
                <a:lnTo>
                  <a:pt x="130" y="9"/>
                </a:lnTo>
                <a:lnTo>
                  <a:pt x="132" y="8"/>
                </a:lnTo>
                <a:lnTo>
                  <a:pt x="133" y="8"/>
                </a:lnTo>
                <a:lnTo>
                  <a:pt x="134" y="6"/>
                </a:lnTo>
                <a:lnTo>
                  <a:pt x="135" y="9"/>
                </a:lnTo>
                <a:lnTo>
                  <a:pt x="137" y="11"/>
                </a:lnTo>
                <a:lnTo>
                  <a:pt x="138" y="18"/>
                </a:lnTo>
                <a:lnTo>
                  <a:pt x="139" y="21"/>
                </a:lnTo>
                <a:lnTo>
                  <a:pt x="140" y="23"/>
                </a:lnTo>
                <a:lnTo>
                  <a:pt x="142" y="29"/>
                </a:lnTo>
                <a:lnTo>
                  <a:pt x="143" y="30"/>
                </a:lnTo>
                <a:lnTo>
                  <a:pt x="144" y="29"/>
                </a:lnTo>
                <a:lnTo>
                  <a:pt x="145" y="30"/>
                </a:lnTo>
                <a:lnTo>
                  <a:pt x="147" y="28"/>
                </a:lnTo>
                <a:lnTo>
                  <a:pt x="148" y="26"/>
                </a:lnTo>
                <a:lnTo>
                  <a:pt x="149" y="24"/>
                </a:lnTo>
                <a:lnTo>
                  <a:pt x="150" y="25"/>
                </a:lnTo>
                <a:lnTo>
                  <a:pt x="152" y="24"/>
                </a:lnTo>
                <a:lnTo>
                  <a:pt x="153" y="24"/>
                </a:lnTo>
                <a:lnTo>
                  <a:pt x="154" y="23"/>
                </a:lnTo>
                <a:lnTo>
                  <a:pt x="155" y="21"/>
                </a:lnTo>
                <a:lnTo>
                  <a:pt x="157" y="20"/>
                </a:lnTo>
                <a:lnTo>
                  <a:pt x="158" y="24"/>
                </a:lnTo>
                <a:lnTo>
                  <a:pt x="159" y="26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6" name="Freeform 207"/>
          <p:cNvSpPr>
            <a:spLocks/>
          </p:cNvSpPr>
          <p:nvPr/>
        </p:nvSpPr>
        <p:spPr bwMode="auto">
          <a:xfrm>
            <a:off x="2011363" y="1057275"/>
            <a:ext cx="560387" cy="1257300"/>
          </a:xfrm>
          <a:custGeom>
            <a:avLst/>
            <a:gdLst>
              <a:gd name="T0" fmla="*/ 2147483646 w 159"/>
              <a:gd name="T1" fmla="*/ 2147483646 h 389"/>
              <a:gd name="T2" fmla="*/ 2147483646 w 159"/>
              <a:gd name="T3" fmla="*/ 2147483646 h 389"/>
              <a:gd name="T4" fmla="*/ 2147483646 w 159"/>
              <a:gd name="T5" fmla="*/ 2147483646 h 389"/>
              <a:gd name="T6" fmla="*/ 2147483646 w 159"/>
              <a:gd name="T7" fmla="*/ 2147483646 h 389"/>
              <a:gd name="T8" fmla="*/ 2147483646 w 159"/>
              <a:gd name="T9" fmla="*/ 2147483646 h 389"/>
              <a:gd name="T10" fmla="*/ 2147483646 w 159"/>
              <a:gd name="T11" fmla="*/ 2147483646 h 389"/>
              <a:gd name="T12" fmla="*/ 2147483646 w 159"/>
              <a:gd name="T13" fmla="*/ 2147483646 h 389"/>
              <a:gd name="T14" fmla="*/ 2147483646 w 159"/>
              <a:gd name="T15" fmla="*/ 2147483646 h 389"/>
              <a:gd name="T16" fmla="*/ 2147483646 w 159"/>
              <a:gd name="T17" fmla="*/ 2147483646 h 389"/>
              <a:gd name="T18" fmla="*/ 2147483646 w 159"/>
              <a:gd name="T19" fmla="*/ 2147483646 h 389"/>
              <a:gd name="T20" fmla="*/ 2147483646 w 159"/>
              <a:gd name="T21" fmla="*/ 2147483646 h 389"/>
              <a:gd name="T22" fmla="*/ 2147483646 w 159"/>
              <a:gd name="T23" fmla="*/ 2147483646 h 389"/>
              <a:gd name="T24" fmla="*/ 2147483646 w 159"/>
              <a:gd name="T25" fmla="*/ 2147483646 h 389"/>
              <a:gd name="T26" fmla="*/ 2147483646 w 159"/>
              <a:gd name="T27" fmla="*/ 2147483646 h 389"/>
              <a:gd name="T28" fmla="*/ 2147483646 w 159"/>
              <a:gd name="T29" fmla="*/ 2147483646 h 389"/>
              <a:gd name="T30" fmla="*/ 2147483646 w 159"/>
              <a:gd name="T31" fmla="*/ 2147483646 h 389"/>
              <a:gd name="T32" fmla="*/ 2147483646 w 159"/>
              <a:gd name="T33" fmla="*/ 2147483646 h 389"/>
              <a:gd name="T34" fmla="*/ 2147483646 w 159"/>
              <a:gd name="T35" fmla="*/ 2147483646 h 389"/>
              <a:gd name="T36" fmla="*/ 2147483646 w 159"/>
              <a:gd name="T37" fmla="*/ 2147483646 h 389"/>
              <a:gd name="T38" fmla="*/ 2147483646 w 159"/>
              <a:gd name="T39" fmla="*/ 2147483646 h 389"/>
              <a:gd name="T40" fmla="*/ 2147483646 w 159"/>
              <a:gd name="T41" fmla="*/ 2147483646 h 389"/>
              <a:gd name="T42" fmla="*/ 2147483646 w 159"/>
              <a:gd name="T43" fmla="*/ 2147483646 h 389"/>
              <a:gd name="T44" fmla="*/ 2147483646 w 159"/>
              <a:gd name="T45" fmla="*/ 2147483646 h 389"/>
              <a:gd name="T46" fmla="*/ 2147483646 w 159"/>
              <a:gd name="T47" fmla="*/ 2147483646 h 389"/>
              <a:gd name="T48" fmla="*/ 2147483646 w 159"/>
              <a:gd name="T49" fmla="*/ 2147483646 h 389"/>
              <a:gd name="T50" fmla="*/ 2147483646 w 159"/>
              <a:gd name="T51" fmla="*/ 2147483646 h 389"/>
              <a:gd name="T52" fmla="*/ 2147483646 w 159"/>
              <a:gd name="T53" fmla="*/ 2147483646 h 389"/>
              <a:gd name="T54" fmla="*/ 2147483646 w 159"/>
              <a:gd name="T55" fmla="*/ 2147483646 h 389"/>
              <a:gd name="T56" fmla="*/ 2147483646 w 159"/>
              <a:gd name="T57" fmla="*/ 2147483646 h 389"/>
              <a:gd name="T58" fmla="*/ 2147483646 w 159"/>
              <a:gd name="T59" fmla="*/ 2147483646 h 389"/>
              <a:gd name="T60" fmla="*/ 2147483646 w 159"/>
              <a:gd name="T61" fmla="*/ 2147483646 h 389"/>
              <a:gd name="T62" fmla="*/ 2147483646 w 159"/>
              <a:gd name="T63" fmla="*/ 2147483646 h 389"/>
              <a:gd name="T64" fmla="*/ 2147483646 w 159"/>
              <a:gd name="T65" fmla="*/ 2147483646 h 389"/>
              <a:gd name="T66" fmla="*/ 2147483646 w 159"/>
              <a:gd name="T67" fmla="*/ 2147483646 h 389"/>
              <a:gd name="T68" fmla="*/ 2147483646 w 159"/>
              <a:gd name="T69" fmla="*/ 2147483646 h 389"/>
              <a:gd name="T70" fmla="*/ 2147483646 w 159"/>
              <a:gd name="T71" fmla="*/ 2147483646 h 389"/>
              <a:gd name="T72" fmla="*/ 2147483646 w 159"/>
              <a:gd name="T73" fmla="*/ 2147483646 h 389"/>
              <a:gd name="T74" fmla="*/ 2147483646 w 159"/>
              <a:gd name="T75" fmla="*/ 2147483646 h 389"/>
              <a:gd name="T76" fmla="*/ 2147483646 w 159"/>
              <a:gd name="T77" fmla="*/ 2147483646 h 389"/>
              <a:gd name="T78" fmla="*/ 2147483646 w 159"/>
              <a:gd name="T79" fmla="*/ 2147483646 h 389"/>
              <a:gd name="T80" fmla="*/ 2147483646 w 159"/>
              <a:gd name="T81" fmla="*/ 2147483646 h 389"/>
              <a:gd name="T82" fmla="*/ 2147483646 w 159"/>
              <a:gd name="T83" fmla="*/ 2147483646 h 3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89"/>
              <a:gd name="T128" fmla="*/ 159 w 159"/>
              <a:gd name="T129" fmla="*/ 389 h 38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89">
                <a:moveTo>
                  <a:pt x="0" y="382"/>
                </a:moveTo>
                <a:lnTo>
                  <a:pt x="1" y="385"/>
                </a:lnTo>
                <a:lnTo>
                  <a:pt x="3" y="387"/>
                </a:lnTo>
                <a:lnTo>
                  <a:pt x="4" y="389"/>
                </a:lnTo>
                <a:lnTo>
                  <a:pt x="5" y="385"/>
                </a:lnTo>
                <a:lnTo>
                  <a:pt x="6" y="384"/>
                </a:lnTo>
                <a:lnTo>
                  <a:pt x="8" y="384"/>
                </a:lnTo>
                <a:lnTo>
                  <a:pt x="9" y="384"/>
                </a:lnTo>
                <a:lnTo>
                  <a:pt x="10" y="384"/>
                </a:lnTo>
                <a:lnTo>
                  <a:pt x="11" y="385"/>
                </a:lnTo>
                <a:lnTo>
                  <a:pt x="13" y="387"/>
                </a:lnTo>
                <a:lnTo>
                  <a:pt x="14" y="387"/>
                </a:lnTo>
                <a:lnTo>
                  <a:pt x="15" y="387"/>
                </a:lnTo>
                <a:lnTo>
                  <a:pt x="16" y="379"/>
                </a:lnTo>
                <a:lnTo>
                  <a:pt x="18" y="372"/>
                </a:lnTo>
                <a:lnTo>
                  <a:pt x="19" y="377"/>
                </a:lnTo>
                <a:lnTo>
                  <a:pt x="20" y="375"/>
                </a:lnTo>
                <a:lnTo>
                  <a:pt x="21" y="376"/>
                </a:lnTo>
                <a:lnTo>
                  <a:pt x="23" y="375"/>
                </a:lnTo>
                <a:lnTo>
                  <a:pt x="24" y="375"/>
                </a:lnTo>
                <a:lnTo>
                  <a:pt x="25" y="375"/>
                </a:lnTo>
                <a:lnTo>
                  <a:pt x="26" y="374"/>
                </a:lnTo>
                <a:lnTo>
                  <a:pt x="28" y="370"/>
                </a:lnTo>
                <a:lnTo>
                  <a:pt x="29" y="365"/>
                </a:lnTo>
                <a:lnTo>
                  <a:pt x="30" y="357"/>
                </a:lnTo>
                <a:lnTo>
                  <a:pt x="31" y="342"/>
                </a:lnTo>
                <a:lnTo>
                  <a:pt x="33" y="322"/>
                </a:lnTo>
                <a:lnTo>
                  <a:pt x="34" y="300"/>
                </a:lnTo>
                <a:lnTo>
                  <a:pt x="35" y="269"/>
                </a:lnTo>
                <a:lnTo>
                  <a:pt x="36" y="240"/>
                </a:lnTo>
                <a:lnTo>
                  <a:pt x="38" y="207"/>
                </a:lnTo>
                <a:lnTo>
                  <a:pt x="39" y="179"/>
                </a:lnTo>
                <a:lnTo>
                  <a:pt x="40" y="151"/>
                </a:lnTo>
                <a:lnTo>
                  <a:pt x="41" y="121"/>
                </a:lnTo>
                <a:lnTo>
                  <a:pt x="43" y="92"/>
                </a:lnTo>
                <a:lnTo>
                  <a:pt x="44" y="62"/>
                </a:lnTo>
                <a:lnTo>
                  <a:pt x="45" y="37"/>
                </a:lnTo>
                <a:lnTo>
                  <a:pt x="46" y="16"/>
                </a:lnTo>
                <a:lnTo>
                  <a:pt x="48" y="5"/>
                </a:lnTo>
                <a:lnTo>
                  <a:pt x="49" y="0"/>
                </a:lnTo>
                <a:lnTo>
                  <a:pt x="50" y="2"/>
                </a:lnTo>
                <a:lnTo>
                  <a:pt x="51" y="7"/>
                </a:lnTo>
                <a:lnTo>
                  <a:pt x="53" y="19"/>
                </a:lnTo>
                <a:lnTo>
                  <a:pt x="54" y="34"/>
                </a:lnTo>
                <a:lnTo>
                  <a:pt x="55" y="51"/>
                </a:lnTo>
                <a:lnTo>
                  <a:pt x="56" y="82"/>
                </a:lnTo>
                <a:lnTo>
                  <a:pt x="58" y="112"/>
                </a:lnTo>
                <a:lnTo>
                  <a:pt x="59" y="141"/>
                </a:lnTo>
                <a:lnTo>
                  <a:pt x="60" y="171"/>
                </a:lnTo>
                <a:lnTo>
                  <a:pt x="61" y="199"/>
                </a:lnTo>
                <a:lnTo>
                  <a:pt x="63" y="222"/>
                </a:lnTo>
                <a:lnTo>
                  <a:pt x="64" y="242"/>
                </a:lnTo>
                <a:lnTo>
                  <a:pt x="65" y="261"/>
                </a:lnTo>
                <a:lnTo>
                  <a:pt x="66" y="271"/>
                </a:lnTo>
                <a:lnTo>
                  <a:pt x="68" y="279"/>
                </a:lnTo>
                <a:lnTo>
                  <a:pt x="69" y="281"/>
                </a:lnTo>
                <a:lnTo>
                  <a:pt x="70" y="282"/>
                </a:lnTo>
                <a:lnTo>
                  <a:pt x="71" y="285"/>
                </a:lnTo>
                <a:lnTo>
                  <a:pt x="73" y="286"/>
                </a:lnTo>
                <a:lnTo>
                  <a:pt x="74" y="287"/>
                </a:lnTo>
                <a:lnTo>
                  <a:pt x="75" y="287"/>
                </a:lnTo>
                <a:lnTo>
                  <a:pt x="76" y="289"/>
                </a:lnTo>
                <a:lnTo>
                  <a:pt x="78" y="291"/>
                </a:lnTo>
                <a:lnTo>
                  <a:pt x="79" y="295"/>
                </a:lnTo>
                <a:lnTo>
                  <a:pt x="80" y="301"/>
                </a:lnTo>
                <a:lnTo>
                  <a:pt x="81" y="309"/>
                </a:lnTo>
                <a:lnTo>
                  <a:pt x="83" y="315"/>
                </a:lnTo>
                <a:lnTo>
                  <a:pt x="84" y="325"/>
                </a:lnTo>
                <a:lnTo>
                  <a:pt x="85" y="336"/>
                </a:lnTo>
                <a:lnTo>
                  <a:pt x="86" y="344"/>
                </a:lnTo>
                <a:lnTo>
                  <a:pt x="88" y="351"/>
                </a:lnTo>
                <a:lnTo>
                  <a:pt x="89" y="354"/>
                </a:lnTo>
                <a:lnTo>
                  <a:pt x="90" y="351"/>
                </a:lnTo>
                <a:lnTo>
                  <a:pt x="91" y="345"/>
                </a:lnTo>
                <a:lnTo>
                  <a:pt x="93" y="336"/>
                </a:lnTo>
                <a:lnTo>
                  <a:pt x="94" y="330"/>
                </a:lnTo>
                <a:lnTo>
                  <a:pt x="95" y="325"/>
                </a:lnTo>
                <a:lnTo>
                  <a:pt x="96" y="321"/>
                </a:lnTo>
                <a:lnTo>
                  <a:pt x="98" y="320"/>
                </a:lnTo>
                <a:lnTo>
                  <a:pt x="99" y="324"/>
                </a:lnTo>
                <a:lnTo>
                  <a:pt x="100" y="325"/>
                </a:lnTo>
                <a:lnTo>
                  <a:pt x="101" y="329"/>
                </a:lnTo>
                <a:lnTo>
                  <a:pt x="103" y="332"/>
                </a:lnTo>
                <a:lnTo>
                  <a:pt x="104" y="335"/>
                </a:lnTo>
                <a:lnTo>
                  <a:pt x="105" y="336"/>
                </a:lnTo>
                <a:lnTo>
                  <a:pt x="106" y="340"/>
                </a:lnTo>
                <a:lnTo>
                  <a:pt x="108" y="346"/>
                </a:lnTo>
                <a:lnTo>
                  <a:pt x="109" y="352"/>
                </a:lnTo>
                <a:lnTo>
                  <a:pt x="110" y="359"/>
                </a:lnTo>
                <a:lnTo>
                  <a:pt x="111" y="361"/>
                </a:lnTo>
                <a:lnTo>
                  <a:pt x="113" y="360"/>
                </a:lnTo>
                <a:lnTo>
                  <a:pt x="114" y="356"/>
                </a:lnTo>
                <a:lnTo>
                  <a:pt x="115" y="352"/>
                </a:lnTo>
                <a:lnTo>
                  <a:pt x="116" y="352"/>
                </a:lnTo>
                <a:lnTo>
                  <a:pt x="118" y="350"/>
                </a:lnTo>
                <a:lnTo>
                  <a:pt x="119" y="351"/>
                </a:lnTo>
                <a:lnTo>
                  <a:pt x="120" y="356"/>
                </a:lnTo>
                <a:lnTo>
                  <a:pt x="121" y="360"/>
                </a:lnTo>
                <a:lnTo>
                  <a:pt x="123" y="361"/>
                </a:lnTo>
                <a:lnTo>
                  <a:pt x="124" y="362"/>
                </a:lnTo>
                <a:lnTo>
                  <a:pt x="125" y="369"/>
                </a:lnTo>
                <a:lnTo>
                  <a:pt x="126" y="370"/>
                </a:lnTo>
                <a:lnTo>
                  <a:pt x="128" y="372"/>
                </a:lnTo>
                <a:lnTo>
                  <a:pt x="129" y="377"/>
                </a:lnTo>
                <a:lnTo>
                  <a:pt x="130" y="371"/>
                </a:lnTo>
                <a:lnTo>
                  <a:pt x="131" y="366"/>
                </a:lnTo>
                <a:lnTo>
                  <a:pt x="133" y="367"/>
                </a:lnTo>
                <a:lnTo>
                  <a:pt x="134" y="371"/>
                </a:lnTo>
                <a:lnTo>
                  <a:pt x="135" y="374"/>
                </a:lnTo>
                <a:lnTo>
                  <a:pt x="136" y="374"/>
                </a:lnTo>
                <a:lnTo>
                  <a:pt x="138" y="374"/>
                </a:lnTo>
                <a:lnTo>
                  <a:pt x="139" y="372"/>
                </a:lnTo>
                <a:lnTo>
                  <a:pt x="140" y="372"/>
                </a:lnTo>
                <a:lnTo>
                  <a:pt x="141" y="370"/>
                </a:lnTo>
                <a:lnTo>
                  <a:pt x="143" y="367"/>
                </a:lnTo>
                <a:lnTo>
                  <a:pt x="144" y="367"/>
                </a:lnTo>
                <a:lnTo>
                  <a:pt x="145" y="370"/>
                </a:lnTo>
                <a:lnTo>
                  <a:pt x="146" y="371"/>
                </a:lnTo>
                <a:lnTo>
                  <a:pt x="148" y="375"/>
                </a:lnTo>
                <a:lnTo>
                  <a:pt x="149" y="379"/>
                </a:lnTo>
                <a:lnTo>
                  <a:pt x="150" y="380"/>
                </a:lnTo>
                <a:lnTo>
                  <a:pt x="151" y="380"/>
                </a:lnTo>
                <a:lnTo>
                  <a:pt x="153" y="379"/>
                </a:lnTo>
                <a:lnTo>
                  <a:pt x="154" y="379"/>
                </a:lnTo>
                <a:lnTo>
                  <a:pt x="155" y="379"/>
                </a:lnTo>
                <a:lnTo>
                  <a:pt x="156" y="376"/>
                </a:lnTo>
                <a:lnTo>
                  <a:pt x="158" y="379"/>
                </a:lnTo>
                <a:lnTo>
                  <a:pt x="159" y="379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77" name="Freeform 209"/>
          <p:cNvSpPr>
            <a:spLocks/>
          </p:cNvSpPr>
          <p:nvPr/>
        </p:nvSpPr>
        <p:spPr bwMode="auto">
          <a:xfrm>
            <a:off x="3130550" y="1528763"/>
            <a:ext cx="557213" cy="769937"/>
          </a:xfrm>
          <a:custGeom>
            <a:avLst/>
            <a:gdLst>
              <a:gd name="T0" fmla="*/ 2147483646 w 158"/>
              <a:gd name="T1" fmla="*/ 2147483646 h 238"/>
              <a:gd name="T2" fmla="*/ 2147483646 w 158"/>
              <a:gd name="T3" fmla="*/ 2147483646 h 238"/>
              <a:gd name="T4" fmla="*/ 2147483646 w 158"/>
              <a:gd name="T5" fmla="*/ 2147483646 h 238"/>
              <a:gd name="T6" fmla="*/ 2147483646 w 158"/>
              <a:gd name="T7" fmla="*/ 2147483646 h 238"/>
              <a:gd name="T8" fmla="*/ 2147483646 w 158"/>
              <a:gd name="T9" fmla="*/ 2147483646 h 238"/>
              <a:gd name="T10" fmla="*/ 2147483646 w 158"/>
              <a:gd name="T11" fmla="*/ 2147483646 h 238"/>
              <a:gd name="T12" fmla="*/ 2147483646 w 158"/>
              <a:gd name="T13" fmla="*/ 2147483646 h 238"/>
              <a:gd name="T14" fmla="*/ 2147483646 w 158"/>
              <a:gd name="T15" fmla="*/ 2147483646 h 238"/>
              <a:gd name="T16" fmla="*/ 2147483646 w 158"/>
              <a:gd name="T17" fmla="*/ 2147483646 h 238"/>
              <a:gd name="T18" fmla="*/ 2147483646 w 158"/>
              <a:gd name="T19" fmla="*/ 2147483646 h 238"/>
              <a:gd name="T20" fmla="*/ 2147483646 w 158"/>
              <a:gd name="T21" fmla="*/ 2147483646 h 238"/>
              <a:gd name="T22" fmla="*/ 2147483646 w 158"/>
              <a:gd name="T23" fmla="*/ 2147483646 h 238"/>
              <a:gd name="T24" fmla="*/ 2147483646 w 158"/>
              <a:gd name="T25" fmla="*/ 2147483646 h 238"/>
              <a:gd name="T26" fmla="*/ 2147483646 w 158"/>
              <a:gd name="T27" fmla="*/ 2147483646 h 238"/>
              <a:gd name="T28" fmla="*/ 2147483646 w 158"/>
              <a:gd name="T29" fmla="*/ 2147483646 h 238"/>
              <a:gd name="T30" fmla="*/ 2147483646 w 158"/>
              <a:gd name="T31" fmla="*/ 2147483646 h 238"/>
              <a:gd name="T32" fmla="*/ 2147483646 w 158"/>
              <a:gd name="T33" fmla="*/ 2147483646 h 238"/>
              <a:gd name="T34" fmla="*/ 2147483646 w 158"/>
              <a:gd name="T35" fmla="*/ 2147483646 h 238"/>
              <a:gd name="T36" fmla="*/ 2147483646 w 158"/>
              <a:gd name="T37" fmla="*/ 2147483646 h 238"/>
              <a:gd name="T38" fmla="*/ 2147483646 w 158"/>
              <a:gd name="T39" fmla="*/ 2147483646 h 238"/>
              <a:gd name="T40" fmla="*/ 2147483646 w 158"/>
              <a:gd name="T41" fmla="*/ 2147483646 h 238"/>
              <a:gd name="T42" fmla="*/ 2147483646 w 158"/>
              <a:gd name="T43" fmla="*/ 2147483646 h 238"/>
              <a:gd name="T44" fmla="*/ 2147483646 w 158"/>
              <a:gd name="T45" fmla="*/ 2147483646 h 238"/>
              <a:gd name="T46" fmla="*/ 2147483646 w 158"/>
              <a:gd name="T47" fmla="*/ 2147483646 h 238"/>
              <a:gd name="T48" fmla="*/ 2147483646 w 158"/>
              <a:gd name="T49" fmla="*/ 2147483646 h 238"/>
              <a:gd name="T50" fmla="*/ 2147483646 w 158"/>
              <a:gd name="T51" fmla="*/ 2147483646 h 238"/>
              <a:gd name="T52" fmla="*/ 2147483646 w 158"/>
              <a:gd name="T53" fmla="*/ 2147483646 h 238"/>
              <a:gd name="T54" fmla="*/ 2147483646 w 158"/>
              <a:gd name="T55" fmla="*/ 2147483646 h 238"/>
              <a:gd name="T56" fmla="*/ 2147483646 w 158"/>
              <a:gd name="T57" fmla="*/ 2147483646 h 238"/>
              <a:gd name="T58" fmla="*/ 2147483646 w 158"/>
              <a:gd name="T59" fmla="*/ 2147483646 h 238"/>
              <a:gd name="T60" fmla="*/ 2147483646 w 158"/>
              <a:gd name="T61" fmla="*/ 2147483646 h 238"/>
              <a:gd name="T62" fmla="*/ 2147483646 w 158"/>
              <a:gd name="T63" fmla="*/ 2147483646 h 238"/>
              <a:gd name="T64" fmla="*/ 2147483646 w 158"/>
              <a:gd name="T65" fmla="*/ 2147483646 h 238"/>
              <a:gd name="T66" fmla="*/ 2147483646 w 158"/>
              <a:gd name="T67" fmla="*/ 2147483646 h 238"/>
              <a:gd name="T68" fmla="*/ 2147483646 w 158"/>
              <a:gd name="T69" fmla="*/ 2147483646 h 238"/>
              <a:gd name="T70" fmla="*/ 2147483646 w 158"/>
              <a:gd name="T71" fmla="*/ 2147483646 h 238"/>
              <a:gd name="T72" fmla="*/ 2147483646 w 158"/>
              <a:gd name="T73" fmla="*/ 2147483646 h 238"/>
              <a:gd name="T74" fmla="*/ 2147483646 w 158"/>
              <a:gd name="T75" fmla="*/ 2147483646 h 238"/>
              <a:gd name="T76" fmla="*/ 2147483646 w 158"/>
              <a:gd name="T77" fmla="*/ 2147483646 h 238"/>
              <a:gd name="T78" fmla="*/ 2147483646 w 158"/>
              <a:gd name="T79" fmla="*/ 2147483646 h 238"/>
              <a:gd name="T80" fmla="*/ 2147483646 w 158"/>
              <a:gd name="T81" fmla="*/ 2147483646 h 238"/>
              <a:gd name="T82" fmla="*/ 2147483646 w 158"/>
              <a:gd name="T83" fmla="*/ 2147483646 h 2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238"/>
              <a:gd name="T128" fmla="*/ 158 w 158"/>
              <a:gd name="T129" fmla="*/ 238 h 23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238">
                <a:moveTo>
                  <a:pt x="0" y="235"/>
                </a:moveTo>
                <a:lnTo>
                  <a:pt x="1" y="235"/>
                </a:lnTo>
                <a:lnTo>
                  <a:pt x="2" y="231"/>
                </a:lnTo>
                <a:lnTo>
                  <a:pt x="3" y="231"/>
                </a:lnTo>
                <a:lnTo>
                  <a:pt x="5" y="229"/>
                </a:lnTo>
                <a:lnTo>
                  <a:pt x="6" y="229"/>
                </a:lnTo>
                <a:lnTo>
                  <a:pt x="7" y="229"/>
                </a:lnTo>
                <a:lnTo>
                  <a:pt x="8" y="228"/>
                </a:lnTo>
                <a:lnTo>
                  <a:pt x="10" y="226"/>
                </a:lnTo>
                <a:lnTo>
                  <a:pt x="11" y="226"/>
                </a:lnTo>
                <a:lnTo>
                  <a:pt x="12" y="225"/>
                </a:lnTo>
                <a:lnTo>
                  <a:pt x="13" y="226"/>
                </a:lnTo>
                <a:lnTo>
                  <a:pt x="15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20" y="224"/>
                </a:lnTo>
                <a:lnTo>
                  <a:pt x="21" y="221"/>
                </a:lnTo>
                <a:lnTo>
                  <a:pt x="22" y="219"/>
                </a:lnTo>
                <a:lnTo>
                  <a:pt x="23" y="215"/>
                </a:lnTo>
                <a:lnTo>
                  <a:pt x="25" y="210"/>
                </a:lnTo>
                <a:lnTo>
                  <a:pt x="26" y="205"/>
                </a:lnTo>
                <a:lnTo>
                  <a:pt x="27" y="204"/>
                </a:lnTo>
                <a:lnTo>
                  <a:pt x="28" y="204"/>
                </a:lnTo>
                <a:lnTo>
                  <a:pt x="30" y="205"/>
                </a:lnTo>
                <a:lnTo>
                  <a:pt x="31" y="208"/>
                </a:lnTo>
                <a:lnTo>
                  <a:pt x="32" y="206"/>
                </a:lnTo>
                <a:lnTo>
                  <a:pt x="33" y="208"/>
                </a:lnTo>
                <a:lnTo>
                  <a:pt x="35" y="215"/>
                </a:lnTo>
                <a:lnTo>
                  <a:pt x="36" y="215"/>
                </a:lnTo>
                <a:lnTo>
                  <a:pt x="37" y="218"/>
                </a:lnTo>
                <a:lnTo>
                  <a:pt x="38" y="220"/>
                </a:lnTo>
                <a:lnTo>
                  <a:pt x="40" y="221"/>
                </a:lnTo>
                <a:lnTo>
                  <a:pt x="41" y="221"/>
                </a:lnTo>
                <a:lnTo>
                  <a:pt x="42" y="221"/>
                </a:lnTo>
                <a:lnTo>
                  <a:pt x="43" y="224"/>
                </a:lnTo>
                <a:lnTo>
                  <a:pt x="45" y="225"/>
                </a:lnTo>
                <a:lnTo>
                  <a:pt x="46" y="228"/>
                </a:lnTo>
                <a:lnTo>
                  <a:pt x="47" y="228"/>
                </a:lnTo>
                <a:lnTo>
                  <a:pt x="48" y="229"/>
                </a:lnTo>
                <a:lnTo>
                  <a:pt x="50" y="229"/>
                </a:lnTo>
                <a:lnTo>
                  <a:pt x="51" y="228"/>
                </a:lnTo>
                <a:lnTo>
                  <a:pt x="52" y="225"/>
                </a:lnTo>
                <a:lnTo>
                  <a:pt x="53" y="221"/>
                </a:lnTo>
                <a:lnTo>
                  <a:pt x="55" y="216"/>
                </a:lnTo>
                <a:lnTo>
                  <a:pt x="56" y="214"/>
                </a:lnTo>
                <a:lnTo>
                  <a:pt x="57" y="208"/>
                </a:lnTo>
                <a:lnTo>
                  <a:pt x="58" y="200"/>
                </a:lnTo>
                <a:lnTo>
                  <a:pt x="60" y="191"/>
                </a:lnTo>
                <a:lnTo>
                  <a:pt x="61" y="185"/>
                </a:lnTo>
                <a:lnTo>
                  <a:pt x="62" y="179"/>
                </a:lnTo>
                <a:lnTo>
                  <a:pt x="63" y="175"/>
                </a:lnTo>
                <a:lnTo>
                  <a:pt x="65" y="173"/>
                </a:lnTo>
                <a:lnTo>
                  <a:pt x="66" y="173"/>
                </a:lnTo>
                <a:lnTo>
                  <a:pt x="67" y="176"/>
                </a:lnTo>
                <a:lnTo>
                  <a:pt x="68" y="178"/>
                </a:lnTo>
                <a:lnTo>
                  <a:pt x="70" y="181"/>
                </a:lnTo>
                <a:lnTo>
                  <a:pt x="71" y="185"/>
                </a:lnTo>
                <a:lnTo>
                  <a:pt x="72" y="191"/>
                </a:lnTo>
                <a:lnTo>
                  <a:pt x="73" y="201"/>
                </a:lnTo>
                <a:lnTo>
                  <a:pt x="75" y="211"/>
                </a:lnTo>
                <a:lnTo>
                  <a:pt x="76" y="220"/>
                </a:lnTo>
                <a:lnTo>
                  <a:pt x="77" y="229"/>
                </a:lnTo>
                <a:lnTo>
                  <a:pt x="78" y="238"/>
                </a:lnTo>
                <a:lnTo>
                  <a:pt x="80" y="235"/>
                </a:lnTo>
                <a:lnTo>
                  <a:pt x="81" y="224"/>
                </a:lnTo>
                <a:lnTo>
                  <a:pt x="82" y="210"/>
                </a:lnTo>
                <a:lnTo>
                  <a:pt x="83" y="203"/>
                </a:lnTo>
                <a:lnTo>
                  <a:pt x="85" y="203"/>
                </a:lnTo>
                <a:lnTo>
                  <a:pt x="86" y="205"/>
                </a:lnTo>
                <a:lnTo>
                  <a:pt x="87" y="213"/>
                </a:lnTo>
                <a:lnTo>
                  <a:pt x="88" y="216"/>
                </a:lnTo>
                <a:lnTo>
                  <a:pt x="90" y="204"/>
                </a:lnTo>
                <a:lnTo>
                  <a:pt x="91" y="185"/>
                </a:lnTo>
                <a:lnTo>
                  <a:pt x="92" y="158"/>
                </a:lnTo>
                <a:lnTo>
                  <a:pt x="93" y="130"/>
                </a:lnTo>
                <a:lnTo>
                  <a:pt x="95" y="101"/>
                </a:lnTo>
                <a:lnTo>
                  <a:pt x="96" y="73"/>
                </a:lnTo>
                <a:lnTo>
                  <a:pt x="97" y="49"/>
                </a:lnTo>
                <a:lnTo>
                  <a:pt x="98" y="26"/>
                </a:lnTo>
                <a:lnTo>
                  <a:pt x="100" y="11"/>
                </a:lnTo>
                <a:lnTo>
                  <a:pt x="101" y="1"/>
                </a:lnTo>
                <a:lnTo>
                  <a:pt x="102" y="0"/>
                </a:lnTo>
                <a:lnTo>
                  <a:pt x="103" y="5"/>
                </a:lnTo>
                <a:lnTo>
                  <a:pt x="105" y="14"/>
                </a:lnTo>
                <a:lnTo>
                  <a:pt x="106" y="29"/>
                </a:lnTo>
                <a:lnTo>
                  <a:pt x="107" y="49"/>
                </a:lnTo>
                <a:lnTo>
                  <a:pt x="108" y="71"/>
                </a:lnTo>
                <a:lnTo>
                  <a:pt x="110" y="96"/>
                </a:lnTo>
                <a:lnTo>
                  <a:pt x="111" y="120"/>
                </a:lnTo>
                <a:lnTo>
                  <a:pt x="112" y="145"/>
                </a:lnTo>
                <a:lnTo>
                  <a:pt x="113" y="166"/>
                </a:lnTo>
                <a:lnTo>
                  <a:pt x="115" y="184"/>
                </a:lnTo>
                <a:lnTo>
                  <a:pt x="116" y="194"/>
                </a:lnTo>
                <a:lnTo>
                  <a:pt x="117" y="191"/>
                </a:lnTo>
                <a:lnTo>
                  <a:pt x="118" y="186"/>
                </a:lnTo>
                <a:lnTo>
                  <a:pt x="120" y="178"/>
                </a:lnTo>
                <a:lnTo>
                  <a:pt x="121" y="171"/>
                </a:lnTo>
                <a:lnTo>
                  <a:pt x="122" y="165"/>
                </a:lnTo>
                <a:lnTo>
                  <a:pt x="123" y="160"/>
                </a:lnTo>
                <a:lnTo>
                  <a:pt x="125" y="160"/>
                </a:lnTo>
                <a:lnTo>
                  <a:pt x="126" y="154"/>
                </a:lnTo>
                <a:lnTo>
                  <a:pt x="127" y="154"/>
                </a:lnTo>
                <a:lnTo>
                  <a:pt x="128" y="148"/>
                </a:lnTo>
                <a:lnTo>
                  <a:pt x="130" y="151"/>
                </a:lnTo>
                <a:lnTo>
                  <a:pt x="131" y="154"/>
                </a:lnTo>
                <a:lnTo>
                  <a:pt x="132" y="161"/>
                </a:lnTo>
                <a:lnTo>
                  <a:pt x="133" y="170"/>
                </a:lnTo>
                <a:lnTo>
                  <a:pt x="135" y="174"/>
                </a:lnTo>
                <a:lnTo>
                  <a:pt x="136" y="180"/>
                </a:lnTo>
                <a:lnTo>
                  <a:pt x="137" y="180"/>
                </a:lnTo>
                <a:lnTo>
                  <a:pt x="138" y="183"/>
                </a:lnTo>
                <a:lnTo>
                  <a:pt x="140" y="166"/>
                </a:lnTo>
                <a:lnTo>
                  <a:pt x="141" y="164"/>
                </a:lnTo>
                <a:lnTo>
                  <a:pt x="142" y="160"/>
                </a:lnTo>
                <a:lnTo>
                  <a:pt x="143" y="155"/>
                </a:lnTo>
                <a:lnTo>
                  <a:pt x="145" y="189"/>
                </a:lnTo>
                <a:lnTo>
                  <a:pt x="146" y="169"/>
                </a:lnTo>
                <a:lnTo>
                  <a:pt x="147" y="130"/>
                </a:lnTo>
                <a:lnTo>
                  <a:pt x="148" y="136"/>
                </a:lnTo>
                <a:lnTo>
                  <a:pt x="150" y="134"/>
                </a:lnTo>
                <a:lnTo>
                  <a:pt x="151" y="146"/>
                </a:lnTo>
                <a:lnTo>
                  <a:pt x="152" y="146"/>
                </a:lnTo>
                <a:lnTo>
                  <a:pt x="153" y="151"/>
                </a:lnTo>
                <a:lnTo>
                  <a:pt x="155" y="159"/>
                </a:lnTo>
                <a:lnTo>
                  <a:pt x="156" y="169"/>
                </a:lnTo>
                <a:lnTo>
                  <a:pt x="157" y="184"/>
                </a:lnTo>
                <a:lnTo>
                  <a:pt x="158" y="194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80"/>
          <p:cNvGrpSpPr>
            <a:grpSpLocks/>
          </p:cNvGrpSpPr>
          <p:nvPr/>
        </p:nvGrpSpPr>
        <p:grpSpPr bwMode="auto">
          <a:xfrm rot="16200000" flipV="1">
            <a:off x="2091531" y="3242466"/>
            <a:ext cx="588963" cy="619130"/>
            <a:chOff x="4607" y="2428"/>
            <a:chExt cx="625" cy="1498"/>
          </a:xfrm>
          <a:solidFill>
            <a:srgbClr val="006600"/>
          </a:solidFill>
        </p:grpSpPr>
        <p:sp>
          <p:nvSpPr>
            <p:cNvPr id="187" name="Line 81"/>
            <p:cNvSpPr>
              <a:spLocks noChangeShapeType="1"/>
            </p:cNvSpPr>
            <p:nvPr/>
          </p:nvSpPr>
          <p:spPr bwMode="auto">
            <a:xfrm rot="5400000" flipH="1" flipV="1">
              <a:off x="4612" y="3739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88" name="Line 82"/>
            <p:cNvSpPr>
              <a:spLocks noChangeShapeType="1"/>
            </p:cNvSpPr>
            <p:nvPr/>
          </p:nvSpPr>
          <p:spPr bwMode="auto">
            <a:xfrm rot="5400000" flipH="1" flipV="1">
              <a:off x="4612" y="3461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89" name="Line 83"/>
            <p:cNvSpPr>
              <a:spLocks noChangeShapeType="1"/>
            </p:cNvSpPr>
            <p:nvPr/>
          </p:nvSpPr>
          <p:spPr bwMode="auto">
            <a:xfrm rot="5400000" flipH="1" flipV="1">
              <a:off x="4612" y="3180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0" name="Line 84"/>
            <p:cNvSpPr>
              <a:spLocks noChangeShapeType="1"/>
            </p:cNvSpPr>
            <p:nvPr/>
          </p:nvSpPr>
          <p:spPr bwMode="auto">
            <a:xfrm rot="5400000" flipH="1" flipV="1">
              <a:off x="4612" y="2903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1" name="Line 85"/>
            <p:cNvSpPr>
              <a:spLocks noChangeShapeType="1"/>
            </p:cNvSpPr>
            <p:nvPr/>
          </p:nvSpPr>
          <p:spPr bwMode="auto">
            <a:xfrm rot="5400000" flipH="1" flipV="1">
              <a:off x="4612" y="2625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2" name="Rectangle 86"/>
            <p:cNvSpPr>
              <a:spLocks noChangeArrowheads="1"/>
            </p:cNvSpPr>
            <p:nvPr/>
          </p:nvSpPr>
          <p:spPr bwMode="auto">
            <a:xfrm rot="5400000" flipH="1">
              <a:off x="4559" y="3824"/>
              <a:ext cx="150" cy="5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3" name="Rectangle 87"/>
            <p:cNvSpPr>
              <a:spLocks noChangeArrowheads="1"/>
            </p:cNvSpPr>
            <p:nvPr/>
          </p:nvSpPr>
          <p:spPr bwMode="auto">
            <a:xfrm rot="5400000" flipH="1">
              <a:off x="4559" y="3824"/>
              <a:ext cx="150" cy="53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4" name="Rectangle 88"/>
            <p:cNvSpPr>
              <a:spLocks noChangeArrowheads="1"/>
            </p:cNvSpPr>
            <p:nvPr/>
          </p:nvSpPr>
          <p:spPr bwMode="auto">
            <a:xfrm rot="5400000" flipH="1">
              <a:off x="4593" y="3641"/>
              <a:ext cx="150" cy="12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5" name="Rectangle 89"/>
            <p:cNvSpPr>
              <a:spLocks noChangeArrowheads="1"/>
            </p:cNvSpPr>
            <p:nvPr/>
          </p:nvSpPr>
          <p:spPr bwMode="auto">
            <a:xfrm rot="5400000" flipH="1">
              <a:off x="4593" y="3641"/>
              <a:ext cx="150" cy="120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6" name="Rectangle 90"/>
            <p:cNvSpPr>
              <a:spLocks noChangeArrowheads="1"/>
            </p:cNvSpPr>
            <p:nvPr/>
          </p:nvSpPr>
          <p:spPr bwMode="auto">
            <a:xfrm rot="5400000" flipH="1">
              <a:off x="4673" y="3409"/>
              <a:ext cx="151" cy="28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7" name="Rectangle 91"/>
            <p:cNvSpPr>
              <a:spLocks noChangeArrowheads="1"/>
            </p:cNvSpPr>
            <p:nvPr/>
          </p:nvSpPr>
          <p:spPr bwMode="auto">
            <a:xfrm rot="5400000" flipH="1">
              <a:off x="4673" y="3409"/>
              <a:ext cx="151" cy="283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8" name="Rectangle 92"/>
            <p:cNvSpPr>
              <a:spLocks noChangeArrowheads="1"/>
            </p:cNvSpPr>
            <p:nvPr/>
          </p:nvSpPr>
          <p:spPr bwMode="auto">
            <a:xfrm rot="5400000" flipH="1">
              <a:off x="4789" y="3144"/>
              <a:ext cx="150" cy="51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9" name="Rectangle 93"/>
            <p:cNvSpPr>
              <a:spLocks noChangeArrowheads="1"/>
            </p:cNvSpPr>
            <p:nvPr/>
          </p:nvSpPr>
          <p:spPr bwMode="auto">
            <a:xfrm rot="5400000" flipH="1">
              <a:off x="4789" y="3144"/>
              <a:ext cx="150" cy="512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0" name="Rectangle 94"/>
            <p:cNvSpPr>
              <a:spLocks noChangeArrowheads="1"/>
            </p:cNvSpPr>
            <p:nvPr/>
          </p:nvSpPr>
          <p:spPr bwMode="auto">
            <a:xfrm rot="5400000" flipH="1">
              <a:off x="4845" y="2938"/>
              <a:ext cx="150" cy="62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1" name="Rectangle 95"/>
            <p:cNvSpPr>
              <a:spLocks noChangeArrowheads="1"/>
            </p:cNvSpPr>
            <p:nvPr/>
          </p:nvSpPr>
          <p:spPr bwMode="auto">
            <a:xfrm rot="5400000" flipH="1">
              <a:off x="4845" y="2938"/>
              <a:ext cx="150" cy="624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2" name="Rectangle 96"/>
            <p:cNvSpPr>
              <a:spLocks noChangeArrowheads="1"/>
            </p:cNvSpPr>
            <p:nvPr/>
          </p:nvSpPr>
          <p:spPr bwMode="auto">
            <a:xfrm rot="5400000" flipH="1">
              <a:off x="4820" y="2811"/>
              <a:ext cx="151" cy="57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3" name="Rectangle 97"/>
            <p:cNvSpPr>
              <a:spLocks noChangeArrowheads="1"/>
            </p:cNvSpPr>
            <p:nvPr/>
          </p:nvSpPr>
          <p:spPr bwMode="auto">
            <a:xfrm rot="5400000" flipH="1">
              <a:off x="4820" y="2811"/>
              <a:ext cx="151" cy="577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4" name="Rectangle 98"/>
            <p:cNvSpPr>
              <a:spLocks noChangeArrowheads="1"/>
            </p:cNvSpPr>
            <p:nvPr/>
          </p:nvSpPr>
          <p:spPr bwMode="auto">
            <a:xfrm rot="5400000" flipH="1">
              <a:off x="4762" y="2724"/>
              <a:ext cx="146" cy="45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5" name="Rectangle 99"/>
            <p:cNvSpPr>
              <a:spLocks noChangeArrowheads="1"/>
            </p:cNvSpPr>
            <p:nvPr/>
          </p:nvSpPr>
          <p:spPr bwMode="auto">
            <a:xfrm rot="5400000" flipH="1">
              <a:off x="4762" y="2724"/>
              <a:ext cx="146" cy="454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6" name="Rectangle 100"/>
            <p:cNvSpPr>
              <a:spLocks noChangeArrowheads="1"/>
            </p:cNvSpPr>
            <p:nvPr/>
          </p:nvSpPr>
          <p:spPr bwMode="auto">
            <a:xfrm rot="5400000" flipH="1">
              <a:off x="4646" y="2689"/>
              <a:ext cx="151" cy="22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7" name="Rectangle 101"/>
            <p:cNvSpPr>
              <a:spLocks noChangeArrowheads="1"/>
            </p:cNvSpPr>
            <p:nvPr/>
          </p:nvSpPr>
          <p:spPr bwMode="auto">
            <a:xfrm rot="5400000" flipH="1">
              <a:off x="4646" y="2689"/>
              <a:ext cx="151" cy="228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8" name="Rectangle 102"/>
            <p:cNvSpPr>
              <a:spLocks noChangeArrowheads="1"/>
            </p:cNvSpPr>
            <p:nvPr/>
          </p:nvSpPr>
          <p:spPr bwMode="auto">
            <a:xfrm rot="5400000" flipH="1">
              <a:off x="4569" y="2617"/>
              <a:ext cx="149" cy="7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9" name="Rectangle 103"/>
            <p:cNvSpPr>
              <a:spLocks noChangeArrowheads="1"/>
            </p:cNvSpPr>
            <p:nvPr/>
          </p:nvSpPr>
          <p:spPr bwMode="auto">
            <a:xfrm rot="5400000" flipH="1">
              <a:off x="4569" y="2617"/>
              <a:ext cx="149" cy="72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10" name="Rectangle 104"/>
            <p:cNvSpPr>
              <a:spLocks noChangeArrowheads="1"/>
            </p:cNvSpPr>
            <p:nvPr/>
          </p:nvSpPr>
          <p:spPr bwMode="auto">
            <a:xfrm rot="5400000" flipH="1">
              <a:off x="4545" y="2491"/>
              <a:ext cx="150" cy="2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11" name="Rectangle 105"/>
            <p:cNvSpPr>
              <a:spLocks noChangeArrowheads="1"/>
            </p:cNvSpPr>
            <p:nvPr/>
          </p:nvSpPr>
          <p:spPr bwMode="auto">
            <a:xfrm rot="5400000" flipH="1">
              <a:off x="4545" y="2491"/>
              <a:ext cx="150" cy="24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</p:grpSp>
      <p:sp>
        <p:nvSpPr>
          <p:cNvPr id="94279" name="Line 130"/>
          <p:cNvSpPr>
            <a:spLocks noChangeShapeType="1"/>
          </p:cNvSpPr>
          <p:nvPr/>
        </p:nvSpPr>
        <p:spPr bwMode="auto">
          <a:xfrm>
            <a:off x="981075" y="384810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0" name="Line 133"/>
          <p:cNvSpPr>
            <a:spLocks noChangeShapeType="1"/>
          </p:cNvSpPr>
          <p:nvPr/>
        </p:nvSpPr>
        <p:spPr bwMode="auto">
          <a:xfrm>
            <a:off x="981075" y="384810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1" name="Line 135"/>
          <p:cNvSpPr>
            <a:spLocks noChangeShapeType="1"/>
          </p:cNvSpPr>
          <p:nvPr/>
        </p:nvSpPr>
        <p:spPr bwMode="auto">
          <a:xfrm flipV="1">
            <a:off x="981075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2" name="Rectangle 137"/>
          <p:cNvSpPr>
            <a:spLocks noChangeArrowheads="1"/>
          </p:cNvSpPr>
          <p:nvPr/>
        </p:nvSpPr>
        <p:spPr bwMode="auto">
          <a:xfrm>
            <a:off x="966788" y="3862388"/>
            <a:ext cx="698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83" name="Line 138"/>
          <p:cNvSpPr>
            <a:spLocks noChangeShapeType="1"/>
          </p:cNvSpPr>
          <p:nvPr/>
        </p:nvSpPr>
        <p:spPr bwMode="auto">
          <a:xfrm flipV="1">
            <a:off x="1631950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4" name="Rectangle 140"/>
          <p:cNvSpPr>
            <a:spLocks noChangeArrowheads="1"/>
          </p:cNvSpPr>
          <p:nvPr/>
        </p:nvSpPr>
        <p:spPr bwMode="auto">
          <a:xfrm>
            <a:off x="1585913" y="38623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85" name="Line 141"/>
          <p:cNvSpPr>
            <a:spLocks noChangeShapeType="1"/>
          </p:cNvSpPr>
          <p:nvPr/>
        </p:nvSpPr>
        <p:spPr bwMode="auto">
          <a:xfrm flipV="1">
            <a:off x="2287588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6" name="Rectangle 143"/>
          <p:cNvSpPr>
            <a:spLocks noChangeArrowheads="1"/>
          </p:cNvSpPr>
          <p:nvPr/>
        </p:nvSpPr>
        <p:spPr bwMode="auto">
          <a:xfrm>
            <a:off x="2241550" y="386238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200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87" name="Line 144"/>
          <p:cNvSpPr>
            <a:spLocks noChangeShapeType="1"/>
          </p:cNvSpPr>
          <p:nvPr/>
        </p:nvSpPr>
        <p:spPr bwMode="auto">
          <a:xfrm flipV="1">
            <a:off x="2941638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88" name="Rectangle 146"/>
          <p:cNvSpPr>
            <a:spLocks noChangeArrowheads="1"/>
          </p:cNvSpPr>
          <p:nvPr/>
        </p:nvSpPr>
        <p:spPr bwMode="auto">
          <a:xfrm>
            <a:off x="2900363" y="386238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300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89" name="Line 147"/>
          <p:cNvSpPr>
            <a:spLocks noChangeShapeType="1"/>
          </p:cNvSpPr>
          <p:nvPr/>
        </p:nvSpPr>
        <p:spPr bwMode="auto">
          <a:xfrm flipV="1">
            <a:off x="3597275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90" name="Rectangle 149"/>
          <p:cNvSpPr>
            <a:spLocks noChangeArrowheads="1"/>
          </p:cNvSpPr>
          <p:nvPr/>
        </p:nvSpPr>
        <p:spPr bwMode="auto">
          <a:xfrm>
            <a:off x="3554413" y="38623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91" name="Line 150"/>
          <p:cNvSpPr>
            <a:spLocks noChangeShapeType="1"/>
          </p:cNvSpPr>
          <p:nvPr/>
        </p:nvSpPr>
        <p:spPr bwMode="auto">
          <a:xfrm flipV="1">
            <a:off x="4256088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92" name="Rectangle 152"/>
          <p:cNvSpPr>
            <a:spLocks noChangeArrowheads="1"/>
          </p:cNvSpPr>
          <p:nvPr/>
        </p:nvSpPr>
        <p:spPr bwMode="auto">
          <a:xfrm>
            <a:off x="4210050" y="386238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93" name="Line 153"/>
          <p:cNvSpPr>
            <a:spLocks noChangeShapeType="1"/>
          </p:cNvSpPr>
          <p:nvPr/>
        </p:nvSpPr>
        <p:spPr bwMode="auto">
          <a:xfrm flipV="1">
            <a:off x="4906963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94" name="Rectangle 155"/>
          <p:cNvSpPr>
            <a:spLocks noChangeArrowheads="1"/>
          </p:cNvSpPr>
          <p:nvPr/>
        </p:nvSpPr>
        <p:spPr bwMode="auto">
          <a:xfrm>
            <a:off x="4860925" y="38623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95" name="Line 156"/>
          <p:cNvSpPr>
            <a:spLocks noChangeShapeType="1"/>
          </p:cNvSpPr>
          <p:nvPr/>
        </p:nvSpPr>
        <p:spPr bwMode="auto">
          <a:xfrm flipV="1">
            <a:off x="5562600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96" name="Rectangle 158"/>
          <p:cNvSpPr>
            <a:spLocks noChangeArrowheads="1"/>
          </p:cNvSpPr>
          <p:nvPr/>
        </p:nvSpPr>
        <p:spPr bwMode="auto">
          <a:xfrm>
            <a:off x="5516563" y="386238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97" name="Line 159"/>
          <p:cNvSpPr>
            <a:spLocks noChangeShapeType="1"/>
          </p:cNvSpPr>
          <p:nvPr/>
        </p:nvSpPr>
        <p:spPr bwMode="auto">
          <a:xfrm flipV="1">
            <a:off x="6216650" y="3784600"/>
            <a:ext cx="4763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298" name="Rectangle 161"/>
          <p:cNvSpPr>
            <a:spLocks noChangeArrowheads="1"/>
          </p:cNvSpPr>
          <p:nvPr/>
        </p:nvSpPr>
        <p:spPr bwMode="auto">
          <a:xfrm>
            <a:off x="6175375" y="386238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800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299" name="Line 162"/>
          <p:cNvSpPr>
            <a:spLocks noChangeShapeType="1"/>
          </p:cNvSpPr>
          <p:nvPr/>
        </p:nvSpPr>
        <p:spPr bwMode="auto">
          <a:xfrm flipV="1">
            <a:off x="6872288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00" name="Rectangle 164"/>
          <p:cNvSpPr>
            <a:spLocks noChangeArrowheads="1"/>
          </p:cNvSpPr>
          <p:nvPr/>
        </p:nvSpPr>
        <p:spPr bwMode="auto">
          <a:xfrm>
            <a:off x="6829425" y="38623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900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01" name="Line 165"/>
          <p:cNvSpPr>
            <a:spLocks noChangeShapeType="1"/>
          </p:cNvSpPr>
          <p:nvPr/>
        </p:nvSpPr>
        <p:spPr bwMode="auto">
          <a:xfrm flipV="1">
            <a:off x="7531100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02" name="Rectangle 167"/>
          <p:cNvSpPr>
            <a:spLocks noChangeArrowheads="1"/>
          </p:cNvSpPr>
          <p:nvPr/>
        </p:nvSpPr>
        <p:spPr bwMode="auto">
          <a:xfrm>
            <a:off x="7467600" y="3862388"/>
            <a:ext cx="2809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03" name="Line 168"/>
          <p:cNvSpPr>
            <a:spLocks noChangeShapeType="1"/>
          </p:cNvSpPr>
          <p:nvPr/>
        </p:nvSpPr>
        <p:spPr bwMode="auto">
          <a:xfrm>
            <a:off x="981075" y="3848100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04" name="Line 169"/>
          <p:cNvSpPr>
            <a:spLocks noChangeShapeType="1"/>
          </p:cNvSpPr>
          <p:nvPr/>
        </p:nvSpPr>
        <p:spPr bwMode="auto">
          <a:xfrm flipH="1">
            <a:off x="7464425" y="3848100"/>
            <a:ext cx="666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05" name="Line 201"/>
          <p:cNvSpPr>
            <a:spLocks noChangeShapeType="1"/>
          </p:cNvSpPr>
          <p:nvPr/>
        </p:nvSpPr>
        <p:spPr bwMode="auto">
          <a:xfrm>
            <a:off x="981075" y="384810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06" name="Rectangle 218"/>
          <p:cNvSpPr>
            <a:spLocks noChangeArrowheads="1"/>
          </p:cNvSpPr>
          <p:nvPr/>
        </p:nvSpPr>
        <p:spPr bwMode="auto">
          <a:xfrm>
            <a:off x="4051300" y="4048125"/>
            <a:ext cx="9715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Frequency (Hz)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4307" name="Line 130"/>
          <p:cNvSpPr>
            <a:spLocks noChangeShapeType="1"/>
          </p:cNvSpPr>
          <p:nvPr/>
        </p:nvSpPr>
        <p:spPr bwMode="auto">
          <a:xfrm>
            <a:off x="1000125" y="5419725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08" name="Line 133"/>
          <p:cNvSpPr>
            <a:spLocks noChangeShapeType="1"/>
          </p:cNvSpPr>
          <p:nvPr/>
        </p:nvSpPr>
        <p:spPr bwMode="auto">
          <a:xfrm>
            <a:off x="1000125" y="5419725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09" name="Line 135"/>
          <p:cNvSpPr>
            <a:spLocks noChangeShapeType="1"/>
          </p:cNvSpPr>
          <p:nvPr/>
        </p:nvSpPr>
        <p:spPr bwMode="auto">
          <a:xfrm flipV="1">
            <a:off x="1000125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10" name="Rectangle 137"/>
          <p:cNvSpPr>
            <a:spLocks noChangeArrowheads="1"/>
          </p:cNvSpPr>
          <p:nvPr/>
        </p:nvSpPr>
        <p:spPr bwMode="auto">
          <a:xfrm>
            <a:off x="985838" y="5434013"/>
            <a:ext cx="698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11" name="Line 138"/>
          <p:cNvSpPr>
            <a:spLocks noChangeShapeType="1"/>
          </p:cNvSpPr>
          <p:nvPr/>
        </p:nvSpPr>
        <p:spPr bwMode="auto">
          <a:xfrm flipV="1">
            <a:off x="1651000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12" name="Rectangle 140"/>
          <p:cNvSpPr>
            <a:spLocks noChangeArrowheads="1"/>
          </p:cNvSpPr>
          <p:nvPr/>
        </p:nvSpPr>
        <p:spPr bwMode="auto">
          <a:xfrm>
            <a:off x="1604963" y="5434013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13" name="Line 141"/>
          <p:cNvSpPr>
            <a:spLocks noChangeShapeType="1"/>
          </p:cNvSpPr>
          <p:nvPr/>
        </p:nvSpPr>
        <p:spPr bwMode="auto">
          <a:xfrm flipV="1">
            <a:off x="2306638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14" name="Rectangle 143"/>
          <p:cNvSpPr>
            <a:spLocks noChangeArrowheads="1"/>
          </p:cNvSpPr>
          <p:nvPr/>
        </p:nvSpPr>
        <p:spPr bwMode="auto">
          <a:xfrm>
            <a:off x="2260600" y="5434013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200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15" name="Line 144"/>
          <p:cNvSpPr>
            <a:spLocks noChangeShapeType="1"/>
          </p:cNvSpPr>
          <p:nvPr/>
        </p:nvSpPr>
        <p:spPr bwMode="auto">
          <a:xfrm flipV="1">
            <a:off x="2960688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16" name="Rectangle 146"/>
          <p:cNvSpPr>
            <a:spLocks noChangeArrowheads="1"/>
          </p:cNvSpPr>
          <p:nvPr/>
        </p:nvSpPr>
        <p:spPr bwMode="auto">
          <a:xfrm>
            <a:off x="2919413" y="5434013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300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17" name="Line 147"/>
          <p:cNvSpPr>
            <a:spLocks noChangeShapeType="1"/>
          </p:cNvSpPr>
          <p:nvPr/>
        </p:nvSpPr>
        <p:spPr bwMode="auto">
          <a:xfrm flipV="1">
            <a:off x="3616325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18" name="Rectangle 149"/>
          <p:cNvSpPr>
            <a:spLocks noChangeArrowheads="1"/>
          </p:cNvSpPr>
          <p:nvPr/>
        </p:nvSpPr>
        <p:spPr bwMode="auto">
          <a:xfrm>
            <a:off x="3573463" y="5434013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19" name="Line 150"/>
          <p:cNvSpPr>
            <a:spLocks noChangeShapeType="1"/>
          </p:cNvSpPr>
          <p:nvPr/>
        </p:nvSpPr>
        <p:spPr bwMode="auto">
          <a:xfrm flipV="1">
            <a:off x="4275138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20" name="Rectangle 152"/>
          <p:cNvSpPr>
            <a:spLocks noChangeArrowheads="1"/>
          </p:cNvSpPr>
          <p:nvPr/>
        </p:nvSpPr>
        <p:spPr bwMode="auto">
          <a:xfrm>
            <a:off x="4229100" y="5434013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21" name="Line 153"/>
          <p:cNvSpPr>
            <a:spLocks noChangeShapeType="1"/>
          </p:cNvSpPr>
          <p:nvPr/>
        </p:nvSpPr>
        <p:spPr bwMode="auto">
          <a:xfrm flipV="1">
            <a:off x="4926013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22" name="Rectangle 155"/>
          <p:cNvSpPr>
            <a:spLocks noChangeArrowheads="1"/>
          </p:cNvSpPr>
          <p:nvPr/>
        </p:nvSpPr>
        <p:spPr bwMode="auto">
          <a:xfrm>
            <a:off x="4879975" y="5434013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23" name="Line 156"/>
          <p:cNvSpPr>
            <a:spLocks noChangeShapeType="1"/>
          </p:cNvSpPr>
          <p:nvPr/>
        </p:nvSpPr>
        <p:spPr bwMode="auto">
          <a:xfrm flipV="1">
            <a:off x="5581650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24" name="Rectangle 158"/>
          <p:cNvSpPr>
            <a:spLocks noChangeArrowheads="1"/>
          </p:cNvSpPr>
          <p:nvPr/>
        </p:nvSpPr>
        <p:spPr bwMode="auto">
          <a:xfrm>
            <a:off x="5535613" y="5434013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25" name="Line 159"/>
          <p:cNvSpPr>
            <a:spLocks noChangeShapeType="1"/>
          </p:cNvSpPr>
          <p:nvPr/>
        </p:nvSpPr>
        <p:spPr bwMode="auto">
          <a:xfrm flipV="1">
            <a:off x="6235700" y="5356225"/>
            <a:ext cx="4763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26" name="Rectangle 161"/>
          <p:cNvSpPr>
            <a:spLocks noChangeArrowheads="1"/>
          </p:cNvSpPr>
          <p:nvPr/>
        </p:nvSpPr>
        <p:spPr bwMode="auto">
          <a:xfrm>
            <a:off x="6194425" y="5434013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800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27" name="Line 162"/>
          <p:cNvSpPr>
            <a:spLocks noChangeShapeType="1"/>
          </p:cNvSpPr>
          <p:nvPr/>
        </p:nvSpPr>
        <p:spPr bwMode="auto">
          <a:xfrm flipV="1">
            <a:off x="6891338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28" name="Rectangle 164"/>
          <p:cNvSpPr>
            <a:spLocks noChangeArrowheads="1"/>
          </p:cNvSpPr>
          <p:nvPr/>
        </p:nvSpPr>
        <p:spPr bwMode="auto">
          <a:xfrm>
            <a:off x="6848475" y="5434013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900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29" name="Line 165"/>
          <p:cNvSpPr>
            <a:spLocks noChangeShapeType="1"/>
          </p:cNvSpPr>
          <p:nvPr/>
        </p:nvSpPr>
        <p:spPr bwMode="auto">
          <a:xfrm flipV="1">
            <a:off x="7550150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0" name="Rectangle 167"/>
          <p:cNvSpPr>
            <a:spLocks noChangeArrowheads="1"/>
          </p:cNvSpPr>
          <p:nvPr/>
        </p:nvSpPr>
        <p:spPr bwMode="auto">
          <a:xfrm>
            <a:off x="7486650" y="5434013"/>
            <a:ext cx="2809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4331" name="Line 168"/>
          <p:cNvSpPr>
            <a:spLocks noChangeShapeType="1"/>
          </p:cNvSpPr>
          <p:nvPr/>
        </p:nvSpPr>
        <p:spPr bwMode="auto">
          <a:xfrm>
            <a:off x="1000125" y="541972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2" name="Line 169"/>
          <p:cNvSpPr>
            <a:spLocks noChangeShapeType="1"/>
          </p:cNvSpPr>
          <p:nvPr/>
        </p:nvSpPr>
        <p:spPr bwMode="auto">
          <a:xfrm flipH="1">
            <a:off x="7483475" y="5419725"/>
            <a:ext cx="666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3" name="Line 201"/>
          <p:cNvSpPr>
            <a:spLocks noChangeShapeType="1"/>
          </p:cNvSpPr>
          <p:nvPr/>
        </p:nvSpPr>
        <p:spPr bwMode="auto">
          <a:xfrm>
            <a:off x="1000125" y="5419725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4334" name="Rectangle 218"/>
          <p:cNvSpPr>
            <a:spLocks noChangeArrowheads="1"/>
          </p:cNvSpPr>
          <p:nvPr/>
        </p:nvSpPr>
        <p:spPr bwMode="auto">
          <a:xfrm>
            <a:off x="4070350" y="5619750"/>
            <a:ext cx="9715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Frequency (Hz)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4335" name="Freeform 41"/>
          <p:cNvSpPr>
            <a:spLocks/>
          </p:cNvSpPr>
          <p:nvPr/>
        </p:nvSpPr>
        <p:spPr bwMode="auto">
          <a:xfrm>
            <a:off x="2019300" y="4905375"/>
            <a:ext cx="742950" cy="506413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006600"/>
          </a:solidFill>
          <a:ln w="25400">
            <a:solidFill>
              <a:srgbClr val="0066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4336" name="Picture 22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2075" y="931863"/>
            <a:ext cx="919163" cy="973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4337" name="Picture 4" descr="\tfrac{1}{\sqrt{2\pi\sigma^2}}\,e^{ -\frac{(x-\mu)^2}{2\sigma^2} }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5800" y="5991225"/>
            <a:ext cx="2058988" cy="70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Freeform 205"/>
          <p:cNvSpPr>
            <a:spLocks/>
          </p:cNvSpPr>
          <p:nvPr/>
        </p:nvSpPr>
        <p:spPr bwMode="auto">
          <a:xfrm>
            <a:off x="1498600" y="2082800"/>
            <a:ext cx="560388" cy="123825"/>
          </a:xfrm>
          <a:custGeom>
            <a:avLst/>
            <a:gdLst>
              <a:gd name="T0" fmla="*/ 2147483646 w 159"/>
              <a:gd name="T1" fmla="*/ 2147483646 h 35"/>
              <a:gd name="T2" fmla="*/ 2147483646 w 159"/>
              <a:gd name="T3" fmla="*/ 2147483646 h 35"/>
              <a:gd name="T4" fmla="*/ 2147483646 w 159"/>
              <a:gd name="T5" fmla="*/ 2147483646 h 35"/>
              <a:gd name="T6" fmla="*/ 2147483646 w 159"/>
              <a:gd name="T7" fmla="*/ 2147483646 h 35"/>
              <a:gd name="T8" fmla="*/ 2147483646 w 159"/>
              <a:gd name="T9" fmla="*/ 2147483646 h 35"/>
              <a:gd name="T10" fmla="*/ 2147483646 w 159"/>
              <a:gd name="T11" fmla="*/ 2147483646 h 35"/>
              <a:gd name="T12" fmla="*/ 2147483646 w 159"/>
              <a:gd name="T13" fmla="*/ 2147483646 h 35"/>
              <a:gd name="T14" fmla="*/ 2147483646 w 159"/>
              <a:gd name="T15" fmla="*/ 2147483646 h 35"/>
              <a:gd name="T16" fmla="*/ 2147483646 w 159"/>
              <a:gd name="T17" fmla="*/ 2147483646 h 35"/>
              <a:gd name="T18" fmla="*/ 2147483646 w 159"/>
              <a:gd name="T19" fmla="*/ 2147483646 h 35"/>
              <a:gd name="T20" fmla="*/ 2147483646 w 159"/>
              <a:gd name="T21" fmla="*/ 2147483646 h 35"/>
              <a:gd name="T22" fmla="*/ 2147483646 w 159"/>
              <a:gd name="T23" fmla="*/ 2147483646 h 35"/>
              <a:gd name="T24" fmla="*/ 2147483646 w 159"/>
              <a:gd name="T25" fmla="*/ 2147483646 h 35"/>
              <a:gd name="T26" fmla="*/ 2147483646 w 159"/>
              <a:gd name="T27" fmla="*/ 2147483646 h 35"/>
              <a:gd name="T28" fmla="*/ 2147483646 w 159"/>
              <a:gd name="T29" fmla="*/ 2147483646 h 35"/>
              <a:gd name="T30" fmla="*/ 2147483646 w 159"/>
              <a:gd name="T31" fmla="*/ 2147483646 h 35"/>
              <a:gd name="T32" fmla="*/ 2147483646 w 159"/>
              <a:gd name="T33" fmla="*/ 2147483646 h 35"/>
              <a:gd name="T34" fmla="*/ 2147483646 w 159"/>
              <a:gd name="T35" fmla="*/ 2147483646 h 35"/>
              <a:gd name="T36" fmla="*/ 2147483646 w 159"/>
              <a:gd name="T37" fmla="*/ 2147483646 h 35"/>
              <a:gd name="T38" fmla="*/ 2147483646 w 159"/>
              <a:gd name="T39" fmla="*/ 2147483646 h 35"/>
              <a:gd name="T40" fmla="*/ 2147483646 w 159"/>
              <a:gd name="T41" fmla="*/ 2147483646 h 35"/>
              <a:gd name="T42" fmla="*/ 2147483646 w 159"/>
              <a:gd name="T43" fmla="*/ 2147483646 h 35"/>
              <a:gd name="T44" fmla="*/ 2147483646 w 159"/>
              <a:gd name="T45" fmla="*/ 2147483646 h 35"/>
              <a:gd name="T46" fmla="*/ 2147483646 w 159"/>
              <a:gd name="T47" fmla="*/ 2147483646 h 35"/>
              <a:gd name="T48" fmla="*/ 2147483646 w 159"/>
              <a:gd name="T49" fmla="*/ 2147483646 h 35"/>
              <a:gd name="T50" fmla="*/ 2147483646 w 159"/>
              <a:gd name="T51" fmla="*/ 2147483646 h 35"/>
              <a:gd name="T52" fmla="*/ 2147483646 w 159"/>
              <a:gd name="T53" fmla="*/ 2147483646 h 35"/>
              <a:gd name="T54" fmla="*/ 2147483646 w 159"/>
              <a:gd name="T55" fmla="*/ 2147483646 h 35"/>
              <a:gd name="T56" fmla="*/ 2147483646 w 159"/>
              <a:gd name="T57" fmla="*/ 2147483646 h 35"/>
              <a:gd name="T58" fmla="*/ 2147483646 w 159"/>
              <a:gd name="T59" fmla="*/ 2147483646 h 35"/>
              <a:gd name="T60" fmla="*/ 2147483646 w 159"/>
              <a:gd name="T61" fmla="*/ 2147483646 h 35"/>
              <a:gd name="T62" fmla="*/ 2147483646 w 159"/>
              <a:gd name="T63" fmla="*/ 2147483646 h 35"/>
              <a:gd name="T64" fmla="*/ 2147483646 w 159"/>
              <a:gd name="T65" fmla="*/ 2147483646 h 35"/>
              <a:gd name="T66" fmla="*/ 2147483646 w 159"/>
              <a:gd name="T67" fmla="*/ 2147483646 h 35"/>
              <a:gd name="T68" fmla="*/ 2147483646 w 159"/>
              <a:gd name="T69" fmla="*/ 2147483646 h 35"/>
              <a:gd name="T70" fmla="*/ 2147483646 w 159"/>
              <a:gd name="T71" fmla="*/ 2147483646 h 35"/>
              <a:gd name="T72" fmla="*/ 2147483646 w 159"/>
              <a:gd name="T73" fmla="*/ 2147483646 h 35"/>
              <a:gd name="T74" fmla="*/ 2147483646 w 159"/>
              <a:gd name="T75" fmla="*/ 2147483646 h 35"/>
              <a:gd name="T76" fmla="*/ 2147483646 w 159"/>
              <a:gd name="T77" fmla="*/ 2147483646 h 35"/>
              <a:gd name="T78" fmla="*/ 2147483646 w 159"/>
              <a:gd name="T79" fmla="*/ 2147483646 h 35"/>
              <a:gd name="T80" fmla="*/ 2147483646 w 159"/>
              <a:gd name="T81" fmla="*/ 2147483646 h 35"/>
              <a:gd name="T82" fmla="*/ 2147483646 w 159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5"/>
              <a:gd name="T128" fmla="*/ 159 w 159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5">
                <a:moveTo>
                  <a:pt x="0" y="34"/>
                </a:moveTo>
                <a:lnTo>
                  <a:pt x="2" y="34"/>
                </a:lnTo>
                <a:lnTo>
                  <a:pt x="3" y="35"/>
                </a:lnTo>
                <a:lnTo>
                  <a:pt x="4" y="33"/>
                </a:lnTo>
                <a:lnTo>
                  <a:pt x="5" y="31"/>
                </a:lnTo>
                <a:lnTo>
                  <a:pt x="7" y="29"/>
                </a:lnTo>
                <a:lnTo>
                  <a:pt x="8" y="31"/>
                </a:lnTo>
                <a:lnTo>
                  <a:pt x="9" y="30"/>
                </a:lnTo>
                <a:lnTo>
                  <a:pt x="10" y="31"/>
                </a:lnTo>
                <a:lnTo>
                  <a:pt x="12" y="34"/>
                </a:lnTo>
                <a:lnTo>
                  <a:pt x="13" y="34"/>
                </a:lnTo>
                <a:lnTo>
                  <a:pt x="14" y="33"/>
                </a:lnTo>
                <a:lnTo>
                  <a:pt x="15" y="30"/>
                </a:lnTo>
                <a:lnTo>
                  <a:pt x="17" y="31"/>
                </a:lnTo>
                <a:lnTo>
                  <a:pt x="18" y="33"/>
                </a:lnTo>
                <a:lnTo>
                  <a:pt x="19" y="30"/>
                </a:lnTo>
                <a:lnTo>
                  <a:pt x="20" y="33"/>
                </a:lnTo>
                <a:lnTo>
                  <a:pt x="22" y="33"/>
                </a:lnTo>
                <a:lnTo>
                  <a:pt x="23" y="33"/>
                </a:lnTo>
                <a:lnTo>
                  <a:pt x="24" y="30"/>
                </a:lnTo>
                <a:lnTo>
                  <a:pt x="25" y="33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30" y="31"/>
                </a:lnTo>
                <a:lnTo>
                  <a:pt x="32" y="34"/>
                </a:lnTo>
                <a:lnTo>
                  <a:pt x="33" y="31"/>
                </a:lnTo>
                <a:lnTo>
                  <a:pt x="34" y="31"/>
                </a:lnTo>
                <a:lnTo>
                  <a:pt x="35" y="29"/>
                </a:lnTo>
                <a:lnTo>
                  <a:pt x="37" y="29"/>
                </a:lnTo>
                <a:lnTo>
                  <a:pt x="38" y="35"/>
                </a:lnTo>
                <a:lnTo>
                  <a:pt x="39" y="30"/>
                </a:lnTo>
                <a:lnTo>
                  <a:pt x="40" y="30"/>
                </a:lnTo>
                <a:lnTo>
                  <a:pt x="42" y="30"/>
                </a:lnTo>
                <a:lnTo>
                  <a:pt x="43" y="31"/>
                </a:lnTo>
                <a:lnTo>
                  <a:pt x="44" y="33"/>
                </a:lnTo>
                <a:lnTo>
                  <a:pt x="45" y="34"/>
                </a:lnTo>
                <a:lnTo>
                  <a:pt x="47" y="33"/>
                </a:lnTo>
                <a:lnTo>
                  <a:pt x="48" y="31"/>
                </a:lnTo>
                <a:lnTo>
                  <a:pt x="49" y="29"/>
                </a:lnTo>
                <a:lnTo>
                  <a:pt x="50" y="26"/>
                </a:lnTo>
                <a:lnTo>
                  <a:pt x="52" y="28"/>
                </a:lnTo>
                <a:lnTo>
                  <a:pt x="53" y="25"/>
                </a:lnTo>
                <a:lnTo>
                  <a:pt x="54" y="28"/>
                </a:lnTo>
                <a:lnTo>
                  <a:pt x="55" y="26"/>
                </a:lnTo>
                <a:lnTo>
                  <a:pt x="57" y="29"/>
                </a:lnTo>
                <a:lnTo>
                  <a:pt x="58" y="31"/>
                </a:lnTo>
                <a:lnTo>
                  <a:pt x="59" y="29"/>
                </a:lnTo>
                <a:lnTo>
                  <a:pt x="60" y="26"/>
                </a:lnTo>
                <a:lnTo>
                  <a:pt x="62" y="16"/>
                </a:lnTo>
                <a:lnTo>
                  <a:pt x="63" y="28"/>
                </a:lnTo>
                <a:lnTo>
                  <a:pt x="64" y="0"/>
                </a:lnTo>
                <a:lnTo>
                  <a:pt x="65" y="6"/>
                </a:lnTo>
                <a:lnTo>
                  <a:pt x="67" y="31"/>
                </a:lnTo>
                <a:lnTo>
                  <a:pt x="68" y="30"/>
                </a:lnTo>
                <a:lnTo>
                  <a:pt x="69" y="31"/>
                </a:lnTo>
                <a:lnTo>
                  <a:pt x="70" y="33"/>
                </a:lnTo>
                <a:lnTo>
                  <a:pt x="72" y="30"/>
                </a:lnTo>
                <a:lnTo>
                  <a:pt x="73" y="29"/>
                </a:lnTo>
                <a:lnTo>
                  <a:pt x="74" y="25"/>
                </a:lnTo>
                <a:lnTo>
                  <a:pt x="75" y="25"/>
                </a:lnTo>
                <a:lnTo>
                  <a:pt x="77" y="24"/>
                </a:lnTo>
                <a:lnTo>
                  <a:pt x="78" y="25"/>
                </a:lnTo>
                <a:lnTo>
                  <a:pt x="79" y="28"/>
                </a:lnTo>
                <a:lnTo>
                  <a:pt x="80" y="31"/>
                </a:lnTo>
                <a:lnTo>
                  <a:pt x="82" y="31"/>
                </a:lnTo>
                <a:lnTo>
                  <a:pt x="83" y="33"/>
                </a:lnTo>
                <a:lnTo>
                  <a:pt x="84" y="35"/>
                </a:lnTo>
                <a:lnTo>
                  <a:pt x="85" y="34"/>
                </a:lnTo>
                <a:lnTo>
                  <a:pt x="87" y="33"/>
                </a:lnTo>
                <a:lnTo>
                  <a:pt x="88" y="30"/>
                </a:lnTo>
                <a:lnTo>
                  <a:pt x="89" y="30"/>
                </a:lnTo>
                <a:lnTo>
                  <a:pt x="90" y="29"/>
                </a:lnTo>
                <a:lnTo>
                  <a:pt x="92" y="29"/>
                </a:lnTo>
                <a:lnTo>
                  <a:pt x="93" y="31"/>
                </a:lnTo>
                <a:lnTo>
                  <a:pt x="94" y="30"/>
                </a:lnTo>
                <a:lnTo>
                  <a:pt x="95" y="29"/>
                </a:lnTo>
                <a:lnTo>
                  <a:pt x="97" y="30"/>
                </a:lnTo>
                <a:lnTo>
                  <a:pt x="98" y="31"/>
                </a:lnTo>
                <a:lnTo>
                  <a:pt x="99" y="33"/>
                </a:lnTo>
                <a:lnTo>
                  <a:pt x="100" y="34"/>
                </a:lnTo>
                <a:lnTo>
                  <a:pt x="102" y="34"/>
                </a:lnTo>
                <a:lnTo>
                  <a:pt x="103" y="33"/>
                </a:lnTo>
                <a:lnTo>
                  <a:pt x="104" y="33"/>
                </a:lnTo>
                <a:lnTo>
                  <a:pt x="105" y="34"/>
                </a:lnTo>
                <a:lnTo>
                  <a:pt x="107" y="35"/>
                </a:lnTo>
                <a:lnTo>
                  <a:pt x="108" y="33"/>
                </a:lnTo>
                <a:lnTo>
                  <a:pt x="109" y="33"/>
                </a:lnTo>
                <a:lnTo>
                  <a:pt x="110" y="30"/>
                </a:lnTo>
                <a:lnTo>
                  <a:pt x="112" y="30"/>
                </a:lnTo>
                <a:lnTo>
                  <a:pt x="113" y="30"/>
                </a:lnTo>
                <a:lnTo>
                  <a:pt x="114" y="30"/>
                </a:lnTo>
                <a:lnTo>
                  <a:pt x="115" y="26"/>
                </a:lnTo>
                <a:lnTo>
                  <a:pt x="117" y="25"/>
                </a:lnTo>
                <a:lnTo>
                  <a:pt x="118" y="26"/>
                </a:lnTo>
                <a:lnTo>
                  <a:pt x="119" y="28"/>
                </a:lnTo>
                <a:lnTo>
                  <a:pt x="120" y="29"/>
                </a:lnTo>
                <a:lnTo>
                  <a:pt x="122" y="31"/>
                </a:lnTo>
                <a:lnTo>
                  <a:pt x="123" y="34"/>
                </a:lnTo>
                <a:lnTo>
                  <a:pt x="124" y="31"/>
                </a:lnTo>
                <a:lnTo>
                  <a:pt x="125" y="25"/>
                </a:lnTo>
                <a:lnTo>
                  <a:pt x="127" y="20"/>
                </a:lnTo>
                <a:lnTo>
                  <a:pt x="128" y="15"/>
                </a:lnTo>
                <a:lnTo>
                  <a:pt x="129" y="11"/>
                </a:lnTo>
                <a:lnTo>
                  <a:pt x="130" y="9"/>
                </a:lnTo>
                <a:lnTo>
                  <a:pt x="132" y="8"/>
                </a:lnTo>
                <a:lnTo>
                  <a:pt x="133" y="8"/>
                </a:lnTo>
                <a:lnTo>
                  <a:pt x="134" y="6"/>
                </a:lnTo>
                <a:lnTo>
                  <a:pt x="135" y="9"/>
                </a:lnTo>
                <a:lnTo>
                  <a:pt x="137" y="11"/>
                </a:lnTo>
                <a:lnTo>
                  <a:pt x="138" y="18"/>
                </a:lnTo>
                <a:lnTo>
                  <a:pt x="139" y="21"/>
                </a:lnTo>
                <a:lnTo>
                  <a:pt x="140" y="23"/>
                </a:lnTo>
                <a:lnTo>
                  <a:pt x="142" y="29"/>
                </a:lnTo>
                <a:lnTo>
                  <a:pt x="143" y="30"/>
                </a:lnTo>
                <a:lnTo>
                  <a:pt x="144" y="29"/>
                </a:lnTo>
                <a:lnTo>
                  <a:pt x="145" y="30"/>
                </a:lnTo>
                <a:lnTo>
                  <a:pt x="147" y="28"/>
                </a:lnTo>
                <a:lnTo>
                  <a:pt x="148" y="26"/>
                </a:lnTo>
                <a:lnTo>
                  <a:pt x="149" y="24"/>
                </a:lnTo>
                <a:lnTo>
                  <a:pt x="150" y="25"/>
                </a:lnTo>
                <a:lnTo>
                  <a:pt x="152" y="24"/>
                </a:lnTo>
                <a:lnTo>
                  <a:pt x="153" y="24"/>
                </a:lnTo>
                <a:lnTo>
                  <a:pt x="154" y="23"/>
                </a:lnTo>
                <a:lnTo>
                  <a:pt x="155" y="21"/>
                </a:lnTo>
                <a:lnTo>
                  <a:pt x="157" y="20"/>
                </a:lnTo>
                <a:lnTo>
                  <a:pt x="158" y="24"/>
                </a:lnTo>
                <a:lnTo>
                  <a:pt x="159" y="26"/>
                </a:lnTo>
              </a:path>
            </a:pathLst>
          </a:custGeom>
          <a:noFill/>
          <a:ln w="28575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5" name="Freeform 207"/>
          <p:cNvSpPr>
            <a:spLocks/>
          </p:cNvSpPr>
          <p:nvPr/>
        </p:nvSpPr>
        <p:spPr bwMode="auto">
          <a:xfrm>
            <a:off x="2058988" y="828675"/>
            <a:ext cx="560387" cy="1370013"/>
          </a:xfrm>
          <a:custGeom>
            <a:avLst/>
            <a:gdLst>
              <a:gd name="T0" fmla="*/ 2147483646 w 159"/>
              <a:gd name="T1" fmla="*/ 2147483646 h 389"/>
              <a:gd name="T2" fmla="*/ 2147483646 w 159"/>
              <a:gd name="T3" fmla="*/ 2147483646 h 389"/>
              <a:gd name="T4" fmla="*/ 2147483646 w 159"/>
              <a:gd name="T5" fmla="*/ 2147483646 h 389"/>
              <a:gd name="T6" fmla="*/ 2147483646 w 159"/>
              <a:gd name="T7" fmla="*/ 2147483646 h 389"/>
              <a:gd name="T8" fmla="*/ 2147483646 w 159"/>
              <a:gd name="T9" fmla="*/ 2147483646 h 389"/>
              <a:gd name="T10" fmla="*/ 2147483646 w 159"/>
              <a:gd name="T11" fmla="*/ 2147483646 h 389"/>
              <a:gd name="T12" fmla="*/ 2147483646 w 159"/>
              <a:gd name="T13" fmla="*/ 2147483646 h 389"/>
              <a:gd name="T14" fmla="*/ 2147483646 w 159"/>
              <a:gd name="T15" fmla="*/ 2147483646 h 389"/>
              <a:gd name="T16" fmla="*/ 2147483646 w 159"/>
              <a:gd name="T17" fmla="*/ 2147483646 h 389"/>
              <a:gd name="T18" fmla="*/ 2147483646 w 159"/>
              <a:gd name="T19" fmla="*/ 2147483646 h 389"/>
              <a:gd name="T20" fmla="*/ 2147483646 w 159"/>
              <a:gd name="T21" fmla="*/ 2147483646 h 389"/>
              <a:gd name="T22" fmla="*/ 2147483646 w 159"/>
              <a:gd name="T23" fmla="*/ 2147483646 h 389"/>
              <a:gd name="T24" fmla="*/ 2147483646 w 159"/>
              <a:gd name="T25" fmla="*/ 2147483646 h 389"/>
              <a:gd name="T26" fmla="*/ 2147483646 w 159"/>
              <a:gd name="T27" fmla="*/ 2147483646 h 389"/>
              <a:gd name="T28" fmla="*/ 2147483646 w 159"/>
              <a:gd name="T29" fmla="*/ 2147483646 h 389"/>
              <a:gd name="T30" fmla="*/ 2147483646 w 159"/>
              <a:gd name="T31" fmla="*/ 2147483646 h 389"/>
              <a:gd name="T32" fmla="*/ 2147483646 w 159"/>
              <a:gd name="T33" fmla="*/ 2147483646 h 389"/>
              <a:gd name="T34" fmla="*/ 2147483646 w 159"/>
              <a:gd name="T35" fmla="*/ 2147483646 h 389"/>
              <a:gd name="T36" fmla="*/ 2147483646 w 159"/>
              <a:gd name="T37" fmla="*/ 2147483646 h 389"/>
              <a:gd name="T38" fmla="*/ 2147483646 w 159"/>
              <a:gd name="T39" fmla="*/ 2147483646 h 389"/>
              <a:gd name="T40" fmla="*/ 2147483646 w 159"/>
              <a:gd name="T41" fmla="*/ 2147483646 h 389"/>
              <a:gd name="T42" fmla="*/ 2147483646 w 159"/>
              <a:gd name="T43" fmla="*/ 2147483646 h 389"/>
              <a:gd name="T44" fmla="*/ 2147483646 w 159"/>
              <a:gd name="T45" fmla="*/ 2147483646 h 389"/>
              <a:gd name="T46" fmla="*/ 2147483646 w 159"/>
              <a:gd name="T47" fmla="*/ 2147483646 h 389"/>
              <a:gd name="T48" fmla="*/ 2147483646 w 159"/>
              <a:gd name="T49" fmla="*/ 2147483646 h 389"/>
              <a:gd name="T50" fmla="*/ 2147483646 w 159"/>
              <a:gd name="T51" fmla="*/ 2147483646 h 389"/>
              <a:gd name="T52" fmla="*/ 2147483646 w 159"/>
              <a:gd name="T53" fmla="*/ 2147483646 h 389"/>
              <a:gd name="T54" fmla="*/ 2147483646 w 159"/>
              <a:gd name="T55" fmla="*/ 2147483646 h 389"/>
              <a:gd name="T56" fmla="*/ 2147483646 w 159"/>
              <a:gd name="T57" fmla="*/ 2147483646 h 389"/>
              <a:gd name="T58" fmla="*/ 2147483646 w 159"/>
              <a:gd name="T59" fmla="*/ 2147483646 h 389"/>
              <a:gd name="T60" fmla="*/ 2147483646 w 159"/>
              <a:gd name="T61" fmla="*/ 2147483646 h 389"/>
              <a:gd name="T62" fmla="*/ 2147483646 w 159"/>
              <a:gd name="T63" fmla="*/ 2147483646 h 389"/>
              <a:gd name="T64" fmla="*/ 2147483646 w 159"/>
              <a:gd name="T65" fmla="*/ 2147483646 h 389"/>
              <a:gd name="T66" fmla="*/ 2147483646 w 159"/>
              <a:gd name="T67" fmla="*/ 2147483646 h 389"/>
              <a:gd name="T68" fmla="*/ 2147483646 w 159"/>
              <a:gd name="T69" fmla="*/ 2147483646 h 389"/>
              <a:gd name="T70" fmla="*/ 2147483646 w 159"/>
              <a:gd name="T71" fmla="*/ 2147483646 h 389"/>
              <a:gd name="T72" fmla="*/ 2147483646 w 159"/>
              <a:gd name="T73" fmla="*/ 2147483646 h 389"/>
              <a:gd name="T74" fmla="*/ 2147483646 w 159"/>
              <a:gd name="T75" fmla="*/ 2147483646 h 389"/>
              <a:gd name="T76" fmla="*/ 2147483646 w 159"/>
              <a:gd name="T77" fmla="*/ 2147483646 h 389"/>
              <a:gd name="T78" fmla="*/ 2147483646 w 159"/>
              <a:gd name="T79" fmla="*/ 2147483646 h 389"/>
              <a:gd name="T80" fmla="*/ 2147483646 w 159"/>
              <a:gd name="T81" fmla="*/ 2147483646 h 389"/>
              <a:gd name="T82" fmla="*/ 2147483646 w 159"/>
              <a:gd name="T83" fmla="*/ 2147483646 h 3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89"/>
              <a:gd name="T128" fmla="*/ 159 w 159"/>
              <a:gd name="T129" fmla="*/ 389 h 38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89">
                <a:moveTo>
                  <a:pt x="0" y="382"/>
                </a:moveTo>
                <a:lnTo>
                  <a:pt x="1" y="385"/>
                </a:lnTo>
                <a:lnTo>
                  <a:pt x="3" y="387"/>
                </a:lnTo>
                <a:lnTo>
                  <a:pt x="4" y="389"/>
                </a:lnTo>
                <a:lnTo>
                  <a:pt x="5" y="385"/>
                </a:lnTo>
                <a:lnTo>
                  <a:pt x="6" y="384"/>
                </a:lnTo>
                <a:lnTo>
                  <a:pt x="8" y="384"/>
                </a:lnTo>
                <a:lnTo>
                  <a:pt x="9" y="384"/>
                </a:lnTo>
                <a:lnTo>
                  <a:pt x="10" y="384"/>
                </a:lnTo>
                <a:lnTo>
                  <a:pt x="11" y="385"/>
                </a:lnTo>
                <a:lnTo>
                  <a:pt x="13" y="387"/>
                </a:lnTo>
                <a:lnTo>
                  <a:pt x="14" y="387"/>
                </a:lnTo>
                <a:lnTo>
                  <a:pt x="15" y="387"/>
                </a:lnTo>
                <a:lnTo>
                  <a:pt x="16" y="379"/>
                </a:lnTo>
                <a:lnTo>
                  <a:pt x="18" y="372"/>
                </a:lnTo>
                <a:lnTo>
                  <a:pt x="19" y="377"/>
                </a:lnTo>
                <a:lnTo>
                  <a:pt x="20" y="375"/>
                </a:lnTo>
                <a:lnTo>
                  <a:pt x="21" y="376"/>
                </a:lnTo>
                <a:lnTo>
                  <a:pt x="23" y="375"/>
                </a:lnTo>
                <a:lnTo>
                  <a:pt x="24" y="375"/>
                </a:lnTo>
                <a:lnTo>
                  <a:pt x="25" y="375"/>
                </a:lnTo>
                <a:lnTo>
                  <a:pt x="26" y="374"/>
                </a:lnTo>
                <a:lnTo>
                  <a:pt x="28" y="370"/>
                </a:lnTo>
                <a:lnTo>
                  <a:pt x="29" y="365"/>
                </a:lnTo>
                <a:lnTo>
                  <a:pt x="30" y="357"/>
                </a:lnTo>
                <a:lnTo>
                  <a:pt x="31" y="342"/>
                </a:lnTo>
                <a:lnTo>
                  <a:pt x="33" y="322"/>
                </a:lnTo>
                <a:lnTo>
                  <a:pt x="34" y="300"/>
                </a:lnTo>
                <a:lnTo>
                  <a:pt x="35" y="269"/>
                </a:lnTo>
                <a:lnTo>
                  <a:pt x="36" y="240"/>
                </a:lnTo>
                <a:lnTo>
                  <a:pt x="38" y="207"/>
                </a:lnTo>
                <a:lnTo>
                  <a:pt x="39" y="179"/>
                </a:lnTo>
                <a:lnTo>
                  <a:pt x="40" y="151"/>
                </a:lnTo>
                <a:lnTo>
                  <a:pt x="41" y="121"/>
                </a:lnTo>
                <a:lnTo>
                  <a:pt x="43" y="92"/>
                </a:lnTo>
                <a:lnTo>
                  <a:pt x="44" y="62"/>
                </a:lnTo>
                <a:lnTo>
                  <a:pt x="45" y="37"/>
                </a:lnTo>
                <a:lnTo>
                  <a:pt x="46" y="16"/>
                </a:lnTo>
                <a:lnTo>
                  <a:pt x="48" y="5"/>
                </a:lnTo>
                <a:lnTo>
                  <a:pt x="49" y="0"/>
                </a:lnTo>
                <a:lnTo>
                  <a:pt x="50" y="2"/>
                </a:lnTo>
                <a:lnTo>
                  <a:pt x="51" y="7"/>
                </a:lnTo>
                <a:lnTo>
                  <a:pt x="53" y="19"/>
                </a:lnTo>
                <a:lnTo>
                  <a:pt x="54" y="34"/>
                </a:lnTo>
                <a:lnTo>
                  <a:pt x="55" y="51"/>
                </a:lnTo>
                <a:lnTo>
                  <a:pt x="56" y="82"/>
                </a:lnTo>
                <a:lnTo>
                  <a:pt x="58" y="112"/>
                </a:lnTo>
                <a:lnTo>
                  <a:pt x="59" y="141"/>
                </a:lnTo>
                <a:lnTo>
                  <a:pt x="60" y="171"/>
                </a:lnTo>
                <a:lnTo>
                  <a:pt x="61" y="199"/>
                </a:lnTo>
                <a:lnTo>
                  <a:pt x="63" y="222"/>
                </a:lnTo>
                <a:lnTo>
                  <a:pt x="64" y="242"/>
                </a:lnTo>
                <a:lnTo>
                  <a:pt x="65" y="261"/>
                </a:lnTo>
                <a:lnTo>
                  <a:pt x="66" y="271"/>
                </a:lnTo>
                <a:lnTo>
                  <a:pt x="68" y="279"/>
                </a:lnTo>
                <a:lnTo>
                  <a:pt x="69" y="281"/>
                </a:lnTo>
                <a:lnTo>
                  <a:pt x="70" y="282"/>
                </a:lnTo>
                <a:lnTo>
                  <a:pt x="71" y="285"/>
                </a:lnTo>
                <a:lnTo>
                  <a:pt x="73" y="286"/>
                </a:lnTo>
                <a:lnTo>
                  <a:pt x="74" y="287"/>
                </a:lnTo>
                <a:lnTo>
                  <a:pt x="75" y="287"/>
                </a:lnTo>
                <a:lnTo>
                  <a:pt x="76" y="289"/>
                </a:lnTo>
                <a:lnTo>
                  <a:pt x="78" y="291"/>
                </a:lnTo>
                <a:lnTo>
                  <a:pt x="79" y="295"/>
                </a:lnTo>
                <a:lnTo>
                  <a:pt x="80" y="301"/>
                </a:lnTo>
                <a:lnTo>
                  <a:pt x="81" y="309"/>
                </a:lnTo>
                <a:lnTo>
                  <a:pt x="83" y="315"/>
                </a:lnTo>
                <a:lnTo>
                  <a:pt x="84" y="325"/>
                </a:lnTo>
                <a:lnTo>
                  <a:pt x="85" y="336"/>
                </a:lnTo>
                <a:lnTo>
                  <a:pt x="86" y="344"/>
                </a:lnTo>
                <a:lnTo>
                  <a:pt x="88" y="351"/>
                </a:lnTo>
                <a:lnTo>
                  <a:pt x="89" y="354"/>
                </a:lnTo>
                <a:lnTo>
                  <a:pt x="90" y="351"/>
                </a:lnTo>
                <a:lnTo>
                  <a:pt x="91" y="345"/>
                </a:lnTo>
                <a:lnTo>
                  <a:pt x="93" y="336"/>
                </a:lnTo>
                <a:lnTo>
                  <a:pt x="94" y="330"/>
                </a:lnTo>
                <a:lnTo>
                  <a:pt x="95" y="325"/>
                </a:lnTo>
                <a:lnTo>
                  <a:pt x="96" y="321"/>
                </a:lnTo>
                <a:lnTo>
                  <a:pt x="98" y="320"/>
                </a:lnTo>
                <a:lnTo>
                  <a:pt x="99" y="324"/>
                </a:lnTo>
                <a:lnTo>
                  <a:pt x="100" y="325"/>
                </a:lnTo>
                <a:lnTo>
                  <a:pt x="101" y="329"/>
                </a:lnTo>
                <a:lnTo>
                  <a:pt x="103" y="332"/>
                </a:lnTo>
                <a:lnTo>
                  <a:pt x="104" y="335"/>
                </a:lnTo>
                <a:lnTo>
                  <a:pt x="105" y="336"/>
                </a:lnTo>
                <a:lnTo>
                  <a:pt x="106" y="340"/>
                </a:lnTo>
                <a:lnTo>
                  <a:pt x="108" y="346"/>
                </a:lnTo>
                <a:lnTo>
                  <a:pt x="109" y="352"/>
                </a:lnTo>
                <a:lnTo>
                  <a:pt x="110" y="359"/>
                </a:lnTo>
                <a:lnTo>
                  <a:pt x="111" y="361"/>
                </a:lnTo>
                <a:lnTo>
                  <a:pt x="113" y="360"/>
                </a:lnTo>
                <a:lnTo>
                  <a:pt x="114" y="356"/>
                </a:lnTo>
                <a:lnTo>
                  <a:pt x="115" y="352"/>
                </a:lnTo>
                <a:lnTo>
                  <a:pt x="116" y="352"/>
                </a:lnTo>
                <a:lnTo>
                  <a:pt x="118" y="350"/>
                </a:lnTo>
                <a:lnTo>
                  <a:pt x="119" y="351"/>
                </a:lnTo>
                <a:lnTo>
                  <a:pt x="120" y="356"/>
                </a:lnTo>
                <a:lnTo>
                  <a:pt x="121" y="360"/>
                </a:lnTo>
                <a:lnTo>
                  <a:pt x="123" y="361"/>
                </a:lnTo>
                <a:lnTo>
                  <a:pt x="124" y="362"/>
                </a:lnTo>
                <a:lnTo>
                  <a:pt x="125" y="369"/>
                </a:lnTo>
                <a:lnTo>
                  <a:pt x="126" y="370"/>
                </a:lnTo>
                <a:lnTo>
                  <a:pt x="128" y="372"/>
                </a:lnTo>
                <a:lnTo>
                  <a:pt x="129" y="377"/>
                </a:lnTo>
                <a:lnTo>
                  <a:pt x="130" y="371"/>
                </a:lnTo>
                <a:lnTo>
                  <a:pt x="131" y="366"/>
                </a:lnTo>
                <a:lnTo>
                  <a:pt x="133" y="367"/>
                </a:lnTo>
                <a:lnTo>
                  <a:pt x="134" y="371"/>
                </a:lnTo>
                <a:lnTo>
                  <a:pt x="135" y="374"/>
                </a:lnTo>
                <a:lnTo>
                  <a:pt x="136" y="374"/>
                </a:lnTo>
                <a:lnTo>
                  <a:pt x="138" y="374"/>
                </a:lnTo>
                <a:lnTo>
                  <a:pt x="139" y="372"/>
                </a:lnTo>
                <a:lnTo>
                  <a:pt x="140" y="372"/>
                </a:lnTo>
                <a:lnTo>
                  <a:pt x="141" y="370"/>
                </a:lnTo>
                <a:lnTo>
                  <a:pt x="143" y="367"/>
                </a:lnTo>
                <a:lnTo>
                  <a:pt x="144" y="367"/>
                </a:lnTo>
                <a:lnTo>
                  <a:pt x="145" y="370"/>
                </a:lnTo>
                <a:lnTo>
                  <a:pt x="146" y="371"/>
                </a:lnTo>
                <a:lnTo>
                  <a:pt x="148" y="375"/>
                </a:lnTo>
                <a:lnTo>
                  <a:pt x="149" y="379"/>
                </a:lnTo>
                <a:lnTo>
                  <a:pt x="150" y="380"/>
                </a:lnTo>
                <a:lnTo>
                  <a:pt x="151" y="380"/>
                </a:lnTo>
                <a:lnTo>
                  <a:pt x="153" y="379"/>
                </a:lnTo>
                <a:lnTo>
                  <a:pt x="154" y="379"/>
                </a:lnTo>
                <a:lnTo>
                  <a:pt x="155" y="379"/>
                </a:lnTo>
                <a:lnTo>
                  <a:pt x="156" y="376"/>
                </a:lnTo>
                <a:lnTo>
                  <a:pt x="158" y="379"/>
                </a:lnTo>
                <a:lnTo>
                  <a:pt x="159" y="379"/>
                </a:lnTo>
              </a:path>
            </a:pathLst>
          </a:custGeom>
          <a:noFill/>
          <a:ln w="28575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6" name="Freeform 209"/>
          <p:cNvSpPr>
            <a:spLocks/>
          </p:cNvSpPr>
          <p:nvPr/>
        </p:nvSpPr>
        <p:spPr bwMode="auto">
          <a:xfrm>
            <a:off x="2930525" y="1514475"/>
            <a:ext cx="557213" cy="838200"/>
          </a:xfrm>
          <a:custGeom>
            <a:avLst/>
            <a:gdLst>
              <a:gd name="T0" fmla="*/ 2147483646 w 158"/>
              <a:gd name="T1" fmla="*/ 2147483646 h 238"/>
              <a:gd name="T2" fmla="*/ 2147483646 w 158"/>
              <a:gd name="T3" fmla="*/ 2147483646 h 238"/>
              <a:gd name="T4" fmla="*/ 2147483646 w 158"/>
              <a:gd name="T5" fmla="*/ 2147483646 h 238"/>
              <a:gd name="T6" fmla="*/ 2147483646 w 158"/>
              <a:gd name="T7" fmla="*/ 2147483646 h 238"/>
              <a:gd name="T8" fmla="*/ 2147483646 w 158"/>
              <a:gd name="T9" fmla="*/ 2147483646 h 238"/>
              <a:gd name="T10" fmla="*/ 2147483646 w 158"/>
              <a:gd name="T11" fmla="*/ 2147483646 h 238"/>
              <a:gd name="T12" fmla="*/ 2147483646 w 158"/>
              <a:gd name="T13" fmla="*/ 2147483646 h 238"/>
              <a:gd name="T14" fmla="*/ 2147483646 w 158"/>
              <a:gd name="T15" fmla="*/ 2147483646 h 238"/>
              <a:gd name="T16" fmla="*/ 2147483646 w 158"/>
              <a:gd name="T17" fmla="*/ 2147483646 h 238"/>
              <a:gd name="T18" fmla="*/ 2147483646 w 158"/>
              <a:gd name="T19" fmla="*/ 2147483646 h 238"/>
              <a:gd name="T20" fmla="*/ 2147483646 w 158"/>
              <a:gd name="T21" fmla="*/ 2147483646 h 238"/>
              <a:gd name="T22" fmla="*/ 2147483646 w 158"/>
              <a:gd name="T23" fmla="*/ 2147483646 h 238"/>
              <a:gd name="T24" fmla="*/ 2147483646 w 158"/>
              <a:gd name="T25" fmla="*/ 2147483646 h 238"/>
              <a:gd name="T26" fmla="*/ 2147483646 w 158"/>
              <a:gd name="T27" fmla="*/ 2147483646 h 238"/>
              <a:gd name="T28" fmla="*/ 2147483646 w 158"/>
              <a:gd name="T29" fmla="*/ 2147483646 h 238"/>
              <a:gd name="T30" fmla="*/ 2147483646 w 158"/>
              <a:gd name="T31" fmla="*/ 2147483646 h 238"/>
              <a:gd name="T32" fmla="*/ 2147483646 w 158"/>
              <a:gd name="T33" fmla="*/ 2147483646 h 238"/>
              <a:gd name="T34" fmla="*/ 2147483646 w 158"/>
              <a:gd name="T35" fmla="*/ 2147483646 h 238"/>
              <a:gd name="T36" fmla="*/ 2147483646 w 158"/>
              <a:gd name="T37" fmla="*/ 2147483646 h 238"/>
              <a:gd name="T38" fmla="*/ 2147483646 w 158"/>
              <a:gd name="T39" fmla="*/ 2147483646 h 238"/>
              <a:gd name="T40" fmla="*/ 2147483646 w 158"/>
              <a:gd name="T41" fmla="*/ 2147483646 h 238"/>
              <a:gd name="T42" fmla="*/ 2147483646 w 158"/>
              <a:gd name="T43" fmla="*/ 2147483646 h 238"/>
              <a:gd name="T44" fmla="*/ 2147483646 w 158"/>
              <a:gd name="T45" fmla="*/ 2147483646 h 238"/>
              <a:gd name="T46" fmla="*/ 2147483646 w 158"/>
              <a:gd name="T47" fmla="*/ 2147483646 h 238"/>
              <a:gd name="T48" fmla="*/ 2147483646 w 158"/>
              <a:gd name="T49" fmla="*/ 2147483646 h 238"/>
              <a:gd name="T50" fmla="*/ 2147483646 w 158"/>
              <a:gd name="T51" fmla="*/ 2147483646 h 238"/>
              <a:gd name="T52" fmla="*/ 2147483646 w 158"/>
              <a:gd name="T53" fmla="*/ 2147483646 h 238"/>
              <a:gd name="T54" fmla="*/ 2147483646 w 158"/>
              <a:gd name="T55" fmla="*/ 2147483646 h 238"/>
              <a:gd name="T56" fmla="*/ 2147483646 w 158"/>
              <a:gd name="T57" fmla="*/ 2147483646 h 238"/>
              <a:gd name="T58" fmla="*/ 2147483646 w 158"/>
              <a:gd name="T59" fmla="*/ 2147483646 h 238"/>
              <a:gd name="T60" fmla="*/ 2147483646 w 158"/>
              <a:gd name="T61" fmla="*/ 2147483646 h 238"/>
              <a:gd name="T62" fmla="*/ 2147483646 w 158"/>
              <a:gd name="T63" fmla="*/ 2147483646 h 238"/>
              <a:gd name="T64" fmla="*/ 2147483646 w 158"/>
              <a:gd name="T65" fmla="*/ 2147483646 h 238"/>
              <a:gd name="T66" fmla="*/ 2147483646 w 158"/>
              <a:gd name="T67" fmla="*/ 2147483646 h 238"/>
              <a:gd name="T68" fmla="*/ 2147483646 w 158"/>
              <a:gd name="T69" fmla="*/ 2147483646 h 238"/>
              <a:gd name="T70" fmla="*/ 2147483646 w 158"/>
              <a:gd name="T71" fmla="*/ 2147483646 h 238"/>
              <a:gd name="T72" fmla="*/ 2147483646 w 158"/>
              <a:gd name="T73" fmla="*/ 2147483646 h 238"/>
              <a:gd name="T74" fmla="*/ 2147483646 w 158"/>
              <a:gd name="T75" fmla="*/ 2147483646 h 238"/>
              <a:gd name="T76" fmla="*/ 2147483646 w 158"/>
              <a:gd name="T77" fmla="*/ 2147483646 h 238"/>
              <a:gd name="T78" fmla="*/ 2147483646 w 158"/>
              <a:gd name="T79" fmla="*/ 2147483646 h 238"/>
              <a:gd name="T80" fmla="*/ 2147483646 w 158"/>
              <a:gd name="T81" fmla="*/ 2147483646 h 238"/>
              <a:gd name="T82" fmla="*/ 2147483646 w 158"/>
              <a:gd name="T83" fmla="*/ 2147483646 h 2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238"/>
              <a:gd name="T128" fmla="*/ 158 w 158"/>
              <a:gd name="T129" fmla="*/ 238 h 23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238">
                <a:moveTo>
                  <a:pt x="0" y="235"/>
                </a:moveTo>
                <a:lnTo>
                  <a:pt x="1" y="235"/>
                </a:lnTo>
                <a:lnTo>
                  <a:pt x="2" y="231"/>
                </a:lnTo>
                <a:lnTo>
                  <a:pt x="3" y="231"/>
                </a:lnTo>
                <a:lnTo>
                  <a:pt x="5" y="229"/>
                </a:lnTo>
                <a:lnTo>
                  <a:pt x="6" y="229"/>
                </a:lnTo>
                <a:lnTo>
                  <a:pt x="7" y="229"/>
                </a:lnTo>
                <a:lnTo>
                  <a:pt x="8" y="228"/>
                </a:lnTo>
                <a:lnTo>
                  <a:pt x="10" y="226"/>
                </a:lnTo>
                <a:lnTo>
                  <a:pt x="11" y="226"/>
                </a:lnTo>
                <a:lnTo>
                  <a:pt x="12" y="225"/>
                </a:lnTo>
                <a:lnTo>
                  <a:pt x="13" y="226"/>
                </a:lnTo>
                <a:lnTo>
                  <a:pt x="15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20" y="224"/>
                </a:lnTo>
                <a:lnTo>
                  <a:pt x="21" y="221"/>
                </a:lnTo>
                <a:lnTo>
                  <a:pt x="22" y="219"/>
                </a:lnTo>
                <a:lnTo>
                  <a:pt x="23" y="215"/>
                </a:lnTo>
                <a:lnTo>
                  <a:pt x="25" y="210"/>
                </a:lnTo>
                <a:lnTo>
                  <a:pt x="26" y="205"/>
                </a:lnTo>
                <a:lnTo>
                  <a:pt x="27" y="204"/>
                </a:lnTo>
                <a:lnTo>
                  <a:pt x="28" y="204"/>
                </a:lnTo>
                <a:lnTo>
                  <a:pt x="30" y="205"/>
                </a:lnTo>
                <a:lnTo>
                  <a:pt x="31" y="208"/>
                </a:lnTo>
                <a:lnTo>
                  <a:pt x="32" y="206"/>
                </a:lnTo>
                <a:lnTo>
                  <a:pt x="33" y="208"/>
                </a:lnTo>
                <a:lnTo>
                  <a:pt x="35" y="215"/>
                </a:lnTo>
                <a:lnTo>
                  <a:pt x="36" y="215"/>
                </a:lnTo>
                <a:lnTo>
                  <a:pt x="37" y="218"/>
                </a:lnTo>
                <a:lnTo>
                  <a:pt x="38" y="220"/>
                </a:lnTo>
                <a:lnTo>
                  <a:pt x="40" y="221"/>
                </a:lnTo>
                <a:lnTo>
                  <a:pt x="41" y="221"/>
                </a:lnTo>
                <a:lnTo>
                  <a:pt x="42" y="221"/>
                </a:lnTo>
                <a:lnTo>
                  <a:pt x="43" y="224"/>
                </a:lnTo>
                <a:lnTo>
                  <a:pt x="45" y="225"/>
                </a:lnTo>
                <a:lnTo>
                  <a:pt x="46" y="228"/>
                </a:lnTo>
                <a:lnTo>
                  <a:pt x="47" y="228"/>
                </a:lnTo>
                <a:lnTo>
                  <a:pt x="48" y="229"/>
                </a:lnTo>
                <a:lnTo>
                  <a:pt x="50" y="229"/>
                </a:lnTo>
                <a:lnTo>
                  <a:pt x="51" y="228"/>
                </a:lnTo>
                <a:lnTo>
                  <a:pt x="52" y="225"/>
                </a:lnTo>
                <a:lnTo>
                  <a:pt x="53" y="221"/>
                </a:lnTo>
                <a:lnTo>
                  <a:pt x="55" y="216"/>
                </a:lnTo>
                <a:lnTo>
                  <a:pt x="56" y="214"/>
                </a:lnTo>
                <a:lnTo>
                  <a:pt x="57" y="208"/>
                </a:lnTo>
                <a:lnTo>
                  <a:pt x="58" y="200"/>
                </a:lnTo>
                <a:lnTo>
                  <a:pt x="60" y="191"/>
                </a:lnTo>
                <a:lnTo>
                  <a:pt x="61" y="185"/>
                </a:lnTo>
                <a:lnTo>
                  <a:pt x="62" y="179"/>
                </a:lnTo>
                <a:lnTo>
                  <a:pt x="63" y="175"/>
                </a:lnTo>
                <a:lnTo>
                  <a:pt x="65" y="173"/>
                </a:lnTo>
                <a:lnTo>
                  <a:pt x="66" y="173"/>
                </a:lnTo>
                <a:lnTo>
                  <a:pt x="67" y="176"/>
                </a:lnTo>
                <a:lnTo>
                  <a:pt x="68" y="178"/>
                </a:lnTo>
                <a:lnTo>
                  <a:pt x="70" y="181"/>
                </a:lnTo>
                <a:lnTo>
                  <a:pt x="71" y="185"/>
                </a:lnTo>
                <a:lnTo>
                  <a:pt x="72" y="191"/>
                </a:lnTo>
                <a:lnTo>
                  <a:pt x="73" y="201"/>
                </a:lnTo>
                <a:lnTo>
                  <a:pt x="75" y="211"/>
                </a:lnTo>
                <a:lnTo>
                  <a:pt x="76" y="220"/>
                </a:lnTo>
                <a:lnTo>
                  <a:pt x="77" y="229"/>
                </a:lnTo>
                <a:lnTo>
                  <a:pt x="78" y="238"/>
                </a:lnTo>
                <a:lnTo>
                  <a:pt x="80" y="235"/>
                </a:lnTo>
                <a:lnTo>
                  <a:pt x="81" y="224"/>
                </a:lnTo>
                <a:lnTo>
                  <a:pt x="82" y="210"/>
                </a:lnTo>
                <a:lnTo>
                  <a:pt x="83" y="203"/>
                </a:lnTo>
                <a:lnTo>
                  <a:pt x="85" y="203"/>
                </a:lnTo>
                <a:lnTo>
                  <a:pt x="86" y="205"/>
                </a:lnTo>
                <a:lnTo>
                  <a:pt x="87" y="213"/>
                </a:lnTo>
                <a:lnTo>
                  <a:pt x="88" y="216"/>
                </a:lnTo>
                <a:lnTo>
                  <a:pt x="90" y="204"/>
                </a:lnTo>
                <a:lnTo>
                  <a:pt x="91" y="185"/>
                </a:lnTo>
                <a:lnTo>
                  <a:pt x="92" y="158"/>
                </a:lnTo>
                <a:lnTo>
                  <a:pt x="93" y="130"/>
                </a:lnTo>
                <a:lnTo>
                  <a:pt x="95" y="101"/>
                </a:lnTo>
                <a:lnTo>
                  <a:pt x="96" y="73"/>
                </a:lnTo>
                <a:lnTo>
                  <a:pt x="97" y="49"/>
                </a:lnTo>
                <a:lnTo>
                  <a:pt x="98" y="26"/>
                </a:lnTo>
                <a:lnTo>
                  <a:pt x="100" y="11"/>
                </a:lnTo>
                <a:lnTo>
                  <a:pt x="101" y="1"/>
                </a:lnTo>
                <a:lnTo>
                  <a:pt x="102" y="0"/>
                </a:lnTo>
                <a:lnTo>
                  <a:pt x="103" y="5"/>
                </a:lnTo>
                <a:lnTo>
                  <a:pt x="105" y="14"/>
                </a:lnTo>
                <a:lnTo>
                  <a:pt x="106" y="29"/>
                </a:lnTo>
                <a:lnTo>
                  <a:pt x="107" y="49"/>
                </a:lnTo>
                <a:lnTo>
                  <a:pt x="108" y="71"/>
                </a:lnTo>
                <a:lnTo>
                  <a:pt x="110" y="96"/>
                </a:lnTo>
                <a:lnTo>
                  <a:pt x="111" y="120"/>
                </a:lnTo>
                <a:lnTo>
                  <a:pt x="112" y="145"/>
                </a:lnTo>
                <a:lnTo>
                  <a:pt x="113" y="166"/>
                </a:lnTo>
                <a:lnTo>
                  <a:pt x="115" y="184"/>
                </a:lnTo>
                <a:lnTo>
                  <a:pt x="116" y="194"/>
                </a:lnTo>
                <a:lnTo>
                  <a:pt x="117" y="191"/>
                </a:lnTo>
                <a:lnTo>
                  <a:pt x="118" y="186"/>
                </a:lnTo>
                <a:lnTo>
                  <a:pt x="120" y="178"/>
                </a:lnTo>
                <a:lnTo>
                  <a:pt x="121" y="171"/>
                </a:lnTo>
                <a:lnTo>
                  <a:pt x="122" y="165"/>
                </a:lnTo>
                <a:lnTo>
                  <a:pt x="123" y="160"/>
                </a:lnTo>
                <a:lnTo>
                  <a:pt x="125" y="160"/>
                </a:lnTo>
                <a:lnTo>
                  <a:pt x="126" y="154"/>
                </a:lnTo>
                <a:lnTo>
                  <a:pt x="127" y="154"/>
                </a:lnTo>
                <a:lnTo>
                  <a:pt x="128" y="148"/>
                </a:lnTo>
                <a:lnTo>
                  <a:pt x="130" y="151"/>
                </a:lnTo>
                <a:lnTo>
                  <a:pt x="131" y="154"/>
                </a:lnTo>
                <a:lnTo>
                  <a:pt x="132" y="161"/>
                </a:lnTo>
                <a:lnTo>
                  <a:pt x="133" y="170"/>
                </a:lnTo>
                <a:lnTo>
                  <a:pt x="135" y="174"/>
                </a:lnTo>
                <a:lnTo>
                  <a:pt x="136" y="180"/>
                </a:lnTo>
                <a:lnTo>
                  <a:pt x="137" y="180"/>
                </a:lnTo>
                <a:lnTo>
                  <a:pt x="138" y="183"/>
                </a:lnTo>
                <a:lnTo>
                  <a:pt x="140" y="166"/>
                </a:lnTo>
                <a:lnTo>
                  <a:pt x="141" y="164"/>
                </a:lnTo>
                <a:lnTo>
                  <a:pt x="142" y="160"/>
                </a:lnTo>
                <a:lnTo>
                  <a:pt x="143" y="155"/>
                </a:lnTo>
                <a:lnTo>
                  <a:pt x="145" y="189"/>
                </a:lnTo>
                <a:lnTo>
                  <a:pt x="146" y="169"/>
                </a:lnTo>
                <a:lnTo>
                  <a:pt x="147" y="130"/>
                </a:lnTo>
                <a:lnTo>
                  <a:pt x="148" y="136"/>
                </a:lnTo>
                <a:lnTo>
                  <a:pt x="150" y="134"/>
                </a:lnTo>
                <a:lnTo>
                  <a:pt x="151" y="146"/>
                </a:lnTo>
                <a:lnTo>
                  <a:pt x="152" y="146"/>
                </a:lnTo>
                <a:lnTo>
                  <a:pt x="153" y="151"/>
                </a:lnTo>
                <a:lnTo>
                  <a:pt x="155" y="159"/>
                </a:lnTo>
                <a:lnTo>
                  <a:pt x="156" y="169"/>
                </a:lnTo>
                <a:lnTo>
                  <a:pt x="157" y="184"/>
                </a:lnTo>
                <a:lnTo>
                  <a:pt x="158" y="194"/>
                </a:lnTo>
              </a:path>
            </a:pathLst>
          </a:custGeom>
          <a:noFill/>
          <a:ln w="28575">
            <a:solidFill>
              <a:srgbClr val="FFC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7" name="Line 130"/>
          <p:cNvSpPr>
            <a:spLocks noChangeShapeType="1"/>
          </p:cNvSpPr>
          <p:nvPr/>
        </p:nvSpPr>
        <p:spPr bwMode="auto">
          <a:xfrm>
            <a:off x="981075" y="234315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8" name="Line 132"/>
          <p:cNvSpPr>
            <a:spLocks noChangeShapeType="1"/>
          </p:cNvSpPr>
          <p:nvPr/>
        </p:nvSpPr>
        <p:spPr bwMode="auto">
          <a:xfrm flipV="1">
            <a:off x="981075" y="836613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39" name="Line 133"/>
          <p:cNvSpPr>
            <a:spLocks noChangeShapeType="1"/>
          </p:cNvSpPr>
          <p:nvPr/>
        </p:nvSpPr>
        <p:spPr bwMode="auto">
          <a:xfrm>
            <a:off x="981075" y="234315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0" name="Line 134"/>
          <p:cNvSpPr>
            <a:spLocks noChangeShapeType="1"/>
          </p:cNvSpPr>
          <p:nvPr/>
        </p:nvSpPr>
        <p:spPr bwMode="auto">
          <a:xfrm flipV="1">
            <a:off x="981075" y="836613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1" name="Line 135"/>
          <p:cNvSpPr>
            <a:spLocks noChangeShapeType="1"/>
          </p:cNvSpPr>
          <p:nvPr/>
        </p:nvSpPr>
        <p:spPr bwMode="auto">
          <a:xfrm flipV="1">
            <a:off x="981075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2" name="Line 136"/>
          <p:cNvSpPr>
            <a:spLocks noChangeShapeType="1"/>
          </p:cNvSpPr>
          <p:nvPr/>
        </p:nvSpPr>
        <p:spPr bwMode="auto">
          <a:xfrm>
            <a:off x="962025" y="798513"/>
            <a:ext cx="3175" cy="587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3" name="Rectangle 137"/>
          <p:cNvSpPr>
            <a:spLocks noChangeArrowheads="1"/>
          </p:cNvSpPr>
          <p:nvPr/>
        </p:nvSpPr>
        <p:spPr bwMode="auto">
          <a:xfrm>
            <a:off x="966788" y="2357438"/>
            <a:ext cx="698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44" name="Line 138"/>
          <p:cNvSpPr>
            <a:spLocks noChangeShapeType="1"/>
          </p:cNvSpPr>
          <p:nvPr/>
        </p:nvSpPr>
        <p:spPr bwMode="auto">
          <a:xfrm flipV="1">
            <a:off x="1631950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5" name="Rectangle 140"/>
          <p:cNvSpPr>
            <a:spLocks noChangeArrowheads="1"/>
          </p:cNvSpPr>
          <p:nvPr/>
        </p:nvSpPr>
        <p:spPr bwMode="auto">
          <a:xfrm>
            <a:off x="1585913" y="235743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46" name="Line 141"/>
          <p:cNvSpPr>
            <a:spLocks noChangeShapeType="1"/>
          </p:cNvSpPr>
          <p:nvPr/>
        </p:nvSpPr>
        <p:spPr bwMode="auto">
          <a:xfrm flipV="1">
            <a:off x="2287588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7" name="Rectangle 143"/>
          <p:cNvSpPr>
            <a:spLocks noChangeArrowheads="1"/>
          </p:cNvSpPr>
          <p:nvPr/>
        </p:nvSpPr>
        <p:spPr bwMode="auto">
          <a:xfrm>
            <a:off x="2241550" y="235743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200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48" name="Line 144"/>
          <p:cNvSpPr>
            <a:spLocks noChangeShapeType="1"/>
          </p:cNvSpPr>
          <p:nvPr/>
        </p:nvSpPr>
        <p:spPr bwMode="auto">
          <a:xfrm flipV="1">
            <a:off x="2941638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49" name="Rectangle 146"/>
          <p:cNvSpPr>
            <a:spLocks noChangeArrowheads="1"/>
          </p:cNvSpPr>
          <p:nvPr/>
        </p:nvSpPr>
        <p:spPr bwMode="auto">
          <a:xfrm>
            <a:off x="2900363" y="235743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300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50" name="Line 147"/>
          <p:cNvSpPr>
            <a:spLocks noChangeShapeType="1"/>
          </p:cNvSpPr>
          <p:nvPr/>
        </p:nvSpPr>
        <p:spPr bwMode="auto">
          <a:xfrm flipV="1">
            <a:off x="3597275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1" name="Rectangle 149"/>
          <p:cNvSpPr>
            <a:spLocks noChangeArrowheads="1"/>
          </p:cNvSpPr>
          <p:nvPr/>
        </p:nvSpPr>
        <p:spPr bwMode="auto">
          <a:xfrm>
            <a:off x="3554413" y="235743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52" name="Line 150"/>
          <p:cNvSpPr>
            <a:spLocks noChangeShapeType="1"/>
          </p:cNvSpPr>
          <p:nvPr/>
        </p:nvSpPr>
        <p:spPr bwMode="auto">
          <a:xfrm flipV="1">
            <a:off x="4256088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3" name="Rectangle 152"/>
          <p:cNvSpPr>
            <a:spLocks noChangeArrowheads="1"/>
          </p:cNvSpPr>
          <p:nvPr/>
        </p:nvSpPr>
        <p:spPr bwMode="auto">
          <a:xfrm>
            <a:off x="4210050" y="235743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54" name="Line 153"/>
          <p:cNvSpPr>
            <a:spLocks noChangeShapeType="1"/>
          </p:cNvSpPr>
          <p:nvPr/>
        </p:nvSpPr>
        <p:spPr bwMode="auto">
          <a:xfrm flipV="1">
            <a:off x="4906963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5" name="Rectangle 155"/>
          <p:cNvSpPr>
            <a:spLocks noChangeArrowheads="1"/>
          </p:cNvSpPr>
          <p:nvPr/>
        </p:nvSpPr>
        <p:spPr bwMode="auto">
          <a:xfrm>
            <a:off x="4860925" y="235743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56" name="Line 156"/>
          <p:cNvSpPr>
            <a:spLocks noChangeShapeType="1"/>
          </p:cNvSpPr>
          <p:nvPr/>
        </p:nvSpPr>
        <p:spPr bwMode="auto">
          <a:xfrm flipV="1">
            <a:off x="5562600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7" name="Rectangle 158"/>
          <p:cNvSpPr>
            <a:spLocks noChangeArrowheads="1"/>
          </p:cNvSpPr>
          <p:nvPr/>
        </p:nvSpPr>
        <p:spPr bwMode="auto">
          <a:xfrm>
            <a:off x="5516563" y="235743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58" name="Line 159"/>
          <p:cNvSpPr>
            <a:spLocks noChangeShapeType="1"/>
          </p:cNvSpPr>
          <p:nvPr/>
        </p:nvSpPr>
        <p:spPr bwMode="auto">
          <a:xfrm flipV="1">
            <a:off x="6216650" y="2279650"/>
            <a:ext cx="4763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59" name="Rectangle 161"/>
          <p:cNvSpPr>
            <a:spLocks noChangeArrowheads="1"/>
          </p:cNvSpPr>
          <p:nvPr/>
        </p:nvSpPr>
        <p:spPr bwMode="auto">
          <a:xfrm>
            <a:off x="6175375" y="235743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800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60" name="Line 162"/>
          <p:cNvSpPr>
            <a:spLocks noChangeShapeType="1"/>
          </p:cNvSpPr>
          <p:nvPr/>
        </p:nvSpPr>
        <p:spPr bwMode="auto">
          <a:xfrm flipV="1">
            <a:off x="6872288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1" name="Rectangle 164"/>
          <p:cNvSpPr>
            <a:spLocks noChangeArrowheads="1"/>
          </p:cNvSpPr>
          <p:nvPr/>
        </p:nvSpPr>
        <p:spPr bwMode="auto">
          <a:xfrm>
            <a:off x="6829425" y="235743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900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62" name="Line 165"/>
          <p:cNvSpPr>
            <a:spLocks noChangeShapeType="1"/>
          </p:cNvSpPr>
          <p:nvPr/>
        </p:nvSpPr>
        <p:spPr bwMode="auto">
          <a:xfrm flipV="1">
            <a:off x="7531100" y="227965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3" name="Rectangle 167"/>
          <p:cNvSpPr>
            <a:spLocks noChangeArrowheads="1"/>
          </p:cNvSpPr>
          <p:nvPr/>
        </p:nvSpPr>
        <p:spPr bwMode="auto">
          <a:xfrm>
            <a:off x="7467600" y="2357438"/>
            <a:ext cx="2809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264" name="Line 168"/>
          <p:cNvSpPr>
            <a:spLocks noChangeShapeType="1"/>
          </p:cNvSpPr>
          <p:nvPr/>
        </p:nvSpPr>
        <p:spPr bwMode="auto">
          <a:xfrm>
            <a:off x="981075" y="2343150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5" name="Line 169"/>
          <p:cNvSpPr>
            <a:spLocks noChangeShapeType="1"/>
          </p:cNvSpPr>
          <p:nvPr/>
        </p:nvSpPr>
        <p:spPr bwMode="auto">
          <a:xfrm flipH="1">
            <a:off x="7464425" y="2343150"/>
            <a:ext cx="666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6" name="Rectangle 170"/>
          <p:cNvSpPr>
            <a:spLocks noChangeArrowheads="1"/>
          </p:cNvSpPr>
          <p:nvPr/>
        </p:nvSpPr>
        <p:spPr bwMode="auto">
          <a:xfrm>
            <a:off x="703263" y="2308225"/>
            <a:ext cx="77787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5267" name="Line 171"/>
          <p:cNvSpPr>
            <a:spLocks noChangeShapeType="1"/>
          </p:cNvSpPr>
          <p:nvPr/>
        </p:nvSpPr>
        <p:spPr bwMode="auto">
          <a:xfrm>
            <a:off x="981075" y="217487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8" name="Line 174"/>
          <p:cNvSpPr>
            <a:spLocks noChangeShapeType="1"/>
          </p:cNvSpPr>
          <p:nvPr/>
        </p:nvSpPr>
        <p:spPr bwMode="auto">
          <a:xfrm>
            <a:off x="981075" y="20050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69" name="Rectangle 176"/>
          <p:cNvSpPr>
            <a:spLocks noChangeArrowheads="1"/>
          </p:cNvSpPr>
          <p:nvPr/>
        </p:nvSpPr>
        <p:spPr bwMode="auto">
          <a:xfrm>
            <a:off x="696913" y="197008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1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5270" name="Line 177"/>
          <p:cNvSpPr>
            <a:spLocks noChangeShapeType="1"/>
          </p:cNvSpPr>
          <p:nvPr/>
        </p:nvSpPr>
        <p:spPr bwMode="auto">
          <a:xfrm>
            <a:off x="981075" y="18399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71" name="Line 180"/>
          <p:cNvSpPr>
            <a:spLocks noChangeShapeType="1"/>
          </p:cNvSpPr>
          <p:nvPr/>
        </p:nvSpPr>
        <p:spPr bwMode="auto">
          <a:xfrm>
            <a:off x="981075" y="1670050"/>
            <a:ext cx="58738" cy="47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72" name="Rectangle 182"/>
          <p:cNvSpPr>
            <a:spLocks noChangeArrowheads="1"/>
          </p:cNvSpPr>
          <p:nvPr/>
        </p:nvSpPr>
        <p:spPr bwMode="auto">
          <a:xfrm>
            <a:off x="696913" y="1635125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2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5273" name="Line 183"/>
          <p:cNvSpPr>
            <a:spLocks noChangeShapeType="1"/>
          </p:cNvSpPr>
          <p:nvPr/>
        </p:nvSpPr>
        <p:spPr bwMode="auto">
          <a:xfrm>
            <a:off x="981075" y="1504950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74" name="Line 186"/>
          <p:cNvSpPr>
            <a:spLocks noChangeShapeType="1"/>
          </p:cNvSpPr>
          <p:nvPr/>
        </p:nvSpPr>
        <p:spPr bwMode="auto">
          <a:xfrm>
            <a:off x="981075" y="133667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75" name="Rectangle 188"/>
          <p:cNvSpPr>
            <a:spLocks noChangeArrowheads="1"/>
          </p:cNvSpPr>
          <p:nvPr/>
        </p:nvSpPr>
        <p:spPr bwMode="auto">
          <a:xfrm>
            <a:off x="696913" y="1300163"/>
            <a:ext cx="76200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3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5276" name="Line 189"/>
          <p:cNvSpPr>
            <a:spLocks noChangeShapeType="1"/>
          </p:cNvSpPr>
          <p:nvPr/>
        </p:nvSpPr>
        <p:spPr bwMode="auto">
          <a:xfrm>
            <a:off x="981075" y="1169988"/>
            <a:ext cx="58738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77" name="Line 192"/>
          <p:cNvSpPr>
            <a:spLocks noChangeShapeType="1"/>
          </p:cNvSpPr>
          <p:nvPr/>
        </p:nvSpPr>
        <p:spPr bwMode="auto">
          <a:xfrm>
            <a:off x="981075" y="10017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78" name="Rectangle 194"/>
          <p:cNvSpPr>
            <a:spLocks noChangeArrowheads="1"/>
          </p:cNvSpPr>
          <p:nvPr/>
        </p:nvSpPr>
        <p:spPr bwMode="auto">
          <a:xfrm>
            <a:off x="696913" y="966788"/>
            <a:ext cx="762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4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5279" name="Line 195"/>
          <p:cNvSpPr>
            <a:spLocks noChangeShapeType="1"/>
          </p:cNvSpPr>
          <p:nvPr/>
        </p:nvSpPr>
        <p:spPr bwMode="auto">
          <a:xfrm>
            <a:off x="981075" y="836613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80" name="Rectangle 198"/>
          <p:cNvSpPr>
            <a:spLocks noChangeArrowheads="1"/>
          </p:cNvSpPr>
          <p:nvPr/>
        </p:nvSpPr>
        <p:spPr bwMode="auto">
          <a:xfrm>
            <a:off x="669925" y="793750"/>
            <a:ext cx="2476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x 10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140" name="Rectangle 199"/>
          <p:cNvSpPr>
            <a:spLocks noChangeArrowheads="1"/>
          </p:cNvSpPr>
          <p:nvPr/>
        </p:nvSpPr>
        <p:spPr bwMode="auto">
          <a:xfrm>
            <a:off x="866775" y="715963"/>
            <a:ext cx="111125" cy="160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eaLnBrk="1" hangingPunct="1">
              <a:defRPr/>
            </a:pPr>
            <a:r>
              <a:rPr lang="en-US" sz="1050" dirty="0">
                <a:solidFill>
                  <a:srgbClr val="000000"/>
                </a:solidFill>
                <a:cs typeface="Times New Roman" pitchFamily="18" charset="0"/>
              </a:rPr>
              <a:t>-3</a:t>
            </a:r>
            <a:endParaRPr lang="en-US" sz="6000" dirty="0">
              <a:cs typeface="Times New Roman" pitchFamily="18" charset="0"/>
            </a:endParaRPr>
          </a:p>
        </p:txBody>
      </p:sp>
      <p:sp>
        <p:nvSpPr>
          <p:cNvPr id="95282" name="Line 201"/>
          <p:cNvSpPr>
            <a:spLocks noChangeShapeType="1"/>
          </p:cNvSpPr>
          <p:nvPr/>
        </p:nvSpPr>
        <p:spPr bwMode="auto">
          <a:xfrm>
            <a:off x="981075" y="234315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83" name="Line 203"/>
          <p:cNvSpPr>
            <a:spLocks noChangeShapeType="1"/>
          </p:cNvSpPr>
          <p:nvPr/>
        </p:nvSpPr>
        <p:spPr bwMode="auto">
          <a:xfrm flipV="1">
            <a:off x="981075" y="836613"/>
            <a:ext cx="3175" cy="150653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84" name="Freeform 204"/>
          <p:cNvSpPr>
            <a:spLocks/>
          </p:cNvSpPr>
          <p:nvPr/>
        </p:nvSpPr>
        <p:spPr bwMode="auto">
          <a:xfrm>
            <a:off x="981075" y="2022475"/>
            <a:ext cx="555625" cy="317500"/>
          </a:xfrm>
          <a:custGeom>
            <a:avLst/>
            <a:gdLst>
              <a:gd name="T0" fmla="*/ 2147483646 w 158"/>
              <a:gd name="T1" fmla="*/ 2147483646 h 90"/>
              <a:gd name="T2" fmla="*/ 2147483646 w 158"/>
              <a:gd name="T3" fmla="*/ 2147483646 h 90"/>
              <a:gd name="T4" fmla="*/ 2147483646 w 158"/>
              <a:gd name="T5" fmla="*/ 2147483646 h 90"/>
              <a:gd name="T6" fmla="*/ 2147483646 w 158"/>
              <a:gd name="T7" fmla="*/ 2147483646 h 90"/>
              <a:gd name="T8" fmla="*/ 2147483646 w 158"/>
              <a:gd name="T9" fmla="*/ 2147483646 h 90"/>
              <a:gd name="T10" fmla="*/ 2147483646 w 158"/>
              <a:gd name="T11" fmla="*/ 2147483646 h 90"/>
              <a:gd name="T12" fmla="*/ 2147483646 w 158"/>
              <a:gd name="T13" fmla="*/ 2147483646 h 90"/>
              <a:gd name="T14" fmla="*/ 2147483646 w 158"/>
              <a:gd name="T15" fmla="*/ 2147483646 h 90"/>
              <a:gd name="T16" fmla="*/ 2147483646 w 158"/>
              <a:gd name="T17" fmla="*/ 2147483646 h 90"/>
              <a:gd name="T18" fmla="*/ 2147483646 w 158"/>
              <a:gd name="T19" fmla="*/ 2147483646 h 90"/>
              <a:gd name="T20" fmla="*/ 2147483646 w 158"/>
              <a:gd name="T21" fmla="*/ 2147483646 h 90"/>
              <a:gd name="T22" fmla="*/ 2147483646 w 158"/>
              <a:gd name="T23" fmla="*/ 2147483646 h 90"/>
              <a:gd name="T24" fmla="*/ 2147483646 w 158"/>
              <a:gd name="T25" fmla="*/ 2147483646 h 90"/>
              <a:gd name="T26" fmla="*/ 2147483646 w 158"/>
              <a:gd name="T27" fmla="*/ 2147483646 h 90"/>
              <a:gd name="T28" fmla="*/ 2147483646 w 158"/>
              <a:gd name="T29" fmla="*/ 2147483646 h 90"/>
              <a:gd name="T30" fmla="*/ 2147483646 w 158"/>
              <a:gd name="T31" fmla="*/ 2147483646 h 90"/>
              <a:gd name="T32" fmla="*/ 2147483646 w 158"/>
              <a:gd name="T33" fmla="*/ 2147483646 h 90"/>
              <a:gd name="T34" fmla="*/ 2147483646 w 158"/>
              <a:gd name="T35" fmla="*/ 2147483646 h 90"/>
              <a:gd name="T36" fmla="*/ 2147483646 w 158"/>
              <a:gd name="T37" fmla="*/ 2147483646 h 90"/>
              <a:gd name="T38" fmla="*/ 2147483646 w 158"/>
              <a:gd name="T39" fmla="*/ 2147483646 h 90"/>
              <a:gd name="T40" fmla="*/ 2147483646 w 158"/>
              <a:gd name="T41" fmla="*/ 2147483646 h 90"/>
              <a:gd name="T42" fmla="*/ 2147483646 w 158"/>
              <a:gd name="T43" fmla="*/ 2147483646 h 90"/>
              <a:gd name="T44" fmla="*/ 2147483646 w 158"/>
              <a:gd name="T45" fmla="*/ 2147483646 h 90"/>
              <a:gd name="T46" fmla="*/ 2147483646 w 158"/>
              <a:gd name="T47" fmla="*/ 2147483646 h 90"/>
              <a:gd name="T48" fmla="*/ 2147483646 w 158"/>
              <a:gd name="T49" fmla="*/ 2147483646 h 90"/>
              <a:gd name="T50" fmla="*/ 2147483646 w 158"/>
              <a:gd name="T51" fmla="*/ 2147483646 h 90"/>
              <a:gd name="T52" fmla="*/ 2147483646 w 158"/>
              <a:gd name="T53" fmla="*/ 2147483646 h 90"/>
              <a:gd name="T54" fmla="*/ 2147483646 w 158"/>
              <a:gd name="T55" fmla="*/ 2147483646 h 90"/>
              <a:gd name="T56" fmla="*/ 2147483646 w 158"/>
              <a:gd name="T57" fmla="*/ 2147483646 h 90"/>
              <a:gd name="T58" fmla="*/ 2147483646 w 158"/>
              <a:gd name="T59" fmla="*/ 0 h 90"/>
              <a:gd name="T60" fmla="*/ 2147483646 w 158"/>
              <a:gd name="T61" fmla="*/ 2147483646 h 90"/>
              <a:gd name="T62" fmla="*/ 2147483646 w 158"/>
              <a:gd name="T63" fmla="*/ 2147483646 h 90"/>
              <a:gd name="T64" fmla="*/ 2147483646 w 158"/>
              <a:gd name="T65" fmla="*/ 2147483646 h 90"/>
              <a:gd name="T66" fmla="*/ 2147483646 w 158"/>
              <a:gd name="T67" fmla="*/ 2147483646 h 90"/>
              <a:gd name="T68" fmla="*/ 2147483646 w 158"/>
              <a:gd name="T69" fmla="*/ 2147483646 h 90"/>
              <a:gd name="T70" fmla="*/ 2147483646 w 158"/>
              <a:gd name="T71" fmla="*/ 2147483646 h 90"/>
              <a:gd name="T72" fmla="*/ 2147483646 w 158"/>
              <a:gd name="T73" fmla="*/ 2147483646 h 90"/>
              <a:gd name="T74" fmla="*/ 2147483646 w 158"/>
              <a:gd name="T75" fmla="*/ 2147483646 h 90"/>
              <a:gd name="T76" fmla="*/ 2147483646 w 158"/>
              <a:gd name="T77" fmla="*/ 2147483646 h 90"/>
              <a:gd name="T78" fmla="*/ 2147483646 w 158"/>
              <a:gd name="T79" fmla="*/ 2147483646 h 90"/>
              <a:gd name="T80" fmla="*/ 2147483646 w 158"/>
              <a:gd name="T81" fmla="*/ 2147483646 h 90"/>
              <a:gd name="T82" fmla="*/ 2147483646 w 158"/>
              <a:gd name="T83" fmla="*/ 2147483646 h 9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90"/>
              <a:gd name="T128" fmla="*/ 158 w 158"/>
              <a:gd name="T129" fmla="*/ 90 h 9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90">
                <a:moveTo>
                  <a:pt x="0" y="85"/>
                </a:moveTo>
                <a:lnTo>
                  <a:pt x="1" y="81"/>
                </a:lnTo>
                <a:lnTo>
                  <a:pt x="2" y="70"/>
                </a:lnTo>
                <a:lnTo>
                  <a:pt x="3" y="65"/>
                </a:lnTo>
                <a:lnTo>
                  <a:pt x="5" y="60"/>
                </a:lnTo>
                <a:lnTo>
                  <a:pt x="6" y="59"/>
                </a:lnTo>
                <a:lnTo>
                  <a:pt x="7" y="59"/>
                </a:lnTo>
                <a:lnTo>
                  <a:pt x="8" y="61"/>
                </a:lnTo>
                <a:lnTo>
                  <a:pt x="10" y="63"/>
                </a:lnTo>
                <a:lnTo>
                  <a:pt x="11" y="68"/>
                </a:lnTo>
                <a:lnTo>
                  <a:pt x="12" y="70"/>
                </a:lnTo>
                <a:lnTo>
                  <a:pt x="13" y="70"/>
                </a:lnTo>
                <a:lnTo>
                  <a:pt x="15" y="75"/>
                </a:lnTo>
                <a:lnTo>
                  <a:pt x="16" y="79"/>
                </a:lnTo>
                <a:lnTo>
                  <a:pt x="17" y="81"/>
                </a:lnTo>
                <a:lnTo>
                  <a:pt x="18" y="80"/>
                </a:lnTo>
                <a:lnTo>
                  <a:pt x="20" y="79"/>
                </a:lnTo>
                <a:lnTo>
                  <a:pt x="21" y="80"/>
                </a:lnTo>
                <a:lnTo>
                  <a:pt x="22" y="80"/>
                </a:lnTo>
                <a:lnTo>
                  <a:pt x="23" y="80"/>
                </a:lnTo>
                <a:lnTo>
                  <a:pt x="25" y="78"/>
                </a:lnTo>
                <a:lnTo>
                  <a:pt x="26" y="79"/>
                </a:lnTo>
                <a:lnTo>
                  <a:pt x="27" y="78"/>
                </a:lnTo>
                <a:lnTo>
                  <a:pt x="28" y="76"/>
                </a:lnTo>
                <a:lnTo>
                  <a:pt x="30" y="76"/>
                </a:lnTo>
                <a:lnTo>
                  <a:pt x="31" y="76"/>
                </a:lnTo>
                <a:lnTo>
                  <a:pt x="32" y="78"/>
                </a:lnTo>
                <a:lnTo>
                  <a:pt x="33" y="80"/>
                </a:lnTo>
                <a:lnTo>
                  <a:pt x="35" y="83"/>
                </a:lnTo>
                <a:lnTo>
                  <a:pt x="36" y="84"/>
                </a:lnTo>
                <a:lnTo>
                  <a:pt x="37" y="85"/>
                </a:lnTo>
                <a:lnTo>
                  <a:pt x="38" y="86"/>
                </a:lnTo>
                <a:lnTo>
                  <a:pt x="40" y="84"/>
                </a:lnTo>
                <a:lnTo>
                  <a:pt x="41" y="81"/>
                </a:lnTo>
                <a:lnTo>
                  <a:pt x="42" y="84"/>
                </a:lnTo>
                <a:lnTo>
                  <a:pt x="43" y="85"/>
                </a:lnTo>
                <a:lnTo>
                  <a:pt x="45" y="85"/>
                </a:lnTo>
                <a:lnTo>
                  <a:pt x="46" y="86"/>
                </a:lnTo>
                <a:lnTo>
                  <a:pt x="47" y="84"/>
                </a:lnTo>
                <a:lnTo>
                  <a:pt x="48" y="84"/>
                </a:lnTo>
                <a:lnTo>
                  <a:pt x="50" y="84"/>
                </a:lnTo>
                <a:lnTo>
                  <a:pt x="51" y="83"/>
                </a:lnTo>
                <a:lnTo>
                  <a:pt x="52" y="84"/>
                </a:lnTo>
                <a:lnTo>
                  <a:pt x="53" y="85"/>
                </a:lnTo>
                <a:lnTo>
                  <a:pt x="55" y="86"/>
                </a:lnTo>
                <a:lnTo>
                  <a:pt x="56" y="86"/>
                </a:lnTo>
                <a:lnTo>
                  <a:pt x="57" y="84"/>
                </a:lnTo>
                <a:lnTo>
                  <a:pt x="58" y="81"/>
                </a:lnTo>
                <a:lnTo>
                  <a:pt x="60" y="83"/>
                </a:lnTo>
                <a:lnTo>
                  <a:pt x="61" y="83"/>
                </a:lnTo>
                <a:lnTo>
                  <a:pt x="62" y="81"/>
                </a:lnTo>
                <a:lnTo>
                  <a:pt x="63" y="81"/>
                </a:lnTo>
                <a:lnTo>
                  <a:pt x="65" y="84"/>
                </a:lnTo>
                <a:lnTo>
                  <a:pt x="66" y="84"/>
                </a:lnTo>
                <a:lnTo>
                  <a:pt x="67" y="80"/>
                </a:lnTo>
                <a:lnTo>
                  <a:pt x="68" y="81"/>
                </a:lnTo>
                <a:lnTo>
                  <a:pt x="70" y="83"/>
                </a:lnTo>
                <a:lnTo>
                  <a:pt x="71" y="83"/>
                </a:lnTo>
                <a:lnTo>
                  <a:pt x="72" y="80"/>
                </a:lnTo>
                <a:lnTo>
                  <a:pt x="73" y="81"/>
                </a:lnTo>
                <a:lnTo>
                  <a:pt x="75" y="81"/>
                </a:lnTo>
                <a:lnTo>
                  <a:pt x="76" y="85"/>
                </a:lnTo>
                <a:lnTo>
                  <a:pt x="77" y="86"/>
                </a:lnTo>
                <a:lnTo>
                  <a:pt x="78" y="83"/>
                </a:lnTo>
                <a:lnTo>
                  <a:pt x="80" y="83"/>
                </a:lnTo>
                <a:lnTo>
                  <a:pt x="81" y="84"/>
                </a:lnTo>
                <a:lnTo>
                  <a:pt x="82" y="83"/>
                </a:lnTo>
                <a:lnTo>
                  <a:pt x="83" y="80"/>
                </a:lnTo>
                <a:lnTo>
                  <a:pt x="85" y="80"/>
                </a:lnTo>
                <a:lnTo>
                  <a:pt x="86" y="80"/>
                </a:lnTo>
                <a:lnTo>
                  <a:pt x="87" y="81"/>
                </a:lnTo>
                <a:lnTo>
                  <a:pt x="88" y="85"/>
                </a:lnTo>
                <a:lnTo>
                  <a:pt x="90" y="81"/>
                </a:lnTo>
                <a:lnTo>
                  <a:pt x="91" y="84"/>
                </a:lnTo>
                <a:lnTo>
                  <a:pt x="92" y="83"/>
                </a:lnTo>
                <a:lnTo>
                  <a:pt x="93" y="80"/>
                </a:lnTo>
                <a:lnTo>
                  <a:pt x="95" y="81"/>
                </a:lnTo>
                <a:lnTo>
                  <a:pt x="96" y="81"/>
                </a:lnTo>
                <a:lnTo>
                  <a:pt x="97" y="88"/>
                </a:lnTo>
                <a:lnTo>
                  <a:pt x="98" y="86"/>
                </a:lnTo>
                <a:lnTo>
                  <a:pt x="100" y="89"/>
                </a:lnTo>
                <a:lnTo>
                  <a:pt x="101" y="86"/>
                </a:lnTo>
                <a:lnTo>
                  <a:pt x="102" y="86"/>
                </a:lnTo>
                <a:lnTo>
                  <a:pt x="103" y="90"/>
                </a:lnTo>
                <a:lnTo>
                  <a:pt x="105" y="78"/>
                </a:lnTo>
                <a:lnTo>
                  <a:pt x="106" y="81"/>
                </a:lnTo>
                <a:lnTo>
                  <a:pt x="107" y="81"/>
                </a:lnTo>
                <a:lnTo>
                  <a:pt x="108" y="74"/>
                </a:lnTo>
                <a:lnTo>
                  <a:pt x="110" y="64"/>
                </a:lnTo>
                <a:lnTo>
                  <a:pt x="111" y="0"/>
                </a:lnTo>
                <a:lnTo>
                  <a:pt x="112" y="41"/>
                </a:lnTo>
                <a:lnTo>
                  <a:pt x="113" y="75"/>
                </a:lnTo>
                <a:lnTo>
                  <a:pt x="115" y="84"/>
                </a:lnTo>
                <a:lnTo>
                  <a:pt x="116" y="81"/>
                </a:lnTo>
                <a:lnTo>
                  <a:pt x="117" y="80"/>
                </a:lnTo>
                <a:lnTo>
                  <a:pt x="118" y="88"/>
                </a:lnTo>
                <a:lnTo>
                  <a:pt x="120" y="81"/>
                </a:lnTo>
                <a:lnTo>
                  <a:pt x="121" y="86"/>
                </a:lnTo>
                <a:lnTo>
                  <a:pt x="122" y="83"/>
                </a:lnTo>
                <a:lnTo>
                  <a:pt x="123" y="86"/>
                </a:lnTo>
                <a:lnTo>
                  <a:pt x="125" y="84"/>
                </a:lnTo>
                <a:lnTo>
                  <a:pt x="126" y="90"/>
                </a:lnTo>
                <a:lnTo>
                  <a:pt x="127" y="89"/>
                </a:lnTo>
                <a:lnTo>
                  <a:pt x="128" y="85"/>
                </a:lnTo>
                <a:lnTo>
                  <a:pt x="130" y="88"/>
                </a:lnTo>
                <a:lnTo>
                  <a:pt x="131" y="85"/>
                </a:lnTo>
                <a:lnTo>
                  <a:pt x="132" y="90"/>
                </a:lnTo>
                <a:lnTo>
                  <a:pt x="133" y="90"/>
                </a:lnTo>
                <a:lnTo>
                  <a:pt x="135" y="86"/>
                </a:lnTo>
                <a:lnTo>
                  <a:pt x="136" y="88"/>
                </a:lnTo>
                <a:lnTo>
                  <a:pt x="137" y="86"/>
                </a:lnTo>
                <a:lnTo>
                  <a:pt x="138" y="85"/>
                </a:lnTo>
                <a:lnTo>
                  <a:pt x="140" y="81"/>
                </a:lnTo>
                <a:lnTo>
                  <a:pt x="141" y="84"/>
                </a:lnTo>
                <a:lnTo>
                  <a:pt x="142" y="86"/>
                </a:lnTo>
                <a:lnTo>
                  <a:pt x="143" y="88"/>
                </a:lnTo>
                <a:lnTo>
                  <a:pt x="145" y="89"/>
                </a:lnTo>
                <a:lnTo>
                  <a:pt x="146" y="88"/>
                </a:lnTo>
                <a:lnTo>
                  <a:pt x="147" y="85"/>
                </a:lnTo>
                <a:lnTo>
                  <a:pt x="148" y="81"/>
                </a:lnTo>
                <a:lnTo>
                  <a:pt x="150" y="81"/>
                </a:lnTo>
                <a:lnTo>
                  <a:pt x="151" y="83"/>
                </a:lnTo>
                <a:lnTo>
                  <a:pt x="152" y="85"/>
                </a:lnTo>
                <a:lnTo>
                  <a:pt x="153" y="85"/>
                </a:lnTo>
                <a:lnTo>
                  <a:pt x="155" y="85"/>
                </a:lnTo>
                <a:lnTo>
                  <a:pt x="156" y="84"/>
                </a:lnTo>
                <a:lnTo>
                  <a:pt x="157" y="85"/>
                </a:lnTo>
                <a:lnTo>
                  <a:pt x="158" y="89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85" name="Freeform 208"/>
          <p:cNvSpPr>
            <a:spLocks/>
          </p:cNvSpPr>
          <p:nvPr/>
        </p:nvSpPr>
        <p:spPr bwMode="auto">
          <a:xfrm>
            <a:off x="2657475" y="2155825"/>
            <a:ext cx="558800" cy="184150"/>
          </a:xfrm>
          <a:custGeom>
            <a:avLst/>
            <a:gdLst>
              <a:gd name="T0" fmla="*/ 2147483646 w 159"/>
              <a:gd name="T1" fmla="*/ 2147483646 h 52"/>
              <a:gd name="T2" fmla="*/ 2147483646 w 159"/>
              <a:gd name="T3" fmla="*/ 2147483646 h 52"/>
              <a:gd name="T4" fmla="*/ 2147483646 w 159"/>
              <a:gd name="T5" fmla="*/ 2147483646 h 52"/>
              <a:gd name="T6" fmla="*/ 2147483646 w 159"/>
              <a:gd name="T7" fmla="*/ 2147483646 h 52"/>
              <a:gd name="T8" fmla="*/ 2147483646 w 159"/>
              <a:gd name="T9" fmla="*/ 2147483646 h 52"/>
              <a:gd name="T10" fmla="*/ 2147483646 w 159"/>
              <a:gd name="T11" fmla="*/ 2147483646 h 52"/>
              <a:gd name="T12" fmla="*/ 2147483646 w 159"/>
              <a:gd name="T13" fmla="*/ 2147483646 h 52"/>
              <a:gd name="T14" fmla="*/ 2147483646 w 159"/>
              <a:gd name="T15" fmla="*/ 2147483646 h 52"/>
              <a:gd name="T16" fmla="*/ 2147483646 w 159"/>
              <a:gd name="T17" fmla="*/ 2147483646 h 52"/>
              <a:gd name="T18" fmla="*/ 2147483646 w 159"/>
              <a:gd name="T19" fmla="*/ 2147483646 h 52"/>
              <a:gd name="T20" fmla="*/ 2147483646 w 159"/>
              <a:gd name="T21" fmla="*/ 2147483646 h 52"/>
              <a:gd name="T22" fmla="*/ 2147483646 w 159"/>
              <a:gd name="T23" fmla="*/ 2147483646 h 52"/>
              <a:gd name="T24" fmla="*/ 2147483646 w 159"/>
              <a:gd name="T25" fmla="*/ 2147483646 h 52"/>
              <a:gd name="T26" fmla="*/ 2147483646 w 159"/>
              <a:gd name="T27" fmla="*/ 2147483646 h 52"/>
              <a:gd name="T28" fmla="*/ 2147483646 w 159"/>
              <a:gd name="T29" fmla="*/ 2147483646 h 52"/>
              <a:gd name="T30" fmla="*/ 2147483646 w 159"/>
              <a:gd name="T31" fmla="*/ 2147483646 h 52"/>
              <a:gd name="T32" fmla="*/ 2147483646 w 159"/>
              <a:gd name="T33" fmla="*/ 2147483646 h 52"/>
              <a:gd name="T34" fmla="*/ 2147483646 w 159"/>
              <a:gd name="T35" fmla="*/ 2147483646 h 52"/>
              <a:gd name="T36" fmla="*/ 2147483646 w 159"/>
              <a:gd name="T37" fmla="*/ 2147483646 h 52"/>
              <a:gd name="T38" fmla="*/ 2147483646 w 159"/>
              <a:gd name="T39" fmla="*/ 2147483646 h 52"/>
              <a:gd name="T40" fmla="*/ 2147483646 w 159"/>
              <a:gd name="T41" fmla="*/ 2147483646 h 52"/>
              <a:gd name="T42" fmla="*/ 2147483646 w 159"/>
              <a:gd name="T43" fmla="*/ 0 h 52"/>
              <a:gd name="T44" fmla="*/ 2147483646 w 159"/>
              <a:gd name="T45" fmla="*/ 2147483646 h 52"/>
              <a:gd name="T46" fmla="*/ 2147483646 w 159"/>
              <a:gd name="T47" fmla="*/ 2147483646 h 52"/>
              <a:gd name="T48" fmla="*/ 2147483646 w 159"/>
              <a:gd name="T49" fmla="*/ 2147483646 h 52"/>
              <a:gd name="T50" fmla="*/ 2147483646 w 159"/>
              <a:gd name="T51" fmla="*/ 2147483646 h 52"/>
              <a:gd name="T52" fmla="*/ 2147483646 w 159"/>
              <a:gd name="T53" fmla="*/ 2147483646 h 52"/>
              <a:gd name="T54" fmla="*/ 2147483646 w 159"/>
              <a:gd name="T55" fmla="*/ 2147483646 h 52"/>
              <a:gd name="T56" fmla="*/ 2147483646 w 159"/>
              <a:gd name="T57" fmla="*/ 2147483646 h 52"/>
              <a:gd name="T58" fmla="*/ 2147483646 w 159"/>
              <a:gd name="T59" fmla="*/ 2147483646 h 52"/>
              <a:gd name="T60" fmla="*/ 2147483646 w 159"/>
              <a:gd name="T61" fmla="*/ 2147483646 h 52"/>
              <a:gd name="T62" fmla="*/ 2147483646 w 159"/>
              <a:gd name="T63" fmla="*/ 2147483646 h 52"/>
              <a:gd name="T64" fmla="*/ 2147483646 w 159"/>
              <a:gd name="T65" fmla="*/ 2147483646 h 52"/>
              <a:gd name="T66" fmla="*/ 2147483646 w 159"/>
              <a:gd name="T67" fmla="*/ 2147483646 h 52"/>
              <a:gd name="T68" fmla="*/ 2147483646 w 159"/>
              <a:gd name="T69" fmla="*/ 2147483646 h 52"/>
              <a:gd name="T70" fmla="*/ 2147483646 w 159"/>
              <a:gd name="T71" fmla="*/ 2147483646 h 52"/>
              <a:gd name="T72" fmla="*/ 2147483646 w 159"/>
              <a:gd name="T73" fmla="*/ 2147483646 h 52"/>
              <a:gd name="T74" fmla="*/ 2147483646 w 159"/>
              <a:gd name="T75" fmla="*/ 2147483646 h 52"/>
              <a:gd name="T76" fmla="*/ 2147483646 w 159"/>
              <a:gd name="T77" fmla="*/ 2147483646 h 52"/>
              <a:gd name="T78" fmla="*/ 2147483646 w 159"/>
              <a:gd name="T79" fmla="*/ 2147483646 h 52"/>
              <a:gd name="T80" fmla="*/ 2147483646 w 159"/>
              <a:gd name="T81" fmla="*/ 2147483646 h 52"/>
              <a:gd name="T82" fmla="*/ 2147483646 w 159"/>
              <a:gd name="T83" fmla="*/ 2147483646 h 5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52"/>
              <a:gd name="T128" fmla="*/ 159 w 159"/>
              <a:gd name="T129" fmla="*/ 52 h 5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52">
                <a:moveTo>
                  <a:pt x="0" y="40"/>
                </a:moveTo>
                <a:lnTo>
                  <a:pt x="1" y="40"/>
                </a:lnTo>
                <a:lnTo>
                  <a:pt x="2" y="38"/>
                </a:lnTo>
                <a:lnTo>
                  <a:pt x="4" y="37"/>
                </a:lnTo>
                <a:lnTo>
                  <a:pt x="5" y="37"/>
                </a:lnTo>
                <a:lnTo>
                  <a:pt x="6" y="37"/>
                </a:lnTo>
                <a:lnTo>
                  <a:pt x="7" y="40"/>
                </a:lnTo>
                <a:lnTo>
                  <a:pt x="9" y="43"/>
                </a:lnTo>
                <a:lnTo>
                  <a:pt x="10" y="48"/>
                </a:lnTo>
                <a:lnTo>
                  <a:pt x="11" y="52"/>
                </a:lnTo>
                <a:lnTo>
                  <a:pt x="12" y="48"/>
                </a:lnTo>
                <a:lnTo>
                  <a:pt x="14" y="43"/>
                </a:lnTo>
                <a:lnTo>
                  <a:pt x="15" y="40"/>
                </a:lnTo>
                <a:lnTo>
                  <a:pt x="16" y="40"/>
                </a:lnTo>
                <a:lnTo>
                  <a:pt x="17" y="38"/>
                </a:lnTo>
                <a:lnTo>
                  <a:pt x="19" y="38"/>
                </a:lnTo>
                <a:lnTo>
                  <a:pt x="20" y="42"/>
                </a:lnTo>
                <a:lnTo>
                  <a:pt x="21" y="45"/>
                </a:lnTo>
                <a:lnTo>
                  <a:pt x="22" y="47"/>
                </a:lnTo>
                <a:lnTo>
                  <a:pt x="24" y="47"/>
                </a:lnTo>
                <a:lnTo>
                  <a:pt x="25" y="43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7"/>
                </a:lnTo>
                <a:lnTo>
                  <a:pt x="31" y="38"/>
                </a:lnTo>
                <a:lnTo>
                  <a:pt x="32" y="41"/>
                </a:lnTo>
                <a:lnTo>
                  <a:pt x="34" y="43"/>
                </a:lnTo>
                <a:lnTo>
                  <a:pt x="35" y="47"/>
                </a:lnTo>
                <a:lnTo>
                  <a:pt x="36" y="50"/>
                </a:lnTo>
                <a:lnTo>
                  <a:pt x="37" y="48"/>
                </a:lnTo>
                <a:lnTo>
                  <a:pt x="39" y="46"/>
                </a:lnTo>
                <a:lnTo>
                  <a:pt x="40" y="45"/>
                </a:lnTo>
                <a:lnTo>
                  <a:pt x="41" y="42"/>
                </a:lnTo>
                <a:lnTo>
                  <a:pt x="42" y="42"/>
                </a:lnTo>
                <a:lnTo>
                  <a:pt x="44" y="42"/>
                </a:lnTo>
                <a:lnTo>
                  <a:pt x="45" y="42"/>
                </a:lnTo>
                <a:lnTo>
                  <a:pt x="46" y="42"/>
                </a:lnTo>
                <a:lnTo>
                  <a:pt x="47" y="43"/>
                </a:lnTo>
                <a:lnTo>
                  <a:pt x="49" y="43"/>
                </a:lnTo>
                <a:lnTo>
                  <a:pt x="50" y="46"/>
                </a:lnTo>
                <a:lnTo>
                  <a:pt x="51" y="46"/>
                </a:lnTo>
                <a:lnTo>
                  <a:pt x="52" y="45"/>
                </a:lnTo>
                <a:lnTo>
                  <a:pt x="54" y="43"/>
                </a:lnTo>
                <a:lnTo>
                  <a:pt x="55" y="43"/>
                </a:lnTo>
                <a:lnTo>
                  <a:pt x="56" y="43"/>
                </a:lnTo>
                <a:lnTo>
                  <a:pt x="57" y="41"/>
                </a:lnTo>
                <a:lnTo>
                  <a:pt x="59" y="40"/>
                </a:lnTo>
                <a:lnTo>
                  <a:pt x="60" y="38"/>
                </a:lnTo>
                <a:lnTo>
                  <a:pt x="61" y="38"/>
                </a:lnTo>
                <a:lnTo>
                  <a:pt x="62" y="40"/>
                </a:lnTo>
                <a:lnTo>
                  <a:pt x="64" y="42"/>
                </a:lnTo>
                <a:lnTo>
                  <a:pt x="65" y="42"/>
                </a:lnTo>
                <a:lnTo>
                  <a:pt x="66" y="43"/>
                </a:lnTo>
                <a:lnTo>
                  <a:pt x="67" y="43"/>
                </a:lnTo>
                <a:lnTo>
                  <a:pt x="69" y="45"/>
                </a:lnTo>
                <a:lnTo>
                  <a:pt x="70" y="45"/>
                </a:lnTo>
                <a:lnTo>
                  <a:pt x="71" y="45"/>
                </a:lnTo>
                <a:lnTo>
                  <a:pt x="72" y="41"/>
                </a:lnTo>
                <a:lnTo>
                  <a:pt x="74" y="43"/>
                </a:lnTo>
                <a:lnTo>
                  <a:pt x="75" y="42"/>
                </a:lnTo>
                <a:lnTo>
                  <a:pt x="76" y="52"/>
                </a:lnTo>
                <a:lnTo>
                  <a:pt x="77" y="45"/>
                </a:lnTo>
                <a:lnTo>
                  <a:pt x="79" y="41"/>
                </a:lnTo>
                <a:lnTo>
                  <a:pt x="80" y="22"/>
                </a:lnTo>
                <a:lnTo>
                  <a:pt x="81" y="0"/>
                </a:lnTo>
                <a:lnTo>
                  <a:pt x="82" y="31"/>
                </a:lnTo>
                <a:lnTo>
                  <a:pt x="84" y="42"/>
                </a:lnTo>
                <a:lnTo>
                  <a:pt x="85" y="32"/>
                </a:lnTo>
                <a:lnTo>
                  <a:pt x="86" y="36"/>
                </a:lnTo>
                <a:lnTo>
                  <a:pt x="87" y="31"/>
                </a:lnTo>
                <a:lnTo>
                  <a:pt x="89" y="41"/>
                </a:lnTo>
                <a:lnTo>
                  <a:pt x="90" y="43"/>
                </a:lnTo>
                <a:lnTo>
                  <a:pt x="91" y="47"/>
                </a:lnTo>
                <a:lnTo>
                  <a:pt x="92" y="48"/>
                </a:lnTo>
                <a:lnTo>
                  <a:pt x="94" y="42"/>
                </a:lnTo>
                <a:lnTo>
                  <a:pt x="95" y="42"/>
                </a:lnTo>
                <a:lnTo>
                  <a:pt x="96" y="38"/>
                </a:lnTo>
                <a:lnTo>
                  <a:pt x="97" y="38"/>
                </a:lnTo>
                <a:lnTo>
                  <a:pt x="99" y="38"/>
                </a:lnTo>
                <a:lnTo>
                  <a:pt x="100" y="41"/>
                </a:lnTo>
                <a:lnTo>
                  <a:pt x="101" y="42"/>
                </a:lnTo>
                <a:lnTo>
                  <a:pt x="102" y="41"/>
                </a:lnTo>
                <a:lnTo>
                  <a:pt x="104" y="42"/>
                </a:lnTo>
                <a:lnTo>
                  <a:pt x="105" y="41"/>
                </a:lnTo>
                <a:lnTo>
                  <a:pt x="106" y="41"/>
                </a:lnTo>
                <a:lnTo>
                  <a:pt x="107" y="38"/>
                </a:lnTo>
                <a:lnTo>
                  <a:pt x="109" y="37"/>
                </a:lnTo>
                <a:lnTo>
                  <a:pt x="110" y="37"/>
                </a:lnTo>
                <a:lnTo>
                  <a:pt x="111" y="38"/>
                </a:lnTo>
                <a:lnTo>
                  <a:pt x="112" y="41"/>
                </a:lnTo>
                <a:lnTo>
                  <a:pt x="114" y="40"/>
                </a:lnTo>
                <a:lnTo>
                  <a:pt x="115" y="42"/>
                </a:lnTo>
                <a:lnTo>
                  <a:pt x="116" y="40"/>
                </a:lnTo>
                <a:lnTo>
                  <a:pt x="117" y="41"/>
                </a:lnTo>
                <a:lnTo>
                  <a:pt x="119" y="40"/>
                </a:lnTo>
                <a:lnTo>
                  <a:pt x="120" y="42"/>
                </a:lnTo>
                <a:lnTo>
                  <a:pt x="121" y="45"/>
                </a:lnTo>
                <a:lnTo>
                  <a:pt x="122" y="43"/>
                </a:lnTo>
                <a:lnTo>
                  <a:pt x="124" y="45"/>
                </a:lnTo>
                <a:lnTo>
                  <a:pt x="125" y="45"/>
                </a:lnTo>
                <a:lnTo>
                  <a:pt x="126" y="46"/>
                </a:lnTo>
                <a:lnTo>
                  <a:pt x="127" y="46"/>
                </a:lnTo>
                <a:lnTo>
                  <a:pt x="129" y="43"/>
                </a:lnTo>
                <a:lnTo>
                  <a:pt x="130" y="43"/>
                </a:lnTo>
                <a:lnTo>
                  <a:pt x="131" y="42"/>
                </a:lnTo>
                <a:lnTo>
                  <a:pt x="132" y="43"/>
                </a:lnTo>
                <a:lnTo>
                  <a:pt x="134" y="46"/>
                </a:lnTo>
                <a:lnTo>
                  <a:pt x="135" y="47"/>
                </a:lnTo>
                <a:lnTo>
                  <a:pt x="136" y="47"/>
                </a:lnTo>
                <a:lnTo>
                  <a:pt x="137" y="48"/>
                </a:lnTo>
                <a:lnTo>
                  <a:pt x="139" y="45"/>
                </a:lnTo>
                <a:lnTo>
                  <a:pt x="140" y="42"/>
                </a:lnTo>
                <a:lnTo>
                  <a:pt x="141" y="40"/>
                </a:lnTo>
                <a:lnTo>
                  <a:pt x="142" y="37"/>
                </a:lnTo>
                <a:lnTo>
                  <a:pt x="144" y="35"/>
                </a:lnTo>
                <a:lnTo>
                  <a:pt x="145" y="33"/>
                </a:lnTo>
                <a:lnTo>
                  <a:pt x="146" y="33"/>
                </a:lnTo>
                <a:lnTo>
                  <a:pt x="147" y="32"/>
                </a:lnTo>
                <a:lnTo>
                  <a:pt x="149" y="35"/>
                </a:lnTo>
                <a:lnTo>
                  <a:pt x="150" y="36"/>
                </a:lnTo>
                <a:lnTo>
                  <a:pt x="151" y="40"/>
                </a:lnTo>
                <a:lnTo>
                  <a:pt x="152" y="40"/>
                </a:lnTo>
                <a:lnTo>
                  <a:pt x="154" y="42"/>
                </a:lnTo>
                <a:lnTo>
                  <a:pt x="155" y="42"/>
                </a:lnTo>
                <a:lnTo>
                  <a:pt x="156" y="43"/>
                </a:lnTo>
                <a:lnTo>
                  <a:pt x="157" y="42"/>
                </a:lnTo>
                <a:lnTo>
                  <a:pt x="159" y="42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86" name="Freeform 205"/>
          <p:cNvSpPr>
            <a:spLocks/>
          </p:cNvSpPr>
          <p:nvPr/>
        </p:nvSpPr>
        <p:spPr bwMode="auto">
          <a:xfrm>
            <a:off x="1536700" y="2216150"/>
            <a:ext cx="560388" cy="123825"/>
          </a:xfrm>
          <a:custGeom>
            <a:avLst/>
            <a:gdLst>
              <a:gd name="T0" fmla="*/ 2147483646 w 159"/>
              <a:gd name="T1" fmla="*/ 2147483646 h 35"/>
              <a:gd name="T2" fmla="*/ 2147483646 w 159"/>
              <a:gd name="T3" fmla="*/ 2147483646 h 35"/>
              <a:gd name="T4" fmla="*/ 2147483646 w 159"/>
              <a:gd name="T5" fmla="*/ 2147483646 h 35"/>
              <a:gd name="T6" fmla="*/ 2147483646 w 159"/>
              <a:gd name="T7" fmla="*/ 2147483646 h 35"/>
              <a:gd name="T8" fmla="*/ 2147483646 w 159"/>
              <a:gd name="T9" fmla="*/ 2147483646 h 35"/>
              <a:gd name="T10" fmla="*/ 2147483646 w 159"/>
              <a:gd name="T11" fmla="*/ 2147483646 h 35"/>
              <a:gd name="T12" fmla="*/ 2147483646 w 159"/>
              <a:gd name="T13" fmla="*/ 2147483646 h 35"/>
              <a:gd name="T14" fmla="*/ 2147483646 w 159"/>
              <a:gd name="T15" fmla="*/ 2147483646 h 35"/>
              <a:gd name="T16" fmla="*/ 2147483646 w 159"/>
              <a:gd name="T17" fmla="*/ 2147483646 h 35"/>
              <a:gd name="T18" fmla="*/ 2147483646 w 159"/>
              <a:gd name="T19" fmla="*/ 2147483646 h 35"/>
              <a:gd name="T20" fmla="*/ 2147483646 w 159"/>
              <a:gd name="T21" fmla="*/ 2147483646 h 35"/>
              <a:gd name="T22" fmla="*/ 2147483646 w 159"/>
              <a:gd name="T23" fmla="*/ 2147483646 h 35"/>
              <a:gd name="T24" fmla="*/ 2147483646 w 159"/>
              <a:gd name="T25" fmla="*/ 2147483646 h 35"/>
              <a:gd name="T26" fmla="*/ 2147483646 w 159"/>
              <a:gd name="T27" fmla="*/ 2147483646 h 35"/>
              <a:gd name="T28" fmla="*/ 2147483646 w 159"/>
              <a:gd name="T29" fmla="*/ 2147483646 h 35"/>
              <a:gd name="T30" fmla="*/ 2147483646 w 159"/>
              <a:gd name="T31" fmla="*/ 2147483646 h 35"/>
              <a:gd name="T32" fmla="*/ 2147483646 w 159"/>
              <a:gd name="T33" fmla="*/ 2147483646 h 35"/>
              <a:gd name="T34" fmla="*/ 2147483646 w 159"/>
              <a:gd name="T35" fmla="*/ 2147483646 h 35"/>
              <a:gd name="T36" fmla="*/ 2147483646 w 159"/>
              <a:gd name="T37" fmla="*/ 2147483646 h 35"/>
              <a:gd name="T38" fmla="*/ 2147483646 w 159"/>
              <a:gd name="T39" fmla="*/ 2147483646 h 35"/>
              <a:gd name="T40" fmla="*/ 2147483646 w 159"/>
              <a:gd name="T41" fmla="*/ 2147483646 h 35"/>
              <a:gd name="T42" fmla="*/ 2147483646 w 159"/>
              <a:gd name="T43" fmla="*/ 2147483646 h 35"/>
              <a:gd name="T44" fmla="*/ 2147483646 w 159"/>
              <a:gd name="T45" fmla="*/ 2147483646 h 35"/>
              <a:gd name="T46" fmla="*/ 2147483646 w 159"/>
              <a:gd name="T47" fmla="*/ 2147483646 h 35"/>
              <a:gd name="T48" fmla="*/ 2147483646 w 159"/>
              <a:gd name="T49" fmla="*/ 2147483646 h 35"/>
              <a:gd name="T50" fmla="*/ 2147483646 w 159"/>
              <a:gd name="T51" fmla="*/ 2147483646 h 35"/>
              <a:gd name="T52" fmla="*/ 2147483646 w 159"/>
              <a:gd name="T53" fmla="*/ 2147483646 h 35"/>
              <a:gd name="T54" fmla="*/ 2147483646 w 159"/>
              <a:gd name="T55" fmla="*/ 2147483646 h 35"/>
              <a:gd name="T56" fmla="*/ 2147483646 w 159"/>
              <a:gd name="T57" fmla="*/ 2147483646 h 35"/>
              <a:gd name="T58" fmla="*/ 2147483646 w 159"/>
              <a:gd name="T59" fmla="*/ 2147483646 h 35"/>
              <a:gd name="T60" fmla="*/ 2147483646 w 159"/>
              <a:gd name="T61" fmla="*/ 2147483646 h 35"/>
              <a:gd name="T62" fmla="*/ 2147483646 w 159"/>
              <a:gd name="T63" fmla="*/ 2147483646 h 35"/>
              <a:gd name="T64" fmla="*/ 2147483646 w 159"/>
              <a:gd name="T65" fmla="*/ 2147483646 h 35"/>
              <a:gd name="T66" fmla="*/ 2147483646 w 159"/>
              <a:gd name="T67" fmla="*/ 2147483646 h 35"/>
              <a:gd name="T68" fmla="*/ 2147483646 w 159"/>
              <a:gd name="T69" fmla="*/ 2147483646 h 35"/>
              <a:gd name="T70" fmla="*/ 2147483646 w 159"/>
              <a:gd name="T71" fmla="*/ 2147483646 h 35"/>
              <a:gd name="T72" fmla="*/ 2147483646 w 159"/>
              <a:gd name="T73" fmla="*/ 2147483646 h 35"/>
              <a:gd name="T74" fmla="*/ 2147483646 w 159"/>
              <a:gd name="T75" fmla="*/ 2147483646 h 35"/>
              <a:gd name="T76" fmla="*/ 2147483646 w 159"/>
              <a:gd name="T77" fmla="*/ 2147483646 h 35"/>
              <a:gd name="T78" fmla="*/ 2147483646 w 159"/>
              <a:gd name="T79" fmla="*/ 2147483646 h 35"/>
              <a:gd name="T80" fmla="*/ 2147483646 w 159"/>
              <a:gd name="T81" fmla="*/ 2147483646 h 35"/>
              <a:gd name="T82" fmla="*/ 2147483646 w 159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5"/>
              <a:gd name="T128" fmla="*/ 159 w 159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5">
                <a:moveTo>
                  <a:pt x="0" y="34"/>
                </a:moveTo>
                <a:lnTo>
                  <a:pt x="2" y="34"/>
                </a:lnTo>
                <a:lnTo>
                  <a:pt x="3" y="35"/>
                </a:lnTo>
                <a:lnTo>
                  <a:pt x="4" y="33"/>
                </a:lnTo>
                <a:lnTo>
                  <a:pt x="5" y="31"/>
                </a:lnTo>
                <a:lnTo>
                  <a:pt x="7" y="29"/>
                </a:lnTo>
                <a:lnTo>
                  <a:pt x="8" y="31"/>
                </a:lnTo>
                <a:lnTo>
                  <a:pt x="9" y="30"/>
                </a:lnTo>
                <a:lnTo>
                  <a:pt x="10" y="31"/>
                </a:lnTo>
                <a:lnTo>
                  <a:pt x="12" y="34"/>
                </a:lnTo>
                <a:lnTo>
                  <a:pt x="13" y="34"/>
                </a:lnTo>
                <a:lnTo>
                  <a:pt x="14" y="33"/>
                </a:lnTo>
                <a:lnTo>
                  <a:pt x="15" y="30"/>
                </a:lnTo>
                <a:lnTo>
                  <a:pt x="17" y="31"/>
                </a:lnTo>
                <a:lnTo>
                  <a:pt x="18" y="33"/>
                </a:lnTo>
                <a:lnTo>
                  <a:pt x="19" y="30"/>
                </a:lnTo>
                <a:lnTo>
                  <a:pt x="20" y="33"/>
                </a:lnTo>
                <a:lnTo>
                  <a:pt x="22" y="33"/>
                </a:lnTo>
                <a:lnTo>
                  <a:pt x="23" y="33"/>
                </a:lnTo>
                <a:lnTo>
                  <a:pt x="24" y="30"/>
                </a:lnTo>
                <a:lnTo>
                  <a:pt x="25" y="33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30" y="31"/>
                </a:lnTo>
                <a:lnTo>
                  <a:pt x="32" y="34"/>
                </a:lnTo>
                <a:lnTo>
                  <a:pt x="33" y="31"/>
                </a:lnTo>
                <a:lnTo>
                  <a:pt x="34" y="31"/>
                </a:lnTo>
                <a:lnTo>
                  <a:pt x="35" y="29"/>
                </a:lnTo>
                <a:lnTo>
                  <a:pt x="37" y="29"/>
                </a:lnTo>
                <a:lnTo>
                  <a:pt x="38" y="35"/>
                </a:lnTo>
                <a:lnTo>
                  <a:pt x="39" y="30"/>
                </a:lnTo>
                <a:lnTo>
                  <a:pt x="40" y="30"/>
                </a:lnTo>
                <a:lnTo>
                  <a:pt x="42" y="30"/>
                </a:lnTo>
                <a:lnTo>
                  <a:pt x="43" y="31"/>
                </a:lnTo>
                <a:lnTo>
                  <a:pt x="44" y="33"/>
                </a:lnTo>
                <a:lnTo>
                  <a:pt x="45" y="34"/>
                </a:lnTo>
                <a:lnTo>
                  <a:pt x="47" y="33"/>
                </a:lnTo>
                <a:lnTo>
                  <a:pt x="48" y="31"/>
                </a:lnTo>
                <a:lnTo>
                  <a:pt x="49" y="29"/>
                </a:lnTo>
                <a:lnTo>
                  <a:pt x="50" y="26"/>
                </a:lnTo>
                <a:lnTo>
                  <a:pt x="52" y="28"/>
                </a:lnTo>
                <a:lnTo>
                  <a:pt x="53" y="25"/>
                </a:lnTo>
                <a:lnTo>
                  <a:pt x="54" y="28"/>
                </a:lnTo>
                <a:lnTo>
                  <a:pt x="55" y="26"/>
                </a:lnTo>
                <a:lnTo>
                  <a:pt x="57" y="29"/>
                </a:lnTo>
                <a:lnTo>
                  <a:pt x="58" y="31"/>
                </a:lnTo>
                <a:lnTo>
                  <a:pt x="59" y="29"/>
                </a:lnTo>
                <a:lnTo>
                  <a:pt x="60" y="26"/>
                </a:lnTo>
                <a:lnTo>
                  <a:pt x="62" y="16"/>
                </a:lnTo>
                <a:lnTo>
                  <a:pt x="63" y="28"/>
                </a:lnTo>
                <a:lnTo>
                  <a:pt x="64" y="0"/>
                </a:lnTo>
                <a:lnTo>
                  <a:pt x="65" y="6"/>
                </a:lnTo>
                <a:lnTo>
                  <a:pt x="67" y="31"/>
                </a:lnTo>
                <a:lnTo>
                  <a:pt x="68" y="30"/>
                </a:lnTo>
                <a:lnTo>
                  <a:pt x="69" y="31"/>
                </a:lnTo>
                <a:lnTo>
                  <a:pt x="70" y="33"/>
                </a:lnTo>
                <a:lnTo>
                  <a:pt x="72" y="30"/>
                </a:lnTo>
                <a:lnTo>
                  <a:pt x="73" y="29"/>
                </a:lnTo>
                <a:lnTo>
                  <a:pt x="74" y="25"/>
                </a:lnTo>
                <a:lnTo>
                  <a:pt x="75" y="25"/>
                </a:lnTo>
                <a:lnTo>
                  <a:pt x="77" y="24"/>
                </a:lnTo>
                <a:lnTo>
                  <a:pt x="78" y="25"/>
                </a:lnTo>
                <a:lnTo>
                  <a:pt x="79" y="28"/>
                </a:lnTo>
                <a:lnTo>
                  <a:pt x="80" y="31"/>
                </a:lnTo>
                <a:lnTo>
                  <a:pt x="82" y="31"/>
                </a:lnTo>
                <a:lnTo>
                  <a:pt x="83" y="33"/>
                </a:lnTo>
                <a:lnTo>
                  <a:pt x="84" y="35"/>
                </a:lnTo>
                <a:lnTo>
                  <a:pt x="85" y="34"/>
                </a:lnTo>
                <a:lnTo>
                  <a:pt x="87" y="33"/>
                </a:lnTo>
                <a:lnTo>
                  <a:pt x="88" y="30"/>
                </a:lnTo>
                <a:lnTo>
                  <a:pt x="89" y="30"/>
                </a:lnTo>
                <a:lnTo>
                  <a:pt x="90" y="29"/>
                </a:lnTo>
                <a:lnTo>
                  <a:pt x="92" y="29"/>
                </a:lnTo>
                <a:lnTo>
                  <a:pt x="93" y="31"/>
                </a:lnTo>
                <a:lnTo>
                  <a:pt x="94" y="30"/>
                </a:lnTo>
                <a:lnTo>
                  <a:pt x="95" y="29"/>
                </a:lnTo>
                <a:lnTo>
                  <a:pt x="97" y="30"/>
                </a:lnTo>
                <a:lnTo>
                  <a:pt x="98" y="31"/>
                </a:lnTo>
                <a:lnTo>
                  <a:pt x="99" y="33"/>
                </a:lnTo>
                <a:lnTo>
                  <a:pt x="100" y="34"/>
                </a:lnTo>
                <a:lnTo>
                  <a:pt x="102" y="34"/>
                </a:lnTo>
                <a:lnTo>
                  <a:pt x="103" y="33"/>
                </a:lnTo>
                <a:lnTo>
                  <a:pt x="104" y="33"/>
                </a:lnTo>
                <a:lnTo>
                  <a:pt x="105" y="34"/>
                </a:lnTo>
                <a:lnTo>
                  <a:pt x="107" y="35"/>
                </a:lnTo>
                <a:lnTo>
                  <a:pt x="108" y="33"/>
                </a:lnTo>
                <a:lnTo>
                  <a:pt x="109" y="33"/>
                </a:lnTo>
                <a:lnTo>
                  <a:pt x="110" y="30"/>
                </a:lnTo>
                <a:lnTo>
                  <a:pt x="112" y="30"/>
                </a:lnTo>
                <a:lnTo>
                  <a:pt x="113" y="30"/>
                </a:lnTo>
                <a:lnTo>
                  <a:pt x="114" y="30"/>
                </a:lnTo>
                <a:lnTo>
                  <a:pt x="115" y="26"/>
                </a:lnTo>
                <a:lnTo>
                  <a:pt x="117" y="25"/>
                </a:lnTo>
                <a:lnTo>
                  <a:pt x="118" y="26"/>
                </a:lnTo>
                <a:lnTo>
                  <a:pt x="119" y="28"/>
                </a:lnTo>
                <a:lnTo>
                  <a:pt x="120" y="29"/>
                </a:lnTo>
                <a:lnTo>
                  <a:pt x="122" y="31"/>
                </a:lnTo>
                <a:lnTo>
                  <a:pt x="123" y="34"/>
                </a:lnTo>
                <a:lnTo>
                  <a:pt x="124" y="31"/>
                </a:lnTo>
                <a:lnTo>
                  <a:pt x="125" y="25"/>
                </a:lnTo>
                <a:lnTo>
                  <a:pt x="127" y="20"/>
                </a:lnTo>
                <a:lnTo>
                  <a:pt x="128" y="15"/>
                </a:lnTo>
                <a:lnTo>
                  <a:pt x="129" y="11"/>
                </a:lnTo>
                <a:lnTo>
                  <a:pt x="130" y="9"/>
                </a:lnTo>
                <a:lnTo>
                  <a:pt x="132" y="8"/>
                </a:lnTo>
                <a:lnTo>
                  <a:pt x="133" y="8"/>
                </a:lnTo>
                <a:lnTo>
                  <a:pt x="134" y="6"/>
                </a:lnTo>
                <a:lnTo>
                  <a:pt x="135" y="9"/>
                </a:lnTo>
                <a:lnTo>
                  <a:pt x="137" y="11"/>
                </a:lnTo>
                <a:lnTo>
                  <a:pt x="138" y="18"/>
                </a:lnTo>
                <a:lnTo>
                  <a:pt x="139" y="21"/>
                </a:lnTo>
                <a:lnTo>
                  <a:pt x="140" y="23"/>
                </a:lnTo>
                <a:lnTo>
                  <a:pt x="142" y="29"/>
                </a:lnTo>
                <a:lnTo>
                  <a:pt x="143" y="30"/>
                </a:lnTo>
                <a:lnTo>
                  <a:pt x="144" y="29"/>
                </a:lnTo>
                <a:lnTo>
                  <a:pt x="145" y="30"/>
                </a:lnTo>
                <a:lnTo>
                  <a:pt x="147" y="28"/>
                </a:lnTo>
                <a:lnTo>
                  <a:pt x="148" y="26"/>
                </a:lnTo>
                <a:lnTo>
                  <a:pt x="149" y="24"/>
                </a:lnTo>
                <a:lnTo>
                  <a:pt x="150" y="25"/>
                </a:lnTo>
                <a:lnTo>
                  <a:pt x="152" y="24"/>
                </a:lnTo>
                <a:lnTo>
                  <a:pt x="153" y="24"/>
                </a:lnTo>
                <a:lnTo>
                  <a:pt x="154" y="23"/>
                </a:lnTo>
                <a:lnTo>
                  <a:pt x="155" y="21"/>
                </a:lnTo>
                <a:lnTo>
                  <a:pt x="157" y="20"/>
                </a:lnTo>
                <a:lnTo>
                  <a:pt x="158" y="24"/>
                </a:lnTo>
                <a:lnTo>
                  <a:pt x="159" y="26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87" name="Freeform 207"/>
          <p:cNvSpPr>
            <a:spLocks/>
          </p:cNvSpPr>
          <p:nvPr/>
        </p:nvSpPr>
        <p:spPr bwMode="auto">
          <a:xfrm>
            <a:off x="2097088" y="962025"/>
            <a:ext cx="560387" cy="1370013"/>
          </a:xfrm>
          <a:custGeom>
            <a:avLst/>
            <a:gdLst>
              <a:gd name="T0" fmla="*/ 2147483646 w 159"/>
              <a:gd name="T1" fmla="*/ 2147483646 h 389"/>
              <a:gd name="T2" fmla="*/ 2147483646 w 159"/>
              <a:gd name="T3" fmla="*/ 2147483646 h 389"/>
              <a:gd name="T4" fmla="*/ 2147483646 w 159"/>
              <a:gd name="T5" fmla="*/ 2147483646 h 389"/>
              <a:gd name="T6" fmla="*/ 2147483646 w 159"/>
              <a:gd name="T7" fmla="*/ 2147483646 h 389"/>
              <a:gd name="T8" fmla="*/ 2147483646 w 159"/>
              <a:gd name="T9" fmla="*/ 2147483646 h 389"/>
              <a:gd name="T10" fmla="*/ 2147483646 w 159"/>
              <a:gd name="T11" fmla="*/ 2147483646 h 389"/>
              <a:gd name="T12" fmla="*/ 2147483646 w 159"/>
              <a:gd name="T13" fmla="*/ 2147483646 h 389"/>
              <a:gd name="T14" fmla="*/ 2147483646 w 159"/>
              <a:gd name="T15" fmla="*/ 2147483646 h 389"/>
              <a:gd name="T16" fmla="*/ 2147483646 w 159"/>
              <a:gd name="T17" fmla="*/ 2147483646 h 389"/>
              <a:gd name="T18" fmla="*/ 2147483646 w 159"/>
              <a:gd name="T19" fmla="*/ 2147483646 h 389"/>
              <a:gd name="T20" fmla="*/ 2147483646 w 159"/>
              <a:gd name="T21" fmla="*/ 2147483646 h 389"/>
              <a:gd name="T22" fmla="*/ 2147483646 w 159"/>
              <a:gd name="T23" fmla="*/ 2147483646 h 389"/>
              <a:gd name="T24" fmla="*/ 2147483646 w 159"/>
              <a:gd name="T25" fmla="*/ 2147483646 h 389"/>
              <a:gd name="T26" fmla="*/ 2147483646 w 159"/>
              <a:gd name="T27" fmla="*/ 2147483646 h 389"/>
              <a:gd name="T28" fmla="*/ 2147483646 w 159"/>
              <a:gd name="T29" fmla="*/ 2147483646 h 389"/>
              <a:gd name="T30" fmla="*/ 2147483646 w 159"/>
              <a:gd name="T31" fmla="*/ 2147483646 h 389"/>
              <a:gd name="T32" fmla="*/ 2147483646 w 159"/>
              <a:gd name="T33" fmla="*/ 2147483646 h 389"/>
              <a:gd name="T34" fmla="*/ 2147483646 w 159"/>
              <a:gd name="T35" fmla="*/ 2147483646 h 389"/>
              <a:gd name="T36" fmla="*/ 2147483646 w 159"/>
              <a:gd name="T37" fmla="*/ 2147483646 h 389"/>
              <a:gd name="T38" fmla="*/ 2147483646 w 159"/>
              <a:gd name="T39" fmla="*/ 2147483646 h 389"/>
              <a:gd name="T40" fmla="*/ 2147483646 w 159"/>
              <a:gd name="T41" fmla="*/ 2147483646 h 389"/>
              <a:gd name="T42" fmla="*/ 2147483646 w 159"/>
              <a:gd name="T43" fmla="*/ 2147483646 h 389"/>
              <a:gd name="T44" fmla="*/ 2147483646 w 159"/>
              <a:gd name="T45" fmla="*/ 2147483646 h 389"/>
              <a:gd name="T46" fmla="*/ 2147483646 w 159"/>
              <a:gd name="T47" fmla="*/ 2147483646 h 389"/>
              <a:gd name="T48" fmla="*/ 2147483646 w 159"/>
              <a:gd name="T49" fmla="*/ 2147483646 h 389"/>
              <a:gd name="T50" fmla="*/ 2147483646 w 159"/>
              <a:gd name="T51" fmla="*/ 2147483646 h 389"/>
              <a:gd name="T52" fmla="*/ 2147483646 w 159"/>
              <a:gd name="T53" fmla="*/ 2147483646 h 389"/>
              <a:gd name="T54" fmla="*/ 2147483646 w 159"/>
              <a:gd name="T55" fmla="*/ 2147483646 h 389"/>
              <a:gd name="T56" fmla="*/ 2147483646 w 159"/>
              <a:gd name="T57" fmla="*/ 2147483646 h 389"/>
              <a:gd name="T58" fmla="*/ 2147483646 w 159"/>
              <a:gd name="T59" fmla="*/ 2147483646 h 389"/>
              <a:gd name="T60" fmla="*/ 2147483646 w 159"/>
              <a:gd name="T61" fmla="*/ 2147483646 h 389"/>
              <a:gd name="T62" fmla="*/ 2147483646 w 159"/>
              <a:gd name="T63" fmla="*/ 2147483646 h 389"/>
              <a:gd name="T64" fmla="*/ 2147483646 w 159"/>
              <a:gd name="T65" fmla="*/ 2147483646 h 389"/>
              <a:gd name="T66" fmla="*/ 2147483646 w 159"/>
              <a:gd name="T67" fmla="*/ 2147483646 h 389"/>
              <a:gd name="T68" fmla="*/ 2147483646 w 159"/>
              <a:gd name="T69" fmla="*/ 2147483646 h 389"/>
              <a:gd name="T70" fmla="*/ 2147483646 w 159"/>
              <a:gd name="T71" fmla="*/ 2147483646 h 389"/>
              <a:gd name="T72" fmla="*/ 2147483646 w 159"/>
              <a:gd name="T73" fmla="*/ 2147483646 h 389"/>
              <a:gd name="T74" fmla="*/ 2147483646 w 159"/>
              <a:gd name="T75" fmla="*/ 2147483646 h 389"/>
              <a:gd name="T76" fmla="*/ 2147483646 w 159"/>
              <a:gd name="T77" fmla="*/ 2147483646 h 389"/>
              <a:gd name="T78" fmla="*/ 2147483646 w 159"/>
              <a:gd name="T79" fmla="*/ 2147483646 h 389"/>
              <a:gd name="T80" fmla="*/ 2147483646 w 159"/>
              <a:gd name="T81" fmla="*/ 2147483646 h 389"/>
              <a:gd name="T82" fmla="*/ 2147483646 w 159"/>
              <a:gd name="T83" fmla="*/ 2147483646 h 3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89"/>
              <a:gd name="T128" fmla="*/ 159 w 159"/>
              <a:gd name="T129" fmla="*/ 389 h 38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89">
                <a:moveTo>
                  <a:pt x="0" y="382"/>
                </a:moveTo>
                <a:lnTo>
                  <a:pt x="1" y="385"/>
                </a:lnTo>
                <a:lnTo>
                  <a:pt x="3" y="387"/>
                </a:lnTo>
                <a:lnTo>
                  <a:pt x="4" y="389"/>
                </a:lnTo>
                <a:lnTo>
                  <a:pt x="5" y="385"/>
                </a:lnTo>
                <a:lnTo>
                  <a:pt x="6" y="384"/>
                </a:lnTo>
                <a:lnTo>
                  <a:pt x="8" y="384"/>
                </a:lnTo>
                <a:lnTo>
                  <a:pt x="9" y="384"/>
                </a:lnTo>
                <a:lnTo>
                  <a:pt x="10" y="384"/>
                </a:lnTo>
                <a:lnTo>
                  <a:pt x="11" y="385"/>
                </a:lnTo>
                <a:lnTo>
                  <a:pt x="13" y="387"/>
                </a:lnTo>
                <a:lnTo>
                  <a:pt x="14" y="387"/>
                </a:lnTo>
                <a:lnTo>
                  <a:pt x="15" y="387"/>
                </a:lnTo>
                <a:lnTo>
                  <a:pt x="16" y="379"/>
                </a:lnTo>
                <a:lnTo>
                  <a:pt x="18" y="372"/>
                </a:lnTo>
                <a:lnTo>
                  <a:pt x="19" y="377"/>
                </a:lnTo>
                <a:lnTo>
                  <a:pt x="20" y="375"/>
                </a:lnTo>
                <a:lnTo>
                  <a:pt x="21" y="376"/>
                </a:lnTo>
                <a:lnTo>
                  <a:pt x="23" y="375"/>
                </a:lnTo>
                <a:lnTo>
                  <a:pt x="24" y="375"/>
                </a:lnTo>
                <a:lnTo>
                  <a:pt x="25" y="375"/>
                </a:lnTo>
                <a:lnTo>
                  <a:pt x="26" y="374"/>
                </a:lnTo>
                <a:lnTo>
                  <a:pt x="28" y="370"/>
                </a:lnTo>
                <a:lnTo>
                  <a:pt x="29" y="365"/>
                </a:lnTo>
                <a:lnTo>
                  <a:pt x="30" y="357"/>
                </a:lnTo>
                <a:lnTo>
                  <a:pt x="31" y="342"/>
                </a:lnTo>
                <a:lnTo>
                  <a:pt x="33" y="322"/>
                </a:lnTo>
                <a:lnTo>
                  <a:pt x="34" y="300"/>
                </a:lnTo>
                <a:lnTo>
                  <a:pt x="35" y="269"/>
                </a:lnTo>
                <a:lnTo>
                  <a:pt x="36" y="240"/>
                </a:lnTo>
                <a:lnTo>
                  <a:pt x="38" y="207"/>
                </a:lnTo>
                <a:lnTo>
                  <a:pt x="39" y="179"/>
                </a:lnTo>
                <a:lnTo>
                  <a:pt x="40" y="151"/>
                </a:lnTo>
                <a:lnTo>
                  <a:pt x="41" y="121"/>
                </a:lnTo>
                <a:lnTo>
                  <a:pt x="43" y="92"/>
                </a:lnTo>
                <a:lnTo>
                  <a:pt x="44" y="62"/>
                </a:lnTo>
                <a:lnTo>
                  <a:pt x="45" y="37"/>
                </a:lnTo>
                <a:lnTo>
                  <a:pt x="46" y="16"/>
                </a:lnTo>
                <a:lnTo>
                  <a:pt x="48" y="5"/>
                </a:lnTo>
                <a:lnTo>
                  <a:pt x="49" y="0"/>
                </a:lnTo>
                <a:lnTo>
                  <a:pt x="50" y="2"/>
                </a:lnTo>
                <a:lnTo>
                  <a:pt x="51" y="7"/>
                </a:lnTo>
                <a:lnTo>
                  <a:pt x="53" y="19"/>
                </a:lnTo>
                <a:lnTo>
                  <a:pt x="54" y="34"/>
                </a:lnTo>
                <a:lnTo>
                  <a:pt x="55" y="51"/>
                </a:lnTo>
                <a:lnTo>
                  <a:pt x="56" y="82"/>
                </a:lnTo>
                <a:lnTo>
                  <a:pt x="58" y="112"/>
                </a:lnTo>
                <a:lnTo>
                  <a:pt x="59" y="141"/>
                </a:lnTo>
                <a:lnTo>
                  <a:pt x="60" y="171"/>
                </a:lnTo>
                <a:lnTo>
                  <a:pt x="61" y="199"/>
                </a:lnTo>
                <a:lnTo>
                  <a:pt x="63" y="222"/>
                </a:lnTo>
                <a:lnTo>
                  <a:pt x="64" y="242"/>
                </a:lnTo>
                <a:lnTo>
                  <a:pt x="65" y="261"/>
                </a:lnTo>
                <a:lnTo>
                  <a:pt x="66" y="271"/>
                </a:lnTo>
                <a:lnTo>
                  <a:pt x="68" y="279"/>
                </a:lnTo>
                <a:lnTo>
                  <a:pt x="69" y="281"/>
                </a:lnTo>
                <a:lnTo>
                  <a:pt x="70" y="282"/>
                </a:lnTo>
                <a:lnTo>
                  <a:pt x="71" y="285"/>
                </a:lnTo>
                <a:lnTo>
                  <a:pt x="73" y="286"/>
                </a:lnTo>
                <a:lnTo>
                  <a:pt x="74" y="287"/>
                </a:lnTo>
                <a:lnTo>
                  <a:pt x="75" y="287"/>
                </a:lnTo>
                <a:lnTo>
                  <a:pt x="76" y="289"/>
                </a:lnTo>
                <a:lnTo>
                  <a:pt x="78" y="291"/>
                </a:lnTo>
                <a:lnTo>
                  <a:pt x="79" y="295"/>
                </a:lnTo>
                <a:lnTo>
                  <a:pt x="80" y="301"/>
                </a:lnTo>
                <a:lnTo>
                  <a:pt x="81" y="309"/>
                </a:lnTo>
                <a:lnTo>
                  <a:pt x="83" y="315"/>
                </a:lnTo>
                <a:lnTo>
                  <a:pt x="84" y="325"/>
                </a:lnTo>
                <a:lnTo>
                  <a:pt x="85" y="336"/>
                </a:lnTo>
                <a:lnTo>
                  <a:pt x="86" y="344"/>
                </a:lnTo>
                <a:lnTo>
                  <a:pt x="88" y="351"/>
                </a:lnTo>
                <a:lnTo>
                  <a:pt x="89" y="354"/>
                </a:lnTo>
                <a:lnTo>
                  <a:pt x="90" y="351"/>
                </a:lnTo>
                <a:lnTo>
                  <a:pt x="91" y="345"/>
                </a:lnTo>
                <a:lnTo>
                  <a:pt x="93" y="336"/>
                </a:lnTo>
                <a:lnTo>
                  <a:pt x="94" y="330"/>
                </a:lnTo>
                <a:lnTo>
                  <a:pt x="95" y="325"/>
                </a:lnTo>
                <a:lnTo>
                  <a:pt x="96" y="321"/>
                </a:lnTo>
                <a:lnTo>
                  <a:pt x="98" y="320"/>
                </a:lnTo>
                <a:lnTo>
                  <a:pt x="99" y="324"/>
                </a:lnTo>
                <a:lnTo>
                  <a:pt x="100" y="325"/>
                </a:lnTo>
                <a:lnTo>
                  <a:pt x="101" y="329"/>
                </a:lnTo>
                <a:lnTo>
                  <a:pt x="103" y="332"/>
                </a:lnTo>
                <a:lnTo>
                  <a:pt x="104" y="335"/>
                </a:lnTo>
                <a:lnTo>
                  <a:pt x="105" y="336"/>
                </a:lnTo>
                <a:lnTo>
                  <a:pt x="106" y="340"/>
                </a:lnTo>
                <a:lnTo>
                  <a:pt x="108" y="346"/>
                </a:lnTo>
                <a:lnTo>
                  <a:pt x="109" y="352"/>
                </a:lnTo>
                <a:lnTo>
                  <a:pt x="110" y="359"/>
                </a:lnTo>
                <a:lnTo>
                  <a:pt x="111" y="361"/>
                </a:lnTo>
                <a:lnTo>
                  <a:pt x="113" y="360"/>
                </a:lnTo>
                <a:lnTo>
                  <a:pt x="114" y="356"/>
                </a:lnTo>
                <a:lnTo>
                  <a:pt x="115" y="352"/>
                </a:lnTo>
                <a:lnTo>
                  <a:pt x="116" y="352"/>
                </a:lnTo>
                <a:lnTo>
                  <a:pt x="118" y="350"/>
                </a:lnTo>
                <a:lnTo>
                  <a:pt x="119" y="351"/>
                </a:lnTo>
                <a:lnTo>
                  <a:pt x="120" y="356"/>
                </a:lnTo>
                <a:lnTo>
                  <a:pt x="121" y="360"/>
                </a:lnTo>
                <a:lnTo>
                  <a:pt x="123" y="361"/>
                </a:lnTo>
                <a:lnTo>
                  <a:pt x="124" y="362"/>
                </a:lnTo>
                <a:lnTo>
                  <a:pt x="125" y="369"/>
                </a:lnTo>
                <a:lnTo>
                  <a:pt x="126" y="370"/>
                </a:lnTo>
                <a:lnTo>
                  <a:pt x="128" y="372"/>
                </a:lnTo>
                <a:lnTo>
                  <a:pt x="129" y="377"/>
                </a:lnTo>
                <a:lnTo>
                  <a:pt x="130" y="371"/>
                </a:lnTo>
                <a:lnTo>
                  <a:pt x="131" y="366"/>
                </a:lnTo>
                <a:lnTo>
                  <a:pt x="133" y="367"/>
                </a:lnTo>
                <a:lnTo>
                  <a:pt x="134" y="371"/>
                </a:lnTo>
                <a:lnTo>
                  <a:pt x="135" y="374"/>
                </a:lnTo>
                <a:lnTo>
                  <a:pt x="136" y="374"/>
                </a:lnTo>
                <a:lnTo>
                  <a:pt x="138" y="374"/>
                </a:lnTo>
                <a:lnTo>
                  <a:pt x="139" y="372"/>
                </a:lnTo>
                <a:lnTo>
                  <a:pt x="140" y="372"/>
                </a:lnTo>
                <a:lnTo>
                  <a:pt x="141" y="370"/>
                </a:lnTo>
                <a:lnTo>
                  <a:pt x="143" y="367"/>
                </a:lnTo>
                <a:lnTo>
                  <a:pt x="144" y="367"/>
                </a:lnTo>
                <a:lnTo>
                  <a:pt x="145" y="370"/>
                </a:lnTo>
                <a:lnTo>
                  <a:pt x="146" y="371"/>
                </a:lnTo>
                <a:lnTo>
                  <a:pt x="148" y="375"/>
                </a:lnTo>
                <a:lnTo>
                  <a:pt x="149" y="379"/>
                </a:lnTo>
                <a:lnTo>
                  <a:pt x="150" y="380"/>
                </a:lnTo>
                <a:lnTo>
                  <a:pt x="151" y="380"/>
                </a:lnTo>
                <a:lnTo>
                  <a:pt x="153" y="379"/>
                </a:lnTo>
                <a:lnTo>
                  <a:pt x="154" y="379"/>
                </a:lnTo>
                <a:lnTo>
                  <a:pt x="155" y="379"/>
                </a:lnTo>
                <a:lnTo>
                  <a:pt x="156" y="376"/>
                </a:lnTo>
                <a:lnTo>
                  <a:pt x="158" y="379"/>
                </a:lnTo>
                <a:lnTo>
                  <a:pt x="159" y="379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288" name="Freeform 209"/>
          <p:cNvSpPr>
            <a:spLocks/>
          </p:cNvSpPr>
          <p:nvPr/>
        </p:nvSpPr>
        <p:spPr bwMode="auto">
          <a:xfrm>
            <a:off x="3216275" y="1476375"/>
            <a:ext cx="557213" cy="838200"/>
          </a:xfrm>
          <a:custGeom>
            <a:avLst/>
            <a:gdLst>
              <a:gd name="T0" fmla="*/ 2147483646 w 158"/>
              <a:gd name="T1" fmla="*/ 2147483646 h 238"/>
              <a:gd name="T2" fmla="*/ 2147483646 w 158"/>
              <a:gd name="T3" fmla="*/ 2147483646 h 238"/>
              <a:gd name="T4" fmla="*/ 2147483646 w 158"/>
              <a:gd name="T5" fmla="*/ 2147483646 h 238"/>
              <a:gd name="T6" fmla="*/ 2147483646 w 158"/>
              <a:gd name="T7" fmla="*/ 2147483646 h 238"/>
              <a:gd name="T8" fmla="*/ 2147483646 w 158"/>
              <a:gd name="T9" fmla="*/ 2147483646 h 238"/>
              <a:gd name="T10" fmla="*/ 2147483646 w 158"/>
              <a:gd name="T11" fmla="*/ 2147483646 h 238"/>
              <a:gd name="T12" fmla="*/ 2147483646 w 158"/>
              <a:gd name="T13" fmla="*/ 2147483646 h 238"/>
              <a:gd name="T14" fmla="*/ 2147483646 w 158"/>
              <a:gd name="T15" fmla="*/ 2147483646 h 238"/>
              <a:gd name="T16" fmla="*/ 2147483646 w 158"/>
              <a:gd name="T17" fmla="*/ 2147483646 h 238"/>
              <a:gd name="T18" fmla="*/ 2147483646 w 158"/>
              <a:gd name="T19" fmla="*/ 2147483646 h 238"/>
              <a:gd name="T20" fmla="*/ 2147483646 w 158"/>
              <a:gd name="T21" fmla="*/ 2147483646 h 238"/>
              <a:gd name="T22" fmla="*/ 2147483646 w 158"/>
              <a:gd name="T23" fmla="*/ 2147483646 h 238"/>
              <a:gd name="T24" fmla="*/ 2147483646 w 158"/>
              <a:gd name="T25" fmla="*/ 2147483646 h 238"/>
              <a:gd name="T26" fmla="*/ 2147483646 w 158"/>
              <a:gd name="T27" fmla="*/ 2147483646 h 238"/>
              <a:gd name="T28" fmla="*/ 2147483646 w 158"/>
              <a:gd name="T29" fmla="*/ 2147483646 h 238"/>
              <a:gd name="T30" fmla="*/ 2147483646 w 158"/>
              <a:gd name="T31" fmla="*/ 2147483646 h 238"/>
              <a:gd name="T32" fmla="*/ 2147483646 w 158"/>
              <a:gd name="T33" fmla="*/ 2147483646 h 238"/>
              <a:gd name="T34" fmla="*/ 2147483646 w 158"/>
              <a:gd name="T35" fmla="*/ 2147483646 h 238"/>
              <a:gd name="T36" fmla="*/ 2147483646 w 158"/>
              <a:gd name="T37" fmla="*/ 2147483646 h 238"/>
              <a:gd name="T38" fmla="*/ 2147483646 w 158"/>
              <a:gd name="T39" fmla="*/ 2147483646 h 238"/>
              <a:gd name="T40" fmla="*/ 2147483646 w 158"/>
              <a:gd name="T41" fmla="*/ 2147483646 h 238"/>
              <a:gd name="T42" fmla="*/ 2147483646 w 158"/>
              <a:gd name="T43" fmla="*/ 2147483646 h 238"/>
              <a:gd name="T44" fmla="*/ 2147483646 w 158"/>
              <a:gd name="T45" fmla="*/ 2147483646 h 238"/>
              <a:gd name="T46" fmla="*/ 2147483646 w 158"/>
              <a:gd name="T47" fmla="*/ 2147483646 h 238"/>
              <a:gd name="T48" fmla="*/ 2147483646 w 158"/>
              <a:gd name="T49" fmla="*/ 2147483646 h 238"/>
              <a:gd name="T50" fmla="*/ 2147483646 w 158"/>
              <a:gd name="T51" fmla="*/ 2147483646 h 238"/>
              <a:gd name="T52" fmla="*/ 2147483646 w 158"/>
              <a:gd name="T53" fmla="*/ 2147483646 h 238"/>
              <a:gd name="T54" fmla="*/ 2147483646 w 158"/>
              <a:gd name="T55" fmla="*/ 2147483646 h 238"/>
              <a:gd name="T56" fmla="*/ 2147483646 w 158"/>
              <a:gd name="T57" fmla="*/ 2147483646 h 238"/>
              <a:gd name="T58" fmla="*/ 2147483646 w 158"/>
              <a:gd name="T59" fmla="*/ 2147483646 h 238"/>
              <a:gd name="T60" fmla="*/ 2147483646 w 158"/>
              <a:gd name="T61" fmla="*/ 2147483646 h 238"/>
              <a:gd name="T62" fmla="*/ 2147483646 w 158"/>
              <a:gd name="T63" fmla="*/ 2147483646 h 238"/>
              <a:gd name="T64" fmla="*/ 2147483646 w 158"/>
              <a:gd name="T65" fmla="*/ 2147483646 h 238"/>
              <a:gd name="T66" fmla="*/ 2147483646 w 158"/>
              <a:gd name="T67" fmla="*/ 2147483646 h 238"/>
              <a:gd name="T68" fmla="*/ 2147483646 w 158"/>
              <a:gd name="T69" fmla="*/ 2147483646 h 238"/>
              <a:gd name="T70" fmla="*/ 2147483646 w 158"/>
              <a:gd name="T71" fmla="*/ 2147483646 h 238"/>
              <a:gd name="T72" fmla="*/ 2147483646 w 158"/>
              <a:gd name="T73" fmla="*/ 2147483646 h 238"/>
              <a:gd name="T74" fmla="*/ 2147483646 w 158"/>
              <a:gd name="T75" fmla="*/ 2147483646 h 238"/>
              <a:gd name="T76" fmla="*/ 2147483646 w 158"/>
              <a:gd name="T77" fmla="*/ 2147483646 h 238"/>
              <a:gd name="T78" fmla="*/ 2147483646 w 158"/>
              <a:gd name="T79" fmla="*/ 2147483646 h 238"/>
              <a:gd name="T80" fmla="*/ 2147483646 w 158"/>
              <a:gd name="T81" fmla="*/ 2147483646 h 238"/>
              <a:gd name="T82" fmla="*/ 2147483646 w 158"/>
              <a:gd name="T83" fmla="*/ 2147483646 h 2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238"/>
              <a:gd name="T128" fmla="*/ 158 w 158"/>
              <a:gd name="T129" fmla="*/ 238 h 23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238">
                <a:moveTo>
                  <a:pt x="0" y="235"/>
                </a:moveTo>
                <a:lnTo>
                  <a:pt x="1" y="235"/>
                </a:lnTo>
                <a:lnTo>
                  <a:pt x="2" y="231"/>
                </a:lnTo>
                <a:lnTo>
                  <a:pt x="3" y="231"/>
                </a:lnTo>
                <a:lnTo>
                  <a:pt x="5" y="229"/>
                </a:lnTo>
                <a:lnTo>
                  <a:pt x="6" y="229"/>
                </a:lnTo>
                <a:lnTo>
                  <a:pt x="7" y="229"/>
                </a:lnTo>
                <a:lnTo>
                  <a:pt x="8" y="228"/>
                </a:lnTo>
                <a:lnTo>
                  <a:pt x="10" y="226"/>
                </a:lnTo>
                <a:lnTo>
                  <a:pt x="11" y="226"/>
                </a:lnTo>
                <a:lnTo>
                  <a:pt x="12" y="225"/>
                </a:lnTo>
                <a:lnTo>
                  <a:pt x="13" y="226"/>
                </a:lnTo>
                <a:lnTo>
                  <a:pt x="15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20" y="224"/>
                </a:lnTo>
                <a:lnTo>
                  <a:pt x="21" y="221"/>
                </a:lnTo>
                <a:lnTo>
                  <a:pt x="22" y="219"/>
                </a:lnTo>
                <a:lnTo>
                  <a:pt x="23" y="215"/>
                </a:lnTo>
                <a:lnTo>
                  <a:pt x="25" y="210"/>
                </a:lnTo>
                <a:lnTo>
                  <a:pt x="26" y="205"/>
                </a:lnTo>
                <a:lnTo>
                  <a:pt x="27" y="204"/>
                </a:lnTo>
                <a:lnTo>
                  <a:pt x="28" y="204"/>
                </a:lnTo>
                <a:lnTo>
                  <a:pt x="30" y="205"/>
                </a:lnTo>
                <a:lnTo>
                  <a:pt x="31" y="208"/>
                </a:lnTo>
                <a:lnTo>
                  <a:pt x="32" y="206"/>
                </a:lnTo>
                <a:lnTo>
                  <a:pt x="33" y="208"/>
                </a:lnTo>
                <a:lnTo>
                  <a:pt x="35" y="215"/>
                </a:lnTo>
                <a:lnTo>
                  <a:pt x="36" y="215"/>
                </a:lnTo>
                <a:lnTo>
                  <a:pt x="37" y="218"/>
                </a:lnTo>
                <a:lnTo>
                  <a:pt x="38" y="220"/>
                </a:lnTo>
                <a:lnTo>
                  <a:pt x="40" y="221"/>
                </a:lnTo>
                <a:lnTo>
                  <a:pt x="41" y="221"/>
                </a:lnTo>
                <a:lnTo>
                  <a:pt x="42" y="221"/>
                </a:lnTo>
                <a:lnTo>
                  <a:pt x="43" y="224"/>
                </a:lnTo>
                <a:lnTo>
                  <a:pt x="45" y="225"/>
                </a:lnTo>
                <a:lnTo>
                  <a:pt x="46" y="228"/>
                </a:lnTo>
                <a:lnTo>
                  <a:pt x="47" y="228"/>
                </a:lnTo>
                <a:lnTo>
                  <a:pt x="48" y="229"/>
                </a:lnTo>
                <a:lnTo>
                  <a:pt x="50" y="229"/>
                </a:lnTo>
                <a:lnTo>
                  <a:pt x="51" y="228"/>
                </a:lnTo>
                <a:lnTo>
                  <a:pt x="52" y="225"/>
                </a:lnTo>
                <a:lnTo>
                  <a:pt x="53" y="221"/>
                </a:lnTo>
                <a:lnTo>
                  <a:pt x="55" y="216"/>
                </a:lnTo>
                <a:lnTo>
                  <a:pt x="56" y="214"/>
                </a:lnTo>
                <a:lnTo>
                  <a:pt x="57" y="208"/>
                </a:lnTo>
                <a:lnTo>
                  <a:pt x="58" y="200"/>
                </a:lnTo>
                <a:lnTo>
                  <a:pt x="60" y="191"/>
                </a:lnTo>
                <a:lnTo>
                  <a:pt x="61" y="185"/>
                </a:lnTo>
                <a:lnTo>
                  <a:pt x="62" y="179"/>
                </a:lnTo>
                <a:lnTo>
                  <a:pt x="63" y="175"/>
                </a:lnTo>
                <a:lnTo>
                  <a:pt x="65" y="173"/>
                </a:lnTo>
                <a:lnTo>
                  <a:pt x="66" y="173"/>
                </a:lnTo>
                <a:lnTo>
                  <a:pt x="67" y="176"/>
                </a:lnTo>
                <a:lnTo>
                  <a:pt x="68" y="178"/>
                </a:lnTo>
                <a:lnTo>
                  <a:pt x="70" y="181"/>
                </a:lnTo>
                <a:lnTo>
                  <a:pt x="71" y="185"/>
                </a:lnTo>
                <a:lnTo>
                  <a:pt x="72" y="191"/>
                </a:lnTo>
                <a:lnTo>
                  <a:pt x="73" y="201"/>
                </a:lnTo>
                <a:lnTo>
                  <a:pt x="75" y="211"/>
                </a:lnTo>
                <a:lnTo>
                  <a:pt x="76" y="220"/>
                </a:lnTo>
                <a:lnTo>
                  <a:pt x="77" y="229"/>
                </a:lnTo>
                <a:lnTo>
                  <a:pt x="78" y="238"/>
                </a:lnTo>
                <a:lnTo>
                  <a:pt x="80" y="235"/>
                </a:lnTo>
                <a:lnTo>
                  <a:pt x="81" y="224"/>
                </a:lnTo>
                <a:lnTo>
                  <a:pt x="82" y="210"/>
                </a:lnTo>
                <a:lnTo>
                  <a:pt x="83" y="203"/>
                </a:lnTo>
                <a:lnTo>
                  <a:pt x="85" y="203"/>
                </a:lnTo>
                <a:lnTo>
                  <a:pt x="86" y="205"/>
                </a:lnTo>
                <a:lnTo>
                  <a:pt x="87" y="213"/>
                </a:lnTo>
                <a:lnTo>
                  <a:pt x="88" y="216"/>
                </a:lnTo>
                <a:lnTo>
                  <a:pt x="90" y="204"/>
                </a:lnTo>
                <a:lnTo>
                  <a:pt x="91" y="185"/>
                </a:lnTo>
                <a:lnTo>
                  <a:pt x="92" y="158"/>
                </a:lnTo>
                <a:lnTo>
                  <a:pt x="93" y="130"/>
                </a:lnTo>
                <a:lnTo>
                  <a:pt x="95" y="101"/>
                </a:lnTo>
                <a:lnTo>
                  <a:pt x="96" y="73"/>
                </a:lnTo>
                <a:lnTo>
                  <a:pt x="97" y="49"/>
                </a:lnTo>
                <a:lnTo>
                  <a:pt x="98" y="26"/>
                </a:lnTo>
                <a:lnTo>
                  <a:pt x="100" y="11"/>
                </a:lnTo>
                <a:lnTo>
                  <a:pt x="101" y="1"/>
                </a:lnTo>
                <a:lnTo>
                  <a:pt x="102" y="0"/>
                </a:lnTo>
                <a:lnTo>
                  <a:pt x="103" y="5"/>
                </a:lnTo>
                <a:lnTo>
                  <a:pt x="105" y="14"/>
                </a:lnTo>
                <a:lnTo>
                  <a:pt x="106" y="29"/>
                </a:lnTo>
                <a:lnTo>
                  <a:pt x="107" y="49"/>
                </a:lnTo>
                <a:lnTo>
                  <a:pt x="108" y="71"/>
                </a:lnTo>
                <a:lnTo>
                  <a:pt x="110" y="96"/>
                </a:lnTo>
                <a:lnTo>
                  <a:pt x="111" y="120"/>
                </a:lnTo>
                <a:lnTo>
                  <a:pt x="112" y="145"/>
                </a:lnTo>
                <a:lnTo>
                  <a:pt x="113" y="166"/>
                </a:lnTo>
                <a:lnTo>
                  <a:pt x="115" y="184"/>
                </a:lnTo>
                <a:lnTo>
                  <a:pt x="116" y="194"/>
                </a:lnTo>
                <a:lnTo>
                  <a:pt x="117" y="191"/>
                </a:lnTo>
                <a:lnTo>
                  <a:pt x="118" y="186"/>
                </a:lnTo>
                <a:lnTo>
                  <a:pt x="120" y="178"/>
                </a:lnTo>
                <a:lnTo>
                  <a:pt x="121" y="171"/>
                </a:lnTo>
                <a:lnTo>
                  <a:pt x="122" y="165"/>
                </a:lnTo>
                <a:lnTo>
                  <a:pt x="123" y="160"/>
                </a:lnTo>
                <a:lnTo>
                  <a:pt x="125" y="160"/>
                </a:lnTo>
                <a:lnTo>
                  <a:pt x="126" y="154"/>
                </a:lnTo>
                <a:lnTo>
                  <a:pt x="127" y="154"/>
                </a:lnTo>
                <a:lnTo>
                  <a:pt x="128" y="148"/>
                </a:lnTo>
                <a:lnTo>
                  <a:pt x="130" y="151"/>
                </a:lnTo>
                <a:lnTo>
                  <a:pt x="131" y="154"/>
                </a:lnTo>
                <a:lnTo>
                  <a:pt x="132" y="161"/>
                </a:lnTo>
                <a:lnTo>
                  <a:pt x="133" y="170"/>
                </a:lnTo>
                <a:lnTo>
                  <a:pt x="135" y="174"/>
                </a:lnTo>
                <a:lnTo>
                  <a:pt x="136" y="180"/>
                </a:lnTo>
                <a:lnTo>
                  <a:pt x="137" y="180"/>
                </a:lnTo>
                <a:lnTo>
                  <a:pt x="138" y="183"/>
                </a:lnTo>
                <a:lnTo>
                  <a:pt x="140" y="166"/>
                </a:lnTo>
                <a:lnTo>
                  <a:pt x="141" y="164"/>
                </a:lnTo>
                <a:lnTo>
                  <a:pt x="142" y="160"/>
                </a:lnTo>
                <a:lnTo>
                  <a:pt x="143" y="155"/>
                </a:lnTo>
                <a:lnTo>
                  <a:pt x="145" y="189"/>
                </a:lnTo>
                <a:lnTo>
                  <a:pt x="146" y="169"/>
                </a:lnTo>
                <a:lnTo>
                  <a:pt x="147" y="130"/>
                </a:lnTo>
                <a:lnTo>
                  <a:pt x="148" y="136"/>
                </a:lnTo>
                <a:lnTo>
                  <a:pt x="150" y="134"/>
                </a:lnTo>
                <a:lnTo>
                  <a:pt x="151" y="146"/>
                </a:lnTo>
                <a:lnTo>
                  <a:pt x="152" y="146"/>
                </a:lnTo>
                <a:lnTo>
                  <a:pt x="153" y="151"/>
                </a:lnTo>
                <a:lnTo>
                  <a:pt x="155" y="159"/>
                </a:lnTo>
                <a:lnTo>
                  <a:pt x="156" y="169"/>
                </a:lnTo>
                <a:lnTo>
                  <a:pt x="157" y="184"/>
                </a:lnTo>
                <a:lnTo>
                  <a:pt x="158" y="194"/>
                </a:lnTo>
              </a:path>
            </a:pathLst>
          </a:custGeom>
          <a:noFill/>
          <a:ln w="28575">
            <a:solidFill>
              <a:srgbClr val="008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" name="Freeform 210"/>
          <p:cNvSpPr>
            <a:spLocks/>
          </p:cNvSpPr>
          <p:nvPr/>
        </p:nvSpPr>
        <p:spPr bwMode="auto">
          <a:xfrm>
            <a:off x="3773488" y="2120900"/>
            <a:ext cx="560387" cy="204788"/>
          </a:xfrm>
          <a:custGeom>
            <a:avLst/>
            <a:gdLst/>
            <a:ahLst/>
            <a:cxnLst>
              <a:cxn ang="0">
                <a:pos x="3" y="32"/>
              </a:cxn>
              <a:cxn ang="0">
                <a:pos x="7" y="11"/>
              </a:cxn>
              <a:cxn ang="0">
                <a:pos x="10" y="0"/>
              </a:cxn>
              <a:cxn ang="0">
                <a:pos x="14" y="10"/>
              </a:cxn>
              <a:cxn ang="0">
                <a:pos x="18" y="17"/>
              </a:cxn>
              <a:cxn ang="0">
                <a:pos x="22" y="30"/>
              </a:cxn>
              <a:cxn ang="0">
                <a:pos x="25" y="41"/>
              </a:cxn>
              <a:cxn ang="0">
                <a:pos x="29" y="38"/>
              </a:cxn>
              <a:cxn ang="0">
                <a:pos x="33" y="30"/>
              </a:cxn>
              <a:cxn ang="0">
                <a:pos x="37" y="25"/>
              </a:cxn>
              <a:cxn ang="0">
                <a:pos x="40" y="33"/>
              </a:cxn>
              <a:cxn ang="0">
                <a:pos x="44" y="43"/>
              </a:cxn>
              <a:cxn ang="0">
                <a:pos x="48" y="45"/>
              </a:cxn>
              <a:cxn ang="0">
                <a:pos x="52" y="41"/>
              </a:cxn>
              <a:cxn ang="0">
                <a:pos x="55" y="45"/>
              </a:cxn>
              <a:cxn ang="0">
                <a:pos x="59" y="52"/>
              </a:cxn>
              <a:cxn ang="0">
                <a:pos x="63" y="56"/>
              </a:cxn>
              <a:cxn ang="0">
                <a:pos x="67" y="48"/>
              </a:cxn>
              <a:cxn ang="0">
                <a:pos x="70" y="45"/>
              </a:cxn>
              <a:cxn ang="0">
                <a:pos x="74" y="48"/>
              </a:cxn>
              <a:cxn ang="0">
                <a:pos x="78" y="41"/>
              </a:cxn>
              <a:cxn ang="0">
                <a:pos x="82" y="40"/>
              </a:cxn>
              <a:cxn ang="0">
                <a:pos x="85" y="52"/>
              </a:cxn>
              <a:cxn ang="0">
                <a:pos x="89" y="51"/>
              </a:cxn>
              <a:cxn ang="0">
                <a:pos x="93" y="46"/>
              </a:cxn>
              <a:cxn ang="0">
                <a:pos x="97" y="42"/>
              </a:cxn>
              <a:cxn ang="0">
                <a:pos x="100" y="48"/>
              </a:cxn>
              <a:cxn ang="0">
                <a:pos x="104" y="52"/>
              </a:cxn>
              <a:cxn ang="0">
                <a:pos x="108" y="50"/>
              </a:cxn>
              <a:cxn ang="0">
                <a:pos x="112" y="48"/>
              </a:cxn>
              <a:cxn ang="0">
                <a:pos x="115" y="55"/>
              </a:cxn>
              <a:cxn ang="0">
                <a:pos x="119" y="53"/>
              </a:cxn>
              <a:cxn ang="0">
                <a:pos x="123" y="47"/>
              </a:cxn>
              <a:cxn ang="0">
                <a:pos x="127" y="41"/>
              </a:cxn>
              <a:cxn ang="0">
                <a:pos x="130" y="41"/>
              </a:cxn>
              <a:cxn ang="0">
                <a:pos x="134" y="40"/>
              </a:cxn>
              <a:cxn ang="0">
                <a:pos x="138" y="37"/>
              </a:cxn>
              <a:cxn ang="0">
                <a:pos x="142" y="48"/>
              </a:cxn>
              <a:cxn ang="0">
                <a:pos x="145" y="58"/>
              </a:cxn>
              <a:cxn ang="0">
                <a:pos x="149" y="46"/>
              </a:cxn>
              <a:cxn ang="0">
                <a:pos x="153" y="43"/>
              </a:cxn>
              <a:cxn ang="0">
                <a:pos x="157" y="47"/>
              </a:cxn>
            </a:cxnLst>
            <a:rect l="0" t="0" r="r" b="b"/>
            <a:pathLst>
              <a:path w="159" h="58">
                <a:moveTo>
                  <a:pt x="0" y="11"/>
                </a:moveTo>
                <a:lnTo>
                  <a:pt x="2" y="25"/>
                </a:lnTo>
                <a:lnTo>
                  <a:pt x="3" y="32"/>
                </a:lnTo>
                <a:lnTo>
                  <a:pt x="4" y="30"/>
                </a:lnTo>
                <a:lnTo>
                  <a:pt x="5" y="22"/>
                </a:lnTo>
                <a:lnTo>
                  <a:pt x="7" y="11"/>
                </a:lnTo>
                <a:lnTo>
                  <a:pt x="8" y="7"/>
                </a:lnTo>
                <a:lnTo>
                  <a:pt x="9" y="2"/>
                </a:lnTo>
                <a:lnTo>
                  <a:pt x="10" y="0"/>
                </a:lnTo>
                <a:lnTo>
                  <a:pt x="12" y="2"/>
                </a:lnTo>
                <a:lnTo>
                  <a:pt x="13" y="6"/>
                </a:lnTo>
                <a:lnTo>
                  <a:pt x="14" y="10"/>
                </a:lnTo>
                <a:lnTo>
                  <a:pt x="15" y="13"/>
                </a:lnTo>
                <a:lnTo>
                  <a:pt x="17" y="16"/>
                </a:lnTo>
                <a:lnTo>
                  <a:pt x="18" y="17"/>
                </a:lnTo>
                <a:lnTo>
                  <a:pt x="19" y="21"/>
                </a:lnTo>
                <a:lnTo>
                  <a:pt x="20" y="26"/>
                </a:lnTo>
                <a:lnTo>
                  <a:pt x="22" y="30"/>
                </a:lnTo>
                <a:lnTo>
                  <a:pt x="23" y="35"/>
                </a:lnTo>
                <a:lnTo>
                  <a:pt x="24" y="40"/>
                </a:lnTo>
                <a:lnTo>
                  <a:pt x="25" y="41"/>
                </a:lnTo>
                <a:lnTo>
                  <a:pt x="27" y="41"/>
                </a:lnTo>
                <a:lnTo>
                  <a:pt x="28" y="40"/>
                </a:lnTo>
                <a:lnTo>
                  <a:pt x="29" y="38"/>
                </a:lnTo>
                <a:lnTo>
                  <a:pt x="30" y="36"/>
                </a:lnTo>
                <a:lnTo>
                  <a:pt x="32" y="31"/>
                </a:lnTo>
                <a:lnTo>
                  <a:pt x="33" y="30"/>
                </a:lnTo>
                <a:lnTo>
                  <a:pt x="34" y="26"/>
                </a:lnTo>
                <a:lnTo>
                  <a:pt x="35" y="25"/>
                </a:lnTo>
                <a:lnTo>
                  <a:pt x="37" y="25"/>
                </a:lnTo>
                <a:lnTo>
                  <a:pt x="38" y="26"/>
                </a:lnTo>
                <a:lnTo>
                  <a:pt x="39" y="30"/>
                </a:lnTo>
                <a:lnTo>
                  <a:pt x="40" y="33"/>
                </a:lnTo>
                <a:lnTo>
                  <a:pt x="42" y="38"/>
                </a:lnTo>
                <a:lnTo>
                  <a:pt x="43" y="41"/>
                </a:lnTo>
                <a:lnTo>
                  <a:pt x="44" y="43"/>
                </a:lnTo>
                <a:lnTo>
                  <a:pt x="45" y="46"/>
                </a:lnTo>
                <a:lnTo>
                  <a:pt x="47" y="47"/>
                </a:lnTo>
                <a:lnTo>
                  <a:pt x="48" y="45"/>
                </a:lnTo>
                <a:lnTo>
                  <a:pt x="49" y="43"/>
                </a:lnTo>
                <a:lnTo>
                  <a:pt x="50" y="43"/>
                </a:lnTo>
                <a:lnTo>
                  <a:pt x="52" y="41"/>
                </a:lnTo>
                <a:lnTo>
                  <a:pt x="53" y="42"/>
                </a:lnTo>
                <a:lnTo>
                  <a:pt x="54" y="43"/>
                </a:lnTo>
                <a:lnTo>
                  <a:pt x="55" y="45"/>
                </a:lnTo>
                <a:lnTo>
                  <a:pt x="57" y="47"/>
                </a:lnTo>
                <a:lnTo>
                  <a:pt x="58" y="50"/>
                </a:lnTo>
                <a:lnTo>
                  <a:pt x="59" y="52"/>
                </a:lnTo>
                <a:lnTo>
                  <a:pt x="60" y="56"/>
                </a:lnTo>
                <a:lnTo>
                  <a:pt x="62" y="57"/>
                </a:lnTo>
                <a:lnTo>
                  <a:pt x="63" y="56"/>
                </a:lnTo>
                <a:lnTo>
                  <a:pt x="64" y="55"/>
                </a:lnTo>
                <a:lnTo>
                  <a:pt x="65" y="51"/>
                </a:lnTo>
                <a:lnTo>
                  <a:pt x="67" y="48"/>
                </a:lnTo>
                <a:lnTo>
                  <a:pt x="68" y="47"/>
                </a:lnTo>
                <a:lnTo>
                  <a:pt x="69" y="43"/>
                </a:lnTo>
                <a:lnTo>
                  <a:pt x="70" y="45"/>
                </a:lnTo>
                <a:lnTo>
                  <a:pt x="72" y="46"/>
                </a:lnTo>
                <a:lnTo>
                  <a:pt x="73" y="47"/>
                </a:lnTo>
                <a:lnTo>
                  <a:pt x="74" y="48"/>
                </a:lnTo>
                <a:lnTo>
                  <a:pt x="75" y="45"/>
                </a:lnTo>
                <a:lnTo>
                  <a:pt x="77" y="41"/>
                </a:lnTo>
                <a:lnTo>
                  <a:pt x="78" y="41"/>
                </a:lnTo>
                <a:lnTo>
                  <a:pt x="79" y="41"/>
                </a:lnTo>
                <a:lnTo>
                  <a:pt x="80" y="41"/>
                </a:lnTo>
                <a:lnTo>
                  <a:pt x="82" y="40"/>
                </a:lnTo>
                <a:lnTo>
                  <a:pt x="83" y="45"/>
                </a:lnTo>
                <a:lnTo>
                  <a:pt x="84" y="47"/>
                </a:lnTo>
                <a:lnTo>
                  <a:pt x="85" y="52"/>
                </a:lnTo>
                <a:lnTo>
                  <a:pt x="87" y="56"/>
                </a:lnTo>
                <a:lnTo>
                  <a:pt x="88" y="53"/>
                </a:lnTo>
                <a:lnTo>
                  <a:pt x="89" y="51"/>
                </a:lnTo>
                <a:lnTo>
                  <a:pt x="90" y="50"/>
                </a:lnTo>
                <a:lnTo>
                  <a:pt x="92" y="46"/>
                </a:lnTo>
                <a:lnTo>
                  <a:pt x="93" y="46"/>
                </a:lnTo>
                <a:lnTo>
                  <a:pt x="94" y="43"/>
                </a:lnTo>
                <a:lnTo>
                  <a:pt x="95" y="45"/>
                </a:lnTo>
                <a:lnTo>
                  <a:pt x="97" y="42"/>
                </a:lnTo>
                <a:lnTo>
                  <a:pt x="98" y="42"/>
                </a:lnTo>
                <a:lnTo>
                  <a:pt x="99" y="48"/>
                </a:lnTo>
                <a:lnTo>
                  <a:pt x="100" y="48"/>
                </a:lnTo>
                <a:lnTo>
                  <a:pt x="102" y="48"/>
                </a:lnTo>
                <a:lnTo>
                  <a:pt x="103" y="52"/>
                </a:lnTo>
                <a:lnTo>
                  <a:pt x="104" y="52"/>
                </a:lnTo>
                <a:lnTo>
                  <a:pt x="105" y="51"/>
                </a:lnTo>
                <a:lnTo>
                  <a:pt x="107" y="51"/>
                </a:lnTo>
                <a:lnTo>
                  <a:pt x="108" y="50"/>
                </a:lnTo>
                <a:lnTo>
                  <a:pt x="109" y="48"/>
                </a:lnTo>
                <a:lnTo>
                  <a:pt x="110" y="48"/>
                </a:lnTo>
                <a:lnTo>
                  <a:pt x="112" y="48"/>
                </a:lnTo>
                <a:lnTo>
                  <a:pt x="113" y="50"/>
                </a:lnTo>
                <a:lnTo>
                  <a:pt x="114" y="52"/>
                </a:lnTo>
                <a:lnTo>
                  <a:pt x="115" y="55"/>
                </a:lnTo>
                <a:lnTo>
                  <a:pt x="117" y="55"/>
                </a:lnTo>
                <a:lnTo>
                  <a:pt x="118" y="55"/>
                </a:lnTo>
                <a:lnTo>
                  <a:pt x="119" y="53"/>
                </a:lnTo>
                <a:lnTo>
                  <a:pt x="120" y="52"/>
                </a:lnTo>
                <a:lnTo>
                  <a:pt x="122" y="50"/>
                </a:lnTo>
                <a:lnTo>
                  <a:pt x="123" y="47"/>
                </a:lnTo>
                <a:lnTo>
                  <a:pt x="124" y="46"/>
                </a:lnTo>
                <a:lnTo>
                  <a:pt x="125" y="43"/>
                </a:lnTo>
                <a:lnTo>
                  <a:pt x="127" y="41"/>
                </a:lnTo>
                <a:lnTo>
                  <a:pt x="128" y="40"/>
                </a:lnTo>
                <a:lnTo>
                  <a:pt x="129" y="38"/>
                </a:lnTo>
                <a:lnTo>
                  <a:pt x="130" y="41"/>
                </a:lnTo>
                <a:lnTo>
                  <a:pt x="132" y="42"/>
                </a:lnTo>
                <a:lnTo>
                  <a:pt x="133" y="41"/>
                </a:lnTo>
                <a:lnTo>
                  <a:pt x="134" y="40"/>
                </a:lnTo>
                <a:lnTo>
                  <a:pt x="135" y="37"/>
                </a:lnTo>
                <a:lnTo>
                  <a:pt x="137" y="37"/>
                </a:lnTo>
                <a:lnTo>
                  <a:pt x="138" y="37"/>
                </a:lnTo>
                <a:lnTo>
                  <a:pt x="139" y="40"/>
                </a:lnTo>
                <a:lnTo>
                  <a:pt x="140" y="45"/>
                </a:lnTo>
                <a:lnTo>
                  <a:pt x="142" y="48"/>
                </a:lnTo>
                <a:lnTo>
                  <a:pt x="143" y="53"/>
                </a:lnTo>
                <a:lnTo>
                  <a:pt x="144" y="57"/>
                </a:lnTo>
                <a:lnTo>
                  <a:pt x="145" y="58"/>
                </a:lnTo>
                <a:lnTo>
                  <a:pt x="147" y="56"/>
                </a:lnTo>
                <a:lnTo>
                  <a:pt x="148" y="51"/>
                </a:lnTo>
                <a:lnTo>
                  <a:pt x="149" y="46"/>
                </a:lnTo>
                <a:lnTo>
                  <a:pt x="150" y="43"/>
                </a:lnTo>
                <a:lnTo>
                  <a:pt x="152" y="42"/>
                </a:lnTo>
                <a:lnTo>
                  <a:pt x="153" y="43"/>
                </a:lnTo>
                <a:lnTo>
                  <a:pt x="154" y="45"/>
                </a:lnTo>
                <a:lnTo>
                  <a:pt x="155" y="47"/>
                </a:lnTo>
                <a:lnTo>
                  <a:pt x="157" y="47"/>
                </a:lnTo>
                <a:lnTo>
                  <a:pt x="158" y="48"/>
                </a:lnTo>
                <a:lnTo>
                  <a:pt x="159" y="48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49" name="Freeform 211"/>
          <p:cNvSpPr>
            <a:spLocks/>
          </p:cNvSpPr>
          <p:nvPr/>
        </p:nvSpPr>
        <p:spPr bwMode="auto">
          <a:xfrm>
            <a:off x="4333875" y="1473200"/>
            <a:ext cx="561975" cy="863600"/>
          </a:xfrm>
          <a:custGeom>
            <a:avLst/>
            <a:gdLst/>
            <a:ahLst/>
            <a:cxnLst>
              <a:cxn ang="0">
                <a:pos x="3" y="232"/>
              </a:cxn>
              <a:cxn ang="0">
                <a:pos x="6" y="235"/>
              </a:cxn>
              <a:cxn ang="0">
                <a:pos x="10" y="245"/>
              </a:cxn>
              <a:cxn ang="0">
                <a:pos x="15" y="235"/>
              </a:cxn>
              <a:cxn ang="0">
                <a:pos x="19" y="231"/>
              </a:cxn>
              <a:cxn ang="0">
                <a:pos x="23" y="231"/>
              </a:cxn>
              <a:cxn ang="0">
                <a:pos x="26" y="229"/>
              </a:cxn>
              <a:cxn ang="0">
                <a:pos x="30" y="227"/>
              </a:cxn>
              <a:cxn ang="0">
                <a:pos x="34" y="225"/>
              </a:cxn>
              <a:cxn ang="0">
                <a:pos x="38" y="220"/>
              </a:cxn>
              <a:cxn ang="0">
                <a:pos x="41" y="227"/>
              </a:cxn>
              <a:cxn ang="0">
                <a:pos x="45" y="237"/>
              </a:cxn>
              <a:cxn ang="0">
                <a:pos x="49" y="237"/>
              </a:cxn>
              <a:cxn ang="0">
                <a:pos x="53" y="230"/>
              </a:cxn>
              <a:cxn ang="0">
                <a:pos x="56" y="231"/>
              </a:cxn>
              <a:cxn ang="0">
                <a:pos x="60" y="234"/>
              </a:cxn>
              <a:cxn ang="0">
                <a:pos x="64" y="237"/>
              </a:cxn>
              <a:cxn ang="0">
                <a:pos x="68" y="242"/>
              </a:cxn>
              <a:cxn ang="0">
                <a:pos x="71" y="235"/>
              </a:cxn>
              <a:cxn ang="0">
                <a:pos x="75" y="230"/>
              </a:cxn>
              <a:cxn ang="0">
                <a:pos x="79" y="222"/>
              </a:cxn>
              <a:cxn ang="0">
                <a:pos x="83" y="211"/>
              </a:cxn>
              <a:cxn ang="0">
                <a:pos x="86" y="192"/>
              </a:cxn>
              <a:cxn ang="0">
                <a:pos x="90" y="179"/>
              </a:cxn>
              <a:cxn ang="0">
                <a:pos x="94" y="182"/>
              </a:cxn>
              <a:cxn ang="0">
                <a:pos x="98" y="191"/>
              </a:cxn>
              <a:cxn ang="0">
                <a:pos x="101" y="210"/>
              </a:cxn>
              <a:cxn ang="0">
                <a:pos x="105" y="211"/>
              </a:cxn>
              <a:cxn ang="0">
                <a:pos x="109" y="192"/>
              </a:cxn>
              <a:cxn ang="0">
                <a:pos x="113" y="170"/>
              </a:cxn>
              <a:cxn ang="0">
                <a:pos x="116" y="175"/>
              </a:cxn>
              <a:cxn ang="0">
                <a:pos x="120" y="205"/>
              </a:cxn>
              <a:cxn ang="0">
                <a:pos x="124" y="200"/>
              </a:cxn>
              <a:cxn ang="0">
                <a:pos x="128" y="121"/>
              </a:cxn>
              <a:cxn ang="0">
                <a:pos x="131" y="51"/>
              </a:cxn>
              <a:cxn ang="0">
                <a:pos x="135" y="2"/>
              </a:cxn>
              <a:cxn ang="0">
                <a:pos x="139" y="16"/>
              </a:cxn>
              <a:cxn ang="0">
                <a:pos x="143" y="75"/>
              </a:cxn>
              <a:cxn ang="0">
                <a:pos x="146" y="137"/>
              </a:cxn>
              <a:cxn ang="0">
                <a:pos x="150" y="190"/>
              </a:cxn>
              <a:cxn ang="0">
                <a:pos x="154" y="172"/>
              </a:cxn>
              <a:cxn ang="0">
                <a:pos x="158" y="185"/>
              </a:cxn>
            </a:cxnLst>
            <a:rect l="0" t="0" r="r" b="b"/>
            <a:pathLst>
              <a:path w="160" h="245">
                <a:moveTo>
                  <a:pt x="0" y="232"/>
                </a:moveTo>
                <a:lnTo>
                  <a:pt x="1" y="231"/>
                </a:lnTo>
                <a:lnTo>
                  <a:pt x="3" y="232"/>
                </a:lnTo>
                <a:lnTo>
                  <a:pt x="4" y="232"/>
                </a:lnTo>
                <a:lnTo>
                  <a:pt x="5" y="234"/>
                </a:lnTo>
                <a:lnTo>
                  <a:pt x="6" y="235"/>
                </a:lnTo>
                <a:lnTo>
                  <a:pt x="8" y="239"/>
                </a:lnTo>
                <a:lnTo>
                  <a:pt x="9" y="244"/>
                </a:lnTo>
                <a:lnTo>
                  <a:pt x="10" y="245"/>
                </a:lnTo>
                <a:lnTo>
                  <a:pt x="11" y="240"/>
                </a:lnTo>
                <a:lnTo>
                  <a:pt x="13" y="236"/>
                </a:lnTo>
                <a:lnTo>
                  <a:pt x="15" y="235"/>
                </a:lnTo>
                <a:lnTo>
                  <a:pt x="16" y="231"/>
                </a:lnTo>
                <a:lnTo>
                  <a:pt x="18" y="230"/>
                </a:lnTo>
                <a:lnTo>
                  <a:pt x="19" y="231"/>
                </a:lnTo>
                <a:lnTo>
                  <a:pt x="20" y="230"/>
                </a:lnTo>
                <a:lnTo>
                  <a:pt x="21" y="230"/>
                </a:lnTo>
                <a:lnTo>
                  <a:pt x="23" y="231"/>
                </a:lnTo>
                <a:lnTo>
                  <a:pt x="24" y="231"/>
                </a:lnTo>
                <a:lnTo>
                  <a:pt x="25" y="231"/>
                </a:lnTo>
                <a:lnTo>
                  <a:pt x="26" y="229"/>
                </a:lnTo>
                <a:lnTo>
                  <a:pt x="28" y="227"/>
                </a:lnTo>
                <a:lnTo>
                  <a:pt x="29" y="226"/>
                </a:lnTo>
                <a:lnTo>
                  <a:pt x="30" y="227"/>
                </a:lnTo>
                <a:lnTo>
                  <a:pt x="31" y="226"/>
                </a:lnTo>
                <a:lnTo>
                  <a:pt x="33" y="227"/>
                </a:lnTo>
                <a:lnTo>
                  <a:pt x="34" y="225"/>
                </a:lnTo>
                <a:lnTo>
                  <a:pt x="35" y="221"/>
                </a:lnTo>
                <a:lnTo>
                  <a:pt x="36" y="221"/>
                </a:lnTo>
                <a:lnTo>
                  <a:pt x="38" y="220"/>
                </a:lnTo>
                <a:lnTo>
                  <a:pt x="39" y="221"/>
                </a:lnTo>
                <a:lnTo>
                  <a:pt x="40" y="224"/>
                </a:lnTo>
                <a:lnTo>
                  <a:pt x="41" y="227"/>
                </a:lnTo>
                <a:lnTo>
                  <a:pt x="43" y="234"/>
                </a:lnTo>
                <a:lnTo>
                  <a:pt x="44" y="236"/>
                </a:lnTo>
                <a:lnTo>
                  <a:pt x="45" y="237"/>
                </a:lnTo>
                <a:lnTo>
                  <a:pt x="46" y="236"/>
                </a:lnTo>
                <a:lnTo>
                  <a:pt x="48" y="236"/>
                </a:lnTo>
                <a:lnTo>
                  <a:pt x="49" y="237"/>
                </a:lnTo>
                <a:lnTo>
                  <a:pt x="50" y="235"/>
                </a:lnTo>
                <a:lnTo>
                  <a:pt x="51" y="234"/>
                </a:lnTo>
                <a:lnTo>
                  <a:pt x="53" y="230"/>
                </a:lnTo>
                <a:lnTo>
                  <a:pt x="54" y="229"/>
                </a:lnTo>
                <a:lnTo>
                  <a:pt x="55" y="230"/>
                </a:lnTo>
                <a:lnTo>
                  <a:pt x="56" y="231"/>
                </a:lnTo>
                <a:lnTo>
                  <a:pt x="58" y="234"/>
                </a:lnTo>
                <a:lnTo>
                  <a:pt x="59" y="232"/>
                </a:lnTo>
                <a:lnTo>
                  <a:pt x="60" y="234"/>
                </a:lnTo>
                <a:lnTo>
                  <a:pt x="61" y="234"/>
                </a:lnTo>
                <a:lnTo>
                  <a:pt x="63" y="236"/>
                </a:lnTo>
                <a:lnTo>
                  <a:pt x="64" y="237"/>
                </a:lnTo>
                <a:lnTo>
                  <a:pt x="65" y="241"/>
                </a:lnTo>
                <a:lnTo>
                  <a:pt x="66" y="241"/>
                </a:lnTo>
                <a:lnTo>
                  <a:pt x="68" y="242"/>
                </a:lnTo>
                <a:lnTo>
                  <a:pt x="69" y="240"/>
                </a:lnTo>
                <a:lnTo>
                  <a:pt x="70" y="237"/>
                </a:lnTo>
                <a:lnTo>
                  <a:pt x="71" y="235"/>
                </a:lnTo>
                <a:lnTo>
                  <a:pt x="73" y="232"/>
                </a:lnTo>
                <a:lnTo>
                  <a:pt x="74" y="231"/>
                </a:lnTo>
                <a:lnTo>
                  <a:pt x="75" y="230"/>
                </a:lnTo>
                <a:lnTo>
                  <a:pt x="76" y="229"/>
                </a:lnTo>
                <a:lnTo>
                  <a:pt x="78" y="225"/>
                </a:lnTo>
                <a:lnTo>
                  <a:pt x="79" y="222"/>
                </a:lnTo>
                <a:lnTo>
                  <a:pt x="80" y="220"/>
                </a:lnTo>
                <a:lnTo>
                  <a:pt x="81" y="216"/>
                </a:lnTo>
                <a:lnTo>
                  <a:pt x="83" y="211"/>
                </a:lnTo>
                <a:lnTo>
                  <a:pt x="84" y="205"/>
                </a:lnTo>
                <a:lnTo>
                  <a:pt x="85" y="200"/>
                </a:lnTo>
                <a:lnTo>
                  <a:pt x="86" y="192"/>
                </a:lnTo>
                <a:lnTo>
                  <a:pt x="88" y="189"/>
                </a:lnTo>
                <a:lnTo>
                  <a:pt x="89" y="181"/>
                </a:lnTo>
                <a:lnTo>
                  <a:pt x="90" y="179"/>
                </a:lnTo>
                <a:lnTo>
                  <a:pt x="91" y="179"/>
                </a:lnTo>
                <a:lnTo>
                  <a:pt x="93" y="179"/>
                </a:lnTo>
                <a:lnTo>
                  <a:pt x="94" y="182"/>
                </a:lnTo>
                <a:lnTo>
                  <a:pt x="95" y="185"/>
                </a:lnTo>
                <a:lnTo>
                  <a:pt x="96" y="187"/>
                </a:lnTo>
                <a:lnTo>
                  <a:pt x="98" y="191"/>
                </a:lnTo>
                <a:lnTo>
                  <a:pt x="99" y="197"/>
                </a:lnTo>
                <a:lnTo>
                  <a:pt x="100" y="204"/>
                </a:lnTo>
                <a:lnTo>
                  <a:pt x="101" y="210"/>
                </a:lnTo>
                <a:lnTo>
                  <a:pt x="103" y="215"/>
                </a:lnTo>
                <a:lnTo>
                  <a:pt x="104" y="216"/>
                </a:lnTo>
                <a:lnTo>
                  <a:pt x="105" y="211"/>
                </a:lnTo>
                <a:lnTo>
                  <a:pt x="106" y="206"/>
                </a:lnTo>
                <a:lnTo>
                  <a:pt x="108" y="199"/>
                </a:lnTo>
                <a:lnTo>
                  <a:pt x="109" y="192"/>
                </a:lnTo>
                <a:lnTo>
                  <a:pt x="110" y="185"/>
                </a:lnTo>
                <a:lnTo>
                  <a:pt x="111" y="177"/>
                </a:lnTo>
                <a:lnTo>
                  <a:pt x="113" y="170"/>
                </a:lnTo>
                <a:lnTo>
                  <a:pt x="114" y="167"/>
                </a:lnTo>
                <a:lnTo>
                  <a:pt x="115" y="167"/>
                </a:lnTo>
                <a:lnTo>
                  <a:pt x="116" y="175"/>
                </a:lnTo>
                <a:lnTo>
                  <a:pt x="118" y="185"/>
                </a:lnTo>
                <a:lnTo>
                  <a:pt x="119" y="195"/>
                </a:lnTo>
                <a:lnTo>
                  <a:pt x="120" y="205"/>
                </a:lnTo>
                <a:lnTo>
                  <a:pt x="121" y="216"/>
                </a:lnTo>
                <a:lnTo>
                  <a:pt x="123" y="215"/>
                </a:lnTo>
                <a:lnTo>
                  <a:pt x="124" y="200"/>
                </a:lnTo>
                <a:lnTo>
                  <a:pt x="125" y="176"/>
                </a:lnTo>
                <a:lnTo>
                  <a:pt x="126" y="150"/>
                </a:lnTo>
                <a:lnTo>
                  <a:pt x="128" y="121"/>
                </a:lnTo>
                <a:lnTo>
                  <a:pt x="129" y="97"/>
                </a:lnTo>
                <a:lnTo>
                  <a:pt x="130" y="72"/>
                </a:lnTo>
                <a:lnTo>
                  <a:pt x="131" y="51"/>
                </a:lnTo>
                <a:lnTo>
                  <a:pt x="133" y="31"/>
                </a:lnTo>
                <a:lnTo>
                  <a:pt x="134" y="12"/>
                </a:lnTo>
                <a:lnTo>
                  <a:pt x="135" y="2"/>
                </a:lnTo>
                <a:lnTo>
                  <a:pt x="136" y="0"/>
                </a:lnTo>
                <a:lnTo>
                  <a:pt x="138" y="4"/>
                </a:lnTo>
                <a:lnTo>
                  <a:pt x="139" y="16"/>
                </a:lnTo>
                <a:lnTo>
                  <a:pt x="140" y="34"/>
                </a:lnTo>
                <a:lnTo>
                  <a:pt x="141" y="52"/>
                </a:lnTo>
                <a:lnTo>
                  <a:pt x="143" y="75"/>
                </a:lnTo>
                <a:lnTo>
                  <a:pt x="144" y="94"/>
                </a:lnTo>
                <a:lnTo>
                  <a:pt x="145" y="117"/>
                </a:lnTo>
                <a:lnTo>
                  <a:pt x="146" y="137"/>
                </a:lnTo>
                <a:lnTo>
                  <a:pt x="148" y="161"/>
                </a:lnTo>
                <a:lnTo>
                  <a:pt x="149" y="179"/>
                </a:lnTo>
                <a:lnTo>
                  <a:pt x="150" y="190"/>
                </a:lnTo>
                <a:lnTo>
                  <a:pt x="151" y="181"/>
                </a:lnTo>
                <a:lnTo>
                  <a:pt x="153" y="176"/>
                </a:lnTo>
                <a:lnTo>
                  <a:pt x="154" y="172"/>
                </a:lnTo>
                <a:lnTo>
                  <a:pt x="155" y="172"/>
                </a:lnTo>
                <a:lnTo>
                  <a:pt x="156" y="175"/>
                </a:lnTo>
                <a:lnTo>
                  <a:pt x="158" y="185"/>
                </a:lnTo>
                <a:lnTo>
                  <a:pt x="159" y="199"/>
                </a:lnTo>
                <a:lnTo>
                  <a:pt x="160" y="212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0" name="Freeform 212"/>
          <p:cNvSpPr>
            <a:spLocks/>
          </p:cNvSpPr>
          <p:nvPr/>
        </p:nvSpPr>
        <p:spPr bwMode="auto">
          <a:xfrm>
            <a:off x="4895850" y="1955800"/>
            <a:ext cx="560388" cy="376238"/>
          </a:xfrm>
          <a:custGeom>
            <a:avLst/>
            <a:gdLst/>
            <a:ahLst/>
            <a:cxnLst>
              <a:cxn ang="0">
                <a:pos x="3" y="82"/>
              </a:cxn>
              <a:cxn ang="0">
                <a:pos x="6" y="45"/>
              </a:cxn>
              <a:cxn ang="0">
                <a:pos x="10" y="9"/>
              </a:cxn>
              <a:cxn ang="0">
                <a:pos x="14" y="5"/>
              </a:cxn>
              <a:cxn ang="0">
                <a:pos x="18" y="32"/>
              </a:cxn>
              <a:cxn ang="0">
                <a:pos x="21" y="48"/>
              </a:cxn>
              <a:cxn ang="0">
                <a:pos x="25" y="65"/>
              </a:cxn>
              <a:cxn ang="0">
                <a:pos x="29" y="74"/>
              </a:cxn>
              <a:cxn ang="0">
                <a:pos x="33" y="55"/>
              </a:cxn>
              <a:cxn ang="0">
                <a:pos x="36" y="23"/>
              </a:cxn>
              <a:cxn ang="0">
                <a:pos x="40" y="9"/>
              </a:cxn>
              <a:cxn ang="0">
                <a:pos x="44" y="22"/>
              </a:cxn>
              <a:cxn ang="0">
                <a:pos x="48" y="59"/>
              </a:cxn>
              <a:cxn ang="0">
                <a:pos x="51" y="95"/>
              </a:cxn>
              <a:cxn ang="0">
                <a:pos x="55" y="53"/>
              </a:cxn>
              <a:cxn ang="0">
                <a:pos x="59" y="33"/>
              </a:cxn>
              <a:cxn ang="0">
                <a:pos x="63" y="35"/>
              </a:cxn>
              <a:cxn ang="0">
                <a:pos x="66" y="44"/>
              </a:cxn>
              <a:cxn ang="0">
                <a:pos x="70" y="64"/>
              </a:cxn>
              <a:cxn ang="0">
                <a:pos x="74" y="87"/>
              </a:cxn>
              <a:cxn ang="0">
                <a:pos x="78" y="77"/>
              </a:cxn>
              <a:cxn ang="0">
                <a:pos x="81" y="67"/>
              </a:cxn>
              <a:cxn ang="0">
                <a:pos x="85" y="72"/>
              </a:cxn>
              <a:cxn ang="0">
                <a:pos x="89" y="80"/>
              </a:cxn>
              <a:cxn ang="0">
                <a:pos x="93" y="83"/>
              </a:cxn>
              <a:cxn ang="0">
                <a:pos x="96" y="85"/>
              </a:cxn>
              <a:cxn ang="0">
                <a:pos x="100" y="95"/>
              </a:cxn>
              <a:cxn ang="0">
                <a:pos x="104" y="95"/>
              </a:cxn>
              <a:cxn ang="0">
                <a:pos x="108" y="100"/>
              </a:cxn>
              <a:cxn ang="0">
                <a:pos x="111" y="95"/>
              </a:cxn>
              <a:cxn ang="0">
                <a:pos x="115" y="17"/>
              </a:cxn>
              <a:cxn ang="0">
                <a:pos x="119" y="84"/>
              </a:cxn>
              <a:cxn ang="0">
                <a:pos x="123" y="84"/>
              </a:cxn>
              <a:cxn ang="0">
                <a:pos x="126" y="82"/>
              </a:cxn>
              <a:cxn ang="0">
                <a:pos x="130" y="90"/>
              </a:cxn>
              <a:cxn ang="0">
                <a:pos x="134" y="94"/>
              </a:cxn>
              <a:cxn ang="0">
                <a:pos x="138" y="98"/>
              </a:cxn>
              <a:cxn ang="0">
                <a:pos x="141" y="107"/>
              </a:cxn>
              <a:cxn ang="0">
                <a:pos x="145" y="102"/>
              </a:cxn>
              <a:cxn ang="0">
                <a:pos x="149" y="98"/>
              </a:cxn>
              <a:cxn ang="0">
                <a:pos x="153" y="94"/>
              </a:cxn>
              <a:cxn ang="0">
                <a:pos x="156" y="92"/>
              </a:cxn>
            </a:cxnLst>
            <a:rect l="0" t="0" r="r" b="b"/>
            <a:pathLst>
              <a:path w="159" h="107">
                <a:moveTo>
                  <a:pt x="0" y="75"/>
                </a:moveTo>
                <a:lnTo>
                  <a:pt x="1" y="80"/>
                </a:lnTo>
                <a:lnTo>
                  <a:pt x="3" y="82"/>
                </a:lnTo>
                <a:lnTo>
                  <a:pt x="4" y="69"/>
                </a:lnTo>
                <a:lnTo>
                  <a:pt x="5" y="57"/>
                </a:lnTo>
                <a:lnTo>
                  <a:pt x="6" y="45"/>
                </a:lnTo>
                <a:lnTo>
                  <a:pt x="8" y="32"/>
                </a:lnTo>
                <a:lnTo>
                  <a:pt x="9" y="20"/>
                </a:lnTo>
                <a:lnTo>
                  <a:pt x="10" y="9"/>
                </a:lnTo>
                <a:lnTo>
                  <a:pt x="11" y="3"/>
                </a:lnTo>
                <a:lnTo>
                  <a:pt x="13" y="0"/>
                </a:lnTo>
                <a:lnTo>
                  <a:pt x="14" y="5"/>
                </a:lnTo>
                <a:lnTo>
                  <a:pt x="15" y="13"/>
                </a:lnTo>
                <a:lnTo>
                  <a:pt x="16" y="22"/>
                </a:lnTo>
                <a:lnTo>
                  <a:pt x="18" y="32"/>
                </a:lnTo>
                <a:lnTo>
                  <a:pt x="19" y="40"/>
                </a:lnTo>
                <a:lnTo>
                  <a:pt x="20" y="44"/>
                </a:lnTo>
                <a:lnTo>
                  <a:pt x="21" y="48"/>
                </a:lnTo>
                <a:lnTo>
                  <a:pt x="23" y="54"/>
                </a:lnTo>
                <a:lnTo>
                  <a:pt x="24" y="60"/>
                </a:lnTo>
                <a:lnTo>
                  <a:pt x="25" y="65"/>
                </a:lnTo>
                <a:lnTo>
                  <a:pt x="26" y="72"/>
                </a:lnTo>
                <a:lnTo>
                  <a:pt x="28" y="74"/>
                </a:lnTo>
                <a:lnTo>
                  <a:pt x="29" y="74"/>
                </a:lnTo>
                <a:lnTo>
                  <a:pt x="30" y="72"/>
                </a:lnTo>
                <a:lnTo>
                  <a:pt x="31" y="63"/>
                </a:lnTo>
                <a:lnTo>
                  <a:pt x="33" y="55"/>
                </a:lnTo>
                <a:lnTo>
                  <a:pt x="34" y="43"/>
                </a:lnTo>
                <a:lnTo>
                  <a:pt x="35" y="34"/>
                </a:lnTo>
                <a:lnTo>
                  <a:pt x="36" y="23"/>
                </a:lnTo>
                <a:lnTo>
                  <a:pt x="38" y="14"/>
                </a:lnTo>
                <a:lnTo>
                  <a:pt x="39" y="9"/>
                </a:lnTo>
                <a:lnTo>
                  <a:pt x="40" y="9"/>
                </a:lnTo>
                <a:lnTo>
                  <a:pt x="41" y="9"/>
                </a:lnTo>
                <a:lnTo>
                  <a:pt x="43" y="14"/>
                </a:lnTo>
                <a:lnTo>
                  <a:pt x="44" y="22"/>
                </a:lnTo>
                <a:lnTo>
                  <a:pt x="45" y="30"/>
                </a:lnTo>
                <a:lnTo>
                  <a:pt x="46" y="43"/>
                </a:lnTo>
                <a:lnTo>
                  <a:pt x="48" y="59"/>
                </a:lnTo>
                <a:lnTo>
                  <a:pt x="49" y="75"/>
                </a:lnTo>
                <a:lnTo>
                  <a:pt x="50" y="90"/>
                </a:lnTo>
                <a:lnTo>
                  <a:pt x="51" y="95"/>
                </a:lnTo>
                <a:lnTo>
                  <a:pt x="53" y="83"/>
                </a:lnTo>
                <a:lnTo>
                  <a:pt x="54" y="65"/>
                </a:lnTo>
                <a:lnTo>
                  <a:pt x="55" y="53"/>
                </a:lnTo>
                <a:lnTo>
                  <a:pt x="56" y="43"/>
                </a:lnTo>
                <a:lnTo>
                  <a:pt x="58" y="35"/>
                </a:lnTo>
                <a:lnTo>
                  <a:pt x="59" y="33"/>
                </a:lnTo>
                <a:lnTo>
                  <a:pt x="60" y="32"/>
                </a:lnTo>
                <a:lnTo>
                  <a:pt x="61" y="34"/>
                </a:lnTo>
                <a:lnTo>
                  <a:pt x="63" y="35"/>
                </a:lnTo>
                <a:lnTo>
                  <a:pt x="64" y="39"/>
                </a:lnTo>
                <a:lnTo>
                  <a:pt x="65" y="39"/>
                </a:lnTo>
                <a:lnTo>
                  <a:pt x="66" y="44"/>
                </a:lnTo>
                <a:lnTo>
                  <a:pt x="68" y="49"/>
                </a:lnTo>
                <a:lnTo>
                  <a:pt x="69" y="57"/>
                </a:lnTo>
                <a:lnTo>
                  <a:pt x="70" y="64"/>
                </a:lnTo>
                <a:lnTo>
                  <a:pt x="71" y="72"/>
                </a:lnTo>
                <a:lnTo>
                  <a:pt x="73" y="82"/>
                </a:lnTo>
                <a:lnTo>
                  <a:pt x="74" y="87"/>
                </a:lnTo>
                <a:lnTo>
                  <a:pt x="75" y="85"/>
                </a:lnTo>
                <a:lnTo>
                  <a:pt x="76" y="80"/>
                </a:lnTo>
                <a:lnTo>
                  <a:pt x="78" y="77"/>
                </a:lnTo>
                <a:lnTo>
                  <a:pt x="79" y="73"/>
                </a:lnTo>
                <a:lnTo>
                  <a:pt x="80" y="69"/>
                </a:lnTo>
                <a:lnTo>
                  <a:pt x="81" y="67"/>
                </a:lnTo>
                <a:lnTo>
                  <a:pt x="83" y="68"/>
                </a:lnTo>
                <a:lnTo>
                  <a:pt x="84" y="72"/>
                </a:lnTo>
                <a:lnTo>
                  <a:pt x="85" y="72"/>
                </a:lnTo>
                <a:lnTo>
                  <a:pt x="86" y="73"/>
                </a:lnTo>
                <a:lnTo>
                  <a:pt x="88" y="73"/>
                </a:lnTo>
                <a:lnTo>
                  <a:pt x="89" y="80"/>
                </a:lnTo>
                <a:lnTo>
                  <a:pt x="90" y="80"/>
                </a:lnTo>
                <a:lnTo>
                  <a:pt x="91" y="83"/>
                </a:lnTo>
                <a:lnTo>
                  <a:pt x="93" y="83"/>
                </a:lnTo>
                <a:lnTo>
                  <a:pt x="94" y="82"/>
                </a:lnTo>
                <a:lnTo>
                  <a:pt x="95" y="89"/>
                </a:lnTo>
                <a:lnTo>
                  <a:pt x="96" y="85"/>
                </a:lnTo>
                <a:lnTo>
                  <a:pt x="98" y="89"/>
                </a:lnTo>
                <a:lnTo>
                  <a:pt x="99" y="88"/>
                </a:lnTo>
                <a:lnTo>
                  <a:pt x="100" y="95"/>
                </a:lnTo>
                <a:lnTo>
                  <a:pt x="101" y="94"/>
                </a:lnTo>
                <a:lnTo>
                  <a:pt x="103" y="94"/>
                </a:lnTo>
                <a:lnTo>
                  <a:pt x="104" y="95"/>
                </a:lnTo>
                <a:lnTo>
                  <a:pt x="105" y="95"/>
                </a:lnTo>
                <a:lnTo>
                  <a:pt x="106" y="105"/>
                </a:lnTo>
                <a:lnTo>
                  <a:pt x="108" y="100"/>
                </a:lnTo>
                <a:lnTo>
                  <a:pt x="109" y="102"/>
                </a:lnTo>
                <a:lnTo>
                  <a:pt x="110" y="89"/>
                </a:lnTo>
                <a:lnTo>
                  <a:pt x="111" y="95"/>
                </a:lnTo>
                <a:lnTo>
                  <a:pt x="113" y="95"/>
                </a:lnTo>
                <a:lnTo>
                  <a:pt x="114" y="43"/>
                </a:lnTo>
                <a:lnTo>
                  <a:pt x="115" y="17"/>
                </a:lnTo>
                <a:lnTo>
                  <a:pt x="116" y="87"/>
                </a:lnTo>
                <a:lnTo>
                  <a:pt x="118" y="100"/>
                </a:lnTo>
                <a:lnTo>
                  <a:pt x="119" y="84"/>
                </a:lnTo>
                <a:lnTo>
                  <a:pt x="120" y="85"/>
                </a:lnTo>
                <a:lnTo>
                  <a:pt x="121" y="74"/>
                </a:lnTo>
                <a:lnTo>
                  <a:pt x="123" y="84"/>
                </a:lnTo>
                <a:lnTo>
                  <a:pt x="124" y="82"/>
                </a:lnTo>
                <a:lnTo>
                  <a:pt x="125" y="88"/>
                </a:lnTo>
                <a:lnTo>
                  <a:pt x="126" y="82"/>
                </a:lnTo>
                <a:lnTo>
                  <a:pt x="128" y="88"/>
                </a:lnTo>
                <a:lnTo>
                  <a:pt x="129" y="87"/>
                </a:lnTo>
                <a:lnTo>
                  <a:pt x="130" y="90"/>
                </a:lnTo>
                <a:lnTo>
                  <a:pt x="131" y="89"/>
                </a:lnTo>
                <a:lnTo>
                  <a:pt x="133" y="89"/>
                </a:lnTo>
                <a:lnTo>
                  <a:pt x="134" y="94"/>
                </a:lnTo>
                <a:lnTo>
                  <a:pt x="135" y="94"/>
                </a:lnTo>
                <a:lnTo>
                  <a:pt x="136" y="100"/>
                </a:lnTo>
                <a:lnTo>
                  <a:pt x="138" y="98"/>
                </a:lnTo>
                <a:lnTo>
                  <a:pt x="139" y="104"/>
                </a:lnTo>
                <a:lnTo>
                  <a:pt x="140" y="107"/>
                </a:lnTo>
                <a:lnTo>
                  <a:pt x="141" y="107"/>
                </a:lnTo>
                <a:lnTo>
                  <a:pt x="143" y="107"/>
                </a:lnTo>
                <a:lnTo>
                  <a:pt x="144" y="104"/>
                </a:lnTo>
                <a:lnTo>
                  <a:pt x="145" y="102"/>
                </a:lnTo>
                <a:lnTo>
                  <a:pt x="146" y="100"/>
                </a:lnTo>
                <a:lnTo>
                  <a:pt x="148" y="99"/>
                </a:lnTo>
                <a:lnTo>
                  <a:pt x="149" y="98"/>
                </a:lnTo>
                <a:lnTo>
                  <a:pt x="150" y="98"/>
                </a:lnTo>
                <a:lnTo>
                  <a:pt x="151" y="97"/>
                </a:lnTo>
                <a:lnTo>
                  <a:pt x="153" y="94"/>
                </a:lnTo>
                <a:lnTo>
                  <a:pt x="154" y="93"/>
                </a:lnTo>
                <a:lnTo>
                  <a:pt x="155" y="92"/>
                </a:lnTo>
                <a:lnTo>
                  <a:pt x="156" y="92"/>
                </a:lnTo>
                <a:lnTo>
                  <a:pt x="158" y="92"/>
                </a:lnTo>
                <a:lnTo>
                  <a:pt x="159" y="95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1" name="Freeform 213"/>
          <p:cNvSpPr>
            <a:spLocks/>
          </p:cNvSpPr>
          <p:nvPr/>
        </p:nvSpPr>
        <p:spPr bwMode="auto">
          <a:xfrm>
            <a:off x="5456238" y="1930400"/>
            <a:ext cx="560387" cy="392113"/>
          </a:xfrm>
          <a:custGeom>
            <a:avLst/>
            <a:gdLst/>
            <a:ahLst/>
            <a:cxnLst>
              <a:cxn ang="0">
                <a:pos x="2" y="105"/>
              </a:cxn>
              <a:cxn ang="0">
                <a:pos x="6" y="109"/>
              </a:cxn>
              <a:cxn ang="0">
                <a:pos x="10" y="100"/>
              </a:cxn>
              <a:cxn ang="0">
                <a:pos x="14" y="96"/>
              </a:cxn>
              <a:cxn ang="0">
                <a:pos x="17" y="89"/>
              </a:cxn>
              <a:cxn ang="0">
                <a:pos x="21" y="82"/>
              </a:cxn>
              <a:cxn ang="0">
                <a:pos x="25" y="80"/>
              </a:cxn>
              <a:cxn ang="0">
                <a:pos x="29" y="90"/>
              </a:cxn>
              <a:cxn ang="0">
                <a:pos x="32" y="90"/>
              </a:cxn>
              <a:cxn ang="0">
                <a:pos x="36" y="92"/>
              </a:cxn>
              <a:cxn ang="0">
                <a:pos x="40" y="100"/>
              </a:cxn>
              <a:cxn ang="0">
                <a:pos x="44" y="94"/>
              </a:cxn>
              <a:cxn ang="0">
                <a:pos x="47" y="94"/>
              </a:cxn>
              <a:cxn ang="0">
                <a:pos x="51" y="100"/>
              </a:cxn>
              <a:cxn ang="0">
                <a:pos x="55" y="104"/>
              </a:cxn>
              <a:cxn ang="0">
                <a:pos x="59" y="102"/>
              </a:cxn>
              <a:cxn ang="0">
                <a:pos x="62" y="95"/>
              </a:cxn>
              <a:cxn ang="0">
                <a:pos x="66" y="89"/>
              </a:cxn>
              <a:cxn ang="0">
                <a:pos x="70" y="99"/>
              </a:cxn>
              <a:cxn ang="0">
                <a:pos x="74" y="105"/>
              </a:cxn>
              <a:cxn ang="0">
                <a:pos x="77" y="102"/>
              </a:cxn>
              <a:cxn ang="0">
                <a:pos x="81" y="97"/>
              </a:cxn>
              <a:cxn ang="0">
                <a:pos x="85" y="97"/>
              </a:cxn>
              <a:cxn ang="0">
                <a:pos x="89" y="102"/>
              </a:cxn>
              <a:cxn ang="0">
                <a:pos x="92" y="100"/>
              </a:cxn>
              <a:cxn ang="0">
                <a:pos x="96" y="96"/>
              </a:cxn>
              <a:cxn ang="0">
                <a:pos x="100" y="87"/>
              </a:cxn>
              <a:cxn ang="0">
                <a:pos x="104" y="89"/>
              </a:cxn>
              <a:cxn ang="0">
                <a:pos x="107" y="86"/>
              </a:cxn>
              <a:cxn ang="0">
                <a:pos x="111" y="82"/>
              </a:cxn>
              <a:cxn ang="0">
                <a:pos x="115" y="74"/>
              </a:cxn>
              <a:cxn ang="0">
                <a:pos x="119" y="71"/>
              </a:cxn>
              <a:cxn ang="0">
                <a:pos x="122" y="86"/>
              </a:cxn>
              <a:cxn ang="0">
                <a:pos x="126" y="105"/>
              </a:cxn>
              <a:cxn ang="0">
                <a:pos x="130" y="99"/>
              </a:cxn>
              <a:cxn ang="0">
                <a:pos x="134" y="70"/>
              </a:cxn>
              <a:cxn ang="0">
                <a:pos x="137" y="52"/>
              </a:cxn>
              <a:cxn ang="0">
                <a:pos x="141" y="50"/>
              </a:cxn>
              <a:cxn ang="0">
                <a:pos x="145" y="69"/>
              </a:cxn>
              <a:cxn ang="0">
                <a:pos x="149" y="89"/>
              </a:cxn>
              <a:cxn ang="0">
                <a:pos x="152" y="41"/>
              </a:cxn>
              <a:cxn ang="0">
                <a:pos x="156" y="9"/>
              </a:cxn>
            </a:cxnLst>
            <a:rect l="0" t="0" r="r" b="b"/>
            <a:pathLst>
              <a:path w="159" h="111">
                <a:moveTo>
                  <a:pt x="0" y="102"/>
                </a:moveTo>
                <a:lnTo>
                  <a:pt x="1" y="102"/>
                </a:lnTo>
                <a:lnTo>
                  <a:pt x="2" y="105"/>
                </a:lnTo>
                <a:lnTo>
                  <a:pt x="4" y="107"/>
                </a:lnTo>
                <a:lnTo>
                  <a:pt x="5" y="110"/>
                </a:lnTo>
                <a:lnTo>
                  <a:pt x="6" y="109"/>
                </a:lnTo>
                <a:lnTo>
                  <a:pt x="7" y="106"/>
                </a:lnTo>
                <a:lnTo>
                  <a:pt x="9" y="102"/>
                </a:lnTo>
                <a:lnTo>
                  <a:pt x="10" y="100"/>
                </a:lnTo>
                <a:lnTo>
                  <a:pt x="11" y="99"/>
                </a:lnTo>
                <a:lnTo>
                  <a:pt x="12" y="99"/>
                </a:lnTo>
                <a:lnTo>
                  <a:pt x="14" y="96"/>
                </a:lnTo>
                <a:lnTo>
                  <a:pt x="15" y="95"/>
                </a:lnTo>
                <a:lnTo>
                  <a:pt x="16" y="90"/>
                </a:lnTo>
                <a:lnTo>
                  <a:pt x="17" y="89"/>
                </a:lnTo>
                <a:lnTo>
                  <a:pt x="19" y="86"/>
                </a:lnTo>
                <a:lnTo>
                  <a:pt x="20" y="86"/>
                </a:lnTo>
                <a:lnTo>
                  <a:pt x="21" y="82"/>
                </a:lnTo>
                <a:lnTo>
                  <a:pt x="22" y="79"/>
                </a:lnTo>
                <a:lnTo>
                  <a:pt x="24" y="80"/>
                </a:lnTo>
                <a:lnTo>
                  <a:pt x="25" y="80"/>
                </a:lnTo>
                <a:lnTo>
                  <a:pt x="26" y="85"/>
                </a:lnTo>
                <a:lnTo>
                  <a:pt x="27" y="86"/>
                </a:lnTo>
                <a:lnTo>
                  <a:pt x="29" y="90"/>
                </a:lnTo>
                <a:lnTo>
                  <a:pt x="30" y="92"/>
                </a:lnTo>
                <a:lnTo>
                  <a:pt x="31" y="91"/>
                </a:lnTo>
                <a:lnTo>
                  <a:pt x="32" y="90"/>
                </a:lnTo>
                <a:lnTo>
                  <a:pt x="34" y="89"/>
                </a:lnTo>
                <a:lnTo>
                  <a:pt x="35" y="90"/>
                </a:lnTo>
                <a:lnTo>
                  <a:pt x="36" y="92"/>
                </a:lnTo>
                <a:lnTo>
                  <a:pt x="37" y="96"/>
                </a:lnTo>
                <a:lnTo>
                  <a:pt x="39" y="97"/>
                </a:lnTo>
                <a:lnTo>
                  <a:pt x="40" y="100"/>
                </a:lnTo>
                <a:lnTo>
                  <a:pt x="41" y="100"/>
                </a:lnTo>
                <a:lnTo>
                  <a:pt x="42" y="95"/>
                </a:lnTo>
                <a:lnTo>
                  <a:pt x="44" y="94"/>
                </a:lnTo>
                <a:lnTo>
                  <a:pt x="45" y="92"/>
                </a:lnTo>
                <a:lnTo>
                  <a:pt x="46" y="92"/>
                </a:lnTo>
                <a:lnTo>
                  <a:pt x="47" y="94"/>
                </a:lnTo>
                <a:lnTo>
                  <a:pt x="49" y="96"/>
                </a:lnTo>
                <a:lnTo>
                  <a:pt x="50" y="99"/>
                </a:lnTo>
                <a:lnTo>
                  <a:pt x="51" y="100"/>
                </a:lnTo>
                <a:lnTo>
                  <a:pt x="52" y="104"/>
                </a:lnTo>
                <a:lnTo>
                  <a:pt x="54" y="101"/>
                </a:lnTo>
                <a:lnTo>
                  <a:pt x="55" y="104"/>
                </a:lnTo>
                <a:lnTo>
                  <a:pt x="56" y="101"/>
                </a:lnTo>
                <a:lnTo>
                  <a:pt x="57" y="104"/>
                </a:lnTo>
                <a:lnTo>
                  <a:pt x="59" y="102"/>
                </a:lnTo>
                <a:lnTo>
                  <a:pt x="60" y="100"/>
                </a:lnTo>
                <a:lnTo>
                  <a:pt x="61" y="97"/>
                </a:lnTo>
                <a:lnTo>
                  <a:pt x="62" y="95"/>
                </a:lnTo>
                <a:lnTo>
                  <a:pt x="64" y="90"/>
                </a:lnTo>
                <a:lnTo>
                  <a:pt x="65" y="89"/>
                </a:lnTo>
                <a:lnTo>
                  <a:pt x="66" y="89"/>
                </a:lnTo>
                <a:lnTo>
                  <a:pt x="67" y="82"/>
                </a:lnTo>
                <a:lnTo>
                  <a:pt x="69" y="91"/>
                </a:lnTo>
                <a:lnTo>
                  <a:pt x="70" y="99"/>
                </a:lnTo>
                <a:lnTo>
                  <a:pt x="71" y="102"/>
                </a:lnTo>
                <a:lnTo>
                  <a:pt x="72" y="106"/>
                </a:lnTo>
                <a:lnTo>
                  <a:pt x="74" y="105"/>
                </a:lnTo>
                <a:lnTo>
                  <a:pt x="75" y="105"/>
                </a:lnTo>
                <a:lnTo>
                  <a:pt x="76" y="105"/>
                </a:lnTo>
                <a:lnTo>
                  <a:pt x="77" y="102"/>
                </a:lnTo>
                <a:lnTo>
                  <a:pt x="79" y="102"/>
                </a:lnTo>
                <a:lnTo>
                  <a:pt x="80" y="101"/>
                </a:lnTo>
                <a:lnTo>
                  <a:pt x="81" y="97"/>
                </a:lnTo>
                <a:lnTo>
                  <a:pt x="82" y="95"/>
                </a:lnTo>
                <a:lnTo>
                  <a:pt x="84" y="95"/>
                </a:lnTo>
                <a:lnTo>
                  <a:pt x="85" y="97"/>
                </a:lnTo>
                <a:lnTo>
                  <a:pt x="86" y="99"/>
                </a:lnTo>
                <a:lnTo>
                  <a:pt x="87" y="102"/>
                </a:lnTo>
                <a:lnTo>
                  <a:pt x="89" y="102"/>
                </a:lnTo>
                <a:lnTo>
                  <a:pt x="90" y="101"/>
                </a:lnTo>
                <a:lnTo>
                  <a:pt x="91" y="102"/>
                </a:lnTo>
                <a:lnTo>
                  <a:pt x="92" y="100"/>
                </a:lnTo>
                <a:lnTo>
                  <a:pt x="94" y="100"/>
                </a:lnTo>
                <a:lnTo>
                  <a:pt x="95" y="99"/>
                </a:lnTo>
                <a:lnTo>
                  <a:pt x="96" y="96"/>
                </a:lnTo>
                <a:lnTo>
                  <a:pt x="97" y="94"/>
                </a:lnTo>
                <a:lnTo>
                  <a:pt x="99" y="91"/>
                </a:lnTo>
                <a:lnTo>
                  <a:pt x="100" y="87"/>
                </a:lnTo>
                <a:lnTo>
                  <a:pt x="101" y="90"/>
                </a:lnTo>
                <a:lnTo>
                  <a:pt x="102" y="87"/>
                </a:lnTo>
                <a:lnTo>
                  <a:pt x="104" y="89"/>
                </a:lnTo>
                <a:lnTo>
                  <a:pt x="105" y="89"/>
                </a:lnTo>
                <a:lnTo>
                  <a:pt x="106" y="86"/>
                </a:lnTo>
                <a:lnTo>
                  <a:pt x="107" y="86"/>
                </a:lnTo>
                <a:lnTo>
                  <a:pt x="109" y="85"/>
                </a:lnTo>
                <a:lnTo>
                  <a:pt x="110" y="85"/>
                </a:lnTo>
                <a:lnTo>
                  <a:pt x="111" y="82"/>
                </a:lnTo>
                <a:lnTo>
                  <a:pt x="112" y="84"/>
                </a:lnTo>
                <a:lnTo>
                  <a:pt x="114" y="80"/>
                </a:lnTo>
                <a:lnTo>
                  <a:pt x="115" y="74"/>
                </a:lnTo>
                <a:lnTo>
                  <a:pt x="116" y="71"/>
                </a:lnTo>
                <a:lnTo>
                  <a:pt x="117" y="71"/>
                </a:lnTo>
                <a:lnTo>
                  <a:pt x="119" y="71"/>
                </a:lnTo>
                <a:lnTo>
                  <a:pt x="120" y="72"/>
                </a:lnTo>
                <a:lnTo>
                  <a:pt x="121" y="80"/>
                </a:lnTo>
                <a:lnTo>
                  <a:pt x="122" y="86"/>
                </a:lnTo>
                <a:lnTo>
                  <a:pt x="124" y="90"/>
                </a:lnTo>
                <a:lnTo>
                  <a:pt x="125" y="96"/>
                </a:lnTo>
                <a:lnTo>
                  <a:pt x="126" y="105"/>
                </a:lnTo>
                <a:lnTo>
                  <a:pt x="127" y="111"/>
                </a:lnTo>
                <a:lnTo>
                  <a:pt x="129" y="110"/>
                </a:lnTo>
                <a:lnTo>
                  <a:pt x="130" y="99"/>
                </a:lnTo>
                <a:lnTo>
                  <a:pt x="131" y="89"/>
                </a:lnTo>
                <a:lnTo>
                  <a:pt x="132" y="81"/>
                </a:lnTo>
                <a:lnTo>
                  <a:pt x="134" y="70"/>
                </a:lnTo>
                <a:lnTo>
                  <a:pt x="135" y="61"/>
                </a:lnTo>
                <a:lnTo>
                  <a:pt x="136" y="55"/>
                </a:lnTo>
                <a:lnTo>
                  <a:pt x="137" y="52"/>
                </a:lnTo>
                <a:lnTo>
                  <a:pt x="139" y="51"/>
                </a:lnTo>
                <a:lnTo>
                  <a:pt x="140" y="49"/>
                </a:lnTo>
                <a:lnTo>
                  <a:pt x="141" y="50"/>
                </a:lnTo>
                <a:lnTo>
                  <a:pt x="142" y="52"/>
                </a:lnTo>
                <a:lnTo>
                  <a:pt x="144" y="60"/>
                </a:lnTo>
                <a:lnTo>
                  <a:pt x="145" y="69"/>
                </a:lnTo>
                <a:lnTo>
                  <a:pt x="146" y="81"/>
                </a:lnTo>
                <a:lnTo>
                  <a:pt x="147" y="89"/>
                </a:lnTo>
                <a:lnTo>
                  <a:pt x="149" y="89"/>
                </a:lnTo>
                <a:lnTo>
                  <a:pt x="150" y="79"/>
                </a:lnTo>
                <a:lnTo>
                  <a:pt x="151" y="60"/>
                </a:lnTo>
                <a:lnTo>
                  <a:pt x="152" y="41"/>
                </a:lnTo>
                <a:lnTo>
                  <a:pt x="154" y="30"/>
                </a:lnTo>
                <a:lnTo>
                  <a:pt x="155" y="20"/>
                </a:lnTo>
                <a:lnTo>
                  <a:pt x="156" y="9"/>
                </a:lnTo>
                <a:lnTo>
                  <a:pt x="157" y="5"/>
                </a:lnTo>
                <a:lnTo>
                  <a:pt x="159" y="0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2" name="Freeform 214"/>
          <p:cNvSpPr>
            <a:spLocks/>
          </p:cNvSpPr>
          <p:nvPr/>
        </p:nvSpPr>
        <p:spPr bwMode="auto">
          <a:xfrm>
            <a:off x="6016625" y="1550988"/>
            <a:ext cx="555625" cy="771525"/>
          </a:xfrm>
          <a:custGeom>
            <a:avLst/>
            <a:gdLst/>
            <a:ahLst/>
            <a:cxnLst>
              <a:cxn ang="0">
                <a:pos x="2" y="108"/>
              </a:cxn>
              <a:cxn ang="0">
                <a:pos x="6" y="124"/>
              </a:cxn>
              <a:cxn ang="0">
                <a:pos x="10" y="139"/>
              </a:cxn>
              <a:cxn ang="0">
                <a:pos x="13" y="113"/>
              </a:cxn>
              <a:cxn ang="0">
                <a:pos x="17" y="75"/>
              </a:cxn>
              <a:cxn ang="0">
                <a:pos x="21" y="44"/>
              </a:cxn>
              <a:cxn ang="0">
                <a:pos x="25" y="43"/>
              </a:cxn>
              <a:cxn ang="0">
                <a:pos x="28" y="38"/>
              </a:cxn>
              <a:cxn ang="0">
                <a:pos x="32" y="49"/>
              </a:cxn>
              <a:cxn ang="0">
                <a:pos x="36" y="70"/>
              </a:cxn>
              <a:cxn ang="0">
                <a:pos x="40" y="98"/>
              </a:cxn>
              <a:cxn ang="0">
                <a:pos x="43" y="119"/>
              </a:cxn>
              <a:cxn ang="0">
                <a:pos x="47" y="150"/>
              </a:cxn>
              <a:cxn ang="0">
                <a:pos x="51" y="164"/>
              </a:cxn>
              <a:cxn ang="0">
                <a:pos x="55" y="115"/>
              </a:cxn>
              <a:cxn ang="0">
                <a:pos x="58" y="80"/>
              </a:cxn>
              <a:cxn ang="0">
                <a:pos x="62" y="77"/>
              </a:cxn>
              <a:cxn ang="0">
                <a:pos x="66" y="102"/>
              </a:cxn>
              <a:cxn ang="0">
                <a:pos x="70" y="139"/>
              </a:cxn>
              <a:cxn ang="0">
                <a:pos x="73" y="182"/>
              </a:cxn>
              <a:cxn ang="0">
                <a:pos x="77" y="210"/>
              </a:cxn>
              <a:cxn ang="0">
                <a:pos x="81" y="204"/>
              </a:cxn>
              <a:cxn ang="0">
                <a:pos x="85" y="189"/>
              </a:cxn>
              <a:cxn ang="0">
                <a:pos x="88" y="173"/>
              </a:cxn>
              <a:cxn ang="0">
                <a:pos x="92" y="169"/>
              </a:cxn>
              <a:cxn ang="0">
                <a:pos x="96" y="195"/>
              </a:cxn>
              <a:cxn ang="0">
                <a:pos x="100" y="198"/>
              </a:cxn>
              <a:cxn ang="0">
                <a:pos x="103" y="164"/>
              </a:cxn>
              <a:cxn ang="0">
                <a:pos x="107" y="142"/>
              </a:cxn>
              <a:cxn ang="0">
                <a:pos x="111" y="143"/>
              </a:cxn>
              <a:cxn ang="0">
                <a:pos x="115" y="160"/>
              </a:cxn>
              <a:cxn ang="0">
                <a:pos x="118" y="184"/>
              </a:cxn>
              <a:cxn ang="0">
                <a:pos x="122" y="205"/>
              </a:cxn>
              <a:cxn ang="0">
                <a:pos x="126" y="204"/>
              </a:cxn>
              <a:cxn ang="0">
                <a:pos x="130" y="197"/>
              </a:cxn>
              <a:cxn ang="0">
                <a:pos x="133" y="195"/>
              </a:cxn>
              <a:cxn ang="0">
                <a:pos x="137" y="192"/>
              </a:cxn>
              <a:cxn ang="0">
                <a:pos x="141" y="203"/>
              </a:cxn>
              <a:cxn ang="0">
                <a:pos x="145" y="203"/>
              </a:cxn>
              <a:cxn ang="0">
                <a:pos x="148" y="205"/>
              </a:cxn>
              <a:cxn ang="0">
                <a:pos x="152" y="217"/>
              </a:cxn>
              <a:cxn ang="0">
                <a:pos x="156" y="217"/>
              </a:cxn>
            </a:cxnLst>
            <a:rect l="0" t="0" r="r" b="b"/>
            <a:pathLst>
              <a:path w="158" h="219">
                <a:moveTo>
                  <a:pt x="0" y="108"/>
                </a:moveTo>
                <a:lnTo>
                  <a:pt x="1" y="108"/>
                </a:lnTo>
                <a:lnTo>
                  <a:pt x="2" y="108"/>
                </a:lnTo>
                <a:lnTo>
                  <a:pt x="3" y="112"/>
                </a:lnTo>
                <a:lnTo>
                  <a:pt x="5" y="118"/>
                </a:lnTo>
                <a:lnTo>
                  <a:pt x="6" y="124"/>
                </a:lnTo>
                <a:lnTo>
                  <a:pt x="7" y="135"/>
                </a:lnTo>
                <a:lnTo>
                  <a:pt x="8" y="134"/>
                </a:lnTo>
                <a:lnTo>
                  <a:pt x="10" y="139"/>
                </a:lnTo>
                <a:lnTo>
                  <a:pt x="11" y="130"/>
                </a:lnTo>
                <a:lnTo>
                  <a:pt x="12" y="128"/>
                </a:lnTo>
                <a:lnTo>
                  <a:pt x="13" y="113"/>
                </a:lnTo>
                <a:lnTo>
                  <a:pt x="15" y="107"/>
                </a:lnTo>
                <a:lnTo>
                  <a:pt x="16" y="84"/>
                </a:lnTo>
                <a:lnTo>
                  <a:pt x="17" y="75"/>
                </a:lnTo>
                <a:lnTo>
                  <a:pt x="18" y="34"/>
                </a:lnTo>
                <a:lnTo>
                  <a:pt x="20" y="0"/>
                </a:lnTo>
                <a:lnTo>
                  <a:pt x="21" y="44"/>
                </a:lnTo>
                <a:lnTo>
                  <a:pt x="22" y="43"/>
                </a:lnTo>
                <a:lnTo>
                  <a:pt x="23" y="43"/>
                </a:lnTo>
                <a:lnTo>
                  <a:pt x="25" y="43"/>
                </a:lnTo>
                <a:lnTo>
                  <a:pt x="26" y="32"/>
                </a:lnTo>
                <a:lnTo>
                  <a:pt x="27" y="35"/>
                </a:lnTo>
                <a:lnTo>
                  <a:pt x="28" y="38"/>
                </a:lnTo>
                <a:lnTo>
                  <a:pt x="30" y="45"/>
                </a:lnTo>
                <a:lnTo>
                  <a:pt x="31" y="44"/>
                </a:lnTo>
                <a:lnTo>
                  <a:pt x="32" y="49"/>
                </a:lnTo>
                <a:lnTo>
                  <a:pt x="33" y="54"/>
                </a:lnTo>
                <a:lnTo>
                  <a:pt x="35" y="63"/>
                </a:lnTo>
                <a:lnTo>
                  <a:pt x="36" y="70"/>
                </a:lnTo>
                <a:lnTo>
                  <a:pt x="37" y="80"/>
                </a:lnTo>
                <a:lnTo>
                  <a:pt x="38" y="89"/>
                </a:lnTo>
                <a:lnTo>
                  <a:pt x="40" y="98"/>
                </a:lnTo>
                <a:lnTo>
                  <a:pt x="41" y="104"/>
                </a:lnTo>
                <a:lnTo>
                  <a:pt x="42" y="110"/>
                </a:lnTo>
                <a:lnTo>
                  <a:pt x="43" y="119"/>
                </a:lnTo>
                <a:lnTo>
                  <a:pt x="45" y="125"/>
                </a:lnTo>
                <a:lnTo>
                  <a:pt x="46" y="140"/>
                </a:lnTo>
                <a:lnTo>
                  <a:pt x="47" y="150"/>
                </a:lnTo>
                <a:lnTo>
                  <a:pt x="48" y="162"/>
                </a:lnTo>
                <a:lnTo>
                  <a:pt x="50" y="164"/>
                </a:lnTo>
                <a:lnTo>
                  <a:pt x="51" y="164"/>
                </a:lnTo>
                <a:lnTo>
                  <a:pt x="52" y="155"/>
                </a:lnTo>
                <a:lnTo>
                  <a:pt x="53" y="133"/>
                </a:lnTo>
                <a:lnTo>
                  <a:pt x="55" y="115"/>
                </a:lnTo>
                <a:lnTo>
                  <a:pt x="56" y="98"/>
                </a:lnTo>
                <a:lnTo>
                  <a:pt x="57" y="87"/>
                </a:lnTo>
                <a:lnTo>
                  <a:pt x="58" y="80"/>
                </a:lnTo>
                <a:lnTo>
                  <a:pt x="60" y="78"/>
                </a:lnTo>
                <a:lnTo>
                  <a:pt x="61" y="77"/>
                </a:lnTo>
                <a:lnTo>
                  <a:pt x="62" y="77"/>
                </a:lnTo>
                <a:lnTo>
                  <a:pt x="63" y="87"/>
                </a:lnTo>
                <a:lnTo>
                  <a:pt x="65" y="93"/>
                </a:lnTo>
                <a:lnTo>
                  <a:pt x="66" y="102"/>
                </a:lnTo>
                <a:lnTo>
                  <a:pt x="67" y="113"/>
                </a:lnTo>
                <a:lnTo>
                  <a:pt x="68" y="128"/>
                </a:lnTo>
                <a:lnTo>
                  <a:pt x="70" y="139"/>
                </a:lnTo>
                <a:lnTo>
                  <a:pt x="71" y="157"/>
                </a:lnTo>
                <a:lnTo>
                  <a:pt x="72" y="170"/>
                </a:lnTo>
                <a:lnTo>
                  <a:pt x="73" y="182"/>
                </a:lnTo>
                <a:lnTo>
                  <a:pt x="75" y="194"/>
                </a:lnTo>
                <a:lnTo>
                  <a:pt x="76" y="203"/>
                </a:lnTo>
                <a:lnTo>
                  <a:pt x="77" y="210"/>
                </a:lnTo>
                <a:lnTo>
                  <a:pt x="78" y="209"/>
                </a:lnTo>
                <a:lnTo>
                  <a:pt x="80" y="208"/>
                </a:lnTo>
                <a:lnTo>
                  <a:pt x="81" y="204"/>
                </a:lnTo>
                <a:lnTo>
                  <a:pt x="82" y="195"/>
                </a:lnTo>
                <a:lnTo>
                  <a:pt x="83" y="194"/>
                </a:lnTo>
                <a:lnTo>
                  <a:pt x="85" y="189"/>
                </a:lnTo>
                <a:lnTo>
                  <a:pt x="86" y="184"/>
                </a:lnTo>
                <a:lnTo>
                  <a:pt x="87" y="180"/>
                </a:lnTo>
                <a:lnTo>
                  <a:pt x="88" y="173"/>
                </a:lnTo>
                <a:lnTo>
                  <a:pt x="90" y="169"/>
                </a:lnTo>
                <a:lnTo>
                  <a:pt x="91" y="167"/>
                </a:lnTo>
                <a:lnTo>
                  <a:pt x="92" y="169"/>
                </a:lnTo>
                <a:lnTo>
                  <a:pt x="93" y="179"/>
                </a:lnTo>
                <a:lnTo>
                  <a:pt x="95" y="187"/>
                </a:lnTo>
                <a:lnTo>
                  <a:pt x="96" y="195"/>
                </a:lnTo>
                <a:lnTo>
                  <a:pt x="97" y="203"/>
                </a:lnTo>
                <a:lnTo>
                  <a:pt x="98" y="204"/>
                </a:lnTo>
                <a:lnTo>
                  <a:pt x="100" y="198"/>
                </a:lnTo>
                <a:lnTo>
                  <a:pt x="101" y="187"/>
                </a:lnTo>
                <a:lnTo>
                  <a:pt x="102" y="174"/>
                </a:lnTo>
                <a:lnTo>
                  <a:pt x="103" y="164"/>
                </a:lnTo>
                <a:lnTo>
                  <a:pt x="105" y="153"/>
                </a:lnTo>
                <a:lnTo>
                  <a:pt x="106" y="147"/>
                </a:lnTo>
                <a:lnTo>
                  <a:pt x="107" y="142"/>
                </a:lnTo>
                <a:lnTo>
                  <a:pt x="108" y="139"/>
                </a:lnTo>
                <a:lnTo>
                  <a:pt x="110" y="139"/>
                </a:lnTo>
                <a:lnTo>
                  <a:pt x="111" y="143"/>
                </a:lnTo>
                <a:lnTo>
                  <a:pt x="112" y="147"/>
                </a:lnTo>
                <a:lnTo>
                  <a:pt x="113" y="157"/>
                </a:lnTo>
                <a:lnTo>
                  <a:pt x="115" y="160"/>
                </a:lnTo>
                <a:lnTo>
                  <a:pt x="116" y="165"/>
                </a:lnTo>
                <a:lnTo>
                  <a:pt x="117" y="175"/>
                </a:lnTo>
                <a:lnTo>
                  <a:pt x="118" y="184"/>
                </a:lnTo>
                <a:lnTo>
                  <a:pt x="120" y="194"/>
                </a:lnTo>
                <a:lnTo>
                  <a:pt x="121" y="199"/>
                </a:lnTo>
                <a:lnTo>
                  <a:pt x="122" y="205"/>
                </a:lnTo>
                <a:lnTo>
                  <a:pt x="123" y="209"/>
                </a:lnTo>
                <a:lnTo>
                  <a:pt x="125" y="207"/>
                </a:lnTo>
                <a:lnTo>
                  <a:pt x="126" y="204"/>
                </a:lnTo>
                <a:lnTo>
                  <a:pt x="127" y="200"/>
                </a:lnTo>
                <a:lnTo>
                  <a:pt x="128" y="199"/>
                </a:lnTo>
                <a:lnTo>
                  <a:pt x="130" y="197"/>
                </a:lnTo>
                <a:lnTo>
                  <a:pt x="131" y="195"/>
                </a:lnTo>
                <a:lnTo>
                  <a:pt x="132" y="198"/>
                </a:lnTo>
                <a:lnTo>
                  <a:pt x="133" y="195"/>
                </a:lnTo>
                <a:lnTo>
                  <a:pt x="135" y="193"/>
                </a:lnTo>
                <a:lnTo>
                  <a:pt x="136" y="193"/>
                </a:lnTo>
                <a:lnTo>
                  <a:pt x="137" y="192"/>
                </a:lnTo>
                <a:lnTo>
                  <a:pt x="138" y="195"/>
                </a:lnTo>
                <a:lnTo>
                  <a:pt x="140" y="199"/>
                </a:lnTo>
                <a:lnTo>
                  <a:pt x="141" y="203"/>
                </a:lnTo>
                <a:lnTo>
                  <a:pt x="142" y="205"/>
                </a:lnTo>
                <a:lnTo>
                  <a:pt x="143" y="204"/>
                </a:lnTo>
                <a:lnTo>
                  <a:pt x="145" y="203"/>
                </a:lnTo>
                <a:lnTo>
                  <a:pt x="146" y="200"/>
                </a:lnTo>
                <a:lnTo>
                  <a:pt x="147" y="204"/>
                </a:lnTo>
                <a:lnTo>
                  <a:pt x="148" y="205"/>
                </a:lnTo>
                <a:lnTo>
                  <a:pt x="150" y="212"/>
                </a:lnTo>
                <a:lnTo>
                  <a:pt x="151" y="214"/>
                </a:lnTo>
                <a:lnTo>
                  <a:pt x="152" y="217"/>
                </a:lnTo>
                <a:lnTo>
                  <a:pt x="153" y="219"/>
                </a:lnTo>
                <a:lnTo>
                  <a:pt x="155" y="215"/>
                </a:lnTo>
                <a:lnTo>
                  <a:pt x="156" y="217"/>
                </a:lnTo>
                <a:lnTo>
                  <a:pt x="157" y="212"/>
                </a:lnTo>
                <a:lnTo>
                  <a:pt x="158" y="209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3" name="Freeform 215"/>
          <p:cNvSpPr>
            <a:spLocks/>
          </p:cNvSpPr>
          <p:nvPr/>
        </p:nvSpPr>
        <p:spPr bwMode="auto">
          <a:xfrm>
            <a:off x="6572250" y="2198688"/>
            <a:ext cx="560388" cy="138112"/>
          </a:xfrm>
          <a:custGeom>
            <a:avLst/>
            <a:gdLst/>
            <a:ahLst/>
            <a:cxnLst>
              <a:cxn ang="0">
                <a:pos x="3" y="20"/>
              </a:cxn>
              <a:cxn ang="0">
                <a:pos x="7" y="15"/>
              </a:cxn>
              <a:cxn ang="0">
                <a:pos x="10" y="18"/>
              </a:cxn>
              <a:cxn ang="0">
                <a:pos x="14" y="15"/>
              </a:cxn>
              <a:cxn ang="0">
                <a:pos x="18" y="18"/>
              </a:cxn>
              <a:cxn ang="0">
                <a:pos x="22" y="25"/>
              </a:cxn>
              <a:cxn ang="0">
                <a:pos x="25" y="29"/>
              </a:cxn>
              <a:cxn ang="0">
                <a:pos x="29" y="33"/>
              </a:cxn>
              <a:cxn ang="0">
                <a:pos x="33" y="31"/>
              </a:cxn>
              <a:cxn ang="0">
                <a:pos x="37" y="30"/>
              </a:cxn>
              <a:cxn ang="0">
                <a:pos x="40" y="33"/>
              </a:cxn>
              <a:cxn ang="0">
                <a:pos x="44" y="31"/>
              </a:cxn>
              <a:cxn ang="0">
                <a:pos x="48" y="30"/>
              </a:cxn>
              <a:cxn ang="0">
                <a:pos x="52" y="30"/>
              </a:cxn>
              <a:cxn ang="0">
                <a:pos x="55" y="28"/>
              </a:cxn>
              <a:cxn ang="0">
                <a:pos x="59" y="26"/>
              </a:cxn>
              <a:cxn ang="0">
                <a:pos x="63" y="26"/>
              </a:cxn>
              <a:cxn ang="0">
                <a:pos x="67" y="18"/>
              </a:cxn>
              <a:cxn ang="0">
                <a:pos x="70" y="6"/>
              </a:cxn>
              <a:cxn ang="0">
                <a:pos x="74" y="4"/>
              </a:cxn>
              <a:cxn ang="0">
                <a:pos x="78" y="14"/>
              </a:cxn>
              <a:cxn ang="0">
                <a:pos x="82" y="15"/>
              </a:cxn>
              <a:cxn ang="0">
                <a:pos x="85" y="1"/>
              </a:cxn>
              <a:cxn ang="0">
                <a:pos x="89" y="19"/>
              </a:cxn>
              <a:cxn ang="0">
                <a:pos x="93" y="29"/>
              </a:cxn>
              <a:cxn ang="0">
                <a:pos x="97" y="28"/>
              </a:cxn>
              <a:cxn ang="0">
                <a:pos x="100" y="34"/>
              </a:cxn>
              <a:cxn ang="0">
                <a:pos x="104" y="28"/>
              </a:cxn>
              <a:cxn ang="0">
                <a:pos x="108" y="35"/>
              </a:cxn>
              <a:cxn ang="0">
                <a:pos x="112" y="39"/>
              </a:cxn>
              <a:cxn ang="0">
                <a:pos x="115" y="31"/>
              </a:cxn>
              <a:cxn ang="0">
                <a:pos x="119" y="29"/>
              </a:cxn>
              <a:cxn ang="0">
                <a:pos x="123" y="25"/>
              </a:cxn>
              <a:cxn ang="0">
                <a:pos x="127" y="31"/>
              </a:cxn>
              <a:cxn ang="0">
                <a:pos x="130" y="34"/>
              </a:cxn>
              <a:cxn ang="0">
                <a:pos x="134" y="26"/>
              </a:cxn>
              <a:cxn ang="0">
                <a:pos x="138" y="25"/>
              </a:cxn>
              <a:cxn ang="0">
                <a:pos x="142" y="25"/>
              </a:cxn>
              <a:cxn ang="0">
                <a:pos x="145" y="13"/>
              </a:cxn>
              <a:cxn ang="0">
                <a:pos x="149" y="11"/>
              </a:cxn>
              <a:cxn ang="0">
                <a:pos x="153" y="3"/>
              </a:cxn>
              <a:cxn ang="0">
                <a:pos x="157" y="4"/>
              </a:cxn>
            </a:cxnLst>
            <a:rect l="0" t="0" r="r" b="b"/>
            <a:pathLst>
              <a:path w="159" h="39">
                <a:moveTo>
                  <a:pt x="0" y="25"/>
                </a:moveTo>
                <a:lnTo>
                  <a:pt x="2" y="24"/>
                </a:lnTo>
                <a:lnTo>
                  <a:pt x="3" y="20"/>
                </a:lnTo>
                <a:lnTo>
                  <a:pt x="4" y="21"/>
                </a:lnTo>
                <a:lnTo>
                  <a:pt x="5" y="18"/>
                </a:lnTo>
                <a:lnTo>
                  <a:pt x="7" y="15"/>
                </a:lnTo>
                <a:lnTo>
                  <a:pt x="8" y="16"/>
                </a:lnTo>
                <a:lnTo>
                  <a:pt x="9" y="15"/>
                </a:lnTo>
                <a:lnTo>
                  <a:pt x="10" y="18"/>
                </a:lnTo>
                <a:lnTo>
                  <a:pt x="12" y="15"/>
                </a:lnTo>
                <a:lnTo>
                  <a:pt x="13" y="15"/>
                </a:lnTo>
                <a:lnTo>
                  <a:pt x="14" y="15"/>
                </a:lnTo>
                <a:lnTo>
                  <a:pt x="15" y="15"/>
                </a:lnTo>
                <a:lnTo>
                  <a:pt x="17" y="18"/>
                </a:lnTo>
                <a:lnTo>
                  <a:pt x="18" y="18"/>
                </a:lnTo>
                <a:lnTo>
                  <a:pt x="19" y="26"/>
                </a:lnTo>
                <a:lnTo>
                  <a:pt x="20" y="25"/>
                </a:lnTo>
                <a:lnTo>
                  <a:pt x="22" y="25"/>
                </a:lnTo>
                <a:lnTo>
                  <a:pt x="23" y="26"/>
                </a:lnTo>
                <a:lnTo>
                  <a:pt x="24" y="28"/>
                </a:lnTo>
                <a:lnTo>
                  <a:pt x="25" y="29"/>
                </a:lnTo>
                <a:lnTo>
                  <a:pt x="27" y="30"/>
                </a:lnTo>
                <a:lnTo>
                  <a:pt x="28" y="29"/>
                </a:lnTo>
                <a:lnTo>
                  <a:pt x="29" y="33"/>
                </a:lnTo>
                <a:lnTo>
                  <a:pt x="30" y="30"/>
                </a:lnTo>
                <a:lnTo>
                  <a:pt x="32" y="30"/>
                </a:lnTo>
                <a:lnTo>
                  <a:pt x="33" y="31"/>
                </a:lnTo>
                <a:lnTo>
                  <a:pt x="34" y="29"/>
                </a:lnTo>
                <a:lnTo>
                  <a:pt x="35" y="29"/>
                </a:lnTo>
                <a:lnTo>
                  <a:pt x="37" y="30"/>
                </a:lnTo>
                <a:lnTo>
                  <a:pt x="38" y="30"/>
                </a:lnTo>
                <a:lnTo>
                  <a:pt x="39" y="30"/>
                </a:lnTo>
                <a:lnTo>
                  <a:pt x="40" y="33"/>
                </a:lnTo>
                <a:lnTo>
                  <a:pt x="42" y="33"/>
                </a:lnTo>
                <a:lnTo>
                  <a:pt x="43" y="34"/>
                </a:lnTo>
                <a:lnTo>
                  <a:pt x="44" y="31"/>
                </a:lnTo>
                <a:lnTo>
                  <a:pt x="45" y="30"/>
                </a:lnTo>
                <a:lnTo>
                  <a:pt x="47" y="31"/>
                </a:lnTo>
                <a:lnTo>
                  <a:pt x="48" y="30"/>
                </a:lnTo>
                <a:lnTo>
                  <a:pt x="49" y="30"/>
                </a:lnTo>
                <a:lnTo>
                  <a:pt x="50" y="28"/>
                </a:lnTo>
                <a:lnTo>
                  <a:pt x="52" y="30"/>
                </a:lnTo>
                <a:lnTo>
                  <a:pt x="53" y="30"/>
                </a:lnTo>
                <a:lnTo>
                  <a:pt x="54" y="28"/>
                </a:lnTo>
                <a:lnTo>
                  <a:pt x="55" y="28"/>
                </a:lnTo>
                <a:lnTo>
                  <a:pt x="57" y="26"/>
                </a:lnTo>
                <a:lnTo>
                  <a:pt x="58" y="25"/>
                </a:lnTo>
                <a:lnTo>
                  <a:pt x="59" y="26"/>
                </a:lnTo>
                <a:lnTo>
                  <a:pt x="60" y="23"/>
                </a:lnTo>
                <a:lnTo>
                  <a:pt x="62" y="24"/>
                </a:lnTo>
                <a:lnTo>
                  <a:pt x="63" y="26"/>
                </a:lnTo>
                <a:lnTo>
                  <a:pt x="64" y="24"/>
                </a:lnTo>
                <a:lnTo>
                  <a:pt x="65" y="20"/>
                </a:lnTo>
                <a:lnTo>
                  <a:pt x="67" y="18"/>
                </a:lnTo>
                <a:lnTo>
                  <a:pt x="68" y="13"/>
                </a:lnTo>
                <a:lnTo>
                  <a:pt x="69" y="8"/>
                </a:lnTo>
                <a:lnTo>
                  <a:pt x="70" y="6"/>
                </a:lnTo>
                <a:lnTo>
                  <a:pt x="72" y="5"/>
                </a:lnTo>
                <a:lnTo>
                  <a:pt x="73" y="3"/>
                </a:lnTo>
                <a:lnTo>
                  <a:pt x="74" y="4"/>
                </a:lnTo>
                <a:lnTo>
                  <a:pt x="75" y="8"/>
                </a:lnTo>
                <a:lnTo>
                  <a:pt x="77" y="10"/>
                </a:lnTo>
                <a:lnTo>
                  <a:pt x="78" y="14"/>
                </a:lnTo>
                <a:lnTo>
                  <a:pt x="79" y="24"/>
                </a:lnTo>
                <a:lnTo>
                  <a:pt x="80" y="23"/>
                </a:lnTo>
                <a:lnTo>
                  <a:pt x="82" y="15"/>
                </a:lnTo>
                <a:lnTo>
                  <a:pt x="83" y="15"/>
                </a:lnTo>
                <a:lnTo>
                  <a:pt x="84" y="3"/>
                </a:lnTo>
                <a:lnTo>
                  <a:pt x="85" y="1"/>
                </a:lnTo>
                <a:lnTo>
                  <a:pt x="87" y="15"/>
                </a:lnTo>
                <a:lnTo>
                  <a:pt x="88" y="14"/>
                </a:lnTo>
                <a:lnTo>
                  <a:pt x="89" y="19"/>
                </a:lnTo>
                <a:lnTo>
                  <a:pt x="90" y="21"/>
                </a:lnTo>
                <a:lnTo>
                  <a:pt x="92" y="25"/>
                </a:lnTo>
                <a:lnTo>
                  <a:pt x="93" y="29"/>
                </a:lnTo>
                <a:lnTo>
                  <a:pt x="94" y="26"/>
                </a:lnTo>
                <a:lnTo>
                  <a:pt x="95" y="29"/>
                </a:lnTo>
                <a:lnTo>
                  <a:pt x="97" y="28"/>
                </a:lnTo>
                <a:lnTo>
                  <a:pt x="98" y="34"/>
                </a:lnTo>
                <a:lnTo>
                  <a:pt x="99" y="34"/>
                </a:lnTo>
                <a:lnTo>
                  <a:pt x="100" y="34"/>
                </a:lnTo>
                <a:lnTo>
                  <a:pt x="102" y="30"/>
                </a:lnTo>
                <a:lnTo>
                  <a:pt x="103" y="30"/>
                </a:lnTo>
                <a:lnTo>
                  <a:pt x="104" y="28"/>
                </a:lnTo>
                <a:lnTo>
                  <a:pt x="105" y="31"/>
                </a:lnTo>
                <a:lnTo>
                  <a:pt x="107" y="34"/>
                </a:lnTo>
                <a:lnTo>
                  <a:pt x="108" y="35"/>
                </a:lnTo>
                <a:lnTo>
                  <a:pt x="109" y="34"/>
                </a:lnTo>
                <a:lnTo>
                  <a:pt x="110" y="36"/>
                </a:lnTo>
                <a:lnTo>
                  <a:pt x="112" y="39"/>
                </a:lnTo>
                <a:lnTo>
                  <a:pt x="113" y="39"/>
                </a:lnTo>
                <a:lnTo>
                  <a:pt x="114" y="34"/>
                </a:lnTo>
                <a:lnTo>
                  <a:pt x="115" y="31"/>
                </a:lnTo>
                <a:lnTo>
                  <a:pt x="117" y="30"/>
                </a:lnTo>
                <a:lnTo>
                  <a:pt x="118" y="30"/>
                </a:lnTo>
                <a:lnTo>
                  <a:pt x="119" y="29"/>
                </a:lnTo>
                <a:lnTo>
                  <a:pt x="120" y="26"/>
                </a:lnTo>
                <a:lnTo>
                  <a:pt x="122" y="26"/>
                </a:lnTo>
                <a:lnTo>
                  <a:pt x="123" y="25"/>
                </a:lnTo>
                <a:lnTo>
                  <a:pt x="124" y="26"/>
                </a:lnTo>
                <a:lnTo>
                  <a:pt x="125" y="30"/>
                </a:lnTo>
                <a:lnTo>
                  <a:pt x="127" y="31"/>
                </a:lnTo>
                <a:lnTo>
                  <a:pt x="128" y="34"/>
                </a:lnTo>
                <a:lnTo>
                  <a:pt x="129" y="35"/>
                </a:lnTo>
                <a:lnTo>
                  <a:pt x="130" y="34"/>
                </a:lnTo>
                <a:lnTo>
                  <a:pt x="132" y="34"/>
                </a:lnTo>
                <a:lnTo>
                  <a:pt x="133" y="28"/>
                </a:lnTo>
                <a:lnTo>
                  <a:pt x="134" y="26"/>
                </a:lnTo>
                <a:lnTo>
                  <a:pt x="135" y="26"/>
                </a:lnTo>
                <a:lnTo>
                  <a:pt x="137" y="21"/>
                </a:lnTo>
                <a:lnTo>
                  <a:pt x="138" y="25"/>
                </a:lnTo>
                <a:lnTo>
                  <a:pt x="139" y="24"/>
                </a:lnTo>
                <a:lnTo>
                  <a:pt x="140" y="26"/>
                </a:lnTo>
                <a:lnTo>
                  <a:pt x="142" y="25"/>
                </a:lnTo>
                <a:lnTo>
                  <a:pt x="143" y="21"/>
                </a:lnTo>
                <a:lnTo>
                  <a:pt x="144" y="18"/>
                </a:lnTo>
                <a:lnTo>
                  <a:pt x="145" y="13"/>
                </a:lnTo>
                <a:lnTo>
                  <a:pt x="147" y="10"/>
                </a:lnTo>
                <a:lnTo>
                  <a:pt x="148" y="11"/>
                </a:lnTo>
                <a:lnTo>
                  <a:pt x="149" y="11"/>
                </a:lnTo>
                <a:lnTo>
                  <a:pt x="150" y="10"/>
                </a:lnTo>
                <a:lnTo>
                  <a:pt x="152" y="6"/>
                </a:lnTo>
                <a:lnTo>
                  <a:pt x="153" y="3"/>
                </a:lnTo>
                <a:lnTo>
                  <a:pt x="154" y="0"/>
                </a:lnTo>
                <a:lnTo>
                  <a:pt x="155" y="0"/>
                </a:lnTo>
                <a:lnTo>
                  <a:pt x="157" y="4"/>
                </a:lnTo>
                <a:lnTo>
                  <a:pt x="158" y="5"/>
                </a:lnTo>
                <a:lnTo>
                  <a:pt x="159" y="8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154" name="Freeform 216"/>
          <p:cNvSpPr>
            <a:spLocks/>
          </p:cNvSpPr>
          <p:nvPr/>
        </p:nvSpPr>
        <p:spPr bwMode="auto">
          <a:xfrm>
            <a:off x="7132638" y="1927225"/>
            <a:ext cx="401637" cy="392113"/>
          </a:xfrm>
          <a:custGeom>
            <a:avLst/>
            <a:gdLst/>
            <a:ahLst/>
            <a:cxnLst>
              <a:cxn ang="0">
                <a:pos x="1" y="82"/>
              </a:cxn>
              <a:cxn ang="0">
                <a:pos x="4" y="86"/>
              </a:cxn>
              <a:cxn ang="0">
                <a:pos x="6" y="81"/>
              </a:cxn>
              <a:cxn ang="0">
                <a:pos x="9" y="76"/>
              </a:cxn>
              <a:cxn ang="0">
                <a:pos x="11" y="72"/>
              </a:cxn>
              <a:cxn ang="0">
                <a:pos x="14" y="72"/>
              </a:cxn>
              <a:cxn ang="0">
                <a:pos x="16" y="72"/>
              </a:cxn>
              <a:cxn ang="0">
                <a:pos x="19" y="71"/>
              </a:cxn>
              <a:cxn ang="0">
                <a:pos x="21" y="71"/>
              </a:cxn>
              <a:cxn ang="0">
                <a:pos x="24" y="76"/>
              </a:cxn>
              <a:cxn ang="0">
                <a:pos x="26" y="77"/>
              </a:cxn>
              <a:cxn ang="0">
                <a:pos x="29" y="85"/>
              </a:cxn>
              <a:cxn ang="0">
                <a:pos x="31" y="87"/>
              </a:cxn>
              <a:cxn ang="0">
                <a:pos x="34" y="75"/>
              </a:cxn>
              <a:cxn ang="0">
                <a:pos x="36" y="63"/>
              </a:cxn>
              <a:cxn ang="0">
                <a:pos x="39" y="51"/>
              </a:cxn>
              <a:cxn ang="0">
                <a:pos x="41" y="37"/>
              </a:cxn>
              <a:cxn ang="0">
                <a:pos x="44" y="31"/>
              </a:cxn>
              <a:cxn ang="0">
                <a:pos x="46" y="43"/>
              </a:cxn>
              <a:cxn ang="0">
                <a:pos x="49" y="66"/>
              </a:cxn>
              <a:cxn ang="0">
                <a:pos x="51" y="90"/>
              </a:cxn>
              <a:cxn ang="0">
                <a:pos x="54" y="111"/>
              </a:cxn>
              <a:cxn ang="0">
                <a:pos x="56" y="101"/>
              </a:cxn>
              <a:cxn ang="0">
                <a:pos x="59" y="96"/>
              </a:cxn>
              <a:cxn ang="0">
                <a:pos x="61" y="93"/>
              </a:cxn>
              <a:cxn ang="0">
                <a:pos x="64" y="92"/>
              </a:cxn>
              <a:cxn ang="0">
                <a:pos x="66" y="90"/>
              </a:cxn>
              <a:cxn ang="0">
                <a:pos x="69" y="81"/>
              </a:cxn>
              <a:cxn ang="0">
                <a:pos x="71" y="73"/>
              </a:cxn>
              <a:cxn ang="0">
                <a:pos x="74" y="51"/>
              </a:cxn>
              <a:cxn ang="0">
                <a:pos x="76" y="31"/>
              </a:cxn>
              <a:cxn ang="0">
                <a:pos x="79" y="17"/>
              </a:cxn>
              <a:cxn ang="0">
                <a:pos x="81" y="13"/>
              </a:cxn>
              <a:cxn ang="0">
                <a:pos x="84" y="6"/>
              </a:cxn>
              <a:cxn ang="0">
                <a:pos x="86" y="5"/>
              </a:cxn>
              <a:cxn ang="0">
                <a:pos x="89" y="1"/>
              </a:cxn>
              <a:cxn ang="0">
                <a:pos x="91" y="2"/>
              </a:cxn>
              <a:cxn ang="0">
                <a:pos x="94" y="5"/>
              </a:cxn>
              <a:cxn ang="0">
                <a:pos x="96" y="8"/>
              </a:cxn>
              <a:cxn ang="0">
                <a:pos x="99" y="22"/>
              </a:cxn>
              <a:cxn ang="0">
                <a:pos x="101" y="35"/>
              </a:cxn>
              <a:cxn ang="0">
                <a:pos x="104" y="42"/>
              </a:cxn>
              <a:cxn ang="0">
                <a:pos x="106" y="32"/>
              </a:cxn>
              <a:cxn ang="0">
                <a:pos x="109" y="18"/>
              </a:cxn>
              <a:cxn ang="0">
                <a:pos x="111" y="8"/>
              </a:cxn>
              <a:cxn ang="0">
                <a:pos x="114" y="0"/>
              </a:cxn>
            </a:cxnLst>
            <a:rect l="0" t="0" r="r" b="b"/>
            <a:pathLst>
              <a:path w="114" h="111">
                <a:moveTo>
                  <a:pt x="0" y="85"/>
                </a:moveTo>
                <a:lnTo>
                  <a:pt x="1" y="82"/>
                </a:lnTo>
                <a:lnTo>
                  <a:pt x="3" y="83"/>
                </a:lnTo>
                <a:lnTo>
                  <a:pt x="4" y="86"/>
                </a:lnTo>
                <a:lnTo>
                  <a:pt x="5" y="83"/>
                </a:lnTo>
                <a:lnTo>
                  <a:pt x="6" y="81"/>
                </a:lnTo>
                <a:lnTo>
                  <a:pt x="8" y="77"/>
                </a:lnTo>
                <a:lnTo>
                  <a:pt x="9" y="76"/>
                </a:lnTo>
                <a:lnTo>
                  <a:pt x="10" y="73"/>
                </a:lnTo>
                <a:lnTo>
                  <a:pt x="11" y="72"/>
                </a:lnTo>
                <a:lnTo>
                  <a:pt x="13" y="75"/>
                </a:lnTo>
                <a:lnTo>
                  <a:pt x="14" y="72"/>
                </a:lnTo>
                <a:lnTo>
                  <a:pt x="15" y="71"/>
                </a:lnTo>
                <a:lnTo>
                  <a:pt x="16" y="72"/>
                </a:lnTo>
                <a:lnTo>
                  <a:pt x="18" y="70"/>
                </a:lnTo>
                <a:lnTo>
                  <a:pt x="19" y="71"/>
                </a:lnTo>
                <a:lnTo>
                  <a:pt x="20" y="70"/>
                </a:lnTo>
                <a:lnTo>
                  <a:pt x="21" y="71"/>
                </a:lnTo>
                <a:lnTo>
                  <a:pt x="23" y="75"/>
                </a:lnTo>
                <a:lnTo>
                  <a:pt x="24" y="76"/>
                </a:lnTo>
                <a:lnTo>
                  <a:pt x="25" y="76"/>
                </a:lnTo>
                <a:lnTo>
                  <a:pt x="26" y="77"/>
                </a:lnTo>
                <a:lnTo>
                  <a:pt x="28" y="81"/>
                </a:lnTo>
                <a:lnTo>
                  <a:pt x="29" y="85"/>
                </a:lnTo>
                <a:lnTo>
                  <a:pt x="30" y="88"/>
                </a:lnTo>
                <a:lnTo>
                  <a:pt x="31" y="87"/>
                </a:lnTo>
                <a:lnTo>
                  <a:pt x="33" y="82"/>
                </a:lnTo>
                <a:lnTo>
                  <a:pt x="34" y="75"/>
                </a:lnTo>
                <a:lnTo>
                  <a:pt x="35" y="68"/>
                </a:lnTo>
                <a:lnTo>
                  <a:pt x="36" y="63"/>
                </a:lnTo>
                <a:lnTo>
                  <a:pt x="38" y="58"/>
                </a:lnTo>
                <a:lnTo>
                  <a:pt x="39" y="51"/>
                </a:lnTo>
                <a:lnTo>
                  <a:pt x="40" y="43"/>
                </a:lnTo>
                <a:lnTo>
                  <a:pt x="41" y="37"/>
                </a:lnTo>
                <a:lnTo>
                  <a:pt x="43" y="31"/>
                </a:lnTo>
                <a:lnTo>
                  <a:pt x="44" y="31"/>
                </a:lnTo>
                <a:lnTo>
                  <a:pt x="45" y="35"/>
                </a:lnTo>
                <a:lnTo>
                  <a:pt x="46" y="43"/>
                </a:lnTo>
                <a:lnTo>
                  <a:pt x="48" y="52"/>
                </a:lnTo>
                <a:lnTo>
                  <a:pt x="49" y="66"/>
                </a:lnTo>
                <a:lnTo>
                  <a:pt x="50" y="81"/>
                </a:lnTo>
                <a:lnTo>
                  <a:pt x="51" y="90"/>
                </a:lnTo>
                <a:lnTo>
                  <a:pt x="53" y="101"/>
                </a:lnTo>
                <a:lnTo>
                  <a:pt x="54" y="111"/>
                </a:lnTo>
                <a:lnTo>
                  <a:pt x="55" y="107"/>
                </a:lnTo>
                <a:lnTo>
                  <a:pt x="56" y="101"/>
                </a:lnTo>
                <a:lnTo>
                  <a:pt x="58" y="98"/>
                </a:lnTo>
                <a:lnTo>
                  <a:pt x="59" y="96"/>
                </a:lnTo>
                <a:lnTo>
                  <a:pt x="60" y="96"/>
                </a:lnTo>
                <a:lnTo>
                  <a:pt x="61" y="93"/>
                </a:lnTo>
                <a:lnTo>
                  <a:pt x="63" y="93"/>
                </a:lnTo>
                <a:lnTo>
                  <a:pt x="64" y="92"/>
                </a:lnTo>
                <a:lnTo>
                  <a:pt x="65" y="92"/>
                </a:lnTo>
                <a:lnTo>
                  <a:pt x="66" y="90"/>
                </a:lnTo>
                <a:lnTo>
                  <a:pt x="68" y="83"/>
                </a:lnTo>
                <a:lnTo>
                  <a:pt x="69" y="81"/>
                </a:lnTo>
                <a:lnTo>
                  <a:pt x="70" y="80"/>
                </a:lnTo>
                <a:lnTo>
                  <a:pt x="71" y="73"/>
                </a:lnTo>
                <a:lnTo>
                  <a:pt x="73" y="63"/>
                </a:lnTo>
                <a:lnTo>
                  <a:pt x="74" y="51"/>
                </a:lnTo>
                <a:lnTo>
                  <a:pt x="75" y="42"/>
                </a:lnTo>
                <a:lnTo>
                  <a:pt x="76" y="31"/>
                </a:lnTo>
                <a:lnTo>
                  <a:pt x="78" y="22"/>
                </a:lnTo>
                <a:lnTo>
                  <a:pt x="79" y="17"/>
                </a:lnTo>
                <a:lnTo>
                  <a:pt x="80" y="13"/>
                </a:lnTo>
                <a:lnTo>
                  <a:pt x="81" y="13"/>
                </a:lnTo>
                <a:lnTo>
                  <a:pt x="83" y="10"/>
                </a:lnTo>
                <a:lnTo>
                  <a:pt x="84" y="6"/>
                </a:lnTo>
                <a:lnTo>
                  <a:pt x="85" y="6"/>
                </a:lnTo>
                <a:lnTo>
                  <a:pt x="86" y="5"/>
                </a:lnTo>
                <a:lnTo>
                  <a:pt x="88" y="1"/>
                </a:lnTo>
                <a:lnTo>
                  <a:pt x="89" y="1"/>
                </a:lnTo>
                <a:lnTo>
                  <a:pt x="90" y="0"/>
                </a:lnTo>
                <a:lnTo>
                  <a:pt x="91" y="2"/>
                </a:lnTo>
                <a:lnTo>
                  <a:pt x="93" y="5"/>
                </a:lnTo>
                <a:lnTo>
                  <a:pt x="94" y="5"/>
                </a:lnTo>
                <a:lnTo>
                  <a:pt x="95" y="5"/>
                </a:lnTo>
                <a:lnTo>
                  <a:pt x="96" y="8"/>
                </a:lnTo>
                <a:lnTo>
                  <a:pt x="98" y="16"/>
                </a:lnTo>
                <a:lnTo>
                  <a:pt x="99" y="22"/>
                </a:lnTo>
                <a:lnTo>
                  <a:pt x="100" y="27"/>
                </a:lnTo>
                <a:lnTo>
                  <a:pt x="101" y="35"/>
                </a:lnTo>
                <a:lnTo>
                  <a:pt x="103" y="42"/>
                </a:lnTo>
                <a:lnTo>
                  <a:pt x="104" y="42"/>
                </a:lnTo>
                <a:lnTo>
                  <a:pt x="105" y="41"/>
                </a:lnTo>
                <a:lnTo>
                  <a:pt x="106" y="32"/>
                </a:lnTo>
                <a:lnTo>
                  <a:pt x="108" y="23"/>
                </a:lnTo>
                <a:lnTo>
                  <a:pt x="109" y="18"/>
                </a:lnTo>
                <a:lnTo>
                  <a:pt x="110" y="10"/>
                </a:lnTo>
                <a:lnTo>
                  <a:pt x="111" y="8"/>
                </a:lnTo>
                <a:lnTo>
                  <a:pt x="113" y="0"/>
                </a:lnTo>
                <a:lnTo>
                  <a:pt x="114" y="0"/>
                </a:lnTo>
              </a:path>
            </a:pathLst>
          </a:custGeom>
          <a:noFill/>
          <a:ln w="28575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/>
          <a:lstStyle/>
          <a:p>
            <a:pPr algn="ctr" eaLnBrk="1" hangingPunct="1">
              <a:defRPr/>
            </a:pPr>
            <a:endParaRPr lang="en-US" sz="6600">
              <a:cs typeface="Times New Roman" pitchFamily="18" charset="0"/>
            </a:endParaRPr>
          </a:p>
        </p:txBody>
      </p:sp>
      <p:sp>
        <p:nvSpPr>
          <p:cNvPr id="95296" name="Rectangle 218"/>
          <p:cNvSpPr>
            <a:spLocks noChangeArrowheads="1"/>
          </p:cNvSpPr>
          <p:nvPr/>
        </p:nvSpPr>
        <p:spPr bwMode="auto">
          <a:xfrm>
            <a:off x="4051300" y="2543175"/>
            <a:ext cx="9715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Frequency (Hz)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5297" name="Rectangle 219"/>
          <p:cNvSpPr>
            <a:spLocks noChangeArrowheads="1"/>
          </p:cNvSpPr>
          <p:nvPr/>
        </p:nvSpPr>
        <p:spPr bwMode="auto">
          <a:xfrm rot="-5400000">
            <a:off x="363538" y="1493838"/>
            <a:ext cx="325437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|Y(f)|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grpSp>
        <p:nvGrpSpPr>
          <p:cNvPr id="95298" name="Group 170"/>
          <p:cNvGrpSpPr>
            <a:grpSpLocks/>
          </p:cNvGrpSpPr>
          <p:nvPr/>
        </p:nvGrpSpPr>
        <p:grpSpPr bwMode="auto">
          <a:xfrm>
            <a:off x="1603375" y="1266825"/>
            <a:ext cx="2236788" cy="1044575"/>
            <a:chOff x="1536981" y="4029820"/>
            <a:chExt cx="2236176" cy="1376928"/>
          </a:xfrm>
        </p:grpSpPr>
        <p:sp>
          <p:nvSpPr>
            <p:cNvPr id="95363" name="Freeform 205"/>
            <p:cNvSpPr>
              <a:spLocks/>
            </p:cNvSpPr>
            <p:nvPr/>
          </p:nvSpPr>
          <p:spPr bwMode="auto">
            <a:xfrm>
              <a:off x="1536981" y="5283492"/>
              <a:ext cx="559926" cy="123256"/>
            </a:xfrm>
            <a:custGeom>
              <a:avLst/>
              <a:gdLst>
                <a:gd name="T0" fmla="*/ 2147483646 w 159"/>
                <a:gd name="T1" fmla="*/ 2147483646 h 35"/>
                <a:gd name="T2" fmla="*/ 2147483646 w 159"/>
                <a:gd name="T3" fmla="*/ 2147483646 h 35"/>
                <a:gd name="T4" fmla="*/ 2147483646 w 159"/>
                <a:gd name="T5" fmla="*/ 2147483646 h 35"/>
                <a:gd name="T6" fmla="*/ 2147483646 w 159"/>
                <a:gd name="T7" fmla="*/ 2147483646 h 35"/>
                <a:gd name="T8" fmla="*/ 2147483646 w 159"/>
                <a:gd name="T9" fmla="*/ 2147483646 h 35"/>
                <a:gd name="T10" fmla="*/ 2147483646 w 159"/>
                <a:gd name="T11" fmla="*/ 2147483646 h 35"/>
                <a:gd name="T12" fmla="*/ 2147483646 w 159"/>
                <a:gd name="T13" fmla="*/ 2147483646 h 35"/>
                <a:gd name="T14" fmla="*/ 2147483646 w 159"/>
                <a:gd name="T15" fmla="*/ 2147483646 h 35"/>
                <a:gd name="T16" fmla="*/ 2147483646 w 159"/>
                <a:gd name="T17" fmla="*/ 2147483646 h 35"/>
                <a:gd name="T18" fmla="*/ 2147483646 w 159"/>
                <a:gd name="T19" fmla="*/ 2147483646 h 35"/>
                <a:gd name="T20" fmla="*/ 2147483646 w 159"/>
                <a:gd name="T21" fmla="*/ 2147483646 h 35"/>
                <a:gd name="T22" fmla="*/ 2147483646 w 159"/>
                <a:gd name="T23" fmla="*/ 2147483646 h 35"/>
                <a:gd name="T24" fmla="*/ 2147483646 w 159"/>
                <a:gd name="T25" fmla="*/ 2147483646 h 35"/>
                <a:gd name="T26" fmla="*/ 2147483646 w 159"/>
                <a:gd name="T27" fmla="*/ 2147483646 h 35"/>
                <a:gd name="T28" fmla="*/ 2147483646 w 159"/>
                <a:gd name="T29" fmla="*/ 2147483646 h 35"/>
                <a:gd name="T30" fmla="*/ 2147483646 w 159"/>
                <a:gd name="T31" fmla="*/ 2147483646 h 35"/>
                <a:gd name="T32" fmla="*/ 2147483646 w 159"/>
                <a:gd name="T33" fmla="*/ 2147483646 h 35"/>
                <a:gd name="T34" fmla="*/ 2147483646 w 159"/>
                <a:gd name="T35" fmla="*/ 2147483646 h 35"/>
                <a:gd name="T36" fmla="*/ 2147483646 w 159"/>
                <a:gd name="T37" fmla="*/ 2147483646 h 35"/>
                <a:gd name="T38" fmla="*/ 2147483646 w 159"/>
                <a:gd name="T39" fmla="*/ 2147483646 h 35"/>
                <a:gd name="T40" fmla="*/ 2147483646 w 159"/>
                <a:gd name="T41" fmla="*/ 2147483646 h 35"/>
                <a:gd name="T42" fmla="*/ 2147483646 w 159"/>
                <a:gd name="T43" fmla="*/ 2147483646 h 35"/>
                <a:gd name="T44" fmla="*/ 2147483646 w 159"/>
                <a:gd name="T45" fmla="*/ 2147483646 h 35"/>
                <a:gd name="T46" fmla="*/ 2147483646 w 159"/>
                <a:gd name="T47" fmla="*/ 2147483646 h 35"/>
                <a:gd name="T48" fmla="*/ 2147483646 w 159"/>
                <a:gd name="T49" fmla="*/ 2147483646 h 35"/>
                <a:gd name="T50" fmla="*/ 2147483646 w 159"/>
                <a:gd name="T51" fmla="*/ 2147483646 h 35"/>
                <a:gd name="T52" fmla="*/ 2147483646 w 159"/>
                <a:gd name="T53" fmla="*/ 2147483646 h 35"/>
                <a:gd name="T54" fmla="*/ 2147483646 w 159"/>
                <a:gd name="T55" fmla="*/ 2147483646 h 35"/>
                <a:gd name="T56" fmla="*/ 2147483646 w 159"/>
                <a:gd name="T57" fmla="*/ 2147483646 h 35"/>
                <a:gd name="T58" fmla="*/ 2147483646 w 159"/>
                <a:gd name="T59" fmla="*/ 2147483646 h 35"/>
                <a:gd name="T60" fmla="*/ 2147483646 w 159"/>
                <a:gd name="T61" fmla="*/ 2147483646 h 35"/>
                <a:gd name="T62" fmla="*/ 2147483646 w 159"/>
                <a:gd name="T63" fmla="*/ 2147483646 h 35"/>
                <a:gd name="T64" fmla="*/ 2147483646 w 159"/>
                <a:gd name="T65" fmla="*/ 2147483646 h 35"/>
                <a:gd name="T66" fmla="*/ 2147483646 w 159"/>
                <a:gd name="T67" fmla="*/ 2147483646 h 35"/>
                <a:gd name="T68" fmla="*/ 2147483646 w 159"/>
                <a:gd name="T69" fmla="*/ 2147483646 h 35"/>
                <a:gd name="T70" fmla="*/ 2147483646 w 159"/>
                <a:gd name="T71" fmla="*/ 2147483646 h 35"/>
                <a:gd name="T72" fmla="*/ 2147483646 w 159"/>
                <a:gd name="T73" fmla="*/ 2147483646 h 35"/>
                <a:gd name="T74" fmla="*/ 2147483646 w 159"/>
                <a:gd name="T75" fmla="*/ 2147483646 h 35"/>
                <a:gd name="T76" fmla="*/ 2147483646 w 159"/>
                <a:gd name="T77" fmla="*/ 2147483646 h 35"/>
                <a:gd name="T78" fmla="*/ 2147483646 w 159"/>
                <a:gd name="T79" fmla="*/ 2147483646 h 35"/>
                <a:gd name="T80" fmla="*/ 2147483646 w 159"/>
                <a:gd name="T81" fmla="*/ 2147483646 h 35"/>
                <a:gd name="T82" fmla="*/ 2147483646 w 159"/>
                <a:gd name="T83" fmla="*/ 2147483646 h 3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9"/>
                <a:gd name="T127" fmla="*/ 0 h 35"/>
                <a:gd name="T128" fmla="*/ 159 w 159"/>
                <a:gd name="T129" fmla="*/ 35 h 3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9" h="35">
                  <a:moveTo>
                    <a:pt x="0" y="34"/>
                  </a:moveTo>
                  <a:lnTo>
                    <a:pt x="2" y="34"/>
                  </a:lnTo>
                  <a:lnTo>
                    <a:pt x="3" y="35"/>
                  </a:lnTo>
                  <a:lnTo>
                    <a:pt x="4" y="33"/>
                  </a:lnTo>
                  <a:lnTo>
                    <a:pt x="5" y="31"/>
                  </a:lnTo>
                  <a:lnTo>
                    <a:pt x="7" y="29"/>
                  </a:lnTo>
                  <a:lnTo>
                    <a:pt x="8" y="31"/>
                  </a:lnTo>
                  <a:lnTo>
                    <a:pt x="9" y="30"/>
                  </a:lnTo>
                  <a:lnTo>
                    <a:pt x="10" y="31"/>
                  </a:lnTo>
                  <a:lnTo>
                    <a:pt x="12" y="34"/>
                  </a:lnTo>
                  <a:lnTo>
                    <a:pt x="13" y="34"/>
                  </a:lnTo>
                  <a:lnTo>
                    <a:pt x="14" y="33"/>
                  </a:lnTo>
                  <a:lnTo>
                    <a:pt x="15" y="30"/>
                  </a:lnTo>
                  <a:lnTo>
                    <a:pt x="17" y="31"/>
                  </a:lnTo>
                  <a:lnTo>
                    <a:pt x="18" y="33"/>
                  </a:lnTo>
                  <a:lnTo>
                    <a:pt x="19" y="30"/>
                  </a:lnTo>
                  <a:lnTo>
                    <a:pt x="20" y="33"/>
                  </a:lnTo>
                  <a:lnTo>
                    <a:pt x="22" y="33"/>
                  </a:lnTo>
                  <a:lnTo>
                    <a:pt x="23" y="33"/>
                  </a:lnTo>
                  <a:lnTo>
                    <a:pt x="24" y="30"/>
                  </a:lnTo>
                  <a:lnTo>
                    <a:pt x="25" y="33"/>
                  </a:lnTo>
                  <a:lnTo>
                    <a:pt x="27" y="35"/>
                  </a:lnTo>
                  <a:lnTo>
                    <a:pt x="28" y="34"/>
                  </a:lnTo>
                  <a:lnTo>
                    <a:pt x="29" y="33"/>
                  </a:lnTo>
                  <a:lnTo>
                    <a:pt x="30" y="31"/>
                  </a:lnTo>
                  <a:lnTo>
                    <a:pt x="32" y="34"/>
                  </a:lnTo>
                  <a:lnTo>
                    <a:pt x="33" y="31"/>
                  </a:lnTo>
                  <a:lnTo>
                    <a:pt x="34" y="31"/>
                  </a:lnTo>
                  <a:lnTo>
                    <a:pt x="35" y="29"/>
                  </a:lnTo>
                  <a:lnTo>
                    <a:pt x="37" y="29"/>
                  </a:lnTo>
                  <a:lnTo>
                    <a:pt x="38" y="35"/>
                  </a:lnTo>
                  <a:lnTo>
                    <a:pt x="39" y="30"/>
                  </a:lnTo>
                  <a:lnTo>
                    <a:pt x="40" y="30"/>
                  </a:lnTo>
                  <a:lnTo>
                    <a:pt x="42" y="30"/>
                  </a:lnTo>
                  <a:lnTo>
                    <a:pt x="43" y="31"/>
                  </a:lnTo>
                  <a:lnTo>
                    <a:pt x="44" y="33"/>
                  </a:lnTo>
                  <a:lnTo>
                    <a:pt x="45" y="34"/>
                  </a:lnTo>
                  <a:lnTo>
                    <a:pt x="47" y="33"/>
                  </a:lnTo>
                  <a:lnTo>
                    <a:pt x="48" y="31"/>
                  </a:lnTo>
                  <a:lnTo>
                    <a:pt x="49" y="29"/>
                  </a:lnTo>
                  <a:lnTo>
                    <a:pt x="50" y="26"/>
                  </a:lnTo>
                  <a:lnTo>
                    <a:pt x="52" y="28"/>
                  </a:lnTo>
                  <a:lnTo>
                    <a:pt x="53" y="25"/>
                  </a:lnTo>
                  <a:lnTo>
                    <a:pt x="54" y="28"/>
                  </a:lnTo>
                  <a:lnTo>
                    <a:pt x="55" y="26"/>
                  </a:lnTo>
                  <a:lnTo>
                    <a:pt x="57" y="29"/>
                  </a:lnTo>
                  <a:lnTo>
                    <a:pt x="58" y="31"/>
                  </a:lnTo>
                  <a:lnTo>
                    <a:pt x="59" y="29"/>
                  </a:lnTo>
                  <a:lnTo>
                    <a:pt x="60" y="26"/>
                  </a:lnTo>
                  <a:lnTo>
                    <a:pt x="62" y="16"/>
                  </a:lnTo>
                  <a:lnTo>
                    <a:pt x="63" y="28"/>
                  </a:lnTo>
                  <a:lnTo>
                    <a:pt x="64" y="0"/>
                  </a:lnTo>
                  <a:lnTo>
                    <a:pt x="65" y="6"/>
                  </a:lnTo>
                  <a:lnTo>
                    <a:pt x="67" y="31"/>
                  </a:lnTo>
                  <a:lnTo>
                    <a:pt x="68" y="30"/>
                  </a:lnTo>
                  <a:lnTo>
                    <a:pt x="69" y="31"/>
                  </a:lnTo>
                  <a:lnTo>
                    <a:pt x="70" y="33"/>
                  </a:lnTo>
                  <a:lnTo>
                    <a:pt x="72" y="30"/>
                  </a:lnTo>
                  <a:lnTo>
                    <a:pt x="73" y="29"/>
                  </a:lnTo>
                  <a:lnTo>
                    <a:pt x="74" y="25"/>
                  </a:lnTo>
                  <a:lnTo>
                    <a:pt x="75" y="25"/>
                  </a:lnTo>
                  <a:lnTo>
                    <a:pt x="77" y="24"/>
                  </a:lnTo>
                  <a:lnTo>
                    <a:pt x="78" y="25"/>
                  </a:lnTo>
                  <a:lnTo>
                    <a:pt x="79" y="28"/>
                  </a:lnTo>
                  <a:lnTo>
                    <a:pt x="80" y="31"/>
                  </a:lnTo>
                  <a:lnTo>
                    <a:pt x="82" y="31"/>
                  </a:lnTo>
                  <a:lnTo>
                    <a:pt x="83" y="33"/>
                  </a:lnTo>
                  <a:lnTo>
                    <a:pt x="84" y="35"/>
                  </a:lnTo>
                  <a:lnTo>
                    <a:pt x="85" y="34"/>
                  </a:lnTo>
                  <a:lnTo>
                    <a:pt x="87" y="33"/>
                  </a:lnTo>
                  <a:lnTo>
                    <a:pt x="88" y="30"/>
                  </a:lnTo>
                  <a:lnTo>
                    <a:pt x="89" y="30"/>
                  </a:lnTo>
                  <a:lnTo>
                    <a:pt x="90" y="29"/>
                  </a:lnTo>
                  <a:lnTo>
                    <a:pt x="92" y="29"/>
                  </a:lnTo>
                  <a:lnTo>
                    <a:pt x="93" y="31"/>
                  </a:lnTo>
                  <a:lnTo>
                    <a:pt x="94" y="30"/>
                  </a:lnTo>
                  <a:lnTo>
                    <a:pt x="95" y="29"/>
                  </a:lnTo>
                  <a:lnTo>
                    <a:pt x="97" y="30"/>
                  </a:lnTo>
                  <a:lnTo>
                    <a:pt x="98" y="31"/>
                  </a:lnTo>
                  <a:lnTo>
                    <a:pt x="99" y="33"/>
                  </a:lnTo>
                  <a:lnTo>
                    <a:pt x="100" y="34"/>
                  </a:lnTo>
                  <a:lnTo>
                    <a:pt x="102" y="34"/>
                  </a:lnTo>
                  <a:lnTo>
                    <a:pt x="103" y="33"/>
                  </a:lnTo>
                  <a:lnTo>
                    <a:pt x="104" y="33"/>
                  </a:lnTo>
                  <a:lnTo>
                    <a:pt x="105" y="34"/>
                  </a:lnTo>
                  <a:lnTo>
                    <a:pt x="107" y="35"/>
                  </a:lnTo>
                  <a:lnTo>
                    <a:pt x="108" y="33"/>
                  </a:lnTo>
                  <a:lnTo>
                    <a:pt x="109" y="33"/>
                  </a:lnTo>
                  <a:lnTo>
                    <a:pt x="110" y="30"/>
                  </a:lnTo>
                  <a:lnTo>
                    <a:pt x="112" y="30"/>
                  </a:lnTo>
                  <a:lnTo>
                    <a:pt x="113" y="30"/>
                  </a:lnTo>
                  <a:lnTo>
                    <a:pt x="114" y="30"/>
                  </a:lnTo>
                  <a:lnTo>
                    <a:pt x="115" y="26"/>
                  </a:lnTo>
                  <a:lnTo>
                    <a:pt x="117" y="25"/>
                  </a:lnTo>
                  <a:lnTo>
                    <a:pt x="118" y="26"/>
                  </a:lnTo>
                  <a:lnTo>
                    <a:pt x="119" y="28"/>
                  </a:lnTo>
                  <a:lnTo>
                    <a:pt x="120" y="29"/>
                  </a:lnTo>
                  <a:lnTo>
                    <a:pt x="122" y="31"/>
                  </a:lnTo>
                  <a:lnTo>
                    <a:pt x="123" y="34"/>
                  </a:lnTo>
                  <a:lnTo>
                    <a:pt x="124" y="31"/>
                  </a:lnTo>
                  <a:lnTo>
                    <a:pt x="125" y="25"/>
                  </a:lnTo>
                  <a:lnTo>
                    <a:pt x="127" y="20"/>
                  </a:lnTo>
                  <a:lnTo>
                    <a:pt x="128" y="15"/>
                  </a:lnTo>
                  <a:lnTo>
                    <a:pt x="129" y="11"/>
                  </a:lnTo>
                  <a:lnTo>
                    <a:pt x="130" y="9"/>
                  </a:lnTo>
                  <a:lnTo>
                    <a:pt x="132" y="8"/>
                  </a:lnTo>
                  <a:lnTo>
                    <a:pt x="133" y="8"/>
                  </a:lnTo>
                  <a:lnTo>
                    <a:pt x="134" y="6"/>
                  </a:lnTo>
                  <a:lnTo>
                    <a:pt x="135" y="9"/>
                  </a:lnTo>
                  <a:lnTo>
                    <a:pt x="137" y="11"/>
                  </a:lnTo>
                  <a:lnTo>
                    <a:pt x="138" y="18"/>
                  </a:lnTo>
                  <a:lnTo>
                    <a:pt x="139" y="21"/>
                  </a:lnTo>
                  <a:lnTo>
                    <a:pt x="140" y="23"/>
                  </a:lnTo>
                  <a:lnTo>
                    <a:pt x="142" y="29"/>
                  </a:lnTo>
                  <a:lnTo>
                    <a:pt x="143" y="30"/>
                  </a:lnTo>
                  <a:lnTo>
                    <a:pt x="144" y="29"/>
                  </a:lnTo>
                  <a:lnTo>
                    <a:pt x="145" y="30"/>
                  </a:lnTo>
                  <a:lnTo>
                    <a:pt x="147" y="28"/>
                  </a:lnTo>
                  <a:lnTo>
                    <a:pt x="148" y="26"/>
                  </a:lnTo>
                  <a:lnTo>
                    <a:pt x="149" y="24"/>
                  </a:lnTo>
                  <a:lnTo>
                    <a:pt x="150" y="25"/>
                  </a:lnTo>
                  <a:lnTo>
                    <a:pt x="152" y="24"/>
                  </a:lnTo>
                  <a:lnTo>
                    <a:pt x="153" y="24"/>
                  </a:lnTo>
                  <a:lnTo>
                    <a:pt x="154" y="23"/>
                  </a:lnTo>
                  <a:lnTo>
                    <a:pt x="155" y="21"/>
                  </a:lnTo>
                  <a:lnTo>
                    <a:pt x="157" y="20"/>
                  </a:lnTo>
                  <a:lnTo>
                    <a:pt x="158" y="24"/>
                  </a:lnTo>
                  <a:lnTo>
                    <a:pt x="159" y="26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4" name="Freeform 207"/>
            <p:cNvSpPr>
              <a:spLocks/>
            </p:cNvSpPr>
            <p:nvPr/>
          </p:nvSpPr>
          <p:spPr bwMode="auto">
            <a:xfrm>
              <a:off x="2096904" y="4029820"/>
              <a:ext cx="559926" cy="1369879"/>
            </a:xfrm>
            <a:custGeom>
              <a:avLst/>
              <a:gdLst>
                <a:gd name="T0" fmla="*/ 2147483646 w 159"/>
                <a:gd name="T1" fmla="*/ 2147483646 h 389"/>
                <a:gd name="T2" fmla="*/ 2147483646 w 159"/>
                <a:gd name="T3" fmla="*/ 2147483646 h 389"/>
                <a:gd name="T4" fmla="*/ 2147483646 w 159"/>
                <a:gd name="T5" fmla="*/ 2147483646 h 389"/>
                <a:gd name="T6" fmla="*/ 2147483646 w 159"/>
                <a:gd name="T7" fmla="*/ 2147483646 h 389"/>
                <a:gd name="T8" fmla="*/ 2147483646 w 159"/>
                <a:gd name="T9" fmla="*/ 2147483646 h 389"/>
                <a:gd name="T10" fmla="*/ 2147483646 w 159"/>
                <a:gd name="T11" fmla="*/ 2147483646 h 389"/>
                <a:gd name="T12" fmla="*/ 2147483646 w 159"/>
                <a:gd name="T13" fmla="*/ 2147483646 h 389"/>
                <a:gd name="T14" fmla="*/ 2147483646 w 159"/>
                <a:gd name="T15" fmla="*/ 2147483646 h 389"/>
                <a:gd name="T16" fmla="*/ 2147483646 w 159"/>
                <a:gd name="T17" fmla="*/ 2147483646 h 389"/>
                <a:gd name="T18" fmla="*/ 2147483646 w 159"/>
                <a:gd name="T19" fmla="*/ 2147483646 h 389"/>
                <a:gd name="T20" fmla="*/ 2147483646 w 159"/>
                <a:gd name="T21" fmla="*/ 2147483646 h 389"/>
                <a:gd name="T22" fmla="*/ 2147483646 w 159"/>
                <a:gd name="T23" fmla="*/ 2147483646 h 389"/>
                <a:gd name="T24" fmla="*/ 2147483646 w 159"/>
                <a:gd name="T25" fmla="*/ 2147483646 h 389"/>
                <a:gd name="T26" fmla="*/ 2147483646 w 159"/>
                <a:gd name="T27" fmla="*/ 2147483646 h 389"/>
                <a:gd name="T28" fmla="*/ 2147483646 w 159"/>
                <a:gd name="T29" fmla="*/ 2147483646 h 389"/>
                <a:gd name="T30" fmla="*/ 2147483646 w 159"/>
                <a:gd name="T31" fmla="*/ 2147483646 h 389"/>
                <a:gd name="T32" fmla="*/ 2147483646 w 159"/>
                <a:gd name="T33" fmla="*/ 2147483646 h 389"/>
                <a:gd name="T34" fmla="*/ 2147483646 w 159"/>
                <a:gd name="T35" fmla="*/ 2147483646 h 389"/>
                <a:gd name="T36" fmla="*/ 2147483646 w 159"/>
                <a:gd name="T37" fmla="*/ 2147483646 h 389"/>
                <a:gd name="T38" fmla="*/ 2147483646 w 159"/>
                <a:gd name="T39" fmla="*/ 2147483646 h 389"/>
                <a:gd name="T40" fmla="*/ 2147483646 w 159"/>
                <a:gd name="T41" fmla="*/ 2147483646 h 389"/>
                <a:gd name="T42" fmla="*/ 2147483646 w 159"/>
                <a:gd name="T43" fmla="*/ 2147483646 h 389"/>
                <a:gd name="T44" fmla="*/ 2147483646 w 159"/>
                <a:gd name="T45" fmla="*/ 2147483646 h 389"/>
                <a:gd name="T46" fmla="*/ 2147483646 w 159"/>
                <a:gd name="T47" fmla="*/ 2147483646 h 389"/>
                <a:gd name="T48" fmla="*/ 2147483646 w 159"/>
                <a:gd name="T49" fmla="*/ 2147483646 h 389"/>
                <a:gd name="T50" fmla="*/ 2147483646 w 159"/>
                <a:gd name="T51" fmla="*/ 2147483646 h 389"/>
                <a:gd name="T52" fmla="*/ 2147483646 w 159"/>
                <a:gd name="T53" fmla="*/ 2147483646 h 389"/>
                <a:gd name="T54" fmla="*/ 2147483646 w 159"/>
                <a:gd name="T55" fmla="*/ 2147483646 h 389"/>
                <a:gd name="T56" fmla="*/ 2147483646 w 159"/>
                <a:gd name="T57" fmla="*/ 2147483646 h 389"/>
                <a:gd name="T58" fmla="*/ 2147483646 w 159"/>
                <a:gd name="T59" fmla="*/ 2147483646 h 389"/>
                <a:gd name="T60" fmla="*/ 2147483646 w 159"/>
                <a:gd name="T61" fmla="*/ 2147483646 h 389"/>
                <a:gd name="T62" fmla="*/ 2147483646 w 159"/>
                <a:gd name="T63" fmla="*/ 2147483646 h 389"/>
                <a:gd name="T64" fmla="*/ 2147483646 w 159"/>
                <a:gd name="T65" fmla="*/ 2147483646 h 389"/>
                <a:gd name="T66" fmla="*/ 2147483646 w 159"/>
                <a:gd name="T67" fmla="*/ 2147483646 h 389"/>
                <a:gd name="T68" fmla="*/ 2147483646 w 159"/>
                <a:gd name="T69" fmla="*/ 2147483646 h 389"/>
                <a:gd name="T70" fmla="*/ 2147483646 w 159"/>
                <a:gd name="T71" fmla="*/ 2147483646 h 389"/>
                <a:gd name="T72" fmla="*/ 2147483646 w 159"/>
                <a:gd name="T73" fmla="*/ 2147483646 h 389"/>
                <a:gd name="T74" fmla="*/ 2147483646 w 159"/>
                <a:gd name="T75" fmla="*/ 2147483646 h 389"/>
                <a:gd name="T76" fmla="*/ 2147483646 w 159"/>
                <a:gd name="T77" fmla="*/ 2147483646 h 389"/>
                <a:gd name="T78" fmla="*/ 2147483646 w 159"/>
                <a:gd name="T79" fmla="*/ 2147483646 h 389"/>
                <a:gd name="T80" fmla="*/ 2147483646 w 159"/>
                <a:gd name="T81" fmla="*/ 2147483646 h 389"/>
                <a:gd name="T82" fmla="*/ 2147483646 w 159"/>
                <a:gd name="T83" fmla="*/ 2147483646 h 38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9"/>
                <a:gd name="T127" fmla="*/ 0 h 389"/>
                <a:gd name="T128" fmla="*/ 159 w 159"/>
                <a:gd name="T129" fmla="*/ 389 h 38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9" h="389">
                  <a:moveTo>
                    <a:pt x="0" y="382"/>
                  </a:moveTo>
                  <a:lnTo>
                    <a:pt x="1" y="385"/>
                  </a:lnTo>
                  <a:lnTo>
                    <a:pt x="3" y="387"/>
                  </a:lnTo>
                  <a:lnTo>
                    <a:pt x="4" y="389"/>
                  </a:lnTo>
                  <a:lnTo>
                    <a:pt x="5" y="385"/>
                  </a:lnTo>
                  <a:lnTo>
                    <a:pt x="6" y="384"/>
                  </a:lnTo>
                  <a:lnTo>
                    <a:pt x="8" y="384"/>
                  </a:lnTo>
                  <a:lnTo>
                    <a:pt x="9" y="384"/>
                  </a:lnTo>
                  <a:lnTo>
                    <a:pt x="10" y="384"/>
                  </a:lnTo>
                  <a:lnTo>
                    <a:pt x="11" y="385"/>
                  </a:lnTo>
                  <a:lnTo>
                    <a:pt x="13" y="387"/>
                  </a:lnTo>
                  <a:lnTo>
                    <a:pt x="14" y="387"/>
                  </a:lnTo>
                  <a:lnTo>
                    <a:pt x="15" y="387"/>
                  </a:lnTo>
                  <a:lnTo>
                    <a:pt x="16" y="379"/>
                  </a:lnTo>
                  <a:lnTo>
                    <a:pt x="18" y="372"/>
                  </a:lnTo>
                  <a:lnTo>
                    <a:pt x="19" y="377"/>
                  </a:lnTo>
                  <a:lnTo>
                    <a:pt x="20" y="375"/>
                  </a:lnTo>
                  <a:lnTo>
                    <a:pt x="21" y="376"/>
                  </a:lnTo>
                  <a:lnTo>
                    <a:pt x="23" y="375"/>
                  </a:lnTo>
                  <a:lnTo>
                    <a:pt x="24" y="375"/>
                  </a:lnTo>
                  <a:lnTo>
                    <a:pt x="25" y="375"/>
                  </a:lnTo>
                  <a:lnTo>
                    <a:pt x="26" y="374"/>
                  </a:lnTo>
                  <a:lnTo>
                    <a:pt x="28" y="370"/>
                  </a:lnTo>
                  <a:lnTo>
                    <a:pt x="29" y="365"/>
                  </a:lnTo>
                  <a:lnTo>
                    <a:pt x="30" y="357"/>
                  </a:lnTo>
                  <a:lnTo>
                    <a:pt x="31" y="342"/>
                  </a:lnTo>
                  <a:lnTo>
                    <a:pt x="33" y="322"/>
                  </a:lnTo>
                  <a:lnTo>
                    <a:pt x="34" y="300"/>
                  </a:lnTo>
                  <a:lnTo>
                    <a:pt x="35" y="269"/>
                  </a:lnTo>
                  <a:lnTo>
                    <a:pt x="36" y="240"/>
                  </a:lnTo>
                  <a:lnTo>
                    <a:pt x="38" y="207"/>
                  </a:lnTo>
                  <a:lnTo>
                    <a:pt x="39" y="179"/>
                  </a:lnTo>
                  <a:lnTo>
                    <a:pt x="40" y="151"/>
                  </a:lnTo>
                  <a:lnTo>
                    <a:pt x="41" y="121"/>
                  </a:lnTo>
                  <a:lnTo>
                    <a:pt x="43" y="92"/>
                  </a:lnTo>
                  <a:lnTo>
                    <a:pt x="44" y="62"/>
                  </a:lnTo>
                  <a:lnTo>
                    <a:pt x="45" y="37"/>
                  </a:lnTo>
                  <a:lnTo>
                    <a:pt x="46" y="16"/>
                  </a:lnTo>
                  <a:lnTo>
                    <a:pt x="48" y="5"/>
                  </a:lnTo>
                  <a:lnTo>
                    <a:pt x="49" y="0"/>
                  </a:lnTo>
                  <a:lnTo>
                    <a:pt x="50" y="2"/>
                  </a:lnTo>
                  <a:lnTo>
                    <a:pt x="51" y="7"/>
                  </a:lnTo>
                  <a:lnTo>
                    <a:pt x="53" y="19"/>
                  </a:lnTo>
                  <a:lnTo>
                    <a:pt x="54" y="34"/>
                  </a:lnTo>
                  <a:lnTo>
                    <a:pt x="55" y="51"/>
                  </a:lnTo>
                  <a:lnTo>
                    <a:pt x="56" y="82"/>
                  </a:lnTo>
                  <a:lnTo>
                    <a:pt x="58" y="112"/>
                  </a:lnTo>
                  <a:lnTo>
                    <a:pt x="59" y="141"/>
                  </a:lnTo>
                  <a:lnTo>
                    <a:pt x="60" y="171"/>
                  </a:lnTo>
                  <a:lnTo>
                    <a:pt x="61" y="199"/>
                  </a:lnTo>
                  <a:lnTo>
                    <a:pt x="63" y="222"/>
                  </a:lnTo>
                  <a:lnTo>
                    <a:pt x="64" y="242"/>
                  </a:lnTo>
                  <a:lnTo>
                    <a:pt x="65" y="261"/>
                  </a:lnTo>
                  <a:lnTo>
                    <a:pt x="66" y="271"/>
                  </a:lnTo>
                  <a:lnTo>
                    <a:pt x="68" y="279"/>
                  </a:lnTo>
                  <a:lnTo>
                    <a:pt x="69" y="281"/>
                  </a:lnTo>
                  <a:lnTo>
                    <a:pt x="70" y="282"/>
                  </a:lnTo>
                  <a:lnTo>
                    <a:pt x="71" y="285"/>
                  </a:lnTo>
                  <a:lnTo>
                    <a:pt x="73" y="286"/>
                  </a:lnTo>
                  <a:lnTo>
                    <a:pt x="74" y="287"/>
                  </a:lnTo>
                  <a:lnTo>
                    <a:pt x="75" y="287"/>
                  </a:lnTo>
                  <a:lnTo>
                    <a:pt x="76" y="289"/>
                  </a:lnTo>
                  <a:lnTo>
                    <a:pt x="78" y="291"/>
                  </a:lnTo>
                  <a:lnTo>
                    <a:pt x="79" y="295"/>
                  </a:lnTo>
                  <a:lnTo>
                    <a:pt x="80" y="301"/>
                  </a:lnTo>
                  <a:lnTo>
                    <a:pt x="81" y="309"/>
                  </a:lnTo>
                  <a:lnTo>
                    <a:pt x="83" y="315"/>
                  </a:lnTo>
                  <a:lnTo>
                    <a:pt x="84" y="325"/>
                  </a:lnTo>
                  <a:lnTo>
                    <a:pt x="85" y="336"/>
                  </a:lnTo>
                  <a:lnTo>
                    <a:pt x="86" y="344"/>
                  </a:lnTo>
                  <a:lnTo>
                    <a:pt x="88" y="351"/>
                  </a:lnTo>
                  <a:lnTo>
                    <a:pt x="89" y="354"/>
                  </a:lnTo>
                  <a:lnTo>
                    <a:pt x="90" y="351"/>
                  </a:lnTo>
                  <a:lnTo>
                    <a:pt x="91" y="345"/>
                  </a:lnTo>
                  <a:lnTo>
                    <a:pt x="93" y="336"/>
                  </a:lnTo>
                  <a:lnTo>
                    <a:pt x="94" y="330"/>
                  </a:lnTo>
                  <a:lnTo>
                    <a:pt x="95" y="325"/>
                  </a:lnTo>
                  <a:lnTo>
                    <a:pt x="96" y="321"/>
                  </a:lnTo>
                  <a:lnTo>
                    <a:pt x="98" y="320"/>
                  </a:lnTo>
                  <a:lnTo>
                    <a:pt x="99" y="324"/>
                  </a:lnTo>
                  <a:lnTo>
                    <a:pt x="100" y="325"/>
                  </a:lnTo>
                  <a:lnTo>
                    <a:pt x="101" y="329"/>
                  </a:lnTo>
                  <a:lnTo>
                    <a:pt x="103" y="332"/>
                  </a:lnTo>
                  <a:lnTo>
                    <a:pt x="104" y="335"/>
                  </a:lnTo>
                  <a:lnTo>
                    <a:pt x="105" y="336"/>
                  </a:lnTo>
                  <a:lnTo>
                    <a:pt x="106" y="340"/>
                  </a:lnTo>
                  <a:lnTo>
                    <a:pt x="108" y="346"/>
                  </a:lnTo>
                  <a:lnTo>
                    <a:pt x="109" y="352"/>
                  </a:lnTo>
                  <a:lnTo>
                    <a:pt x="110" y="359"/>
                  </a:lnTo>
                  <a:lnTo>
                    <a:pt x="111" y="361"/>
                  </a:lnTo>
                  <a:lnTo>
                    <a:pt x="113" y="360"/>
                  </a:lnTo>
                  <a:lnTo>
                    <a:pt x="114" y="356"/>
                  </a:lnTo>
                  <a:lnTo>
                    <a:pt x="115" y="352"/>
                  </a:lnTo>
                  <a:lnTo>
                    <a:pt x="116" y="352"/>
                  </a:lnTo>
                  <a:lnTo>
                    <a:pt x="118" y="350"/>
                  </a:lnTo>
                  <a:lnTo>
                    <a:pt x="119" y="351"/>
                  </a:lnTo>
                  <a:lnTo>
                    <a:pt x="120" y="356"/>
                  </a:lnTo>
                  <a:lnTo>
                    <a:pt x="121" y="360"/>
                  </a:lnTo>
                  <a:lnTo>
                    <a:pt x="123" y="361"/>
                  </a:lnTo>
                  <a:lnTo>
                    <a:pt x="124" y="362"/>
                  </a:lnTo>
                  <a:lnTo>
                    <a:pt x="125" y="369"/>
                  </a:lnTo>
                  <a:lnTo>
                    <a:pt x="126" y="370"/>
                  </a:lnTo>
                  <a:lnTo>
                    <a:pt x="128" y="372"/>
                  </a:lnTo>
                  <a:lnTo>
                    <a:pt x="129" y="377"/>
                  </a:lnTo>
                  <a:lnTo>
                    <a:pt x="130" y="371"/>
                  </a:lnTo>
                  <a:lnTo>
                    <a:pt x="131" y="366"/>
                  </a:lnTo>
                  <a:lnTo>
                    <a:pt x="133" y="367"/>
                  </a:lnTo>
                  <a:lnTo>
                    <a:pt x="134" y="371"/>
                  </a:lnTo>
                  <a:lnTo>
                    <a:pt x="135" y="374"/>
                  </a:lnTo>
                  <a:lnTo>
                    <a:pt x="136" y="374"/>
                  </a:lnTo>
                  <a:lnTo>
                    <a:pt x="138" y="374"/>
                  </a:lnTo>
                  <a:lnTo>
                    <a:pt x="139" y="372"/>
                  </a:lnTo>
                  <a:lnTo>
                    <a:pt x="140" y="372"/>
                  </a:lnTo>
                  <a:lnTo>
                    <a:pt x="141" y="370"/>
                  </a:lnTo>
                  <a:lnTo>
                    <a:pt x="143" y="367"/>
                  </a:lnTo>
                  <a:lnTo>
                    <a:pt x="144" y="367"/>
                  </a:lnTo>
                  <a:lnTo>
                    <a:pt x="145" y="370"/>
                  </a:lnTo>
                  <a:lnTo>
                    <a:pt x="146" y="371"/>
                  </a:lnTo>
                  <a:lnTo>
                    <a:pt x="148" y="375"/>
                  </a:lnTo>
                  <a:lnTo>
                    <a:pt x="149" y="379"/>
                  </a:lnTo>
                  <a:lnTo>
                    <a:pt x="150" y="380"/>
                  </a:lnTo>
                  <a:lnTo>
                    <a:pt x="151" y="380"/>
                  </a:lnTo>
                  <a:lnTo>
                    <a:pt x="153" y="379"/>
                  </a:lnTo>
                  <a:lnTo>
                    <a:pt x="154" y="379"/>
                  </a:lnTo>
                  <a:lnTo>
                    <a:pt x="155" y="379"/>
                  </a:lnTo>
                  <a:lnTo>
                    <a:pt x="156" y="376"/>
                  </a:lnTo>
                  <a:lnTo>
                    <a:pt x="158" y="379"/>
                  </a:lnTo>
                  <a:lnTo>
                    <a:pt x="159" y="379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65" name="Freeform 209"/>
            <p:cNvSpPr>
              <a:spLocks/>
            </p:cNvSpPr>
            <p:nvPr/>
          </p:nvSpPr>
          <p:spPr bwMode="auto">
            <a:xfrm>
              <a:off x="3216753" y="4543965"/>
              <a:ext cx="556404" cy="838126"/>
            </a:xfrm>
            <a:custGeom>
              <a:avLst/>
              <a:gdLst>
                <a:gd name="T0" fmla="*/ 2147483646 w 158"/>
                <a:gd name="T1" fmla="*/ 2147483646 h 238"/>
                <a:gd name="T2" fmla="*/ 2147483646 w 158"/>
                <a:gd name="T3" fmla="*/ 2147483646 h 238"/>
                <a:gd name="T4" fmla="*/ 2147483646 w 158"/>
                <a:gd name="T5" fmla="*/ 2147483646 h 238"/>
                <a:gd name="T6" fmla="*/ 2147483646 w 158"/>
                <a:gd name="T7" fmla="*/ 2147483646 h 238"/>
                <a:gd name="T8" fmla="*/ 2147483646 w 158"/>
                <a:gd name="T9" fmla="*/ 2147483646 h 238"/>
                <a:gd name="T10" fmla="*/ 2147483646 w 158"/>
                <a:gd name="T11" fmla="*/ 2147483646 h 238"/>
                <a:gd name="T12" fmla="*/ 2147483646 w 158"/>
                <a:gd name="T13" fmla="*/ 2147483646 h 238"/>
                <a:gd name="T14" fmla="*/ 2147483646 w 158"/>
                <a:gd name="T15" fmla="*/ 2147483646 h 238"/>
                <a:gd name="T16" fmla="*/ 2147483646 w 158"/>
                <a:gd name="T17" fmla="*/ 2147483646 h 238"/>
                <a:gd name="T18" fmla="*/ 2147483646 w 158"/>
                <a:gd name="T19" fmla="*/ 2147483646 h 238"/>
                <a:gd name="T20" fmla="*/ 2147483646 w 158"/>
                <a:gd name="T21" fmla="*/ 2147483646 h 238"/>
                <a:gd name="T22" fmla="*/ 2147483646 w 158"/>
                <a:gd name="T23" fmla="*/ 2147483646 h 238"/>
                <a:gd name="T24" fmla="*/ 2147483646 w 158"/>
                <a:gd name="T25" fmla="*/ 2147483646 h 238"/>
                <a:gd name="T26" fmla="*/ 2147483646 w 158"/>
                <a:gd name="T27" fmla="*/ 2147483646 h 238"/>
                <a:gd name="T28" fmla="*/ 2147483646 w 158"/>
                <a:gd name="T29" fmla="*/ 2147483646 h 238"/>
                <a:gd name="T30" fmla="*/ 2147483646 w 158"/>
                <a:gd name="T31" fmla="*/ 2147483646 h 238"/>
                <a:gd name="T32" fmla="*/ 2147483646 w 158"/>
                <a:gd name="T33" fmla="*/ 2147483646 h 238"/>
                <a:gd name="T34" fmla="*/ 2147483646 w 158"/>
                <a:gd name="T35" fmla="*/ 2147483646 h 238"/>
                <a:gd name="T36" fmla="*/ 2147483646 w 158"/>
                <a:gd name="T37" fmla="*/ 2147483646 h 238"/>
                <a:gd name="T38" fmla="*/ 2147483646 w 158"/>
                <a:gd name="T39" fmla="*/ 2147483646 h 238"/>
                <a:gd name="T40" fmla="*/ 2147483646 w 158"/>
                <a:gd name="T41" fmla="*/ 2147483646 h 238"/>
                <a:gd name="T42" fmla="*/ 2147483646 w 158"/>
                <a:gd name="T43" fmla="*/ 2147483646 h 238"/>
                <a:gd name="T44" fmla="*/ 2147483646 w 158"/>
                <a:gd name="T45" fmla="*/ 2147483646 h 238"/>
                <a:gd name="T46" fmla="*/ 2147483646 w 158"/>
                <a:gd name="T47" fmla="*/ 2147483646 h 238"/>
                <a:gd name="T48" fmla="*/ 2147483646 w 158"/>
                <a:gd name="T49" fmla="*/ 2147483646 h 238"/>
                <a:gd name="T50" fmla="*/ 2147483646 w 158"/>
                <a:gd name="T51" fmla="*/ 2147483646 h 238"/>
                <a:gd name="T52" fmla="*/ 2147483646 w 158"/>
                <a:gd name="T53" fmla="*/ 2147483646 h 238"/>
                <a:gd name="T54" fmla="*/ 2147483646 w 158"/>
                <a:gd name="T55" fmla="*/ 2147483646 h 238"/>
                <a:gd name="T56" fmla="*/ 2147483646 w 158"/>
                <a:gd name="T57" fmla="*/ 2147483646 h 238"/>
                <a:gd name="T58" fmla="*/ 2147483646 w 158"/>
                <a:gd name="T59" fmla="*/ 2147483646 h 238"/>
                <a:gd name="T60" fmla="*/ 2147483646 w 158"/>
                <a:gd name="T61" fmla="*/ 2147483646 h 238"/>
                <a:gd name="T62" fmla="*/ 2147483646 w 158"/>
                <a:gd name="T63" fmla="*/ 2147483646 h 238"/>
                <a:gd name="T64" fmla="*/ 2147483646 w 158"/>
                <a:gd name="T65" fmla="*/ 2147483646 h 238"/>
                <a:gd name="T66" fmla="*/ 2147483646 w 158"/>
                <a:gd name="T67" fmla="*/ 2147483646 h 238"/>
                <a:gd name="T68" fmla="*/ 2147483646 w 158"/>
                <a:gd name="T69" fmla="*/ 2147483646 h 238"/>
                <a:gd name="T70" fmla="*/ 2147483646 w 158"/>
                <a:gd name="T71" fmla="*/ 2147483646 h 238"/>
                <a:gd name="T72" fmla="*/ 2147483646 w 158"/>
                <a:gd name="T73" fmla="*/ 2147483646 h 238"/>
                <a:gd name="T74" fmla="*/ 2147483646 w 158"/>
                <a:gd name="T75" fmla="*/ 2147483646 h 238"/>
                <a:gd name="T76" fmla="*/ 2147483646 w 158"/>
                <a:gd name="T77" fmla="*/ 2147483646 h 238"/>
                <a:gd name="T78" fmla="*/ 2147483646 w 158"/>
                <a:gd name="T79" fmla="*/ 2147483646 h 238"/>
                <a:gd name="T80" fmla="*/ 2147483646 w 158"/>
                <a:gd name="T81" fmla="*/ 2147483646 h 238"/>
                <a:gd name="T82" fmla="*/ 2147483646 w 158"/>
                <a:gd name="T83" fmla="*/ 2147483646 h 23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8"/>
                <a:gd name="T127" fmla="*/ 0 h 238"/>
                <a:gd name="T128" fmla="*/ 158 w 158"/>
                <a:gd name="T129" fmla="*/ 238 h 23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8" h="238">
                  <a:moveTo>
                    <a:pt x="0" y="235"/>
                  </a:moveTo>
                  <a:lnTo>
                    <a:pt x="1" y="235"/>
                  </a:lnTo>
                  <a:lnTo>
                    <a:pt x="2" y="231"/>
                  </a:lnTo>
                  <a:lnTo>
                    <a:pt x="3" y="231"/>
                  </a:lnTo>
                  <a:lnTo>
                    <a:pt x="5" y="229"/>
                  </a:lnTo>
                  <a:lnTo>
                    <a:pt x="6" y="229"/>
                  </a:lnTo>
                  <a:lnTo>
                    <a:pt x="7" y="229"/>
                  </a:lnTo>
                  <a:lnTo>
                    <a:pt x="8" y="228"/>
                  </a:lnTo>
                  <a:lnTo>
                    <a:pt x="10" y="226"/>
                  </a:lnTo>
                  <a:lnTo>
                    <a:pt x="11" y="226"/>
                  </a:lnTo>
                  <a:lnTo>
                    <a:pt x="12" y="225"/>
                  </a:lnTo>
                  <a:lnTo>
                    <a:pt x="13" y="226"/>
                  </a:lnTo>
                  <a:lnTo>
                    <a:pt x="15" y="226"/>
                  </a:lnTo>
                  <a:lnTo>
                    <a:pt x="16" y="225"/>
                  </a:lnTo>
                  <a:lnTo>
                    <a:pt x="17" y="225"/>
                  </a:lnTo>
                  <a:lnTo>
                    <a:pt x="18" y="224"/>
                  </a:lnTo>
                  <a:lnTo>
                    <a:pt x="20" y="224"/>
                  </a:lnTo>
                  <a:lnTo>
                    <a:pt x="21" y="221"/>
                  </a:lnTo>
                  <a:lnTo>
                    <a:pt x="22" y="219"/>
                  </a:lnTo>
                  <a:lnTo>
                    <a:pt x="23" y="215"/>
                  </a:lnTo>
                  <a:lnTo>
                    <a:pt x="25" y="210"/>
                  </a:lnTo>
                  <a:lnTo>
                    <a:pt x="26" y="205"/>
                  </a:lnTo>
                  <a:lnTo>
                    <a:pt x="27" y="204"/>
                  </a:lnTo>
                  <a:lnTo>
                    <a:pt x="28" y="204"/>
                  </a:lnTo>
                  <a:lnTo>
                    <a:pt x="30" y="205"/>
                  </a:lnTo>
                  <a:lnTo>
                    <a:pt x="31" y="208"/>
                  </a:lnTo>
                  <a:lnTo>
                    <a:pt x="32" y="206"/>
                  </a:lnTo>
                  <a:lnTo>
                    <a:pt x="33" y="208"/>
                  </a:lnTo>
                  <a:lnTo>
                    <a:pt x="35" y="215"/>
                  </a:lnTo>
                  <a:lnTo>
                    <a:pt x="36" y="215"/>
                  </a:lnTo>
                  <a:lnTo>
                    <a:pt x="37" y="218"/>
                  </a:lnTo>
                  <a:lnTo>
                    <a:pt x="38" y="220"/>
                  </a:lnTo>
                  <a:lnTo>
                    <a:pt x="40" y="221"/>
                  </a:lnTo>
                  <a:lnTo>
                    <a:pt x="41" y="221"/>
                  </a:lnTo>
                  <a:lnTo>
                    <a:pt x="42" y="221"/>
                  </a:lnTo>
                  <a:lnTo>
                    <a:pt x="43" y="224"/>
                  </a:lnTo>
                  <a:lnTo>
                    <a:pt x="45" y="225"/>
                  </a:lnTo>
                  <a:lnTo>
                    <a:pt x="46" y="228"/>
                  </a:lnTo>
                  <a:lnTo>
                    <a:pt x="47" y="228"/>
                  </a:lnTo>
                  <a:lnTo>
                    <a:pt x="48" y="229"/>
                  </a:lnTo>
                  <a:lnTo>
                    <a:pt x="50" y="229"/>
                  </a:lnTo>
                  <a:lnTo>
                    <a:pt x="51" y="228"/>
                  </a:lnTo>
                  <a:lnTo>
                    <a:pt x="52" y="225"/>
                  </a:lnTo>
                  <a:lnTo>
                    <a:pt x="53" y="221"/>
                  </a:lnTo>
                  <a:lnTo>
                    <a:pt x="55" y="216"/>
                  </a:lnTo>
                  <a:lnTo>
                    <a:pt x="56" y="214"/>
                  </a:lnTo>
                  <a:lnTo>
                    <a:pt x="57" y="208"/>
                  </a:lnTo>
                  <a:lnTo>
                    <a:pt x="58" y="200"/>
                  </a:lnTo>
                  <a:lnTo>
                    <a:pt x="60" y="191"/>
                  </a:lnTo>
                  <a:lnTo>
                    <a:pt x="61" y="185"/>
                  </a:lnTo>
                  <a:lnTo>
                    <a:pt x="62" y="179"/>
                  </a:lnTo>
                  <a:lnTo>
                    <a:pt x="63" y="175"/>
                  </a:lnTo>
                  <a:lnTo>
                    <a:pt x="65" y="173"/>
                  </a:lnTo>
                  <a:lnTo>
                    <a:pt x="66" y="173"/>
                  </a:lnTo>
                  <a:lnTo>
                    <a:pt x="67" y="176"/>
                  </a:lnTo>
                  <a:lnTo>
                    <a:pt x="68" y="178"/>
                  </a:lnTo>
                  <a:lnTo>
                    <a:pt x="70" y="181"/>
                  </a:lnTo>
                  <a:lnTo>
                    <a:pt x="71" y="185"/>
                  </a:lnTo>
                  <a:lnTo>
                    <a:pt x="72" y="191"/>
                  </a:lnTo>
                  <a:lnTo>
                    <a:pt x="73" y="201"/>
                  </a:lnTo>
                  <a:lnTo>
                    <a:pt x="75" y="211"/>
                  </a:lnTo>
                  <a:lnTo>
                    <a:pt x="76" y="220"/>
                  </a:lnTo>
                  <a:lnTo>
                    <a:pt x="77" y="229"/>
                  </a:lnTo>
                  <a:lnTo>
                    <a:pt x="78" y="238"/>
                  </a:lnTo>
                  <a:lnTo>
                    <a:pt x="80" y="235"/>
                  </a:lnTo>
                  <a:lnTo>
                    <a:pt x="81" y="224"/>
                  </a:lnTo>
                  <a:lnTo>
                    <a:pt x="82" y="210"/>
                  </a:lnTo>
                  <a:lnTo>
                    <a:pt x="83" y="203"/>
                  </a:lnTo>
                  <a:lnTo>
                    <a:pt x="85" y="203"/>
                  </a:lnTo>
                  <a:lnTo>
                    <a:pt x="86" y="205"/>
                  </a:lnTo>
                  <a:lnTo>
                    <a:pt x="87" y="213"/>
                  </a:lnTo>
                  <a:lnTo>
                    <a:pt x="88" y="216"/>
                  </a:lnTo>
                  <a:lnTo>
                    <a:pt x="90" y="204"/>
                  </a:lnTo>
                  <a:lnTo>
                    <a:pt x="91" y="185"/>
                  </a:lnTo>
                  <a:lnTo>
                    <a:pt x="92" y="158"/>
                  </a:lnTo>
                  <a:lnTo>
                    <a:pt x="93" y="130"/>
                  </a:lnTo>
                  <a:lnTo>
                    <a:pt x="95" y="101"/>
                  </a:lnTo>
                  <a:lnTo>
                    <a:pt x="96" y="73"/>
                  </a:lnTo>
                  <a:lnTo>
                    <a:pt x="97" y="49"/>
                  </a:lnTo>
                  <a:lnTo>
                    <a:pt x="98" y="26"/>
                  </a:lnTo>
                  <a:lnTo>
                    <a:pt x="100" y="11"/>
                  </a:lnTo>
                  <a:lnTo>
                    <a:pt x="101" y="1"/>
                  </a:lnTo>
                  <a:lnTo>
                    <a:pt x="102" y="0"/>
                  </a:lnTo>
                  <a:lnTo>
                    <a:pt x="103" y="5"/>
                  </a:lnTo>
                  <a:lnTo>
                    <a:pt x="105" y="14"/>
                  </a:lnTo>
                  <a:lnTo>
                    <a:pt x="106" y="29"/>
                  </a:lnTo>
                  <a:lnTo>
                    <a:pt x="107" y="49"/>
                  </a:lnTo>
                  <a:lnTo>
                    <a:pt x="108" y="71"/>
                  </a:lnTo>
                  <a:lnTo>
                    <a:pt x="110" y="96"/>
                  </a:lnTo>
                  <a:lnTo>
                    <a:pt x="111" y="120"/>
                  </a:lnTo>
                  <a:lnTo>
                    <a:pt x="112" y="145"/>
                  </a:lnTo>
                  <a:lnTo>
                    <a:pt x="113" y="166"/>
                  </a:lnTo>
                  <a:lnTo>
                    <a:pt x="115" y="184"/>
                  </a:lnTo>
                  <a:lnTo>
                    <a:pt x="116" y="194"/>
                  </a:lnTo>
                  <a:lnTo>
                    <a:pt x="117" y="191"/>
                  </a:lnTo>
                  <a:lnTo>
                    <a:pt x="118" y="186"/>
                  </a:lnTo>
                  <a:lnTo>
                    <a:pt x="120" y="178"/>
                  </a:lnTo>
                  <a:lnTo>
                    <a:pt x="121" y="171"/>
                  </a:lnTo>
                  <a:lnTo>
                    <a:pt x="122" y="165"/>
                  </a:lnTo>
                  <a:lnTo>
                    <a:pt x="123" y="160"/>
                  </a:lnTo>
                  <a:lnTo>
                    <a:pt x="125" y="160"/>
                  </a:lnTo>
                  <a:lnTo>
                    <a:pt x="126" y="154"/>
                  </a:lnTo>
                  <a:lnTo>
                    <a:pt x="127" y="154"/>
                  </a:lnTo>
                  <a:lnTo>
                    <a:pt x="128" y="148"/>
                  </a:lnTo>
                  <a:lnTo>
                    <a:pt x="130" y="151"/>
                  </a:lnTo>
                  <a:lnTo>
                    <a:pt x="131" y="154"/>
                  </a:lnTo>
                  <a:lnTo>
                    <a:pt x="132" y="161"/>
                  </a:lnTo>
                  <a:lnTo>
                    <a:pt x="133" y="170"/>
                  </a:lnTo>
                  <a:lnTo>
                    <a:pt x="135" y="174"/>
                  </a:lnTo>
                  <a:lnTo>
                    <a:pt x="136" y="180"/>
                  </a:lnTo>
                  <a:lnTo>
                    <a:pt x="137" y="180"/>
                  </a:lnTo>
                  <a:lnTo>
                    <a:pt x="138" y="183"/>
                  </a:lnTo>
                  <a:lnTo>
                    <a:pt x="140" y="166"/>
                  </a:lnTo>
                  <a:lnTo>
                    <a:pt x="141" y="164"/>
                  </a:lnTo>
                  <a:lnTo>
                    <a:pt x="142" y="160"/>
                  </a:lnTo>
                  <a:lnTo>
                    <a:pt x="143" y="155"/>
                  </a:lnTo>
                  <a:lnTo>
                    <a:pt x="145" y="189"/>
                  </a:lnTo>
                  <a:lnTo>
                    <a:pt x="146" y="169"/>
                  </a:lnTo>
                  <a:lnTo>
                    <a:pt x="147" y="130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1" y="146"/>
                  </a:lnTo>
                  <a:lnTo>
                    <a:pt x="152" y="146"/>
                  </a:lnTo>
                  <a:lnTo>
                    <a:pt x="153" y="151"/>
                  </a:lnTo>
                  <a:lnTo>
                    <a:pt x="155" y="159"/>
                  </a:lnTo>
                  <a:lnTo>
                    <a:pt x="156" y="169"/>
                  </a:lnTo>
                  <a:lnTo>
                    <a:pt x="157" y="184"/>
                  </a:lnTo>
                  <a:lnTo>
                    <a:pt x="158" y="194"/>
                  </a:lnTo>
                </a:path>
              </a:pathLst>
            </a:custGeom>
            <a:noFill/>
            <a:ln w="28575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299" name="Freeform 205"/>
          <p:cNvSpPr>
            <a:spLocks/>
          </p:cNvSpPr>
          <p:nvPr/>
        </p:nvSpPr>
        <p:spPr bwMode="auto">
          <a:xfrm>
            <a:off x="1450975" y="2208213"/>
            <a:ext cx="560388" cy="112712"/>
          </a:xfrm>
          <a:custGeom>
            <a:avLst/>
            <a:gdLst>
              <a:gd name="T0" fmla="*/ 2147483646 w 159"/>
              <a:gd name="T1" fmla="*/ 2147483646 h 35"/>
              <a:gd name="T2" fmla="*/ 2147483646 w 159"/>
              <a:gd name="T3" fmla="*/ 2147483646 h 35"/>
              <a:gd name="T4" fmla="*/ 2147483646 w 159"/>
              <a:gd name="T5" fmla="*/ 2147483646 h 35"/>
              <a:gd name="T6" fmla="*/ 2147483646 w 159"/>
              <a:gd name="T7" fmla="*/ 2147483646 h 35"/>
              <a:gd name="T8" fmla="*/ 2147483646 w 159"/>
              <a:gd name="T9" fmla="*/ 2147483646 h 35"/>
              <a:gd name="T10" fmla="*/ 2147483646 w 159"/>
              <a:gd name="T11" fmla="*/ 2147483646 h 35"/>
              <a:gd name="T12" fmla="*/ 2147483646 w 159"/>
              <a:gd name="T13" fmla="*/ 2147483646 h 35"/>
              <a:gd name="T14" fmla="*/ 2147483646 w 159"/>
              <a:gd name="T15" fmla="*/ 2147483646 h 35"/>
              <a:gd name="T16" fmla="*/ 2147483646 w 159"/>
              <a:gd name="T17" fmla="*/ 2147483646 h 35"/>
              <a:gd name="T18" fmla="*/ 2147483646 w 159"/>
              <a:gd name="T19" fmla="*/ 2147483646 h 35"/>
              <a:gd name="T20" fmla="*/ 2147483646 w 159"/>
              <a:gd name="T21" fmla="*/ 2147483646 h 35"/>
              <a:gd name="T22" fmla="*/ 2147483646 w 159"/>
              <a:gd name="T23" fmla="*/ 2147483646 h 35"/>
              <a:gd name="T24" fmla="*/ 2147483646 w 159"/>
              <a:gd name="T25" fmla="*/ 2147483646 h 35"/>
              <a:gd name="T26" fmla="*/ 2147483646 w 159"/>
              <a:gd name="T27" fmla="*/ 2147483646 h 35"/>
              <a:gd name="T28" fmla="*/ 2147483646 w 159"/>
              <a:gd name="T29" fmla="*/ 2147483646 h 35"/>
              <a:gd name="T30" fmla="*/ 2147483646 w 159"/>
              <a:gd name="T31" fmla="*/ 2147483646 h 35"/>
              <a:gd name="T32" fmla="*/ 2147483646 w 159"/>
              <a:gd name="T33" fmla="*/ 2147483646 h 35"/>
              <a:gd name="T34" fmla="*/ 2147483646 w 159"/>
              <a:gd name="T35" fmla="*/ 2147483646 h 35"/>
              <a:gd name="T36" fmla="*/ 2147483646 w 159"/>
              <a:gd name="T37" fmla="*/ 2147483646 h 35"/>
              <a:gd name="T38" fmla="*/ 2147483646 w 159"/>
              <a:gd name="T39" fmla="*/ 2147483646 h 35"/>
              <a:gd name="T40" fmla="*/ 2147483646 w 159"/>
              <a:gd name="T41" fmla="*/ 2147483646 h 35"/>
              <a:gd name="T42" fmla="*/ 2147483646 w 159"/>
              <a:gd name="T43" fmla="*/ 2147483646 h 35"/>
              <a:gd name="T44" fmla="*/ 2147483646 w 159"/>
              <a:gd name="T45" fmla="*/ 2147483646 h 35"/>
              <a:gd name="T46" fmla="*/ 2147483646 w 159"/>
              <a:gd name="T47" fmla="*/ 2147483646 h 35"/>
              <a:gd name="T48" fmla="*/ 2147483646 w 159"/>
              <a:gd name="T49" fmla="*/ 2147483646 h 35"/>
              <a:gd name="T50" fmla="*/ 2147483646 w 159"/>
              <a:gd name="T51" fmla="*/ 2147483646 h 35"/>
              <a:gd name="T52" fmla="*/ 2147483646 w 159"/>
              <a:gd name="T53" fmla="*/ 2147483646 h 35"/>
              <a:gd name="T54" fmla="*/ 2147483646 w 159"/>
              <a:gd name="T55" fmla="*/ 2147483646 h 35"/>
              <a:gd name="T56" fmla="*/ 2147483646 w 159"/>
              <a:gd name="T57" fmla="*/ 2147483646 h 35"/>
              <a:gd name="T58" fmla="*/ 2147483646 w 159"/>
              <a:gd name="T59" fmla="*/ 2147483646 h 35"/>
              <a:gd name="T60" fmla="*/ 2147483646 w 159"/>
              <a:gd name="T61" fmla="*/ 2147483646 h 35"/>
              <a:gd name="T62" fmla="*/ 2147483646 w 159"/>
              <a:gd name="T63" fmla="*/ 2147483646 h 35"/>
              <a:gd name="T64" fmla="*/ 2147483646 w 159"/>
              <a:gd name="T65" fmla="*/ 2147483646 h 35"/>
              <a:gd name="T66" fmla="*/ 2147483646 w 159"/>
              <a:gd name="T67" fmla="*/ 2147483646 h 35"/>
              <a:gd name="T68" fmla="*/ 2147483646 w 159"/>
              <a:gd name="T69" fmla="*/ 2147483646 h 35"/>
              <a:gd name="T70" fmla="*/ 2147483646 w 159"/>
              <a:gd name="T71" fmla="*/ 2147483646 h 35"/>
              <a:gd name="T72" fmla="*/ 2147483646 w 159"/>
              <a:gd name="T73" fmla="*/ 2147483646 h 35"/>
              <a:gd name="T74" fmla="*/ 2147483646 w 159"/>
              <a:gd name="T75" fmla="*/ 2147483646 h 35"/>
              <a:gd name="T76" fmla="*/ 2147483646 w 159"/>
              <a:gd name="T77" fmla="*/ 2147483646 h 35"/>
              <a:gd name="T78" fmla="*/ 2147483646 w 159"/>
              <a:gd name="T79" fmla="*/ 2147483646 h 35"/>
              <a:gd name="T80" fmla="*/ 2147483646 w 159"/>
              <a:gd name="T81" fmla="*/ 2147483646 h 35"/>
              <a:gd name="T82" fmla="*/ 2147483646 w 159"/>
              <a:gd name="T83" fmla="*/ 2147483646 h 3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5"/>
              <a:gd name="T128" fmla="*/ 159 w 159"/>
              <a:gd name="T129" fmla="*/ 35 h 3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5">
                <a:moveTo>
                  <a:pt x="0" y="34"/>
                </a:moveTo>
                <a:lnTo>
                  <a:pt x="2" y="34"/>
                </a:lnTo>
                <a:lnTo>
                  <a:pt x="3" y="35"/>
                </a:lnTo>
                <a:lnTo>
                  <a:pt x="4" y="33"/>
                </a:lnTo>
                <a:lnTo>
                  <a:pt x="5" y="31"/>
                </a:lnTo>
                <a:lnTo>
                  <a:pt x="7" y="29"/>
                </a:lnTo>
                <a:lnTo>
                  <a:pt x="8" y="31"/>
                </a:lnTo>
                <a:lnTo>
                  <a:pt x="9" y="30"/>
                </a:lnTo>
                <a:lnTo>
                  <a:pt x="10" y="31"/>
                </a:lnTo>
                <a:lnTo>
                  <a:pt x="12" y="34"/>
                </a:lnTo>
                <a:lnTo>
                  <a:pt x="13" y="34"/>
                </a:lnTo>
                <a:lnTo>
                  <a:pt x="14" y="33"/>
                </a:lnTo>
                <a:lnTo>
                  <a:pt x="15" y="30"/>
                </a:lnTo>
                <a:lnTo>
                  <a:pt x="17" y="31"/>
                </a:lnTo>
                <a:lnTo>
                  <a:pt x="18" y="33"/>
                </a:lnTo>
                <a:lnTo>
                  <a:pt x="19" y="30"/>
                </a:lnTo>
                <a:lnTo>
                  <a:pt x="20" y="33"/>
                </a:lnTo>
                <a:lnTo>
                  <a:pt x="22" y="33"/>
                </a:lnTo>
                <a:lnTo>
                  <a:pt x="23" y="33"/>
                </a:lnTo>
                <a:lnTo>
                  <a:pt x="24" y="30"/>
                </a:lnTo>
                <a:lnTo>
                  <a:pt x="25" y="33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30" y="31"/>
                </a:lnTo>
                <a:lnTo>
                  <a:pt x="32" y="34"/>
                </a:lnTo>
                <a:lnTo>
                  <a:pt x="33" y="31"/>
                </a:lnTo>
                <a:lnTo>
                  <a:pt x="34" y="31"/>
                </a:lnTo>
                <a:lnTo>
                  <a:pt x="35" y="29"/>
                </a:lnTo>
                <a:lnTo>
                  <a:pt x="37" y="29"/>
                </a:lnTo>
                <a:lnTo>
                  <a:pt x="38" y="35"/>
                </a:lnTo>
                <a:lnTo>
                  <a:pt x="39" y="30"/>
                </a:lnTo>
                <a:lnTo>
                  <a:pt x="40" y="30"/>
                </a:lnTo>
                <a:lnTo>
                  <a:pt x="42" y="30"/>
                </a:lnTo>
                <a:lnTo>
                  <a:pt x="43" y="31"/>
                </a:lnTo>
                <a:lnTo>
                  <a:pt x="44" y="33"/>
                </a:lnTo>
                <a:lnTo>
                  <a:pt x="45" y="34"/>
                </a:lnTo>
                <a:lnTo>
                  <a:pt x="47" y="33"/>
                </a:lnTo>
                <a:lnTo>
                  <a:pt x="48" y="31"/>
                </a:lnTo>
                <a:lnTo>
                  <a:pt x="49" y="29"/>
                </a:lnTo>
                <a:lnTo>
                  <a:pt x="50" y="26"/>
                </a:lnTo>
                <a:lnTo>
                  <a:pt x="52" y="28"/>
                </a:lnTo>
                <a:lnTo>
                  <a:pt x="53" y="25"/>
                </a:lnTo>
                <a:lnTo>
                  <a:pt x="54" y="28"/>
                </a:lnTo>
                <a:lnTo>
                  <a:pt x="55" y="26"/>
                </a:lnTo>
                <a:lnTo>
                  <a:pt x="57" y="29"/>
                </a:lnTo>
                <a:lnTo>
                  <a:pt x="58" y="31"/>
                </a:lnTo>
                <a:lnTo>
                  <a:pt x="59" y="29"/>
                </a:lnTo>
                <a:lnTo>
                  <a:pt x="60" y="26"/>
                </a:lnTo>
                <a:lnTo>
                  <a:pt x="62" y="16"/>
                </a:lnTo>
                <a:lnTo>
                  <a:pt x="63" y="28"/>
                </a:lnTo>
                <a:lnTo>
                  <a:pt x="64" y="0"/>
                </a:lnTo>
                <a:lnTo>
                  <a:pt x="65" y="6"/>
                </a:lnTo>
                <a:lnTo>
                  <a:pt x="67" y="31"/>
                </a:lnTo>
                <a:lnTo>
                  <a:pt x="68" y="30"/>
                </a:lnTo>
                <a:lnTo>
                  <a:pt x="69" y="31"/>
                </a:lnTo>
                <a:lnTo>
                  <a:pt x="70" y="33"/>
                </a:lnTo>
                <a:lnTo>
                  <a:pt x="72" y="30"/>
                </a:lnTo>
                <a:lnTo>
                  <a:pt x="73" y="29"/>
                </a:lnTo>
                <a:lnTo>
                  <a:pt x="74" y="25"/>
                </a:lnTo>
                <a:lnTo>
                  <a:pt x="75" y="25"/>
                </a:lnTo>
                <a:lnTo>
                  <a:pt x="77" y="24"/>
                </a:lnTo>
                <a:lnTo>
                  <a:pt x="78" y="25"/>
                </a:lnTo>
                <a:lnTo>
                  <a:pt x="79" y="28"/>
                </a:lnTo>
                <a:lnTo>
                  <a:pt x="80" y="31"/>
                </a:lnTo>
                <a:lnTo>
                  <a:pt x="82" y="31"/>
                </a:lnTo>
                <a:lnTo>
                  <a:pt x="83" y="33"/>
                </a:lnTo>
                <a:lnTo>
                  <a:pt x="84" y="35"/>
                </a:lnTo>
                <a:lnTo>
                  <a:pt x="85" y="34"/>
                </a:lnTo>
                <a:lnTo>
                  <a:pt x="87" y="33"/>
                </a:lnTo>
                <a:lnTo>
                  <a:pt x="88" y="30"/>
                </a:lnTo>
                <a:lnTo>
                  <a:pt x="89" y="30"/>
                </a:lnTo>
                <a:lnTo>
                  <a:pt x="90" y="29"/>
                </a:lnTo>
                <a:lnTo>
                  <a:pt x="92" y="29"/>
                </a:lnTo>
                <a:lnTo>
                  <a:pt x="93" y="31"/>
                </a:lnTo>
                <a:lnTo>
                  <a:pt x="94" y="30"/>
                </a:lnTo>
                <a:lnTo>
                  <a:pt x="95" y="29"/>
                </a:lnTo>
                <a:lnTo>
                  <a:pt x="97" y="30"/>
                </a:lnTo>
                <a:lnTo>
                  <a:pt x="98" y="31"/>
                </a:lnTo>
                <a:lnTo>
                  <a:pt x="99" y="33"/>
                </a:lnTo>
                <a:lnTo>
                  <a:pt x="100" y="34"/>
                </a:lnTo>
                <a:lnTo>
                  <a:pt x="102" y="34"/>
                </a:lnTo>
                <a:lnTo>
                  <a:pt x="103" y="33"/>
                </a:lnTo>
                <a:lnTo>
                  <a:pt x="104" y="33"/>
                </a:lnTo>
                <a:lnTo>
                  <a:pt x="105" y="34"/>
                </a:lnTo>
                <a:lnTo>
                  <a:pt x="107" y="35"/>
                </a:lnTo>
                <a:lnTo>
                  <a:pt x="108" y="33"/>
                </a:lnTo>
                <a:lnTo>
                  <a:pt x="109" y="33"/>
                </a:lnTo>
                <a:lnTo>
                  <a:pt x="110" y="30"/>
                </a:lnTo>
                <a:lnTo>
                  <a:pt x="112" y="30"/>
                </a:lnTo>
                <a:lnTo>
                  <a:pt x="113" y="30"/>
                </a:lnTo>
                <a:lnTo>
                  <a:pt x="114" y="30"/>
                </a:lnTo>
                <a:lnTo>
                  <a:pt x="115" y="26"/>
                </a:lnTo>
                <a:lnTo>
                  <a:pt x="117" y="25"/>
                </a:lnTo>
                <a:lnTo>
                  <a:pt x="118" y="26"/>
                </a:lnTo>
                <a:lnTo>
                  <a:pt x="119" y="28"/>
                </a:lnTo>
                <a:lnTo>
                  <a:pt x="120" y="29"/>
                </a:lnTo>
                <a:lnTo>
                  <a:pt x="122" y="31"/>
                </a:lnTo>
                <a:lnTo>
                  <a:pt x="123" y="34"/>
                </a:lnTo>
                <a:lnTo>
                  <a:pt x="124" y="31"/>
                </a:lnTo>
                <a:lnTo>
                  <a:pt x="125" y="25"/>
                </a:lnTo>
                <a:lnTo>
                  <a:pt x="127" y="20"/>
                </a:lnTo>
                <a:lnTo>
                  <a:pt x="128" y="15"/>
                </a:lnTo>
                <a:lnTo>
                  <a:pt x="129" y="11"/>
                </a:lnTo>
                <a:lnTo>
                  <a:pt x="130" y="9"/>
                </a:lnTo>
                <a:lnTo>
                  <a:pt x="132" y="8"/>
                </a:lnTo>
                <a:lnTo>
                  <a:pt x="133" y="8"/>
                </a:lnTo>
                <a:lnTo>
                  <a:pt x="134" y="6"/>
                </a:lnTo>
                <a:lnTo>
                  <a:pt x="135" y="9"/>
                </a:lnTo>
                <a:lnTo>
                  <a:pt x="137" y="11"/>
                </a:lnTo>
                <a:lnTo>
                  <a:pt x="138" y="18"/>
                </a:lnTo>
                <a:lnTo>
                  <a:pt x="139" y="21"/>
                </a:lnTo>
                <a:lnTo>
                  <a:pt x="140" y="23"/>
                </a:lnTo>
                <a:lnTo>
                  <a:pt x="142" y="29"/>
                </a:lnTo>
                <a:lnTo>
                  <a:pt x="143" y="30"/>
                </a:lnTo>
                <a:lnTo>
                  <a:pt x="144" y="29"/>
                </a:lnTo>
                <a:lnTo>
                  <a:pt x="145" y="30"/>
                </a:lnTo>
                <a:lnTo>
                  <a:pt x="147" y="28"/>
                </a:lnTo>
                <a:lnTo>
                  <a:pt x="148" y="26"/>
                </a:lnTo>
                <a:lnTo>
                  <a:pt x="149" y="24"/>
                </a:lnTo>
                <a:lnTo>
                  <a:pt x="150" y="25"/>
                </a:lnTo>
                <a:lnTo>
                  <a:pt x="152" y="24"/>
                </a:lnTo>
                <a:lnTo>
                  <a:pt x="153" y="24"/>
                </a:lnTo>
                <a:lnTo>
                  <a:pt x="154" y="23"/>
                </a:lnTo>
                <a:lnTo>
                  <a:pt x="155" y="21"/>
                </a:lnTo>
                <a:lnTo>
                  <a:pt x="157" y="20"/>
                </a:lnTo>
                <a:lnTo>
                  <a:pt x="158" y="24"/>
                </a:lnTo>
                <a:lnTo>
                  <a:pt x="159" y="26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0" name="Freeform 207"/>
          <p:cNvSpPr>
            <a:spLocks/>
          </p:cNvSpPr>
          <p:nvPr/>
        </p:nvSpPr>
        <p:spPr bwMode="auto">
          <a:xfrm>
            <a:off x="2011363" y="1057275"/>
            <a:ext cx="560387" cy="1257300"/>
          </a:xfrm>
          <a:custGeom>
            <a:avLst/>
            <a:gdLst>
              <a:gd name="T0" fmla="*/ 2147483646 w 159"/>
              <a:gd name="T1" fmla="*/ 2147483646 h 389"/>
              <a:gd name="T2" fmla="*/ 2147483646 w 159"/>
              <a:gd name="T3" fmla="*/ 2147483646 h 389"/>
              <a:gd name="T4" fmla="*/ 2147483646 w 159"/>
              <a:gd name="T5" fmla="*/ 2147483646 h 389"/>
              <a:gd name="T6" fmla="*/ 2147483646 w 159"/>
              <a:gd name="T7" fmla="*/ 2147483646 h 389"/>
              <a:gd name="T8" fmla="*/ 2147483646 w 159"/>
              <a:gd name="T9" fmla="*/ 2147483646 h 389"/>
              <a:gd name="T10" fmla="*/ 2147483646 w 159"/>
              <a:gd name="T11" fmla="*/ 2147483646 h 389"/>
              <a:gd name="T12" fmla="*/ 2147483646 w 159"/>
              <a:gd name="T13" fmla="*/ 2147483646 h 389"/>
              <a:gd name="T14" fmla="*/ 2147483646 w 159"/>
              <a:gd name="T15" fmla="*/ 2147483646 h 389"/>
              <a:gd name="T16" fmla="*/ 2147483646 w 159"/>
              <a:gd name="T17" fmla="*/ 2147483646 h 389"/>
              <a:gd name="T18" fmla="*/ 2147483646 w 159"/>
              <a:gd name="T19" fmla="*/ 2147483646 h 389"/>
              <a:gd name="T20" fmla="*/ 2147483646 w 159"/>
              <a:gd name="T21" fmla="*/ 2147483646 h 389"/>
              <a:gd name="T22" fmla="*/ 2147483646 w 159"/>
              <a:gd name="T23" fmla="*/ 2147483646 h 389"/>
              <a:gd name="T24" fmla="*/ 2147483646 w 159"/>
              <a:gd name="T25" fmla="*/ 2147483646 h 389"/>
              <a:gd name="T26" fmla="*/ 2147483646 w 159"/>
              <a:gd name="T27" fmla="*/ 2147483646 h 389"/>
              <a:gd name="T28" fmla="*/ 2147483646 w 159"/>
              <a:gd name="T29" fmla="*/ 2147483646 h 389"/>
              <a:gd name="T30" fmla="*/ 2147483646 w 159"/>
              <a:gd name="T31" fmla="*/ 2147483646 h 389"/>
              <a:gd name="T32" fmla="*/ 2147483646 w 159"/>
              <a:gd name="T33" fmla="*/ 2147483646 h 389"/>
              <a:gd name="T34" fmla="*/ 2147483646 w 159"/>
              <a:gd name="T35" fmla="*/ 2147483646 h 389"/>
              <a:gd name="T36" fmla="*/ 2147483646 w 159"/>
              <a:gd name="T37" fmla="*/ 2147483646 h 389"/>
              <a:gd name="T38" fmla="*/ 2147483646 w 159"/>
              <a:gd name="T39" fmla="*/ 2147483646 h 389"/>
              <a:gd name="T40" fmla="*/ 2147483646 w 159"/>
              <a:gd name="T41" fmla="*/ 2147483646 h 389"/>
              <a:gd name="T42" fmla="*/ 2147483646 w 159"/>
              <a:gd name="T43" fmla="*/ 2147483646 h 389"/>
              <a:gd name="T44" fmla="*/ 2147483646 w 159"/>
              <a:gd name="T45" fmla="*/ 2147483646 h 389"/>
              <a:gd name="T46" fmla="*/ 2147483646 w 159"/>
              <a:gd name="T47" fmla="*/ 2147483646 h 389"/>
              <a:gd name="T48" fmla="*/ 2147483646 w 159"/>
              <a:gd name="T49" fmla="*/ 2147483646 h 389"/>
              <a:gd name="T50" fmla="*/ 2147483646 w 159"/>
              <a:gd name="T51" fmla="*/ 2147483646 h 389"/>
              <a:gd name="T52" fmla="*/ 2147483646 w 159"/>
              <a:gd name="T53" fmla="*/ 2147483646 h 389"/>
              <a:gd name="T54" fmla="*/ 2147483646 w 159"/>
              <a:gd name="T55" fmla="*/ 2147483646 h 389"/>
              <a:gd name="T56" fmla="*/ 2147483646 w 159"/>
              <a:gd name="T57" fmla="*/ 2147483646 h 389"/>
              <a:gd name="T58" fmla="*/ 2147483646 w 159"/>
              <a:gd name="T59" fmla="*/ 2147483646 h 389"/>
              <a:gd name="T60" fmla="*/ 2147483646 w 159"/>
              <a:gd name="T61" fmla="*/ 2147483646 h 389"/>
              <a:gd name="T62" fmla="*/ 2147483646 w 159"/>
              <a:gd name="T63" fmla="*/ 2147483646 h 389"/>
              <a:gd name="T64" fmla="*/ 2147483646 w 159"/>
              <a:gd name="T65" fmla="*/ 2147483646 h 389"/>
              <a:gd name="T66" fmla="*/ 2147483646 w 159"/>
              <a:gd name="T67" fmla="*/ 2147483646 h 389"/>
              <a:gd name="T68" fmla="*/ 2147483646 w 159"/>
              <a:gd name="T69" fmla="*/ 2147483646 h 389"/>
              <a:gd name="T70" fmla="*/ 2147483646 w 159"/>
              <a:gd name="T71" fmla="*/ 2147483646 h 389"/>
              <a:gd name="T72" fmla="*/ 2147483646 w 159"/>
              <a:gd name="T73" fmla="*/ 2147483646 h 389"/>
              <a:gd name="T74" fmla="*/ 2147483646 w 159"/>
              <a:gd name="T75" fmla="*/ 2147483646 h 389"/>
              <a:gd name="T76" fmla="*/ 2147483646 w 159"/>
              <a:gd name="T77" fmla="*/ 2147483646 h 389"/>
              <a:gd name="T78" fmla="*/ 2147483646 w 159"/>
              <a:gd name="T79" fmla="*/ 2147483646 h 389"/>
              <a:gd name="T80" fmla="*/ 2147483646 w 159"/>
              <a:gd name="T81" fmla="*/ 2147483646 h 389"/>
              <a:gd name="T82" fmla="*/ 2147483646 w 159"/>
              <a:gd name="T83" fmla="*/ 2147483646 h 38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9"/>
              <a:gd name="T127" fmla="*/ 0 h 389"/>
              <a:gd name="T128" fmla="*/ 159 w 159"/>
              <a:gd name="T129" fmla="*/ 389 h 38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9" h="389">
                <a:moveTo>
                  <a:pt x="0" y="382"/>
                </a:moveTo>
                <a:lnTo>
                  <a:pt x="1" y="385"/>
                </a:lnTo>
                <a:lnTo>
                  <a:pt x="3" y="387"/>
                </a:lnTo>
                <a:lnTo>
                  <a:pt x="4" y="389"/>
                </a:lnTo>
                <a:lnTo>
                  <a:pt x="5" y="385"/>
                </a:lnTo>
                <a:lnTo>
                  <a:pt x="6" y="384"/>
                </a:lnTo>
                <a:lnTo>
                  <a:pt x="8" y="384"/>
                </a:lnTo>
                <a:lnTo>
                  <a:pt x="9" y="384"/>
                </a:lnTo>
                <a:lnTo>
                  <a:pt x="10" y="384"/>
                </a:lnTo>
                <a:lnTo>
                  <a:pt x="11" y="385"/>
                </a:lnTo>
                <a:lnTo>
                  <a:pt x="13" y="387"/>
                </a:lnTo>
                <a:lnTo>
                  <a:pt x="14" y="387"/>
                </a:lnTo>
                <a:lnTo>
                  <a:pt x="15" y="387"/>
                </a:lnTo>
                <a:lnTo>
                  <a:pt x="16" y="379"/>
                </a:lnTo>
                <a:lnTo>
                  <a:pt x="18" y="372"/>
                </a:lnTo>
                <a:lnTo>
                  <a:pt x="19" y="377"/>
                </a:lnTo>
                <a:lnTo>
                  <a:pt x="20" y="375"/>
                </a:lnTo>
                <a:lnTo>
                  <a:pt x="21" y="376"/>
                </a:lnTo>
                <a:lnTo>
                  <a:pt x="23" y="375"/>
                </a:lnTo>
                <a:lnTo>
                  <a:pt x="24" y="375"/>
                </a:lnTo>
                <a:lnTo>
                  <a:pt x="25" y="375"/>
                </a:lnTo>
                <a:lnTo>
                  <a:pt x="26" y="374"/>
                </a:lnTo>
                <a:lnTo>
                  <a:pt x="28" y="370"/>
                </a:lnTo>
                <a:lnTo>
                  <a:pt x="29" y="365"/>
                </a:lnTo>
                <a:lnTo>
                  <a:pt x="30" y="357"/>
                </a:lnTo>
                <a:lnTo>
                  <a:pt x="31" y="342"/>
                </a:lnTo>
                <a:lnTo>
                  <a:pt x="33" y="322"/>
                </a:lnTo>
                <a:lnTo>
                  <a:pt x="34" y="300"/>
                </a:lnTo>
                <a:lnTo>
                  <a:pt x="35" y="269"/>
                </a:lnTo>
                <a:lnTo>
                  <a:pt x="36" y="240"/>
                </a:lnTo>
                <a:lnTo>
                  <a:pt x="38" y="207"/>
                </a:lnTo>
                <a:lnTo>
                  <a:pt x="39" y="179"/>
                </a:lnTo>
                <a:lnTo>
                  <a:pt x="40" y="151"/>
                </a:lnTo>
                <a:lnTo>
                  <a:pt x="41" y="121"/>
                </a:lnTo>
                <a:lnTo>
                  <a:pt x="43" y="92"/>
                </a:lnTo>
                <a:lnTo>
                  <a:pt x="44" y="62"/>
                </a:lnTo>
                <a:lnTo>
                  <a:pt x="45" y="37"/>
                </a:lnTo>
                <a:lnTo>
                  <a:pt x="46" y="16"/>
                </a:lnTo>
                <a:lnTo>
                  <a:pt x="48" y="5"/>
                </a:lnTo>
                <a:lnTo>
                  <a:pt x="49" y="0"/>
                </a:lnTo>
                <a:lnTo>
                  <a:pt x="50" y="2"/>
                </a:lnTo>
                <a:lnTo>
                  <a:pt x="51" y="7"/>
                </a:lnTo>
                <a:lnTo>
                  <a:pt x="53" y="19"/>
                </a:lnTo>
                <a:lnTo>
                  <a:pt x="54" y="34"/>
                </a:lnTo>
                <a:lnTo>
                  <a:pt x="55" y="51"/>
                </a:lnTo>
                <a:lnTo>
                  <a:pt x="56" y="82"/>
                </a:lnTo>
                <a:lnTo>
                  <a:pt x="58" y="112"/>
                </a:lnTo>
                <a:lnTo>
                  <a:pt x="59" y="141"/>
                </a:lnTo>
                <a:lnTo>
                  <a:pt x="60" y="171"/>
                </a:lnTo>
                <a:lnTo>
                  <a:pt x="61" y="199"/>
                </a:lnTo>
                <a:lnTo>
                  <a:pt x="63" y="222"/>
                </a:lnTo>
                <a:lnTo>
                  <a:pt x="64" y="242"/>
                </a:lnTo>
                <a:lnTo>
                  <a:pt x="65" y="261"/>
                </a:lnTo>
                <a:lnTo>
                  <a:pt x="66" y="271"/>
                </a:lnTo>
                <a:lnTo>
                  <a:pt x="68" y="279"/>
                </a:lnTo>
                <a:lnTo>
                  <a:pt x="69" y="281"/>
                </a:lnTo>
                <a:lnTo>
                  <a:pt x="70" y="282"/>
                </a:lnTo>
                <a:lnTo>
                  <a:pt x="71" y="285"/>
                </a:lnTo>
                <a:lnTo>
                  <a:pt x="73" y="286"/>
                </a:lnTo>
                <a:lnTo>
                  <a:pt x="74" y="287"/>
                </a:lnTo>
                <a:lnTo>
                  <a:pt x="75" y="287"/>
                </a:lnTo>
                <a:lnTo>
                  <a:pt x="76" y="289"/>
                </a:lnTo>
                <a:lnTo>
                  <a:pt x="78" y="291"/>
                </a:lnTo>
                <a:lnTo>
                  <a:pt x="79" y="295"/>
                </a:lnTo>
                <a:lnTo>
                  <a:pt x="80" y="301"/>
                </a:lnTo>
                <a:lnTo>
                  <a:pt x="81" y="309"/>
                </a:lnTo>
                <a:lnTo>
                  <a:pt x="83" y="315"/>
                </a:lnTo>
                <a:lnTo>
                  <a:pt x="84" y="325"/>
                </a:lnTo>
                <a:lnTo>
                  <a:pt x="85" y="336"/>
                </a:lnTo>
                <a:lnTo>
                  <a:pt x="86" y="344"/>
                </a:lnTo>
                <a:lnTo>
                  <a:pt x="88" y="351"/>
                </a:lnTo>
                <a:lnTo>
                  <a:pt x="89" y="354"/>
                </a:lnTo>
                <a:lnTo>
                  <a:pt x="90" y="351"/>
                </a:lnTo>
                <a:lnTo>
                  <a:pt x="91" y="345"/>
                </a:lnTo>
                <a:lnTo>
                  <a:pt x="93" y="336"/>
                </a:lnTo>
                <a:lnTo>
                  <a:pt x="94" y="330"/>
                </a:lnTo>
                <a:lnTo>
                  <a:pt x="95" y="325"/>
                </a:lnTo>
                <a:lnTo>
                  <a:pt x="96" y="321"/>
                </a:lnTo>
                <a:lnTo>
                  <a:pt x="98" y="320"/>
                </a:lnTo>
                <a:lnTo>
                  <a:pt x="99" y="324"/>
                </a:lnTo>
                <a:lnTo>
                  <a:pt x="100" y="325"/>
                </a:lnTo>
                <a:lnTo>
                  <a:pt x="101" y="329"/>
                </a:lnTo>
                <a:lnTo>
                  <a:pt x="103" y="332"/>
                </a:lnTo>
                <a:lnTo>
                  <a:pt x="104" y="335"/>
                </a:lnTo>
                <a:lnTo>
                  <a:pt x="105" y="336"/>
                </a:lnTo>
                <a:lnTo>
                  <a:pt x="106" y="340"/>
                </a:lnTo>
                <a:lnTo>
                  <a:pt x="108" y="346"/>
                </a:lnTo>
                <a:lnTo>
                  <a:pt x="109" y="352"/>
                </a:lnTo>
                <a:lnTo>
                  <a:pt x="110" y="359"/>
                </a:lnTo>
                <a:lnTo>
                  <a:pt x="111" y="361"/>
                </a:lnTo>
                <a:lnTo>
                  <a:pt x="113" y="360"/>
                </a:lnTo>
                <a:lnTo>
                  <a:pt x="114" y="356"/>
                </a:lnTo>
                <a:lnTo>
                  <a:pt x="115" y="352"/>
                </a:lnTo>
                <a:lnTo>
                  <a:pt x="116" y="352"/>
                </a:lnTo>
                <a:lnTo>
                  <a:pt x="118" y="350"/>
                </a:lnTo>
                <a:lnTo>
                  <a:pt x="119" y="351"/>
                </a:lnTo>
                <a:lnTo>
                  <a:pt x="120" y="356"/>
                </a:lnTo>
                <a:lnTo>
                  <a:pt x="121" y="360"/>
                </a:lnTo>
                <a:lnTo>
                  <a:pt x="123" y="361"/>
                </a:lnTo>
                <a:lnTo>
                  <a:pt x="124" y="362"/>
                </a:lnTo>
                <a:lnTo>
                  <a:pt x="125" y="369"/>
                </a:lnTo>
                <a:lnTo>
                  <a:pt x="126" y="370"/>
                </a:lnTo>
                <a:lnTo>
                  <a:pt x="128" y="372"/>
                </a:lnTo>
                <a:lnTo>
                  <a:pt x="129" y="377"/>
                </a:lnTo>
                <a:lnTo>
                  <a:pt x="130" y="371"/>
                </a:lnTo>
                <a:lnTo>
                  <a:pt x="131" y="366"/>
                </a:lnTo>
                <a:lnTo>
                  <a:pt x="133" y="367"/>
                </a:lnTo>
                <a:lnTo>
                  <a:pt x="134" y="371"/>
                </a:lnTo>
                <a:lnTo>
                  <a:pt x="135" y="374"/>
                </a:lnTo>
                <a:lnTo>
                  <a:pt x="136" y="374"/>
                </a:lnTo>
                <a:lnTo>
                  <a:pt x="138" y="374"/>
                </a:lnTo>
                <a:lnTo>
                  <a:pt x="139" y="372"/>
                </a:lnTo>
                <a:lnTo>
                  <a:pt x="140" y="372"/>
                </a:lnTo>
                <a:lnTo>
                  <a:pt x="141" y="370"/>
                </a:lnTo>
                <a:lnTo>
                  <a:pt x="143" y="367"/>
                </a:lnTo>
                <a:lnTo>
                  <a:pt x="144" y="367"/>
                </a:lnTo>
                <a:lnTo>
                  <a:pt x="145" y="370"/>
                </a:lnTo>
                <a:lnTo>
                  <a:pt x="146" y="371"/>
                </a:lnTo>
                <a:lnTo>
                  <a:pt x="148" y="375"/>
                </a:lnTo>
                <a:lnTo>
                  <a:pt x="149" y="379"/>
                </a:lnTo>
                <a:lnTo>
                  <a:pt x="150" y="380"/>
                </a:lnTo>
                <a:lnTo>
                  <a:pt x="151" y="380"/>
                </a:lnTo>
                <a:lnTo>
                  <a:pt x="153" y="379"/>
                </a:lnTo>
                <a:lnTo>
                  <a:pt x="154" y="379"/>
                </a:lnTo>
                <a:lnTo>
                  <a:pt x="155" y="379"/>
                </a:lnTo>
                <a:lnTo>
                  <a:pt x="156" y="376"/>
                </a:lnTo>
                <a:lnTo>
                  <a:pt x="158" y="379"/>
                </a:lnTo>
                <a:lnTo>
                  <a:pt x="159" y="379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1" name="Freeform 209"/>
          <p:cNvSpPr>
            <a:spLocks/>
          </p:cNvSpPr>
          <p:nvPr/>
        </p:nvSpPr>
        <p:spPr bwMode="auto">
          <a:xfrm>
            <a:off x="3130550" y="1528763"/>
            <a:ext cx="557213" cy="769937"/>
          </a:xfrm>
          <a:custGeom>
            <a:avLst/>
            <a:gdLst>
              <a:gd name="T0" fmla="*/ 2147483646 w 158"/>
              <a:gd name="T1" fmla="*/ 2147483646 h 238"/>
              <a:gd name="T2" fmla="*/ 2147483646 w 158"/>
              <a:gd name="T3" fmla="*/ 2147483646 h 238"/>
              <a:gd name="T4" fmla="*/ 2147483646 w 158"/>
              <a:gd name="T5" fmla="*/ 2147483646 h 238"/>
              <a:gd name="T6" fmla="*/ 2147483646 w 158"/>
              <a:gd name="T7" fmla="*/ 2147483646 h 238"/>
              <a:gd name="T8" fmla="*/ 2147483646 w 158"/>
              <a:gd name="T9" fmla="*/ 2147483646 h 238"/>
              <a:gd name="T10" fmla="*/ 2147483646 w 158"/>
              <a:gd name="T11" fmla="*/ 2147483646 h 238"/>
              <a:gd name="T12" fmla="*/ 2147483646 w 158"/>
              <a:gd name="T13" fmla="*/ 2147483646 h 238"/>
              <a:gd name="T14" fmla="*/ 2147483646 w 158"/>
              <a:gd name="T15" fmla="*/ 2147483646 h 238"/>
              <a:gd name="T16" fmla="*/ 2147483646 w 158"/>
              <a:gd name="T17" fmla="*/ 2147483646 h 238"/>
              <a:gd name="T18" fmla="*/ 2147483646 w 158"/>
              <a:gd name="T19" fmla="*/ 2147483646 h 238"/>
              <a:gd name="T20" fmla="*/ 2147483646 w 158"/>
              <a:gd name="T21" fmla="*/ 2147483646 h 238"/>
              <a:gd name="T22" fmla="*/ 2147483646 w 158"/>
              <a:gd name="T23" fmla="*/ 2147483646 h 238"/>
              <a:gd name="T24" fmla="*/ 2147483646 w 158"/>
              <a:gd name="T25" fmla="*/ 2147483646 h 238"/>
              <a:gd name="T26" fmla="*/ 2147483646 w 158"/>
              <a:gd name="T27" fmla="*/ 2147483646 h 238"/>
              <a:gd name="T28" fmla="*/ 2147483646 w 158"/>
              <a:gd name="T29" fmla="*/ 2147483646 h 238"/>
              <a:gd name="T30" fmla="*/ 2147483646 w 158"/>
              <a:gd name="T31" fmla="*/ 2147483646 h 238"/>
              <a:gd name="T32" fmla="*/ 2147483646 w 158"/>
              <a:gd name="T33" fmla="*/ 2147483646 h 238"/>
              <a:gd name="T34" fmla="*/ 2147483646 w 158"/>
              <a:gd name="T35" fmla="*/ 2147483646 h 238"/>
              <a:gd name="T36" fmla="*/ 2147483646 w 158"/>
              <a:gd name="T37" fmla="*/ 2147483646 h 238"/>
              <a:gd name="T38" fmla="*/ 2147483646 w 158"/>
              <a:gd name="T39" fmla="*/ 2147483646 h 238"/>
              <a:gd name="T40" fmla="*/ 2147483646 w 158"/>
              <a:gd name="T41" fmla="*/ 2147483646 h 238"/>
              <a:gd name="T42" fmla="*/ 2147483646 w 158"/>
              <a:gd name="T43" fmla="*/ 2147483646 h 238"/>
              <a:gd name="T44" fmla="*/ 2147483646 w 158"/>
              <a:gd name="T45" fmla="*/ 2147483646 h 238"/>
              <a:gd name="T46" fmla="*/ 2147483646 w 158"/>
              <a:gd name="T47" fmla="*/ 2147483646 h 238"/>
              <a:gd name="T48" fmla="*/ 2147483646 w 158"/>
              <a:gd name="T49" fmla="*/ 2147483646 h 238"/>
              <a:gd name="T50" fmla="*/ 2147483646 w 158"/>
              <a:gd name="T51" fmla="*/ 2147483646 h 238"/>
              <a:gd name="T52" fmla="*/ 2147483646 w 158"/>
              <a:gd name="T53" fmla="*/ 2147483646 h 238"/>
              <a:gd name="T54" fmla="*/ 2147483646 w 158"/>
              <a:gd name="T55" fmla="*/ 2147483646 h 238"/>
              <a:gd name="T56" fmla="*/ 2147483646 w 158"/>
              <a:gd name="T57" fmla="*/ 2147483646 h 238"/>
              <a:gd name="T58" fmla="*/ 2147483646 w 158"/>
              <a:gd name="T59" fmla="*/ 2147483646 h 238"/>
              <a:gd name="T60" fmla="*/ 2147483646 w 158"/>
              <a:gd name="T61" fmla="*/ 2147483646 h 238"/>
              <a:gd name="T62" fmla="*/ 2147483646 w 158"/>
              <a:gd name="T63" fmla="*/ 2147483646 h 238"/>
              <a:gd name="T64" fmla="*/ 2147483646 w 158"/>
              <a:gd name="T65" fmla="*/ 2147483646 h 238"/>
              <a:gd name="T66" fmla="*/ 2147483646 w 158"/>
              <a:gd name="T67" fmla="*/ 2147483646 h 238"/>
              <a:gd name="T68" fmla="*/ 2147483646 w 158"/>
              <a:gd name="T69" fmla="*/ 2147483646 h 238"/>
              <a:gd name="T70" fmla="*/ 2147483646 w 158"/>
              <a:gd name="T71" fmla="*/ 2147483646 h 238"/>
              <a:gd name="T72" fmla="*/ 2147483646 w 158"/>
              <a:gd name="T73" fmla="*/ 2147483646 h 238"/>
              <a:gd name="T74" fmla="*/ 2147483646 w 158"/>
              <a:gd name="T75" fmla="*/ 2147483646 h 238"/>
              <a:gd name="T76" fmla="*/ 2147483646 w 158"/>
              <a:gd name="T77" fmla="*/ 2147483646 h 238"/>
              <a:gd name="T78" fmla="*/ 2147483646 w 158"/>
              <a:gd name="T79" fmla="*/ 2147483646 h 238"/>
              <a:gd name="T80" fmla="*/ 2147483646 w 158"/>
              <a:gd name="T81" fmla="*/ 2147483646 h 238"/>
              <a:gd name="T82" fmla="*/ 2147483646 w 158"/>
              <a:gd name="T83" fmla="*/ 2147483646 h 2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8"/>
              <a:gd name="T127" fmla="*/ 0 h 238"/>
              <a:gd name="T128" fmla="*/ 158 w 158"/>
              <a:gd name="T129" fmla="*/ 238 h 23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8" h="238">
                <a:moveTo>
                  <a:pt x="0" y="235"/>
                </a:moveTo>
                <a:lnTo>
                  <a:pt x="1" y="235"/>
                </a:lnTo>
                <a:lnTo>
                  <a:pt x="2" y="231"/>
                </a:lnTo>
                <a:lnTo>
                  <a:pt x="3" y="231"/>
                </a:lnTo>
                <a:lnTo>
                  <a:pt x="5" y="229"/>
                </a:lnTo>
                <a:lnTo>
                  <a:pt x="6" y="229"/>
                </a:lnTo>
                <a:lnTo>
                  <a:pt x="7" y="229"/>
                </a:lnTo>
                <a:lnTo>
                  <a:pt x="8" y="228"/>
                </a:lnTo>
                <a:lnTo>
                  <a:pt x="10" y="226"/>
                </a:lnTo>
                <a:lnTo>
                  <a:pt x="11" y="226"/>
                </a:lnTo>
                <a:lnTo>
                  <a:pt x="12" y="225"/>
                </a:lnTo>
                <a:lnTo>
                  <a:pt x="13" y="226"/>
                </a:lnTo>
                <a:lnTo>
                  <a:pt x="15" y="226"/>
                </a:lnTo>
                <a:lnTo>
                  <a:pt x="16" y="225"/>
                </a:lnTo>
                <a:lnTo>
                  <a:pt x="17" y="225"/>
                </a:lnTo>
                <a:lnTo>
                  <a:pt x="18" y="224"/>
                </a:lnTo>
                <a:lnTo>
                  <a:pt x="20" y="224"/>
                </a:lnTo>
                <a:lnTo>
                  <a:pt x="21" y="221"/>
                </a:lnTo>
                <a:lnTo>
                  <a:pt x="22" y="219"/>
                </a:lnTo>
                <a:lnTo>
                  <a:pt x="23" y="215"/>
                </a:lnTo>
                <a:lnTo>
                  <a:pt x="25" y="210"/>
                </a:lnTo>
                <a:lnTo>
                  <a:pt x="26" y="205"/>
                </a:lnTo>
                <a:lnTo>
                  <a:pt x="27" y="204"/>
                </a:lnTo>
                <a:lnTo>
                  <a:pt x="28" y="204"/>
                </a:lnTo>
                <a:lnTo>
                  <a:pt x="30" y="205"/>
                </a:lnTo>
                <a:lnTo>
                  <a:pt x="31" y="208"/>
                </a:lnTo>
                <a:lnTo>
                  <a:pt x="32" y="206"/>
                </a:lnTo>
                <a:lnTo>
                  <a:pt x="33" y="208"/>
                </a:lnTo>
                <a:lnTo>
                  <a:pt x="35" y="215"/>
                </a:lnTo>
                <a:lnTo>
                  <a:pt x="36" y="215"/>
                </a:lnTo>
                <a:lnTo>
                  <a:pt x="37" y="218"/>
                </a:lnTo>
                <a:lnTo>
                  <a:pt x="38" y="220"/>
                </a:lnTo>
                <a:lnTo>
                  <a:pt x="40" y="221"/>
                </a:lnTo>
                <a:lnTo>
                  <a:pt x="41" y="221"/>
                </a:lnTo>
                <a:lnTo>
                  <a:pt x="42" y="221"/>
                </a:lnTo>
                <a:lnTo>
                  <a:pt x="43" y="224"/>
                </a:lnTo>
                <a:lnTo>
                  <a:pt x="45" y="225"/>
                </a:lnTo>
                <a:lnTo>
                  <a:pt x="46" y="228"/>
                </a:lnTo>
                <a:lnTo>
                  <a:pt x="47" y="228"/>
                </a:lnTo>
                <a:lnTo>
                  <a:pt x="48" y="229"/>
                </a:lnTo>
                <a:lnTo>
                  <a:pt x="50" y="229"/>
                </a:lnTo>
                <a:lnTo>
                  <a:pt x="51" y="228"/>
                </a:lnTo>
                <a:lnTo>
                  <a:pt x="52" y="225"/>
                </a:lnTo>
                <a:lnTo>
                  <a:pt x="53" y="221"/>
                </a:lnTo>
                <a:lnTo>
                  <a:pt x="55" y="216"/>
                </a:lnTo>
                <a:lnTo>
                  <a:pt x="56" y="214"/>
                </a:lnTo>
                <a:lnTo>
                  <a:pt x="57" y="208"/>
                </a:lnTo>
                <a:lnTo>
                  <a:pt x="58" y="200"/>
                </a:lnTo>
                <a:lnTo>
                  <a:pt x="60" y="191"/>
                </a:lnTo>
                <a:lnTo>
                  <a:pt x="61" y="185"/>
                </a:lnTo>
                <a:lnTo>
                  <a:pt x="62" y="179"/>
                </a:lnTo>
                <a:lnTo>
                  <a:pt x="63" y="175"/>
                </a:lnTo>
                <a:lnTo>
                  <a:pt x="65" y="173"/>
                </a:lnTo>
                <a:lnTo>
                  <a:pt x="66" y="173"/>
                </a:lnTo>
                <a:lnTo>
                  <a:pt x="67" y="176"/>
                </a:lnTo>
                <a:lnTo>
                  <a:pt x="68" y="178"/>
                </a:lnTo>
                <a:lnTo>
                  <a:pt x="70" y="181"/>
                </a:lnTo>
                <a:lnTo>
                  <a:pt x="71" y="185"/>
                </a:lnTo>
                <a:lnTo>
                  <a:pt x="72" y="191"/>
                </a:lnTo>
                <a:lnTo>
                  <a:pt x="73" y="201"/>
                </a:lnTo>
                <a:lnTo>
                  <a:pt x="75" y="211"/>
                </a:lnTo>
                <a:lnTo>
                  <a:pt x="76" y="220"/>
                </a:lnTo>
                <a:lnTo>
                  <a:pt x="77" y="229"/>
                </a:lnTo>
                <a:lnTo>
                  <a:pt x="78" y="238"/>
                </a:lnTo>
                <a:lnTo>
                  <a:pt x="80" y="235"/>
                </a:lnTo>
                <a:lnTo>
                  <a:pt x="81" y="224"/>
                </a:lnTo>
                <a:lnTo>
                  <a:pt x="82" y="210"/>
                </a:lnTo>
                <a:lnTo>
                  <a:pt x="83" y="203"/>
                </a:lnTo>
                <a:lnTo>
                  <a:pt x="85" y="203"/>
                </a:lnTo>
                <a:lnTo>
                  <a:pt x="86" y="205"/>
                </a:lnTo>
                <a:lnTo>
                  <a:pt x="87" y="213"/>
                </a:lnTo>
                <a:lnTo>
                  <a:pt x="88" y="216"/>
                </a:lnTo>
                <a:lnTo>
                  <a:pt x="90" y="204"/>
                </a:lnTo>
                <a:lnTo>
                  <a:pt x="91" y="185"/>
                </a:lnTo>
                <a:lnTo>
                  <a:pt x="92" y="158"/>
                </a:lnTo>
                <a:lnTo>
                  <a:pt x="93" y="130"/>
                </a:lnTo>
                <a:lnTo>
                  <a:pt x="95" y="101"/>
                </a:lnTo>
                <a:lnTo>
                  <a:pt x="96" y="73"/>
                </a:lnTo>
                <a:lnTo>
                  <a:pt x="97" y="49"/>
                </a:lnTo>
                <a:lnTo>
                  <a:pt x="98" y="26"/>
                </a:lnTo>
                <a:lnTo>
                  <a:pt x="100" y="11"/>
                </a:lnTo>
                <a:lnTo>
                  <a:pt x="101" y="1"/>
                </a:lnTo>
                <a:lnTo>
                  <a:pt x="102" y="0"/>
                </a:lnTo>
                <a:lnTo>
                  <a:pt x="103" y="5"/>
                </a:lnTo>
                <a:lnTo>
                  <a:pt x="105" y="14"/>
                </a:lnTo>
                <a:lnTo>
                  <a:pt x="106" y="29"/>
                </a:lnTo>
                <a:lnTo>
                  <a:pt x="107" y="49"/>
                </a:lnTo>
                <a:lnTo>
                  <a:pt x="108" y="71"/>
                </a:lnTo>
                <a:lnTo>
                  <a:pt x="110" y="96"/>
                </a:lnTo>
                <a:lnTo>
                  <a:pt x="111" y="120"/>
                </a:lnTo>
                <a:lnTo>
                  <a:pt x="112" y="145"/>
                </a:lnTo>
                <a:lnTo>
                  <a:pt x="113" y="166"/>
                </a:lnTo>
                <a:lnTo>
                  <a:pt x="115" y="184"/>
                </a:lnTo>
                <a:lnTo>
                  <a:pt x="116" y="194"/>
                </a:lnTo>
                <a:lnTo>
                  <a:pt x="117" y="191"/>
                </a:lnTo>
                <a:lnTo>
                  <a:pt x="118" y="186"/>
                </a:lnTo>
                <a:lnTo>
                  <a:pt x="120" y="178"/>
                </a:lnTo>
                <a:lnTo>
                  <a:pt x="121" y="171"/>
                </a:lnTo>
                <a:lnTo>
                  <a:pt x="122" y="165"/>
                </a:lnTo>
                <a:lnTo>
                  <a:pt x="123" y="160"/>
                </a:lnTo>
                <a:lnTo>
                  <a:pt x="125" y="160"/>
                </a:lnTo>
                <a:lnTo>
                  <a:pt x="126" y="154"/>
                </a:lnTo>
                <a:lnTo>
                  <a:pt x="127" y="154"/>
                </a:lnTo>
                <a:lnTo>
                  <a:pt x="128" y="148"/>
                </a:lnTo>
                <a:lnTo>
                  <a:pt x="130" y="151"/>
                </a:lnTo>
                <a:lnTo>
                  <a:pt x="131" y="154"/>
                </a:lnTo>
                <a:lnTo>
                  <a:pt x="132" y="161"/>
                </a:lnTo>
                <a:lnTo>
                  <a:pt x="133" y="170"/>
                </a:lnTo>
                <a:lnTo>
                  <a:pt x="135" y="174"/>
                </a:lnTo>
                <a:lnTo>
                  <a:pt x="136" y="180"/>
                </a:lnTo>
                <a:lnTo>
                  <a:pt x="137" y="180"/>
                </a:lnTo>
                <a:lnTo>
                  <a:pt x="138" y="183"/>
                </a:lnTo>
                <a:lnTo>
                  <a:pt x="140" y="166"/>
                </a:lnTo>
                <a:lnTo>
                  <a:pt x="141" y="164"/>
                </a:lnTo>
                <a:lnTo>
                  <a:pt x="142" y="160"/>
                </a:lnTo>
                <a:lnTo>
                  <a:pt x="143" y="155"/>
                </a:lnTo>
                <a:lnTo>
                  <a:pt x="145" y="189"/>
                </a:lnTo>
                <a:lnTo>
                  <a:pt x="146" y="169"/>
                </a:lnTo>
                <a:lnTo>
                  <a:pt x="147" y="130"/>
                </a:lnTo>
                <a:lnTo>
                  <a:pt x="148" y="136"/>
                </a:lnTo>
                <a:lnTo>
                  <a:pt x="150" y="134"/>
                </a:lnTo>
                <a:lnTo>
                  <a:pt x="151" y="146"/>
                </a:lnTo>
                <a:lnTo>
                  <a:pt x="152" y="146"/>
                </a:lnTo>
                <a:lnTo>
                  <a:pt x="153" y="151"/>
                </a:lnTo>
                <a:lnTo>
                  <a:pt x="155" y="159"/>
                </a:lnTo>
                <a:lnTo>
                  <a:pt x="156" y="169"/>
                </a:lnTo>
                <a:lnTo>
                  <a:pt x="157" y="184"/>
                </a:lnTo>
                <a:lnTo>
                  <a:pt x="158" y="194"/>
                </a:lnTo>
              </a:path>
            </a:pathLst>
          </a:custGeom>
          <a:noFill/>
          <a:ln w="28575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79" name="Frame 178"/>
          <p:cNvSpPr/>
          <p:nvPr/>
        </p:nvSpPr>
        <p:spPr bwMode="auto">
          <a:xfrm>
            <a:off x="971550" y="0"/>
            <a:ext cx="2663825" cy="2349500"/>
          </a:xfrm>
          <a:prstGeom prst="frame">
            <a:avLst>
              <a:gd name="adj1" fmla="val 32428"/>
            </a:avLst>
          </a:prstGeom>
          <a:solidFill>
            <a:srgbClr val="92D050">
              <a:alpha val="97000"/>
            </a:srgbClr>
          </a:solidFill>
          <a:ln w="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eaLnBrk="1" hangingPunct="1">
              <a:defRPr/>
            </a:pPr>
            <a:endParaRPr lang="en-US"/>
          </a:p>
        </p:txBody>
      </p:sp>
      <p:grpSp>
        <p:nvGrpSpPr>
          <p:cNvPr id="3" name="Group 80"/>
          <p:cNvGrpSpPr>
            <a:grpSpLocks/>
          </p:cNvGrpSpPr>
          <p:nvPr/>
        </p:nvGrpSpPr>
        <p:grpSpPr bwMode="auto">
          <a:xfrm rot="16200000" flipV="1">
            <a:off x="2091531" y="3242466"/>
            <a:ext cx="588963" cy="619130"/>
            <a:chOff x="4607" y="2428"/>
            <a:chExt cx="625" cy="1498"/>
          </a:xfrm>
          <a:solidFill>
            <a:srgbClr val="006600"/>
          </a:solidFill>
        </p:grpSpPr>
        <p:sp>
          <p:nvSpPr>
            <p:cNvPr id="187" name="Line 81"/>
            <p:cNvSpPr>
              <a:spLocks noChangeShapeType="1"/>
            </p:cNvSpPr>
            <p:nvPr/>
          </p:nvSpPr>
          <p:spPr bwMode="auto">
            <a:xfrm rot="5400000" flipH="1" flipV="1">
              <a:off x="4612" y="3739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88" name="Line 82"/>
            <p:cNvSpPr>
              <a:spLocks noChangeShapeType="1"/>
            </p:cNvSpPr>
            <p:nvPr/>
          </p:nvSpPr>
          <p:spPr bwMode="auto">
            <a:xfrm rot="5400000" flipH="1" flipV="1">
              <a:off x="4612" y="3461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89" name="Line 83"/>
            <p:cNvSpPr>
              <a:spLocks noChangeShapeType="1"/>
            </p:cNvSpPr>
            <p:nvPr/>
          </p:nvSpPr>
          <p:spPr bwMode="auto">
            <a:xfrm rot="5400000" flipH="1" flipV="1">
              <a:off x="4612" y="3180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0" name="Line 84"/>
            <p:cNvSpPr>
              <a:spLocks noChangeShapeType="1"/>
            </p:cNvSpPr>
            <p:nvPr/>
          </p:nvSpPr>
          <p:spPr bwMode="auto">
            <a:xfrm rot="5400000" flipH="1" flipV="1">
              <a:off x="4612" y="2903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1" name="Line 85"/>
            <p:cNvSpPr>
              <a:spLocks noChangeShapeType="1"/>
            </p:cNvSpPr>
            <p:nvPr/>
          </p:nvSpPr>
          <p:spPr bwMode="auto">
            <a:xfrm rot="5400000" flipH="1" flipV="1">
              <a:off x="4612" y="2625"/>
              <a:ext cx="1" cy="11"/>
            </a:xfrm>
            <a:prstGeom prst="line">
              <a:avLst/>
            </a:prstGeom>
            <a:grp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2" name="Rectangle 86"/>
            <p:cNvSpPr>
              <a:spLocks noChangeArrowheads="1"/>
            </p:cNvSpPr>
            <p:nvPr/>
          </p:nvSpPr>
          <p:spPr bwMode="auto">
            <a:xfrm rot="5400000" flipH="1">
              <a:off x="4559" y="3824"/>
              <a:ext cx="150" cy="5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3" name="Rectangle 87"/>
            <p:cNvSpPr>
              <a:spLocks noChangeArrowheads="1"/>
            </p:cNvSpPr>
            <p:nvPr/>
          </p:nvSpPr>
          <p:spPr bwMode="auto">
            <a:xfrm rot="5400000" flipH="1">
              <a:off x="4559" y="3824"/>
              <a:ext cx="150" cy="53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4" name="Rectangle 88"/>
            <p:cNvSpPr>
              <a:spLocks noChangeArrowheads="1"/>
            </p:cNvSpPr>
            <p:nvPr/>
          </p:nvSpPr>
          <p:spPr bwMode="auto">
            <a:xfrm rot="5400000" flipH="1">
              <a:off x="4593" y="3641"/>
              <a:ext cx="150" cy="12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5" name="Rectangle 89"/>
            <p:cNvSpPr>
              <a:spLocks noChangeArrowheads="1"/>
            </p:cNvSpPr>
            <p:nvPr/>
          </p:nvSpPr>
          <p:spPr bwMode="auto">
            <a:xfrm rot="5400000" flipH="1">
              <a:off x="4593" y="3641"/>
              <a:ext cx="150" cy="120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6" name="Rectangle 90"/>
            <p:cNvSpPr>
              <a:spLocks noChangeArrowheads="1"/>
            </p:cNvSpPr>
            <p:nvPr/>
          </p:nvSpPr>
          <p:spPr bwMode="auto">
            <a:xfrm rot="5400000" flipH="1">
              <a:off x="4673" y="3409"/>
              <a:ext cx="151" cy="28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7" name="Rectangle 91"/>
            <p:cNvSpPr>
              <a:spLocks noChangeArrowheads="1"/>
            </p:cNvSpPr>
            <p:nvPr/>
          </p:nvSpPr>
          <p:spPr bwMode="auto">
            <a:xfrm rot="5400000" flipH="1">
              <a:off x="4673" y="3409"/>
              <a:ext cx="151" cy="283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8" name="Rectangle 92"/>
            <p:cNvSpPr>
              <a:spLocks noChangeArrowheads="1"/>
            </p:cNvSpPr>
            <p:nvPr/>
          </p:nvSpPr>
          <p:spPr bwMode="auto">
            <a:xfrm rot="5400000" flipH="1">
              <a:off x="4789" y="3144"/>
              <a:ext cx="150" cy="51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199" name="Rectangle 93"/>
            <p:cNvSpPr>
              <a:spLocks noChangeArrowheads="1"/>
            </p:cNvSpPr>
            <p:nvPr/>
          </p:nvSpPr>
          <p:spPr bwMode="auto">
            <a:xfrm rot="5400000" flipH="1">
              <a:off x="4789" y="3144"/>
              <a:ext cx="150" cy="512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0" name="Rectangle 94"/>
            <p:cNvSpPr>
              <a:spLocks noChangeArrowheads="1"/>
            </p:cNvSpPr>
            <p:nvPr/>
          </p:nvSpPr>
          <p:spPr bwMode="auto">
            <a:xfrm rot="5400000" flipH="1">
              <a:off x="4845" y="2938"/>
              <a:ext cx="150" cy="62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1" name="Rectangle 95"/>
            <p:cNvSpPr>
              <a:spLocks noChangeArrowheads="1"/>
            </p:cNvSpPr>
            <p:nvPr/>
          </p:nvSpPr>
          <p:spPr bwMode="auto">
            <a:xfrm rot="5400000" flipH="1">
              <a:off x="4845" y="2938"/>
              <a:ext cx="150" cy="624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2" name="Rectangle 96"/>
            <p:cNvSpPr>
              <a:spLocks noChangeArrowheads="1"/>
            </p:cNvSpPr>
            <p:nvPr/>
          </p:nvSpPr>
          <p:spPr bwMode="auto">
            <a:xfrm rot="5400000" flipH="1">
              <a:off x="4820" y="2811"/>
              <a:ext cx="151" cy="57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3" name="Rectangle 97"/>
            <p:cNvSpPr>
              <a:spLocks noChangeArrowheads="1"/>
            </p:cNvSpPr>
            <p:nvPr/>
          </p:nvSpPr>
          <p:spPr bwMode="auto">
            <a:xfrm rot="5400000" flipH="1">
              <a:off x="4820" y="2811"/>
              <a:ext cx="151" cy="577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4" name="Rectangle 98"/>
            <p:cNvSpPr>
              <a:spLocks noChangeArrowheads="1"/>
            </p:cNvSpPr>
            <p:nvPr/>
          </p:nvSpPr>
          <p:spPr bwMode="auto">
            <a:xfrm rot="5400000" flipH="1">
              <a:off x="4762" y="2724"/>
              <a:ext cx="146" cy="45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5" name="Rectangle 99"/>
            <p:cNvSpPr>
              <a:spLocks noChangeArrowheads="1"/>
            </p:cNvSpPr>
            <p:nvPr/>
          </p:nvSpPr>
          <p:spPr bwMode="auto">
            <a:xfrm rot="5400000" flipH="1">
              <a:off x="4762" y="2724"/>
              <a:ext cx="146" cy="454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6" name="Rectangle 100"/>
            <p:cNvSpPr>
              <a:spLocks noChangeArrowheads="1"/>
            </p:cNvSpPr>
            <p:nvPr/>
          </p:nvSpPr>
          <p:spPr bwMode="auto">
            <a:xfrm rot="5400000" flipH="1">
              <a:off x="4646" y="2689"/>
              <a:ext cx="151" cy="22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7" name="Rectangle 101"/>
            <p:cNvSpPr>
              <a:spLocks noChangeArrowheads="1"/>
            </p:cNvSpPr>
            <p:nvPr/>
          </p:nvSpPr>
          <p:spPr bwMode="auto">
            <a:xfrm rot="5400000" flipH="1">
              <a:off x="4646" y="2689"/>
              <a:ext cx="151" cy="228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8" name="Rectangle 102"/>
            <p:cNvSpPr>
              <a:spLocks noChangeArrowheads="1"/>
            </p:cNvSpPr>
            <p:nvPr/>
          </p:nvSpPr>
          <p:spPr bwMode="auto">
            <a:xfrm rot="5400000" flipH="1">
              <a:off x="4569" y="2617"/>
              <a:ext cx="149" cy="7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09" name="Rectangle 103"/>
            <p:cNvSpPr>
              <a:spLocks noChangeArrowheads="1"/>
            </p:cNvSpPr>
            <p:nvPr/>
          </p:nvSpPr>
          <p:spPr bwMode="auto">
            <a:xfrm rot="5400000" flipH="1">
              <a:off x="4569" y="2617"/>
              <a:ext cx="149" cy="72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10" name="Rectangle 104"/>
            <p:cNvSpPr>
              <a:spLocks noChangeArrowheads="1"/>
            </p:cNvSpPr>
            <p:nvPr/>
          </p:nvSpPr>
          <p:spPr bwMode="auto">
            <a:xfrm rot="5400000" flipH="1">
              <a:off x="4545" y="2491"/>
              <a:ext cx="150" cy="24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  <p:sp>
          <p:nvSpPr>
            <p:cNvPr id="211" name="Rectangle 105"/>
            <p:cNvSpPr>
              <a:spLocks noChangeArrowheads="1"/>
            </p:cNvSpPr>
            <p:nvPr/>
          </p:nvSpPr>
          <p:spPr bwMode="auto">
            <a:xfrm rot="5400000" flipH="1">
              <a:off x="4545" y="2491"/>
              <a:ext cx="150" cy="24"/>
            </a:xfrm>
            <a:prstGeom prst="rect">
              <a:avLst/>
            </a:prstGeom>
            <a:grpFill/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>
                <a:defRPr/>
              </a:pPr>
              <a:endParaRPr lang="en-US"/>
            </a:p>
          </p:txBody>
        </p:sp>
      </p:grpSp>
      <p:sp>
        <p:nvSpPr>
          <p:cNvPr id="95304" name="Line 130"/>
          <p:cNvSpPr>
            <a:spLocks noChangeShapeType="1"/>
          </p:cNvSpPr>
          <p:nvPr/>
        </p:nvSpPr>
        <p:spPr bwMode="auto">
          <a:xfrm>
            <a:off x="981075" y="384810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5" name="Line 133"/>
          <p:cNvSpPr>
            <a:spLocks noChangeShapeType="1"/>
          </p:cNvSpPr>
          <p:nvPr/>
        </p:nvSpPr>
        <p:spPr bwMode="auto">
          <a:xfrm>
            <a:off x="981075" y="384810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6" name="Line 135"/>
          <p:cNvSpPr>
            <a:spLocks noChangeShapeType="1"/>
          </p:cNvSpPr>
          <p:nvPr/>
        </p:nvSpPr>
        <p:spPr bwMode="auto">
          <a:xfrm flipV="1">
            <a:off x="981075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7" name="Rectangle 137"/>
          <p:cNvSpPr>
            <a:spLocks noChangeArrowheads="1"/>
          </p:cNvSpPr>
          <p:nvPr/>
        </p:nvSpPr>
        <p:spPr bwMode="auto">
          <a:xfrm>
            <a:off x="966788" y="3862388"/>
            <a:ext cx="698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08" name="Line 138"/>
          <p:cNvSpPr>
            <a:spLocks noChangeShapeType="1"/>
          </p:cNvSpPr>
          <p:nvPr/>
        </p:nvSpPr>
        <p:spPr bwMode="auto">
          <a:xfrm flipV="1">
            <a:off x="1631950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09" name="Rectangle 140"/>
          <p:cNvSpPr>
            <a:spLocks noChangeArrowheads="1"/>
          </p:cNvSpPr>
          <p:nvPr/>
        </p:nvSpPr>
        <p:spPr bwMode="auto">
          <a:xfrm>
            <a:off x="1585913" y="38623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10" name="Line 141"/>
          <p:cNvSpPr>
            <a:spLocks noChangeShapeType="1"/>
          </p:cNvSpPr>
          <p:nvPr/>
        </p:nvSpPr>
        <p:spPr bwMode="auto">
          <a:xfrm flipV="1">
            <a:off x="2287588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1" name="Rectangle 143"/>
          <p:cNvSpPr>
            <a:spLocks noChangeArrowheads="1"/>
          </p:cNvSpPr>
          <p:nvPr/>
        </p:nvSpPr>
        <p:spPr bwMode="auto">
          <a:xfrm>
            <a:off x="2241550" y="386238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200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12" name="Line 144"/>
          <p:cNvSpPr>
            <a:spLocks noChangeShapeType="1"/>
          </p:cNvSpPr>
          <p:nvPr/>
        </p:nvSpPr>
        <p:spPr bwMode="auto">
          <a:xfrm flipV="1">
            <a:off x="2941638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3" name="Rectangle 146"/>
          <p:cNvSpPr>
            <a:spLocks noChangeArrowheads="1"/>
          </p:cNvSpPr>
          <p:nvPr/>
        </p:nvSpPr>
        <p:spPr bwMode="auto">
          <a:xfrm>
            <a:off x="2900363" y="386238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300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14" name="Line 147"/>
          <p:cNvSpPr>
            <a:spLocks noChangeShapeType="1"/>
          </p:cNvSpPr>
          <p:nvPr/>
        </p:nvSpPr>
        <p:spPr bwMode="auto">
          <a:xfrm flipV="1">
            <a:off x="3597275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5" name="Rectangle 149"/>
          <p:cNvSpPr>
            <a:spLocks noChangeArrowheads="1"/>
          </p:cNvSpPr>
          <p:nvPr/>
        </p:nvSpPr>
        <p:spPr bwMode="auto">
          <a:xfrm>
            <a:off x="3554413" y="38623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16" name="Line 150"/>
          <p:cNvSpPr>
            <a:spLocks noChangeShapeType="1"/>
          </p:cNvSpPr>
          <p:nvPr/>
        </p:nvSpPr>
        <p:spPr bwMode="auto">
          <a:xfrm flipV="1">
            <a:off x="4256088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7" name="Rectangle 152"/>
          <p:cNvSpPr>
            <a:spLocks noChangeArrowheads="1"/>
          </p:cNvSpPr>
          <p:nvPr/>
        </p:nvSpPr>
        <p:spPr bwMode="auto">
          <a:xfrm>
            <a:off x="4210050" y="386238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18" name="Line 153"/>
          <p:cNvSpPr>
            <a:spLocks noChangeShapeType="1"/>
          </p:cNvSpPr>
          <p:nvPr/>
        </p:nvSpPr>
        <p:spPr bwMode="auto">
          <a:xfrm flipV="1">
            <a:off x="4906963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19" name="Rectangle 155"/>
          <p:cNvSpPr>
            <a:spLocks noChangeArrowheads="1"/>
          </p:cNvSpPr>
          <p:nvPr/>
        </p:nvSpPr>
        <p:spPr bwMode="auto">
          <a:xfrm>
            <a:off x="4860925" y="38623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20" name="Line 156"/>
          <p:cNvSpPr>
            <a:spLocks noChangeShapeType="1"/>
          </p:cNvSpPr>
          <p:nvPr/>
        </p:nvSpPr>
        <p:spPr bwMode="auto">
          <a:xfrm flipV="1">
            <a:off x="5562600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21" name="Rectangle 158"/>
          <p:cNvSpPr>
            <a:spLocks noChangeArrowheads="1"/>
          </p:cNvSpPr>
          <p:nvPr/>
        </p:nvSpPr>
        <p:spPr bwMode="auto">
          <a:xfrm>
            <a:off x="5516563" y="3862388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22" name="Line 159"/>
          <p:cNvSpPr>
            <a:spLocks noChangeShapeType="1"/>
          </p:cNvSpPr>
          <p:nvPr/>
        </p:nvSpPr>
        <p:spPr bwMode="auto">
          <a:xfrm flipV="1">
            <a:off x="6216650" y="3784600"/>
            <a:ext cx="4763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23" name="Rectangle 161"/>
          <p:cNvSpPr>
            <a:spLocks noChangeArrowheads="1"/>
          </p:cNvSpPr>
          <p:nvPr/>
        </p:nvSpPr>
        <p:spPr bwMode="auto">
          <a:xfrm>
            <a:off x="6175375" y="3862388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800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24" name="Line 162"/>
          <p:cNvSpPr>
            <a:spLocks noChangeShapeType="1"/>
          </p:cNvSpPr>
          <p:nvPr/>
        </p:nvSpPr>
        <p:spPr bwMode="auto">
          <a:xfrm flipV="1">
            <a:off x="6872288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25" name="Rectangle 164"/>
          <p:cNvSpPr>
            <a:spLocks noChangeArrowheads="1"/>
          </p:cNvSpPr>
          <p:nvPr/>
        </p:nvSpPr>
        <p:spPr bwMode="auto">
          <a:xfrm>
            <a:off x="6829425" y="3862388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900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26" name="Line 165"/>
          <p:cNvSpPr>
            <a:spLocks noChangeShapeType="1"/>
          </p:cNvSpPr>
          <p:nvPr/>
        </p:nvSpPr>
        <p:spPr bwMode="auto">
          <a:xfrm flipV="1">
            <a:off x="7531100" y="3784600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27" name="Rectangle 167"/>
          <p:cNvSpPr>
            <a:spLocks noChangeArrowheads="1"/>
          </p:cNvSpPr>
          <p:nvPr/>
        </p:nvSpPr>
        <p:spPr bwMode="auto">
          <a:xfrm>
            <a:off x="7467600" y="3862388"/>
            <a:ext cx="2809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28" name="Line 168"/>
          <p:cNvSpPr>
            <a:spLocks noChangeShapeType="1"/>
          </p:cNvSpPr>
          <p:nvPr/>
        </p:nvSpPr>
        <p:spPr bwMode="auto">
          <a:xfrm>
            <a:off x="981075" y="3848100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29" name="Line 169"/>
          <p:cNvSpPr>
            <a:spLocks noChangeShapeType="1"/>
          </p:cNvSpPr>
          <p:nvPr/>
        </p:nvSpPr>
        <p:spPr bwMode="auto">
          <a:xfrm flipH="1">
            <a:off x="7464425" y="3848100"/>
            <a:ext cx="666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30" name="Line 201"/>
          <p:cNvSpPr>
            <a:spLocks noChangeShapeType="1"/>
          </p:cNvSpPr>
          <p:nvPr/>
        </p:nvSpPr>
        <p:spPr bwMode="auto">
          <a:xfrm>
            <a:off x="981075" y="3848100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31" name="Rectangle 218"/>
          <p:cNvSpPr>
            <a:spLocks noChangeArrowheads="1"/>
          </p:cNvSpPr>
          <p:nvPr/>
        </p:nvSpPr>
        <p:spPr bwMode="auto">
          <a:xfrm>
            <a:off x="4051300" y="4048125"/>
            <a:ext cx="9715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Frequency (Hz)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5332" name="Line 130"/>
          <p:cNvSpPr>
            <a:spLocks noChangeShapeType="1"/>
          </p:cNvSpPr>
          <p:nvPr/>
        </p:nvSpPr>
        <p:spPr bwMode="auto">
          <a:xfrm>
            <a:off x="1000125" y="5419725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33" name="Line 133"/>
          <p:cNvSpPr>
            <a:spLocks noChangeShapeType="1"/>
          </p:cNvSpPr>
          <p:nvPr/>
        </p:nvSpPr>
        <p:spPr bwMode="auto">
          <a:xfrm>
            <a:off x="1000125" y="5419725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34" name="Line 135"/>
          <p:cNvSpPr>
            <a:spLocks noChangeShapeType="1"/>
          </p:cNvSpPr>
          <p:nvPr/>
        </p:nvSpPr>
        <p:spPr bwMode="auto">
          <a:xfrm flipV="1">
            <a:off x="1000125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35" name="Rectangle 137"/>
          <p:cNvSpPr>
            <a:spLocks noChangeArrowheads="1"/>
          </p:cNvSpPr>
          <p:nvPr/>
        </p:nvSpPr>
        <p:spPr bwMode="auto">
          <a:xfrm>
            <a:off x="985838" y="5434013"/>
            <a:ext cx="6985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36" name="Line 138"/>
          <p:cNvSpPr>
            <a:spLocks noChangeShapeType="1"/>
          </p:cNvSpPr>
          <p:nvPr/>
        </p:nvSpPr>
        <p:spPr bwMode="auto">
          <a:xfrm flipV="1">
            <a:off x="1651000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37" name="Rectangle 140"/>
          <p:cNvSpPr>
            <a:spLocks noChangeArrowheads="1"/>
          </p:cNvSpPr>
          <p:nvPr/>
        </p:nvSpPr>
        <p:spPr bwMode="auto">
          <a:xfrm>
            <a:off x="1604963" y="5434013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38" name="Line 141"/>
          <p:cNvSpPr>
            <a:spLocks noChangeShapeType="1"/>
          </p:cNvSpPr>
          <p:nvPr/>
        </p:nvSpPr>
        <p:spPr bwMode="auto">
          <a:xfrm flipV="1">
            <a:off x="2306638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39" name="Rectangle 143"/>
          <p:cNvSpPr>
            <a:spLocks noChangeArrowheads="1"/>
          </p:cNvSpPr>
          <p:nvPr/>
        </p:nvSpPr>
        <p:spPr bwMode="auto">
          <a:xfrm>
            <a:off x="2260600" y="5434013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200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40" name="Line 144"/>
          <p:cNvSpPr>
            <a:spLocks noChangeShapeType="1"/>
          </p:cNvSpPr>
          <p:nvPr/>
        </p:nvSpPr>
        <p:spPr bwMode="auto">
          <a:xfrm flipV="1">
            <a:off x="2960688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41" name="Rectangle 146"/>
          <p:cNvSpPr>
            <a:spLocks noChangeArrowheads="1"/>
          </p:cNvSpPr>
          <p:nvPr/>
        </p:nvSpPr>
        <p:spPr bwMode="auto">
          <a:xfrm>
            <a:off x="2919413" y="5434013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300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42" name="Line 147"/>
          <p:cNvSpPr>
            <a:spLocks noChangeShapeType="1"/>
          </p:cNvSpPr>
          <p:nvPr/>
        </p:nvSpPr>
        <p:spPr bwMode="auto">
          <a:xfrm flipV="1">
            <a:off x="3616325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43" name="Rectangle 149"/>
          <p:cNvSpPr>
            <a:spLocks noChangeArrowheads="1"/>
          </p:cNvSpPr>
          <p:nvPr/>
        </p:nvSpPr>
        <p:spPr bwMode="auto">
          <a:xfrm>
            <a:off x="3573463" y="5434013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44" name="Line 150"/>
          <p:cNvSpPr>
            <a:spLocks noChangeShapeType="1"/>
          </p:cNvSpPr>
          <p:nvPr/>
        </p:nvSpPr>
        <p:spPr bwMode="auto">
          <a:xfrm flipV="1">
            <a:off x="4275138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45" name="Rectangle 152"/>
          <p:cNvSpPr>
            <a:spLocks noChangeArrowheads="1"/>
          </p:cNvSpPr>
          <p:nvPr/>
        </p:nvSpPr>
        <p:spPr bwMode="auto">
          <a:xfrm>
            <a:off x="4229100" y="5434013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46" name="Line 153"/>
          <p:cNvSpPr>
            <a:spLocks noChangeShapeType="1"/>
          </p:cNvSpPr>
          <p:nvPr/>
        </p:nvSpPr>
        <p:spPr bwMode="auto">
          <a:xfrm flipV="1">
            <a:off x="4926013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47" name="Rectangle 155"/>
          <p:cNvSpPr>
            <a:spLocks noChangeArrowheads="1"/>
          </p:cNvSpPr>
          <p:nvPr/>
        </p:nvSpPr>
        <p:spPr bwMode="auto">
          <a:xfrm>
            <a:off x="4879975" y="5434013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48" name="Line 156"/>
          <p:cNvSpPr>
            <a:spLocks noChangeShapeType="1"/>
          </p:cNvSpPr>
          <p:nvPr/>
        </p:nvSpPr>
        <p:spPr bwMode="auto">
          <a:xfrm flipV="1">
            <a:off x="5581650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49" name="Rectangle 158"/>
          <p:cNvSpPr>
            <a:spLocks noChangeArrowheads="1"/>
          </p:cNvSpPr>
          <p:nvPr/>
        </p:nvSpPr>
        <p:spPr bwMode="auto">
          <a:xfrm>
            <a:off x="5535613" y="5434013"/>
            <a:ext cx="211137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50" name="Line 159"/>
          <p:cNvSpPr>
            <a:spLocks noChangeShapeType="1"/>
          </p:cNvSpPr>
          <p:nvPr/>
        </p:nvSpPr>
        <p:spPr bwMode="auto">
          <a:xfrm flipV="1">
            <a:off x="6235700" y="5356225"/>
            <a:ext cx="4763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51" name="Rectangle 161"/>
          <p:cNvSpPr>
            <a:spLocks noChangeArrowheads="1"/>
          </p:cNvSpPr>
          <p:nvPr/>
        </p:nvSpPr>
        <p:spPr bwMode="auto">
          <a:xfrm>
            <a:off x="6194425" y="5434013"/>
            <a:ext cx="21113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800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52" name="Line 162"/>
          <p:cNvSpPr>
            <a:spLocks noChangeShapeType="1"/>
          </p:cNvSpPr>
          <p:nvPr/>
        </p:nvSpPr>
        <p:spPr bwMode="auto">
          <a:xfrm flipV="1">
            <a:off x="6891338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53" name="Rectangle 164"/>
          <p:cNvSpPr>
            <a:spLocks noChangeArrowheads="1"/>
          </p:cNvSpPr>
          <p:nvPr/>
        </p:nvSpPr>
        <p:spPr bwMode="auto">
          <a:xfrm>
            <a:off x="6848475" y="5434013"/>
            <a:ext cx="21272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900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54" name="Line 165"/>
          <p:cNvSpPr>
            <a:spLocks noChangeShapeType="1"/>
          </p:cNvSpPr>
          <p:nvPr/>
        </p:nvSpPr>
        <p:spPr bwMode="auto">
          <a:xfrm flipV="1">
            <a:off x="7550150" y="5356225"/>
            <a:ext cx="3175" cy="635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55" name="Rectangle 167"/>
          <p:cNvSpPr>
            <a:spLocks noChangeArrowheads="1"/>
          </p:cNvSpPr>
          <p:nvPr/>
        </p:nvSpPr>
        <p:spPr bwMode="auto">
          <a:xfrm>
            <a:off x="7486650" y="5434013"/>
            <a:ext cx="2809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100">
                <a:solidFill>
                  <a:srgbClr val="000000"/>
                </a:solidFill>
                <a:cs typeface="Times New Roman" panose="02020603050405020304" pitchFamily="18" charset="0"/>
              </a:rPr>
              <a:t>1000</a:t>
            </a:r>
            <a:endParaRPr lang="en-US" altLang="en-US" sz="6000">
              <a:cs typeface="Times New Roman" panose="02020603050405020304" pitchFamily="18" charset="0"/>
            </a:endParaRPr>
          </a:p>
        </p:txBody>
      </p:sp>
      <p:sp>
        <p:nvSpPr>
          <p:cNvPr id="95356" name="Line 168"/>
          <p:cNvSpPr>
            <a:spLocks noChangeShapeType="1"/>
          </p:cNvSpPr>
          <p:nvPr/>
        </p:nvSpPr>
        <p:spPr bwMode="auto">
          <a:xfrm>
            <a:off x="1000125" y="5419725"/>
            <a:ext cx="58738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57" name="Line 169"/>
          <p:cNvSpPr>
            <a:spLocks noChangeShapeType="1"/>
          </p:cNvSpPr>
          <p:nvPr/>
        </p:nvSpPr>
        <p:spPr bwMode="auto">
          <a:xfrm flipH="1">
            <a:off x="7483475" y="5419725"/>
            <a:ext cx="6667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58" name="Line 201"/>
          <p:cNvSpPr>
            <a:spLocks noChangeShapeType="1"/>
          </p:cNvSpPr>
          <p:nvPr/>
        </p:nvSpPr>
        <p:spPr bwMode="auto">
          <a:xfrm>
            <a:off x="1000125" y="5419725"/>
            <a:ext cx="6550025" cy="317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5359" name="Rectangle 218"/>
          <p:cNvSpPr>
            <a:spLocks noChangeArrowheads="1"/>
          </p:cNvSpPr>
          <p:nvPr/>
        </p:nvSpPr>
        <p:spPr bwMode="auto">
          <a:xfrm>
            <a:off x="4070350" y="5619750"/>
            <a:ext cx="971550" cy="185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Frequency (Hz)</a:t>
            </a:r>
            <a:endParaRPr lang="en-US" altLang="en-US" sz="6600">
              <a:cs typeface="Times New Roman" panose="02020603050405020304" pitchFamily="18" charset="0"/>
            </a:endParaRPr>
          </a:p>
        </p:txBody>
      </p:sp>
      <p:sp>
        <p:nvSpPr>
          <p:cNvPr id="95360" name="Freeform 41"/>
          <p:cNvSpPr>
            <a:spLocks/>
          </p:cNvSpPr>
          <p:nvPr/>
        </p:nvSpPr>
        <p:spPr bwMode="auto">
          <a:xfrm>
            <a:off x="2019300" y="4905375"/>
            <a:ext cx="742950" cy="506413"/>
          </a:xfrm>
          <a:custGeom>
            <a:avLst/>
            <a:gdLst>
              <a:gd name="T0" fmla="*/ 2147483646 w 1249"/>
              <a:gd name="T1" fmla="*/ 2147483646 h 463"/>
              <a:gd name="T2" fmla="*/ 2147483646 w 1249"/>
              <a:gd name="T3" fmla="*/ 2147483646 h 463"/>
              <a:gd name="T4" fmla="*/ 2147483646 w 1249"/>
              <a:gd name="T5" fmla="*/ 2147483646 h 463"/>
              <a:gd name="T6" fmla="*/ 2147483646 w 1249"/>
              <a:gd name="T7" fmla="*/ 2147483646 h 463"/>
              <a:gd name="T8" fmla="*/ 2147483646 w 1249"/>
              <a:gd name="T9" fmla="*/ 2147483646 h 463"/>
              <a:gd name="T10" fmla="*/ 2147483646 w 1249"/>
              <a:gd name="T11" fmla="*/ 2147483646 h 463"/>
              <a:gd name="T12" fmla="*/ 2147483646 w 1249"/>
              <a:gd name="T13" fmla="*/ 2147483646 h 463"/>
              <a:gd name="T14" fmla="*/ 2147483646 w 1249"/>
              <a:gd name="T15" fmla="*/ 2147483646 h 463"/>
              <a:gd name="T16" fmla="*/ 2147483646 w 1249"/>
              <a:gd name="T17" fmla="*/ 2147483646 h 463"/>
              <a:gd name="T18" fmla="*/ 2147483646 w 1249"/>
              <a:gd name="T19" fmla="*/ 2147483646 h 463"/>
              <a:gd name="T20" fmla="*/ 2147483646 w 1249"/>
              <a:gd name="T21" fmla="*/ 2147483646 h 463"/>
              <a:gd name="T22" fmla="*/ 2147483646 w 1249"/>
              <a:gd name="T23" fmla="*/ 2147483646 h 463"/>
              <a:gd name="T24" fmla="*/ 2147483646 w 1249"/>
              <a:gd name="T25" fmla="*/ 2147483646 h 463"/>
              <a:gd name="T26" fmla="*/ 2147483646 w 1249"/>
              <a:gd name="T27" fmla="*/ 2147483646 h 463"/>
              <a:gd name="T28" fmla="*/ 2147483646 w 1249"/>
              <a:gd name="T29" fmla="*/ 2147483646 h 463"/>
              <a:gd name="T30" fmla="*/ 2147483646 w 1249"/>
              <a:gd name="T31" fmla="*/ 2147483646 h 463"/>
              <a:gd name="T32" fmla="*/ 2147483646 w 1249"/>
              <a:gd name="T33" fmla="*/ 2147483646 h 463"/>
              <a:gd name="T34" fmla="*/ 2147483646 w 1249"/>
              <a:gd name="T35" fmla="*/ 2147483646 h 463"/>
              <a:gd name="T36" fmla="*/ 2147483646 w 1249"/>
              <a:gd name="T37" fmla="*/ 2147483646 h 463"/>
              <a:gd name="T38" fmla="*/ 2147483646 w 1249"/>
              <a:gd name="T39" fmla="*/ 2147483646 h 463"/>
              <a:gd name="T40" fmla="*/ 2147483646 w 1249"/>
              <a:gd name="T41" fmla="*/ 2147483646 h 463"/>
              <a:gd name="T42" fmla="*/ 2147483646 w 1249"/>
              <a:gd name="T43" fmla="*/ 2147483646 h 463"/>
              <a:gd name="T44" fmla="*/ 2147483646 w 1249"/>
              <a:gd name="T45" fmla="*/ 2147483646 h 463"/>
              <a:gd name="T46" fmla="*/ 2147483646 w 1249"/>
              <a:gd name="T47" fmla="*/ 2147483646 h 463"/>
              <a:gd name="T48" fmla="*/ 2147483646 w 1249"/>
              <a:gd name="T49" fmla="*/ 2147483646 h 463"/>
              <a:gd name="T50" fmla="*/ 2147483646 w 1249"/>
              <a:gd name="T51" fmla="*/ 2147483646 h 463"/>
              <a:gd name="T52" fmla="*/ 2147483646 w 1249"/>
              <a:gd name="T53" fmla="*/ 2147483646 h 463"/>
              <a:gd name="T54" fmla="*/ 2147483646 w 1249"/>
              <a:gd name="T55" fmla="*/ 2147483646 h 463"/>
              <a:gd name="T56" fmla="*/ 2147483646 w 1249"/>
              <a:gd name="T57" fmla="*/ 2147483646 h 463"/>
              <a:gd name="T58" fmla="*/ 2147483646 w 1249"/>
              <a:gd name="T59" fmla="*/ 2147483646 h 463"/>
              <a:gd name="T60" fmla="*/ 2147483646 w 1249"/>
              <a:gd name="T61" fmla="*/ 2147483646 h 463"/>
              <a:gd name="T62" fmla="*/ 2147483646 w 1249"/>
              <a:gd name="T63" fmla="*/ 2147483646 h 463"/>
              <a:gd name="T64" fmla="*/ 2147483646 w 1249"/>
              <a:gd name="T65" fmla="*/ 2147483646 h 463"/>
              <a:gd name="T66" fmla="*/ 2147483646 w 1249"/>
              <a:gd name="T67" fmla="*/ 2147483646 h 463"/>
              <a:gd name="T68" fmla="*/ 2147483646 w 1249"/>
              <a:gd name="T69" fmla="*/ 2147483646 h 463"/>
              <a:gd name="T70" fmla="*/ 2147483646 w 1249"/>
              <a:gd name="T71" fmla="*/ 2147483646 h 463"/>
              <a:gd name="T72" fmla="*/ 2147483646 w 1249"/>
              <a:gd name="T73" fmla="*/ 2147483646 h 463"/>
              <a:gd name="T74" fmla="*/ 2147483646 w 1249"/>
              <a:gd name="T75" fmla="*/ 2147483646 h 463"/>
              <a:gd name="T76" fmla="*/ 2147483646 w 1249"/>
              <a:gd name="T77" fmla="*/ 2147483646 h 463"/>
              <a:gd name="T78" fmla="*/ 2147483646 w 1249"/>
              <a:gd name="T79" fmla="*/ 2147483646 h 463"/>
              <a:gd name="T80" fmla="*/ 2147483646 w 1249"/>
              <a:gd name="T81" fmla="*/ 2147483646 h 463"/>
              <a:gd name="T82" fmla="*/ 2147483646 w 1249"/>
              <a:gd name="T83" fmla="*/ 0 h 463"/>
              <a:gd name="T84" fmla="*/ 2147483646 w 1249"/>
              <a:gd name="T85" fmla="*/ 2147483646 h 463"/>
              <a:gd name="T86" fmla="*/ 2147483646 w 1249"/>
              <a:gd name="T87" fmla="*/ 2147483646 h 463"/>
              <a:gd name="T88" fmla="*/ 2147483646 w 1249"/>
              <a:gd name="T89" fmla="*/ 2147483646 h 463"/>
              <a:gd name="T90" fmla="*/ 2147483646 w 1249"/>
              <a:gd name="T91" fmla="*/ 2147483646 h 463"/>
              <a:gd name="T92" fmla="*/ 2147483646 w 1249"/>
              <a:gd name="T93" fmla="*/ 2147483646 h 463"/>
              <a:gd name="T94" fmla="*/ 2147483646 w 1249"/>
              <a:gd name="T95" fmla="*/ 2147483646 h 463"/>
              <a:gd name="T96" fmla="*/ 2147483646 w 1249"/>
              <a:gd name="T97" fmla="*/ 2147483646 h 463"/>
              <a:gd name="T98" fmla="*/ 2147483646 w 1249"/>
              <a:gd name="T99" fmla="*/ 2147483646 h 463"/>
              <a:gd name="T100" fmla="*/ 2147483646 w 1249"/>
              <a:gd name="T101" fmla="*/ 2147483646 h 463"/>
              <a:gd name="T102" fmla="*/ 2147483646 w 1249"/>
              <a:gd name="T103" fmla="*/ 2147483646 h 463"/>
              <a:gd name="T104" fmla="*/ 2147483646 w 1249"/>
              <a:gd name="T105" fmla="*/ 2147483646 h 463"/>
              <a:gd name="T106" fmla="*/ 2147483646 w 1249"/>
              <a:gd name="T107" fmla="*/ 2147483646 h 463"/>
              <a:gd name="T108" fmla="*/ 2147483646 w 1249"/>
              <a:gd name="T109" fmla="*/ 2147483646 h 463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249"/>
              <a:gd name="T166" fmla="*/ 0 h 463"/>
              <a:gd name="T167" fmla="*/ 1249 w 1249"/>
              <a:gd name="T168" fmla="*/ 463 h 463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249" h="463">
                <a:moveTo>
                  <a:pt x="0" y="447"/>
                </a:moveTo>
                <a:lnTo>
                  <a:pt x="0" y="463"/>
                </a:lnTo>
                <a:lnTo>
                  <a:pt x="22" y="463"/>
                </a:lnTo>
                <a:lnTo>
                  <a:pt x="22" y="462"/>
                </a:lnTo>
                <a:lnTo>
                  <a:pt x="24" y="462"/>
                </a:lnTo>
                <a:lnTo>
                  <a:pt x="46" y="457"/>
                </a:lnTo>
                <a:lnTo>
                  <a:pt x="43" y="449"/>
                </a:lnTo>
                <a:lnTo>
                  <a:pt x="43" y="458"/>
                </a:lnTo>
                <a:lnTo>
                  <a:pt x="64" y="458"/>
                </a:lnTo>
                <a:lnTo>
                  <a:pt x="65" y="458"/>
                </a:lnTo>
                <a:lnTo>
                  <a:pt x="87" y="454"/>
                </a:lnTo>
                <a:lnTo>
                  <a:pt x="89" y="453"/>
                </a:lnTo>
                <a:lnTo>
                  <a:pt x="105" y="448"/>
                </a:lnTo>
                <a:lnTo>
                  <a:pt x="103" y="440"/>
                </a:lnTo>
                <a:lnTo>
                  <a:pt x="105" y="448"/>
                </a:lnTo>
                <a:lnTo>
                  <a:pt x="126" y="443"/>
                </a:lnTo>
                <a:lnTo>
                  <a:pt x="124" y="435"/>
                </a:lnTo>
                <a:lnTo>
                  <a:pt x="125" y="444"/>
                </a:lnTo>
                <a:lnTo>
                  <a:pt x="147" y="440"/>
                </a:lnTo>
                <a:lnTo>
                  <a:pt x="149" y="439"/>
                </a:lnTo>
                <a:lnTo>
                  <a:pt x="151" y="439"/>
                </a:lnTo>
                <a:lnTo>
                  <a:pt x="173" y="425"/>
                </a:lnTo>
                <a:lnTo>
                  <a:pt x="167" y="417"/>
                </a:lnTo>
                <a:lnTo>
                  <a:pt x="171" y="425"/>
                </a:lnTo>
                <a:lnTo>
                  <a:pt x="193" y="416"/>
                </a:lnTo>
                <a:lnTo>
                  <a:pt x="214" y="407"/>
                </a:lnTo>
                <a:lnTo>
                  <a:pt x="215" y="405"/>
                </a:lnTo>
                <a:lnTo>
                  <a:pt x="232" y="391"/>
                </a:lnTo>
                <a:lnTo>
                  <a:pt x="227" y="385"/>
                </a:lnTo>
                <a:lnTo>
                  <a:pt x="232" y="392"/>
                </a:lnTo>
                <a:lnTo>
                  <a:pt x="254" y="378"/>
                </a:lnTo>
                <a:lnTo>
                  <a:pt x="281" y="360"/>
                </a:lnTo>
                <a:lnTo>
                  <a:pt x="282" y="359"/>
                </a:lnTo>
                <a:lnTo>
                  <a:pt x="282" y="358"/>
                </a:lnTo>
                <a:lnTo>
                  <a:pt x="298" y="338"/>
                </a:lnTo>
                <a:lnTo>
                  <a:pt x="291" y="333"/>
                </a:lnTo>
                <a:lnTo>
                  <a:pt x="298" y="340"/>
                </a:lnTo>
                <a:lnTo>
                  <a:pt x="320" y="316"/>
                </a:lnTo>
                <a:lnTo>
                  <a:pt x="313" y="310"/>
                </a:lnTo>
                <a:lnTo>
                  <a:pt x="318" y="316"/>
                </a:lnTo>
                <a:lnTo>
                  <a:pt x="340" y="298"/>
                </a:lnTo>
                <a:lnTo>
                  <a:pt x="343" y="297"/>
                </a:lnTo>
                <a:lnTo>
                  <a:pt x="359" y="274"/>
                </a:lnTo>
                <a:lnTo>
                  <a:pt x="351" y="269"/>
                </a:lnTo>
                <a:lnTo>
                  <a:pt x="357" y="275"/>
                </a:lnTo>
                <a:lnTo>
                  <a:pt x="384" y="247"/>
                </a:lnTo>
                <a:lnTo>
                  <a:pt x="384" y="245"/>
                </a:lnTo>
                <a:lnTo>
                  <a:pt x="406" y="218"/>
                </a:lnTo>
                <a:lnTo>
                  <a:pt x="423" y="195"/>
                </a:lnTo>
                <a:lnTo>
                  <a:pt x="424" y="195"/>
                </a:lnTo>
                <a:lnTo>
                  <a:pt x="446" y="161"/>
                </a:lnTo>
                <a:lnTo>
                  <a:pt x="439" y="156"/>
                </a:lnTo>
                <a:lnTo>
                  <a:pt x="445" y="163"/>
                </a:lnTo>
                <a:lnTo>
                  <a:pt x="466" y="139"/>
                </a:lnTo>
                <a:lnTo>
                  <a:pt x="466" y="138"/>
                </a:lnTo>
                <a:lnTo>
                  <a:pt x="488" y="111"/>
                </a:lnTo>
                <a:lnTo>
                  <a:pt x="481" y="106"/>
                </a:lnTo>
                <a:lnTo>
                  <a:pt x="488" y="112"/>
                </a:lnTo>
                <a:lnTo>
                  <a:pt x="510" y="89"/>
                </a:lnTo>
                <a:lnTo>
                  <a:pt x="532" y="66"/>
                </a:lnTo>
                <a:lnTo>
                  <a:pt x="552" y="47"/>
                </a:lnTo>
                <a:lnTo>
                  <a:pt x="546" y="40"/>
                </a:lnTo>
                <a:lnTo>
                  <a:pt x="551" y="47"/>
                </a:lnTo>
                <a:lnTo>
                  <a:pt x="568" y="32"/>
                </a:lnTo>
                <a:lnTo>
                  <a:pt x="562" y="26"/>
                </a:lnTo>
                <a:lnTo>
                  <a:pt x="566" y="34"/>
                </a:lnTo>
                <a:lnTo>
                  <a:pt x="588" y="25"/>
                </a:lnTo>
                <a:lnTo>
                  <a:pt x="609" y="16"/>
                </a:lnTo>
                <a:lnTo>
                  <a:pt x="605" y="8"/>
                </a:lnTo>
                <a:lnTo>
                  <a:pt x="605" y="17"/>
                </a:lnTo>
                <a:lnTo>
                  <a:pt x="627" y="17"/>
                </a:lnTo>
                <a:lnTo>
                  <a:pt x="649" y="17"/>
                </a:lnTo>
                <a:lnTo>
                  <a:pt x="649" y="8"/>
                </a:lnTo>
                <a:lnTo>
                  <a:pt x="646" y="16"/>
                </a:lnTo>
                <a:lnTo>
                  <a:pt x="668" y="25"/>
                </a:lnTo>
                <a:lnTo>
                  <a:pt x="671" y="17"/>
                </a:lnTo>
                <a:lnTo>
                  <a:pt x="667" y="25"/>
                </a:lnTo>
                <a:lnTo>
                  <a:pt x="683" y="34"/>
                </a:lnTo>
                <a:lnTo>
                  <a:pt x="710" y="48"/>
                </a:lnTo>
                <a:lnTo>
                  <a:pt x="714" y="40"/>
                </a:lnTo>
                <a:lnTo>
                  <a:pt x="707" y="45"/>
                </a:lnTo>
                <a:lnTo>
                  <a:pt x="724" y="65"/>
                </a:lnTo>
                <a:lnTo>
                  <a:pt x="725" y="66"/>
                </a:lnTo>
                <a:lnTo>
                  <a:pt x="747" y="89"/>
                </a:lnTo>
                <a:lnTo>
                  <a:pt x="752" y="83"/>
                </a:lnTo>
                <a:lnTo>
                  <a:pt x="746" y="89"/>
                </a:lnTo>
                <a:lnTo>
                  <a:pt x="766" y="112"/>
                </a:lnTo>
                <a:lnTo>
                  <a:pt x="773" y="106"/>
                </a:lnTo>
                <a:lnTo>
                  <a:pt x="766" y="111"/>
                </a:lnTo>
                <a:lnTo>
                  <a:pt x="788" y="138"/>
                </a:lnTo>
                <a:lnTo>
                  <a:pt x="795" y="133"/>
                </a:lnTo>
                <a:lnTo>
                  <a:pt x="788" y="138"/>
                </a:lnTo>
                <a:lnTo>
                  <a:pt x="805" y="161"/>
                </a:lnTo>
                <a:lnTo>
                  <a:pt x="832" y="195"/>
                </a:lnTo>
                <a:lnTo>
                  <a:pt x="832" y="196"/>
                </a:lnTo>
                <a:lnTo>
                  <a:pt x="853" y="219"/>
                </a:lnTo>
                <a:lnTo>
                  <a:pt x="859" y="213"/>
                </a:lnTo>
                <a:lnTo>
                  <a:pt x="853" y="218"/>
                </a:lnTo>
                <a:lnTo>
                  <a:pt x="870" y="245"/>
                </a:lnTo>
                <a:lnTo>
                  <a:pt x="892" y="274"/>
                </a:lnTo>
                <a:lnTo>
                  <a:pt x="893" y="275"/>
                </a:lnTo>
                <a:lnTo>
                  <a:pt x="915" y="298"/>
                </a:lnTo>
                <a:lnTo>
                  <a:pt x="936" y="316"/>
                </a:lnTo>
                <a:lnTo>
                  <a:pt x="941" y="310"/>
                </a:lnTo>
                <a:lnTo>
                  <a:pt x="936" y="316"/>
                </a:lnTo>
                <a:lnTo>
                  <a:pt x="958" y="340"/>
                </a:lnTo>
                <a:lnTo>
                  <a:pt x="980" y="359"/>
                </a:lnTo>
                <a:lnTo>
                  <a:pt x="985" y="352"/>
                </a:lnTo>
                <a:lnTo>
                  <a:pt x="978" y="358"/>
                </a:lnTo>
                <a:lnTo>
                  <a:pt x="994" y="376"/>
                </a:lnTo>
                <a:lnTo>
                  <a:pt x="994" y="377"/>
                </a:lnTo>
                <a:lnTo>
                  <a:pt x="996" y="378"/>
                </a:lnTo>
                <a:lnTo>
                  <a:pt x="1018" y="392"/>
                </a:lnTo>
                <a:lnTo>
                  <a:pt x="1040" y="407"/>
                </a:lnTo>
                <a:lnTo>
                  <a:pt x="1041" y="407"/>
                </a:lnTo>
                <a:lnTo>
                  <a:pt x="1063" y="416"/>
                </a:lnTo>
                <a:lnTo>
                  <a:pt x="1085" y="425"/>
                </a:lnTo>
                <a:lnTo>
                  <a:pt x="1088" y="417"/>
                </a:lnTo>
                <a:lnTo>
                  <a:pt x="1084" y="425"/>
                </a:lnTo>
                <a:lnTo>
                  <a:pt x="1105" y="439"/>
                </a:lnTo>
                <a:lnTo>
                  <a:pt x="1107" y="439"/>
                </a:lnTo>
                <a:lnTo>
                  <a:pt x="1124" y="443"/>
                </a:lnTo>
                <a:lnTo>
                  <a:pt x="1146" y="448"/>
                </a:lnTo>
                <a:lnTo>
                  <a:pt x="1146" y="449"/>
                </a:lnTo>
                <a:lnTo>
                  <a:pt x="1173" y="454"/>
                </a:lnTo>
                <a:lnTo>
                  <a:pt x="1174" y="445"/>
                </a:lnTo>
                <a:lnTo>
                  <a:pt x="1173" y="453"/>
                </a:lnTo>
                <a:lnTo>
                  <a:pt x="1189" y="457"/>
                </a:lnTo>
                <a:lnTo>
                  <a:pt x="1190" y="458"/>
                </a:lnTo>
                <a:lnTo>
                  <a:pt x="1212" y="458"/>
                </a:lnTo>
                <a:lnTo>
                  <a:pt x="1212" y="449"/>
                </a:lnTo>
                <a:lnTo>
                  <a:pt x="1211" y="457"/>
                </a:lnTo>
                <a:lnTo>
                  <a:pt x="1233" y="462"/>
                </a:lnTo>
                <a:lnTo>
                  <a:pt x="1234" y="463"/>
                </a:lnTo>
                <a:lnTo>
                  <a:pt x="1249" y="463"/>
                </a:lnTo>
                <a:lnTo>
                  <a:pt x="1249" y="447"/>
                </a:lnTo>
                <a:lnTo>
                  <a:pt x="1234" y="447"/>
                </a:lnTo>
                <a:lnTo>
                  <a:pt x="1234" y="454"/>
                </a:lnTo>
                <a:lnTo>
                  <a:pt x="1236" y="447"/>
                </a:lnTo>
                <a:lnTo>
                  <a:pt x="1214" y="442"/>
                </a:lnTo>
                <a:lnTo>
                  <a:pt x="1212" y="442"/>
                </a:lnTo>
                <a:lnTo>
                  <a:pt x="1190" y="442"/>
                </a:lnTo>
                <a:lnTo>
                  <a:pt x="1190" y="449"/>
                </a:lnTo>
                <a:lnTo>
                  <a:pt x="1193" y="442"/>
                </a:lnTo>
                <a:lnTo>
                  <a:pt x="1177" y="438"/>
                </a:lnTo>
                <a:lnTo>
                  <a:pt x="1150" y="432"/>
                </a:lnTo>
                <a:lnTo>
                  <a:pt x="1147" y="440"/>
                </a:lnTo>
                <a:lnTo>
                  <a:pt x="1150" y="432"/>
                </a:lnTo>
                <a:lnTo>
                  <a:pt x="1128" y="427"/>
                </a:lnTo>
                <a:lnTo>
                  <a:pt x="1111" y="423"/>
                </a:lnTo>
                <a:lnTo>
                  <a:pt x="1109" y="431"/>
                </a:lnTo>
                <a:lnTo>
                  <a:pt x="1114" y="425"/>
                </a:lnTo>
                <a:lnTo>
                  <a:pt x="1093" y="411"/>
                </a:lnTo>
                <a:lnTo>
                  <a:pt x="1092" y="409"/>
                </a:lnTo>
                <a:lnTo>
                  <a:pt x="1070" y="400"/>
                </a:lnTo>
                <a:lnTo>
                  <a:pt x="1048" y="391"/>
                </a:lnTo>
                <a:lnTo>
                  <a:pt x="1044" y="399"/>
                </a:lnTo>
                <a:lnTo>
                  <a:pt x="1049" y="392"/>
                </a:lnTo>
                <a:lnTo>
                  <a:pt x="1027" y="378"/>
                </a:lnTo>
                <a:lnTo>
                  <a:pt x="1005" y="364"/>
                </a:lnTo>
                <a:lnTo>
                  <a:pt x="1000" y="371"/>
                </a:lnTo>
                <a:lnTo>
                  <a:pt x="1007" y="365"/>
                </a:lnTo>
                <a:lnTo>
                  <a:pt x="991" y="347"/>
                </a:lnTo>
                <a:lnTo>
                  <a:pt x="990" y="346"/>
                </a:lnTo>
                <a:lnTo>
                  <a:pt x="968" y="327"/>
                </a:lnTo>
                <a:lnTo>
                  <a:pt x="963" y="333"/>
                </a:lnTo>
                <a:lnTo>
                  <a:pt x="969" y="328"/>
                </a:lnTo>
                <a:lnTo>
                  <a:pt x="947" y="305"/>
                </a:lnTo>
                <a:lnTo>
                  <a:pt x="946" y="303"/>
                </a:lnTo>
                <a:lnTo>
                  <a:pt x="925" y="285"/>
                </a:lnTo>
                <a:lnTo>
                  <a:pt x="920" y="292"/>
                </a:lnTo>
                <a:lnTo>
                  <a:pt x="927" y="287"/>
                </a:lnTo>
                <a:lnTo>
                  <a:pt x="905" y="263"/>
                </a:lnTo>
                <a:lnTo>
                  <a:pt x="898" y="269"/>
                </a:lnTo>
                <a:lnTo>
                  <a:pt x="905" y="263"/>
                </a:lnTo>
                <a:lnTo>
                  <a:pt x="883" y="235"/>
                </a:lnTo>
                <a:lnTo>
                  <a:pt x="876" y="240"/>
                </a:lnTo>
                <a:lnTo>
                  <a:pt x="884" y="236"/>
                </a:lnTo>
                <a:lnTo>
                  <a:pt x="867" y="209"/>
                </a:lnTo>
                <a:lnTo>
                  <a:pt x="866" y="208"/>
                </a:lnTo>
                <a:lnTo>
                  <a:pt x="845" y="185"/>
                </a:lnTo>
                <a:lnTo>
                  <a:pt x="839" y="190"/>
                </a:lnTo>
                <a:lnTo>
                  <a:pt x="845" y="185"/>
                </a:lnTo>
                <a:lnTo>
                  <a:pt x="818" y="151"/>
                </a:lnTo>
                <a:lnTo>
                  <a:pt x="812" y="156"/>
                </a:lnTo>
                <a:lnTo>
                  <a:pt x="818" y="152"/>
                </a:lnTo>
                <a:lnTo>
                  <a:pt x="801" y="129"/>
                </a:lnTo>
                <a:lnTo>
                  <a:pt x="801" y="128"/>
                </a:lnTo>
                <a:lnTo>
                  <a:pt x="779" y="101"/>
                </a:lnTo>
                <a:lnTo>
                  <a:pt x="759" y="78"/>
                </a:lnTo>
                <a:lnTo>
                  <a:pt x="737" y="54"/>
                </a:lnTo>
                <a:lnTo>
                  <a:pt x="730" y="59"/>
                </a:lnTo>
                <a:lnTo>
                  <a:pt x="737" y="54"/>
                </a:lnTo>
                <a:lnTo>
                  <a:pt x="720" y="35"/>
                </a:lnTo>
                <a:lnTo>
                  <a:pt x="717" y="34"/>
                </a:lnTo>
                <a:lnTo>
                  <a:pt x="690" y="19"/>
                </a:lnTo>
                <a:lnTo>
                  <a:pt x="675" y="10"/>
                </a:lnTo>
                <a:lnTo>
                  <a:pt x="675" y="9"/>
                </a:lnTo>
                <a:lnTo>
                  <a:pt x="653" y="0"/>
                </a:lnTo>
                <a:lnTo>
                  <a:pt x="649" y="0"/>
                </a:lnTo>
                <a:lnTo>
                  <a:pt x="627" y="0"/>
                </a:lnTo>
                <a:lnTo>
                  <a:pt x="605" y="0"/>
                </a:lnTo>
                <a:lnTo>
                  <a:pt x="603" y="0"/>
                </a:lnTo>
                <a:lnTo>
                  <a:pt x="582" y="9"/>
                </a:lnTo>
                <a:lnTo>
                  <a:pt x="560" y="18"/>
                </a:lnTo>
                <a:lnTo>
                  <a:pt x="557" y="19"/>
                </a:lnTo>
                <a:lnTo>
                  <a:pt x="541" y="34"/>
                </a:lnTo>
                <a:lnTo>
                  <a:pt x="541" y="35"/>
                </a:lnTo>
                <a:lnTo>
                  <a:pt x="520" y="54"/>
                </a:lnTo>
                <a:lnTo>
                  <a:pt x="498" y="78"/>
                </a:lnTo>
                <a:lnTo>
                  <a:pt x="476" y="101"/>
                </a:lnTo>
                <a:lnTo>
                  <a:pt x="475" y="101"/>
                </a:lnTo>
                <a:lnTo>
                  <a:pt x="453" y="128"/>
                </a:lnTo>
                <a:lnTo>
                  <a:pt x="459" y="133"/>
                </a:lnTo>
                <a:lnTo>
                  <a:pt x="453" y="128"/>
                </a:lnTo>
                <a:lnTo>
                  <a:pt x="432" y="151"/>
                </a:lnTo>
                <a:lnTo>
                  <a:pt x="432" y="152"/>
                </a:lnTo>
                <a:lnTo>
                  <a:pt x="410" y="186"/>
                </a:lnTo>
                <a:lnTo>
                  <a:pt x="417" y="190"/>
                </a:lnTo>
                <a:lnTo>
                  <a:pt x="410" y="186"/>
                </a:lnTo>
                <a:lnTo>
                  <a:pt x="393" y="209"/>
                </a:lnTo>
                <a:lnTo>
                  <a:pt x="400" y="213"/>
                </a:lnTo>
                <a:lnTo>
                  <a:pt x="393" y="208"/>
                </a:lnTo>
                <a:lnTo>
                  <a:pt x="371" y="235"/>
                </a:lnTo>
                <a:lnTo>
                  <a:pt x="378" y="240"/>
                </a:lnTo>
                <a:lnTo>
                  <a:pt x="373" y="235"/>
                </a:lnTo>
                <a:lnTo>
                  <a:pt x="346" y="263"/>
                </a:lnTo>
                <a:lnTo>
                  <a:pt x="344" y="265"/>
                </a:lnTo>
                <a:lnTo>
                  <a:pt x="329" y="288"/>
                </a:lnTo>
                <a:lnTo>
                  <a:pt x="335" y="292"/>
                </a:lnTo>
                <a:lnTo>
                  <a:pt x="330" y="285"/>
                </a:lnTo>
                <a:lnTo>
                  <a:pt x="308" y="303"/>
                </a:lnTo>
                <a:lnTo>
                  <a:pt x="308" y="305"/>
                </a:lnTo>
                <a:lnTo>
                  <a:pt x="286" y="328"/>
                </a:lnTo>
                <a:lnTo>
                  <a:pt x="285" y="328"/>
                </a:lnTo>
                <a:lnTo>
                  <a:pt x="269" y="347"/>
                </a:lnTo>
                <a:lnTo>
                  <a:pt x="276" y="352"/>
                </a:lnTo>
                <a:lnTo>
                  <a:pt x="272" y="346"/>
                </a:lnTo>
                <a:lnTo>
                  <a:pt x="245" y="364"/>
                </a:lnTo>
                <a:lnTo>
                  <a:pt x="223" y="378"/>
                </a:lnTo>
                <a:lnTo>
                  <a:pt x="222" y="378"/>
                </a:lnTo>
                <a:lnTo>
                  <a:pt x="205" y="392"/>
                </a:lnTo>
                <a:lnTo>
                  <a:pt x="210" y="399"/>
                </a:lnTo>
                <a:lnTo>
                  <a:pt x="207" y="391"/>
                </a:lnTo>
                <a:lnTo>
                  <a:pt x="187" y="400"/>
                </a:lnTo>
                <a:lnTo>
                  <a:pt x="165" y="409"/>
                </a:lnTo>
                <a:lnTo>
                  <a:pt x="164" y="411"/>
                </a:lnTo>
                <a:lnTo>
                  <a:pt x="142" y="425"/>
                </a:lnTo>
                <a:lnTo>
                  <a:pt x="145" y="431"/>
                </a:lnTo>
                <a:lnTo>
                  <a:pt x="144" y="423"/>
                </a:lnTo>
                <a:lnTo>
                  <a:pt x="122" y="427"/>
                </a:lnTo>
                <a:lnTo>
                  <a:pt x="102" y="432"/>
                </a:lnTo>
                <a:lnTo>
                  <a:pt x="100" y="432"/>
                </a:lnTo>
                <a:lnTo>
                  <a:pt x="84" y="438"/>
                </a:lnTo>
                <a:lnTo>
                  <a:pt x="86" y="445"/>
                </a:lnTo>
                <a:lnTo>
                  <a:pt x="85" y="438"/>
                </a:lnTo>
                <a:lnTo>
                  <a:pt x="63" y="442"/>
                </a:lnTo>
                <a:lnTo>
                  <a:pt x="64" y="449"/>
                </a:lnTo>
                <a:lnTo>
                  <a:pt x="64" y="442"/>
                </a:lnTo>
                <a:lnTo>
                  <a:pt x="43" y="442"/>
                </a:lnTo>
                <a:lnTo>
                  <a:pt x="42" y="442"/>
                </a:lnTo>
                <a:lnTo>
                  <a:pt x="20" y="447"/>
                </a:lnTo>
                <a:lnTo>
                  <a:pt x="22" y="454"/>
                </a:lnTo>
                <a:lnTo>
                  <a:pt x="22" y="447"/>
                </a:lnTo>
                <a:lnTo>
                  <a:pt x="0" y="447"/>
                </a:lnTo>
                <a:close/>
              </a:path>
            </a:pathLst>
          </a:custGeom>
          <a:solidFill>
            <a:srgbClr val="006600"/>
          </a:solidFill>
          <a:ln w="25400">
            <a:solidFill>
              <a:srgbClr val="0066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pic>
        <p:nvPicPr>
          <p:cNvPr id="95361" name="Picture 22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2075" y="931863"/>
            <a:ext cx="919163" cy="973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362" name="Picture 4" descr="\tfrac{1}{\sqrt{2\pi\sigma^2}}\,e^{ -\frac{(x-\mu)^2}{2\sigma^2} }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65800" y="5805488"/>
            <a:ext cx="2601913" cy="89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27525" y="4610100"/>
            <a:ext cx="549275" cy="1084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59" name="Picture 14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613" y="4633913"/>
            <a:ext cx="304800" cy="709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0" name="Picture 14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6250" y="4349750"/>
            <a:ext cx="6334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1" name="Picture 14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27250" y="4722813"/>
            <a:ext cx="390525" cy="62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2" name="Picture 14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5763" y="4025900"/>
            <a:ext cx="319087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6263" name="Picture 134" descr="http://entomology.montana.edu/historybug/images/Aedes_aegypti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675" y="4784725"/>
            <a:ext cx="73977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4" name="Freeform 45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5" name="Freeform 46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6" name="Freeform 47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7" name="Freeform 48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8" name="Freeform 49"/>
          <p:cNvSpPr>
            <a:spLocks/>
          </p:cNvSpPr>
          <p:nvPr/>
        </p:nvSpPr>
        <p:spPr bwMode="auto">
          <a:xfrm>
            <a:off x="4602163" y="4486275"/>
            <a:ext cx="479425" cy="1511300"/>
          </a:xfrm>
          <a:custGeom>
            <a:avLst/>
            <a:gdLst>
              <a:gd name="T0" fmla="*/ 2147483646 w 95"/>
              <a:gd name="T1" fmla="*/ 2147483646 h 267"/>
              <a:gd name="T2" fmla="*/ 2147483646 w 95"/>
              <a:gd name="T3" fmla="*/ 2147483646 h 267"/>
              <a:gd name="T4" fmla="*/ 2147483646 w 95"/>
              <a:gd name="T5" fmla="*/ 2147483646 h 267"/>
              <a:gd name="T6" fmla="*/ 2147483646 w 95"/>
              <a:gd name="T7" fmla="*/ 2147483646 h 267"/>
              <a:gd name="T8" fmla="*/ 2147483646 w 95"/>
              <a:gd name="T9" fmla="*/ 2147483646 h 267"/>
              <a:gd name="T10" fmla="*/ 2147483646 w 95"/>
              <a:gd name="T11" fmla="*/ 2147483646 h 267"/>
              <a:gd name="T12" fmla="*/ 2147483646 w 95"/>
              <a:gd name="T13" fmla="*/ 2147483646 h 267"/>
              <a:gd name="T14" fmla="*/ 2147483646 w 95"/>
              <a:gd name="T15" fmla="*/ 2147483646 h 267"/>
              <a:gd name="T16" fmla="*/ 2147483646 w 95"/>
              <a:gd name="T17" fmla="*/ 2147483646 h 267"/>
              <a:gd name="T18" fmla="*/ 2147483646 w 95"/>
              <a:gd name="T19" fmla="*/ 2147483646 h 267"/>
              <a:gd name="T20" fmla="*/ 2147483646 w 95"/>
              <a:gd name="T21" fmla="*/ 2147483646 h 267"/>
              <a:gd name="T22" fmla="*/ 2147483646 w 95"/>
              <a:gd name="T23" fmla="*/ 2147483646 h 267"/>
              <a:gd name="T24" fmla="*/ 2147483646 w 95"/>
              <a:gd name="T25" fmla="*/ 2147483646 h 267"/>
              <a:gd name="T26" fmla="*/ 2147483646 w 95"/>
              <a:gd name="T27" fmla="*/ 2147483646 h 267"/>
              <a:gd name="T28" fmla="*/ 2147483646 w 95"/>
              <a:gd name="T29" fmla="*/ 2147483646 h 267"/>
              <a:gd name="T30" fmla="*/ 2147483646 w 95"/>
              <a:gd name="T31" fmla="*/ 2147483646 h 267"/>
              <a:gd name="T32" fmla="*/ 2147483646 w 95"/>
              <a:gd name="T33" fmla="*/ 2147483646 h 267"/>
              <a:gd name="T34" fmla="*/ 2147483646 w 95"/>
              <a:gd name="T35" fmla="*/ 2147483646 h 267"/>
              <a:gd name="T36" fmla="*/ 2147483646 w 95"/>
              <a:gd name="T37" fmla="*/ 2147483646 h 267"/>
              <a:gd name="T38" fmla="*/ 2147483646 w 95"/>
              <a:gd name="T39" fmla="*/ 2147483646 h 267"/>
              <a:gd name="T40" fmla="*/ 2147483646 w 95"/>
              <a:gd name="T41" fmla="*/ 2147483646 h 267"/>
              <a:gd name="T42" fmla="*/ 2147483646 w 95"/>
              <a:gd name="T43" fmla="*/ 2147483646 h 267"/>
              <a:gd name="T44" fmla="*/ 2147483646 w 95"/>
              <a:gd name="T45" fmla="*/ 2147483646 h 267"/>
              <a:gd name="T46" fmla="*/ 2147483646 w 95"/>
              <a:gd name="T47" fmla="*/ 2147483646 h 267"/>
              <a:gd name="T48" fmla="*/ 2147483646 w 95"/>
              <a:gd name="T49" fmla="*/ 2147483646 h 267"/>
              <a:gd name="T50" fmla="*/ 2147483646 w 95"/>
              <a:gd name="T51" fmla="*/ 2147483646 h 267"/>
              <a:gd name="T52" fmla="*/ 2147483646 w 95"/>
              <a:gd name="T53" fmla="*/ 2147483646 h 267"/>
              <a:gd name="T54" fmla="*/ 2147483646 w 95"/>
              <a:gd name="T55" fmla="*/ 2147483646 h 267"/>
              <a:gd name="T56" fmla="*/ 2147483646 w 95"/>
              <a:gd name="T57" fmla="*/ 2147483646 h 267"/>
              <a:gd name="T58" fmla="*/ 2147483646 w 95"/>
              <a:gd name="T59" fmla="*/ 2147483646 h 267"/>
              <a:gd name="T60" fmla="*/ 2147483646 w 95"/>
              <a:gd name="T61" fmla="*/ 2147483646 h 267"/>
              <a:gd name="T62" fmla="*/ 2147483646 w 95"/>
              <a:gd name="T63" fmla="*/ 2147483646 h 267"/>
              <a:gd name="T64" fmla="*/ 2147483646 w 95"/>
              <a:gd name="T65" fmla="*/ 2147483646 h 267"/>
              <a:gd name="T66" fmla="*/ 2147483646 w 95"/>
              <a:gd name="T67" fmla="*/ 2147483646 h 267"/>
              <a:gd name="T68" fmla="*/ 2147483646 w 95"/>
              <a:gd name="T69" fmla="*/ 2147483646 h 267"/>
              <a:gd name="T70" fmla="*/ 2147483646 w 95"/>
              <a:gd name="T71" fmla="*/ 2147483646 h 267"/>
              <a:gd name="T72" fmla="*/ 2147483646 w 95"/>
              <a:gd name="T73" fmla="*/ 2147483646 h 267"/>
              <a:gd name="T74" fmla="*/ 2147483646 w 95"/>
              <a:gd name="T75" fmla="*/ 2147483646 h 267"/>
              <a:gd name="T76" fmla="*/ 2147483646 w 95"/>
              <a:gd name="T77" fmla="*/ 2147483646 h 267"/>
              <a:gd name="T78" fmla="*/ 2147483646 w 95"/>
              <a:gd name="T79" fmla="*/ 2147483646 h 267"/>
              <a:gd name="T80" fmla="*/ 2147483646 w 95"/>
              <a:gd name="T81" fmla="*/ 2147483646 h 267"/>
              <a:gd name="T82" fmla="*/ 2147483646 w 95"/>
              <a:gd name="T83" fmla="*/ 2147483646 h 2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5"/>
              <a:gd name="T127" fmla="*/ 0 h 267"/>
              <a:gd name="T128" fmla="*/ 95 w 95"/>
              <a:gd name="T129" fmla="*/ 267 h 26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5" h="267">
                <a:moveTo>
                  <a:pt x="0" y="267"/>
                </a:moveTo>
                <a:lnTo>
                  <a:pt x="1" y="267"/>
                </a:lnTo>
                <a:lnTo>
                  <a:pt x="3" y="267"/>
                </a:lnTo>
                <a:lnTo>
                  <a:pt x="4" y="267"/>
                </a:lnTo>
                <a:lnTo>
                  <a:pt x="5" y="267"/>
                </a:lnTo>
                <a:lnTo>
                  <a:pt x="6" y="267"/>
                </a:lnTo>
                <a:lnTo>
                  <a:pt x="7" y="267"/>
                </a:lnTo>
                <a:lnTo>
                  <a:pt x="9" y="267"/>
                </a:lnTo>
                <a:lnTo>
                  <a:pt x="10" y="267"/>
                </a:lnTo>
                <a:lnTo>
                  <a:pt x="11" y="266"/>
                </a:lnTo>
                <a:lnTo>
                  <a:pt x="12" y="266"/>
                </a:lnTo>
                <a:lnTo>
                  <a:pt x="13" y="266"/>
                </a:lnTo>
                <a:lnTo>
                  <a:pt x="15" y="266"/>
                </a:lnTo>
                <a:lnTo>
                  <a:pt x="16" y="266"/>
                </a:lnTo>
                <a:lnTo>
                  <a:pt x="17" y="266"/>
                </a:lnTo>
                <a:lnTo>
                  <a:pt x="18" y="266"/>
                </a:lnTo>
                <a:lnTo>
                  <a:pt x="19" y="265"/>
                </a:lnTo>
                <a:lnTo>
                  <a:pt x="21" y="265"/>
                </a:lnTo>
                <a:lnTo>
                  <a:pt x="22" y="265"/>
                </a:lnTo>
                <a:lnTo>
                  <a:pt x="23" y="264"/>
                </a:lnTo>
                <a:lnTo>
                  <a:pt x="24" y="264"/>
                </a:lnTo>
                <a:lnTo>
                  <a:pt x="25" y="264"/>
                </a:lnTo>
                <a:lnTo>
                  <a:pt x="27" y="263"/>
                </a:lnTo>
                <a:lnTo>
                  <a:pt x="28" y="263"/>
                </a:lnTo>
                <a:lnTo>
                  <a:pt x="29" y="262"/>
                </a:lnTo>
                <a:lnTo>
                  <a:pt x="31" y="261"/>
                </a:lnTo>
                <a:lnTo>
                  <a:pt x="31" y="260"/>
                </a:lnTo>
                <a:lnTo>
                  <a:pt x="34" y="259"/>
                </a:lnTo>
                <a:lnTo>
                  <a:pt x="34" y="258"/>
                </a:lnTo>
                <a:lnTo>
                  <a:pt x="35" y="258"/>
                </a:lnTo>
                <a:lnTo>
                  <a:pt x="35" y="257"/>
                </a:lnTo>
                <a:lnTo>
                  <a:pt x="37" y="256"/>
                </a:lnTo>
                <a:lnTo>
                  <a:pt x="37" y="254"/>
                </a:lnTo>
                <a:lnTo>
                  <a:pt x="39" y="254"/>
                </a:lnTo>
                <a:lnTo>
                  <a:pt x="39" y="252"/>
                </a:lnTo>
                <a:lnTo>
                  <a:pt x="40" y="252"/>
                </a:lnTo>
                <a:lnTo>
                  <a:pt x="40" y="250"/>
                </a:lnTo>
                <a:lnTo>
                  <a:pt x="41" y="250"/>
                </a:lnTo>
                <a:lnTo>
                  <a:pt x="41" y="248"/>
                </a:lnTo>
                <a:lnTo>
                  <a:pt x="42" y="248"/>
                </a:lnTo>
                <a:lnTo>
                  <a:pt x="42" y="246"/>
                </a:lnTo>
                <a:lnTo>
                  <a:pt x="43" y="246"/>
                </a:lnTo>
                <a:lnTo>
                  <a:pt x="43" y="244"/>
                </a:lnTo>
                <a:lnTo>
                  <a:pt x="45" y="243"/>
                </a:lnTo>
                <a:lnTo>
                  <a:pt x="45" y="241"/>
                </a:lnTo>
                <a:lnTo>
                  <a:pt x="46" y="241"/>
                </a:lnTo>
                <a:lnTo>
                  <a:pt x="46" y="239"/>
                </a:lnTo>
                <a:lnTo>
                  <a:pt x="47" y="238"/>
                </a:lnTo>
                <a:lnTo>
                  <a:pt x="47" y="235"/>
                </a:lnTo>
                <a:lnTo>
                  <a:pt x="48" y="235"/>
                </a:lnTo>
                <a:lnTo>
                  <a:pt x="48" y="232"/>
                </a:lnTo>
                <a:lnTo>
                  <a:pt x="49" y="231"/>
                </a:lnTo>
                <a:lnTo>
                  <a:pt x="49" y="228"/>
                </a:lnTo>
                <a:lnTo>
                  <a:pt x="51" y="228"/>
                </a:lnTo>
                <a:lnTo>
                  <a:pt x="51" y="224"/>
                </a:lnTo>
                <a:lnTo>
                  <a:pt x="52" y="224"/>
                </a:lnTo>
                <a:lnTo>
                  <a:pt x="52" y="221"/>
                </a:lnTo>
                <a:lnTo>
                  <a:pt x="53" y="220"/>
                </a:lnTo>
                <a:lnTo>
                  <a:pt x="53" y="216"/>
                </a:lnTo>
                <a:lnTo>
                  <a:pt x="54" y="216"/>
                </a:lnTo>
                <a:lnTo>
                  <a:pt x="54" y="211"/>
                </a:lnTo>
                <a:lnTo>
                  <a:pt x="55" y="211"/>
                </a:lnTo>
                <a:lnTo>
                  <a:pt x="55" y="206"/>
                </a:lnTo>
                <a:lnTo>
                  <a:pt x="57" y="206"/>
                </a:lnTo>
                <a:lnTo>
                  <a:pt x="57" y="201"/>
                </a:lnTo>
                <a:lnTo>
                  <a:pt x="58" y="201"/>
                </a:lnTo>
                <a:lnTo>
                  <a:pt x="58" y="195"/>
                </a:lnTo>
                <a:lnTo>
                  <a:pt x="59" y="195"/>
                </a:lnTo>
                <a:lnTo>
                  <a:pt x="59" y="189"/>
                </a:lnTo>
                <a:lnTo>
                  <a:pt x="60" y="189"/>
                </a:lnTo>
                <a:lnTo>
                  <a:pt x="60" y="183"/>
                </a:lnTo>
                <a:lnTo>
                  <a:pt x="61" y="183"/>
                </a:lnTo>
                <a:lnTo>
                  <a:pt x="61" y="177"/>
                </a:lnTo>
                <a:lnTo>
                  <a:pt x="63" y="177"/>
                </a:lnTo>
                <a:lnTo>
                  <a:pt x="63" y="170"/>
                </a:lnTo>
                <a:lnTo>
                  <a:pt x="64" y="170"/>
                </a:lnTo>
                <a:lnTo>
                  <a:pt x="64" y="163"/>
                </a:lnTo>
                <a:lnTo>
                  <a:pt x="65" y="163"/>
                </a:lnTo>
                <a:lnTo>
                  <a:pt x="65" y="156"/>
                </a:lnTo>
                <a:lnTo>
                  <a:pt x="66" y="156"/>
                </a:lnTo>
                <a:lnTo>
                  <a:pt x="66" y="149"/>
                </a:lnTo>
                <a:lnTo>
                  <a:pt x="67" y="148"/>
                </a:lnTo>
                <a:lnTo>
                  <a:pt x="67" y="141"/>
                </a:lnTo>
                <a:lnTo>
                  <a:pt x="69" y="141"/>
                </a:lnTo>
                <a:lnTo>
                  <a:pt x="69" y="134"/>
                </a:lnTo>
                <a:lnTo>
                  <a:pt x="70" y="133"/>
                </a:lnTo>
                <a:lnTo>
                  <a:pt x="70" y="126"/>
                </a:lnTo>
                <a:lnTo>
                  <a:pt x="71" y="125"/>
                </a:lnTo>
                <a:lnTo>
                  <a:pt x="71" y="118"/>
                </a:lnTo>
                <a:lnTo>
                  <a:pt x="72" y="117"/>
                </a:lnTo>
                <a:lnTo>
                  <a:pt x="72" y="110"/>
                </a:lnTo>
                <a:lnTo>
                  <a:pt x="73" y="110"/>
                </a:lnTo>
                <a:lnTo>
                  <a:pt x="73" y="102"/>
                </a:lnTo>
                <a:lnTo>
                  <a:pt x="75" y="101"/>
                </a:lnTo>
                <a:lnTo>
                  <a:pt x="75" y="94"/>
                </a:lnTo>
                <a:lnTo>
                  <a:pt x="76" y="94"/>
                </a:lnTo>
                <a:lnTo>
                  <a:pt x="76" y="86"/>
                </a:lnTo>
                <a:lnTo>
                  <a:pt x="77" y="85"/>
                </a:lnTo>
                <a:lnTo>
                  <a:pt x="77" y="78"/>
                </a:lnTo>
                <a:lnTo>
                  <a:pt x="78" y="77"/>
                </a:lnTo>
                <a:lnTo>
                  <a:pt x="78" y="71"/>
                </a:lnTo>
                <a:lnTo>
                  <a:pt x="79" y="70"/>
                </a:lnTo>
                <a:lnTo>
                  <a:pt x="79" y="63"/>
                </a:lnTo>
                <a:lnTo>
                  <a:pt x="81" y="62"/>
                </a:lnTo>
                <a:lnTo>
                  <a:pt x="81" y="55"/>
                </a:lnTo>
                <a:lnTo>
                  <a:pt x="82" y="55"/>
                </a:lnTo>
                <a:lnTo>
                  <a:pt x="82" y="49"/>
                </a:lnTo>
                <a:lnTo>
                  <a:pt x="83" y="48"/>
                </a:lnTo>
                <a:lnTo>
                  <a:pt x="83" y="42"/>
                </a:lnTo>
                <a:lnTo>
                  <a:pt x="84" y="41"/>
                </a:lnTo>
                <a:lnTo>
                  <a:pt x="84" y="35"/>
                </a:lnTo>
                <a:lnTo>
                  <a:pt x="85" y="34"/>
                </a:lnTo>
                <a:lnTo>
                  <a:pt x="85" y="29"/>
                </a:lnTo>
                <a:lnTo>
                  <a:pt x="87" y="29"/>
                </a:lnTo>
                <a:lnTo>
                  <a:pt x="87" y="23"/>
                </a:lnTo>
                <a:lnTo>
                  <a:pt x="88" y="23"/>
                </a:lnTo>
                <a:lnTo>
                  <a:pt x="88" y="18"/>
                </a:lnTo>
                <a:lnTo>
                  <a:pt x="89" y="18"/>
                </a:lnTo>
                <a:lnTo>
                  <a:pt x="89" y="13"/>
                </a:lnTo>
                <a:lnTo>
                  <a:pt x="90" y="13"/>
                </a:lnTo>
                <a:lnTo>
                  <a:pt x="90" y="9"/>
                </a:lnTo>
                <a:lnTo>
                  <a:pt x="91" y="9"/>
                </a:lnTo>
                <a:lnTo>
                  <a:pt x="91" y="6"/>
                </a:lnTo>
                <a:lnTo>
                  <a:pt x="93" y="5"/>
                </a:lnTo>
                <a:lnTo>
                  <a:pt x="93" y="3"/>
                </a:lnTo>
                <a:lnTo>
                  <a:pt x="94" y="2"/>
                </a:lnTo>
                <a:lnTo>
                  <a:pt x="94" y="0"/>
                </a:lnTo>
                <a:lnTo>
                  <a:pt x="95" y="0"/>
                </a:lnTo>
              </a:path>
            </a:pathLst>
          </a:custGeom>
          <a:noFill/>
          <a:ln w="635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69" name="Freeform 50"/>
          <p:cNvSpPr>
            <a:spLocks/>
          </p:cNvSpPr>
          <p:nvPr/>
        </p:nvSpPr>
        <p:spPr bwMode="auto">
          <a:xfrm>
            <a:off x="5081588" y="4468813"/>
            <a:ext cx="465137" cy="1528762"/>
          </a:xfrm>
          <a:custGeom>
            <a:avLst/>
            <a:gdLst>
              <a:gd name="T0" fmla="*/ 2147483646 w 92"/>
              <a:gd name="T1" fmla="*/ 0 h 270"/>
              <a:gd name="T2" fmla="*/ 2147483646 w 92"/>
              <a:gd name="T3" fmla="*/ 2147483646 h 270"/>
              <a:gd name="T4" fmla="*/ 2147483646 w 92"/>
              <a:gd name="T5" fmla="*/ 2147483646 h 270"/>
              <a:gd name="T6" fmla="*/ 2147483646 w 92"/>
              <a:gd name="T7" fmla="*/ 2147483646 h 270"/>
              <a:gd name="T8" fmla="*/ 2147483646 w 92"/>
              <a:gd name="T9" fmla="*/ 2147483646 h 270"/>
              <a:gd name="T10" fmla="*/ 2147483646 w 92"/>
              <a:gd name="T11" fmla="*/ 2147483646 h 270"/>
              <a:gd name="T12" fmla="*/ 2147483646 w 92"/>
              <a:gd name="T13" fmla="*/ 2147483646 h 270"/>
              <a:gd name="T14" fmla="*/ 2147483646 w 92"/>
              <a:gd name="T15" fmla="*/ 2147483646 h 270"/>
              <a:gd name="T16" fmla="*/ 2147483646 w 92"/>
              <a:gd name="T17" fmla="*/ 2147483646 h 270"/>
              <a:gd name="T18" fmla="*/ 2147483646 w 92"/>
              <a:gd name="T19" fmla="*/ 2147483646 h 270"/>
              <a:gd name="T20" fmla="*/ 2147483646 w 92"/>
              <a:gd name="T21" fmla="*/ 2147483646 h 270"/>
              <a:gd name="T22" fmla="*/ 2147483646 w 92"/>
              <a:gd name="T23" fmla="*/ 2147483646 h 270"/>
              <a:gd name="T24" fmla="*/ 2147483646 w 92"/>
              <a:gd name="T25" fmla="*/ 2147483646 h 270"/>
              <a:gd name="T26" fmla="*/ 2147483646 w 92"/>
              <a:gd name="T27" fmla="*/ 2147483646 h 270"/>
              <a:gd name="T28" fmla="*/ 2147483646 w 92"/>
              <a:gd name="T29" fmla="*/ 2147483646 h 270"/>
              <a:gd name="T30" fmla="*/ 2147483646 w 92"/>
              <a:gd name="T31" fmla="*/ 2147483646 h 270"/>
              <a:gd name="T32" fmla="*/ 2147483646 w 92"/>
              <a:gd name="T33" fmla="*/ 2147483646 h 270"/>
              <a:gd name="T34" fmla="*/ 2147483646 w 92"/>
              <a:gd name="T35" fmla="*/ 2147483646 h 270"/>
              <a:gd name="T36" fmla="*/ 2147483646 w 92"/>
              <a:gd name="T37" fmla="*/ 2147483646 h 270"/>
              <a:gd name="T38" fmla="*/ 2147483646 w 92"/>
              <a:gd name="T39" fmla="*/ 2147483646 h 270"/>
              <a:gd name="T40" fmla="*/ 2147483646 w 92"/>
              <a:gd name="T41" fmla="*/ 2147483646 h 270"/>
              <a:gd name="T42" fmla="*/ 2147483646 w 92"/>
              <a:gd name="T43" fmla="*/ 2147483646 h 270"/>
              <a:gd name="T44" fmla="*/ 2147483646 w 92"/>
              <a:gd name="T45" fmla="*/ 2147483646 h 270"/>
              <a:gd name="T46" fmla="*/ 2147483646 w 92"/>
              <a:gd name="T47" fmla="*/ 2147483646 h 270"/>
              <a:gd name="T48" fmla="*/ 2147483646 w 92"/>
              <a:gd name="T49" fmla="*/ 2147483646 h 270"/>
              <a:gd name="T50" fmla="*/ 2147483646 w 92"/>
              <a:gd name="T51" fmla="*/ 2147483646 h 270"/>
              <a:gd name="T52" fmla="*/ 2147483646 w 92"/>
              <a:gd name="T53" fmla="*/ 2147483646 h 270"/>
              <a:gd name="T54" fmla="*/ 2147483646 w 92"/>
              <a:gd name="T55" fmla="*/ 2147483646 h 270"/>
              <a:gd name="T56" fmla="*/ 2147483646 w 92"/>
              <a:gd name="T57" fmla="*/ 2147483646 h 270"/>
              <a:gd name="T58" fmla="*/ 2147483646 w 92"/>
              <a:gd name="T59" fmla="*/ 2147483646 h 270"/>
              <a:gd name="T60" fmla="*/ 2147483646 w 92"/>
              <a:gd name="T61" fmla="*/ 2147483646 h 270"/>
              <a:gd name="T62" fmla="*/ 2147483646 w 92"/>
              <a:gd name="T63" fmla="*/ 2147483646 h 270"/>
              <a:gd name="T64" fmla="*/ 2147483646 w 92"/>
              <a:gd name="T65" fmla="*/ 2147483646 h 270"/>
              <a:gd name="T66" fmla="*/ 2147483646 w 92"/>
              <a:gd name="T67" fmla="*/ 2147483646 h 270"/>
              <a:gd name="T68" fmla="*/ 2147483646 w 92"/>
              <a:gd name="T69" fmla="*/ 2147483646 h 270"/>
              <a:gd name="T70" fmla="*/ 2147483646 w 92"/>
              <a:gd name="T71" fmla="*/ 2147483646 h 270"/>
              <a:gd name="T72" fmla="*/ 2147483646 w 92"/>
              <a:gd name="T73" fmla="*/ 2147483646 h 270"/>
              <a:gd name="T74" fmla="*/ 2147483646 w 92"/>
              <a:gd name="T75" fmla="*/ 2147483646 h 270"/>
              <a:gd name="T76" fmla="*/ 2147483646 w 92"/>
              <a:gd name="T77" fmla="*/ 2147483646 h 270"/>
              <a:gd name="T78" fmla="*/ 2147483646 w 92"/>
              <a:gd name="T79" fmla="*/ 2147483646 h 270"/>
              <a:gd name="T80" fmla="*/ 2147483646 w 92"/>
              <a:gd name="T81" fmla="*/ 2147483646 h 270"/>
              <a:gd name="T82" fmla="*/ 2147483646 w 92"/>
              <a:gd name="T83" fmla="*/ 2147483646 h 2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2"/>
              <a:gd name="T127" fmla="*/ 0 h 270"/>
              <a:gd name="T128" fmla="*/ 92 w 92"/>
              <a:gd name="T129" fmla="*/ 270 h 2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2" h="270">
                <a:moveTo>
                  <a:pt x="0" y="3"/>
                </a:moveTo>
                <a:lnTo>
                  <a:pt x="0" y="1"/>
                </a:lnTo>
                <a:lnTo>
                  <a:pt x="2" y="0"/>
                </a:lnTo>
                <a:lnTo>
                  <a:pt x="4" y="0"/>
                </a:lnTo>
                <a:lnTo>
                  <a:pt x="6" y="1"/>
                </a:lnTo>
                <a:lnTo>
                  <a:pt x="6" y="2"/>
                </a:lnTo>
                <a:lnTo>
                  <a:pt x="7" y="3"/>
                </a:lnTo>
                <a:lnTo>
                  <a:pt x="7" y="4"/>
                </a:lnTo>
                <a:lnTo>
                  <a:pt x="8" y="5"/>
                </a:lnTo>
                <a:lnTo>
                  <a:pt x="8" y="7"/>
                </a:lnTo>
                <a:lnTo>
                  <a:pt x="10" y="7"/>
                </a:lnTo>
                <a:lnTo>
                  <a:pt x="10" y="10"/>
                </a:lnTo>
                <a:lnTo>
                  <a:pt x="11" y="11"/>
                </a:lnTo>
                <a:lnTo>
                  <a:pt x="11" y="14"/>
                </a:lnTo>
                <a:lnTo>
                  <a:pt x="12" y="14"/>
                </a:lnTo>
                <a:lnTo>
                  <a:pt x="12" y="18"/>
                </a:lnTo>
                <a:lnTo>
                  <a:pt x="13" y="18"/>
                </a:lnTo>
                <a:lnTo>
                  <a:pt x="13" y="23"/>
                </a:lnTo>
                <a:lnTo>
                  <a:pt x="14" y="24"/>
                </a:lnTo>
                <a:lnTo>
                  <a:pt x="14" y="29"/>
                </a:lnTo>
                <a:lnTo>
                  <a:pt x="16" y="29"/>
                </a:lnTo>
                <a:lnTo>
                  <a:pt x="16" y="35"/>
                </a:lnTo>
                <a:lnTo>
                  <a:pt x="17" y="35"/>
                </a:lnTo>
                <a:lnTo>
                  <a:pt x="17" y="40"/>
                </a:lnTo>
                <a:lnTo>
                  <a:pt x="18" y="41"/>
                </a:lnTo>
                <a:lnTo>
                  <a:pt x="18" y="47"/>
                </a:lnTo>
                <a:lnTo>
                  <a:pt x="19" y="48"/>
                </a:lnTo>
                <a:lnTo>
                  <a:pt x="19" y="54"/>
                </a:lnTo>
                <a:lnTo>
                  <a:pt x="20" y="55"/>
                </a:lnTo>
                <a:lnTo>
                  <a:pt x="20" y="61"/>
                </a:lnTo>
                <a:lnTo>
                  <a:pt x="22" y="62"/>
                </a:lnTo>
                <a:lnTo>
                  <a:pt x="22" y="69"/>
                </a:lnTo>
                <a:lnTo>
                  <a:pt x="23" y="69"/>
                </a:lnTo>
                <a:lnTo>
                  <a:pt x="23" y="76"/>
                </a:lnTo>
                <a:lnTo>
                  <a:pt x="24" y="77"/>
                </a:lnTo>
                <a:lnTo>
                  <a:pt x="24" y="84"/>
                </a:lnTo>
                <a:lnTo>
                  <a:pt x="25" y="84"/>
                </a:lnTo>
                <a:lnTo>
                  <a:pt x="25" y="92"/>
                </a:lnTo>
                <a:lnTo>
                  <a:pt x="26" y="93"/>
                </a:lnTo>
                <a:lnTo>
                  <a:pt x="26" y="100"/>
                </a:lnTo>
                <a:lnTo>
                  <a:pt x="28" y="100"/>
                </a:lnTo>
                <a:lnTo>
                  <a:pt x="28" y="108"/>
                </a:lnTo>
                <a:lnTo>
                  <a:pt x="29" y="108"/>
                </a:lnTo>
                <a:lnTo>
                  <a:pt x="29" y="116"/>
                </a:lnTo>
                <a:lnTo>
                  <a:pt x="30" y="117"/>
                </a:lnTo>
                <a:lnTo>
                  <a:pt x="30" y="124"/>
                </a:lnTo>
                <a:lnTo>
                  <a:pt x="31" y="124"/>
                </a:lnTo>
                <a:lnTo>
                  <a:pt x="31" y="132"/>
                </a:lnTo>
                <a:lnTo>
                  <a:pt x="32" y="132"/>
                </a:lnTo>
                <a:lnTo>
                  <a:pt x="32" y="140"/>
                </a:lnTo>
                <a:lnTo>
                  <a:pt x="34" y="140"/>
                </a:lnTo>
                <a:lnTo>
                  <a:pt x="34" y="147"/>
                </a:lnTo>
                <a:lnTo>
                  <a:pt x="35" y="148"/>
                </a:lnTo>
                <a:lnTo>
                  <a:pt x="35" y="155"/>
                </a:lnTo>
                <a:lnTo>
                  <a:pt x="36" y="155"/>
                </a:lnTo>
                <a:lnTo>
                  <a:pt x="36" y="162"/>
                </a:lnTo>
                <a:lnTo>
                  <a:pt x="37" y="162"/>
                </a:lnTo>
                <a:lnTo>
                  <a:pt x="37" y="169"/>
                </a:lnTo>
                <a:lnTo>
                  <a:pt x="38" y="169"/>
                </a:lnTo>
                <a:lnTo>
                  <a:pt x="38" y="176"/>
                </a:lnTo>
                <a:lnTo>
                  <a:pt x="40" y="176"/>
                </a:lnTo>
                <a:lnTo>
                  <a:pt x="40" y="183"/>
                </a:lnTo>
                <a:lnTo>
                  <a:pt x="41" y="183"/>
                </a:lnTo>
                <a:lnTo>
                  <a:pt x="41" y="189"/>
                </a:lnTo>
                <a:lnTo>
                  <a:pt x="42" y="189"/>
                </a:lnTo>
                <a:lnTo>
                  <a:pt x="42" y="195"/>
                </a:lnTo>
                <a:lnTo>
                  <a:pt x="43" y="195"/>
                </a:lnTo>
                <a:lnTo>
                  <a:pt x="43" y="201"/>
                </a:lnTo>
                <a:lnTo>
                  <a:pt x="44" y="201"/>
                </a:lnTo>
                <a:lnTo>
                  <a:pt x="44" y="206"/>
                </a:lnTo>
                <a:lnTo>
                  <a:pt x="46" y="206"/>
                </a:lnTo>
                <a:lnTo>
                  <a:pt x="46" y="211"/>
                </a:lnTo>
                <a:lnTo>
                  <a:pt x="47" y="212"/>
                </a:lnTo>
                <a:lnTo>
                  <a:pt x="47" y="216"/>
                </a:lnTo>
                <a:lnTo>
                  <a:pt x="48" y="217"/>
                </a:lnTo>
                <a:lnTo>
                  <a:pt x="48" y="221"/>
                </a:lnTo>
                <a:lnTo>
                  <a:pt x="49" y="221"/>
                </a:lnTo>
                <a:lnTo>
                  <a:pt x="49" y="225"/>
                </a:lnTo>
                <a:lnTo>
                  <a:pt x="50" y="225"/>
                </a:lnTo>
                <a:lnTo>
                  <a:pt x="50" y="229"/>
                </a:lnTo>
                <a:lnTo>
                  <a:pt x="52" y="229"/>
                </a:lnTo>
                <a:lnTo>
                  <a:pt x="52" y="233"/>
                </a:lnTo>
                <a:lnTo>
                  <a:pt x="53" y="233"/>
                </a:lnTo>
                <a:lnTo>
                  <a:pt x="53" y="236"/>
                </a:lnTo>
                <a:lnTo>
                  <a:pt x="54" y="237"/>
                </a:lnTo>
                <a:lnTo>
                  <a:pt x="54" y="240"/>
                </a:lnTo>
                <a:lnTo>
                  <a:pt x="55" y="240"/>
                </a:lnTo>
                <a:lnTo>
                  <a:pt x="55" y="243"/>
                </a:lnTo>
                <a:lnTo>
                  <a:pt x="56" y="243"/>
                </a:lnTo>
                <a:lnTo>
                  <a:pt x="56" y="246"/>
                </a:lnTo>
                <a:lnTo>
                  <a:pt x="58" y="246"/>
                </a:lnTo>
                <a:lnTo>
                  <a:pt x="58" y="248"/>
                </a:lnTo>
                <a:lnTo>
                  <a:pt x="59" y="248"/>
                </a:lnTo>
                <a:lnTo>
                  <a:pt x="59" y="250"/>
                </a:lnTo>
                <a:lnTo>
                  <a:pt x="60" y="251"/>
                </a:lnTo>
                <a:lnTo>
                  <a:pt x="60" y="252"/>
                </a:lnTo>
                <a:lnTo>
                  <a:pt x="61" y="253"/>
                </a:lnTo>
                <a:lnTo>
                  <a:pt x="61" y="254"/>
                </a:lnTo>
                <a:lnTo>
                  <a:pt x="62" y="255"/>
                </a:lnTo>
                <a:lnTo>
                  <a:pt x="62" y="256"/>
                </a:lnTo>
                <a:lnTo>
                  <a:pt x="64" y="257"/>
                </a:lnTo>
                <a:lnTo>
                  <a:pt x="64" y="258"/>
                </a:lnTo>
                <a:lnTo>
                  <a:pt x="65" y="258"/>
                </a:lnTo>
                <a:lnTo>
                  <a:pt x="65" y="259"/>
                </a:lnTo>
                <a:lnTo>
                  <a:pt x="67" y="260"/>
                </a:lnTo>
                <a:lnTo>
                  <a:pt x="67" y="262"/>
                </a:lnTo>
                <a:lnTo>
                  <a:pt x="70" y="263"/>
                </a:lnTo>
                <a:lnTo>
                  <a:pt x="70" y="264"/>
                </a:lnTo>
                <a:lnTo>
                  <a:pt x="72" y="265"/>
                </a:lnTo>
                <a:lnTo>
                  <a:pt x="73" y="266"/>
                </a:lnTo>
                <a:lnTo>
                  <a:pt x="76" y="267"/>
                </a:lnTo>
                <a:lnTo>
                  <a:pt x="77" y="267"/>
                </a:lnTo>
                <a:lnTo>
                  <a:pt x="78" y="267"/>
                </a:lnTo>
                <a:lnTo>
                  <a:pt x="79" y="268"/>
                </a:lnTo>
                <a:lnTo>
                  <a:pt x="80" y="268"/>
                </a:lnTo>
                <a:lnTo>
                  <a:pt x="82" y="268"/>
                </a:lnTo>
                <a:lnTo>
                  <a:pt x="83" y="269"/>
                </a:lnTo>
                <a:lnTo>
                  <a:pt x="84" y="269"/>
                </a:lnTo>
                <a:lnTo>
                  <a:pt x="85" y="269"/>
                </a:lnTo>
                <a:lnTo>
                  <a:pt x="86" y="269"/>
                </a:lnTo>
                <a:lnTo>
                  <a:pt x="88" y="269"/>
                </a:lnTo>
                <a:lnTo>
                  <a:pt x="89" y="269"/>
                </a:lnTo>
                <a:lnTo>
                  <a:pt x="90" y="269"/>
                </a:lnTo>
                <a:lnTo>
                  <a:pt x="91" y="270"/>
                </a:lnTo>
                <a:lnTo>
                  <a:pt x="92" y="270"/>
                </a:lnTo>
              </a:path>
            </a:pathLst>
          </a:custGeom>
          <a:noFill/>
          <a:ln w="635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0" name="Freeform 51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1" name="Freeform 52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2" name="Freeform 53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3" name="Freeform 54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4" name="Freeform 55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5" name="Freeform 58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6" name="Freeform 59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7" name="Freeform 60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8" name="Freeform 61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79" name="Freeform 62"/>
          <p:cNvSpPr>
            <a:spLocks/>
          </p:cNvSpPr>
          <p:nvPr/>
        </p:nvSpPr>
        <p:spPr bwMode="auto">
          <a:xfrm>
            <a:off x="4602163" y="4486275"/>
            <a:ext cx="479425" cy="1511300"/>
          </a:xfrm>
          <a:custGeom>
            <a:avLst/>
            <a:gdLst>
              <a:gd name="T0" fmla="*/ 2147483646 w 95"/>
              <a:gd name="T1" fmla="*/ 2147483646 h 267"/>
              <a:gd name="T2" fmla="*/ 2147483646 w 95"/>
              <a:gd name="T3" fmla="*/ 2147483646 h 267"/>
              <a:gd name="T4" fmla="*/ 2147483646 w 95"/>
              <a:gd name="T5" fmla="*/ 2147483646 h 267"/>
              <a:gd name="T6" fmla="*/ 2147483646 w 95"/>
              <a:gd name="T7" fmla="*/ 2147483646 h 267"/>
              <a:gd name="T8" fmla="*/ 2147483646 w 95"/>
              <a:gd name="T9" fmla="*/ 2147483646 h 267"/>
              <a:gd name="T10" fmla="*/ 2147483646 w 95"/>
              <a:gd name="T11" fmla="*/ 2147483646 h 267"/>
              <a:gd name="T12" fmla="*/ 2147483646 w 95"/>
              <a:gd name="T13" fmla="*/ 2147483646 h 267"/>
              <a:gd name="T14" fmla="*/ 2147483646 w 95"/>
              <a:gd name="T15" fmla="*/ 2147483646 h 267"/>
              <a:gd name="T16" fmla="*/ 2147483646 w 95"/>
              <a:gd name="T17" fmla="*/ 2147483646 h 267"/>
              <a:gd name="T18" fmla="*/ 2147483646 w 95"/>
              <a:gd name="T19" fmla="*/ 2147483646 h 267"/>
              <a:gd name="T20" fmla="*/ 2147483646 w 95"/>
              <a:gd name="T21" fmla="*/ 2147483646 h 267"/>
              <a:gd name="T22" fmla="*/ 2147483646 w 95"/>
              <a:gd name="T23" fmla="*/ 2147483646 h 267"/>
              <a:gd name="T24" fmla="*/ 2147483646 w 95"/>
              <a:gd name="T25" fmla="*/ 2147483646 h 267"/>
              <a:gd name="T26" fmla="*/ 2147483646 w 95"/>
              <a:gd name="T27" fmla="*/ 2147483646 h 267"/>
              <a:gd name="T28" fmla="*/ 2147483646 w 95"/>
              <a:gd name="T29" fmla="*/ 2147483646 h 267"/>
              <a:gd name="T30" fmla="*/ 2147483646 w 95"/>
              <a:gd name="T31" fmla="*/ 2147483646 h 267"/>
              <a:gd name="T32" fmla="*/ 2147483646 w 95"/>
              <a:gd name="T33" fmla="*/ 2147483646 h 267"/>
              <a:gd name="T34" fmla="*/ 2147483646 w 95"/>
              <a:gd name="T35" fmla="*/ 2147483646 h 267"/>
              <a:gd name="T36" fmla="*/ 2147483646 w 95"/>
              <a:gd name="T37" fmla="*/ 2147483646 h 267"/>
              <a:gd name="T38" fmla="*/ 2147483646 w 95"/>
              <a:gd name="T39" fmla="*/ 2147483646 h 267"/>
              <a:gd name="T40" fmla="*/ 2147483646 w 95"/>
              <a:gd name="T41" fmla="*/ 2147483646 h 267"/>
              <a:gd name="T42" fmla="*/ 2147483646 w 95"/>
              <a:gd name="T43" fmla="*/ 2147483646 h 267"/>
              <a:gd name="T44" fmla="*/ 2147483646 w 95"/>
              <a:gd name="T45" fmla="*/ 2147483646 h 267"/>
              <a:gd name="T46" fmla="*/ 2147483646 w 95"/>
              <a:gd name="T47" fmla="*/ 2147483646 h 267"/>
              <a:gd name="T48" fmla="*/ 2147483646 w 95"/>
              <a:gd name="T49" fmla="*/ 2147483646 h 267"/>
              <a:gd name="T50" fmla="*/ 2147483646 w 95"/>
              <a:gd name="T51" fmla="*/ 2147483646 h 267"/>
              <a:gd name="T52" fmla="*/ 2147483646 w 95"/>
              <a:gd name="T53" fmla="*/ 2147483646 h 267"/>
              <a:gd name="T54" fmla="*/ 2147483646 w 95"/>
              <a:gd name="T55" fmla="*/ 2147483646 h 267"/>
              <a:gd name="T56" fmla="*/ 2147483646 w 95"/>
              <a:gd name="T57" fmla="*/ 2147483646 h 267"/>
              <a:gd name="T58" fmla="*/ 2147483646 w 95"/>
              <a:gd name="T59" fmla="*/ 2147483646 h 267"/>
              <a:gd name="T60" fmla="*/ 2147483646 w 95"/>
              <a:gd name="T61" fmla="*/ 2147483646 h 267"/>
              <a:gd name="T62" fmla="*/ 2147483646 w 95"/>
              <a:gd name="T63" fmla="*/ 2147483646 h 267"/>
              <a:gd name="T64" fmla="*/ 2147483646 w 95"/>
              <a:gd name="T65" fmla="*/ 2147483646 h 267"/>
              <a:gd name="T66" fmla="*/ 2147483646 w 95"/>
              <a:gd name="T67" fmla="*/ 2147483646 h 267"/>
              <a:gd name="T68" fmla="*/ 2147483646 w 95"/>
              <a:gd name="T69" fmla="*/ 2147483646 h 267"/>
              <a:gd name="T70" fmla="*/ 2147483646 w 95"/>
              <a:gd name="T71" fmla="*/ 2147483646 h 267"/>
              <a:gd name="T72" fmla="*/ 2147483646 w 95"/>
              <a:gd name="T73" fmla="*/ 2147483646 h 267"/>
              <a:gd name="T74" fmla="*/ 2147483646 w 95"/>
              <a:gd name="T75" fmla="*/ 2147483646 h 267"/>
              <a:gd name="T76" fmla="*/ 2147483646 w 95"/>
              <a:gd name="T77" fmla="*/ 2147483646 h 267"/>
              <a:gd name="T78" fmla="*/ 2147483646 w 95"/>
              <a:gd name="T79" fmla="*/ 2147483646 h 267"/>
              <a:gd name="T80" fmla="*/ 2147483646 w 95"/>
              <a:gd name="T81" fmla="*/ 2147483646 h 267"/>
              <a:gd name="T82" fmla="*/ 2147483646 w 95"/>
              <a:gd name="T83" fmla="*/ 2147483646 h 2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5"/>
              <a:gd name="T127" fmla="*/ 0 h 267"/>
              <a:gd name="T128" fmla="*/ 95 w 95"/>
              <a:gd name="T129" fmla="*/ 267 h 26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5" h="267">
                <a:moveTo>
                  <a:pt x="0" y="267"/>
                </a:moveTo>
                <a:lnTo>
                  <a:pt x="1" y="267"/>
                </a:lnTo>
                <a:lnTo>
                  <a:pt x="3" y="267"/>
                </a:lnTo>
                <a:lnTo>
                  <a:pt x="4" y="267"/>
                </a:lnTo>
                <a:lnTo>
                  <a:pt x="5" y="267"/>
                </a:lnTo>
                <a:lnTo>
                  <a:pt x="6" y="267"/>
                </a:lnTo>
                <a:lnTo>
                  <a:pt x="7" y="267"/>
                </a:lnTo>
                <a:lnTo>
                  <a:pt x="9" y="267"/>
                </a:lnTo>
                <a:lnTo>
                  <a:pt x="10" y="267"/>
                </a:lnTo>
                <a:lnTo>
                  <a:pt x="11" y="266"/>
                </a:lnTo>
                <a:lnTo>
                  <a:pt x="12" y="266"/>
                </a:lnTo>
                <a:lnTo>
                  <a:pt x="13" y="266"/>
                </a:lnTo>
                <a:lnTo>
                  <a:pt x="15" y="266"/>
                </a:lnTo>
                <a:lnTo>
                  <a:pt x="16" y="266"/>
                </a:lnTo>
                <a:lnTo>
                  <a:pt x="17" y="266"/>
                </a:lnTo>
                <a:lnTo>
                  <a:pt x="18" y="266"/>
                </a:lnTo>
                <a:lnTo>
                  <a:pt x="19" y="265"/>
                </a:lnTo>
                <a:lnTo>
                  <a:pt x="21" y="265"/>
                </a:lnTo>
                <a:lnTo>
                  <a:pt x="22" y="265"/>
                </a:lnTo>
                <a:lnTo>
                  <a:pt x="23" y="264"/>
                </a:lnTo>
                <a:lnTo>
                  <a:pt x="24" y="264"/>
                </a:lnTo>
                <a:lnTo>
                  <a:pt x="25" y="264"/>
                </a:lnTo>
                <a:lnTo>
                  <a:pt x="27" y="263"/>
                </a:lnTo>
                <a:lnTo>
                  <a:pt x="28" y="263"/>
                </a:lnTo>
                <a:lnTo>
                  <a:pt x="29" y="262"/>
                </a:lnTo>
                <a:lnTo>
                  <a:pt x="31" y="261"/>
                </a:lnTo>
                <a:lnTo>
                  <a:pt x="31" y="260"/>
                </a:lnTo>
                <a:lnTo>
                  <a:pt x="34" y="259"/>
                </a:lnTo>
                <a:lnTo>
                  <a:pt x="34" y="258"/>
                </a:lnTo>
                <a:lnTo>
                  <a:pt x="35" y="258"/>
                </a:lnTo>
                <a:lnTo>
                  <a:pt x="35" y="257"/>
                </a:lnTo>
                <a:lnTo>
                  <a:pt x="37" y="256"/>
                </a:lnTo>
                <a:lnTo>
                  <a:pt x="37" y="254"/>
                </a:lnTo>
                <a:lnTo>
                  <a:pt x="39" y="254"/>
                </a:lnTo>
                <a:lnTo>
                  <a:pt x="39" y="252"/>
                </a:lnTo>
                <a:lnTo>
                  <a:pt x="40" y="252"/>
                </a:lnTo>
                <a:lnTo>
                  <a:pt x="40" y="250"/>
                </a:lnTo>
                <a:lnTo>
                  <a:pt x="41" y="250"/>
                </a:lnTo>
                <a:lnTo>
                  <a:pt x="41" y="248"/>
                </a:lnTo>
                <a:lnTo>
                  <a:pt x="42" y="248"/>
                </a:lnTo>
                <a:lnTo>
                  <a:pt x="42" y="246"/>
                </a:lnTo>
                <a:lnTo>
                  <a:pt x="43" y="246"/>
                </a:lnTo>
                <a:lnTo>
                  <a:pt x="43" y="244"/>
                </a:lnTo>
                <a:lnTo>
                  <a:pt x="45" y="243"/>
                </a:lnTo>
                <a:lnTo>
                  <a:pt x="45" y="241"/>
                </a:lnTo>
                <a:lnTo>
                  <a:pt x="46" y="241"/>
                </a:lnTo>
                <a:lnTo>
                  <a:pt x="46" y="239"/>
                </a:lnTo>
                <a:lnTo>
                  <a:pt x="47" y="238"/>
                </a:lnTo>
                <a:lnTo>
                  <a:pt x="47" y="235"/>
                </a:lnTo>
                <a:lnTo>
                  <a:pt x="48" y="235"/>
                </a:lnTo>
                <a:lnTo>
                  <a:pt x="48" y="232"/>
                </a:lnTo>
                <a:lnTo>
                  <a:pt x="49" y="231"/>
                </a:lnTo>
                <a:lnTo>
                  <a:pt x="49" y="228"/>
                </a:lnTo>
                <a:lnTo>
                  <a:pt x="51" y="228"/>
                </a:lnTo>
                <a:lnTo>
                  <a:pt x="51" y="224"/>
                </a:lnTo>
                <a:lnTo>
                  <a:pt x="52" y="224"/>
                </a:lnTo>
                <a:lnTo>
                  <a:pt x="52" y="221"/>
                </a:lnTo>
                <a:lnTo>
                  <a:pt x="53" y="220"/>
                </a:lnTo>
                <a:lnTo>
                  <a:pt x="53" y="216"/>
                </a:lnTo>
                <a:lnTo>
                  <a:pt x="54" y="216"/>
                </a:lnTo>
                <a:lnTo>
                  <a:pt x="54" y="211"/>
                </a:lnTo>
                <a:lnTo>
                  <a:pt x="55" y="211"/>
                </a:lnTo>
                <a:lnTo>
                  <a:pt x="55" y="206"/>
                </a:lnTo>
                <a:lnTo>
                  <a:pt x="57" y="206"/>
                </a:lnTo>
                <a:lnTo>
                  <a:pt x="57" y="201"/>
                </a:lnTo>
                <a:lnTo>
                  <a:pt x="58" y="201"/>
                </a:lnTo>
                <a:lnTo>
                  <a:pt x="58" y="195"/>
                </a:lnTo>
                <a:lnTo>
                  <a:pt x="59" y="195"/>
                </a:lnTo>
                <a:lnTo>
                  <a:pt x="59" y="189"/>
                </a:lnTo>
                <a:lnTo>
                  <a:pt x="60" y="189"/>
                </a:lnTo>
                <a:lnTo>
                  <a:pt x="60" y="183"/>
                </a:lnTo>
                <a:lnTo>
                  <a:pt x="61" y="183"/>
                </a:lnTo>
                <a:lnTo>
                  <a:pt x="61" y="177"/>
                </a:lnTo>
                <a:lnTo>
                  <a:pt x="63" y="177"/>
                </a:lnTo>
                <a:lnTo>
                  <a:pt x="63" y="170"/>
                </a:lnTo>
                <a:lnTo>
                  <a:pt x="64" y="170"/>
                </a:lnTo>
                <a:lnTo>
                  <a:pt x="64" y="163"/>
                </a:lnTo>
                <a:lnTo>
                  <a:pt x="65" y="163"/>
                </a:lnTo>
                <a:lnTo>
                  <a:pt x="65" y="156"/>
                </a:lnTo>
                <a:lnTo>
                  <a:pt x="66" y="156"/>
                </a:lnTo>
                <a:lnTo>
                  <a:pt x="66" y="149"/>
                </a:lnTo>
                <a:lnTo>
                  <a:pt x="67" y="148"/>
                </a:lnTo>
                <a:lnTo>
                  <a:pt x="67" y="141"/>
                </a:lnTo>
                <a:lnTo>
                  <a:pt x="69" y="141"/>
                </a:lnTo>
                <a:lnTo>
                  <a:pt x="69" y="134"/>
                </a:lnTo>
                <a:lnTo>
                  <a:pt x="70" y="133"/>
                </a:lnTo>
                <a:lnTo>
                  <a:pt x="70" y="126"/>
                </a:lnTo>
                <a:lnTo>
                  <a:pt x="71" y="125"/>
                </a:lnTo>
                <a:lnTo>
                  <a:pt x="71" y="118"/>
                </a:lnTo>
                <a:lnTo>
                  <a:pt x="72" y="117"/>
                </a:lnTo>
                <a:lnTo>
                  <a:pt x="72" y="110"/>
                </a:lnTo>
                <a:lnTo>
                  <a:pt x="73" y="110"/>
                </a:lnTo>
                <a:lnTo>
                  <a:pt x="73" y="102"/>
                </a:lnTo>
                <a:lnTo>
                  <a:pt x="75" y="101"/>
                </a:lnTo>
                <a:lnTo>
                  <a:pt x="75" y="94"/>
                </a:lnTo>
                <a:lnTo>
                  <a:pt x="76" y="94"/>
                </a:lnTo>
                <a:lnTo>
                  <a:pt x="76" y="86"/>
                </a:lnTo>
                <a:lnTo>
                  <a:pt x="77" y="85"/>
                </a:lnTo>
                <a:lnTo>
                  <a:pt x="77" y="78"/>
                </a:lnTo>
                <a:lnTo>
                  <a:pt x="78" y="77"/>
                </a:lnTo>
                <a:lnTo>
                  <a:pt x="78" y="71"/>
                </a:lnTo>
                <a:lnTo>
                  <a:pt x="79" y="70"/>
                </a:lnTo>
                <a:lnTo>
                  <a:pt x="79" y="63"/>
                </a:lnTo>
                <a:lnTo>
                  <a:pt x="81" y="62"/>
                </a:lnTo>
                <a:lnTo>
                  <a:pt x="81" y="55"/>
                </a:lnTo>
                <a:lnTo>
                  <a:pt x="82" y="55"/>
                </a:lnTo>
                <a:lnTo>
                  <a:pt x="82" y="49"/>
                </a:lnTo>
                <a:lnTo>
                  <a:pt x="83" y="48"/>
                </a:lnTo>
                <a:lnTo>
                  <a:pt x="83" y="42"/>
                </a:lnTo>
                <a:lnTo>
                  <a:pt x="84" y="41"/>
                </a:lnTo>
                <a:lnTo>
                  <a:pt x="84" y="35"/>
                </a:lnTo>
                <a:lnTo>
                  <a:pt x="85" y="34"/>
                </a:lnTo>
                <a:lnTo>
                  <a:pt x="85" y="29"/>
                </a:lnTo>
                <a:lnTo>
                  <a:pt x="87" y="29"/>
                </a:lnTo>
                <a:lnTo>
                  <a:pt x="87" y="23"/>
                </a:lnTo>
                <a:lnTo>
                  <a:pt x="88" y="23"/>
                </a:lnTo>
                <a:lnTo>
                  <a:pt x="88" y="18"/>
                </a:lnTo>
                <a:lnTo>
                  <a:pt x="89" y="18"/>
                </a:lnTo>
                <a:lnTo>
                  <a:pt x="89" y="13"/>
                </a:lnTo>
                <a:lnTo>
                  <a:pt x="90" y="13"/>
                </a:lnTo>
                <a:lnTo>
                  <a:pt x="90" y="9"/>
                </a:lnTo>
                <a:lnTo>
                  <a:pt x="91" y="9"/>
                </a:lnTo>
                <a:lnTo>
                  <a:pt x="91" y="6"/>
                </a:lnTo>
                <a:lnTo>
                  <a:pt x="93" y="5"/>
                </a:lnTo>
                <a:lnTo>
                  <a:pt x="93" y="3"/>
                </a:lnTo>
                <a:lnTo>
                  <a:pt x="94" y="2"/>
                </a:lnTo>
                <a:lnTo>
                  <a:pt x="94" y="0"/>
                </a:lnTo>
                <a:lnTo>
                  <a:pt x="95" y="0"/>
                </a:lnTo>
              </a:path>
            </a:pathLst>
          </a:custGeom>
          <a:noFill/>
          <a:ln w="635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0" name="Freeform 63"/>
          <p:cNvSpPr>
            <a:spLocks/>
          </p:cNvSpPr>
          <p:nvPr/>
        </p:nvSpPr>
        <p:spPr bwMode="auto">
          <a:xfrm>
            <a:off x="5081588" y="4468813"/>
            <a:ext cx="465137" cy="1528762"/>
          </a:xfrm>
          <a:custGeom>
            <a:avLst/>
            <a:gdLst>
              <a:gd name="T0" fmla="*/ 2147483646 w 92"/>
              <a:gd name="T1" fmla="*/ 0 h 270"/>
              <a:gd name="T2" fmla="*/ 2147483646 w 92"/>
              <a:gd name="T3" fmla="*/ 2147483646 h 270"/>
              <a:gd name="T4" fmla="*/ 2147483646 w 92"/>
              <a:gd name="T5" fmla="*/ 2147483646 h 270"/>
              <a:gd name="T6" fmla="*/ 2147483646 w 92"/>
              <a:gd name="T7" fmla="*/ 2147483646 h 270"/>
              <a:gd name="T8" fmla="*/ 2147483646 w 92"/>
              <a:gd name="T9" fmla="*/ 2147483646 h 270"/>
              <a:gd name="T10" fmla="*/ 2147483646 w 92"/>
              <a:gd name="T11" fmla="*/ 2147483646 h 270"/>
              <a:gd name="T12" fmla="*/ 2147483646 w 92"/>
              <a:gd name="T13" fmla="*/ 2147483646 h 270"/>
              <a:gd name="T14" fmla="*/ 2147483646 w 92"/>
              <a:gd name="T15" fmla="*/ 2147483646 h 270"/>
              <a:gd name="T16" fmla="*/ 2147483646 w 92"/>
              <a:gd name="T17" fmla="*/ 2147483646 h 270"/>
              <a:gd name="T18" fmla="*/ 2147483646 w 92"/>
              <a:gd name="T19" fmla="*/ 2147483646 h 270"/>
              <a:gd name="T20" fmla="*/ 2147483646 w 92"/>
              <a:gd name="T21" fmla="*/ 2147483646 h 270"/>
              <a:gd name="T22" fmla="*/ 2147483646 w 92"/>
              <a:gd name="T23" fmla="*/ 2147483646 h 270"/>
              <a:gd name="T24" fmla="*/ 2147483646 w 92"/>
              <a:gd name="T25" fmla="*/ 2147483646 h 270"/>
              <a:gd name="T26" fmla="*/ 2147483646 w 92"/>
              <a:gd name="T27" fmla="*/ 2147483646 h 270"/>
              <a:gd name="T28" fmla="*/ 2147483646 w 92"/>
              <a:gd name="T29" fmla="*/ 2147483646 h 270"/>
              <a:gd name="T30" fmla="*/ 2147483646 w 92"/>
              <a:gd name="T31" fmla="*/ 2147483646 h 270"/>
              <a:gd name="T32" fmla="*/ 2147483646 w 92"/>
              <a:gd name="T33" fmla="*/ 2147483646 h 270"/>
              <a:gd name="T34" fmla="*/ 2147483646 w 92"/>
              <a:gd name="T35" fmla="*/ 2147483646 h 270"/>
              <a:gd name="T36" fmla="*/ 2147483646 w 92"/>
              <a:gd name="T37" fmla="*/ 2147483646 h 270"/>
              <a:gd name="T38" fmla="*/ 2147483646 w 92"/>
              <a:gd name="T39" fmla="*/ 2147483646 h 270"/>
              <a:gd name="T40" fmla="*/ 2147483646 w 92"/>
              <a:gd name="T41" fmla="*/ 2147483646 h 270"/>
              <a:gd name="T42" fmla="*/ 2147483646 w 92"/>
              <a:gd name="T43" fmla="*/ 2147483646 h 270"/>
              <a:gd name="T44" fmla="*/ 2147483646 w 92"/>
              <a:gd name="T45" fmla="*/ 2147483646 h 270"/>
              <a:gd name="T46" fmla="*/ 2147483646 w 92"/>
              <a:gd name="T47" fmla="*/ 2147483646 h 270"/>
              <a:gd name="T48" fmla="*/ 2147483646 w 92"/>
              <a:gd name="T49" fmla="*/ 2147483646 h 270"/>
              <a:gd name="T50" fmla="*/ 2147483646 w 92"/>
              <a:gd name="T51" fmla="*/ 2147483646 h 270"/>
              <a:gd name="T52" fmla="*/ 2147483646 w 92"/>
              <a:gd name="T53" fmla="*/ 2147483646 h 270"/>
              <a:gd name="T54" fmla="*/ 2147483646 w 92"/>
              <a:gd name="T55" fmla="*/ 2147483646 h 270"/>
              <a:gd name="T56" fmla="*/ 2147483646 w 92"/>
              <a:gd name="T57" fmla="*/ 2147483646 h 270"/>
              <a:gd name="T58" fmla="*/ 2147483646 w 92"/>
              <a:gd name="T59" fmla="*/ 2147483646 h 270"/>
              <a:gd name="T60" fmla="*/ 2147483646 w 92"/>
              <a:gd name="T61" fmla="*/ 2147483646 h 270"/>
              <a:gd name="T62" fmla="*/ 2147483646 w 92"/>
              <a:gd name="T63" fmla="*/ 2147483646 h 270"/>
              <a:gd name="T64" fmla="*/ 2147483646 w 92"/>
              <a:gd name="T65" fmla="*/ 2147483646 h 270"/>
              <a:gd name="T66" fmla="*/ 2147483646 w 92"/>
              <a:gd name="T67" fmla="*/ 2147483646 h 270"/>
              <a:gd name="T68" fmla="*/ 2147483646 w 92"/>
              <a:gd name="T69" fmla="*/ 2147483646 h 270"/>
              <a:gd name="T70" fmla="*/ 2147483646 w 92"/>
              <a:gd name="T71" fmla="*/ 2147483646 h 270"/>
              <a:gd name="T72" fmla="*/ 2147483646 w 92"/>
              <a:gd name="T73" fmla="*/ 2147483646 h 270"/>
              <a:gd name="T74" fmla="*/ 2147483646 w 92"/>
              <a:gd name="T75" fmla="*/ 2147483646 h 270"/>
              <a:gd name="T76" fmla="*/ 2147483646 w 92"/>
              <a:gd name="T77" fmla="*/ 2147483646 h 270"/>
              <a:gd name="T78" fmla="*/ 2147483646 w 92"/>
              <a:gd name="T79" fmla="*/ 2147483646 h 270"/>
              <a:gd name="T80" fmla="*/ 2147483646 w 92"/>
              <a:gd name="T81" fmla="*/ 2147483646 h 270"/>
              <a:gd name="T82" fmla="*/ 2147483646 w 92"/>
              <a:gd name="T83" fmla="*/ 2147483646 h 2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2"/>
              <a:gd name="T127" fmla="*/ 0 h 270"/>
              <a:gd name="T128" fmla="*/ 92 w 92"/>
              <a:gd name="T129" fmla="*/ 270 h 2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2" h="270">
                <a:moveTo>
                  <a:pt x="0" y="3"/>
                </a:moveTo>
                <a:lnTo>
                  <a:pt x="0" y="1"/>
                </a:lnTo>
                <a:lnTo>
                  <a:pt x="2" y="0"/>
                </a:lnTo>
                <a:lnTo>
                  <a:pt x="4" y="0"/>
                </a:lnTo>
                <a:lnTo>
                  <a:pt x="6" y="1"/>
                </a:lnTo>
                <a:lnTo>
                  <a:pt x="6" y="2"/>
                </a:lnTo>
                <a:lnTo>
                  <a:pt x="7" y="3"/>
                </a:lnTo>
                <a:lnTo>
                  <a:pt x="7" y="4"/>
                </a:lnTo>
                <a:lnTo>
                  <a:pt x="8" y="5"/>
                </a:lnTo>
                <a:lnTo>
                  <a:pt x="8" y="7"/>
                </a:lnTo>
                <a:lnTo>
                  <a:pt x="10" y="7"/>
                </a:lnTo>
                <a:lnTo>
                  <a:pt x="10" y="10"/>
                </a:lnTo>
                <a:lnTo>
                  <a:pt x="11" y="11"/>
                </a:lnTo>
                <a:lnTo>
                  <a:pt x="11" y="14"/>
                </a:lnTo>
                <a:lnTo>
                  <a:pt x="12" y="14"/>
                </a:lnTo>
                <a:lnTo>
                  <a:pt x="12" y="18"/>
                </a:lnTo>
                <a:lnTo>
                  <a:pt x="13" y="18"/>
                </a:lnTo>
                <a:lnTo>
                  <a:pt x="13" y="23"/>
                </a:lnTo>
                <a:lnTo>
                  <a:pt x="14" y="24"/>
                </a:lnTo>
                <a:lnTo>
                  <a:pt x="14" y="29"/>
                </a:lnTo>
                <a:lnTo>
                  <a:pt x="16" y="29"/>
                </a:lnTo>
                <a:lnTo>
                  <a:pt x="16" y="35"/>
                </a:lnTo>
                <a:lnTo>
                  <a:pt x="17" y="35"/>
                </a:lnTo>
                <a:lnTo>
                  <a:pt x="17" y="40"/>
                </a:lnTo>
                <a:lnTo>
                  <a:pt x="18" y="41"/>
                </a:lnTo>
                <a:lnTo>
                  <a:pt x="18" y="47"/>
                </a:lnTo>
                <a:lnTo>
                  <a:pt x="19" y="48"/>
                </a:lnTo>
                <a:lnTo>
                  <a:pt x="19" y="54"/>
                </a:lnTo>
                <a:lnTo>
                  <a:pt x="20" y="55"/>
                </a:lnTo>
                <a:lnTo>
                  <a:pt x="20" y="61"/>
                </a:lnTo>
                <a:lnTo>
                  <a:pt x="22" y="62"/>
                </a:lnTo>
                <a:lnTo>
                  <a:pt x="22" y="69"/>
                </a:lnTo>
                <a:lnTo>
                  <a:pt x="23" y="69"/>
                </a:lnTo>
                <a:lnTo>
                  <a:pt x="23" y="76"/>
                </a:lnTo>
                <a:lnTo>
                  <a:pt x="24" y="77"/>
                </a:lnTo>
                <a:lnTo>
                  <a:pt x="24" y="84"/>
                </a:lnTo>
                <a:lnTo>
                  <a:pt x="25" y="84"/>
                </a:lnTo>
                <a:lnTo>
                  <a:pt x="25" y="92"/>
                </a:lnTo>
                <a:lnTo>
                  <a:pt x="26" y="93"/>
                </a:lnTo>
                <a:lnTo>
                  <a:pt x="26" y="100"/>
                </a:lnTo>
                <a:lnTo>
                  <a:pt x="28" y="100"/>
                </a:lnTo>
                <a:lnTo>
                  <a:pt x="28" y="108"/>
                </a:lnTo>
                <a:lnTo>
                  <a:pt x="29" y="108"/>
                </a:lnTo>
                <a:lnTo>
                  <a:pt x="29" y="116"/>
                </a:lnTo>
                <a:lnTo>
                  <a:pt x="30" y="117"/>
                </a:lnTo>
                <a:lnTo>
                  <a:pt x="30" y="124"/>
                </a:lnTo>
                <a:lnTo>
                  <a:pt x="31" y="124"/>
                </a:lnTo>
                <a:lnTo>
                  <a:pt x="31" y="132"/>
                </a:lnTo>
                <a:lnTo>
                  <a:pt x="32" y="132"/>
                </a:lnTo>
                <a:lnTo>
                  <a:pt x="32" y="140"/>
                </a:lnTo>
                <a:lnTo>
                  <a:pt x="34" y="140"/>
                </a:lnTo>
                <a:lnTo>
                  <a:pt x="34" y="147"/>
                </a:lnTo>
                <a:lnTo>
                  <a:pt x="35" y="148"/>
                </a:lnTo>
                <a:lnTo>
                  <a:pt x="35" y="155"/>
                </a:lnTo>
                <a:lnTo>
                  <a:pt x="36" y="155"/>
                </a:lnTo>
                <a:lnTo>
                  <a:pt x="36" y="162"/>
                </a:lnTo>
                <a:lnTo>
                  <a:pt x="37" y="162"/>
                </a:lnTo>
                <a:lnTo>
                  <a:pt x="37" y="169"/>
                </a:lnTo>
                <a:lnTo>
                  <a:pt x="38" y="169"/>
                </a:lnTo>
                <a:lnTo>
                  <a:pt x="38" y="176"/>
                </a:lnTo>
                <a:lnTo>
                  <a:pt x="40" y="176"/>
                </a:lnTo>
                <a:lnTo>
                  <a:pt x="40" y="183"/>
                </a:lnTo>
                <a:lnTo>
                  <a:pt x="41" y="183"/>
                </a:lnTo>
                <a:lnTo>
                  <a:pt x="41" y="189"/>
                </a:lnTo>
                <a:lnTo>
                  <a:pt x="42" y="189"/>
                </a:lnTo>
                <a:lnTo>
                  <a:pt x="42" y="195"/>
                </a:lnTo>
                <a:lnTo>
                  <a:pt x="43" y="195"/>
                </a:lnTo>
                <a:lnTo>
                  <a:pt x="43" y="201"/>
                </a:lnTo>
                <a:lnTo>
                  <a:pt x="44" y="201"/>
                </a:lnTo>
                <a:lnTo>
                  <a:pt x="44" y="206"/>
                </a:lnTo>
                <a:lnTo>
                  <a:pt x="46" y="206"/>
                </a:lnTo>
                <a:lnTo>
                  <a:pt x="46" y="211"/>
                </a:lnTo>
                <a:lnTo>
                  <a:pt x="47" y="212"/>
                </a:lnTo>
                <a:lnTo>
                  <a:pt x="47" y="216"/>
                </a:lnTo>
                <a:lnTo>
                  <a:pt x="48" y="217"/>
                </a:lnTo>
                <a:lnTo>
                  <a:pt x="48" y="221"/>
                </a:lnTo>
                <a:lnTo>
                  <a:pt x="49" y="221"/>
                </a:lnTo>
                <a:lnTo>
                  <a:pt x="49" y="225"/>
                </a:lnTo>
                <a:lnTo>
                  <a:pt x="50" y="225"/>
                </a:lnTo>
                <a:lnTo>
                  <a:pt x="50" y="229"/>
                </a:lnTo>
                <a:lnTo>
                  <a:pt x="52" y="229"/>
                </a:lnTo>
                <a:lnTo>
                  <a:pt x="52" y="233"/>
                </a:lnTo>
                <a:lnTo>
                  <a:pt x="53" y="233"/>
                </a:lnTo>
                <a:lnTo>
                  <a:pt x="53" y="236"/>
                </a:lnTo>
                <a:lnTo>
                  <a:pt x="54" y="237"/>
                </a:lnTo>
                <a:lnTo>
                  <a:pt x="54" y="240"/>
                </a:lnTo>
                <a:lnTo>
                  <a:pt x="55" y="240"/>
                </a:lnTo>
                <a:lnTo>
                  <a:pt x="55" y="243"/>
                </a:lnTo>
                <a:lnTo>
                  <a:pt x="56" y="243"/>
                </a:lnTo>
                <a:lnTo>
                  <a:pt x="56" y="246"/>
                </a:lnTo>
                <a:lnTo>
                  <a:pt x="58" y="246"/>
                </a:lnTo>
                <a:lnTo>
                  <a:pt x="58" y="248"/>
                </a:lnTo>
                <a:lnTo>
                  <a:pt x="59" y="248"/>
                </a:lnTo>
                <a:lnTo>
                  <a:pt x="59" y="250"/>
                </a:lnTo>
                <a:lnTo>
                  <a:pt x="60" y="251"/>
                </a:lnTo>
                <a:lnTo>
                  <a:pt x="60" y="252"/>
                </a:lnTo>
                <a:lnTo>
                  <a:pt x="61" y="253"/>
                </a:lnTo>
                <a:lnTo>
                  <a:pt x="61" y="254"/>
                </a:lnTo>
                <a:lnTo>
                  <a:pt x="62" y="255"/>
                </a:lnTo>
                <a:lnTo>
                  <a:pt x="62" y="256"/>
                </a:lnTo>
                <a:lnTo>
                  <a:pt x="64" y="257"/>
                </a:lnTo>
                <a:lnTo>
                  <a:pt x="64" y="258"/>
                </a:lnTo>
                <a:lnTo>
                  <a:pt x="65" y="258"/>
                </a:lnTo>
                <a:lnTo>
                  <a:pt x="65" y="259"/>
                </a:lnTo>
                <a:lnTo>
                  <a:pt x="67" y="260"/>
                </a:lnTo>
                <a:lnTo>
                  <a:pt x="67" y="262"/>
                </a:lnTo>
                <a:lnTo>
                  <a:pt x="70" y="263"/>
                </a:lnTo>
                <a:lnTo>
                  <a:pt x="70" y="264"/>
                </a:lnTo>
                <a:lnTo>
                  <a:pt x="72" y="265"/>
                </a:lnTo>
                <a:lnTo>
                  <a:pt x="73" y="266"/>
                </a:lnTo>
                <a:lnTo>
                  <a:pt x="76" y="267"/>
                </a:lnTo>
                <a:lnTo>
                  <a:pt x="77" y="267"/>
                </a:lnTo>
                <a:lnTo>
                  <a:pt x="78" y="267"/>
                </a:lnTo>
                <a:lnTo>
                  <a:pt x="79" y="268"/>
                </a:lnTo>
                <a:lnTo>
                  <a:pt x="80" y="268"/>
                </a:lnTo>
                <a:lnTo>
                  <a:pt x="82" y="268"/>
                </a:lnTo>
                <a:lnTo>
                  <a:pt x="83" y="269"/>
                </a:lnTo>
                <a:lnTo>
                  <a:pt x="84" y="269"/>
                </a:lnTo>
                <a:lnTo>
                  <a:pt x="85" y="269"/>
                </a:lnTo>
                <a:lnTo>
                  <a:pt x="86" y="269"/>
                </a:lnTo>
                <a:lnTo>
                  <a:pt x="88" y="269"/>
                </a:lnTo>
                <a:lnTo>
                  <a:pt x="89" y="269"/>
                </a:lnTo>
                <a:lnTo>
                  <a:pt x="90" y="269"/>
                </a:lnTo>
                <a:lnTo>
                  <a:pt x="91" y="270"/>
                </a:lnTo>
                <a:lnTo>
                  <a:pt x="92" y="270"/>
                </a:lnTo>
              </a:path>
            </a:pathLst>
          </a:custGeom>
          <a:noFill/>
          <a:ln w="635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1" name="Freeform 64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2" name="Freeform 65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3" name="Freeform 66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4" name="Freeform 67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5" name="Freeform 68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6" name="Freeform 71"/>
          <p:cNvSpPr>
            <a:spLocks/>
          </p:cNvSpPr>
          <p:nvPr/>
        </p:nvSpPr>
        <p:spPr bwMode="auto">
          <a:xfrm>
            <a:off x="2333625" y="4311650"/>
            <a:ext cx="474663" cy="1685925"/>
          </a:xfrm>
          <a:custGeom>
            <a:avLst/>
            <a:gdLst>
              <a:gd name="T0" fmla="*/ 2147483646 w 94"/>
              <a:gd name="T1" fmla="*/ 2147483646 h 298"/>
              <a:gd name="T2" fmla="*/ 2147483646 w 94"/>
              <a:gd name="T3" fmla="*/ 2147483646 h 298"/>
              <a:gd name="T4" fmla="*/ 2147483646 w 94"/>
              <a:gd name="T5" fmla="*/ 2147483646 h 298"/>
              <a:gd name="T6" fmla="*/ 2147483646 w 94"/>
              <a:gd name="T7" fmla="*/ 2147483646 h 298"/>
              <a:gd name="T8" fmla="*/ 2147483646 w 94"/>
              <a:gd name="T9" fmla="*/ 2147483646 h 298"/>
              <a:gd name="T10" fmla="*/ 2147483646 w 94"/>
              <a:gd name="T11" fmla="*/ 2147483646 h 298"/>
              <a:gd name="T12" fmla="*/ 2147483646 w 94"/>
              <a:gd name="T13" fmla="*/ 2147483646 h 298"/>
              <a:gd name="T14" fmla="*/ 2147483646 w 94"/>
              <a:gd name="T15" fmla="*/ 2147483646 h 298"/>
              <a:gd name="T16" fmla="*/ 2147483646 w 94"/>
              <a:gd name="T17" fmla="*/ 2147483646 h 298"/>
              <a:gd name="T18" fmla="*/ 2147483646 w 94"/>
              <a:gd name="T19" fmla="*/ 2147483646 h 298"/>
              <a:gd name="T20" fmla="*/ 2147483646 w 94"/>
              <a:gd name="T21" fmla="*/ 2147483646 h 298"/>
              <a:gd name="T22" fmla="*/ 2147483646 w 94"/>
              <a:gd name="T23" fmla="*/ 2147483646 h 298"/>
              <a:gd name="T24" fmla="*/ 2147483646 w 94"/>
              <a:gd name="T25" fmla="*/ 2147483646 h 298"/>
              <a:gd name="T26" fmla="*/ 2147483646 w 94"/>
              <a:gd name="T27" fmla="*/ 2147483646 h 298"/>
              <a:gd name="T28" fmla="*/ 2147483646 w 94"/>
              <a:gd name="T29" fmla="*/ 2147483646 h 298"/>
              <a:gd name="T30" fmla="*/ 2147483646 w 94"/>
              <a:gd name="T31" fmla="*/ 2147483646 h 298"/>
              <a:gd name="T32" fmla="*/ 2147483646 w 94"/>
              <a:gd name="T33" fmla="*/ 2147483646 h 298"/>
              <a:gd name="T34" fmla="*/ 2147483646 w 94"/>
              <a:gd name="T35" fmla="*/ 2147483646 h 298"/>
              <a:gd name="T36" fmla="*/ 2147483646 w 94"/>
              <a:gd name="T37" fmla="*/ 2147483646 h 298"/>
              <a:gd name="T38" fmla="*/ 2147483646 w 94"/>
              <a:gd name="T39" fmla="*/ 2147483646 h 298"/>
              <a:gd name="T40" fmla="*/ 2147483646 w 94"/>
              <a:gd name="T41" fmla="*/ 2147483646 h 298"/>
              <a:gd name="T42" fmla="*/ 2147483646 w 94"/>
              <a:gd name="T43" fmla="*/ 2147483646 h 298"/>
              <a:gd name="T44" fmla="*/ 2147483646 w 94"/>
              <a:gd name="T45" fmla="*/ 2147483646 h 298"/>
              <a:gd name="T46" fmla="*/ 2147483646 w 94"/>
              <a:gd name="T47" fmla="*/ 2147483646 h 298"/>
              <a:gd name="T48" fmla="*/ 2147483646 w 94"/>
              <a:gd name="T49" fmla="*/ 2147483646 h 298"/>
              <a:gd name="T50" fmla="*/ 2147483646 w 94"/>
              <a:gd name="T51" fmla="*/ 2147483646 h 298"/>
              <a:gd name="T52" fmla="*/ 2147483646 w 94"/>
              <a:gd name="T53" fmla="*/ 2147483646 h 298"/>
              <a:gd name="T54" fmla="*/ 2147483646 w 94"/>
              <a:gd name="T55" fmla="*/ 2147483646 h 298"/>
              <a:gd name="T56" fmla="*/ 2147483646 w 94"/>
              <a:gd name="T57" fmla="*/ 2147483646 h 298"/>
              <a:gd name="T58" fmla="*/ 2147483646 w 94"/>
              <a:gd name="T59" fmla="*/ 2147483646 h 298"/>
              <a:gd name="T60" fmla="*/ 2147483646 w 94"/>
              <a:gd name="T61" fmla="*/ 2147483646 h 298"/>
              <a:gd name="T62" fmla="*/ 2147483646 w 94"/>
              <a:gd name="T63" fmla="*/ 2147483646 h 298"/>
              <a:gd name="T64" fmla="*/ 2147483646 w 94"/>
              <a:gd name="T65" fmla="*/ 2147483646 h 298"/>
              <a:gd name="T66" fmla="*/ 2147483646 w 94"/>
              <a:gd name="T67" fmla="*/ 2147483646 h 298"/>
              <a:gd name="T68" fmla="*/ 2147483646 w 94"/>
              <a:gd name="T69" fmla="*/ 2147483646 h 298"/>
              <a:gd name="T70" fmla="*/ 2147483646 w 94"/>
              <a:gd name="T71" fmla="*/ 2147483646 h 298"/>
              <a:gd name="T72" fmla="*/ 2147483646 w 94"/>
              <a:gd name="T73" fmla="*/ 2147483646 h 298"/>
              <a:gd name="T74" fmla="*/ 2147483646 w 94"/>
              <a:gd name="T75" fmla="*/ 2147483646 h 298"/>
              <a:gd name="T76" fmla="*/ 2147483646 w 94"/>
              <a:gd name="T77" fmla="*/ 2147483646 h 298"/>
              <a:gd name="T78" fmla="*/ 2147483646 w 94"/>
              <a:gd name="T79" fmla="*/ 2147483646 h 298"/>
              <a:gd name="T80" fmla="*/ 2147483646 w 94"/>
              <a:gd name="T81" fmla="*/ 2147483646 h 298"/>
              <a:gd name="T82" fmla="*/ 2147483646 w 94"/>
              <a:gd name="T83" fmla="*/ 2147483646 h 2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4"/>
              <a:gd name="T127" fmla="*/ 0 h 298"/>
              <a:gd name="T128" fmla="*/ 94 w 94"/>
              <a:gd name="T129" fmla="*/ 298 h 29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4" h="298">
                <a:moveTo>
                  <a:pt x="0" y="298"/>
                </a:moveTo>
                <a:lnTo>
                  <a:pt x="2" y="298"/>
                </a:lnTo>
                <a:lnTo>
                  <a:pt x="3" y="298"/>
                </a:lnTo>
                <a:lnTo>
                  <a:pt x="4" y="298"/>
                </a:lnTo>
                <a:lnTo>
                  <a:pt x="5" y="298"/>
                </a:lnTo>
                <a:lnTo>
                  <a:pt x="6" y="298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4" y="297"/>
                </a:lnTo>
                <a:lnTo>
                  <a:pt x="15" y="297"/>
                </a:lnTo>
                <a:lnTo>
                  <a:pt x="16" y="297"/>
                </a:lnTo>
                <a:lnTo>
                  <a:pt x="17" y="296"/>
                </a:lnTo>
                <a:lnTo>
                  <a:pt x="18" y="296"/>
                </a:lnTo>
                <a:lnTo>
                  <a:pt x="20" y="296"/>
                </a:lnTo>
                <a:lnTo>
                  <a:pt x="21" y="295"/>
                </a:lnTo>
                <a:lnTo>
                  <a:pt x="22" y="295"/>
                </a:lnTo>
                <a:lnTo>
                  <a:pt x="23" y="295"/>
                </a:lnTo>
                <a:lnTo>
                  <a:pt x="24" y="294"/>
                </a:lnTo>
                <a:lnTo>
                  <a:pt x="27" y="293"/>
                </a:lnTo>
                <a:lnTo>
                  <a:pt x="27" y="292"/>
                </a:lnTo>
                <a:lnTo>
                  <a:pt x="29" y="291"/>
                </a:lnTo>
                <a:lnTo>
                  <a:pt x="29" y="290"/>
                </a:lnTo>
                <a:lnTo>
                  <a:pt x="32" y="289"/>
                </a:lnTo>
                <a:lnTo>
                  <a:pt x="32" y="288"/>
                </a:lnTo>
                <a:lnTo>
                  <a:pt x="33" y="287"/>
                </a:lnTo>
                <a:lnTo>
                  <a:pt x="33" y="286"/>
                </a:lnTo>
                <a:lnTo>
                  <a:pt x="34" y="285"/>
                </a:lnTo>
                <a:lnTo>
                  <a:pt x="34" y="284"/>
                </a:lnTo>
                <a:lnTo>
                  <a:pt x="35" y="284"/>
                </a:lnTo>
                <a:lnTo>
                  <a:pt x="35" y="282"/>
                </a:lnTo>
                <a:lnTo>
                  <a:pt x="36" y="282"/>
                </a:lnTo>
                <a:lnTo>
                  <a:pt x="36" y="280"/>
                </a:lnTo>
                <a:lnTo>
                  <a:pt x="38" y="279"/>
                </a:lnTo>
                <a:lnTo>
                  <a:pt x="38" y="277"/>
                </a:lnTo>
                <a:lnTo>
                  <a:pt x="39" y="277"/>
                </a:lnTo>
                <a:lnTo>
                  <a:pt x="39" y="275"/>
                </a:lnTo>
                <a:lnTo>
                  <a:pt x="40" y="274"/>
                </a:lnTo>
                <a:lnTo>
                  <a:pt x="40" y="272"/>
                </a:lnTo>
                <a:lnTo>
                  <a:pt x="41" y="272"/>
                </a:lnTo>
                <a:lnTo>
                  <a:pt x="41" y="269"/>
                </a:lnTo>
                <a:lnTo>
                  <a:pt x="42" y="268"/>
                </a:lnTo>
                <a:lnTo>
                  <a:pt x="42" y="265"/>
                </a:lnTo>
                <a:lnTo>
                  <a:pt x="44" y="265"/>
                </a:lnTo>
                <a:lnTo>
                  <a:pt x="44" y="261"/>
                </a:lnTo>
                <a:lnTo>
                  <a:pt x="45" y="261"/>
                </a:lnTo>
                <a:lnTo>
                  <a:pt x="45" y="257"/>
                </a:lnTo>
                <a:lnTo>
                  <a:pt x="46" y="256"/>
                </a:lnTo>
                <a:lnTo>
                  <a:pt x="46" y="253"/>
                </a:lnTo>
                <a:lnTo>
                  <a:pt x="47" y="252"/>
                </a:lnTo>
                <a:lnTo>
                  <a:pt x="47" y="248"/>
                </a:lnTo>
                <a:lnTo>
                  <a:pt x="48" y="247"/>
                </a:lnTo>
                <a:lnTo>
                  <a:pt x="48" y="242"/>
                </a:lnTo>
                <a:lnTo>
                  <a:pt x="50" y="242"/>
                </a:lnTo>
                <a:lnTo>
                  <a:pt x="50" y="236"/>
                </a:lnTo>
                <a:lnTo>
                  <a:pt x="51" y="236"/>
                </a:lnTo>
                <a:lnTo>
                  <a:pt x="51" y="231"/>
                </a:lnTo>
                <a:lnTo>
                  <a:pt x="52" y="230"/>
                </a:lnTo>
                <a:lnTo>
                  <a:pt x="52" y="224"/>
                </a:lnTo>
                <a:lnTo>
                  <a:pt x="53" y="224"/>
                </a:lnTo>
                <a:lnTo>
                  <a:pt x="53" y="217"/>
                </a:lnTo>
                <a:lnTo>
                  <a:pt x="54" y="217"/>
                </a:lnTo>
                <a:lnTo>
                  <a:pt x="54" y="210"/>
                </a:lnTo>
                <a:lnTo>
                  <a:pt x="56" y="210"/>
                </a:lnTo>
                <a:lnTo>
                  <a:pt x="56" y="203"/>
                </a:lnTo>
                <a:lnTo>
                  <a:pt x="57" y="202"/>
                </a:lnTo>
                <a:lnTo>
                  <a:pt x="57" y="194"/>
                </a:lnTo>
                <a:lnTo>
                  <a:pt x="58" y="194"/>
                </a:lnTo>
                <a:lnTo>
                  <a:pt x="58" y="186"/>
                </a:lnTo>
                <a:lnTo>
                  <a:pt x="59" y="186"/>
                </a:lnTo>
                <a:lnTo>
                  <a:pt x="59" y="178"/>
                </a:lnTo>
                <a:lnTo>
                  <a:pt x="60" y="177"/>
                </a:lnTo>
                <a:lnTo>
                  <a:pt x="60" y="169"/>
                </a:lnTo>
                <a:lnTo>
                  <a:pt x="62" y="169"/>
                </a:lnTo>
                <a:lnTo>
                  <a:pt x="62" y="160"/>
                </a:lnTo>
                <a:lnTo>
                  <a:pt x="63" y="159"/>
                </a:lnTo>
                <a:lnTo>
                  <a:pt x="63" y="150"/>
                </a:lnTo>
                <a:lnTo>
                  <a:pt x="64" y="150"/>
                </a:lnTo>
                <a:lnTo>
                  <a:pt x="64" y="141"/>
                </a:lnTo>
                <a:lnTo>
                  <a:pt x="65" y="141"/>
                </a:lnTo>
                <a:lnTo>
                  <a:pt x="65" y="131"/>
                </a:lnTo>
                <a:lnTo>
                  <a:pt x="66" y="131"/>
                </a:lnTo>
                <a:lnTo>
                  <a:pt x="66" y="122"/>
                </a:lnTo>
                <a:lnTo>
                  <a:pt x="68" y="121"/>
                </a:lnTo>
                <a:lnTo>
                  <a:pt x="68" y="112"/>
                </a:lnTo>
                <a:lnTo>
                  <a:pt x="69" y="111"/>
                </a:lnTo>
                <a:lnTo>
                  <a:pt x="69" y="102"/>
                </a:lnTo>
                <a:lnTo>
                  <a:pt x="70" y="102"/>
                </a:lnTo>
                <a:lnTo>
                  <a:pt x="70" y="93"/>
                </a:lnTo>
                <a:lnTo>
                  <a:pt x="71" y="92"/>
                </a:lnTo>
                <a:lnTo>
                  <a:pt x="71" y="84"/>
                </a:lnTo>
                <a:lnTo>
                  <a:pt x="72" y="83"/>
                </a:lnTo>
                <a:lnTo>
                  <a:pt x="72" y="74"/>
                </a:lnTo>
                <a:lnTo>
                  <a:pt x="74" y="74"/>
                </a:lnTo>
                <a:lnTo>
                  <a:pt x="74" y="65"/>
                </a:lnTo>
                <a:lnTo>
                  <a:pt x="75" y="64"/>
                </a:lnTo>
                <a:lnTo>
                  <a:pt x="75" y="57"/>
                </a:lnTo>
                <a:lnTo>
                  <a:pt x="76" y="56"/>
                </a:lnTo>
                <a:lnTo>
                  <a:pt x="76" y="48"/>
                </a:lnTo>
                <a:lnTo>
                  <a:pt x="77" y="48"/>
                </a:lnTo>
                <a:lnTo>
                  <a:pt x="77" y="41"/>
                </a:lnTo>
                <a:lnTo>
                  <a:pt x="78" y="41"/>
                </a:lnTo>
                <a:lnTo>
                  <a:pt x="78" y="34"/>
                </a:lnTo>
                <a:lnTo>
                  <a:pt x="80" y="33"/>
                </a:lnTo>
                <a:lnTo>
                  <a:pt x="80" y="27"/>
                </a:lnTo>
                <a:lnTo>
                  <a:pt x="81" y="26"/>
                </a:lnTo>
                <a:lnTo>
                  <a:pt x="81" y="21"/>
                </a:lnTo>
                <a:lnTo>
                  <a:pt x="82" y="21"/>
                </a:lnTo>
                <a:lnTo>
                  <a:pt x="82" y="16"/>
                </a:lnTo>
                <a:lnTo>
                  <a:pt x="83" y="15"/>
                </a:lnTo>
                <a:lnTo>
                  <a:pt x="83" y="11"/>
                </a:lnTo>
                <a:lnTo>
                  <a:pt x="84" y="11"/>
                </a:lnTo>
                <a:lnTo>
                  <a:pt x="84" y="7"/>
                </a:lnTo>
                <a:lnTo>
                  <a:pt x="86" y="7"/>
                </a:lnTo>
                <a:lnTo>
                  <a:pt x="86" y="4"/>
                </a:lnTo>
                <a:lnTo>
                  <a:pt x="87" y="4"/>
                </a:lnTo>
                <a:lnTo>
                  <a:pt x="87" y="2"/>
                </a:lnTo>
                <a:lnTo>
                  <a:pt x="88" y="2"/>
                </a:lnTo>
                <a:lnTo>
                  <a:pt x="88" y="1"/>
                </a:lnTo>
                <a:lnTo>
                  <a:pt x="89" y="0"/>
                </a:lnTo>
                <a:lnTo>
                  <a:pt x="90" y="1"/>
                </a:lnTo>
                <a:lnTo>
                  <a:pt x="92" y="1"/>
                </a:lnTo>
                <a:lnTo>
                  <a:pt x="92" y="2"/>
                </a:lnTo>
                <a:lnTo>
                  <a:pt x="93" y="3"/>
                </a:lnTo>
                <a:lnTo>
                  <a:pt x="93" y="4"/>
                </a:lnTo>
                <a:lnTo>
                  <a:pt x="94" y="5"/>
                </a:lnTo>
              </a:path>
            </a:pathLst>
          </a:custGeom>
          <a:noFill/>
          <a:ln w="6350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7" name="Freeform 72"/>
          <p:cNvSpPr>
            <a:spLocks/>
          </p:cNvSpPr>
          <p:nvPr/>
        </p:nvSpPr>
        <p:spPr bwMode="auto">
          <a:xfrm>
            <a:off x="2808288" y="4338638"/>
            <a:ext cx="430212" cy="1658937"/>
          </a:xfrm>
          <a:custGeom>
            <a:avLst/>
            <a:gdLst>
              <a:gd name="T0" fmla="*/ 0 w 85"/>
              <a:gd name="T1" fmla="*/ 2147483646 h 293"/>
              <a:gd name="T2" fmla="*/ 2147483646 w 85"/>
              <a:gd name="T3" fmla="*/ 2147483646 h 293"/>
              <a:gd name="T4" fmla="*/ 2147483646 w 85"/>
              <a:gd name="T5" fmla="*/ 2147483646 h 293"/>
              <a:gd name="T6" fmla="*/ 2147483646 w 85"/>
              <a:gd name="T7" fmla="*/ 2147483646 h 293"/>
              <a:gd name="T8" fmla="*/ 2147483646 w 85"/>
              <a:gd name="T9" fmla="*/ 2147483646 h 293"/>
              <a:gd name="T10" fmla="*/ 2147483646 w 85"/>
              <a:gd name="T11" fmla="*/ 2147483646 h 293"/>
              <a:gd name="T12" fmla="*/ 2147483646 w 85"/>
              <a:gd name="T13" fmla="*/ 2147483646 h 293"/>
              <a:gd name="T14" fmla="*/ 2147483646 w 85"/>
              <a:gd name="T15" fmla="*/ 2147483646 h 293"/>
              <a:gd name="T16" fmla="*/ 2147483646 w 85"/>
              <a:gd name="T17" fmla="*/ 2147483646 h 293"/>
              <a:gd name="T18" fmla="*/ 2147483646 w 85"/>
              <a:gd name="T19" fmla="*/ 2147483646 h 293"/>
              <a:gd name="T20" fmla="*/ 2147483646 w 85"/>
              <a:gd name="T21" fmla="*/ 2147483646 h 293"/>
              <a:gd name="T22" fmla="*/ 2147483646 w 85"/>
              <a:gd name="T23" fmla="*/ 2147483646 h 293"/>
              <a:gd name="T24" fmla="*/ 2147483646 w 85"/>
              <a:gd name="T25" fmla="*/ 2147483646 h 293"/>
              <a:gd name="T26" fmla="*/ 2147483646 w 85"/>
              <a:gd name="T27" fmla="*/ 2147483646 h 293"/>
              <a:gd name="T28" fmla="*/ 2147483646 w 85"/>
              <a:gd name="T29" fmla="*/ 2147483646 h 293"/>
              <a:gd name="T30" fmla="*/ 2147483646 w 85"/>
              <a:gd name="T31" fmla="*/ 2147483646 h 293"/>
              <a:gd name="T32" fmla="*/ 2147483646 w 85"/>
              <a:gd name="T33" fmla="*/ 2147483646 h 293"/>
              <a:gd name="T34" fmla="*/ 2147483646 w 85"/>
              <a:gd name="T35" fmla="*/ 2147483646 h 293"/>
              <a:gd name="T36" fmla="*/ 2147483646 w 85"/>
              <a:gd name="T37" fmla="*/ 2147483646 h 293"/>
              <a:gd name="T38" fmla="*/ 2147483646 w 85"/>
              <a:gd name="T39" fmla="*/ 2147483646 h 293"/>
              <a:gd name="T40" fmla="*/ 2147483646 w 85"/>
              <a:gd name="T41" fmla="*/ 2147483646 h 293"/>
              <a:gd name="T42" fmla="*/ 2147483646 w 85"/>
              <a:gd name="T43" fmla="*/ 2147483646 h 293"/>
              <a:gd name="T44" fmla="*/ 2147483646 w 85"/>
              <a:gd name="T45" fmla="*/ 2147483646 h 293"/>
              <a:gd name="T46" fmla="*/ 2147483646 w 85"/>
              <a:gd name="T47" fmla="*/ 2147483646 h 293"/>
              <a:gd name="T48" fmla="*/ 2147483646 w 85"/>
              <a:gd name="T49" fmla="*/ 2147483646 h 293"/>
              <a:gd name="T50" fmla="*/ 2147483646 w 85"/>
              <a:gd name="T51" fmla="*/ 2147483646 h 293"/>
              <a:gd name="T52" fmla="*/ 2147483646 w 85"/>
              <a:gd name="T53" fmla="*/ 2147483646 h 293"/>
              <a:gd name="T54" fmla="*/ 2147483646 w 85"/>
              <a:gd name="T55" fmla="*/ 2147483646 h 293"/>
              <a:gd name="T56" fmla="*/ 2147483646 w 85"/>
              <a:gd name="T57" fmla="*/ 2147483646 h 293"/>
              <a:gd name="T58" fmla="*/ 2147483646 w 85"/>
              <a:gd name="T59" fmla="*/ 2147483646 h 293"/>
              <a:gd name="T60" fmla="*/ 2147483646 w 85"/>
              <a:gd name="T61" fmla="*/ 2147483646 h 293"/>
              <a:gd name="T62" fmla="*/ 2147483646 w 85"/>
              <a:gd name="T63" fmla="*/ 2147483646 h 293"/>
              <a:gd name="T64" fmla="*/ 2147483646 w 85"/>
              <a:gd name="T65" fmla="*/ 2147483646 h 293"/>
              <a:gd name="T66" fmla="*/ 2147483646 w 85"/>
              <a:gd name="T67" fmla="*/ 2147483646 h 293"/>
              <a:gd name="T68" fmla="*/ 2147483646 w 85"/>
              <a:gd name="T69" fmla="*/ 2147483646 h 293"/>
              <a:gd name="T70" fmla="*/ 2147483646 w 85"/>
              <a:gd name="T71" fmla="*/ 2147483646 h 293"/>
              <a:gd name="T72" fmla="*/ 2147483646 w 85"/>
              <a:gd name="T73" fmla="*/ 2147483646 h 293"/>
              <a:gd name="T74" fmla="*/ 2147483646 w 85"/>
              <a:gd name="T75" fmla="*/ 2147483646 h 293"/>
              <a:gd name="T76" fmla="*/ 2147483646 w 85"/>
              <a:gd name="T77" fmla="*/ 2147483646 h 293"/>
              <a:gd name="T78" fmla="*/ 2147483646 w 85"/>
              <a:gd name="T79" fmla="*/ 2147483646 h 293"/>
              <a:gd name="T80" fmla="*/ 2147483646 w 85"/>
              <a:gd name="T81" fmla="*/ 2147483646 h 293"/>
              <a:gd name="T82" fmla="*/ 2147483646 w 85"/>
              <a:gd name="T83" fmla="*/ 2147483646 h 293"/>
              <a:gd name="T84" fmla="*/ 2147483646 w 85"/>
              <a:gd name="T85" fmla="*/ 2147483646 h 293"/>
              <a:gd name="T86" fmla="*/ 2147483646 w 85"/>
              <a:gd name="T87" fmla="*/ 2147483646 h 293"/>
              <a:gd name="T88" fmla="*/ 2147483646 w 85"/>
              <a:gd name="T89" fmla="*/ 2147483646 h 293"/>
              <a:gd name="T90" fmla="*/ 2147483646 w 85"/>
              <a:gd name="T91" fmla="*/ 2147483646 h 293"/>
              <a:gd name="T92" fmla="*/ 2147483646 w 85"/>
              <a:gd name="T93" fmla="*/ 2147483646 h 293"/>
              <a:gd name="T94" fmla="*/ 2147483646 w 85"/>
              <a:gd name="T95" fmla="*/ 2147483646 h 293"/>
              <a:gd name="T96" fmla="*/ 2147483646 w 85"/>
              <a:gd name="T97" fmla="*/ 2147483646 h 293"/>
              <a:gd name="T98" fmla="*/ 2147483646 w 85"/>
              <a:gd name="T99" fmla="*/ 2147483646 h 293"/>
              <a:gd name="T100" fmla="*/ 2147483646 w 85"/>
              <a:gd name="T101" fmla="*/ 2147483646 h 293"/>
              <a:gd name="T102" fmla="*/ 2147483646 w 85"/>
              <a:gd name="T103" fmla="*/ 2147483646 h 293"/>
              <a:gd name="T104" fmla="*/ 2147483646 w 85"/>
              <a:gd name="T105" fmla="*/ 2147483646 h 293"/>
              <a:gd name="T106" fmla="*/ 2147483646 w 85"/>
              <a:gd name="T107" fmla="*/ 2147483646 h 293"/>
              <a:gd name="T108" fmla="*/ 2147483646 w 85"/>
              <a:gd name="T109" fmla="*/ 2147483646 h 293"/>
              <a:gd name="T110" fmla="*/ 2147483646 w 85"/>
              <a:gd name="T111" fmla="*/ 2147483646 h 293"/>
              <a:gd name="T112" fmla="*/ 2147483646 w 85"/>
              <a:gd name="T113" fmla="*/ 2147483646 h 293"/>
              <a:gd name="T114" fmla="*/ 2147483646 w 85"/>
              <a:gd name="T115" fmla="*/ 2147483646 h 293"/>
              <a:gd name="T116" fmla="*/ 2147483646 w 85"/>
              <a:gd name="T117" fmla="*/ 2147483646 h 29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5"/>
              <a:gd name="T178" fmla="*/ 0 h 293"/>
              <a:gd name="T179" fmla="*/ 85 w 85"/>
              <a:gd name="T180" fmla="*/ 293 h 29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5" h="293">
                <a:moveTo>
                  <a:pt x="0" y="0"/>
                </a:moveTo>
                <a:lnTo>
                  <a:pt x="0" y="2"/>
                </a:lnTo>
                <a:lnTo>
                  <a:pt x="1" y="3"/>
                </a:lnTo>
                <a:lnTo>
                  <a:pt x="1" y="6"/>
                </a:lnTo>
                <a:lnTo>
                  <a:pt x="2" y="7"/>
                </a:lnTo>
                <a:lnTo>
                  <a:pt x="2" y="11"/>
                </a:lnTo>
                <a:lnTo>
                  <a:pt x="4" y="11"/>
                </a:lnTo>
                <a:lnTo>
                  <a:pt x="4" y="16"/>
                </a:lnTo>
                <a:lnTo>
                  <a:pt x="5" y="16"/>
                </a:lnTo>
                <a:lnTo>
                  <a:pt x="5" y="22"/>
                </a:lnTo>
                <a:lnTo>
                  <a:pt x="6" y="22"/>
                </a:lnTo>
                <a:lnTo>
                  <a:pt x="6" y="29"/>
                </a:lnTo>
                <a:lnTo>
                  <a:pt x="7" y="29"/>
                </a:lnTo>
                <a:lnTo>
                  <a:pt x="7" y="36"/>
                </a:lnTo>
                <a:lnTo>
                  <a:pt x="8" y="36"/>
                </a:lnTo>
                <a:lnTo>
                  <a:pt x="8" y="43"/>
                </a:lnTo>
                <a:lnTo>
                  <a:pt x="10" y="44"/>
                </a:lnTo>
                <a:lnTo>
                  <a:pt x="10" y="52"/>
                </a:lnTo>
                <a:lnTo>
                  <a:pt x="11" y="52"/>
                </a:lnTo>
                <a:lnTo>
                  <a:pt x="11" y="60"/>
                </a:lnTo>
                <a:lnTo>
                  <a:pt x="12" y="60"/>
                </a:lnTo>
                <a:lnTo>
                  <a:pt x="12" y="69"/>
                </a:lnTo>
                <a:lnTo>
                  <a:pt x="13" y="69"/>
                </a:lnTo>
                <a:lnTo>
                  <a:pt x="13" y="78"/>
                </a:lnTo>
                <a:lnTo>
                  <a:pt x="14" y="79"/>
                </a:lnTo>
                <a:lnTo>
                  <a:pt x="14" y="88"/>
                </a:lnTo>
                <a:lnTo>
                  <a:pt x="16" y="88"/>
                </a:lnTo>
                <a:lnTo>
                  <a:pt x="16" y="97"/>
                </a:lnTo>
                <a:lnTo>
                  <a:pt x="17" y="98"/>
                </a:lnTo>
                <a:lnTo>
                  <a:pt x="17" y="107"/>
                </a:lnTo>
                <a:lnTo>
                  <a:pt x="18" y="107"/>
                </a:lnTo>
                <a:lnTo>
                  <a:pt x="18" y="117"/>
                </a:lnTo>
                <a:lnTo>
                  <a:pt x="19" y="117"/>
                </a:lnTo>
                <a:lnTo>
                  <a:pt x="19" y="126"/>
                </a:lnTo>
                <a:lnTo>
                  <a:pt x="20" y="127"/>
                </a:lnTo>
                <a:lnTo>
                  <a:pt x="20" y="136"/>
                </a:lnTo>
                <a:lnTo>
                  <a:pt x="22" y="136"/>
                </a:lnTo>
                <a:lnTo>
                  <a:pt x="22" y="145"/>
                </a:lnTo>
                <a:lnTo>
                  <a:pt x="23" y="146"/>
                </a:lnTo>
                <a:lnTo>
                  <a:pt x="23" y="155"/>
                </a:lnTo>
                <a:lnTo>
                  <a:pt x="24" y="155"/>
                </a:lnTo>
                <a:lnTo>
                  <a:pt x="24" y="164"/>
                </a:lnTo>
                <a:lnTo>
                  <a:pt x="25" y="164"/>
                </a:lnTo>
                <a:lnTo>
                  <a:pt x="25" y="173"/>
                </a:lnTo>
                <a:lnTo>
                  <a:pt x="26" y="173"/>
                </a:lnTo>
                <a:lnTo>
                  <a:pt x="26" y="181"/>
                </a:lnTo>
                <a:lnTo>
                  <a:pt x="28" y="182"/>
                </a:lnTo>
                <a:lnTo>
                  <a:pt x="28" y="189"/>
                </a:lnTo>
                <a:lnTo>
                  <a:pt x="29" y="190"/>
                </a:lnTo>
                <a:lnTo>
                  <a:pt x="29" y="197"/>
                </a:lnTo>
                <a:lnTo>
                  <a:pt x="30" y="198"/>
                </a:lnTo>
                <a:lnTo>
                  <a:pt x="30" y="205"/>
                </a:lnTo>
                <a:lnTo>
                  <a:pt x="31" y="206"/>
                </a:lnTo>
                <a:lnTo>
                  <a:pt x="31" y="212"/>
                </a:lnTo>
                <a:lnTo>
                  <a:pt x="32" y="212"/>
                </a:lnTo>
                <a:lnTo>
                  <a:pt x="32" y="219"/>
                </a:lnTo>
                <a:lnTo>
                  <a:pt x="34" y="219"/>
                </a:lnTo>
                <a:lnTo>
                  <a:pt x="34" y="226"/>
                </a:lnTo>
                <a:lnTo>
                  <a:pt x="35" y="226"/>
                </a:lnTo>
                <a:lnTo>
                  <a:pt x="35" y="231"/>
                </a:lnTo>
                <a:lnTo>
                  <a:pt x="36" y="232"/>
                </a:lnTo>
                <a:lnTo>
                  <a:pt x="36" y="237"/>
                </a:lnTo>
                <a:lnTo>
                  <a:pt x="37" y="238"/>
                </a:lnTo>
                <a:lnTo>
                  <a:pt x="37" y="243"/>
                </a:lnTo>
                <a:lnTo>
                  <a:pt x="38" y="243"/>
                </a:lnTo>
                <a:lnTo>
                  <a:pt x="38" y="248"/>
                </a:lnTo>
                <a:lnTo>
                  <a:pt x="40" y="248"/>
                </a:lnTo>
                <a:lnTo>
                  <a:pt x="40" y="252"/>
                </a:lnTo>
                <a:lnTo>
                  <a:pt x="41" y="252"/>
                </a:lnTo>
                <a:lnTo>
                  <a:pt x="41" y="256"/>
                </a:lnTo>
                <a:lnTo>
                  <a:pt x="42" y="257"/>
                </a:lnTo>
                <a:lnTo>
                  <a:pt x="42" y="260"/>
                </a:lnTo>
                <a:lnTo>
                  <a:pt x="43" y="261"/>
                </a:lnTo>
                <a:lnTo>
                  <a:pt x="43" y="264"/>
                </a:lnTo>
                <a:lnTo>
                  <a:pt x="44" y="264"/>
                </a:lnTo>
                <a:lnTo>
                  <a:pt x="44" y="267"/>
                </a:lnTo>
                <a:lnTo>
                  <a:pt x="46" y="268"/>
                </a:lnTo>
                <a:lnTo>
                  <a:pt x="46" y="270"/>
                </a:lnTo>
                <a:lnTo>
                  <a:pt x="47" y="270"/>
                </a:lnTo>
                <a:lnTo>
                  <a:pt x="47" y="272"/>
                </a:lnTo>
                <a:lnTo>
                  <a:pt x="48" y="273"/>
                </a:lnTo>
                <a:lnTo>
                  <a:pt x="48" y="275"/>
                </a:lnTo>
                <a:lnTo>
                  <a:pt x="49" y="275"/>
                </a:lnTo>
                <a:lnTo>
                  <a:pt x="49" y="277"/>
                </a:lnTo>
                <a:lnTo>
                  <a:pt x="50" y="278"/>
                </a:lnTo>
                <a:lnTo>
                  <a:pt x="50" y="279"/>
                </a:lnTo>
                <a:lnTo>
                  <a:pt x="52" y="280"/>
                </a:lnTo>
                <a:lnTo>
                  <a:pt x="52" y="281"/>
                </a:lnTo>
                <a:lnTo>
                  <a:pt x="53" y="281"/>
                </a:lnTo>
                <a:lnTo>
                  <a:pt x="53" y="283"/>
                </a:lnTo>
                <a:lnTo>
                  <a:pt x="54" y="283"/>
                </a:lnTo>
                <a:lnTo>
                  <a:pt x="54" y="284"/>
                </a:lnTo>
                <a:lnTo>
                  <a:pt x="56" y="285"/>
                </a:lnTo>
                <a:lnTo>
                  <a:pt x="56" y="286"/>
                </a:lnTo>
                <a:lnTo>
                  <a:pt x="59" y="287"/>
                </a:lnTo>
                <a:lnTo>
                  <a:pt x="59" y="288"/>
                </a:lnTo>
                <a:lnTo>
                  <a:pt x="60" y="289"/>
                </a:lnTo>
                <a:lnTo>
                  <a:pt x="62" y="290"/>
                </a:lnTo>
                <a:lnTo>
                  <a:pt x="64" y="290"/>
                </a:lnTo>
                <a:lnTo>
                  <a:pt x="65" y="291"/>
                </a:lnTo>
                <a:lnTo>
                  <a:pt x="66" y="291"/>
                </a:lnTo>
                <a:lnTo>
                  <a:pt x="67" y="291"/>
                </a:lnTo>
                <a:lnTo>
                  <a:pt x="68" y="292"/>
                </a:lnTo>
                <a:lnTo>
                  <a:pt x="70" y="292"/>
                </a:lnTo>
                <a:lnTo>
                  <a:pt x="71" y="292"/>
                </a:lnTo>
                <a:lnTo>
                  <a:pt x="72" y="292"/>
                </a:lnTo>
                <a:lnTo>
                  <a:pt x="73" y="292"/>
                </a:lnTo>
                <a:lnTo>
                  <a:pt x="74" y="292"/>
                </a:lnTo>
                <a:lnTo>
                  <a:pt x="76" y="293"/>
                </a:lnTo>
                <a:lnTo>
                  <a:pt x="77" y="293"/>
                </a:lnTo>
                <a:lnTo>
                  <a:pt x="78" y="293"/>
                </a:lnTo>
                <a:lnTo>
                  <a:pt x="79" y="293"/>
                </a:lnTo>
                <a:lnTo>
                  <a:pt x="80" y="293"/>
                </a:lnTo>
                <a:lnTo>
                  <a:pt x="82" y="293"/>
                </a:lnTo>
                <a:lnTo>
                  <a:pt x="83" y="293"/>
                </a:lnTo>
                <a:lnTo>
                  <a:pt x="84" y="293"/>
                </a:lnTo>
                <a:lnTo>
                  <a:pt x="85" y="293"/>
                </a:lnTo>
              </a:path>
            </a:pathLst>
          </a:custGeom>
          <a:noFill/>
          <a:ln w="6350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8" name="Freeform 73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89" name="Freeform 74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0" name="Freeform 75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1" name="Freeform 76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2" name="Freeform 77"/>
          <p:cNvSpPr>
            <a:spLocks/>
          </p:cNvSpPr>
          <p:nvPr/>
        </p:nvSpPr>
        <p:spPr bwMode="auto">
          <a:xfrm>
            <a:off x="4602163" y="4486275"/>
            <a:ext cx="479425" cy="1511300"/>
          </a:xfrm>
          <a:custGeom>
            <a:avLst/>
            <a:gdLst>
              <a:gd name="T0" fmla="*/ 2147483646 w 95"/>
              <a:gd name="T1" fmla="*/ 2147483646 h 267"/>
              <a:gd name="T2" fmla="*/ 2147483646 w 95"/>
              <a:gd name="T3" fmla="*/ 2147483646 h 267"/>
              <a:gd name="T4" fmla="*/ 2147483646 w 95"/>
              <a:gd name="T5" fmla="*/ 2147483646 h 267"/>
              <a:gd name="T6" fmla="*/ 2147483646 w 95"/>
              <a:gd name="T7" fmla="*/ 2147483646 h 267"/>
              <a:gd name="T8" fmla="*/ 2147483646 w 95"/>
              <a:gd name="T9" fmla="*/ 2147483646 h 267"/>
              <a:gd name="T10" fmla="*/ 2147483646 w 95"/>
              <a:gd name="T11" fmla="*/ 2147483646 h 267"/>
              <a:gd name="T12" fmla="*/ 2147483646 w 95"/>
              <a:gd name="T13" fmla="*/ 2147483646 h 267"/>
              <a:gd name="T14" fmla="*/ 2147483646 w 95"/>
              <a:gd name="T15" fmla="*/ 2147483646 h 267"/>
              <a:gd name="T16" fmla="*/ 2147483646 w 95"/>
              <a:gd name="T17" fmla="*/ 2147483646 h 267"/>
              <a:gd name="T18" fmla="*/ 2147483646 w 95"/>
              <a:gd name="T19" fmla="*/ 2147483646 h 267"/>
              <a:gd name="T20" fmla="*/ 2147483646 w 95"/>
              <a:gd name="T21" fmla="*/ 2147483646 h 267"/>
              <a:gd name="T22" fmla="*/ 2147483646 w 95"/>
              <a:gd name="T23" fmla="*/ 2147483646 h 267"/>
              <a:gd name="T24" fmla="*/ 2147483646 w 95"/>
              <a:gd name="T25" fmla="*/ 2147483646 h 267"/>
              <a:gd name="T26" fmla="*/ 2147483646 w 95"/>
              <a:gd name="T27" fmla="*/ 2147483646 h 267"/>
              <a:gd name="T28" fmla="*/ 2147483646 w 95"/>
              <a:gd name="T29" fmla="*/ 2147483646 h 267"/>
              <a:gd name="T30" fmla="*/ 2147483646 w 95"/>
              <a:gd name="T31" fmla="*/ 2147483646 h 267"/>
              <a:gd name="T32" fmla="*/ 2147483646 w 95"/>
              <a:gd name="T33" fmla="*/ 2147483646 h 267"/>
              <a:gd name="T34" fmla="*/ 2147483646 w 95"/>
              <a:gd name="T35" fmla="*/ 2147483646 h 267"/>
              <a:gd name="T36" fmla="*/ 2147483646 w 95"/>
              <a:gd name="T37" fmla="*/ 2147483646 h 267"/>
              <a:gd name="T38" fmla="*/ 2147483646 w 95"/>
              <a:gd name="T39" fmla="*/ 2147483646 h 267"/>
              <a:gd name="T40" fmla="*/ 2147483646 w 95"/>
              <a:gd name="T41" fmla="*/ 2147483646 h 267"/>
              <a:gd name="T42" fmla="*/ 2147483646 w 95"/>
              <a:gd name="T43" fmla="*/ 2147483646 h 267"/>
              <a:gd name="T44" fmla="*/ 2147483646 w 95"/>
              <a:gd name="T45" fmla="*/ 2147483646 h 267"/>
              <a:gd name="T46" fmla="*/ 2147483646 w 95"/>
              <a:gd name="T47" fmla="*/ 2147483646 h 267"/>
              <a:gd name="T48" fmla="*/ 2147483646 w 95"/>
              <a:gd name="T49" fmla="*/ 2147483646 h 267"/>
              <a:gd name="T50" fmla="*/ 2147483646 w 95"/>
              <a:gd name="T51" fmla="*/ 2147483646 h 267"/>
              <a:gd name="T52" fmla="*/ 2147483646 w 95"/>
              <a:gd name="T53" fmla="*/ 2147483646 h 267"/>
              <a:gd name="T54" fmla="*/ 2147483646 w 95"/>
              <a:gd name="T55" fmla="*/ 2147483646 h 267"/>
              <a:gd name="T56" fmla="*/ 2147483646 w 95"/>
              <a:gd name="T57" fmla="*/ 2147483646 h 267"/>
              <a:gd name="T58" fmla="*/ 2147483646 w 95"/>
              <a:gd name="T59" fmla="*/ 2147483646 h 267"/>
              <a:gd name="T60" fmla="*/ 2147483646 w 95"/>
              <a:gd name="T61" fmla="*/ 2147483646 h 267"/>
              <a:gd name="T62" fmla="*/ 2147483646 w 95"/>
              <a:gd name="T63" fmla="*/ 2147483646 h 267"/>
              <a:gd name="T64" fmla="*/ 2147483646 w 95"/>
              <a:gd name="T65" fmla="*/ 2147483646 h 267"/>
              <a:gd name="T66" fmla="*/ 2147483646 w 95"/>
              <a:gd name="T67" fmla="*/ 2147483646 h 267"/>
              <a:gd name="T68" fmla="*/ 2147483646 w 95"/>
              <a:gd name="T69" fmla="*/ 2147483646 h 267"/>
              <a:gd name="T70" fmla="*/ 2147483646 w 95"/>
              <a:gd name="T71" fmla="*/ 2147483646 h 267"/>
              <a:gd name="T72" fmla="*/ 2147483646 w 95"/>
              <a:gd name="T73" fmla="*/ 2147483646 h 267"/>
              <a:gd name="T74" fmla="*/ 2147483646 w 95"/>
              <a:gd name="T75" fmla="*/ 2147483646 h 267"/>
              <a:gd name="T76" fmla="*/ 2147483646 w 95"/>
              <a:gd name="T77" fmla="*/ 2147483646 h 267"/>
              <a:gd name="T78" fmla="*/ 2147483646 w 95"/>
              <a:gd name="T79" fmla="*/ 2147483646 h 267"/>
              <a:gd name="T80" fmla="*/ 2147483646 w 95"/>
              <a:gd name="T81" fmla="*/ 2147483646 h 267"/>
              <a:gd name="T82" fmla="*/ 2147483646 w 95"/>
              <a:gd name="T83" fmla="*/ 2147483646 h 2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5"/>
              <a:gd name="T127" fmla="*/ 0 h 267"/>
              <a:gd name="T128" fmla="*/ 95 w 95"/>
              <a:gd name="T129" fmla="*/ 267 h 26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5" h="267">
                <a:moveTo>
                  <a:pt x="0" y="267"/>
                </a:moveTo>
                <a:lnTo>
                  <a:pt x="1" y="267"/>
                </a:lnTo>
                <a:lnTo>
                  <a:pt x="3" y="267"/>
                </a:lnTo>
                <a:lnTo>
                  <a:pt x="4" y="267"/>
                </a:lnTo>
                <a:lnTo>
                  <a:pt x="5" y="267"/>
                </a:lnTo>
                <a:lnTo>
                  <a:pt x="6" y="267"/>
                </a:lnTo>
                <a:lnTo>
                  <a:pt x="7" y="267"/>
                </a:lnTo>
                <a:lnTo>
                  <a:pt x="9" y="267"/>
                </a:lnTo>
                <a:lnTo>
                  <a:pt x="10" y="267"/>
                </a:lnTo>
                <a:lnTo>
                  <a:pt x="11" y="266"/>
                </a:lnTo>
                <a:lnTo>
                  <a:pt x="12" y="266"/>
                </a:lnTo>
                <a:lnTo>
                  <a:pt x="13" y="266"/>
                </a:lnTo>
                <a:lnTo>
                  <a:pt x="15" y="266"/>
                </a:lnTo>
                <a:lnTo>
                  <a:pt x="16" y="266"/>
                </a:lnTo>
                <a:lnTo>
                  <a:pt x="17" y="266"/>
                </a:lnTo>
                <a:lnTo>
                  <a:pt x="18" y="266"/>
                </a:lnTo>
                <a:lnTo>
                  <a:pt x="19" y="265"/>
                </a:lnTo>
                <a:lnTo>
                  <a:pt x="21" y="265"/>
                </a:lnTo>
                <a:lnTo>
                  <a:pt x="22" y="265"/>
                </a:lnTo>
                <a:lnTo>
                  <a:pt x="23" y="264"/>
                </a:lnTo>
                <a:lnTo>
                  <a:pt x="24" y="264"/>
                </a:lnTo>
                <a:lnTo>
                  <a:pt x="25" y="264"/>
                </a:lnTo>
                <a:lnTo>
                  <a:pt x="27" y="263"/>
                </a:lnTo>
                <a:lnTo>
                  <a:pt x="28" y="263"/>
                </a:lnTo>
                <a:lnTo>
                  <a:pt x="29" y="262"/>
                </a:lnTo>
                <a:lnTo>
                  <a:pt x="31" y="261"/>
                </a:lnTo>
                <a:lnTo>
                  <a:pt x="31" y="260"/>
                </a:lnTo>
                <a:lnTo>
                  <a:pt x="34" y="259"/>
                </a:lnTo>
                <a:lnTo>
                  <a:pt x="34" y="258"/>
                </a:lnTo>
                <a:lnTo>
                  <a:pt x="35" y="258"/>
                </a:lnTo>
                <a:lnTo>
                  <a:pt x="35" y="257"/>
                </a:lnTo>
                <a:lnTo>
                  <a:pt x="37" y="256"/>
                </a:lnTo>
                <a:lnTo>
                  <a:pt x="37" y="254"/>
                </a:lnTo>
                <a:lnTo>
                  <a:pt x="39" y="254"/>
                </a:lnTo>
                <a:lnTo>
                  <a:pt x="39" y="252"/>
                </a:lnTo>
                <a:lnTo>
                  <a:pt x="40" y="252"/>
                </a:lnTo>
                <a:lnTo>
                  <a:pt x="40" y="250"/>
                </a:lnTo>
                <a:lnTo>
                  <a:pt x="41" y="250"/>
                </a:lnTo>
                <a:lnTo>
                  <a:pt x="41" y="248"/>
                </a:lnTo>
                <a:lnTo>
                  <a:pt x="42" y="248"/>
                </a:lnTo>
                <a:lnTo>
                  <a:pt x="42" y="246"/>
                </a:lnTo>
                <a:lnTo>
                  <a:pt x="43" y="246"/>
                </a:lnTo>
                <a:lnTo>
                  <a:pt x="43" y="244"/>
                </a:lnTo>
                <a:lnTo>
                  <a:pt x="45" y="243"/>
                </a:lnTo>
                <a:lnTo>
                  <a:pt x="45" y="241"/>
                </a:lnTo>
                <a:lnTo>
                  <a:pt x="46" y="241"/>
                </a:lnTo>
                <a:lnTo>
                  <a:pt x="46" y="239"/>
                </a:lnTo>
                <a:lnTo>
                  <a:pt x="47" y="238"/>
                </a:lnTo>
                <a:lnTo>
                  <a:pt x="47" y="235"/>
                </a:lnTo>
                <a:lnTo>
                  <a:pt x="48" y="235"/>
                </a:lnTo>
                <a:lnTo>
                  <a:pt x="48" y="232"/>
                </a:lnTo>
                <a:lnTo>
                  <a:pt x="49" y="231"/>
                </a:lnTo>
                <a:lnTo>
                  <a:pt x="49" y="228"/>
                </a:lnTo>
                <a:lnTo>
                  <a:pt x="51" y="228"/>
                </a:lnTo>
                <a:lnTo>
                  <a:pt x="51" y="224"/>
                </a:lnTo>
                <a:lnTo>
                  <a:pt x="52" y="224"/>
                </a:lnTo>
                <a:lnTo>
                  <a:pt x="52" y="221"/>
                </a:lnTo>
                <a:lnTo>
                  <a:pt x="53" y="220"/>
                </a:lnTo>
                <a:lnTo>
                  <a:pt x="53" y="216"/>
                </a:lnTo>
                <a:lnTo>
                  <a:pt x="54" y="216"/>
                </a:lnTo>
                <a:lnTo>
                  <a:pt x="54" y="211"/>
                </a:lnTo>
                <a:lnTo>
                  <a:pt x="55" y="211"/>
                </a:lnTo>
                <a:lnTo>
                  <a:pt x="55" y="206"/>
                </a:lnTo>
                <a:lnTo>
                  <a:pt x="57" y="206"/>
                </a:lnTo>
                <a:lnTo>
                  <a:pt x="57" y="201"/>
                </a:lnTo>
                <a:lnTo>
                  <a:pt x="58" y="201"/>
                </a:lnTo>
                <a:lnTo>
                  <a:pt x="58" y="195"/>
                </a:lnTo>
                <a:lnTo>
                  <a:pt x="59" y="195"/>
                </a:lnTo>
                <a:lnTo>
                  <a:pt x="59" y="189"/>
                </a:lnTo>
                <a:lnTo>
                  <a:pt x="60" y="189"/>
                </a:lnTo>
                <a:lnTo>
                  <a:pt x="60" y="183"/>
                </a:lnTo>
                <a:lnTo>
                  <a:pt x="61" y="183"/>
                </a:lnTo>
                <a:lnTo>
                  <a:pt x="61" y="177"/>
                </a:lnTo>
                <a:lnTo>
                  <a:pt x="63" y="177"/>
                </a:lnTo>
                <a:lnTo>
                  <a:pt x="63" y="170"/>
                </a:lnTo>
                <a:lnTo>
                  <a:pt x="64" y="170"/>
                </a:lnTo>
                <a:lnTo>
                  <a:pt x="64" y="163"/>
                </a:lnTo>
                <a:lnTo>
                  <a:pt x="65" y="163"/>
                </a:lnTo>
                <a:lnTo>
                  <a:pt x="65" y="156"/>
                </a:lnTo>
                <a:lnTo>
                  <a:pt x="66" y="156"/>
                </a:lnTo>
                <a:lnTo>
                  <a:pt x="66" y="149"/>
                </a:lnTo>
                <a:lnTo>
                  <a:pt x="67" y="148"/>
                </a:lnTo>
                <a:lnTo>
                  <a:pt x="67" y="141"/>
                </a:lnTo>
                <a:lnTo>
                  <a:pt x="69" y="141"/>
                </a:lnTo>
                <a:lnTo>
                  <a:pt x="69" y="134"/>
                </a:lnTo>
                <a:lnTo>
                  <a:pt x="70" y="133"/>
                </a:lnTo>
                <a:lnTo>
                  <a:pt x="70" y="126"/>
                </a:lnTo>
                <a:lnTo>
                  <a:pt x="71" y="125"/>
                </a:lnTo>
                <a:lnTo>
                  <a:pt x="71" y="118"/>
                </a:lnTo>
                <a:lnTo>
                  <a:pt x="72" y="117"/>
                </a:lnTo>
                <a:lnTo>
                  <a:pt x="72" y="110"/>
                </a:lnTo>
                <a:lnTo>
                  <a:pt x="73" y="110"/>
                </a:lnTo>
                <a:lnTo>
                  <a:pt x="73" y="102"/>
                </a:lnTo>
                <a:lnTo>
                  <a:pt x="75" y="101"/>
                </a:lnTo>
                <a:lnTo>
                  <a:pt x="75" y="94"/>
                </a:lnTo>
                <a:lnTo>
                  <a:pt x="76" y="94"/>
                </a:lnTo>
                <a:lnTo>
                  <a:pt x="76" y="86"/>
                </a:lnTo>
                <a:lnTo>
                  <a:pt x="77" y="85"/>
                </a:lnTo>
                <a:lnTo>
                  <a:pt x="77" y="78"/>
                </a:lnTo>
                <a:lnTo>
                  <a:pt x="78" y="77"/>
                </a:lnTo>
                <a:lnTo>
                  <a:pt x="78" y="71"/>
                </a:lnTo>
                <a:lnTo>
                  <a:pt x="79" y="70"/>
                </a:lnTo>
                <a:lnTo>
                  <a:pt x="79" y="63"/>
                </a:lnTo>
                <a:lnTo>
                  <a:pt x="81" y="62"/>
                </a:lnTo>
                <a:lnTo>
                  <a:pt x="81" y="55"/>
                </a:lnTo>
                <a:lnTo>
                  <a:pt x="82" y="55"/>
                </a:lnTo>
                <a:lnTo>
                  <a:pt x="82" y="49"/>
                </a:lnTo>
                <a:lnTo>
                  <a:pt x="83" y="48"/>
                </a:lnTo>
                <a:lnTo>
                  <a:pt x="83" y="42"/>
                </a:lnTo>
                <a:lnTo>
                  <a:pt x="84" y="41"/>
                </a:lnTo>
                <a:lnTo>
                  <a:pt x="84" y="35"/>
                </a:lnTo>
                <a:lnTo>
                  <a:pt x="85" y="34"/>
                </a:lnTo>
                <a:lnTo>
                  <a:pt x="85" y="29"/>
                </a:lnTo>
                <a:lnTo>
                  <a:pt x="87" y="29"/>
                </a:lnTo>
                <a:lnTo>
                  <a:pt x="87" y="23"/>
                </a:lnTo>
                <a:lnTo>
                  <a:pt x="88" y="23"/>
                </a:lnTo>
                <a:lnTo>
                  <a:pt x="88" y="18"/>
                </a:lnTo>
                <a:lnTo>
                  <a:pt x="89" y="18"/>
                </a:lnTo>
                <a:lnTo>
                  <a:pt x="89" y="13"/>
                </a:lnTo>
                <a:lnTo>
                  <a:pt x="90" y="13"/>
                </a:lnTo>
                <a:lnTo>
                  <a:pt x="90" y="9"/>
                </a:lnTo>
                <a:lnTo>
                  <a:pt x="91" y="9"/>
                </a:lnTo>
                <a:lnTo>
                  <a:pt x="91" y="6"/>
                </a:lnTo>
                <a:lnTo>
                  <a:pt x="93" y="5"/>
                </a:lnTo>
                <a:lnTo>
                  <a:pt x="93" y="3"/>
                </a:lnTo>
                <a:lnTo>
                  <a:pt x="94" y="2"/>
                </a:lnTo>
                <a:lnTo>
                  <a:pt x="94" y="0"/>
                </a:lnTo>
                <a:lnTo>
                  <a:pt x="95" y="0"/>
                </a:lnTo>
              </a:path>
            </a:pathLst>
          </a:custGeom>
          <a:noFill/>
          <a:ln w="635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3" name="Freeform 78"/>
          <p:cNvSpPr>
            <a:spLocks/>
          </p:cNvSpPr>
          <p:nvPr/>
        </p:nvSpPr>
        <p:spPr bwMode="auto">
          <a:xfrm>
            <a:off x="5081588" y="4468813"/>
            <a:ext cx="465137" cy="1528762"/>
          </a:xfrm>
          <a:custGeom>
            <a:avLst/>
            <a:gdLst>
              <a:gd name="T0" fmla="*/ 2147483646 w 92"/>
              <a:gd name="T1" fmla="*/ 0 h 270"/>
              <a:gd name="T2" fmla="*/ 2147483646 w 92"/>
              <a:gd name="T3" fmla="*/ 2147483646 h 270"/>
              <a:gd name="T4" fmla="*/ 2147483646 w 92"/>
              <a:gd name="T5" fmla="*/ 2147483646 h 270"/>
              <a:gd name="T6" fmla="*/ 2147483646 w 92"/>
              <a:gd name="T7" fmla="*/ 2147483646 h 270"/>
              <a:gd name="T8" fmla="*/ 2147483646 w 92"/>
              <a:gd name="T9" fmla="*/ 2147483646 h 270"/>
              <a:gd name="T10" fmla="*/ 2147483646 w 92"/>
              <a:gd name="T11" fmla="*/ 2147483646 h 270"/>
              <a:gd name="T12" fmla="*/ 2147483646 w 92"/>
              <a:gd name="T13" fmla="*/ 2147483646 h 270"/>
              <a:gd name="T14" fmla="*/ 2147483646 w 92"/>
              <a:gd name="T15" fmla="*/ 2147483646 h 270"/>
              <a:gd name="T16" fmla="*/ 2147483646 w 92"/>
              <a:gd name="T17" fmla="*/ 2147483646 h 270"/>
              <a:gd name="T18" fmla="*/ 2147483646 w 92"/>
              <a:gd name="T19" fmla="*/ 2147483646 h 270"/>
              <a:gd name="T20" fmla="*/ 2147483646 w 92"/>
              <a:gd name="T21" fmla="*/ 2147483646 h 270"/>
              <a:gd name="T22" fmla="*/ 2147483646 w 92"/>
              <a:gd name="T23" fmla="*/ 2147483646 h 270"/>
              <a:gd name="T24" fmla="*/ 2147483646 w 92"/>
              <a:gd name="T25" fmla="*/ 2147483646 h 270"/>
              <a:gd name="T26" fmla="*/ 2147483646 w 92"/>
              <a:gd name="T27" fmla="*/ 2147483646 h 270"/>
              <a:gd name="T28" fmla="*/ 2147483646 w 92"/>
              <a:gd name="T29" fmla="*/ 2147483646 h 270"/>
              <a:gd name="T30" fmla="*/ 2147483646 w 92"/>
              <a:gd name="T31" fmla="*/ 2147483646 h 270"/>
              <a:gd name="T32" fmla="*/ 2147483646 w 92"/>
              <a:gd name="T33" fmla="*/ 2147483646 h 270"/>
              <a:gd name="T34" fmla="*/ 2147483646 w 92"/>
              <a:gd name="T35" fmla="*/ 2147483646 h 270"/>
              <a:gd name="T36" fmla="*/ 2147483646 w 92"/>
              <a:gd name="T37" fmla="*/ 2147483646 h 270"/>
              <a:gd name="T38" fmla="*/ 2147483646 w 92"/>
              <a:gd name="T39" fmla="*/ 2147483646 h 270"/>
              <a:gd name="T40" fmla="*/ 2147483646 w 92"/>
              <a:gd name="T41" fmla="*/ 2147483646 h 270"/>
              <a:gd name="T42" fmla="*/ 2147483646 w 92"/>
              <a:gd name="T43" fmla="*/ 2147483646 h 270"/>
              <a:gd name="T44" fmla="*/ 2147483646 w 92"/>
              <a:gd name="T45" fmla="*/ 2147483646 h 270"/>
              <a:gd name="T46" fmla="*/ 2147483646 w 92"/>
              <a:gd name="T47" fmla="*/ 2147483646 h 270"/>
              <a:gd name="T48" fmla="*/ 2147483646 w 92"/>
              <a:gd name="T49" fmla="*/ 2147483646 h 270"/>
              <a:gd name="T50" fmla="*/ 2147483646 w 92"/>
              <a:gd name="T51" fmla="*/ 2147483646 h 270"/>
              <a:gd name="T52" fmla="*/ 2147483646 w 92"/>
              <a:gd name="T53" fmla="*/ 2147483646 h 270"/>
              <a:gd name="T54" fmla="*/ 2147483646 w 92"/>
              <a:gd name="T55" fmla="*/ 2147483646 h 270"/>
              <a:gd name="T56" fmla="*/ 2147483646 w 92"/>
              <a:gd name="T57" fmla="*/ 2147483646 h 270"/>
              <a:gd name="T58" fmla="*/ 2147483646 w 92"/>
              <a:gd name="T59" fmla="*/ 2147483646 h 270"/>
              <a:gd name="T60" fmla="*/ 2147483646 w 92"/>
              <a:gd name="T61" fmla="*/ 2147483646 h 270"/>
              <a:gd name="T62" fmla="*/ 2147483646 w 92"/>
              <a:gd name="T63" fmla="*/ 2147483646 h 270"/>
              <a:gd name="T64" fmla="*/ 2147483646 w 92"/>
              <a:gd name="T65" fmla="*/ 2147483646 h 270"/>
              <a:gd name="T66" fmla="*/ 2147483646 w 92"/>
              <a:gd name="T67" fmla="*/ 2147483646 h 270"/>
              <a:gd name="T68" fmla="*/ 2147483646 w 92"/>
              <a:gd name="T69" fmla="*/ 2147483646 h 270"/>
              <a:gd name="T70" fmla="*/ 2147483646 w 92"/>
              <a:gd name="T71" fmla="*/ 2147483646 h 270"/>
              <a:gd name="T72" fmla="*/ 2147483646 w 92"/>
              <a:gd name="T73" fmla="*/ 2147483646 h 270"/>
              <a:gd name="T74" fmla="*/ 2147483646 w 92"/>
              <a:gd name="T75" fmla="*/ 2147483646 h 270"/>
              <a:gd name="T76" fmla="*/ 2147483646 w 92"/>
              <a:gd name="T77" fmla="*/ 2147483646 h 270"/>
              <a:gd name="T78" fmla="*/ 2147483646 w 92"/>
              <a:gd name="T79" fmla="*/ 2147483646 h 270"/>
              <a:gd name="T80" fmla="*/ 2147483646 w 92"/>
              <a:gd name="T81" fmla="*/ 2147483646 h 270"/>
              <a:gd name="T82" fmla="*/ 2147483646 w 92"/>
              <a:gd name="T83" fmla="*/ 2147483646 h 2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2"/>
              <a:gd name="T127" fmla="*/ 0 h 270"/>
              <a:gd name="T128" fmla="*/ 92 w 92"/>
              <a:gd name="T129" fmla="*/ 270 h 2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2" h="270">
                <a:moveTo>
                  <a:pt x="0" y="3"/>
                </a:moveTo>
                <a:lnTo>
                  <a:pt x="0" y="1"/>
                </a:lnTo>
                <a:lnTo>
                  <a:pt x="2" y="0"/>
                </a:lnTo>
                <a:lnTo>
                  <a:pt x="4" y="0"/>
                </a:lnTo>
                <a:lnTo>
                  <a:pt x="6" y="1"/>
                </a:lnTo>
                <a:lnTo>
                  <a:pt x="6" y="2"/>
                </a:lnTo>
                <a:lnTo>
                  <a:pt x="7" y="3"/>
                </a:lnTo>
                <a:lnTo>
                  <a:pt x="7" y="4"/>
                </a:lnTo>
                <a:lnTo>
                  <a:pt x="8" y="5"/>
                </a:lnTo>
                <a:lnTo>
                  <a:pt x="8" y="7"/>
                </a:lnTo>
                <a:lnTo>
                  <a:pt x="10" y="7"/>
                </a:lnTo>
                <a:lnTo>
                  <a:pt x="10" y="10"/>
                </a:lnTo>
                <a:lnTo>
                  <a:pt x="11" y="11"/>
                </a:lnTo>
                <a:lnTo>
                  <a:pt x="11" y="14"/>
                </a:lnTo>
                <a:lnTo>
                  <a:pt x="12" y="14"/>
                </a:lnTo>
                <a:lnTo>
                  <a:pt x="12" y="18"/>
                </a:lnTo>
                <a:lnTo>
                  <a:pt x="13" y="18"/>
                </a:lnTo>
                <a:lnTo>
                  <a:pt x="13" y="23"/>
                </a:lnTo>
                <a:lnTo>
                  <a:pt x="14" y="24"/>
                </a:lnTo>
                <a:lnTo>
                  <a:pt x="14" y="29"/>
                </a:lnTo>
                <a:lnTo>
                  <a:pt x="16" y="29"/>
                </a:lnTo>
                <a:lnTo>
                  <a:pt x="16" y="35"/>
                </a:lnTo>
                <a:lnTo>
                  <a:pt x="17" y="35"/>
                </a:lnTo>
                <a:lnTo>
                  <a:pt x="17" y="40"/>
                </a:lnTo>
                <a:lnTo>
                  <a:pt x="18" y="41"/>
                </a:lnTo>
                <a:lnTo>
                  <a:pt x="18" y="47"/>
                </a:lnTo>
                <a:lnTo>
                  <a:pt x="19" y="48"/>
                </a:lnTo>
                <a:lnTo>
                  <a:pt x="19" y="54"/>
                </a:lnTo>
                <a:lnTo>
                  <a:pt x="20" y="55"/>
                </a:lnTo>
                <a:lnTo>
                  <a:pt x="20" y="61"/>
                </a:lnTo>
                <a:lnTo>
                  <a:pt x="22" y="62"/>
                </a:lnTo>
                <a:lnTo>
                  <a:pt x="22" y="69"/>
                </a:lnTo>
                <a:lnTo>
                  <a:pt x="23" y="69"/>
                </a:lnTo>
                <a:lnTo>
                  <a:pt x="23" y="76"/>
                </a:lnTo>
                <a:lnTo>
                  <a:pt x="24" y="77"/>
                </a:lnTo>
                <a:lnTo>
                  <a:pt x="24" y="84"/>
                </a:lnTo>
                <a:lnTo>
                  <a:pt x="25" y="84"/>
                </a:lnTo>
                <a:lnTo>
                  <a:pt x="25" y="92"/>
                </a:lnTo>
                <a:lnTo>
                  <a:pt x="26" y="93"/>
                </a:lnTo>
                <a:lnTo>
                  <a:pt x="26" y="100"/>
                </a:lnTo>
                <a:lnTo>
                  <a:pt x="28" y="100"/>
                </a:lnTo>
                <a:lnTo>
                  <a:pt x="28" y="108"/>
                </a:lnTo>
                <a:lnTo>
                  <a:pt x="29" y="108"/>
                </a:lnTo>
                <a:lnTo>
                  <a:pt x="29" y="116"/>
                </a:lnTo>
                <a:lnTo>
                  <a:pt x="30" y="117"/>
                </a:lnTo>
                <a:lnTo>
                  <a:pt x="30" y="124"/>
                </a:lnTo>
                <a:lnTo>
                  <a:pt x="31" y="124"/>
                </a:lnTo>
                <a:lnTo>
                  <a:pt x="31" y="132"/>
                </a:lnTo>
                <a:lnTo>
                  <a:pt x="32" y="132"/>
                </a:lnTo>
                <a:lnTo>
                  <a:pt x="32" y="140"/>
                </a:lnTo>
                <a:lnTo>
                  <a:pt x="34" y="140"/>
                </a:lnTo>
                <a:lnTo>
                  <a:pt x="34" y="147"/>
                </a:lnTo>
                <a:lnTo>
                  <a:pt x="35" y="148"/>
                </a:lnTo>
                <a:lnTo>
                  <a:pt x="35" y="155"/>
                </a:lnTo>
                <a:lnTo>
                  <a:pt x="36" y="155"/>
                </a:lnTo>
                <a:lnTo>
                  <a:pt x="36" y="162"/>
                </a:lnTo>
                <a:lnTo>
                  <a:pt x="37" y="162"/>
                </a:lnTo>
                <a:lnTo>
                  <a:pt x="37" y="169"/>
                </a:lnTo>
                <a:lnTo>
                  <a:pt x="38" y="169"/>
                </a:lnTo>
                <a:lnTo>
                  <a:pt x="38" y="176"/>
                </a:lnTo>
                <a:lnTo>
                  <a:pt x="40" y="176"/>
                </a:lnTo>
                <a:lnTo>
                  <a:pt x="40" y="183"/>
                </a:lnTo>
                <a:lnTo>
                  <a:pt x="41" y="183"/>
                </a:lnTo>
                <a:lnTo>
                  <a:pt x="41" y="189"/>
                </a:lnTo>
                <a:lnTo>
                  <a:pt x="42" y="189"/>
                </a:lnTo>
                <a:lnTo>
                  <a:pt x="42" y="195"/>
                </a:lnTo>
                <a:lnTo>
                  <a:pt x="43" y="195"/>
                </a:lnTo>
                <a:lnTo>
                  <a:pt x="43" y="201"/>
                </a:lnTo>
                <a:lnTo>
                  <a:pt x="44" y="201"/>
                </a:lnTo>
                <a:lnTo>
                  <a:pt x="44" y="206"/>
                </a:lnTo>
                <a:lnTo>
                  <a:pt x="46" y="206"/>
                </a:lnTo>
                <a:lnTo>
                  <a:pt x="46" y="211"/>
                </a:lnTo>
                <a:lnTo>
                  <a:pt x="47" y="212"/>
                </a:lnTo>
                <a:lnTo>
                  <a:pt x="47" y="216"/>
                </a:lnTo>
                <a:lnTo>
                  <a:pt x="48" y="217"/>
                </a:lnTo>
                <a:lnTo>
                  <a:pt x="48" y="221"/>
                </a:lnTo>
                <a:lnTo>
                  <a:pt x="49" y="221"/>
                </a:lnTo>
                <a:lnTo>
                  <a:pt x="49" y="225"/>
                </a:lnTo>
                <a:lnTo>
                  <a:pt x="50" y="225"/>
                </a:lnTo>
                <a:lnTo>
                  <a:pt x="50" y="229"/>
                </a:lnTo>
                <a:lnTo>
                  <a:pt x="52" y="229"/>
                </a:lnTo>
                <a:lnTo>
                  <a:pt x="52" y="233"/>
                </a:lnTo>
                <a:lnTo>
                  <a:pt x="53" y="233"/>
                </a:lnTo>
                <a:lnTo>
                  <a:pt x="53" y="236"/>
                </a:lnTo>
                <a:lnTo>
                  <a:pt x="54" y="237"/>
                </a:lnTo>
                <a:lnTo>
                  <a:pt x="54" y="240"/>
                </a:lnTo>
                <a:lnTo>
                  <a:pt x="55" y="240"/>
                </a:lnTo>
                <a:lnTo>
                  <a:pt x="55" y="243"/>
                </a:lnTo>
                <a:lnTo>
                  <a:pt x="56" y="243"/>
                </a:lnTo>
                <a:lnTo>
                  <a:pt x="56" y="246"/>
                </a:lnTo>
                <a:lnTo>
                  <a:pt x="58" y="246"/>
                </a:lnTo>
                <a:lnTo>
                  <a:pt x="58" y="248"/>
                </a:lnTo>
                <a:lnTo>
                  <a:pt x="59" y="248"/>
                </a:lnTo>
                <a:lnTo>
                  <a:pt x="59" y="250"/>
                </a:lnTo>
                <a:lnTo>
                  <a:pt x="60" y="251"/>
                </a:lnTo>
                <a:lnTo>
                  <a:pt x="60" y="252"/>
                </a:lnTo>
                <a:lnTo>
                  <a:pt x="61" y="253"/>
                </a:lnTo>
                <a:lnTo>
                  <a:pt x="61" y="254"/>
                </a:lnTo>
                <a:lnTo>
                  <a:pt x="62" y="255"/>
                </a:lnTo>
                <a:lnTo>
                  <a:pt x="62" y="256"/>
                </a:lnTo>
                <a:lnTo>
                  <a:pt x="64" y="257"/>
                </a:lnTo>
                <a:lnTo>
                  <a:pt x="64" y="258"/>
                </a:lnTo>
                <a:lnTo>
                  <a:pt x="65" y="258"/>
                </a:lnTo>
                <a:lnTo>
                  <a:pt x="65" y="259"/>
                </a:lnTo>
                <a:lnTo>
                  <a:pt x="67" y="260"/>
                </a:lnTo>
                <a:lnTo>
                  <a:pt x="67" y="262"/>
                </a:lnTo>
                <a:lnTo>
                  <a:pt x="70" y="263"/>
                </a:lnTo>
                <a:lnTo>
                  <a:pt x="70" y="264"/>
                </a:lnTo>
                <a:lnTo>
                  <a:pt x="72" y="265"/>
                </a:lnTo>
                <a:lnTo>
                  <a:pt x="73" y="266"/>
                </a:lnTo>
                <a:lnTo>
                  <a:pt x="76" y="267"/>
                </a:lnTo>
                <a:lnTo>
                  <a:pt x="77" y="267"/>
                </a:lnTo>
                <a:lnTo>
                  <a:pt x="78" y="267"/>
                </a:lnTo>
                <a:lnTo>
                  <a:pt x="79" y="268"/>
                </a:lnTo>
                <a:lnTo>
                  <a:pt x="80" y="268"/>
                </a:lnTo>
                <a:lnTo>
                  <a:pt x="82" y="268"/>
                </a:lnTo>
                <a:lnTo>
                  <a:pt x="83" y="269"/>
                </a:lnTo>
                <a:lnTo>
                  <a:pt x="84" y="269"/>
                </a:lnTo>
                <a:lnTo>
                  <a:pt x="85" y="269"/>
                </a:lnTo>
                <a:lnTo>
                  <a:pt x="86" y="269"/>
                </a:lnTo>
                <a:lnTo>
                  <a:pt x="88" y="269"/>
                </a:lnTo>
                <a:lnTo>
                  <a:pt x="89" y="269"/>
                </a:lnTo>
                <a:lnTo>
                  <a:pt x="90" y="269"/>
                </a:lnTo>
                <a:lnTo>
                  <a:pt x="91" y="270"/>
                </a:lnTo>
                <a:lnTo>
                  <a:pt x="92" y="270"/>
                </a:lnTo>
              </a:path>
            </a:pathLst>
          </a:custGeom>
          <a:noFill/>
          <a:ln w="635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4" name="Freeform 79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5" name="Freeform 80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6" name="Freeform 81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7" name="Freeform 82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8" name="Freeform 83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299" name="Freeform 86"/>
          <p:cNvSpPr>
            <a:spLocks/>
          </p:cNvSpPr>
          <p:nvPr/>
        </p:nvSpPr>
        <p:spPr bwMode="auto">
          <a:xfrm>
            <a:off x="2333625" y="4311650"/>
            <a:ext cx="474663" cy="1685925"/>
          </a:xfrm>
          <a:custGeom>
            <a:avLst/>
            <a:gdLst>
              <a:gd name="T0" fmla="*/ 2147483646 w 94"/>
              <a:gd name="T1" fmla="*/ 2147483646 h 298"/>
              <a:gd name="T2" fmla="*/ 2147483646 w 94"/>
              <a:gd name="T3" fmla="*/ 2147483646 h 298"/>
              <a:gd name="T4" fmla="*/ 2147483646 w 94"/>
              <a:gd name="T5" fmla="*/ 2147483646 h 298"/>
              <a:gd name="T6" fmla="*/ 2147483646 w 94"/>
              <a:gd name="T7" fmla="*/ 2147483646 h 298"/>
              <a:gd name="T8" fmla="*/ 2147483646 w 94"/>
              <a:gd name="T9" fmla="*/ 2147483646 h 298"/>
              <a:gd name="T10" fmla="*/ 2147483646 w 94"/>
              <a:gd name="T11" fmla="*/ 2147483646 h 298"/>
              <a:gd name="T12" fmla="*/ 2147483646 w 94"/>
              <a:gd name="T13" fmla="*/ 2147483646 h 298"/>
              <a:gd name="T14" fmla="*/ 2147483646 w 94"/>
              <a:gd name="T15" fmla="*/ 2147483646 h 298"/>
              <a:gd name="T16" fmla="*/ 2147483646 w 94"/>
              <a:gd name="T17" fmla="*/ 2147483646 h 298"/>
              <a:gd name="T18" fmla="*/ 2147483646 w 94"/>
              <a:gd name="T19" fmla="*/ 2147483646 h 298"/>
              <a:gd name="T20" fmla="*/ 2147483646 w 94"/>
              <a:gd name="T21" fmla="*/ 2147483646 h 298"/>
              <a:gd name="T22" fmla="*/ 2147483646 w 94"/>
              <a:gd name="T23" fmla="*/ 2147483646 h 298"/>
              <a:gd name="T24" fmla="*/ 2147483646 w 94"/>
              <a:gd name="T25" fmla="*/ 2147483646 h 298"/>
              <a:gd name="T26" fmla="*/ 2147483646 w 94"/>
              <a:gd name="T27" fmla="*/ 2147483646 h 298"/>
              <a:gd name="T28" fmla="*/ 2147483646 w 94"/>
              <a:gd name="T29" fmla="*/ 2147483646 h 298"/>
              <a:gd name="T30" fmla="*/ 2147483646 w 94"/>
              <a:gd name="T31" fmla="*/ 2147483646 h 298"/>
              <a:gd name="T32" fmla="*/ 2147483646 w 94"/>
              <a:gd name="T33" fmla="*/ 2147483646 h 298"/>
              <a:gd name="T34" fmla="*/ 2147483646 w 94"/>
              <a:gd name="T35" fmla="*/ 2147483646 h 298"/>
              <a:gd name="T36" fmla="*/ 2147483646 w 94"/>
              <a:gd name="T37" fmla="*/ 2147483646 h 298"/>
              <a:gd name="T38" fmla="*/ 2147483646 w 94"/>
              <a:gd name="T39" fmla="*/ 2147483646 h 298"/>
              <a:gd name="T40" fmla="*/ 2147483646 w 94"/>
              <a:gd name="T41" fmla="*/ 2147483646 h 298"/>
              <a:gd name="T42" fmla="*/ 2147483646 w 94"/>
              <a:gd name="T43" fmla="*/ 2147483646 h 298"/>
              <a:gd name="T44" fmla="*/ 2147483646 w 94"/>
              <a:gd name="T45" fmla="*/ 2147483646 h 298"/>
              <a:gd name="T46" fmla="*/ 2147483646 w 94"/>
              <a:gd name="T47" fmla="*/ 2147483646 h 298"/>
              <a:gd name="T48" fmla="*/ 2147483646 w 94"/>
              <a:gd name="T49" fmla="*/ 2147483646 h 298"/>
              <a:gd name="T50" fmla="*/ 2147483646 w 94"/>
              <a:gd name="T51" fmla="*/ 2147483646 h 298"/>
              <a:gd name="T52" fmla="*/ 2147483646 w 94"/>
              <a:gd name="T53" fmla="*/ 2147483646 h 298"/>
              <a:gd name="T54" fmla="*/ 2147483646 w 94"/>
              <a:gd name="T55" fmla="*/ 2147483646 h 298"/>
              <a:gd name="T56" fmla="*/ 2147483646 w 94"/>
              <a:gd name="T57" fmla="*/ 2147483646 h 298"/>
              <a:gd name="T58" fmla="*/ 2147483646 w 94"/>
              <a:gd name="T59" fmla="*/ 2147483646 h 298"/>
              <a:gd name="T60" fmla="*/ 2147483646 w 94"/>
              <a:gd name="T61" fmla="*/ 2147483646 h 298"/>
              <a:gd name="T62" fmla="*/ 2147483646 w 94"/>
              <a:gd name="T63" fmla="*/ 2147483646 h 298"/>
              <a:gd name="T64" fmla="*/ 2147483646 w 94"/>
              <a:gd name="T65" fmla="*/ 2147483646 h 298"/>
              <a:gd name="T66" fmla="*/ 2147483646 w 94"/>
              <a:gd name="T67" fmla="*/ 2147483646 h 298"/>
              <a:gd name="T68" fmla="*/ 2147483646 w 94"/>
              <a:gd name="T69" fmla="*/ 2147483646 h 298"/>
              <a:gd name="T70" fmla="*/ 2147483646 w 94"/>
              <a:gd name="T71" fmla="*/ 2147483646 h 298"/>
              <a:gd name="T72" fmla="*/ 2147483646 w 94"/>
              <a:gd name="T73" fmla="*/ 2147483646 h 298"/>
              <a:gd name="T74" fmla="*/ 2147483646 w 94"/>
              <a:gd name="T75" fmla="*/ 2147483646 h 298"/>
              <a:gd name="T76" fmla="*/ 2147483646 w 94"/>
              <a:gd name="T77" fmla="*/ 2147483646 h 298"/>
              <a:gd name="T78" fmla="*/ 2147483646 w 94"/>
              <a:gd name="T79" fmla="*/ 2147483646 h 298"/>
              <a:gd name="T80" fmla="*/ 2147483646 w 94"/>
              <a:gd name="T81" fmla="*/ 2147483646 h 298"/>
              <a:gd name="T82" fmla="*/ 2147483646 w 94"/>
              <a:gd name="T83" fmla="*/ 2147483646 h 2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4"/>
              <a:gd name="T127" fmla="*/ 0 h 298"/>
              <a:gd name="T128" fmla="*/ 94 w 94"/>
              <a:gd name="T129" fmla="*/ 298 h 29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4" h="298">
                <a:moveTo>
                  <a:pt x="0" y="298"/>
                </a:moveTo>
                <a:lnTo>
                  <a:pt x="2" y="298"/>
                </a:lnTo>
                <a:lnTo>
                  <a:pt x="3" y="298"/>
                </a:lnTo>
                <a:lnTo>
                  <a:pt x="4" y="298"/>
                </a:lnTo>
                <a:lnTo>
                  <a:pt x="5" y="298"/>
                </a:lnTo>
                <a:lnTo>
                  <a:pt x="6" y="298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4" y="297"/>
                </a:lnTo>
                <a:lnTo>
                  <a:pt x="15" y="297"/>
                </a:lnTo>
                <a:lnTo>
                  <a:pt x="16" y="297"/>
                </a:lnTo>
                <a:lnTo>
                  <a:pt x="17" y="296"/>
                </a:lnTo>
                <a:lnTo>
                  <a:pt x="18" y="296"/>
                </a:lnTo>
                <a:lnTo>
                  <a:pt x="20" y="296"/>
                </a:lnTo>
                <a:lnTo>
                  <a:pt x="21" y="295"/>
                </a:lnTo>
                <a:lnTo>
                  <a:pt x="22" y="295"/>
                </a:lnTo>
                <a:lnTo>
                  <a:pt x="23" y="295"/>
                </a:lnTo>
                <a:lnTo>
                  <a:pt x="24" y="294"/>
                </a:lnTo>
                <a:lnTo>
                  <a:pt x="27" y="293"/>
                </a:lnTo>
                <a:lnTo>
                  <a:pt x="27" y="292"/>
                </a:lnTo>
                <a:lnTo>
                  <a:pt x="29" y="291"/>
                </a:lnTo>
                <a:lnTo>
                  <a:pt x="29" y="290"/>
                </a:lnTo>
                <a:lnTo>
                  <a:pt x="32" y="289"/>
                </a:lnTo>
                <a:lnTo>
                  <a:pt x="32" y="288"/>
                </a:lnTo>
                <a:lnTo>
                  <a:pt x="33" y="287"/>
                </a:lnTo>
                <a:lnTo>
                  <a:pt x="33" y="286"/>
                </a:lnTo>
                <a:lnTo>
                  <a:pt x="34" y="285"/>
                </a:lnTo>
                <a:lnTo>
                  <a:pt x="34" y="284"/>
                </a:lnTo>
                <a:lnTo>
                  <a:pt x="35" y="284"/>
                </a:lnTo>
                <a:lnTo>
                  <a:pt x="35" y="282"/>
                </a:lnTo>
                <a:lnTo>
                  <a:pt x="36" y="282"/>
                </a:lnTo>
                <a:lnTo>
                  <a:pt x="36" y="280"/>
                </a:lnTo>
                <a:lnTo>
                  <a:pt x="38" y="279"/>
                </a:lnTo>
                <a:lnTo>
                  <a:pt x="38" y="277"/>
                </a:lnTo>
                <a:lnTo>
                  <a:pt x="39" y="277"/>
                </a:lnTo>
                <a:lnTo>
                  <a:pt x="39" y="275"/>
                </a:lnTo>
                <a:lnTo>
                  <a:pt x="40" y="274"/>
                </a:lnTo>
                <a:lnTo>
                  <a:pt x="40" y="272"/>
                </a:lnTo>
                <a:lnTo>
                  <a:pt x="41" y="272"/>
                </a:lnTo>
                <a:lnTo>
                  <a:pt x="41" y="269"/>
                </a:lnTo>
                <a:lnTo>
                  <a:pt x="42" y="268"/>
                </a:lnTo>
                <a:lnTo>
                  <a:pt x="42" y="265"/>
                </a:lnTo>
                <a:lnTo>
                  <a:pt x="44" y="265"/>
                </a:lnTo>
                <a:lnTo>
                  <a:pt x="44" y="261"/>
                </a:lnTo>
                <a:lnTo>
                  <a:pt x="45" y="261"/>
                </a:lnTo>
                <a:lnTo>
                  <a:pt x="45" y="257"/>
                </a:lnTo>
                <a:lnTo>
                  <a:pt x="46" y="256"/>
                </a:lnTo>
                <a:lnTo>
                  <a:pt x="46" y="253"/>
                </a:lnTo>
                <a:lnTo>
                  <a:pt x="47" y="252"/>
                </a:lnTo>
                <a:lnTo>
                  <a:pt x="47" y="248"/>
                </a:lnTo>
                <a:lnTo>
                  <a:pt x="48" y="247"/>
                </a:lnTo>
                <a:lnTo>
                  <a:pt x="48" y="242"/>
                </a:lnTo>
                <a:lnTo>
                  <a:pt x="50" y="242"/>
                </a:lnTo>
                <a:lnTo>
                  <a:pt x="50" y="236"/>
                </a:lnTo>
                <a:lnTo>
                  <a:pt x="51" y="236"/>
                </a:lnTo>
                <a:lnTo>
                  <a:pt x="51" y="231"/>
                </a:lnTo>
                <a:lnTo>
                  <a:pt x="52" y="230"/>
                </a:lnTo>
                <a:lnTo>
                  <a:pt x="52" y="224"/>
                </a:lnTo>
                <a:lnTo>
                  <a:pt x="53" y="224"/>
                </a:lnTo>
                <a:lnTo>
                  <a:pt x="53" y="217"/>
                </a:lnTo>
                <a:lnTo>
                  <a:pt x="54" y="217"/>
                </a:lnTo>
                <a:lnTo>
                  <a:pt x="54" y="210"/>
                </a:lnTo>
                <a:lnTo>
                  <a:pt x="56" y="210"/>
                </a:lnTo>
                <a:lnTo>
                  <a:pt x="56" y="203"/>
                </a:lnTo>
                <a:lnTo>
                  <a:pt x="57" y="202"/>
                </a:lnTo>
                <a:lnTo>
                  <a:pt x="57" y="194"/>
                </a:lnTo>
                <a:lnTo>
                  <a:pt x="58" y="194"/>
                </a:lnTo>
                <a:lnTo>
                  <a:pt x="58" y="186"/>
                </a:lnTo>
                <a:lnTo>
                  <a:pt x="59" y="186"/>
                </a:lnTo>
                <a:lnTo>
                  <a:pt x="59" y="178"/>
                </a:lnTo>
                <a:lnTo>
                  <a:pt x="60" y="177"/>
                </a:lnTo>
                <a:lnTo>
                  <a:pt x="60" y="169"/>
                </a:lnTo>
                <a:lnTo>
                  <a:pt x="62" y="169"/>
                </a:lnTo>
                <a:lnTo>
                  <a:pt x="62" y="160"/>
                </a:lnTo>
                <a:lnTo>
                  <a:pt x="63" y="159"/>
                </a:lnTo>
                <a:lnTo>
                  <a:pt x="63" y="150"/>
                </a:lnTo>
                <a:lnTo>
                  <a:pt x="64" y="150"/>
                </a:lnTo>
                <a:lnTo>
                  <a:pt x="64" y="141"/>
                </a:lnTo>
                <a:lnTo>
                  <a:pt x="65" y="141"/>
                </a:lnTo>
                <a:lnTo>
                  <a:pt x="65" y="131"/>
                </a:lnTo>
                <a:lnTo>
                  <a:pt x="66" y="131"/>
                </a:lnTo>
                <a:lnTo>
                  <a:pt x="66" y="122"/>
                </a:lnTo>
                <a:lnTo>
                  <a:pt x="68" y="121"/>
                </a:lnTo>
                <a:lnTo>
                  <a:pt x="68" y="112"/>
                </a:lnTo>
                <a:lnTo>
                  <a:pt x="69" y="111"/>
                </a:lnTo>
                <a:lnTo>
                  <a:pt x="69" y="102"/>
                </a:lnTo>
                <a:lnTo>
                  <a:pt x="70" y="102"/>
                </a:lnTo>
                <a:lnTo>
                  <a:pt x="70" y="93"/>
                </a:lnTo>
                <a:lnTo>
                  <a:pt x="71" y="92"/>
                </a:lnTo>
                <a:lnTo>
                  <a:pt x="71" y="84"/>
                </a:lnTo>
                <a:lnTo>
                  <a:pt x="72" y="83"/>
                </a:lnTo>
                <a:lnTo>
                  <a:pt x="72" y="74"/>
                </a:lnTo>
                <a:lnTo>
                  <a:pt x="74" y="74"/>
                </a:lnTo>
                <a:lnTo>
                  <a:pt x="74" y="65"/>
                </a:lnTo>
                <a:lnTo>
                  <a:pt x="75" y="64"/>
                </a:lnTo>
                <a:lnTo>
                  <a:pt x="75" y="57"/>
                </a:lnTo>
                <a:lnTo>
                  <a:pt x="76" y="56"/>
                </a:lnTo>
                <a:lnTo>
                  <a:pt x="76" y="48"/>
                </a:lnTo>
                <a:lnTo>
                  <a:pt x="77" y="48"/>
                </a:lnTo>
                <a:lnTo>
                  <a:pt x="77" y="41"/>
                </a:lnTo>
                <a:lnTo>
                  <a:pt x="78" y="41"/>
                </a:lnTo>
                <a:lnTo>
                  <a:pt x="78" y="34"/>
                </a:lnTo>
                <a:lnTo>
                  <a:pt x="80" y="33"/>
                </a:lnTo>
                <a:lnTo>
                  <a:pt x="80" y="27"/>
                </a:lnTo>
                <a:lnTo>
                  <a:pt x="81" y="26"/>
                </a:lnTo>
                <a:lnTo>
                  <a:pt x="81" y="21"/>
                </a:lnTo>
                <a:lnTo>
                  <a:pt x="82" y="21"/>
                </a:lnTo>
                <a:lnTo>
                  <a:pt x="82" y="16"/>
                </a:lnTo>
                <a:lnTo>
                  <a:pt x="83" y="15"/>
                </a:lnTo>
                <a:lnTo>
                  <a:pt x="83" y="11"/>
                </a:lnTo>
                <a:lnTo>
                  <a:pt x="84" y="11"/>
                </a:lnTo>
                <a:lnTo>
                  <a:pt x="84" y="7"/>
                </a:lnTo>
                <a:lnTo>
                  <a:pt x="86" y="7"/>
                </a:lnTo>
                <a:lnTo>
                  <a:pt x="86" y="4"/>
                </a:lnTo>
                <a:lnTo>
                  <a:pt x="87" y="4"/>
                </a:lnTo>
                <a:lnTo>
                  <a:pt x="87" y="2"/>
                </a:lnTo>
                <a:lnTo>
                  <a:pt x="88" y="2"/>
                </a:lnTo>
                <a:lnTo>
                  <a:pt x="88" y="1"/>
                </a:lnTo>
                <a:lnTo>
                  <a:pt x="89" y="0"/>
                </a:lnTo>
                <a:lnTo>
                  <a:pt x="90" y="1"/>
                </a:lnTo>
                <a:lnTo>
                  <a:pt x="92" y="1"/>
                </a:lnTo>
                <a:lnTo>
                  <a:pt x="92" y="2"/>
                </a:lnTo>
                <a:lnTo>
                  <a:pt x="93" y="3"/>
                </a:lnTo>
                <a:lnTo>
                  <a:pt x="93" y="4"/>
                </a:lnTo>
                <a:lnTo>
                  <a:pt x="94" y="5"/>
                </a:lnTo>
              </a:path>
            </a:pathLst>
          </a:custGeom>
          <a:noFill/>
          <a:ln w="6350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0" name="Freeform 87"/>
          <p:cNvSpPr>
            <a:spLocks/>
          </p:cNvSpPr>
          <p:nvPr/>
        </p:nvSpPr>
        <p:spPr bwMode="auto">
          <a:xfrm>
            <a:off x="2808288" y="4338638"/>
            <a:ext cx="430212" cy="1658937"/>
          </a:xfrm>
          <a:custGeom>
            <a:avLst/>
            <a:gdLst>
              <a:gd name="T0" fmla="*/ 0 w 85"/>
              <a:gd name="T1" fmla="*/ 2147483646 h 293"/>
              <a:gd name="T2" fmla="*/ 2147483646 w 85"/>
              <a:gd name="T3" fmla="*/ 2147483646 h 293"/>
              <a:gd name="T4" fmla="*/ 2147483646 w 85"/>
              <a:gd name="T5" fmla="*/ 2147483646 h 293"/>
              <a:gd name="T6" fmla="*/ 2147483646 w 85"/>
              <a:gd name="T7" fmla="*/ 2147483646 h 293"/>
              <a:gd name="T8" fmla="*/ 2147483646 w 85"/>
              <a:gd name="T9" fmla="*/ 2147483646 h 293"/>
              <a:gd name="T10" fmla="*/ 2147483646 w 85"/>
              <a:gd name="T11" fmla="*/ 2147483646 h 293"/>
              <a:gd name="T12" fmla="*/ 2147483646 w 85"/>
              <a:gd name="T13" fmla="*/ 2147483646 h 293"/>
              <a:gd name="T14" fmla="*/ 2147483646 w 85"/>
              <a:gd name="T15" fmla="*/ 2147483646 h 293"/>
              <a:gd name="T16" fmla="*/ 2147483646 w 85"/>
              <a:gd name="T17" fmla="*/ 2147483646 h 293"/>
              <a:gd name="T18" fmla="*/ 2147483646 w 85"/>
              <a:gd name="T19" fmla="*/ 2147483646 h 293"/>
              <a:gd name="T20" fmla="*/ 2147483646 w 85"/>
              <a:gd name="T21" fmla="*/ 2147483646 h 293"/>
              <a:gd name="T22" fmla="*/ 2147483646 w 85"/>
              <a:gd name="T23" fmla="*/ 2147483646 h 293"/>
              <a:gd name="T24" fmla="*/ 2147483646 w 85"/>
              <a:gd name="T25" fmla="*/ 2147483646 h 293"/>
              <a:gd name="T26" fmla="*/ 2147483646 w 85"/>
              <a:gd name="T27" fmla="*/ 2147483646 h 293"/>
              <a:gd name="T28" fmla="*/ 2147483646 w 85"/>
              <a:gd name="T29" fmla="*/ 2147483646 h 293"/>
              <a:gd name="T30" fmla="*/ 2147483646 w 85"/>
              <a:gd name="T31" fmla="*/ 2147483646 h 293"/>
              <a:gd name="T32" fmla="*/ 2147483646 w 85"/>
              <a:gd name="T33" fmla="*/ 2147483646 h 293"/>
              <a:gd name="T34" fmla="*/ 2147483646 w 85"/>
              <a:gd name="T35" fmla="*/ 2147483646 h 293"/>
              <a:gd name="T36" fmla="*/ 2147483646 w 85"/>
              <a:gd name="T37" fmla="*/ 2147483646 h 293"/>
              <a:gd name="T38" fmla="*/ 2147483646 w 85"/>
              <a:gd name="T39" fmla="*/ 2147483646 h 293"/>
              <a:gd name="T40" fmla="*/ 2147483646 w 85"/>
              <a:gd name="T41" fmla="*/ 2147483646 h 293"/>
              <a:gd name="T42" fmla="*/ 2147483646 w 85"/>
              <a:gd name="T43" fmla="*/ 2147483646 h 293"/>
              <a:gd name="T44" fmla="*/ 2147483646 w 85"/>
              <a:gd name="T45" fmla="*/ 2147483646 h 293"/>
              <a:gd name="T46" fmla="*/ 2147483646 w 85"/>
              <a:gd name="T47" fmla="*/ 2147483646 h 293"/>
              <a:gd name="T48" fmla="*/ 2147483646 w 85"/>
              <a:gd name="T49" fmla="*/ 2147483646 h 293"/>
              <a:gd name="T50" fmla="*/ 2147483646 w 85"/>
              <a:gd name="T51" fmla="*/ 2147483646 h 293"/>
              <a:gd name="T52" fmla="*/ 2147483646 w 85"/>
              <a:gd name="T53" fmla="*/ 2147483646 h 293"/>
              <a:gd name="T54" fmla="*/ 2147483646 w 85"/>
              <a:gd name="T55" fmla="*/ 2147483646 h 293"/>
              <a:gd name="T56" fmla="*/ 2147483646 w 85"/>
              <a:gd name="T57" fmla="*/ 2147483646 h 293"/>
              <a:gd name="T58" fmla="*/ 2147483646 w 85"/>
              <a:gd name="T59" fmla="*/ 2147483646 h 293"/>
              <a:gd name="T60" fmla="*/ 2147483646 w 85"/>
              <a:gd name="T61" fmla="*/ 2147483646 h 293"/>
              <a:gd name="T62" fmla="*/ 2147483646 w 85"/>
              <a:gd name="T63" fmla="*/ 2147483646 h 293"/>
              <a:gd name="T64" fmla="*/ 2147483646 w 85"/>
              <a:gd name="T65" fmla="*/ 2147483646 h 293"/>
              <a:gd name="T66" fmla="*/ 2147483646 w 85"/>
              <a:gd name="T67" fmla="*/ 2147483646 h 293"/>
              <a:gd name="T68" fmla="*/ 2147483646 w 85"/>
              <a:gd name="T69" fmla="*/ 2147483646 h 293"/>
              <a:gd name="T70" fmla="*/ 2147483646 w 85"/>
              <a:gd name="T71" fmla="*/ 2147483646 h 293"/>
              <a:gd name="T72" fmla="*/ 2147483646 w 85"/>
              <a:gd name="T73" fmla="*/ 2147483646 h 293"/>
              <a:gd name="T74" fmla="*/ 2147483646 w 85"/>
              <a:gd name="T75" fmla="*/ 2147483646 h 293"/>
              <a:gd name="T76" fmla="*/ 2147483646 w 85"/>
              <a:gd name="T77" fmla="*/ 2147483646 h 293"/>
              <a:gd name="T78" fmla="*/ 2147483646 w 85"/>
              <a:gd name="T79" fmla="*/ 2147483646 h 293"/>
              <a:gd name="T80" fmla="*/ 2147483646 w 85"/>
              <a:gd name="T81" fmla="*/ 2147483646 h 293"/>
              <a:gd name="T82" fmla="*/ 2147483646 w 85"/>
              <a:gd name="T83" fmla="*/ 2147483646 h 293"/>
              <a:gd name="T84" fmla="*/ 2147483646 w 85"/>
              <a:gd name="T85" fmla="*/ 2147483646 h 293"/>
              <a:gd name="T86" fmla="*/ 2147483646 w 85"/>
              <a:gd name="T87" fmla="*/ 2147483646 h 293"/>
              <a:gd name="T88" fmla="*/ 2147483646 w 85"/>
              <a:gd name="T89" fmla="*/ 2147483646 h 293"/>
              <a:gd name="T90" fmla="*/ 2147483646 w 85"/>
              <a:gd name="T91" fmla="*/ 2147483646 h 293"/>
              <a:gd name="T92" fmla="*/ 2147483646 w 85"/>
              <a:gd name="T93" fmla="*/ 2147483646 h 293"/>
              <a:gd name="T94" fmla="*/ 2147483646 w 85"/>
              <a:gd name="T95" fmla="*/ 2147483646 h 293"/>
              <a:gd name="T96" fmla="*/ 2147483646 w 85"/>
              <a:gd name="T97" fmla="*/ 2147483646 h 293"/>
              <a:gd name="T98" fmla="*/ 2147483646 w 85"/>
              <a:gd name="T99" fmla="*/ 2147483646 h 293"/>
              <a:gd name="T100" fmla="*/ 2147483646 w 85"/>
              <a:gd name="T101" fmla="*/ 2147483646 h 293"/>
              <a:gd name="T102" fmla="*/ 2147483646 w 85"/>
              <a:gd name="T103" fmla="*/ 2147483646 h 293"/>
              <a:gd name="T104" fmla="*/ 2147483646 w 85"/>
              <a:gd name="T105" fmla="*/ 2147483646 h 293"/>
              <a:gd name="T106" fmla="*/ 2147483646 w 85"/>
              <a:gd name="T107" fmla="*/ 2147483646 h 293"/>
              <a:gd name="T108" fmla="*/ 2147483646 w 85"/>
              <a:gd name="T109" fmla="*/ 2147483646 h 293"/>
              <a:gd name="T110" fmla="*/ 2147483646 w 85"/>
              <a:gd name="T111" fmla="*/ 2147483646 h 293"/>
              <a:gd name="T112" fmla="*/ 2147483646 w 85"/>
              <a:gd name="T113" fmla="*/ 2147483646 h 293"/>
              <a:gd name="T114" fmla="*/ 2147483646 w 85"/>
              <a:gd name="T115" fmla="*/ 2147483646 h 293"/>
              <a:gd name="T116" fmla="*/ 2147483646 w 85"/>
              <a:gd name="T117" fmla="*/ 2147483646 h 29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5"/>
              <a:gd name="T178" fmla="*/ 0 h 293"/>
              <a:gd name="T179" fmla="*/ 85 w 85"/>
              <a:gd name="T180" fmla="*/ 293 h 29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5" h="293">
                <a:moveTo>
                  <a:pt x="0" y="0"/>
                </a:moveTo>
                <a:lnTo>
                  <a:pt x="0" y="2"/>
                </a:lnTo>
                <a:lnTo>
                  <a:pt x="1" y="3"/>
                </a:lnTo>
                <a:lnTo>
                  <a:pt x="1" y="6"/>
                </a:lnTo>
                <a:lnTo>
                  <a:pt x="2" y="7"/>
                </a:lnTo>
                <a:lnTo>
                  <a:pt x="2" y="11"/>
                </a:lnTo>
                <a:lnTo>
                  <a:pt x="4" y="11"/>
                </a:lnTo>
                <a:lnTo>
                  <a:pt x="4" y="16"/>
                </a:lnTo>
                <a:lnTo>
                  <a:pt x="5" y="16"/>
                </a:lnTo>
                <a:lnTo>
                  <a:pt x="5" y="22"/>
                </a:lnTo>
                <a:lnTo>
                  <a:pt x="6" y="22"/>
                </a:lnTo>
                <a:lnTo>
                  <a:pt x="6" y="29"/>
                </a:lnTo>
                <a:lnTo>
                  <a:pt x="7" y="29"/>
                </a:lnTo>
                <a:lnTo>
                  <a:pt x="7" y="36"/>
                </a:lnTo>
                <a:lnTo>
                  <a:pt x="8" y="36"/>
                </a:lnTo>
                <a:lnTo>
                  <a:pt x="8" y="43"/>
                </a:lnTo>
                <a:lnTo>
                  <a:pt x="10" y="44"/>
                </a:lnTo>
                <a:lnTo>
                  <a:pt x="10" y="52"/>
                </a:lnTo>
                <a:lnTo>
                  <a:pt x="11" y="52"/>
                </a:lnTo>
                <a:lnTo>
                  <a:pt x="11" y="60"/>
                </a:lnTo>
                <a:lnTo>
                  <a:pt x="12" y="60"/>
                </a:lnTo>
                <a:lnTo>
                  <a:pt x="12" y="69"/>
                </a:lnTo>
                <a:lnTo>
                  <a:pt x="13" y="69"/>
                </a:lnTo>
                <a:lnTo>
                  <a:pt x="13" y="78"/>
                </a:lnTo>
                <a:lnTo>
                  <a:pt x="14" y="79"/>
                </a:lnTo>
                <a:lnTo>
                  <a:pt x="14" y="88"/>
                </a:lnTo>
                <a:lnTo>
                  <a:pt x="16" y="88"/>
                </a:lnTo>
                <a:lnTo>
                  <a:pt x="16" y="97"/>
                </a:lnTo>
                <a:lnTo>
                  <a:pt x="17" y="98"/>
                </a:lnTo>
                <a:lnTo>
                  <a:pt x="17" y="107"/>
                </a:lnTo>
                <a:lnTo>
                  <a:pt x="18" y="107"/>
                </a:lnTo>
                <a:lnTo>
                  <a:pt x="18" y="117"/>
                </a:lnTo>
                <a:lnTo>
                  <a:pt x="19" y="117"/>
                </a:lnTo>
                <a:lnTo>
                  <a:pt x="19" y="126"/>
                </a:lnTo>
                <a:lnTo>
                  <a:pt x="20" y="127"/>
                </a:lnTo>
                <a:lnTo>
                  <a:pt x="20" y="136"/>
                </a:lnTo>
                <a:lnTo>
                  <a:pt x="22" y="136"/>
                </a:lnTo>
                <a:lnTo>
                  <a:pt x="22" y="145"/>
                </a:lnTo>
                <a:lnTo>
                  <a:pt x="23" y="146"/>
                </a:lnTo>
                <a:lnTo>
                  <a:pt x="23" y="155"/>
                </a:lnTo>
                <a:lnTo>
                  <a:pt x="24" y="155"/>
                </a:lnTo>
                <a:lnTo>
                  <a:pt x="24" y="164"/>
                </a:lnTo>
                <a:lnTo>
                  <a:pt x="25" y="164"/>
                </a:lnTo>
                <a:lnTo>
                  <a:pt x="25" y="173"/>
                </a:lnTo>
                <a:lnTo>
                  <a:pt x="26" y="173"/>
                </a:lnTo>
                <a:lnTo>
                  <a:pt x="26" y="181"/>
                </a:lnTo>
                <a:lnTo>
                  <a:pt x="28" y="182"/>
                </a:lnTo>
                <a:lnTo>
                  <a:pt x="28" y="189"/>
                </a:lnTo>
                <a:lnTo>
                  <a:pt x="29" y="190"/>
                </a:lnTo>
                <a:lnTo>
                  <a:pt x="29" y="197"/>
                </a:lnTo>
                <a:lnTo>
                  <a:pt x="30" y="198"/>
                </a:lnTo>
                <a:lnTo>
                  <a:pt x="30" y="205"/>
                </a:lnTo>
                <a:lnTo>
                  <a:pt x="31" y="206"/>
                </a:lnTo>
                <a:lnTo>
                  <a:pt x="31" y="212"/>
                </a:lnTo>
                <a:lnTo>
                  <a:pt x="32" y="212"/>
                </a:lnTo>
                <a:lnTo>
                  <a:pt x="32" y="219"/>
                </a:lnTo>
                <a:lnTo>
                  <a:pt x="34" y="219"/>
                </a:lnTo>
                <a:lnTo>
                  <a:pt x="34" y="226"/>
                </a:lnTo>
                <a:lnTo>
                  <a:pt x="35" y="226"/>
                </a:lnTo>
                <a:lnTo>
                  <a:pt x="35" y="231"/>
                </a:lnTo>
                <a:lnTo>
                  <a:pt x="36" y="232"/>
                </a:lnTo>
                <a:lnTo>
                  <a:pt x="36" y="237"/>
                </a:lnTo>
                <a:lnTo>
                  <a:pt x="37" y="238"/>
                </a:lnTo>
                <a:lnTo>
                  <a:pt x="37" y="243"/>
                </a:lnTo>
                <a:lnTo>
                  <a:pt x="38" y="243"/>
                </a:lnTo>
                <a:lnTo>
                  <a:pt x="38" y="248"/>
                </a:lnTo>
                <a:lnTo>
                  <a:pt x="40" y="248"/>
                </a:lnTo>
                <a:lnTo>
                  <a:pt x="40" y="252"/>
                </a:lnTo>
                <a:lnTo>
                  <a:pt x="41" y="252"/>
                </a:lnTo>
                <a:lnTo>
                  <a:pt x="41" y="256"/>
                </a:lnTo>
                <a:lnTo>
                  <a:pt x="42" y="257"/>
                </a:lnTo>
                <a:lnTo>
                  <a:pt x="42" y="260"/>
                </a:lnTo>
                <a:lnTo>
                  <a:pt x="43" y="261"/>
                </a:lnTo>
                <a:lnTo>
                  <a:pt x="43" y="264"/>
                </a:lnTo>
                <a:lnTo>
                  <a:pt x="44" y="264"/>
                </a:lnTo>
                <a:lnTo>
                  <a:pt x="44" y="267"/>
                </a:lnTo>
                <a:lnTo>
                  <a:pt x="46" y="268"/>
                </a:lnTo>
                <a:lnTo>
                  <a:pt x="46" y="270"/>
                </a:lnTo>
                <a:lnTo>
                  <a:pt x="47" y="270"/>
                </a:lnTo>
                <a:lnTo>
                  <a:pt x="47" y="272"/>
                </a:lnTo>
                <a:lnTo>
                  <a:pt x="48" y="273"/>
                </a:lnTo>
                <a:lnTo>
                  <a:pt x="48" y="275"/>
                </a:lnTo>
                <a:lnTo>
                  <a:pt x="49" y="275"/>
                </a:lnTo>
                <a:lnTo>
                  <a:pt x="49" y="277"/>
                </a:lnTo>
                <a:lnTo>
                  <a:pt x="50" y="278"/>
                </a:lnTo>
                <a:lnTo>
                  <a:pt x="50" y="279"/>
                </a:lnTo>
                <a:lnTo>
                  <a:pt x="52" y="280"/>
                </a:lnTo>
                <a:lnTo>
                  <a:pt x="52" y="281"/>
                </a:lnTo>
                <a:lnTo>
                  <a:pt x="53" y="281"/>
                </a:lnTo>
                <a:lnTo>
                  <a:pt x="53" y="283"/>
                </a:lnTo>
                <a:lnTo>
                  <a:pt x="54" y="283"/>
                </a:lnTo>
                <a:lnTo>
                  <a:pt x="54" y="284"/>
                </a:lnTo>
                <a:lnTo>
                  <a:pt x="56" y="285"/>
                </a:lnTo>
                <a:lnTo>
                  <a:pt x="56" y="286"/>
                </a:lnTo>
                <a:lnTo>
                  <a:pt x="59" y="287"/>
                </a:lnTo>
                <a:lnTo>
                  <a:pt x="59" y="288"/>
                </a:lnTo>
                <a:lnTo>
                  <a:pt x="60" y="289"/>
                </a:lnTo>
                <a:lnTo>
                  <a:pt x="62" y="290"/>
                </a:lnTo>
                <a:lnTo>
                  <a:pt x="64" y="290"/>
                </a:lnTo>
                <a:lnTo>
                  <a:pt x="65" y="291"/>
                </a:lnTo>
                <a:lnTo>
                  <a:pt x="66" y="291"/>
                </a:lnTo>
                <a:lnTo>
                  <a:pt x="67" y="291"/>
                </a:lnTo>
                <a:lnTo>
                  <a:pt x="68" y="292"/>
                </a:lnTo>
                <a:lnTo>
                  <a:pt x="70" y="292"/>
                </a:lnTo>
                <a:lnTo>
                  <a:pt x="71" y="292"/>
                </a:lnTo>
                <a:lnTo>
                  <a:pt x="72" y="292"/>
                </a:lnTo>
                <a:lnTo>
                  <a:pt x="73" y="292"/>
                </a:lnTo>
                <a:lnTo>
                  <a:pt x="74" y="292"/>
                </a:lnTo>
                <a:lnTo>
                  <a:pt x="76" y="293"/>
                </a:lnTo>
                <a:lnTo>
                  <a:pt x="77" y="293"/>
                </a:lnTo>
                <a:lnTo>
                  <a:pt x="78" y="293"/>
                </a:lnTo>
                <a:lnTo>
                  <a:pt x="79" y="293"/>
                </a:lnTo>
                <a:lnTo>
                  <a:pt x="80" y="293"/>
                </a:lnTo>
                <a:lnTo>
                  <a:pt x="82" y="293"/>
                </a:lnTo>
                <a:lnTo>
                  <a:pt x="83" y="293"/>
                </a:lnTo>
                <a:lnTo>
                  <a:pt x="84" y="293"/>
                </a:lnTo>
                <a:lnTo>
                  <a:pt x="85" y="293"/>
                </a:lnTo>
              </a:path>
            </a:pathLst>
          </a:custGeom>
          <a:noFill/>
          <a:ln w="6350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1" name="Freeform 88"/>
          <p:cNvSpPr>
            <a:spLocks/>
          </p:cNvSpPr>
          <p:nvPr/>
        </p:nvSpPr>
        <p:spPr bwMode="auto">
          <a:xfrm>
            <a:off x="1319213" y="4673600"/>
            <a:ext cx="484187" cy="1323975"/>
          </a:xfrm>
          <a:custGeom>
            <a:avLst/>
            <a:gdLst>
              <a:gd name="T0" fmla="*/ 2147483646 w 96"/>
              <a:gd name="T1" fmla="*/ 2147483646 h 234"/>
              <a:gd name="T2" fmla="*/ 2147483646 w 96"/>
              <a:gd name="T3" fmla="*/ 2147483646 h 234"/>
              <a:gd name="T4" fmla="*/ 2147483646 w 96"/>
              <a:gd name="T5" fmla="*/ 2147483646 h 234"/>
              <a:gd name="T6" fmla="*/ 2147483646 w 96"/>
              <a:gd name="T7" fmla="*/ 2147483646 h 234"/>
              <a:gd name="T8" fmla="*/ 2147483646 w 96"/>
              <a:gd name="T9" fmla="*/ 2147483646 h 234"/>
              <a:gd name="T10" fmla="*/ 2147483646 w 96"/>
              <a:gd name="T11" fmla="*/ 2147483646 h 234"/>
              <a:gd name="T12" fmla="*/ 2147483646 w 96"/>
              <a:gd name="T13" fmla="*/ 2147483646 h 234"/>
              <a:gd name="T14" fmla="*/ 2147483646 w 96"/>
              <a:gd name="T15" fmla="*/ 2147483646 h 234"/>
              <a:gd name="T16" fmla="*/ 2147483646 w 96"/>
              <a:gd name="T17" fmla="*/ 2147483646 h 234"/>
              <a:gd name="T18" fmla="*/ 2147483646 w 96"/>
              <a:gd name="T19" fmla="*/ 2147483646 h 234"/>
              <a:gd name="T20" fmla="*/ 2147483646 w 96"/>
              <a:gd name="T21" fmla="*/ 2147483646 h 234"/>
              <a:gd name="T22" fmla="*/ 2147483646 w 96"/>
              <a:gd name="T23" fmla="*/ 2147483646 h 234"/>
              <a:gd name="T24" fmla="*/ 2147483646 w 96"/>
              <a:gd name="T25" fmla="*/ 2147483646 h 234"/>
              <a:gd name="T26" fmla="*/ 2147483646 w 96"/>
              <a:gd name="T27" fmla="*/ 2147483646 h 234"/>
              <a:gd name="T28" fmla="*/ 2147483646 w 96"/>
              <a:gd name="T29" fmla="*/ 2147483646 h 234"/>
              <a:gd name="T30" fmla="*/ 2147483646 w 96"/>
              <a:gd name="T31" fmla="*/ 2147483646 h 234"/>
              <a:gd name="T32" fmla="*/ 2147483646 w 96"/>
              <a:gd name="T33" fmla="*/ 2147483646 h 234"/>
              <a:gd name="T34" fmla="*/ 2147483646 w 96"/>
              <a:gd name="T35" fmla="*/ 2147483646 h 234"/>
              <a:gd name="T36" fmla="*/ 2147483646 w 96"/>
              <a:gd name="T37" fmla="*/ 2147483646 h 234"/>
              <a:gd name="T38" fmla="*/ 2147483646 w 96"/>
              <a:gd name="T39" fmla="*/ 2147483646 h 234"/>
              <a:gd name="T40" fmla="*/ 2147483646 w 96"/>
              <a:gd name="T41" fmla="*/ 2147483646 h 234"/>
              <a:gd name="T42" fmla="*/ 2147483646 w 96"/>
              <a:gd name="T43" fmla="*/ 2147483646 h 234"/>
              <a:gd name="T44" fmla="*/ 2147483646 w 96"/>
              <a:gd name="T45" fmla="*/ 2147483646 h 234"/>
              <a:gd name="T46" fmla="*/ 2147483646 w 96"/>
              <a:gd name="T47" fmla="*/ 2147483646 h 234"/>
              <a:gd name="T48" fmla="*/ 2147483646 w 96"/>
              <a:gd name="T49" fmla="*/ 2147483646 h 234"/>
              <a:gd name="T50" fmla="*/ 2147483646 w 96"/>
              <a:gd name="T51" fmla="*/ 2147483646 h 234"/>
              <a:gd name="T52" fmla="*/ 2147483646 w 96"/>
              <a:gd name="T53" fmla="*/ 2147483646 h 234"/>
              <a:gd name="T54" fmla="*/ 2147483646 w 96"/>
              <a:gd name="T55" fmla="*/ 2147483646 h 234"/>
              <a:gd name="T56" fmla="*/ 2147483646 w 96"/>
              <a:gd name="T57" fmla="*/ 2147483646 h 234"/>
              <a:gd name="T58" fmla="*/ 2147483646 w 96"/>
              <a:gd name="T59" fmla="*/ 2147483646 h 234"/>
              <a:gd name="T60" fmla="*/ 2147483646 w 96"/>
              <a:gd name="T61" fmla="*/ 2147483646 h 234"/>
              <a:gd name="T62" fmla="*/ 2147483646 w 96"/>
              <a:gd name="T63" fmla="*/ 2147483646 h 234"/>
              <a:gd name="T64" fmla="*/ 2147483646 w 96"/>
              <a:gd name="T65" fmla="*/ 2147483646 h 234"/>
              <a:gd name="T66" fmla="*/ 2147483646 w 96"/>
              <a:gd name="T67" fmla="*/ 2147483646 h 234"/>
              <a:gd name="T68" fmla="*/ 2147483646 w 96"/>
              <a:gd name="T69" fmla="*/ 2147483646 h 234"/>
              <a:gd name="T70" fmla="*/ 2147483646 w 96"/>
              <a:gd name="T71" fmla="*/ 2147483646 h 234"/>
              <a:gd name="T72" fmla="*/ 2147483646 w 96"/>
              <a:gd name="T73" fmla="*/ 2147483646 h 234"/>
              <a:gd name="T74" fmla="*/ 2147483646 w 96"/>
              <a:gd name="T75" fmla="*/ 2147483646 h 234"/>
              <a:gd name="T76" fmla="*/ 2147483646 w 96"/>
              <a:gd name="T77" fmla="*/ 2147483646 h 234"/>
              <a:gd name="T78" fmla="*/ 2147483646 w 96"/>
              <a:gd name="T79" fmla="*/ 2147483646 h 234"/>
              <a:gd name="T80" fmla="*/ 2147483646 w 96"/>
              <a:gd name="T81" fmla="*/ 2147483646 h 234"/>
              <a:gd name="T82" fmla="*/ 2147483646 w 96"/>
              <a:gd name="T83" fmla="*/ 2147483646 h 2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6"/>
              <a:gd name="T127" fmla="*/ 0 h 234"/>
              <a:gd name="T128" fmla="*/ 96 w 96"/>
              <a:gd name="T129" fmla="*/ 234 h 2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6" h="234">
                <a:moveTo>
                  <a:pt x="0" y="234"/>
                </a:moveTo>
                <a:lnTo>
                  <a:pt x="1" y="234"/>
                </a:lnTo>
                <a:lnTo>
                  <a:pt x="2" y="234"/>
                </a:lnTo>
                <a:lnTo>
                  <a:pt x="3" y="234"/>
                </a:lnTo>
                <a:lnTo>
                  <a:pt x="5" y="234"/>
                </a:lnTo>
                <a:lnTo>
                  <a:pt x="6" y="234"/>
                </a:lnTo>
                <a:lnTo>
                  <a:pt x="7" y="234"/>
                </a:lnTo>
                <a:lnTo>
                  <a:pt x="8" y="234"/>
                </a:lnTo>
                <a:lnTo>
                  <a:pt x="9" y="234"/>
                </a:lnTo>
                <a:lnTo>
                  <a:pt x="11" y="234"/>
                </a:lnTo>
                <a:lnTo>
                  <a:pt x="12" y="234"/>
                </a:lnTo>
                <a:lnTo>
                  <a:pt x="13" y="233"/>
                </a:lnTo>
                <a:lnTo>
                  <a:pt x="14" y="233"/>
                </a:lnTo>
                <a:lnTo>
                  <a:pt x="15" y="233"/>
                </a:lnTo>
                <a:lnTo>
                  <a:pt x="17" y="233"/>
                </a:lnTo>
                <a:lnTo>
                  <a:pt x="18" y="233"/>
                </a:lnTo>
                <a:lnTo>
                  <a:pt x="19" y="233"/>
                </a:lnTo>
                <a:lnTo>
                  <a:pt x="20" y="233"/>
                </a:lnTo>
                <a:lnTo>
                  <a:pt x="21" y="232"/>
                </a:lnTo>
                <a:lnTo>
                  <a:pt x="23" y="232"/>
                </a:lnTo>
                <a:lnTo>
                  <a:pt x="24" y="232"/>
                </a:lnTo>
                <a:lnTo>
                  <a:pt x="25" y="231"/>
                </a:lnTo>
                <a:lnTo>
                  <a:pt x="26" y="231"/>
                </a:lnTo>
                <a:lnTo>
                  <a:pt x="27" y="231"/>
                </a:lnTo>
                <a:lnTo>
                  <a:pt x="29" y="231"/>
                </a:lnTo>
                <a:lnTo>
                  <a:pt x="30" y="230"/>
                </a:lnTo>
                <a:lnTo>
                  <a:pt x="32" y="229"/>
                </a:lnTo>
                <a:lnTo>
                  <a:pt x="33" y="228"/>
                </a:lnTo>
                <a:lnTo>
                  <a:pt x="36" y="227"/>
                </a:lnTo>
                <a:lnTo>
                  <a:pt x="36" y="226"/>
                </a:lnTo>
                <a:lnTo>
                  <a:pt x="38" y="225"/>
                </a:lnTo>
                <a:lnTo>
                  <a:pt x="38" y="224"/>
                </a:lnTo>
                <a:lnTo>
                  <a:pt x="39" y="224"/>
                </a:lnTo>
                <a:lnTo>
                  <a:pt x="39" y="223"/>
                </a:lnTo>
                <a:lnTo>
                  <a:pt x="41" y="222"/>
                </a:lnTo>
                <a:lnTo>
                  <a:pt x="41" y="221"/>
                </a:lnTo>
                <a:lnTo>
                  <a:pt x="42" y="221"/>
                </a:lnTo>
                <a:lnTo>
                  <a:pt x="42" y="220"/>
                </a:lnTo>
                <a:lnTo>
                  <a:pt x="43" y="219"/>
                </a:lnTo>
                <a:lnTo>
                  <a:pt x="43" y="218"/>
                </a:lnTo>
                <a:lnTo>
                  <a:pt x="44" y="218"/>
                </a:lnTo>
                <a:lnTo>
                  <a:pt x="44" y="216"/>
                </a:lnTo>
                <a:lnTo>
                  <a:pt x="45" y="216"/>
                </a:lnTo>
                <a:lnTo>
                  <a:pt x="45" y="214"/>
                </a:lnTo>
                <a:lnTo>
                  <a:pt x="47" y="214"/>
                </a:lnTo>
                <a:lnTo>
                  <a:pt x="47" y="212"/>
                </a:lnTo>
                <a:lnTo>
                  <a:pt x="48" y="212"/>
                </a:lnTo>
                <a:lnTo>
                  <a:pt x="48" y="210"/>
                </a:lnTo>
                <a:lnTo>
                  <a:pt x="49" y="210"/>
                </a:lnTo>
                <a:lnTo>
                  <a:pt x="49" y="208"/>
                </a:lnTo>
                <a:lnTo>
                  <a:pt x="50" y="207"/>
                </a:lnTo>
                <a:lnTo>
                  <a:pt x="50" y="205"/>
                </a:lnTo>
                <a:lnTo>
                  <a:pt x="51" y="205"/>
                </a:lnTo>
                <a:lnTo>
                  <a:pt x="51" y="202"/>
                </a:lnTo>
                <a:lnTo>
                  <a:pt x="53" y="202"/>
                </a:lnTo>
                <a:lnTo>
                  <a:pt x="53" y="199"/>
                </a:lnTo>
                <a:lnTo>
                  <a:pt x="54" y="199"/>
                </a:lnTo>
                <a:lnTo>
                  <a:pt x="54" y="196"/>
                </a:lnTo>
                <a:lnTo>
                  <a:pt x="55" y="195"/>
                </a:lnTo>
                <a:lnTo>
                  <a:pt x="55" y="192"/>
                </a:lnTo>
                <a:lnTo>
                  <a:pt x="56" y="192"/>
                </a:lnTo>
                <a:lnTo>
                  <a:pt x="56" y="189"/>
                </a:lnTo>
                <a:lnTo>
                  <a:pt x="57" y="188"/>
                </a:lnTo>
                <a:lnTo>
                  <a:pt x="57" y="185"/>
                </a:lnTo>
                <a:lnTo>
                  <a:pt x="59" y="184"/>
                </a:lnTo>
                <a:lnTo>
                  <a:pt x="59" y="181"/>
                </a:lnTo>
                <a:lnTo>
                  <a:pt x="60" y="180"/>
                </a:lnTo>
                <a:lnTo>
                  <a:pt x="60" y="176"/>
                </a:lnTo>
                <a:lnTo>
                  <a:pt x="61" y="176"/>
                </a:lnTo>
                <a:lnTo>
                  <a:pt x="61" y="171"/>
                </a:lnTo>
                <a:lnTo>
                  <a:pt x="62" y="171"/>
                </a:lnTo>
                <a:lnTo>
                  <a:pt x="62" y="167"/>
                </a:lnTo>
                <a:lnTo>
                  <a:pt x="63" y="166"/>
                </a:lnTo>
                <a:lnTo>
                  <a:pt x="63" y="162"/>
                </a:lnTo>
                <a:lnTo>
                  <a:pt x="65" y="161"/>
                </a:lnTo>
                <a:lnTo>
                  <a:pt x="65" y="156"/>
                </a:lnTo>
                <a:lnTo>
                  <a:pt x="66" y="156"/>
                </a:lnTo>
                <a:lnTo>
                  <a:pt x="66" y="151"/>
                </a:lnTo>
                <a:lnTo>
                  <a:pt x="67" y="150"/>
                </a:lnTo>
                <a:lnTo>
                  <a:pt x="67" y="145"/>
                </a:lnTo>
                <a:lnTo>
                  <a:pt x="68" y="145"/>
                </a:lnTo>
                <a:lnTo>
                  <a:pt x="68" y="139"/>
                </a:lnTo>
                <a:lnTo>
                  <a:pt x="69" y="139"/>
                </a:lnTo>
                <a:lnTo>
                  <a:pt x="69" y="133"/>
                </a:lnTo>
                <a:lnTo>
                  <a:pt x="71" y="132"/>
                </a:lnTo>
                <a:lnTo>
                  <a:pt x="71" y="126"/>
                </a:lnTo>
                <a:lnTo>
                  <a:pt x="72" y="126"/>
                </a:lnTo>
                <a:lnTo>
                  <a:pt x="72" y="120"/>
                </a:lnTo>
                <a:lnTo>
                  <a:pt x="73" y="120"/>
                </a:lnTo>
                <a:lnTo>
                  <a:pt x="73" y="113"/>
                </a:lnTo>
                <a:lnTo>
                  <a:pt x="74" y="113"/>
                </a:lnTo>
                <a:lnTo>
                  <a:pt x="74" y="107"/>
                </a:lnTo>
                <a:lnTo>
                  <a:pt x="75" y="106"/>
                </a:lnTo>
                <a:lnTo>
                  <a:pt x="75" y="100"/>
                </a:lnTo>
                <a:lnTo>
                  <a:pt x="77" y="99"/>
                </a:lnTo>
                <a:lnTo>
                  <a:pt x="77" y="93"/>
                </a:lnTo>
                <a:lnTo>
                  <a:pt x="78" y="92"/>
                </a:lnTo>
                <a:lnTo>
                  <a:pt x="78" y="86"/>
                </a:lnTo>
                <a:lnTo>
                  <a:pt x="79" y="85"/>
                </a:lnTo>
                <a:lnTo>
                  <a:pt x="79" y="79"/>
                </a:lnTo>
                <a:lnTo>
                  <a:pt x="80" y="79"/>
                </a:lnTo>
                <a:lnTo>
                  <a:pt x="80" y="72"/>
                </a:lnTo>
                <a:lnTo>
                  <a:pt x="81" y="72"/>
                </a:lnTo>
                <a:lnTo>
                  <a:pt x="81" y="65"/>
                </a:lnTo>
                <a:lnTo>
                  <a:pt x="83" y="64"/>
                </a:lnTo>
                <a:lnTo>
                  <a:pt x="83" y="59"/>
                </a:lnTo>
                <a:lnTo>
                  <a:pt x="84" y="58"/>
                </a:lnTo>
                <a:lnTo>
                  <a:pt x="84" y="52"/>
                </a:lnTo>
                <a:lnTo>
                  <a:pt x="85" y="51"/>
                </a:lnTo>
                <a:lnTo>
                  <a:pt x="85" y="45"/>
                </a:lnTo>
                <a:lnTo>
                  <a:pt x="86" y="44"/>
                </a:lnTo>
                <a:lnTo>
                  <a:pt x="86" y="39"/>
                </a:lnTo>
                <a:lnTo>
                  <a:pt x="87" y="38"/>
                </a:lnTo>
                <a:lnTo>
                  <a:pt x="87" y="32"/>
                </a:lnTo>
                <a:lnTo>
                  <a:pt x="89" y="32"/>
                </a:lnTo>
                <a:lnTo>
                  <a:pt x="89" y="26"/>
                </a:lnTo>
                <a:lnTo>
                  <a:pt x="90" y="26"/>
                </a:lnTo>
                <a:lnTo>
                  <a:pt x="90" y="20"/>
                </a:lnTo>
                <a:lnTo>
                  <a:pt x="91" y="20"/>
                </a:lnTo>
                <a:lnTo>
                  <a:pt x="91" y="15"/>
                </a:lnTo>
                <a:lnTo>
                  <a:pt x="92" y="15"/>
                </a:lnTo>
                <a:lnTo>
                  <a:pt x="92" y="10"/>
                </a:lnTo>
                <a:lnTo>
                  <a:pt x="93" y="9"/>
                </a:lnTo>
                <a:lnTo>
                  <a:pt x="93" y="5"/>
                </a:lnTo>
                <a:lnTo>
                  <a:pt x="95" y="5"/>
                </a:lnTo>
                <a:lnTo>
                  <a:pt x="95" y="1"/>
                </a:lnTo>
                <a:lnTo>
                  <a:pt x="96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2" name="Freeform 89"/>
          <p:cNvSpPr>
            <a:spLocks/>
          </p:cNvSpPr>
          <p:nvPr/>
        </p:nvSpPr>
        <p:spPr bwMode="auto">
          <a:xfrm>
            <a:off x="1803400" y="4572000"/>
            <a:ext cx="419100" cy="1397000"/>
          </a:xfrm>
          <a:custGeom>
            <a:avLst/>
            <a:gdLst>
              <a:gd name="T0" fmla="*/ 2147483646 w 83"/>
              <a:gd name="T1" fmla="*/ 2147483646 h 247"/>
              <a:gd name="T2" fmla="*/ 2147483646 w 83"/>
              <a:gd name="T3" fmla="*/ 2147483646 h 247"/>
              <a:gd name="T4" fmla="*/ 2147483646 w 83"/>
              <a:gd name="T5" fmla="*/ 2147483646 h 247"/>
              <a:gd name="T6" fmla="*/ 2147483646 w 83"/>
              <a:gd name="T7" fmla="*/ 2147483646 h 247"/>
              <a:gd name="T8" fmla="*/ 2147483646 w 83"/>
              <a:gd name="T9" fmla="*/ 0 h 247"/>
              <a:gd name="T10" fmla="*/ 2147483646 w 83"/>
              <a:gd name="T11" fmla="*/ 2147483646 h 247"/>
              <a:gd name="T12" fmla="*/ 2147483646 w 83"/>
              <a:gd name="T13" fmla="*/ 2147483646 h 247"/>
              <a:gd name="T14" fmla="*/ 2147483646 w 83"/>
              <a:gd name="T15" fmla="*/ 2147483646 h 247"/>
              <a:gd name="T16" fmla="*/ 2147483646 w 83"/>
              <a:gd name="T17" fmla="*/ 2147483646 h 247"/>
              <a:gd name="T18" fmla="*/ 2147483646 w 83"/>
              <a:gd name="T19" fmla="*/ 2147483646 h 247"/>
              <a:gd name="T20" fmla="*/ 2147483646 w 83"/>
              <a:gd name="T21" fmla="*/ 2147483646 h 247"/>
              <a:gd name="T22" fmla="*/ 2147483646 w 83"/>
              <a:gd name="T23" fmla="*/ 2147483646 h 247"/>
              <a:gd name="T24" fmla="*/ 2147483646 w 83"/>
              <a:gd name="T25" fmla="*/ 2147483646 h 247"/>
              <a:gd name="T26" fmla="*/ 2147483646 w 83"/>
              <a:gd name="T27" fmla="*/ 2147483646 h 247"/>
              <a:gd name="T28" fmla="*/ 2147483646 w 83"/>
              <a:gd name="T29" fmla="*/ 2147483646 h 247"/>
              <a:gd name="T30" fmla="*/ 2147483646 w 83"/>
              <a:gd name="T31" fmla="*/ 2147483646 h 247"/>
              <a:gd name="T32" fmla="*/ 2147483646 w 83"/>
              <a:gd name="T33" fmla="*/ 2147483646 h 247"/>
              <a:gd name="T34" fmla="*/ 2147483646 w 83"/>
              <a:gd name="T35" fmla="*/ 2147483646 h 247"/>
              <a:gd name="T36" fmla="*/ 2147483646 w 83"/>
              <a:gd name="T37" fmla="*/ 2147483646 h 247"/>
              <a:gd name="T38" fmla="*/ 2147483646 w 83"/>
              <a:gd name="T39" fmla="*/ 2147483646 h 247"/>
              <a:gd name="T40" fmla="*/ 2147483646 w 83"/>
              <a:gd name="T41" fmla="*/ 2147483646 h 247"/>
              <a:gd name="T42" fmla="*/ 2147483646 w 83"/>
              <a:gd name="T43" fmla="*/ 2147483646 h 247"/>
              <a:gd name="T44" fmla="*/ 2147483646 w 83"/>
              <a:gd name="T45" fmla="*/ 2147483646 h 247"/>
              <a:gd name="T46" fmla="*/ 2147483646 w 83"/>
              <a:gd name="T47" fmla="*/ 2147483646 h 247"/>
              <a:gd name="T48" fmla="*/ 2147483646 w 83"/>
              <a:gd name="T49" fmla="*/ 2147483646 h 247"/>
              <a:gd name="T50" fmla="*/ 2147483646 w 83"/>
              <a:gd name="T51" fmla="*/ 2147483646 h 247"/>
              <a:gd name="T52" fmla="*/ 2147483646 w 83"/>
              <a:gd name="T53" fmla="*/ 2147483646 h 247"/>
              <a:gd name="T54" fmla="*/ 2147483646 w 83"/>
              <a:gd name="T55" fmla="*/ 2147483646 h 247"/>
              <a:gd name="T56" fmla="*/ 2147483646 w 83"/>
              <a:gd name="T57" fmla="*/ 2147483646 h 247"/>
              <a:gd name="T58" fmla="*/ 2147483646 w 83"/>
              <a:gd name="T59" fmla="*/ 2147483646 h 247"/>
              <a:gd name="T60" fmla="*/ 2147483646 w 83"/>
              <a:gd name="T61" fmla="*/ 2147483646 h 247"/>
              <a:gd name="T62" fmla="*/ 2147483646 w 83"/>
              <a:gd name="T63" fmla="*/ 2147483646 h 247"/>
              <a:gd name="T64" fmla="*/ 2147483646 w 83"/>
              <a:gd name="T65" fmla="*/ 2147483646 h 247"/>
              <a:gd name="T66" fmla="*/ 2147483646 w 83"/>
              <a:gd name="T67" fmla="*/ 2147483646 h 247"/>
              <a:gd name="T68" fmla="*/ 2147483646 w 83"/>
              <a:gd name="T69" fmla="*/ 2147483646 h 247"/>
              <a:gd name="T70" fmla="*/ 2147483646 w 83"/>
              <a:gd name="T71" fmla="*/ 2147483646 h 247"/>
              <a:gd name="T72" fmla="*/ 2147483646 w 83"/>
              <a:gd name="T73" fmla="*/ 2147483646 h 247"/>
              <a:gd name="T74" fmla="*/ 2147483646 w 83"/>
              <a:gd name="T75" fmla="*/ 2147483646 h 247"/>
              <a:gd name="T76" fmla="*/ 2147483646 w 83"/>
              <a:gd name="T77" fmla="*/ 2147483646 h 247"/>
              <a:gd name="T78" fmla="*/ 2147483646 w 83"/>
              <a:gd name="T79" fmla="*/ 2147483646 h 247"/>
              <a:gd name="T80" fmla="*/ 2147483646 w 83"/>
              <a:gd name="T81" fmla="*/ 2147483646 h 247"/>
              <a:gd name="T82" fmla="*/ 2147483646 w 83"/>
              <a:gd name="T83" fmla="*/ 2147483646 h 2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3"/>
              <a:gd name="T127" fmla="*/ 0 h 247"/>
              <a:gd name="T128" fmla="*/ 83 w 83"/>
              <a:gd name="T129" fmla="*/ 247 h 2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3" h="247">
                <a:moveTo>
                  <a:pt x="0" y="18"/>
                </a:moveTo>
                <a:lnTo>
                  <a:pt x="0" y="15"/>
                </a:lnTo>
                <a:lnTo>
                  <a:pt x="1" y="15"/>
                </a:lnTo>
                <a:lnTo>
                  <a:pt x="1" y="11"/>
                </a:lnTo>
                <a:lnTo>
                  <a:pt x="2" y="11"/>
                </a:lnTo>
                <a:lnTo>
                  <a:pt x="2" y="8"/>
                </a:lnTo>
                <a:lnTo>
                  <a:pt x="3" y="8"/>
                </a:lnTo>
                <a:lnTo>
                  <a:pt x="3" y="6"/>
                </a:lnTo>
                <a:lnTo>
                  <a:pt x="5" y="5"/>
                </a:lnTo>
                <a:lnTo>
                  <a:pt x="5" y="3"/>
                </a:lnTo>
                <a:lnTo>
                  <a:pt x="6" y="3"/>
                </a:lnTo>
                <a:lnTo>
                  <a:pt x="6" y="2"/>
                </a:lnTo>
                <a:lnTo>
                  <a:pt x="8" y="1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1"/>
                </a:lnTo>
                <a:lnTo>
                  <a:pt x="13" y="3"/>
                </a:lnTo>
                <a:lnTo>
                  <a:pt x="14" y="3"/>
                </a:lnTo>
                <a:lnTo>
                  <a:pt x="14" y="5"/>
                </a:lnTo>
                <a:lnTo>
                  <a:pt x="15" y="5"/>
                </a:lnTo>
                <a:lnTo>
                  <a:pt x="15" y="8"/>
                </a:lnTo>
                <a:lnTo>
                  <a:pt x="17" y="8"/>
                </a:lnTo>
                <a:lnTo>
                  <a:pt x="17" y="11"/>
                </a:lnTo>
                <a:lnTo>
                  <a:pt x="18" y="11"/>
                </a:lnTo>
                <a:lnTo>
                  <a:pt x="18" y="14"/>
                </a:lnTo>
                <a:lnTo>
                  <a:pt x="19" y="15"/>
                </a:lnTo>
                <a:lnTo>
                  <a:pt x="19" y="18"/>
                </a:lnTo>
                <a:lnTo>
                  <a:pt x="20" y="18"/>
                </a:lnTo>
                <a:lnTo>
                  <a:pt x="20" y="22"/>
                </a:lnTo>
                <a:lnTo>
                  <a:pt x="21" y="22"/>
                </a:lnTo>
                <a:lnTo>
                  <a:pt x="21" y="27"/>
                </a:lnTo>
                <a:lnTo>
                  <a:pt x="23" y="27"/>
                </a:lnTo>
                <a:lnTo>
                  <a:pt x="23" y="32"/>
                </a:lnTo>
                <a:lnTo>
                  <a:pt x="24" y="32"/>
                </a:lnTo>
                <a:lnTo>
                  <a:pt x="24" y="37"/>
                </a:lnTo>
                <a:lnTo>
                  <a:pt x="25" y="38"/>
                </a:lnTo>
                <a:lnTo>
                  <a:pt x="25" y="43"/>
                </a:lnTo>
                <a:lnTo>
                  <a:pt x="26" y="43"/>
                </a:lnTo>
                <a:lnTo>
                  <a:pt x="26" y="49"/>
                </a:lnTo>
                <a:lnTo>
                  <a:pt x="27" y="49"/>
                </a:lnTo>
                <a:lnTo>
                  <a:pt x="27" y="55"/>
                </a:lnTo>
                <a:lnTo>
                  <a:pt x="29" y="56"/>
                </a:lnTo>
                <a:lnTo>
                  <a:pt x="29" y="61"/>
                </a:lnTo>
                <a:lnTo>
                  <a:pt x="30" y="62"/>
                </a:lnTo>
                <a:lnTo>
                  <a:pt x="30" y="68"/>
                </a:lnTo>
                <a:lnTo>
                  <a:pt x="31" y="68"/>
                </a:lnTo>
                <a:lnTo>
                  <a:pt x="31" y="75"/>
                </a:lnTo>
                <a:lnTo>
                  <a:pt x="32" y="75"/>
                </a:lnTo>
                <a:lnTo>
                  <a:pt x="32" y="81"/>
                </a:lnTo>
                <a:lnTo>
                  <a:pt x="33" y="82"/>
                </a:lnTo>
                <a:lnTo>
                  <a:pt x="33" y="88"/>
                </a:lnTo>
                <a:lnTo>
                  <a:pt x="35" y="89"/>
                </a:lnTo>
                <a:lnTo>
                  <a:pt x="35" y="95"/>
                </a:lnTo>
                <a:lnTo>
                  <a:pt x="36" y="96"/>
                </a:lnTo>
                <a:lnTo>
                  <a:pt x="36" y="102"/>
                </a:lnTo>
                <a:lnTo>
                  <a:pt x="37" y="103"/>
                </a:lnTo>
                <a:lnTo>
                  <a:pt x="37" y="109"/>
                </a:lnTo>
                <a:lnTo>
                  <a:pt x="38" y="110"/>
                </a:lnTo>
                <a:lnTo>
                  <a:pt x="38" y="116"/>
                </a:lnTo>
                <a:lnTo>
                  <a:pt x="39" y="117"/>
                </a:lnTo>
                <a:lnTo>
                  <a:pt x="39" y="123"/>
                </a:lnTo>
                <a:lnTo>
                  <a:pt x="41" y="123"/>
                </a:lnTo>
                <a:lnTo>
                  <a:pt x="41" y="130"/>
                </a:lnTo>
                <a:lnTo>
                  <a:pt x="42" y="130"/>
                </a:lnTo>
                <a:lnTo>
                  <a:pt x="42" y="136"/>
                </a:lnTo>
                <a:lnTo>
                  <a:pt x="43" y="137"/>
                </a:lnTo>
                <a:lnTo>
                  <a:pt x="43" y="143"/>
                </a:lnTo>
                <a:lnTo>
                  <a:pt x="44" y="144"/>
                </a:lnTo>
                <a:lnTo>
                  <a:pt x="44" y="149"/>
                </a:lnTo>
                <a:lnTo>
                  <a:pt x="45" y="150"/>
                </a:lnTo>
                <a:lnTo>
                  <a:pt x="45" y="155"/>
                </a:lnTo>
                <a:lnTo>
                  <a:pt x="47" y="156"/>
                </a:lnTo>
                <a:lnTo>
                  <a:pt x="47" y="162"/>
                </a:lnTo>
                <a:lnTo>
                  <a:pt x="48" y="162"/>
                </a:lnTo>
                <a:lnTo>
                  <a:pt x="48" y="167"/>
                </a:lnTo>
                <a:lnTo>
                  <a:pt x="49" y="167"/>
                </a:lnTo>
                <a:lnTo>
                  <a:pt x="49" y="173"/>
                </a:lnTo>
                <a:lnTo>
                  <a:pt x="50" y="173"/>
                </a:lnTo>
                <a:lnTo>
                  <a:pt x="50" y="178"/>
                </a:lnTo>
                <a:lnTo>
                  <a:pt x="51" y="179"/>
                </a:lnTo>
                <a:lnTo>
                  <a:pt x="51" y="184"/>
                </a:lnTo>
                <a:lnTo>
                  <a:pt x="53" y="184"/>
                </a:lnTo>
                <a:lnTo>
                  <a:pt x="53" y="188"/>
                </a:lnTo>
                <a:lnTo>
                  <a:pt x="54" y="189"/>
                </a:lnTo>
                <a:lnTo>
                  <a:pt x="54" y="193"/>
                </a:lnTo>
                <a:lnTo>
                  <a:pt x="55" y="193"/>
                </a:lnTo>
                <a:lnTo>
                  <a:pt x="55" y="198"/>
                </a:lnTo>
                <a:lnTo>
                  <a:pt x="56" y="198"/>
                </a:lnTo>
                <a:lnTo>
                  <a:pt x="56" y="202"/>
                </a:lnTo>
                <a:lnTo>
                  <a:pt x="57" y="202"/>
                </a:lnTo>
                <a:lnTo>
                  <a:pt x="57" y="206"/>
                </a:lnTo>
                <a:lnTo>
                  <a:pt x="59" y="206"/>
                </a:lnTo>
                <a:lnTo>
                  <a:pt x="59" y="209"/>
                </a:lnTo>
                <a:lnTo>
                  <a:pt x="60" y="210"/>
                </a:lnTo>
                <a:lnTo>
                  <a:pt x="60" y="213"/>
                </a:lnTo>
                <a:lnTo>
                  <a:pt x="61" y="213"/>
                </a:lnTo>
                <a:lnTo>
                  <a:pt x="61" y="216"/>
                </a:lnTo>
                <a:lnTo>
                  <a:pt x="62" y="217"/>
                </a:lnTo>
                <a:lnTo>
                  <a:pt x="62" y="220"/>
                </a:lnTo>
                <a:lnTo>
                  <a:pt x="63" y="220"/>
                </a:lnTo>
                <a:lnTo>
                  <a:pt x="63" y="223"/>
                </a:lnTo>
                <a:lnTo>
                  <a:pt x="65" y="223"/>
                </a:lnTo>
                <a:lnTo>
                  <a:pt x="65" y="225"/>
                </a:lnTo>
                <a:lnTo>
                  <a:pt x="66" y="226"/>
                </a:lnTo>
                <a:lnTo>
                  <a:pt x="66" y="228"/>
                </a:lnTo>
                <a:lnTo>
                  <a:pt x="67" y="228"/>
                </a:lnTo>
                <a:lnTo>
                  <a:pt x="67" y="230"/>
                </a:lnTo>
                <a:lnTo>
                  <a:pt x="68" y="230"/>
                </a:lnTo>
                <a:lnTo>
                  <a:pt x="68" y="232"/>
                </a:lnTo>
                <a:lnTo>
                  <a:pt x="69" y="232"/>
                </a:lnTo>
                <a:lnTo>
                  <a:pt x="69" y="234"/>
                </a:lnTo>
                <a:lnTo>
                  <a:pt x="71" y="234"/>
                </a:lnTo>
                <a:lnTo>
                  <a:pt x="71" y="236"/>
                </a:lnTo>
                <a:lnTo>
                  <a:pt x="72" y="236"/>
                </a:lnTo>
                <a:lnTo>
                  <a:pt x="72" y="238"/>
                </a:lnTo>
                <a:lnTo>
                  <a:pt x="73" y="238"/>
                </a:lnTo>
                <a:lnTo>
                  <a:pt x="73" y="239"/>
                </a:lnTo>
                <a:lnTo>
                  <a:pt x="74" y="240"/>
                </a:lnTo>
                <a:lnTo>
                  <a:pt x="75" y="241"/>
                </a:lnTo>
                <a:lnTo>
                  <a:pt x="75" y="242"/>
                </a:lnTo>
                <a:lnTo>
                  <a:pt x="78" y="243"/>
                </a:lnTo>
                <a:lnTo>
                  <a:pt x="78" y="244"/>
                </a:lnTo>
                <a:lnTo>
                  <a:pt x="79" y="245"/>
                </a:lnTo>
                <a:lnTo>
                  <a:pt x="81" y="246"/>
                </a:lnTo>
                <a:lnTo>
                  <a:pt x="81" y="247"/>
                </a:lnTo>
                <a:lnTo>
                  <a:pt x="83" y="247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3" name="Freeform 90"/>
          <p:cNvSpPr>
            <a:spLocks/>
          </p:cNvSpPr>
          <p:nvPr/>
        </p:nvSpPr>
        <p:spPr bwMode="auto">
          <a:xfrm>
            <a:off x="2222500" y="5969000"/>
            <a:ext cx="161925" cy="28575"/>
          </a:xfrm>
          <a:custGeom>
            <a:avLst/>
            <a:gdLst>
              <a:gd name="T0" fmla="*/ 0 w 32"/>
              <a:gd name="T1" fmla="*/ 0 h 5"/>
              <a:gd name="T2" fmla="*/ 2147483646 w 32"/>
              <a:gd name="T3" fmla="*/ 2147483646 h 5"/>
              <a:gd name="T4" fmla="*/ 2147483646 w 32"/>
              <a:gd name="T5" fmla="*/ 2147483646 h 5"/>
              <a:gd name="T6" fmla="*/ 2147483646 w 32"/>
              <a:gd name="T7" fmla="*/ 2147483646 h 5"/>
              <a:gd name="T8" fmla="*/ 2147483646 w 32"/>
              <a:gd name="T9" fmla="*/ 2147483646 h 5"/>
              <a:gd name="T10" fmla="*/ 2147483646 w 32"/>
              <a:gd name="T11" fmla="*/ 2147483646 h 5"/>
              <a:gd name="T12" fmla="*/ 2147483646 w 32"/>
              <a:gd name="T13" fmla="*/ 2147483646 h 5"/>
              <a:gd name="T14" fmla="*/ 2147483646 w 32"/>
              <a:gd name="T15" fmla="*/ 2147483646 h 5"/>
              <a:gd name="T16" fmla="*/ 2147483646 w 32"/>
              <a:gd name="T17" fmla="*/ 2147483646 h 5"/>
              <a:gd name="T18" fmla="*/ 2147483646 w 32"/>
              <a:gd name="T19" fmla="*/ 2147483646 h 5"/>
              <a:gd name="T20" fmla="*/ 2147483646 w 32"/>
              <a:gd name="T21" fmla="*/ 2147483646 h 5"/>
              <a:gd name="T22" fmla="*/ 2147483646 w 32"/>
              <a:gd name="T23" fmla="*/ 2147483646 h 5"/>
              <a:gd name="T24" fmla="*/ 2147483646 w 32"/>
              <a:gd name="T25" fmla="*/ 2147483646 h 5"/>
              <a:gd name="T26" fmla="*/ 2147483646 w 32"/>
              <a:gd name="T27" fmla="*/ 2147483646 h 5"/>
              <a:gd name="T28" fmla="*/ 2147483646 w 32"/>
              <a:gd name="T29" fmla="*/ 2147483646 h 5"/>
              <a:gd name="T30" fmla="*/ 2147483646 w 32"/>
              <a:gd name="T31" fmla="*/ 2147483646 h 5"/>
              <a:gd name="T32" fmla="*/ 2147483646 w 32"/>
              <a:gd name="T33" fmla="*/ 2147483646 h 5"/>
              <a:gd name="T34" fmla="*/ 2147483646 w 32"/>
              <a:gd name="T35" fmla="*/ 2147483646 h 5"/>
              <a:gd name="T36" fmla="*/ 2147483646 w 32"/>
              <a:gd name="T37" fmla="*/ 2147483646 h 5"/>
              <a:gd name="T38" fmla="*/ 2147483646 w 32"/>
              <a:gd name="T39" fmla="*/ 2147483646 h 5"/>
              <a:gd name="T40" fmla="*/ 2147483646 w 32"/>
              <a:gd name="T41" fmla="*/ 2147483646 h 5"/>
              <a:gd name="T42" fmla="*/ 2147483646 w 32"/>
              <a:gd name="T43" fmla="*/ 2147483646 h 5"/>
              <a:gd name="T44" fmla="*/ 2147483646 w 32"/>
              <a:gd name="T45" fmla="*/ 2147483646 h 5"/>
              <a:gd name="T46" fmla="*/ 2147483646 w 32"/>
              <a:gd name="T47" fmla="*/ 2147483646 h 5"/>
              <a:gd name="T48" fmla="*/ 2147483646 w 32"/>
              <a:gd name="T49" fmla="*/ 2147483646 h 5"/>
              <a:gd name="T50" fmla="*/ 2147483646 w 32"/>
              <a:gd name="T51" fmla="*/ 2147483646 h 5"/>
              <a:gd name="T52" fmla="*/ 2147483646 w 32"/>
              <a:gd name="T53" fmla="*/ 2147483646 h 5"/>
              <a:gd name="T54" fmla="*/ 2147483646 w 32"/>
              <a:gd name="T55" fmla="*/ 2147483646 h 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2"/>
              <a:gd name="T85" fmla="*/ 0 h 5"/>
              <a:gd name="T86" fmla="*/ 32 w 32"/>
              <a:gd name="T87" fmla="*/ 5 h 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2" h="5">
                <a:moveTo>
                  <a:pt x="0" y="0"/>
                </a:moveTo>
                <a:lnTo>
                  <a:pt x="1" y="1"/>
                </a:lnTo>
                <a:lnTo>
                  <a:pt x="3" y="2"/>
                </a:lnTo>
                <a:lnTo>
                  <a:pt x="4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0" y="3"/>
                </a:lnTo>
                <a:lnTo>
                  <a:pt x="12" y="4"/>
                </a:lnTo>
                <a:lnTo>
                  <a:pt x="13" y="4"/>
                </a:lnTo>
                <a:lnTo>
                  <a:pt x="14" y="4"/>
                </a:lnTo>
                <a:lnTo>
                  <a:pt x="15" y="4"/>
                </a:lnTo>
                <a:lnTo>
                  <a:pt x="16" y="4"/>
                </a:lnTo>
                <a:lnTo>
                  <a:pt x="18" y="4"/>
                </a:lnTo>
                <a:lnTo>
                  <a:pt x="19" y="4"/>
                </a:lnTo>
                <a:lnTo>
                  <a:pt x="20" y="5"/>
                </a:lnTo>
                <a:lnTo>
                  <a:pt x="21" y="5"/>
                </a:lnTo>
                <a:lnTo>
                  <a:pt x="22" y="5"/>
                </a:lnTo>
                <a:lnTo>
                  <a:pt x="24" y="5"/>
                </a:lnTo>
                <a:lnTo>
                  <a:pt x="25" y="5"/>
                </a:lnTo>
                <a:lnTo>
                  <a:pt x="26" y="5"/>
                </a:lnTo>
                <a:lnTo>
                  <a:pt x="27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2" y="5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4" name="Freeform 91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5" name="Freeform 92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6" name="Freeform 93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7" name="Freeform 94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8" name="Freeform 95"/>
          <p:cNvSpPr>
            <a:spLocks/>
          </p:cNvSpPr>
          <p:nvPr/>
        </p:nvSpPr>
        <p:spPr bwMode="auto">
          <a:xfrm>
            <a:off x="4602163" y="4486275"/>
            <a:ext cx="479425" cy="1511300"/>
          </a:xfrm>
          <a:custGeom>
            <a:avLst/>
            <a:gdLst>
              <a:gd name="T0" fmla="*/ 2147483646 w 95"/>
              <a:gd name="T1" fmla="*/ 2147483646 h 267"/>
              <a:gd name="T2" fmla="*/ 2147483646 w 95"/>
              <a:gd name="T3" fmla="*/ 2147483646 h 267"/>
              <a:gd name="T4" fmla="*/ 2147483646 w 95"/>
              <a:gd name="T5" fmla="*/ 2147483646 h 267"/>
              <a:gd name="T6" fmla="*/ 2147483646 w 95"/>
              <a:gd name="T7" fmla="*/ 2147483646 h 267"/>
              <a:gd name="T8" fmla="*/ 2147483646 w 95"/>
              <a:gd name="T9" fmla="*/ 2147483646 h 267"/>
              <a:gd name="T10" fmla="*/ 2147483646 w 95"/>
              <a:gd name="T11" fmla="*/ 2147483646 h 267"/>
              <a:gd name="T12" fmla="*/ 2147483646 w 95"/>
              <a:gd name="T13" fmla="*/ 2147483646 h 267"/>
              <a:gd name="T14" fmla="*/ 2147483646 w 95"/>
              <a:gd name="T15" fmla="*/ 2147483646 h 267"/>
              <a:gd name="T16" fmla="*/ 2147483646 w 95"/>
              <a:gd name="T17" fmla="*/ 2147483646 h 267"/>
              <a:gd name="T18" fmla="*/ 2147483646 w 95"/>
              <a:gd name="T19" fmla="*/ 2147483646 h 267"/>
              <a:gd name="T20" fmla="*/ 2147483646 w 95"/>
              <a:gd name="T21" fmla="*/ 2147483646 h 267"/>
              <a:gd name="T22" fmla="*/ 2147483646 w 95"/>
              <a:gd name="T23" fmla="*/ 2147483646 h 267"/>
              <a:gd name="T24" fmla="*/ 2147483646 w 95"/>
              <a:gd name="T25" fmla="*/ 2147483646 h 267"/>
              <a:gd name="T26" fmla="*/ 2147483646 w 95"/>
              <a:gd name="T27" fmla="*/ 2147483646 h 267"/>
              <a:gd name="T28" fmla="*/ 2147483646 w 95"/>
              <a:gd name="T29" fmla="*/ 2147483646 h 267"/>
              <a:gd name="T30" fmla="*/ 2147483646 w 95"/>
              <a:gd name="T31" fmla="*/ 2147483646 h 267"/>
              <a:gd name="T32" fmla="*/ 2147483646 w 95"/>
              <a:gd name="T33" fmla="*/ 2147483646 h 267"/>
              <a:gd name="T34" fmla="*/ 2147483646 w 95"/>
              <a:gd name="T35" fmla="*/ 2147483646 h 267"/>
              <a:gd name="T36" fmla="*/ 2147483646 w 95"/>
              <a:gd name="T37" fmla="*/ 2147483646 h 267"/>
              <a:gd name="T38" fmla="*/ 2147483646 w 95"/>
              <a:gd name="T39" fmla="*/ 2147483646 h 267"/>
              <a:gd name="T40" fmla="*/ 2147483646 w 95"/>
              <a:gd name="T41" fmla="*/ 2147483646 h 267"/>
              <a:gd name="T42" fmla="*/ 2147483646 w 95"/>
              <a:gd name="T43" fmla="*/ 2147483646 h 267"/>
              <a:gd name="T44" fmla="*/ 2147483646 w 95"/>
              <a:gd name="T45" fmla="*/ 2147483646 h 267"/>
              <a:gd name="T46" fmla="*/ 2147483646 w 95"/>
              <a:gd name="T47" fmla="*/ 2147483646 h 267"/>
              <a:gd name="T48" fmla="*/ 2147483646 w 95"/>
              <a:gd name="T49" fmla="*/ 2147483646 h 267"/>
              <a:gd name="T50" fmla="*/ 2147483646 w 95"/>
              <a:gd name="T51" fmla="*/ 2147483646 h 267"/>
              <a:gd name="T52" fmla="*/ 2147483646 w 95"/>
              <a:gd name="T53" fmla="*/ 2147483646 h 267"/>
              <a:gd name="T54" fmla="*/ 2147483646 w 95"/>
              <a:gd name="T55" fmla="*/ 2147483646 h 267"/>
              <a:gd name="T56" fmla="*/ 2147483646 w 95"/>
              <a:gd name="T57" fmla="*/ 2147483646 h 267"/>
              <a:gd name="T58" fmla="*/ 2147483646 w 95"/>
              <a:gd name="T59" fmla="*/ 2147483646 h 267"/>
              <a:gd name="T60" fmla="*/ 2147483646 w 95"/>
              <a:gd name="T61" fmla="*/ 2147483646 h 267"/>
              <a:gd name="T62" fmla="*/ 2147483646 w 95"/>
              <a:gd name="T63" fmla="*/ 2147483646 h 267"/>
              <a:gd name="T64" fmla="*/ 2147483646 w 95"/>
              <a:gd name="T65" fmla="*/ 2147483646 h 267"/>
              <a:gd name="T66" fmla="*/ 2147483646 w 95"/>
              <a:gd name="T67" fmla="*/ 2147483646 h 267"/>
              <a:gd name="T68" fmla="*/ 2147483646 w 95"/>
              <a:gd name="T69" fmla="*/ 2147483646 h 267"/>
              <a:gd name="T70" fmla="*/ 2147483646 w 95"/>
              <a:gd name="T71" fmla="*/ 2147483646 h 267"/>
              <a:gd name="T72" fmla="*/ 2147483646 w 95"/>
              <a:gd name="T73" fmla="*/ 2147483646 h 267"/>
              <a:gd name="T74" fmla="*/ 2147483646 w 95"/>
              <a:gd name="T75" fmla="*/ 2147483646 h 267"/>
              <a:gd name="T76" fmla="*/ 2147483646 w 95"/>
              <a:gd name="T77" fmla="*/ 2147483646 h 267"/>
              <a:gd name="T78" fmla="*/ 2147483646 w 95"/>
              <a:gd name="T79" fmla="*/ 2147483646 h 267"/>
              <a:gd name="T80" fmla="*/ 2147483646 w 95"/>
              <a:gd name="T81" fmla="*/ 2147483646 h 267"/>
              <a:gd name="T82" fmla="*/ 2147483646 w 95"/>
              <a:gd name="T83" fmla="*/ 2147483646 h 2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5"/>
              <a:gd name="T127" fmla="*/ 0 h 267"/>
              <a:gd name="T128" fmla="*/ 95 w 95"/>
              <a:gd name="T129" fmla="*/ 267 h 26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5" h="267">
                <a:moveTo>
                  <a:pt x="0" y="267"/>
                </a:moveTo>
                <a:lnTo>
                  <a:pt x="1" y="267"/>
                </a:lnTo>
                <a:lnTo>
                  <a:pt x="3" y="267"/>
                </a:lnTo>
                <a:lnTo>
                  <a:pt x="4" y="267"/>
                </a:lnTo>
                <a:lnTo>
                  <a:pt x="5" y="267"/>
                </a:lnTo>
                <a:lnTo>
                  <a:pt x="6" y="267"/>
                </a:lnTo>
                <a:lnTo>
                  <a:pt x="7" y="267"/>
                </a:lnTo>
                <a:lnTo>
                  <a:pt x="9" y="267"/>
                </a:lnTo>
                <a:lnTo>
                  <a:pt x="10" y="267"/>
                </a:lnTo>
                <a:lnTo>
                  <a:pt x="11" y="266"/>
                </a:lnTo>
                <a:lnTo>
                  <a:pt x="12" y="266"/>
                </a:lnTo>
                <a:lnTo>
                  <a:pt x="13" y="266"/>
                </a:lnTo>
                <a:lnTo>
                  <a:pt x="15" y="266"/>
                </a:lnTo>
                <a:lnTo>
                  <a:pt x="16" y="266"/>
                </a:lnTo>
                <a:lnTo>
                  <a:pt x="17" y="266"/>
                </a:lnTo>
                <a:lnTo>
                  <a:pt x="18" y="266"/>
                </a:lnTo>
                <a:lnTo>
                  <a:pt x="19" y="265"/>
                </a:lnTo>
                <a:lnTo>
                  <a:pt x="21" y="265"/>
                </a:lnTo>
                <a:lnTo>
                  <a:pt x="22" y="265"/>
                </a:lnTo>
                <a:lnTo>
                  <a:pt x="23" y="264"/>
                </a:lnTo>
                <a:lnTo>
                  <a:pt x="24" y="264"/>
                </a:lnTo>
                <a:lnTo>
                  <a:pt x="25" y="264"/>
                </a:lnTo>
                <a:lnTo>
                  <a:pt x="27" y="263"/>
                </a:lnTo>
                <a:lnTo>
                  <a:pt x="28" y="263"/>
                </a:lnTo>
                <a:lnTo>
                  <a:pt x="29" y="262"/>
                </a:lnTo>
                <a:lnTo>
                  <a:pt x="31" y="261"/>
                </a:lnTo>
                <a:lnTo>
                  <a:pt x="31" y="260"/>
                </a:lnTo>
                <a:lnTo>
                  <a:pt x="34" y="259"/>
                </a:lnTo>
                <a:lnTo>
                  <a:pt x="34" y="258"/>
                </a:lnTo>
                <a:lnTo>
                  <a:pt x="35" y="258"/>
                </a:lnTo>
                <a:lnTo>
                  <a:pt x="35" y="257"/>
                </a:lnTo>
                <a:lnTo>
                  <a:pt x="37" y="256"/>
                </a:lnTo>
                <a:lnTo>
                  <a:pt x="37" y="254"/>
                </a:lnTo>
                <a:lnTo>
                  <a:pt x="39" y="254"/>
                </a:lnTo>
                <a:lnTo>
                  <a:pt x="39" y="252"/>
                </a:lnTo>
                <a:lnTo>
                  <a:pt x="40" y="252"/>
                </a:lnTo>
                <a:lnTo>
                  <a:pt x="40" y="250"/>
                </a:lnTo>
                <a:lnTo>
                  <a:pt x="41" y="250"/>
                </a:lnTo>
                <a:lnTo>
                  <a:pt x="41" y="248"/>
                </a:lnTo>
                <a:lnTo>
                  <a:pt x="42" y="248"/>
                </a:lnTo>
                <a:lnTo>
                  <a:pt x="42" y="246"/>
                </a:lnTo>
                <a:lnTo>
                  <a:pt x="43" y="246"/>
                </a:lnTo>
                <a:lnTo>
                  <a:pt x="43" y="244"/>
                </a:lnTo>
                <a:lnTo>
                  <a:pt x="45" y="243"/>
                </a:lnTo>
                <a:lnTo>
                  <a:pt x="45" y="241"/>
                </a:lnTo>
                <a:lnTo>
                  <a:pt x="46" y="241"/>
                </a:lnTo>
                <a:lnTo>
                  <a:pt x="46" y="239"/>
                </a:lnTo>
                <a:lnTo>
                  <a:pt x="47" y="238"/>
                </a:lnTo>
                <a:lnTo>
                  <a:pt x="47" y="235"/>
                </a:lnTo>
                <a:lnTo>
                  <a:pt x="48" y="235"/>
                </a:lnTo>
                <a:lnTo>
                  <a:pt x="48" y="232"/>
                </a:lnTo>
                <a:lnTo>
                  <a:pt x="49" y="231"/>
                </a:lnTo>
                <a:lnTo>
                  <a:pt x="49" y="228"/>
                </a:lnTo>
                <a:lnTo>
                  <a:pt x="51" y="228"/>
                </a:lnTo>
                <a:lnTo>
                  <a:pt x="51" y="224"/>
                </a:lnTo>
                <a:lnTo>
                  <a:pt x="52" y="224"/>
                </a:lnTo>
                <a:lnTo>
                  <a:pt x="52" y="221"/>
                </a:lnTo>
                <a:lnTo>
                  <a:pt x="53" y="220"/>
                </a:lnTo>
                <a:lnTo>
                  <a:pt x="53" y="216"/>
                </a:lnTo>
                <a:lnTo>
                  <a:pt x="54" y="216"/>
                </a:lnTo>
                <a:lnTo>
                  <a:pt x="54" y="211"/>
                </a:lnTo>
                <a:lnTo>
                  <a:pt x="55" y="211"/>
                </a:lnTo>
                <a:lnTo>
                  <a:pt x="55" y="206"/>
                </a:lnTo>
                <a:lnTo>
                  <a:pt x="57" y="206"/>
                </a:lnTo>
                <a:lnTo>
                  <a:pt x="57" y="201"/>
                </a:lnTo>
                <a:lnTo>
                  <a:pt x="58" y="201"/>
                </a:lnTo>
                <a:lnTo>
                  <a:pt x="58" y="195"/>
                </a:lnTo>
                <a:lnTo>
                  <a:pt x="59" y="195"/>
                </a:lnTo>
                <a:lnTo>
                  <a:pt x="59" y="189"/>
                </a:lnTo>
                <a:lnTo>
                  <a:pt x="60" y="189"/>
                </a:lnTo>
                <a:lnTo>
                  <a:pt x="60" y="183"/>
                </a:lnTo>
                <a:lnTo>
                  <a:pt x="61" y="183"/>
                </a:lnTo>
                <a:lnTo>
                  <a:pt x="61" y="177"/>
                </a:lnTo>
                <a:lnTo>
                  <a:pt x="63" y="177"/>
                </a:lnTo>
                <a:lnTo>
                  <a:pt x="63" y="170"/>
                </a:lnTo>
                <a:lnTo>
                  <a:pt x="64" y="170"/>
                </a:lnTo>
                <a:lnTo>
                  <a:pt x="64" y="163"/>
                </a:lnTo>
                <a:lnTo>
                  <a:pt x="65" y="163"/>
                </a:lnTo>
                <a:lnTo>
                  <a:pt x="65" y="156"/>
                </a:lnTo>
                <a:lnTo>
                  <a:pt x="66" y="156"/>
                </a:lnTo>
                <a:lnTo>
                  <a:pt x="66" y="149"/>
                </a:lnTo>
                <a:lnTo>
                  <a:pt x="67" y="148"/>
                </a:lnTo>
                <a:lnTo>
                  <a:pt x="67" y="141"/>
                </a:lnTo>
                <a:lnTo>
                  <a:pt x="69" y="141"/>
                </a:lnTo>
                <a:lnTo>
                  <a:pt x="69" y="134"/>
                </a:lnTo>
                <a:lnTo>
                  <a:pt x="70" y="133"/>
                </a:lnTo>
                <a:lnTo>
                  <a:pt x="70" y="126"/>
                </a:lnTo>
                <a:lnTo>
                  <a:pt x="71" y="125"/>
                </a:lnTo>
                <a:lnTo>
                  <a:pt x="71" y="118"/>
                </a:lnTo>
                <a:lnTo>
                  <a:pt x="72" y="117"/>
                </a:lnTo>
                <a:lnTo>
                  <a:pt x="72" y="110"/>
                </a:lnTo>
                <a:lnTo>
                  <a:pt x="73" y="110"/>
                </a:lnTo>
                <a:lnTo>
                  <a:pt x="73" y="102"/>
                </a:lnTo>
                <a:lnTo>
                  <a:pt x="75" y="101"/>
                </a:lnTo>
                <a:lnTo>
                  <a:pt x="75" y="94"/>
                </a:lnTo>
                <a:lnTo>
                  <a:pt x="76" y="94"/>
                </a:lnTo>
                <a:lnTo>
                  <a:pt x="76" y="86"/>
                </a:lnTo>
                <a:lnTo>
                  <a:pt x="77" y="85"/>
                </a:lnTo>
                <a:lnTo>
                  <a:pt x="77" y="78"/>
                </a:lnTo>
                <a:lnTo>
                  <a:pt x="78" y="77"/>
                </a:lnTo>
                <a:lnTo>
                  <a:pt x="78" y="71"/>
                </a:lnTo>
                <a:lnTo>
                  <a:pt x="79" y="70"/>
                </a:lnTo>
                <a:lnTo>
                  <a:pt x="79" y="63"/>
                </a:lnTo>
                <a:lnTo>
                  <a:pt x="81" y="62"/>
                </a:lnTo>
                <a:lnTo>
                  <a:pt x="81" y="55"/>
                </a:lnTo>
                <a:lnTo>
                  <a:pt x="82" y="55"/>
                </a:lnTo>
                <a:lnTo>
                  <a:pt x="82" y="49"/>
                </a:lnTo>
                <a:lnTo>
                  <a:pt x="83" y="48"/>
                </a:lnTo>
                <a:lnTo>
                  <a:pt x="83" y="42"/>
                </a:lnTo>
                <a:lnTo>
                  <a:pt x="84" y="41"/>
                </a:lnTo>
                <a:lnTo>
                  <a:pt x="84" y="35"/>
                </a:lnTo>
                <a:lnTo>
                  <a:pt x="85" y="34"/>
                </a:lnTo>
                <a:lnTo>
                  <a:pt x="85" y="29"/>
                </a:lnTo>
                <a:lnTo>
                  <a:pt x="87" y="29"/>
                </a:lnTo>
                <a:lnTo>
                  <a:pt x="87" y="23"/>
                </a:lnTo>
                <a:lnTo>
                  <a:pt x="88" y="23"/>
                </a:lnTo>
                <a:lnTo>
                  <a:pt x="88" y="18"/>
                </a:lnTo>
                <a:lnTo>
                  <a:pt x="89" y="18"/>
                </a:lnTo>
                <a:lnTo>
                  <a:pt x="89" y="13"/>
                </a:lnTo>
                <a:lnTo>
                  <a:pt x="90" y="13"/>
                </a:lnTo>
                <a:lnTo>
                  <a:pt x="90" y="9"/>
                </a:lnTo>
                <a:lnTo>
                  <a:pt x="91" y="9"/>
                </a:lnTo>
                <a:lnTo>
                  <a:pt x="91" y="6"/>
                </a:lnTo>
                <a:lnTo>
                  <a:pt x="93" y="5"/>
                </a:lnTo>
                <a:lnTo>
                  <a:pt x="93" y="3"/>
                </a:lnTo>
                <a:lnTo>
                  <a:pt x="94" y="2"/>
                </a:lnTo>
                <a:lnTo>
                  <a:pt x="94" y="0"/>
                </a:lnTo>
                <a:lnTo>
                  <a:pt x="95" y="0"/>
                </a:lnTo>
              </a:path>
            </a:pathLst>
          </a:custGeom>
          <a:noFill/>
          <a:ln w="635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09" name="Freeform 96"/>
          <p:cNvSpPr>
            <a:spLocks/>
          </p:cNvSpPr>
          <p:nvPr/>
        </p:nvSpPr>
        <p:spPr bwMode="auto">
          <a:xfrm>
            <a:off x="5081588" y="4468813"/>
            <a:ext cx="465137" cy="1528762"/>
          </a:xfrm>
          <a:custGeom>
            <a:avLst/>
            <a:gdLst>
              <a:gd name="T0" fmla="*/ 2147483646 w 92"/>
              <a:gd name="T1" fmla="*/ 0 h 270"/>
              <a:gd name="T2" fmla="*/ 2147483646 w 92"/>
              <a:gd name="T3" fmla="*/ 2147483646 h 270"/>
              <a:gd name="T4" fmla="*/ 2147483646 w 92"/>
              <a:gd name="T5" fmla="*/ 2147483646 h 270"/>
              <a:gd name="T6" fmla="*/ 2147483646 w 92"/>
              <a:gd name="T7" fmla="*/ 2147483646 h 270"/>
              <a:gd name="T8" fmla="*/ 2147483646 w 92"/>
              <a:gd name="T9" fmla="*/ 2147483646 h 270"/>
              <a:gd name="T10" fmla="*/ 2147483646 w 92"/>
              <a:gd name="T11" fmla="*/ 2147483646 h 270"/>
              <a:gd name="T12" fmla="*/ 2147483646 w 92"/>
              <a:gd name="T13" fmla="*/ 2147483646 h 270"/>
              <a:gd name="T14" fmla="*/ 2147483646 w 92"/>
              <a:gd name="T15" fmla="*/ 2147483646 h 270"/>
              <a:gd name="T16" fmla="*/ 2147483646 w 92"/>
              <a:gd name="T17" fmla="*/ 2147483646 h 270"/>
              <a:gd name="T18" fmla="*/ 2147483646 w 92"/>
              <a:gd name="T19" fmla="*/ 2147483646 h 270"/>
              <a:gd name="T20" fmla="*/ 2147483646 w 92"/>
              <a:gd name="T21" fmla="*/ 2147483646 h 270"/>
              <a:gd name="T22" fmla="*/ 2147483646 w 92"/>
              <a:gd name="T23" fmla="*/ 2147483646 h 270"/>
              <a:gd name="T24" fmla="*/ 2147483646 w 92"/>
              <a:gd name="T25" fmla="*/ 2147483646 h 270"/>
              <a:gd name="T26" fmla="*/ 2147483646 w 92"/>
              <a:gd name="T27" fmla="*/ 2147483646 h 270"/>
              <a:gd name="T28" fmla="*/ 2147483646 w 92"/>
              <a:gd name="T29" fmla="*/ 2147483646 h 270"/>
              <a:gd name="T30" fmla="*/ 2147483646 w 92"/>
              <a:gd name="T31" fmla="*/ 2147483646 h 270"/>
              <a:gd name="T32" fmla="*/ 2147483646 w 92"/>
              <a:gd name="T33" fmla="*/ 2147483646 h 270"/>
              <a:gd name="T34" fmla="*/ 2147483646 w 92"/>
              <a:gd name="T35" fmla="*/ 2147483646 h 270"/>
              <a:gd name="T36" fmla="*/ 2147483646 w 92"/>
              <a:gd name="T37" fmla="*/ 2147483646 h 270"/>
              <a:gd name="T38" fmla="*/ 2147483646 w 92"/>
              <a:gd name="T39" fmla="*/ 2147483646 h 270"/>
              <a:gd name="T40" fmla="*/ 2147483646 w 92"/>
              <a:gd name="T41" fmla="*/ 2147483646 h 270"/>
              <a:gd name="T42" fmla="*/ 2147483646 w 92"/>
              <a:gd name="T43" fmla="*/ 2147483646 h 270"/>
              <a:gd name="T44" fmla="*/ 2147483646 w 92"/>
              <a:gd name="T45" fmla="*/ 2147483646 h 270"/>
              <a:gd name="T46" fmla="*/ 2147483646 w 92"/>
              <a:gd name="T47" fmla="*/ 2147483646 h 270"/>
              <a:gd name="T48" fmla="*/ 2147483646 w 92"/>
              <a:gd name="T49" fmla="*/ 2147483646 h 270"/>
              <a:gd name="T50" fmla="*/ 2147483646 w 92"/>
              <a:gd name="T51" fmla="*/ 2147483646 h 270"/>
              <a:gd name="T52" fmla="*/ 2147483646 w 92"/>
              <a:gd name="T53" fmla="*/ 2147483646 h 270"/>
              <a:gd name="T54" fmla="*/ 2147483646 w 92"/>
              <a:gd name="T55" fmla="*/ 2147483646 h 270"/>
              <a:gd name="T56" fmla="*/ 2147483646 w 92"/>
              <a:gd name="T57" fmla="*/ 2147483646 h 270"/>
              <a:gd name="T58" fmla="*/ 2147483646 w 92"/>
              <a:gd name="T59" fmla="*/ 2147483646 h 270"/>
              <a:gd name="T60" fmla="*/ 2147483646 w 92"/>
              <a:gd name="T61" fmla="*/ 2147483646 h 270"/>
              <a:gd name="T62" fmla="*/ 2147483646 w 92"/>
              <a:gd name="T63" fmla="*/ 2147483646 h 270"/>
              <a:gd name="T64" fmla="*/ 2147483646 w 92"/>
              <a:gd name="T65" fmla="*/ 2147483646 h 270"/>
              <a:gd name="T66" fmla="*/ 2147483646 w 92"/>
              <a:gd name="T67" fmla="*/ 2147483646 h 270"/>
              <a:gd name="T68" fmla="*/ 2147483646 w 92"/>
              <a:gd name="T69" fmla="*/ 2147483646 h 270"/>
              <a:gd name="T70" fmla="*/ 2147483646 w 92"/>
              <a:gd name="T71" fmla="*/ 2147483646 h 270"/>
              <a:gd name="T72" fmla="*/ 2147483646 w 92"/>
              <a:gd name="T73" fmla="*/ 2147483646 h 270"/>
              <a:gd name="T74" fmla="*/ 2147483646 w 92"/>
              <a:gd name="T75" fmla="*/ 2147483646 h 270"/>
              <a:gd name="T76" fmla="*/ 2147483646 w 92"/>
              <a:gd name="T77" fmla="*/ 2147483646 h 270"/>
              <a:gd name="T78" fmla="*/ 2147483646 w 92"/>
              <a:gd name="T79" fmla="*/ 2147483646 h 270"/>
              <a:gd name="T80" fmla="*/ 2147483646 w 92"/>
              <a:gd name="T81" fmla="*/ 2147483646 h 270"/>
              <a:gd name="T82" fmla="*/ 2147483646 w 92"/>
              <a:gd name="T83" fmla="*/ 2147483646 h 2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2"/>
              <a:gd name="T127" fmla="*/ 0 h 270"/>
              <a:gd name="T128" fmla="*/ 92 w 92"/>
              <a:gd name="T129" fmla="*/ 270 h 2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2" h="270">
                <a:moveTo>
                  <a:pt x="0" y="3"/>
                </a:moveTo>
                <a:lnTo>
                  <a:pt x="0" y="1"/>
                </a:lnTo>
                <a:lnTo>
                  <a:pt x="2" y="0"/>
                </a:lnTo>
                <a:lnTo>
                  <a:pt x="4" y="0"/>
                </a:lnTo>
                <a:lnTo>
                  <a:pt x="6" y="1"/>
                </a:lnTo>
                <a:lnTo>
                  <a:pt x="6" y="2"/>
                </a:lnTo>
                <a:lnTo>
                  <a:pt x="7" y="3"/>
                </a:lnTo>
                <a:lnTo>
                  <a:pt x="7" y="4"/>
                </a:lnTo>
                <a:lnTo>
                  <a:pt x="8" y="5"/>
                </a:lnTo>
                <a:lnTo>
                  <a:pt x="8" y="7"/>
                </a:lnTo>
                <a:lnTo>
                  <a:pt x="10" y="7"/>
                </a:lnTo>
                <a:lnTo>
                  <a:pt x="10" y="10"/>
                </a:lnTo>
                <a:lnTo>
                  <a:pt x="11" y="11"/>
                </a:lnTo>
                <a:lnTo>
                  <a:pt x="11" y="14"/>
                </a:lnTo>
                <a:lnTo>
                  <a:pt x="12" y="14"/>
                </a:lnTo>
                <a:lnTo>
                  <a:pt x="12" y="18"/>
                </a:lnTo>
                <a:lnTo>
                  <a:pt x="13" y="18"/>
                </a:lnTo>
                <a:lnTo>
                  <a:pt x="13" y="23"/>
                </a:lnTo>
                <a:lnTo>
                  <a:pt x="14" y="24"/>
                </a:lnTo>
                <a:lnTo>
                  <a:pt x="14" y="29"/>
                </a:lnTo>
                <a:lnTo>
                  <a:pt x="16" y="29"/>
                </a:lnTo>
                <a:lnTo>
                  <a:pt x="16" y="35"/>
                </a:lnTo>
                <a:lnTo>
                  <a:pt x="17" y="35"/>
                </a:lnTo>
                <a:lnTo>
                  <a:pt x="17" y="40"/>
                </a:lnTo>
                <a:lnTo>
                  <a:pt x="18" y="41"/>
                </a:lnTo>
                <a:lnTo>
                  <a:pt x="18" y="47"/>
                </a:lnTo>
                <a:lnTo>
                  <a:pt x="19" y="48"/>
                </a:lnTo>
                <a:lnTo>
                  <a:pt x="19" y="54"/>
                </a:lnTo>
                <a:lnTo>
                  <a:pt x="20" y="55"/>
                </a:lnTo>
                <a:lnTo>
                  <a:pt x="20" y="61"/>
                </a:lnTo>
                <a:lnTo>
                  <a:pt x="22" y="62"/>
                </a:lnTo>
                <a:lnTo>
                  <a:pt x="22" y="69"/>
                </a:lnTo>
                <a:lnTo>
                  <a:pt x="23" y="69"/>
                </a:lnTo>
                <a:lnTo>
                  <a:pt x="23" y="76"/>
                </a:lnTo>
                <a:lnTo>
                  <a:pt x="24" y="77"/>
                </a:lnTo>
                <a:lnTo>
                  <a:pt x="24" y="84"/>
                </a:lnTo>
                <a:lnTo>
                  <a:pt x="25" y="84"/>
                </a:lnTo>
                <a:lnTo>
                  <a:pt x="25" y="92"/>
                </a:lnTo>
                <a:lnTo>
                  <a:pt x="26" y="93"/>
                </a:lnTo>
                <a:lnTo>
                  <a:pt x="26" y="100"/>
                </a:lnTo>
                <a:lnTo>
                  <a:pt x="28" y="100"/>
                </a:lnTo>
                <a:lnTo>
                  <a:pt x="28" y="108"/>
                </a:lnTo>
                <a:lnTo>
                  <a:pt x="29" y="108"/>
                </a:lnTo>
                <a:lnTo>
                  <a:pt x="29" y="116"/>
                </a:lnTo>
                <a:lnTo>
                  <a:pt x="30" y="117"/>
                </a:lnTo>
                <a:lnTo>
                  <a:pt x="30" y="124"/>
                </a:lnTo>
                <a:lnTo>
                  <a:pt x="31" y="124"/>
                </a:lnTo>
                <a:lnTo>
                  <a:pt x="31" y="132"/>
                </a:lnTo>
                <a:lnTo>
                  <a:pt x="32" y="132"/>
                </a:lnTo>
                <a:lnTo>
                  <a:pt x="32" y="140"/>
                </a:lnTo>
                <a:lnTo>
                  <a:pt x="34" y="140"/>
                </a:lnTo>
                <a:lnTo>
                  <a:pt x="34" y="147"/>
                </a:lnTo>
                <a:lnTo>
                  <a:pt x="35" y="148"/>
                </a:lnTo>
                <a:lnTo>
                  <a:pt x="35" y="155"/>
                </a:lnTo>
                <a:lnTo>
                  <a:pt x="36" y="155"/>
                </a:lnTo>
                <a:lnTo>
                  <a:pt x="36" y="162"/>
                </a:lnTo>
                <a:lnTo>
                  <a:pt x="37" y="162"/>
                </a:lnTo>
                <a:lnTo>
                  <a:pt x="37" y="169"/>
                </a:lnTo>
                <a:lnTo>
                  <a:pt x="38" y="169"/>
                </a:lnTo>
                <a:lnTo>
                  <a:pt x="38" y="176"/>
                </a:lnTo>
                <a:lnTo>
                  <a:pt x="40" y="176"/>
                </a:lnTo>
                <a:lnTo>
                  <a:pt x="40" y="183"/>
                </a:lnTo>
                <a:lnTo>
                  <a:pt x="41" y="183"/>
                </a:lnTo>
                <a:lnTo>
                  <a:pt x="41" y="189"/>
                </a:lnTo>
                <a:lnTo>
                  <a:pt x="42" y="189"/>
                </a:lnTo>
                <a:lnTo>
                  <a:pt x="42" y="195"/>
                </a:lnTo>
                <a:lnTo>
                  <a:pt x="43" y="195"/>
                </a:lnTo>
                <a:lnTo>
                  <a:pt x="43" y="201"/>
                </a:lnTo>
                <a:lnTo>
                  <a:pt x="44" y="201"/>
                </a:lnTo>
                <a:lnTo>
                  <a:pt x="44" y="206"/>
                </a:lnTo>
                <a:lnTo>
                  <a:pt x="46" y="206"/>
                </a:lnTo>
                <a:lnTo>
                  <a:pt x="46" y="211"/>
                </a:lnTo>
                <a:lnTo>
                  <a:pt x="47" y="212"/>
                </a:lnTo>
                <a:lnTo>
                  <a:pt x="47" y="216"/>
                </a:lnTo>
                <a:lnTo>
                  <a:pt x="48" y="217"/>
                </a:lnTo>
                <a:lnTo>
                  <a:pt x="48" y="221"/>
                </a:lnTo>
                <a:lnTo>
                  <a:pt x="49" y="221"/>
                </a:lnTo>
                <a:lnTo>
                  <a:pt x="49" y="225"/>
                </a:lnTo>
                <a:lnTo>
                  <a:pt x="50" y="225"/>
                </a:lnTo>
                <a:lnTo>
                  <a:pt x="50" y="229"/>
                </a:lnTo>
                <a:lnTo>
                  <a:pt x="52" y="229"/>
                </a:lnTo>
                <a:lnTo>
                  <a:pt x="52" y="233"/>
                </a:lnTo>
                <a:lnTo>
                  <a:pt x="53" y="233"/>
                </a:lnTo>
                <a:lnTo>
                  <a:pt x="53" y="236"/>
                </a:lnTo>
                <a:lnTo>
                  <a:pt x="54" y="237"/>
                </a:lnTo>
                <a:lnTo>
                  <a:pt x="54" y="240"/>
                </a:lnTo>
                <a:lnTo>
                  <a:pt x="55" y="240"/>
                </a:lnTo>
                <a:lnTo>
                  <a:pt x="55" y="243"/>
                </a:lnTo>
                <a:lnTo>
                  <a:pt x="56" y="243"/>
                </a:lnTo>
                <a:lnTo>
                  <a:pt x="56" y="246"/>
                </a:lnTo>
                <a:lnTo>
                  <a:pt x="58" y="246"/>
                </a:lnTo>
                <a:lnTo>
                  <a:pt x="58" y="248"/>
                </a:lnTo>
                <a:lnTo>
                  <a:pt x="59" y="248"/>
                </a:lnTo>
                <a:lnTo>
                  <a:pt x="59" y="250"/>
                </a:lnTo>
                <a:lnTo>
                  <a:pt x="60" y="251"/>
                </a:lnTo>
                <a:lnTo>
                  <a:pt x="60" y="252"/>
                </a:lnTo>
                <a:lnTo>
                  <a:pt x="61" y="253"/>
                </a:lnTo>
                <a:lnTo>
                  <a:pt x="61" y="254"/>
                </a:lnTo>
                <a:lnTo>
                  <a:pt x="62" y="255"/>
                </a:lnTo>
                <a:lnTo>
                  <a:pt x="62" y="256"/>
                </a:lnTo>
                <a:lnTo>
                  <a:pt x="64" y="257"/>
                </a:lnTo>
                <a:lnTo>
                  <a:pt x="64" y="258"/>
                </a:lnTo>
                <a:lnTo>
                  <a:pt x="65" y="258"/>
                </a:lnTo>
                <a:lnTo>
                  <a:pt x="65" y="259"/>
                </a:lnTo>
                <a:lnTo>
                  <a:pt x="67" y="260"/>
                </a:lnTo>
                <a:lnTo>
                  <a:pt x="67" y="262"/>
                </a:lnTo>
                <a:lnTo>
                  <a:pt x="70" y="263"/>
                </a:lnTo>
                <a:lnTo>
                  <a:pt x="70" y="264"/>
                </a:lnTo>
                <a:lnTo>
                  <a:pt x="72" y="265"/>
                </a:lnTo>
                <a:lnTo>
                  <a:pt x="73" y="266"/>
                </a:lnTo>
                <a:lnTo>
                  <a:pt x="76" y="267"/>
                </a:lnTo>
                <a:lnTo>
                  <a:pt x="77" y="267"/>
                </a:lnTo>
                <a:lnTo>
                  <a:pt x="78" y="267"/>
                </a:lnTo>
                <a:lnTo>
                  <a:pt x="79" y="268"/>
                </a:lnTo>
                <a:lnTo>
                  <a:pt x="80" y="268"/>
                </a:lnTo>
                <a:lnTo>
                  <a:pt x="82" y="268"/>
                </a:lnTo>
                <a:lnTo>
                  <a:pt x="83" y="269"/>
                </a:lnTo>
                <a:lnTo>
                  <a:pt x="84" y="269"/>
                </a:lnTo>
                <a:lnTo>
                  <a:pt x="85" y="269"/>
                </a:lnTo>
                <a:lnTo>
                  <a:pt x="86" y="269"/>
                </a:lnTo>
                <a:lnTo>
                  <a:pt x="88" y="269"/>
                </a:lnTo>
                <a:lnTo>
                  <a:pt x="89" y="269"/>
                </a:lnTo>
                <a:lnTo>
                  <a:pt x="90" y="269"/>
                </a:lnTo>
                <a:lnTo>
                  <a:pt x="91" y="270"/>
                </a:lnTo>
                <a:lnTo>
                  <a:pt x="92" y="270"/>
                </a:lnTo>
              </a:path>
            </a:pathLst>
          </a:custGeom>
          <a:noFill/>
          <a:ln w="635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0" name="Freeform 97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1" name="Freeform 98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2" name="Freeform 99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3" name="Freeform 100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4" name="Freeform 101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5" name="Freeform 104"/>
          <p:cNvSpPr>
            <a:spLocks/>
          </p:cNvSpPr>
          <p:nvPr/>
        </p:nvSpPr>
        <p:spPr bwMode="auto">
          <a:xfrm>
            <a:off x="2333625" y="4311650"/>
            <a:ext cx="474663" cy="1685925"/>
          </a:xfrm>
          <a:custGeom>
            <a:avLst/>
            <a:gdLst>
              <a:gd name="T0" fmla="*/ 2147483646 w 94"/>
              <a:gd name="T1" fmla="*/ 2147483646 h 298"/>
              <a:gd name="T2" fmla="*/ 2147483646 w 94"/>
              <a:gd name="T3" fmla="*/ 2147483646 h 298"/>
              <a:gd name="T4" fmla="*/ 2147483646 w 94"/>
              <a:gd name="T5" fmla="*/ 2147483646 h 298"/>
              <a:gd name="T6" fmla="*/ 2147483646 w 94"/>
              <a:gd name="T7" fmla="*/ 2147483646 h 298"/>
              <a:gd name="T8" fmla="*/ 2147483646 w 94"/>
              <a:gd name="T9" fmla="*/ 2147483646 h 298"/>
              <a:gd name="T10" fmla="*/ 2147483646 w 94"/>
              <a:gd name="T11" fmla="*/ 2147483646 h 298"/>
              <a:gd name="T12" fmla="*/ 2147483646 w 94"/>
              <a:gd name="T13" fmla="*/ 2147483646 h 298"/>
              <a:gd name="T14" fmla="*/ 2147483646 w 94"/>
              <a:gd name="T15" fmla="*/ 2147483646 h 298"/>
              <a:gd name="T16" fmla="*/ 2147483646 w 94"/>
              <a:gd name="T17" fmla="*/ 2147483646 h 298"/>
              <a:gd name="T18" fmla="*/ 2147483646 w 94"/>
              <a:gd name="T19" fmla="*/ 2147483646 h 298"/>
              <a:gd name="T20" fmla="*/ 2147483646 w 94"/>
              <a:gd name="T21" fmla="*/ 2147483646 h 298"/>
              <a:gd name="T22" fmla="*/ 2147483646 w 94"/>
              <a:gd name="T23" fmla="*/ 2147483646 h 298"/>
              <a:gd name="T24" fmla="*/ 2147483646 w 94"/>
              <a:gd name="T25" fmla="*/ 2147483646 h 298"/>
              <a:gd name="T26" fmla="*/ 2147483646 w 94"/>
              <a:gd name="T27" fmla="*/ 2147483646 h 298"/>
              <a:gd name="T28" fmla="*/ 2147483646 w 94"/>
              <a:gd name="T29" fmla="*/ 2147483646 h 298"/>
              <a:gd name="T30" fmla="*/ 2147483646 w 94"/>
              <a:gd name="T31" fmla="*/ 2147483646 h 298"/>
              <a:gd name="T32" fmla="*/ 2147483646 w 94"/>
              <a:gd name="T33" fmla="*/ 2147483646 h 298"/>
              <a:gd name="T34" fmla="*/ 2147483646 w 94"/>
              <a:gd name="T35" fmla="*/ 2147483646 h 298"/>
              <a:gd name="T36" fmla="*/ 2147483646 w 94"/>
              <a:gd name="T37" fmla="*/ 2147483646 h 298"/>
              <a:gd name="T38" fmla="*/ 2147483646 w 94"/>
              <a:gd name="T39" fmla="*/ 2147483646 h 298"/>
              <a:gd name="T40" fmla="*/ 2147483646 w 94"/>
              <a:gd name="T41" fmla="*/ 2147483646 h 298"/>
              <a:gd name="T42" fmla="*/ 2147483646 w 94"/>
              <a:gd name="T43" fmla="*/ 2147483646 h 298"/>
              <a:gd name="T44" fmla="*/ 2147483646 w 94"/>
              <a:gd name="T45" fmla="*/ 2147483646 h 298"/>
              <a:gd name="T46" fmla="*/ 2147483646 w 94"/>
              <a:gd name="T47" fmla="*/ 2147483646 h 298"/>
              <a:gd name="T48" fmla="*/ 2147483646 w 94"/>
              <a:gd name="T49" fmla="*/ 2147483646 h 298"/>
              <a:gd name="T50" fmla="*/ 2147483646 w 94"/>
              <a:gd name="T51" fmla="*/ 2147483646 h 298"/>
              <a:gd name="T52" fmla="*/ 2147483646 w 94"/>
              <a:gd name="T53" fmla="*/ 2147483646 h 298"/>
              <a:gd name="T54" fmla="*/ 2147483646 w 94"/>
              <a:gd name="T55" fmla="*/ 2147483646 h 298"/>
              <a:gd name="T56" fmla="*/ 2147483646 w 94"/>
              <a:gd name="T57" fmla="*/ 2147483646 h 298"/>
              <a:gd name="T58" fmla="*/ 2147483646 w 94"/>
              <a:gd name="T59" fmla="*/ 2147483646 h 298"/>
              <a:gd name="T60" fmla="*/ 2147483646 w 94"/>
              <a:gd name="T61" fmla="*/ 2147483646 h 298"/>
              <a:gd name="T62" fmla="*/ 2147483646 w 94"/>
              <a:gd name="T63" fmla="*/ 2147483646 h 298"/>
              <a:gd name="T64" fmla="*/ 2147483646 w 94"/>
              <a:gd name="T65" fmla="*/ 2147483646 h 298"/>
              <a:gd name="T66" fmla="*/ 2147483646 w 94"/>
              <a:gd name="T67" fmla="*/ 2147483646 h 298"/>
              <a:gd name="T68" fmla="*/ 2147483646 w 94"/>
              <a:gd name="T69" fmla="*/ 2147483646 h 298"/>
              <a:gd name="T70" fmla="*/ 2147483646 w 94"/>
              <a:gd name="T71" fmla="*/ 2147483646 h 298"/>
              <a:gd name="T72" fmla="*/ 2147483646 w 94"/>
              <a:gd name="T73" fmla="*/ 2147483646 h 298"/>
              <a:gd name="T74" fmla="*/ 2147483646 w 94"/>
              <a:gd name="T75" fmla="*/ 2147483646 h 298"/>
              <a:gd name="T76" fmla="*/ 2147483646 w 94"/>
              <a:gd name="T77" fmla="*/ 2147483646 h 298"/>
              <a:gd name="T78" fmla="*/ 2147483646 w 94"/>
              <a:gd name="T79" fmla="*/ 2147483646 h 298"/>
              <a:gd name="T80" fmla="*/ 2147483646 w 94"/>
              <a:gd name="T81" fmla="*/ 2147483646 h 298"/>
              <a:gd name="T82" fmla="*/ 2147483646 w 94"/>
              <a:gd name="T83" fmla="*/ 2147483646 h 2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4"/>
              <a:gd name="T127" fmla="*/ 0 h 298"/>
              <a:gd name="T128" fmla="*/ 94 w 94"/>
              <a:gd name="T129" fmla="*/ 298 h 29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4" h="298">
                <a:moveTo>
                  <a:pt x="0" y="298"/>
                </a:moveTo>
                <a:lnTo>
                  <a:pt x="2" y="298"/>
                </a:lnTo>
                <a:lnTo>
                  <a:pt x="3" y="298"/>
                </a:lnTo>
                <a:lnTo>
                  <a:pt x="4" y="298"/>
                </a:lnTo>
                <a:lnTo>
                  <a:pt x="5" y="298"/>
                </a:lnTo>
                <a:lnTo>
                  <a:pt x="6" y="298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4" y="297"/>
                </a:lnTo>
                <a:lnTo>
                  <a:pt x="15" y="297"/>
                </a:lnTo>
                <a:lnTo>
                  <a:pt x="16" y="297"/>
                </a:lnTo>
                <a:lnTo>
                  <a:pt x="17" y="296"/>
                </a:lnTo>
                <a:lnTo>
                  <a:pt x="18" y="296"/>
                </a:lnTo>
                <a:lnTo>
                  <a:pt x="20" y="296"/>
                </a:lnTo>
                <a:lnTo>
                  <a:pt x="21" y="295"/>
                </a:lnTo>
                <a:lnTo>
                  <a:pt x="22" y="295"/>
                </a:lnTo>
                <a:lnTo>
                  <a:pt x="23" y="295"/>
                </a:lnTo>
                <a:lnTo>
                  <a:pt x="24" y="294"/>
                </a:lnTo>
                <a:lnTo>
                  <a:pt x="27" y="293"/>
                </a:lnTo>
                <a:lnTo>
                  <a:pt x="27" y="292"/>
                </a:lnTo>
                <a:lnTo>
                  <a:pt x="29" y="291"/>
                </a:lnTo>
                <a:lnTo>
                  <a:pt x="29" y="290"/>
                </a:lnTo>
                <a:lnTo>
                  <a:pt x="32" y="289"/>
                </a:lnTo>
                <a:lnTo>
                  <a:pt x="32" y="288"/>
                </a:lnTo>
                <a:lnTo>
                  <a:pt x="33" y="287"/>
                </a:lnTo>
                <a:lnTo>
                  <a:pt x="33" y="286"/>
                </a:lnTo>
                <a:lnTo>
                  <a:pt x="34" y="285"/>
                </a:lnTo>
                <a:lnTo>
                  <a:pt x="34" y="284"/>
                </a:lnTo>
                <a:lnTo>
                  <a:pt x="35" y="284"/>
                </a:lnTo>
                <a:lnTo>
                  <a:pt x="35" y="282"/>
                </a:lnTo>
                <a:lnTo>
                  <a:pt x="36" y="282"/>
                </a:lnTo>
                <a:lnTo>
                  <a:pt x="36" y="280"/>
                </a:lnTo>
                <a:lnTo>
                  <a:pt x="38" y="279"/>
                </a:lnTo>
                <a:lnTo>
                  <a:pt x="38" y="277"/>
                </a:lnTo>
                <a:lnTo>
                  <a:pt x="39" y="277"/>
                </a:lnTo>
                <a:lnTo>
                  <a:pt x="39" y="275"/>
                </a:lnTo>
                <a:lnTo>
                  <a:pt x="40" y="274"/>
                </a:lnTo>
                <a:lnTo>
                  <a:pt x="40" y="272"/>
                </a:lnTo>
                <a:lnTo>
                  <a:pt x="41" y="272"/>
                </a:lnTo>
                <a:lnTo>
                  <a:pt x="41" y="269"/>
                </a:lnTo>
                <a:lnTo>
                  <a:pt x="42" y="268"/>
                </a:lnTo>
                <a:lnTo>
                  <a:pt x="42" y="265"/>
                </a:lnTo>
                <a:lnTo>
                  <a:pt x="44" y="265"/>
                </a:lnTo>
                <a:lnTo>
                  <a:pt x="44" y="261"/>
                </a:lnTo>
                <a:lnTo>
                  <a:pt x="45" y="261"/>
                </a:lnTo>
                <a:lnTo>
                  <a:pt x="45" y="257"/>
                </a:lnTo>
                <a:lnTo>
                  <a:pt x="46" y="256"/>
                </a:lnTo>
                <a:lnTo>
                  <a:pt x="46" y="253"/>
                </a:lnTo>
                <a:lnTo>
                  <a:pt x="47" y="252"/>
                </a:lnTo>
                <a:lnTo>
                  <a:pt x="47" y="248"/>
                </a:lnTo>
                <a:lnTo>
                  <a:pt x="48" y="247"/>
                </a:lnTo>
                <a:lnTo>
                  <a:pt x="48" y="242"/>
                </a:lnTo>
                <a:lnTo>
                  <a:pt x="50" y="242"/>
                </a:lnTo>
                <a:lnTo>
                  <a:pt x="50" y="236"/>
                </a:lnTo>
                <a:lnTo>
                  <a:pt x="51" y="236"/>
                </a:lnTo>
                <a:lnTo>
                  <a:pt x="51" y="231"/>
                </a:lnTo>
                <a:lnTo>
                  <a:pt x="52" y="230"/>
                </a:lnTo>
                <a:lnTo>
                  <a:pt x="52" y="224"/>
                </a:lnTo>
                <a:lnTo>
                  <a:pt x="53" y="224"/>
                </a:lnTo>
                <a:lnTo>
                  <a:pt x="53" y="217"/>
                </a:lnTo>
                <a:lnTo>
                  <a:pt x="54" y="217"/>
                </a:lnTo>
                <a:lnTo>
                  <a:pt x="54" y="210"/>
                </a:lnTo>
                <a:lnTo>
                  <a:pt x="56" y="210"/>
                </a:lnTo>
                <a:lnTo>
                  <a:pt x="56" y="203"/>
                </a:lnTo>
                <a:lnTo>
                  <a:pt x="57" y="202"/>
                </a:lnTo>
                <a:lnTo>
                  <a:pt x="57" y="194"/>
                </a:lnTo>
                <a:lnTo>
                  <a:pt x="58" y="194"/>
                </a:lnTo>
                <a:lnTo>
                  <a:pt x="58" y="186"/>
                </a:lnTo>
                <a:lnTo>
                  <a:pt x="59" y="186"/>
                </a:lnTo>
                <a:lnTo>
                  <a:pt x="59" y="178"/>
                </a:lnTo>
                <a:lnTo>
                  <a:pt x="60" y="177"/>
                </a:lnTo>
                <a:lnTo>
                  <a:pt x="60" y="169"/>
                </a:lnTo>
                <a:lnTo>
                  <a:pt x="62" y="169"/>
                </a:lnTo>
                <a:lnTo>
                  <a:pt x="62" y="160"/>
                </a:lnTo>
                <a:lnTo>
                  <a:pt x="63" y="159"/>
                </a:lnTo>
                <a:lnTo>
                  <a:pt x="63" y="150"/>
                </a:lnTo>
                <a:lnTo>
                  <a:pt x="64" y="150"/>
                </a:lnTo>
                <a:lnTo>
                  <a:pt x="64" y="141"/>
                </a:lnTo>
                <a:lnTo>
                  <a:pt x="65" y="141"/>
                </a:lnTo>
                <a:lnTo>
                  <a:pt x="65" y="131"/>
                </a:lnTo>
                <a:lnTo>
                  <a:pt x="66" y="131"/>
                </a:lnTo>
                <a:lnTo>
                  <a:pt x="66" y="122"/>
                </a:lnTo>
                <a:lnTo>
                  <a:pt x="68" y="121"/>
                </a:lnTo>
                <a:lnTo>
                  <a:pt x="68" y="112"/>
                </a:lnTo>
                <a:lnTo>
                  <a:pt x="69" y="111"/>
                </a:lnTo>
                <a:lnTo>
                  <a:pt x="69" y="102"/>
                </a:lnTo>
                <a:lnTo>
                  <a:pt x="70" y="102"/>
                </a:lnTo>
                <a:lnTo>
                  <a:pt x="70" y="93"/>
                </a:lnTo>
                <a:lnTo>
                  <a:pt x="71" y="92"/>
                </a:lnTo>
                <a:lnTo>
                  <a:pt x="71" y="84"/>
                </a:lnTo>
                <a:lnTo>
                  <a:pt x="72" y="83"/>
                </a:lnTo>
                <a:lnTo>
                  <a:pt x="72" y="74"/>
                </a:lnTo>
                <a:lnTo>
                  <a:pt x="74" y="74"/>
                </a:lnTo>
                <a:lnTo>
                  <a:pt x="74" y="65"/>
                </a:lnTo>
                <a:lnTo>
                  <a:pt x="75" y="64"/>
                </a:lnTo>
                <a:lnTo>
                  <a:pt x="75" y="57"/>
                </a:lnTo>
                <a:lnTo>
                  <a:pt x="76" y="56"/>
                </a:lnTo>
                <a:lnTo>
                  <a:pt x="76" y="48"/>
                </a:lnTo>
                <a:lnTo>
                  <a:pt x="77" y="48"/>
                </a:lnTo>
                <a:lnTo>
                  <a:pt x="77" y="41"/>
                </a:lnTo>
                <a:lnTo>
                  <a:pt x="78" y="41"/>
                </a:lnTo>
                <a:lnTo>
                  <a:pt x="78" y="34"/>
                </a:lnTo>
                <a:lnTo>
                  <a:pt x="80" y="33"/>
                </a:lnTo>
                <a:lnTo>
                  <a:pt x="80" y="27"/>
                </a:lnTo>
                <a:lnTo>
                  <a:pt x="81" y="26"/>
                </a:lnTo>
                <a:lnTo>
                  <a:pt x="81" y="21"/>
                </a:lnTo>
                <a:lnTo>
                  <a:pt x="82" y="21"/>
                </a:lnTo>
                <a:lnTo>
                  <a:pt x="82" y="16"/>
                </a:lnTo>
                <a:lnTo>
                  <a:pt x="83" y="15"/>
                </a:lnTo>
                <a:lnTo>
                  <a:pt x="83" y="11"/>
                </a:lnTo>
                <a:lnTo>
                  <a:pt x="84" y="11"/>
                </a:lnTo>
                <a:lnTo>
                  <a:pt x="84" y="7"/>
                </a:lnTo>
                <a:lnTo>
                  <a:pt x="86" y="7"/>
                </a:lnTo>
                <a:lnTo>
                  <a:pt x="86" y="4"/>
                </a:lnTo>
                <a:lnTo>
                  <a:pt x="87" y="4"/>
                </a:lnTo>
                <a:lnTo>
                  <a:pt x="87" y="2"/>
                </a:lnTo>
                <a:lnTo>
                  <a:pt x="88" y="2"/>
                </a:lnTo>
                <a:lnTo>
                  <a:pt x="88" y="1"/>
                </a:lnTo>
                <a:lnTo>
                  <a:pt x="89" y="0"/>
                </a:lnTo>
                <a:lnTo>
                  <a:pt x="90" y="1"/>
                </a:lnTo>
                <a:lnTo>
                  <a:pt x="92" y="1"/>
                </a:lnTo>
                <a:lnTo>
                  <a:pt x="92" y="2"/>
                </a:lnTo>
                <a:lnTo>
                  <a:pt x="93" y="3"/>
                </a:lnTo>
                <a:lnTo>
                  <a:pt x="93" y="4"/>
                </a:lnTo>
                <a:lnTo>
                  <a:pt x="94" y="5"/>
                </a:lnTo>
              </a:path>
            </a:pathLst>
          </a:custGeom>
          <a:noFill/>
          <a:ln w="6350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6" name="Freeform 105"/>
          <p:cNvSpPr>
            <a:spLocks/>
          </p:cNvSpPr>
          <p:nvPr/>
        </p:nvSpPr>
        <p:spPr bwMode="auto">
          <a:xfrm>
            <a:off x="2808288" y="4338638"/>
            <a:ext cx="430212" cy="1658937"/>
          </a:xfrm>
          <a:custGeom>
            <a:avLst/>
            <a:gdLst>
              <a:gd name="T0" fmla="*/ 0 w 85"/>
              <a:gd name="T1" fmla="*/ 2147483646 h 293"/>
              <a:gd name="T2" fmla="*/ 2147483646 w 85"/>
              <a:gd name="T3" fmla="*/ 2147483646 h 293"/>
              <a:gd name="T4" fmla="*/ 2147483646 w 85"/>
              <a:gd name="T5" fmla="*/ 2147483646 h 293"/>
              <a:gd name="T6" fmla="*/ 2147483646 w 85"/>
              <a:gd name="T7" fmla="*/ 2147483646 h 293"/>
              <a:gd name="T8" fmla="*/ 2147483646 w 85"/>
              <a:gd name="T9" fmla="*/ 2147483646 h 293"/>
              <a:gd name="T10" fmla="*/ 2147483646 w 85"/>
              <a:gd name="T11" fmla="*/ 2147483646 h 293"/>
              <a:gd name="T12" fmla="*/ 2147483646 w 85"/>
              <a:gd name="T13" fmla="*/ 2147483646 h 293"/>
              <a:gd name="T14" fmla="*/ 2147483646 w 85"/>
              <a:gd name="T15" fmla="*/ 2147483646 h 293"/>
              <a:gd name="T16" fmla="*/ 2147483646 w 85"/>
              <a:gd name="T17" fmla="*/ 2147483646 h 293"/>
              <a:gd name="T18" fmla="*/ 2147483646 w 85"/>
              <a:gd name="T19" fmla="*/ 2147483646 h 293"/>
              <a:gd name="T20" fmla="*/ 2147483646 w 85"/>
              <a:gd name="T21" fmla="*/ 2147483646 h 293"/>
              <a:gd name="T22" fmla="*/ 2147483646 w 85"/>
              <a:gd name="T23" fmla="*/ 2147483646 h 293"/>
              <a:gd name="T24" fmla="*/ 2147483646 w 85"/>
              <a:gd name="T25" fmla="*/ 2147483646 h 293"/>
              <a:gd name="T26" fmla="*/ 2147483646 w 85"/>
              <a:gd name="T27" fmla="*/ 2147483646 h 293"/>
              <a:gd name="T28" fmla="*/ 2147483646 w 85"/>
              <a:gd name="T29" fmla="*/ 2147483646 h 293"/>
              <a:gd name="T30" fmla="*/ 2147483646 w 85"/>
              <a:gd name="T31" fmla="*/ 2147483646 h 293"/>
              <a:gd name="T32" fmla="*/ 2147483646 w 85"/>
              <a:gd name="T33" fmla="*/ 2147483646 h 293"/>
              <a:gd name="T34" fmla="*/ 2147483646 w 85"/>
              <a:gd name="T35" fmla="*/ 2147483646 h 293"/>
              <a:gd name="T36" fmla="*/ 2147483646 w 85"/>
              <a:gd name="T37" fmla="*/ 2147483646 h 293"/>
              <a:gd name="T38" fmla="*/ 2147483646 w 85"/>
              <a:gd name="T39" fmla="*/ 2147483646 h 293"/>
              <a:gd name="T40" fmla="*/ 2147483646 w 85"/>
              <a:gd name="T41" fmla="*/ 2147483646 h 293"/>
              <a:gd name="T42" fmla="*/ 2147483646 w 85"/>
              <a:gd name="T43" fmla="*/ 2147483646 h 293"/>
              <a:gd name="T44" fmla="*/ 2147483646 w 85"/>
              <a:gd name="T45" fmla="*/ 2147483646 h 293"/>
              <a:gd name="T46" fmla="*/ 2147483646 w 85"/>
              <a:gd name="T47" fmla="*/ 2147483646 h 293"/>
              <a:gd name="T48" fmla="*/ 2147483646 w 85"/>
              <a:gd name="T49" fmla="*/ 2147483646 h 293"/>
              <a:gd name="T50" fmla="*/ 2147483646 w 85"/>
              <a:gd name="T51" fmla="*/ 2147483646 h 293"/>
              <a:gd name="T52" fmla="*/ 2147483646 w 85"/>
              <a:gd name="T53" fmla="*/ 2147483646 h 293"/>
              <a:gd name="T54" fmla="*/ 2147483646 w 85"/>
              <a:gd name="T55" fmla="*/ 2147483646 h 293"/>
              <a:gd name="T56" fmla="*/ 2147483646 w 85"/>
              <a:gd name="T57" fmla="*/ 2147483646 h 293"/>
              <a:gd name="T58" fmla="*/ 2147483646 w 85"/>
              <a:gd name="T59" fmla="*/ 2147483646 h 293"/>
              <a:gd name="T60" fmla="*/ 2147483646 w 85"/>
              <a:gd name="T61" fmla="*/ 2147483646 h 293"/>
              <a:gd name="T62" fmla="*/ 2147483646 w 85"/>
              <a:gd name="T63" fmla="*/ 2147483646 h 293"/>
              <a:gd name="T64" fmla="*/ 2147483646 w 85"/>
              <a:gd name="T65" fmla="*/ 2147483646 h 293"/>
              <a:gd name="T66" fmla="*/ 2147483646 w 85"/>
              <a:gd name="T67" fmla="*/ 2147483646 h 293"/>
              <a:gd name="T68" fmla="*/ 2147483646 w 85"/>
              <a:gd name="T69" fmla="*/ 2147483646 h 293"/>
              <a:gd name="T70" fmla="*/ 2147483646 w 85"/>
              <a:gd name="T71" fmla="*/ 2147483646 h 293"/>
              <a:gd name="T72" fmla="*/ 2147483646 w 85"/>
              <a:gd name="T73" fmla="*/ 2147483646 h 293"/>
              <a:gd name="T74" fmla="*/ 2147483646 w 85"/>
              <a:gd name="T75" fmla="*/ 2147483646 h 293"/>
              <a:gd name="T76" fmla="*/ 2147483646 w 85"/>
              <a:gd name="T77" fmla="*/ 2147483646 h 293"/>
              <a:gd name="T78" fmla="*/ 2147483646 w 85"/>
              <a:gd name="T79" fmla="*/ 2147483646 h 293"/>
              <a:gd name="T80" fmla="*/ 2147483646 w 85"/>
              <a:gd name="T81" fmla="*/ 2147483646 h 293"/>
              <a:gd name="T82" fmla="*/ 2147483646 w 85"/>
              <a:gd name="T83" fmla="*/ 2147483646 h 293"/>
              <a:gd name="T84" fmla="*/ 2147483646 w 85"/>
              <a:gd name="T85" fmla="*/ 2147483646 h 293"/>
              <a:gd name="T86" fmla="*/ 2147483646 w 85"/>
              <a:gd name="T87" fmla="*/ 2147483646 h 293"/>
              <a:gd name="T88" fmla="*/ 2147483646 w 85"/>
              <a:gd name="T89" fmla="*/ 2147483646 h 293"/>
              <a:gd name="T90" fmla="*/ 2147483646 w 85"/>
              <a:gd name="T91" fmla="*/ 2147483646 h 293"/>
              <a:gd name="T92" fmla="*/ 2147483646 w 85"/>
              <a:gd name="T93" fmla="*/ 2147483646 h 293"/>
              <a:gd name="T94" fmla="*/ 2147483646 w 85"/>
              <a:gd name="T95" fmla="*/ 2147483646 h 293"/>
              <a:gd name="T96" fmla="*/ 2147483646 w 85"/>
              <a:gd name="T97" fmla="*/ 2147483646 h 293"/>
              <a:gd name="T98" fmla="*/ 2147483646 w 85"/>
              <a:gd name="T99" fmla="*/ 2147483646 h 293"/>
              <a:gd name="T100" fmla="*/ 2147483646 w 85"/>
              <a:gd name="T101" fmla="*/ 2147483646 h 293"/>
              <a:gd name="T102" fmla="*/ 2147483646 w 85"/>
              <a:gd name="T103" fmla="*/ 2147483646 h 293"/>
              <a:gd name="T104" fmla="*/ 2147483646 w 85"/>
              <a:gd name="T105" fmla="*/ 2147483646 h 293"/>
              <a:gd name="T106" fmla="*/ 2147483646 w 85"/>
              <a:gd name="T107" fmla="*/ 2147483646 h 293"/>
              <a:gd name="T108" fmla="*/ 2147483646 w 85"/>
              <a:gd name="T109" fmla="*/ 2147483646 h 293"/>
              <a:gd name="T110" fmla="*/ 2147483646 w 85"/>
              <a:gd name="T111" fmla="*/ 2147483646 h 293"/>
              <a:gd name="T112" fmla="*/ 2147483646 w 85"/>
              <a:gd name="T113" fmla="*/ 2147483646 h 293"/>
              <a:gd name="T114" fmla="*/ 2147483646 w 85"/>
              <a:gd name="T115" fmla="*/ 2147483646 h 293"/>
              <a:gd name="T116" fmla="*/ 2147483646 w 85"/>
              <a:gd name="T117" fmla="*/ 2147483646 h 29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5"/>
              <a:gd name="T178" fmla="*/ 0 h 293"/>
              <a:gd name="T179" fmla="*/ 85 w 85"/>
              <a:gd name="T180" fmla="*/ 293 h 29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5" h="293">
                <a:moveTo>
                  <a:pt x="0" y="0"/>
                </a:moveTo>
                <a:lnTo>
                  <a:pt x="0" y="2"/>
                </a:lnTo>
                <a:lnTo>
                  <a:pt x="1" y="3"/>
                </a:lnTo>
                <a:lnTo>
                  <a:pt x="1" y="6"/>
                </a:lnTo>
                <a:lnTo>
                  <a:pt x="2" y="7"/>
                </a:lnTo>
                <a:lnTo>
                  <a:pt x="2" y="11"/>
                </a:lnTo>
                <a:lnTo>
                  <a:pt x="4" y="11"/>
                </a:lnTo>
                <a:lnTo>
                  <a:pt x="4" y="16"/>
                </a:lnTo>
                <a:lnTo>
                  <a:pt x="5" y="16"/>
                </a:lnTo>
                <a:lnTo>
                  <a:pt x="5" y="22"/>
                </a:lnTo>
                <a:lnTo>
                  <a:pt x="6" y="22"/>
                </a:lnTo>
                <a:lnTo>
                  <a:pt x="6" y="29"/>
                </a:lnTo>
                <a:lnTo>
                  <a:pt x="7" y="29"/>
                </a:lnTo>
                <a:lnTo>
                  <a:pt x="7" y="36"/>
                </a:lnTo>
                <a:lnTo>
                  <a:pt x="8" y="36"/>
                </a:lnTo>
                <a:lnTo>
                  <a:pt x="8" y="43"/>
                </a:lnTo>
                <a:lnTo>
                  <a:pt x="10" y="44"/>
                </a:lnTo>
                <a:lnTo>
                  <a:pt x="10" y="52"/>
                </a:lnTo>
                <a:lnTo>
                  <a:pt x="11" y="52"/>
                </a:lnTo>
                <a:lnTo>
                  <a:pt x="11" y="60"/>
                </a:lnTo>
                <a:lnTo>
                  <a:pt x="12" y="60"/>
                </a:lnTo>
                <a:lnTo>
                  <a:pt x="12" y="69"/>
                </a:lnTo>
                <a:lnTo>
                  <a:pt x="13" y="69"/>
                </a:lnTo>
                <a:lnTo>
                  <a:pt x="13" y="78"/>
                </a:lnTo>
                <a:lnTo>
                  <a:pt x="14" y="79"/>
                </a:lnTo>
                <a:lnTo>
                  <a:pt x="14" y="88"/>
                </a:lnTo>
                <a:lnTo>
                  <a:pt x="16" y="88"/>
                </a:lnTo>
                <a:lnTo>
                  <a:pt x="16" y="97"/>
                </a:lnTo>
                <a:lnTo>
                  <a:pt x="17" y="98"/>
                </a:lnTo>
                <a:lnTo>
                  <a:pt x="17" y="107"/>
                </a:lnTo>
                <a:lnTo>
                  <a:pt x="18" y="107"/>
                </a:lnTo>
                <a:lnTo>
                  <a:pt x="18" y="117"/>
                </a:lnTo>
                <a:lnTo>
                  <a:pt x="19" y="117"/>
                </a:lnTo>
                <a:lnTo>
                  <a:pt x="19" y="126"/>
                </a:lnTo>
                <a:lnTo>
                  <a:pt x="20" y="127"/>
                </a:lnTo>
                <a:lnTo>
                  <a:pt x="20" y="136"/>
                </a:lnTo>
                <a:lnTo>
                  <a:pt x="22" y="136"/>
                </a:lnTo>
                <a:lnTo>
                  <a:pt x="22" y="145"/>
                </a:lnTo>
                <a:lnTo>
                  <a:pt x="23" y="146"/>
                </a:lnTo>
                <a:lnTo>
                  <a:pt x="23" y="155"/>
                </a:lnTo>
                <a:lnTo>
                  <a:pt x="24" y="155"/>
                </a:lnTo>
                <a:lnTo>
                  <a:pt x="24" y="164"/>
                </a:lnTo>
                <a:lnTo>
                  <a:pt x="25" y="164"/>
                </a:lnTo>
                <a:lnTo>
                  <a:pt x="25" y="173"/>
                </a:lnTo>
                <a:lnTo>
                  <a:pt x="26" y="173"/>
                </a:lnTo>
                <a:lnTo>
                  <a:pt x="26" y="181"/>
                </a:lnTo>
                <a:lnTo>
                  <a:pt x="28" y="182"/>
                </a:lnTo>
                <a:lnTo>
                  <a:pt x="28" y="189"/>
                </a:lnTo>
                <a:lnTo>
                  <a:pt x="29" y="190"/>
                </a:lnTo>
                <a:lnTo>
                  <a:pt x="29" y="197"/>
                </a:lnTo>
                <a:lnTo>
                  <a:pt x="30" y="198"/>
                </a:lnTo>
                <a:lnTo>
                  <a:pt x="30" y="205"/>
                </a:lnTo>
                <a:lnTo>
                  <a:pt x="31" y="206"/>
                </a:lnTo>
                <a:lnTo>
                  <a:pt x="31" y="212"/>
                </a:lnTo>
                <a:lnTo>
                  <a:pt x="32" y="212"/>
                </a:lnTo>
                <a:lnTo>
                  <a:pt x="32" y="219"/>
                </a:lnTo>
                <a:lnTo>
                  <a:pt x="34" y="219"/>
                </a:lnTo>
                <a:lnTo>
                  <a:pt x="34" y="226"/>
                </a:lnTo>
                <a:lnTo>
                  <a:pt x="35" y="226"/>
                </a:lnTo>
                <a:lnTo>
                  <a:pt x="35" y="231"/>
                </a:lnTo>
                <a:lnTo>
                  <a:pt x="36" y="232"/>
                </a:lnTo>
                <a:lnTo>
                  <a:pt x="36" y="237"/>
                </a:lnTo>
                <a:lnTo>
                  <a:pt x="37" y="238"/>
                </a:lnTo>
                <a:lnTo>
                  <a:pt x="37" y="243"/>
                </a:lnTo>
                <a:lnTo>
                  <a:pt x="38" y="243"/>
                </a:lnTo>
                <a:lnTo>
                  <a:pt x="38" y="248"/>
                </a:lnTo>
                <a:lnTo>
                  <a:pt x="40" y="248"/>
                </a:lnTo>
                <a:lnTo>
                  <a:pt x="40" y="252"/>
                </a:lnTo>
                <a:lnTo>
                  <a:pt x="41" y="252"/>
                </a:lnTo>
                <a:lnTo>
                  <a:pt x="41" y="256"/>
                </a:lnTo>
                <a:lnTo>
                  <a:pt x="42" y="257"/>
                </a:lnTo>
                <a:lnTo>
                  <a:pt x="42" y="260"/>
                </a:lnTo>
                <a:lnTo>
                  <a:pt x="43" y="261"/>
                </a:lnTo>
                <a:lnTo>
                  <a:pt x="43" y="264"/>
                </a:lnTo>
                <a:lnTo>
                  <a:pt x="44" y="264"/>
                </a:lnTo>
                <a:lnTo>
                  <a:pt x="44" y="267"/>
                </a:lnTo>
                <a:lnTo>
                  <a:pt x="46" y="268"/>
                </a:lnTo>
                <a:lnTo>
                  <a:pt x="46" y="270"/>
                </a:lnTo>
                <a:lnTo>
                  <a:pt x="47" y="270"/>
                </a:lnTo>
                <a:lnTo>
                  <a:pt x="47" y="272"/>
                </a:lnTo>
                <a:lnTo>
                  <a:pt x="48" y="273"/>
                </a:lnTo>
                <a:lnTo>
                  <a:pt x="48" y="275"/>
                </a:lnTo>
                <a:lnTo>
                  <a:pt x="49" y="275"/>
                </a:lnTo>
                <a:lnTo>
                  <a:pt x="49" y="277"/>
                </a:lnTo>
                <a:lnTo>
                  <a:pt x="50" y="278"/>
                </a:lnTo>
                <a:lnTo>
                  <a:pt x="50" y="279"/>
                </a:lnTo>
                <a:lnTo>
                  <a:pt x="52" y="280"/>
                </a:lnTo>
                <a:lnTo>
                  <a:pt x="52" y="281"/>
                </a:lnTo>
                <a:lnTo>
                  <a:pt x="53" y="281"/>
                </a:lnTo>
                <a:lnTo>
                  <a:pt x="53" y="283"/>
                </a:lnTo>
                <a:lnTo>
                  <a:pt x="54" y="283"/>
                </a:lnTo>
                <a:lnTo>
                  <a:pt x="54" y="284"/>
                </a:lnTo>
                <a:lnTo>
                  <a:pt x="56" y="285"/>
                </a:lnTo>
                <a:lnTo>
                  <a:pt x="56" y="286"/>
                </a:lnTo>
                <a:lnTo>
                  <a:pt x="59" y="287"/>
                </a:lnTo>
                <a:lnTo>
                  <a:pt x="59" y="288"/>
                </a:lnTo>
                <a:lnTo>
                  <a:pt x="60" y="289"/>
                </a:lnTo>
                <a:lnTo>
                  <a:pt x="62" y="290"/>
                </a:lnTo>
                <a:lnTo>
                  <a:pt x="64" y="290"/>
                </a:lnTo>
                <a:lnTo>
                  <a:pt x="65" y="291"/>
                </a:lnTo>
                <a:lnTo>
                  <a:pt x="66" y="291"/>
                </a:lnTo>
                <a:lnTo>
                  <a:pt x="67" y="291"/>
                </a:lnTo>
                <a:lnTo>
                  <a:pt x="68" y="292"/>
                </a:lnTo>
                <a:lnTo>
                  <a:pt x="70" y="292"/>
                </a:lnTo>
                <a:lnTo>
                  <a:pt x="71" y="292"/>
                </a:lnTo>
                <a:lnTo>
                  <a:pt x="72" y="292"/>
                </a:lnTo>
                <a:lnTo>
                  <a:pt x="73" y="292"/>
                </a:lnTo>
                <a:lnTo>
                  <a:pt x="74" y="292"/>
                </a:lnTo>
                <a:lnTo>
                  <a:pt x="76" y="293"/>
                </a:lnTo>
                <a:lnTo>
                  <a:pt x="77" y="293"/>
                </a:lnTo>
                <a:lnTo>
                  <a:pt x="78" y="293"/>
                </a:lnTo>
                <a:lnTo>
                  <a:pt x="79" y="293"/>
                </a:lnTo>
                <a:lnTo>
                  <a:pt x="80" y="293"/>
                </a:lnTo>
                <a:lnTo>
                  <a:pt x="82" y="293"/>
                </a:lnTo>
                <a:lnTo>
                  <a:pt x="83" y="293"/>
                </a:lnTo>
                <a:lnTo>
                  <a:pt x="84" y="293"/>
                </a:lnTo>
                <a:lnTo>
                  <a:pt x="85" y="293"/>
                </a:lnTo>
              </a:path>
            </a:pathLst>
          </a:custGeom>
          <a:noFill/>
          <a:ln w="6350">
            <a:solidFill>
              <a:srgbClr val="00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7" name="Freeform 106"/>
          <p:cNvSpPr>
            <a:spLocks/>
          </p:cNvSpPr>
          <p:nvPr/>
        </p:nvSpPr>
        <p:spPr bwMode="auto">
          <a:xfrm>
            <a:off x="1319213" y="4673600"/>
            <a:ext cx="484187" cy="1323975"/>
          </a:xfrm>
          <a:custGeom>
            <a:avLst/>
            <a:gdLst>
              <a:gd name="T0" fmla="*/ 2147483646 w 96"/>
              <a:gd name="T1" fmla="*/ 2147483646 h 234"/>
              <a:gd name="T2" fmla="*/ 2147483646 w 96"/>
              <a:gd name="T3" fmla="*/ 2147483646 h 234"/>
              <a:gd name="T4" fmla="*/ 2147483646 w 96"/>
              <a:gd name="T5" fmla="*/ 2147483646 h 234"/>
              <a:gd name="T6" fmla="*/ 2147483646 w 96"/>
              <a:gd name="T7" fmla="*/ 2147483646 h 234"/>
              <a:gd name="T8" fmla="*/ 2147483646 w 96"/>
              <a:gd name="T9" fmla="*/ 2147483646 h 234"/>
              <a:gd name="T10" fmla="*/ 2147483646 w 96"/>
              <a:gd name="T11" fmla="*/ 2147483646 h 234"/>
              <a:gd name="T12" fmla="*/ 2147483646 w 96"/>
              <a:gd name="T13" fmla="*/ 2147483646 h 234"/>
              <a:gd name="T14" fmla="*/ 2147483646 w 96"/>
              <a:gd name="T15" fmla="*/ 2147483646 h 234"/>
              <a:gd name="T16" fmla="*/ 2147483646 w 96"/>
              <a:gd name="T17" fmla="*/ 2147483646 h 234"/>
              <a:gd name="T18" fmla="*/ 2147483646 w 96"/>
              <a:gd name="T19" fmla="*/ 2147483646 h 234"/>
              <a:gd name="T20" fmla="*/ 2147483646 w 96"/>
              <a:gd name="T21" fmla="*/ 2147483646 h 234"/>
              <a:gd name="T22" fmla="*/ 2147483646 w 96"/>
              <a:gd name="T23" fmla="*/ 2147483646 h 234"/>
              <a:gd name="T24" fmla="*/ 2147483646 w 96"/>
              <a:gd name="T25" fmla="*/ 2147483646 h 234"/>
              <a:gd name="T26" fmla="*/ 2147483646 w 96"/>
              <a:gd name="T27" fmla="*/ 2147483646 h 234"/>
              <a:gd name="T28" fmla="*/ 2147483646 w 96"/>
              <a:gd name="T29" fmla="*/ 2147483646 h 234"/>
              <a:gd name="T30" fmla="*/ 2147483646 w 96"/>
              <a:gd name="T31" fmla="*/ 2147483646 h 234"/>
              <a:gd name="T32" fmla="*/ 2147483646 w 96"/>
              <a:gd name="T33" fmla="*/ 2147483646 h 234"/>
              <a:gd name="T34" fmla="*/ 2147483646 w 96"/>
              <a:gd name="T35" fmla="*/ 2147483646 h 234"/>
              <a:gd name="T36" fmla="*/ 2147483646 w 96"/>
              <a:gd name="T37" fmla="*/ 2147483646 h 234"/>
              <a:gd name="T38" fmla="*/ 2147483646 w 96"/>
              <a:gd name="T39" fmla="*/ 2147483646 h 234"/>
              <a:gd name="T40" fmla="*/ 2147483646 w 96"/>
              <a:gd name="T41" fmla="*/ 2147483646 h 234"/>
              <a:gd name="T42" fmla="*/ 2147483646 w 96"/>
              <a:gd name="T43" fmla="*/ 2147483646 h 234"/>
              <a:gd name="T44" fmla="*/ 2147483646 w 96"/>
              <a:gd name="T45" fmla="*/ 2147483646 h 234"/>
              <a:gd name="T46" fmla="*/ 2147483646 w 96"/>
              <a:gd name="T47" fmla="*/ 2147483646 h 234"/>
              <a:gd name="T48" fmla="*/ 2147483646 w 96"/>
              <a:gd name="T49" fmla="*/ 2147483646 h 234"/>
              <a:gd name="T50" fmla="*/ 2147483646 w 96"/>
              <a:gd name="T51" fmla="*/ 2147483646 h 234"/>
              <a:gd name="T52" fmla="*/ 2147483646 w 96"/>
              <a:gd name="T53" fmla="*/ 2147483646 h 234"/>
              <a:gd name="T54" fmla="*/ 2147483646 w 96"/>
              <a:gd name="T55" fmla="*/ 2147483646 h 234"/>
              <a:gd name="T56" fmla="*/ 2147483646 w 96"/>
              <a:gd name="T57" fmla="*/ 2147483646 h 234"/>
              <a:gd name="T58" fmla="*/ 2147483646 w 96"/>
              <a:gd name="T59" fmla="*/ 2147483646 h 234"/>
              <a:gd name="T60" fmla="*/ 2147483646 w 96"/>
              <a:gd name="T61" fmla="*/ 2147483646 h 234"/>
              <a:gd name="T62" fmla="*/ 2147483646 w 96"/>
              <a:gd name="T63" fmla="*/ 2147483646 h 234"/>
              <a:gd name="T64" fmla="*/ 2147483646 w 96"/>
              <a:gd name="T65" fmla="*/ 2147483646 h 234"/>
              <a:gd name="T66" fmla="*/ 2147483646 w 96"/>
              <a:gd name="T67" fmla="*/ 2147483646 h 234"/>
              <a:gd name="T68" fmla="*/ 2147483646 w 96"/>
              <a:gd name="T69" fmla="*/ 2147483646 h 234"/>
              <a:gd name="T70" fmla="*/ 2147483646 w 96"/>
              <a:gd name="T71" fmla="*/ 2147483646 h 234"/>
              <a:gd name="T72" fmla="*/ 2147483646 w 96"/>
              <a:gd name="T73" fmla="*/ 2147483646 h 234"/>
              <a:gd name="T74" fmla="*/ 2147483646 w 96"/>
              <a:gd name="T75" fmla="*/ 2147483646 h 234"/>
              <a:gd name="T76" fmla="*/ 2147483646 w 96"/>
              <a:gd name="T77" fmla="*/ 2147483646 h 234"/>
              <a:gd name="T78" fmla="*/ 2147483646 w 96"/>
              <a:gd name="T79" fmla="*/ 2147483646 h 234"/>
              <a:gd name="T80" fmla="*/ 2147483646 w 96"/>
              <a:gd name="T81" fmla="*/ 2147483646 h 234"/>
              <a:gd name="T82" fmla="*/ 2147483646 w 96"/>
              <a:gd name="T83" fmla="*/ 2147483646 h 2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6"/>
              <a:gd name="T127" fmla="*/ 0 h 234"/>
              <a:gd name="T128" fmla="*/ 96 w 96"/>
              <a:gd name="T129" fmla="*/ 234 h 2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6" h="234">
                <a:moveTo>
                  <a:pt x="0" y="234"/>
                </a:moveTo>
                <a:lnTo>
                  <a:pt x="1" y="234"/>
                </a:lnTo>
                <a:lnTo>
                  <a:pt x="2" y="234"/>
                </a:lnTo>
                <a:lnTo>
                  <a:pt x="3" y="234"/>
                </a:lnTo>
                <a:lnTo>
                  <a:pt x="5" y="234"/>
                </a:lnTo>
                <a:lnTo>
                  <a:pt x="6" y="234"/>
                </a:lnTo>
                <a:lnTo>
                  <a:pt x="7" y="234"/>
                </a:lnTo>
                <a:lnTo>
                  <a:pt x="8" y="234"/>
                </a:lnTo>
                <a:lnTo>
                  <a:pt x="9" y="234"/>
                </a:lnTo>
                <a:lnTo>
                  <a:pt x="11" y="234"/>
                </a:lnTo>
                <a:lnTo>
                  <a:pt x="12" y="234"/>
                </a:lnTo>
                <a:lnTo>
                  <a:pt x="13" y="233"/>
                </a:lnTo>
                <a:lnTo>
                  <a:pt x="14" y="233"/>
                </a:lnTo>
                <a:lnTo>
                  <a:pt x="15" y="233"/>
                </a:lnTo>
                <a:lnTo>
                  <a:pt x="17" y="233"/>
                </a:lnTo>
                <a:lnTo>
                  <a:pt x="18" y="233"/>
                </a:lnTo>
                <a:lnTo>
                  <a:pt x="19" y="233"/>
                </a:lnTo>
                <a:lnTo>
                  <a:pt x="20" y="233"/>
                </a:lnTo>
                <a:lnTo>
                  <a:pt x="21" y="232"/>
                </a:lnTo>
                <a:lnTo>
                  <a:pt x="23" y="232"/>
                </a:lnTo>
                <a:lnTo>
                  <a:pt x="24" y="232"/>
                </a:lnTo>
                <a:lnTo>
                  <a:pt x="25" y="231"/>
                </a:lnTo>
                <a:lnTo>
                  <a:pt x="26" y="231"/>
                </a:lnTo>
                <a:lnTo>
                  <a:pt x="27" y="231"/>
                </a:lnTo>
                <a:lnTo>
                  <a:pt x="29" y="231"/>
                </a:lnTo>
                <a:lnTo>
                  <a:pt x="30" y="230"/>
                </a:lnTo>
                <a:lnTo>
                  <a:pt x="32" y="229"/>
                </a:lnTo>
                <a:lnTo>
                  <a:pt x="33" y="228"/>
                </a:lnTo>
                <a:lnTo>
                  <a:pt x="36" y="227"/>
                </a:lnTo>
                <a:lnTo>
                  <a:pt x="36" y="226"/>
                </a:lnTo>
                <a:lnTo>
                  <a:pt x="38" y="225"/>
                </a:lnTo>
                <a:lnTo>
                  <a:pt x="38" y="224"/>
                </a:lnTo>
                <a:lnTo>
                  <a:pt x="39" y="224"/>
                </a:lnTo>
                <a:lnTo>
                  <a:pt x="39" y="223"/>
                </a:lnTo>
                <a:lnTo>
                  <a:pt x="41" y="222"/>
                </a:lnTo>
                <a:lnTo>
                  <a:pt x="41" y="221"/>
                </a:lnTo>
                <a:lnTo>
                  <a:pt x="42" y="221"/>
                </a:lnTo>
                <a:lnTo>
                  <a:pt x="42" y="220"/>
                </a:lnTo>
                <a:lnTo>
                  <a:pt x="43" y="219"/>
                </a:lnTo>
                <a:lnTo>
                  <a:pt x="43" y="218"/>
                </a:lnTo>
                <a:lnTo>
                  <a:pt x="44" y="218"/>
                </a:lnTo>
                <a:lnTo>
                  <a:pt x="44" y="216"/>
                </a:lnTo>
                <a:lnTo>
                  <a:pt x="45" y="216"/>
                </a:lnTo>
                <a:lnTo>
                  <a:pt x="45" y="214"/>
                </a:lnTo>
                <a:lnTo>
                  <a:pt x="47" y="214"/>
                </a:lnTo>
                <a:lnTo>
                  <a:pt x="47" y="212"/>
                </a:lnTo>
                <a:lnTo>
                  <a:pt x="48" y="212"/>
                </a:lnTo>
                <a:lnTo>
                  <a:pt x="48" y="210"/>
                </a:lnTo>
                <a:lnTo>
                  <a:pt x="49" y="210"/>
                </a:lnTo>
                <a:lnTo>
                  <a:pt x="49" y="208"/>
                </a:lnTo>
                <a:lnTo>
                  <a:pt x="50" y="207"/>
                </a:lnTo>
                <a:lnTo>
                  <a:pt x="50" y="205"/>
                </a:lnTo>
                <a:lnTo>
                  <a:pt x="51" y="205"/>
                </a:lnTo>
                <a:lnTo>
                  <a:pt x="51" y="202"/>
                </a:lnTo>
                <a:lnTo>
                  <a:pt x="53" y="202"/>
                </a:lnTo>
                <a:lnTo>
                  <a:pt x="53" y="199"/>
                </a:lnTo>
                <a:lnTo>
                  <a:pt x="54" y="199"/>
                </a:lnTo>
                <a:lnTo>
                  <a:pt x="54" y="196"/>
                </a:lnTo>
                <a:lnTo>
                  <a:pt x="55" y="195"/>
                </a:lnTo>
                <a:lnTo>
                  <a:pt x="55" y="192"/>
                </a:lnTo>
                <a:lnTo>
                  <a:pt x="56" y="192"/>
                </a:lnTo>
                <a:lnTo>
                  <a:pt x="56" y="189"/>
                </a:lnTo>
                <a:lnTo>
                  <a:pt x="57" y="188"/>
                </a:lnTo>
                <a:lnTo>
                  <a:pt x="57" y="185"/>
                </a:lnTo>
                <a:lnTo>
                  <a:pt x="59" y="184"/>
                </a:lnTo>
                <a:lnTo>
                  <a:pt x="59" y="181"/>
                </a:lnTo>
                <a:lnTo>
                  <a:pt x="60" y="180"/>
                </a:lnTo>
                <a:lnTo>
                  <a:pt x="60" y="176"/>
                </a:lnTo>
                <a:lnTo>
                  <a:pt x="61" y="176"/>
                </a:lnTo>
                <a:lnTo>
                  <a:pt x="61" y="171"/>
                </a:lnTo>
                <a:lnTo>
                  <a:pt x="62" y="171"/>
                </a:lnTo>
                <a:lnTo>
                  <a:pt x="62" y="167"/>
                </a:lnTo>
                <a:lnTo>
                  <a:pt x="63" y="166"/>
                </a:lnTo>
                <a:lnTo>
                  <a:pt x="63" y="162"/>
                </a:lnTo>
                <a:lnTo>
                  <a:pt x="65" y="161"/>
                </a:lnTo>
                <a:lnTo>
                  <a:pt x="65" y="156"/>
                </a:lnTo>
                <a:lnTo>
                  <a:pt x="66" y="156"/>
                </a:lnTo>
                <a:lnTo>
                  <a:pt x="66" y="151"/>
                </a:lnTo>
                <a:lnTo>
                  <a:pt x="67" y="150"/>
                </a:lnTo>
                <a:lnTo>
                  <a:pt x="67" y="145"/>
                </a:lnTo>
                <a:lnTo>
                  <a:pt x="68" y="145"/>
                </a:lnTo>
                <a:lnTo>
                  <a:pt x="68" y="139"/>
                </a:lnTo>
                <a:lnTo>
                  <a:pt x="69" y="139"/>
                </a:lnTo>
                <a:lnTo>
                  <a:pt x="69" y="133"/>
                </a:lnTo>
                <a:lnTo>
                  <a:pt x="71" y="132"/>
                </a:lnTo>
                <a:lnTo>
                  <a:pt x="71" y="126"/>
                </a:lnTo>
                <a:lnTo>
                  <a:pt x="72" y="126"/>
                </a:lnTo>
                <a:lnTo>
                  <a:pt x="72" y="120"/>
                </a:lnTo>
                <a:lnTo>
                  <a:pt x="73" y="120"/>
                </a:lnTo>
                <a:lnTo>
                  <a:pt x="73" y="113"/>
                </a:lnTo>
                <a:lnTo>
                  <a:pt x="74" y="113"/>
                </a:lnTo>
                <a:lnTo>
                  <a:pt x="74" y="107"/>
                </a:lnTo>
                <a:lnTo>
                  <a:pt x="75" y="106"/>
                </a:lnTo>
                <a:lnTo>
                  <a:pt x="75" y="100"/>
                </a:lnTo>
                <a:lnTo>
                  <a:pt x="77" y="99"/>
                </a:lnTo>
                <a:lnTo>
                  <a:pt x="77" y="93"/>
                </a:lnTo>
                <a:lnTo>
                  <a:pt x="78" y="92"/>
                </a:lnTo>
                <a:lnTo>
                  <a:pt x="78" y="86"/>
                </a:lnTo>
                <a:lnTo>
                  <a:pt x="79" y="85"/>
                </a:lnTo>
                <a:lnTo>
                  <a:pt x="79" y="79"/>
                </a:lnTo>
                <a:lnTo>
                  <a:pt x="80" y="79"/>
                </a:lnTo>
                <a:lnTo>
                  <a:pt x="80" y="72"/>
                </a:lnTo>
                <a:lnTo>
                  <a:pt x="81" y="72"/>
                </a:lnTo>
                <a:lnTo>
                  <a:pt x="81" y="65"/>
                </a:lnTo>
                <a:lnTo>
                  <a:pt x="83" y="64"/>
                </a:lnTo>
                <a:lnTo>
                  <a:pt x="83" y="59"/>
                </a:lnTo>
                <a:lnTo>
                  <a:pt x="84" y="58"/>
                </a:lnTo>
                <a:lnTo>
                  <a:pt x="84" y="52"/>
                </a:lnTo>
                <a:lnTo>
                  <a:pt x="85" y="51"/>
                </a:lnTo>
                <a:lnTo>
                  <a:pt x="85" y="45"/>
                </a:lnTo>
                <a:lnTo>
                  <a:pt x="86" y="44"/>
                </a:lnTo>
                <a:lnTo>
                  <a:pt x="86" y="39"/>
                </a:lnTo>
                <a:lnTo>
                  <a:pt x="87" y="38"/>
                </a:lnTo>
                <a:lnTo>
                  <a:pt x="87" y="32"/>
                </a:lnTo>
                <a:lnTo>
                  <a:pt x="89" y="32"/>
                </a:lnTo>
                <a:lnTo>
                  <a:pt x="89" y="26"/>
                </a:lnTo>
                <a:lnTo>
                  <a:pt x="90" y="26"/>
                </a:lnTo>
                <a:lnTo>
                  <a:pt x="90" y="20"/>
                </a:lnTo>
                <a:lnTo>
                  <a:pt x="91" y="20"/>
                </a:lnTo>
                <a:lnTo>
                  <a:pt x="91" y="15"/>
                </a:lnTo>
                <a:lnTo>
                  <a:pt x="92" y="15"/>
                </a:lnTo>
                <a:lnTo>
                  <a:pt x="92" y="10"/>
                </a:lnTo>
                <a:lnTo>
                  <a:pt x="93" y="9"/>
                </a:lnTo>
                <a:lnTo>
                  <a:pt x="93" y="5"/>
                </a:lnTo>
                <a:lnTo>
                  <a:pt x="95" y="5"/>
                </a:lnTo>
                <a:lnTo>
                  <a:pt x="95" y="1"/>
                </a:lnTo>
                <a:lnTo>
                  <a:pt x="96" y="0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8" name="Freeform 107"/>
          <p:cNvSpPr>
            <a:spLocks/>
          </p:cNvSpPr>
          <p:nvPr/>
        </p:nvSpPr>
        <p:spPr bwMode="auto">
          <a:xfrm>
            <a:off x="1803400" y="4572000"/>
            <a:ext cx="419100" cy="1397000"/>
          </a:xfrm>
          <a:custGeom>
            <a:avLst/>
            <a:gdLst>
              <a:gd name="T0" fmla="*/ 2147483646 w 83"/>
              <a:gd name="T1" fmla="*/ 2147483646 h 247"/>
              <a:gd name="T2" fmla="*/ 2147483646 w 83"/>
              <a:gd name="T3" fmla="*/ 2147483646 h 247"/>
              <a:gd name="T4" fmla="*/ 2147483646 w 83"/>
              <a:gd name="T5" fmla="*/ 2147483646 h 247"/>
              <a:gd name="T6" fmla="*/ 2147483646 w 83"/>
              <a:gd name="T7" fmla="*/ 2147483646 h 247"/>
              <a:gd name="T8" fmla="*/ 2147483646 w 83"/>
              <a:gd name="T9" fmla="*/ 0 h 247"/>
              <a:gd name="T10" fmla="*/ 2147483646 w 83"/>
              <a:gd name="T11" fmla="*/ 2147483646 h 247"/>
              <a:gd name="T12" fmla="*/ 2147483646 w 83"/>
              <a:gd name="T13" fmla="*/ 2147483646 h 247"/>
              <a:gd name="T14" fmla="*/ 2147483646 w 83"/>
              <a:gd name="T15" fmla="*/ 2147483646 h 247"/>
              <a:gd name="T16" fmla="*/ 2147483646 w 83"/>
              <a:gd name="T17" fmla="*/ 2147483646 h 247"/>
              <a:gd name="T18" fmla="*/ 2147483646 w 83"/>
              <a:gd name="T19" fmla="*/ 2147483646 h 247"/>
              <a:gd name="T20" fmla="*/ 2147483646 w 83"/>
              <a:gd name="T21" fmla="*/ 2147483646 h 247"/>
              <a:gd name="T22" fmla="*/ 2147483646 w 83"/>
              <a:gd name="T23" fmla="*/ 2147483646 h 247"/>
              <a:gd name="T24" fmla="*/ 2147483646 w 83"/>
              <a:gd name="T25" fmla="*/ 2147483646 h 247"/>
              <a:gd name="T26" fmla="*/ 2147483646 w 83"/>
              <a:gd name="T27" fmla="*/ 2147483646 h 247"/>
              <a:gd name="T28" fmla="*/ 2147483646 w 83"/>
              <a:gd name="T29" fmla="*/ 2147483646 h 247"/>
              <a:gd name="T30" fmla="*/ 2147483646 w 83"/>
              <a:gd name="T31" fmla="*/ 2147483646 h 247"/>
              <a:gd name="T32" fmla="*/ 2147483646 w 83"/>
              <a:gd name="T33" fmla="*/ 2147483646 h 247"/>
              <a:gd name="T34" fmla="*/ 2147483646 w 83"/>
              <a:gd name="T35" fmla="*/ 2147483646 h 247"/>
              <a:gd name="T36" fmla="*/ 2147483646 w 83"/>
              <a:gd name="T37" fmla="*/ 2147483646 h 247"/>
              <a:gd name="T38" fmla="*/ 2147483646 w 83"/>
              <a:gd name="T39" fmla="*/ 2147483646 h 247"/>
              <a:gd name="T40" fmla="*/ 2147483646 w 83"/>
              <a:gd name="T41" fmla="*/ 2147483646 h 247"/>
              <a:gd name="T42" fmla="*/ 2147483646 w 83"/>
              <a:gd name="T43" fmla="*/ 2147483646 h 247"/>
              <a:gd name="T44" fmla="*/ 2147483646 w 83"/>
              <a:gd name="T45" fmla="*/ 2147483646 h 247"/>
              <a:gd name="T46" fmla="*/ 2147483646 w 83"/>
              <a:gd name="T47" fmla="*/ 2147483646 h 247"/>
              <a:gd name="T48" fmla="*/ 2147483646 w 83"/>
              <a:gd name="T49" fmla="*/ 2147483646 h 247"/>
              <a:gd name="T50" fmla="*/ 2147483646 w 83"/>
              <a:gd name="T51" fmla="*/ 2147483646 h 247"/>
              <a:gd name="T52" fmla="*/ 2147483646 w 83"/>
              <a:gd name="T53" fmla="*/ 2147483646 h 247"/>
              <a:gd name="T54" fmla="*/ 2147483646 w 83"/>
              <a:gd name="T55" fmla="*/ 2147483646 h 247"/>
              <a:gd name="T56" fmla="*/ 2147483646 w 83"/>
              <a:gd name="T57" fmla="*/ 2147483646 h 247"/>
              <a:gd name="T58" fmla="*/ 2147483646 w 83"/>
              <a:gd name="T59" fmla="*/ 2147483646 h 247"/>
              <a:gd name="T60" fmla="*/ 2147483646 w 83"/>
              <a:gd name="T61" fmla="*/ 2147483646 h 247"/>
              <a:gd name="T62" fmla="*/ 2147483646 w 83"/>
              <a:gd name="T63" fmla="*/ 2147483646 h 247"/>
              <a:gd name="T64" fmla="*/ 2147483646 w 83"/>
              <a:gd name="T65" fmla="*/ 2147483646 h 247"/>
              <a:gd name="T66" fmla="*/ 2147483646 w 83"/>
              <a:gd name="T67" fmla="*/ 2147483646 h 247"/>
              <a:gd name="T68" fmla="*/ 2147483646 w 83"/>
              <a:gd name="T69" fmla="*/ 2147483646 h 247"/>
              <a:gd name="T70" fmla="*/ 2147483646 w 83"/>
              <a:gd name="T71" fmla="*/ 2147483646 h 247"/>
              <a:gd name="T72" fmla="*/ 2147483646 w 83"/>
              <a:gd name="T73" fmla="*/ 2147483646 h 247"/>
              <a:gd name="T74" fmla="*/ 2147483646 w 83"/>
              <a:gd name="T75" fmla="*/ 2147483646 h 247"/>
              <a:gd name="T76" fmla="*/ 2147483646 w 83"/>
              <a:gd name="T77" fmla="*/ 2147483646 h 247"/>
              <a:gd name="T78" fmla="*/ 2147483646 w 83"/>
              <a:gd name="T79" fmla="*/ 2147483646 h 247"/>
              <a:gd name="T80" fmla="*/ 2147483646 w 83"/>
              <a:gd name="T81" fmla="*/ 2147483646 h 247"/>
              <a:gd name="T82" fmla="*/ 2147483646 w 83"/>
              <a:gd name="T83" fmla="*/ 2147483646 h 2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3"/>
              <a:gd name="T127" fmla="*/ 0 h 247"/>
              <a:gd name="T128" fmla="*/ 83 w 83"/>
              <a:gd name="T129" fmla="*/ 247 h 2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3" h="247">
                <a:moveTo>
                  <a:pt x="0" y="18"/>
                </a:moveTo>
                <a:lnTo>
                  <a:pt x="0" y="15"/>
                </a:lnTo>
                <a:lnTo>
                  <a:pt x="1" y="15"/>
                </a:lnTo>
                <a:lnTo>
                  <a:pt x="1" y="11"/>
                </a:lnTo>
                <a:lnTo>
                  <a:pt x="2" y="11"/>
                </a:lnTo>
                <a:lnTo>
                  <a:pt x="2" y="8"/>
                </a:lnTo>
                <a:lnTo>
                  <a:pt x="3" y="8"/>
                </a:lnTo>
                <a:lnTo>
                  <a:pt x="3" y="6"/>
                </a:lnTo>
                <a:lnTo>
                  <a:pt x="5" y="5"/>
                </a:lnTo>
                <a:lnTo>
                  <a:pt x="5" y="3"/>
                </a:lnTo>
                <a:lnTo>
                  <a:pt x="6" y="3"/>
                </a:lnTo>
                <a:lnTo>
                  <a:pt x="6" y="2"/>
                </a:lnTo>
                <a:lnTo>
                  <a:pt x="8" y="1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1"/>
                </a:lnTo>
                <a:lnTo>
                  <a:pt x="13" y="3"/>
                </a:lnTo>
                <a:lnTo>
                  <a:pt x="14" y="3"/>
                </a:lnTo>
                <a:lnTo>
                  <a:pt x="14" y="5"/>
                </a:lnTo>
                <a:lnTo>
                  <a:pt x="15" y="5"/>
                </a:lnTo>
                <a:lnTo>
                  <a:pt x="15" y="8"/>
                </a:lnTo>
                <a:lnTo>
                  <a:pt x="17" y="8"/>
                </a:lnTo>
                <a:lnTo>
                  <a:pt x="17" y="11"/>
                </a:lnTo>
                <a:lnTo>
                  <a:pt x="18" y="11"/>
                </a:lnTo>
                <a:lnTo>
                  <a:pt x="18" y="14"/>
                </a:lnTo>
                <a:lnTo>
                  <a:pt x="19" y="15"/>
                </a:lnTo>
                <a:lnTo>
                  <a:pt x="19" y="18"/>
                </a:lnTo>
                <a:lnTo>
                  <a:pt x="20" y="18"/>
                </a:lnTo>
                <a:lnTo>
                  <a:pt x="20" y="22"/>
                </a:lnTo>
                <a:lnTo>
                  <a:pt x="21" y="22"/>
                </a:lnTo>
                <a:lnTo>
                  <a:pt x="21" y="27"/>
                </a:lnTo>
                <a:lnTo>
                  <a:pt x="23" y="27"/>
                </a:lnTo>
                <a:lnTo>
                  <a:pt x="23" y="32"/>
                </a:lnTo>
                <a:lnTo>
                  <a:pt x="24" y="32"/>
                </a:lnTo>
                <a:lnTo>
                  <a:pt x="24" y="37"/>
                </a:lnTo>
                <a:lnTo>
                  <a:pt x="25" y="38"/>
                </a:lnTo>
                <a:lnTo>
                  <a:pt x="25" y="43"/>
                </a:lnTo>
                <a:lnTo>
                  <a:pt x="26" y="43"/>
                </a:lnTo>
                <a:lnTo>
                  <a:pt x="26" y="49"/>
                </a:lnTo>
                <a:lnTo>
                  <a:pt x="27" y="49"/>
                </a:lnTo>
                <a:lnTo>
                  <a:pt x="27" y="55"/>
                </a:lnTo>
                <a:lnTo>
                  <a:pt x="29" y="56"/>
                </a:lnTo>
                <a:lnTo>
                  <a:pt x="29" y="61"/>
                </a:lnTo>
                <a:lnTo>
                  <a:pt x="30" y="62"/>
                </a:lnTo>
                <a:lnTo>
                  <a:pt x="30" y="68"/>
                </a:lnTo>
                <a:lnTo>
                  <a:pt x="31" y="68"/>
                </a:lnTo>
                <a:lnTo>
                  <a:pt x="31" y="75"/>
                </a:lnTo>
                <a:lnTo>
                  <a:pt x="32" y="75"/>
                </a:lnTo>
                <a:lnTo>
                  <a:pt x="32" y="81"/>
                </a:lnTo>
                <a:lnTo>
                  <a:pt x="33" y="82"/>
                </a:lnTo>
                <a:lnTo>
                  <a:pt x="33" y="88"/>
                </a:lnTo>
                <a:lnTo>
                  <a:pt x="35" y="89"/>
                </a:lnTo>
                <a:lnTo>
                  <a:pt x="35" y="95"/>
                </a:lnTo>
                <a:lnTo>
                  <a:pt x="36" y="96"/>
                </a:lnTo>
                <a:lnTo>
                  <a:pt x="36" y="102"/>
                </a:lnTo>
                <a:lnTo>
                  <a:pt x="37" y="103"/>
                </a:lnTo>
                <a:lnTo>
                  <a:pt x="37" y="109"/>
                </a:lnTo>
                <a:lnTo>
                  <a:pt x="38" y="110"/>
                </a:lnTo>
                <a:lnTo>
                  <a:pt x="38" y="116"/>
                </a:lnTo>
                <a:lnTo>
                  <a:pt x="39" y="117"/>
                </a:lnTo>
                <a:lnTo>
                  <a:pt x="39" y="123"/>
                </a:lnTo>
                <a:lnTo>
                  <a:pt x="41" y="123"/>
                </a:lnTo>
                <a:lnTo>
                  <a:pt x="41" y="130"/>
                </a:lnTo>
                <a:lnTo>
                  <a:pt x="42" y="130"/>
                </a:lnTo>
                <a:lnTo>
                  <a:pt x="42" y="136"/>
                </a:lnTo>
                <a:lnTo>
                  <a:pt x="43" y="137"/>
                </a:lnTo>
                <a:lnTo>
                  <a:pt x="43" y="143"/>
                </a:lnTo>
                <a:lnTo>
                  <a:pt x="44" y="144"/>
                </a:lnTo>
                <a:lnTo>
                  <a:pt x="44" y="149"/>
                </a:lnTo>
                <a:lnTo>
                  <a:pt x="45" y="150"/>
                </a:lnTo>
                <a:lnTo>
                  <a:pt x="45" y="155"/>
                </a:lnTo>
                <a:lnTo>
                  <a:pt x="47" y="156"/>
                </a:lnTo>
                <a:lnTo>
                  <a:pt x="47" y="162"/>
                </a:lnTo>
                <a:lnTo>
                  <a:pt x="48" y="162"/>
                </a:lnTo>
                <a:lnTo>
                  <a:pt x="48" y="167"/>
                </a:lnTo>
                <a:lnTo>
                  <a:pt x="49" y="167"/>
                </a:lnTo>
                <a:lnTo>
                  <a:pt x="49" y="173"/>
                </a:lnTo>
                <a:lnTo>
                  <a:pt x="50" y="173"/>
                </a:lnTo>
                <a:lnTo>
                  <a:pt x="50" y="178"/>
                </a:lnTo>
                <a:lnTo>
                  <a:pt x="51" y="179"/>
                </a:lnTo>
                <a:lnTo>
                  <a:pt x="51" y="184"/>
                </a:lnTo>
                <a:lnTo>
                  <a:pt x="53" y="184"/>
                </a:lnTo>
                <a:lnTo>
                  <a:pt x="53" y="188"/>
                </a:lnTo>
                <a:lnTo>
                  <a:pt x="54" y="189"/>
                </a:lnTo>
                <a:lnTo>
                  <a:pt x="54" y="193"/>
                </a:lnTo>
                <a:lnTo>
                  <a:pt x="55" y="193"/>
                </a:lnTo>
                <a:lnTo>
                  <a:pt x="55" y="198"/>
                </a:lnTo>
                <a:lnTo>
                  <a:pt x="56" y="198"/>
                </a:lnTo>
                <a:lnTo>
                  <a:pt x="56" y="202"/>
                </a:lnTo>
                <a:lnTo>
                  <a:pt x="57" y="202"/>
                </a:lnTo>
                <a:lnTo>
                  <a:pt x="57" y="206"/>
                </a:lnTo>
                <a:lnTo>
                  <a:pt x="59" y="206"/>
                </a:lnTo>
                <a:lnTo>
                  <a:pt x="59" y="209"/>
                </a:lnTo>
                <a:lnTo>
                  <a:pt x="60" y="210"/>
                </a:lnTo>
                <a:lnTo>
                  <a:pt x="60" y="213"/>
                </a:lnTo>
                <a:lnTo>
                  <a:pt x="61" y="213"/>
                </a:lnTo>
                <a:lnTo>
                  <a:pt x="61" y="216"/>
                </a:lnTo>
                <a:lnTo>
                  <a:pt x="62" y="217"/>
                </a:lnTo>
                <a:lnTo>
                  <a:pt x="62" y="220"/>
                </a:lnTo>
                <a:lnTo>
                  <a:pt x="63" y="220"/>
                </a:lnTo>
                <a:lnTo>
                  <a:pt x="63" y="223"/>
                </a:lnTo>
                <a:lnTo>
                  <a:pt x="65" y="223"/>
                </a:lnTo>
                <a:lnTo>
                  <a:pt x="65" y="225"/>
                </a:lnTo>
                <a:lnTo>
                  <a:pt x="66" y="226"/>
                </a:lnTo>
                <a:lnTo>
                  <a:pt x="66" y="228"/>
                </a:lnTo>
                <a:lnTo>
                  <a:pt x="67" y="228"/>
                </a:lnTo>
                <a:lnTo>
                  <a:pt x="67" y="230"/>
                </a:lnTo>
                <a:lnTo>
                  <a:pt x="68" y="230"/>
                </a:lnTo>
                <a:lnTo>
                  <a:pt x="68" y="232"/>
                </a:lnTo>
                <a:lnTo>
                  <a:pt x="69" y="232"/>
                </a:lnTo>
                <a:lnTo>
                  <a:pt x="69" y="234"/>
                </a:lnTo>
                <a:lnTo>
                  <a:pt x="71" y="234"/>
                </a:lnTo>
                <a:lnTo>
                  <a:pt x="71" y="236"/>
                </a:lnTo>
                <a:lnTo>
                  <a:pt x="72" y="236"/>
                </a:lnTo>
                <a:lnTo>
                  <a:pt x="72" y="238"/>
                </a:lnTo>
                <a:lnTo>
                  <a:pt x="73" y="238"/>
                </a:lnTo>
                <a:lnTo>
                  <a:pt x="73" y="239"/>
                </a:lnTo>
                <a:lnTo>
                  <a:pt x="74" y="240"/>
                </a:lnTo>
                <a:lnTo>
                  <a:pt x="75" y="241"/>
                </a:lnTo>
                <a:lnTo>
                  <a:pt x="75" y="242"/>
                </a:lnTo>
                <a:lnTo>
                  <a:pt x="78" y="243"/>
                </a:lnTo>
                <a:lnTo>
                  <a:pt x="78" y="244"/>
                </a:lnTo>
                <a:lnTo>
                  <a:pt x="79" y="245"/>
                </a:lnTo>
                <a:lnTo>
                  <a:pt x="81" y="246"/>
                </a:lnTo>
                <a:lnTo>
                  <a:pt x="81" y="247"/>
                </a:lnTo>
                <a:lnTo>
                  <a:pt x="83" y="247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19" name="Freeform 108"/>
          <p:cNvSpPr>
            <a:spLocks/>
          </p:cNvSpPr>
          <p:nvPr/>
        </p:nvSpPr>
        <p:spPr bwMode="auto">
          <a:xfrm>
            <a:off x="2222500" y="5969000"/>
            <a:ext cx="161925" cy="28575"/>
          </a:xfrm>
          <a:custGeom>
            <a:avLst/>
            <a:gdLst>
              <a:gd name="T0" fmla="*/ 0 w 32"/>
              <a:gd name="T1" fmla="*/ 0 h 5"/>
              <a:gd name="T2" fmla="*/ 2147483646 w 32"/>
              <a:gd name="T3" fmla="*/ 2147483646 h 5"/>
              <a:gd name="T4" fmla="*/ 2147483646 w 32"/>
              <a:gd name="T5" fmla="*/ 2147483646 h 5"/>
              <a:gd name="T6" fmla="*/ 2147483646 w 32"/>
              <a:gd name="T7" fmla="*/ 2147483646 h 5"/>
              <a:gd name="T8" fmla="*/ 2147483646 w 32"/>
              <a:gd name="T9" fmla="*/ 2147483646 h 5"/>
              <a:gd name="T10" fmla="*/ 2147483646 w 32"/>
              <a:gd name="T11" fmla="*/ 2147483646 h 5"/>
              <a:gd name="T12" fmla="*/ 2147483646 w 32"/>
              <a:gd name="T13" fmla="*/ 2147483646 h 5"/>
              <a:gd name="T14" fmla="*/ 2147483646 w 32"/>
              <a:gd name="T15" fmla="*/ 2147483646 h 5"/>
              <a:gd name="T16" fmla="*/ 2147483646 w 32"/>
              <a:gd name="T17" fmla="*/ 2147483646 h 5"/>
              <a:gd name="T18" fmla="*/ 2147483646 w 32"/>
              <a:gd name="T19" fmla="*/ 2147483646 h 5"/>
              <a:gd name="T20" fmla="*/ 2147483646 w 32"/>
              <a:gd name="T21" fmla="*/ 2147483646 h 5"/>
              <a:gd name="T22" fmla="*/ 2147483646 w 32"/>
              <a:gd name="T23" fmla="*/ 2147483646 h 5"/>
              <a:gd name="T24" fmla="*/ 2147483646 w 32"/>
              <a:gd name="T25" fmla="*/ 2147483646 h 5"/>
              <a:gd name="T26" fmla="*/ 2147483646 w 32"/>
              <a:gd name="T27" fmla="*/ 2147483646 h 5"/>
              <a:gd name="T28" fmla="*/ 2147483646 w 32"/>
              <a:gd name="T29" fmla="*/ 2147483646 h 5"/>
              <a:gd name="T30" fmla="*/ 2147483646 w 32"/>
              <a:gd name="T31" fmla="*/ 2147483646 h 5"/>
              <a:gd name="T32" fmla="*/ 2147483646 w 32"/>
              <a:gd name="T33" fmla="*/ 2147483646 h 5"/>
              <a:gd name="T34" fmla="*/ 2147483646 w 32"/>
              <a:gd name="T35" fmla="*/ 2147483646 h 5"/>
              <a:gd name="T36" fmla="*/ 2147483646 w 32"/>
              <a:gd name="T37" fmla="*/ 2147483646 h 5"/>
              <a:gd name="T38" fmla="*/ 2147483646 w 32"/>
              <a:gd name="T39" fmla="*/ 2147483646 h 5"/>
              <a:gd name="T40" fmla="*/ 2147483646 w 32"/>
              <a:gd name="T41" fmla="*/ 2147483646 h 5"/>
              <a:gd name="T42" fmla="*/ 2147483646 w 32"/>
              <a:gd name="T43" fmla="*/ 2147483646 h 5"/>
              <a:gd name="T44" fmla="*/ 2147483646 w 32"/>
              <a:gd name="T45" fmla="*/ 2147483646 h 5"/>
              <a:gd name="T46" fmla="*/ 2147483646 w 32"/>
              <a:gd name="T47" fmla="*/ 2147483646 h 5"/>
              <a:gd name="T48" fmla="*/ 2147483646 w 32"/>
              <a:gd name="T49" fmla="*/ 2147483646 h 5"/>
              <a:gd name="T50" fmla="*/ 2147483646 w 32"/>
              <a:gd name="T51" fmla="*/ 2147483646 h 5"/>
              <a:gd name="T52" fmla="*/ 2147483646 w 32"/>
              <a:gd name="T53" fmla="*/ 2147483646 h 5"/>
              <a:gd name="T54" fmla="*/ 2147483646 w 32"/>
              <a:gd name="T55" fmla="*/ 2147483646 h 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2"/>
              <a:gd name="T85" fmla="*/ 0 h 5"/>
              <a:gd name="T86" fmla="*/ 32 w 32"/>
              <a:gd name="T87" fmla="*/ 5 h 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2" h="5">
                <a:moveTo>
                  <a:pt x="0" y="0"/>
                </a:moveTo>
                <a:lnTo>
                  <a:pt x="1" y="1"/>
                </a:lnTo>
                <a:lnTo>
                  <a:pt x="3" y="2"/>
                </a:lnTo>
                <a:lnTo>
                  <a:pt x="4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0" y="3"/>
                </a:lnTo>
                <a:lnTo>
                  <a:pt x="12" y="4"/>
                </a:lnTo>
                <a:lnTo>
                  <a:pt x="13" y="4"/>
                </a:lnTo>
                <a:lnTo>
                  <a:pt x="14" y="4"/>
                </a:lnTo>
                <a:lnTo>
                  <a:pt x="15" y="4"/>
                </a:lnTo>
                <a:lnTo>
                  <a:pt x="16" y="4"/>
                </a:lnTo>
                <a:lnTo>
                  <a:pt x="18" y="4"/>
                </a:lnTo>
                <a:lnTo>
                  <a:pt x="19" y="4"/>
                </a:lnTo>
                <a:lnTo>
                  <a:pt x="20" y="5"/>
                </a:lnTo>
                <a:lnTo>
                  <a:pt x="21" y="5"/>
                </a:lnTo>
                <a:lnTo>
                  <a:pt x="22" y="5"/>
                </a:lnTo>
                <a:lnTo>
                  <a:pt x="24" y="5"/>
                </a:lnTo>
                <a:lnTo>
                  <a:pt x="25" y="5"/>
                </a:lnTo>
                <a:lnTo>
                  <a:pt x="26" y="5"/>
                </a:lnTo>
                <a:lnTo>
                  <a:pt x="27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2" y="5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0" name="Freeform 109"/>
          <p:cNvSpPr>
            <a:spLocks/>
          </p:cNvSpPr>
          <p:nvPr/>
        </p:nvSpPr>
        <p:spPr bwMode="auto">
          <a:xfrm>
            <a:off x="1177925" y="3694113"/>
            <a:ext cx="444500" cy="2303462"/>
          </a:xfrm>
          <a:custGeom>
            <a:avLst/>
            <a:gdLst>
              <a:gd name="T0" fmla="*/ 2147483646 w 88"/>
              <a:gd name="T1" fmla="*/ 2147483646 h 407"/>
              <a:gd name="T2" fmla="*/ 2147483646 w 88"/>
              <a:gd name="T3" fmla="*/ 2147483646 h 407"/>
              <a:gd name="T4" fmla="*/ 2147483646 w 88"/>
              <a:gd name="T5" fmla="*/ 2147483646 h 407"/>
              <a:gd name="T6" fmla="*/ 2147483646 w 88"/>
              <a:gd name="T7" fmla="*/ 2147483646 h 407"/>
              <a:gd name="T8" fmla="*/ 2147483646 w 88"/>
              <a:gd name="T9" fmla="*/ 2147483646 h 407"/>
              <a:gd name="T10" fmla="*/ 2147483646 w 88"/>
              <a:gd name="T11" fmla="*/ 2147483646 h 407"/>
              <a:gd name="T12" fmla="*/ 2147483646 w 88"/>
              <a:gd name="T13" fmla="*/ 2147483646 h 407"/>
              <a:gd name="T14" fmla="*/ 2147483646 w 88"/>
              <a:gd name="T15" fmla="*/ 2147483646 h 407"/>
              <a:gd name="T16" fmla="*/ 2147483646 w 88"/>
              <a:gd name="T17" fmla="*/ 2147483646 h 407"/>
              <a:gd name="T18" fmla="*/ 2147483646 w 88"/>
              <a:gd name="T19" fmla="*/ 2147483646 h 407"/>
              <a:gd name="T20" fmla="*/ 2147483646 w 88"/>
              <a:gd name="T21" fmla="*/ 2147483646 h 407"/>
              <a:gd name="T22" fmla="*/ 2147483646 w 88"/>
              <a:gd name="T23" fmla="*/ 2147483646 h 407"/>
              <a:gd name="T24" fmla="*/ 2147483646 w 88"/>
              <a:gd name="T25" fmla="*/ 2147483646 h 407"/>
              <a:gd name="T26" fmla="*/ 2147483646 w 88"/>
              <a:gd name="T27" fmla="*/ 2147483646 h 407"/>
              <a:gd name="T28" fmla="*/ 2147483646 w 88"/>
              <a:gd name="T29" fmla="*/ 2147483646 h 407"/>
              <a:gd name="T30" fmla="*/ 2147483646 w 88"/>
              <a:gd name="T31" fmla="*/ 2147483646 h 407"/>
              <a:gd name="T32" fmla="*/ 2147483646 w 88"/>
              <a:gd name="T33" fmla="*/ 2147483646 h 407"/>
              <a:gd name="T34" fmla="*/ 2147483646 w 88"/>
              <a:gd name="T35" fmla="*/ 2147483646 h 407"/>
              <a:gd name="T36" fmla="*/ 2147483646 w 88"/>
              <a:gd name="T37" fmla="*/ 2147483646 h 407"/>
              <a:gd name="T38" fmla="*/ 2147483646 w 88"/>
              <a:gd name="T39" fmla="*/ 2147483646 h 407"/>
              <a:gd name="T40" fmla="*/ 2147483646 w 88"/>
              <a:gd name="T41" fmla="*/ 2147483646 h 407"/>
              <a:gd name="T42" fmla="*/ 2147483646 w 88"/>
              <a:gd name="T43" fmla="*/ 2147483646 h 407"/>
              <a:gd name="T44" fmla="*/ 2147483646 w 88"/>
              <a:gd name="T45" fmla="*/ 2147483646 h 407"/>
              <a:gd name="T46" fmla="*/ 2147483646 w 88"/>
              <a:gd name="T47" fmla="*/ 2147483646 h 407"/>
              <a:gd name="T48" fmla="*/ 2147483646 w 88"/>
              <a:gd name="T49" fmla="*/ 2147483646 h 407"/>
              <a:gd name="T50" fmla="*/ 2147483646 w 88"/>
              <a:gd name="T51" fmla="*/ 2147483646 h 407"/>
              <a:gd name="T52" fmla="*/ 2147483646 w 88"/>
              <a:gd name="T53" fmla="*/ 2147483646 h 407"/>
              <a:gd name="T54" fmla="*/ 2147483646 w 88"/>
              <a:gd name="T55" fmla="*/ 2147483646 h 407"/>
              <a:gd name="T56" fmla="*/ 2147483646 w 88"/>
              <a:gd name="T57" fmla="*/ 2147483646 h 407"/>
              <a:gd name="T58" fmla="*/ 2147483646 w 88"/>
              <a:gd name="T59" fmla="*/ 2147483646 h 407"/>
              <a:gd name="T60" fmla="*/ 2147483646 w 88"/>
              <a:gd name="T61" fmla="*/ 0 h 407"/>
              <a:gd name="T62" fmla="*/ 2147483646 w 88"/>
              <a:gd name="T63" fmla="*/ 2147483646 h 407"/>
              <a:gd name="T64" fmla="*/ 2147483646 w 88"/>
              <a:gd name="T65" fmla="*/ 2147483646 h 407"/>
              <a:gd name="T66" fmla="*/ 2147483646 w 88"/>
              <a:gd name="T67" fmla="*/ 2147483646 h 407"/>
              <a:gd name="T68" fmla="*/ 2147483646 w 88"/>
              <a:gd name="T69" fmla="*/ 2147483646 h 407"/>
              <a:gd name="T70" fmla="*/ 2147483646 w 88"/>
              <a:gd name="T71" fmla="*/ 2147483646 h 407"/>
              <a:gd name="T72" fmla="*/ 2147483646 w 88"/>
              <a:gd name="T73" fmla="*/ 2147483646 h 407"/>
              <a:gd name="T74" fmla="*/ 2147483646 w 88"/>
              <a:gd name="T75" fmla="*/ 2147483646 h 407"/>
              <a:gd name="T76" fmla="*/ 2147483646 w 88"/>
              <a:gd name="T77" fmla="*/ 2147483646 h 407"/>
              <a:gd name="T78" fmla="*/ 2147483646 w 88"/>
              <a:gd name="T79" fmla="*/ 2147483646 h 407"/>
              <a:gd name="T80" fmla="*/ 2147483646 w 88"/>
              <a:gd name="T81" fmla="*/ 2147483646 h 407"/>
              <a:gd name="T82" fmla="*/ 2147483646 w 88"/>
              <a:gd name="T83" fmla="*/ 2147483646 h 4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8"/>
              <a:gd name="T127" fmla="*/ 0 h 407"/>
              <a:gd name="T128" fmla="*/ 88 w 88"/>
              <a:gd name="T129" fmla="*/ 407 h 4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8" h="407">
                <a:moveTo>
                  <a:pt x="0" y="407"/>
                </a:moveTo>
                <a:lnTo>
                  <a:pt x="1" y="407"/>
                </a:lnTo>
                <a:lnTo>
                  <a:pt x="3" y="407"/>
                </a:lnTo>
                <a:lnTo>
                  <a:pt x="4" y="407"/>
                </a:lnTo>
                <a:lnTo>
                  <a:pt x="5" y="407"/>
                </a:lnTo>
                <a:lnTo>
                  <a:pt x="6" y="406"/>
                </a:lnTo>
                <a:lnTo>
                  <a:pt x="7" y="406"/>
                </a:lnTo>
                <a:lnTo>
                  <a:pt x="9" y="406"/>
                </a:lnTo>
                <a:lnTo>
                  <a:pt x="10" y="406"/>
                </a:lnTo>
                <a:lnTo>
                  <a:pt x="11" y="405"/>
                </a:lnTo>
                <a:lnTo>
                  <a:pt x="12" y="405"/>
                </a:lnTo>
                <a:lnTo>
                  <a:pt x="13" y="404"/>
                </a:lnTo>
                <a:lnTo>
                  <a:pt x="15" y="404"/>
                </a:lnTo>
                <a:lnTo>
                  <a:pt x="17" y="403"/>
                </a:lnTo>
                <a:lnTo>
                  <a:pt x="17" y="402"/>
                </a:lnTo>
                <a:lnTo>
                  <a:pt x="19" y="401"/>
                </a:lnTo>
                <a:lnTo>
                  <a:pt x="19" y="400"/>
                </a:lnTo>
                <a:lnTo>
                  <a:pt x="21" y="399"/>
                </a:lnTo>
                <a:lnTo>
                  <a:pt x="21" y="398"/>
                </a:lnTo>
                <a:lnTo>
                  <a:pt x="22" y="397"/>
                </a:lnTo>
                <a:lnTo>
                  <a:pt x="22" y="396"/>
                </a:lnTo>
                <a:lnTo>
                  <a:pt x="23" y="395"/>
                </a:lnTo>
                <a:lnTo>
                  <a:pt x="23" y="393"/>
                </a:lnTo>
                <a:lnTo>
                  <a:pt x="24" y="393"/>
                </a:lnTo>
                <a:lnTo>
                  <a:pt x="24" y="390"/>
                </a:lnTo>
                <a:lnTo>
                  <a:pt x="25" y="390"/>
                </a:lnTo>
                <a:lnTo>
                  <a:pt x="25" y="387"/>
                </a:lnTo>
                <a:lnTo>
                  <a:pt x="27" y="386"/>
                </a:lnTo>
                <a:lnTo>
                  <a:pt x="27" y="383"/>
                </a:lnTo>
                <a:lnTo>
                  <a:pt x="28" y="383"/>
                </a:lnTo>
                <a:lnTo>
                  <a:pt x="28" y="378"/>
                </a:lnTo>
                <a:lnTo>
                  <a:pt x="29" y="378"/>
                </a:lnTo>
                <a:lnTo>
                  <a:pt x="29" y="373"/>
                </a:lnTo>
                <a:lnTo>
                  <a:pt x="30" y="373"/>
                </a:lnTo>
                <a:lnTo>
                  <a:pt x="30" y="367"/>
                </a:lnTo>
                <a:lnTo>
                  <a:pt x="31" y="366"/>
                </a:lnTo>
                <a:lnTo>
                  <a:pt x="31" y="361"/>
                </a:lnTo>
                <a:lnTo>
                  <a:pt x="33" y="360"/>
                </a:lnTo>
                <a:lnTo>
                  <a:pt x="33" y="353"/>
                </a:lnTo>
                <a:lnTo>
                  <a:pt x="34" y="352"/>
                </a:lnTo>
                <a:lnTo>
                  <a:pt x="34" y="344"/>
                </a:lnTo>
                <a:lnTo>
                  <a:pt x="35" y="344"/>
                </a:lnTo>
                <a:lnTo>
                  <a:pt x="35" y="335"/>
                </a:lnTo>
                <a:lnTo>
                  <a:pt x="36" y="335"/>
                </a:lnTo>
                <a:lnTo>
                  <a:pt x="36" y="324"/>
                </a:lnTo>
                <a:lnTo>
                  <a:pt x="37" y="324"/>
                </a:lnTo>
                <a:lnTo>
                  <a:pt x="37" y="313"/>
                </a:lnTo>
                <a:lnTo>
                  <a:pt x="39" y="313"/>
                </a:lnTo>
                <a:lnTo>
                  <a:pt x="39" y="300"/>
                </a:lnTo>
                <a:lnTo>
                  <a:pt x="40" y="300"/>
                </a:lnTo>
                <a:lnTo>
                  <a:pt x="40" y="288"/>
                </a:lnTo>
                <a:lnTo>
                  <a:pt x="41" y="287"/>
                </a:lnTo>
                <a:lnTo>
                  <a:pt x="41" y="273"/>
                </a:lnTo>
                <a:lnTo>
                  <a:pt x="42" y="273"/>
                </a:lnTo>
                <a:lnTo>
                  <a:pt x="42" y="258"/>
                </a:lnTo>
                <a:lnTo>
                  <a:pt x="43" y="257"/>
                </a:lnTo>
                <a:lnTo>
                  <a:pt x="43" y="242"/>
                </a:lnTo>
                <a:lnTo>
                  <a:pt x="45" y="242"/>
                </a:lnTo>
                <a:lnTo>
                  <a:pt x="45" y="226"/>
                </a:lnTo>
                <a:lnTo>
                  <a:pt x="46" y="225"/>
                </a:lnTo>
                <a:lnTo>
                  <a:pt x="46" y="208"/>
                </a:lnTo>
                <a:lnTo>
                  <a:pt x="47" y="208"/>
                </a:lnTo>
                <a:lnTo>
                  <a:pt x="47" y="191"/>
                </a:lnTo>
                <a:lnTo>
                  <a:pt x="48" y="190"/>
                </a:lnTo>
                <a:lnTo>
                  <a:pt x="48" y="172"/>
                </a:lnTo>
                <a:lnTo>
                  <a:pt x="49" y="172"/>
                </a:lnTo>
                <a:lnTo>
                  <a:pt x="49" y="154"/>
                </a:lnTo>
                <a:lnTo>
                  <a:pt x="51" y="154"/>
                </a:lnTo>
                <a:lnTo>
                  <a:pt x="51" y="136"/>
                </a:lnTo>
                <a:lnTo>
                  <a:pt x="52" y="136"/>
                </a:lnTo>
                <a:lnTo>
                  <a:pt x="52" y="119"/>
                </a:lnTo>
                <a:lnTo>
                  <a:pt x="53" y="118"/>
                </a:lnTo>
                <a:lnTo>
                  <a:pt x="53" y="101"/>
                </a:lnTo>
                <a:lnTo>
                  <a:pt x="54" y="101"/>
                </a:lnTo>
                <a:lnTo>
                  <a:pt x="54" y="85"/>
                </a:lnTo>
                <a:lnTo>
                  <a:pt x="55" y="84"/>
                </a:lnTo>
                <a:lnTo>
                  <a:pt x="55" y="69"/>
                </a:lnTo>
                <a:lnTo>
                  <a:pt x="57" y="68"/>
                </a:lnTo>
                <a:lnTo>
                  <a:pt x="57" y="54"/>
                </a:lnTo>
                <a:lnTo>
                  <a:pt x="58" y="54"/>
                </a:lnTo>
                <a:lnTo>
                  <a:pt x="58" y="41"/>
                </a:lnTo>
                <a:lnTo>
                  <a:pt x="59" y="41"/>
                </a:lnTo>
                <a:lnTo>
                  <a:pt x="59" y="29"/>
                </a:lnTo>
                <a:lnTo>
                  <a:pt x="60" y="29"/>
                </a:lnTo>
                <a:lnTo>
                  <a:pt x="60" y="20"/>
                </a:lnTo>
                <a:lnTo>
                  <a:pt x="61" y="20"/>
                </a:lnTo>
                <a:lnTo>
                  <a:pt x="61" y="12"/>
                </a:lnTo>
                <a:lnTo>
                  <a:pt x="63" y="11"/>
                </a:lnTo>
                <a:lnTo>
                  <a:pt x="63" y="6"/>
                </a:lnTo>
                <a:lnTo>
                  <a:pt x="64" y="5"/>
                </a:lnTo>
                <a:lnTo>
                  <a:pt x="64" y="2"/>
                </a:lnTo>
                <a:lnTo>
                  <a:pt x="65" y="2"/>
                </a:lnTo>
                <a:lnTo>
                  <a:pt x="65" y="0"/>
                </a:lnTo>
                <a:lnTo>
                  <a:pt x="67" y="1"/>
                </a:lnTo>
                <a:lnTo>
                  <a:pt x="67" y="3"/>
                </a:lnTo>
                <a:lnTo>
                  <a:pt x="69" y="4"/>
                </a:lnTo>
                <a:lnTo>
                  <a:pt x="69" y="8"/>
                </a:lnTo>
                <a:lnTo>
                  <a:pt x="70" y="9"/>
                </a:lnTo>
                <a:lnTo>
                  <a:pt x="70" y="15"/>
                </a:lnTo>
                <a:lnTo>
                  <a:pt x="71" y="16"/>
                </a:lnTo>
                <a:lnTo>
                  <a:pt x="71" y="24"/>
                </a:lnTo>
                <a:lnTo>
                  <a:pt x="72" y="24"/>
                </a:lnTo>
                <a:lnTo>
                  <a:pt x="72" y="35"/>
                </a:lnTo>
                <a:lnTo>
                  <a:pt x="73" y="35"/>
                </a:lnTo>
                <a:lnTo>
                  <a:pt x="73" y="47"/>
                </a:lnTo>
                <a:lnTo>
                  <a:pt x="75" y="47"/>
                </a:lnTo>
                <a:lnTo>
                  <a:pt x="75" y="61"/>
                </a:lnTo>
                <a:lnTo>
                  <a:pt x="76" y="62"/>
                </a:lnTo>
                <a:lnTo>
                  <a:pt x="76" y="76"/>
                </a:lnTo>
                <a:lnTo>
                  <a:pt x="77" y="76"/>
                </a:lnTo>
                <a:lnTo>
                  <a:pt x="77" y="92"/>
                </a:lnTo>
                <a:lnTo>
                  <a:pt x="78" y="92"/>
                </a:lnTo>
                <a:lnTo>
                  <a:pt x="78" y="109"/>
                </a:lnTo>
                <a:lnTo>
                  <a:pt x="79" y="109"/>
                </a:lnTo>
                <a:lnTo>
                  <a:pt x="79" y="127"/>
                </a:lnTo>
                <a:lnTo>
                  <a:pt x="81" y="127"/>
                </a:lnTo>
                <a:lnTo>
                  <a:pt x="81" y="145"/>
                </a:lnTo>
                <a:lnTo>
                  <a:pt x="82" y="145"/>
                </a:lnTo>
                <a:lnTo>
                  <a:pt x="82" y="163"/>
                </a:lnTo>
                <a:lnTo>
                  <a:pt x="83" y="163"/>
                </a:lnTo>
                <a:lnTo>
                  <a:pt x="83" y="181"/>
                </a:lnTo>
                <a:lnTo>
                  <a:pt x="84" y="181"/>
                </a:lnTo>
                <a:lnTo>
                  <a:pt x="84" y="199"/>
                </a:lnTo>
                <a:lnTo>
                  <a:pt x="85" y="199"/>
                </a:lnTo>
                <a:lnTo>
                  <a:pt x="85" y="216"/>
                </a:lnTo>
                <a:lnTo>
                  <a:pt x="87" y="216"/>
                </a:lnTo>
                <a:lnTo>
                  <a:pt x="87" y="233"/>
                </a:lnTo>
                <a:lnTo>
                  <a:pt x="88" y="234"/>
                </a:lnTo>
              </a:path>
            </a:pathLst>
          </a:custGeom>
          <a:noFill/>
          <a:ln w="635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1" name="Freeform 110"/>
          <p:cNvSpPr>
            <a:spLocks/>
          </p:cNvSpPr>
          <p:nvPr/>
        </p:nvSpPr>
        <p:spPr bwMode="auto">
          <a:xfrm>
            <a:off x="1622425" y="5018088"/>
            <a:ext cx="217488" cy="979487"/>
          </a:xfrm>
          <a:custGeom>
            <a:avLst/>
            <a:gdLst>
              <a:gd name="T0" fmla="*/ 0 w 43"/>
              <a:gd name="T1" fmla="*/ 0 h 173"/>
              <a:gd name="T2" fmla="*/ 0 w 43"/>
              <a:gd name="T3" fmla="*/ 2147483646 h 173"/>
              <a:gd name="T4" fmla="*/ 2147483646 w 43"/>
              <a:gd name="T5" fmla="*/ 2147483646 h 173"/>
              <a:gd name="T6" fmla="*/ 2147483646 w 43"/>
              <a:gd name="T7" fmla="*/ 2147483646 h 173"/>
              <a:gd name="T8" fmla="*/ 2147483646 w 43"/>
              <a:gd name="T9" fmla="*/ 2147483646 h 173"/>
              <a:gd name="T10" fmla="*/ 2147483646 w 43"/>
              <a:gd name="T11" fmla="*/ 2147483646 h 173"/>
              <a:gd name="T12" fmla="*/ 2147483646 w 43"/>
              <a:gd name="T13" fmla="*/ 2147483646 h 173"/>
              <a:gd name="T14" fmla="*/ 2147483646 w 43"/>
              <a:gd name="T15" fmla="*/ 2147483646 h 173"/>
              <a:gd name="T16" fmla="*/ 2147483646 w 43"/>
              <a:gd name="T17" fmla="*/ 2147483646 h 173"/>
              <a:gd name="T18" fmla="*/ 2147483646 w 43"/>
              <a:gd name="T19" fmla="*/ 2147483646 h 173"/>
              <a:gd name="T20" fmla="*/ 2147483646 w 43"/>
              <a:gd name="T21" fmla="*/ 2147483646 h 173"/>
              <a:gd name="T22" fmla="*/ 2147483646 w 43"/>
              <a:gd name="T23" fmla="*/ 2147483646 h 173"/>
              <a:gd name="T24" fmla="*/ 2147483646 w 43"/>
              <a:gd name="T25" fmla="*/ 2147483646 h 173"/>
              <a:gd name="T26" fmla="*/ 2147483646 w 43"/>
              <a:gd name="T27" fmla="*/ 2147483646 h 173"/>
              <a:gd name="T28" fmla="*/ 2147483646 w 43"/>
              <a:gd name="T29" fmla="*/ 2147483646 h 173"/>
              <a:gd name="T30" fmla="*/ 2147483646 w 43"/>
              <a:gd name="T31" fmla="*/ 2147483646 h 173"/>
              <a:gd name="T32" fmla="*/ 2147483646 w 43"/>
              <a:gd name="T33" fmla="*/ 2147483646 h 173"/>
              <a:gd name="T34" fmla="*/ 2147483646 w 43"/>
              <a:gd name="T35" fmla="*/ 2147483646 h 173"/>
              <a:gd name="T36" fmla="*/ 2147483646 w 43"/>
              <a:gd name="T37" fmla="*/ 2147483646 h 173"/>
              <a:gd name="T38" fmla="*/ 2147483646 w 43"/>
              <a:gd name="T39" fmla="*/ 2147483646 h 173"/>
              <a:gd name="T40" fmla="*/ 2147483646 w 43"/>
              <a:gd name="T41" fmla="*/ 2147483646 h 173"/>
              <a:gd name="T42" fmla="*/ 2147483646 w 43"/>
              <a:gd name="T43" fmla="*/ 2147483646 h 173"/>
              <a:gd name="T44" fmla="*/ 2147483646 w 43"/>
              <a:gd name="T45" fmla="*/ 2147483646 h 173"/>
              <a:gd name="T46" fmla="*/ 2147483646 w 43"/>
              <a:gd name="T47" fmla="*/ 2147483646 h 173"/>
              <a:gd name="T48" fmla="*/ 2147483646 w 43"/>
              <a:gd name="T49" fmla="*/ 2147483646 h 173"/>
              <a:gd name="T50" fmla="*/ 2147483646 w 43"/>
              <a:gd name="T51" fmla="*/ 2147483646 h 173"/>
              <a:gd name="T52" fmla="*/ 2147483646 w 43"/>
              <a:gd name="T53" fmla="*/ 2147483646 h 173"/>
              <a:gd name="T54" fmla="*/ 2147483646 w 43"/>
              <a:gd name="T55" fmla="*/ 2147483646 h 173"/>
              <a:gd name="T56" fmla="*/ 2147483646 w 43"/>
              <a:gd name="T57" fmla="*/ 2147483646 h 173"/>
              <a:gd name="T58" fmla="*/ 2147483646 w 43"/>
              <a:gd name="T59" fmla="*/ 2147483646 h 173"/>
              <a:gd name="T60" fmla="*/ 2147483646 w 43"/>
              <a:gd name="T61" fmla="*/ 2147483646 h 173"/>
              <a:gd name="T62" fmla="*/ 2147483646 w 43"/>
              <a:gd name="T63" fmla="*/ 2147483646 h 173"/>
              <a:gd name="T64" fmla="*/ 2147483646 w 43"/>
              <a:gd name="T65" fmla="*/ 2147483646 h 173"/>
              <a:gd name="T66" fmla="*/ 2147483646 w 43"/>
              <a:gd name="T67" fmla="*/ 2147483646 h 173"/>
              <a:gd name="T68" fmla="*/ 2147483646 w 43"/>
              <a:gd name="T69" fmla="*/ 2147483646 h 173"/>
              <a:gd name="T70" fmla="*/ 2147483646 w 43"/>
              <a:gd name="T71" fmla="*/ 2147483646 h 173"/>
              <a:gd name="T72" fmla="*/ 2147483646 w 43"/>
              <a:gd name="T73" fmla="*/ 2147483646 h 173"/>
              <a:gd name="T74" fmla="*/ 2147483646 w 43"/>
              <a:gd name="T75" fmla="*/ 2147483646 h 173"/>
              <a:gd name="T76" fmla="*/ 2147483646 w 43"/>
              <a:gd name="T77" fmla="*/ 2147483646 h 173"/>
              <a:gd name="T78" fmla="*/ 2147483646 w 43"/>
              <a:gd name="T79" fmla="*/ 2147483646 h 173"/>
              <a:gd name="T80" fmla="*/ 2147483646 w 43"/>
              <a:gd name="T81" fmla="*/ 2147483646 h 173"/>
              <a:gd name="T82" fmla="*/ 2147483646 w 43"/>
              <a:gd name="T83" fmla="*/ 2147483646 h 173"/>
              <a:gd name="T84" fmla="*/ 2147483646 w 43"/>
              <a:gd name="T85" fmla="*/ 2147483646 h 173"/>
              <a:gd name="T86" fmla="*/ 2147483646 w 43"/>
              <a:gd name="T87" fmla="*/ 2147483646 h 173"/>
              <a:gd name="T88" fmla="*/ 2147483646 w 43"/>
              <a:gd name="T89" fmla="*/ 2147483646 h 173"/>
              <a:gd name="T90" fmla="*/ 2147483646 w 43"/>
              <a:gd name="T91" fmla="*/ 2147483646 h 173"/>
              <a:gd name="T92" fmla="*/ 2147483646 w 43"/>
              <a:gd name="T93" fmla="*/ 2147483646 h 173"/>
              <a:gd name="T94" fmla="*/ 2147483646 w 43"/>
              <a:gd name="T95" fmla="*/ 2147483646 h 173"/>
              <a:gd name="T96" fmla="*/ 2147483646 w 43"/>
              <a:gd name="T97" fmla="*/ 2147483646 h 173"/>
              <a:gd name="T98" fmla="*/ 2147483646 w 43"/>
              <a:gd name="T99" fmla="*/ 2147483646 h 173"/>
              <a:gd name="T100" fmla="*/ 2147483646 w 43"/>
              <a:gd name="T101" fmla="*/ 2147483646 h 173"/>
              <a:gd name="T102" fmla="*/ 2147483646 w 43"/>
              <a:gd name="T103" fmla="*/ 2147483646 h 173"/>
              <a:gd name="T104" fmla="*/ 2147483646 w 43"/>
              <a:gd name="T105" fmla="*/ 2147483646 h 173"/>
              <a:gd name="T106" fmla="*/ 2147483646 w 43"/>
              <a:gd name="T107" fmla="*/ 2147483646 h 173"/>
              <a:gd name="T108" fmla="*/ 2147483646 w 43"/>
              <a:gd name="T109" fmla="*/ 2147483646 h 173"/>
              <a:gd name="T110" fmla="*/ 2147483646 w 43"/>
              <a:gd name="T111" fmla="*/ 2147483646 h 173"/>
              <a:gd name="T112" fmla="*/ 2147483646 w 43"/>
              <a:gd name="T113" fmla="*/ 2147483646 h 173"/>
              <a:gd name="T114" fmla="*/ 2147483646 w 43"/>
              <a:gd name="T115" fmla="*/ 2147483646 h 173"/>
              <a:gd name="T116" fmla="*/ 2147483646 w 43"/>
              <a:gd name="T117" fmla="*/ 2147483646 h 17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3"/>
              <a:gd name="T178" fmla="*/ 0 h 173"/>
              <a:gd name="T179" fmla="*/ 43 w 43"/>
              <a:gd name="T180" fmla="*/ 173 h 17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3" h="173">
                <a:moveTo>
                  <a:pt x="0" y="0"/>
                </a:moveTo>
                <a:lnTo>
                  <a:pt x="0" y="16"/>
                </a:lnTo>
                <a:lnTo>
                  <a:pt x="1" y="16"/>
                </a:lnTo>
                <a:lnTo>
                  <a:pt x="1" y="31"/>
                </a:lnTo>
                <a:lnTo>
                  <a:pt x="2" y="32"/>
                </a:lnTo>
                <a:lnTo>
                  <a:pt x="2" y="46"/>
                </a:lnTo>
                <a:lnTo>
                  <a:pt x="3" y="46"/>
                </a:lnTo>
                <a:lnTo>
                  <a:pt x="3" y="60"/>
                </a:lnTo>
                <a:lnTo>
                  <a:pt x="5" y="60"/>
                </a:lnTo>
                <a:lnTo>
                  <a:pt x="5" y="72"/>
                </a:lnTo>
                <a:lnTo>
                  <a:pt x="6" y="73"/>
                </a:lnTo>
                <a:lnTo>
                  <a:pt x="6" y="85"/>
                </a:lnTo>
                <a:lnTo>
                  <a:pt x="7" y="85"/>
                </a:lnTo>
                <a:lnTo>
                  <a:pt x="7" y="95"/>
                </a:lnTo>
                <a:lnTo>
                  <a:pt x="8" y="96"/>
                </a:lnTo>
                <a:lnTo>
                  <a:pt x="8" y="105"/>
                </a:lnTo>
                <a:lnTo>
                  <a:pt x="9" y="106"/>
                </a:lnTo>
                <a:lnTo>
                  <a:pt x="9" y="114"/>
                </a:lnTo>
                <a:lnTo>
                  <a:pt x="11" y="115"/>
                </a:lnTo>
                <a:lnTo>
                  <a:pt x="11" y="122"/>
                </a:lnTo>
                <a:lnTo>
                  <a:pt x="12" y="123"/>
                </a:lnTo>
                <a:lnTo>
                  <a:pt x="12" y="129"/>
                </a:lnTo>
                <a:lnTo>
                  <a:pt x="13" y="130"/>
                </a:lnTo>
                <a:lnTo>
                  <a:pt x="13" y="136"/>
                </a:lnTo>
                <a:lnTo>
                  <a:pt x="14" y="136"/>
                </a:lnTo>
                <a:lnTo>
                  <a:pt x="14" y="142"/>
                </a:lnTo>
                <a:lnTo>
                  <a:pt x="15" y="142"/>
                </a:lnTo>
                <a:lnTo>
                  <a:pt x="15" y="147"/>
                </a:lnTo>
                <a:lnTo>
                  <a:pt x="17" y="147"/>
                </a:lnTo>
                <a:lnTo>
                  <a:pt x="17" y="151"/>
                </a:lnTo>
                <a:lnTo>
                  <a:pt x="18" y="151"/>
                </a:lnTo>
                <a:lnTo>
                  <a:pt x="18" y="154"/>
                </a:lnTo>
                <a:lnTo>
                  <a:pt x="19" y="155"/>
                </a:lnTo>
                <a:lnTo>
                  <a:pt x="19" y="158"/>
                </a:lnTo>
                <a:lnTo>
                  <a:pt x="20" y="158"/>
                </a:lnTo>
                <a:lnTo>
                  <a:pt x="20" y="160"/>
                </a:lnTo>
                <a:lnTo>
                  <a:pt x="21" y="161"/>
                </a:lnTo>
                <a:lnTo>
                  <a:pt x="21" y="163"/>
                </a:lnTo>
                <a:lnTo>
                  <a:pt x="23" y="163"/>
                </a:lnTo>
                <a:lnTo>
                  <a:pt x="23" y="165"/>
                </a:lnTo>
                <a:lnTo>
                  <a:pt x="24" y="165"/>
                </a:lnTo>
                <a:lnTo>
                  <a:pt x="24" y="166"/>
                </a:lnTo>
                <a:lnTo>
                  <a:pt x="25" y="167"/>
                </a:lnTo>
                <a:lnTo>
                  <a:pt x="25" y="168"/>
                </a:lnTo>
                <a:lnTo>
                  <a:pt x="27" y="169"/>
                </a:lnTo>
                <a:lnTo>
                  <a:pt x="27" y="170"/>
                </a:lnTo>
                <a:lnTo>
                  <a:pt x="30" y="170"/>
                </a:lnTo>
                <a:lnTo>
                  <a:pt x="30" y="171"/>
                </a:lnTo>
                <a:lnTo>
                  <a:pt x="31" y="171"/>
                </a:lnTo>
                <a:lnTo>
                  <a:pt x="32" y="172"/>
                </a:lnTo>
                <a:lnTo>
                  <a:pt x="33" y="172"/>
                </a:lnTo>
                <a:lnTo>
                  <a:pt x="35" y="172"/>
                </a:lnTo>
                <a:lnTo>
                  <a:pt x="36" y="172"/>
                </a:lnTo>
                <a:lnTo>
                  <a:pt x="37" y="172"/>
                </a:lnTo>
                <a:lnTo>
                  <a:pt x="38" y="173"/>
                </a:lnTo>
                <a:lnTo>
                  <a:pt x="39" y="173"/>
                </a:lnTo>
                <a:lnTo>
                  <a:pt x="41" y="173"/>
                </a:lnTo>
                <a:lnTo>
                  <a:pt x="42" y="173"/>
                </a:lnTo>
                <a:lnTo>
                  <a:pt x="43" y="173"/>
                </a:lnTo>
              </a:path>
            </a:pathLst>
          </a:custGeom>
          <a:noFill/>
          <a:ln w="635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2" name="Freeform 111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3" name="Freeform 112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4" name="Freeform 113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5" name="Freeform 114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6" name="Freeform 115"/>
          <p:cNvSpPr>
            <a:spLocks/>
          </p:cNvSpPr>
          <p:nvPr/>
        </p:nvSpPr>
        <p:spPr bwMode="auto">
          <a:xfrm>
            <a:off x="4602163" y="4486275"/>
            <a:ext cx="479425" cy="1511300"/>
          </a:xfrm>
          <a:custGeom>
            <a:avLst/>
            <a:gdLst>
              <a:gd name="T0" fmla="*/ 2147483646 w 95"/>
              <a:gd name="T1" fmla="*/ 2147483646 h 267"/>
              <a:gd name="T2" fmla="*/ 2147483646 w 95"/>
              <a:gd name="T3" fmla="*/ 2147483646 h 267"/>
              <a:gd name="T4" fmla="*/ 2147483646 w 95"/>
              <a:gd name="T5" fmla="*/ 2147483646 h 267"/>
              <a:gd name="T6" fmla="*/ 2147483646 w 95"/>
              <a:gd name="T7" fmla="*/ 2147483646 h 267"/>
              <a:gd name="T8" fmla="*/ 2147483646 w 95"/>
              <a:gd name="T9" fmla="*/ 2147483646 h 267"/>
              <a:gd name="T10" fmla="*/ 2147483646 w 95"/>
              <a:gd name="T11" fmla="*/ 2147483646 h 267"/>
              <a:gd name="T12" fmla="*/ 2147483646 w 95"/>
              <a:gd name="T13" fmla="*/ 2147483646 h 267"/>
              <a:gd name="T14" fmla="*/ 2147483646 w 95"/>
              <a:gd name="T15" fmla="*/ 2147483646 h 267"/>
              <a:gd name="T16" fmla="*/ 2147483646 w 95"/>
              <a:gd name="T17" fmla="*/ 2147483646 h 267"/>
              <a:gd name="T18" fmla="*/ 2147483646 w 95"/>
              <a:gd name="T19" fmla="*/ 2147483646 h 267"/>
              <a:gd name="T20" fmla="*/ 2147483646 w 95"/>
              <a:gd name="T21" fmla="*/ 2147483646 h 267"/>
              <a:gd name="T22" fmla="*/ 2147483646 w 95"/>
              <a:gd name="T23" fmla="*/ 2147483646 h 267"/>
              <a:gd name="T24" fmla="*/ 2147483646 w 95"/>
              <a:gd name="T25" fmla="*/ 2147483646 h 267"/>
              <a:gd name="T26" fmla="*/ 2147483646 w 95"/>
              <a:gd name="T27" fmla="*/ 2147483646 h 267"/>
              <a:gd name="T28" fmla="*/ 2147483646 w 95"/>
              <a:gd name="T29" fmla="*/ 2147483646 h 267"/>
              <a:gd name="T30" fmla="*/ 2147483646 w 95"/>
              <a:gd name="T31" fmla="*/ 2147483646 h 267"/>
              <a:gd name="T32" fmla="*/ 2147483646 w 95"/>
              <a:gd name="T33" fmla="*/ 2147483646 h 267"/>
              <a:gd name="T34" fmla="*/ 2147483646 w 95"/>
              <a:gd name="T35" fmla="*/ 2147483646 h 267"/>
              <a:gd name="T36" fmla="*/ 2147483646 w 95"/>
              <a:gd name="T37" fmla="*/ 2147483646 h 267"/>
              <a:gd name="T38" fmla="*/ 2147483646 w 95"/>
              <a:gd name="T39" fmla="*/ 2147483646 h 267"/>
              <a:gd name="T40" fmla="*/ 2147483646 w 95"/>
              <a:gd name="T41" fmla="*/ 2147483646 h 267"/>
              <a:gd name="T42" fmla="*/ 2147483646 w 95"/>
              <a:gd name="T43" fmla="*/ 2147483646 h 267"/>
              <a:gd name="T44" fmla="*/ 2147483646 w 95"/>
              <a:gd name="T45" fmla="*/ 2147483646 h 267"/>
              <a:gd name="T46" fmla="*/ 2147483646 w 95"/>
              <a:gd name="T47" fmla="*/ 2147483646 h 267"/>
              <a:gd name="T48" fmla="*/ 2147483646 w 95"/>
              <a:gd name="T49" fmla="*/ 2147483646 h 267"/>
              <a:gd name="T50" fmla="*/ 2147483646 w 95"/>
              <a:gd name="T51" fmla="*/ 2147483646 h 267"/>
              <a:gd name="T52" fmla="*/ 2147483646 w 95"/>
              <a:gd name="T53" fmla="*/ 2147483646 h 267"/>
              <a:gd name="T54" fmla="*/ 2147483646 w 95"/>
              <a:gd name="T55" fmla="*/ 2147483646 h 267"/>
              <a:gd name="T56" fmla="*/ 2147483646 w 95"/>
              <a:gd name="T57" fmla="*/ 2147483646 h 267"/>
              <a:gd name="T58" fmla="*/ 2147483646 w 95"/>
              <a:gd name="T59" fmla="*/ 2147483646 h 267"/>
              <a:gd name="T60" fmla="*/ 2147483646 w 95"/>
              <a:gd name="T61" fmla="*/ 2147483646 h 267"/>
              <a:gd name="T62" fmla="*/ 2147483646 w 95"/>
              <a:gd name="T63" fmla="*/ 2147483646 h 267"/>
              <a:gd name="T64" fmla="*/ 2147483646 w 95"/>
              <a:gd name="T65" fmla="*/ 2147483646 h 267"/>
              <a:gd name="T66" fmla="*/ 2147483646 w 95"/>
              <a:gd name="T67" fmla="*/ 2147483646 h 267"/>
              <a:gd name="T68" fmla="*/ 2147483646 w 95"/>
              <a:gd name="T69" fmla="*/ 2147483646 h 267"/>
              <a:gd name="T70" fmla="*/ 2147483646 w 95"/>
              <a:gd name="T71" fmla="*/ 2147483646 h 267"/>
              <a:gd name="T72" fmla="*/ 2147483646 w 95"/>
              <a:gd name="T73" fmla="*/ 2147483646 h 267"/>
              <a:gd name="T74" fmla="*/ 2147483646 w 95"/>
              <a:gd name="T75" fmla="*/ 2147483646 h 267"/>
              <a:gd name="T76" fmla="*/ 2147483646 w 95"/>
              <a:gd name="T77" fmla="*/ 2147483646 h 267"/>
              <a:gd name="T78" fmla="*/ 2147483646 w 95"/>
              <a:gd name="T79" fmla="*/ 2147483646 h 267"/>
              <a:gd name="T80" fmla="*/ 2147483646 w 95"/>
              <a:gd name="T81" fmla="*/ 2147483646 h 267"/>
              <a:gd name="T82" fmla="*/ 2147483646 w 95"/>
              <a:gd name="T83" fmla="*/ 2147483646 h 2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5"/>
              <a:gd name="T127" fmla="*/ 0 h 267"/>
              <a:gd name="T128" fmla="*/ 95 w 95"/>
              <a:gd name="T129" fmla="*/ 267 h 26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5" h="267">
                <a:moveTo>
                  <a:pt x="0" y="267"/>
                </a:moveTo>
                <a:lnTo>
                  <a:pt x="1" y="267"/>
                </a:lnTo>
                <a:lnTo>
                  <a:pt x="3" y="267"/>
                </a:lnTo>
                <a:lnTo>
                  <a:pt x="4" y="267"/>
                </a:lnTo>
                <a:lnTo>
                  <a:pt x="5" y="267"/>
                </a:lnTo>
                <a:lnTo>
                  <a:pt x="6" y="267"/>
                </a:lnTo>
                <a:lnTo>
                  <a:pt x="7" y="267"/>
                </a:lnTo>
                <a:lnTo>
                  <a:pt x="9" y="267"/>
                </a:lnTo>
                <a:lnTo>
                  <a:pt x="10" y="267"/>
                </a:lnTo>
                <a:lnTo>
                  <a:pt x="11" y="266"/>
                </a:lnTo>
                <a:lnTo>
                  <a:pt x="12" y="266"/>
                </a:lnTo>
                <a:lnTo>
                  <a:pt x="13" y="266"/>
                </a:lnTo>
                <a:lnTo>
                  <a:pt x="15" y="266"/>
                </a:lnTo>
                <a:lnTo>
                  <a:pt x="16" y="266"/>
                </a:lnTo>
                <a:lnTo>
                  <a:pt x="17" y="266"/>
                </a:lnTo>
                <a:lnTo>
                  <a:pt x="18" y="266"/>
                </a:lnTo>
                <a:lnTo>
                  <a:pt x="19" y="265"/>
                </a:lnTo>
                <a:lnTo>
                  <a:pt x="21" y="265"/>
                </a:lnTo>
                <a:lnTo>
                  <a:pt x="22" y="265"/>
                </a:lnTo>
                <a:lnTo>
                  <a:pt x="23" y="264"/>
                </a:lnTo>
                <a:lnTo>
                  <a:pt x="24" y="264"/>
                </a:lnTo>
                <a:lnTo>
                  <a:pt x="25" y="264"/>
                </a:lnTo>
                <a:lnTo>
                  <a:pt x="27" y="263"/>
                </a:lnTo>
                <a:lnTo>
                  <a:pt x="28" y="263"/>
                </a:lnTo>
                <a:lnTo>
                  <a:pt x="29" y="262"/>
                </a:lnTo>
                <a:lnTo>
                  <a:pt x="31" y="261"/>
                </a:lnTo>
                <a:lnTo>
                  <a:pt x="31" y="260"/>
                </a:lnTo>
                <a:lnTo>
                  <a:pt x="34" y="259"/>
                </a:lnTo>
                <a:lnTo>
                  <a:pt x="34" y="258"/>
                </a:lnTo>
                <a:lnTo>
                  <a:pt x="35" y="258"/>
                </a:lnTo>
                <a:lnTo>
                  <a:pt x="35" y="257"/>
                </a:lnTo>
                <a:lnTo>
                  <a:pt x="37" y="256"/>
                </a:lnTo>
                <a:lnTo>
                  <a:pt x="37" y="254"/>
                </a:lnTo>
                <a:lnTo>
                  <a:pt x="39" y="254"/>
                </a:lnTo>
                <a:lnTo>
                  <a:pt x="39" y="252"/>
                </a:lnTo>
                <a:lnTo>
                  <a:pt x="40" y="252"/>
                </a:lnTo>
                <a:lnTo>
                  <a:pt x="40" y="250"/>
                </a:lnTo>
                <a:lnTo>
                  <a:pt x="41" y="250"/>
                </a:lnTo>
                <a:lnTo>
                  <a:pt x="41" y="248"/>
                </a:lnTo>
                <a:lnTo>
                  <a:pt x="42" y="248"/>
                </a:lnTo>
                <a:lnTo>
                  <a:pt x="42" y="246"/>
                </a:lnTo>
                <a:lnTo>
                  <a:pt x="43" y="246"/>
                </a:lnTo>
                <a:lnTo>
                  <a:pt x="43" y="244"/>
                </a:lnTo>
                <a:lnTo>
                  <a:pt x="45" y="243"/>
                </a:lnTo>
                <a:lnTo>
                  <a:pt x="45" y="241"/>
                </a:lnTo>
                <a:lnTo>
                  <a:pt x="46" y="241"/>
                </a:lnTo>
                <a:lnTo>
                  <a:pt x="46" y="239"/>
                </a:lnTo>
                <a:lnTo>
                  <a:pt x="47" y="238"/>
                </a:lnTo>
                <a:lnTo>
                  <a:pt x="47" y="235"/>
                </a:lnTo>
                <a:lnTo>
                  <a:pt x="48" y="235"/>
                </a:lnTo>
                <a:lnTo>
                  <a:pt x="48" y="232"/>
                </a:lnTo>
                <a:lnTo>
                  <a:pt x="49" y="231"/>
                </a:lnTo>
                <a:lnTo>
                  <a:pt x="49" y="228"/>
                </a:lnTo>
                <a:lnTo>
                  <a:pt x="51" y="228"/>
                </a:lnTo>
                <a:lnTo>
                  <a:pt x="51" y="224"/>
                </a:lnTo>
                <a:lnTo>
                  <a:pt x="52" y="224"/>
                </a:lnTo>
                <a:lnTo>
                  <a:pt x="52" y="221"/>
                </a:lnTo>
                <a:lnTo>
                  <a:pt x="53" y="220"/>
                </a:lnTo>
                <a:lnTo>
                  <a:pt x="53" y="216"/>
                </a:lnTo>
                <a:lnTo>
                  <a:pt x="54" y="216"/>
                </a:lnTo>
                <a:lnTo>
                  <a:pt x="54" y="211"/>
                </a:lnTo>
                <a:lnTo>
                  <a:pt x="55" y="211"/>
                </a:lnTo>
                <a:lnTo>
                  <a:pt x="55" y="206"/>
                </a:lnTo>
                <a:lnTo>
                  <a:pt x="57" y="206"/>
                </a:lnTo>
                <a:lnTo>
                  <a:pt x="57" y="201"/>
                </a:lnTo>
                <a:lnTo>
                  <a:pt x="58" y="201"/>
                </a:lnTo>
                <a:lnTo>
                  <a:pt x="58" y="195"/>
                </a:lnTo>
                <a:lnTo>
                  <a:pt x="59" y="195"/>
                </a:lnTo>
                <a:lnTo>
                  <a:pt x="59" y="189"/>
                </a:lnTo>
                <a:lnTo>
                  <a:pt x="60" y="189"/>
                </a:lnTo>
                <a:lnTo>
                  <a:pt x="60" y="183"/>
                </a:lnTo>
                <a:lnTo>
                  <a:pt x="61" y="183"/>
                </a:lnTo>
                <a:lnTo>
                  <a:pt x="61" y="177"/>
                </a:lnTo>
                <a:lnTo>
                  <a:pt x="63" y="177"/>
                </a:lnTo>
                <a:lnTo>
                  <a:pt x="63" y="170"/>
                </a:lnTo>
                <a:lnTo>
                  <a:pt x="64" y="170"/>
                </a:lnTo>
                <a:lnTo>
                  <a:pt x="64" y="163"/>
                </a:lnTo>
                <a:lnTo>
                  <a:pt x="65" y="163"/>
                </a:lnTo>
                <a:lnTo>
                  <a:pt x="65" y="156"/>
                </a:lnTo>
                <a:lnTo>
                  <a:pt x="66" y="156"/>
                </a:lnTo>
                <a:lnTo>
                  <a:pt x="66" y="149"/>
                </a:lnTo>
                <a:lnTo>
                  <a:pt x="67" y="148"/>
                </a:lnTo>
                <a:lnTo>
                  <a:pt x="67" y="141"/>
                </a:lnTo>
                <a:lnTo>
                  <a:pt x="69" y="141"/>
                </a:lnTo>
                <a:lnTo>
                  <a:pt x="69" y="134"/>
                </a:lnTo>
                <a:lnTo>
                  <a:pt x="70" y="133"/>
                </a:lnTo>
                <a:lnTo>
                  <a:pt x="70" y="126"/>
                </a:lnTo>
                <a:lnTo>
                  <a:pt x="71" y="125"/>
                </a:lnTo>
                <a:lnTo>
                  <a:pt x="71" y="118"/>
                </a:lnTo>
                <a:lnTo>
                  <a:pt x="72" y="117"/>
                </a:lnTo>
                <a:lnTo>
                  <a:pt x="72" y="110"/>
                </a:lnTo>
                <a:lnTo>
                  <a:pt x="73" y="110"/>
                </a:lnTo>
                <a:lnTo>
                  <a:pt x="73" y="102"/>
                </a:lnTo>
                <a:lnTo>
                  <a:pt x="75" y="101"/>
                </a:lnTo>
                <a:lnTo>
                  <a:pt x="75" y="94"/>
                </a:lnTo>
                <a:lnTo>
                  <a:pt x="76" y="94"/>
                </a:lnTo>
                <a:lnTo>
                  <a:pt x="76" y="86"/>
                </a:lnTo>
                <a:lnTo>
                  <a:pt x="77" y="85"/>
                </a:lnTo>
                <a:lnTo>
                  <a:pt x="77" y="78"/>
                </a:lnTo>
                <a:lnTo>
                  <a:pt x="78" y="77"/>
                </a:lnTo>
                <a:lnTo>
                  <a:pt x="78" y="71"/>
                </a:lnTo>
                <a:lnTo>
                  <a:pt x="79" y="70"/>
                </a:lnTo>
                <a:lnTo>
                  <a:pt x="79" y="63"/>
                </a:lnTo>
                <a:lnTo>
                  <a:pt x="81" y="62"/>
                </a:lnTo>
                <a:lnTo>
                  <a:pt x="81" y="55"/>
                </a:lnTo>
                <a:lnTo>
                  <a:pt x="82" y="55"/>
                </a:lnTo>
                <a:lnTo>
                  <a:pt x="82" y="49"/>
                </a:lnTo>
                <a:lnTo>
                  <a:pt x="83" y="48"/>
                </a:lnTo>
                <a:lnTo>
                  <a:pt x="83" y="42"/>
                </a:lnTo>
                <a:lnTo>
                  <a:pt x="84" y="41"/>
                </a:lnTo>
                <a:lnTo>
                  <a:pt x="84" y="35"/>
                </a:lnTo>
                <a:lnTo>
                  <a:pt x="85" y="34"/>
                </a:lnTo>
                <a:lnTo>
                  <a:pt x="85" y="29"/>
                </a:lnTo>
                <a:lnTo>
                  <a:pt x="87" y="29"/>
                </a:lnTo>
                <a:lnTo>
                  <a:pt x="87" y="23"/>
                </a:lnTo>
                <a:lnTo>
                  <a:pt x="88" y="23"/>
                </a:lnTo>
                <a:lnTo>
                  <a:pt x="88" y="18"/>
                </a:lnTo>
                <a:lnTo>
                  <a:pt x="89" y="18"/>
                </a:lnTo>
                <a:lnTo>
                  <a:pt x="89" y="13"/>
                </a:lnTo>
                <a:lnTo>
                  <a:pt x="90" y="13"/>
                </a:lnTo>
                <a:lnTo>
                  <a:pt x="90" y="9"/>
                </a:lnTo>
                <a:lnTo>
                  <a:pt x="91" y="9"/>
                </a:lnTo>
                <a:lnTo>
                  <a:pt x="91" y="6"/>
                </a:lnTo>
                <a:lnTo>
                  <a:pt x="93" y="5"/>
                </a:lnTo>
                <a:lnTo>
                  <a:pt x="93" y="3"/>
                </a:lnTo>
                <a:lnTo>
                  <a:pt x="94" y="2"/>
                </a:lnTo>
                <a:lnTo>
                  <a:pt x="94" y="0"/>
                </a:lnTo>
                <a:lnTo>
                  <a:pt x="95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7" name="Freeform 116"/>
          <p:cNvSpPr>
            <a:spLocks/>
          </p:cNvSpPr>
          <p:nvPr/>
        </p:nvSpPr>
        <p:spPr bwMode="auto">
          <a:xfrm>
            <a:off x="5081588" y="4468813"/>
            <a:ext cx="465137" cy="1528762"/>
          </a:xfrm>
          <a:custGeom>
            <a:avLst/>
            <a:gdLst>
              <a:gd name="T0" fmla="*/ 2147483646 w 92"/>
              <a:gd name="T1" fmla="*/ 0 h 270"/>
              <a:gd name="T2" fmla="*/ 2147483646 w 92"/>
              <a:gd name="T3" fmla="*/ 2147483646 h 270"/>
              <a:gd name="T4" fmla="*/ 2147483646 w 92"/>
              <a:gd name="T5" fmla="*/ 2147483646 h 270"/>
              <a:gd name="T6" fmla="*/ 2147483646 w 92"/>
              <a:gd name="T7" fmla="*/ 2147483646 h 270"/>
              <a:gd name="T8" fmla="*/ 2147483646 w 92"/>
              <a:gd name="T9" fmla="*/ 2147483646 h 270"/>
              <a:gd name="T10" fmla="*/ 2147483646 w 92"/>
              <a:gd name="T11" fmla="*/ 2147483646 h 270"/>
              <a:gd name="T12" fmla="*/ 2147483646 w 92"/>
              <a:gd name="T13" fmla="*/ 2147483646 h 270"/>
              <a:gd name="T14" fmla="*/ 2147483646 w 92"/>
              <a:gd name="T15" fmla="*/ 2147483646 h 270"/>
              <a:gd name="T16" fmla="*/ 2147483646 w 92"/>
              <a:gd name="T17" fmla="*/ 2147483646 h 270"/>
              <a:gd name="T18" fmla="*/ 2147483646 w 92"/>
              <a:gd name="T19" fmla="*/ 2147483646 h 270"/>
              <a:gd name="T20" fmla="*/ 2147483646 w 92"/>
              <a:gd name="T21" fmla="*/ 2147483646 h 270"/>
              <a:gd name="T22" fmla="*/ 2147483646 w 92"/>
              <a:gd name="T23" fmla="*/ 2147483646 h 270"/>
              <a:gd name="T24" fmla="*/ 2147483646 w 92"/>
              <a:gd name="T25" fmla="*/ 2147483646 h 270"/>
              <a:gd name="T26" fmla="*/ 2147483646 w 92"/>
              <a:gd name="T27" fmla="*/ 2147483646 h 270"/>
              <a:gd name="T28" fmla="*/ 2147483646 w 92"/>
              <a:gd name="T29" fmla="*/ 2147483646 h 270"/>
              <a:gd name="T30" fmla="*/ 2147483646 w 92"/>
              <a:gd name="T31" fmla="*/ 2147483646 h 270"/>
              <a:gd name="T32" fmla="*/ 2147483646 w 92"/>
              <a:gd name="T33" fmla="*/ 2147483646 h 270"/>
              <a:gd name="T34" fmla="*/ 2147483646 w 92"/>
              <a:gd name="T35" fmla="*/ 2147483646 h 270"/>
              <a:gd name="T36" fmla="*/ 2147483646 w 92"/>
              <a:gd name="T37" fmla="*/ 2147483646 h 270"/>
              <a:gd name="T38" fmla="*/ 2147483646 w 92"/>
              <a:gd name="T39" fmla="*/ 2147483646 h 270"/>
              <a:gd name="T40" fmla="*/ 2147483646 w 92"/>
              <a:gd name="T41" fmla="*/ 2147483646 h 270"/>
              <a:gd name="T42" fmla="*/ 2147483646 w 92"/>
              <a:gd name="T43" fmla="*/ 2147483646 h 270"/>
              <a:gd name="T44" fmla="*/ 2147483646 w 92"/>
              <a:gd name="T45" fmla="*/ 2147483646 h 270"/>
              <a:gd name="T46" fmla="*/ 2147483646 w 92"/>
              <a:gd name="T47" fmla="*/ 2147483646 h 270"/>
              <a:gd name="T48" fmla="*/ 2147483646 w 92"/>
              <a:gd name="T49" fmla="*/ 2147483646 h 270"/>
              <a:gd name="T50" fmla="*/ 2147483646 w 92"/>
              <a:gd name="T51" fmla="*/ 2147483646 h 270"/>
              <a:gd name="T52" fmla="*/ 2147483646 w 92"/>
              <a:gd name="T53" fmla="*/ 2147483646 h 270"/>
              <a:gd name="T54" fmla="*/ 2147483646 w 92"/>
              <a:gd name="T55" fmla="*/ 2147483646 h 270"/>
              <a:gd name="T56" fmla="*/ 2147483646 w 92"/>
              <a:gd name="T57" fmla="*/ 2147483646 h 270"/>
              <a:gd name="T58" fmla="*/ 2147483646 w 92"/>
              <a:gd name="T59" fmla="*/ 2147483646 h 270"/>
              <a:gd name="T60" fmla="*/ 2147483646 w 92"/>
              <a:gd name="T61" fmla="*/ 2147483646 h 270"/>
              <a:gd name="T62" fmla="*/ 2147483646 w 92"/>
              <a:gd name="T63" fmla="*/ 2147483646 h 270"/>
              <a:gd name="T64" fmla="*/ 2147483646 w 92"/>
              <a:gd name="T65" fmla="*/ 2147483646 h 270"/>
              <a:gd name="T66" fmla="*/ 2147483646 w 92"/>
              <a:gd name="T67" fmla="*/ 2147483646 h 270"/>
              <a:gd name="T68" fmla="*/ 2147483646 w 92"/>
              <a:gd name="T69" fmla="*/ 2147483646 h 270"/>
              <a:gd name="T70" fmla="*/ 2147483646 w 92"/>
              <a:gd name="T71" fmla="*/ 2147483646 h 270"/>
              <a:gd name="T72" fmla="*/ 2147483646 w 92"/>
              <a:gd name="T73" fmla="*/ 2147483646 h 270"/>
              <a:gd name="T74" fmla="*/ 2147483646 w 92"/>
              <a:gd name="T75" fmla="*/ 2147483646 h 270"/>
              <a:gd name="T76" fmla="*/ 2147483646 w 92"/>
              <a:gd name="T77" fmla="*/ 2147483646 h 270"/>
              <a:gd name="T78" fmla="*/ 2147483646 w 92"/>
              <a:gd name="T79" fmla="*/ 2147483646 h 270"/>
              <a:gd name="T80" fmla="*/ 2147483646 w 92"/>
              <a:gd name="T81" fmla="*/ 2147483646 h 270"/>
              <a:gd name="T82" fmla="*/ 2147483646 w 92"/>
              <a:gd name="T83" fmla="*/ 2147483646 h 2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2"/>
              <a:gd name="T127" fmla="*/ 0 h 270"/>
              <a:gd name="T128" fmla="*/ 92 w 92"/>
              <a:gd name="T129" fmla="*/ 270 h 2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2" h="270">
                <a:moveTo>
                  <a:pt x="0" y="3"/>
                </a:moveTo>
                <a:lnTo>
                  <a:pt x="0" y="1"/>
                </a:lnTo>
                <a:lnTo>
                  <a:pt x="2" y="0"/>
                </a:lnTo>
                <a:lnTo>
                  <a:pt x="4" y="0"/>
                </a:lnTo>
                <a:lnTo>
                  <a:pt x="6" y="1"/>
                </a:lnTo>
                <a:lnTo>
                  <a:pt x="6" y="2"/>
                </a:lnTo>
                <a:lnTo>
                  <a:pt x="7" y="3"/>
                </a:lnTo>
                <a:lnTo>
                  <a:pt x="7" y="4"/>
                </a:lnTo>
                <a:lnTo>
                  <a:pt x="8" y="5"/>
                </a:lnTo>
                <a:lnTo>
                  <a:pt x="8" y="7"/>
                </a:lnTo>
                <a:lnTo>
                  <a:pt x="10" y="7"/>
                </a:lnTo>
                <a:lnTo>
                  <a:pt x="10" y="10"/>
                </a:lnTo>
                <a:lnTo>
                  <a:pt x="11" y="11"/>
                </a:lnTo>
                <a:lnTo>
                  <a:pt x="11" y="14"/>
                </a:lnTo>
                <a:lnTo>
                  <a:pt x="12" y="14"/>
                </a:lnTo>
                <a:lnTo>
                  <a:pt x="12" y="18"/>
                </a:lnTo>
                <a:lnTo>
                  <a:pt x="13" y="18"/>
                </a:lnTo>
                <a:lnTo>
                  <a:pt x="13" y="23"/>
                </a:lnTo>
                <a:lnTo>
                  <a:pt x="14" y="24"/>
                </a:lnTo>
                <a:lnTo>
                  <a:pt x="14" y="29"/>
                </a:lnTo>
                <a:lnTo>
                  <a:pt x="16" y="29"/>
                </a:lnTo>
                <a:lnTo>
                  <a:pt x="16" y="35"/>
                </a:lnTo>
                <a:lnTo>
                  <a:pt x="17" y="35"/>
                </a:lnTo>
                <a:lnTo>
                  <a:pt x="17" y="40"/>
                </a:lnTo>
                <a:lnTo>
                  <a:pt x="18" y="41"/>
                </a:lnTo>
                <a:lnTo>
                  <a:pt x="18" y="47"/>
                </a:lnTo>
                <a:lnTo>
                  <a:pt x="19" y="48"/>
                </a:lnTo>
                <a:lnTo>
                  <a:pt x="19" y="54"/>
                </a:lnTo>
                <a:lnTo>
                  <a:pt x="20" y="55"/>
                </a:lnTo>
                <a:lnTo>
                  <a:pt x="20" y="61"/>
                </a:lnTo>
                <a:lnTo>
                  <a:pt x="22" y="62"/>
                </a:lnTo>
                <a:lnTo>
                  <a:pt x="22" y="69"/>
                </a:lnTo>
                <a:lnTo>
                  <a:pt x="23" y="69"/>
                </a:lnTo>
                <a:lnTo>
                  <a:pt x="23" y="76"/>
                </a:lnTo>
                <a:lnTo>
                  <a:pt x="24" y="77"/>
                </a:lnTo>
                <a:lnTo>
                  <a:pt x="24" y="84"/>
                </a:lnTo>
                <a:lnTo>
                  <a:pt x="25" y="84"/>
                </a:lnTo>
                <a:lnTo>
                  <a:pt x="25" y="92"/>
                </a:lnTo>
                <a:lnTo>
                  <a:pt x="26" y="93"/>
                </a:lnTo>
                <a:lnTo>
                  <a:pt x="26" y="100"/>
                </a:lnTo>
                <a:lnTo>
                  <a:pt x="28" y="100"/>
                </a:lnTo>
                <a:lnTo>
                  <a:pt x="28" y="108"/>
                </a:lnTo>
                <a:lnTo>
                  <a:pt x="29" y="108"/>
                </a:lnTo>
                <a:lnTo>
                  <a:pt x="29" y="116"/>
                </a:lnTo>
                <a:lnTo>
                  <a:pt x="30" y="117"/>
                </a:lnTo>
                <a:lnTo>
                  <a:pt x="30" y="124"/>
                </a:lnTo>
                <a:lnTo>
                  <a:pt x="31" y="124"/>
                </a:lnTo>
                <a:lnTo>
                  <a:pt x="31" y="132"/>
                </a:lnTo>
                <a:lnTo>
                  <a:pt x="32" y="132"/>
                </a:lnTo>
                <a:lnTo>
                  <a:pt x="32" y="140"/>
                </a:lnTo>
                <a:lnTo>
                  <a:pt x="34" y="140"/>
                </a:lnTo>
                <a:lnTo>
                  <a:pt x="34" y="147"/>
                </a:lnTo>
                <a:lnTo>
                  <a:pt x="35" y="148"/>
                </a:lnTo>
                <a:lnTo>
                  <a:pt x="35" y="155"/>
                </a:lnTo>
                <a:lnTo>
                  <a:pt x="36" y="155"/>
                </a:lnTo>
                <a:lnTo>
                  <a:pt x="36" y="162"/>
                </a:lnTo>
                <a:lnTo>
                  <a:pt x="37" y="162"/>
                </a:lnTo>
                <a:lnTo>
                  <a:pt x="37" y="169"/>
                </a:lnTo>
                <a:lnTo>
                  <a:pt x="38" y="169"/>
                </a:lnTo>
                <a:lnTo>
                  <a:pt x="38" y="176"/>
                </a:lnTo>
                <a:lnTo>
                  <a:pt x="40" y="176"/>
                </a:lnTo>
                <a:lnTo>
                  <a:pt x="40" y="183"/>
                </a:lnTo>
                <a:lnTo>
                  <a:pt x="41" y="183"/>
                </a:lnTo>
                <a:lnTo>
                  <a:pt x="41" y="189"/>
                </a:lnTo>
                <a:lnTo>
                  <a:pt x="42" y="189"/>
                </a:lnTo>
                <a:lnTo>
                  <a:pt x="42" y="195"/>
                </a:lnTo>
                <a:lnTo>
                  <a:pt x="43" y="195"/>
                </a:lnTo>
                <a:lnTo>
                  <a:pt x="43" y="201"/>
                </a:lnTo>
                <a:lnTo>
                  <a:pt x="44" y="201"/>
                </a:lnTo>
                <a:lnTo>
                  <a:pt x="44" y="206"/>
                </a:lnTo>
                <a:lnTo>
                  <a:pt x="46" y="206"/>
                </a:lnTo>
                <a:lnTo>
                  <a:pt x="46" y="211"/>
                </a:lnTo>
                <a:lnTo>
                  <a:pt x="47" y="212"/>
                </a:lnTo>
                <a:lnTo>
                  <a:pt x="47" y="216"/>
                </a:lnTo>
                <a:lnTo>
                  <a:pt x="48" y="217"/>
                </a:lnTo>
                <a:lnTo>
                  <a:pt x="48" y="221"/>
                </a:lnTo>
                <a:lnTo>
                  <a:pt x="49" y="221"/>
                </a:lnTo>
                <a:lnTo>
                  <a:pt x="49" y="225"/>
                </a:lnTo>
                <a:lnTo>
                  <a:pt x="50" y="225"/>
                </a:lnTo>
                <a:lnTo>
                  <a:pt x="50" y="229"/>
                </a:lnTo>
                <a:lnTo>
                  <a:pt x="52" y="229"/>
                </a:lnTo>
                <a:lnTo>
                  <a:pt x="52" y="233"/>
                </a:lnTo>
                <a:lnTo>
                  <a:pt x="53" y="233"/>
                </a:lnTo>
                <a:lnTo>
                  <a:pt x="53" y="236"/>
                </a:lnTo>
                <a:lnTo>
                  <a:pt x="54" y="237"/>
                </a:lnTo>
                <a:lnTo>
                  <a:pt x="54" y="240"/>
                </a:lnTo>
                <a:lnTo>
                  <a:pt x="55" y="240"/>
                </a:lnTo>
                <a:lnTo>
                  <a:pt x="55" y="243"/>
                </a:lnTo>
                <a:lnTo>
                  <a:pt x="56" y="243"/>
                </a:lnTo>
                <a:lnTo>
                  <a:pt x="56" y="246"/>
                </a:lnTo>
                <a:lnTo>
                  <a:pt x="58" y="246"/>
                </a:lnTo>
                <a:lnTo>
                  <a:pt x="58" y="248"/>
                </a:lnTo>
                <a:lnTo>
                  <a:pt x="59" y="248"/>
                </a:lnTo>
                <a:lnTo>
                  <a:pt x="59" y="250"/>
                </a:lnTo>
                <a:lnTo>
                  <a:pt x="60" y="251"/>
                </a:lnTo>
                <a:lnTo>
                  <a:pt x="60" y="252"/>
                </a:lnTo>
                <a:lnTo>
                  <a:pt x="61" y="253"/>
                </a:lnTo>
                <a:lnTo>
                  <a:pt x="61" y="254"/>
                </a:lnTo>
                <a:lnTo>
                  <a:pt x="62" y="255"/>
                </a:lnTo>
                <a:lnTo>
                  <a:pt x="62" y="256"/>
                </a:lnTo>
                <a:lnTo>
                  <a:pt x="64" y="257"/>
                </a:lnTo>
                <a:lnTo>
                  <a:pt x="64" y="258"/>
                </a:lnTo>
                <a:lnTo>
                  <a:pt x="65" y="258"/>
                </a:lnTo>
                <a:lnTo>
                  <a:pt x="65" y="259"/>
                </a:lnTo>
                <a:lnTo>
                  <a:pt x="67" y="260"/>
                </a:lnTo>
                <a:lnTo>
                  <a:pt x="67" y="262"/>
                </a:lnTo>
                <a:lnTo>
                  <a:pt x="70" y="263"/>
                </a:lnTo>
                <a:lnTo>
                  <a:pt x="70" y="264"/>
                </a:lnTo>
                <a:lnTo>
                  <a:pt x="72" y="265"/>
                </a:lnTo>
                <a:lnTo>
                  <a:pt x="73" y="266"/>
                </a:lnTo>
                <a:lnTo>
                  <a:pt x="76" y="267"/>
                </a:lnTo>
                <a:lnTo>
                  <a:pt x="77" y="267"/>
                </a:lnTo>
                <a:lnTo>
                  <a:pt x="78" y="267"/>
                </a:lnTo>
                <a:lnTo>
                  <a:pt x="79" y="268"/>
                </a:lnTo>
                <a:lnTo>
                  <a:pt x="80" y="268"/>
                </a:lnTo>
                <a:lnTo>
                  <a:pt x="82" y="268"/>
                </a:lnTo>
                <a:lnTo>
                  <a:pt x="83" y="269"/>
                </a:lnTo>
                <a:lnTo>
                  <a:pt x="84" y="269"/>
                </a:lnTo>
                <a:lnTo>
                  <a:pt x="85" y="269"/>
                </a:lnTo>
                <a:lnTo>
                  <a:pt x="86" y="269"/>
                </a:lnTo>
                <a:lnTo>
                  <a:pt x="88" y="269"/>
                </a:lnTo>
                <a:lnTo>
                  <a:pt x="89" y="269"/>
                </a:lnTo>
                <a:lnTo>
                  <a:pt x="90" y="269"/>
                </a:lnTo>
                <a:lnTo>
                  <a:pt x="91" y="270"/>
                </a:lnTo>
                <a:lnTo>
                  <a:pt x="92" y="27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8" name="Freeform 117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29" name="Freeform 118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0" name="Freeform 119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1" name="Freeform 120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2" name="Freeform 121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3" name="Freeform 124"/>
          <p:cNvSpPr>
            <a:spLocks/>
          </p:cNvSpPr>
          <p:nvPr/>
        </p:nvSpPr>
        <p:spPr bwMode="auto">
          <a:xfrm>
            <a:off x="2333625" y="4311650"/>
            <a:ext cx="474663" cy="1685925"/>
          </a:xfrm>
          <a:custGeom>
            <a:avLst/>
            <a:gdLst>
              <a:gd name="T0" fmla="*/ 2147483646 w 94"/>
              <a:gd name="T1" fmla="*/ 2147483646 h 298"/>
              <a:gd name="T2" fmla="*/ 2147483646 w 94"/>
              <a:gd name="T3" fmla="*/ 2147483646 h 298"/>
              <a:gd name="T4" fmla="*/ 2147483646 w 94"/>
              <a:gd name="T5" fmla="*/ 2147483646 h 298"/>
              <a:gd name="T6" fmla="*/ 2147483646 w 94"/>
              <a:gd name="T7" fmla="*/ 2147483646 h 298"/>
              <a:gd name="T8" fmla="*/ 2147483646 w 94"/>
              <a:gd name="T9" fmla="*/ 2147483646 h 298"/>
              <a:gd name="T10" fmla="*/ 2147483646 w 94"/>
              <a:gd name="T11" fmla="*/ 2147483646 h 298"/>
              <a:gd name="T12" fmla="*/ 2147483646 w 94"/>
              <a:gd name="T13" fmla="*/ 2147483646 h 298"/>
              <a:gd name="T14" fmla="*/ 2147483646 w 94"/>
              <a:gd name="T15" fmla="*/ 2147483646 h 298"/>
              <a:gd name="T16" fmla="*/ 2147483646 w 94"/>
              <a:gd name="T17" fmla="*/ 2147483646 h 298"/>
              <a:gd name="T18" fmla="*/ 2147483646 w 94"/>
              <a:gd name="T19" fmla="*/ 2147483646 h 298"/>
              <a:gd name="T20" fmla="*/ 2147483646 w 94"/>
              <a:gd name="T21" fmla="*/ 2147483646 h 298"/>
              <a:gd name="T22" fmla="*/ 2147483646 w 94"/>
              <a:gd name="T23" fmla="*/ 2147483646 h 298"/>
              <a:gd name="T24" fmla="*/ 2147483646 w 94"/>
              <a:gd name="T25" fmla="*/ 2147483646 h 298"/>
              <a:gd name="T26" fmla="*/ 2147483646 w 94"/>
              <a:gd name="T27" fmla="*/ 2147483646 h 298"/>
              <a:gd name="T28" fmla="*/ 2147483646 w 94"/>
              <a:gd name="T29" fmla="*/ 2147483646 h 298"/>
              <a:gd name="T30" fmla="*/ 2147483646 w 94"/>
              <a:gd name="T31" fmla="*/ 2147483646 h 298"/>
              <a:gd name="T32" fmla="*/ 2147483646 w 94"/>
              <a:gd name="T33" fmla="*/ 2147483646 h 298"/>
              <a:gd name="T34" fmla="*/ 2147483646 w 94"/>
              <a:gd name="T35" fmla="*/ 2147483646 h 298"/>
              <a:gd name="T36" fmla="*/ 2147483646 w 94"/>
              <a:gd name="T37" fmla="*/ 2147483646 h 298"/>
              <a:gd name="T38" fmla="*/ 2147483646 w 94"/>
              <a:gd name="T39" fmla="*/ 2147483646 h 298"/>
              <a:gd name="T40" fmla="*/ 2147483646 w 94"/>
              <a:gd name="T41" fmla="*/ 2147483646 h 298"/>
              <a:gd name="T42" fmla="*/ 2147483646 w 94"/>
              <a:gd name="T43" fmla="*/ 2147483646 h 298"/>
              <a:gd name="T44" fmla="*/ 2147483646 w 94"/>
              <a:gd name="T45" fmla="*/ 2147483646 h 298"/>
              <a:gd name="T46" fmla="*/ 2147483646 w 94"/>
              <a:gd name="T47" fmla="*/ 2147483646 h 298"/>
              <a:gd name="T48" fmla="*/ 2147483646 w 94"/>
              <a:gd name="T49" fmla="*/ 2147483646 h 298"/>
              <a:gd name="T50" fmla="*/ 2147483646 w 94"/>
              <a:gd name="T51" fmla="*/ 2147483646 h 298"/>
              <a:gd name="T52" fmla="*/ 2147483646 w 94"/>
              <a:gd name="T53" fmla="*/ 2147483646 h 298"/>
              <a:gd name="T54" fmla="*/ 2147483646 w 94"/>
              <a:gd name="T55" fmla="*/ 2147483646 h 298"/>
              <a:gd name="T56" fmla="*/ 2147483646 w 94"/>
              <a:gd name="T57" fmla="*/ 2147483646 h 298"/>
              <a:gd name="T58" fmla="*/ 2147483646 w 94"/>
              <a:gd name="T59" fmla="*/ 2147483646 h 298"/>
              <a:gd name="T60" fmla="*/ 2147483646 w 94"/>
              <a:gd name="T61" fmla="*/ 2147483646 h 298"/>
              <a:gd name="T62" fmla="*/ 2147483646 w 94"/>
              <a:gd name="T63" fmla="*/ 2147483646 h 298"/>
              <a:gd name="T64" fmla="*/ 2147483646 w 94"/>
              <a:gd name="T65" fmla="*/ 2147483646 h 298"/>
              <a:gd name="T66" fmla="*/ 2147483646 w 94"/>
              <a:gd name="T67" fmla="*/ 2147483646 h 298"/>
              <a:gd name="T68" fmla="*/ 2147483646 w 94"/>
              <a:gd name="T69" fmla="*/ 2147483646 h 298"/>
              <a:gd name="T70" fmla="*/ 2147483646 w 94"/>
              <a:gd name="T71" fmla="*/ 2147483646 h 298"/>
              <a:gd name="T72" fmla="*/ 2147483646 w 94"/>
              <a:gd name="T73" fmla="*/ 2147483646 h 298"/>
              <a:gd name="T74" fmla="*/ 2147483646 w 94"/>
              <a:gd name="T75" fmla="*/ 2147483646 h 298"/>
              <a:gd name="T76" fmla="*/ 2147483646 w 94"/>
              <a:gd name="T77" fmla="*/ 2147483646 h 298"/>
              <a:gd name="T78" fmla="*/ 2147483646 w 94"/>
              <a:gd name="T79" fmla="*/ 2147483646 h 298"/>
              <a:gd name="T80" fmla="*/ 2147483646 w 94"/>
              <a:gd name="T81" fmla="*/ 2147483646 h 298"/>
              <a:gd name="T82" fmla="*/ 2147483646 w 94"/>
              <a:gd name="T83" fmla="*/ 2147483646 h 2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4"/>
              <a:gd name="T127" fmla="*/ 0 h 298"/>
              <a:gd name="T128" fmla="*/ 94 w 94"/>
              <a:gd name="T129" fmla="*/ 298 h 29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4" h="298">
                <a:moveTo>
                  <a:pt x="0" y="298"/>
                </a:moveTo>
                <a:lnTo>
                  <a:pt x="2" y="298"/>
                </a:lnTo>
                <a:lnTo>
                  <a:pt x="3" y="298"/>
                </a:lnTo>
                <a:lnTo>
                  <a:pt x="4" y="298"/>
                </a:lnTo>
                <a:lnTo>
                  <a:pt x="5" y="298"/>
                </a:lnTo>
                <a:lnTo>
                  <a:pt x="6" y="298"/>
                </a:lnTo>
                <a:lnTo>
                  <a:pt x="8" y="298"/>
                </a:lnTo>
                <a:lnTo>
                  <a:pt x="9" y="298"/>
                </a:lnTo>
                <a:lnTo>
                  <a:pt x="10" y="297"/>
                </a:lnTo>
                <a:lnTo>
                  <a:pt x="11" y="297"/>
                </a:lnTo>
                <a:lnTo>
                  <a:pt x="12" y="297"/>
                </a:lnTo>
                <a:lnTo>
                  <a:pt x="14" y="297"/>
                </a:lnTo>
                <a:lnTo>
                  <a:pt x="15" y="297"/>
                </a:lnTo>
                <a:lnTo>
                  <a:pt x="16" y="297"/>
                </a:lnTo>
                <a:lnTo>
                  <a:pt x="17" y="296"/>
                </a:lnTo>
                <a:lnTo>
                  <a:pt x="18" y="296"/>
                </a:lnTo>
                <a:lnTo>
                  <a:pt x="20" y="296"/>
                </a:lnTo>
                <a:lnTo>
                  <a:pt x="21" y="295"/>
                </a:lnTo>
                <a:lnTo>
                  <a:pt x="22" y="295"/>
                </a:lnTo>
                <a:lnTo>
                  <a:pt x="23" y="295"/>
                </a:lnTo>
                <a:lnTo>
                  <a:pt x="24" y="294"/>
                </a:lnTo>
                <a:lnTo>
                  <a:pt x="27" y="293"/>
                </a:lnTo>
                <a:lnTo>
                  <a:pt x="27" y="292"/>
                </a:lnTo>
                <a:lnTo>
                  <a:pt x="29" y="291"/>
                </a:lnTo>
                <a:lnTo>
                  <a:pt x="29" y="290"/>
                </a:lnTo>
                <a:lnTo>
                  <a:pt x="32" y="289"/>
                </a:lnTo>
                <a:lnTo>
                  <a:pt x="32" y="288"/>
                </a:lnTo>
                <a:lnTo>
                  <a:pt x="33" y="287"/>
                </a:lnTo>
                <a:lnTo>
                  <a:pt x="33" y="286"/>
                </a:lnTo>
                <a:lnTo>
                  <a:pt x="34" y="285"/>
                </a:lnTo>
                <a:lnTo>
                  <a:pt x="34" y="284"/>
                </a:lnTo>
                <a:lnTo>
                  <a:pt x="35" y="284"/>
                </a:lnTo>
                <a:lnTo>
                  <a:pt x="35" y="282"/>
                </a:lnTo>
                <a:lnTo>
                  <a:pt x="36" y="282"/>
                </a:lnTo>
                <a:lnTo>
                  <a:pt x="36" y="280"/>
                </a:lnTo>
                <a:lnTo>
                  <a:pt x="38" y="279"/>
                </a:lnTo>
                <a:lnTo>
                  <a:pt x="38" y="277"/>
                </a:lnTo>
                <a:lnTo>
                  <a:pt x="39" y="277"/>
                </a:lnTo>
                <a:lnTo>
                  <a:pt x="39" y="275"/>
                </a:lnTo>
                <a:lnTo>
                  <a:pt x="40" y="274"/>
                </a:lnTo>
                <a:lnTo>
                  <a:pt x="40" y="272"/>
                </a:lnTo>
                <a:lnTo>
                  <a:pt x="41" y="272"/>
                </a:lnTo>
                <a:lnTo>
                  <a:pt x="41" y="269"/>
                </a:lnTo>
                <a:lnTo>
                  <a:pt x="42" y="268"/>
                </a:lnTo>
                <a:lnTo>
                  <a:pt x="42" y="265"/>
                </a:lnTo>
                <a:lnTo>
                  <a:pt x="44" y="265"/>
                </a:lnTo>
                <a:lnTo>
                  <a:pt x="44" y="261"/>
                </a:lnTo>
                <a:lnTo>
                  <a:pt x="45" y="261"/>
                </a:lnTo>
                <a:lnTo>
                  <a:pt x="45" y="257"/>
                </a:lnTo>
                <a:lnTo>
                  <a:pt x="46" y="256"/>
                </a:lnTo>
                <a:lnTo>
                  <a:pt x="46" y="253"/>
                </a:lnTo>
                <a:lnTo>
                  <a:pt x="47" y="252"/>
                </a:lnTo>
                <a:lnTo>
                  <a:pt x="47" y="248"/>
                </a:lnTo>
                <a:lnTo>
                  <a:pt x="48" y="247"/>
                </a:lnTo>
                <a:lnTo>
                  <a:pt x="48" y="242"/>
                </a:lnTo>
                <a:lnTo>
                  <a:pt x="50" y="242"/>
                </a:lnTo>
                <a:lnTo>
                  <a:pt x="50" y="236"/>
                </a:lnTo>
                <a:lnTo>
                  <a:pt x="51" y="236"/>
                </a:lnTo>
                <a:lnTo>
                  <a:pt x="51" y="231"/>
                </a:lnTo>
                <a:lnTo>
                  <a:pt x="52" y="230"/>
                </a:lnTo>
                <a:lnTo>
                  <a:pt x="52" y="224"/>
                </a:lnTo>
                <a:lnTo>
                  <a:pt x="53" y="224"/>
                </a:lnTo>
                <a:lnTo>
                  <a:pt x="53" y="217"/>
                </a:lnTo>
                <a:lnTo>
                  <a:pt x="54" y="217"/>
                </a:lnTo>
                <a:lnTo>
                  <a:pt x="54" y="210"/>
                </a:lnTo>
                <a:lnTo>
                  <a:pt x="56" y="210"/>
                </a:lnTo>
                <a:lnTo>
                  <a:pt x="56" y="203"/>
                </a:lnTo>
                <a:lnTo>
                  <a:pt x="57" y="202"/>
                </a:lnTo>
                <a:lnTo>
                  <a:pt x="57" y="194"/>
                </a:lnTo>
                <a:lnTo>
                  <a:pt x="58" y="194"/>
                </a:lnTo>
                <a:lnTo>
                  <a:pt x="58" y="186"/>
                </a:lnTo>
                <a:lnTo>
                  <a:pt x="59" y="186"/>
                </a:lnTo>
                <a:lnTo>
                  <a:pt x="59" y="178"/>
                </a:lnTo>
                <a:lnTo>
                  <a:pt x="60" y="177"/>
                </a:lnTo>
                <a:lnTo>
                  <a:pt x="60" y="169"/>
                </a:lnTo>
                <a:lnTo>
                  <a:pt x="62" y="169"/>
                </a:lnTo>
                <a:lnTo>
                  <a:pt x="62" y="160"/>
                </a:lnTo>
                <a:lnTo>
                  <a:pt x="63" y="159"/>
                </a:lnTo>
                <a:lnTo>
                  <a:pt x="63" y="150"/>
                </a:lnTo>
                <a:lnTo>
                  <a:pt x="64" y="150"/>
                </a:lnTo>
                <a:lnTo>
                  <a:pt x="64" y="141"/>
                </a:lnTo>
                <a:lnTo>
                  <a:pt x="65" y="141"/>
                </a:lnTo>
                <a:lnTo>
                  <a:pt x="65" y="131"/>
                </a:lnTo>
                <a:lnTo>
                  <a:pt x="66" y="131"/>
                </a:lnTo>
                <a:lnTo>
                  <a:pt x="66" y="122"/>
                </a:lnTo>
                <a:lnTo>
                  <a:pt x="68" y="121"/>
                </a:lnTo>
                <a:lnTo>
                  <a:pt x="68" y="112"/>
                </a:lnTo>
                <a:lnTo>
                  <a:pt x="69" y="111"/>
                </a:lnTo>
                <a:lnTo>
                  <a:pt x="69" y="102"/>
                </a:lnTo>
                <a:lnTo>
                  <a:pt x="70" y="102"/>
                </a:lnTo>
                <a:lnTo>
                  <a:pt x="70" y="93"/>
                </a:lnTo>
                <a:lnTo>
                  <a:pt x="71" y="92"/>
                </a:lnTo>
                <a:lnTo>
                  <a:pt x="71" y="84"/>
                </a:lnTo>
                <a:lnTo>
                  <a:pt x="72" y="83"/>
                </a:lnTo>
                <a:lnTo>
                  <a:pt x="72" y="74"/>
                </a:lnTo>
                <a:lnTo>
                  <a:pt x="74" y="74"/>
                </a:lnTo>
                <a:lnTo>
                  <a:pt x="74" y="65"/>
                </a:lnTo>
                <a:lnTo>
                  <a:pt x="75" y="64"/>
                </a:lnTo>
                <a:lnTo>
                  <a:pt x="75" y="57"/>
                </a:lnTo>
                <a:lnTo>
                  <a:pt x="76" y="56"/>
                </a:lnTo>
                <a:lnTo>
                  <a:pt x="76" y="48"/>
                </a:lnTo>
                <a:lnTo>
                  <a:pt x="77" y="48"/>
                </a:lnTo>
                <a:lnTo>
                  <a:pt x="77" y="41"/>
                </a:lnTo>
                <a:lnTo>
                  <a:pt x="78" y="41"/>
                </a:lnTo>
                <a:lnTo>
                  <a:pt x="78" y="34"/>
                </a:lnTo>
                <a:lnTo>
                  <a:pt x="80" y="33"/>
                </a:lnTo>
                <a:lnTo>
                  <a:pt x="80" y="27"/>
                </a:lnTo>
                <a:lnTo>
                  <a:pt x="81" y="26"/>
                </a:lnTo>
                <a:lnTo>
                  <a:pt x="81" y="21"/>
                </a:lnTo>
                <a:lnTo>
                  <a:pt x="82" y="21"/>
                </a:lnTo>
                <a:lnTo>
                  <a:pt x="82" y="16"/>
                </a:lnTo>
                <a:lnTo>
                  <a:pt x="83" y="15"/>
                </a:lnTo>
                <a:lnTo>
                  <a:pt x="83" y="11"/>
                </a:lnTo>
                <a:lnTo>
                  <a:pt x="84" y="11"/>
                </a:lnTo>
                <a:lnTo>
                  <a:pt x="84" y="7"/>
                </a:lnTo>
                <a:lnTo>
                  <a:pt x="86" y="7"/>
                </a:lnTo>
                <a:lnTo>
                  <a:pt x="86" y="4"/>
                </a:lnTo>
                <a:lnTo>
                  <a:pt x="87" y="4"/>
                </a:lnTo>
                <a:lnTo>
                  <a:pt x="87" y="2"/>
                </a:lnTo>
                <a:lnTo>
                  <a:pt x="88" y="2"/>
                </a:lnTo>
                <a:lnTo>
                  <a:pt x="88" y="1"/>
                </a:lnTo>
                <a:lnTo>
                  <a:pt x="89" y="0"/>
                </a:lnTo>
                <a:lnTo>
                  <a:pt x="90" y="1"/>
                </a:lnTo>
                <a:lnTo>
                  <a:pt x="92" y="1"/>
                </a:lnTo>
                <a:lnTo>
                  <a:pt x="92" y="2"/>
                </a:lnTo>
                <a:lnTo>
                  <a:pt x="93" y="3"/>
                </a:lnTo>
                <a:lnTo>
                  <a:pt x="93" y="4"/>
                </a:lnTo>
                <a:lnTo>
                  <a:pt x="94" y="5"/>
                </a:lnTo>
              </a:path>
            </a:pathLst>
          </a:custGeom>
          <a:noFill/>
          <a:ln w="38100">
            <a:solidFill>
              <a:srgbClr val="00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4" name="Freeform 125"/>
          <p:cNvSpPr>
            <a:spLocks/>
          </p:cNvSpPr>
          <p:nvPr/>
        </p:nvSpPr>
        <p:spPr bwMode="auto">
          <a:xfrm>
            <a:off x="2808288" y="4338638"/>
            <a:ext cx="430212" cy="1658937"/>
          </a:xfrm>
          <a:custGeom>
            <a:avLst/>
            <a:gdLst>
              <a:gd name="T0" fmla="*/ 0 w 85"/>
              <a:gd name="T1" fmla="*/ 2147483646 h 293"/>
              <a:gd name="T2" fmla="*/ 2147483646 w 85"/>
              <a:gd name="T3" fmla="*/ 2147483646 h 293"/>
              <a:gd name="T4" fmla="*/ 2147483646 w 85"/>
              <a:gd name="T5" fmla="*/ 2147483646 h 293"/>
              <a:gd name="T6" fmla="*/ 2147483646 w 85"/>
              <a:gd name="T7" fmla="*/ 2147483646 h 293"/>
              <a:gd name="T8" fmla="*/ 2147483646 w 85"/>
              <a:gd name="T9" fmla="*/ 2147483646 h 293"/>
              <a:gd name="T10" fmla="*/ 2147483646 w 85"/>
              <a:gd name="T11" fmla="*/ 2147483646 h 293"/>
              <a:gd name="T12" fmla="*/ 2147483646 w 85"/>
              <a:gd name="T13" fmla="*/ 2147483646 h 293"/>
              <a:gd name="T14" fmla="*/ 2147483646 w 85"/>
              <a:gd name="T15" fmla="*/ 2147483646 h 293"/>
              <a:gd name="T16" fmla="*/ 2147483646 w 85"/>
              <a:gd name="T17" fmla="*/ 2147483646 h 293"/>
              <a:gd name="T18" fmla="*/ 2147483646 w 85"/>
              <a:gd name="T19" fmla="*/ 2147483646 h 293"/>
              <a:gd name="T20" fmla="*/ 2147483646 w 85"/>
              <a:gd name="T21" fmla="*/ 2147483646 h 293"/>
              <a:gd name="T22" fmla="*/ 2147483646 w 85"/>
              <a:gd name="T23" fmla="*/ 2147483646 h 293"/>
              <a:gd name="T24" fmla="*/ 2147483646 w 85"/>
              <a:gd name="T25" fmla="*/ 2147483646 h 293"/>
              <a:gd name="T26" fmla="*/ 2147483646 w 85"/>
              <a:gd name="T27" fmla="*/ 2147483646 h 293"/>
              <a:gd name="T28" fmla="*/ 2147483646 w 85"/>
              <a:gd name="T29" fmla="*/ 2147483646 h 293"/>
              <a:gd name="T30" fmla="*/ 2147483646 w 85"/>
              <a:gd name="T31" fmla="*/ 2147483646 h 293"/>
              <a:gd name="T32" fmla="*/ 2147483646 w 85"/>
              <a:gd name="T33" fmla="*/ 2147483646 h 293"/>
              <a:gd name="T34" fmla="*/ 2147483646 w 85"/>
              <a:gd name="T35" fmla="*/ 2147483646 h 293"/>
              <a:gd name="T36" fmla="*/ 2147483646 w 85"/>
              <a:gd name="T37" fmla="*/ 2147483646 h 293"/>
              <a:gd name="T38" fmla="*/ 2147483646 w 85"/>
              <a:gd name="T39" fmla="*/ 2147483646 h 293"/>
              <a:gd name="T40" fmla="*/ 2147483646 w 85"/>
              <a:gd name="T41" fmla="*/ 2147483646 h 293"/>
              <a:gd name="T42" fmla="*/ 2147483646 w 85"/>
              <a:gd name="T43" fmla="*/ 2147483646 h 293"/>
              <a:gd name="T44" fmla="*/ 2147483646 w 85"/>
              <a:gd name="T45" fmla="*/ 2147483646 h 293"/>
              <a:gd name="T46" fmla="*/ 2147483646 w 85"/>
              <a:gd name="T47" fmla="*/ 2147483646 h 293"/>
              <a:gd name="T48" fmla="*/ 2147483646 w 85"/>
              <a:gd name="T49" fmla="*/ 2147483646 h 293"/>
              <a:gd name="T50" fmla="*/ 2147483646 w 85"/>
              <a:gd name="T51" fmla="*/ 2147483646 h 293"/>
              <a:gd name="T52" fmla="*/ 2147483646 w 85"/>
              <a:gd name="T53" fmla="*/ 2147483646 h 293"/>
              <a:gd name="T54" fmla="*/ 2147483646 w 85"/>
              <a:gd name="T55" fmla="*/ 2147483646 h 293"/>
              <a:gd name="T56" fmla="*/ 2147483646 w 85"/>
              <a:gd name="T57" fmla="*/ 2147483646 h 293"/>
              <a:gd name="T58" fmla="*/ 2147483646 w 85"/>
              <a:gd name="T59" fmla="*/ 2147483646 h 293"/>
              <a:gd name="T60" fmla="*/ 2147483646 w 85"/>
              <a:gd name="T61" fmla="*/ 2147483646 h 293"/>
              <a:gd name="T62" fmla="*/ 2147483646 w 85"/>
              <a:gd name="T63" fmla="*/ 2147483646 h 293"/>
              <a:gd name="T64" fmla="*/ 2147483646 w 85"/>
              <a:gd name="T65" fmla="*/ 2147483646 h 293"/>
              <a:gd name="T66" fmla="*/ 2147483646 w 85"/>
              <a:gd name="T67" fmla="*/ 2147483646 h 293"/>
              <a:gd name="T68" fmla="*/ 2147483646 w 85"/>
              <a:gd name="T69" fmla="*/ 2147483646 h 293"/>
              <a:gd name="T70" fmla="*/ 2147483646 w 85"/>
              <a:gd name="T71" fmla="*/ 2147483646 h 293"/>
              <a:gd name="T72" fmla="*/ 2147483646 w 85"/>
              <a:gd name="T73" fmla="*/ 2147483646 h 293"/>
              <a:gd name="T74" fmla="*/ 2147483646 w 85"/>
              <a:gd name="T75" fmla="*/ 2147483646 h 293"/>
              <a:gd name="T76" fmla="*/ 2147483646 w 85"/>
              <a:gd name="T77" fmla="*/ 2147483646 h 293"/>
              <a:gd name="T78" fmla="*/ 2147483646 w 85"/>
              <a:gd name="T79" fmla="*/ 2147483646 h 293"/>
              <a:gd name="T80" fmla="*/ 2147483646 w 85"/>
              <a:gd name="T81" fmla="*/ 2147483646 h 293"/>
              <a:gd name="T82" fmla="*/ 2147483646 w 85"/>
              <a:gd name="T83" fmla="*/ 2147483646 h 293"/>
              <a:gd name="T84" fmla="*/ 2147483646 w 85"/>
              <a:gd name="T85" fmla="*/ 2147483646 h 293"/>
              <a:gd name="T86" fmla="*/ 2147483646 w 85"/>
              <a:gd name="T87" fmla="*/ 2147483646 h 293"/>
              <a:gd name="T88" fmla="*/ 2147483646 w 85"/>
              <a:gd name="T89" fmla="*/ 2147483646 h 293"/>
              <a:gd name="T90" fmla="*/ 2147483646 w 85"/>
              <a:gd name="T91" fmla="*/ 2147483646 h 293"/>
              <a:gd name="T92" fmla="*/ 2147483646 w 85"/>
              <a:gd name="T93" fmla="*/ 2147483646 h 293"/>
              <a:gd name="T94" fmla="*/ 2147483646 w 85"/>
              <a:gd name="T95" fmla="*/ 2147483646 h 293"/>
              <a:gd name="T96" fmla="*/ 2147483646 w 85"/>
              <a:gd name="T97" fmla="*/ 2147483646 h 293"/>
              <a:gd name="T98" fmla="*/ 2147483646 w 85"/>
              <a:gd name="T99" fmla="*/ 2147483646 h 293"/>
              <a:gd name="T100" fmla="*/ 2147483646 w 85"/>
              <a:gd name="T101" fmla="*/ 2147483646 h 293"/>
              <a:gd name="T102" fmla="*/ 2147483646 w 85"/>
              <a:gd name="T103" fmla="*/ 2147483646 h 293"/>
              <a:gd name="T104" fmla="*/ 2147483646 w 85"/>
              <a:gd name="T105" fmla="*/ 2147483646 h 293"/>
              <a:gd name="T106" fmla="*/ 2147483646 w 85"/>
              <a:gd name="T107" fmla="*/ 2147483646 h 293"/>
              <a:gd name="T108" fmla="*/ 2147483646 w 85"/>
              <a:gd name="T109" fmla="*/ 2147483646 h 293"/>
              <a:gd name="T110" fmla="*/ 2147483646 w 85"/>
              <a:gd name="T111" fmla="*/ 2147483646 h 293"/>
              <a:gd name="T112" fmla="*/ 2147483646 w 85"/>
              <a:gd name="T113" fmla="*/ 2147483646 h 293"/>
              <a:gd name="T114" fmla="*/ 2147483646 w 85"/>
              <a:gd name="T115" fmla="*/ 2147483646 h 293"/>
              <a:gd name="T116" fmla="*/ 2147483646 w 85"/>
              <a:gd name="T117" fmla="*/ 2147483646 h 29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85"/>
              <a:gd name="T178" fmla="*/ 0 h 293"/>
              <a:gd name="T179" fmla="*/ 85 w 85"/>
              <a:gd name="T180" fmla="*/ 293 h 29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85" h="293">
                <a:moveTo>
                  <a:pt x="0" y="0"/>
                </a:moveTo>
                <a:lnTo>
                  <a:pt x="0" y="2"/>
                </a:lnTo>
                <a:lnTo>
                  <a:pt x="1" y="3"/>
                </a:lnTo>
                <a:lnTo>
                  <a:pt x="1" y="6"/>
                </a:lnTo>
                <a:lnTo>
                  <a:pt x="2" y="7"/>
                </a:lnTo>
                <a:lnTo>
                  <a:pt x="2" y="11"/>
                </a:lnTo>
                <a:lnTo>
                  <a:pt x="4" y="11"/>
                </a:lnTo>
                <a:lnTo>
                  <a:pt x="4" y="16"/>
                </a:lnTo>
                <a:lnTo>
                  <a:pt x="5" y="16"/>
                </a:lnTo>
                <a:lnTo>
                  <a:pt x="5" y="22"/>
                </a:lnTo>
                <a:lnTo>
                  <a:pt x="6" y="22"/>
                </a:lnTo>
                <a:lnTo>
                  <a:pt x="6" y="29"/>
                </a:lnTo>
                <a:lnTo>
                  <a:pt x="7" y="29"/>
                </a:lnTo>
                <a:lnTo>
                  <a:pt x="7" y="36"/>
                </a:lnTo>
                <a:lnTo>
                  <a:pt x="8" y="36"/>
                </a:lnTo>
                <a:lnTo>
                  <a:pt x="8" y="43"/>
                </a:lnTo>
                <a:lnTo>
                  <a:pt x="10" y="44"/>
                </a:lnTo>
                <a:lnTo>
                  <a:pt x="10" y="52"/>
                </a:lnTo>
                <a:lnTo>
                  <a:pt x="11" y="52"/>
                </a:lnTo>
                <a:lnTo>
                  <a:pt x="11" y="60"/>
                </a:lnTo>
                <a:lnTo>
                  <a:pt x="12" y="60"/>
                </a:lnTo>
                <a:lnTo>
                  <a:pt x="12" y="69"/>
                </a:lnTo>
                <a:lnTo>
                  <a:pt x="13" y="69"/>
                </a:lnTo>
                <a:lnTo>
                  <a:pt x="13" y="78"/>
                </a:lnTo>
                <a:lnTo>
                  <a:pt x="14" y="79"/>
                </a:lnTo>
                <a:lnTo>
                  <a:pt x="14" y="88"/>
                </a:lnTo>
                <a:lnTo>
                  <a:pt x="16" y="88"/>
                </a:lnTo>
                <a:lnTo>
                  <a:pt x="16" y="97"/>
                </a:lnTo>
                <a:lnTo>
                  <a:pt x="17" y="98"/>
                </a:lnTo>
                <a:lnTo>
                  <a:pt x="17" y="107"/>
                </a:lnTo>
                <a:lnTo>
                  <a:pt x="18" y="107"/>
                </a:lnTo>
                <a:lnTo>
                  <a:pt x="18" y="117"/>
                </a:lnTo>
                <a:lnTo>
                  <a:pt x="19" y="117"/>
                </a:lnTo>
                <a:lnTo>
                  <a:pt x="19" y="126"/>
                </a:lnTo>
                <a:lnTo>
                  <a:pt x="20" y="127"/>
                </a:lnTo>
                <a:lnTo>
                  <a:pt x="20" y="136"/>
                </a:lnTo>
                <a:lnTo>
                  <a:pt x="22" y="136"/>
                </a:lnTo>
                <a:lnTo>
                  <a:pt x="22" y="145"/>
                </a:lnTo>
                <a:lnTo>
                  <a:pt x="23" y="146"/>
                </a:lnTo>
                <a:lnTo>
                  <a:pt x="23" y="155"/>
                </a:lnTo>
                <a:lnTo>
                  <a:pt x="24" y="155"/>
                </a:lnTo>
                <a:lnTo>
                  <a:pt x="24" y="164"/>
                </a:lnTo>
                <a:lnTo>
                  <a:pt x="25" y="164"/>
                </a:lnTo>
                <a:lnTo>
                  <a:pt x="25" y="173"/>
                </a:lnTo>
                <a:lnTo>
                  <a:pt x="26" y="173"/>
                </a:lnTo>
                <a:lnTo>
                  <a:pt x="26" y="181"/>
                </a:lnTo>
                <a:lnTo>
                  <a:pt x="28" y="182"/>
                </a:lnTo>
                <a:lnTo>
                  <a:pt x="28" y="189"/>
                </a:lnTo>
                <a:lnTo>
                  <a:pt x="29" y="190"/>
                </a:lnTo>
                <a:lnTo>
                  <a:pt x="29" y="197"/>
                </a:lnTo>
                <a:lnTo>
                  <a:pt x="30" y="198"/>
                </a:lnTo>
                <a:lnTo>
                  <a:pt x="30" y="205"/>
                </a:lnTo>
                <a:lnTo>
                  <a:pt x="31" y="206"/>
                </a:lnTo>
                <a:lnTo>
                  <a:pt x="31" y="212"/>
                </a:lnTo>
                <a:lnTo>
                  <a:pt x="32" y="212"/>
                </a:lnTo>
                <a:lnTo>
                  <a:pt x="32" y="219"/>
                </a:lnTo>
                <a:lnTo>
                  <a:pt x="34" y="219"/>
                </a:lnTo>
                <a:lnTo>
                  <a:pt x="34" y="226"/>
                </a:lnTo>
                <a:lnTo>
                  <a:pt x="35" y="226"/>
                </a:lnTo>
                <a:lnTo>
                  <a:pt x="35" y="231"/>
                </a:lnTo>
                <a:lnTo>
                  <a:pt x="36" y="232"/>
                </a:lnTo>
                <a:lnTo>
                  <a:pt x="36" y="237"/>
                </a:lnTo>
                <a:lnTo>
                  <a:pt x="37" y="238"/>
                </a:lnTo>
                <a:lnTo>
                  <a:pt x="37" y="243"/>
                </a:lnTo>
                <a:lnTo>
                  <a:pt x="38" y="243"/>
                </a:lnTo>
                <a:lnTo>
                  <a:pt x="38" y="248"/>
                </a:lnTo>
                <a:lnTo>
                  <a:pt x="40" y="248"/>
                </a:lnTo>
                <a:lnTo>
                  <a:pt x="40" y="252"/>
                </a:lnTo>
                <a:lnTo>
                  <a:pt x="41" y="252"/>
                </a:lnTo>
                <a:lnTo>
                  <a:pt x="41" y="256"/>
                </a:lnTo>
                <a:lnTo>
                  <a:pt x="42" y="257"/>
                </a:lnTo>
                <a:lnTo>
                  <a:pt x="42" y="260"/>
                </a:lnTo>
                <a:lnTo>
                  <a:pt x="43" y="261"/>
                </a:lnTo>
                <a:lnTo>
                  <a:pt x="43" y="264"/>
                </a:lnTo>
                <a:lnTo>
                  <a:pt x="44" y="264"/>
                </a:lnTo>
                <a:lnTo>
                  <a:pt x="44" y="267"/>
                </a:lnTo>
                <a:lnTo>
                  <a:pt x="46" y="268"/>
                </a:lnTo>
                <a:lnTo>
                  <a:pt x="46" y="270"/>
                </a:lnTo>
                <a:lnTo>
                  <a:pt x="47" y="270"/>
                </a:lnTo>
                <a:lnTo>
                  <a:pt x="47" y="272"/>
                </a:lnTo>
                <a:lnTo>
                  <a:pt x="48" y="273"/>
                </a:lnTo>
                <a:lnTo>
                  <a:pt x="48" y="275"/>
                </a:lnTo>
                <a:lnTo>
                  <a:pt x="49" y="275"/>
                </a:lnTo>
                <a:lnTo>
                  <a:pt x="49" y="277"/>
                </a:lnTo>
                <a:lnTo>
                  <a:pt x="50" y="278"/>
                </a:lnTo>
                <a:lnTo>
                  <a:pt x="50" y="279"/>
                </a:lnTo>
                <a:lnTo>
                  <a:pt x="52" y="280"/>
                </a:lnTo>
                <a:lnTo>
                  <a:pt x="52" y="281"/>
                </a:lnTo>
                <a:lnTo>
                  <a:pt x="53" y="281"/>
                </a:lnTo>
                <a:lnTo>
                  <a:pt x="53" y="283"/>
                </a:lnTo>
                <a:lnTo>
                  <a:pt x="54" y="283"/>
                </a:lnTo>
                <a:lnTo>
                  <a:pt x="54" y="284"/>
                </a:lnTo>
                <a:lnTo>
                  <a:pt x="56" y="285"/>
                </a:lnTo>
                <a:lnTo>
                  <a:pt x="56" y="286"/>
                </a:lnTo>
                <a:lnTo>
                  <a:pt x="59" y="287"/>
                </a:lnTo>
                <a:lnTo>
                  <a:pt x="59" y="288"/>
                </a:lnTo>
                <a:lnTo>
                  <a:pt x="60" y="289"/>
                </a:lnTo>
                <a:lnTo>
                  <a:pt x="62" y="290"/>
                </a:lnTo>
                <a:lnTo>
                  <a:pt x="64" y="290"/>
                </a:lnTo>
                <a:lnTo>
                  <a:pt x="65" y="291"/>
                </a:lnTo>
                <a:lnTo>
                  <a:pt x="66" y="291"/>
                </a:lnTo>
                <a:lnTo>
                  <a:pt x="67" y="291"/>
                </a:lnTo>
                <a:lnTo>
                  <a:pt x="68" y="292"/>
                </a:lnTo>
                <a:lnTo>
                  <a:pt x="70" y="292"/>
                </a:lnTo>
                <a:lnTo>
                  <a:pt x="71" y="292"/>
                </a:lnTo>
                <a:lnTo>
                  <a:pt x="72" y="292"/>
                </a:lnTo>
                <a:lnTo>
                  <a:pt x="73" y="292"/>
                </a:lnTo>
                <a:lnTo>
                  <a:pt x="74" y="292"/>
                </a:lnTo>
                <a:lnTo>
                  <a:pt x="76" y="293"/>
                </a:lnTo>
                <a:lnTo>
                  <a:pt x="77" y="293"/>
                </a:lnTo>
                <a:lnTo>
                  <a:pt x="78" y="293"/>
                </a:lnTo>
                <a:lnTo>
                  <a:pt x="79" y="293"/>
                </a:lnTo>
                <a:lnTo>
                  <a:pt x="80" y="293"/>
                </a:lnTo>
                <a:lnTo>
                  <a:pt x="82" y="293"/>
                </a:lnTo>
                <a:lnTo>
                  <a:pt x="83" y="293"/>
                </a:lnTo>
                <a:lnTo>
                  <a:pt x="84" y="293"/>
                </a:lnTo>
                <a:lnTo>
                  <a:pt x="85" y="293"/>
                </a:lnTo>
              </a:path>
            </a:pathLst>
          </a:custGeom>
          <a:noFill/>
          <a:ln w="38100">
            <a:solidFill>
              <a:srgbClr val="0066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5" name="Freeform 126"/>
          <p:cNvSpPr>
            <a:spLocks/>
          </p:cNvSpPr>
          <p:nvPr/>
        </p:nvSpPr>
        <p:spPr bwMode="auto">
          <a:xfrm>
            <a:off x="1319213" y="4673600"/>
            <a:ext cx="484187" cy="1323975"/>
          </a:xfrm>
          <a:custGeom>
            <a:avLst/>
            <a:gdLst>
              <a:gd name="T0" fmla="*/ 2147483646 w 96"/>
              <a:gd name="T1" fmla="*/ 2147483646 h 234"/>
              <a:gd name="T2" fmla="*/ 2147483646 w 96"/>
              <a:gd name="T3" fmla="*/ 2147483646 h 234"/>
              <a:gd name="T4" fmla="*/ 2147483646 w 96"/>
              <a:gd name="T5" fmla="*/ 2147483646 h 234"/>
              <a:gd name="T6" fmla="*/ 2147483646 w 96"/>
              <a:gd name="T7" fmla="*/ 2147483646 h 234"/>
              <a:gd name="T8" fmla="*/ 2147483646 w 96"/>
              <a:gd name="T9" fmla="*/ 2147483646 h 234"/>
              <a:gd name="T10" fmla="*/ 2147483646 w 96"/>
              <a:gd name="T11" fmla="*/ 2147483646 h 234"/>
              <a:gd name="T12" fmla="*/ 2147483646 w 96"/>
              <a:gd name="T13" fmla="*/ 2147483646 h 234"/>
              <a:gd name="T14" fmla="*/ 2147483646 w 96"/>
              <a:gd name="T15" fmla="*/ 2147483646 h 234"/>
              <a:gd name="T16" fmla="*/ 2147483646 w 96"/>
              <a:gd name="T17" fmla="*/ 2147483646 h 234"/>
              <a:gd name="T18" fmla="*/ 2147483646 w 96"/>
              <a:gd name="T19" fmla="*/ 2147483646 h 234"/>
              <a:gd name="T20" fmla="*/ 2147483646 w 96"/>
              <a:gd name="T21" fmla="*/ 2147483646 h 234"/>
              <a:gd name="T22" fmla="*/ 2147483646 w 96"/>
              <a:gd name="T23" fmla="*/ 2147483646 h 234"/>
              <a:gd name="T24" fmla="*/ 2147483646 w 96"/>
              <a:gd name="T25" fmla="*/ 2147483646 h 234"/>
              <a:gd name="T26" fmla="*/ 2147483646 w 96"/>
              <a:gd name="T27" fmla="*/ 2147483646 h 234"/>
              <a:gd name="T28" fmla="*/ 2147483646 w 96"/>
              <a:gd name="T29" fmla="*/ 2147483646 h 234"/>
              <a:gd name="T30" fmla="*/ 2147483646 w 96"/>
              <a:gd name="T31" fmla="*/ 2147483646 h 234"/>
              <a:gd name="T32" fmla="*/ 2147483646 w 96"/>
              <a:gd name="T33" fmla="*/ 2147483646 h 234"/>
              <a:gd name="T34" fmla="*/ 2147483646 w 96"/>
              <a:gd name="T35" fmla="*/ 2147483646 h 234"/>
              <a:gd name="T36" fmla="*/ 2147483646 w 96"/>
              <a:gd name="T37" fmla="*/ 2147483646 h 234"/>
              <a:gd name="T38" fmla="*/ 2147483646 w 96"/>
              <a:gd name="T39" fmla="*/ 2147483646 h 234"/>
              <a:gd name="T40" fmla="*/ 2147483646 w 96"/>
              <a:gd name="T41" fmla="*/ 2147483646 h 234"/>
              <a:gd name="T42" fmla="*/ 2147483646 w 96"/>
              <a:gd name="T43" fmla="*/ 2147483646 h 234"/>
              <a:gd name="T44" fmla="*/ 2147483646 w 96"/>
              <a:gd name="T45" fmla="*/ 2147483646 h 234"/>
              <a:gd name="T46" fmla="*/ 2147483646 w 96"/>
              <a:gd name="T47" fmla="*/ 2147483646 h 234"/>
              <a:gd name="T48" fmla="*/ 2147483646 w 96"/>
              <a:gd name="T49" fmla="*/ 2147483646 h 234"/>
              <a:gd name="T50" fmla="*/ 2147483646 w 96"/>
              <a:gd name="T51" fmla="*/ 2147483646 h 234"/>
              <a:gd name="T52" fmla="*/ 2147483646 w 96"/>
              <a:gd name="T53" fmla="*/ 2147483646 h 234"/>
              <a:gd name="T54" fmla="*/ 2147483646 w 96"/>
              <a:gd name="T55" fmla="*/ 2147483646 h 234"/>
              <a:gd name="T56" fmla="*/ 2147483646 w 96"/>
              <a:gd name="T57" fmla="*/ 2147483646 h 234"/>
              <a:gd name="T58" fmla="*/ 2147483646 w 96"/>
              <a:gd name="T59" fmla="*/ 2147483646 h 234"/>
              <a:gd name="T60" fmla="*/ 2147483646 w 96"/>
              <a:gd name="T61" fmla="*/ 2147483646 h 234"/>
              <a:gd name="T62" fmla="*/ 2147483646 w 96"/>
              <a:gd name="T63" fmla="*/ 2147483646 h 234"/>
              <a:gd name="T64" fmla="*/ 2147483646 w 96"/>
              <a:gd name="T65" fmla="*/ 2147483646 h 234"/>
              <a:gd name="T66" fmla="*/ 2147483646 w 96"/>
              <a:gd name="T67" fmla="*/ 2147483646 h 234"/>
              <a:gd name="T68" fmla="*/ 2147483646 w 96"/>
              <a:gd name="T69" fmla="*/ 2147483646 h 234"/>
              <a:gd name="T70" fmla="*/ 2147483646 w 96"/>
              <a:gd name="T71" fmla="*/ 2147483646 h 234"/>
              <a:gd name="T72" fmla="*/ 2147483646 w 96"/>
              <a:gd name="T73" fmla="*/ 2147483646 h 234"/>
              <a:gd name="T74" fmla="*/ 2147483646 w 96"/>
              <a:gd name="T75" fmla="*/ 2147483646 h 234"/>
              <a:gd name="T76" fmla="*/ 2147483646 w 96"/>
              <a:gd name="T77" fmla="*/ 2147483646 h 234"/>
              <a:gd name="T78" fmla="*/ 2147483646 w 96"/>
              <a:gd name="T79" fmla="*/ 2147483646 h 234"/>
              <a:gd name="T80" fmla="*/ 2147483646 w 96"/>
              <a:gd name="T81" fmla="*/ 2147483646 h 234"/>
              <a:gd name="T82" fmla="*/ 2147483646 w 96"/>
              <a:gd name="T83" fmla="*/ 2147483646 h 2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6"/>
              <a:gd name="T127" fmla="*/ 0 h 234"/>
              <a:gd name="T128" fmla="*/ 96 w 96"/>
              <a:gd name="T129" fmla="*/ 234 h 23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6" h="234">
                <a:moveTo>
                  <a:pt x="0" y="234"/>
                </a:moveTo>
                <a:lnTo>
                  <a:pt x="1" y="234"/>
                </a:lnTo>
                <a:lnTo>
                  <a:pt x="2" y="234"/>
                </a:lnTo>
                <a:lnTo>
                  <a:pt x="3" y="234"/>
                </a:lnTo>
                <a:lnTo>
                  <a:pt x="5" y="234"/>
                </a:lnTo>
                <a:lnTo>
                  <a:pt x="6" y="234"/>
                </a:lnTo>
                <a:lnTo>
                  <a:pt x="7" y="234"/>
                </a:lnTo>
                <a:lnTo>
                  <a:pt x="8" y="234"/>
                </a:lnTo>
                <a:lnTo>
                  <a:pt x="9" y="234"/>
                </a:lnTo>
                <a:lnTo>
                  <a:pt x="11" y="234"/>
                </a:lnTo>
                <a:lnTo>
                  <a:pt x="12" y="234"/>
                </a:lnTo>
                <a:lnTo>
                  <a:pt x="13" y="233"/>
                </a:lnTo>
                <a:lnTo>
                  <a:pt x="14" y="233"/>
                </a:lnTo>
                <a:lnTo>
                  <a:pt x="15" y="233"/>
                </a:lnTo>
                <a:lnTo>
                  <a:pt x="17" y="233"/>
                </a:lnTo>
                <a:lnTo>
                  <a:pt x="18" y="233"/>
                </a:lnTo>
                <a:lnTo>
                  <a:pt x="19" y="233"/>
                </a:lnTo>
                <a:lnTo>
                  <a:pt x="20" y="233"/>
                </a:lnTo>
                <a:lnTo>
                  <a:pt x="21" y="232"/>
                </a:lnTo>
                <a:lnTo>
                  <a:pt x="23" y="232"/>
                </a:lnTo>
                <a:lnTo>
                  <a:pt x="24" y="232"/>
                </a:lnTo>
                <a:lnTo>
                  <a:pt x="25" y="231"/>
                </a:lnTo>
                <a:lnTo>
                  <a:pt x="26" y="231"/>
                </a:lnTo>
                <a:lnTo>
                  <a:pt x="27" y="231"/>
                </a:lnTo>
                <a:lnTo>
                  <a:pt x="29" y="231"/>
                </a:lnTo>
                <a:lnTo>
                  <a:pt x="30" y="230"/>
                </a:lnTo>
                <a:lnTo>
                  <a:pt x="32" y="229"/>
                </a:lnTo>
                <a:lnTo>
                  <a:pt x="33" y="228"/>
                </a:lnTo>
                <a:lnTo>
                  <a:pt x="36" y="227"/>
                </a:lnTo>
                <a:lnTo>
                  <a:pt x="36" y="226"/>
                </a:lnTo>
                <a:lnTo>
                  <a:pt x="38" y="225"/>
                </a:lnTo>
                <a:lnTo>
                  <a:pt x="38" y="224"/>
                </a:lnTo>
                <a:lnTo>
                  <a:pt x="39" y="224"/>
                </a:lnTo>
                <a:lnTo>
                  <a:pt x="39" y="223"/>
                </a:lnTo>
                <a:lnTo>
                  <a:pt x="41" y="222"/>
                </a:lnTo>
                <a:lnTo>
                  <a:pt x="41" y="221"/>
                </a:lnTo>
                <a:lnTo>
                  <a:pt x="42" y="221"/>
                </a:lnTo>
                <a:lnTo>
                  <a:pt x="42" y="220"/>
                </a:lnTo>
                <a:lnTo>
                  <a:pt x="43" y="219"/>
                </a:lnTo>
                <a:lnTo>
                  <a:pt x="43" y="218"/>
                </a:lnTo>
                <a:lnTo>
                  <a:pt x="44" y="218"/>
                </a:lnTo>
                <a:lnTo>
                  <a:pt x="44" y="216"/>
                </a:lnTo>
                <a:lnTo>
                  <a:pt x="45" y="216"/>
                </a:lnTo>
                <a:lnTo>
                  <a:pt x="45" y="214"/>
                </a:lnTo>
                <a:lnTo>
                  <a:pt x="47" y="214"/>
                </a:lnTo>
                <a:lnTo>
                  <a:pt x="47" y="212"/>
                </a:lnTo>
                <a:lnTo>
                  <a:pt x="48" y="212"/>
                </a:lnTo>
                <a:lnTo>
                  <a:pt x="48" y="210"/>
                </a:lnTo>
                <a:lnTo>
                  <a:pt x="49" y="210"/>
                </a:lnTo>
                <a:lnTo>
                  <a:pt x="49" y="208"/>
                </a:lnTo>
                <a:lnTo>
                  <a:pt x="50" y="207"/>
                </a:lnTo>
                <a:lnTo>
                  <a:pt x="50" y="205"/>
                </a:lnTo>
                <a:lnTo>
                  <a:pt x="51" y="205"/>
                </a:lnTo>
                <a:lnTo>
                  <a:pt x="51" y="202"/>
                </a:lnTo>
                <a:lnTo>
                  <a:pt x="53" y="202"/>
                </a:lnTo>
                <a:lnTo>
                  <a:pt x="53" y="199"/>
                </a:lnTo>
                <a:lnTo>
                  <a:pt x="54" y="199"/>
                </a:lnTo>
                <a:lnTo>
                  <a:pt x="54" y="196"/>
                </a:lnTo>
                <a:lnTo>
                  <a:pt x="55" y="195"/>
                </a:lnTo>
                <a:lnTo>
                  <a:pt x="55" y="192"/>
                </a:lnTo>
                <a:lnTo>
                  <a:pt x="56" y="192"/>
                </a:lnTo>
                <a:lnTo>
                  <a:pt x="56" y="189"/>
                </a:lnTo>
                <a:lnTo>
                  <a:pt x="57" y="188"/>
                </a:lnTo>
                <a:lnTo>
                  <a:pt x="57" y="185"/>
                </a:lnTo>
                <a:lnTo>
                  <a:pt x="59" y="184"/>
                </a:lnTo>
                <a:lnTo>
                  <a:pt x="59" y="181"/>
                </a:lnTo>
                <a:lnTo>
                  <a:pt x="60" y="180"/>
                </a:lnTo>
                <a:lnTo>
                  <a:pt x="60" y="176"/>
                </a:lnTo>
                <a:lnTo>
                  <a:pt x="61" y="176"/>
                </a:lnTo>
                <a:lnTo>
                  <a:pt x="61" y="171"/>
                </a:lnTo>
                <a:lnTo>
                  <a:pt x="62" y="171"/>
                </a:lnTo>
                <a:lnTo>
                  <a:pt x="62" y="167"/>
                </a:lnTo>
                <a:lnTo>
                  <a:pt x="63" y="166"/>
                </a:lnTo>
                <a:lnTo>
                  <a:pt x="63" y="162"/>
                </a:lnTo>
                <a:lnTo>
                  <a:pt x="65" y="161"/>
                </a:lnTo>
                <a:lnTo>
                  <a:pt x="65" y="156"/>
                </a:lnTo>
                <a:lnTo>
                  <a:pt x="66" y="156"/>
                </a:lnTo>
                <a:lnTo>
                  <a:pt x="66" y="151"/>
                </a:lnTo>
                <a:lnTo>
                  <a:pt x="67" y="150"/>
                </a:lnTo>
                <a:lnTo>
                  <a:pt x="67" y="145"/>
                </a:lnTo>
                <a:lnTo>
                  <a:pt x="68" y="145"/>
                </a:lnTo>
                <a:lnTo>
                  <a:pt x="68" y="139"/>
                </a:lnTo>
                <a:lnTo>
                  <a:pt x="69" y="139"/>
                </a:lnTo>
                <a:lnTo>
                  <a:pt x="69" y="133"/>
                </a:lnTo>
                <a:lnTo>
                  <a:pt x="71" y="132"/>
                </a:lnTo>
                <a:lnTo>
                  <a:pt x="71" y="126"/>
                </a:lnTo>
                <a:lnTo>
                  <a:pt x="72" y="126"/>
                </a:lnTo>
                <a:lnTo>
                  <a:pt x="72" y="120"/>
                </a:lnTo>
                <a:lnTo>
                  <a:pt x="73" y="120"/>
                </a:lnTo>
                <a:lnTo>
                  <a:pt x="73" y="113"/>
                </a:lnTo>
                <a:lnTo>
                  <a:pt x="74" y="113"/>
                </a:lnTo>
                <a:lnTo>
                  <a:pt x="74" y="107"/>
                </a:lnTo>
                <a:lnTo>
                  <a:pt x="75" y="106"/>
                </a:lnTo>
                <a:lnTo>
                  <a:pt x="75" y="100"/>
                </a:lnTo>
                <a:lnTo>
                  <a:pt x="77" y="99"/>
                </a:lnTo>
                <a:lnTo>
                  <a:pt x="77" y="93"/>
                </a:lnTo>
                <a:lnTo>
                  <a:pt x="78" y="92"/>
                </a:lnTo>
                <a:lnTo>
                  <a:pt x="78" y="86"/>
                </a:lnTo>
                <a:lnTo>
                  <a:pt x="79" y="85"/>
                </a:lnTo>
                <a:lnTo>
                  <a:pt x="79" y="79"/>
                </a:lnTo>
                <a:lnTo>
                  <a:pt x="80" y="79"/>
                </a:lnTo>
                <a:lnTo>
                  <a:pt x="80" y="72"/>
                </a:lnTo>
                <a:lnTo>
                  <a:pt x="81" y="72"/>
                </a:lnTo>
                <a:lnTo>
                  <a:pt x="81" y="65"/>
                </a:lnTo>
                <a:lnTo>
                  <a:pt x="83" y="64"/>
                </a:lnTo>
                <a:lnTo>
                  <a:pt x="83" y="59"/>
                </a:lnTo>
                <a:lnTo>
                  <a:pt x="84" y="58"/>
                </a:lnTo>
                <a:lnTo>
                  <a:pt x="84" y="52"/>
                </a:lnTo>
                <a:lnTo>
                  <a:pt x="85" y="51"/>
                </a:lnTo>
                <a:lnTo>
                  <a:pt x="85" y="45"/>
                </a:lnTo>
                <a:lnTo>
                  <a:pt x="86" y="44"/>
                </a:lnTo>
                <a:lnTo>
                  <a:pt x="86" y="39"/>
                </a:lnTo>
                <a:lnTo>
                  <a:pt x="87" y="38"/>
                </a:lnTo>
                <a:lnTo>
                  <a:pt x="87" y="32"/>
                </a:lnTo>
                <a:lnTo>
                  <a:pt x="89" y="32"/>
                </a:lnTo>
                <a:lnTo>
                  <a:pt x="89" y="26"/>
                </a:lnTo>
                <a:lnTo>
                  <a:pt x="90" y="26"/>
                </a:lnTo>
                <a:lnTo>
                  <a:pt x="90" y="20"/>
                </a:lnTo>
                <a:lnTo>
                  <a:pt x="91" y="20"/>
                </a:lnTo>
                <a:lnTo>
                  <a:pt x="91" y="15"/>
                </a:lnTo>
                <a:lnTo>
                  <a:pt x="92" y="15"/>
                </a:lnTo>
                <a:lnTo>
                  <a:pt x="92" y="10"/>
                </a:lnTo>
                <a:lnTo>
                  <a:pt x="93" y="9"/>
                </a:lnTo>
                <a:lnTo>
                  <a:pt x="93" y="5"/>
                </a:lnTo>
                <a:lnTo>
                  <a:pt x="95" y="5"/>
                </a:lnTo>
                <a:lnTo>
                  <a:pt x="95" y="1"/>
                </a:lnTo>
                <a:lnTo>
                  <a:pt x="96" y="0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6" name="Freeform 127"/>
          <p:cNvSpPr>
            <a:spLocks/>
          </p:cNvSpPr>
          <p:nvPr/>
        </p:nvSpPr>
        <p:spPr bwMode="auto">
          <a:xfrm>
            <a:off x="1803400" y="4572000"/>
            <a:ext cx="419100" cy="1397000"/>
          </a:xfrm>
          <a:custGeom>
            <a:avLst/>
            <a:gdLst>
              <a:gd name="T0" fmla="*/ 2147483646 w 83"/>
              <a:gd name="T1" fmla="*/ 2147483646 h 247"/>
              <a:gd name="T2" fmla="*/ 2147483646 w 83"/>
              <a:gd name="T3" fmla="*/ 2147483646 h 247"/>
              <a:gd name="T4" fmla="*/ 2147483646 w 83"/>
              <a:gd name="T5" fmla="*/ 2147483646 h 247"/>
              <a:gd name="T6" fmla="*/ 2147483646 w 83"/>
              <a:gd name="T7" fmla="*/ 2147483646 h 247"/>
              <a:gd name="T8" fmla="*/ 2147483646 w 83"/>
              <a:gd name="T9" fmla="*/ 0 h 247"/>
              <a:gd name="T10" fmla="*/ 2147483646 w 83"/>
              <a:gd name="T11" fmla="*/ 2147483646 h 247"/>
              <a:gd name="T12" fmla="*/ 2147483646 w 83"/>
              <a:gd name="T13" fmla="*/ 2147483646 h 247"/>
              <a:gd name="T14" fmla="*/ 2147483646 w 83"/>
              <a:gd name="T15" fmla="*/ 2147483646 h 247"/>
              <a:gd name="T16" fmla="*/ 2147483646 w 83"/>
              <a:gd name="T17" fmla="*/ 2147483646 h 247"/>
              <a:gd name="T18" fmla="*/ 2147483646 w 83"/>
              <a:gd name="T19" fmla="*/ 2147483646 h 247"/>
              <a:gd name="T20" fmla="*/ 2147483646 w 83"/>
              <a:gd name="T21" fmla="*/ 2147483646 h 247"/>
              <a:gd name="T22" fmla="*/ 2147483646 w 83"/>
              <a:gd name="T23" fmla="*/ 2147483646 h 247"/>
              <a:gd name="T24" fmla="*/ 2147483646 w 83"/>
              <a:gd name="T25" fmla="*/ 2147483646 h 247"/>
              <a:gd name="T26" fmla="*/ 2147483646 w 83"/>
              <a:gd name="T27" fmla="*/ 2147483646 h 247"/>
              <a:gd name="T28" fmla="*/ 2147483646 w 83"/>
              <a:gd name="T29" fmla="*/ 2147483646 h 247"/>
              <a:gd name="T30" fmla="*/ 2147483646 w 83"/>
              <a:gd name="T31" fmla="*/ 2147483646 h 247"/>
              <a:gd name="T32" fmla="*/ 2147483646 w 83"/>
              <a:gd name="T33" fmla="*/ 2147483646 h 247"/>
              <a:gd name="T34" fmla="*/ 2147483646 w 83"/>
              <a:gd name="T35" fmla="*/ 2147483646 h 247"/>
              <a:gd name="T36" fmla="*/ 2147483646 w 83"/>
              <a:gd name="T37" fmla="*/ 2147483646 h 247"/>
              <a:gd name="T38" fmla="*/ 2147483646 w 83"/>
              <a:gd name="T39" fmla="*/ 2147483646 h 247"/>
              <a:gd name="T40" fmla="*/ 2147483646 w 83"/>
              <a:gd name="T41" fmla="*/ 2147483646 h 247"/>
              <a:gd name="T42" fmla="*/ 2147483646 w 83"/>
              <a:gd name="T43" fmla="*/ 2147483646 h 247"/>
              <a:gd name="T44" fmla="*/ 2147483646 w 83"/>
              <a:gd name="T45" fmla="*/ 2147483646 h 247"/>
              <a:gd name="T46" fmla="*/ 2147483646 w 83"/>
              <a:gd name="T47" fmla="*/ 2147483646 h 247"/>
              <a:gd name="T48" fmla="*/ 2147483646 w 83"/>
              <a:gd name="T49" fmla="*/ 2147483646 h 247"/>
              <a:gd name="T50" fmla="*/ 2147483646 w 83"/>
              <a:gd name="T51" fmla="*/ 2147483646 h 247"/>
              <a:gd name="T52" fmla="*/ 2147483646 w 83"/>
              <a:gd name="T53" fmla="*/ 2147483646 h 247"/>
              <a:gd name="T54" fmla="*/ 2147483646 w 83"/>
              <a:gd name="T55" fmla="*/ 2147483646 h 247"/>
              <a:gd name="T56" fmla="*/ 2147483646 w 83"/>
              <a:gd name="T57" fmla="*/ 2147483646 h 247"/>
              <a:gd name="T58" fmla="*/ 2147483646 w 83"/>
              <a:gd name="T59" fmla="*/ 2147483646 h 247"/>
              <a:gd name="T60" fmla="*/ 2147483646 w 83"/>
              <a:gd name="T61" fmla="*/ 2147483646 h 247"/>
              <a:gd name="T62" fmla="*/ 2147483646 w 83"/>
              <a:gd name="T63" fmla="*/ 2147483646 h 247"/>
              <a:gd name="T64" fmla="*/ 2147483646 w 83"/>
              <a:gd name="T65" fmla="*/ 2147483646 h 247"/>
              <a:gd name="T66" fmla="*/ 2147483646 w 83"/>
              <a:gd name="T67" fmla="*/ 2147483646 h 247"/>
              <a:gd name="T68" fmla="*/ 2147483646 w 83"/>
              <a:gd name="T69" fmla="*/ 2147483646 h 247"/>
              <a:gd name="T70" fmla="*/ 2147483646 w 83"/>
              <a:gd name="T71" fmla="*/ 2147483646 h 247"/>
              <a:gd name="T72" fmla="*/ 2147483646 w 83"/>
              <a:gd name="T73" fmla="*/ 2147483646 h 247"/>
              <a:gd name="T74" fmla="*/ 2147483646 w 83"/>
              <a:gd name="T75" fmla="*/ 2147483646 h 247"/>
              <a:gd name="T76" fmla="*/ 2147483646 w 83"/>
              <a:gd name="T77" fmla="*/ 2147483646 h 247"/>
              <a:gd name="T78" fmla="*/ 2147483646 w 83"/>
              <a:gd name="T79" fmla="*/ 2147483646 h 247"/>
              <a:gd name="T80" fmla="*/ 2147483646 w 83"/>
              <a:gd name="T81" fmla="*/ 2147483646 h 247"/>
              <a:gd name="T82" fmla="*/ 2147483646 w 83"/>
              <a:gd name="T83" fmla="*/ 2147483646 h 2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3"/>
              <a:gd name="T127" fmla="*/ 0 h 247"/>
              <a:gd name="T128" fmla="*/ 83 w 83"/>
              <a:gd name="T129" fmla="*/ 247 h 2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3" h="247">
                <a:moveTo>
                  <a:pt x="0" y="18"/>
                </a:moveTo>
                <a:lnTo>
                  <a:pt x="0" y="15"/>
                </a:lnTo>
                <a:lnTo>
                  <a:pt x="1" y="15"/>
                </a:lnTo>
                <a:lnTo>
                  <a:pt x="1" y="11"/>
                </a:lnTo>
                <a:lnTo>
                  <a:pt x="2" y="11"/>
                </a:lnTo>
                <a:lnTo>
                  <a:pt x="2" y="8"/>
                </a:lnTo>
                <a:lnTo>
                  <a:pt x="3" y="8"/>
                </a:lnTo>
                <a:lnTo>
                  <a:pt x="3" y="6"/>
                </a:lnTo>
                <a:lnTo>
                  <a:pt x="5" y="5"/>
                </a:lnTo>
                <a:lnTo>
                  <a:pt x="5" y="3"/>
                </a:lnTo>
                <a:lnTo>
                  <a:pt x="6" y="3"/>
                </a:lnTo>
                <a:lnTo>
                  <a:pt x="6" y="2"/>
                </a:lnTo>
                <a:lnTo>
                  <a:pt x="8" y="1"/>
                </a:lnTo>
                <a:lnTo>
                  <a:pt x="8" y="0"/>
                </a:lnTo>
                <a:lnTo>
                  <a:pt x="9" y="0"/>
                </a:lnTo>
                <a:lnTo>
                  <a:pt x="11" y="0"/>
                </a:lnTo>
                <a:lnTo>
                  <a:pt x="13" y="1"/>
                </a:lnTo>
                <a:lnTo>
                  <a:pt x="13" y="3"/>
                </a:lnTo>
                <a:lnTo>
                  <a:pt x="14" y="3"/>
                </a:lnTo>
                <a:lnTo>
                  <a:pt x="14" y="5"/>
                </a:lnTo>
                <a:lnTo>
                  <a:pt x="15" y="5"/>
                </a:lnTo>
                <a:lnTo>
                  <a:pt x="15" y="8"/>
                </a:lnTo>
                <a:lnTo>
                  <a:pt x="17" y="8"/>
                </a:lnTo>
                <a:lnTo>
                  <a:pt x="17" y="11"/>
                </a:lnTo>
                <a:lnTo>
                  <a:pt x="18" y="11"/>
                </a:lnTo>
                <a:lnTo>
                  <a:pt x="18" y="14"/>
                </a:lnTo>
                <a:lnTo>
                  <a:pt x="19" y="15"/>
                </a:lnTo>
                <a:lnTo>
                  <a:pt x="19" y="18"/>
                </a:lnTo>
                <a:lnTo>
                  <a:pt x="20" y="18"/>
                </a:lnTo>
                <a:lnTo>
                  <a:pt x="20" y="22"/>
                </a:lnTo>
                <a:lnTo>
                  <a:pt x="21" y="22"/>
                </a:lnTo>
                <a:lnTo>
                  <a:pt x="21" y="27"/>
                </a:lnTo>
                <a:lnTo>
                  <a:pt x="23" y="27"/>
                </a:lnTo>
                <a:lnTo>
                  <a:pt x="23" y="32"/>
                </a:lnTo>
                <a:lnTo>
                  <a:pt x="24" y="32"/>
                </a:lnTo>
                <a:lnTo>
                  <a:pt x="24" y="37"/>
                </a:lnTo>
                <a:lnTo>
                  <a:pt x="25" y="38"/>
                </a:lnTo>
                <a:lnTo>
                  <a:pt x="25" y="43"/>
                </a:lnTo>
                <a:lnTo>
                  <a:pt x="26" y="43"/>
                </a:lnTo>
                <a:lnTo>
                  <a:pt x="26" y="49"/>
                </a:lnTo>
                <a:lnTo>
                  <a:pt x="27" y="49"/>
                </a:lnTo>
                <a:lnTo>
                  <a:pt x="27" y="55"/>
                </a:lnTo>
                <a:lnTo>
                  <a:pt x="29" y="56"/>
                </a:lnTo>
                <a:lnTo>
                  <a:pt x="29" y="61"/>
                </a:lnTo>
                <a:lnTo>
                  <a:pt x="30" y="62"/>
                </a:lnTo>
                <a:lnTo>
                  <a:pt x="30" y="68"/>
                </a:lnTo>
                <a:lnTo>
                  <a:pt x="31" y="68"/>
                </a:lnTo>
                <a:lnTo>
                  <a:pt x="31" y="75"/>
                </a:lnTo>
                <a:lnTo>
                  <a:pt x="32" y="75"/>
                </a:lnTo>
                <a:lnTo>
                  <a:pt x="32" y="81"/>
                </a:lnTo>
                <a:lnTo>
                  <a:pt x="33" y="82"/>
                </a:lnTo>
                <a:lnTo>
                  <a:pt x="33" y="88"/>
                </a:lnTo>
                <a:lnTo>
                  <a:pt x="35" y="89"/>
                </a:lnTo>
                <a:lnTo>
                  <a:pt x="35" y="95"/>
                </a:lnTo>
                <a:lnTo>
                  <a:pt x="36" y="96"/>
                </a:lnTo>
                <a:lnTo>
                  <a:pt x="36" y="102"/>
                </a:lnTo>
                <a:lnTo>
                  <a:pt x="37" y="103"/>
                </a:lnTo>
                <a:lnTo>
                  <a:pt x="37" y="109"/>
                </a:lnTo>
                <a:lnTo>
                  <a:pt x="38" y="110"/>
                </a:lnTo>
                <a:lnTo>
                  <a:pt x="38" y="116"/>
                </a:lnTo>
                <a:lnTo>
                  <a:pt x="39" y="117"/>
                </a:lnTo>
                <a:lnTo>
                  <a:pt x="39" y="123"/>
                </a:lnTo>
                <a:lnTo>
                  <a:pt x="41" y="123"/>
                </a:lnTo>
                <a:lnTo>
                  <a:pt x="41" y="130"/>
                </a:lnTo>
                <a:lnTo>
                  <a:pt x="42" y="130"/>
                </a:lnTo>
                <a:lnTo>
                  <a:pt x="42" y="136"/>
                </a:lnTo>
                <a:lnTo>
                  <a:pt x="43" y="137"/>
                </a:lnTo>
                <a:lnTo>
                  <a:pt x="43" y="143"/>
                </a:lnTo>
                <a:lnTo>
                  <a:pt x="44" y="144"/>
                </a:lnTo>
                <a:lnTo>
                  <a:pt x="44" y="149"/>
                </a:lnTo>
                <a:lnTo>
                  <a:pt x="45" y="150"/>
                </a:lnTo>
                <a:lnTo>
                  <a:pt x="45" y="155"/>
                </a:lnTo>
                <a:lnTo>
                  <a:pt x="47" y="156"/>
                </a:lnTo>
                <a:lnTo>
                  <a:pt x="47" y="162"/>
                </a:lnTo>
                <a:lnTo>
                  <a:pt x="48" y="162"/>
                </a:lnTo>
                <a:lnTo>
                  <a:pt x="48" y="167"/>
                </a:lnTo>
                <a:lnTo>
                  <a:pt x="49" y="167"/>
                </a:lnTo>
                <a:lnTo>
                  <a:pt x="49" y="173"/>
                </a:lnTo>
                <a:lnTo>
                  <a:pt x="50" y="173"/>
                </a:lnTo>
                <a:lnTo>
                  <a:pt x="50" y="178"/>
                </a:lnTo>
                <a:lnTo>
                  <a:pt x="51" y="179"/>
                </a:lnTo>
                <a:lnTo>
                  <a:pt x="51" y="184"/>
                </a:lnTo>
                <a:lnTo>
                  <a:pt x="53" y="184"/>
                </a:lnTo>
                <a:lnTo>
                  <a:pt x="53" y="188"/>
                </a:lnTo>
                <a:lnTo>
                  <a:pt x="54" y="189"/>
                </a:lnTo>
                <a:lnTo>
                  <a:pt x="54" y="193"/>
                </a:lnTo>
                <a:lnTo>
                  <a:pt x="55" y="193"/>
                </a:lnTo>
                <a:lnTo>
                  <a:pt x="55" y="198"/>
                </a:lnTo>
                <a:lnTo>
                  <a:pt x="56" y="198"/>
                </a:lnTo>
                <a:lnTo>
                  <a:pt x="56" y="202"/>
                </a:lnTo>
                <a:lnTo>
                  <a:pt x="57" y="202"/>
                </a:lnTo>
                <a:lnTo>
                  <a:pt x="57" y="206"/>
                </a:lnTo>
                <a:lnTo>
                  <a:pt x="59" y="206"/>
                </a:lnTo>
                <a:lnTo>
                  <a:pt x="59" y="209"/>
                </a:lnTo>
                <a:lnTo>
                  <a:pt x="60" y="210"/>
                </a:lnTo>
                <a:lnTo>
                  <a:pt x="60" y="213"/>
                </a:lnTo>
                <a:lnTo>
                  <a:pt x="61" y="213"/>
                </a:lnTo>
                <a:lnTo>
                  <a:pt x="61" y="216"/>
                </a:lnTo>
                <a:lnTo>
                  <a:pt x="62" y="217"/>
                </a:lnTo>
                <a:lnTo>
                  <a:pt x="62" y="220"/>
                </a:lnTo>
                <a:lnTo>
                  <a:pt x="63" y="220"/>
                </a:lnTo>
                <a:lnTo>
                  <a:pt x="63" y="223"/>
                </a:lnTo>
                <a:lnTo>
                  <a:pt x="65" y="223"/>
                </a:lnTo>
                <a:lnTo>
                  <a:pt x="65" y="225"/>
                </a:lnTo>
                <a:lnTo>
                  <a:pt x="66" y="226"/>
                </a:lnTo>
                <a:lnTo>
                  <a:pt x="66" y="228"/>
                </a:lnTo>
                <a:lnTo>
                  <a:pt x="67" y="228"/>
                </a:lnTo>
                <a:lnTo>
                  <a:pt x="67" y="230"/>
                </a:lnTo>
                <a:lnTo>
                  <a:pt x="68" y="230"/>
                </a:lnTo>
                <a:lnTo>
                  <a:pt x="68" y="232"/>
                </a:lnTo>
                <a:lnTo>
                  <a:pt x="69" y="232"/>
                </a:lnTo>
                <a:lnTo>
                  <a:pt x="69" y="234"/>
                </a:lnTo>
                <a:lnTo>
                  <a:pt x="71" y="234"/>
                </a:lnTo>
                <a:lnTo>
                  <a:pt x="71" y="236"/>
                </a:lnTo>
                <a:lnTo>
                  <a:pt x="72" y="236"/>
                </a:lnTo>
                <a:lnTo>
                  <a:pt x="72" y="238"/>
                </a:lnTo>
                <a:lnTo>
                  <a:pt x="73" y="238"/>
                </a:lnTo>
                <a:lnTo>
                  <a:pt x="73" y="239"/>
                </a:lnTo>
                <a:lnTo>
                  <a:pt x="74" y="240"/>
                </a:lnTo>
                <a:lnTo>
                  <a:pt x="75" y="241"/>
                </a:lnTo>
                <a:lnTo>
                  <a:pt x="75" y="242"/>
                </a:lnTo>
                <a:lnTo>
                  <a:pt x="78" y="243"/>
                </a:lnTo>
                <a:lnTo>
                  <a:pt x="78" y="244"/>
                </a:lnTo>
                <a:lnTo>
                  <a:pt x="79" y="245"/>
                </a:lnTo>
                <a:lnTo>
                  <a:pt x="81" y="246"/>
                </a:lnTo>
                <a:lnTo>
                  <a:pt x="81" y="247"/>
                </a:lnTo>
                <a:lnTo>
                  <a:pt x="83" y="247"/>
                </a:lnTo>
              </a:path>
            </a:pathLst>
          </a:custGeom>
          <a:noFill/>
          <a:ln w="381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7" name="Freeform 128"/>
          <p:cNvSpPr>
            <a:spLocks/>
          </p:cNvSpPr>
          <p:nvPr/>
        </p:nvSpPr>
        <p:spPr bwMode="auto">
          <a:xfrm>
            <a:off x="2222500" y="5969000"/>
            <a:ext cx="161925" cy="28575"/>
          </a:xfrm>
          <a:custGeom>
            <a:avLst/>
            <a:gdLst>
              <a:gd name="T0" fmla="*/ 0 w 32"/>
              <a:gd name="T1" fmla="*/ 0 h 5"/>
              <a:gd name="T2" fmla="*/ 2147483646 w 32"/>
              <a:gd name="T3" fmla="*/ 2147483646 h 5"/>
              <a:gd name="T4" fmla="*/ 2147483646 w 32"/>
              <a:gd name="T5" fmla="*/ 2147483646 h 5"/>
              <a:gd name="T6" fmla="*/ 2147483646 w 32"/>
              <a:gd name="T7" fmla="*/ 2147483646 h 5"/>
              <a:gd name="T8" fmla="*/ 2147483646 w 32"/>
              <a:gd name="T9" fmla="*/ 2147483646 h 5"/>
              <a:gd name="T10" fmla="*/ 2147483646 w 32"/>
              <a:gd name="T11" fmla="*/ 2147483646 h 5"/>
              <a:gd name="T12" fmla="*/ 2147483646 w 32"/>
              <a:gd name="T13" fmla="*/ 2147483646 h 5"/>
              <a:gd name="T14" fmla="*/ 2147483646 w 32"/>
              <a:gd name="T15" fmla="*/ 2147483646 h 5"/>
              <a:gd name="T16" fmla="*/ 2147483646 w 32"/>
              <a:gd name="T17" fmla="*/ 2147483646 h 5"/>
              <a:gd name="T18" fmla="*/ 2147483646 w 32"/>
              <a:gd name="T19" fmla="*/ 2147483646 h 5"/>
              <a:gd name="T20" fmla="*/ 2147483646 w 32"/>
              <a:gd name="T21" fmla="*/ 2147483646 h 5"/>
              <a:gd name="T22" fmla="*/ 2147483646 w 32"/>
              <a:gd name="T23" fmla="*/ 2147483646 h 5"/>
              <a:gd name="T24" fmla="*/ 2147483646 w 32"/>
              <a:gd name="T25" fmla="*/ 2147483646 h 5"/>
              <a:gd name="T26" fmla="*/ 2147483646 w 32"/>
              <a:gd name="T27" fmla="*/ 2147483646 h 5"/>
              <a:gd name="T28" fmla="*/ 2147483646 w 32"/>
              <a:gd name="T29" fmla="*/ 2147483646 h 5"/>
              <a:gd name="T30" fmla="*/ 2147483646 w 32"/>
              <a:gd name="T31" fmla="*/ 2147483646 h 5"/>
              <a:gd name="T32" fmla="*/ 2147483646 w 32"/>
              <a:gd name="T33" fmla="*/ 2147483646 h 5"/>
              <a:gd name="T34" fmla="*/ 2147483646 w 32"/>
              <a:gd name="T35" fmla="*/ 2147483646 h 5"/>
              <a:gd name="T36" fmla="*/ 2147483646 w 32"/>
              <a:gd name="T37" fmla="*/ 2147483646 h 5"/>
              <a:gd name="T38" fmla="*/ 2147483646 w 32"/>
              <a:gd name="T39" fmla="*/ 2147483646 h 5"/>
              <a:gd name="T40" fmla="*/ 2147483646 w 32"/>
              <a:gd name="T41" fmla="*/ 2147483646 h 5"/>
              <a:gd name="T42" fmla="*/ 2147483646 w 32"/>
              <a:gd name="T43" fmla="*/ 2147483646 h 5"/>
              <a:gd name="T44" fmla="*/ 2147483646 w 32"/>
              <a:gd name="T45" fmla="*/ 2147483646 h 5"/>
              <a:gd name="T46" fmla="*/ 2147483646 w 32"/>
              <a:gd name="T47" fmla="*/ 2147483646 h 5"/>
              <a:gd name="T48" fmla="*/ 2147483646 w 32"/>
              <a:gd name="T49" fmla="*/ 2147483646 h 5"/>
              <a:gd name="T50" fmla="*/ 2147483646 w 32"/>
              <a:gd name="T51" fmla="*/ 2147483646 h 5"/>
              <a:gd name="T52" fmla="*/ 2147483646 w 32"/>
              <a:gd name="T53" fmla="*/ 2147483646 h 5"/>
              <a:gd name="T54" fmla="*/ 2147483646 w 32"/>
              <a:gd name="T55" fmla="*/ 2147483646 h 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2"/>
              <a:gd name="T85" fmla="*/ 0 h 5"/>
              <a:gd name="T86" fmla="*/ 32 w 32"/>
              <a:gd name="T87" fmla="*/ 5 h 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2" h="5">
                <a:moveTo>
                  <a:pt x="0" y="0"/>
                </a:moveTo>
                <a:lnTo>
                  <a:pt x="1" y="1"/>
                </a:lnTo>
                <a:lnTo>
                  <a:pt x="3" y="2"/>
                </a:lnTo>
                <a:lnTo>
                  <a:pt x="4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0" y="3"/>
                </a:lnTo>
                <a:lnTo>
                  <a:pt x="12" y="4"/>
                </a:lnTo>
                <a:lnTo>
                  <a:pt x="13" y="4"/>
                </a:lnTo>
                <a:lnTo>
                  <a:pt x="14" y="4"/>
                </a:lnTo>
                <a:lnTo>
                  <a:pt x="15" y="4"/>
                </a:lnTo>
                <a:lnTo>
                  <a:pt x="16" y="4"/>
                </a:lnTo>
                <a:lnTo>
                  <a:pt x="18" y="4"/>
                </a:lnTo>
                <a:lnTo>
                  <a:pt x="19" y="4"/>
                </a:lnTo>
                <a:lnTo>
                  <a:pt x="20" y="5"/>
                </a:lnTo>
                <a:lnTo>
                  <a:pt x="21" y="5"/>
                </a:lnTo>
                <a:lnTo>
                  <a:pt x="22" y="5"/>
                </a:lnTo>
                <a:lnTo>
                  <a:pt x="24" y="5"/>
                </a:lnTo>
                <a:lnTo>
                  <a:pt x="25" y="5"/>
                </a:lnTo>
                <a:lnTo>
                  <a:pt x="26" y="5"/>
                </a:lnTo>
                <a:lnTo>
                  <a:pt x="27" y="5"/>
                </a:lnTo>
                <a:lnTo>
                  <a:pt x="28" y="5"/>
                </a:lnTo>
                <a:lnTo>
                  <a:pt x="30" y="5"/>
                </a:lnTo>
                <a:lnTo>
                  <a:pt x="31" y="5"/>
                </a:lnTo>
                <a:lnTo>
                  <a:pt x="32" y="5"/>
                </a:lnTo>
              </a:path>
            </a:pathLst>
          </a:custGeom>
          <a:noFill/>
          <a:ln w="635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8" name="Freeform 129"/>
          <p:cNvSpPr>
            <a:spLocks/>
          </p:cNvSpPr>
          <p:nvPr/>
        </p:nvSpPr>
        <p:spPr bwMode="auto">
          <a:xfrm>
            <a:off x="1177925" y="3694113"/>
            <a:ext cx="444500" cy="2303462"/>
          </a:xfrm>
          <a:custGeom>
            <a:avLst/>
            <a:gdLst>
              <a:gd name="T0" fmla="*/ 2147483646 w 88"/>
              <a:gd name="T1" fmla="*/ 2147483646 h 407"/>
              <a:gd name="T2" fmla="*/ 2147483646 w 88"/>
              <a:gd name="T3" fmla="*/ 2147483646 h 407"/>
              <a:gd name="T4" fmla="*/ 2147483646 w 88"/>
              <a:gd name="T5" fmla="*/ 2147483646 h 407"/>
              <a:gd name="T6" fmla="*/ 2147483646 w 88"/>
              <a:gd name="T7" fmla="*/ 2147483646 h 407"/>
              <a:gd name="T8" fmla="*/ 2147483646 w 88"/>
              <a:gd name="T9" fmla="*/ 2147483646 h 407"/>
              <a:gd name="T10" fmla="*/ 2147483646 w 88"/>
              <a:gd name="T11" fmla="*/ 2147483646 h 407"/>
              <a:gd name="T12" fmla="*/ 2147483646 w 88"/>
              <a:gd name="T13" fmla="*/ 2147483646 h 407"/>
              <a:gd name="T14" fmla="*/ 2147483646 w 88"/>
              <a:gd name="T15" fmla="*/ 2147483646 h 407"/>
              <a:gd name="T16" fmla="*/ 2147483646 w 88"/>
              <a:gd name="T17" fmla="*/ 2147483646 h 407"/>
              <a:gd name="T18" fmla="*/ 2147483646 w 88"/>
              <a:gd name="T19" fmla="*/ 2147483646 h 407"/>
              <a:gd name="T20" fmla="*/ 2147483646 w 88"/>
              <a:gd name="T21" fmla="*/ 2147483646 h 407"/>
              <a:gd name="T22" fmla="*/ 2147483646 w 88"/>
              <a:gd name="T23" fmla="*/ 2147483646 h 407"/>
              <a:gd name="T24" fmla="*/ 2147483646 w 88"/>
              <a:gd name="T25" fmla="*/ 2147483646 h 407"/>
              <a:gd name="T26" fmla="*/ 2147483646 w 88"/>
              <a:gd name="T27" fmla="*/ 2147483646 h 407"/>
              <a:gd name="T28" fmla="*/ 2147483646 w 88"/>
              <a:gd name="T29" fmla="*/ 2147483646 h 407"/>
              <a:gd name="T30" fmla="*/ 2147483646 w 88"/>
              <a:gd name="T31" fmla="*/ 2147483646 h 407"/>
              <a:gd name="T32" fmla="*/ 2147483646 w 88"/>
              <a:gd name="T33" fmla="*/ 2147483646 h 407"/>
              <a:gd name="T34" fmla="*/ 2147483646 w 88"/>
              <a:gd name="T35" fmla="*/ 2147483646 h 407"/>
              <a:gd name="T36" fmla="*/ 2147483646 w 88"/>
              <a:gd name="T37" fmla="*/ 2147483646 h 407"/>
              <a:gd name="T38" fmla="*/ 2147483646 w 88"/>
              <a:gd name="T39" fmla="*/ 2147483646 h 407"/>
              <a:gd name="T40" fmla="*/ 2147483646 w 88"/>
              <a:gd name="T41" fmla="*/ 2147483646 h 407"/>
              <a:gd name="T42" fmla="*/ 2147483646 w 88"/>
              <a:gd name="T43" fmla="*/ 2147483646 h 407"/>
              <a:gd name="T44" fmla="*/ 2147483646 w 88"/>
              <a:gd name="T45" fmla="*/ 2147483646 h 407"/>
              <a:gd name="T46" fmla="*/ 2147483646 w 88"/>
              <a:gd name="T47" fmla="*/ 2147483646 h 407"/>
              <a:gd name="T48" fmla="*/ 2147483646 w 88"/>
              <a:gd name="T49" fmla="*/ 2147483646 h 407"/>
              <a:gd name="T50" fmla="*/ 2147483646 w 88"/>
              <a:gd name="T51" fmla="*/ 2147483646 h 407"/>
              <a:gd name="T52" fmla="*/ 2147483646 w 88"/>
              <a:gd name="T53" fmla="*/ 2147483646 h 407"/>
              <a:gd name="T54" fmla="*/ 2147483646 w 88"/>
              <a:gd name="T55" fmla="*/ 2147483646 h 407"/>
              <a:gd name="T56" fmla="*/ 2147483646 w 88"/>
              <a:gd name="T57" fmla="*/ 2147483646 h 407"/>
              <a:gd name="T58" fmla="*/ 2147483646 w 88"/>
              <a:gd name="T59" fmla="*/ 2147483646 h 407"/>
              <a:gd name="T60" fmla="*/ 2147483646 w 88"/>
              <a:gd name="T61" fmla="*/ 0 h 407"/>
              <a:gd name="T62" fmla="*/ 2147483646 w 88"/>
              <a:gd name="T63" fmla="*/ 2147483646 h 407"/>
              <a:gd name="T64" fmla="*/ 2147483646 w 88"/>
              <a:gd name="T65" fmla="*/ 2147483646 h 407"/>
              <a:gd name="T66" fmla="*/ 2147483646 w 88"/>
              <a:gd name="T67" fmla="*/ 2147483646 h 407"/>
              <a:gd name="T68" fmla="*/ 2147483646 w 88"/>
              <a:gd name="T69" fmla="*/ 2147483646 h 407"/>
              <a:gd name="T70" fmla="*/ 2147483646 w 88"/>
              <a:gd name="T71" fmla="*/ 2147483646 h 407"/>
              <a:gd name="T72" fmla="*/ 2147483646 w 88"/>
              <a:gd name="T73" fmla="*/ 2147483646 h 407"/>
              <a:gd name="T74" fmla="*/ 2147483646 w 88"/>
              <a:gd name="T75" fmla="*/ 2147483646 h 407"/>
              <a:gd name="T76" fmla="*/ 2147483646 w 88"/>
              <a:gd name="T77" fmla="*/ 2147483646 h 407"/>
              <a:gd name="T78" fmla="*/ 2147483646 w 88"/>
              <a:gd name="T79" fmla="*/ 2147483646 h 407"/>
              <a:gd name="T80" fmla="*/ 2147483646 w 88"/>
              <a:gd name="T81" fmla="*/ 2147483646 h 407"/>
              <a:gd name="T82" fmla="*/ 2147483646 w 88"/>
              <a:gd name="T83" fmla="*/ 2147483646 h 4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8"/>
              <a:gd name="T127" fmla="*/ 0 h 407"/>
              <a:gd name="T128" fmla="*/ 88 w 88"/>
              <a:gd name="T129" fmla="*/ 407 h 4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8" h="407">
                <a:moveTo>
                  <a:pt x="0" y="407"/>
                </a:moveTo>
                <a:lnTo>
                  <a:pt x="1" y="407"/>
                </a:lnTo>
                <a:lnTo>
                  <a:pt x="3" y="407"/>
                </a:lnTo>
                <a:lnTo>
                  <a:pt x="4" y="407"/>
                </a:lnTo>
                <a:lnTo>
                  <a:pt x="5" y="407"/>
                </a:lnTo>
                <a:lnTo>
                  <a:pt x="6" y="406"/>
                </a:lnTo>
                <a:lnTo>
                  <a:pt x="7" y="406"/>
                </a:lnTo>
                <a:lnTo>
                  <a:pt x="9" y="406"/>
                </a:lnTo>
                <a:lnTo>
                  <a:pt x="10" y="406"/>
                </a:lnTo>
                <a:lnTo>
                  <a:pt x="11" y="405"/>
                </a:lnTo>
                <a:lnTo>
                  <a:pt x="12" y="405"/>
                </a:lnTo>
                <a:lnTo>
                  <a:pt x="13" y="404"/>
                </a:lnTo>
                <a:lnTo>
                  <a:pt x="15" y="404"/>
                </a:lnTo>
                <a:lnTo>
                  <a:pt x="17" y="403"/>
                </a:lnTo>
                <a:lnTo>
                  <a:pt x="17" y="402"/>
                </a:lnTo>
                <a:lnTo>
                  <a:pt x="19" y="401"/>
                </a:lnTo>
                <a:lnTo>
                  <a:pt x="19" y="400"/>
                </a:lnTo>
                <a:lnTo>
                  <a:pt x="21" y="399"/>
                </a:lnTo>
                <a:lnTo>
                  <a:pt x="21" y="398"/>
                </a:lnTo>
                <a:lnTo>
                  <a:pt x="22" y="397"/>
                </a:lnTo>
                <a:lnTo>
                  <a:pt x="22" y="396"/>
                </a:lnTo>
                <a:lnTo>
                  <a:pt x="23" y="395"/>
                </a:lnTo>
                <a:lnTo>
                  <a:pt x="23" y="393"/>
                </a:lnTo>
                <a:lnTo>
                  <a:pt x="24" y="393"/>
                </a:lnTo>
                <a:lnTo>
                  <a:pt x="24" y="390"/>
                </a:lnTo>
                <a:lnTo>
                  <a:pt x="25" y="390"/>
                </a:lnTo>
                <a:lnTo>
                  <a:pt x="25" y="387"/>
                </a:lnTo>
                <a:lnTo>
                  <a:pt x="27" y="386"/>
                </a:lnTo>
                <a:lnTo>
                  <a:pt x="27" y="383"/>
                </a:lnTo>
                <a:lnTo>
                  <a:pt x="28" y="383"/>
                </a:lnTo>
                <a:lnTo>
                  <a:pt x="28" y="378"/>
                </a:lnTo>
                <a:lnTo>
                  <a:pt x="29" y="378"/>
                </a:lnTo>
                <a:lnTo>
                  <a:pt x="29" y="373"/>
                </a:lnTo>
                <a:lnTo>
                  <a:pt x="30" y="373"/>
                </a:lnTo>
                <a:lnTo>
                  <a:pt x="30" y="367"/>
                </a:lnTo>
                <a:lnTo>
                  <a:pt x="31" y="366"/>
                </a:lnTo>
                <a:lnTo>
                  <a:pt x="31" y="361"/>
                </a:lnTo>
                <a:lnTo>
                  <a:pt x="33" y="360"/>
                </a:lnTo>
                <a:lnTo>
                  <a:pt x="33" y="353"/>
                </a:lnTo>
                <a:lnTo>
                  <a:pt x="34" y="352"/>
                </a:lnTo>
                <a:lnTo>
                  <a:pt x="34" y="344"/>
                </a:lnTo>
                <a:lnTo>
                  <a:pt x="35" y="344"/>
                </a:lnTo>
                <a:lnTo>
                  <a:pt x="35" y="335"/>
                </a:lnTo>
                <a:lnTo>
                  <a:pt x="36" y="335"/>
                </a:lnTo>
                <a:lnTo>
                  <a:pt x="36" y="324"/>
                </a:lnTo>
                <a:lnTo>
                  <a:pt x="37" y="324"/>
                </a:lnTo>
                <a:lnTo>
                  <a:pt x="37" y="313"/>
                </a:lnTo>
                <a:lnTo>
                  <a:pt x="39" y="313"/>
                </a:lnTo>
                <a:lnTo>
                  <a:pt x="39" y="300"/>
                </a:lnTo>
                <a:lnTo>
                  <a:pt x="40" y="300"/>
                </a:lnTo>
                <a:lnTo>
                  <a:pt x="40" y="288"/>
                </a:lnTo>
                <a:lnTo>
                  <a:pt x="41" y="287"/>
                </a:lnTo>
                <a:lnTo>
                  <a:pt x="41" y="273"/>
                </a:lnTo>
                <a:lnTo>
                  <a:pt x="42" y="273"/>
                </a:lnTo>
                <a:lnTo>
                  <a:pt x="42" y="258"/>
                </a:lnTo>
                <a:lnTo>
                  <a:pt x="43" y="257"/>
                </a:lnTo>
                <a:lnTo>
                  <a:pt x="43" y="242"/>
                </a:lnTo>
                <a:lnTo>
                  <a:pt x="45" y="242"/>
                </a:lnTo>
                <a:lnTo>
                  <a:pt x="45" y="226"/>
                </a:lnTo>
                <a:lnTo>
                  <a:pt x="46" y="225"/>
                </a:lnTo>
                <a:lnTo>
                  <a:pt x="46" y="208"/>
                </a:lnTo>
                <a:lnTo>
                  <a:pt x="47" y="208"/>
                </a:lnTo>
                <a:lnTo>
                  <a:pt x="47" y="191"/>
                </a:lnTo>
                <a:lnTo>
                  <a:pt x="48" y="190"/>
                </a:lnTo>
                <a:lnTo>
                  <a:pt x="48" y="172"/>
                </a:lnTo>
                <a:lnTo>
                  <a:pt x="49" y="172"/>
                </a:lnTo>
                <a:lnTo>
                  <a:pt x="49" y="154"/>
                </a:lnTo>
                <a:lnTo>
                  <a:pt x="51" y="154"/>
                </a:lnTo>
                <a:lnTo>
                  <a:pt x="51" y="136"/>
                </a:lnTo>
                <a:lnTo>
                  <a:pt x="52" y="136"/>
                </a:lnTo>
                <a:lnTo>
                  <a:pt x="52" y="119"/>
                </a:lnTo>
                <a:lnTo>
                  <a:pt x="53" y="118"/>
                </a:lnTo>
                <a:lnTo>
                  <a:pt x="53" y="101"/>
                </a:lnTo>
                <a:lnTo>
                  <a:pt x="54" y="101"/>
                </a:lnTo>
                <a:lnTo>
                  <a:pt x="54" y="85"/>
                </a:lnTo>
                <a:lnTo>
                  <a:pt x="55" y="84"/>
                </a:lnTo>
                <a:lnTo>
                  <a:pt x="55" y="69"/>
                </a:lnTo>
                <a:lnTo>
                  <a:pt x="57" y="68"/>
                </a:lnTo>
                <a:lnTo>
                  <a:pt x="57" y="54"/>
                </a:lnTo>
                <a:lnTo>
                  <a:pt x="58" y="54"/>
                </a:lnTo>
                <a:lnTo>
                  <a:pt x="58" y="41"/>
                </a:lnTo>
                <a:lnTo>
                  <a:pt x="59" y="41"/>
                </a:lnTo>
                <a:lnTo>
                  <a:pt x="59" y="29"/>
                </a:lnTo>
                <a:lnTo>
                  <a:pt x="60" y="29"/>
                </a:lnTo>
                <a:lnTo>
                  <a:pt x="60" y="20"/>
                </a:lnTo>
                <a:lnTo>
                  <a:pt x="61" y="20"/>
                </a:lnTo>
                <a:lnTo>
                  <a:pt x="61" y="12"/>
                </a:lnTo>
                <a:lnTo>
                  <a:pt x="63" y="11"/>
                </a:lnTo>
                <a:lnTo>
                  <a:pt x="63" y="6"/>
                </a:lnTo>
                <a:lnTo>
                  <a:pt x="64" y="5"/>
                </a:lnTo>
                <a:lnTo>
                  <a:pt x="64" y="2"/>
                </a:lnTo>
                <a:lnTo>
                  <a:pt x="65" y="2"/>
                </a:lnTo>
                <a:lnTo>
                  <a:pt x="65" y="0"/>
                </a:lnTo>
                <a:lnTo>
                  <a:pt x="67" y="1"/>
                </a:lnTo>
                <a:lnTo>
                  <a:pt x="67" y="3"/>
                </a:lnTo>
                <a:lnTo>
                  <a:pt x="69" y="4"/>
                </a:lnTo>
                <a:lnTo>
                  <a:pt x="69" y="8"/>
                </a:lnTo>
                <a:lnTo>
                  <a:pt x="70" y="9"/>
                </a:lnTo>
                <a:lnTo>
                  <a:pt x="70" y="15"/>
                </a:lnTo>
                <a:lnTo>
                  <a:pt x="71" y="16"/>
                </a:lnTo>
                <a:lnTo>
                  <a:pt x="71" y="24"/>
                </a:lnTo>
                <a:lnTo>
                  <a:pt x="72" y="24"/>
                </a:lnTo>
                <a:lnTo>
                  <a:pt x="72" y="35"/>
                </a:lnTo>
                <a:lnTo>
                  <a:pt x="73" y="35"/>
                </a:lnTo>
                <a:lnTo>
                  <a:pt x="73" y="47"/>
                </a:lnTo>
                <a:lnTo>
                  <a:pt x="75" y="47"/>
                </a:lnTo>
                <a:lnTo>
                  <a:pt x="75" y="61"/>
                </a:lnTo>
                <a:lnTo>
                  <a:pt x="76" y="62"/>
                </a:lnTo>
                <a:lnTo>
                  <a:pt x="76" y="76"/>
                </a:lnTo>
                <a:lnTo>
                  <a:pt x="77" y="76"/>
                </a:lnTo>
                <a:lnTo>
                  <a:pt x="77" y="92"/>
                </a:lnTo>
                <a:lnTo>
                  <a:pt x="78" y="92"/>
                </a:lnTo>
                <a:lnTo>
                  <a:pt x="78" y="109"/>
                </a:lnTo>
                <a:lnTo>
                  <a:pt x="79" y="109"/>
                </a:lnTo>
                <a:lnTo>
                  <a:pt x="79" y="127"/>
                </a:lnTo>
                <a:lnTo>
                  <a:pt x="81" y="127"/>
                </a:lnTo>
                <a:lnTo>
                  <a:pt x="81" y="145"/>
                </a:lnTo>
                <a:lnTo>
                  <a:pt x="82" y="145"/>
                </a:lnTo>
                <a:lnTo>
                  <a:pt x="82" y="163"/>
                </a:lnTo>
                <a:lnTo>
                  <a:pt x="83" y="163"/>
                </a:lnTo>
                <a:lnTo>
                  <a:pt x="83" y="181"/>
                </a:lnTo>
                <a:lnTo>
                  <a:pt x="84" y="181"/>
                </a:lnTo>
                <a:lnTo>
                  <a:pt x="84" y="199"/>
                </a:lnTo>
                <a:lnTo>
                  <a:pt x="85" y="199"/>
                </a:lnTo>
                <a:lnTo>
                  <a:pt x="85" y="216"/>
                </a:lnTo>
                <a:lnTo>
                  <a:pt x="87" y="216"/>
                </a:lnTo>
                <a:lnTo>
                  <a:pt x="87" y="233"/>
                </a:lnTo>
                <a:lnTo>
                  <a:pt x="88" y="234"/>
                </a:lnTo>
              </a:path>
            </a:pathLst>
          </a:custGeom>
          <a:noFill/>
          <a:ln w="3810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39" name="Freeform 130"/>
          <p:cNvSpPr>
            <a:spLocks/>
          </p:cNvSpPr>
          <p:nvPr/>
        </p:nvSpPr>
        <p:spPr bwMode="auto">
          <a:xfrm>
            <a:off x="1622425" y="5018088"/>
            <a:ext cx="217488" cy="979487"/>
          </a:xfrm>
          <a:custGeom>
            <a:avLst/>
            <a:gdLst>
              <a:gd name="T0" fmla="*/ 0 w 43"/>
              <a:gd name="T1" fmla="*/ 0 h 173"/>
              <a:gd name="T2" fmla="*/ 0 w 43"/>
              <a:gd name="T3" fmla="*/ 2147483646 h 173"/>
              <a:gd name="T4" fmla="*/ 2147483646 w 43"/>
              <a:gd name="T5" fmla="*/ 2147483646 h 173"/>
              <a:gd name="T6" fmla="*/ 2147483646 w 43"/>
              <a:gd name="T7" fmla="*/ 2147483646 h 173"/>
              <a:gd name="T8" fmla="*/ 2147483646 w 43"/>
              <a:gd name="T9" fmla="*/ 2147483646 h 173"/>
              <a:gd name="T10" fmla="*/ 2147483646 w 43"/>
              <a:gd name="T11" fmla="*/ 2147483646 h 173"/>
              <a:gd name="T12" fmla="*/ 2147483646 w 43"/>
              <a:gd name="T13" fmla="*/ 2147483646 h 173"/>
              <a:gd name="T14" fmla="*/ 2147483646 w 43"/>
              <a:gd name="T15" fmla="*/ 2147483646 h 173"/>
              <a:gd name="T16" fmla="*/ 2147483646 w 43"/>
              <a:gd name="T17" fmla="*/ 2147483646 h 173"/>
              <a:gd name="T18" fmla="*/ 2147483646 w 43"/>
              <a:gd name="T19" fmla="*/ 2147483646 h 173"/>
              <a:gd name="T20" fmla="*/ 2147483646 w 43"/>
              <a:gd name="T21" fmla="*/ 2147483646 h 173"/>
              <a:gd name="T22" fmla="*/ 2147483646 w 43"/>
              <a:gd name="T23" fmla="*/ 2147483646 h 173"/>
              <a:gd name="T24" fmla="*/ 2147483646 w 43"/>
              <a:gd name="T25" fmla="*/ 2147483646 h 173"/>
              <a:gd name="T26" fmla="*/ 2147483646 w 43"/>
              <a:gd name="T27" fmla="*/ 2147483646 h 173"/>
              <a:gd name="T28" fmla="*/ 2147483646 w 43"/>
              <a:gd name="T29" fmla="*/ 2147483646 h 173"/>
              <a:gd name="T30" fmla="*/ 2147483646 w 43"/>
              <a:gd name="T31" fmla="*/ 2147483646 h 173"/>
              <a:gd name="T32" fmla="*/ 2147483646 w 43"/>
              <a:gd name="T33" fmla="*/ 2147483646 h 173"/>
              <a:gd name="T34" fmla="*/ 2147483646 w 43"/>
              <a:gd name="T35" fmla="*/ 2147483646 h 173"/>
              <a:gd name="T36" fmla="*/ 2147483646 w 43"/>
              <a:gd name="T37" fmla="*/ 2147483646 h 173"/>
              <a:gd name="T38" fmla="*/ 2147483646 w 43"/>
              <a:gd name="T39" fmla="*/ 2147483646 h 173"/>
              <a:gd name="T40" fmla="*/ 2147483646 w 43"/>
              <a:gd name="T41" fmla="*/ 2147483646 h 173"/>
              <a:gd name="T42" fmla="*/ 2147483646 w 43"/>
              <a:gd name="T43" fmla="*/ 2147483646 h 173"/>
              <a:gd name="T44" fmla="*/ 2147483646 w 43"/>
              <a:gd name="T45" fmla="*/ 2147483646 h 173"/>
              <a:gd name="T46" fmla="*/ 2147483646 w 43"/>
              <a:gd name="T47" fmla="*/ 2147483646 h 173"/>
              <a:gd name="T48" fmla="*/ 2147483646 w 43"/>
              <a:gd name="T49" fmla="*/ 2147483646 h 173"/>
              <a:gd name="T50" fmla="*/ 2147483646 w 43"/>
              <a:gd name="T51" fmla="*/ 2147483646 h 173"/>
              <a:gd name="T52" fmla="*/ 2147483646 w 43"/>
              <a:gd name="T53" fmla="*/ 2147483646 h 173"/>
              <a:gd name="T54" fmla="*/ 2147483646 w 43"/>
              <a:gd name="T55" fmla="*/ 2147483646 h 173"/>
              <a:gd name="T56" fmla="*/ 2147483646 w 43"/>
              <a:gd name="T57" fmla="*/ 2147483646 h 173"/>
              <a:gd name="T58" fmla="*/ 2147483646 w 43"/>
              <a:gd name="T59" fmla="*/ 2147483646 h 173"/>
              <a:gd name="T60" fmla="*/ 2147483646 w 43"/>
              <a:gd name="T61" fmla="*/ 2147483646 h 173"/>
              <a:gd name="T62" fmla="*/ 2147483646 w 43"/>
              <a:gd name="T63" fmla="*/ 2147483646 h 173"/>
              <a:gd name="T64" fmla="*/ 2147483646 w 43"/>
              <a:gd name="T65" fmla="*/ 2147483646 h 173"/>
              <a:gd name="T66" fmla="*/ 2147483646 w 43"/>
              <a:gd name="T67" fmla="*/ 2147483646 h 173"/>
              <a:gd name="T68" fmla="*/ 2147483646 w 43"/>
              <a:gd name="T69" fmla="*/ 2147483646 h 173"/>
              <a:gd name="T70" fmla="*/ 2147483646 w 43"/>
              <a:gd name="T71" fmla="*/ 2147483646 h 173"/>
              <a:gd name="T72" fmla="*/ 2147483646 w 43"/>
              <a:gd name="T73" fmla="*/ 2147483646 h 173"/>
              <a:gd name="T74" fmla="*/ 2147483646 w 43"/>
              <a:gd name="T75" fmla="*/ 2147483646 h 173"/>
              <a:gd name="T76" fmla="*/ 2147483646 w 43"/>
              <a:gd name="T77" fmla="*/ 2147483646 h 173"/>
              <a:gd name="T78" fmla="*/ 2147483646 w 43"/>
              <a:gd name="T79" fmla="*/ 2147483646 h 173"/>
              <a:gd name="T80" fmla="*/ 2147483646 w 43"/>
              <a:gd name="T81" fmla="*/ 2147483646 h 173"/>
              <a:gd name="T82" fmla="*/ 2147483646 w 43"/>
              <a:gd name="T83" fmla="*/ 2147483646 h 173"/>
              <a:gd name="T84" fmla="*/ 2147483646 w 43"/>
              <a:gd name="T85" fmla="*/ 2147483646 h 173"/>
              <a:gd name="T86" fmla="*/ 2147483646 w 43"/>
              <a:gd name="T87" fmla="*/ 2147483646 h 173"/>
              <a:gd name="T88" fmla="*/ 2147483646 w 43"/>
              <a:gd name="T89" fmla="*/ 2147483646 h 173"/>
              <a:gd name="T90" fmla="*/ 2147483646 w 43"/>
              <a:gd name="T91" fmla="*/ 2147483646 h 173"/>
              <a:gd name="T92" fmla="*/ 2147483646 w 43"/>
              <a:gd name="T93" fmla="*/ 2147483646 h 173"/>
              <a:gd name="T94" fmla="*/ 2147483646 w 43"/>
              <a:gd name="T95" fmla="*/ 2147483646 h 173"/>
              <a:gd name="T96" fmla="*/ 2147483646 w 43"/>
              <a:gd name="T97" fmla="*/ 2147483646 h 173"/>
              <a:gd name="T98" fmla="*/ 2147483646 w 43"/>
              <a:gd name="T99" fmla="*/ 2147483646 h 173"/>
              <a:gd name="T100" fmla="*/ 2147483646 w 43"/>
              <a:gd name="T101" fmla="*/ 2147483646 h 173"/>
              <a:gd name="T102" fmla="*/ 2147483646 w 43"/>
              <a:gd name="T103" fmla="*/ 2147483646 h 173"/>
              <a:gd name="T104" fmla="*/ 2147483646 w 43"/>
              <a:gd name="T105" fmla="*/ 2147483646 h 173"/>
              <a:gd name="T106" fmla="*/ 2147483646 w 43"/>
              <a:gd name="T107" fmla="*/ 2147483646 h 173"/>
              <a:gd name="T108" fmla="*/ 2147483646 w 43"/>
              <a:gd name="T109" fmla="*/ 2147483646 h 173"/>
              <a:gd name="T110" fmla="*/ 2147483646 w 43"/>
              <a:gd name="T111" fmla="*/ 2147483646 h 173"/>
              <a:gd name="T112" fmla="*/ 2147483646 w 43"/>
              <a:gd name="T113" fmla="*/ 2147483646 h 173"/>
              <a:gd name="T114" fmla="*/ 2147483646 w 43"/>
              <a:gd name="T115" fmla="*/ 2147483646 h 173"/>
              <a:gd name="T116" fmla="*/ 2147483646 w 43"/>
              <a:gd name="T117" fmla="*/ 2147483646 h 17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3"/>
              <a:gd name="T178" fmla="*/ 0 h 173"/>
              <a:gd name="T179" fmla="*/ 43 w 43"/>
              <a:gd name="T180" fmla="*/ 173 h 17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3" h="173">
                <a:moveTo>
                  <a:pt x="0" y="0"/>
                </a:moveTo>
                <a:lnTo>
                  <a:pt x="0" y="16"/>
                </a:lnTo>
                <a:lnTo>
                  <a:pt x="1" y="16"/>
                </a:lnTo>
                <a:lnTo>
                  <a:pt x="1" y="31"/>
                </a:lnTo>
                <a:lnTo>
                  <a:pt x="2" y="32"/>
                </a:lnTo>
                <a:lnTo>
                  <a:pt x="2" y="46"/>
                </a:lnTo>
                <a:lnTo>
                  <a:pt x="3" y="46"/>
                </a:lnTo>
                <a:lnTo>
                  <a:pt x="3" y="60"/>
                </a:lnTo>
                <a:lnTo>
                  <a:pt x="5" y="60"/>
                </a:lnTo>
                <a:lnTo>
                  <a:pt x="5" y="72"/>
                </a:lnTo>
                <a:lnTo>
                  <a:pt x="6" y="73"/>
                </a:lnTo>
                <a:lnTo>
                  <a:pt x="6" y="85"/>
                </a:lnTo>
                <a:lnTo>
                  <a:pt x="7" y="85"/>
                </a:lnTo>
                <a:lnTo>
                  <a:pt x="7" y="95"/>
                </a:lnTo>
                <a:lnTo>
                  <a:pt x="8" y="96"/>
                </a:lnTo>
                <a:lnTo>
                  <a:pt x="8" y="105"/>
                </a:lnTo>
                <a:lnTo>
                  <a:pt x="9" y="106"/>
                </a:lnTo>
                <a:lnTo>
                  <a:pt x="9" y="114"/>
                </a:lnTo>
                <a:lnTo>
                  <a:pt x="11" y="115"/>
                </a:lnTo>
                <a:lnTo>
                  <a:pt x="11" y="122"/>
                </a:lnTo>
                <a:lnTo>
                  <a:pt x="12" y="123"/>
                </a:lnTo>
                <a:lnTo>
                  <a:pt x="12" y="129"/>
                </a:lnTo>
                <a:lnTo>
                  <a:pt x="13" y="130"/>
                </a:lnTo>
                <a:lnTo>
                  <a:pt x="13" y="136"/>
                </a:lnTo>
                <a:lnTo>
                  <a:pt x="14" y="136"/>
                </a:lnTo>
                <a:lnTo>
                  <a:pt x="14" y="142"/>
                </a:lnTo>
                <a:lnTo>
                  <a:pt x="15" y="142"/>
                </a:lnTo>
                <a:lnTo>
                  <a:pt x="15" y="147"/>
                </a:lnTo>
                <a:lnTo>
                  <a:pt x="17" y="147"/>
                </a:lnTo>
                <a:lnTo>
                  <a:pt x="17" y="151"/>
                </a:lnTo>
                <a:lnTo>
                  <a:pt x="18" y="151"/>
                </a:lnTo>
                <a:lnTo>
                  <a:pt x="18" y="154"/>
                </a:lnTo>
                <a:lnTo>
                  <a:pt x="19" y="155"/>
                </a:lnTo>
                <a:lnTo>
                  <a:pt x="19" y="158"/>
                </a:lnTo>
                <a:lnTo>
                  <a:pt x="20" y="158"/>
                </a:lnTo>
                <a:lnTo>
                  <a:pt x="20" y="160"/>
                </a:lnTo>
                <a:lnTo>
                  <a:pt x="21" y="161"/>
                </a:lnTo>
                <a:lnTo>
                  <a:pt x="21" y="163"/>
                </a:lnTo>
                <a:lnTo>
                  <a:pt x="23" y="163"/>
                </a:lnTo>
                <a:lnTo>
                  <a:pt x="23" y="165"/>
                </a:lnTo>
                <a:lnTo>
                  <a:pt x="24" y="165"/>
                </a:lnTo>
                <a:lnTo>
                  <a:pt x="24" y="166"/>
                </a:lnTo>
                <a:lnTo>
                  <a:pt x="25" y="167"/>
                </a:lnTo>
                <a:lnTo>
                  <a:pt x="25" y="168"/>
                </a:lnTo>
                <a:lnTo>
                  <a:pt x="27" y="169"/>
                </a:lnTo>
                <a:lnTo>
                  <a:pt x="27" y="170"/>
                </a:lnTo>
                <a:lnTo>
                  <a:pt x="30" y="170"/>
                </a:lnTo>
                <a:lnTo>
                  <a:pt x="30" y="171"/>
                </a:lnTo>
                <a:lnTo>
                  <a:pt x="31" y="171"/>
                </a:lnTo>
                <a:lnTo>
                  <a:pt x="32" y="172"/>
                </a:lnTo>
                <a:lnTo>
                  <a:pt x="33" y="172"/>
                </a:lnTo>
                <a:lnTo>
                  <a:pt x="35" y="172"/>
                </a:lnTo>
                <a:lnTo>
                  <a:pt x="36" y="172"/>
                </a:lnTo>
                <a:lnTo>
                  <a:pt x="37" y="172"/>
                </a:lnTo>
                <a:lnTo>
                  <a:pt x="38" y="173"/>
                </a:lnTo>
                <a:lnTo>
                  <a:pt x="39" y="173"/>
                </a:lnTo>
                <a:lnTo>
                  <a:pt x="41" y="173"/>
                </a:lnTo>
                <a:lnTo>
                  <a:pt x="42" y="173"/>
                </a:lnTo>
                <a:lnTo>
                  <a:pt x="43" y="173"/>
                </a:lnTo>
              </a:path>
            </a:pathLst>
          </a:custGeom>
          <a:noFill/>
          <a:ln w="6350">
            <a:solidFill>
              <a:srgbClr val="00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40" name="Freeform 131"/>
          <p:cNvSpPr>
            <a:spLocks/>
          </p:cNvSpPr>
          <p:nvPr/>
        </p:nvSpPr>
        <p:spPr bwMode="auto">
          <a:xfrm>
            <a:off x="919163" y="3784600"/>
            <a:ext cx="434975" cy="2212975"/>
          </a:xfrm>
          <a:custGeom>
            <a:avLst/>
            <a:gdLst>
              <a:gd name="T0" fmla="*/ 2147483646 w 86"/>
              <a:gd name="T1" fmla="*/ 2147483646 h 391"/>
              <a:gd name="T2" fmla="*/ 2147483646 w 86"/>
              <a:gd name="T3" fmla="*/ 2147483646 h 391"/>
              <a:gd name="T4" fmla="*/ 2147483646 w 86"/>
              <a:gd name="T5" fmla="*/ 2147483646 h 391"/>
              <a:gd name="T6" fmla="*/ 2147483646 w 86"/>
              <a:gd name="T7" fmla="*/ 2147483646 h 391"/>
              <a:gd name="T8" fmla="*/ 2147483646 w 86"/>
              <a:gd name="T9" fmla="*/ 2147483646 h 391"/>
              <a:gd name="T10" fmla="*/ 2147483646 w 86"/>
              <a:gd name="T11" fmla="*/ 2147483646 h 391"/>
              <a:gd name="T12" fmla="*/ 2147483646 w 86"/>
              <a:gd name="T13" fmla="*/ 2147483646 h 391"/>
              <a:gd name="T14" fmla="*/ 2147483646 w 86"/>
              <a:gd name="T15" fmla="*/ 2147483646 h 391"/>
              <a:gd name="T16" fmla="*/ 2147483646 w 86"/>
              <a:gd name="T17" fmla="*/ 2147483646 h 391"/>
              <a:gd name="T18" fmla="*/ 2147483646 w 86"/>
              <a:gd name="T19" fmla="*/ 2147483646 h 391"/>
              <a:gd name="T20" fmla="*/ 2147483646 w 86"/>
              <a:gd name="T21" fmla="*/ 2147483646 h 391"/>
              <a:gd name="T22" fmla="*/ 2147483646 w 86"/>
              <a:gd name="T23" fmla="*/ 2147483646 h 391"/>
              <a:gd name="T24" fmla="*/ 2147483646 w 86"/>
              <a:gd name="T25" fmla="*/ 2147483646 h 391"/>
              <a:gd name="T26" fmla="*/ 2147483646 w 86"/>
              <a:gd name="T27" fmla="*/ 2147483646 h 391"/>
              <a:gd name="T28" fmla="*/ 2147483646 w 86"/>
              <a:gd name="T29" fmla="*/ 2147483646 h 391"/>
              <a:gd name="T30" fmla="*/ 2147483646 w 86"/>
              <a:gd name="T31" fmla="*/ 2147483646 h 391"/>
              <a:gd name="T32" fmla="*/ 2147483646 w 86"/>
              <a:gd name="T33" fmla="*/ 2147483646 h 391"/>
              <a:gd name="T34" fmla="*/ 2147483646 w 86"/>
              <a:gd name="T35" fmla="*/ 2147483646 h 391"/>
              <a:gd name="T36" fmla="*/ 2147483646 w 86"/>
              <a:gd name="T37" fmla="*/ 2147483646 h 391"/>
              <a:gd name="T38" fmla="*/ 2147483646 w 86"/>
              <a:gd name="T39" fmla="*/ 2147483646 h 391"/>
              <a:gd name="T40" fmla="*/ 2147483646 w 86"/>
              <a:gd name="T41" fmla="*/ 2147483646 h 391"/>
              <a:gd name="T42" fmla="*/ 2147483646 w 86"/>
              <a:gd name="T43" fmla="*/ 2147483646 h 391"/>
              <a:gd name="T44" fmla="*/ 2147483646 w 86"/>
              <a:gd name="T45" fmla="*/ 2147483646 h 391"/>
              <a:gd name="T46" fmla="*/ 2147483646 w 86"/>
              <a:gd name="T47" fmla="*/ 2147483646 h 391"/>
              <a:gd name="T48" fmla="*/ 2147483646 w 86"/>
              <a:gd name="T49" fmla="*/ 2147483646 h 391"/>
              <a:gd name="T50" fmla="*/ 2147483646 w 86"/>
              <a:gd name="T51" fmla="*/ 2147483646 h 391"/>
              <a:gd name="T52" fmla="*/ 2147483646 w 86"/>
              <a:gd name="T53" fmla="*/ 2147483646 h 391"/>
              <a:gd name="T54" fmla="*/ 2147483646 w 86"/>
              <a:gd name="T55" fmla="*/ 2147483646 h 391"/>
              <a:gd name="T56" fmla="*/ 2147483646 w 86"/>
              <a:gd name="T57" fmla="*/ 2147483646 h 391"/>
              <a:gd name="T58" fmla="*/ 2147483646 w 86"/>
              <a:gd name="T59" fmla="*/ 2147483646 h 391"/>
              <a:gd name="T60" fmla="*/ 2147483646 w 86"/>
              <a:gd name="T61" fmla="*/ 2147483646 h 391"/>
              <a:gd name="T62" fmla="*/ 2147483646 w 86"/>
              <a:gd name="T63" fmla="*/ 2147483646 h 391"/>
              <a:gd name="T64" fmla="*/ 2147483646 w 86"/>
              <a:gd name="T65" fmla="*/ 2147483646 h 391"/>
              <a:gd name="T66" fmla="*/ 2147483646 w 86"/>
              <a:gd name="T67" fmla="*/ 2147483646 h 391"/>
              <a:gd name="T68" fmla="*/ 2147483646 w 86"/>
              <a:gd name="T69" fmla="*/ 2147483646 h 391"/>
              <a:gd name="T70" fmla="*/ 2147483646 w 86"/>
              <a:gd name="T71" fmla="*/ 2147483646 h 391"/>
              <a:gd name="T72" fmla="*/ 2147483646 w 86"/>
              <a:gd name="T73" fmla="*/ 2147483646 h 391"/>
              <a:gd name="T74" fmla="*/ 2147483646 w 86"/>
              <a:gd name="T75" fmla="*/ 2147483646 h 391"/>
              <a:gd name="T76" fmla="*/ 2147483646 w 86"/>
              <a:gd name="T77" fmla="*/ 2147483646 h 391"/>
              <a:gd name="T78" fmla="*/ 2147483646 w 86"/>
              <a:gd name="T79" fmla="*/ 2147483646 h 391"/>
              <a:gd name="T80" fmla="*/ 2147483646 w 86"/>
              <a:gd name="T81" fmla="*/ 2147483646 h 391"/>
              <a:gd name="T82" fmla="*/ 2147483646 w 86"/>
              <a:gd name="T83" fmla="*/ 2147483646 h 39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86"/>
              <a:gd name="T127" fmla="*/ 0 h 391"/>
              <a:gd name="T128" fmla="*/ 86 w 86"/>
              <a:gd name="T129" fmla="*/ 391 h 39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86" h="391">
                <a:moveTo>
                  <a:pt x="0" y="391"/>
                </a:moveTo>
                <a:lnTo>
                  <a:pt x="1" y="391"/>
                </a:lnTo>
                <a:lnTo>
                  <a:pt x="2" y="391"/>
                </a:lnTo>
                <a:lnTo>
                  <a:pt x="3" y="391"/>
                </a:lnTo>
                <a:lnTo>
                  <a:pt x="4" y="391"/>
                </a:lnTo>
                <a:lnTo>
                  <a:pt x="6" y="390"/>
                </a:lnTo>
                <a:lnTo>
                  <a:pt x="7" y="390"/>
                </a:lnTo>
                <a:lnTo>
                  <a:pt x="8" y="390"/>
                </a:lnTo>
                <a:lnTo>
                  <a:pt x="9" y="390"/>
                </a:lnTo>
                <a:lnTo>
                  <a:pt x="10" y="390"/>
                </a:lnTo>
                <a:lnTo>
                  <a:pt x="12" y="389"/>
                </a:lnTo>
                <a:lnTo>
                  <a:pt x="13" y="389"/>
                </a:lnTo>
                <a:lnTo>
                  <a:pt x="14" y="388"/>
                </a:lnTo>
                <a:lnTo>
                  <a:pt x="16" y="388"/>
                </a:lnTo>
                <a:lnTo>
                  <a:pt x="16" y="387"/>
                </a:lnTo>
                <a:lnTo>
                  <a:pt x="19" y="386"/>
                </a:lnTo>
                <a:lnTo>
                  <a:pt x="19" y="385"/>
                </a:lnTo>
                <a:lnTo>
                  <a:pt x="20" y="384"/>
                </a:lnTo>
                <a:lnTo>
                  <a:pt x="20" y="383"/>
                </a:lnTo>
                <a:lnTo>
                  <a:pt x="21" y="383"/>
                </a:lnTo>
                <a:lnTo>
                  <a:pt x="21" y="381"/>
                </a:lnTo>
                <a:lnTo>
                  <a:pt x="22" y="381"/>
                </a:lnTo>
                <a:lnTo>
                  <a:pt x="22" y="379"/>
                </a:lnTo>
                <a:lnTo>
                  <a:pt x="24" y="379"/>
                </a:lnTo>
                <a:lnTo>
                  <a:pt x="24" y="377"/>
                </a:lnTo>
                <a:lnTo>
                  <a:pt x="25" y="376"/>
                </a:lnTo>
                <a:lnTo>
                  <a:pt x="25" y="374"/>
                </a:lnTo>
                <a:lnTo>
                  <a:pt x="26" y="373"/>
                </a:lnTo>
                <a:lnTo>
                  <a:pt x="26" y="371"/>
                </a:lnTo>
                <a:lnTo>
                  <a:pt x="27" y="370"/>
                </a:lnTo>
                <a:lnTo>
                  <a:pt x="27" y="367"/>
                </a:lnTo>
                <a:lnTo>
                  <a:pt x="28" y="367"/>
                </a:lnTo>
                <a:lnTo>
                  <a:pt x="28" y="363"/>
                </a:lnTo>
                <a:lnTo>
                  <a:pt x="30" y="362"/>
                </a:lnTo>
                <a:lnTo>
                  <a:pt x="30" y="358"/>
                </a:lnTo>
                <a:lnTo>
                  <a:pt x="31" y="357"/>
                </a:lnTo>
                <a:lnTo>
                  <a:pt x="31" y="352"/>
                </a:lnTo>
                <a:lnTo>
                  <a:pt x="32" y="352"/>
                </a:lnTo>
                <a:lnTo>
                  <a:pt x="32" y="346"/>
                </a:lnTo>
                <a:lnTo>
                  <a:pt x="33" y="346"/>
                </a:lnTo>
                <a:lnTo>
                  <a:pt x="33" y="339"/>
                </a:lnTo>
                <a:lnTo>
                  <a:pt x="34" y="338"/>
                </a:lnTo>
                <a:lnTo>
                  <a:pt x="34" y="331"/>
                </a:lnTo>
                <a:lnTo>
                  <a:pt x="36" y="330"/>
                </a:lnTo>
                <a:lnTo>
                  <a:pt x="36" y="323"/>
                </a:lnTo>
                <a:lnTo>
                  <a:pt x="37" y="322"/>
                </a:lnTo>
                <a:lnTo>
                  <a:pt x="37" y="313"/>
                </a:lnTo>
                <a:lnTo>
                  <a:pt x="38" y="312"/>
                </a:lnTo>
                <a:lnTo>
                  <a:pt x="38" y="303"/>
                </a:lnTo>
                <a:lnTo>
                  <a:pt x="39" y="302"/>
                </a:lnTo>
                <a:lnTo>
                  <a:pt x="39" y="291"/>
                </a:lnTo>
                <a:lnTo>
                  <a:pt x="40" y="291"/>
                </a:lnTo>
                <a:lnTo>
                  <a:pt x="40" y="279"/>
                </a:lnTo>
                <a:lnTo>
                  <a:pt x="42" y="279"/>
                </a:lnTo>
                <a:lnTo>
                  <a:pt x="42" y="266"/>
                </a:lnTo>
                <a:lnTo>
                  <a:pt x="43" y="265"/>
                </a:lnTo>
                <a:lnTo>
                  <a:pt x="43" y="252"/>
                </a:lnTo>
                <a:lnTo>
                  <a:pt x="44" y="252"/>
                </a:lnTo>
                <a:lnTo>
                  <a:pt x="44" y="238"/>
                </a:lnTo>
                <a:lnTo>
                  <a:pt x="45" y="237"/>
                </a:lnTo>
                <a:lnTo>
                  <a:pt x="45" y="223"/>
                </a:lnTo>
                <a:lnTo>
                  <a:pt x="46" y="222"/>
                </a:lnTo>
                <a:lnTo>
                  <a:pt x="46" y="207"/>
                </a:lnTo>
                <a:lnTo>
                  <a:pt x="48" y="206"/>
                </a:lnTo>
                <a:lnTo>
                  <a:pt x="48" y="191"/>
                </a:lnTo>
                <a:lnTo>
                  <a:pt x="49" y="190"/>
                </a:lnTo>
                <a:lnTo>
                  <a:pt x="49" y="174"/>
                </a:lnTo>
                <a:lnTo>
                  <a:pt x="50" y="174"/>
                </a:lnTo>
                <a:lnTo>
                  <a:pt x="50" y="157"/>
                </a:lnTo>
                <a:lnTo>
                  <a:pt x="51" y="157"/>
                </a:lnTo>
                <a:lnTo>
                  <a:pt x="51" y="141"/>
                </a:lnTo>
                <a:lnTo>
                  <a:pt x="52" y="140"/>
                </a:lnTo>
                <a:lnTo>
                  <a:pt x="52" y="124"/>
                </a:lnTo>
                <a:lnTo>
                  <a:pt x="54" y="123"/>
                </a:lnTo>
                <a:lnTo>
                  <a:pt x="54" y="108"/>
                </a:lnTo>
                <a:lnTo>
                  <a:pt x="55" y="107"/>
                </a:lnTo>
                <a:lnTo>
                  <a:pt x="55" y="92"/>
                </a:lnTo>
                <a:lnTo>
                  <a:pt x="56" y="92"/>
                </a:lnTo>
                <a:lnTo>
                  <a:pt x="56" y="77"/>
                </a:lnTo>
                <a:lnTo>
                  <a:pt x="57" y="76"/>
                </a:lnTo>
                <a:lnTo>
                  <a:pt x="57" y="62"/>
                </a:lnTo>
                <a:lnTo>
                  <a:pt x="58" y="62"/>
                </a:lnTo>
                <a:lnTo>
                  <a:pt x="58" y="49"/>
                </a:lnTo>
                <a:lnTo>
                  <a:pt x="60" y="49"/>
                </a:lnTo>
                <a:lnTo>
                  <a:pt x="60" y="37"/>
                </a:lnTo>
                <a:lnTo>
                  <a:pt x="61" y="37"/>
                </a:lnTo>
                <a:lnTo>
                  <a:pt x="61" y="27"/>
                </a:lnTo>
                <a:lnTo>
                  <a:pt x="62" y="27"/>
                </a:lnTo>
                <a:lnTo>
                  <a:pt x="62" y="18"/>
                </a:lnTo>
                <a:lnTo>
                  <a:pt x="63" y="17"/>
                </a:lnTo>
                <a:lnTo>
                  <a:pt x="63" y="10"/>
                </a:lnTo>
                <a:lnTo>
                  <a:pt x="64" y="10"/>
                </a:lnTo>
                <a:lnTo>
                  <a:pt x="64" y="5"/>
                </a:lnTo>
                <a:lnTo>
                  <a:pt x="66" y="5"/>
                </a:lnTo>
                <a:lnTo>
                  <a:pt x="66" y="2"/>
                </a:lnTo>
                <a:lnTo>
                  <a:pt x="67" y="1"/>
                </a:lnTo>
                <a:lnTo>
                  <a:pt x="67" y="0"/>
                </a:lnTo>
                <a:lnTo>
                  <a:pt x="68" y="0"/>
                </a:lnTo>
                <a:lnTo>
                  <a:pt x="69" y="1"/>
                </a:lnTo>
                <a:lnTo>
                  <a:pt x="69" y="3"/>
                </a:lnTo>
                <a:lnTo>
                  <a:pt x="70" y="3"/>
                </a:lnTo>
                <a:lnTo>
                  <a:pt x="70" y="7"/>
                </a:lnTo>
                <a:lnTo>
                  <a:pt x="72" y="7"/>
                </a:lnTo>
                <a:lnTo>
                  <a:pt x="72" y="12"/>
                </a:lnTo>
                <a:lnTo>
                  <a:pt x="73" y="13"/>
                </a:lnTo>
                <a:lnTo>
                  <a:pt x="73" y="20"/>
                </a:lnTo>
                <a:lnTo>
                  <a:pt x="74" y="21"/>
                </a:lnTo>
                <a:lnTo>
                  <a:pt x="74" y="30"/>
                </a:lnTo>
                <a:lnTo>
                  <a:pt x="75" y="30"/>
                </a:lnTo>
                <a:lnTo>
                  <a:pt x="75" y="41"/>
                </a:lnTo>
                <a:lnTo>
                  <a:pt x="76" y="41"/>
                </a:lnTo>
                <a:lnTo>
                  <a:pt x="76" y="53"/>
                </a:lnTo>
                <a:lnTo>
                  <a:pt x="78" y="53"/>
                </a:lnTo>
                <a:lnTo>
                  <a:pt x="78" y="67"/>
                </a:lnTo>
                <a:lnTo>
                  <a:pt x="79" y="67"/>
                </a:lnTo>
                <a:lnTo>
                  <a:pt x="79" y="81"/>
                </a:lnTo>
                <a:lnTo>
                  <a:pt x="80" y="82"/>
                </a:lnTo>
                <a:lnTo>
                  <a:pt x="80" y="96"/>
                </a:lnTo>
                <a:lnTo>
                  <a:pt x="81" y="97"/>
                </a:lnTo>
                <a:lnTo>
                  <a:pt x="81" y="113"/>
                </a:lnTo>
                <a:lnTo>
                  <a:pt x="82" y="113"/>
                </a:lnTo>
                <a:lnTo>
                  <a:pt x="82" y="129"/>
                </a:lnTo>
                <a:lnTo>
                  <a:pt x="84" y="129"/>
                </a:lnTo>
                <a:lnTo>
                  <a:pt x="84" y="146"/>
                </a:lnTo>
                <a:lnTo>
                  <a:pt x="85" y="146"/>
                </a:lnTo>
                <a:lnTo>
                  <a:pt x="85" y="162"/>
                </a:lnTo>
                <a:lnTo>
                  <a:pt x="86" y="163"/>
                </a:lnTo>
                <a:lnTo>
                  <a:pt x="86" y="179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6341" name="Freeform 132"/>
          <p:cNvSpPr>
            <a:spLocks/>
          </p:cNvSpPr>
          <p:nvPr/>
        </p:nvSpPr>
        <p:spPr bwMode="auto">
          <a:xfrm>
            <a:off x="1354138" y="4797425"/>
            <a:ext cx="247650" cy="1200150"/>
          </a:xfrm>
          <a:custGeom>
            <a:avLst/>
            <a:gdLst>
              <a:gd name="T0" fmla="*/ 2147483646 w 49"/>
              <a:gd name="T1" fmla="*/ 0 h 212"/>
              <a:gd name="T2" fmla="*/ 2147483646 w 49"/>
              <a:gd name="T3" fmla="*/ 2147483646 h 212"/>
              <a:gd name="T4" fmla="*/ 2147483646 w 49"/>
              <a:gd name="T5" fmla="*/ 2147483646 h 212"/>
              <a:gd name="T6" fmla="*/ 2147483646 w 49"/>
              <a:gd name="T7" fmla="*/ 2147483646 h 212"/>
              <a:gd name="T8" fmla="*/ 2147483646 w 49"/>
              <a:gd name="T9" fmla="*/ 2147483646 h 212"/>
              <a:gd name="T10" fmla="*/ 2147483646 w 49"/>
              <a:gd name="T11" fmla="*/ 2147483646 h 212"/>
              <a:gd name="T12" fmla="*/ 2147483646 w 49"/>
              <a:gd name="T13" fmla="*/ 2147483646 h 212"/>
              <a:gd name="T14" fmla="*/ 2147483646 w 49"/>
              <a:gd name="T15" fmla="*/ 2147483646 h 212"/>
              <a:gd name="T16" fmla="*/ 2147483646 w 49"/>
              <a:gd name="T17" fmla="*/ 2147483646 h 212"/>
              <a:gd name="T18" fmla="*/ 2147483646 w 49"/>
              <a:gd name="T19" fmla="*/ 2147483646 h 212"/>
              <a:gd name="T20" fmla="*/ 2147483646 w 49"/>
              <a:gd name="T21" fmla="*/ 2147483646 h 212"/>
              <a:gd name="T22" fmla="*/ 2147483646 w 49"/>
              <a:gd name="T23" fmla="*/ 2147483646 h 212"/>
              <a:gd name="T24" fmla="*/ 2147483646 w 49"/>
              <a:gd name="T25" fmla="*/ 2147483646 h 212"/>
              <a:gd name="T26" fmla="*/ 2147483646 w 49"/>
              <a:gd name="T27" fmla="*/ 2147483646 h 212"/>
              <a:gd name="T28" fmla="*/ 2147483646 w 49"/>
              <a:gd name="T29" fmla="*/ 2147483646 h 212"/>
              <a:gd name="T30" fmla="*/ 2147483646 w 49"/>
              <a:gd name="T31" fmla="*/ 2147483646 h 212"/>
              <a:gd name="T32" fmla="*/ 2147483646 w 49"/>
              <a:gd name="T33" fmla="*/ 2147483646 h 212"/>
              <a:gd name="T34" fmla="*/ 2147483646 w 49"/>
              <a:gd name="T35" fmla="*/ 2147483646 h 212"/>
              <a:gd name="T36" fmla="*/ 2147483646 w 49"/>
              <a:gd name="T37" fmla="*/ 2147483646 h 212"/>
              <a:gd name="T38" fmla="*/ 2147483646 w 49"/>
              <a:gd name="T39" fmla="*/ 2147483646 h 212"/>
              <a:gd name="T40" fmla="*/ 2147483646 w 49"/>
              <a:gd name="T41" fmla="*/ 2147483646 h 212"/>
              <a:gd name="T42" fmla="*/ 2147483646 w 49"/>
              <a:gd name="T43" fmla="*/ 2147483646 h 212"/>
              <a:gd name="T44" fmla="*/ 2147483646 w 49"/>
              <a:gd name="T45" fmla="*/ 2147483646 h 212"/>
              <a:gd name="T46" fmla="*/ 2147483646 w 49"/>
              <a:gd name="T47" fmla="*/ 2147483646 h 212"/>
              <a:gd name="T48" fmla="*/ 2147483646 w 49"/>
              <a:gd name="T49" fmla="*/ 2147483646 h 212"/>
              <a:gd name="T50" fmla="*/ 2147483646 w 49"/>
              <a:gd name="T51" fmla="*/ 2147483646 h 212"/>
              <a:gd name="T52" fmla="*/ 2147483646 w 49"/>
              <a:gd name="T53" fmla="*/ 2147483646 h 212"/>
              <a:gd name="T54" fmla="*/ 2147483646 w 49"/>
              <a:gd name="T55" fmla="*/ 2147483646 h 212"/>
              <a:gd name="T56" fmla="*/ 2147483646 w 49"/>
              <a:gd name="T57" fmla="*/ 2147483646 h 212"/>
              <a:gd name="T58" fmla="*/ 2147483646 w 49"/>
              <a:gd name="T59" fmla="*/ 2147483646 h 212"/>
              <a:gd name="T60" fmla="*/ 2147483646 w 49"/>
              <a:gd name="T61" fmla="*/ 2147483646 h 212"/>
              <a:gd name="T62" fmla="*/ 2147483646 w 49"/>
              <a:gd name="T63" fmla="*/ 2147483646 h 212"/>
              <a:gd name="T64" fmla="*/ 2147483646 w 49"/>
              <a:gd name="T65" fmla="*/ 2147483646 h 21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9"/>
              <a:gd name="T100" fmla="*/ 0 h 212"/>
              <a:gd name="T101" fmla="*/ 49 w 49"/>
              <a:gd name="T102" fmla="*/ 212 h 21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9" h="212">
                <a:moveTo>
                  <a:pt x="0" y="0"/>
                </a:moveTo>
                <a:lnTo>
                  <a:pt x="1" y="0"/>
                </a:lnTo>
                <a:lnTo>
                  <a:pt x="1" y="17"/>
                </a:lnTo>
                <a:lnTo>
                  <a:pt x="2" y="17"/>
                </a:lnTo>
                <a:lnTo>
                  <a:pt x="2" y="33"/>
                </a:lnTo>
                <a:lnTo>
                  <a:pt x="4" y="33"/>
                </a:lnTo>
                <a:lnTo>
                  <a:pt x="4" y="48"/>
                </a:lnTo>
                <a:lnTo>
                  <a:pt x="5" y="49"/>
                </a:lnTo>
                <a:lnTo>
                  <a:pt x="5" y="63"/>
                </a:lnTo>
                <a:lnTo>
                  <a:pt x="6" y="63"/>
                </a:lnTo>
                <a:lnTo>
                  <a:pt x="6" y="78"/>
                </a:lnTo>
                <a:lnTo>
                  <a:pt x="7" y="78"/>
                </a:lnTo>
                <a:lnTo>
                  <a:pt x="7" y="91"/>
                </a:lnTo>
                <a:lnTo>
                  <a:pt x="8" y="91"/>
                </a:lnTo>
                <a:lnTo>
                  <a:pt x="8" y="104"/>
                </a:lnTo>
                <a:lnTo>
                  <a:pt x="10" y="104"/>
                </a:lnTo>
                <a:lnTo>
                  <a:pt x="10" y="116"/>
                </a:lnTo>
                <a:lnTo>
                  <a:pt x="11" y="116"/>
                </a:lnTo>
                <a:lnTo>
                  <a:pt x="11" y="126"/>
                </a:lnTo>
                <a:lnTo>
                  <a:pt x="12" y="127"/>
                </a:lnTo>
                <a:lnTo>
                  <a:pt x="12" y="137"/>
                </a:lnTo>
                <a:lnTo>
                  <a:pt x="13" y="137"/>
                </a:lnTo>
                <a:lnTo>
                  <a:pt x="13" y="146"/>
                </a:lnTo>
                <a:lnTo>
                  <a:pt x="14" y="146"/>
                </a:lnTo>
                <a:lnTo>
                  <a:pt x="14" y="154"/>
                </a:lnTo>
                <a:lnTo>
                  <a:pt x="16" y="155"/>
                </a:lnTo>
                <a:lnTo>
                  <a:pt x="16" y="162"/>
                </a:lnTo>
                <a:lnTo>
                  <a:pt x="17" y="163"/>
                </a:lnTo>
                <a:lnTo>
                  <a:pt x="17" y="169"/>
                </a:lnTo>
                <a:lnTo>
                  <a:pt x="18" y="169"/>
                </a:lnTo>
                <a:lnTo>
                  <a:pt x="18" y="175"/>
                </a:lnTo>
                <a:lnTo>
                  <a:pt x="19" y="175"/>
                </a:lnTo>
                <a:lnTo>
                  <a:pt x="19" y="180"/>
                </a:lnTo>
                <a:lnTo>
                  <a:pt x="20" y="181"/>
                </a:lnTo>
                <a:lnTo>
                  <a:pt x="20" y="185"/>
                </a:lnTo>
                <a:lnTo>
                  <a:pt x="22" y="186"/>
                </a:lnTo>
                <a:lnTo>
                  <a:pt x="22" y="189"/>
                </a:lnTo>
                <a:lnTo>
                  <a:pt x="23" y="189"/>
                </a:lnTo>
                <a:lnTo>
                  <a:pt x="23" y="193"/>
                </a:lnTo>
                <a:lnTo>
                  <a:pt x="24" y="193"/>
                </a:lnTo>
                <a:lnTo>
                  <a:pt x="24" y="196"/>
                </a:lnTo>
                <a:lnTo>
                  <a:pt x="25" y="196"/>
                </a:lnTo>
                <a:lnTo>
                  <a:pt x="25" y="199"/>
                </a:lnTo>
                <a:lnTo>
                  <a:pt x="26" y="199"/>
                </a:lnTo>
                <a:lnTo>
                  <a:pt x="26" y="201"/>
                </a:lnTo>
                <a:lnTo>
                  <a:pt x="28" y="201"/>
                </a:lnTo>
                <a:lnTo>
                  <a:pt x="28" y="203"/>
                </a:lnTo>
                <a:lnTo>
                  <a:pt x="29" y="203"/>
                </a:lnTo>
                <a:lnTo>
                  <a:pt x="29" y="205"/>
                </a:lnTo>
                <a:lnTo>
                  <a:pt x="30" y="205"/>
                </a:lnTo>
                <a:lnTo>
                  <a:pt x="30" y="206"/>
                </a:lnTo>
                <a:lnTo>
                  <a:pt x="32" y="207"/>
                </a:lnTo>
                <a:lnTo>
                  <a:pt x="32" y="208"/>
                </a:lnTo>
                <a:lnTo>
                  <a:pt x="35" y="209"/>
                </a:lnTo>
                <a:lnTo>
                  <a:pt x="36" y="210"/>
                </a:lnTo>
                <a:lnTo>
                  <a:pt x="37" y="210"/>
                </a:lnTo>
                <a:lnTo>
                  <a:pt x="38" y="211"/>
                </a:lnTo>
                <a:lnTo>
                  <a:pt x="40" y="211"/>
                </a:lnTo>
                <a:lnTo>
                  <a:pt x="41" y="211"/>
                </a:lnTo>
                <a:lnTo>
                  <a:pt x="42" y="211"/>
                </a:lnTo>
                <a:lnTo>
                  <a:pt x="43" y="211"/>
                </a:lnTo>
                <a:lnTo>
                  <a:pt x="44" y="212"/>
                </a:lnTo>
                <a:lnTo>
                  <a:pt x="46" y="212"/>
                </a:lnTo>
                <a:lnTo>
                  <a:pt x="47" y="212"/>
                </a:lnTo>
                <a:lnTo>
                  <a:pt x="48" y="212"/>
                </a:lnTo>
                <a:lnTo>
                  <a:pt x="49" y="212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6342" name="Group 137"/>
          <p:cNvGrpSpPr>
            <a:grpSpLocks/>
          </p:cNvGrpSpPr>
          <p:nvPr/>
        </p:nvGrpSpPr>
        <p:grpSpPr bwMode="auto">
          <a:xfrm>
            <a:off x="515938" y="5957888"/>
            <a:ext cx="8080375" cy="234950"/>
            <a:chOff x="2755900" y="3278188"/>
            <a:chExt cx="2539515" cy="66076"/>
          </a:xfrm>
        </p:grpSpPr>
        <p:sp>
          <p:nvSpPr>
            <p:cNvPr id="96345" name="Rectangle 14"/>
            <p:cNvSpPr>
              <a:spLocks noChangeArrowheads="1"/>
            </p:cNvSpPr>
            <p:nvPr/>
          </p:nvSpPr>
          <p:spPr bwMode="auto">
            <a:xfrm>
              <a:off x="2755900" y="3292462"/>
              <a:ext cx="2418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6346" name="Line 15"/>
            <p:cNvSpPr>
              <a:spLocks noChangeShapeType="1"/>
            </p:cNvSpPr>
            <p:nvPr/>
          </p:nvSpPr>
          <p:spPr bwMode="auto">
            <a:xfrm flipV="1">
              <a:off x="3116263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47" name="Rectangle 16"/>
            <p:cNvSpPr>
              <a:spLocks noChangeArrowheads="1"/>
            </p:cNvSpPr>
            <p:nvPr/>
          </p:nvSpPr>
          <p:spPr bwMode="auto">
            <a:xfrm>
              <a:off x="3097213" y="3292467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100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6348" name="Line 17"/>
            <p:cNvSpPr>
              <a:spLocks noChangeShapeType="1"/>
            </p:cNvSpPr>
            <p:nvPr/>
          </p:nvSpPr>
          <p:spPr bwMode="auto">
            <a:xfrm flipV="1">
              <a:off x="3470275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49" name="Rectangle 18"/>
            <p:cNvSpPr>
              <a:spLocks noChangeArrowheads="1"/>
            </p:cNvSpPr>
            <p:nvPr/>
          </p:nvSpPr>
          <p:spPr bwMode="auto">
            <a:xfrm>
              <a:off x="3451225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200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6350" name="Line 19"/>
            <p:cNvSpPr>
              <a:spLocks noChangeShapeType="1"/>
            </p:cNvSpPr>
            <p:nvPr/>
          </p:nvSpPr>
          <p:spPr bwMode="auto">
            <a:xfrm flipV="1">
              <a:off x="3825875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1" name="Rectangle 20"/>
            <p:cNvSpPr>
              <a:spLocks noChangeArrowheads="1"/>
            </p:cNvSpPr>
            <p:nvPr/>
          </p:nvSpPr>
          <p:spPr bwMode="auto">
            <a:xfrm>
              <a:off x="3806825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300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6352" name="Line 21"/>
            <p:cNvSpPr>
              <a:spLocks noChangeShapeType="1"/>
            </p:cNvSpPr>
            <p:nvPr/>
          </p:nvSpPr>
          <p:spPr bwMode="auto">
            <a:xfrm flipV="1">
              <a:off x="4179888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3" name="Rectangle 22"/>
            <p:cNvSpPr>
              <a:spLocks noChangeArrowheads="1"/>
            </p:cNvSpPr>
            <p:nvPr/>
          </p:nvSpPr>
          <p:spPr bwMode="auto">
            <a:xfrm>
              <a:off x="4160838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400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6354" name="Line 23"/>
            <p:cNvSpPr>
              <a:spLocks noChangeShapeType="1"/>
            </p:cNvSpPr>
            <p:nvPr/>
          </p:nvSpPr>
          <p:spPr bwMode="auto">
            <a:xfrm flipV="1">
              <a:off x="4533900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5" name="Rectangle 24"/>
            <p:cNvSpPr>
              <a:spLocks noChangeArrowheads="1"/>
            </p:cNvSpPr>
            <p:nvPr/>
          </p:nvSpPr>
          <p:spPr bwMode="auto">
            <a:xfrm>
              <a:off x="4514850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500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6356" name="Line 25"/>
            <p:cNvSpPr>
              <a:spLocks noChangeShapeType="1"/>
            </p:cNvSpPr>
            <p:nvPr/>
          </p:nvSpPr>
          <p:spPr bwMode="auto">
            <a:xfrm flipV="1">
              <a:off x="4887913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7" name="Rectangle 26"/>
            <p:cNvSpPr>
              <a:spLocks noChangeArrowheads="1"/>
            </p:cNvSpPr>
            <p:nvPr/>
          </p:nvSpPr>
          <p:spPr bwMode="auto">
            <a:xfrm>
              <a:off x="4868863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600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6358" name="Line 27"/>
            <p:cNvSpPr>
              <a:spLocks noChangeShapeType="1"/>
            </p:cNvSpPr>
            <p:nvPr/>
          </p:nvSpPr>
          <p:spPr bwMode="auto">
            <a:xfrm flipV="1">
              <a:off x="5234782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59" name="Rectangle 28"/>
            <p:cNvSpPr>
              <a:spLocks noChangeArrowheads="1"/>
            </p:cNvSpPr>
            <p:nvPr/>
          </p:nvSpPr>
          <p:spPr bwMode="auto">
            <a:xfrm>
              <a:off x="5222875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700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6360" name="Line 11"/>
            <p:cNvSpPr>
              <a:spLocks noChangeShapeType="1"/>
            </p:cNvSpPr>
            <p:nvPr/>
          </p:nvSpPr>
          <p:spPr bwMode="auto">
            <a:xfrm>
              <a:off x="2762251" y="3289300"/>
              <a:ext cx="24688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6361" name="Line 17"/>
            <p:cNvSpPr>
              <a:spLocks noChangeShapeType="1"/>
            </p:cNvSpPr>
            <p:nvPr/>
          </p:nvSpPr>
          <p:spPr bwMode="auto">
            <a:xfrm flipV="1">
              <a:off x="2760753" y="3280585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6343" name="Rectangle 20"/>
          <p:cNvSpPr>
            <a:spLocks noChangeArrowheads="1"/>
          </p:cNvSpPr>
          <p:nvPr/>
        </p:nvSpPr>
        <p:spPr bwMode="auto">
          <a:xfrm>
            <a:off x="3097213" y="6224588"/>
            <a:ext cx="2084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cs typeface="Times New Roman" panose="02020603050405020304" pitchFamily="18" charset="0"/>
              </a:rPr>
              <a:t>Wing Beat Frequency Hz</a:t>
            </a:r>
            <a:endParaRPr lang="en-US" altLang="en-US" sz="8800">
              <a:cs typeface="Times New Roman" panose="02020603050405020304" pitchFamily="18" charset="0"/>
            </a:endParaRPr>
          </a:p>
        </p:txBody>
      </p:sp>
      <p:pic>
        <p:nvPicPr>
          <p:cNvPr id="96344" name="Picture 221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5925" y="4694238"/>
            <a:ext cx="541338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2" name="Picture 14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7200" y="4349750"/>
            <a:ext cx="633413" cy="1114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7283" name="Picture 134" descr="http://entomology.montana.edu/historybug/images/Aedes_aegypti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4150" y="4784725"/>
            <a:ext cx="73977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4" name="Freeform 45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5" name="Freeform 46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6" name="Freeform 47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7" name="Freeform 48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8" name="Freeform 51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89" name="Freeform 52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0" name="Freeform 53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1" name="Freeform 54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2" name="Freeform 55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3" name="Freeform 58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4" name="Freeform 59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5" name="Freeform 60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6" name="Freeform 61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7" name="Freeform 64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8" name="Freeform 65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299" name="Freeform 66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0" name="Freeform 67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1" name="Freeform 68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2" name="Freeform 73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3" name="Freeform 74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4" name="Freeform 75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5" name="Freeform 76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6" name="Freeform 79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7" name="Freeform 80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8" name="Freeform 81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09" name="Freeform 82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0" name="Freeform 83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1" name="Freeform 91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2" name="Freeform 92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3" name="Freeform 93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4" name="Freeform 94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5" name="Freeform 97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6" name="Freeform 98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7" name="Freeform 99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8" name="Freeform 100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19" name="Freeform 101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0" name="Freeform 111"/>
          <p:cNvSpPr>
            <a:spLocks/>
          </p:cNvSpPr>
          <p:nvPr/>
        </p:nvSpPr>
        <p:spPr bwMode="auto">
          <a:xfrm>
            <a:off x="4537075" y="5867400"/>
            <a:ext cx="766763" cy="130175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1" name="Freeform 112"/>
          <p:cNvSpPr>
            <a:spLocks/>
          </p:cNvSpPr>
          <p:nvPr/>
        </p:nvSpPr>
        <p:spPr bwMode="auto">
          <a:xfrm>
            <a:off x="5303838" y="5437188"/>
            <a:ext cx="742950" cy="430212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2" name="Freeform 113"/>
          <p:cNvSpPr>
            <a:spLocks/>
          </p:cNvSpPr>
          <p:nvPr/>
        </p:nvSpPr>
        <p:spPr bwMode="auto">
          <a:xfrm>
            <a:off x="6046788" y="5494338"/>
            <a:ext cx="733425" cy="485775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3" name="Freeform 114"/>
          <p:cNvSpPr>
            <a:spLocks/>
          </p:cNvSpPr>
          <p:nvPr/>
        </p:nvSpPr>
        <p:spPr bwMode="auto">
          <a:xfrm>
            <a:off x="6780213" y="5980113"/>
            <a:ext cx="458787" cy="17462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4" name="Freeform 117"/>
          <p:cNvSpPr>
            <a:spLocks/>
          </p:cNvSpPr>
          <p:nvPr/>
        </p:nvSpPr>
        <p:spPr bwMode="auto">
          <a:xfrm>
            <a:off x="5546725" y="5997575"/>
            <a:ext cx="50800" cy="6350"/>
          </a:xfrm>
          <a:custGeom>
            <a:avLst/>
            <a:gdLst>
              <a:gd name="T0" fmla="*/ 0 w 10"/>
              <a:gd name="T1" fmla="*/ 0 h 5661"/>
              <a:gd name="T2" fmla="*/ 2147483646 w 10"/>
              <a:gd name="T3" fmla="*/ 0 h 5661"/>
              <a:gd name="T4" fmla="*/ 2147483646 w 10"/>
              <a:gd name="T5" fmla="*/ 0 h 5661"/>
              <a:gd name="T6" fmla="*/ 2147483646 w 10"/>
              <a:gd name="T7" fmla="*/ 0 h 5661"/>
              <a:gd name="T8" fmla="*/ 2147483646 w 10"/>
              <a:gd name="T9" fmla="*/ 0 h 5661"/>
              <a:gd name="T10" fmla="*/ 2147483646 w 10"/>
              <a:gd name="T11" fmla="*/ 0 h 5661"/>
              <a:gd name="T12" fmla="*/ 2147483646 w 10"/>
              <a:gd name="T13" fmla="*/ 0 h 5661"/>
              <a:gd name="T14" fmla="*/ 2147483646 w 10"/>
              <a:gd name="T15" fmla="*/ 0 h 5661"/>
              <a:gd name="T16" fmla="*/ 2147483646 w 10"/>
              <a:gd name="T17" fmla="*/ 0 h 566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5661"/>
              <a:gd name="T29" fmla="*/ 10 w 10"/>
              <a:gd name="T30" fmla="*/ 5661 h 566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5661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5" name="Freeform 118"/>
          <p:cNvSpPr>
            <a:spLocks/>
          </p:cNvSpPr>
          <p:nvPr/>
        </p:nvSpPr>
        <p:spPr bwMode="auto">
          <a:xfrm>
            <a:off x="4986338" y="5980113"/>
            <a:ext cx="768350" cy="17462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6" name="Freeform 119"/>
          <p:cNvSpPr>
            <a:spLocks/>
          </p:cNvSpPr>
          <p:nvPr/>
        </p:nvSpPr>
        <p:spPr bwMode="auto">
          <a:xfrm>
            <a:off x="5754688" y="5719763"/>
            <a:ext cx="773112" cy="260350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7" name="Freeform 120"/>
          <p:cNvSpPr>
            <a:spLocks/>
          </p:cNvSpPr>
          <p:nvPr/>
        </p:nvSpPr>
        <p:spPr bwMode="auto">
          <a:xfrm>
            <a:off x="6527800" y="5607050"/>
            <a:ext cx="766763" cy="112713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7328" name="Freeform 121"/>
          <p:cNvSpPr>
            <a:spLocks/>
          </p:cNvSpPr>
          <p:nvPr/>
        </p:nvSpPr>
        <p:spPr bwMode="auto">
          <a:xfrm>
            <a:off x="7294563" y="5708650"/>
            <a:ext cx="768350" cy="266700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97329" name="Group 137"/>
          <p:cNvGrpSpPr>
            <a:grpSpLocks/>
          </p:cNvGrpSpPr>
          <p:nvPr/>
        </p:nvGrpSpPr>
        <p:grpSpPr bwMode="auto">
          <a:xfrm>
            <a:off x="515938" y="5957888"/>
            <a:ext cx="8080375" cy="234950"/>
            <a:chOff x="2755900" y="3278188"/>
            <a:chExt cx="2539515" cy="66076"/>
          </a:xfrm>
        </p:grpSpPr>
        <p:sp>
          <p:nvSpPr>
            <p:cNvPr id="97333" name="Rectangle 14"/>
            <p:cNvSpPr>
              <a:spLocks noChangeArrowheads="1"/>
            </p:cNvSpPr>
            <p:nvPr/>
          </p:nvSpPr>
          <p:spPr bwMode="auto">
            <a:xfrm>
              <a:off x="2755900" y="3292462"/>
              <a:ext cx="2418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7334" name="Line 15"/>
            <p:cNvSpPr>
              <a:spLocks noChangeShapeType="1"/>
            </p:cNvSpPr>
            <p:nvPr/>
          </p:nvSpPr>
          <p:spPr bwMode="auto">
            <a:xfrm flipV="1">
              <a:off x="3116263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5" name="Rectangle 16"/>
            <p:cNvSpPr>
              <a:spLocks noChangeArrowheads="1"/>
            </p:cNvSpPr>
            <p:nvPr/>
          </p:nvSpPr>
          <p:spPr bwMode="auto">
            <a:xfrm>
              <a:off x="3097213" y="3292467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100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7336" name="Line 17"/>
            <p:cNvSpPr>
              <a:spLocks noChangeShapeType="1"/>
            </p:cNvSpPr>
            <p:nvPr/>
          </p:nvSpPr>
          <p:spPr bwMode="auto">
            <a:xfrm flipV="1">
              <a:off x="3470275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7" name="Rectangle 18"/>
            <p:cNvSpPr>
              <a:spLocks noChangeArrowheads="1"/>
            </p:cNvSpPr>
            <p:nvPr/>
          </p:nvSpPr>
          <p:spPr bwMode="auto">
            <a:xfrm>
              <a:off x="3451225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200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7338" name="Line 19"/>
            <p:cNvSpPr>
              <a:spLocks noChangeShapeType="1"/>
            </p:cNvSpPr>
            <p:nvPr/>
          </p:nvSpPr>
          <p:spPr bwMode="auto">
            <a:xfrm flipV="1">
              <a:off x="3825875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39" name="Rectangle 20"/>
            <p:cNvSpPr>
              <a:spLocks noChangeArrowheads="1"/>
            </p:cNvSpPr>
            <p:nvPr/>
          </p:nvSpPr>
          <p:spPr bwMode="auto">
            <a:xfrm>
              <a:off x="3806825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300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7340" name="Line 21"/>
            <p:cNvSpPr>
              <a:spLocks noChangeShapeType="1"/>
            </p:cNvSpPr>
            <p:nvPr/>
          </p:nvSpPr>
          <p:spPr bwMode="auto">
            <a:xfrm flipV="1">
              <a:off x="4179888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1" name="Rectangle 22"/>
            <p:cNvSpPr>
              <a:spLocks noChangeArrowheads="1"/>
            </p:cNvSpPr>
            <p:nvPr/>
          </p:nvSpPr>
          <p:spPr bwMode="auto">
            <a:xfrm>
              <a:off x="4160838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400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7342" name="Line 23"/>
            <p:cNvSpPr>
              <a:spLocks noChangeShapeType="1"/>
            </p:cNvSpPr>
            <p:nvPr/>
          </p:nvSpPr>
          <p:spPr bwMode="auto">
            <a:xfrm flipV="1">
              <a:off x="4533900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3" name="Rectangle 24"/>
            <p:cNvSpPr>
              <a:spLocks noChangeArrowheads="1"/>
            </p:cNvSpPr>
            <p:nvPr/>
          </p:nvSpPr>
          <p:spPr bwMode="auto">
            <a:xfrm>
              <a:off x="4514850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500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7344" name="Line 25"/>
            <p:cNvSpPr>
              <a:spLocks noChangeShapeType="1"/>
            </p:cNvSpPr>
            <p:nvPr/>
          </p:nvSpPr>
          <p:spPr bwMode="auto">
            <a:xfrm flipV="1">
              <a:off x="4887913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5" name="Rectangle 26"/>
            <p:cNvSpPr>
              <a:spLocks noChangeArrowheads="1"/>
            </p:cNvSpPr>
            <p:nvPr/>
          </p:nvSpPr>
          <p:spPr bwMode="auto">
            <a:xfrm>
              <a:off x="4868863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600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7346" name="Line 27"/>
            <p:cNvSpPr>
              <a:spLocks noChangeShapeType="1"/>
            </p:cNvSpPr>
            <p:nvPr/>
          </p:nvSpPr>
          <p:spPr bwMode="auto">
            <a:xfrm flipV="1">
              <a:off x="5234782" y="3278188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7" name="Rectangle 28"/>
            <p:cNvSpPr>
              <a:spLocks noChangeArrowheads="1"/>
            </p:cNvSpPr>
            <p:nvPr/>
          </p:nvSpPr>
          <p:spPr bwMode="auto">
            <a:xfrm>
              <a:off x="5222875" y="3292464"/>
              <a:ext cx="72540" cy="5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200">
                  <a:solidFill>
                    <a:srgbClr val="000000"/>
                  </a:solidFill>
                  <a:cs typeface="Times New Roman" panose="02020603050405020304" pitchFamily="18" charset="0"/>
                </a:rPr>
                <a:t>700</a:t>
              </a:r>
              <a:endParaRPr lang="en-US" altLang="en-US" sz="7200">
                <a:cs typeface="Times New Roman" panose="02020603050405020304" pitchFamily="18" charset="0"/>
              </a:endParaRPr>
            </a:p>
          </p:txBody>
        </p:sp>
        <p:sp>
          <p:nvSpPr>
            <p:cNvPr id="97348" name="Line 11"/>
            <p:cNvSpPr>
              <a:spLocks noChangeShapeType="1"/>
            </p:cNvSpPr>
            <p:nvPr/>
          </p:nvSpPr>
          <p:spPr bwMode="auto">
            <a:xfrm>
              <a:off x="2762251" y="3289300"/>
              <a:ext cx="2468880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349" name="Line 17"/>
            <p:cNvSpPr>
              <a:spLocks noChangeShapeType="1"/>
            </p:cNvSpPr>
            <p:nvPr/>
          </p:nvSpPr>
          <p:spPr bwMode="auto">
            <a:xfrm flipV="1">
              <a:off x="2760753" y="3280585"/>
              <a:ext cx="1588" cy="1111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7330" name="Rectangle 20"/>
          <p:cNvSpPr>
            <a:spLocks noChangeArrowheads="1"/>
          </p:cNvSpPr>
          <p:nvPr/>
        </p:nvSpPr>
        <p:spPr bwMode="auto">
          <a:xfrm>
            <a:off x="3097213" y="6224588"/>
            <a:ext cx="2084387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000000"/>
                </a:solidFill>
                <a:cs typeface="Times New Roman" panose="02020603050405020304" pitchFamily="18" charset="0"/>
              </a:rPr>
              <a:t>Wing Beat Frequency Hz</a:t>
            </a:r>
            <a:endParaRPr lang="en-US" altLang="en-US" sz="8800">
              <a:cs typeface="Times New Roman" panose="02020603050405020304" pitchFamily="18" charset="0"/>
            </a:endParaRPr>
          </a:p>
        </p:txBody>
      </p:sp>
      <p:sp>
        <p:nvSpPr>
          <p:cNvPr id="97331" name="Rectangle 67"/>
          <p:cNvSpPr>
            <a:spLocks noChangeArrowheads="1"/>
          </p:cNvSpPr>
          <p:nvPr/>
        </p:nvSpPr>
        <p:spPr bwMode="auto">
          <a:xfrm>
            <a:off x="4500563" y="188913"/>
            <a:ext cx="4319587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The yellow fever mosquito (</a:t>
            </a:r>
            <a:r>
              <a:rPr lang="en-US" altLang="en-US" sz="2400" b="1">
                <a:solidFill>
                  <a:srgbClr val="FF33CC"/>
                </a:solidFill>
              </a:rPr>
              <a:t>Aedes aegypti</a:t>
            </a:r>
            <a:r>
              <a:rPr lang="en-US" altLang="en-US" sz="2400"/>
              <a:t>) is a mosquito that can spread dengue fever, chikungunya, and yellow fever viruses</a:t>
            </a:r>
          </a:p>
        </p:txBody>
      </p:sp>
      <p:sp>
        <p:nvSpPr>
          <p:cNvPr id="97332" name="Rectangle 68"/>
          <p:cNvSpPr>
            <a:spLocks noChangeArrowheads="1"/>
          </p:cNvSpPr>
          <p:nvPr/>
        </p:nvSpPr>
        <p:spPr bwMode="auto">
          <a:xfrm>
            <a:off x="323850" y="188913"/>
            <a:ext cx="345598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</a:rPr>
              <a:t>Anopheles stephensi</a:t>
            </a:r>
            <a:r>
              <a:rPr lang="en-US" altLang="en-US" sz="2400"/>
              <a:t> is a primary mosquito vector of malaria.</a:t>
            </a:r>
          </a:p>
        </p:txBody>
      </p:sp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Freeform 45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7" name="Freeform 46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8" name="Freeform 47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09" name="Freeform 48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Freeform 51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1" name="Freeform 52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2" name="Freeform 53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3" name="Freeform 54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Freeform 55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Freeform 58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6" name="Freeform 59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7" name="Freeform 60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8" name="Freeform 61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9" name="Freeform 64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0" name="Freeform 65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1" name="Freeform 66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2" name="Freeform 67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3" name="Freeform 68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4" name="Freeform 73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5" name="Freeform 74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6" name="Freeform 75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7" name="Freeform 76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8" name="Freeform 79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29" name="Freeform 80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0" name="Freeform 81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1" name="Freeform 82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2" name="Freeform 83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3" name="Freeform 91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4" name="Freeform 92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5" name="Freeform 93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6" name="Freeform 94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7" name="Freeform 97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8" name="Freeform 98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39" name="Freeform 99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0" name="Freeform 100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1" name="Freeform 101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2" name="Freeform 111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3" name="Freeform 112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4" name="Freeform 113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5" name="Freeform 114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6" name="Freeform 117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7" name="Freeform 118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8" name="Freeform 119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49" name="Freeform 120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50" name="Freeform 121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51" name="Line 21"/>
          <p:cNvSpPr>
            <a:spLocks noChangeShapeType="1"/>
          </p:cNvSpPr>
          <p:nvPr/>
        </p:nvSpPr>
        <p:spPr bwMode="auto">
          <a:xfrm flipV="1">
            <a:off x="1682750" y="3076575"/>
            <a:ext cx="9525" cy="777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52" name="Rectangle 22"/>
          <p:cNvSpPr>
            <a:spLocks noChangeArrowheads="1"/>
          </p:cNvSpPr>
          <p:nvPr/>
        </p:nvSpPr>
        <p:spPr bwMode="auto">
          <a:xfrm>
            <a:off x="1563688" y="3175000"/>
            <a:ext cx="4476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8353" name="Line 23"/>
          <p:cNvSpPr>
            <a:spLocks noChangeShapeType="1"/>
          </p:cNvSpPr>
          <p:nvPr/>
        </p:nvSpPr>
        <p:spPr bwMode="auto">
          <a:xfrm flipV="1">
            <a:off x="3867150" y="3076575"/>
            <a:ext cx="9525" cy="777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54" name="Rectangle 24"/>
          <p:cNvSpPr>
            <a:spLocks noChangeArrowheads="1"/>
          </p:cNvSpPr>
          <p:nvPr/>
        </p:nvSpPr>
        <p:spPr bwMode="auto">
          <a:xfrm>
            <a:off x="3749675" y="3175000"/>
            <a:ext cx="4476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8355" name="Line 25"/>
          <p:cNvSpPr>
            <a:spLocks noChangeShapeType="1"/>
          </p:cNvSpPr>
          <p:nvPr/>
        </p:nvSpPr>
        <p:spPr bwMode="auto">
          <a:xfrm flipV="1">
            <a:off x="6051550" y="3076575"/>
            <a:ext cx="9525" cy="777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56" name="Rectangle 26"/>
          <p:cNvSpPr>
            <a:spLocks noChangeArrowheads="1"/>
          </p:cNvSpPr>
          <p:nvPr/>
        </p:nvSpPr>
        <p:spPr bwMode="auto">
          <a:xfrm>
            <a:off x="5934075" y="3175000"/>
            <a:ext cx="4476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8357" name="Line 27"/>
          <p:cNvSpPr>
            <a:spLocks noChangeShapeType="1"/>
          </p:cNvSpPr>
          <p:nvPr/>
        </p:nvSpPr>
        <p:spPr bwMode="auto">
          <a:xfrm flipV="1">
            <a:off x="8191500" y="3076575"/>
            <a:ext cx="9525" cy="777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58" name="Rectangle 28"/>
          <p:cNvSpPr>
            <a:spLocks noChangeArrowheads="1"/>
          </p:cNvSpPr>
          <p:nvPr/>
        </p:nvSpPr>
        <p:spPr bwMode="auto">
          <a:xfrm>
            <a:off x="8118475" y="3175000"/>
            <a:ext cx="4476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8359" name="Line 11"/>
          <p:cNvSpPr>
            <a:spLocks noChangeShapeType="1"/>
          </p:cNvSpPr>
          <p:nvPr/>
        </p:nvSpPr>
        <p:spPr bwMode="auto">
          <a:xfrm>
            <a:off x="428625" y="3154363"/>
            <a:ext cx="774065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60" name="Rectangle 68"/>
          <p:cNvSpPr>
            <a:spLocks noChangeArrowheads="1"/>
          </p:cNvSpPr>
          <p:nvPr/>
        </p:nvSpPr>
        <p:spPr bwMode="auto">
          <a:xfrm>
            <a:off x="200025" y="3370263"/>
            <a:ext cx="457200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fr-FR" altLang="en-US" sz="2400" i="1"/>
              <a:t>Anopheles stephensi</a:t>
            </a:r>
            <a:r>
              <a:rPr lang="fr-FR" altLang="en-US" sz="2400"/>
              <a:t>: </a:t>
            </a:r>
            <a:r>
              <a:rPr lang="fr-FR" altLang="en-US" sz="1400"/>
              <a:t>Female </a:t>
            </a:r>
            <a:endParaRPr lang="fr-FR" altLang="en-US" sz="240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fr-FR" altLang="en-US" sz="2400"/>
              <a:t>mean =475, Std = 30</a:t>
            </a:r>
          </a:p>
        </p:txBody>
      </p:sp>
      <p:sp>
        <p:nvSpPr>
          <p:cNvPr id="98361" name="Rectangle 69"/>
          <p:cNvSpPr>
            <a:spLocks noChangeArrowheads="1"/>
          </p:cNvSpPr>
          <p:nvPr/>
        </p:nvSpPr>
        <p:spPr bwMode="auto">
          <a:xfrm>
            <a:off x="5267325" y="3341688"/>
            <a:ext cx="37433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fr-FR" altLang="en-US" sz="2400" i="1"/>
              <a:t>Aedes aegyptii </a:t>
            </a:r>
            <a:r>
              <a:rPr lang="fr-FR" altLang="en-US" sz="2400"/>
              <a:t>: </a:t>
            </a:r>
            <a:r>
              <a:rPr lang="fr-FR" altLang="en-US" sz="1400"/>
              <a:t>Female</a:t>
            </a:r>
            <a:r>
              <a:rPr lang="fr-FR" altLang="en-US" sz="2400"/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fr-FR" altLang="en-US" sz="2400"/>
              <a:t>mean =567, Std = 43</a:t>
            </a:r>
          </a:p>
        </p:txBody>
      </p:sp>
      <p:pic>
        <p:nvPicPr>
          <p:cNvPr id="9836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124075" cy="253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8363" name="Picture 4" descr="http://www.dominicacentral.com/wp-content/uploads/2010/08/Aedes_aegypti_during_blood_meal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9625" y="0"/>
            <a:ext cx="3254375" cy="215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64" name="Rectangle 72"/>
          <p:cNvSpPr>
            <a:spLocks noChangeArrowheads="1"/>
          </p:cNvSpPr>
          <p:nvPr/>
        </p:nvSpPr>
        <p:spPr bwMode="auto">
          <a:xfrm>
            <a:off x="3943350" y="3941763"/>
            <a:ext cx="6477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517</a:t>
            </a:r>
          </a:p>
        </p:txBody>
      </p:sp>
      <p:cxnSp>
        <p:nvCxnSpPr>
          <p:cNvPr id="98365" name="Straight Connector 74"/>
          <p:cNvCxnSpPr>
            <a:cxnSpLocks noChangeShapeType="1"/>
          </p:cNvCxnSpPr>
          <p:nvPr/>
        </p:nvCxnSpPr>
        <p:spPr bwMode="auto">
          <a:xfrm rot="5400000">
            <a:off x="3619500" y="3314700"/>
            <a:ext cx="1257300" cy="0"/>
          </a:xfrm>
          <a:prstGeom prst="line">
            <a:avLst/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8366" name="Rectangle 6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pic>
        <p:nvPicPr>
          <p:cNvPr id="98367" name="Picture 6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925" y="5957888"/>
            <a:ext cx="16438563" cy="900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68" name="TextBox 65"/>
          <p:cNvSpPr txBox="1">
            <a:spLocks noChangeArrowheads="1"/>
          </p:cNvSpPr>
          <p:nvPr/>
        </p:nvSpPr>
        <p:spPr bwMode="auto">
          <a:xfrm>
            <a:off x="382588" y="5305425"/>
            <a:ext cx="78359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If I see an insect with a wingbeat frequency of 500, what is it?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" name="Picture 5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6">
                <a:shade val="45000"/>
                <a:satMod val="135000"/>
              </a:schemeClr>
              <a:prstClr val="white"/>
            </a:duotone>
            <a:lum bright="-21000" contrast="100000"/>
          </a:blip>
          <a:srcRect l="4628" b="3605"/>
          <a:stretch>
            <a:fillRect/>
          </a:stretch>
        </p:blipFill>
        <p:spPr bwMode="auto">
          <a:xfrm flipH="1">
            <a:off x="2609850" y="2667000"/>
            <a:ext cx="1638300" cy="485775"/>
          </a:xfrm>
          <a:prstGeom prst="rect">
            <a:avLst/>
          </a:prstGeom>
          <a:noFill/>
          <a:ln w="0" cap="flat" cmpd="sng">
            <a:noFill/>
            <a:prstDash val="solid"/>
            <a:miter lim="800000"/>
            <a:headEnd type="none" w="med" len="med"/>
            <a:tailEnd type="none" w="med" len="med"/>
          </a:ln>
        </p:spPr>
      </p:pic>
      <p:pic>
        <p:nvPicPr>
          <p:cNvPr id="99331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8" b="3606"/>
          <a:stretch>
            <a:fillRect/>
          </a:stretch>
        </p:blipFill>
        <p:spPr bwMode="auto">
          <a:xfrm>
            <a:off x="4248150" y="2676525"/>
            <a:ext cx="1057275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2" name="Freeform 45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3" name="Freeform 46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4" name="Freeform 47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5" name="Freeform 48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6" name="Freeform 51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7" name="Freeform 52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8" name="Freeform 53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39" name="Freeform 54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0" name="Freeform 55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1" name="Freeform 58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2" name="Freeform 59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3" name="Freeform 60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4" name="Freeform 61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5" name="Freeform 64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6" name="Freeform 65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7" name="Freeform 66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8" name="Freeform 67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49" name="Freeform 68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0" name="Freeform 73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1" name="Freeform 74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2" name="Freeform 75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3" name="Freeform 76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4" name="Freeform 79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5" name="Freeform 80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6" name="Freeform 81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7" name="Freeform 82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8" name="Freeform 83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59" name="Freeform 91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0" name="Freeform 92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1" name="Freeform 93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2" name="Freeform 94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635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3" name="Freeform 97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4" name="Freeform 98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5" name="Freeform 99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6" name="Freeform 100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7" name="Freeform 101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635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8" name="Freeform 111"/>
          <p:cNvSpPr>
            <a:spLocks/>
          </p:cNvSpPr>
          <p:nvPr/>
        </p:nvSpPr>
        <p:spPr bwMode="auto">
          <a:xfrm>
            <a:off x="692150" y="2901950"/>
            <a:ext cx="1489075" cy="252413"/>
          </a:xfrm>
          <a:custGeom>
            <a:avLst/>
            <a:gdLst>
              <a:gd name="T0" fmla="*/ 2147483646 w 152"/>
              <a:gd name="T1" fmla="*/ 2147483646 h 23"/>
              <a:gd name="T2" fmla="*/ 2147483646 w 152"/>
              <a:gd name="T3" fmla="*/ 2147483646 h 23"/>
              <a:gd name="T4" fmla="*/ 2147483646 w 152"/>
              <a:gd name="T5" fmla="*/ 2147483646 h 23"/>
              <a:gd name="T6" fmla="*/ 2147483646 w 152"/>
              <a:gd name="T7" fmla="*/ 2147483646 h 23"/>
              <a:gd name="T8" fmla="*/ 2147483646 w 152"/>
              <a:gd name="T9" fmla="*/ 2147483646 h 23"/>
              <a:gd name="T10" fmla="*/ 2147483646 w 152"/>
              <a:gd name="T11" fmla="*/ 2147483646 h 23"/>
              <a:gd name="T12" fmla="*/ 2147483646 w 152"/>
              <a:gd name="T13" fmla="*/ 2147483646 h 23"/>
              <a:gd name="T14" fmla="*/ 2147483646 w 152"/>
              <a:gd name="T15" fmla="*/ 2147483646 h 23"/>
              <a:gd name="T16" fmla="*/ 2147483646 w 152"/>
              <a:gd name="T17" fmla="*/ 2147483646 h 23"/>
              <a:gd name="T18" fmla="*/ 2147483646 w 152"/>
              <a:gd name="T19" fmla="*/ 2147483646 h 23"/>
              <a:gd name="T20" fmla="*/ 2147483646 w 152"/>
              <a:gd name="T21" fmla="*/ 2147483646 h 23"/>
              <a:gd name="T22" fmla="*/ 2147483646 w 152"/>
              <a:gd name="T23" fmla="*/ 2147483646 h 23"/>
              <a:gd name="T24" fmla="*/ 2147483646 w 152"/>
              <a:gd name="T25" fmla="*/ 2147483646 h 23"/>
              <a:gd name="T26" fmla="*/ 2147483646 w 152"/>
              <a:gd name="T27" fmla="*/ 2147483646 h 23"/>
              <a:gd name="T28" fmla="*/ 2147483646 w 152"/>
              <a:gd name="T29" fmla="*/ 2147483646 h 23"/>
              <a:gd name="T30" fmla="*/ 2147483646 w 152"/>
              <a:gd name="T31" fmla="*/ 2147483646 h 23"/>
              <a:gd name="T32" fmla="*/ 2147483646 w 152"/>
              <a:gd name="T33" fmla="*/ 2147483646 h 23"/>
              <a:gd name="T34" fmla="*/ 2147483646 w 152"/>
              <a:gd name="T35" fmla="*/ 2147483646 h 23"/>
              <a:gd name="T36" fmla="*/ 2147483646 w 152"/>
              <a:gd name="T37" fmla="*/ 2147483646 h 23"/>
              <a:gd name="T38" fmla="*/ 2147483646 w 152"/>
              <a:gd name="T39" fmla="*/ 2147483646 h 23"/>
              <a:gd name="T40" fmla="*/ 2147483646 w 152"/>
              <a:gd name="T41" fmla="*/ 2147483646 h 23"/>
              <a:gd name="T42" fmla="*/ 2147483646 w 152"/>
              <a:gd name="T43" fmla="*/ 2147483646 h 23"/>
              <a:gd name="T44" fmla="*/ 2147483646 w 152"/>
              <a:gd name="T45" fmla="*/ 2147483646 h 23"/>
              <a:gd name="T46" fmla="*/ 2147483646 w 152"/>
              <a:gd name="T47" fmla="*/ 2147483646 h 23"/>
              <a:gd name="T48" fmla="*/ 2147483646 w 152"/>
              <a:gd name="T49" fmla="*/ 2147483646 h 23"/>
              <a:gd name="T50" fmla="*/ 2147483646 w 152"/>
              <a:gd name="T51" fmla="*/ 2147483646 h 23"/>
              <a:gd name="T52" fmla="*/ 2147483646 w 152"/>
              <a:gd name="T53" fmla="*/ 2147483646 h 23"/>
              <a:gd name="T54" fmla="*/ 2147483646 w 152"/>
              <a:gd name="T55" fmla="*/ 2147483646 h 23"/>
              <a:gd name="T56" fmla="*/ 2147483646 w 152"/>
              <a:gd name="T57" fmla="*/ 2147483646 h 23"/>
              <a:gd name="T58" fmla="*/ 2147483646 w 152"/>
              <a:gd name="T59" fmla="*/ 2147483646 h 23"/>
              <a:gd name="T60" fmla="*/ 2147483646 w 152"/>
              <a:gd name="T61" fmla="*/ 2147483646 h 23"/>
              <a:gd name="T62" fmla="*/ 2147483646 w 152"/>
              <a:gd name="T63" fmla="*/ 2147483646 h 23"/>
              <a:gd name="T64" fmla="*/ 2147483646 w 152"/>
              <a:gd name="T65" fmla="*/ 2147483646 h 23"/>
              <a:gd name="T66" fmla="*/ 2147483646 w 152"/>
              <a:gd name="T67" fmla="*/ 2147483646 h 23"/>
              <a:gd name="T68" fmla="*/ 2147483646 w 152"/>
              <a:gd name="T69" fmla="*/ 2147483646 h 23"/>
              <a:gd name="T70" fmla="*/ 2147483646 w 152"/>
              <a:gd name="T71" fmla="*/ 2147483646 h 23"/>
              <a:gd name="T72" fmla="*/ 2147483646 w 152"/>
              <a:gd name="T73" fmla="*/ 2147483646 h 23"/>
              <a:gd name="T74" fmla="*/ 2147483646 w 152"/>
              <a:gd name="T75" fmla="*/ 2147483646 h 23"/>
              <a:gd name="T76" fmla="*/ 2147483646 w 152"/>
              <a:gd name="T77" fmla="*/ 2147483646 h 23"/>
              <a:gd name="T78" fmla="*/ 2147483646 w 152"/>
              <a:gd name="T79" fmla="*/ 2147483646 h 23"/>
              <a:gd name="T80" fmla="*/ 2147483646 w 152"/>
              <a:gd name="T81" fmla="*/ 2147483646 h 23"/>
              <a:gd name="T82" fmla="*/ 2147483646 w 152"/>
              <a:gd name="T83" fmla="*/ 2147483646 h 2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3"/>
              <a:gd name="T128" fmla="*/ 152 w 152"/>
              <a:gd name="T129" fmla="*/ 23 h 2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3">
                <a:moveTo>
                  <a:pt x="0" y="23"/>
                </a:moveTo>
                <a:lnTo>
                  <a:pt x="1" y="23"/>
                </a:lnTo>
                <a:lnTo>
                  <a:pt x="2" y="23"/>
                </a:lnTo>
                <a:lnTo>
                  <a:pt x="4" y="23"/>
                </a:lnTo>
                <a:lnTo>
                  <a:pt x="5" y="23"/>
                </a:lnTo>
                <a:lnTo>
                  <a:pt x="6" y="23"/>
                </a:lnTo>
                <a:lnTo>
                  <a:pt x="7" y="23"/>
                </a:lnTo>
                <a:lnTo>
                  <a:pt x="8" y="23"/>
                </a:lnTo>
                <a:lnTo>
                  <a:pt x="10" y="23"/>
                </a:lnTo>
                <a:lnTo>
                  <a:pt x="11" y="23"/>
                </a:lnTo>
                <a:lnTo>
                  <a:pt x="12" y="23"/>
                </a:lnTo>
                <a:lnTo>
                  <a:pt x="13" y="23"/>
                </a:lnTo>
                <a:lnTo>
                  <a:pt x="14" y="23"/>
                </a:lnTo>
                <a:lnTo>
                  <a:pt x="16" y="23"/>
                </a:lnTo>
                <a:lnTo>
                  <a:pt x="17" y="23"/>
                </a:lnTo>
                <a:lnTo>
                  <a:pt x="18" y="23"/>
                </a:lnTo>
                <a:lnTo>
                  <a:pt x="19" y="23"/>
                </a:lnTo>
                <a:lnTo>
                  <a:pt x="20" y="23"/>
                </a:lnTo>
                <a:lnTo>
                  <a:pt x="22" y="23"/>
                </a:lnTo>
                <a:lnTo>
                  <a:pt x="23" y="23"/>
                </a:lnTo>
                <a:lnTo>
                  <a:pt x="24" y="23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29" y="23"/>
                </a:lnTo>
                <a:lnTo>
                  <a:pt x="30" y="23"/>
                </a:lnTo>
                <a:lnTo>
                  <a:pt x="31" y="23"/>
                </a:lnTo>
                <a:lnTo>
                  <a:pt x="32" y="23"/>
                </a:lnTo>
                <a:lnTo>
                  <a:pt x="34" y="23"/>
                </a:lnTo>
                <a:lnTo>
                  <a:pt x="35" y="23"/>
                </a:lnTo>
                <a:lnTo>
                  <a:pt x="36" y="23"/>
                </a:lnTo>
                <a:lnTo>
                  <a:pt x="37" y="23"/>
                </a:lnTo>
                <a:lnTo>
                  <a:pt x="38" y="23"/>
                </a:lnTo>
                <a:lnTo>
                  <a:pt x="40" y="23"/>
                </a:lnTo>
                <a:lnTo>
                  <a:pt x="41" y="23"/>
                </a:lnTo>
                <a:lnTo>
                  <a:pt x="42" y="23"/>
                </a:lnTo>
                <a:lnTo>
                  <a:pt x="43" y="23"/>
                </a:lnTo>
                <a:lnTo>
                  <a:pt x="44" y="23"/>
                </a:lnTo>
                <a:lnTo>
                  <a:pt x="46" y="23"/>
                </a:lnTo>
                <a:lnTo>
                  <a:pt x="47" y="23"/>
                </a:lnTo>
                <a:lnTo>
                  <a:pt x="48" y="23"/>
                </a:lnTo>
                <a:lnTo>
                  <a:pt x="49" y="22"/>
                </a:lnTo>
                <a:lnTo>
                  <a:pt x="50" y="22"/>
                </a:lnTo>
                <a:lnTo>
                  <a:pt x="52" y="22"/>
                </a:lnTo>
                <a:lnTo>
                  <a:pt x="53" y="22"/>
                </a:lnTo>
                <a:lnTo>
                  <a:pt x="54" y="22"/>
                </a:lnTo>
                <a:lnTo>
                  <a:pt x="55" y="22"/>
                </a:lnTo>
                <a:lnTo>
                  <a:pt x="56" y="22"/>
                </a:lnTo>
                <a:lnTo>
                  <a:pt x="58" y="22"/>
                </a:lnTo>
                <a:lnTo>
                  <a:pt x="59" y="22"/>
                </a:lnTo>
                <a:lnTo>
                  <a:pt x="60" y="22"/>
                </a:lnTo>
                <a:lnTo>
                  <a:pt x="61" y="22"/>
                </a:lnTo>
                <a:lnTo>
                  <a:pt x="62" y="22"/>
                </a:lnTo>
                <a:lnTo>
                  <a:pt x="64" y="22"/>
                </a:lnTo>
                <a:lnTo>
                  <a:pt x="65" y="22"/>
                </a:lnTo>
                <a:lnTo>
                  <a:pt x="66" y="22"/>
                </a:lnTo>
                <a:lnTo>
                  <a:pt x="67" y="22"/>
                </a:lnTo>
                <a:lnTo>
                  <a:pt x="68" y="22"/>
                </a:lnTo>
                <a:lnTo>
                  <a:pt x="70" y="22"/>
                </a:lnTo>
                <a:lnTo>
                  <a:pt x="71" y="22"/>
                </a:lnTo>
                <a:lnTo>
                  <a:pt x="72" y="22"/>
                </a:lnTo>
                <a:lnTo>
                  <a:pt x="73" y="21"/>
                </a:lnTo>
                <a:lnTo>
                  <a:pt x="74" y="21"/>
                </a:lnTo>
                <a:lnTo>
                  <a:pt x="76" y="21"/>
                </a:lnTo>
                <a:lnTo>
                  <a:pt x="77" y="21"/>
                </a:lnTo>
                <a:lnTo>
                  <a:pt x="78" y="21"/>
                </a:lnTo>
                <a:lnTo>
                  <a:pt x="79" y="21"/>
                </a:lnTo>
                <a:lnTo>
                  <a:pt x="80" y="21"/>
                </a:lnTo>
                <a:lnTo>
                  <a:pt x="82" y="21"/>
                </a:lnTo>
                <a:lnTo>
                  <a:pt x="83" y="21"/>
                </a:lnTo>
                <a:lnTo>
                  <a:pt x="84" y="21"/>
                </a:lnTo>
                <a:lnTo>
                  <a:pt x="85" y="20"/>
                </a:lnTo>
                <a:lnTo>
                  <a:pt x="86" y="20"/>
                </a:lnTo>
                <a:lnTo>
                  <a:pt x="88" y="20"/>
                </a:lnTo>
                <a:lnTo>
                  <a:pt x="89" y="20"/>
                </a:lnTo>
                <a:lnTo>
                  <a:pt x="90" y="20"/>
                </a:lnTo>
                <a:lnTo>
                  <a:pt x="91" y="20"/>
                </a:lnTo>
                <a:lnTo>
                  <a:pt x="92" y="20"/>
                </a:lnTo>
                <a:lnTo>
                  <a:pt x="94" y="20"/>
                </a:lnTo>
                <a:lnTo>
                  <a:pt x="95" y="20"/>
                </a:lnTo>
                <a:lnTo>
                  <a:pt x="96" y="20"/>
                </a:lnTo>
                <a:lnTo>
                  <a:pt x="97" y="19"/>
                </a:lnTo>
                <a:lnTo>
                  <a:pt x="98" y="19"/>
                </a:lnTo>
                <a:lnTo>
                  <a:pt x="100" y="19"/>
                </a:lnTo>
                <a:lnTo>
                  <a:pt x="101" y="19"/>
                </a:lnTo>
                <a:lnTo>
                  <a:pt x="102" y="19"/>
                </a:lnTo>
                <a:lnTo>
                  <a:pt x="103" y="18"/>
                </a:lnTo>
                <a:lnTo>
                  <a:pt x="104" y="18"/>
                </a:lnTo>
                <a:lnTo>
                  <a:pt x="106" y="18"/>
                </a:lnTo>
                <a:lnTo>
                  <a:pt x="107" y="18"/>
                </a:lnTo>
                <a:lnTo>
                  <a:pt x="108" y="17"/>
                </a:lnTo>
                <a:lnTo>
                  <a:pt x="109" y="17"/>
                </a:lnTo>
                <a:lnTo>
                  <a:pt x="110" y="17"/>
                </a:lnTo>
                <a:lnTo>
                  <a:pt x="112" y="17"/>
                </a:lnTo>
                <a:lnTo>
                  <a:pt x="113" y="16"/>
                </a:lnTo>
                <a:lnTo>
                  <a:pt x="114" y="16"/>
                </a:lnTo>
                <a:lnTo>
                  <a:pt x="115" y="16"/>
                </a:lnTo>
                <a:lnTo>
                  <a:pt x="116" y="15"/>
                </a:lnTo>
                <a:lnTo>
                  <a:pt x="118" y="15"/>
                </a:lnTo>
                <a:lnTo>
                  <a:pt x="119" y="15"/>
                </a:lnTo>
                <a:lnTo>
                  <a:pt x="120" y="14"/>
                </a:lnTo>
                <a:lnTo>
                  <a:pt x="121" y="14"/>
                </a:lnTo>
                <a:lnTo>
                  <a:pt x="122" y="14"/>
                </a:lnTo>
                <a:lnTo>
                  <a:pt x="124" y="13"/>
                </a:lnTo>
                <a:lnTo>
                  <a:pt x="125" y="13"/>
                </a:lnTo>
                <a:lnTo>
                  <a:pt x="126" y="12"/>
                </a:lnTo>
                <a:lnTo>
                  <a:pt x="127" y="12"/>
                </a:lnTo>
                <a:lnTo>
                  <a:pt x="128" y="12"/>
                </a:lnTo>
                <a:lnTo>
                  <a:pt x="130" y="11"/>
                </a:lnTo>
                <a:lnTo>
                  <a:pt x="131" y="11"/>
                </a:lnTo>
                <a:lnTo>
                  <a:pt x="132" y="10"/>
                </a:lnTo>
                <a:lnTo>
                  <a:pt x="133" y="10"/>
                </a:lnTo>
                <a:lnTo>
                  <a:pt x="134" y="9"/>
                </a:lnTo>
                <a:lnTo>
                  <a:pt x="136" y="9"/>
                </a:lnTo>
                <a:lnTo>
                  <a:pt x="137" y="8"/>
                </a:lnTo>
                <a:lnTo>
                  <a:pt x="138" y="8"/>
                </a:lnTo>
                <a:lnTo>
                  <a:pt x="139" y="7"/>
                </a:lnTo>
                <a:lnTo>
                  <a:pt x="140" y="7"/>
                </a:lnTo>
                <a:lnTo>
                  <a:pt x="143" y="6"/>
                </a:lnTo>
                <a:lnTo>
                  <a:pt x="143" y="5"/>
                </a:lnTo>
                <a:lnTo>
                  <a:pt x="144" y="5"/>
                </a:lnTo>
                <a:lnTo>
                  <a:pt x="145" y="4"/>
                </a:lnTo>
                <a:lnTo>
                  <a:pt x="148" y="3"/>
                </a:lnTo>
                <a:lnTo>
                  <a:pt x="149" y="2"/>
                </a:lnTo>
                <a:lnTo>
                  <a:pt x="151" y="1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69" name="Freeform 112"/>
          <p:cNvSpPr>
            <a:spLocks/>
          </p:cNvSpPr>
          <p:nvPr/>
        </p:nvSpPr>
        <p:spPr bwMode="auto">
          <a:xfrm>
            <a:off x="2181225" y="2066925"/>
            <a:ext cx="1441450" cy="835025"/>
          </a:xfrm>
          <a:custGeom>
            <a:avLst/>
            <a:gdLst>
              <a:gd name="T0" fmla="*/ 2147483646 w 147"/>
              <a:gd name="T1" fmla="*/ 2147483646 h 76"/>
              <a:gd name="T2" fmla="*/ 2147483646 w 147"/>
              <a:gd name="T3" fmla="*/ 2147483646 h 76"/>
              <a:gd name="T4" fmla="*/ 2147483646 w 147"/>
              <a:gd name="T5" fmla="*/ 2147483646 h 76"/>
              <a:gd name="T6" fmla="*/ 2147483646 w 147"/>
              <a:gd name="T7" fmla="*/ 2147483646 h 76"/>
              <a:gd name="T8" fmla="*/ 2147483646 w 147"/>
              <a:gd name="T9" fmla="*/ 2147483646 h 76"/>
              <a:gd name="T10" fmla="*/ 2147483646 w 147"/>
              <a:gd name="T11" fmla="*/ 2147483646 h 76"/>
              <a:gd name="T12" fmla="*/ 2147483646 w 147"/>
              <a:gd name="T13" fmla="*/ 2147483646 h 76"/>
              <a:gd name="T14" fmla="*/ 2147483646 w 147"/>
              <a:gd name="T15" fmla="*/ 2147483646 h 76"/>
              <a:gd name="T16" fmla="*/ 2147483646 w 147"/>
              <a:gd name="T17" fmla="*/ 2147483646 h 76"/>
              <a:gd name="T18" fmla="*/ 2147483646 w 147"/>
              <a:gd name="T19" fmla="*/ 2147483646 h 76"/>
              <a:gd name="T20" fmla="*/ 2147483646 w 147"/>
              <a:gd name="T21" fmla="*/ 2147483646 h 76"/>
              <a:gd name="T22" fmla="*/ 2147483646 w 147"/>
              <a:gd name="T23" fmla="*/ 2147483646 h 76"/>
              <a:gd name="T24" fmla="*/ 2147483646 w 147"/>
              <a:gd name="T25" fmla="*/ 2147483646 h 76"/>
              <a:gd name="T26" fmla="*/ 2147483646 w 147"/>
              <a:gd name="T27" fmla="*/ 2147483646 h 76"/>
              <a:gd name="T28" fmla="*/ 2147483646 w 147"/>
              <a:gd name="T29" fmla="*/ 2147483646 h 76"/>
              <a:gd name="T30" fmla="*/ 2147483646 w 147"/>
              <a:gd name="T31" fmla="*/ 2147483646 h 76"/>
              <a:gd name="T32" fmla="*/ 2147483646 w 147"/>
              <a:gd name="T33" fmla="*/ 2147483646 h 76"/>
              <a:gd name="T34" fmla="*/ 2147483646 w 147"/>
              <a:gd name="T35" fmla="*/ 2147483646 h 76"/>
              <a:gd name="T36" fmla="*/ 2147483646 w 147"/>
              <a:gd name="T37" fmla="*/ 2147483646 h 76"/>
              <a:gd name="T38" fmla="*/ 2147483646 w 147"/>
              <a:gd name="T39" fmla="*/ 2147483646 h 76"/>
              <a:gd name="T40" fmla="*/ 2147483646 w 147"/>
              <a:gd name="T41" fmla="*/ 2147483646 h 76"/>
              <a:gd name="T42" fmla="*/ 2147483646 w 147"/>
              <a:gd name="T43" fmla="*/ 2147483646 h 76"/>
              <a:gd name="T44" fmla="*/ 2147483646 w 147"/>
              <a:gd name="T45" fmla="*/ 2147483646 h 76"/>
              <a:gd name="T46" fmla="*/ 2147483646 w 147"/>
              <a:gd name="T47" fmla="*/ 2147483646 h 76"/>
              <a:gd name="T48" fmla="*/ 2147483646 w 147"/>
              <a:gd name="T49" fmla="*/ 2147483646 h 76"/>
              <a:gd name="T50" fmla="*/ 2147483646 w 147"/>
              <a:gd name="T51" fmla="*/ 2147483646 h 76"/>
              <a:gd name="T52" fmla="*/ 2147483646 w 147"/>
              <a:gd name="T53" fmla="*/ 2147483646 h 76"/>
              <a:gd name="T54" fmla="*/ 2147483646 w 147"/>
              <a:gd name="T55" fmla="*/ 2147483646 h 76"/>
              <a:gd name="T56" fmla="*/ 2147483646 w 147"/>
              <a:gd name="T57" fmla="*/ 2147483646 h 76"/>
              <a:gd name="T58" fmla="*/ 2147483646 w 147"/>
              <a:gd name="T59" fmla="*/ 2147483646 h 76"/>
              <a:gd name="T60" fmla="*/ 2147483646 w 147"/>
              <a:gd name="T61" fmla="*/ 2147483646 h 76"/>
              <a:gd name="T62" fmla="*/ 2147483646 w 147"/>
              <a:gd name="T63" fmla="*/ 2147483646 h 76"/>
              <a:gd name="T64" fmla="*/ 2147483646 w 147"/>
              <a:gd name="T65" fmla="*/ 0 h 76"/>
              <a:gd name="T66" fmla="*/ 2147483646 w 147"/>
              <a:gd name="T67" fmla="*/ 0 h 76"/>
              <a:gd name="T68" fmla="*/ 2147483646 w 147"/>
              <a:gd name="T69" fmla="*/ 0 h 76"/>
              <a:gd name="T70" fmla="*/ 2147483646 w 147"/>
              <a:gd name="T71" fmla="*/ 0 h 76"/>
              <a:gd name="T72" fmla="*/ 2147483646 w 147"/>
              <a:gd name="T73" fmla="*/ 2147483646 h 76"/>
              <a:gd name="T74" fmla="*/ 2147483646 w 147"/>
              <a:gd name="T75" fmla="*/ 2147483646 h 76"/>
              <a:gd name="T76" fmla="*/ 2147483646 w 147"/>
              <a:gd name="T77" fmla="*/ 2147483646 h 76"/>
              <a:gd name="T78" fmla="*/ 2147483646 w 147"/>
              <a:gd name="T79" fmla="*/ 2147483646 h 76"/>
              <a:gd name="T80" fmla="*/ 2147483646 w 147"/>
              <a:gd name="T81" fmla="*/ 2147483646 h 76"/>
              <a:gd name="T82" fmla="*/ 2147483646 w 147"/>
              <a:gd name="T83" fmla="*/ 2147483646 h 7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7"/>
              <a:gd name="T127" fmla="*/ 0 h 76"/>
              <a:gd name="T128" fmla="*/ 147 w 147"/>
              <a:gd name="T129" fmla="*/ 76 h 7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7" h="76">
                <a:moveTo>
                  <a:pt x="0" y="76"/>
                </a:moveTo>
                <a:lnTo>
                  <a:pt x="3" y="75"/>
                </a:lnTo>
                <a:lnTo>
                  <a:pt x="5" y="74"/>
                </a:lnTo>
                <a:lnTo>
                  <a:pt x="8" y="73"/>
                </a:lnTo>
                <a:lnTo>
                  <a:pt x="8" y="72"/>
                </a:lnTo>
                <a:lnTo>
                  <a:pt x="9" y="71"/>
                </a:lnTo>
                <a:lnTo>
                  <a:pt x="11" y="70"/>
                </a:lnTo>
                <a:lnTo>
                  <a:pt x="11" y="69"/>
                </a:lnTo>
                <a:lnTo>
                  <a:pt x="12" y="69"/>
                </a:lnTo>
                <a:lnTo>
                  <a:pt x="15" y="68"/>
                </a:lnTo>
                <a:lnTo>
                  <a:pt x="15" y="67"/>
                </a:lnTo>
                <a:lnTo>
                  <a:pt x="17" y="66"/>
                </a:lnTo>
                <a:lnTo>
                  <a:pt x="17" y="65"/>
                </a:lnTo>
                <a:lnTo>
                  <a:pt x="20" y="64"/>
                </a:lnTo>
                <a:lnTo>
                  <a:pt x="20" y="63"/>
                </a:lnTo>
                <a:lnTo>
                  <a:pt x="22" y="62"/>
                </a:lnTo>
                <a:lnTo>
                  <a:pt x="22" y="61"/>
                </a:lnTo>
                <a:lnTo>
                  <a:pt x="24" y="60"/>
                </a:lnTo>
                <a:lnTo>
                  <a:pt x="24" y="59"/>
                </a:lnTo>
                <a:lnTo>
                  <a:pt x="27" y="58"/>
                </a:lnTo>
                <a:lnTo>
                  <a:pt x="27" y="57"/>
                </a:lnTo>
                <a:lnTo>
                  <a:pt x="29" y="56"/>
                </a:lnTo>
                <a:lnTo>
                  <a:pt x="29" y="55"/>
                </a:lnTo>
                <a:lnTo>
                  <a:pt x="32" y="54"/>
                </a:lnTo>
                <a:lnTo>
                  <a:pt x="34" y="53"/>
                </a:lnTo>
                <a:lnTo>
                  <a:pt x="34" y="52"/>
                </a:lnTo>
                <a:lnTo>
                  <a:pt x="36" y="51"/>
                </a:lnTo>
                <a:lnTo>
                  <a:pt x="36" y="50"/>
                </a:lnTo>
                <a:lnTo>
                  <a:pt x="38" y="49"/>
                </a:lnTo>
                <a:lnTo>
                  <a:pt x="38" y="48"/>
                </a:lnTo>
                <a:lnTo>
                  <a:pt x="40" y="47"/>
                </a:lnTo>
                <a:lnTo>
                  <a:pt x="40" y="46"/>
                </a:lnTo>
                <a:lnTo>
                  <a:pt x="42" y="45"/>
                </a:lnTo>
                <a:lnTo>
                  <a:pt x="42" y="44"/>
                </a:lnTo>
                <a:lnTo>
                  <a:pt x="44" y="44"/>
                </a:lnTo>
                <a:lnTo>
                  <a:pt x="44" y="43"/>
                </a:lnTo>
                <a:lnTo>
                  <a:pt x="45" y="43"/>
                </a:lnTo>
                <a:lnTo>
                  <a:pt x="45" y="42"/>
                </a:lnTo>
                <a:lnTo>
                  <a:pt x="47" y="41"/>
                </a:lnTo>
                <a:lnTo>
                  <a:pt x="47" y="40"/>
                </a:lnTo>
                <a:lnTo>
                  <a:pt x="50" y="39"/>
                </a:lnTo>
                <a:lnTo>
                  <a:pt x="50" y="38"/>
                </a:lnTo>
                <a:lnTo>
                  <a:pt x="51" y="37"/>
                </a:lnTo>
                <a:lnTo>
                  <a:pt x="51" y="36"/>
                </a:lnTo>
                <a:lnTo>
                  <a:pt x="53" y="35"/>
                </a:lnTo>
                <a:lnTo>
                  <a:pt x="53" y="34"/>
                </a:lnTo>
                <a:lnTo>
                  <a:pt x="56" y="33"/>
                </a:lnTo>
                <a:lnTo>
                  <a:pt x="57" y="32"/>
                </a:lnTo>
                <a:lnTo>
                  <a:pt x="57" y="31"/>
                </a:lnTo>
                <a:lnTo>
                  <a:pt x="59" y="30"/>
                </a:lnTo>
                <a:lnTo>
                  <a:pt x="59" y="29"/>
                </a:lnTo>
                <a:lnTo>
                  <a:pt x="62" y="28"/>
                </a:lnTo>
                <a:lnTo>
                  <a:pt x="62" y="27"/>
                </a:lnTo>
                <a:lnTo>
                  <a:pt x="64" y="26"/>
                </a:lnTo>
                <a:lnTo>
                  <a:pt x="64" y="25"/>
                </a:lnTo>
                <a:lnTo>
                  <a:pt x="66" y="24"/>
                </a:lnTo>
                <a:lnTo>
                  <a:pt x="66" y="23"/>
                </a:lnTo>
                <a:lnTo>
                  <a:pt x="68" y="23"/>
                </a:lnTo>
                <a:lnTo>
                  <a:pt x="68" y="22"/>
                </a:lnTo>
                <a:lnTo>
                  <a:pt x="70" y="21"/>
                </a:lnTo>
                <a:lnTo>
                  <a:pt x="70" y="20"/>
                </a:lnTo>
                <a:lnTo>
                  <a:pt x="72" y="19"/>
                </a:lnTo>
                <a:lnTo>
                  <a:pt x="72" y="18"/>
                </a:lnTo>
                <a:lnTo>
                  <a:pt x="75" y="17"/>
                </a:lnTo>
                <a:lnTo>
                  <a:pt x="75" y="16"/>
                </a:lnTo>
                <a:lnTo>
                  <a:pt x="77" y="15"/>
                </a:lnTo>
                <a:lnTo>
                  <a:pt x="77" y="14"/>
                </a:lnTo>
                <a:lnTo>
                  <a:pt x="78" y="14"/>
                </a:lnTo>
                <a:lnTo>
                  <a:pt x="81" y="13"/>
                </a:lnTo>
                <a:lnTo>
                  <a:pt x="81" y="12"/>
                </a:lnTo>
                <a:lnTo>
                  <a:pt x="82" y="12"/>
                </a:lnTo>
                <a:lnTo>
                  <a:pt x="84" y="11"/>
                </a:lnTo>
                <a:lnTo>
                  <a:pt x="84" y="10"/>
                </a:lnTo>
                <a:lnTo>
                  <a:pt x="87" y="9"/>
                </a:lnTo>
                <a:lnTo>
                  <a:pt x="89" y="8"/>
                </a:lnTo>
                <a:lnTo>
                  <a:pt x="89" y="7"/>
                </a:lnTo>
                <a:lnTo>
                  <a:pt x="90" y="7"/>
                </a:lnTo>
                <a:lnTo>
                  <a:pt x="92" y="6"/>
                </a:lnTo>
                <a:lnTo>
                  <a:pt x="94" y="5"/>
                </a:lnTo>
                <a:lnTo>
                  <a:pt x="95" y="4"/>
                </a:lnTo>
                <a:lnTo>
                  <a:pt x="96" y="4"/>
                </a:lnTo>
                <a:lnTo>
                  <a:pt x="98" y="3"/>
                </a:lnTo>
                <a:lnTo>
                  <a:pt x="99" y="3"/>
                </a:lnTo>
                <a:lnTo>
                  <a:pt x="100" y="3"/>
                </a:lnTo>
                <a:lnTo>
                  <a:pt x="101" y="2"/>
                </a:lnTo>
                <a:lnTo>
                  <a:pt x="102" y="2"/>
                </a:lnTo>
                <a:lnTo>
                  <a:pt x="104" y="1"/>
                </a:lnTo>
                <a:lnTo>
                  <a:pt x="105" y="1"/>
                </a:lnTo>
                <a:lnTo>
                  <a:pt x="106" y="1"/>
                </a:lnTo>
                <a:lnTo>
                  <a:pt x="107" y="1"/>
                </a:lnTo>
                <a:lnTo>
                  <a:pt x="108" y="0"/>
                </a:lnTo>
                <a:lnTo>
                  <a:pt x="110" y="0"/>
                </a:lnTo>
                <a:lnTo>
                  <a:pt x="111" y="0"/>
                </a:lnTo>
                <a:lnTo>
                  <a:pt x="112" y="0"/>
                </a:lnTo>
                <a:lnTo>
                  <a:pt x="113" y="0"/>
                </a:lnTo>
                <a:lnTo>
                  <a:pt x="114" y="0"/>
                </a:lnTo>
                <a:lnTo>
                  <a:pt x="116" y="0"/>
                </a:lnTo>
                <a:lnTo>
                  <a:pt x="117" y="0"/>
                </a:lnTo>
                <a:lnTo>
                  <a:pt x="118" y="0"/>
                </a:lnTo>
                <a:lnTo>
                  <a:pt x="119" y="0"/>
                </a:lnTo>
                <a:lnTo>
                  <a:pt x="120" y="0"/>
                </a:lnTo>
                <a:lnTo>
                  <a:pt x="122" y="0"/>
                </a:lnTo>
                <a:lnTo>
                  <a:pt x="123" y="1"/>
                </a:lnTo>
                <a:lnTo>
                  <a:pt x="124" y="1"/>
                </a:lnTo>
                <a:lnTo>
                  <a:pt x="125" y="1"/>
                </a:lnTo>
                <a:lnTo>
                  <a:pt x="126" y="1"/>
                </a:lnTo>
                <a:lnTo>
                  <a:pt x="128" y="2"/>
                </a:lnTo>
                <a:lnTo>
                  <a:pt x="129" y="2"/>
                </a:lnTo>
                <a:lnTo>
                  <a:pt x="130" y="3"/>
                </a:lnTo>
                <a:lnTo>
                  <a:pt x="131" y="3"/>
                </a:lnTo>
                <a:lnTo>
                  <a:pt x="132" y="3"/>
                </a:lnTo>
                <a:lnTo>
                  <a:pt x="134" y="4"/>
                </a:lnTo>
                <a:lnTo>
                  <a:pt x="135" y="4"/>
                </a:lnTo>
                <a:lnTo>
                  <a:pt x="136" y="5"/>
                </a:lnTo>
                <a:lnTo>
                  <a:pt x="137" y="5"/>
                </a:lnTo>
                <a:lnTo>
                  <a:pt x="138" y="6"/>
                </a:lnTo>
                <a:lnTo>
                  <a:pt x="141" y="7"/>
                </a:lnTo>
                <a:lnTo>
                  <a:pt x="142" y="8"/>
                </a:lnTo>
                <a:lnTo>
                  <a:pt x="144" y="9"/>
                </a:lnTo>
                <a:lnTo>
                  <a:pt x="147" y="10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70" name="Freeform 113"/>
          <p:cNvSpPr>
            <a:spLocks/>
          </p:cNvSpPr>
          <p:nvPr/>
        </p:nvSpPr>
        <p:spPr bwMode="auto">
          <a:xfrm>
            <a:off x="3622675" y="2176463"/>
            <a:ext cx="1419225" cy="944562"/>
          </a:xfrm>
          <a:custGeom>
            <a:avLst/>
            <a:gdLst>
              <a:gd name="T0" fmla="*/ 2147483646 w 145"/>
              <a:gd name="T1" fmla="*/ 2147483646 h 86"/>
              <a:gd name="T2" fmla="*/ 2147483646 w 145"/>
              <a:gd name="T3" fmla="*/ 2147483646 h 86"/>
              <a:gd name="T4" fmla="*/ 2147483646 w 145"/>
              <a:gd name="T5" fmla="*/ 2147483646 h 86"/>
              <a:gd name="T6" fmla="*/ 2147483646 w 145"/>
              <a:gd name="T7" fmla="*/ 2147483646 h 86"/>
              <a:gd name="T8" fmla="*/ 2147483646 w 145"/>
              <a:gd name="T9" fmla="*/ 2147483646 h 86"/>
              <a:gd name="T10" fmla="*/ 2147483646 w 145"/>
              <a:gd name="T11" fmla="*/ 2147483646 h 86"/>
              <a:gd name="T12" fmla="*/ 2147483646 w 145"/>
              <a:gd name="T13" fmla="*/ 2147483646 h 86"/>
              <a:gd name="T14" fmla="*/ 2147483646 w 145"/>
              <a:gd name="T15" fmla="*/ 2147483646 h 86"/>
              <a:gd name="T16" fmla="*/ 2147483646 w 145"/>
              <a:gd name="T17" fmla="*/ 2147483646 h 86"/>
              <a:gd name="T18" fmla="*/ 2147483646 w 145"/>
              <a:gd name="T19" fmla="*/ 2147483646 h 86"/>
              <a:gd name="T20" fmla="*/ 2147483646 w 145"/>
              <a:gd name="T21" fmla="*/ 2147483646 h 86"/>
              <a:gd name="T22" fmla="*/ 2147483646 w 145"/>
              <a:gd name="T23" fmla="*/ 2147483646 h 86"/>
              <a:gd name="T24" fmla="*/ 2147483646 w 145"/>
              <a:gd name="T25" fmla="*/ 2147483646 h 86"/>
              <a:gd name="T26" fmla="*/ 2147483646 w 145"/>
              <a:gd name="T27" fmla="*/ 2147483646 h 86"/>
              <a:gd name="T28" fmla="*/ 2147483646 w 145"/>
              <a:gd name="T29" fmla="*/ 2147483646 h 86"/>
              <a:gd name="T30" fmla="*/ 2147483646 w 145"/>
              <a:gd name="T31" fmla="*/ 2147483646 h 86"/>
              <a:gd name="T32" fmla="*/ 2147483646 w 145"/>
              <a:gd name="T33" fmla="*/ 2147483646 h 86"/>
              <a:gd name="T34" fmla="*/ 2147483646 w 145"/>
              <a:gd name="T35" fmla="*/ 2147483646 h 86"/>
              <a:gd name="T36" fmla="*/ 2147483646 w 145"/>
              <a:gd name="T37" fmla="*/ 2147483646 h 86"/>
              <a:gd name="T38" fmla="*/ 2147483646 w 145"/>
              <a:gd name="T39" fmla="*/ 2147483646 h 86"/>
              <a:gd name="T40" fmla="*/ 2147483646 w 145"/>
              <a:gd name="T41" fmla="*/ 2147483646 h 86"/>
              <a:gd name="T42" fmla="*/ 2147483646 w 145"/>
              <a:gd name="T43" fmla="*/ 2147483646 h 86"/>
              <a:gd name="T44" fmla="*/ 2147483646 w 145"/>
              <a:gd name="T45" fmla="*/ 2147483646 h 86"/>
              <a:gd name="T46" fmla="*/ 2147483646 w 145"/>
              <a:gd name="T47" fmla="*/ 2147483646 h 86"/>
              <a:gd name="T48" fmla="*/ 2147483646 w 145"/>
              <a:gd name="T49" fmla="*/ 2147483646 h 86"/>
              <a:gd name="T50" fmla="*/ 2147483646 w 145"/>
              <a:gd name="T51" fmla="*/ 2147483646 h 86"/>
              <a:gd name="T52" fmla="*/ 2147483646 w 145"/>
              <a:gd name="T53" fmla="*/ 2147483646 h 86"/>
              <a:gd name="T54" fmla="*/ 2147483646 w 145"/>
              <a:gd name="T55" fmla="*/ 2147483646 h 86"/>
              <a:gd name="T56" fmla="*/ 2147483646 w 145"/>
              <a:gd name="T57" fmla="*/ 2147483646 h 86"/>
              <a:gd name="T58" fmla="*/ 2147483646 w 145"/>
              <a:gd name="T59" fmla="*/ 2147483646 h 86"/>
              <a:gd name="T60" fmla="*/ 2147483646 w 145"/>
              <a:gd name="T61" fmla="*/ 2147483646 h 86"/>
              <a:gd name="T62" fmla="*/ 2147483646 w 145"/>
              <a:gd name="T63" fmla="*/ 2147483646 h 86"/>
              <a:gd name="T64" fmla="*/ 2147483646 w 145"/>
              <a:gd name="T65" fmla="*/ 2147483646 h 86"/>
              <a:gd name="T66" fmla="*/ 2147483646 w 145"/>
              <a:gd name="T67" fmla="*/ 2147483646 h 86"/>
              <a:gd name="T68" fmla="*/ 2147483646 w 145"/>
              <a:gd name="T69" fmla="*/ 2147483646 h 86"/>
              <a:gd name="T70" fmla="*/ 2147483646 w 145"/>
              <a:gd name="T71" fmla="*/ 2147483646 h 86"/>
              <a:gd name="T72" fmla="*/ 2147483646 w 145"/>
              <a:gd name="T73" fmla="*/ 2147483646 h 86"/>
              <a:gd name="T74" fmla="*/ 2147483646 w 145"/>
              <a:gd name="T75" fmla="*/ 2147483646 h 86"/>
              <a:gd name="T76" fmla="*/ 2147483646 w 145"/>
              <a:gd name="T77" fmla="*/ 2147483646 h 86"/>
              <a:gd name="T78" fmla="*/ 2147483646 w 145"/>
              <a:gd name="T79" fmla="*/ 2147483646 h 86"/>
              <a:gd name="T80" fmla="*/ 2147483646 w 145"/>
              <a:gd name="T81" fmla="*/ 2147483646 h 86"/>
              <a:gd name="T82" fmla="*/ 2147483646 w 145"/>
              <a:gd name="T83" fmla="*/ 2147483646 h 8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45"/>
              <a:gd name="T127" fmla="*/ 0 h 86"/>
              <a:gd name="T128" fmla="*/ 145 w 145"/>
              <a:gd name="T129" fmla="*/ 86 h 8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45" h="86">
                <a:moveTo>
                  <a:pt x="0" y="0"/>
                </a:moveTo>
                <a:lnTo>
                  <a:pt x="0" y="1"/>
                </a:lnTo>
                <a:lnTo>
                  <a:pt x="2" y="2"/>
                </a:lnTo>
                <a:lnTo>
                  <a:pt x="5" y="3"/>
                </a:lnTo>
                <a:lnTo>
                  <a:pt x="5" y="4"/>
                </a:lnTo>
                <a:lnTo>
                  <a:pt x="6" y="4"/>
                </a:lnTo>
                <a:lnTo>
                  <a:pt x="8" y="5"/>
                </a:lnTo>
                <a:lnTo>
                  <a:pt x="8" y="6"/>
                </a:lnTo>
                <a:lnTo>
                  <a:pt x="11" y="7"/>
                </a:lnTo>
                <a:lnTo>
                  <a:pt x="11" y="8"/>
                </a:lnTo>
                <a:lnTo>
                  <a:pt x="13" y="9"/>
                </a:lnTo>
                <a:lnTo>
                  <a:pt x="13" y="10"/>
                </a:lnTo>
                <a:lnTo>
                  <a:pt x="14" y="11"/>
                </a:lnTo>
                <a:lnTo>
                  <a:pt x="17" y="12"/>
                </a:lnTo>
                <a:lnTo>
                  <a:pt x="17" y="13"/>
                </a:lnTo>
                <a:lnTo>
                  <a:pt x="18" y="13"/>
                </a:lnTo>
                <a:lnTo>
                  <a:pt x="18" y="14"/>
                </a:lnTo>
                <a:lnTo>
                  <a:pt x="20" y="15"/>
                </a:lnTo>
                <a:lnTo>
                  <a:pt x="20" y="16"/>
                </a:lnTo>
                <a:lnTo>
                  <a:pt x="23" y="17"/>
                </a:lnTo>
                <a:lnTo>
                  <a:pt x="23" y="18"/>
                </a:lnTo>
                <a:lnTo>
                  <a:pt x="25" y="19"/>
                </a:lnTo>
                <a:lnTo>
                  <a:pt x="25" y="20"/>
                </a:lnTo>
                <a:lnTo>
                  <a:pt x="27" y="21"/>
                </a:lnTo>
                <a:lnTo>
                  <a:pt x="27" y="23"/>
                </a:lnTo>
                <a:lnTo>
                  <a:pt x="30" y="23"/>
                </a:lnTo>
                <a:lnTo>
                  <a:pt x="30" y="24"/>
                </a:lnTo>
                <a:lnTo>
                  <a:pt x="32" y="25"/>
                </a:lnTo>
                <a:lnTo>
                  <a:pt x="32" y="26"/>
                </a:lnTo>
                <a:lnTo>
                  <a:pt x="33" y="27"/>
                </a:lnTo>
                <a:lnTo>
                  <a:pt x="35" y="28"/>
                </a:lnTo>
                <a:lnTo>
                  <a:pt x="35" y="29"/>
                </a:lnTo>
                <a:lnTo>
                  <a:pt x="37" y="30"/>
                </a:lnTo>
                <a:lnTo>
                  <a:pt x="37" y="31"/>
                </a:lnTo>
                <a:lnTo>
                  <a:pt x="39" y="32"/>
                </a:lnTo>
                <a:lnTo>
                  <a:pt x="39" y="33"/>
                </a:lnTo>
                <a:lnTo>
                  <a:pt x="41" y="33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5" y="38"/>
                </a:lnTo>
                <a:lnTo>
                  <a:pt x="47" y="39"/>
                </a:lnTo>
                <a:lnTo>
                  <a:pt x="47" y="40"/>
                </a:lnTo>
                <a:lnTo>
                  <a:pt x="49" y="41"/>
                </a:lnTo>
                <a:lnTo>
                  <a:pt x="49" y="42"/>
                </a:lnTo>
                <a:lnTo>
                  <a:pt x="51" y="43"/>
                </a:lnTo>
                <a:lnTo>
                  <a:pt x="51" y="44"/>
                </a:lnTo>
                <a:lnTo>
                  <a:pt x="54" y="44"/>
                </a:lnTo>
                <a:lnTo>
                  <a:pt x="54" y="45"/>
                </a:lnTo>
                <a:lnTo>
                  <a:pt x="56" y="46"/>
                </a:lnTo>
                <a:lnTo>
                  <a:pt x="56" y="47"/>
                </a:lnTo>
                <a:lnTo>
                  <a:pt x="59" y="48"/>
                </a:lnTo>
                <a:lnTo>
                  <a:pt x="59" y="49"/>
                </a:lnTo>
                <a:lnTo>
                  <a:pt x="61" y="50"/>
                </a:lnTo>
                <a:lnTo>
                  <a:pt x="61" y="51"/>
                </a:lnTo>
                <a:lnTo>
                  <a:pt x="63" y="52"/>
                </a:lnTo>
                <a:lnTo>
                  <a:pt x="63" y="53"/>
                </a:lnTo>
                <a:lnTo>
                  <a:pt x="66" y="54"/>
                </a:lnTo>
                <a:lnTo>
                  <a:pt x="66" y="55"/>
                </a:lnTo>
                <a:lnTo>
                  <a:pt x="67" y="56"/>
                </a:lnTo>
                <a:lnTo>
                  <a:pt x="69" y="57"/>
                </a:lnTo>
                <a:lnTo>
                  <a:pt x="69" y="58"/>
                </a:lnTo>
                <a:lnTo>
                  <a:pt x="72" y="59"/>
                </a:lnTo>
                <a:lnTo>
                  <a:pt x="74" y="60"/>
                </a:lnTo>
                <a:lnTo>
                  <a:pt x="74" y="61"/>
                </a:lnTo>
                <a:lnTo>
                  <a:pt x="75" y="62"/>
                </a:lnTo>
                <a:lnTo>
                  <a:pt x="78" y="63"/>
                </a:lnTo>
                <a:lnTo>
                  <a:pt x="78" y="64"/>
                </a:lnTo>
                <a:lnTo>
                  <a:pt x="79" y="64"/>
                </a:lnTo>
                <a:lnTo>
                  <a:pt x="81" y="65"/>
                </a:lnTo>
                <a:lnTo>
                  <a:pt x="84" y="66"/>
                </a:lnTo>
                <a:lnTo>
                  <a:pt x="84" y="67"/>
                </a:lnTo>
                <a:lnTo>
                  <a:pt x="85" y="67"/>
                </a:lnTo>
                <a:lnTo>
                  <a:pt x="87" y="68"/>
                </a:lnTo>
                <a:lnTo>
                  <a:pt x="87" y="69"/>
                </a:lnTo>
                <a:lnTo>
                  <a:pt x="89" y="69"/>
                </a:lnTo>
                <a:lnTo>
                  <a:pt x="91" y="70"/>
                </a:lnTo>
                <a:lnTo>
                  <a:pt x="91" y="71"/>
                </a:lnTo>
                <a:lnTo>
                  <a:pt x="92" y="71"/>
                </a:lnTo>
                <a:lnTo>
                  <a:pt x="93" y="72"/>
                </a:lnTo>
                <a:lnTo>
                  <a:pt x="96" y="73"/>
                </a:lnTo>
                <a:lnTo>
                  <a:pt x="97" y="74"/>
                </a:lnTo>
                <a:lnTo>
                  <a:pt x="98" y="74"/>
                </a:lnTo>
                <a:lnTo>
                  <a:pt x="99" y="75"/>
                </a:lnTo>
                <a:lnTo>
                  <a:pt x="101" y="75"/>
                </a:lnTo>
                <a:lnTo>
                  <a:pt x="102" y="76"/>
                </a:lnTo>
                <a:lnTo>
                  <a:pt x="103" y="76"/>
                </a:lnTo>
                <a:lnTo>
                  <a:pt x="104" y="77"/>
                </a:lnTo>
                <a:lnTo>
                  <a:pt x="105" y="77"/>
                </a:lnTo>
                <a:lnTo>
                  <a:pt x="107" y="78"/>
                </a:lnTo>
                <a:lnTo>
                  <a:pt x="108" y="78"/>
                </a:lnTo>
                <a:lnTo>
                  <a:pt x="109" y="78"/>
                </a:lnTo>
                <a:lnTo>
                  <a:pt x="110" y="79"/>
                </a:lnTo>
                <a:lnTo>
                  <a:pt x="111" y="79"/>
                </a:lnTo>
                <a:lnTo>
                  <a:pt x="113" y="80"/>
                </a:lnTo>
                <a:lnTo>
                  <a:pt x="114" y="80"/>
                </a:lnTo>
                <a:lnTo>
                  <a:pt x="115" y="80"/>
                </a:lnTo>
                <a:lnTo>
                  <a:pt x="116" y="81"/>
                </a:lnTo>
                <a:lnTo>
                  <a:pt x="117" y="81"/>
                </a:lnTo>
                <a:lnTo>
                  <a:pt x="119" y="81"/>
                </a:lnTo>
                <a:lnTo>
                  <a:pt x="120" y="82"/>
                </a:lnTo>
                <a:lnTo>
                  <a:pt x="121" y="82"/>
                </a:lnTo>
                <a:lnTo>
                  <a:pt x="122" y="82"/>
                </a:lnTo>
                <a:lnTo>
                  <a:pt x="123" y="83"/>
                </a:lnTo>
                <a:lnTo>
                  <a:pt x="125" y="83"/>
                </a:lnTo>
                <a:lnTo>
                  <a:pt x="126" y="83"/>
                </a:lnTo>
                <a:lnTo>
                  <a:pt x="127" y="83"/>
                </a:lnTo>
                <a:lnTo>
                  <a:pt x="128" y="84"/>
                </a:lnTo>
                <a:lnTo>
                  <a:pt x="129" y="84"/>
                </a:lnTo>
                <a:lnTo>
                  <a:pt x="131" y="84"/>
                </a:lnTo>
                <a:lnTo>
                  <a:pt x="132" y="84"/>
                </a:lnTo>
                <a:lnTo>
                  <a:pt x="133" y="85"/>
                </a:lnTo>
                <a:lnTo>
                  <a:pt x="134" y="85"/>
                </a:lnTo>
                <a:lnTo>
                  <a:pt x="135" y="85"/>
                </a:lnTo>
                <a:lnTo>
                  <a:pt x="137" y="85"/>
                </a:lnTo>
                <a:lnTo>
                  <a:pt x="138" y="85"/>
                </a:lnTo>
                <a:lnTo>
                  <a:pt x="139" y="86"/>
                </a:lnTo>
                <a:lnTo>
                  <a:pt x="140" y="86"/>
                </a:lnTo>
                <a:lnTo>
                  <a:pt x="141" y="86"/>
                </a:lnTo>
                <a:lnTo>
                  <a:pt x="143" y="86"/>
                </a:lnTo>
                <a:lnTo>
                  <a:pt x="144" y="86"/>
                </a:lnTo>
                <a:lnTo>
                  <a:pt x="145" y="86"/>
                </a:lnTo>
              </a:path>
            </a:pathLst>
          </a:custGeom>
          <a:noFill/>
          <a:ln w="3810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71" name="Freeform 114"/>
          <p:cNvSpPr>
            <a:spLocks/>
          </p:cNvSpPr>
          <p:nvPr/>
        </p:nvSpPr>
        <p:spPr bwMode="auto">
          <a:xfrm>
            <a:off x="5041900" y="3121025"/>
            <a:ext cx="892175" cy="33338"/>
          </a:xfrm>
          <a:custGeom>
            <a:avLst/>
            <a:gdLst>
              <a:gd name="T0" fmla="*/ 2147483646 w 91"/>
              <a:gd name="T1" fmla="*/ 0 h 3"/>
              <a:gd name="T2" fmla="*/ 2147483646 w 91"/>
              <a:gd name="T3" fmla="*/ 0 h 3"/>
              <a:gd name="T4" fmla="*/ 2147483646 w 91"/>
              <a:gd name="T5" fmla="*/ 2147483646 h 3"/>
              <a:gd name="T6" fmla="*/ 2147483646 w 91"/>
              <a:gd name="T7" fmla="*/ 2147483646 h 3"/>
              <a:gd name="T8" fmla="*/ 2147483646 w 91"/>
              <a:gd name="T9" fmla="*/ 2147483646 h 3"/>
              <a:gd name="T10" fmla="*/ 2147483646 w 91"/>
              <a:gd name="T11" fmla="*/ 2147483646 h 3"/>
              <a:gd name="T12" fmla="*/ 2147483646 w 91"/>
              <a:gd name="T13" fmla="*/ 2147483646 h 3"/>
              <a:gd name="T14" fmla="*/ 2147483646 w 91"/>
              <a:gd name="T15" fmla="*/ 2147483646 h 3"/>
              <a:gd name="T16" fmla="*/ 2147483646 w 91"/>
              <a:gd name="T17" fmla="*/ 2147483646 h 3"/>
              <a:gd name="T18" fmla="*/ 2147483646 w 91"/>
              <a:gd name="T19" fmla="*/ 2147483646 h 3"/>
              <a:gd name="T20" fmla="*/ 2147483646 w 91"/>
              <a:gd name="T21" fmla="*/ 2147483646 h 3"/>
              <a:gd name="T22" fmla="*/ 2147483646 w 91"/>
              <a:gd name="T23" fmla="*/ 2147483646 h 3"/>
              <a:gd name="T24" fmla="*/ 2147483646 w 91"/>
              <a:gd name="T25" fmla="*/ 2147483646 h 3"/>
              <a:gd name="T26" fmla="*/ 2147483646 w 91"/>
              <a:gd name="T27" fmla="*/ 2147483646 h 3"/>
              <a:gd name="T28" fmla="*/ 2147483646 w 91"/>
              <a:gd name="T29" fmla="*/ 2147483646 h 3"/>
              <a:gd name="T30" fmla="*/ 2147483646 w 91"/>
              <a:gd name="T31" fmla="*/ 2147483646 h 3"/>
              <a:gd name="T32" fmla="*/ 2147483646 w 91"/>
              <a:gd name="T33" fmla="*/ 2147483646 h 3"/>
              <a:gd name="T34" fmla="*/ 2147483646 w 91"/>
              <a:gd name="T35" fmla="*/ 2147483646 h 3"/>
              <a:gd name="T36" fmla="*/ 2147483646 w 91"/>
              <a:gd name="T37" fmla="*/ 2147483646 h 3"/>
              <a:gd name="T38" fmla="*/ 2147483646 w 91"/>
              <a:gd name="T39" fmla="*/ 2147483646 h 3"/>
              <a:gd name="T40" fmla="*/ 2147483646 w 91"/>
              <a:gd name="T41" fmla="*/ 2147483646 h 3"/>
              <a:gd name="T42" fmla="*/ 2147483646 w 91"/>
              <a:gd name="T43" fmla="*/ 2147483646 h 3"/>
              <a:gd name="T44" fmla="*/ 2147483646 w 91"/>
              <a:gd name="T45" fmla="*/ 2147483646 h 3"/>
              <a:gd name="T46" fmla="*/ 2147483646 w 91"/>
              <a:gd name="T47" fmla="*/ 2147483646 h 3"/>
              <a:gd name="T48" fmla="*/ 2147483646 w 91"/>
              <a:gd name="T49" fmla="*/ 2147483646 h 3"/>
              <a:gd name="T50" fmla="*/ 2147483646 w 91"/>
              <a:gd name="T51" fmla="*/ 2147483646 h 3"/>
              <a:gd name="T52" fmla="*/ 2147483646 w 91"/>
              <a:gd name="T53" fmla="*/ 2147483646 h 3"/>
              <a:gd name="T54" fmla="*/ 2147483646 w 91"/>
              <a:gd name="T55" fmla="*/ 2147483646 h 3"/>
              <a:gd name="T56" fmla="*/ 2147483646 w 91"/>
              <a:gd name="T57" fmla="*/ 2147483646 h 3"/>
              <a:gd name="T58" fmla="*/ 2147483646 w 91"/>
              <a:gd name="T59" fmla="*/ 2147483646 h 3"/>
              <a:gd name="T60" fmla="*/ 2147483646 w 91"/>
              <a:gd name="T61" fmla="*/ 2147483646 h 3"/>
              <a:gd name="T62" fmla="*/ 2147483646 w 91"/>
              <a:gd name="T63" fmla="*/ 2147483646 h 3"/>
              <a:gd name="T64" fmla="*/ 2147483646 w 91"/>
              <a:gd name="T65" fmla="*/ 2147483646 h 3"/>
              <a:gd name="T66" fmla="*/ 2147483646 w 91"/>
              <a:gd name="T67" fmla="*/ 2147483646 h 3"/>
              <a:gd name="T68" fmla="*/ 2147483646 w 91"/>
              <a:gd name="T69" fmla="*/ 2147483646 h 3"/>
              <a:gd name="T70" fmla="*/ 2147483646 w 91"/>
              <a:gd name="T71" fmla="*/ 2147483646 h 3"/>
              <a:gd name="T72" fmla="*/ 2147483646 w 91"/>
              <a:gd name="T73" fmla="*/ 2147483646 h 3"/>
              <a:gd name="T74" fmla="*/ 2147483646 w 91"/>
              <a:gd name="T75" fmla="*/ 2147483646 h 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1"/>
              <a:gd name="T115" fmla="*/ 0 h 3"/>
              <a:gd name="T116" fmla="*/ 91 w 91"/>
              <a:gd name="T117" fmla="*/ 3 h 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1" h="3">
                <a:moveTo>
                  <a:pt x="0" y="0"/>
                </a:move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6" y="1"/>
                </a:lnTo>
                <a:lnTo>
                  <a:pt x="7" y="1"/>
                </a:lnTo>
                <a:lnTo>
                  <a:pt x="8" y="1"/>
                </a:lnTo>
                <a:lnTo>
                  <a:pt x="10" y="1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7" y="1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2"/>
                </a:lnTo>
                <a:lnTo>
                  <a:pt x="38" y="2"/>
                </a:lnTo>
                <a:lnTo>
                  <a:pt x="40" y="2"/>
                </a:lnTo>
                <a:lnTo>
                  <a:pt x="41" y="2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6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8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4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70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6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2" y="3"/>
                </a:lnTo>
                <a:lnTo>
                  <a:pt x="83" y="3"/>
                </a:lnTo>
                <a:lnTo>
                  <a:pt x="84" y="3"/>
                </a:lnTo>
                <a:lnTo>
                  <a:pt x="85" y="3"/>
                </a:lnTo>
                <a:lnTo>
                  <a:pt x="86" y="3"/>
                </a:lnTo>
                <a:lnTo>
                  <a:pt x="88" y="3"/>
                </a:lnTo>
                <a:lnTo>
                  <a:pt x="89" y="3"/>
                </a:lnTo>
                <a:lnTo>
                  <a:pt x="90" y="3"/>
                </a:lnTo>
                <a:lnTo>
                  <a:pt x="91" y="3"/>
                </a:lnTo>
              </a:path>
            </a:pathLst>
          </a:custGeom>
          <a:noFill/>
          <a:ln w="28575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72" name="Freeform 117"/>
          <p:cNvSpPr>
            <a:spLocks/>
          </p:cNvSpPr>
          <p:nvPr/>
        </p:nvSpPr>
        <p:spPr bwMode="auto">
          <a:xfrm>
            <a:off x="2652713" y="3154363"/>
            <a:ext cx="96837" cy="9525"/>
          </a:xfrm>
          <a:custGeom>
            <a:avLst/>
            <a:gdLst>
              <a:gd name="T0" fmla="*/ 0 w 10"/>
              <a:gd name="T1" fmla="*/ 0 h 10979"/>
              <a:gd name="T2" fmla="*/ 2147483646 w 10"/>
              <a:gd name="T3" fmla="*/ 0 h 10979"/>
              <a:gd name="T4" fmla="*/ 2147483646 w 10"/>
              <a:gd name="T5" fmla="*/ 0 h 10979"/>
              <a:gd name="T6" fmla="*/ 2147483646 w 10"/>
              <a:gd name="T7" fmla="*/ 0 h 10979"/>
              <a:gd name="T8" fmla="*/ 2147483646 w 10"/>
              <a:gd name="T9" fmla="*/ 0 h 10979"/>
              <a:gd name="T10" fmla="*/ 2147483646 w 10"/>
              <a:gd name="T11" fmla="*/ 0 h 10979"/>
              <a:gd name="T12" fmla="*/ 2147483646 w 10"/>
              <a:gd name="T13" fmla="*/ 0 h 10979"/>
              <a:gd name="T14" fmla="*/ 2147483646 w 10"/>
              <a:gd name="T15" fmla="*/ 0 h 10979"/>
              <a:gd name="T16" fmla="*/ 2147483646 w 10"/>
              <a:gd name="T17" fmla="*/ 0 h 1097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"/>
              <a:gd name="T28" fmla="*/ 0 h 10979"/>
              <a:gd name="T29" fmla="*/ 10 w 10"/>
              <a:gd name="T30" fmla="*/ 10979 h 1097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" h="10979">
                <a:moveTo>
                  <a:pt x="0" y="0"/>
                </a:moveTo>
                <a:lnTo>
                  <a:pt x="2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0"/>
                </a:lnTo>
                <a:lnTo>
                  <a:pt x="10" y="0"/>
                </a:lnTo>
              </a:path>
            </a:pathLst>
          </a:custGeom>
          <a:noFill/>
          <a:ln w="38100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73" name="Freeform 118"/>
          <p:cNvSpPr>
            <a:spLocks/>
          </p:cNvSpPr>
          <p:nvPr/>
        </p:nvSpPr>
        <p:spPr bwMode="auto">
          <a:xfrm>
            <a:off x="1565275" y="3121025"/>
            <a:ext cx="1489075" cy="33338"/>
          </a:xfrm>
          <a:custGeom>
            <a:avLst/>
            <a:gdLst>
              <a:gd name="T0" fmla="*/ 2147483646 w 152"/>
              <a:gd name="T1" fmla="*/ 2147483646 h 3"/>
              <a:gd name="T2" fmla="*/ 2147483646 w 152"/>
              <a:gd name="T3" fmla="*/ 2147483646 h 3"/>
              <a:gd name="T4" fmla="*/ 2147483646 w 152"/>
              <a:gd name="T5" fmla="*/ 2147483646 h 3"/>
              <a:gd name="T6" fmla="*/ 2147483646 w 152"/>
              <a:gd name="T7" fmla="*/ 2147483646 h 3"/>
              <a:gd name="T8" fmla="*/ 2147483646 w 152"/>
              <a:gd name="T9" fmla="*/ 2147483646 h 3"/>
              <a:gd name="T10" fmla="*/ 2147483646 w 152"/>
              <a:gd name="T11" fmla="*/ 2147483646 h 3"/>
              <a:gd name="T12" fmla="*/ 2147483646 w 152"/>
              <a:gd name="T13" fmla="*/ 2147483646 h 3"/>
              <a:gd name="T14" fmla="*/ 2147483646 w 152"/>
              <a:gd name="T15" fmla="*/ 2147483646 h 3"/>
              <a:gd name="T16" fmla="*/ 2147483646 w 152"/>
              <a:gd name="T17" fmla="*/ 2147483646 h 3"/>
              <a:gd name="T18" fmla="*/ 2147483646 w 152"/>
              <a:gd name="T19" fmla="*/ 2147483646 h 3"/>
              <a:gd name="T20" fmla="*/ 2147483646 w 152"/>
              <a:gd name="T21" fmla="*/ 2147483646 h 3"/>
              <a:gd name="T22" fmla="*/ 2147483646 w 152"/>
              <a:gd name="T23" fmla="*/ 2147483646 h 3"/>
              <a:gd name="T24" fmla="*/ 2147483646 w 152"/>
              <a:gd name="T25" fmla="*/ 2147483646 h 3"/>
              <a:gd name="T26" fmla="*/ 2147483646 w 152"/>
              <a:gd name="T27" fmla="*/ 2147483646 h 3"/>
              <a:gd name="T28" fmla="*/ 2147483646 w 152"/>
              <a:gd name="T29" fmla="*/ 2147483646 h 3"/>
              <a:gd name="T30" fmla="*/ 2147483646 w 152"/>
              <a:gd name="T31" fmla="*/ 2147483646 h 3"/>
              <a:gd name="T32" fmla="*/ 2147483646 w 152"/>
              <a:gd name="T33" fmla="*/ 2147483646 h 3"/>
              <a:gd name="T34" fmla="*/ 2147483646 w 152"/>
              <a:gd name="T35" fmla="*/ 2147483646 h 3"/>
              <a:gd name="T36" fmla="*/ 2147483646 w 152"/>
              <a:gd name="T37" fmla="*/ 2147483646 h 3"/>
              <a:gd name="T38" fmla="*/ 2147483646 w 152"/>
              <a:gd name="T39" fmla="*/ 2147483646 h 3"/>
              <a:gd name="T40" fmla="*/ 2147483646 w 152"/>
              <a:gd name="T41" fmla="*/ 2147483646 h 3"/>
              <a:gd name="T42" fmla="*/ 2147483646 w 152"/>
              <a:gd name="T43" fmla="*/ 2147483646 h 3"/>
              <a:gd name="T44" fmla="*/ 2147483646 w 152"/>
              <a:gd name="T45" fmla="*/ 2147483646 h 3"/>
              <a:gd name="T46" fmla="*/ 2147483646 w 152"/>
              <a:gd name="T47" fmla="*/ 2147483646 h 3"/>
              <a:gd name="T48" fmla="*/ 2147483646 w 152"/>
              <a:gd name="T49" fmla="*/ 2147483646 h 3"/>
              <a:gd name="T50" fmla="*/ 2147483646 w 152"/>
              <a:gd name="T51" fmla="*/ 2147483646 h 3"/>
              <a:gd name="T52" fmla="*/ 2147483646 w 152"/>
              <a:gd name="T53" fmla="*/ 2147483646 h 3"/>
              <a:gd name="T54" fmla="*/ 2147483646 w 152"/>
              <a:gd name="T55" fmla="*/ 2147483646 h 3"/>
              <a:gd name="T56" fmla="*/ 2147483646 w 152"/>
              <a:gd name="T57" fmla="*/ 2147483646 h 3"/>
              <a:gd name="T58" fmla="*/ 2147483646 w 152"/>
              <a:gd name="T59" fmla="*/ 2147483646 h 3"/>
              <a:gd name="T60" fmla="*/ 2147483646 w 152"/>
              <a:gd name="T61" fmla="*/ 2147483646 h 3"/>
              <a:gd name="T62" fmla="*/ 2147483646 w 152"/>
              <a:gd name="T63" fmla="*/ 2147483646 h 3"/>
              <a:gd name="T64" fmla="*/ 2147483646 w 152"/>
              <a:gd name="T65" fmla="*/ 2147483646 h 3"/>
              <a:gd name="T66" fmla="*/ 2147483646 w 152"/>
              <a:gd name="T67" fmla="*/ 2147483646 h 3"/>
              <a:gd name="T68" fmla="*/ 2147483646 w 152"/>
              <a:gd name="T69" fmla="*/ 2147483646 h 3"/>
              <a:gd name="T70" fmla="*/ 2147483646 w 152"/>
              <a:gd name="T71" fmla="*/ 2147483646 h 3"/>
              <a:gd name="T72" fmla="*/ 2147483646 w 152"/>
              <a:gd name="T73" fmla="*/ 2147483646 h 3"/>
              <a:gd name="T74" fmla="*/ 2147483646 w 152"/>
              <a:gd name="T75" fmla="*/ 0 h 3"/>
              <a:gd name="T76" fmla="*/ 2147483646 w 152"/>
              <a:gd name="T77" fmla="*/ 0 h 3"/>
              <a:gd name="T78" fmla="*/ 2147483646 w 152"/>
              <a:gd name="T79" fmla="*/ 0 h 3"/>
              <a:gd name="T80" fmla="*/ 2147483646 w 152"/>
              <a:gd name="T81" fmla="*/ 0 h 3"/>
              <a:gd name="T82" fmla="*/ 2147483646 w 152"/>
              <a:gd name="T83" fmla="*/ 0 h 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3"/>
              <a:gd name="T128" fmla="*/ 152 w 152"/>
              <a:gd name="T129" fmla="*/ 3 h 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3">
                <a:moveTo>
                  <a:pt x="0" y="3"/>
                </a:moveTo>
                <a:lnTo>
                  <a:pt x="1" y="3"/>
                </a:lnTo>
                <a:lnTo>
                  <a:pt x="2" y="3"/>
                </a:lnTo>
                <a:lnTo>
                  <a:pt x="3" y="3"/>
                </a:lnTo>
                <a:lnTo>
                  <a:pt x="5" y="3"/>
                </a:lnTo>
                <a:lnTo>
                  <a:pt x="6" y="3"/>
                </a:lnTo>
                <a:lnTo>
                  <a:pt x="7" y="3"/>
                </a:lnTo>
                <a:lnTo>
                  <a:pt x="8" y="3"/>
                </a:lnTo>
                <a:lnTo>
                  <a:pt x="9" y="3"/>
                </a:lnTo>
                <a:lnTo>
                  <a:pt x="11" y="3"/>
                </a:lnTo>
                <a:lnTo>
                  <a:pt x="12" y="3"/>
                </a:lnTo>
                <a:lnTo>
                  <a:pt x="13" y="3"/>
                </a:lnTo>
                <a:lnTo>
                  <a:pt x="14" y="3"/>
                </a:lnTo>
                <a:lnTo>
                  <a:pt x="15" y="3"/>
                </a:lnTo>
                <a:lnTo>
                  <a:pt x="17" y="3"/>
                </a:lnTo>
                <a:lnTo>
                  <a:pt x="18" y="3"/>
                </a:lnTo>
                <a:lnTo>
                  <a:pt x="19" y="3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7" y="3"/>
                </a:lnTo>
                <a:lnTo>
                  <a:pt x="29" y="3"/>
                </a:lnTo>
                <a:lnTo>
                  <a:pt x="30" y="3"/>
                </a:lnTo>
                <a:lnTo>
                  <a:pt x="31" y="3"/>
                </a:lnTo>
                <a:lnTo>
                  <a:pt x="32" y="3"/>
                </a:lnTo>
                <a:lnTo>
                  <a:pt x="33" y="3"/>
                </a:lnTo>
                <a:lnTo>
                  <a:pt x="35" y="3"/>
                </a:lnTo>
                <a:lnTo>
                  <a:pt x="36" y="3"/>
                </a:lnTo>
                <a:lnTo>
                  <a:pt x="37" y="3"/>
                </a:lnTo>
                <a:lnTo>
                  <a:pt x="38" y="3"/>
                </a:lnTo>
                <a:lnTo>
                  <a:pt x="39" y="3"/>
                </a:lnTo>
                <a:lnTo>
                  <a:pt x="41" y="3"/>
                </a:lnTo>
                <a:lnTo>
                  <a:pt x="42" y="3"/>
                </a:lnTo>
                <a:lnTo>
                  <a:pt x="43" y="3"/>
                </a:lnTo>
                <a:lnTo>
                  <a:pt x="44" y="3"/>
                </a:lnTo>
                <a:lnTo>
                  <a:pt x="45" y="3"/>
                </a:lnTo>
                <a:lnTo>
                  <a:pt x="47" y="3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3" y="3"/>
                </a:lnTo>
                <a:lnTo>
                  <a:pt x="54" y="3"/>
                </a:lnTo>
                <a:lnTo>
                  <a:pt x="55" y="3"/>
                </a:lnTo>
                <a:lnTo>
                  <a:pt x="56" y="3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3"/>
                </a:lnTo>
                <a:lnTo>
                  <a:pt x="62" y="3"/>
                </a:lnTo>
                <a:lnTo>
                  <a:pt x="63" y="3"/>
                </a:lnTo>
                <a:lnTo>
                  <a:pt x="65" y="3"/>
                </a:lnTo>
                <a:lnTo>
                  <a:pt x="66" y="3"/>
                </a:lnTo>
                <a:lnTo>
                  <a:pt x="67" y="3"/>
                </a:lnTo>
                <a:lnTo>
                  <a:pt x="68" y="3"/>
                </a:lnTo>
                <a:lnTo>
                  <a:pt x="69" y="3"/>
                </a:lnTo>
                <a:lnTo>
                  <a:pt x="71" y="3"/>
                </a:lnTo>
                <a:lnTo>
                  <a:pt x="72" y="3"/>
                </a:lnTo>
                <a:lnTo>
                  <a:pt x="73" y="3"/>
                </a:lnTo>
                <a:lnTo>
                  <a:pt x="74" y="3"/>
                </a:lnTo>
                <a:lnTo>
                  <a:pt x="75" y="3"/>
                </a:lnTo>
                <a:lnTo>
                  <a:pt x="77" y="3"/>
                </a:lnTo>
                <a:lnTo>
                  <a:pt x="78" y="3"/>
                </a:lnTo>
                <a:lnTo>
                  <a:pt x="79" y="3"/>
                </a:lnTo>
                <a:lnTo>
                  <a:pt x="80" y="3"/>
                </a:lnTo>
                <a:lnTo>
                  <a:pt x="81" y="2"/>
                </a:lnTo>
                <a:lnTo>
                  <a:pt x="83" y="2"/>
                </a:lnTo>
                <a:lnTo>
                  <a:pt x="84" y="2"/>
                </a:lnTo>
                <a:lnTo>
                  <a:pt x="85" y="2"/>
                </a:lnTo>
                <a:lnTo>
                  <a:pt x="86" y="2"/>
                </a:lnTo>
                <a:lnTo>
                  <a:pt x="87" y="2"/>
                </a:lnTo>
                <a:lnTo>
                  <a:pt x="89" y="2"/>
                </a:lnTo>
                <a:lnTo>
                  <a:pt x="90" y="2"/>
                </a:lnTo>
                <a:lnTo>
                  <a:pt x="91" y="2"/>
                </a:lnTo>
                <a:lnTo>
                  <a:pt x="92" y="2"/>
                </a:lnTo>
                <a:lnTo>
                  <a:pt x="93" y="2"/>
                </a:lnTo>
                <a:lnTo>
                  <a:pt x="95" y="2"/>
                </a:lnTo>
                <a:lnTo>
                  <a:pt x="96" y="2"/>
                </a:lnTo>
                <a:lnTo>
                  <a:pt x="97" y="2"/>
                </a:lnTo>
                <a:lnTo>
                  <a:pt x="98" y="2"/>
                </a:lnTo>
                <a:lnTo>
                  <a:pt x="99" y="2"/>
                </a:lnTo>
                <a:lnTo>
                  <a:pt x="101" y="2"/>
                </a:lnTo>
                <a:lnTo>
                  <a:pt x="102" y="2"/>
                </a:lnTo>
                <a:lnTo>
                  <a:pt x="103" y="2"/>
                </a:lnTo>
                <a:lnTo>
                  <a:pt x="104" y="2"/>
                </a:lnTo>
                <a:lnTo>
                  <a:pt x="105" y="2"/>
                </a:lnTo>
                <a:lnTo>
                  <a:pt x="107" y="2"/>
                </a:lnTo>
                <a:lnTo>
                  <a:pt x="108" y="2"/>
                </a:lnTo>
                <a:lnTo>
                  <a:pt x="109" y="2"/>
                </a:lnTo>
                <a:lnTo>
                  <a:pt x="110" y="2"/>
                </a:lnTo>
                <a:lnTo>
                  <a:pt x="111" y="2"/>
                </a:lnTo>
                <a:lnTo>
                  <a:pt x="113" y="2"/>
                </a:lnTo>
                <a:lnTo>
                  <a:pt x="114" y="2"/>
                </a:lnTo>
                <a:lnTo>
                  <a:pt x="115" y="2"/>
                </a:lnTo>
                <a:lnTo>
                  <a:pt x="116" y="2"/>
                </a:lnTo>
                <a:lnTo>
                  <a:pt x="117" y="1"/>
                </a:lnTo>
                <a:lnTo>
                  <a:pt x="119" y="1"/>
                </a:lnTo>
                <a:lnTo>
                  <a:pt x="120" y="1"/>
                </a:lnTo>
                <a:lnTo>
                  <a:pt x="121" y="1"/>
                </a:lnTo>
                <a:lnTo>
                  <a:pt x="122" y="1"/>
                </a:lnTo>
                <a:lnTo>
                  <a:pt x="123" y="1"/>
                </a:lnTo>
                <a:lnTo>
                  <a:pt x="125" y="1"/>
                </a:lnTo>
                <a:lnTo>
                  <a:pt x="126" y="1"/>
                </a:lnTo>
                <a:lnTo>
                  <a:pt x="127" y="1"/>
                </a:lnTo>
                <a:lnTo>
                  <a:pt x="128" y="1"/>
                </a:lnTo>
                <a:lnTo>
                  <a:pt x="129" y="1"/>
                </a:lnTo>
                <a:lnTo>
                  <a:pt x="131" y="1"/>
                </a:lnTo>
                <a:lnTo>
                  <a:pt x="132" y="1"/>
                </a:lnTo>
                <a:lnTo>
                  <a:pt x="133" y="1"/>
                </a:lnTo>
                <a:lnTo>
                  <a:pt x="134" y="1"/>
                </a:lnTo>
                <a:lnTo>
                  <a:pt x="135" y="0"/>
                </a:lnTo>
                <a:lnTo>
                  <a:pt x="137" y="0"/>
                </a:lnTo>
                <a:lnTo>
                  <a:pt x="138" y="0"/>
                </a:lnTo>
                <a:lnTo>
                  <a:pt x="139" y="0"/>
                </a:lnTo>
                <a:lnTo>
                  <a:pt x="140" y="0"/>
                </a:lnTo>
                <a:lnTo>
                  <a:pt x="141" y="0"/>
                </a:lnTo>
                <a:lnTo>
                  <a:pt x="143" y="0"/>
                </a:lnTo>
                <a:lnTo>
                  <a:pt x="144" y="0"/>
                </a:lnTo>
                <a:lnTo>
                  <a:pt x="145" y="0"/>
                </a:lnTo>
                <a:lnTo>
                  <a:pt x="146" y="0"/>
                </a:lnTo>
                <a:lnTo>
                  <a:pt x="147" y="0"/>
                </a:lnTo>
                <a:lnTo>
                  <a:pt x="149" y="0"/>
                </a:lnTo>
                <a:lnTo>
                  <a:pt x="150" y="0"/>
                </a:lnTo>
                <a:lnTo>
                  <a:pt x="151" y="0"/>
                </a:lnTo>
                <a:lnTo>
                  <a:pt x="152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74" name="Freeform 119"/>
          <p:cNvSpPr>
            <a:spLocks/>
          </p:cNvSpPr>
          <p:nvPr/>
        </p:nvSpPr>
        <p:spPr bwMode="auto">
          <a:xfrm>
            <a:off x="3054350" y="2616200"/>
            <a:ext cx="1498600" cy="504825"/>
          </a:xfrm>
          <a:custGeom>
            <a:avLst/>
            <a:gdLst>
              <a:gd name="T0" fmla="*/ 2147483646 w 153"/>
              <a:gd name="T1" fmla="*/ 2147483646 h 46"/>
              <a:gd name="T2" fmla="*/ 2147483646 w 153"/>
              <a:gd name="T3" fmla="*/ 2147483646 h 46"/>
              <a:gd name="T4" fmla="*/ 2147483646 w 153"/>
              <a:gd name="T5" fmla="*/ 2147483646 h 46"/>
              <a:gd name="T6" fmla="*/ 2147483646 w 153"/>
              <a:gd name="T7" fmla="*/ 2147483646 h 46"/>
              <a:gd name="T8" fmla="*/ 2147483646 w 153"/>
              <a:gd name="T9" fmla="*/ 2147483646 h 46"/>
              <a:gd name="T10" fmla="*/ 2147483646 w 153"/>
              <a:gd name="T11" fmla="*/ 2147483646 h 46"/>
              <a:gd name="T12" fmla="*/ 2147483646 w 153"/>
              <a:gd name="T13" fmla="*/ 2147483646 h 46"/>
              <a:gd name="T14" fmla="*/ 2147483646 w 153"/>
              <a:gd name="T15" fmla="*/ 2147483646 h 46"/>
              <a:gd name="T16" fmla="*/ 2147483646 w 153"/>
              <a:gd name="T17" fmla="*/ 2147483646 h 46"/>
              <a:gd name="T18" fmla="*/ 2147483646 w 153"/>
              <a:gd name="T19" fmla="*/ 2147483646 h 46"/>
              <a:gd name="T20" fmla="*/ 2147483646 w 153"/>
              <a:gd name="T21" fmla="*/ 2147483646 h 46"/>
              <a:gd name="T22" fmla="*/ 2147483646 w 153"/>
              <a:gd name="T23" fmla="*/ 2147483646 h 46"/>
              <a:gd name="T24" fmla="*/ 2147483646 w 153"/>
              <a:gd name="T25" fmla="*/ 2147483646 h 46"/>
              <a:gd name="T26" fmla="*/ 2147483646 w 153"/>
              <a:gd name="T27" fmla="*/ 2147483646 h 46"/>
              <a:gd name="T28" fmla="*/ 2147483646 w 153"/>
              <a:gd name="T29" fmla="*/ 2147483646 h 46"/>
              <a:gd name="T30" fmla="*/ 2147483646 w 153"/>
              <a:gd name="T31" fmla="*/ 2147483646 h 46"/>
              <a:gd name="T32" fmla="*/ 2147483646 w 153"/>
              <a:gd name="T33" fmla="*/ 2147483646 h 46"/>
              <a:gd name="T34" fmla="*/ 2147483646 w 153"/>
              <a:gd name="T35" fmla="*/ 2147483646 h 46"/>
              <a:gd name="T36" fmla="*/ 2147483646 w 153"/>
              <a:gd name="T37" fmla="*/ 2147483646 h 46"/>
              <a:gd name="T38" fmla="*/ 2147483646 w 153"/>
              <a:gd name="T39" fmla="*/ 2147483646 h 46"/>
              <a:gd name="T40" fmla="*/ 2147483646 w 153"/>
              <a:gd name="T41" fmla="*/ 2147483646 h 46"/>
              <a:gd name="T42" fmla="*/ 2147483646 w 153"/>
              <a:gd name="T43" fmla="*/ 2147483646 h 46"/>
              <a:gd name="T44" fmla="*/ 2147483646 w 153"/>
              <a:gd name="T45" fmla="*/ 2147483646 h 46"/>
              <a:gd name="T46" fmla="*/ 2147483646 w 153"/>
              <a:gd name="T47" fmla="*/ 2147483646 h 46"/>
              <a:gd name="T48" fmla="*/ 2147483646 w 153"/>
              <a:gd name="T49" fmla="*/ 2147483646 h 46"/>
              <a:gd name="T50" fmla="*/ 2147483646 w 153"/>
              <a:gd name="T51" fmla="*/ 2147483646 h 46"/>
              <a:gd name="T52" fmla="*/ 2147483646 w 153"/>
              <a:gd name="T53" fmla="*/ 2147483646 h 46"/>
              <a:gd name="T54" fmla="*/ 2147483646 w 153"/>
              <a:gd name="T55" fmla="*/ 2147483646 h 46"/>
              <a:gd name="T56" fmla="*/ 2147483646 w 153"/>
              <a:gd name="T57" fmla="*/ 2147483646 h 46"/>
              <a:gd name="T58" fmla="*/ 2147483646 w 153"/>
              <a:gd name="T59" fmla="*/ 2147483646 h 46"/>
              <a:gd name="T60" fmla="*/ 2147483646 w 153"/>
              <a:gd name="T61" fmla="*/ 2147483646 h 46"/>
              <a:gd name="T62" fmla="*/ 2147483646 w 153"/>
              <a:gd name="T63" fmla="*/ 2147483646 h 46"/>
              <a:gd name="T64" fmla="*/ 2147483646 w 153"/>
              <a:gd name="T65" fmla="*/ 2147483646 h 46"/>
              <a:gd name="T66" fmla="*/ 2147483646 w 153"/>
              <a:gd name="T67" fmla="*/ 2147483646 h 46"/>
              <a:gd name="T68" fmla="*/ 2147483646 w 153"/>
              <a:gd name="T69" fmla="*/ 2147483646 h 46"/>
              <a:gd name="T70" fmla="*/ 2147483646 w 153"/>
              <a:gd name="T71" fmla="*/ 2147483646 h 46"/>
              <a:gd name="T72" fmla="*/ 2147483646 w 153"/>
              <a:gd name="T73" fmla="*/ 2147483646 h 46"/>
              <a:gd name="T74" fmla="*/ 2147483646 w 153"/>
              <a:gd name="T75" fmla="*/ 2147483646 h 46"/>
              <a:gd name="T76" fmla="*/ 2147483646 w 153"/>
              <a:gd name="T77" fmla="*/ 2147483646 h 46"/>
              <a:gd name="T78" fmla="*/ 2147483646 w 153"/>
              <a:gd name="T79" fmla="*/ 2147483646 h 46"/>
              <a:gd name="T80" fmla="*/ 2147483646 w 153"/>
              <a:gd name="T81" fmla="*/ 2147483646 h 46"/>
              <a:gd name="T82" fmla="*/ 2147483646 w 153"/>
              <a:gd name="T83" fmla="*/ 2147483646 h 4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3"/>
              <a:gd name="T127" fmla="*/ 0 h 46"/>
              <a:gd name="T128" fmla="*/ 153 w 153"/>
              <a:gd name="T129" fmla="*/ 46 h 4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3" h="46">
                <a:moveTo>
                  <a:pt x="0" y="46"/>
                </a:moveTo>
                <a:lnTo>
                  <a:pt x="1" y="45"/>
                </a:lnTo>
                <a:lnTo>
                  <a:pt x="3" y="45"/>
                </a:lnTo>
                <a:lnTo>
                  <a:pt x="4" y="45"/>
                </a:lnTo>
                <a:lnTo>
                  <a:pt x="5" y="45"/>
                </a:lnTo>
                <a:lnTo>
                  <a:pt x="6" y="45"/>
                </a:lnTo>
                <a:lnTo>
                  <a:pt x="7" y="45"/>
                </a:lnTo>
                <a:lnTo>
                  <a:pt x="9" y="45"/>
                </a:lnTo>
                <a:lnTo>
                  <a:pt x="10" y="45"/>
                </a:lnTo>
                <a:lnTo>
                  <a:pt x="11" y="44"/>
                </a:lnTo>
                <a:lnTo>
                  <a:pt x="12" y="44"/>
                </a:lnTo>
                <a:lnTo>
                  <a:pt x="13" y="44"/>
                </a:lnTo>
                <a:lnTo>
                  <a:pt x="15" y="44"/>
                </a:lnTo>
                <a:lnTo>
                  <a:pt x="16" y="44"/>
                </a:lnTo>
                <a:lnTo>
                  <a:pt x="17" y="44"/>
                </a:lnTo>
                <a:lnTo>
                  <a:pt x="18" y="43"/>
                </a:lnTo>
                <a:lnTo>
                  <a:pt x="19" y="43"/>
                </a:lnTo>
                <a:lnTo>
                  <a:pt x="21" y="43"/>
                </a:lnTo>
                <a:lnTo>
                  <a:pt x="22" y="43"/>
                </a:lnTo>
                <a:lnTo>
                  <a:pt x="23" y="43"/>
                </a:lnTo>
                <a:lnTo>
                  <a:pt x="24" y="43"/>
                </a:lnTo>
                <a:lnTo>
                  <a:pt x="25" y="42"/>
                </a:lnTo>
                <a:lnTo>
                  <a:pt x="27" y="42"/>
                </a:lnTo>
                <a:lnTo>
                  <a:pt x="28" y="42"/>
                </a:lnTo>
                <a:lnTo>
                  <a:pt x="29" y="42"/>
                </a:lnTo>
                <a:lnTo>
                  <a:pt x="30" y="42"/>
                </a:lnTo>
                <a:lnTo>
                  <a:pt x="31" y="41"/>
                </a:lnTo>
                <a:lnTo>
                  <a:pt x="33" y="41"/>
                </a:lnTo>
                <a:lnTo>
                  <a:pt x="34" y="41"/>
                </a:lnTo>
                <a:lnTo>
                  <a:pt x="35" y="41"/>
                </a:lnTo>
                <a:lnTo>
                  <a:pt x="36" y="41"/>
                </a:lnTo>
                <a:lnTo>
                  <a:pt x="37" y="40"/>
                </a:lnTo>
                <a:lnTo>
                  <a:pt x="39" y="40"/>
                </a:lnTo>
                <a:lnTo>
                  <a:pt x="40" y="40"/>
                </a:lnTo>
                <a:lnTo>
                  <a:pt x="41" y="40"/>
                </a:lnTo>
                <a:lnTo>
                  <a:pt x="42" y="39"/>
                </a:lnTo>
                <a:lnTo>
                  <a:pt x="43" y="39"/>
                </a:lnTo>
                <a:lnTo>
                  <a:pt x="45" y="39"/>
                </a:lnTo>
                <a:lnTo>
                  <a:pt x="46" y="39"/>
                </a:lnTo>
                <a:lnTo>
                  <a:pt x="47" y="38"/>
                </a:lnTo>
                <a:lnTo>
                  <a:pt x="48" y="38"/>
                </a:lnTo>
                <a:lnTo>
                  <a:pt x="49" y="38"/>
                </a:lnTo>
                <a:lnTo>
                  <a:pt x="51" y="37"/>
                </a:lnTo>
                <a:lnTo>
                  <a:pt x="52" y="37"/>
                </a:lnTo>
                <a:lnTo>
                  <a:pt x="53" y="37"/>
                </a:lnTo>
                <a:lnTo>
                  <a:pt x="54" y="37"/>
                </a:lnTo>
                <a:lnTo>
                  <a:pt x="55" y="36"/>
                </a:lnTo>
                <a:lnTo>
                  <a:pt x="57" y="36"/>
                </a:lnTo>
                <a:lnTo>
                  <a:pt x="58" y="36"/>
                </a:lnTo>
                <a:lnTo>
                  <a:pt x="59" y="35"/>
                </a:lnTo>
                <a:lnTo>
                  <a:pt x="60" y="35"/>
                </a:lnTo>
                <a:lnTo>
                  <a:pt x="61" y="35"/>
                </a:lnTo>
                <a:lnTo>
                  <a:pt x="63" y="34"/>
                </a:lnTo>
                <a:lnTo>
                  <a:pt x="64" y="34"/>
                </a:lnTo>
                <a:lnTo>
                  <a:pt x="65" y="34"/>
                </a:lnTo>
                <a:lnTo>
                  <a:pt x="66" y="33"/>
                </a:lnTo>
                <a:lnTo>
                  <a:pt x="67" y="33"/>
                </a:lnTo>
                <a:lnTo>
                  <a:pt x="69" y="33"/>
                </a:lnTo>
                <a:lnTo>
                  <a:pt x="70" y="32"/>
                </a:lnTo>
                <a:lnTo>
                  <a:pt x="71" y="32"/>
                </a:lnTo>
                <a:lnTo>
                  <a:pt x="72" y="32"/>
                </a:lnTo>
                <a:lnTo>
                  <a:pt x="73" y="31"/>
                </a:lnTo>
                <a:lnTo>
                  <a:pt x="75" y="31"/>
                </a:lnTo>
                <a:lnTo>
                  <a:pt x="76" y="30"/>
                </a:lnTo>
                <a:lnTo>
                  <a:pt x="77" y="30"/>
                </a:lnTo>
                <a:lnTo>
                  <a:pt x="78" y="30"/>
                </a:lnTo>
                <a:lnTo>
                  <a:pt x="79" y="29"/>
                </a:lnTo>
                <a:lnTo>
                  <a:pt x="81" y="29"/>
                </a:lnTo>
                <a:lnTo>
                  <a:pt x="82" y="28"/>
                </a:lnTo>
                <a:lnTo>
                  <a:pt x="83" y="28"/>
                </a:lnTo>
                <a:lnTo>
                  <a:pt x="84" y="28"/>
                </a:lnTo>
                <a:lnTo>
                  <a:pt x="85" y="27"/>
                </a:lnTo>
                <a:lnTo>
                  <a:pt x="87" y="27"/>
                </a:lnTo>
                <a:lnTo>
                  <a:pt x="88" y="26"/>
                </a:lnTo>
                <a:lnTo>
                  <a:pt x="89" y="26"/>
                </a:lnTo>
                <a:lnTo>
                  <a:pt x="90" y="25"/>
                </a:lnTo>
                <a:lnTo>
                  <a:pt x="91" y="25"/>
                </a:lnTo>
                <a:lnTo>
                  <a:pt x="93" y="25"/>
                </a:lnTo>
                <a:lnTo>
                  <a:pt x="94" y="25"/>
                </a:lnTo>
                <a:lnTo>
                  <a:pt x="95" y="24"/>
                </a:lnTo>
                <a:lnTo>
                  <a:pt x="96" y="24"/>
                </a:lnTo>
                <a:lnTo>
                  <a:pt x="97" y="23"/>
                </a:lnTo>
                <a:lnTo>
                  <a:pt x="99" y="23"/>
                </a:lnTo>
                <a:lnTo>
                  <a:pt x="100" y="22"/>
                </a:lnTo>
                <a:lnTo>
                  <a:pt x="101" y="22"/>
                </a:lnTo>
                <a:lnTo>
                  <a:pt x="102" y="21"/>
                </a:lnTo>
                <a:lnTo>
                  <a:pt x="103" y="21"/>
                </a:lnTo>
                <a:lnTo>
                  <a:pt x="105" y="20"/>
                </a:lnTo>
                <a:lnTo>
                  <a:pt x="106" y="20"/>
                </a:lnTo>
                <a:lnTo>
                  <a:pt x="107" y="19"/>
                </a:lnTo>
                <a:lnTo>
                  <a:pt x="108" y="19"/>
                </a:lnTo>
                <a:lnTo>
                  <a:pt x="109" y="18"/>
                </a:lnTo>
                <a:lnTo>
                  <a:pt x="111" y="18"/>
                </a:lnTo>
                <a:lnTo>
                  <a:pt x="112" y="17"/>
                </a:lnTo>
                <a:lnTo>
                  <a:pt x="113" y="17"/>
                </a:lnTo>
                <a:lnTo>
                  <a:pt x="114" y="16"/>
                </a:lnTo>
                <a:lnTo>
                  <a:pt x="115" y="16"/>
                </a:lnTo>
                <a:lnTo>
                  <a:pt x="117" y="15"/>
                </a:lnTo>
                <a:lnTo>
                  <a:pt x="118" y="15"/>
                </a:lnTo>
                <a:lnTo>
                  <a:pt x="119" y="14"/>
                </a:lnTo>
                <a:lnTo>
                  <a:pt x="120" y="14"/>
                </a:lnTo>
                <a:lnTo>
                  <a:pt x="121" y="13"/>
                </a:lnTo>
                <a:lnTo>
                  <a:pt x="123" y="13"/>
                </a:lnTo>
                <a:lnTo>
                  <a:pt x="124" y="12"/>
                </a:lnTo>
                <a:lnTo>
                  <a:pt x="125" y="12"/>
                </a:lnTo>
                <a:lnTo>
                  <a:pt x="126" y="11"/>
                </a:lnTo>
                <a:lnTo>
                  <a:pt x="127" y="11"/>
                </a:lnTo>
                <a:lnTo>
                  <a:pt x="129" y="10"/>
                </a:lnTo>
                <a:lnTo>
                  <a:pt x="130" y="10"/>
                </a:lnTo>
                <a:lnTo>
                  <a:pt x="131" y="9"/>
                </a:lnTo>
                <a:lnTo>
                  <a:pt x="133" y="8"/>
                </a:lnTo>
                <a:lnTo>
                  <a:pt x="135" y="7"/>
                </a:lnTo>
                <a:lnTo>
                  <a:pt x="136" y="7"/>
                </a:lnTo>
                <a:lnTo>
                  <a:pt x="137" y="6"/>
                </a:lnTo>
                <a:lnTo>
                  <a:pt x="138" y="6"/>
                </a:lnTo>
                <a:lnTo>
                  <a:pt x="139" y="5"/>
                </a:lnTo>
                <a:lnTo>
                  <a:pt x="141" y="5"/>
                </a:lnTo>
                <a:lnTo>
                  <a:pt x="142" y="4"/>
                </a:lnTo>
                <a:lnTo>
                  <a:pt x="143" y="4"/>
                </a:lnTo>
                <a:lnTo>
                  <a:pt x="144" y="4"/>
                </a:lnTo>
                <a:lnTo>
                  <a:pt x="145" y="3"/>
                </a:lnTo>
                <a:lnTo>
                  <a:pt x="147" y="3"/>
                </a:lnTo>
                <a:lnTo>
                  <a:pt x="148" y="2"/>
                </a:lnTo>
                <a:lnTo>
                  <a:pt x="150" y="1"/>
                </a:lnTo>
                <a:lnTo>
                  <a:pt x="151" y="0"/>
                </a:lnTo>
                <a:lnTo>
                  <a:pt x="153" y="0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75" name="Freeform 120"/>
          <p:cNvSpPr>
            <a:spLocks/>
          </p:cNvSpPr>
          <p:nvPr/>
        </p:nvSpPr>
        <p:spPr bwMode="auto">
          <a:xfrm>
            <a:off x="4552950" y="2397125"/>
            <a:ext cx="1489075" cy="219075"/>
          </a:xfrm>
          <a:custGeom>
            <a:avLst/>
            <a:gdLst>
              <a:gd name="T0" fmla="*/ 2147483646 w 152"/>
              <a:gd name="T1" fmla="*/ 2147483646 h 20"/>
              <a:gd name="T2" fmla="*/ 2147483646 w 152"/>
              <a:gd name="T3" fmla="*/ 2147483646 h 20"/>
              <a:gd name="T4" fmla="*/ 2147483646 w 152"/>
              <a:gd name="T5" fmla="*/ 2147483646 h 20"/>
              <a:gd name="T6" fmla="*/ 2147483646 w 152"/>
              <a:gd name="T7" fmla="*/ 2147483646 h 20"/>
              <a:gd name="T8" fmla="*/ 2147483646 w 152"/>
              <a:gd name="T9" fmla="*/ 2147483646 h 20"/>
              <a:gd name="T10" fmla="*/ 2147483646 w 152"/>
              <a:gd name="T11" fmla="*/ 2147483646 h 20"/>
              <a:gd name="T12" fmla="*/ 2147483646 w 152"/>
              <a:gd name="T13" fmla="*/ 2147483646 h 20"/>
              <a:gd name="T14" fmla="*/ 2147483646 w 152"/>
              <a:gd name="T15" fmla="*/ 2147483646 h 20"/>
              <a:gd name="T16" fmla="*/ 2147483646 w 152"/>
              <a:gd name="T17" fmla="*/ 2147483646 h 20"/>
              <a:gd name="T18" fmla="*/ 2147483646 w 152"/>
              <a:gd name="T19" fmla="*/ 2147483646 h 20"/>
              <a:gd name="T20" fmla="*/ 2147483646 w 152"/>
              <a:gd name="T21" fmla="*/ 2147483646 h 20"/>
              <a:gd name="T22" fmla="*/ 2147483646 w 152"/>
              <a:gd name="T23" fmla="*/ 2147483646 h 20"/>
              <a:gd name="T24" fmla="*/ 2147483646 w 152"/>
              <a:gd name="T25" fmla="*/ 2147483646 h 20"/>
              <a:gd name="T26" fmla="*/ 2147483646 w 152"/>
              <a:gd name="T27" fmla="*/ 2147483646 h 20"/>
              <a:gd name="T28" fmla="*/ 2147483646 w 152"/>
              <a:gd name="T29" fmla="*/ 2147483646 h 20"/>
              <a:gd name="T30" fmla="*/ 2147483646 w 152"/>
              <a:gd name="T31" fmla="*/ 2147483646 h 20"/>
              <a:gd name="T32" fmla="*/ 2147483646 w 152"/>
              <a:gd name="T33" fmla="*/ 2147483646 h 20"/>
              <a:gd name="T34" fmla="*/ 2147483646 w 152"/>
              <a:gd name="T35" fmla="*/ 2147483646 h 20"/>
              <a:gd name="T36" fmla="*/ 2147483646 w 152"/>
              <a:gd name="T37" fmla="*/ 2147483646 h 20"/>
              <a:gd name="T38" fmla="*/ 2147483646 w 152"/>
              <a:gd name="T39" fmla="*/ 0 h 20"/>
              <a:gd name="T40" fmla="*/ 2147483646 w 152"/>
              <a:gd name="T41" fmla="*/ 0 h 20"/>
              <a:gd name="T42" fmla="*/ 2147483646 w 152"/>
              <a:gd name="T43" fmla="*/ 0 h 20"/>
              <a:gd name="T44" fmla="*/ 2147483646 w 152"/>
              <a:gd name="T45" fmla="*/ 0 h 20"/>
              <a:gd name="T46" fmla="*/ 2147483646 w 152"/>
              <a:gd name="T47" fmla="*/ 0 h 20"/>
              <a:gd name="T48" fmla="*/ 2147483646 w 152"/>
              <a:gd name="T49" fmla="*/ 2147483646 h 20"/>
              <a:gd name="T50" fmla="*/ 2147483646 w 152"/>
              <a:gd name="T51" fmla="*/ 2147483646 h 20"/>
              <a:gd name="T52" fmla="*/ 2147483646 w 152"/>
              <a:gd name="T53" fmla="*/ 2147483646 h 20"/>
              <a:gd name="T54" fmla="*/ 2147483646 w 152"/>
              <a:gd name="T55" fmla="*/ 2147483646 h 20"/>
              <a:gd name="T56" fmla="*/ 2147483646 w 152"/>
              <a:gd name="T57" fmla="*/ 2147483646 h 20"/>
              <a:gd name="T58" fmla="*/ 2147483646 w 152"/>
              <a:gd name="T59" fmla="*/ 2147483646 h 20"/>
              <a:gd name="T60" fmla="*/ 2147483646 w 152"/>
              <a:gd name="T61" fmla="*/ 2147483646 h 20"/>
              <a:gd name="T62" fmla="*/ 2147483646 w 152"/>
              <a:gd name="T63" fmla="*/ 2147483646 h 20"/>
              <a:gd name="T64" fmla="*/ 2147483646 w 152"/>
              <a:gd name="T65" fmla="*/ 2147483646 h 20"/>
              <a:gd name="T66" fmla="*/ 2147483646 w 152"/>
              <a:gd name="T67" fmla="*/ 2147483646 h 20"/>
              <a:gd name="T68" fmla="*/ 2147483646 w 152"/>
              <a:gd name="T69" fmla="*/ 2147483646 h 20"/>
              <a:gd name="T70" fmla="*/ 2147483646 w 152"/>
              <a:gd name="T71" fmla="*/ 2147483646 h 20"/>
              <a:gd name="T72" fmla="*/ 2147483646 w 152"/>
              <a:gd name="T73" fmla="*/ 2147483646 h 20"/>
              <a:gd name="T74" fmla="*/ 2147483646 w 152"/>
              <a:gd name="T75" fmla="*/ 2147483646 h 20"/>
              <a:gd name="T76" fmla="*/ 2147483646 w 152"/>
              <a:gd name="T77" fmla="*/ 2147483646 h 20"/>
              <a:gd name="T78" fmla="*/ 2147483646 w 152"/>
              <a:gd name="T79" fmla="*/ 2147483646 h 20"/>
              <a:gd name="T80" fmla="*/ 2147483646 w 152"/>
              <a:gd name="T81" fmla="*/ 2147483646 h 20"/>
              <a:gd name="T82" fmla="*/ 2147483646 w 152"/>
              <a:gd name="T83" fmla="*/ 2147483646 h 2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20"/>
              <a:gd name="T128" fmla="*/ 152 w 152"/>
              <a:gd name="T129" fmla="*/ 20 h 2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20">
                <a:moveTo>
                  <a:pt x="0" y="20"/>
                </a:moveTo>
                <a:lnTo>
                  <a:pt x="1" y="19"/>
                </a:lnTo>
                <a:lnTo>
                  <a:pt x="2" y="19"/>
                </a:lnTo>
                <a:lnTo>
                  <a:pt x="3" y="18"/>
                </a:lnTo>
                <a:lnTo>
                  <a:pt x="4" y="18"/>
                </a:lnTo>
                <a:lnTo>
                  <a:pt x="6" y="17"/>
                </a:lnTo>
                <a:lnTo>
                  <a:pt x="7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3" y="14"/>
                </a:lnTo>
                <a:lnTo>
                  <a:pt x="14" y="14"/>
                </a:lnTo>
                <a:lnTo>
                  <a:pt x="15" y="13"/>
                </a:lnTo>
                <a:lnTo>
                  <a:pt x="16" y="13"/>
                </a:lnTo>
                <a:lnTo>
                  <a:pt x="18" y="13"/>
                </a:lnTo>
                <a:lnTo>
                  <a:pt x="19" y="12"/>
                </a:lnTo>
                <a:lnTo>
                  <a:pt x="20" y="12"/>
                </a:lnTo>
                <a:lnTo>
                  <a:pt x="21" y="11"/>
                </a:lnTo>
                <a:lnTo>
                  <a:pt x="22" y="11"/>
                </a:lnTo>
                <a:lnTo>
                  <a:pt x="24" y="10"/>
                </a:lnTo>
                <a:lnTo>
                  <a:pt x="25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30" y="8"/>
                </a:lnTo>
                <a:lnTo>
                  <a:pt x="31" y="8"/>
                </a:lnTo>
                <a:lnTo>
                  <a:pt x="32" y="7"/>
                </a:lnTo>
                <a:lnTo>
                  <a:pt x="33" y="7"/>
                </a:lnTo>
                <a:lnTo>
                  <a:pt x="34" y="7"/>
                </a:lnTo>
                <a:lnTo>
                  <a:pt x="36" y="6"/>
                </a:lnTo>
                <a:lnTo>
                  <a:pt x="37" y="6"/>
                </a:lnTo>
                <a:lnTo>
                  <a:pt x="38" y="6"/>
                </a:lnTo>
                <a:lnTo>
                  <a:pt x="39" y="5"/>
                </a:lnTo>
                <a:lnTo>
                  <a:pt x="40" y="5"/>
                </a:lnTo>
                <a:lnTo>
                  <a:pt x="42" y="5"/>
                </a:lnTo>
                <a:lnTo>
                  <a:pt x="43" y="4"/>
                </a:lnTo>
                <a:lnTo>
                  <a:pt x="44" y="4"/>
                </a:lnTo>
                <a:lnTo>
                  <a:pt x="45" y="4"/>
                </a:lnTo>
                <a:lnTo>
                  <a:pt x="46" y="4"/>
                </a:lnTo>
                <a:lnTo>
                  <a:pt x="48" y="3"/>
                </a:lnTo>
                <a:lnTo>
                  <a:pt x="49" y="3"/>
                </a:lnTo>
                <a:lnTo>
                  <a:pt x="50" y="3"/>
                </a:lnTo>
                <a:lnTo>
                  <a:pt x="51" y="3"/>
                </a:lnTo>
                <a:lnTo>
                  <a:pt x="52" y="3"/>
                </a:lnTo>
                <a:lnTo>
                  <a:pt x="54" y="2"/>
                </a:lnTo>
                <a:lnTo>
                  <a:pt x="55" y="2"/>
                </a:lnTo>
                <a:lnTo>
                  <a:pt x="56" y="2"/>
                </a:lnTo>
                <a:lnTo>
                  <a:pt x="57" y="2"/>
                </a:lnTo>
                <a:lnTo>
                  <a:pt x="58" y="2"/>
                </a:lnTo>
                <a:lnTo>
                  <a:pt x="60" y="2"/>
                </a:lnTo>
                <a:lnTo>
                  <a:pt x="61" y="1"/>
                </a:lnTo>
                <a:lnTo>
                  <a:pt x="62" y="1"/>
                </a:lnTo>
                <a:lnTo>
                  <a:pt x="63" y="1"/>
                </a:lnTo>
                <a:lnTo>
                  <a:pt x="64" y="1"/>
                </a:lnTo>
                <a:lnTo>
                  <a:pt x="66" y="1"/>
                </a:lnTo>
                <a:lnTo>
                  <a:pt x="67" y="1"/>
                </a:lnTo>
                <a:lnTo>
                  <a:pt x="68" y="1"/>
                </a:lnTo>
                <a:lnTo>
                  <a:pt x="69" y="1"/>
                </a:lnTo>
                <a:lnTo>
                  <a:pt x="70" y="0"/>
                </a:lnTo>
                <a:lnTo>
                  <a:pt x="72" y="0"/>
                </a:lnTo>
                <a:lnTo>
                  <a:pt x="73" y="0"/>
                </a:lnTo>
                <a:lnTo>
                  <a:pt x="74" y="0"/>
                </a:lnTo>
                <a:lnTo>
                  <a:pt x="75" y="0"/>
                </a:lnTo>
                <a:lnTo>
                  <a:pt x="76" y="0"/>
                </a:lnTo>
                <a:lnTo>
                  <a:pt x="78" y="0"/>
                </a:lnTo>
                <a:lnTo>
                  <a:pt x="79" y="0"/>
                </a:lnTo>
                <a:lnTo>
                  <a:pt x="80" y="0"/>
                </a:lnTo>
                <a:lnTo>
                  <a:pt x="81" y="0"/>
                </a:lnTo>
                <a:lnTo>
                  <a:pt x="82" y="0"/>
                </a:lnTo>
                <a:lnTo>
                  <a:pt x="84" y="0"/>
                </a:lnTo>
                <a:lnTo>
                  <a:pt x="85" y="0"/>
                </a:lnTo>
                <a:lnTo>
                  <a:pt x="86" y="0"/>
                </a:lnTo>
                <a:lnTo>
                  <a:pt x="87" y="0"/>
                </a:lnTo>
                <a:lnTo>
                  <a:pt x="88" y="1"/>
                </a:lnTo>
                <a:lnTo>
                  <a:pt x="90" y="1"/>
                </a:lnTo>
                <a:lnTo>
                  <a:pt x="91" y="1"/>
                </a:lnTo>
                <a:lnTo>
                  <a:pt x="92" y="1"/>
                </a:lnTo>
                <a:lnTo>
                  <a:pt x="93" y="1"/>
                </a:lnTo>
                <a:lnTo>
                  <a:pt x="94" y="1"/>
                </a:lnTo>
                <a:lnTo>
                  <a:pt x="96" y="1"/>
                </a:lnTo>
                <a:lnTo>
                  <a:pt x="97" y="1"/>
                </a:lnTo>
                <a:lnTo>
                  <a:pt x="98" y="2"/>
                </a:lnTo>
                <a:lnTo>
                  <a:pt x="99" y="2"/>
                </a:lnTo>
                <a:lnTo>
                  <a:pt x="100" y="2"/>
                </a:lnTo>
                <a:lnTo>
                  <a:pt x="102" y="2"/>
                </a:lnTo>
                <a:lnTo>
                  <a:pt x="103" y="2"/>
                </a:lnTo>
                <a:lnTo>
                  <a:pt x="104" y="3"/>
                </a:lnTo>
                <a:lnTo>
                  <a:pt x="105" y="3"/>
                </a:lnTo>
                <a:lnTo>
                  <a:pt x="106" y="3"/>
                </a:lnTo>
                <a:lnTo>
                  <a:pt x="108" y="3"/>
                </a:lnTo>
                <a:lnTo>
                  <a:pt x="109" y="3"/>
                </a:lnTo>
                <a:lnTo>
                  <a:pt x="110" y="3"/>
                </a:lnTo>
                <a:lnTo>
                  <a:pt x="111" y="4"/>
                </a:lnTo>
                <a:lnTo>
                  <a:pt x="112" y="4"/>
                </a:lnTo>
                <a:lnTo>
                  <a:pt x="114" y="4"/>
                </a:lnTo>
                <a:lnTo>
                  <a:pt x="115" y="5"/>
                </a:lnTo>
                <a:lnTo>
                  <a:pt x="116" y="5"/>
                </a:lnTo>
                <a:lnTo>
                  <a:pt x="117" y="5"/>
                </a:lnTo>
                <a:lnTo>
                  <a:pt x="118" y="6"/>
                </a:lnTo>
                <a:lnTo>
                  <a:pt x="120" y="6"/>
                </a:lnTo>
                <a:lnTo>
                  <a:pt x="121" y="6"/>
                </a:lnTo>
                <a:lnTo>
                  <a:pt x="122" y="7"/>
                </a:lnTo>
                <a:lnTo>
                  <a:pt x="123" y="7"/>
                </a:lnTo>
                <a:lnTo>
                  <a:pt x="124" y="7"/>
                </a:lnTo>
                <a:lnTo>
                  <a:pt x="126" y="8"/>
                </a:lnTo>
                <a:lnTo>
                  <a:pt x="127" y="8"/>
                </a:lnTo>
                <a:lnTo>
                  <a:pt x="128" y="9"/>
                </a:lnTo>
                <a:lnTo>
                  <a:pt x="129" y="9"/>
                </a:lnTo>
                <a:lnTo>
                  <a:pt x="130" y="9"/>
                </a:lnTo>
                <a:lnTo>
                  <a:pt x="132" y="10"/>
                </a:lnTo>
                <a:lnTo>
                  <a:pt x="133" y="10"/>
                </a:lnTo>
                <a:lnTo>
                  <a:pt x="134" y="11"/>
                </a:lnTo>
                <a:lnTo>
                  <a:pt x="135" y="11"/>
                </a:lnTo>
                <a:lnTo>
                  <a:pt x="136" y="12"/>
                </a:lnTo>
                <a:lnTo>
                  <a:pt x="138" y="12"/>
                </a:lnTo>
                <a:lnTo>
                  <a:pt x="139" y="12"/>
                </a:lnTo>
                <a:lnTo>
                  <a:pt x="140" y="13"/>
                </a:lnTo>
                <a:lnTo>
                  <a:pt x="141" y="13"/>
                </a:lnTo>
                <a:lnTo>
                  <a:pt x="142" y="14"/>
                </a:lnTo>
                <a:lnTo>
                  <a:pt x="144" y="14"/>
                </a:lnTo>
                <a:lnTo>
                  <a:pt x="145" y="15"/>
                </a:lnTo>
                <a:lnTo>
                  <a:pt x="146" y="15"/>
                </a:lnTo>
                <a:lnTo>
                  <a:pt x="147" y="16"/>
                </a:lnTo>
                <a:lnTo>
                  <a:pt x="148" y="16"/>
                </a:lnTo>
                <a:lnTo>
                  <a:pt x="150" y="17"/>
                </a:lnTo>
                <a:lnTo>
                  <a:pt x="151" y="17"/>
                </a:lnTo>
                <a:lnTo>
                  <a:pt x="152" y="18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76" name="Freeform 121"/>
          <p:cNvSpPr>
            <a:spLocks/>
          </p:cNvSpPr>
          <p:nvPr/>
        </p:nvSpPr>
        <p:spPr bwMode="auto">
          <a:xfrm>
            <a:off x="6042025" y="2593975"/>
            <a:ext cx="1489075" cy="515938"/>
          </a:xfrm>
          <a:custGeom>
            <a:avLst/>
            <a:gdLst>
              <a:gd name="T0" fmla="*/ 2147483646 w 152"/>
              <a:gd name="T1" fmla="*/ 2147483646 h 47"/>
              <a:gd name="T2" fmla="*/ 2147483646 w 152"/>
              <a:gd name="T3" fmla="*/ 2147483646 h 47"/>
              <a:gd name="T4" fmla="*/ 2147483646 w 152"/>
              <a:gd name="T5" fmla="*/ 2147483646 h 47"/>
              <a:gd name="T6" fmla="*/ 2147483646 w 152"/>
              <a:gd name="T7" fmla="*/ 2147483646 h 47"/>
              <a:gd name="T8" fmla="*/ 2147483646 w 152"/>
              <a:gd name="T9" fmla="*/ 2147483646 h 47"/>
              <a:gd name="T10" fmla="*/ 2147483646 w 152"/>
              <a:gd name="T11" fmla="*/ 2147483646 h 47"/>
              <a:gd name="T12" fmla="*/ 2147483646 w 152"/>
              <a:gd name="T13" fmla="*/ 2147483646 h 47"/>
              <a:gd name="T14" fmla="*/ 2147483646 w 152"/>
              <a:gd name="T15" fmla="*/ 2147483646 h 47"/>
              <a:gd name="T16" fmla="*/ 2147483646 w 152"/>
              <a:gd name="T17" fmla="*/ 2147483646 h 47"/>
              <a:gd name="T18" fmla="*/ 2147483646 w 152"/>
              <a:gd name="T19" fmla="*/ 2147483646 h 47"/>
              <a:gd name="T20" fmla="*/ 2147483646 w 152"/>
              <a:gd name="T21" fmla="*/ 2147483646 h 47"/>
              <a:gd name="T22" fmla="*/ 2147483646 w 152"/>
              <a:gd name="T23" fmla="*/ 2147483646 h 47"/>
              <a:gd name="T24" fmla="*/ 2147483646 w 152"/>
              <a:gd name="T25" fmla="*/ 2147483646 h 47"/>
              <a:gd name="T26" fmla="*/ 2147483646 w 152"/>
              <a:gd name="T27" fmla="*/ 2147483646 h 47"/>
              <a:gd name="T28" fmla="*/ 2147483646 w 152"/>
              <a:gd name="T29" fmla="*/ 2147483646 h 47"/>
              <a:gd name="T30" fmla="*/ 2147483646 w 152"/>
              <a:gd name="T31" fmla="*/ 2147483646 h 47"/>
              <a:gd name="T32" fmla="*/ 2147483646 w 152"/>
              <a:gd name="T33" fmla="*/ 2147483646 h 47"/>
              <a:gd name="T34" fmla="*/ 2147483646 w 152"/>
              <a:gd name="T35" fmla="*/ 2147483646 h 47"/>
              <a:gd name="T36" fmla="*/ 2147483646 w 152"/>
              <a:gd name="T37" fmla="*/ 2147483646 h 47"/>
              <a:gd name="T38" fmla="*/ 2147483646 w 152"/>
              <a:gd name="T39" fmla="*/ 2147483646 h 47"/>
              <a:gd name="T40" fmla="*/ 2147483646 w 152"/>
              <a:gd name="T41" fmla="*/ 2147483646 h 47"/>
              <a:gd name="T42" fmla="*/ 2147483646 w 152"/>
              <a:gd name="T43" fmla="*/ 2147483646 h 47"/>
              <a:gd name="T44" fmla="*/ 2147483646 w 152"/>
              <a:gd name="T45" fmla="*/ 2147483646 h 47"/>
              <a:gd name="T46" fmla="*/ 2147483646 w 152"/>
              <a:gd name="T47" fmla="*/ 2147483646 h 47"/>
              <a:gd name="T48" fmla="*/ 2147483646 w 152"/>
              <a:gd name="T49" fmla="*/ 2147483646 h 47"/>
              <a:gd name="T50" fmla="*/ 2147483646 w 152"/>
              <a:gd name="T51" fmla="*/ 2147483646 h 47"/>
              <a:gd name="T52" fmla="*/ 2147483646 w 152"/>
              <a:gd name="T53" fmla="*/ 2147483646 h 47"/>
              <a:gd name="T54" fmla="*/ 2147483646 w 152"/>
              <a:gd name="T55" fmla="*/ 2147483646 h 47"/>
              <a:gd name="T56" fmla="*/ 2147483646 w 152"/>
              <a:gd name="T57" fmla="*/ 2147483646 h 47"/>
              <a:gd name="T58" fmla="*/ 2147483646 w 152"/>
              <a:gd name="T59" fmla="*/ 2147483646 h 47"/>
              <a:gd name="T60" fmla="*/ 2147483646 w 152"/>
              <a:gd name="T61" fmla="*/ 2147483646 h 47"/>
              <a:gd name="T62" fmla="*/ 2147483646 w 152"/>
              <a:gd name="T63" fmla="*/ 2147483646 h 47"/>
              <a:gd name="T64" fmla="*/ 2147483646 w 152"/>
              <a:gd name="T65" fmla="*/ 2147483646 h 47"/>
              <a:gd name="T66" fmla="*/ 2147483646 w 152"/>
              <a:gd name="T67" fmla="*/ 2147483646 h 47"/>
              <a:gd name="T68" fmla="*/ 2147483646 w 152"/>
              <a:gd name="T69" fmla="*/ 2147483646 h 47"/>
              <a:gd name="T70" fmla="*/ 2147483646 w 152"/>
              <a:gd name="T71" fmla="*/ 2147483646 h 47"/>
              <a:gd name="T72" fmla="*/ 2147483646 w 152"/>
              <a:gd name="T73" fmla="*/ 2147483646 h 47"/>
              <a:gd name="T74" fmla="*/ 2147483646 w 152"/>
              <a:gd name="T75" fmla="*/ 2147483646 h 47"/>
              <a:gd name="T76" fmla="*/ 2147483646 w 152"/>
              <a:gd name="T77" fmla="*/ 2147483646 h 47"/>
              <a:gd name="T78" fmla="*/ 2147483646 w 152"/>
              <a:gd name="T79" fmla="*/ 2147483646 h 47"/>
              <a:gd name="T80" fmla="*/ 2147483646 w 152"/>
              <a:gd name="T81" fmla="*/ 2147483646 h 47"/>
              <a:gd name="T82" fmla="*/ 2147483646 w 152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52"/>
              <a:gd name="T127" fmla="*/ 0 h 47"/>
              <a:gd name="T128" fmla="*/ 152 w 152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52" h="47">
                <a:moveTo>
                  <a:pt x="0" y="0"/>
                </a:moveTo>
                <a:lnTo>
                  <a:pt x="1" y="0"/>
                </a:lnTo>
                <a:lnTo>
                  <a:pt x="2" y="1"/>
                </a:lnTo>
                <a:lnTo>
                  <a:pt x="4" y="1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lnTo>
                  <a:pt x="8" y="3"/>
                </a:lnTo>
                <a:lnTo>
                  <a:pt x="10" y="4"/>
                </a:lnTo>
                <a:lnTo>
                  <a:pt x="11" y="4"/>
                </a:lnTo>
                <a:lnTo>
                  <a:pt x="12" y="5"/>
                </a:lnTo>
                <a:lnTo>
                  <a:pt x="13" y="5"/>
                </a:lnTo>
                <a:lnTo>
                  <a:pt x="16" y="6"/>
                </a:lnTo>
                <a:lnTo>
                  <a:pt x="17" y="7"/>
                </a:lnTo>
                <a:lnTo>
                  <a:pt x="18" y="7"/>
                </a:lnTo>
                <a:lnTo>
                  <a:pt x="19" y="8"/>
                </a:lnTo>
                <a:lnTo>
                  <a:pt x="20" y="8"/>
                </a:lnTo>
                <a:lnTo>
                  <a:pt x="22" y="9"/>
                </a:lnTo>
                <a:lnTo>
                  <a:pt x="23" y="9"/>
                </a:lnTo>
                <a:lnTo>
                  <a:pt x="24" y="10"/>
                </a:lnTo>
                <a:lnTo>
                  <a:pt x="25" y="10"/>
                </a:lnTo>
                <a:lnTo>
                  <a:pt x="26" y="11"/>
                </a:lnTo>
                <a:lnTo>
                  <a:pt x="28" y="11"/>
                </a:lnTo>
                <a:lnTo>
                  <a:pt x="29" y="12"/>
                </a:lnTo>
                <a:lnTo>
                  <a:pt x="30" y="12"/>
                </a:lnTo>
                <a:lnTo>
                  <a:pt x="32" y="13"/>
                </a:lnTo>
                <a:lnTo>
                  <a:pt x="32" y="14"/>
                </a:lnTo>
                <a:lnTo>
                  <a:pt x="34" y="14"/>
                </a:lnTo>
                <a:lnTo>
                  <a:pt x="35" y="15"/>
                </a:lnTo>
                <a:lnTo>
                  <a:pt x="36" y="15"/>
                </a:lnTo>
                <a:lnTo>
                  <a:pt x="37" y="16"/>
                </a:lnTo>
                <a:lnTo>
                  <a:pt x="38" y="16"/>
                </a:lnTo>
                <a:lnTo>
                  <a:pt x="40" y="17"/>
                </a:lnTo>
                <a:lnTo>
                  <a:pt x="41" y="17"/>
                </a:lnTo>
                <a:lnTo>
                  <a:pt x="42" y="18"/>
                </a:lnTo>
                <a:lnTo>
                  <a:pt x="43" y="18"/>
                </a:lnTo>
                <a:lnTo>
                  <a:pt x="44" y="19"/>
                </a:lnTo>
                <a:lnTo>
                  <a:pt x="46" y="19"/>
                </a:lnTo>
                <a:lnTo>
                  <a:pt x="47" y="20"/>
                </a:lnTo>
                <a:lnTo>
                  <a:pt x="48" y="20"/>
                </a:lnTo>
                <a:lnTo>
                  <a:pt x="49" y="21"/>
                </a:lnTo>
                <a:lnTo>
                  <a:pt x="50" y="21"/>
                </a:lnTo>
                <a:lnTo>
                  <a:pt x="52" y="22"/>
                </a:lnTo>
                <a:lnTo>
                  <a:pt x="53" y="22"/>
                </a:lnTo>
                <a:lnTo>
                  <a:pt x="54" y="23"/>
                </a:lnTo>
                <a:lnTo>
                  <a:pt x="55" y="23"/>
                </a:lnTo>
                <a:lnTo>
                  <a:pt x="56" y="24"/>
                </a:lnTo>
                <a:lnTo>
                  <a:pt x="58" y="24"/>
                </a:lnTo>
                <a:lnTo>
                  <a:pt x="59" y="25"/>
                </a:lnTo>
                <a:lnTo>
                  <a:pt x="60" y="25"/>
                </a:lnTo>
                <a:lnTo>
                  <a:pt x="61" y="26"/>
                </a:lnTo>
                <a:lnTo>
                  <a:pt x="62" y="26"/>
                </a:lnTo>
                <a:lnTo>
                  <a:pt x="64" y="27"/>
                </a:lnTo>
                <a:lnTo>
                  <a:pt x="65" y="27"/>
                </a:lnTo>
                <a:lnTo>
                  <a:pt x="66" y="27"/>
                </a:lnTo>
                <a:lnTo>
                  <a:pt x="67" y="27"/>
                </a:lnTo>
                <a:lnTo>
                  <a:pt x="68" y="28"/>
                </a:lnTo>
                <a:lnTo>
                  <a:pt x="70" y="28"/>
                </a:lnTo>
                <a:lnTo>
                  <a:pt x="71" y="29"/>
                </a:lnTo>
                <a:lnTo>
                  <a:pt x="72" y="29"/>
                </a:lnTo>
                <a:lnTo>
                  <a:pt x="73" y="30"/>
                </a:lnTo>
                <a:lnTo>
                  <a:pt x="74" y="30"/>
                </a:lnTo>
                <a:lnTo>
                  <a:pt x="76" y="30"/>
                </a:lnTo>
                <a:lnTo>
                  <a:pt x="77" y="31"/>
                </a:lnTo>
                <a:lnTo>
                  <a:pt x="78" y="31"/>
                </a:lnTo>
                <a:lnTo>
                  <a:pt x="79" y="32"/>
                </a:lnTo>
                <a:lnTo>
                  <a:pt x="80" y="32"/>
                </a:lnTo>
                <a:lnTo>
                  <a:pt x="82" y="32"/>
                </a:lnTo>
                <a:lnTo>
                  <a:pt x="83" y="33"/>
                </a:lnTo>
                <a:lnTo>
                  <a:pt x="84" y="33"/>
                </a:lnTo>
                <a:lnTo>
                  <a:pt x="85" y="33"/>
                </a:lnTo>
                <a:lnTo>
                  <a:pt x="86" y="34"/>
                </a:lnTo>
                <a:lnTo>
                  <a:pt x="88" y="34"/>
                </a:lnTo>
                <a:lnTo>
                  <a:pt x="89" y="35"/>
                </a:lnTo>
                <a:lnTo>
                  <a:pt x="90" y="35"/>
                </a:lnTo>
                <a:lnTo>
                  <a:pt x="91" y="35"/>
                </a:lnTo>
                <a:lnTo>
                  <a:pt x="92" y="36"/>
                </a:lnTo>
                <a:lnTo>
                  <a:pt x="94" y="36"/>
                </a:lnTo>
                <a:lnTo>
                  <a:pt x="95" y="36"/>
                </a:lnTo>
                <a:lnTo>
                  <a:pt x="96" y="37"/>
                </a:lnTo>
                <a:lnTo>
                  <a:pt x="97" y="37"/>
                </a:lnTo>
                <a:lnTo>
                  <a:pt x="98" y="37"/>
                </a:lnTo>
                <a:lnTo>
                  <a:pt x="100" y="38"/>
                </a:lnTo>
                <a:lnTo>
                  <a:pt x="101" y="38"/>
                </a:lnTo>
                <a:lnTo>
                  <a:pt x="102" y="38"/>
                </a:lnTo>
                <a:lnTo>
                  <a:pt x="103" y="39"/>
                </a:lnTo>
                <a:lnTo>
                  <a:pt x="104" y="39"/>
                </a:lnTo>
                <a:lnTo>
                  <a:pt x="106" y="39"/>
                </a:lnTo>
                <a:lnTo>
                  <a:pt x="107" y="39"/>
                </a:lnTo>
                <a:lnTo>
                  <a:pt x="108" y="40"/>
                </a:lnTo>
                <a:lnTo>
                  <a:pt x="109" y="40"/>
                </a:lnTo>
                <a:lnTo>
                  <a:pt x="110" y="40"/>
                </a:lnTo>
                <a:lnTo>
                  <a:pt x="112" y="41"/>
                </a:lnTo>
                <a:lnTo>
                  <a:pt x="113" y="41"/>
                </a:lnTo>
                <a:lnTo>
                  <a:pt x="114" y="41"/>
                </a:lnTo>
                <a:lnTo>
                  <a:pt x="115" y="41"/>
                </a:lnTo>
                <a:lnTo>
                  <a:pt x="116" y="42"/>
                </a:lnTo>
                <a:lnTo>
                  <a:pt x="118" y="42"/>
                </a:lnTo>
                <a:lnTo>
                  <a:pt x="119" y="42"/>
                </a:lnTo>
                <a:lnTo>
                  <a:pt x="120" y="42"/>
                </a:lnTo>
                <a:lnTo>
                  <a:pt x="121" y="42"/>
                </a:lnTo>
                <a:lnTo>
                  <a:pt x="122" y="43"/>
                </a:lnTo>
                <a:lnTo>
                  <a:pt x="124" y="43"/>
                </a:lnTo>
                <a:lnTo>
                  <a:pt x="125" y="43"/>
                </a:lnTo>
                <a:lnTo>
                  <a:pt x="126" y="43"/>
                </a:lnTo>
                <a:lnTo>
                  <a:pt x="127" y="44"/>
                </a:lnTo>
                <a:lnTo>
                  <a:pt x="128" y="44"/>
                </a:lnTo>
                <a:lnTo>
                  <a:pt x="130" y="44"/>
                </a:lnTo>
                <a:lnTo>
                  <a:pt x="131" y="44"/>
                </a:lnTo>
                <a:lnTo>
                  <a:pt x="132" y="44"/>
                </a:lnTo>
                <a:lnTo>
                  <a:pt x="133" y="45"/>
                </a:lnTo>
                <a:lnTo>
                  <a:pt x="134" y="45"/>
                </a:lnTo>
                <a:lnTo>
                  <a:pt x="136" y="45"/>
                </a:lnTo>
                <a:lnTo>
                  <a:pt x="137" y="45"/>
                </a:lnTo>
                <a:lnTo>
                  <a:pt x="138" y="45"/>
                </a:lnTo>
                <a:lnTo>
                  <a:pt x="139" y="45"/>
                </a:lnTo>
                <a:lnTo>
                  <a:pt x="140" y="46"/>
                </a:lnTo>
                <a:lnTo>
                  <a:pt x="142" y="46"/>
                </a:lnTo>
                <a:lnTo>
                  <a:pt x="143" y="46"/>
                </a:lnTo>
                <a:lnTo>
                  <a:pt x="144" y="46"/>
                </a:lnTo>
                <a:lnTo>
                  <a:pt x="145" y="46"/>
                </a:lnTo>
                <a:lnTo>
                  <a:pt x="146" y="46"/>
                </a:lnTo>
                <a:lnTo>
                  <a:pt x="148" y="47"/>
                </a:lnTo>
                <a:lnTo>
                  <a:pt x="149" y="47"/>
                </a:lnTo>
                <a:lnTo>
                  <a:pt x="150" y="47"/>
                </a:lnTo>
                <a:lnTo>
                  <a:pt x="151" y="47"/>
                </a:lnTo>
                <a:lnTo>
                  <a:pt x="152" y="47"/>
                </a:lnTo>
              </a:path>
            </a:pathLst>
          </a:custGeom>
          <a:noFill/>
          <a:ln w="38100">
            <a:solidFill>
              <a:srgbClr val="FF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77" name="Line 21"/>
          <p:cNvSpPr>
            <a:spLocks noChangeShapeType="1"/>
          </p:cNvSpPr>
          <p:nvPr/>
        </p:nvSpPr>
        <p:spPr bwMode="auto">
          <a:xfrm flipV="1">
            <a:off x="1682750" y="3076575"/>
            <a:ext cx="9525" cy="777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78" name="Rectangle 22"/>
          <p:cNvSpPr>
            <a:spLocks noChangeArrowheads="1"/>
          </p:cNvSpPr>
          <p:nvPr/>
        </p:nvSpPr>
        <p:spPr bwMode="auto">
          <a:xfrm>
            <a:off x="1563688" y="3175000"/>
            <a:ext cx="4476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400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9379" name="Line 23"/>
          <p:cNvSpPr>
            <a:spLocks noChangeShapeType="1"/>
          </p:cNvSpPr>
          <p:nvPr/>
        </p:nvSpPr>
        <p:spPr bwMode="auto">
          <a:xfrm flipV="1">
            <a:off x="3867150" y="3076575"/>
            <a:ext cx="9525" cy="777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0" name="Rectangle 24"/>
          <p:cNvSpPr>
            <a:spLocks noChangeArrowheads="1"/>
          </p:cNvSpPr>
          <p:nvPr/>
        </p:nvSpPr>
        <p:spPr bwMode="auto">
          <a:xfrm>
            <a:off x="3749675" y="3175000"/>
            <a:ext cx="4476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500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9381" name="Line 25"/>
          <p:cNvSpPr>
            <a:spLocks noChangeShapeType="1"/>
          </p:cNvSpPr>
          <p:nvPr/>
        </p:nvSpPr>
        <p:spPr bwMode="auto">
          <a:xfrm flipV="1">
            <a:off x="6051550" y="3076575"/>
            <a:ext cx="9525" cy="777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2" name="Rectangle 26"/>
          <p:cNvSpPr>
            <a:spLocks noChangeArrowheads="1"/>
          </p:cNvSpPr>
          <p:nvPr/>
        </p:nvSpPr>
        <p:spPr bwMode="auto">
          <a:xfrm>
            <a:off x="5934075" y="3175000"/>
            <a:ext cx="4476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600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9383" name="Line 27"/>
          <p:cNvSpPr>
            <a:spLocks noChangeShapeType="1"/>
          </p:cNvSpPr>
          <p:nvPr/>
        </p:nvSpPr>
        <p:spPr bwMode="auto">
          <a:xfrm flipV="1">
            <a:off x="8191500" y="3076575"/>
            <a:ext cx="9525" cy="777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9384" name="Rectangle 28"/>
          <p:cNvSpPr>
            <a:spLocks noChangeArrowheads="1"/>
          </p:cNvSpPr>
          <p:nvPr/>
        </p:nvSpPr>
        <p:spPr bwMode="auto">
          <a:xfrm>
            <a:off x="8118475" y="3175000"/>
            <a:ext cx="447675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200">
                <a:solidFill>
                  <a:srgbClr val="000000"/>
                </a:solidFill>
                <a:cs typeface="Times New Roman" panose="02020603050405020304" pitchFamily="18" charset="0"/>
              </a:rPr>
              <a:t>700</a:t>
            </a:r>
            <a:endParaRPr lang="en-US" altLang="en-US" sz="7200">
              <a:cs typeface="Times New Roman" panose="02020603050405020304" pitchFamily="18" charset="0"/>
            </a:endParaRPr>
          </a:p>
        </p:txBody>
      </p:sp>
      <p:sp>
        <p:nvSpPr>
          <p:cNvPr id="99385" name="Line 11"/>
          <p:cNvSpPr>
            <a:spLocks noChangeShapeType="1"/>
          </p:cNvSpPr>
          <p:nvPr/>
        </p:nvSpPr>
        <p:spPr bwMode="auto">
          <a:xfrm>
            <a:off x="428625" y="3154363"/>
            <a:ext cx="774065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9938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2124075" cy="253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87" name="Picture 4" descr="http://www.dominicacentral.com/wp-content/uploads/2010/08/Aedes_aegypti_during_blood_meal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9625" y="0"/>
            <a:ext cx="3254375" cy="215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88" name="Rectangle 72"/>
          <p:cNvSpPr>
            <a:spLocks noChangeArrowheads="1"/>
          </p:cNvSpPr>
          <p:nvPr/>
        </p:nvSpPr>
        <p:spPr bwMode="auto">
          <a:xfrm>
            <a:off x="4049713" y="2189163"/>
            <a:ext cx="4921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517</a:t>
            </a:r>
            <a:endParaRPr lang="en-US" altLang="en-US" sz="2400"/>
          </a:p>
        </p:txBody>
      </p:sp>
      <p:cxnSp>
        <p:nvCxnSpPr>
          <p:cNvPr id="99389" name="Straight Connector 74"/>
          <p:cNvCxnSpPr>
            <a:cxnSpLocks noChangeShapeType="1"/>
          </p:cNvCxnSpPr>
          <p:nvPr/>
        </p:nvCxnSpPr>
        <p:spPr bwMode="auto">
          <a:xfrm rot="5400000">
            <a:off x="3609975" y="3314700"/>
            <a:ext cx="1257300" cy="0"/>
          </a:xfrm>
          <a:prstGeom prst="line">
            <a:avLst/>
          </a:prstGeom>
          <a:noFill/>
          <a:ln w="0" algn="ctr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4" name="Picture 5"/>
          <p:cNvPicPr>
            <a:picLocks noChangeAspect="1" noChangeArrowheads="1"/>
          </p:cNvPicPr>
          <p:nvPr/>
        </p:nvPicPr>
        <p:blipFill>
          <a:blip r:embed="rId2" cstate="print">
            <a:duotone>
              <a:schemeClr val="accent6">
                <a:shade val="45000"/>
                <a:satMod val="135000"/>
              </a:schemeClr>
              <a:prstClr val="white"/>
            </a:duotone>
            <a:lum bright="-21000" contrast="100000"/>
          </a:blip>
          <a:srcRect l="4628" b="3605"/>
          <a:stretch>
            <a:fillRect/>
          </a:stretch>
        </p:blipFill>
        <p:spPr bwMode="auto">
          <a:xfrm flipH="1">
            <a:off x="4876800" y="4695825"/>
            <a:ext cx="1638300" cy="485775"/>
          </a:xfrm>
          <a:prstGeom prst="rect">
            <a:avLst/>
          </a:prstGeom>
          <a:noFill/>
          <a:ln w="0" cap="flat" cmpd="sng">
            <a:noFill/>
            <a:prstDash val="solid"/>
            <a:miter lim="800000"/>
            <a:headEnd type="none" w="med" len="med"/>
            <a:tailEnd type="none" w="med" len="med"/>
          </a:ln>
        </p:spPr>
      </p:pic>
      <p:pic>
        <p:nvPicPr>
          <p:cNvPr id="99391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28" b="3606"/>
          <a:stretch>
            <a:fillRect/>
          </a:stretch>
        </p:blipFill>
        <p:spPr bwMode="auto">
          <a:xfrm>
            <a:off x="6724650" y="4724400"/>
            <a:ext cx="1057275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92" name="Rectangle 65"/>
          <p:cNvSpPr>
            <a:spLocks noChangeArrowheads="1"/>
          </p:cNvSpPr>
          <p:nvPr/>
        </p:nvSpPr>
        <p:spPr bwMode="auto">
          <a:xfrm>
            <a:off x="4762500" y="4246563"/>
            <a:ext cx="1495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12.2% of the area under the pink curve</a:t>
            </a:r>
            <a:endParaRPr lang="en-US" altLang="en-US" sz="2400"/>
          </a:p>
        </p:txBody>
      </p:sp>
      <p:sp>
        <p:nvSpPr>
          <p:cNvPr id="99393" name="Rectangle 66"/>
          <p:cNvSpPr>
            <a:spLocks noChangeArrowheads="1"/>
          </p:cNvSpPr>
          <p:nvPr/>
        </p:nvSpPr>
        <p:spPr bwMode="auto">
          <a:xfrm>
            <a:off x="6886575" y="4160838"/>
            <a:ext cx="14954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/>
              <a:t>8.02% of the area under the red curve</a:t>
            </a:r>
            <a:endParaRPr lang="en-US" altLang="en-US" sz="2400"/>
          </a:p>
        </p:txBody>
      </p:sp>
      <p:sp>
        <p:nvSpPr>
          <p:cNvPr id="99394" name="TextBox 65"/>
          <p:cNvSpPr txBox="1">
            <a:spLocks noChangeArrowheads="1"/>
          </p:cNvSpPr>
          <p:nvPr/>
        </p:nvSpPr>
        <p:spPr bwMode="auto">
          <a:xfrm>
            <a:off x="581025" y="4257675"/>
            <a:ext cx="29321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What is the error rate?</a:t>
            </a:r>
          </a:p>
        </p:txBody>
      </p:sp>
      <p:sp>
        <p:nvSpPr>
          <p:cNvPr id="99395" name="TextBox 66"/>
          <p:cNvSpPr txBox="1">
            <a:spLocks noChangeArrowheads="1"/>
          </p:cNvSpPr>
          <p:nvPr/>
        </p:nvSpPr>
        <p:spPr bwMode="auto">
          <a:xfrm>
            <a:off x="476250" y="6219825"/>
            <a:ext cx="34623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Can we get more features?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0" cap="flat" cmpd="sng" algn="ctr">
          <a:solidFill>
            <a:srgbClr val="00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4858</TotalTime>
  <Words>6968</Words>
  <Application>Microsoft Office PowerPoint</Application>
  <PresentationFormat>On-screen Show (4:3)</PresentationFormat>
  <Paragraphs>1677</Paragraphs>
  <Slides>110</Slides>
  <Notes>4</Notes>
  <HiddenSlides>0</HiddenSlides>
  <MMClips>0</MMClips>
  <ScaleCrop>false</ScaleCrop>
  <HeadingPairs>
    <vt:vector size="8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110</vt:i4>
      </vt:variant>
    </vt:vector>
  </HeadingPairs>
  <TitlesOfParts>
    <vt:vector size="127" baseType="lpstr">
      <vt:lpstr>Times New Roman</vt:lpstr>
      <vt:lpstr>Arial</vt:lpstr>
      <vt:lpstr>Calibri</vt:lpstr>
      <vt:lpstr>Courier New</vt:lpstr>
      <vt:lpstr>Comic Sans MS</vt:lpstr>
      <vt:lpstr>Tahoma</vt:lpstr>
      <vt:lpstr>SimSun</vt:lpstr>
      <vt:lpstr>TimesNewRoman</vt:lpstr>
      <vt:lpstr>Helvetica</vt:lpstr>
      <vt:lpstr>Monotype Sorts</vt:lpstr>
      <vt:lpstr>Verdana</vt:lpstr>
      <vt:lpstr>Garamond</vt:lpstr>
      <vt:lpstr>Symbol</vt:lpstr>
      <vt:lpstr>msgothic</vt:lpstr>
      <vt:lpstr>Default Design</vt:lpstr>
      <vt:lpstr>Bitmap Image</vt:lpstr>
      <vt:lpstr>Microsoft Equation 3.0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Feature Generation</vt:lpstr>
      <vt:lpstr>Feature Generation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Classification </vt:lpstr>
      <vt:lpstr>I have a box of apples..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Mini Review I </vt:lpstr>
      <vt:lpstr>Mini Review II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Bayes Classifiers</vt:lpstr>
      <vt:lpstr>Bayes Classifiers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Naïve Bayesian Classifier </vt:lpstr>
      <vt:lpstr>Naïve Bayesian Classifier </vt:lpstr>
      <vt:lpstr>Naïve Bayesian Classifier </vt:lpstr>
      <vt:lpstr>PowerPoint Presentation</vt:lpstr>
      <vt:lpstr>PowerPoint Presentation</vt:lpstr>
      <vt:lpstr>PowerPoint Presentation</vt:lpstr>
      <vt:lpstr>Malaria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Blue Sky Ideas</vt:lpstr>
      <vt:lpstr>Capturing or killing individually targeted insects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eamonn</dc:creator>
  <cp:lastModifiedBy>Eamonn Keogh</cp:lastModifiedBy>
  <cp:revision>196</cp:revision>
  <dcterms:created xsi:type="dcterms:W3CDTF">1601-01-01T00:00:00Z</dcterms:created>
  <dcterms:modified xsi:type="dcterms:W3CDTF">2017-01-24T00:50:39Z</dcterms:modified>
</cp:coreProperties>
</file>