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50" r:id="rId2"/>
    <p:sldId id="351" r:id="rId3"/>
    <p:sldId id="352" r:id="rId4"/>
    <p:sldId id="353" r:id="rId5"/>
    <p:sldId id="354" r:id="rId6"/>
    <p:sldId id="355" r:id="rId7"/>
    <p:sldId id="356" r:id="rId8"/>
    <p:sldId id="435" r:id="rId9"/>
    <p:sldId id="357" r:id="rId10"/>
    <p:sldId id="358" r:id="rId11"/>
    <p:sldId id="359" r:id="rId12"/>
    <p:sldId id="360" r:id="rId13"/>
    <p:sldId id="361" r:id="rId14"/>
    <p:sldId id="437" r:id="rId15"/>
    <p:sldId id="432" r:id="rId16"/>
    <p:sldId id="362" r:id="rId17"/>
    <p:sldId id="433"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91" r:id="rId31"/>
    <p:sldId id="438" r:id="rId32"/>
    <p:sldId id="257" r:id="rId33"/>
    <p:sldId id="256" r:id="rId34"/>
    <p:sldId id="260" r:id="rId35"/>
    <p:sldId id="261" r:id="rId36"/>
    <p:sldId id="406" r:id="rId37"/>
    <p:sldId id="407" r:id="rId38"/>
    <p:sldId id="410" r:id="rId39"/>
    <p:sldId id="408" r:id="rId40"/>
    <p:sldId id="409" r:id="rId41"/>
    <p:sldId id="262" r:id="rId42"/>
    <p:sldId id="263" r:id="rId43"/>
    <p:sldId id="264" r:id="rId44"/>
    <p:sldId id="325" r:id="rId45"/>
    <p:sldId id="330" r:id="rId46"/>
    <p:sldId id="428" r:id="rId47"/>
    <p:sldId id="429" r:id="rId48"/>
    <p:sldId id="328" r:id="rId49"/>
    <p:sldId id="329" r:id="rId50"/>
    <p:sldId id="332" r:id="rId51"/>
    <p:sldId id="333" r:id="rId52"/>
    <p:sldId id="327" r:id="rId53"/>
    <p:sldId id="276" r:id="rId54"/>
    <p:sldId id="334" r:id="rId55"/>
    <p:sldId id="335" r:id="rId56"/>
    <p:sldId id="347" r:id="rId57"/>
    <p:sldId id="348" r:id="rId58"/>
    <p:sldId id="439" r:id="rId59"/>
    <p:sldId id="277" r:id="rId60"/>
    <p:sldId id="337" r:id="rId61"/>
    <p:sldId id="346" r:id="rId62"/>
    <p:sldId id="340" r:id="rId63"/>
    <p:sldId id="343" r:id="rId64"/>
    <p:sldId id="341" r:id="rId65"/>
    <p:sldId id="345" r:id="rId66"/>
    <p:sldId id="342" r:id="rId67"/>
    <p:sldId id="344" r:id="rId68"/>
    <p:sldId id="434" r:id="rId69"/>
    <p:sldId id="331" r:id="rId70"/>
    <p:sldId id="336" r:id="rId71"/>
    <p:sldId id="430" r:id="rId72"/>
    <p:sldId id="431" r:id="rId73"/>
    <p:sldId id="43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E5E5E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80" autoAdjust="0"/>
  </p:normalViewPr>
  <p:slideViewPr>
    <p:cSldViewPr snapToGrid="0">
      <p:cViewPr>
        <p:scale>
          <a:sx n="100" d="100"/>
          <a:sy n="100" d="100"/>
        </p:scale>
        <p:origin x="1914"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04567-56F7-43B9-BD05-E40C20BD6221}" type="datetimeFigureOut">
              <a:rPr lang="en-US" smtClean="0"/>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29272-6C3B-45D0-AA92-D3824AF0C291}" type="slidenum">
              <a:rPr lang="en-US" smtClean="0"/>
              <a:pPr/>
              <a:t>‹#›</a:t>
            </a:fld>
            <a:endParaRPr lang="en-US"/>
          </a:p>
        </p:txBody>
      </p:sp>
    </p:spTree>
    <p:extLst>
      <p:ext uri="{BB962C8B-B14F-4D97-AF65-F5344CB8AC3E}">
        <p14:creationId xmlns:p14="http://schemas.microsoft.com/office/powerpoint/2010/main" val="377573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2707"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354093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146175" y="685800"/>
            <a:ext cx="4568825" cy="3427413"/>
          </a:xfrm>
          <a:ln/>
        </p:spPr>
      </p:sp>
      <p:sp>
        <p:nvSpPr>
          <p:cNvPr id="78029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32830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6175" y="685800"/>
            <a:ext cx="4568825" cy="3427413"/>
          </a:xfrm>
          <a:ln/>
        </p:spPr>
      </p:sp>
      <p:sp>
        <p:nvSpPr>
          <p:cNvPr id="92163" name="Rectangle 3"/>
          <p:cNvSpPr>
            <a:spLocks noGrp="1" noChangeArrowheads="1"/>
          </p:cNvSpPr>
          <p:nvPr>
            <p:ph type="body" idx="1"/>
          </p:nvPr>
        </p:nvSpPr>
        <p:spPr>
          <a:xfrm>
            <a:off x="913805" y="4342191"/>
            <a:ext cx="5030391" cy="4115405"/>
          </a:xfrm>
          <a:noFill/>
          <a:ln w="9525"/>
        </p:spPr>
        <p:txBody>
          <a:bodyPr lIns="89893" tIns="44945" rIns="89893" bIns="44945"/>
          <a:lstStyle/>
          <a:p>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6175" y="685800"/>
            <a:ext cx="4568825" cy="3427413"/>
          </a:xfrm>
          <a:ln/>
        </p:spPr>
      </p:sp>
      <p:sp>
        <p:nvSpPr>
          <p:cNvPr id="93187" name="Rectangle 3"/>
          <p:cNvSpPr>
            <a:spLocks noGrp="1" noChangeArrowheads="1"/>
          </p:cNvSpPr>
          <p:nvPr>
            <p:ph type="body" idx="1"/>
          </p:nvPr>
        </p:nvSpPr>
        <p:spPr>
          <a:xfrm>
            <a:off x="913805" y="4342191"/>
            <a:ext cx="5030391" cy="4115405"/>
          </a:xfrm>
          <a:noFill/>
          <a:ln w="9525"/>
        </p:spPr>
        <p:txBody>
          <a:bodyPr lIns="89893" tIns="44945" rIns="89893" bIns="44945"/>
          <a:lstStyle/>
          <a:p>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6175" y="685800"/>
            <a:ext cx="4568825" cy="3427413"/>
          </a:xfrm>
          <a:ln/>
        </p:spPr>
      </p:sp>
      <p:sp>
        <p:nvSpPr>
          <p:cNvPr id="93187" name="Rectangle 3"/>
          <p:cNvSpPr>
            <a:spLocks noGrp="1" noChangeArrowheads="1"/>
          </p:cNvSpPr>
          <p:nvPr>
            <p:ph type="body" idx="1"/>
          </p:nvPr>
        </p:nvSpPr>
        <p:spPr>
          <a:xfrm>
            <a:off x="913805" y="4342191"/>
            <a:ext cx="5030391" cy="4115405"/>
          </a:xfrm>
          <a:noFill/>
          <a:ln w="9525"/>
        </p:spPr>
        <p:txBody>
          <a:bodyPr lIns="89893" tIns="44945" rIns="89893" bIns="44945"/>
          <a:lstStyle/>
          <a:p>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6175" y="685800"/>
            <a:ext cx="4568825" cy="3427413"/>
          </a:xfrm>
          <a:ln/>
        </p:spPr>
      </p:sp>
      <p:sp>
        <p:nvSpPr>
          <p:cNvPr id="94211" name="Rectangle 3"/>
          <p:cNvSpPr>
            <a:spLocks noGrp="1" noChangeArrowheads="1"/>
          </p:cNvSpPr>
          <p:nvPr>
            <p:ph type="body" idx="1"/>
          </p:nvPr>
        </p:nvSpPr>
        <p:spPr>
          <a:xfrm>
            <a:off x="913805" y="4342191"/>
            <a:ext cx="5030391" cy="4115405"/>
          </a:xfrm>
          <a:noFill/>
          <a:ln w="9525"/>
        </p:spPr>
        <p:txBody>
          <a:bodyPr lIns="89893" tIns="44945" rIns="89893" bIns="44945"/>
          <a:lstStyle/>
          <a:p>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6175" y="685800"/>
            <a:ext cx="4568825" cy="3427413"/>
          </a:xfrm>
          <a:ln/>
        </p:spPr>
      </p:sp>
      <p:sp>
        <p:nvSpPr>
          <p:cNvPr id="95235" name="Rectangle 3"/>
          <p:cNvSpPr>
            <a:spLocks noGrp="1" noChangeArrowheads="1"/>
          </p:cNvSpPr>
          <p:nvPr>
            <p:ph type="body" idx="1"/>
          </p:nvPr>
        </p:nvSpPr>
        <p:spPr>
          <a:xfrm>
            <a:off x="913805" y="4342191"/>
            <a:ext cx="5030391" cy="4115405"/>
          </a:xfrm>
          <a:noFill/>
          <a:ln w="9525"/>
        </p:spPr>
        <p:txBody>
          <a:bodyPr lIns="89893" tIns="44945" rIns="89893" bIns="44945"/>
          <a:lstStyle/>
          <a:p>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416735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679276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3874B-267F-4EC4-AE31-700490CD1769}" type="slidenum">
              <a:rPr lang="en-US"/>
              <a:pPr/>
              <a:t>45</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normAutofit fontScale="32500" lnSpcReduction="20000"/>
          </a:bodyPr>
          <a:lstStyle/>
          <a:p>
            <a:r>
              <a:rPr lang="en-US" dirty="0"/>
              <a:t>The location of the first word, of each chapter of the King James bible. Genesis starts at 1964 because there is a short preamble</a:t>
            </a:r>
          </a:p>
          <a:p>
            <a:endParaRPr lang="en-US" dirty="0"/>
          </a:p>
          <a:p>
            <a:r>
              <a:rPr lang="en-US" dirty="0"/>
              <a:t>Genesis:		1964</a:t>
            </a:r>
          </a:p>
          <a:p>
            <a:r>
              <a:rPr lang="en-US" dirty="0"/>
              <a:t>Exodus:         	41768</a:t>
            </a:r>
          </a:p>
          <a:p>
            <a:r>
              <a:rPr lang="en-US" dirty="0"/>
              <a:t>Leviticus:		75671</a:t>
            </a:r>
          </a:p>
          <a:p>
            <a:r>
              <a:rPr lang="en-US" dirty="0"/>
              <a:t>Numbers:                101077</a:t>
            </a:r>
          </a:p>
          <a:p>
            <a:r>
              <a:rPr lang="en-US" dirty="0"/>
              <a:t>Deuteronomy:		135265</a:t>
            </a:r>
          </a:p>
          <a:p>
            <a:r>
              <a:rPr lang="en-US" dirty="0"/>
              <a:t>Joshua:                 164579</a:t>
            </a:r>
          </a:p>
          <a:p>
            <a:r>
              <a:rPr lang="en-US" dirty="0"/>
              <a:t>Judges:                 184093</a:t>
            </a:r>
          </a:p>
          <a:p>
            <a:r>
              <a:rPr lang="en-US" dirty="0"/>
              <a:t>Ruth:			203681</a:t>
            </a:r>
          </a:p>
          <a:p>
            <a:r>
              <a:rPr lang="en-US" dirty="0"/>
              <a:t>Samuel 1:               206345</a:t>
            </a:r>
          </a:p>
          <a:p>
            <a:r>
              <a:rPr lang="en-US" dirty="0"/>
              <a:t>Samuel 2:               232215</a:t>
            </a:r>
          </a:p>
          <a:p>
            <a:r>
              <a:rPr lang="en-US" dirty="0"/>
              <a:t>Kings 1:                253531</a:t>
            </a:r>
          </a:p>
          <a:p>
            <a:r>
              <a:rPr lang="en-US" dirty="0"/>
              <a:t>Kings 2:                278873</a:t>
            </a:r>
          </a:p>
          <a:p>
            <a:r>
              <a:rPr lang="en-US" dirty="0"/>
              <a:t>Chronicles 1:           303120</a:t>
            </a:r>
          </a:p>
          <a:p>
            <a:r>
              <a:rPr lang="en-US" dirty="0"/>
              <a:t>Chronicles 2:           324433</a:t>
            </a:r>
          </a:p>
          <a:p>
            <a:r>
              <a:rPr lang="en-US" dirty="0"/>
              <a:t>Ezra:		        351325</a:t>
            </a:r>
          </a:p>
          <a:p>
            <a:r>
              <a:rPr lang="en-US" dirty="0"/>
              <a:t>Nehemiah:               359049</a:t>
            </a:r>
          </a:p>
          <a:p>
            <a:r>
              <a:rPr lang="en-US" dirty="0"/>
              <a:t>Esther:                 369939</a:t>
            </a:r>
          </a:p>
          <a:p>
            <a:r>
              <a:rPr lang="en-US" dirty="0"/>
              <a:t>Job:                    375740</a:t>
            </a:r>
          </a:p>
          <a:p>
            <a:r>
              <a:rPr lang="en-US" dirty="0"/>
              <a:t>Psalms:                 394912</a:t>
            </a:r>
          </a:p>
          <a:p>
            <a:r>
              <a:rPr lang="en-US" dirty="0"/>
              <a:t>Proverbs:               440060</a:t>
            </a:r>
          </a:p>
          <a:p>
            <a:r>
              <a:rPr lang="en-US" dirty="0"/>
              <a:t>Ecclesiastes:           456014</a:t>
            </a:r>
          </a:p>
          <a:p>
            <a:r>
              <a:rPr lang="en-US" dirty="0"/>
              <a:t>Solomon:                461823</a:t>
            </a:r>
          </a:p>
          <a:p>
            <a:r>
              <a:rPr lang="en-US" dirty="0"/>
              <a:t>Isaiah:                 464604</a:t>
            </a:r>
          </a:p>
          <a:p>
            <a:r>
              <a:rPr lang="en-US" dirty="0"/>
              <a:t>Jeremiah:               502941</a:t>
            </a:r>
          </a:p>
          <a:p>
            <a:r>
              <a:rPr lang="en-US" dirty="0"/>
              <a:t>Lamentations:           546961</a:t>
            </a:r>
          </a:p>
          <a:p>
            <a:r>
              <a:rPr lang="en-US" dirty="0"/>
              <a:t>Ezekiel:                550534</a:t>
            </a:r>
          </a:p>
          <a:p>
            <a:r>
              <a:rPr lang="en-US" dirty="0"/>
              <a:t>Daniel:                 591212</a:t>
            </a:r>
          </a:p>
          <a:p>
            <a:r>
              <a:rPr lang="en-US" dirty="0"/>
              <a:t>Hosea:                  603173</a:t>
            </a:r>
          </a:p>
          <a:p>
            <a:r>
              <a:rPr lang="en-US" dirty="0"/>
              <a:t>Joel:                   608545</a:t>
            </a:r>
          </a:p>
          <a:p>
            <a:r>
              <a:rPr lang="en-US" dirty="0"/>
              <a:t>Amos:                   610652</a:t>
            </a:r>
          </a:p>
          <a:p>
            <a:r>
              <a:rPr lang="en-US" dirty="0"/>
              <a:t>Obadiah:                615015</a:t>
            </a:r>
          </a:p>
          <a:p>
            <a:r>
              <a:rPr lang="en-US" dirty="0"/>
              <a:t>Jonah:                  615706</a:t>
            </a:r>
          </a:p>
          <a:p>
            <a:r>
              <a:rPr lang="en-US" dirty="0"/>
              <a:t>Micah:                  617075</a:t>
            </a:r>
          </a:p>
          <a:p>
            <a:r>
              <a:rPr lang="en-US" dirty="0"/>
              <a:t>Nahum:                  620333</a:t>
            </a:r>
          </a:p>
          <a:p>
            <a:r>
              <a:rPr lang="en-US" dirty="0"/>
              <a:t>Habakkuk:               621665</a:t>
            </a:r>
          </a:p>
          <a:p>
            <a:r>
              <a:rPr lang="en-US" dirty="0"/>
              <a:t>Zephaniah:              623197</a:t>
            </a:r>
          </a:p>
          <a:p>
            <a:r>
              <a:rPr lang="en-US" dirty="0"/>
              <a:t>Haggai:                 624868</a:t>
            </a:r>
          </a:p>
          <a:p>
            <a:r>
              <a:rPr lang="en-US" dirty="0"/>
              <a:t>Zechariah:              626037</a:t>
            </a:r>
          </a:p>
          <a:p>
            <a:r>
              <a:rPr lang="en-US" dirty="0"/>
              <a:t>Malachi:                632692</a:t>
            </a:r>
          </a:p>
          <a:p>
            <a:r>
              <a:rPr lang="en-US" dirty="0"/>
              <a:t>Matthew:                634598</a:t>
            </a:r>
          </a:p>
          <a:p>
            <a:r>
              <a:rPr lang="en-US" dirty="0"/>
              <a:t>Mark:                   659359</a:t>
            </a:r>
          </a:p>
          <a:p>
            <a:r>
              <a:rPr lang="en-US" dirty="0"/>
              <a:t>Luke:                   675209</a:t>
            </a:r>
          </a:p>
          <a:p>
            <a:r>
              <a:rPr lang="en-US" dirty="0"/>
              <a:t>John:                   702305</a:t>
            </a:r>
          </a:p>
          <a:p>
            <a:r>
              <a:rPr lang="en-US" dirty="0"/>
              <a:t>Acts:                   722280</a:t>
            </a:r>
          </a:p>
          <a:p>
            <a:r>
              <a:rPr lang="en-US" dirty="0"/>
              <a:t>Romans:                 747545</a:t>
            </a:r>
          </a:p>
          <a:p>
            <a:r>
              <a:rPr lang="en-US" dirty="0"/>
              <a:t>Corinthians 1:          757410</a:t>
            </a:r>
          </a:p>
          <a:p>
            <a:r>
              <a:rPr lang="en-US" dirty="0"/>
              <a:t>Corinthians 2:          767319</a:t>
            </a:r>
          </a:p>
          <a:p>
            <a:r>
              <a:rPr lang="en-US" dirty="0"/>
              <a:t>Galatians:              773650</a:t>
            </a:r>
          </a:p>
          <a:p>
            <a:r>
              <a:rPr lang="en-US" dirty="0"/>
              <a:t>Ephesians:              776892</a:t>
            </a:r>
          </a:p>
          <a:p>
            <a:r>
              <a:rPr lang="en-US" dirty="0"/>
              <a:t>Philippians:            780078</a:t>
            </a:r>
          </a:p>
          <a:p>
            <a:r>
              <a:rPr lang="en-US" dirty="0"/>
              <a:t>Colossians:             782374</a:t>
            </a:r>
          </a:p>
          <a:p>
            <a:r>
              <a:rPr lang="en-US" dirty="0"/>
              <a:t>Thessalonians 1:        784458</a:t>
            </a:r>
          </a:p>
          <a:p>
            <a:r>
              <a:rPr lang="en-US" dirty="0"/>
              <a:t>Thessalonians 2:        786394</a:t>
            </a:r>
          </a:p>
          <a:p>
            <a:r>
              <a:rPr lang="en-US" dirty="0"/>
              <a:t>Timothy 1:              787472</a:t>
            </a:r>
          </a:p>
          <a:p>
            <a:r>
              <a:rPr lang="en-US" dirty="0"/>
              <a:t>Timothy 2:              789838</a:t>
            </a:r>
          </a:p>
          <a:p>
            <a:r>
              <a:rPr lang="en-US" dirty="0"/>
              <a:t>Titus:                  791595</a:t>
            </a:r>
          </a:p>
          <a:p>
            <a:r>
              <a:rPr lang="en-US" dirty="0"/>
              <a:t>Philemon:               792545</a:t>
            </a:r>
          </a:p>
          <a:p>
            <a:r>
              <a:rPr lang="en-US" dirty="0"/>
              <a:t>Hebrews:                793009</a:t>
            </a:r>
          </a:p>
          <a:p>
            <a:r>
              <a:rPr lang="en-US" dirty="0"/>
              <a:t>James:                  800214</a:t>
            </a:r>
          </a:p>
          <a:p>
            <a:r>
              <a:rPr lang="en-US" dirty="0"/>
              <a:t>Peter 1:                802632</a:t>
            </a:r>
          </a:p>
          <a:p>
            <a:r>
              <a:rPr lang="en-US" dirty="0"/>
              <a:t>Peter 2:                805218</a:t>
            </a:r>
          </a:p>
          <a:p>
            <a:r>
              <a:rPr lang="en-US" dirty="0"/>
              <a:t>John 1:                 806838</a:t>
            </a:r>
          </a:p>
          <a:p>
            <a:r>
              <a:rPr lang="en-US" dirty="0"/>
              <a:t>John 2:                 809465</a:t>
            </a:r>
          </a:p>
          <a:p>
            <a:r>
              <a:rPr lang="en-US" dirty="0"/>
              <a:t>John 3:                 809782</a:t>
            </a:r>
          </a:p>
          <a:p>
            <a:r>
              <a:rPr lang="en-US" dirty="0"/>
              <a:t>Jude:                   810095</a:t>
            </a:r>
          </a:p>
          <a:p>
            <a:r>
              <a:rPr lang="en-US" dirty="0"/>
              <a:t>Revelation:             810730</a:t>
            </a:r>
          </a:p>
          <a:p>
            <a:endParaRPr lang="en-US" dirty="0"/>
          </a:p>
        </p:txBody>
      </p:sp>
    </p:spTree>
    <p:extLst>
      <p:ext uri="{BB962C8B-B14F-4D97-AF65-F5344CB8AC3E}">
        <p14:creationId xmlns:p14="http://schemas.microsoft.com/office/powerpoint/2010/main" val="104355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3731"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2586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35054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35054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350541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5087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639782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639782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639782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63978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40354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4755"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3874B-267F-4EC4-AE31-700490CD1769}" type="slidenum">
              <a:rPr lang="en-US"/>
              <a:pPr/>
              <a:t>69</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normAutofit fontScale="32500" lnSpcReduction="20000"/>
          </a:bodyPr>
          <a:lstStyle/>
          <a:p>
            <a:r>
              <a:rPr lang="en-US"/>
              <a:t>The location of the first word, of each chapter of the King James bible. Genesis starts at 1964 because there is a short preamble</a:t>
            </a:r>
          </a:p>
          <a:p>
            <a:endParaRPr lang="en-US"/>
          </a:p>
          <a:p>
            <a:r>
              <a:rPr lang="en-US"/>
              <a:t>Genesis:		1964</a:t>
            </a:r>
          </a:p>
          <a:p>
            <a:r>
              <a:rPr lang="en-US"/>
              <a:t>Exodus:         	41768</a:t>
            </a:r>
          </a:p>
          <a:p>
            <a:r>
              <a:rPr lang="en-US"/>
              <a:t>Leviticus:		75671</a:t>
            </a:r>
          </a:p>
          <a:p>
            <a:r>
              <a:rPr lang="en-US"/>
              <a:t>Numbers:                101077</a:t>
            </a:r>
          </a:p>
          <a:p>
            <a:r>
              <a:rPr lang="en-US"/>
              <a:t>Deuteronomy:		135265</a:t>
            </a:r>
          </a:p>
          <a:p>
            <a:r>
              <a:rPr lang="en-US"/>
              <a:t>Joshua:                 164579</a:t>
            </a:r>
          </a:p>
          <a:p>
            <a:r>
              <a:rPr lang="en-US"/>
              <a:t>Judges:                 184093</a:t>
            </a:r>
          </a:p>
          <a:p>
            <a:r>
              <a:rPr lang="en-US"/>
              <a:t>Ruth:			203681</a:t>
            </a:r>
          </a:p>
          <a:p>
            <a:r>
              <a:rPr lang="en-US"/>
              <a:t>Samuel 1:               206345</a:t>
            </a:r>
          </a:p>
          <a:p>
            <a:r>
              <a:rPr lang="en-US"/>
              <a:t>Samuel 2:               232215</a:t>
            </a:r>
          </a:p>
          <a:p>
            <a:r>
              <a:rPr lang="en-US"/>
              <a:t>Kings 1:                253531</a:t>
            </a:r>
          </a:p>
          <a:p>
            <a:r>
              <a:rPr lang="en-US"/>
              <a:t>Kings 2:                278873</a:t>
            </a:r>
          </a:p>
          <a:p>
            <a:r>
              <a:rPr lang="en-US"/>
              <a:t>Chronicles 1:           303120</a:t>
            </a:r>
          </a:p>
          <a:p>
            <a:r>
              <a:rPr lang="en-US"/>
              <a:t>Chronicles 2:           324433</a:t>
            </a:r>
          </a:p>
          <a:p>
            <a:r>
              <a:rPr lang="en-US"/>
              <a:t>Ezra:		        351325</a:t>
            </a:r>
          </a:p>
          <a:p>
            <a:r>
              <a:rPr lang="en-US"/>
              <a:t>Nehemiah:               359049</a:t>
            </a:r>
          </a:p>
          <a:p>
            <a:r>
              <a:rPr lang="en-US"/>
              <a:t>Esther:                 369939</a:t>
            </a:r>
          </a:p>
          <a:p>
            <a:r>
              <a:rPr lang="en-US"/>
              <a:t>Job:                    375740</a:t>
            </a:r>
          </a:p>
          <a:p>
            <a:r>
              <a:rPr lang="en-US"/>
              <a:t>Psalms:                 394912</a:t>
            </a:r>
          </a:p>
          <a:p>
            <a:r>
              <a:rPr lang="en-US"/>
              <a:t>Proverbs:               440060</a:t>
            </a:r>
          </a:p>
          <a:p>
            <a:r>
              <a:rPr lang="en-US"/>
              <a:t>Ecclesiastes:           456014</a:t>
            </a:r>
          </a:p>
          <a:p>
            <a:r>
              <a:rPr lang="en-US"/>
              <a:t>Solomon:                461823</a:t>
            </a:r>
          </a:p>
          <a:p>
            <a:r>
              <a:rPr lang="en-US"/>
              <a:t>Isaiah:                 464604</a:t>
            </a:r>
          </a:p>
          <a:p>
            <a:r>
              <a:rPr lang="en-US"/>
              <a:t>Jeremiah:               502941</a:t>
            </a:r>
          </a:p>
          <a:p>
            <a:r>
              <a:rPr lang="en-US"/>
              <a:t>Lamentations:           546961</a:t>
            </a:r>
          </a:p>
          <a:p>
            <a:r>
              <a:rPr lang="en-US"/>
              <a:t>Ezekiel:                550534</a:t>
            </a:r>
          </a:p>
          <a:p>
            <a:r>
              <a:rPr lang="en-US"/>
              <a:t>Daniel:                 591212</a:t>
            </a:r>
          </a:p>
          <a:p>
            <a:r>
              <a:rPr lang="en-US"/>
              <a:t>Hosea:                  603173</a:t>
            </a:r>
          </a:p>
          <a:p>
            <a:r>
              <a:rPr lang="en-US"/>
              <a:t>Joel:                   608545</a:t>
            </a:r>
          </a:p>
          <a:p>
            <a:r>
              <a:rPr lang="en-US"/>
              <a:t>Amos:                   610652</a:t>
            </a:r>
          </a:p>
          <a:p>
            <a:r>
              <a:rPr lang="en-US"/>
              <a:t>Obadiah:                615015</a:t>
            </a:r>
          </a:p>
          <a:p>
            <a:r>
              <a:rPr lang="en-US"/>
              <a:t>Jonah:                  615706</a:t>
            </a:r>
          </a:p>
          <a:p>
            <a:r>
              <a:rPr lang="en-US"/>
              <a:t>Micah:                  617075</a:t>
            </a:r>
          </a:p>
          <a:p>
            <a:r>
              <a:rPr lang="en-US"/>
              <a:t>Nahum:                  620333</a:t>
            </a:r>
          </a:p>
          <a:p>
            <a:r>
              <a:rPr lang="en-US"/>
              <a:t>Habakkuk:               621665</a:t>
            </a:r>
          </a:p>
          <a:p>
            <a:r>
              <a:rPr lang="en-US"/>
              <a:t>Zephaniah:              623197</a:t>
            </a:r>
          </a:p>
          <a:p>
            <a:r>
              <a:rPr lang="en-US"/>
              <a:t>Haggai:                 624868</a:t>
            </a:r>
          </a:p>
          <a:p>
            <a:r>
              <a:rPr lang="en-US"/>
              <a:t>Zechariah:              626037</a:t>
            </a:r>
          </a:p>
          <a:p>
            <a:r>
              <a:rPr lang="en-US"/>
              <a:t>Malachi:                632692</a:t>
            </a:r>
          </a:p>
          <a:p>
            <a:r>
              <a:rPr lang="en-US"/>
              <a:t>Matthew:                634598</a:t>
            </a:r>
          </a:p>
          <a:p>
            <a:r>
              <a:rPr lang="en-US"/>
              <a:t>Mark:                   659359</a:t>
            </a:r>
          </a:p>
          <a:p>
            <a:r>
              <a:rPr lang="en-US"/>
              <a:t>Luke:                   675209</a:t>
            </a:r>
          </a:p>
          <a:p>
            <a:r>
              <a:rPr lang="en-US"/>
              <a:t>John:                   702305</a:t>
            </a:r>
          </a:p>
          <a:p>
            <a:r>
              <a:rPr lang="en-US"/>
              <a:t>Acts:                   722280</a:t>
            </a:r>
          </a:p>
          <a:p>
            <a:r>
              <a:rPr lang="en-US"/>
              <a:t>Romans:                 747545</a:t>
            </a:r>
          </a:p>
          <a:p>
            <a:r>
              <a:rPr lang="en-US"/>
              <a:t>Corinthians 1:          757410</a:t>
            </a:r>
          </a:p>
          <a:p>
            <a:r>
              <a:rPr lang="en-US"/>
              <a:t>Corinthians 2:          767319</a:t>
            </a:r>
          </a:p>
          <a:p>
            <a:r>
              <a:rPr lang="en-US"/>
              <a:t>Galatians:              773650</a:t>
            </a:r>
          </a:p>
          <a:p>
            <a:r>
              <a:rPr lang="en-US"/>
              <a:t>Ephesians:              776892</a:t>
            </a:r>
          </a:p>
          <a:p>
            <a:r>
              <a:rPr lang="en-US"/>
              <a:t>Philippians:            780078</a:t>
            </a:r>
          </a:p>
          <a:p>
            <a:r>
              <a:rPr lang="en-US"/>
              <a:t>Colossians:             782374</a:t>
            </a:r>
          </a:p>
          <a:p>
            <a:r>
              <a:rPr lang="en-US"/>
              <a:t>Thessalonians 1:        784458</a:t>
            </a:r>
          </a:p>
          <a:p>
            <a:r>
              <a:rPr lang="en-US"/>
              <a:t>Thessalonians 2:        786394</a:t>
            </a:r>
          </a:p>
          <a:p>
            <a:r>
              <a:rPr lang="en-US"/>
              <a:t>Timothy 1:              787472</a:t>
            </a:r>
          </a:p>
          <a:p>
            <a:r>
              <a:rPr lang="en-US"/>
              <a:t>Timothy 2:              789838</a:t>
            </a:r>
          </a:p>
          <a:p>
            <a:r>
              <a:rPr lang="en-US"/>
              <a:t>Titus:                  791595</a:t>
            </a:r>
          </a:p>
          <a:p>
            <a:r>
              <a:rPr lang="en-US"/>
              <a:t>Philemon:               792545</a:t>
            </a:r>
          </a:p>
          <a:p>
            <a:r>
              <a:rPr lang="en-US"/>
              <a:t>Hebrews:                793009</a:t>
            </a:r>
          </a:p>
          <a:p>
            <a:r>
              <a:rPr lang="en-US"/>
              <a:t>James:                  800214</a:t>
            </a:r>
          </a:p>
          <a:p>
            <a:r>
              <a:rPr lang="en-US"/>
              <a:t>Peter 1:                802632</a:t>
            </a:r>
          </a:p>
          <a:p>
            <a:r>
              <a:rPr lang="en-US"/>
              <a:t>Peter 2:                805218</a:t>
            </a:r>
          </a:p>
          <a:p>
            <a:r>
              <a:rPr lang="en-US"/>
              <a:t>John 1:                 806838</a:t>
            </a:r>
          </a:p>
          <a:p>
            <a:r>
              <a:rPr lang="en-US"/>
              <a:t>John 2:                 809465</a:t>
            </a:r>
          </a:p>
          <a:p>
            <a:r>
              <a:rPr lang="en-US"/>
              <a:t>John 3:                 809782</a:t>
            </a:r>
          </a:p>
          <a:p>
            <a:r>
              <a:rPr lang="en-US"/>
              <a:t>Jude:                   810095</a:t>
            </a:r>
          </a:p>
          <a:p>
            <a:r>
              <a:rPr lang="en-US"/>
              <a:t>Revelation:             810730</a:t>
            </a:r>
          </a:p>
          <a:p>
            <a:endParaRPr lang="en-US"/>
          </a:p>
        </p:txBody>
      </p:sp>
    </p:spTree>
    <p:extLst>
      <p:ext uri="{BB962C8B-B14F-4D97-AF65-F5344CB8AC3E}">
        <p14:creationId xmlns:p14="http://schemas.microsoft.com/office/powerpoint/2010/main" val="380179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0D2D2-3DB9-4BDE-BF84-1980B7C9FE4D}" type="slidenum">
              <a:rPr lang="en-US"/>
              <a:pPr/>
              <a:t>70</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cs typeface="Times New Roman" pitchFamily="18" charset="0"/>
              </a:rPr>
              <a:t>Ratanamahatana. C. A &amp; Keogh, E.  (2004). Using Relevance Feedback in Multimedia Databases. In the proceedings of the 7th International Conference on Visual Information Systems </a:t>
            </a:r>
          </a:p>
          <a:p>
            <a:pPr>
              <a:buFontTx/>
              <a:buChar char="•"/>
            </a:pPr>
            <a:r>
              <a:rPr lang="en-US">
                <a:cs typeface="Times New Roman" pitchFamily="18" charset="0"/>
              </a:rPr>
              <a:t>Pierre Maurel and Guillermo Sapiro (2003). Dynamic shapes average. Institute for Mathematics and its Application.</a:t>
            </a:r>
          </a:p>
          <a:p>
            <a:pPr>
              <a:buFontTx/>
              <a:buChar char="•"/>
            </a:pPr>
            <a:r>
              <a:rPr lang="en-US">
                <a:cs typeface="Times New Roman" pitchFamily="18" charset="0"/>
              </a:rPr>
              <a:t>Thomas G. Dietterich and Ashit Gandhi, . Content-Based Image Retrieval: Plant Species Identification using Dynamic Programming. http://web.engr.oregonstate.edu/~tgd/leaves/</a:t>
            </a:r>
          </a:p>
          <a:p>
            <a:endParaRPr lang="en-US">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4755"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5779"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6803"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7827"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6175" y="687388"/>
            <a:ext cx="4568825" cy="3427412"/>
          </a:xfrm>
          <a:solidFill>
            <a:srgbClr val="FFFFFF"/>
          </a:solidFill>
          <a:ln/>
        </p:spPr>
      </p:sp>
      <p:sp>
        <p:nvSpPr>
          <p:cNvPr id="78851" name="Rectangle 3"/>
          <p:cNvSpPr>
            <a:spLocks noGrp="1" noChangeArrowheads="1"/>
          </p:cNvSpPr>
          <p:nvPr>
            <p:ph type="body" idx="1"/>
          </p:nvPr>
        </p:nvSpPr>
        <p:spPr>
          <a:xfrm>
            <a:off x="913805" y="4342191"/>
            <a:ext cx="5030391" cy="4113893"/>
          </a:xfrm>
          <a:solidFill>
            <a:srgbClr val="FFFFFF"/>
          </a:solidFill>
          <a:ln>
            <a:solidFill>
              <a:srgbClr val="000000"/>
            </a:solidFill>
          </a:ln>
        </p:spPr>
        <p:txBody>
          <a:bodyPr lIns="89894" tIns="44946" rIns="89894" bIns="44946"/>
          <a:lstStyle/>
          <a:p>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6175" y="687388"/>
            <a:ext cx="4568825" cy="3427412"/>
          </a:xfrm>
          <a:ln/>
        </p:spPr>
      </p:sp>
      <p:sp>
        <p:nvSpPr>
          <p:cNvPr id="88067" name="Rectangle 3"/>
          <p:cNvSpPr>
            <a:spLocks noGrp="1" noChangeArrowheads="1"/>
          </p:cNvSpPr>
          <p:nvPr>
            <p:ph type="body" idx="1"/>
          </p:nvPr>
        </p:nvSpPr>
        <p:spPr>
          <a:xfrm>
            <a:off x="913805" y="4342191"/>
            <a:ext cx="5030391" cy="4113893"/>
          </a:xfrm>
          <a:noFill/>
          <a:ln w="9525"/>
        </p:spPr>
        <p:txBody>
          <a:bodyPr lIns="89894" tIns="44946" rIns="89894" bIns="44946"/>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4018DD-1B1B-40DE-914E-B5506487D305}"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018DD-1B1B-40DE-914E-B5506487D305}"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018DD-1B1B-40DE-914E-B5506487D305}"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018DD-1B1B-40DE-914E-B5506487D305}"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018DD-1B1B-40DE-914E-B5506487D305}"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4018DD-1B1B-40DE-914E-B5506487D305}"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4018DD-1B1B-40DE-914E-B5506487D305}" type="datetimeFigureOut">
              <a:rPr lang="en-US" smtClean="0"/>
              <a:pPr/>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4018DD-1B1B-40DE-914E-B5506487D305}" type="datetimeFigureOut">
              <a:rPr lang="en-US" smtClean="0"/>
              <a:pPr/>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18DD-1B1B-40DE-914E-B5506487D305}" type="datetimeFigureOut">
              <a:rPr lang="en-US" smtClean="0"/>
              <a:pPr/>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018DD-1B1B-40DE-914E-B5506487D305}"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018DD-1B1B-40DE-914E-B5506487D305}"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00BE-A21A-4AAA-BBF1-574BE8347D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18DD-1B1B-40DE-914E-B5506487D305}" type="datetimeFigureOut">
              <a:rPr lang="en-US" smtClean="0"/>
              <a:pPr/>
              <a:t>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000BE-A21A-4AAA-BBF1-574BE8347D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7.xml"/><Relationship Id="rId7" Type="http://schemas.openxmlformats.org/officeDocument/2006/relationships/oleObject" Target="../embeddings/oleObject3.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jpeg"/><Relationship Id="rId11" Type="http://schemas.openxmlformats.org/officeDocument/2006/relationships/oleObject" Target="../embeddings/oleObject5.bin"/><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1.png"/><Relationship Id="rId10" Type="http://schemas.openxmlformats.org/officeDocument/2006/relationships/image" Target="../media/image22.jpeg"/><Relationship Id="rId4" Type="http://schemas.openxmlformats.org/officeDocument/2006/relationships/image" Target="../media/image20.png"/><Relationship Id="rId9"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1.gif"/><Relationship Id="rId4" Type="http://schemas.openxmlformats.org/officeDocument/2006/relationships/image" Target="../media/image40.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emf"/></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1925" y="228600"/>
            <a:ext cx="9124950" cy="685800"/>
          </a:xfrm>
        </p:spPr>
        <p:txBody>
          <a:bodyPr>
            <a:noAutofit/>
          </a:bodyPr>
          <a:lstStyle/>
          <a:p>
            <a:pPr>
              <a:defRPr/>
            </a:pPr>
            <a:r>
              <a:rPr lang="en-US" sz="4800" dirty="0">
                <a:effectLst>
                  <a:outerShdw blurRad="38100" dist="38100" dir="2700000" algn="tl">
                    <a:srgbClr val="C0C0C0"/>
                  </a:outerShdw>
                </a:effectLst>
              </a:rPr>
              <a:t>CS 235 Data Mining: Winter 2017</a:t>
            </a:r>
          </a:p>
        </p:txBody>
      </p:sp>
      <p:sp>
        <p:nvSpPr>
          <p:cNvPr id="4099" name="Text Box 3"/>
          <p:cNvSpPr txBox="1">
            <a:spLocks noChangeArrowheads="1"/>
          </p:cNvSpPr>
          <p:nvPr/>
        </p:nvSpPr>
        <p:spPr bwMode="auto">
          <a:xfrm>
            <a:off x="768350" y="1322388"/>
            <a:ext cx="5724644" cy="4862870"/>
          </a:xfrm>
          <a:prstGeom prst="rect">
            <a:avLst/>
          </a:prstGeom>
          <a:noFill/>
          <a:ln w="9525">
            <a:noFill/>
            <a:miter lim="800000"/>
            <a:headEnd/>
            <a:tailEnd/>
          </a:ln>
          <a:effectLst/>
        </p:spPr>
        <p:txBody>
          <a:bodyPr wrap="none">
            <a:spAutoFit/>
          </a:bodyPr>
          <a:lstStyle/>
          <a:p>
            <a:pPr>
              <a:defRPr/>
            </a:pPr>
            <a:r>
              <a:rPr lang="en-US" sz="3200" dirty="0">
                <a:effectLst>
                  <a:outerShdw blurRad="38100" dist="38100" dir="2700000" algn="tl">
                    <a:srgbClr val="C0C0C0"/>
                  </a:outerShdw>
                </a:effectLst>
                <a:latin typeface="Arial" charset="0"/>
              </a:rPr>
              <a:t>Instructor: Dr Eamonn Keogh </a:t>
            </a:r>
            <a:br>
              <a:rPr lang="en-US" sz="3200" dirty="0">
                <a:effectLst>
                  <a:outerShdw blurRad="38100" dist="38100" dir="2700000" algn="tl">
                    <a:srgbClr val="C0C0C0"/>
                  </a:outerShdw>
                </a:effectLst>
                <a:latin typeface="Arial" charset="0"/>
              </a:rPr>
            </a:br>
            <a:br>
              <a:rPr lang="en-US" sz="2800" dirty="0">
                <a:latin typeface="Arial" charset="0"/>
              </a:rPr>
            </a:br>
            <a:r>
              <a:rPr lang="en-US" b="0" dirty="0">
                <a:latin typeface="Arial" charset="0"/>
              </a:rPr>
              <a:t>Computer Science &amp; Engineering Department</a:t>
            </a:r>
            <a:br>
              <a:rPr lang="en-US" b="0" dirty="0">
                <a:latin typeface="Arial" charset="0"/>
              </a:rPr>
            </a:br>
            <a:r>
              <a:rPr lang="en-US" b="0" dirty="0">
                <a:latin typeface="Arial" charset="0"/>
              </a:rPr>
              <a:t>318 Winston Chung Hall</a:t>
            </a:r>
          </a:p>
          <a:p>
            <a:pPr>
              <a:defRPr/>
            </a:pPr>
            <a:r>
              <a:rPr lang="en-US" b="0" dirty="0">
                <a:latin typeface="Arial" charset="0"/>
              </a:rPr>
              <a:t>University of California - Riverside</a:t>
            </a:r>
            <a:br>
              <a:rPr lang="en-US" b="0" dirty="0">
                <a:latin typeface="Arial" charset="0"/>
              </a:rPr>
            </a:br>
            <a:r>
              <a:rPr lang="en-US" b="0" dirty="0">
                <a:latin typeface="Arial" charset="0"/>
              </a:rPr>
              <a:t>Riverside, CA 92521</a:t>
            </a:r>
          </a:p>
          <a:p>
            <a:pPr>
              <a:defRPr/>
            </a:pPr>
            <a:endParaRPr lang="en-US" b="0" dirty="0">
              <a:latin typeface="Arial" charset="0"/>
            </a:endParaRPr>
          </a:p>
          <a:p>
            <a:r>
              <a:rPr lang="en-US" dirty="0">
                <a:solidFill>
                  <a:srgbClr val="FF0000"/>
                </a:solidFill>
              </a:rPr>
              <a:t>08:10 AM - 09:30 AM</a:t>
            </a:r>
          </a:p>
          <a:p>
            <a:r>
              <a:rPr lang="en-US" dirty="0">
                <a:solidFill>
                  <a:srgbClr val="FF0000"/>
                </a:solidFill>
              </a:rPr>
              <a:t>Riverside Campus | Bourns Hall | Room A265</a:t>
            </a:r>
          </a:p>
          <a:p>
            <a:pPr>
              <a:defRPr/>
            </a:pPr>
            <a:br>
              <a:rPr lang="en-US" b="0" dirty="0">
                <a:latin typeface="Arial" charset="0"/>
              </a:rPr>
            </a:br>
            <a:br>
              <a:rPr lang="en-US" sz="2000" b="0" dirty="0">
                <a:latin typeface="Arial" charset="0"/>
              </a:rPr>
            </a:br>
            <a:r>
              <a:rPr lang="en-US" sz="2000" b="0" dirty="0">
                <a:latin typeface="Arial" charset="0"/>
              </a:rPr>
              <a:t>eamonn@cs.ucr.edu</a:t>
            </a:r>
            <a:br>
              <a:rPr lang="en-US" sz="2000" b="0" dirty="0">
                <a:latin typeface="Arial" charset="0"/>
              </a:rPr>
            </a:br>
            <a:r>
              <a:rPr lang="en-US" sz="2400" b="0" dirty="0">
                <a:latin typeface="Arial" charset="0"/>
                <a:cs typeface="Times New Roman" pitchFamily="18" charset="0"/>
              </a:rPr>
              <a:t>Class web page     </a:t>
            </a:r>
          </a:p>
          <a:p>
            <a:pPr>
              <a:defRPr/>
            </a:pPr>
            <a:r>
              <a:rPr lang="en-US" sz="2400" b="0" dirty="0">
                <a:latin typeface="Arial" charset="0"/>
                <a:cs typeface="Times New Roman" pitchFamily="18" charset="0"/>
              </a:rPr>
              <a:t> </a:t>
            </a:r>
            <a:r>
              <a:rPr lang="en-US" sz="2400" b="0" dirty="0">
                <a:solidFill>
                  <a:schemeClr val="accent2"/>
                </a:solidFill>
                <a:latin typeface="Arial" charset="0"/>
                <a:cs typeface="Times New Roman" pitchFamily="18" charset="0"/>
              </a:rPr>
              <a:t>www.cs.ucr.edu/~eamonn/CS235</a:t>
            </a:r>
            <a:r>
              <a:rPr lang="en-US" sz="1600" b="0" dirty="0">
                <a:latin typeface="Arial" charset="0"/>
                <a:cs typeface="Times New Roman" pitchFamily="18" charset="0"/>
              </a:rPr>
              <a:t> 	</a:t>
            </a:r>
          </a:p>
          <a:p>
            <a:pPr>
              <a:defRPr/>
            </a:pPr>
            <a:endParaRPr lang="en-US" sz="1800" dirty="0">
              <a:solidFill>
                <a:schemeClr val="accent2"/>
              </a:solidFill>
              <a:latin typeface="Arial" charset="0"/>
              <a:cs typeface="Times New Roman" pitchFamily="18" charset="0"/>
            </a:endParaRPr>
          </a:p>
        </p:txBody>
      </p:sp>
      <p:sp>
        <p:nvSpPr>
          <p:cNvPr id="4" name="Rectangle 3"/>
          <p:cNvSpPr/>
          <p:nvPr/>
        </p:nvSpPr>
        <p:spPr>
          <a:xfrm>
            <a:off x="161925" y="6420535"/>
            <a:ext cx="6667500" cy="276999"/>
          </a:xfrm>
          <a:prstGeom prst="rect">
            <a:avLst/>
          </a:prstGeom>
        </p:spPr>
        <p:txBody>
          <a:bodyPr wrap="square">
            <a:spAutoFit/>
          </a:bodyPr>
          <a:lstStyle/>
          <a:p>
            <a:r>
              <a:rPr lang="en-US" sz="1200" dirty="0"/>
              <a:t>Some slides adapted from Tan, Steinbach and Kumar, and from Chris Clifton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71450" y="228600"/>
            <a:ext cx="8826500" cy="984885"/>
          </a:xfrm>
          <a:prstGeom prst="rect">
            <a:avLst/>
          </a:prstGeom>
          <a:noFill/>
          <a:ln w="9525">
            <a:noFill/>
            <a:miter lim="800000"/>
            <a:headEnd/>
            <a:tailEnd/>
          </a:ln>
        </p:spPr>
        <p:txBody>
          <a:bodyPr wrap="square">
            <a:spAutoFit/>
          </a:bodyPr>
          <a:lstStyle/>
          <a:p>
            <a:r>
              <a:rPr lang="en-US" sz="4000" b="0" dirty="0"/>
              <a:t>Why teach you how to publish papers? I</a:t>
            </a:r>
          </a:p>
          <a:p>
            <a:endParaRPr lang="en-US" dirty="0"/>
          </a:p>
        </p:txBody>
      </p:sp>
      <p:sp>
        <p:nvSpPr>
          <p:cNvPr id="30723" name="TextBox 4"/>
          <p:cNvSpPr txBox="1">
            <a:spLocks noChangeArrowheads="1"/>
          </p:cNvSpPr>
          <p:nvPr/>
        </p:nvSpPr>
        <p:spPr bwMode="auto">
          <a:xfrm>
            <a:off x="838200" y="1981200"/>
            <a:ext cx="8039100" cy="2062103"/>
          </a:xfrm>
          <a:prstGeom prst="rect">
            <a:avLst/>
          </a:prstGeom>
          <a:noFill/>
          <a:ln w="9525">
            <a:noFill/>
            <a:miter lim="800000"/>
            <a:headEnd/>
            <a:tailEnd/>
          </a:ln>
        </p:spPr>
        <p:txBody>
          <a:bodyPr wrap="square">
            <a:spAutoFit/>
          </a:bodyPr>
          <a:lstStyle/>
          <a:p>
            <a:r>
              <a:rPr lang="en-US" sz="3200" b="0" dirty="0"/>
              <a:t>The skills you need to publish papers, critical thinking, experimental design, literature review etc, are all skills we need to </a:t>
            </a:r>
            <a:r>
              <a:rPr lang="en-US" sz="3200" b="0" i="1" dirty="0"/>
              <a:t>understand</a:t>
            </a:r>
            <a:r>
              <a:rPr lang="en-US" sz="3200" b="0" dirty="0"/>
              <a:t> and apply data mining techniques.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0" y="228600"/>
            <a:ext cx="8621334" cy="984885"/>
          </a:xfrm>
          <a:prstGeom prst="rect">
            <a:avLst/>
          </a:prstGeom>
          <a:noFill/>
          <a:ln w="9525">
            <a:noFill/>
            <a:miter lim="800000"/>
            <a:headEnd/>
            <a:tailEnd/>
          </a:ln>
        </p:spPr>
        <p:txBody>
          <a:bodyPr wrap="none">
            <a:spAutoFit/>
          </a:bodyPr>
          <a:lstStyle/>
          <a:p>
            <a:r>
              <a:rPr lang="en-US" sz="4000" b="0" dirty="0"/>
              <a:t>Why teach you how to publish papers? II</a:t>
            </a:r>
          </a:p>
          <a:p>
            <a:endParaRPr lang="en-US" dirty="0"/>
          </a:p>
        </p:txBody>
      </p:sp>
      <p:sp>
        <p:nvSpPr>
          <p:cNvPr id="31747" name="TextBox 4"/>
          <p:cNvSpPr txBox="1">
            <a:spLocks noChangeArrowheads="1"/>
          </p:cNvSpPr>
          <p:nvPr/>
        </p:nvSpPr>
        <p:spPr bwMode="auto">
          <a:xfrm>
            <a:off x="838200" y="1981200"/>
            <a:ext cx="7620000" cy="2554288"/>
          </a:xfrm>
          <a:prstGeom prst="rect">
            <a:avLst/>
          </a:prstGeom>
          <a:noFill/>
          <a:ln w="9525">
            <a:noFill/>
            <a:miter lim="800000"/>
            <a:headEnd/>
            <a:tailEnd/>
          </a:ln>
        </p:spPr>
        <p:txBody>
          <a:bodyPr>
            <a:spAutoFit/>
          </a:bodyPr>
          <a:lstStyle/>
          <a:p>
            <a:r>
              <a:rPr lang="en-US" sz="3200" b="0"/>
              <a:t>As a practical matter, PhD students need to write two publishable quality papers.</a:t>
            </a:r>
          </a:p>
          <a:p>
            <a:endParaRPr lang="en-US" sz="3200" b="0"/>
          </a:p>
          <a:p>
            <a:r>
              <a:rPr lang="en-US" sz="3200" b="0"/>
              <a:t>The best way to prove a paper is publishable quality, is to publish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2692400" y="438150"/>
            <a:ext cx="6451600" cy="4838700"/>
          </a:xfrm>
          <a:prstGeom prst="rect">
            <a:avLst/>
          </a:prstGeom>
          <a:noFill/>
          <a:ln w="12700" cap="flat" cmpd="sng">
            <a:solidFill>
              <a:schemeClr val="bg1">
                <a:lumMod val="50000"/>
              </a:schemeClr>
            </a:solidFill>
            <a:prstDash val="solid"/>
            <a:miter lim="800000"/>
            <a:headEnd/>
            <a:tailEnd/>
          </a:ln>
          <a:scene3d>
            <a:camera prst="perspectiveContrastingLeftFacing"/>
            <a:lightRig rig="threePt" dir="t"/>
          </a:scene3d>
        </p:spPr>
      </p:pic>
      <p:sp>
        <p:nvSpPr>
          <p:cNvPr id="32771" name="TextBox 3"/>
          <p:cNvSpPr txBox="1">
            <a:spLocks noChangeArrowheads="1"/>
          </p:cNvSpPr>
          <p:nvPr/>
        </p:nvSpPr>
        <p:spPr bwMode="auto">
          <a:xfrm>
            <a:off x="152400" y="228600"/>
            <a:ext cx="3352800" cy="2770188"/>
          </a:xfrm>
          <a:prstGeom prst="rect">
            <a:avLst/>
          </a:prstGeom>
          <a:noFill/>
          <a:ln w="9525">
            <a:noFill/>
            <a:miter lim="800000"/>
            <a:headEnd/>
            <a:tailEnd/>
          </a:ln>
        </p:spPr>
        <p:txBody>
          <a:bodyPr>
            <a:spAutoFit/>
          </a:bodyPr>
          <a:lstStyle/>
          <a:p>
            <a:r>
              <a:rPr lang="en-US" sz="4000" b="0"/>
              <a:t>Why teach you how to publish papers?</a:t>
            </a:r>
          </a:p>
          <a:p>
            <a:endParaRPr lang="en-US"/>
          </a:p>
        </p:txBody>
      </p:sp>
      <p:sp>
        <p:nvSpPr>
          <p:cNvPr id="32772" name="TextBox 4"/>
          <p:cNvSpPr txBox="1">
            <a:spLocks noChangeArrowheads="1"/>
          </p:cNvSpPr>
          <p:nvPr/>
        </p:nvSpPr>
        <p:spPr bwMode="auto">
          <a:xfrm>
            <a:off x="152400" y="4763554"/>
            <a:ext cx="4746929" cy="1200329"/>
          </a:xfrm>
          <a:prstGeom prst="rect">
            <a:avLst/>
          </a:prstGeom>
          <a:noFill/>
          <a:ln w="9525">
            <a:noFill/>
            <a:miter lim="800000"/>
            <a:headEnd/>
            <a:tailEnd/>
          </a:ln>
        </p:spPr>
        <p:txBody>
          <a:bodyPr wrap="square">
            <a:spAutoFit/>
          </a:bodyPr>
          <a:lstStyle/>
          <a:p>
            <a:r>
              <a:rPr lang="en-US" sz="2400" b="0" dirty="0"/>
              <a:t>A strong publication record is your ticket to an interview/job/internship at a top company. </a:t>
            </a:r>
          </a:p>
        </p:txBody>
      </p:sp>
      <p:pic>
        <p:nvPicPr>
          <p:cNvPr id="2" name="Picture 1"/>
          <p:cNvPicPr>
            <a:picLocks noChangeAspect="1"/>
          </p:cNvPicPr>
          <p:nvPr/>
        </p:nvPicPr>
        <p:blipFill>
          <a:blip r:embed="rId3"/>
          <a:stretch>
            <a:fillRect/>
          </a:stretch>
        </p:blipFill>
        <p:spPr>
          <a:xfrm>
            <a:off x="5821018" y="5692170"/>
            <a:ext cx="762000" cy="76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2614" y="5103674"/>
            <a:ext cx="1722436" cy="1754326"/>
          </a:xfrm>
          <a:prstGeom prst="rect">
            <a:avLst/>
          </a:prstGeom>
          <a:noFill/>
          <a:ln>
            <a:solidFill>
              <a:schemeClr val="bg1">
                <a:lumMod val="50000"/>
              </a:schemeClr>
            </a:solidFill>
          </a:ln>
        </p:spPr>
        <p:txBody>
          <a:bodyPr wrap="square">
            <a:spAutoFit/>
          </a:bodyPr>
          <a:lstStyle/>
          <a:p>
            <a:pPr>
              <a:defRPr/>
            </a:pPr>
            <a:r>
              <a:rPr lang="en-GB" sz="1200" i="1" dirty="0"/>
              <a:t> SIAM SDM Top Authors</a:t>
            </a:r>
            <a:endParaRPr lang="en-US" sz="1200" dirty="0"/>
          </a:p>
          <a:p>
            <a:pPr>
              <a:defRPr/>
            </a:pPr>
            <a:r>
              <a:rPr lang="en-GB" sz="1200" dirty="0"/>
              <a:t> </a:t>
            </a:r>
            <a:endParaRPr lang="en-US" sz="1200" dirty="0"/>
          </a:p>
          <a:p>
            <a:pPr>
              <a:defRPr/>
            </a:pPr>
            <a:r>
              <a:rPr lang="en-GB" sz="1200" dirty="0"/>
              <a:t>Philip S. Yu(62) </a:t>
            </a:r>
          </a:p>
          <a:p>
            <a:pPr>
              <a:defRPr/>
            </a:pPr>
            <a:r>
              <a:rPr lang="en-GB" sz="1200" dirty="0" err="1"/>
              <a:t>Charu</a:t>
            </a:r>
            <a:r>
              <a:rPr lang="en-GB" sz="1200" dirty="0"/>
              <a:t> C. </a:t>
            </a:r>
            <a:r>
              <a:rPr lang="en-GB" sz="1200" dirty="0" err="1"/>
              <a:t>Aggarwal</a:t>
            </a:r>
            <a:r>
              <a:rPr lang="en-GB" sz="1200" dirty="0"/>
              <a:t>(32) </a:t>
            </a:r>
          </a:p>
          <a:p>
            <a:pPr>
              <a:defRPr/>
            </a:pPr>
            <a:r>
              <a:rPr lang="en-GB" sz="1200" dirty="0" err="1"/>
              <a:t>Jiawei</a:t>
            </a:r>
            <a:r>
              <a:rPr lang="en-GB" sz="1200" dirty="0"/>
              <a:t> Han(27) </a:t>
            </a:r>
          </a:p>
          <a:p>
            <a:pPr>
              <a:defRPr/>
            </a:pPr>
            <a:r>
              <a:rPr lang="en-GB" sz="1200" dirty="0" err="1"/>
              <a:t>Vipin</a:t>
            </a:r>
            <a:r>
              <a:rPr lang="en-GB" sz="1200" dirty="0"/>
              <a:t> Kumar(25) </a:t>
            </a:r>
          </a:p>
          <a:p>
            <a:pPr>
              <a:defRPr/>
            </a:pPr>
            <a:r>
              <a:rPr lang="en-GB" sz="1200" dirty="0"/>
              <a:t>Christos </a:t>
            </a:r>
            <a:r>
              <a:rPr lang="en-GB" sz="1200" dirty="0" err="1"/>
              <a:t>Faloutsos</a:t>
            </a:r>
            <a:r>
              <a:rPr lang="en-GB" sz="1200" dirty="0"/>
              <a:t>(22)</a:t>
            </a:r>
          </a:p>
          <a:p>
            <a:pPr>
              <a:defRPr/>
            </a:pPr>
            <a:r>
              <a:rPr lang="en-GB" sz="1200" dirty="0"/>
              <a:t>Wei Fan(22) </a:t>
            </a:r>
          </a:p>
          <a:p>
            <a:pPr>
              <a:defRPr/>
            </a:pPr>
            <a:r>
              <a:rPr lang="en-GB" sz="1200" dirty="0" err="1">
                <a:solidFill>
                  <a:srgbClr val="0000FF"/>
                </a:solidFill>
              </a:rPr>
              <a:t>Eamonn</a:t>
            </a:r>
            <a:r>
              <a:rPr lang="en-GB" sz="1200" dirty="0">
                <a:solidFill>
                  <a:srgbClr val="0000FF"/>
                </a:solidFill>
              </a:rPr>
              <a:t> J. Keogh(21) </a:t>
            </a:r>
            <a:endParaRPr lang="en-US" sz="1200" dirty="0">
              <a:solidFill>
                <a:srgbClr val="0000FF"/>
              </a:solidFill>
            </a:endParaRPr>
          </a:p>
        </p:txBody>
      </p:sp>
      <p:sp>
        <p:nvSpPr>
          <p:cNvPr id="6" name="TextBox 5"/>
          <p:cNvSpPr txBox="1"/>
          <p:nvPr/>
        </p:nvSpPr>
        <p:spPr>
          <a:xfrm>
            <a:off x="2416175" y="5483225"/>
            <a:ext cx="1546225" cy="1384995"/>
          </a:xfrm>
          <a:prstGeom prst="rect">
            <a:avLst/>
          </a:prstGeom>
          <a:noFill/>
          <a:ln>
            <a:solidFill>
              <a:schemeClr val="bg1">
                <a:lumMod val="50000"/>
              </a:schemeClr>
            </a:solidFill>
          </a:ln>
        </p:spPr>
        <p:txBody>
          <a:bodyPr wrap="square">
            <a:spAutoFit/>
          </a:bodyPr>
          <a:lstStyle/>
          <a:p>
            <a:pPr>
              <a:defRPr/>
            </a:pPr>
            <a:r>
              <a:rPr lang="en-GB" sz="1200" i="1" dirty="0"/>
              <a:t> ICDM Top Authors</a:t>
            </a:r>
            <a:endParaRPr lang="en-US" sz="1200" dirty="0"/>
          </a:p>
          <a:p>
            <a:pPr>
              <a:defRPr/>
            </a:pPr>
            <a:r>
              <a:rPr lang="en-GB" sz="1200" dirty="0"/>
              <a:t> </a:t>
            </a:r>
            <a:endParaRPr lang="en-US" sz="1200" dirty="0"/>
          </a:p>
          <a:p>
            <a:pPr>
              <a:defRPr/>
            </a:pPr>
            <a:r>
              <a:rPr lang="en-GB" sz="1200" dirty="0"/>
              <a:t>Philip S. Yu(58)            </a:t>
            </a:r>
            <a:endParaRPr lang="en-US" sz="1200" dirty="0"/>
          </a:p>
          <a:p>
            <a:pPr>
              <a:defRPr/>
            </a:pPr>
            <a:r>
              <a:rPr lang="en-GB" sz="1200" dirty="0"/>
              <a:t>Jiawei Han(42)</a:t>
            </a:r>
          </a:p>
          <a:p>
            <a:pPr>
              <a:defRPr/>
            </a:pPr>
            <a:r>
              <a:rPr lang="en-GB" sz="1200" dirty="0" err="1"/>
              <a:t>Xindong</a:t>
            </a:r>
            <a:r>
              <a:rPr lang="en-GB" sz="1200" dirty="0"/>
              <a:t> Wu(27)</a:t>
            </a:r>
            <a:endParaRPr lang="en-US" sz="1200" dirty="0"/>
          </a:p>
          <a:p>
            <a:pPr>
              <a:defRPr/>
            </a:pPr>
            <a:r>
              <a:rPr lang="en-GB" sz="1200" dirty="0" err="1">
                <a:solidFill>
                  <a:srgbClr val="0000FF"/>
                </a:solidFill>
              </a:rPr>
              <a:t>Eamonn</a:t>
            </a:r>
            <a:r>
              <a:rPr lang="en-GB" sz="1200" dirty="0">
                <a:solidFill>
                  <a:srgbClr val="0000FF"/>
                </a:solidFill>
              </a:rPr>
              <a:t> J. Keogh(26) </a:t>
            </a:r>
            <a:endParaRPr lang="en-US" sz="1200" dirty="0">
              <a:solidFill>
                <a:srgbClr val="0000FF"/>
              </a:solidFill>
            </a:endParaRPr>
          </a:p>
          <a:p>
            <a:pPr>
              <a:defRPr/>
            </a:pPr>
            <a:r>
              <a:rPr lang="en-GB" sz="1200" dirty="0" err="1"/>
              <a:t>Zheng</a:t>
            </a:r>
            <a:r>
              <a:rPr lang="en-GB" sz="1200" dirty="0"/>
              <a:t> Chen(23) </a:t>
            </a:r>
            <a:endParaRPr lang="en-US" sz="1200" dirty="0"/>
          </a:p>
        </p:txBody>
      </p:sp>
      <p:sp>
        <p:nvSpPr>
          <p:cNvPr id="7" name="TextBox 6"/>
          <p:cNvSpPr txBox="1"/>
          <p:nvPr/>
        </p:nvSpPr>
        <p:spPr>
          <a:xfrm>
            <a:off x="4132264" y="5473005"/>
            <a:ext cx="1563686" cy="1384995"/>
          </a:xfrm>
          <a:prstGeom prst="rect">
            <a:avLst/>
          </a:prstGeom>
          <a:noFill/>
          <a:ln>
            <a:solidFill>
              <a:schemeClr val="bg1">
                <a:lumMod val="50000"/>
              </a:schemeClr>
            </a:solidFill>
          </a:ln>
        </p:spPr>
        <p:txBody>
          <a:bodyPr wrap="square">
            <a:spAutoFit/>
          </a:bodyPr>
          <a:lstStyle/>
          <a:p>
            <a:pPr>
              <a:defRPr/>
            </a:pPr>
            <a:r>
              <a:rPr lang="en-GB" sz="1200" i="1" dirty="0"/>
              <a:t> DMKD Top Authors</a:t>
            </a:r>
            <a:endParaRPr lang="en-US" sz="1200" dirty="0"/>
          </a:p>
          <a:p>
            <a:pPr>
              <a:defRPr/>
            </a:pPr>
            <a:r>
              <a:rPr lang="en-GB" sz="1200" dirty="0"/>
              <a:t> </a:t>
            </a:r>
            <a:endParaRPr lang="en-US" sz="1200" dirty="0"/>
          </a:p>
          <a:p>
            <a:pPr>
              <a:defRPr/>
            </a:pPr>
            <a:r>
              <a:rPr lang="en-GB" sz="1200" dirty="0" err="1">
                <a:solidFill>
                  <a:srgbClr val="0000FF"/>
                </a:solidFill>
              </a:rPr>
              <a:t>Eamonn</a:t>
            </a:r>
            <a:r>
              <a:rPr lang="en-GB" sz="1200" dirty="0">
                <a:solidFill>
                  <a:srgbClr val="0000FF"/>
                </a:solidFill>
              </a:rPr>
              <a:t> J. Keogh(15)</a:t>
            </a:r>
          </a:p>
          <a:p>
            <a:pPr>
              <a:defRPr/>
            </a:pPr>
            <a:r>
              <a:rPr lang="en-GB" sz="1200" dirty="0"/>
              <a:t> </a:t>
            </a:r>
            <a:r>
              <a:rPr lang="en-GB" sz="1200" dirty="0" err="1"/>
              <a:t>Jiawei</a:t>
            </a:r>
            <a:r>
              <a:rPr lang="en-GB" sz="1200" dirty="0"/>
              <a:t> Han(12) </a:t>
            </a:r>
          </a:p>
          <a:p>
            <a:pPr>
              <a:defRPr/>
            </a:pPr>
            <a:r>
              <a:rPr lang="en-GB" sz="1200" dirty="0" err="1"/>
              <a:t>Nikolaj</a:t>
            </a:r>
            <a:r>
              <a:rPr lang="en-GB" sz="1200" dirty="0"/>
              <a:t> </a:t>
            </a:r>
            <a:r>
              <a:rPr lang="en-GB" sz="1200" dirty="0" err="1"/>
              <a:t>Tatti</a:t>
            </a:r>
            <a:r>
              <a:rPr lang="en-GB" sz="1200" dirty="0"/>
              <a:t>(10) Aristides </a:t>
            </a:r>
            <a:r>
              <a:rPr lang="en-GB" sz="1200" dirty="0" err="1"/>
              <a:t>Gionis</a:t>
            </a:r>
            <a:r>
              <a:rPr lang="en-GB" sz="1200" dirty="0"/>
              <a:t>(7) </a:t>
            </a:r>
            <a:r>
              <a:rPr lang="en-GB" sz="1200" dirty="0" err="1"/>
              <a:t>Charu</a:t>
            </a:r>
            <a:r>
              <a:rPr lang="en-GB" sz="1200" dirty="0"/>
              <a:t> C. </a:t>
            </a:r>
            <a:r>
              <a:rPr lang="en-GB" sz="1200" dirty="0" err="1"/>
              <a:t>Aggarwal</a:t>
            </a:r>
            <a:r>
              <a:rPr lang="en-GB" sz="1200" dirty="0"/>
              <a:t>(7) </a:t>
            </a:r>
            <a:endParaRPr lang="en-US" sz="1200" dirty="0"/>
          </a:p>
        </p:txBody>
      </p:sp>
      <p:sp>
        <p:nvSpPr>
          <p:cNvPr id="8" name="TextBox 7"/>
          <p:cNvSpPr txBox="1"/>
          <p:nvPr/>
        </p:nvSpPr>
        <p:spPr>
          <a:xfrm>
            <a:off x="5810250" y="5473005"/>
            <a:ext cx="1527726" cy="1384995"/>
          </a:xfrm>
          <a:prstGeom prst="rect">
            <a:avLst/>
          </a:prstGeom>
          <a:noFill/>
          <a:ln>
            <a:solidFill>
              <a:schemeClr val="bg1">
                <a:lumMod val="50000"/>
              </a:schemeClr>
            </a:solidFill>
          </a:ln>
        </p:spPr>
        <p:txBody>
          <a:bodyPr wrap="none">
            <a:spAutoFit/>
          </a:bodyPr>
          <a:lstStyle/>
          <a:p>
            <a:pPr>
              <a:defRPr/>
            </a:pPr>
            <a:r>
              <a:rPr lang="en-GB" sz="1200" i="1" dirty="0"/>
              <a:t>KAIS Top Authors</a:t>
            </a:r>
            <a:endParaRPr lang="en-US" sz="1200" dirty="0"/>
          </a:p>
          <a:p>
            <a:pPr>
              <a:defRPr/>
            </a:pPr>
            <a:r>
              <a:rPr lang="en-GB" sz="1200" dirty="0"/>
              <a:t> </a:t>
            </a:r>
            <a:endParaRPr lang="en-US" sz="1200" dirty="0"/>
          </a:p>
          <a:p>
            <a:pPr>
              <a:defRPr/>
            </a:pPr>
            <a:r>
              <a:rPr lang="en-GB" sz="1200" dirty="0"/>
              <a:t>Philip S. Yu(23) </a:t>
            </a:r>
            <a:endParaRPr lang="en-US" sz="1200" dirty="0"/>
          </a:p>
          <a:p>
            <a:pPr>
              <a:defRPr/>
            </a:pPr>
            <a:r>
              <a:rPr lang="en-GB" sz="1200" dirty="0" err="1"/>
              <a:t>Jian</a:t>
            </a:r>
            <a:r>
              <a:rPr lang="en-GB" sz="1200" dirty="0"/>
              <a:t> Pei(12) </a:t>
            </a:r>
            <a:endParaRPr lang="en-US" sz="1200" dirty="0"/>
          </a:p>
          <a:p>
            <a:pPr>
              <a:defRPr/>
            </a:pPr>
            <a:r>
              <a:rPr lang="en-GB" sz="1200" dirty="0" err="1"/>
              <a:t>Xindong</a:t>
            </a:r>
            <a:r>
              <a:rPr lang="en-GB" sz="1200" dirty="0"/>
              <a:t> Wu(11) </a:t>
            </a:r>
            <a:endParaRPr lang="en-US" sz="1200" dirty="0"/>
          </a:p>
          <a:p>
            <a:pPr>
              <a:defRPr/>
            </a:pPr>
            <a:r>
              <a:rPr lang="en-GB" sz="1200" dirty="0" err="1">
                <a:solidFill>
                  <a:srgbClr val="0000FF"/>
                </a:solidFill>
              </a:rPr>
              <a:t>Eamonn</a:t>
            </a:r>
            <a:r>
              <a:rPr lang="en-GB" sz="1200" dirty="0">
                <a:solidFill>
                  <a:srgbClr val="0000FF"/>
                </a:solidFill>
              </a:rPr>
              <a:t> J. Keogh(10) </a:t>
            </a:r>
            <a:endParaRPr lang="en-US" sz="1200" dirty="0">
              <a:solidFill>
                <a:srgbClr val="0000FF"/>
              </a:solidFill>
            </a:endParaRPr>
          </a:p>
          <a:p>
            <a:pPr>
              <a:defRPr/>
            </a:pPr>
            <a:r>
              <a:rPr lang="en-GB" sz="1200" dirty="0" err="1"/>
              <a:t>Hui</a:t>
            </a:r>
            <a:r>
              <a:rPr lang="en-GB" sz="1200" dirty="0"/>
              <a:t> </a:t>
            </a:r>
            <a:r>
              <a:rPr lang="en-GB" sz="1200" dirty="0" err="1"/>
              <a:t>Xiong</a:t>
            </a:r>
            <a:r>
              <a:rPr lang="en-GB" sz="1200" dirty="0"/>
              <a:t>(6) </a:t>
            </a:r>
            <a:endParaRPr lang="en-US" sz="1200" dirty="0"/>
          </a:p>
        </p:txBody>
      </p:sp>
      <p:sp>
        <p:nvSpPr>
          <p:cNvPr id="33798" name="TextBox 10"/>
          <p:cNvSpPr txBox="1">
            <a:spLocks noChangeArrowheads="1"/>
          </p:cNvSpPr>
          <p:nvPr/>
        </p:nvSpPr>
        <p:spPr bwMode="auto">
          <a:xfrm>
            <a:off x="180975" y="133350"/>
            <a:ext cx="8534400" cy="861774"/>
          </a:xfrm>
          <a:prstGeom prst="rect">
            <a:avLst/>
          </a:prstGeom>
          <a:noFill/>
          <a:ln w="9525">
            <a:noFill/>
            <a:miter lim="800000"/>
            <a:headEnd/>
            <a:tailEnd/>
          </a:ln>
        </p:spPr>
        <p:txBody>
          <a:bodyPr>
            <a:spAutoFit/>
          </a:bodyPr>
          <a:lstStyle/>
          <a:p>
            <a:r>
              <a:rPr lang="en-US" sz="3200" b="0" dirty="0"/>
              <a:t>Why </a:t>
            </a:r>
            <a:r>
              <a:rPr lang="en-US" sz="3200" b="0" i="1" dirty="0"/>
              <a:t>me</a:t>
            </a:r>
            <a:r>
              <a:rPr lang="en-US" sz="3200" b="0" dirty="0"/>
              <a:t> to teach you how to publish papers?</a:t>
            </a:r>
          </a:p>
          <a:p>
            <a:endParaRPr lang="en-US" dirty="0"/>
          </a:p>
        </p:txBody>
      </p:sp>
      <p:pic>
        <p:nvPicPr>
          <p:cNvPr id="33799" name="Picture 2"/>
          <p:cNvPicPr>
            <a:picLocks noChangeAspect="1" noChangeArrowheads="1"/>
          </p:cNvPicPr>
          <p:nvPr/>
        </p:nvPicPr>
        <p:blipFill>
          <a:blip r:embed="rId2" cstate="print"/>
          <a:srcRect/>
          <a:stretch>
            <a:fillRect/>
          </a:stretch>
        </p:blipFill>
        <p:spPr bwMode="auto">
          <a:xfrm>
            <a:off x="4267199" y="885825"/>
            <a:ext cx="4543425" cy="3411745"/>
          </a:xfrm>
          <a:prstGeom prst="rect">
            <a:avLst/>
          </a:prstGeom>
          <a:noFill/>
          <a:ln w="12700">
            <a:noFill/>
            <a:miter lim="800000"/>
            <a:headEnd/>
            <a:tailEnd/>
          </a:ln>
        </p:spPr>
      </p:pic>
      <p:sp>
        <p:nvSpPr>
          <p:cNvPr id="9" name="TextBox 8"/>
          <p:cNvSpPr txBox="1"/>
          <p:nvPr/>
        </p:nvSpPr>
        <p:spPr>
          <a:xfrm>
            <a:off x="7381876" y="4819650"/>
            <a:ext cx="1628774" cy="2585323"/>
          </a:xfrm>
          <a:prstGeom prst="rect">
            <a:avLst/>
          </a:prstGeom>
          <a:noFill/>
          <a:ln>
            <a:solidFill>
              <a:schemeClr val="accent1"/>
            </a:solidFill>
          </a:ln>
        </p:spPr>
        <p:txBody>
          <a:bodyPr wrap="square" rtlCol="0">
            <a:spAutoFit/>
          </a:bodyPr>
          <a:lstStyle/>
          <a:p>
            <a:r>
              <a:rPr lang="en-GB" sz="1200" i="1" dirty="0"/>
              <a:t>SIGKDD Top Authors</a:t>
            </a:r>
          </a:p>
          <a:p>
            <a:endParaRPr lang="en-US" sz="1200" i="1" dirty="0"/>
          </a:p>
          <a:p>
            <a:r>
              <a:rPr lang="en-US" sz="1200" dirty="0" err="1"/>
              <a:t>Jiawei</a:t>
            </a:r>
            <a:r>
              <a:rPr lang="en-US" sz="1200" dirty="0"/>
              <a:t> Han(68) </a:t>
            </a:r>
          </a:p>
          <a:p>
            <a:r>
              <a:rPr lang="en-US" sz="1200" dirty="0"/>
              <a:t>Philip S. Yu(57) </a:t>
            </a:r>
          </a:p>
          <a:p>
            <a:r>
              <a:rPr lang="en-US" sz="1200" dirty="0"/>
              <a:t>Christos Faloutsos(55) </a:t>
            </a:r>
          </a:p>
          <a:p>
            <a:r>
              <a:rPr lang="en-US" sz="1200" dirty="0" err="1"/>
              <a:t>Jieping</a:t>
            </a:r>
            <a:r>
              <a:rPr lang="en-US" sz="1200" dirty="0"/>
              <a:t> Ye(44) </a:t>
            </a:r>
          </a:p>
          <a:p>
            <a:r>
              <a:rPr lang="en-US" sz="1200" dirty="0" err="1"/>
              <a:t>Padhraic</a:t>
            </a:r>
            <a:r>
              <a:rPr lang="en-US" sz="1200" dirty="0"/>
              <a:t> Smyth(27)</a:t>
            </a:r>
          </a:p>
          <a:p>
            <a:r>
              <a:rPr lang="en-US" sz="1200" dirty="0"/>
              <a:t>Jian Pei(26) </a:t>
            </a:r>
          </a:p>
          <a:p>
            <a:r>
              <a:rPr lang="en-US" sz="1200" dirty="0"/>
              <a:t>Wei Fan(26) </a:t>
            </a:r>
          </a:p>
          <a:p>
            <a:r>
              <a:rPr lang="en-US" sz="1200" dirty="0"/>
              <a:t>Bing Liu 0001(25) </a:t>
            </a:r>
          </a:p>
          <a:p>
            <a:r>
              <a:rPr lang="en-US" sz="1200" dirty="0">
                <a:solidFill>
                  <a:srgbClr val="0000FF"/>
                </a:solidFill>
              </a:rPr>
              <a:t>Eamonn J. Keogh(25)</a:t>
            </a:r>
            <a:r>
              <a:rPr lang="en-US" sz="1200" dirty="0"/>
              <a:t> </a:t>
            </a:r>
          </a:p>
          <a:p>
            <a:endParaRPr lang="en-US" sz="12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Today's lecture overlaps with section 2.1, 2.2, 2.3 of our book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203200" y="228600"/>
            <a:ext cx="8280400" cy="533400"/>
          </a:xfrm>
        </p:spPr>
        <p:txBody>
          <a:bodyPr>
            <a:normAutofit fontScale="90000"/>
          </a:bodyPr>
          <a:lstStyle/>
          <a:p>
            <a:r>
              <a:rPr lang="en-US" dirty="0"/>
              <a:t>How much Data is there in the World?</a:t>
            </a:r>
          </a:p>
        </p:txBody>
      </p:sp>
      <p:sp>
        <p:nvSpPr>
          <p:cNvPr id="34820" name="Rectangle 4"/>
          <p:cNvSpPr>
            <a:spLocks noGrp="1" noChangeArrowheads="1"/>
          </p:cNvSpPr>
          <p:nvPr>
            <p:ph type="body" idx="1"/>
          </p:nvPr>
        </p:nvSpPr>
        <p:spPr>
          <a:xfrm>
            <a:off x="0" y="1419224"/>
            <a:ext cx="8829675" cy="4886159"/>
          </a:xfrm>
        </p:spPr>
        <p:txBody>
          <a:bodyPr>
            <a:normAutofit/>
          </a:bodyPr>
          <a:lstStyle/>
          <a:p>
            <a:pPr marL="285750" indent="-285750">
              <a:lnSpc>
                <a:spcPct val="95000"/>
              </a:lnSpc>
            </a:pPr>
            <a:r>
              <a:rPr lang="en-US" sz="3200" dirty="0"/>
              <a:t>About 4000 </a:t>
            </a:r>
            <a:r>
              <a:rPr lang="en-US" dirty="0" err="1"/>
              <a:t>exabytes</a:t>
            </a:r>
            <a:endParaRPr lang="en-US" dirty="0"/>
          </a:p>
          <a:p>
            <a:pPr lvl="1">
              <a:lnSpc>
                <a:spcPct val="95000"/>
              </a:lnSpc>
            </a:pPr>
            <a:r>
              <a:rPr lang="en-US" sz="2400" dirty="0"/>
              <a:t>1 EB is = 1 million terabytes </a:t>
            </a:r>
          </a:p>
          <a:p>
            <a:pPr lvl="1">
              <a:lnSpc>
                <a:spcPct val="95000"/>
              </a:lnSpc>
            </a:pPr>
            <a:r>
              <a:rPr lang="en-US" sz="2400" dirty="0"/>
              <a:t>If printed as </a:t>
            </a:r>
            <a:r>
              <a:rPr lang="en-US" sz="2400" dirty="0" err="1"/>
              <a:t>texbooks</a:t>
            </a:r>
            <a:r>
              <a:rPr lang="en-US" sz="2400" dirty="0"/>
              <a:t>, a stack of books with 4000 </a:t>
            </a:r>
            <a:r>
              <a:rPr lang="en-US" sz="2400" dirty="0" err="1"/>
              <a:t>Exabytes</a:t>
            </a:r>
            <a:r>
              <a:rPr lang="en-US" sz="2400" dirty="0"/>
              <a:t>  would reach to Pluto and back 80 times. </a:t>
            </a:r>
            <a:br>
              <a:rPr lang="en-US" sz="2400" b="1" dirty="0"/>
            </a:br>
            <a:endParaRPr lang="en-US" sz="2400" b="1" dirty="0"/>
          </a:p>
          <a:p>
            <a:pPr>
              <a:lnSpc>
                <a:spcPct val="95000"/>
              </a:lnSpc>
            </a:pPr>
            <a:r>
              <a:rPr lang="en-US" dirty="0"/>
              <a:t>At the end of 1999, that number was only about 12 exabytes of data.</a:t>
            </a:r>
          </a:p>
          <a:p>
            <a:pPr>
              <a:lnSpc>
                <a:spcPct val="95000"/>
              </a:lnSpc>
            </a:pPr>
            <a:endParaRPr lang="en-US" b="1" dirty="0"/>
          </a:p>
          <a:p>
            <a:pPr>
              <a:lnSpc>
                <a:spcPct val="95000"/>
              </a:lnSpc>
            </a:pPr>
            <a:r>
              <a:rPr lang="en-US" dirty="0">
                <a:solidFill>
                  <a:schemeClr val="bg1">
                    <a:lumMod val="50000"/>
                  </a:schemeClr>
                </a:solidFill>
              </a:rPr>
              <a:t>(the majority of this data has never been examined by an algorithm, much less a person)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l="5333" b="2116"/>
          <a:stretch>
            <a:fillRect/>
          </a:stretch>
        </p:blipFill>
        <p:spPr bwMode="auto">
          <a:xfrm>
            <a:off x="2632999" y="2847975"/>
            <a:ext cx="6511001" cy="3838575"/>
          </a:xfrm>
          <a:prstGeom prst="rect">
            <a:avLst/>
          </a:prstGeom>
          <a:noFill/>
          <a:ln w="9525">
            <a:noFill/>
            <a:miter lim="800000"/>
            <a:headEnd/>
            <a:tailEnd/>
          </a:ln>
        </p:spPr>
      </p:pic>
      <p:sp>
        <p:nvSpPr>
          <p:cNvPr id="34819" name="Rectangle 3"/>
          <p:cNvSpPr>
            <a:spLocks noGrp="1" noChangeArrowheads="1"/>
          </p:cNvSpPr>
          <p:nvPr>
            <p:ph type="title"/>
          </p:nvPr>
        </p:nvSpPr>
        <p:spPr>
          <a:xfrm>
            <a:off x="203200" y="228600"/>
            <a:ext cx="8280400" cy="533400"/>
          </a:xfrm>
        </p:spPr>
        <p:txBody>
          <a:bodyPr>
            <a:normAutofit fontScale="90000"/>
          </a:bodyPr>
          <a:lstStyle/>
          <a:p>
            <a:r>
              <a:rPr lang="en-US" dirty="0"/>
              <a:t>What is Data Mining?</a:t>
            </a:r>
          </a:p>
        </p:txBody>
      </p:sp>
      <p:sp>
        <p:nvSpPr>
          <p:cNvPr id="34820" name="Rectangle 4"/>
          <p:cNvSpPr>
            <a:spLocks noGrp="1" noChangeArrowheads="1"/>
          </p:cNvSpPr>
          <p:nvPr>
            <p:ph type="body" idx="1"/>
          </p:nvPr>
        </p:nvSpPr>
        <p:spPr>
          <a:xfrm>
            <a:off x="0" y="914400"/>
            <a:ext cx="8394700" cy="5029200"/>
          </a:xfrm>
        </p:spPr>
        <p:txBody>
          <a:bodyPr/>
          <a:lstStyle/>
          <a:p>
            <a:pPr marL="285750" indent="-285750">
              <a:lnSpc>
                <a:spcPct val="95000"/>
              </a:lnSpc>
              <a:spcBef>
                <a:spcPct val="20000"/>
              </a:spcBef>
            </a:pPr>
            <a:r>
              <a:rPr lang="en-US" sz="3200" dirty="0"/>
              <a:t>Many Definitions</a:t>
            </a:r>
          </a:p>
          <a:p>
            <a:pPr lvl="1">
              <a:lnSpc>
                <a:spcPct val="95000"/>
              </a:lnSpc>
              <a:spcBef>
                <a:spcPct val="20000"/>
              </a:spcBef>
            </a:pPr>
            <a:r>
              <a:rPr lang="en-US" sz="2400" dirty="0"/>
              <a:t>Non-trivial extraction of </a:t>
            </a:r>
            <a:r>
              <a:rPr lang="en-US" sz="2400" dirty="0">
                <a:solidFill>
                  <a:srgbClr val="0000FF"/>
                </a:solidFill>
              </a:rPr>
              <a:t>implicit</a:t>
            </a:r>
            <a:r>
              <a:rPr lang="en-US" sz="2400" dirty="0"/>
              <a:t>, </a:t>
            </a:r>
            <a:r>
              <a:rPr lang="en-US" sz="2400" dirty="0">
                <a:solidFill>
                  <a:srgbClr val="FF0000"/>
                </a:solidFill>
              </a:rPr>
              <a:t>previously unknown </a:t>
            </a:r>
            <a:r>
              <a:rPr lang="en-US" sz="2400" dirty="0"/>
              <a:t>and </a:t>
            </a:r>
            <a:r>
              <a:rPr lang="en-US" sz="2400" dirty="0">
                <a:solidFill>
                  <a:srgbClr val="7030A0"/>
                </a:solidFill>
              </a:rPr>
              <a:t>potentially useful </a:t>
            </a:r>
            <a:r>
              <a:rPr lang="en-US" sz="2400" dirty="0"/>
              <a:t>information from data</a:t>
            </a:r>
          </a:p>
          <a:p>
            <a:pPr lvl="1">
              <a:lnSpc>
                <a:spcPct val="95000"/>
              </a:lnSpc>
              <a:spcBef>
                <a:spcPct val="20000"/>
              </a:spcBef>
            </a:pPr>
            <a:r>
              <a:rPr lang="en-US" sz="2400" dirty="0"/>
              <a:t>Exploration &amp; analysis, by automatic or </a:t>
            </a:r>
            <a:br>
              <a:rPr lang="en-US" sz="2400" dirty="0"/>
            </a:br>
            <a:r>
              <a:rPr lang="en-US" sz="2400" dirty="0"/>
              <a:t>semi-automatic means, of </a:t>
            </a:r>
            <a:br>
              <a:rPr lang="en-US" sz="2400" dirty="0"/>
            </a:br>
            <a:r>
              <a:rPr lang="en-US" sz="2400" dirty="0"/>
              <a:t>large quantities of data </a:t>
            </a:r>
            <a:br>
              <a:rPr lang="en-US" sz="2400" dirty="0"/>
            </a:br>
            <a:r>
              <a:rPr lang="en-US" sz="2400" dirty="0"/>
              <a:t>in order to discover </a:t>
            </a:r>
            <a:br>
              <a:rPr lang="en-US" sz="2400" dirty="0"/>
            </a:br>
            <a:r>
              <a:rPr lang="en-US" sz="2400" dirty="0"/>
              <a:t>meaningful patterns </a:t>
            </a:r>
            <a:br>
              <a:rPr lang="en-US" sz="2400" b="1" dirty="0"/>
            </a:b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1143000"/>
          </a:xfrm>
        </p:spPr>
        <p:txBody>
          <a:bodyPr/>
          <a:lstStyle/>
          <a:p>
            <a:r>
              <a:rPr lang="en-US" dirty="0"/>
              <a:t>What is Data Mining?     Example</a:t>
            </a:r>
          </a:p>
        </p:txBody>
      </p:sp>
      <p:pic>
        <p:nvPicPr>
          <p:cNvPr id="4" name="Picture 9"/>
          <p:cNvPicPr>
            <a:picLocks noChangeAspect="1" noChangeArrowheads="1"/>
          </p:cNvPicPr>
          <p:nvPr/>
        </p:nvPicPr>
        <p:blipFill>
          <a:blip r:embed="rId2" cstate="print"/>
          <a:srcRect/>
          <a:stretch>
            <a:fillRect/>
          </a:stretch>
        </p:blipFill>
        <p:spPr bwMode="auto">
          <a:xfrm>
            <a:off x="228600" y="1857375"/>
            <a:ext cx="5143787" cy="48482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5848350" y="1971675"/>
            <a:ext cx="2628900" cy="3139321"/>
          </a:xfrm>
          <a:prstGeom prst="rect">
            <a:avLst/>
          </a:prstGeom>
          <a:noFill/>
        </p:spPr>
        <p:txBody>
          <a:bodyPr wrap="square" rtlCol="0">
            <a:spAutoFit/>
          </a:bodyPr>
          <a:lstStyle/>
          <a:p>
            <a:r>
              <a:rPr lang="en-US" sz="2400" dirty="0"/>
              <a:t>Data mining is finding useful information in large datasets.</a:t>
            </a:r>
          </a:p>
          <a:p>
            <a:endParaRPr lang="en-US" sz="2400" dirty="0"/>
          </a:p>
          <a:p>
            <a:r>
              <a:rPr lang="en-US" sz="2400" dirty="0">
                <a:solidFill>
                  <a:schemeClr val="bg1">
                    <a:lumMod val="65000"/>
                  </a:schemeClr>
                </a:solidFill>
              </a:rPr>
              <a:t>Key observation: </a:t>
            </a:r>
            <a:r>
              <a:rPr lang="en-US" dirty="0">
                <a:solidFill>
                  <a:schemeClr val="bg1">
                    <a:lumMod val="65000"/>
                  </a:schemeClr>
                </a:solidFill>
              </a:rPr>
              <a:t>We often data mine datasets that were collected for other purposes. </a:t>
            </a:r>
            <a:endParaRPr lang="en-US" sz="2400" dirty="0">
              <a:solidFill>
                <a:schemeClr val="bg1">
                  <a:lumMod val="6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8125" y="190500"/>
            <a:ext cx="8585200" cy="685800"/>
          </a:xfrm>
        </p:spPr>
        <p:txBody>
          <a:bodyPr>
            <a:normAutofit fontScale="90000"/>
          </a:bodyPr>
          <a:lstStyle/>
          <a:p>
            <a:r>
              <a:rPr lang="en-US" dirty="0"/>
              <a:t>What is (not) Data Mining?</a:t>
            </a:r>
          </a:p>
        </p:txBody>
      </p:sp>
      <p:sp>
        <p:nvSpPr>
          <p:cNvPr id="35843" name="Text Box 6"/>
          <p:cNvSpPr txBox="1">
            <a:spLocks noChangeArrowheads="1"/>
          </p:cNvSpPr>
          <p:nvPr/>
        </p:nvSpPr>
        <p:spPr bwMode="auto">
          <a:xfrm>
            <a:off x="3962400" y="1233487"/>
            <a:ext cx="5029200" cy="5007525"/>
          </a:xfrm>
          <a:prstGeom prst="rect">
            <a:avLst/>
          </a:prstGeom>
          <a:noFill/>
          <a:ln w="12700">
            <a:solidFill>
              <a:schemeClr val="tx1"/>
            </a:solidFill>
            <a:miter lim="800000"/>
            <a:headEnd/>
            <a:tailEnd/>
          </a:ln>
        </p:spPr>
        <p:txBody>
          <a:bodyPr wrap="square" lIns="0" rIns="0">
            <a:spAutoFit/>
          </a:bodyPr>
          <a:lstStyle/>
          <a:p>
            <a:pPr>
              <a:lnSpc>
                <a:spcPct val="95000"/>
              </a:lnSpc>
              <a:spcBef>
                <a:spcPct val="20000"/>
              </a:spcBef>
              <a:spcAft>
                <a:spcPts val="400"/>
              </a:spcAft>
              <a:buClr>
                <a:srgbClr val="0C7B9C"/>
              </a:buClr>
              <a:buSzPct val="75000"/>
              <a:buFont typeface="Monotype Sorts" pitchFamily="2" charset="2"/>
              <a:buChar char="l"/>
            </a:pPr>
            <a:r>
              <a:rPr lang="en-US" sz="2800" dirty="0"/>
              <a:t> What is Data Mining?</a:t>
            </a:r>
          </a:p>
          <a:p>
            <a:pPr lvl="1">
              <a:lnSpc>
                <a:spcPct val="95000"/>
              </a:lnSpc>
              <a:spcBef>
                <a:spcPct val="20000"/>
              </a:spcBef>
              <a:spcAft>
                <a:spcPts val="400"/>
              </a:spcAft>
              <a:buClr>
                <a:srgbClr val="0C7B9C"/>
              </a:buClr>
              <a:buSzPct val="100000"/>
              <a:buFont typeface="Arial" pitchFamily="34" charset="0"/>
              <a:buNone/>
            </a:pPr>
            <a:r>
              <a:rPr lang="en-US" sz="2800" b="0" dirty="0"/>
              <a:t> </a:t>
            </a:r>
          </a:p>
          <a:p>
            <a:pPr lvl="1">
              <a:lnSpc>
                <a:spcPct val="95000"/>
              </a:lnSpc>
              <a:spcBef>
                <a:spcPct val="20000"/>
              </a:spcBef>
              <a:spcAft>
                <a:spcPts val="400"/>
              </a:spcAft>
              <a:buClr>
                <a:srgbClr val="0C7B9C"/>
              </a:buClr>
              <a:buSzPct val="100000"/>
              <a:buFont typeface="Arial" pitchFamily="34" charset="0"/>
              <a:buChar char="–"/>
            </a:pPr>
            <a:r>
              <a:rPr lang="en-US" sz="2800" b="0" dirty="0"/>
              <a:t> Certain names are more prevalent in certain US locations (O’Brien, </a:t>
            </a:r>
            <a:r>
              <a:rPr lang="en-US" sz="2800" b="0" dirty="0" err="1"/>
              <a:t>O’Rurke</a:t>
            </a:r>
            <a:r>
              <a:rPr lang="en-US" sz="2800" b="0" dirty="0"/>
              <a:t>, O’Reilly… in Boston area)</a:t>
            </a:r>
          </a:p>
          <a:p>
            <a:pPr lvl="1">
              <a:lnSpc>
                <a:spcPct val="95000"/>
              </a:lnSpc>
              <a:spcBef>
                <a:spcPct val="20000"/>
              </a:spcBef>
              <a:spcAft>
                <a:spcPts val="400"/>
              </a:spcAft>
              <a:buClr>
                <a:srgbClr val="0C7B9C"/>
              </a:buClr>
              <a:buSzPct val="100000"/>
              <a:buFont typeface="Arial" pitchFamily="34" charset="0"/>
              <a:buChar char="–"/>
            </a:pPr>
            <a:r>
              <a:rPr lang="en-US" sz="2800" b="0" dirty="0"/>
              <a:t> Group together similar documents returned by search engine according to their context (e.g. Amazon rainforest, Amazon.com)</a:t>
            </a:r>
          </a:p>
        </p:txBody>
      </p:sp>
      <p:sp>
        <p:nvSpPr>
          <p:cNvPr id="35844" name="Text Box 7"/>
          <p:cNvSpPr txBox="1">
            <a:spLocks noChangeArrowheads="1"/>
          </p:cNvSpPr>
          <p:nvPr/>
        </p:nvSpPr>
        <p:spPr bwMode="auto">
          <a:xfrm>
            <a:off x="304800" y="1231900"/>
            <a:ext cx="3429000" cy="5239896"/>
          </a:xfrm>
          <a:prstGeom prst="rect">
            <a:avLst/>
          </a:prstGeom>
          <a:noFill/>
          <a:ln w="12700">
            <a:solidFill>
              <a:schemeClr val="tx1"/>
            </a:solidFill>
            <a:miter lim="800000"/>
            <a:headEnd/>
            <a:tailEnd/>
          </a:ln>
        </p:spPr>
        <p:txBody>
          <a:bodyPr>
            <a:spAutoFit/>
          </a:bodyPr>
          <a:lstStyle/>
          <a:p>
            <a:pPr>
              <a:lnSpc>
                <a:spcPct val="95000"/>
              </a:lnSpc>
              <a:spcBef>
                <a:spcPct val="20000"/>
              </a:spcBef>
              <a:spcAft>
                <a:spcPts val="400"/>
              </a:spcAft>
              <a:buClr>
                <a:srgbClr val="0C7B9C"/>
              </a:buClr>
              <a:buSzPct val="75000"/>
              <a:buFont typeface="Monotype Sorts" pitchFamily="2" charset="2"/>
              <a:buChar char="l"/>
            </a:pPr>
            <a:r>
              <a:rPr lang="en-US" sz="2800" dirty="0"/>
              <a:t> What is not Data Mining?</a:t>
            </a:r>
          </a:p>
          <a:p>
            <a:pPr lvl="1">
              <a:lnSpc>
                <a:spcPct val="95000"/>
              </a:lnSpc>
              <a:spcBef>
                <a:spcPct val="60000"/>
              </a:spcBef>
              <a:spcAft>
                <a:spcPts val="400"/>
              </a:spcAft>
              <a:buClr>
                <a:srgbClr val="0C7B9C"/>
              </a:buClr>
              <a:buSzPct val="100000"/>
              <a:buFont typeface="Arial" pitchFamily="34" charset="0"/>
              <a:buChar char="–"/>
            </a:pPr>
            <a:r>
              <a:rPr lang="en-US" sz="2800" b="0" dirty="0"/>
              <a:t> Look up phone number by name in a directory </a:t>
            </a:r>
            <a:r>
              <a:rPr lang="en-US" b="0" dirty="0">
                <a:solidFill>
                  <a:schemeClr val="bg1">
                    <a:lumMod val="50000"/>
                  </a:schemeClr>
                </a:solidFill>
              </a:rPr>
              <a:t>(database query)</a:t>
            </a:r>
            <a:endParaRPr lang="en-US" sz="2800" b="0" dirty="0">
              <a:solidFill>
                <a:schemeClr val="bg1">
                  <a:lumMod val="50000"/>
                </a:schemeClr>
              </a:solidFill>
            </a:endParaRPr>
          </a:p>
          <a:p>
            <a:pPr lvl="1">
              <a:lnSpc>
                <a:spcPct val="95000"/>
              </a:lnSpc>
              <a:spcBef>
                <a:spcPct val="20000"/>
              </a:spcBef>
              <a:spcAft>
                <a:spcPts val="400"/>
              </a:spcAft>
              <a:buClr>
                <a:srgbClr val="0C7B9C"/>
              </a:buClr>
              <a:buSzPct val="100000"/>
              <a:buFont typeface="Arial" pitchFamily="34" charset="0"/>
              <a:buNone/>
            </a:pPr>
            <a:r>
              <a:rPr lang="en-US" sz="2800" b="0" dirty="0"/>
              <a:t> </a:t>
            </a:r>
          </a:p>
          <a:p>
            <a:pPr lvl="1">
              <a:lnSpc>
                <a:spcPct val="95000"/>
              </a:lnSpc>
              <a:spcAft>
                <a:spcPts val="400"/>
              </a:spcAft>
              <a:buClr>
                <a:srgbClr val="0C7B9C"/>
              </a:buClr>
              <a:buSzPct val="100000"/>
              <a:buFont typeface="Arial" pitchFamily="34" charset="0"/>
              <a:buChar char="–"/>
            </a:pPr>
            <a:r>
              <a:rPr lang="en-US" sz="2800" b="0" dirty="0"/>
              <a:t> Query a Web search engine for information about “Amazon” </a:t>
            </a:r>
            <a:r>
              <a:rPr lang="en-US" sz="2000" b="0" dirty="0">
                <a:solidFill>
                  <a:schemeClr val="bg1">
                    <a:lumMod val="50000"/>
                  </a:schemeClr>
                </a:solidFill>
              </a:rPr>
              <a:t>(Information Retrieval)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52400" y="1066800"/>
            <a:ext cx="8839200" cy="5486400"/>
          </a:xfrm>
        </p:spPr>
        <p:txBody>
          <a:bodyPr/>
          <a:lstStyle/>
          <a:p>
            <a:r>
              <a:rPr lang="en-US" dirty="0"/>
              <a:t>Draws ideas from machine learning/AI, pattern recognition, statistics, and database systems</a:t>
            </a:r>
          </a:p>
          <a:p>
            <a:r>
              <a:rPr lang="en-US" dirty="0"/>
              <a:t>Traditional Techniques</a:t>
            </a:r>
            <a:br>
              <a:rPr lang="en-US" dirty="0"/>
            </a:br>
            <a:r>
              <a:rPr lang="en-US" dirty="0"/>
              <a:t>may be unsuitable due to </a:t>
            </a:r>
          </a:p>
          <a:p>
            <a:pPr lvl="1"/>
            <a:r>
              <a:rPr lang="en-US" dirty="0"/>
              <a:t>Enormity of data</a:t>
            </a:r>
          </a:p>
          <a:p>
            <a:pPr lvl="1"/>
            <a:r>
              <a:rPr lang="en-US" dirty="0"/>
              <a:t>High dimensionality </a:t>
            </a:r>
            <a:br>
              <a:rPr lang="en-US" dirty="0"/>
            </a:br>
            <a:r>
              <a:rPr lang="en-US" dirty="0"/>
              <a:t>of data</a:t>
            </a:r>
          </a:p>
          <a:p>
            <a:pPr lvl="1"/>
            <a:r>
              <a:rPr lang="en-US" dirty="0"/>
              <a:t>Heterogeneous, </a:t>
            </a:r>
            <a:br>
              <a:rPr lang="en-US" dirty="0"/>
            </a:br>
            <a:r>
              <a:rPr lang="en-US" dirty="0"/>
              <a:t>distributed nature </a:t>
            </a:r>
            <a:br>
              <a:rPr lang="en-US" dirty="0"/>
            </a:br>
            <a:r>
              <a:rPr lang="en-US" dirty="0"/>
              <a:t>of data</a:t>
            </a:r>
          </a:p>
        </p:txBody>
      </p:sp>
      <p:sp>
        <p:nvSpPr>
          <p:cNvPr id="36867" name="Oval 3"/>
          <p:cNvSpPr>
            <a:spLocks noChangeArrowheads="1"/>
          </p:cNvSpPr>
          <p:nvPr/>
        </p:nvSpPr>
        <p:spPr bwMode="auto">
          <a:xfrm>
            <a:off x="5638800" y="3962400"/>
            <a:ext cx="2057400" cy="2108200"/>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36868" name="Oval 4"/>
          <p:cNvSpPr>
            <a:spLocks noChangeArrowheads="1"/>
          </p:cNvSpPr>
          <p:nvPr/>
        </p:nvSpPr>
        <p:spPr bwMode="auto">
          <a:xfrm>
            <a:off x="4953000" y="2286000"/>
            <a:ext cx="2057400" cy="2108200"/>
          </a:xfrm>
          <a:prstGeom prst="ellipse">
            <a:avLst/>
          </a:prstGeom>
          <a:solidFill>
            <a:srgbClr val="CC3300"/>
          </a:solidFill>
          <a:ln w="12700">
            <a:solidFill>
              <a:schemeClr val="tx1"/>
            </a:solidFill>
            <a:round/>
            <a:headEnd type="none" w="sm" len="sm"/>
            <a:tailEnd type="none" w="sm" len="sm"/>
          </a:ln>
        </p:spPr>
        <p:txBody>
          <a:bodyPr wrap="none" anchor="ctr"/>
          <a:lstStyle/>
          <a:p>
            <a:endParaRPr lang="en-US"/>
          </a:p>
        </p:txBody>
      </p:sp>
      <p:sp>
        <p:nvSpPr>
          <p:cNvPr id="36869" name="Rectangle 5"/>
          <p:cNvSpPr>
            <a:spLocks noGrp="1" noChangeArrowheads="1"/>
          </p:cNvSpPr>
          <p:nvPr>
            <p:ph type="title"/>
          </p:nvPr>
        </p:nvSpPr>
        <p:spPr>
          <a:xfrm>
            <a:off x="304800" y="228600"/>
            <a:ext cx="8280400" cy="533400"/>
          </a:xfrm>
        </p:spPr>
        <p:txBody>
          <a:bodyPr lIns="0" rIns="0">
            <a:normAutofit fontScale="90000"/>
          </a:bodyPr>
          <a:lstStyle/>
          <a:p>
            <a:r>
              <a:rPr lang="en-US"/>
              <a:t>Origins of Data Mining</a:t>
            </a:r>
          </a:p>
        </p:txBody>
      </p:sp>
      <p:sp>
        <p:nvSpPr>
          <p:cNvPr id="36870" name="Oval 9"/>
          <p:cNvSpPr>
            <a:spLocks noChangeArrowheads="1"/>
          </p:cNvSpPr>
          <p:nvPr/>
        </p:nvSpPr>
        <p:spPr bwMode="auto">
          <a:xfrm>
            <a:off x="6629400" y="2362200"/>
            <a:ext cx="2057400" cy="2108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6871" name="Text Box 10"/>
          <p:cNvSpPr txBox="1">
            <a:spLocks noChangeArrowheads="1"/>
          </p:cNvSpPr>
          <p:nvPr/>
        </p:nvSpPr>
        <p:spPr bwMode="auto">
          <a:xfrm>
            <a:off x="6718300" y="2894013"/>
            <a:ext cx="2133600" cy="957262"/>
          </a:xfrm>
          <a:prstGeom prst="rect">
            <a:avLst/>
          </a:prstGeom>
          <a:noFill/>
          <a:ln w="12700">
            <a:noFill/>
            <a:miter lim="800000"/>
            <a:headEnd type="none" w="sm" len="sm"/>
            <a:tailEnd type="none" w="sm" len="sm"/>
          </a:ln>
        </p:spPr>
        <p:txBody>
          <a:bodyPr lIns="0" rIns="0">
            <a:spAutoFit/>
          </a:body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36872" name="Text Box 11"/>
          <p:cNvSpPr txBox="1">
            <a:spLocks noChangeArrowheads="1"/>
          </p:cNvSpPr>
          <p:nvPr/>
        </p:nvSpPr>
        <p:spPr bwMode="auto">
          <a:xfrm>
            <a:off x="5181600" y="2879725"/>
            <a:ext cx="1371600" cy="641350"/>
          </a:xfrm>
          <a:prstGeom prst="rect">
            <a:avLst/>
          </a:prstGeom>
          <a:noFill/>
          <a:ln w="12700">
            <a:noFill/>
            <a:miter lim="800000"/>
            <a:headEnd type="none" w="sm" len="sm"/>
            <a:tailEnd type="none" w="sm" len="sm"/>
          </a:ln>
        </p:spPr>
        <p:txBody>
          <a:bodyPr>
            <a:spAutoFit/>
          </a:bodyPr>
          <a:lstStyle/>
          <a:p>
            <a:pPr algn="ctr">
              <a:spcBef>
                <a:spcPct val="50000"/>
              </a:spcBef>
            </a:pPr>
            <a:r>
              <a:rPr lang="en-US" sz="1800" b="0"/>
              <a:t>Statistics/</a:t>
            </a:r>
            <a:br>
              <a:rPr lang="en-US" sz="1800" b="0"/>
            </a:br>
            <a:r>
              <a:rPr lang="en-US" sz="1800" b="0"/>
              <a:t>AI</a:t>
            </a:r>
          </a:p>
        </p:txBody>
      </p:sp>
      <p:sp>
        <p:nvSpPr>
          <p:cNvPr id="36873" name="Oval 12"/>
          <p:cNvSpPr>
            <a:spLocks noChangeArrowheads="1"/>
          </p:cNvSpPr>
          <p:nvPr/>
        </p:nvSpPr>
        <p:spPr bwMode="auto">
          <a:xfrm>
            <a:off x="5943600" y="3505200"/>
            <a:ext cx="1504950" cy="1543050"/>
          </a:xfrm>
          <a:prstGeom prst="ellipse">
            <a:avLst/>
          </a:prstGeom>
          <a:solidFill>
            <a:srgbClr val="66CCFF"/>
          </a:solidFill>
          <a:ln w="12700">
            <a:solidFill>
              <a:schemeClr val="tx1"/>
            </a:solidFill>
            <a:round/>
            <a:headEnd type="none" w="sm" len="sm"/>
            <a:tailEnd type="none" w="sm" len="sm"/>
          </a:ln>
        </p:spPr>
        <p:txBody>
          <a:bodyPr wrap="none" anchor="ctr"/>
          <a:lstStyle/>
          <a:p>
            <a:pPr algn="ctr"/>
            <a:r>
              <a:rPr lang="en-US" sz="1800"/>
              <a:t>Data Mining</a:t>
            </a:r>
          </a:p>
        </p:txBody>
      </p:sp>
      <p:sp>
        <p:nvSpPr>
          <p:cNvPr id="36874" name="Text Box 13"/>
          <p:cNvSpPr txBox="1">
            <a:spLocks noChangeArrowheads="1"/>
          </p:cNvSpPr>
          <p:nvPr/>
        </p:nvSpPr>
        <p:spPr bwMode="auto">
          <a:xfrm>
            <a:off x="6096000" y="5105400"/>
            <a:ext cx="1447800" cy="641350"/>
          </a:xfrm>
          <a:prstGeom prst="rect">
            <a:avLst/>
          </a:prstGeom>
          <a:noFill/>
          <a:ln w="12700">
            <a:noFill/>
            <a:miter lim="800000"/>
            <a:headEnd type="none" w="sm" len="sm"/>
            <a:tailEnd type="none" w="sm" len="sm"/>
          </a:ln>
        </p:spPr>
        <p:txBody>
          <a:bodyPr>
            <a:spAutoFit/>
          </a:bodyPr>
          <a:lstStyle/>
          <a:p>
            <a:pPr>
              <a:spcBef>
                <a:spcPct val="50000"/>
              </a:spcBef>
            </a:pPr>
            <a:r>
              <a:rPr lang="en-US" sz="1800" b="0"/>
              <a:t>Database systems</a:t>
            </a:r>
          </a:p>
        </p:txBody>
      </p:sp>
      <p:sp>
        <p:nvSpPr>
          <p:cNvPr id="36875" name="Rectangle 1"/>
          <p:cNvSpPr>
            <a:spLocks noChangeArrowheads="1"/>
          </p:cNvSpPr>
          <p:nvPr/>
        </p:nvSpPr>
        <p:spPr bwMode="auto">
          <a:xfrm>
            <a:off x="152400" y="6300787"/>
            <a:ext cx="8699500" cy="307975"/>
          </a:xfrm>
          <a:prstGeom prst="rect">
            <a:avLst/>
          </a:prstGeom>
          <a:noFill/>
          <a:ln w="9525">
            <a:noFill/>
            <a:miter lim="800000"/>
            <a:headEnd/>
            <a:tailEnd/>
          </a:ln>
        </p:spPr>
        <p:txBody>
          <a:bodyPr>
            <a:spAutoFit/>
          </a:bodyPr>
          <a:lstStyle/>
          <a:p>
            <a:r>
              <a:rPr lang="en-US" dirty="0"/>
              <a:t>The term "Data Mining" appeared around 1990 in the database community.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0" y="161925"/>
            <a:ext cx="3302000" cy="533400"/>
          </a:xfrm>
        </p:spPr>
        <p:txBody>
          <a:bodyPr>
            <a:normAutofit fontScale="90000"/>
          </a:bodyPr>
          <a:lstStyle/>
          <a:p>
            <a:r>
              <a:rPr lang="en-US" dirty="0"/>
              <a:t>Textbook</a:t>
            </a:r>
          </a:p>
        </p:txBody>
      </p:sp>
      <p:pic>
        <p:nvPicPr>
          <p:cNvPr id="24579" name="Picture 2" descr="http://www-fp.pearsonhighered.com/bigcovers/0321321367.jpg"/>
          <p:cNvPicPr>
            <a:picLocks noChangeAspect="1" noChangeArrowheads="1"/>
          </p:cNvPicPr>
          <p:nvPr/>
        </p:nvPicPr>
        <p:blipFill>
          <a:blip r:embed="rId3" cstate="print"/>
          <a:srcRect/>
          <a:stretch>
            <a:fillRect/>
          </a:stretch>
        </p:blipFill>
        <p:spPr bwMode="auto">
          <a:xfrm>
            <a:off x="7391400" y="66675"/>
            <a:ext cx="1682750" cy="2133600"/>
          </a:xfrm>
          <a:prstGeom prst="rect">
            <a:avLst/>
          </a:prstGeom>
          <a:noFill/>
          <a:ln w="9525">
            <a:noFill/>
            <a:miter lim="800000"/>
            <a:headEnd/>
            <a:tailEnd/>
          </a:ln>
        </p:spPr>
      </p:pic>
      <p:sp>
        <p:nvSpPr>
          <p:cNvPr id="24580" name="Rectangle 3"/>
          <p:cNvSpPr>
            <a:spLocks noChangeArrowheads="1"/>
          </p:cNvSpPr>
          <p:nvPr/>
        </p:nvSpPr>
        <p:spPr bwMode="auto">
          <a:xfrm>
            <a:off x="4457700" y="748805"/>
            <a:ext cx="2819400" cy="923330"/>
          </a:xfrm>
          <a:prstGeom prst="rect">
            <a:avLst/>
          </a:prstGeom>
          <a:noFill/>
          <a:ln w="12700">
            <a:noFill/>
            <a:miter lim="800000"/>
            <a:headEnd/>
            <a:tailEnd/>
          </a:ln>
        </p:spPr>
        <p:txBody>
          <a:bodyPr wrap="square" lIns="0" tIns="0" rIns="0" bIns="0" anchor="ctr">
            <a:spAutoFit/>
          </a:bodyPr>
          <a:lstStyle/>
          <a:p>
            <a:pPr algn="ctr"/>
            <a:r>
              <a:rPr lang="en-US" sz="1200" b="0" dirty="0">
                <a:solidFill>
                  <a:srgbClr val="971249"/>
                </a:solidFill>
                <a:latin typeface="Verdana" pitchFamily="34" charset="0"/>
              </a:rPr>
              <a:t>Introduction to Data Mining</a:t>
            </a:r>
          </a:p>
          <a:p>
            <a:pPr lvl="1" indent="-457200" algn="ctr"/>
            <a:r>
              <a:rPr lang="en-US" sz="1200" b="0" dirty="0">
                <a:solidFill>
                  <a:srgbClr val="444444"/>
                </a:solidFill>
                <a:latin typeface="Verdana" pitchFamily="34" charset="0"/>
              </a:rPr>
              <a:t>Pang-</a:t>
            </a:r>
            <a:r>
              <a:rPr lang="en-US" sz="1200" b="0" dirty="0" err="1">
                <a:solidFill>
                  <a:srgbClr val="444444"/>
                </a:solidFill>
                <a:latin typeface="Verdana" pitchFamily="34" charset="0"/>
              </a:rPr>
              <a:t>Ning</a:t>
            </a:r>
            <a:r>
              <a:rPr lang="en-US" sz="1200" b="0" dirty="0">
                <a:solidFill>
                  <a:srgbClr val="444444"/>
                </a:solidFill>
                <a:latin typeface="Verdana" pitchFamily="34" charset="0"/>
              </a:rPr>
              <a:t> Tan,</a:t>
            </a:r>
          </a:p>
          <a:p>
            <a:pPr lvl="1" indent="-457200" algn="ctr"/>
            <a:r>
              <a:rPr lang="en-US" sz="1200" b="0" dirty="0">
                <a:solidFill>
                  <a:srgbClr val="444444"/>
                </a:solidFill>
                <a:latin typeface="Verdana" pitchFamily="34" charset="0"/>
              </a:rPr>
              <a:t>Michael Steinbach,</a:t>
            </a:r>
            <a:r>
              <a:rPr lang="en-US" sz="1200" b="0" dirty="0">
                <a:solidFill>
                  <a:srgbClr val="444444"/>
                </a:solidFill>
              </a:rPr>
              <a:t> </a:t>
            </a:r>
            <a:endParaRPr lang="en-US" sz="1200" b="0" dirty="0">
              <a:solidFill>
                <a:srgbClr val="444444"/>
              </a:solidFill>
              <a:latin typeface="Verdana" pitchFamily="34" charset="0"/>
            </a:endParaRPr>
          </a:p>
          <a:p>
            <a:pPr lvl="1" indent="-457200" algn="ctr"/>
            <a:r>
              <a:rPr lang="en-US" sz="1200" b="0" dirty="0" err="1">
                <a:solidFill>
                  <a:srgbClr val="444444"/>
                </a:solidFill>
                <a:latin typeface="Verdana" pitchFamily="34" charset="0"/>
              </a:rPr>
              <a:t>Vipin</a:t>
            </a:r>
            <a:r>
              <a:rPr lang="en-US" sz="1200" b="0" dirty="0">
                <a:solidFill>
                  <a:srgbClr val="444444"/>
                </a:solidFill>
                <a:latin typeface="Verdana" pitchFamily="34" charset="0"/>
              </a:rPr>
              <a:t> Kumar</a:t>
            </a:r>
            <a:endParaRPr lang="en-US" sz="1200" b="0" i="1" dirty="0">
              <a:solidFill>
                <a:srgbClr val="444444"/>
              </a:solidFill>
              <a:latin typeface="Verdana" pitchFamily="34" charset="0"/>
            </a:endParaRPr>
          </a:p>
          <a:p>
            <a:pPr lvl="1" indent="-457200" algn="ctr"/>
            <a:r>
              <a:rPr lang="en-US" sz="1200" i="1" dirty="0">
                <a:solidFill>
                  <a:srgbClr val="444444"/>
                </a:solidFill>
                <a:latin typeface="Verdana" pitchFamily="34" charset="0"/>
              </a:rPr>
              <a:t>Pretty Good</a:t>
            </a:r>
            <a:endParaRPr lang="en-US" sz="1200" dirty="0">
              <a:solidFill>
                <a:srgbClr val="444444"/>
              </a:solidFill>
              <a:latin typeface="Verdana" pitchFamily="34" charset="0"/>
            </a:endParaRPr>
          </a:p>
        </p:txBody>
      </p:sp>
      <p:pic>
        <p:nvPicPr>
          <p:cNvPr id="24581" name="Picture 5" descr="http://yuq.me/users/26/772/yYXpswNV2M.png"/>
          <p:cNvPicPr>
            <a:picLocks noChangeAspect="1" noChangeArrowheads="1"/>
          </p:cNvPicPr>
          <p:nvPr/>
        </p:nvPicPr>
        <p:blipFill>
          <a:blip r:embed="rId4" cstate="print"/>
          <a:srcRect/>
          <a:stretch>
            <a:fillRect/>
          </a:stretch>
        </p:blipFill>
        <p:spPr bwMode="auto">
          <a:xfrm>
            <a:off x="7334250" y="4572000"/>
            <a:ext cx="1660525" cy="2076450"/>
          </a:xfrm>
          <a:prstGeom prst="rect">
            <a:avLst/>
          </a:prstGeom>
          <a:noFill/>
          <a:ln w="9525">
            <a:noFill/>
            <a:miter lim="800000"/>
            <a:headEnd/>
            <a:tailEnd/>
          </a:ln>
        </p:spPr>
      </p:pic>
      <p:sp>
        <p:nvSpPr>
          <p:cNvPr id="24582" name="Rectangle 10"/>
          <p:cNvSpPr>
            <a:spLocks noChangeArrowheads="1"/>
          </p:cNvSpPr>
          <p:nvPr/>
        </p:nvSpPr>
        <p:spPr bwMode="auto">
          <a:xfrm>
            <a:off x="5000624" y="5505450"/>
            <a:ext cx="2276475" cy="830997"/>
          </a:xfrm>
          <a:prstGeom prst="rect">
            <a:avLst/>
          </a:prstGeom>
          <a:noFill/>
          <a:ln w="9525">
            <a:noFill/>
            <a:miter lim="800000"/>
            <a:headEnd/>
            <a:tailEnd/>
          </a:ln>
        </p:spPr>
        <p:txBody>
          <a:bodyPr wrap="square">
            <a:spAutoFit/>
          </a:bodyPr>
          <a:lstStyle/>
          <a:p>
            <a:r>
              <a:rPr lang="en-US" sz="1200" b="0" dirty="0">
                <a:solidFill>
                  <a:srgbClr val="C00000"/>
                </a:solidFill>
                <a:latin typeface="Verdana" pitchFamily="34" charset="0"/>
              </a:rPr>
              <a:t>Data Mining Concepts and Techniques</a:t>
            </a:r>
            <a:r>
              <a:rPr lang="en-US" sz="1200" b="0" dirty="0">
                <a:solidFill>
                  <a:srgbClr val="444444"/>
                </a:solidFill>
                <a:latin typeface="Verdana" pitchFamily="34" charset="0"/>
              </a:rPr>
              <a:t>. </a:t>
            </a:r>
            <a:r>
              <a:rPr lang="en-US" sz="1200" b="0" dirty="0" err="1">
                <a:solidFill>
                  <a:srgbClr val="444444"/>
                </a:solidFill>
                <a:latin typeface="Verdana" pitchFamily="34" charset="0"/>
              </a:rPr>
              <a:t>Jiawei</a:t>
            </a:r>
            <a:r>
              <a:rPr lang="en-US" sz="1200" b="0" dirty="0">
                <a:solidFill>
                  <a:srgbClr val="444444"/>
                </a:solidFill>
                <a:latin typeface="Verdana" pitchFamily="34" charset="0"/>
              </a:rPr>
              <a:t> Han, </a:t>
            </a:r>
            <a:r>
              <a:rPr lang="en-US" sz="1200" b="0" dirty="0" err="1">
                <a:solidFill>
                  <a:srgbClr val="444444"/>
                </a:solidFill>
                <a:latin typeface="Verdana" pitchFamily="34" charset="0"/>
              </a:rPr>
              <a:t>Micheline</a:t>
            </a:r>
            <a:r>
              <a:rPr lang="en-US" sz="1200" b="0" dirty="0">
                <a:solidFill>
                  <a:srgbClr val="444444"/>
                </a:solidFill>
                <a:latin typeface="Verdana" pitchFamily="34" charset="0"/>
              </a:rPr>
              <a:t> </a:t>
            </a:r>
            <a:r>
              <a:rPr lang="en-US" sz="1200" b="0" dirty="0" err="1">
                <a:solidFill>
                  <a:srgbClr val="444444"/>
                </a:solidFill>
                <a:latin typeface="Verdana" pitchFamily="34" charset="0"/>
              </a:rPr>
              <a:t>Kember</a:t>
            </a:r>
            <a:r>
              <a:rPr lang="en-US" sz="1200" b="0" dirty="0">
                <a:solidFill>
                  <a:srgbClr val="444444"/>
                </a:solidFill>
                <a:latin typeface="Verdana" pitchFamily="34" charset="0"/>
              </a:rPr>
              <a:t>      </a:t>
            </a:r>
            <a:r>
              <a:rPr lang="en-US" sz="1200" i="1" dirty="0">
                <a:solidFill>
                  <a:srgbClr val="444444"/>
                </a:solidFill>
                <a:latin typeface="Verdana" pitchFamily="34" charset="0"/>
              </a:rPr>
              <a:t>Not so good</a:t>
            </a:r>
          </a:p>
        </p:txBody>
      </p:sp>
      <p:pic>
        <p:nvPicPr>
          <p:cNvPr id="24583" name="Picture 7" descr="http://www-fp.pearsonhighered.com/bigcovers/0130888923.jpg"/>
          <p:cNvPicPr>
            <a:picLocks noChangeAspect="1" noChangeArrowheads="1"/>
          </p:cNvPicPr>
          <p:nvPr/>
        </p:nvPicPr>
        <p:blipFill>
          <a:blip r:embed="rId5" cstate="print"/>
          <a:srcRect/>
          <a:stretch>
            <a:fillRect/>
          </a:stretch>
        </p:blipFill>
        <p:spPr bwMode="auto">
          <a:xfrm>
            <a:off x="7372350" y="2276475"/>
            <a:ext cx="1550988" cy="2133600"/>
          </a:xfrm>
          <a:prstGeom prst="rect">
            <a:avLst/>
          </a:prstGeom>
          <a:noFill/>
          <a:ln w="9525">
            <a:noFill/>
            <a:miter lim="800000"/>
            <a:headEnd/>
            <a:tailEnd/>
          </a:ln>
        </p:spPr>
      </p:pic>
      <p:sp>
        <p:nvSpPr>
          <p:cNvPr id="24584" name="Rectangle 8"/>
          <p:cNvSpPr>
            <a:spLocks noChangeArrowheads="1"/>
          </p:cNvSpPr>
          <p:nvPr/>
        </p:nvSpPr>
        <p:spPr bwMode="auto">
          <a:xfrm>
            <a:off x="4695824" y="2412584"/>
            <a:ext cx="2505075" cy="677108"/>
          </a:xfrm>
          <a:prstGeom prst="rect">
            <a:avLst/>
          </a:prstGeom>
          <a:noFill/>
          <a:ln w="12700">
            <a:noFill/>
            <a:miter lim="800000"/>
            <a:headEnd/>
            <a:tailEnd/>
          </a:ln>
        </p:spPr>
        <p:txBody>
          <a:bodyPr wrap="square" lIns="0" tIns="0" rIns="0" bIns="0" anchor="ctr">
            <a:spAutoFit/>
          </a:bodyPr>
          <a:lstStyle/>
          <a:p>
            <a:pPr algn="ctr"/>
            <a:r>
              <a:rPr lang="en-US" sz="1100" b="0" dirty="0">
                <a:solidFill>
                  <a:srgbClr val="971249"/>
                </a:solidFill>
                <a:latin typeface="Verdana" pitchFamily="34" charset="0"/>
              </a:rPr>
              <a:t>Data Mining: Introductory and Advanced Topics</a:t>
            </a:r>
          </a:p>
          <a:p>
            <a:pPr lvl="1" indent="-457200" algn="ctr"/>
            <a:r>
              <a:rPr lang="en-US" sz="1100" b="0" dirty="0">
                <a:solidFill>
                  <a:srgbClr val="444444"/>
                </a:solidFill>
                <a:latin typeface="Verdana" pitchFamily="34" charset="0"/>
              </a:rPr>
              <a:t>Margaret H. Dunham</a:t>
            </a:r>
          </a:p>
          <a:p>
            <a:pPr lvl="1" indent="-457200" algn="ctr"/>
            <a:r>
              <a:rPr lang="en-US" sz="1100" i="1" dirty="0">
                <a:solidFill>
                  <a:srgbClr val="444444"/>
                </a:solidFill>
                <a:latin typeface="Verdana" pitchFamily="34" charset="0"/>
              </a:rPr>
              <a:t>Good (a little “basic”)</a:t>
            </a:r>
            <a:endParaRPr lang="en-US" sz="2400" i="1" dirty="0"/>
          </a:p>
        </p:txBody>
      </p:sp>
      <p:sp>
        <p:nvSpPr>
          <p:cNvPr id="24585" name="TextBox 13"/>
          <p:cNvSpPr txBox="1">
            <a:spLocks noChangeArrowheads="1"/>
          </p:cNvSpPr>
          <p:nvPr/>
        </p:nvSpPr>
        <p:spPr bwMode="auto">
          <a:xfrm>
            <a:off x="152400" y="1076325"/>
            <a:ext cx="2933700" cy="2400657"/>
          </a:xfrm>
          <a:prstGeom prst="rect">
            <a:avLst/>
          </a:prstGeom>
          <a:noFill/>
          <a:ln w="9525">
            <a:noFill/>
            <a:miter lim="800000"/>
            <a:headEnd/>
            <a:tailEnd/>
          </a:ln>
        </p:spPr>
        <p:txBody>
          <a:bodyPr wrap="square">
            <a:spAutoFit/>
          </a:bodyPr>
          <a:lstStyle/>
          <a:p>
            <a:r>
              <a:rPr lang="en-US" b="0" dirty="0"/>
              <a:t>I will use:</a:t>
            </a:r>
          </a:p>
          <a:p>
            <a:pPr fontAlgn="base"/>
            <a:r>
              <a:rPr lang="en-US" b="1" dirty="0"/>
              <a:t>Data Mining: The Textbook </a:t>
            </a:r>
            <a:r>
              <a:rPr lang="en-US" dirty="0"/>
              <a:t>by </a:t>
            </a:r>
            <a:r>
              <a:rPr lang="en-US" dirty="0" err="1"/>
              <a:t>Charu</a:t>
            </a:r>
            <a:r>
              <a:rPr lang="en-US" dirty="0"/>
              <a:t> C. </a:t>
            </a:r>
            <a:r>
              <a:rPr lang="en-US" dirty="0" err="1"/>
              <a:t>Aggarwal</a:t>
            </a:r>
            <a:r>
              <a:rPr lang="en-US" dirty="0"/>
              <a:t>.</a:t>
            </a:r>
          </a:p>
          <a:p>
            <a:pPr fontAlgn="base"/>
            <a:endParaRPr lang="en-US" dirty="0"/>
          </a:p>
          <a:p>
            <a:pPr fontAlgn="base"/>
            <a:r>
              <a:rPr lang="en-US" sz="1200" dirty="0"/>
              <a:t>(Not perfect, but the best book out there by a large margin)</a:t>
            </a:r>
            <a:endParaRPr lang="en-US" dirty="0"/>
          </a:p>
          <a:p>
            <a:pPr fontAlgn="base"/>
            <a:r>
              <a:rPr lang="en-US" dirty="0"/>
              <a:t>However, purchasing it is not compulsory.</a:t>
            </a:r>
          </a:p>
          <a:p>
            <a:endParaRPr lang="en-US" b="0" dirty="0"/>
          </a:p>
        </p:txBody>
      </p:sp>
      <p:pic>
        <p:nvPicPr>
          <p:cNvPr id="202754" name="Picture 2" descr="http://ecx.images-amazon.com/images/I/51ruAeyTRYL._SX330_BO1,204,203,200_.jpg"/>
          <p:cNvPicPr>
            <a:picLocks noChangeAspect="1" noChangeArrowheads="1"/>
          </p:cNvPicPr>
          <p:nvPr/>
        </p:nvPicPr>
        <p:blipFill>
          <a:blip r:embed="rId6" cstate="print"/>
          <a:srcRect/>
          <a:stretch>
            <a:fillRect/>
          </a:stretch>
        </p:blipFill>
        <p:spPr bwMode="auto">
          <a:xfrm>
            <a:off x="161925" y="3382962"/>
            <a:ext cx="2274025" cy="34178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body" idx="1"/>
          </p:nvPr>
        </p:nvSpPr>
        <p:spPr>
          <a:xfrm>
            <a:off x="152400" y="1143000"/>
            <a:ext cx="8763000" cy="5334000"/>
          </a:xfrm>
        </p:spPr>
        <p:txBody>
          <a:bodyPr/>
          <a:lstStyle/>
          <a:p>
            <a:pPr marL="342900" indent="-342900"/>
            <a:r>
              <a:rPr lang="en-US" sz="2400" dirty="0"/>
              <a:t>Lots of data is being collected </a:t>
            </a:r>
            <a:br>
              <a:rPr lang="en-US" sz="2400" dirty="0"/>
            </a:br>
            <a:r>
              <a:rPr lang="en-US" sz="2400" dirty="0"/>
              <a:t>and warehoused </a:t>
            </a:r>
          </a:p>
          <a:p>
            <a:pPr marL="742950" lvl="1" indent="-285750"/>
            <a:r>
              <a:rPr lang="en-US" sz="2400" dirty="0"/>
              <a:t>Web data, e-commerce</a:t>
            </a:r>
          </a:p>
          <a:p>
            <a:pPr marL="742950" lvl="1" indent="-285750"/>
            <a:r>
              <a:rPr lang="en-US" sz="2400" dirty="0"/>
              <a:t>Purchases at department/</a:t>
            </a:r>
            <a:br>
              <a:rPr lang="en-US" sz="2400" dirty="0"/>
            </a:br>
            <a:r>
              <a:rPr lang="en-US" sz="2400" dirty="0"/>
              <a:t>grocery stores</a:t>
            </a:r>
          </a:p>
          <a:p>
            <a:pPr marL="742950" lvl="1" indent="-285750"/>
            <a:r>
              <a:rPr lang="en-US" sz="2400" dirty="0"/>
              <a:t>Bank/Credit Card </a:t>
            </a:r>
            <a:br>
              <a:rPr lang="en-US" sz="2400" dirty="0"/>
            </a:br>
            <a:r>
              <a:rPr lang="en-US" sz="2400" dirty="0"/>
              <a:t>transactions</a:t>
            </a:r>
          </a:p>
          <a:p>
            <a:pPr marL="742950" lvl="1" indent="-285750"/>
            <a:r>
              <a:rPr lang="en-US" sz="2400" dirty="0"/>
              <a:t>Social media </a:t>
            </a:r>
          </a:p>
          <a:p>
            <a:pPr marL="342900" indent="-342900">
              <a:spcBef>
                <a:spcPct val="75000"/>
              </a:spcBef>
            </a:pPr>
            <a:r>
              <a:rPr lang="en-US" sz="2400" dirty="0"/>
              <a:t>Computers have become cheaper and more powerful.</a:t>
            </a:r>
          </a:p>
          <a:p>
            <a:pPr marL="342900" indent="-342900">
              <a:spcBef>
                <a:spcPct val="40000"/>
              </a:spcBef>
            </a:pPr>
            <a:r>
              <a:rPr lang="en-US" sz="2400" dirty="0"/>
              <a:t>Competitive Pressure is Strong </a:t>
            </a:r>
          </a:p>
          <a:p>
            <a:pPr marL="742950" lvl="1" indent="-285750"/>
            <a:r>
              <a:rPr lang="en-US" sz="2400" dirty="0"/>
              <a:t>Provide better, customized services for an </a:t>
            </a:r>
            <a:r>
              <a:rPr lang="en-US" sz="2400" i="1" dirty="0"/>
              <a:t>edge </a:t>
            </a:r>
            <a:r>
              <a:rPr lang="en-US" sz="2400" dirty="0"/>
              <a:t>(e.g. in Customer Relationship Management)</a:t>
            </a:r>
          </a:p>
          <a:p>
            <a:pPr marL="742950" lvl="1" indent="-285750">
              <a:buFont typeface="Arial" pitchFamily="34" charset="0"/>
              <a:buNone/>
            </a:pPr>
            <a:endParaRPr lang="en-US" sz="2000" dirty="0"/>
          </a:p>
        </p:txBody>
      </p:sp>
      <p:graphicFrame>
        <p:nvGraphicFramePr>
          <p:cNvPr id="2050" name="Object 3"/>
          <p:cNvGraphicFramePr>
            <a:graphicFrameLocks noChangeAspect="1"/>
          </p:cNvGraphicFramePr>
          <p:nvPr/>
        </p:nvGraphicFramePr>
        <p:xfrm>
          <a:off x="6705600" y="1981200"/>
          <a:ext cx="2146300" cy="2341563"/>
        </p:xfrm>
        <a:graphic>
          <a:graphicData uri="http://schemas.openxmlformats.org/presentationml/2006/ole">
            <mc:AlternateContent xmlns:mc="http://schemas.openxmlformats.org/markup-compatibility/2006">
              <mc:Choice xmlns:v="urn:schemas-microsoft-com:vml" Requires="v">
                <p:oleObj spid="_x0000_s123938" name="VISIO" r:id="rId4" imgW="2142744" imgH="2343912" progId="">
                  <p:embed/>
                </p:oleObj>
              </mc:Choice>
              <mc:Fallback>
                <p:oleObj name="VISIO" r:id="rId4" imgW="2142744" imgH="234391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81200"/>
                        <a:ext cx="21463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4"/>
          <p:cNvSpPr>
            <a:spLocks noGrp="1" noChangeArrowheads="1"/>
          </p:cNvSpPr>
          <p:nvPr>
            <p:ph type="title"/>
          </p:nvPr>
        </p:nvSpPr>
        <p:spPr>
          <a:xfrm>
            <a:off x="228600" y="152400"/>
            <a:ext cx="8763000" cy="609600"/>
          </a:xfrm>
        </p:spPr>
        <p:txBody>
          <a:bodyPr lIns="0" rIns="0">
            <a:noAutofit/>
          </a:bodyPr>
          <a:lstStyle/>
          <a:p>
            <a:r>
              <a:rPr lang="en-US" sz="4000" dirty="0"/>
              <a:t>Why Mine Data? Commercial Viewpoint</a:t>
            </a:r>
          </a:p>
        </p:txBody>
      </p:sp>
      <p:pic>
        <p:nvPicPr>
          <p:cNvPr id="2056" name="Picture 8" descr="story-3dimensional-2"/>
          <p:cNvPicPr>
            <a:picLocks noChangeAspect="1" noChangeArrowheads="1"/>
          </p:cNvPicPr>
          <p:nvPr/>
        </p:nvPicPr>
        <p:blipFill>
          <a:blip r:embed="rId6" cstate="print"/>
          <a:srcRect/>
          <a:stretch>
            <a:fillRect/>
          </a:stretch>
        </p:blipFill>
        <p:spPr bwMode="auto">
          <a:xfrm>
            <a:off x="5426075" y="1219200"/>
            <a:ext cx="1965325" cy="1417638"/>
          </a:xfrm>
          <a:prstGeom prst="rect">
            <a:avLst/>
          </a:prstGeom>
          <a:noFill/>
          <a:ln w="9525">
            <a:noFill/>
            <a:miter lim="800000"/>
            <a:headEnd/>
            <a:tailEnd/>
          </a:ln>
        </p:spPr>
      </p:pic>
      <p:graphicFrame>
        <p:nvGraphicFramePr>
          <p:cNvPr id="2051" name="Object 9"/>
          <p:cNvGraphicFramePr>
            <a:graphicFrameLocks noChangeAspect="1"/>
          </p:cNvGraphicFramePr>
          <p:nvPr/>
        </p:nvGraphicFramePr>
        <p:xfrm>
          <a:off x="5349875" y="1833563"/>
          <a:ext cx="685800" cy="681037"/>
        </p:xfrm>
        <a:graphic>
          <a:graphicData uri="http://schemas.openxmlformats.org/presentationml/2006/ole">
            <mc:AlternateContent xmlns:mc="http://schemas.openxmlformats.org/markup-compatibility/2006">
              <mc:Choice xmlns:v="urn:schemas-microsoft-com:vml" Requires="v">
                <p:oleObj spid="_x0000_s123939" name="VISIO" r:id="rId7" imgW="617220" imgH="615696" progId="">
                  <p:embed/>
                </p:oleObj>
              </mc:Choice>
              <mc:Fallback>
                <p:oleObj name="VISIO" r:id="rId7" imgW="617220" imgH="615696"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875" y="1833563"/>
                        <a:ext cx="68580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0"/>
          <p:cNvGraphicFramePr>
            <a:graphicFrameLocks noChangeAspect="1"/>
          </p:cNvGraphicFramePr>
          <p:nvPr/>
        </p:nvGraphicFramePr>
        <p:xfrm>
          <a:off x="5334000" y="1447800"/>
          <a:ext cx="685800" cy="563563"/>
        </p:xfrm>
        <a:graphic>
          <a:graphicData uri="http://schemas.openxmlformats.org/presentationml/2006/ole">
            <mc:AlternateContent xmlns:mc="http://schemas.openxmlformats.org/markup-compatibility/2006">
              <mc:Choice xmlns:v="urn:schemas-microsoft-com:vml" Requires="v">
                <p:oleObj spid="_x0000_s123940" name="VISIO" r:id="rId9" imgW="806196" imgH="662940" progId="">
                  <p:embed/>
                </p:oleObj>
              </mc:Choice>
              <mc:Fallback>
                <p:oleObj name="VISIO" r:id="rId9" imgW="806196" imgH="662940" progId="">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447800"/>
                        <a:ext cx="685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1"/>
          <p:cNvGraphicFramePr>
            <a:graphicFrameLocks noChangeAspect="1"/>
          </p:cNvGraphicFramePr>
          <p:nvPr/>
        </p:nvGraphicFramePr>
        <p:xfrm>
          <a:off x="5181600" y="2667000"/>
          <a:ext cx="1485900" cy="1558925"/>
        </p:xfrm>
        <a:graphic>
          <a:graphicData uri="http://schemas.openxmlformats.org/presentationml/2006/ole">
            <mc:AlternateContent xmlns:mc="http://schemas.openxmlformats.org/markup-compatibility/2006">
              <mc:Choice xmlns:v="urn:schemas-microsoft-com:vml" Requires="v">
                <p:oleObj spid="_x0000_s123941" name="VISIO" r:id="rId11" imgW="1661160" imgH="1748028" progId="">
                  <p:embed/>
                </p:oleObj>
              </mc:Choice>
              <mc:Fallback>
                <p:oleObj name="VISIO" r:id="rId11" imgW="1661160" imgH="1748028" progId="">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667000"/>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05600" y="4953000"/>
            <a:ext cx="2360613" cy="1744663"/>
            <a:chOff x="4240" y="3165"/>
            <a:chExt cx="1487" cy="1099"/>
          </a:xfrm>
        </p:grpSpPr>
        <p:sp>
          <p:nvSpPr>
            <p:cNvPr id="3081" name="Rectangle 3"/>
            <p:cNvSpPr>
              <a:spLocks noChangeArrowheads="1"/>
            </p:cNvSpPr>
            <p:nvPr/>
          </p:nvSpPr>
          <p:spPr bwMode="auto">
            <a:xfrm>
              <a:off x="4240" y="3165"/>
              <a:ext cx="1487" cy="1098"/>
            </a:xfrm>
            <a:prstGeom prst="rect">
              <a:avLst/>
            </a:prstGeom>
            <a:solidFill>
              <a:srgbClr val="FFFFFF"/>
            </a:solidFill>
            <a:ln w="9525">
              <a:noFill/>
              <a:miter lim="800000"/>
              <a:headEnd/>
              <a:tailEnd/>
            </a:ln>
          </p:spPr>
          <p:txBody>
            <a:bodyPr/>
            <a:lstStyle/>
            <a:p>
              <a:endParaRPr lang="en-US"/>
            </a:p>
          </p:txBody>
        </p:sp>
        <p:sp>
          <p:nvSpPr>
            <p:cNvPr id="3082" name="Rectangle 4"/>
            <p:cNvSpPr>
              <a:spLocks noChangeArrowheads="1"/>
            </p:cNvSpPr>
            <p:nvPr/>
          </p:nvSpPr>
          <p:spPr bwMode="auto">
            <a:xfrm>
              <a:off x="4240" y="3165"/>
              <a:ext cx="1487" cy="1098"/>
            </a:xfrm>
            <a:prstGeom prst="rect">
              <a:avLst/>
            </a:prstGeom>
            <a:noFill/>
            <a:ln w="0">
              <a:solidFill>
                <a:srgbClr val="FFFFFF"/>
              </a:solidFill>
              <a:miter lim="800000"/>
              <a:headEnd/>
              <a:tailEnd/>
            </a:ln>
          </p:spPr>
          <p:txBody>
            <a:bodyPr/>
            <a:lstStyle/>
            <a:p>
              <a:endParaRPr lang="en-US"/>
            </a:p>
          </p:txBody>
        </p:sp>
        <p:pic>
          <p:nvPicPr>
            <p:cNvPr id="3083" name="Picture 5"/>
            <p:cNvPicPr>
              <a:picLocks noChangeAspect="1" noChangeArrowheads="1"/>
            </p:cNvPicPr>
            <p:nvPr/>
          </p:nvPicPr>
          <p:blipFill>
            <a:blip r:embed="rId4" cstate="print"/>
            <a:srcRect/>
            <a:stretch>
              <a:fillRect/>
            </a:stretch>
          </p:blipFill>
          <p:spPr bwMode="auto">
            <a:xfrm>
              <a:off x="4240" y="3165"/>
              <a:ext cx="1487" cy="1098"/>
            </a:xfrm>
            <a:prstGeom prst="rect">
              <a:avLst/>
            </a:prstGeom>
            <a:noFill/>
            <a:ln w="9525">
              <a:noFill/>
              <a:miter lim="800000"/>
              <a:headEnd/>
              <a:tailEnd/>
            </a:ln>
          </p:spPr>
        </p:pic>
        <p:sp>
          <p:nvSpPr>
            <p:cNvPr id="3084" name="Line 6"/>
            <p:cNvSpPr>
              <a:spLocks noChangeShapeType="1"/>
            </p:cNvSpPr>
            <p:nvPr/>
          </p:nvSpPr>
          <p:spPr bwMode="auto">
            <a:xfrm>
              <a:off x="4240" y="4263"/>
              <a:ext cx="1487" cy="1"/>
            </a:xfrm>
            <a:prstGeom prst="line">
              <a:avLst/>
            </a:prstGeom>
            <a:noFill/>
            <a:ln w="0">
              <a:solidFill>
                <a:srgbClr val="000000"/>
              </a:solidFill>
              <a:round/>
              <a:headEnd/>
              <a:tailEnd/>
            </a:ln>
          </p:spPr>
          <p:txBody>
            <a:bodyPr/>
            <a:lstStyle/>
            <a:p>
              <a:endParaRPr lang="en-US"/>
            </a:p>
          </p:txBody>
        </p:sp>
        <p:sp>
          <p:nvSpPr>
            <p:cNvPr id="3085" name="Freeform 7"/>
            <p:cNvSpPr>
              <a:spLocks/>
            </p:cNvSpPr>
            <p:nvPr/>
          </p:nvSpPr>
          <p:spPr bwMode="auto">
            <a:xfrm>
              <a:off x="4240" y="3165"/>
              <a:ext cx="1487" cy="1098"/>
            </a:xfrm>
            <a:custGeom>
              <a:avLst/>
              <a:gdLst>
                <a:gd name="T0" fmla="*/ 0 w 744"/>
                <a:gd name="T1" fmla="*/ 0 h 586"/>
                <a:gd name="T2" fmla="*/ 23728 w 744"/>
                <a:gd name="T3" fmla="*/ 0 h 586"/>
                <a:gd name="T4" fmla="*/ 23728 w 744"/>
                <a:gd name="T5" fmla="*/ 13530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prstDash val="solid"/>
              <a:round/>
              <a:headEnd/>
              <a:tailEnd/>
            </a:ln>
          </p:spPr>
          <p:txBody>
            <a:bodyPr/>
            <a:lstStyle/>
            <a:p>
              <a:endParaRPr lang="en-US"/>
            </a:p>
          </p:txBody>
        </p:sp>
        <p:sp>
          <p:nvSpPr>
            <p:cNvPr id="3086" name="Freeform 8"/>
            <p:cNvSpPr>
              <a:spLocks/>
            </p:cNvSpPr>
            <p:nvPr/>
          </p:nvSpPr>
          <p:spPr bwMode="auto">
            <a:xfrm>
              <a:off x="4240" y="3165"/>
              <a:ext cx="1487" cy="1098"/>
            </a:xfrm>
            <a:custGeom>
              <a:avLst/>
              <a:gdLst>
                <a:gd name="T0" fmla="*/ 0 w 744"/>
                <a:gd name="T1" fmla="*/ 0 h 586"/>
                <a:gd name="T2" fmla="*/ 0 w 744"/>
                <a:gd name="T3" fmla="*/ 13530 h 586"/>
                <a:gd name="T4" fmla="*/ 23728 w 744"/>
                <a:gd name="T5" fmla="*/ 13530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prstDash val="solid"/>
              <a:round/>
              <a:headEnd/>
              <a:tailEnd/>
            </a:ln>
          </p:spPr>
          <p:txBody>
            <a:bodyPr/>
            <a:lstStyle/>
            <a:p>
              <a:endParaRPr lang="en-US"/>
            </a:p>
          </p:txBody>
        </p:sp>
        <p:sp>
          <p:nvSpPr>
            <p:cNvPr id="3087" name="Freeform 9"/>
            <p:cNvSpPr>
              <a:spLocks/>
            </p:cNvSpPr>
            <p:nvPr/>
          </p:nvSpPr>
          <p:spPr bwMode="auto">
            <a:xfrm>
              <a:off x="4240" y="3165"/>
              <a:ext cx="1487" cy="1098"/>
            </a:xfrm>
            <a:custGeom>
              <a:avLst/>
              <a:gdLst>
                <a:gd name="T0" fmla="*/ 0 w 744"/>
                <a:gd name="T1" fmla="*/ 0 h 586"/>
                <a:gd name="T2" fmla="*/ 0 w 744"/>
                <a:gd name="T3" fmla="*/ 13530 h 586"/>
                <a:gd name="T4" fmla="*/ 23728 w 744"/>
                <a:gd name="T5" fmla="*/ 13530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prstDash val="solid"/>
              <a:round/>
              <a:headEnd/>
              <a:tailEnd/>
            </a:ln>
          </p:spPr>
          <p:txBody>
            <a:bodyPr/>
            <a:lstStyle/>
            <a:p>
              <a:endParaRPr lang="en-US"/>
            </a:p>
          </p:txBody>
        </p:sp>
        <p:sp>
          <p:nvSpPr>
            <p:cNvPr id="3088" name="Freeform 10"/>
            <p:cNvSpPr>
              <a:spLocks/>
            </p:cNvSpPr>
            <p:nvPr/>
          </p:nvSpPr>
          <p:spPr bwMode="auto">
            <a:xfrm>
              <a:off x="4240" y="3165"/>
              <a:ext cx="1487" cy="1098"/>
            </a:xfrm>
            <a:custGeom>
              <a:avLst/>
              <a:gdLst>
                <a:gd name="T0" fmla="*/ 0 w 744"/>
                <a:gd name="T1" fmla="*/ 0 h 586"/>
                <a:gd name="T2" fmla="*/ 23728 w 744"/>
                <a:gd name="T3" fmla="*/ 0 h 586"/>
                <a:gd name="T4" fmla="*/ 23728 w 744"/>
                <a:gd name="T5" fmla="*/ 13530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prstDash val="solid"/>
              <a:round/>
              <a:headEnd/>
              <a:tailEnd/>
            </a:ln>
          </p:spPr>
          <p:txBody>
            <a:bodyPr/>
            <a:lstStyle/>
            <a:p>
              <a:endParaRPr lang="en-US"/>
            </a:p>
          </p:txBody>
        </p:sp>
        <p:sp>
          <p:nvSpPr>
            <p:cNvPr id="3089" name="Line 11"/>
            <p:cNvSpPr>
              <a:spLocks noChangeShapeType="1"/>
            </p:cNvSpPr>
            <p:nvPr/>
          </p:nvSpPr>
          <p:spPr bwMode="auto">
            <a:xfrm>
              <a:off x="4240" y="3165"/>
              <a:ext cx="1" cy="1098"/>
            </a:xfrm>
            <a:prstGeom prst="line">
              <a:avLst/>
            </a:prstGeom>
            <a:noFill/>
            <a:ln w="0">
              <a:solidFill>
                <a:srgbClr val="000000"/>
              </a:solidFill>
              <a:round/>
              <a:headEnd/>
              <a:tailEnd/>
            </a:ln>
          </p:spPr>
          <p:txBody>
            <a:bodyPr/>
            <a:lstStyle/>
            <a:p>
              <a:endParaRPr lang="en-US"/>
            </a:p>
          </p:txBody>
        </p:sp>
      </p:grpSp>
      <p:sp>
        <p:nvSpPr>
          <p:cNvPr id="3077" name="Rectangle 12"/>
          <p:cNvSpPr>
            <a:spLocks noGrp="1" noChangeArrowheads="1"/>
          </p:cNvSpPr>
          <p:nvPr>
            <p:ph type="title"/>
          </p:nvPr>
        </p:nvSpPr>
        <p:spPr>
          <a:xfrm>
            <a:off x="0" y="-20210"/>
            <a:ext cx="8915400" cy="609600"/>
          </a:xfrm>
        </p:spPr>
        <p:txBody>
          <a:bodyPr lIns="0" rIns="0">
            <a:normAutofit/>
          </a:bodyPr>
          <a:lstStyle/>
          <a:p>
            <a:r>
              <a:rPr lang="en-US" sz="3200" dirty="0"/>
              <a:t>Why Mine Data? Scientific Viewpoint</a:t>
            </a:r>
          </a:p>
        </p:txBody>
      </p:sp>
      <p:sp>
        <p:nvSpPr>
          <p:cNvPr id="3078" name="Rectangle 13"/>
          <p:cNvSpPr>
            <a:spLocks noGrp="1" noChangeArrowheads="1"/>
          </p:cNvSpPr>
          <p:nvPr>
            <p:ph type="body" idx="1"/>
          </p:nvPr>
        </p:nvSpPr>
        <p:spPr>
          <a:xfrm>
            <a:off x="184150" y="1066800"/>
            <a:ext cx="7588250" cy="5791200"/>
          </a:xfrm>
        </p:spPr>
        <p:txBody>
          <a:bodyPr>
            <a:normAutofit lnSpcReduction="10000"/>
          </a:bodyPr>
          <a:lstStyle/>
          <a:p>
            <a:pPr marL="342900" indent="-342900"/>
            <a:r>
              <a:rPr lang="en-US" sz="2400" dirty="0"/>
              <a:t>Data collected and stored at </a:t>
            </a:r>
            <a:br>
              <a:rPr lang="en-US" sz="2400" dirty="0"/>
            </a:br>
            <a:r>
              <a:rPr lang="en-US" sz="2400" dirty="0"/>
              <a:t>enormous speeds (TB/minute)</a:t>
            </a:r>
          </a:p>
          <a:p>
            <a:pPr marL="742950" lvl="1" indent="-285750">
              <a:spcBef>
                <a:spcPct val="40000"/>
              </a:spcBef>
            </a:pPr>
            <a:r>
              <a:rPr lang="en-US" sz="2400" dirty="0"/>
              <a:t>remote sensors on a satellite</a:t>
            </a:r>
          </a:p>
          <a:p>
            <a:pPr marL="742950" lvl="1" indent="-285750">
              <a:spcBef>
                <a:spcPct val="40000"/>
              </a:spcBef>
            </a:pPr>
            <a:r>
              <a:rPr lang="en-US" sz="2400" dirty="0"/>
              <a:t>telescopes scanning the skies</a:t>
            </a:r>
          </a:p>
          <a:p>
            <a:pPr marL="742950" lvl="1" indent="-285750">
              <a:spcBef>
                <a:spcPct val="40000"/>
              </a:spcBef>
            </a:pPr>
            <a:r>
              <a:rPr lang="en-US" sz="2400" dirty="0"/>
              <a:t>microarrays generating gene </a:t>
            </a:r>
            <a:br>
              <a:rPr lang="en-US" sz="2400" dirty="0"/>
            </a:br>
            <a:r>
              <a:rPr lang="en-US" sz="2400" dirty="0"/>
              <a:t>expression data</a:t>
            </a:r>
          </a:p>
          <a:p>
            <a:pPr marL="742950" lvl="1" indent="-285750">
              <a:spcBef>
                <a:spcPct val="40000"/>
              </a:spcBef>
            </a:pPr>
            <a:r>
              <a:rPr lang="en-US" sz="2400" dirty="0"/>
              <a:t>scientific simulations </a:t>
            </a:r>
            <a:br>
              <a:rPr lang="en-US" sz="2400" dirty="0"/>
            </a:br>
            <a:r>
              <a:rPr lang="en-US" sz="2400" dirty="0"/>
              <a:t>generating terabytes of data</a:t>
            </a:r>
          </a:p>
          <a:p>
            <a:pPr marL="342900" indent="-342900">
              <a:spcBef>
                <a:spcPct val="40000"/>
              </a:spcBef>
            </a:pPr>
            <a:r>
              <a:rPr lang="en-US" sz="2400" dirty="0"/>
              <a:t>Traditional techniques infeasible for raw data</a:t>
            </a:r>
          </a:p>
          <a:p>
            <a:pPr marL="342900" indent="-342900"/>
            <a:r>
              <a:rPr lang="en-US" sz="2400" dirty="0"/>
              <a:t>Data mining may help scientists </a:t>
            </a:r>
          </a:p>
          <a:p>
            <a:pPr marL="742950" lvl="1" indent="-285750"/>
            <a:r>
              <a:rPr lang="en-US" sz="2400" dirty="0"/>
              <a:t>in classifying and segmenting data</a:t>
            </a:r>
          </a:p>
          <a:p>
            <a:pPr marL="742950" lvl="1" indent="-285750"/>
            <a:r>
              <a:rPr lang="en-US" sz="2400" dirty="0"/>
              <a:t>in Hypothesis Formation</a:t>
            </a:r>
          </a:p>
          <a:p>
            <a:pPr marL="742950" lvl="1" indent="-285750"/>
            <a:r>
              <a:rPr lang="en-US" sz="2400" dirty="0"/>
              <a:t>etc</a:t>
            </a:r>
            <a:endParaRPr lang="en-US" dirty="0"/>
          </a:p>
        </p:txBody>
      </p:sp>
      <p:pic>
        <p:nvPicPr>
          <p:cNvPr id="3079" name="Picture 17"/>
          <p:cNvPicPr>
            <a:picLocks noChangeAspect="1" noChangeArrowheads="1"/>
          </p:cNvPicPr>
          <p:nvPr/>
        </p:nvPicPr>
        <p:blipFill>
          <a:blip r:embed="rId5" cstate="print">
            <a:clrChange>
              <a:clrFrom>
                <a:srgbClr val="FFFFFF"/>
              </a:clrFrom>
              <a:clrTo>
                <a:srgbClr val="FFFFFF">
                  <a:alpha val="0"/>
                </a:srgbClr>
              </a:clrTo>
            </a:clrChange>
            <a:lum contrast="12000"/>
          </a:blip>
          <a:srcRect l="946" t="2650" r="946" b="2745"/>
          <a:stretch>
            <a:fillRect/>
          </a:stretch>
        </p:blipFill>
        <p:spPr bwMode="auto">
          <a:xfrm>
            <a:off x="4548188" y="971550"/>
            <a:ext cx="2005012" cy="1695450"/>
          </a:xfrm>
          <a:prstGeom prst="rect">
            <a:avLst/>
          </a:prstGeom>
          <a:noFill/>
          <a:ln w="9525">
            <a:noFill/>
            <a:miter lim="800000"/>
            <a:headEnd/>
            <a:tailEnd/>
          </a:ln>
        </p:spPr>
      </p:pic>
      <p:graphicFrame>
        <p:nvGraphicFramePr>
          <p:cNvPr id="3074" name="Object 18"/>
          <p:cNvGraphicFramePr>
            <a:graphicFrameLocks noChangeAspect="1"/>
          </p:cNvGraphicFramePr>
          <p:nvPr/>
        </p:nvGraphicFramePr>
        <p:xfrm>
          <a:off x="6583363" y="685800"/>
          <a:ext cx="2560637" cy="1990725"/>
        </p:xfrm>
        <a:graphic>
          <a:graphicData uri="http://schemas.openxmlformats.org/presentationml/2006/ole">
            <mc:AlternateContent xmlns:mc="http://schemas.openxmlformats.org/markup-compatibility/2006">
              <mc:Choice xmlns:v="urn:schemas-microsoft-com:vml" Requires="v">
                <p:oleObj spid="_x0000_s124946" name="VISIO" r:id="rId6" imgW="2557272" imgH="1991868" progId="">
                  <p:embed/>
                </p:oleObj>
              </mc:Choice>
              <mc:Fallback>
                <p:oleObj name="VISIO" r:id="rId6" imgW="2557272" imgH="1991868" progId="">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685800"/>
                        <a:ext cx="2560637"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9"/>
          <p:cNvGraphicFramePr>
            <a:graphicFrameLocks noChangeAspect="1"/>
          </p:cNvGraphicFramePr>
          <p:nvPr/>
        </p:nvGraphicFramePr>
        <p:xfrm>
          <a:off x="6705600" y="2667000"/>
          <a:ext cx="2209800" cy="1181100"/>
        </p:xfrm>
        <a:graphic>
          <a:graphicData uri="http://schemas.openxmlformats.org/presentationml/2006/ole">
            <mc:AlternateContent xmlns:mc="http://schemas.openxmlformats.org/markup-compatibility/2006">
              <mc:Choice xmlns:v="urn:schemas-microsoft-com:vml" Requires="v">
                <p:oleObj spid="_x0000_s124947" name="VISIO" r:id="rId8" imgW="2401824" imgH="1491996" progId="">
                  <p:embed/>
                </p:oleObj>
              </mc:Choice>
              <mc:Fallback>
                <p:oleObj name="VISIO" r:id="rId8" imgW="2401824" imgH="1491996" progId="">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667000"/>
                        <a:ext cx="2209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0" name="Picture 20" descr="crop"/>
          <p:cNvPicPr>
            <a:picLocks noChangeAspect="1" noChangeArrowheads="1"/>
          </p:cNvPicPr>
          <p:nvPr/>
        </p:nvPicPr>
        <p:blipFill>
          <a:blip r:embed="rId10" cstate="print"/>
          <a:srcRect/>
          <a:stretch>
            <a:fillRect/>
          </a:stretch>
        </p:blipFill>
        <p:spPr bwMode="auto">
          <a:xfrm>
            <a:off x="6724650" y="3851275"/>
            <a:ext cx="2166938" cy="11017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0" descr="http://dukecheck.com/wp-content/uploads/2012/10/singing-mouse.jpg"/>
          <p:cNvPicPr>
            <a:picLocks noChangeAspect="1" noChangeArrowheads="1"/>
          </p:cNvPicPr>
          <p:nvPr/>
        </p:nvPicPr>
        <p:blipFill>
          <a:blip r:embed="rId2" cstate="print"/>
          <a:srcRect/>
          <a:stretch>
            <a:fillRect/>
          </a:stretch>
        </p:blipFill>
        <p:spPr bwMode="auto">
          <a:xfrm>
            <a:off x="0" y="0"/>
            <a:ext cx="5715000" cy="3429000"/>
          </a:xfrm>
          <a:prstGeom prst="rect">
            <a:avLst/>
          </a:prstGeom>
          <a:noFill/>
          <a:ln w="9525">
            <a:noFill/>
            <a:miter lim="800000"/>
            <a:headEnd/>
            <a:tailEnd/>
          </a:ln>
        </p:spPr>
      </p:pic>
      <p:sp>
        <p:nvSpPr>
          <p:cNvPr id="37891" name="TextBox 3"/>
          <p:cNvSpPr txBox="1">
            <a:spLocks noChangeArrowheads="1"/>
          </p:cNvSpPr>
          <p:nvPr/>
        </p:nvSpPr>
        <p:spPr bwMode="auto">
          <a:xfrm>
            <a:off x="4914900" y="9525"/>
            <a:ext cx="4229100" cy="1108075"/>
          </a:xfrm>
          <a:prstGeom prst="rect">
            <a:avLst/>
          </a:prstGeom>
          <a:noFill/>
          <a:ln w="9525">
            <a:noFill/>
            <a:miter lim="800000"/>
            <a:headEnd/>
            <a:tailEnd/>
          </a:ln>
        </p:spPr>
        <p:txBody>
          <a:bodyPr>
            <a:spAutoFit/>
          </a:bodyPr>
          <a:lstStyle/>
          <a:p>
            <a:pPr algn="ctr"/>
            <a:r>
              <a:rPr lang="en-US" sz="6600">
                <a:latin typeface="Calibri" pitchFamily="34" charset="0"/>
              </a:rPr>
              <a:t>Mice Sing!</a:t>
            </a:r>
          </a:p>
        </p:txBody>
      </p:sp>
      <p:pic>
        <p:nvPicPr>
          <p:cNvPr id="37892" name="Picture 22" descr="fig1"/>
          <p:cNvPicPr>
            <a:picLocks noChangeAspect="1" noChangeArrowheads="1"/>
          </p:cNvPicPr>
          <p:nvPr/>
        </p:nvPicPr>
        <p:blipFill>
          <a:blip r:embed="rId3" cstate="print"/>
          <a:srcRect/>
          <a:stretch>
            <a:fillRect/>
          </a:stretch>
        </p:blipFill>
        <p:spPr bwMode="auto">
          <a:xfrm>
            <a:off x="3581400" y="3762375"/>
            <a:ext cx="5562600" cy="3095625"/>
          </a:xfrm>
          <a:prstGeom prst="rect">
            <a:avLst/>
          </a:prstGeom>
          <a:noFill/>
          <a:ln w="9525">
            <a:noFill/>
            <a:miter lim="800000"/>
            <a:headEnd/>
            <a:tailEnd/>
          </a:ln>
        </p:spPr>
      </p:pic>
      <p:sp>
        <p:nvSpPr>
          <p:cNvPr id="182273" name="Rectangle 1"/>
          <p:cNvSpPr>
            <a:spLocks noChangeArrowheads="1"/>
          </p:cNvSpPr>
          <p:nvPr/>
        </p:nvSpPr>
        <p:spPr bwMode="auto">
          <a:xfrm>
            <a:off x="0" y="5294694"/>
            <a:ext cx="3476625" cy="1431161"/>
          </a:xfrm>
          <a:prstGeom prst="rect">
            <a:avLst/>
          </a:prstGeom>
          <a:solidFill>
            <a:srgbClr val="F8EDE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a:ln>
                  <a:noFill/>
                </a:ln>
                <a:solidFill>
                  <a:srgbClr val="000000"/>
                </a:solidFill>
                <a:effectLst/>
                <a:latin typeface="Times New Roman" pitchFamily="18" charset="0"/>
                <a:cs typeface="Times New Roman" pitchFamily="18" charset="0"/>
              </a:rPr>
              <a:t>Mining Massive Archive of Mice Sounds with Symbolized Representations</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 </a:t>
            </a:r>
            <a:r>
              <a:rPr kumimoji="0" lang="en-US" sz="1100" i="0" u="none" strike="noStrike" cap="none" normalizeH="0" baseline="0" dirty="0">
                <a:ln>
                  <a:noFill/>
                </a:ln>
                <a:solidFill>
                  <a:srgbClr val="FF0000"/>
                </a:solidFill>
                <a:effectLst/>
                <a:latin typeface="Times New Roman" pitchFamily="18" charset="0"/>
                <a:cs typeface="Times New Roman" pitchFamily="18" charset="0"/>
              </a:rPr>
              <a:t>Jesin </a:t>
            </a:r>
            <a:r>
              <a:rPr kumimoji="0" lang="en-US" sz="1100" i="0" u="none" strike="noStrike" cap="none" normalizeH="0" baseline="0" dirty="0" err="1">
                <a:ln>
                  <a:noFill/>
                </a:ln>
                <a:solidFill>
                  <a:srgbClr val="FF0000"/>
                </a:solidFill>
                <a:effectLst/>
                <a:latin typeface="Times New Roman" pitchFamily="18" charset="0"/>
                <a:cs typeface="Times New Roman" pitchFamily="18" charset="0"/>
              </a:rPr>
              <a:t>Zakaria</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 Sarah </a:t>
            </a:r>
            <a:r>
              <a:rPr kumimoji="0" lang="en-US" sz="1100" i="0" u="none" strike="noStrike" cap="none" normalizeH="0" baseline="0" dirty="0" err="1">
                <a:ln>
                  <a:noFill/>
                </a:ln>
                <a:solidFill>
                  <a:srgbClr val="000000"/>
                </a:solidFill>
                <a:effectLst/>
                <a:latin typeface="Times New Roman" pitchFamily="18" charset="0"/>
                <a:cs typeface="Times New Roman" pitchFamily="18" charset="0"/>
              </a:rPr>
              <a:t>Rotschafer</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a:t>
            </a:r>
            <a:r>
              <a:rPr kumimoji="0" lang="en-US" sz="1100" i="0" u="none" strike="noStrike" cap="none" normalizeH="0" baseline="0" dirty="0">
                <a:ln>
                  <a:noFill/>
                </a:ln>
                <a:solidFill>
                  <a:srgbClr val="FF6666"/>
                </a:solidFill>
                <a:effectLst/>
                <a:latin typeface="Times New Roman" pitchFamily="18" charset="0"/>
                <a:cs typeface="Times New Roman" pitchFamily="18" charset="0"/>
              </a:rPr>
              <a:t> </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Abdullah Mueen, </a:t>
            </a:r>
            <a:r>
              <a:rPr kumimoji="0" lang="en-US" sz="1100" i="0" u="none" strike="noStrike" cap="none" normalizeH="0" baseline="0" dirty="0" err="1">
                <a:ln>
                  <a:noFill/>
                </a:ln>
                <a:solidFill>
                  <a:srgbClr val="000000"/>
                </a:solidFill>
                <a:effectLst/>
                <a:latin typeface="Times New Roman" pitchFamily="18" charset="0"/>
                <a:cs typeface="Times New Roman" pitchFamily="18" charset="0"/>
              </a:rPr>
              <a:t>Khaleel</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 </a:t>
            </a:r>
            <a:r>
              <a:rPr kumimoji="0" lang="en-US" sz="1100" i="0" u="none" strike="noStrike" cap="none" normalizeH="0" baseline="0" dirty="0" err="1">
                <a:ln>
                  <a:noFill/>
                </a:ln>
                <a:solidFill>
                  <a:srgbClr val="000000"/>
                </a:solidFill>
                <a:effectLst/>
                <a:latin typeface="Times New Roman" pitchFamily="18" charset="0"/>
                <a:cs typeface="Times New Roman" pitchFamily="18" charset="0"/>
              </a:rPr>
              <a:t>Razak</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 Eamonn Keogh, </a:t>
            </a:r>
            <a:r>
              <a:rPr kumimoji="0" lang="en-US" sz="1100" i="1" u="none" strike="noStrike" cap="none" normalizeH="0" baseline="0" dirty="0">
                <a:ln>
                  <a:noFill/>
                </a:ln>
                <a:solidFill>
                  <a:srgbClr val="000000"/>
                </a:solidFill>
                <a:effectLst/>
                <a:latin typeface="Times New Roman" pitchFamily="18" charset="0"/>
                <a:cs typeface="Times New Roman" pitchFamily="18" charset="0"/>
              </a:rPr>
              <a:t>in the</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 </a:t>
            </a:r>
            <a:r>
              <a:rPr kumimoji="0" lang="en-US" sz="1100" i="1" u="none" strike="noStrike" cap="none" normalizeH="0" baseline="0" dirty="0">
                <a:ln>
                  <a:noFill/>
                </a:ln>
                <a:solidFill>
                  <a:srgbClr val="000000"/>
                </a:solidFill>
                <a:effectLst/>
                <a:latin typeface="Times New Roman" pitchFamily="18" charset="0"/>
                <a:cs typeface="Times New Roman" pitchFamily="18" charset="0"/>
              </a:rPr>
              <a:t>Proceedings</a:t>
            </a:r>
            <a:r>
              <a:rPr kumimoji="0" lang="en-US" sz="1100" i="0" u="none" strike="noStrike" cap="none" normalizeH="0" baseline="0" dirty="0">
                <a:ln>
                  <a:noFill/>
                </a:ln>
                <a:solidFill>
                  <a:srgbClr val="000000"/>
                </a:solidFill>
                <a:effectLst/>
                <a:latin typeface="Times New Roman" pitchFamily="18" charset="0"/>
                <a:cs typeface="Times New Roman" pitchFamily="18" charset="0"/>
              </a:rPr>
              <a:t> </a:t>
            </a:r>
            <a:r>
              <a:rPr kumimoji="0" lang="en-US" sz="1100" i="1" u="none" strike="noStrike" cap="none" normalizeH="0" baseline="0" dirty="0">
                <a:ln>
                  <a:noFill/>
                </a:ln>
                <a:solidFill>
                  <a:srgbClr val="000000"/>
                </a:solidFill>
                <a:effectLst/>
                <a:latin typeface="Times New Roman" pitchFamily="18" charset="0"/>
                <a:cs typeface="Times New Roman" pitchFamily="18" charset="0"/>
              </a:rPr>
              <a:t>of Siam International Conference on Data Mining (SDM) 2012.</a:t>
            </a:r>
            <a:r>
              <a:rPr kumimoji="0" lang="en-US" sz="900" i="0" u="none" strike="noStrike" cap="none" normalizeH="0" baseline="0" dirty="0">
                <a:ln>
                  <a:noFill/>
                </a:ln>
                <a:solidFill>
                  <a:schemeClr val="tx1"/>
                </a:solidFill>
                <a:effectLst/>
                <a:latin typeface="Arial" pitchFamily="34" charset="0"/>
                <a:cs typeface="Arial" pitchFamily="34" charset="0"/>
              </a:rPr>
              <a:t> </a:t>
            </a:r>
            <a:endParaRPr kumimoji="0" lang="en-US" sz="1800" i="0" u="none" strike="noStrike" cap="none" normalizeH="0" baseline="0" dirty="0">
              <a:ln>
                <a:noFill/>
              </a:ln>
              <a:solidFill>
                <a:schemeClr val="tx1"/>
              </a:solidFill>
              <a:effectLst/>
              <a:latin typeface="Arial" pitchFamily="34" charset="0"/>
              <a:cs typeface="Arial" pitchFamily="34" charset="0"/>
            </a:endParaRPr>
          </a:p>
        </p:txBody>
      </p:sp>
      <p:sp>
        <p:nvSpPr>
          <p:cNvPr id="2" name="TextBox 1"/>
          <p:cNvSpPr txBox="1"/>
          <p:nvPr/>
        </p:nvSpPr>
        <p:spPr>
          <a:xfrm>
            <a:off x="142426" y="9525"/>
            <a:ext cx="1595886" cy="584775"/>
          </a:xfrm>
          <a:prstGeom prst="rect">
            <a:avLst/>
          </a:prstGeom>
          <a:noFill/>
        </p:spPr>
        <p:txBody>
          <a:bodyPr wrap="none" rtlCol="0">
            <a:spAutoFit/>
          </a:bodyPr>
          <a:lstStyle/>
          <a:p>
            <a:r>
              <a:rPr lang="en-US" sz="3200" dirty="0"/>
              <a:t>Example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p:cNvPicPr>
          <p:nvPr/>
        </p:nvPicPr>
        <p:blipFill>
          <a:blip r:embed="rId2" cstate="print"/>
          <a:srcRect/>
          <a:stretch>
            <a:fillRect/>
          </a:stretch>
        </p:blipFill>
        <p:spPr bwMode="auto">
          <a:xfrm rot="10800000">
            <a:off x="2508250" y="1047750"/>
            <a:ext cx="7018338" cy="1295400"/>
          </a:xfrm>
          <a:prstGeom prst="rect">
            <a:avLst/>
          </a:prstGeom>
          <a:noFill/>
          <a:ln w="9525">
            <a:noFill/>
            <a:miter lim="800000"/>
            <a:headEnd/>
            <a:tailEnd/>
          </a:ln>
        </p:spPr>
      </p:pic>
      <p:pic>
        <p:nvPicPr>
          <p:cNvPr id="38915" name="Picture 2"/>
          <p:cNvPicPr>
            <a:picLocks noChangeAspect="1" noChangeArrowheads="1"/>
          </p:cNvPicPr>
          <p:nvPr/>
        </p:nvPicPr>
        <p:blipFill>
          <a:blip r:embed="rId3" cstate="print"/>
          <a:srcRect/>
          <a:stretch>
            <a:fillRect/>
          </a:stretch>
        </p:blipFill>
        <p:spPr bwMode="auto">
          <a:xfrm>
            <a:off x="3124200" y="2419350"/>
            <a:ext cx="5861050" cy="1066800"/>
          </a:xfrm>
          <a:prstGeom prst="rect">
            <a:avLst/>
          </a:prstGeom>
          <a:noFill/>
          <a:ln w="9525">
            <a:noFill/>
            <a:miter lim="800000"/>
            <a:headEnd/>
            <a:tailEnd/>
          </a:ln>
        </p:spPr>
      </p:pic>
      <p:sp>
        <p:nvSpPr>
          <p:cNvPr id="38916" name="TextBox 21"/>
          <p:cNvSpPr txBox="1">
            <a:spLocks noChangeArrowheads="1"/>
          </p:cNvSpPr>
          <p:nvPr/>
        </p:nvSpPr>
        <p:spPr bwMode="auto">
          <a:xfrm>
            <a:off x="304800" y="1841500"/>
            <a:ext cx="2203450" cy="369888"/>
          </a:xfrm>
          <a:prstGeom prst="rect">
            <a:avLst/>
          </a:prstGeom>
          <a:noFill/>
          <a:ln w="9525">
            <a:noFill/>
            <a:miter lim="800000"/>
            <a:headEnd/>
            <a:tailEnd/>
          </a:ln>
        </p:spPr>
        <p:txBody>
          <a:bodyPr>
            <a:spAutoFit/>
          </a:bodyPr>
          <a:lstStyle/>
          <a:p>
            <a:r>
              <a:rPr lang="en-US">
                <a:latin typeface="Calibri" pitchFamily="34" charset="0"/>
              </a:rPr>
              <a:t>1- Syllable Extraction</a:t>
            </a:r>
          </a:p>
        </p:txBody>
      </p:sp>
      <p:sp>
        <p:nvSpPr>
          <p:cNvPr id="38917" name="TextBox 22"/>
          <p:cNvSpPr txBox="1">
            <a:spLocks noChangeArrowheads="1"/>
          </p:cNvSpPr>
          <p:nvPr/>
        </p:nvSpPr>
        <p:spPr bwMode="auto">
          <a:xfrm>
            <a:off x="322263" y="2952750"/>
            <a:ext cx="2743200" cy="369888"/>
          </a:xfrm>
          <a:prstGeom prst="rect">
            <a:avLst/>
          </a:prstGeom>
          <a:noFill/>
          <a:ln w="9525">
            <a:noFill/>
            <a:miter lim="800000"/>
            <a:headEnd/>
            <a:tailEnd/>
          </a:ln>
        </p:spPr>
        <p:txBody>
          <a:bodyPr>
            <a:spAutoFit/>
          </a:bodyPr>
          <a:lstStyle/>
          <a:p>
            <a:r>
              <a:rPr lang="en-US">
                <a:latin typeface="Calibri" pitchFamily="34" charset="0"/>
              </a:rPr>
              <a:t>2- Syllable Classification</a:t>
            </a:r>
          </a:p>
        </p:txBody>
      </p:sp>
      <p:pic>
        <p:nvPicPr>
          <p:cNvPr id="38918" name="Picture 16" descr="https://encrypted-tbn3.gstatic.com/images?q=tbn:ANd9GcSGdAFpgUaWUvQw8ezebbNp2671SYgX_tJcJ1MaP2dH_qw6wkzx"/>
          <p:cNvPicPr>
            <a:picLocks noChangeAspect="1" noChangeArrowheads="1"/>
          </p:cNvPicPr>
          <p:nvPr/>
        </p:nvPicPr>
        <p:blipFill>
          <a:blip r:embed="rId4" cstate="print"/>
          <a:srcRect/>
          <a:stretch>
            <a:fillRect/>
          </a:stretch>
        </p:blipFill>
        <p:spPr bwMode="auto">
          <a:xfrm>
            <a:off x="4465638" y="5105400"/>
            <a:ext cx="2324100" cy="1752600"/>
          </a:xfrm>
          <a:prstGeom prst="rect">
            <a:avLst/>
          </a:prstGeom>
          <a:noFill/>
          <a:ln w="9525">
            <a:noFill/>
            <a:miter lim="800000"/>
            <a:headEnd/>
            <a:tailEnd/>
          </a:ln>
        </p:spPr>
      </p:pic>
      <p:pic>
        <p:nvPicPr>
          <p:cNvPr id="38919" name="Picture 16" descr="https://encrypted-tbn3.gstatic.com/images?q=tbn:ANd9GcSGdAFpgUaWUvQw8ezebbNp2671SYgX_tJcJ1MaP2dH_qw6wkzx"/>
          <p:cNvPicPr>
            <a:picLocks noChangeAspect="1" noChangeArrowheads="1"/>
          </p:cNvPicPr>
          <p:nvPr/>
        </p:nvPicPr>
        <p:blipFill>
          <a:blip r:embed="rId5" cstate="print"/>
          <a:srcRect/>
          <a:stretch>
            <a:fillRect/>
          </a:stretch>
        </p:blipFill>
        <p:spPr bwMode="auto">
          <a:xfrm>
            <a:off x="1878013" y="4873625"/>
            <a:ext cx="2609850" cy="1752600"/>
          </a:xfrm>
          <a:prstGeom prst="rect">
            <a:avLst/>
          </a:prstGeom>
          <a:noFill/>
          <a:ln w="9525">
            <a:noFill/>
            <a:miter lim="800000"/>
            <a:headEnd/>
            <a:tailEnd/>
          </a:ln>
        </p:spPr>
      </p:pic>
      <p:sp>
        <p:nvSpPr>
          <p:cNvPr id="38920" name="Rectangle 15"/>
          <p:cNvSpPr>
            <a:spLocks noChangeArrowheads="1"/>
          </p:cNvSpPr>
          <p:nvPr/>
        </p:nvSpPr>
        <p:spPr bwMode="auto">
          <a:xfrm>
            <a:off x="1907381" y="6256338"/>
            <a:ext cx="1004887" cy="369887"/>
          </a:xfrm>
          <a:prstGeom prst="rect">
            <a:avLst/>
          </a:prstGeom>
          <a:noFill/>
          <a:ln w="9525">
            <a:noFill/>
            <a:miter lim="800000"/>
            <a:headEnd/>
            <a:tailEnd/>
          </a:ln>
        </p:spPr>
        <p:txBody>
          <a:bodyPr wrap="none">
            <a:spAutoFit/>
          </a:bodyPr>
          <a:lstStyle/>
          <a:p>
            <a:r>
              <a:rPr lang="en-US" dirty="0"/>
              <a:t>P53-KO</a:t>
            </a:r>
          </a:p>
        </p:txBody>
      </p:sp>
      <p:sp>
        <p:nvSpPr>
          <p:cNvPr id="38921" name="Rectangle 16"/>
          <p:cNvSpPr>
            <a:spLocks noChangeArrowheads="1"/>
          </p:cNvSpPr>
          <p:nvPr/>
        </p:nvSpPr>
        <p:spPr bwMode="auto">
          <a:xfrm>
            <a:off x="6505575" y="5972175"/>
            <a:ext cx="1684338" cy="368300"/>
          </a:xfrm>
          <a:prstGeom prst="rect">
            <a:avLst/>
          </a:prstGeom>
          <a:noFill/>
          <a:ln w="9525">
            <a:noFill/>
            <a:miter lim="800000"/>
            <a:headEnd/>
            <a:tailEnd/>
          </a:ln>
        </p:spPr>
        <p:txBody>
          <a:bodyPr wrap="none">
            <a:spAutoFit/>
          </a:bodyPr>
          <a:lstStyle/>
          <a:p>
            <a:r>
              <a:rPr lang="en-US"/>
              <a:t>Normal mouse</a:t>
            </a:r>
          </a:p>
        </p:txBody>
      </p:sp>
      <p:sp>
        <p:nvSpPr>
          <p:cNvPr id="12" name="Rounded Rectangular Callout 11"/>
          <p:cNvSpPr/>
          <p:nvPr/>
        </p:nvSpPr>
        <p:spPr>
          <a:xfrm>
            <a:off x="5257800" y="4105275"/>
            <a:ext cx="3333750" cy="647700"/>
          </a:xfrm>
          <a:prstGeom prst="wedgeRoundRectCallout">
            <a:avLst>
              <a:gd name="adj1" fmla="val -35119"/>
              <a:gd name="adj2" fmla="val 11190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…12521 … 12521… 12521</a:t>
            </a:r>
            <a:endParaRPr lang="en-US" dirty="0"/>
          </a:p>
        </p:txBody>
      </p:sp>
      <p:sp>
        <p:nvSpPr>
          <p:cNvPr id="13" name="Rounded Rectangular Callout 12"/>
          <p:cNvSpPr/>
          <p:nvPr/>
        </p:nvSpPr>
        <p:spPr>
          <a:xfrm>
            <a:off x="742950" y="4076700"/>
            <a:ext cx="3333750" cy="647700"/>
          </a:xfrm>
          <a:prstGeom prst="wedgeRoundRectCallout">
            <a:avLst>
              <a:gd name="adj1" fmla="val 29738"/>
              <a:gd name="adj2" fmla="val 10749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…1311 … 4521… 13327  </a:t>
            </a:r>
          </a:p>
        </p:txBody>
      </p:sp>
      <p:sp>
        <p:nvSpPr>
          <p:cNvPr id="2" name="TextBox 1"/>
          <p:cNvSpPr txBox="1"/>
          <p:nvPr/>
        </p:nvSpPr>
        <p:spPr>
          <a:xfrm>
            <a:off x="171450" y="160892"/>
            <a:ext cx="8300286" cy="369332"/>
          </a:xfrm>
          <a:prstGeom prst="rect">
            <a:avLst/>
          </a:prstGeom>
          <a:noFill/>
        </p:spPr>
        <p:txBody>
          <a:bodyPr wrap="none" rtlCol="0">
            <a:spAutoFit/>
          </a:bodyPr>
          <a:lstStyle/>
          <a:p>
            <a:r>
              <a:rPr lang="en-US" dirty="0"/>
              <a:t>We can deactivate (knock-out, KO) genes in mice, and see what happens to their songs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8763000" cy="508000"/>
          </a:xfrm>
        </p:spPr>
        <p:txBody>
          <a:bodyPr lIns="0" rIns="0">
            <a:noAutofit/>
          </a:bodyPr>
          <a:lstStyle/>
          <a:p>
            <a:r>
              <a:rPr lang="en-US" sz="3600" dirty="0">
                <a:solidFill>
                  <a:srgbClr val="CC0000"/>
                </a:solidFill>
                <a:ea typeface="MS Mincho" pitchFamily="49" charset="-128"/>
              </a:rPr>
              <a:t>Mining Large Data Sets - Motivation</a:t>
            </a:r>
          </a:p>
        </p:txBody>
      </p:sp>
      <p:sp>
        <p:nvSpPr>
          <p:cNvPr id="39939" name="Rectangle 3"/>
          <p:cNvSpPr>
            <a:spLocks noGrp="1" noChangeArrowheads="1"/>
          </p:cNvSpPr>
          <p:nvPr>
            <p:ph type="body" idx="1"/>
          </p:nvPr>
        </p:nvSpPr>
        <p:spPr>
          <a:xfrm>
            <a:off x="228600" y="990600"/>
            <a:ext cx="8534400" cy="1447800"/>
          </a:xfrm>
        </p:spPr>
        <p:txBody>
          <a:bodyPr>
            <a:normAutofit lnSpcReduction="10000"/>
          </a:bodyPr>
          <a:lstStyle/>
          <a:p>
            <a:pPr marL="284163" indent="-284163">
              <a:lnSpc>
                <a:spcPct val="90000"/>
              </a:lnSpc>
            </a:pPr>
            <a:r>
              <a:rPr lang="en-US" sz="2400" dirty="0">
                <a:solidFill>
                  <a:srgbClr val="000000"/>
                </a:solidFill>
                <a:cs typeface="Times New Roman" pitchFamily="18" charset="0"/>
              </a:rPr>
              <a:t>There is often information </a:t>
            </a:r>
            <a:r>
              <a:rPr lang="en-US" sz="2400" dirty="0">
                <a:solidFill>
                  <a:srgbClr val="000000"/>
                </a:solidFill>
                <a:latin typeface="Tahoma" pitchFamily="34" charset="0"/>
                <a:cs typeface="Times New Roman" pitchFamily="18" charset="0"/>
              </a:rPr>
              <a:t>“</a:t>
            </a:r>
            <a:r>
              <a:rPr lang="en-US" sz="2400" dirty="0">
                <a:solidFill>
                  <a:srgbClr val="000000"/>
                </a:solidFill>
                <a:cs typeface="Times New Roman" pitchFamily="18" charset="0"/>
              </a:rPr>
              <a:t>hidden</a:t>
            </a:r>
            <a:r>
              <a:rPr lang="en-US" sz="2400" dirty="0">
                <a:solidFill>
                  <a:srgbClr val="000000"/>
                </a:solidFill>
                <a:latin typeface="Tahoma" pitchFamily="34" charset="0"/>
                <a:cs typeface="Times New Roman" pitchFamily="18" charset="0"/>
              </a:rPr>
              <a:t>”</a:t>
            </a:r>
            <a:r>
              <a:rPr lang="en-US" sz="2400" dirty="0">
                <a:solidFill>
                  <a:srgbClr val="000000"/>
                </a:solidFill>
                <a:cs typeface="Times New Roman" pitchFamily="18" charset="0"/>
              </a:rPr>
              <a:t> in the data that is not readily evident</a:t>
            </a:r>
            <a:endParaRPr lang="en-US" sz="1200" dirty="0">
              <a:solidFill>
                <a:srgbClr val="000000"/>
              </a:solidFill>
              <a:cs typeface="Times New Roman" pitchFamily="18" charset="0"/>
            </a:endParaRPr>
          </a:p>
          <a:p>
            <a:pPr marL="284163" indent="-284163">
              <a:lnSpc>
                <a:spcPct val="90000"/>
              </a:lnSpc>
            </a:pPr>
            <a:r>
              <a:rPr lang="en-US" sz="2400" dirty="0">
                <a:solidFill>
                  <a:srgbClr val="000000"/>
                </a:solidFill>
                <a:cs typeface="Times New Roman" pitchFamily="18" charset="0"/>
              </a:rPr>
              <a:t>Human analysts may take weeks to discover useful information, if ever.</a:t>
            </a:r>
            <a:endParaRPr lang="en-US" sz="1200" dirty="0">
              <a:solidFill>
                <a:srgbClr val="000000"/>
              </a:solidFill>
              <a:cs typeface="Times New Roman" pitchFamily="18" charset="0"/>
            </a:endParaRPr>
          </a:p>
        </p:txBody>
      </p:sp>
      <p:graphicFrame>
        <p:nvGraphicFramePr>
          <p:cNvPr id="2" name="Table 1"/>
          <p:cNvGraphicFramePr>
            <a:graphicFrameLocks noGrp="1"/>
          </p:cNvGraphicFramePr>
          <p:nvPr/>
        </p:nvGraphicFramePr>
        <p:xfrm>
          <a:off x="419100" y="3733800"/>
          <a:ext cx="5410200" cy="258317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tblGrid>
              <a:tr h="388886">
                <a:tc>
                  <a:txBody>
                    <a:bodyPr/>
                    <a:lstStyle/>
                    <a:p>
                      <a:r>
                        <a:rPr lang="en-US" sz="1800" dirty="0"/>
                        <a:t>Name</a:t>
                      </a:r>
                    </a:p>
                  </a:txBody>
                  <a:tcPr marT="45697" marB="45697"/>
                </a:tc>
                <a:tc>
                  <a:txBody>
                    <a:bodyPr/>
                    <a:lstStyle/>
                    <a:p>
                      <a:r>
                        <a:rPr lang="en-US" sz="1800" dirty="0"/>
                        <a:t>Ephedra</a:t>
                      </a:r>
                    </a:p>
                  </a:txBody>
                  <a:tcPr marT="45697" marB="45697"/>
                </a:tc>
                <a:tc>
                  <a:txBody>
                    <a:bodyPr/>
                    <a:lstStyle/>
                    <a:p>
                      <a:r>
                        <a:rPr lang="en-US" sz="1800" dirty="0"/>
                        <a:t>Xanthine</a:t>
                      </a:r>
                    </a:p>
                  </a:txBody>
                  <a:tcPr marT="45697" marB="45697"/>
                </a:tc>
                <a:tc>
                  <a:txBody>
                    <a:bodyPr/>
                    <a:lstStyle/>
                    <a:p>
                      <a:r>
                        <a:rPr lang="en-US" sz="1800" dirty="0"/>
                        <a:t>Outcome</a:t>
                      </a:r>
                    </a:p>
                  </a:txBody>
                  <a:tcPr marT="45697" marB="45697"/>
                </a:tc>
                <a:tc>
                  <a:txBody>
                    <a:bodyPr/>
                    <a:lstStyle/>
                    <a:p>
                      <a:endParaRPr lang="en-US" sz="1800" dirty="0"/>
                    </a:p>
                  </a:txBody>
                  <a:tcPr marT="45697" marB="45697"/>
                </a:tc>
                <a:extLst>
                  <a:ext uri="{0D108BD9-81ED-4DB2-BD59-A6C34878D82A}">
                    <a16:rowId xmlns:a16="http://schemas.microsoft.com/office/drawing/2014/main" val="10000"/>
                  </a:ext>
                </a:extLst>
              </a:tr>
              <a:tr h="365663">
                <a:tc>
                  <a:txBody>
                    <a:bodyPr/>
                    <a:lstStyle/>
                    <a:p>
                      <a:r>
                        <a:rPr lang="en-US" sz="1800" dirty="0"/>
                        <a:t>Joe</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Died</a:t>
                      </a:r>
                    </a:p>
                  </a:txBody>
                  <a:tcPr marT="45697" marB="45697"/>
                </a:tc>
                <a:tc>
                  <a:txBody>
                    <a:bodyPr/>
                    <a:lstStyle/>
                    <a:p>
                      <a:endParaRPr lang="en-US" sz="1800" dirty="0"/>
                    </a:p>
                  </a:txBody>
                  <a:tcPr marT="45697" marB="45697"/>
                </a:tc>
                <a:extLst>
                  <a:ext uri="{0D108BD9-81ED-4DB2-BD59-A6C34878D82A}">
                    <a16:rowId xmlns:a16="http://schemas.microsoft.com/office/drawing/2014/main" val="10001"/>
                  </a:ext>
                </a:extLst>
              </a:tr>
              <a:tr h="365663">
                <a:tc>
                  <a:txBody>
                    <a:bodyPr/>
                    <a:lstStyle/>
                    <a:p>
                      <a:r>
                        <a:rPr lang="en-US" sz="1800" dirty="0"/>
                        <a:t>Sue</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Lived</a:t>
                      </a:r>
                    </a:p>
                  </a:txBody>
                  <a:tcPr marT="45697" marB="45697"/>
                </a:tc>
                <a:tc>
                  <a:txBody>
                    <a:bodyPr/>
                    <a:lstStyle/>
                    <a:p>
                      <a:endParaRPr lang="en-US" sz="1800" dirty="0"/>
                    </a:p>
                  </a:txBody>
                  <a:tcPr marT="45697" marB="45697"/>
                </a:tc>
                <a:extLst>
                  <a:ext uri="{0D108BD9-81ED-4DB2-BD59-A6C34878D82A}">
                    <a16:rowId xmlns:a16="http://schemas.microsoft.com/office/drawing/2014/main" val="10002"/>
                  </a:ext>
                </a:extLst>
              </a:tr>
              <a:tr h="365663">
                <a:tc>
                  <a:txBody>
                    <a:bodyPr/>
                    <a:lstStyle/>
                    <a:p>
                      <a:r>
                        <a:rPr lang="en-US" sz="1800" dirty="0"/>
                        <a:t>Cat</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Died</a:t>
                      </a:r>
                    </a:p>
                  </a:txBody>
                  <a:tcPr marT="45697" marB="45697"/>
                </a:tc>
                <a:tc>
                  <a:txBody>
                    <a:bodyPr/>
                    <a:lstStyle/>
                    <a:p>
                      <a:endParaRPr lang="en-US" sz="1800" dirty="0"/>
                    </a:p>
                  </a:txBody>
                  <a:tcPr marT="45697" marB="45697"/>
                </a:tc>
                <a:extLst>
                  <a:ext uri="{0D108BD9-81ED-4DB2-BD59-A6C34878D82A}">
                    <a16:rowId xmlns:a16="http://schemas.microsoft.com/office/drawing/2014/main" val="10003"/>
                  </a:ext>
                </a:extLst>
              </a:tr>
              <a:tr h="365663">
                <a:tc>
                  <a:txBody>
                    <a:bodyPr/>
                    <a:lstStyle/>
                    <a:p>
                      <a:r>
                        <a:rPr lang="en-US" sz="1800" dirty="0"/>
                        <a:t>Bob</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Died</a:t>
                      </a:r>
                    </a:p>
                  </a:txBody>
                  <a:tcPr marT="45697" marB="45697"/>
                </a:tc>
                <a:tc>
                  <a:txBody>
                    <a:bodyPr/>
                    <a:lstStyle/>
                    <a:p>
                      <a:endParaRPr lang="en-US" sz="1800" dirty="0"/>
                    </a:p>
                  </a:txBody>
                  <a:tcPr marT="45697" marB="45697"/>
                </a:tc>
                <a:extLst>
                  <a:ext uri="{0D108BD9-81ED-4DB2-BD59-A6C34878D82A}">
                    <a16:rowId xmlns:a16="http://schemas.microsoft.com/office/drawing/2014/main" val="10004"/>
                  </a:ext>
                </a:extLst>
              </a:tr>
              <a:tr h="365663">
                <a:tc>
                  <a:txBody>
                    <a:bodyPr/>
                    <a:lstStyle/>
                    <a:p>
                      <a:r>
                        <a:rPr lang="en-US" sz="1800" dirty="0"/>
                        <a:t>Tim</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tc>
                  <a:txBody>
                    <a:bodyPr/>
                    <a:lstStyle/>
                    <a:p>
                      <a:endParaRPr lang="en-US" sz="1800" dirty="0"/>
                    </a:p>
                  </a:txBody>
                  <a:tcPr marT="45697" marB="45697"/>
                </a:tc>
                <a:extLst>
                  <a:ext uri="{0D108BD9-81ED-4DB2-BD59-A6C34878D82A}">
                    <a16:rowId xmlns:a16="http://schemas.microsoft.com/office/drawing/2014/main" val="10005"/>
                  </a:ext>
                </a:extLst>
              </a:tr>
              <a:tr h="365663">
                <a:tc>
                  <a:txBody>
                    <a:bodyPr/>
                    <a:lstStyle/>
                    <a:p>
                      <a:r>
                        <a:rPr lang="en-US" sz="1800" dirty="0"/>
                        <a:t>Jin</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tc>
                  <a:txBody>
                    <a:bodyPr/>
                    <a:lstStyle/>
                    <a:p>
                      <a:endParaRPr lang="en-US" sz="1800" dirty="0"/>
                    </a:p>
                  </a:txBody>
                  <a:tcPr marT="45697" marB="45697"/>
                </a:tc>
                <a:extLst>
                  <a:ext uri="{0D108BD9-81ED-4DB2-BD59-A6C34878D82A}">
                    <a16:rowId xmlns:a16="http://schemas.microsoft.com/office/drawing/2014/main" val="10006"/>
                  </a:ext>
                </a:extLst>
              </a:tr>
            </a:tbl>
          </a:graphicData>
        </a:graphic>
      </p:graphicFrame>
      <p:sp>
        <p:nvSpPr>
          <p:cNvPr id="39990" name="TextBox 2"/>
          <p:cNvSpPr txBox="1">
            <a:spLocks noChangeArrowheads="1"/>
          </p:cNvSpPr>
          <p:nvPr/>
        </p:nvSpPr>
        <p:spPr bwMode="auto">
          <a:xfrm>
            <a:off x="419100" y="2711450"/>
            <a:ext cx="8153400" cy="923925"/>
          </a:xfrm>
          <a:prstGeom prst="rect">
            <a:avLst/>
          </a:prstGeom>
          <a:noFill/>
          <a:ln w="9525">
            <a:noFill/>
            <a:miter lim="800000"/>
            <a:headEnd/>
            <a:tailEnd/>
          </a:ln>
        </p:spPr>
        <p:txBody>
          <a:bodyPr>
            <a:spAutoFit/>
          </a:bodyPr>
          <a:lstStyle/>
          <a:p>
            <a:r>
              <a:rPr lang="en-US" sz="1800" b="0"/>
              <a:t>Consider this dataset: It is easy to learn the rule “</a:t>
            </a:r>
            <a:r>
              <a:rPr lang="en-US" sz="1800" b="0" i="1">
                <a:solidFill>
                  <a:srgbClr val="0000FF"/>
                </a:solidFill>
              </a:rPr>
              <a:t>If you take the drug Ephedra and the drug Xanthine, you will die</a:t>
            </a:r>
            <a:r>
              <a:rPr lang="en-US" sz="1800" b="0"/>
              <a:t>”. This is an example of a rule that a </a:t>
            </a:r>
            <a:r>
              <a:rPr lang="en-US" sz="1800" b="0" i="1"/>
              <a:t>human</a:t>
            </a:r>
            <a:r>
              <a:rPr lang="en-US" sz="1800" b="0"/>
              <a:t> could data mine from this dataset….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8763000" cy="508000"/>
          </a:xfrm>
        </p:spPr>
        <p:txBody>
          <a:bodyPr lIns="0" rIns="0">
            <a:normAutofit fontScale="90000"/>
          </a:bodyPr>
          <a:lstStyle/>
          <a:p>
            <a:r>
              <a:rPr lang="en-US" sz="2800">
                <a:solidFill>
                  <a:srgbClr val="CC0000"/>
                </a:solidFill>
                <a:ea typeface="MS Mincho" pitchFamily="49" charset="-128"/>
              </a:rPr>
              <a:t>Mining Large Data Sets - Motivation</a:t>
            </a:r>
          </a:p>
        </p:txBody>
      </p:sp>
      <p:graphicFrame>
        <p:nvGraphicFramePr>
          <p:cNvPr id="2" name="Table 1"/>
          <p:cNvGraphicFramePr>
            <a:graphicFrameLocks noGrp="1"/>
          </p:cNvGraphicFramePr>
          <p:nvPr/>
        </p:nvGraphicFramePr>
        <p:xfrm>
          <a:off x="419100" y="3733800"/>
          <a:ext cx="8572500" cy="258317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88886">
                <a:tc>
                  <a:txBody>
                    <a:bodyPr/>
                    <a:lstStyle/>
                    <a:p>
                      <a:r>
                        <a:rPr lang="en-US" sz="1800" dirty="0"/>
                        <a:t>Name</a:t>
                      </a:r>
                    </a:p>
                  </a:txBody>
                  <a:tcPr marT="45697" marB="45697"/>
                </a:tc>
                <a:tc>
                  <a:txBody>
                    <a:bodyPr/>
                    <a:lstStyle/>
                    <a:p>
                      <a:r>
                        <a:rPr lang="en-US" sz="1800" dirty="0"/>
                        <a:t>Ephedra</a:t>
                      </a:r>
                    </a:p>
                  </a:txBody>
                  <a:tcPr marT="45697" marB="45697"/>
                </a:tc>
                <a:tc>
                  <a:txBody>
                    <a:bodyPr/>
                    <a:lstStyle/>
                    <a:p>
                      <a:r>
                        <a:rPr lang="en-US" sz="1800" dirty="0"/>
                        <a:t>Xanthine</a:t>
                      </a:r>
                    </a:p>
                  </a:txBody>
                  <a:tcPr marT="45697" marB="45697"/>
                </a:tc>
                <a:tc>
                  <a:txBody>
                    <a:bodyPr/>
                    <a:lstStyle/>
                    <a:p>
                      <a:r>
                        <a:rPr lang="en-US" sz="1800" dirty="0"/>
                        <a:t>Aspirin</a:t>
                      </a:r>
                    </a:p>
                  </a:txBody>
                  <a:tcPr marT="45697" marB="45697"/>
                </a:tc>
                <a:tc>
                  <a:txBody>
                    <a:bodyPr/>
                    <a:lstStyle/>
                    <a:p>
                      <a:r>
                        <a:rPr lang="en-US" sz="1800" dirty="0"/>
                        <a:t>…..</a:t>
                      </a:r>
                    </a:p>
                  </a:txBody>
                  <a:tcPr marT="45697" marB="45697"/>
                </a:tc>
                <a:tc>
                  <a:txBody>
                    <a:bodyPr/>
                    <a:lstStyle/>
                    <a:p>
                      <a:r>
                        <a:rPr lang="en-US" sz="1800" dirty="0"/>
                        <a:t>Vitamin A</a:t>
                      </a:r>
                    </a:p>
                  </a:txBody>
                  <a:tcPr marT="45697" marB="45697"/>
                </a:tc>
                <a:tc>
                  <a:txBody>
                    <a:bodyPr/>
                    <a:lstStyle/>
                    <a:p>
                      <a:r>
                        <a:rPr lang="en-US" sz="1800" dirty="0"/>
                        <a:t>Outcome</a:t>
                      </a:r>
                    </a:p>
                  </a:txBody>
                  <a:tcPr marT="45697" marB="45697"/>
                </a:tc>
                <a:extLst>
                  <a:ext uri="{0D108BD9-81ED-4DB2-BD59-A6C34878D82A}">
                    <a16:rowId xmlns:a16="http://schemas.microsoft.com/office/drawing/2014/main" val="10000"/>
                  </a:ext>
                </a:extLst>
              </a:tr>
              <a:tr h="365663">
                <a:tc>
                  <a:txBody>
                    <a:bodyPr/>
                    <a:lstStyle/>
                    <a:p>
                      <a:r>
                        <a:rPr lang="en-US" sz="1800" dirty="0"/>
                        <a:t>Joe</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no</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1"/>
                  </a:ext>
                </a:extLst>
              </a:tr>
              <a:tr h="365663">
                <a:tc>
                  <a:txBody>
                    <a:bodyPr/>
                    <a:lstStyle/>
                    <a:p>
                      <a:r>
                        <a:rPr lang="en-US" sz="1800" dirty="0"/>
                        <a:t>Sue</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no</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2"/>
                  </a:ext>
                </a:extLst>
              </a:tr>
              <a:tr h="365663">
                <a:tc>
                  <a:txBody>
                    <a:bodyPr/>
                    <a:lstStyle/>
                    <a:p>
                      <a:r>
                        <a:rPr lang="en-US" sz="1800" dirty="0"/>
                        <a:t>Cat</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yes</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3"/>
                  </a:ext>
                </a:extLst>
              </a:tr>
              <a:tr h="365663">
                <a:tc>
                  <a:txBody>
                    <a:bodyPr/>
                    <a:lstStyle/>
                    <a:p>
                      <a:r>
                        <a:rPr lang="en-US" sz="1800" dirty="0"/>
                        <a:t>Bob</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697" marB="45697"/>
                </a:tc>
                <a:tc>
                  <a:txBody>
                    <a:bodyPr/>
                    <a:lstStyle/>
                    <a:p>
                      <a:r>
                        <a:rPr lang="en-US" sz="1800" dirty="0"/>
                        <a:t>yes</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4"/>
                  </a:ext>
                </a:extLst>
              </a:tr>
              <a:tr h="365663">
                <a:tc>
                  <a:txBody>
                    <a:bodyPr/>
                    <a:lstStyle/>
                    <a:p>
                      <a:r>
                        <a:rPr lang="en-US" sz="1800" dirty="0"/>
                        <a:t>Tim</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no</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5"/>
                  </a:ext>
                </a:extLst>
              </a:tr>
              <a:tr h="365663">
                <a:tc>
                  <a:txBody>
                    <a:bodyPr/>
                    <a:lstStyle/>
                    <a:p>
                      <a:r>
                        <a:rPr lang="en-US" sz="1800" dirty="0"/>
                        <a:t>Jin</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yes</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6"/>
                  </a:ext>
                </a:extLst>
              </a:tr>
            </a:tbl>
          </a:graphicData>
        </a:graphic>
      </p:graphicFrame>
      <p:sp>
        <p:nvSpPr>
          <p:cNvPr id="41029" name="TextBox 2"/>
          <p:cNvSpPr txBox="1">
            <a:spLocks noChangeArrowheads="1"/>
          </p:cNvSpPr>
          <p:nvPr/>
        </p:nvSpPr>
        <p:spPr bwMode="auto">
          <a:xfrm>
            <a:off x="295275" y="1428750"/>
            <a:ext cx="8153400" cy="707886"/>
          </a:xfrm>
          <a:prstGeom prst="rect">
            <a:avLst/>
          </a:prstGeom>
          <a:noFill/>
          <a:ln w="9525">
            <a:noFill/>
            <a:miter lim="800000"/>
            <a:headEnd/>
            <a:tailEnd/>
          </a:ln>
        </p:spPr>
        <p:txBody>
          <a:bodyPr>
            <a:spAutoFit/>
          </a:bodyPr>
          <a:lstStyle/>
          <a:p>
            <a:r>
              <a:rPr lang="en-US" sz="2000" b="0" dirty="0"/>
              <a:t>Suppose that the </a:t>
            </a:r>
            <a:r>
              <a:rPr lang="en-US" sz="2000" b="0" i="1" dirty="0"/>
              <a:t>dimensionality</a:t>
            </a:r>
            <a:r>
              <a:rPr lang="en-US" sz="2000" b="0" dirty="0"/>
              <a:t> of the dataset is larger, there are thousands of possible drugs, then the problem becomes </a:t>
            </a:r>
            <a:r>
              <a:rPr lang="en-US" sz="2000" b="0" i="1" dirty="0"/>
              <a:t>much</a:t>
            </a:r>
            <a:r>
              <a:rPr lang="en-US" sz="2000" b="0" dirty="0"/>
              <a:t> harder.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228600"/>
            <a:ext cx="8763000" cy="508000"/>
          </a:xfrm>
        </p:spPr>
        <p:txBody>
          <a:bodyPr lIns="0" rIns="0">
            <a:normAutofit fontScale="90000"/>
          </a:bodyPr>
          <a:lstStyle/>
          <a:p>
            <a:r>
              <a:rPr lang="en-US" sz="2800">
                <a:solidFill>
                  <a:srgbClr val="CC0000"/>
                </a:solidFill>
                <a:ea typeface="MS Mincho" pitchFamily="49" charset="-128"/>
              </a:rPr>
              <a:t>Mining Large Data Sets - Motivation</a:t>
            </a:r>
          </a:p>
        </p:txBody>
      </p:sp>
      <p:graphicFrame>
        <p:nvGraphicFramePr>
          <p:cNvPr id="2" name="Table 1"/>
          <p:cNvGraphicFramePr>
            <a:graphicFrameLocks noGrp="1"/>
          </p:cNvGraphicFramePr>
          <p:nvPr/>
        </p:nvGraphicFramePr>
        <p:xfrm>
          <a:off x="419100" y="3733800"/>
          <a:ext cx="8572500" cy="258317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88886">
                <a:tc>
                  <a:txBody>
                    <a:bodyPr/>
                    <a:lstStyle/>
                    <a:p>
                      <a:r>
                        <a:rPr lang="en-US" sz="1800" dirty="0"/>
                        <a:t>Name</a:t>
                      </a:r>
                    </a:p>
                  </a:txBody>
                  <a:tcPr marT="45697" marB="45697"/>
                </a:tc>
                <a:tc>
                  <a:txBody>
                    <a:bodyPr/>
                    <a:lstStyle/>
                    <a:p>
                      <a:r>
                        <a:rPr lang="en-US" sz="1800" dirty="0"/>
                        <a:t>Ephedra</a:t>
                      </a:r>
                    </a:p>
                  </a:txBody>
                  <a:tcPr marT="45697" marB="45697"/>
                </a:tc>
                <a:tc>
                  <a:txBody>
                    <a:bodyPr/>
                    <a:lstStyle/>
                    <a:p>
                      <a:r>
                        <a:rPr lang="en-US" sz="1800" dirty="0"/>
                        <a:t>Xanthine</a:t>
                      </a:r>
                    </a:p>
                  </a:txBody>
                  <a:tcPr marT="45697" marB="45697"/>
                </a:tc>
                <a:tc>
                  <a:txBody>
                    <a:bodyPr/>
                    <a:lstStyle/>
                    <a:p>
                      <a:r>
                        <a:rPr lang="en-US" sz="1800" dirty="0"/>
                        <a:t>Aspirin</a:t>
                      </a:r>
                    </a:p>
                  </a:txBody>
                  <a:tcPr marT="45697" marB="45697"/>
                </a:tc>
                <a:tc>
                  <a:txBody>
                    <a:bodyPr/>
                    <a:lstStyle/>
                    <a:p>
                      <a:r>
                        <a:rPr lang="en-US" sz="1800" dirty="0"/>
                        <a:t>…..</a:t>
                      </a:r>
                    </a:p>
                  </a:txBody>
                  <a:tcPr marT="45697" marB="45697"/>
                </a:tc>
                <a:tc>
                  <a:txBody>
                    <a:bodyPr/>
                    <a:lstStyle/>
                    <a:p>
                      <a:r>
                        <a:rPr lang="en-US" sz="1800" dirty="0"/>
                        <a:t>Vitamin A</a:t>
                      </a:r>
                    </a:p>
                  </a:txBody>
                  <a:tcPr marT="45697" marB="45697"/>
                </a:tc>
                <a:tc>
                  <a:txBody>
                    <a:bodyPr/>
                    <a:lstStyle/>
                    <a:p>
                      <a:r>
                        <a:rPr lang="en-US" sz="1800" dirty="0"/>
                        <a:t>Outcome</a:t>
                      </a:r>
                    </a:p>
                  </a:txBody>
                  <a:tcPr marT="45697" marB="45697"/>
                </a:tc>
                <a:extLst>
                  <a:ext uri="{0D108BD9-81ED-4DB2-BD59-A6C34878D82A}">
                    <a16:rowId xmlns:a16="http://schemas.microsoft.com/office/drawing/2014/main" val="10000"/>
                  </a:ext>
                </a:extLst>
              </a:tr>
              <a:tr h="365663">
                <a:tc>
                  <a:txBody>
                    <a:bodyPr/>
                    <a:lstStyle/>
                    <a:p>
                      <a:r>
                        <a:rPr lang="en-US" sz="1800" dirty="0"/>
                        <a:t>Joe</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1"/>
                  </a:ext>
                </a:extLst>
              </a:tr>
              <a:tr h="365663">
                <a:tc>
                  <a:txBody>
                    <a:bodyPr/>
                    <a:lstStyle/>
                    <a:p>
                      <a:r>
                        <a:rPr lang="en-US" sz="1800" dirty="0"/>
                        <a:t>Sue</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150mg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2"/>
                  </a:ext>
                </a:extLst>
              </a:tr>
              <a:tr h="365663">
                <a:tc>
                  <a:txBody>
                    <a:bodyPr/>
                    <a:lstStyle/>
                    <a:p>
                      <a:r>
                        <a:rPr lang="en-US" sz="1800" dirty="0"/>
                        <a:t>Cat</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3"/>
                  </a:ext>
                </a:extLst>
              </a:tr>
              <a:tr h="365663">
                <a:tc>
                  <a:txBody>
                    <a:bodyPr/>
                    <a:lstStyle/>
                    <a:p>
                      <a:r>
                        <a:rPr lang="en-US" sz="1800" dirty="0"/>
                        <a:t>Bob</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4"/>
                  </a:ext>
                </a:extLst>
              </a:tr>
              <a:tr h="365663">
                <a:tc>
                  <a:txBody>
                    <a:bodyPr/>
                    <a:lstStyle/>
                    <a:p>
                      <a:r>
                        <a:rPr lang="en-US" sz="1800" dirty="0"/>
                        <a:t>Tim</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25mg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5mg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5"/>
                  </a:ext>
                </a:extLst>
              </a:tr>
              <a:tr h="365663">
                <a:tc>
                  <a:txBody>
                    <a:bodyPr/>
                    <a:lstStyle/>
                    <a:p>
                      <a:r>
                        <a:rPr lang="en-US" sz="1800" dirty="0"/>
                        <a:t>Jin</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6"/>
                  </a:ext>
                </a:extLst>
              </a:tr>
            </a:tbl>
          </a:graphicData>
        </a:graphic>
      </p:graphicFrame>
      <p:sp>
        <p:nvSpPr>
          <p:cNvPr id="42053" name="TextBox 2"/>
          <p:cNvSpPr txBox="1">
            <a:spLocks noChangeArrowheads="1"/>
          </p:cNvSpPr>
          <p:nvPr/>
        </p:nvSpPr>
        <p:spPr bwMode="auto">
          <a:xfrm>
            <a:off x="304800" y="990600"/>
            <a:ext cx="8153400" cy="2831544"/>
          </a:xfrm>
          <a:prstGeom prst="rect">
            <a:avLst/>
          </a:prstGeom>
          <a:noFill/>
          <a:ln w="9525">
            <a:noFill/>
            <a:miter lim="800000"/>
            <a:headEnd/>
            <a:tailEnd/>
          </a:ln>
        </p:spPr>
        <p:txBody>
          <a:bodyPr>
            <a:spAutoFit/>
          </a:bodyPr>
          <a:lstStyle/>
          <a:p>
            <a:r>
              <a:rPr lang="en-US" sz="2000" b="0" dirty="0"/>
              <a:t>Suppose that instead of binary data, some fields contain the dosage given:  Now the rules format becomes more complex:</a:t>
            </a:r>
          </a:p>
          <a:p>
            <a:endParaRPr lang="en-US" sz="2000" b="0" dirty="0"/>
          </a:p>
          <a:p>
            <a:r>
              <a:rPr lang="en-US" sz="2000" b="0" dirty="0"/>
              <a:t>“</a:t>
            </a:r>
            <a:r>
              <a:rPr lang="en-US" sz="2000" b="0" i="1" dirty="0"/>
              <a:t>If you take the drug Ephedra AND more than 30mg of the drug Xanthine, you will die</a:t>
            </a:r>
            <a:r>
              <a:rPr lang="en-US" sz="2000" b="0" dirty="0"/>
              <a:t>”.</a:t>
            </a:r>
          </a:p>
          <a:p>
            <a:endParaRPr lang="en-US" sz="2000" b="0" dirty="0"/>
          </a:p>
          <a:p>
            <a:r>
              <a:rPr lang="en-US" sz="2000" b="0" dirty="0"/>
              <a:t>How do we know what the dosage threshold should be?</a:t>
            </a:r>
          </a:p>
          <a:p>
            <a:r>
              <a:rPr lang="en-US" sz="2000" dirty="0"/>
              <a:t>How do we know which operators to use (AND, OR, NOT, XOR)</a:t>
            </a:r>
            <a:endParaRPr lang="en-US" sz="2000" b="0" dirty="0"/>
          </a:p>
          <a:p>
            <a:endParaRPr lang="en-US" sz="1800"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763000" cy="508000"/>
          </a:xfrm>
        </p:spPr>
        <p:txBody>
          <a:bodyPr lIns="0" rIns="0">
            <a:normAutofit fontScale="90000"/>
          </a:bodyPr>
          <a:lstStyle/>
          <a:p>
            <a:r>
              <a:rPr lang="en-US" sz="2800">
                <a:solidFill>
                  <a:srgbClr val="CC0000"/>
                </a:solidFill>
                <a:ea typeface="MS Mincho" pitchFamily="49" charset="-128"/>
              </a:rPr>
              <a:t>Mining Large Data Sets - Motivation</a:t>
            </a:r>
          </a:p>
        </p:txBody>
      </p:sp>
      <p:graphicFrame>
        <p:nvGraphicFramePr>
          <p:cNvPr id="2" name="Table 1"/>
          <p:cNvGraphicFramePr>
            <a:graphicFrameLocks noGrp="1"/>
          </p:cNvGraphicFramePr>
          <p:nvPr/>
        </p:nvGraphicFramePr>
        <p:xfrm>
          <a:off x="419100" y="3733800"/>
          <a:ext cx="8572500" cy="258317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88886">
                <a:tc>
                  <a:txBody>
                    <a:bodyPr/>
                    <a:lstStyle/>
                    <a:p>
                      <a:r>
                        <a:rPr lang="en-US" sz="1800" dirty="0"/>
                        <a:t>Name</a:t>
                      </a:r>
                    </a:p>
                  </a:txBody>
                  <a:tcPr marT="45697" marB="45697"/>
                </a:tc>
                <a:tc>
                  <a:txBody>
                    <a:bodyPr/>
                    <a:lstStyle/>
                    <a:p>
                      <a:r>
                        <a:rPr lang="en-US" sz="1800" dirty="0"/>
                        <a:t>Ephedra</a:t>
                      </a:r>
                    </a:p>
                  </a:txBody>
                  <a:tcPr marT="45697" marB="45697"/>
                </a:tc>
                <a:tc>
                  <a:txBody>
                    <a:bodyPr/>
                    <a:lstStyle/>
                    <a:p>
                      <a:r>
                        <a:rPr lang="en-US" sz="1800" dirty="0"/>
                        <a:t>Xanthine</a:t>
                      </a:r>
                    </a:p>
                  </a:txBody>
                  <a:tcPr marT="45697" marB="45697"/>
                </a:tc>
                <a:tc>
                  <a:txBody>
                    <a:bodyPr/>
                    <a:lstStyle/>
                    <a:p>
                      <a:r>
                        <a:rPr lang="en-US" sz="1800" dirty="0"/>
                        <a:t>Aspirin</a:t>
                      </a:r>
                    </a:p>
                  </a:txBody>
                  <a:tcPr marT="45697" marB="45697"/>
                </a:tc>
                <a:tc>
                  <a:txBody>
                    <a:bodyPr/>
                    <a:lstStyle/>
                    <a:p>
                      <a:r>
                        <a:rPr lang="en-US" sz="1800" dirty="0"/>
                        <a:t>…..</a:t>
                      </a:r>
                    </a:p>
                  </a:txBody>
                  <a:tcPr marT="45697" marB="45697"/>
                </a:tc>
                <a:tc>
                  <a:txBody>
                    <a:bodyPr/>
                    <a:lstStyle/>
                    <a:p>
                      <a:r>
                        <a:rPr lang="en-US" sz="1800" dirty="0"/>
                        <a:t>Vitamin A</a:t>
                      </a:r>
                    </a:p>
                  </a:txBody>
                  <a:tcPr marT="45697" marB="45697"/>
                </a:tc>
                <a:tc>
                  <a:txBody>
                    <a:bodyPr/>
                    <a:lstStyle/>
                    <a:p>
                      <a:r>
                        <a:rPr lang="en-US" sz="1800" dirty="0"/>
                        <a:t>Outcome</a:t>
                      </a:r>
                    </a:p>
                  </a:txBody>
                  <a:tcPr marT="45697" marB="45697"/>
                </a:tc>
                <a:extLst>
                  <a:ext uri="{0D108BD9-81ED-4DB2-BD59-A6C34878D82A}">
                    <a16:rowId xmlns:a16="http://schemas.microsoft.com/office/drawing/2014/main" val="10000"/>
                  </a:ext>
                </a:extLst>
              </a:tr>
              <a:tr h="365663">
                <a:tc>
                  <a:txBody>
                    <a:bodyPr/>
                    <a:lstStyle/>
                    <a:p>
                      <a:r>
                        <a:rPr lang="en-US" sz="1800" dirty="0"/>
                        <a:t>Joe</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1"/>
                  </a:ext>
                </a:extLst>
              </a:tr>
              <a:tr h="365663">
                <a:tc>
                  <a:txBody>
                    <a:bodyPr/>
                    <a:lstStyle/>
                    <a:p>
                      <a:r>
                        <a:rPr lang="en-US" sz="1800" dirty="0"/>
                        <a:t>Sue</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2"/>
                  </a:ext>
                </a:extLst>
              </a:tr>
              <a:tr h="365663">
                <a:tc>
                  <a:txBody>
                    <a:bodyPr/>
                    <a:lstStyle/>
                    <a:p>
                      <a:r>
                        <a:rPr lang="en-US" sz="1800" dirty="0"/>
                        <a:t>Cat</a:t>
                      </a:r>
                    </a:p>
                  </a:txBody>
                  <a:tcPr marT="45697" marB="45697"/>
                </a:tc>
                <a:tc>
                  <a:txBody>
                    <a:bodyPr/>
                    <a:lstStyle/>
                    <a:p>
                      <a:r>
                        <a:rPr lang="en-US" sz="1800" dirty="0"/>
                        <a:t>---</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a:t>
                      </a:r>
                    </a:p>
                  </a:txBody>
                  <a:tcPr marT="45697" marB="45697"/>
                </a:tc>
                <a:extLst>
                  <a:ext uri="{0D108BD9-81ED-4DB2-BD59-A6C34878D82A}">
                    <a16:rowId xmlns:a16="http://schemas.microsoft.com/office/drawing/2014/main" val="10003"/>
                  </a:ext>
                </a:extLst>
              </a:tr>
              <a:tr h="365663">
                <a:tc>
                  <a:txBody>
                    <a:bodyPr/>
                    <a:lstStyle/>
                    <a:p>
                      <a:r>
                        <a:rPr lang="en-US" sz="1800" dirty="0"/>
                        <a:t>Bob</a:t>
                      </a:r>
                    </a:p>
                  </a:txBody>
                  <a:tcPr marT="45697" marB="45697"/>
                </a:tc>
                <a:tc>
                  <a:txBody>
                    <a:bodyPr/>
                    <a:lstStyle/>
                    <a:p>
                      <a:r>
                        <a:rPr lang="en-US" sz="1800" dirty="0"/>
                        <a:t>yes</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10mg</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marT="45697" marB="45697"/>
                </a:tc>
                <a:tc>
                  <a:txBody>
                    <a:bodyPr/>
                    <a:lstStyle/>
                    <a:p>
                      <a:r>
                        <a:rPr lang="en-US" sz="1800" dirty="0"/>
                        <a:t>Died</a:t>
                      </a:r>
                    </a:p>
                  </a:txBody>
                  <a:tcPr marT="45697" marB="45697"/>
                </a:tc>
                <a:extLst>
                  <a:ext uri="{0D108BD9-81ED-4DB2-BD59-A6C34878D82A}">
                    <a16:rowId xmlns:a16="http://schemas.microsoft.com/office/drawing/2014/main" val="10004"/>
                  </a:ext>
                </a:extLst>
              </a:tr>
              <a:tr h="365663">
                <a:tc>
                  <a:txBody>
                    <a:bodyPr/>
                    <a:lstStyle/>
                    <a:p>
                      <a:r>
                        <a:rPr lang="en-US" sz="1800" dirty="0"/>
                        <a:t>Tim</a:t>
                      </a:r>
                    </a:p>
                  </a:txBody>
                  <a:tcPr marT="45697" marB="45697"/>
                </a:tc>
                <a:tc>
                  <a:txBody>
                    <a:bodyPr/>
                    <a:lstStyle/>
                    <a:p>
                      <a:r>
                        <a:rPr lang="en-US" sz="1800" dirty="0"/>
                        <a:t>---</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25mg</a:t>
                      </a:r>
                    </a:p>
                  </a:txBody>
                  <a:tcPr marT="45697" marB="45697"/>
                </a:tc>
                <a:tc>
                  <a:txBody>
                    <a:bodyPr/>
                    <a:lstStyle/>
                    <a:p>
                      <a:r>
                        <a:rPr lang="en-US" sz="1800" dirty="0"/>
                        <a:t>--</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5"/>
                  </a:ext>
                </a:extLst>
              </a:tr>
              <a:tr h="365663">
                <a:tc>
                  <a:txBody>
                    <a:bodyPr/>
                    <a:lstStyle/>
                    <a:p>
                      <a:r>
                        <a:rPr lang="en-US" sz="1800" dirty="0"/>
                        <a:t>Jin</a:t>
                      </a:r>
                    </a:p>
                  </a:txBody>
                  <a:tcPr marT="45697" marB="45697"/>
                </a:tc>
                <a:tc>
                  <a:txBody>
                    <a:bodyPr/>
                    <a:lstStyle/>
                    <a:p>
                      <a:r>
                        <a:rPr lang="en-US" sz="1800" dirty="0"/>
                        <a:t>no</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20mg</a:t>
                      </a:r>
                    </a:p>
                  </a:txBody>
                  <a:tcPr marT="45697" marB="45697"/>
                </a:tc>
                <a:tc>
                  <a:txBody>
                    <a:bodyPr/>
                    <a:lstStyle/>
                    <a:p>
                      <a:r>
                        <a:rPr lang="en-US" sz="1800" dirty="0"/>
                        <a:t>--</a:t>
                      </a:r>
                    </a:p>
                  </a:txBody>
                  <a:tcPr marT="45697" marB="45697"/>
                </a:tc>
                <a:tc>
                  <a:txBody>
                    <a:bodyPr/>
                    <a:lstStyle/>
                    <a:p>
                      <a:endParaRPr lang="en-US" sz="1800" dirty="0"/>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697" marB="45697"/>
                </a:tc>
                <a:tc>
                  <a:txBody>
                    <a:bodyPr/>
                    <a:lstStyle/>
                    <a:p>
                      <a:r>
                        <a:rPr lang="en-US" sz="1800" dirty="0"/>
                        <a:t>Lived</a:t>
                      </a:r>
                    </a:p>
                  </a:txBody>
                  <a:tcPr marT="45697" marB="45697"/>
                </a:tc>
                <a:extLst>
                  <a:ext uri="{0D108BD9-81ED-4DB2-BD59-A6C34878D82A}">
                    <a16:rowId xmlns:a16="http://schemas.microsoft.com/office/drawing/2014/main" val="10006"/>
                  </a:ext>
                </a:extLst>
              </a:tr>
            </a:tbl>
          </a:graphicData>
        </a:graphic>
      </p:graphicFrame>
      <p:sp>
        <p:nvSpPr>
          <p:cNvPr id="43077" name="TextBox 2"/>
          <p:cNvSpPr txBox="1">
            <a:spLocks noChangeArrowheads="1"/>
          </p:cNvSpPr>
          <p:nvPr/>
        </p:nvSpPr>
        <p:spPr bwMode="auto">
          <a:xfrm>
            <a:off x="304800" y="990600"/>
            <a:ext cx="8153400" cy="707886"/>
          </a:xfrm>
          <a:prstGeom prst="rect">
            <a:avLst/>
          </a:prstGeom>
          <a:noFill/>
          <a:ln w="9525">
            <a:noFill/>
            <a:miter lim="800000"/>
            <a:headEnd/>
            <a:tailEnd/>
          </a:ln>
        </p:spPr>
        <p:txBody>
          <a:bodyPr>
            <a:spAutoFit/>
          </a:bodyPr>
          <a:lstStyle/>
          <a:p>
            <a:r>
              <a:rPr lang="en-US" sz="2000" b="0" dirty="0"/>
              <a:t>Suppose that we have some missing values….</a:t>
            </a:r>
          </a:p>
          <a:p>
            <a:endParaRPr lang="en-US" sz="2000"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28600"/>
            <a:ext cx="8763000" cy="508000"/>
          </a:xfrm>
        </p:spPr>
        <p:txBody>
          <a:bodyPr lIns="0" rIns="0">
            <a:normAutofit fontScale="90000"/>
          </a:bodyPr>
          <a:lstStyle/>
          <a:p>
            <a:r>
              <a:rPr lang="en-US" sz="2800">
                <a:solidFill>
                  <a:srgbClr val="CC0000"/>
                </a:solidFill>
                <a:ea typeface="MS Mincho" pitchFamily="49" charset="-128"/>
              </a:rPr>
              <a:t>Mining Large Data Sets - Motivation</a:t>
            </a:r>
          </a:p>
        </p:txBody>
      </p:sp>
      <p:graphicFrame>
        <p:nvGraphicFramePr>
          <p:cNvPr id="2" name="Table 1"/>
          <p:cNvGraphicFramePr>
            <a:graphicFrameLocks noGrp="1"/>
          </p:cNvGraphicFramePr>
          <p:nvPr/>
        </p:nvGraphicFramePr>
        <p:xfrm>
          <a:off x="314325" y="3276600"/>
          <a:ext cx="8572500" cy="3273423"/>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89125">
                <a:tc>
                  <a:txBody>
                    <a:bodyPr/>
                    <a:lstStyle/>
                    <a:p>
                      <a:r>
                        <a:rPr lang="en-US" sz="1800" dirty="0"/>
                        <a:t>Name</a:t>
                      </a:r>
                    </a:p>
                  </a:txBody>
                  <a:tcPr marT="45726" marB="45726"/>
                </a:tc>
                <a:tc>
                  <a:txBody>
                    <a:bodyPr/>
                    <a:lstStyle/>
                    <a:p>
                      <a:r>
                        <a:rPr lang="en-US" sz="1800" dirty="0"/>
                        <a:t>Ephedra</a:t>
                      </a:r>
                    </a:p>
                  </a:txBody>
                  <a:tcPr marT="45726" marB="45726"/>
                </a:tc>
                <a:tc>
                  <a:txBody>
                    <a:bodyPr/>
                    <a:lstStyle/>
                    <a:p>
                      <a:r>
                        <a:rPr lang="en-US" sz="1800" dirty="0"/>
                        <a:t>Xanthine</a:t>
                      </a:r>
                    </a:p>
                  </a:txBody>
                  <a:tcPr marT="45726" marB="45726"/>
                </a:tc>
                <a:tc>
                  <a:txBody>
                    <a:bodyPr/>
                    <a:lstStyle/>
                    <a:p>
                      <a:r>
                        <a:rPr lang="en-US" sz="1800" dirty="0"/>
                        <a:t>Aspirin</a:t>
                      </a:r>
                    </a:p>
                  </a:txBody>
                  <a:tcPr marT="45726" marB="45726"/>
                </a:tc>
                <a:tc>
                  <a:txBody>
                    <a:bodyPr/>
                    <a:lstStyle/>
                    <a:p>
                      <a:r>
                        <a:rPr lang="en-US" sz="1800" dirty="0"/>
                        <a:t>…..</a:t>
                      </a:r>
                    </a:p>
                  </a:txBody>
                  <a:tcPr marT="45726" marB="45726"/>
                </a:tc>
                <a:tc>
                  <a:txBody>
                    <a:bodyPr/>
                    <a:lstStyle/>
                    <a:p>
                      <a:r>
                        <a:rPr lang="en-US" sz="1800" dirty="0"/>
                        <a:t>Vitamin A</a:t>
                      </a:r>
                    </a:p>
                  </a:txBody>
                  <a:tcPr marT="45726" marB="45726"/>
                </a:tc>
                <a:tc>
                  <a:txBody>
                    <a:bodyPr/>
                    <a:lstStyle/>
                    <a:p>
                      <a:r>
                        <a:rPr lang="en-US" sz="1800" dirty="0"/>
                        <a:t>Outcome</a:t>
                      </a:r>
                    </a:p>
                  </a:txBody>
                  <a:tcPr marT="45726" marB="45726"/>
                </a:tc>
                <a:extLst>
                  <a:ext uri="{0D108BD9-81ED-4DB2-BD59-A6C34878D82A}">
                    <a16:rowId xmlns:a16="http://schemas.microsoft.com/office/drawing/2014/main" val="10000"/>
                  </a:ext>
                </a:extLst>
              </a:tr>
              <a:tr h="365805">
                <a:tc>
                  <a:txBody>
                    <a:bodyPr/>
                    <a:lstStyle/>
                    <a:p>
                      <a:r>
                        <a:rPr lang="en-US" sz="1800" dirty="0"/>
                        <a:t>Joe</a:t>
                      </a:r>
                    </a:p>
                  </a:txBody>
                  <a:tcPr marT="45726" marB="45726"/>
                </a:tc>
                <a:tc>
                  <a:txBody>
                    <a:bodyPr/>
                    <a:lstStyle/>
                    <a:p>
                      <a:r>
                        <a:rPr lang="en-US" sz="1800" dirty="0"/>
                        <a:t>yes</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10mg</a:t>
                      </a:r>
                    </a:p>
                  </a:txBody>
                  <a:tcPr marT="45706" marB="4570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26" marB="45726"/>
                </a:tc>
                <a:tc>
                  <a:txBody>
                    <a:bodyPr/>
                    <a:lstStyle/>
                    <a:p>
                      <a:r>
                        <a:rPr lang="en-US" sz="1800" dirty="0"/>
                        <a:t>Died</a:t>
                      </a:r>
                    </a:p>
                  </a:txBody>
                  <a:tcPr marT="45726" marB="45726"/>
                </a:tc>
                <a:extLst>
                  <a:ext uri="{0D108BD9-81ED-4DB2-BD59-A6C34878D82A}">
                    <a16:rowId xmlns:a16="http://schemas.microsoft.com/office/drawing/2014/main" val="10001"/>
                  </a:ext>
                </a:extLst>
              </a:tr>
              <a:tr h="365805">
                <a:tc>
                  <a:txBody>
                    <a:bodyPr/>
                    <a:lstStyle/>
                    <a:p>
                      <a:r>
                        <a:rPr lang="en-US" sz="1800" dirty="0"/>
                        <a:t>Sue</a:t>
                      </a:r>
                    </a:p>
                  </a:txBody>
                  <a:tcPr marT="45726" marB="45726"/>
                </a:tc>
                <a:tc>
                  <a:txBody>
                    <a:bodyPr/>
                    <a:lstStyle/>
                    <a:p>
                      <a:r>
                        <a:rPr lang="en-US" sz="1800" dirty="0"/>
                        <a:t>no</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706" marB="4570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26" marB="45726"/>
                </a:tc>
                <a:tc>
                  <a:txBody>
                    <a:bodyPr/>
                    <a:lstStyle/>
                    <a:p>
                      <a:r>
                        <a:rPr lang="en-US" sz="1800" dirty="0"/>
                        <a:t>Lived</a:t>
                      </a:r>
                    </a:p>
                  </a:txBody>
                  <a:tcPr marT="45726" marB="45726"/>
                </a:tc>
                <a:extLst>
                  <a:ext uri="{0D108BD9-81ED-4DB2-BD59-A6C34878D82A}">
                    <a16:rowId xmlns:a16="http://schemas.microsoft.com/office/drawing/2014/main" val="10002"/>
                  </a:ext>
                </a:extLst>
              </a:tr>
              <a:tr h="365805">
                <a:tc>
                  <a:txBody>
                    <a:bodyPr/>
                    <a:lstStyle/>
                    <a:p>
                      <a:r>
                        <a:rPr lang="en-US" sz="1800" dirty="0"/>
                        <a:t>Cat</a:t>
                      </a:r>
                    </a:p>
                  </a:txBody>
                  <a:tcPr marT="45726" marB="45726"/>
                </a:tc>
                <a:tc>
                  <a:txBody>
                    <a:bodyPr/>
                    <a:lstStyle/>
                    <a:p>
                      <a:r>
                        <a:rPr lang="en-US" sz="1800" dirty="0"/>
                        <a:t>---</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0mg</a:t>
                      </a:r>
                    </a:p>
                  </a:txBody>
                  <a:tcPr marT="45706" marB="4570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26" marB="45726"/>
                </a:tc>
                <a:tc>
                  <a:txBody>
                    <a:bodyPr/>
                    <a:lstStyle/>
                    <a:p>
                      <a:r>
                        <a:rPr lang="en-US" sz="1800" dirty="0"/>
                        <a:t>?</a:t>
                      </a:r>
                    </a:p>
                  </a:txBody>
                  <a:tcPr marT="45726" marB="45726"/>
                </a:tc>
                <a:extLst>
                  <a:ext uri="{0D108BD9-81ED-4DB2-BD59-A6C34878D82A}">
                    <a16:rowId xmlns:a16="http://schemas.microsoft.com/office/drawing/2014/main" val="10003"/>
                  </a:ext>
                </a:extLst>
              </a:tr>
              <a:tr h="689468">
                <a:tc gridSpan="7">
                  <a:txBody>
                    <a:bodyPr/>
                    <a:lstStyle/>
                    <a:p>
                      <a:r>
                        <a:rPr lang="en-US" sz="1800" dirty="0"/>
                        <a:t>                            (Ten</a:t>
                      </a:r>
                      <a:r>
                        <a:rPr lang="en-US" sz="1800" baseline="0" dirty="0"/>
                        <a:t> million records omitted for brevity)</a:t>
                      </a:r>
                      <a:endParaRPr lang="en-US" sz="1800" dirty="0"/>
                    </a:p>
                  </a:txBody>
                  <a:tcPr marT="45726" marB="45726"/>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365805">
                <a:tc>
                  <a:txBody>
                    <a:bodyPr/>
                    <a:lstStyle/>
                    <a:p>
                      <a:r>
                        <a:rPr lang="en-US" sz="1800" dirty="0"/>
                        <a:t>Zhu</a:t>
                      </a:r>
                    </a:p>
                  </a:txBody>
                  <a:tcPr marT="45726" marB="45726"/>
                </a:tc>
                <a:tc>
                  <a:txBody>
                    <a:bodyPr/>
                    <a:lstStyle/>
                    <a:p>
                      <a:r>
                        <a:rPr lang="en-US" sz="1800" dirty="0"/>
                        <a:t>yes</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100mg</a:t>
                      </a:r>
                    </a:p>
                  </a:txBody>
                  <a:tcPr marT="45726" marB="45726"/>
                </a:tc>
                <a:tc>
                  <a:txBody>
                    <a:bodyPr/>
                    <a:lstStyle/>
                    <a:p>
                      <a:r>
                        <a:rPr lang="en-US" sz="1800" dirty="0"/>
                        <a:t>yes</a:t>
                      </a:r>
                    </a:p>
                  </a:txBody>
                  <a:tcPr marT="45726" marB="4572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marT="45726" marB="45726"/>
                </a:tc>
                <a:tc>
                  <a:txBody>
                    <a:bodyPr/>
                    <a:lstStyle/>
                    <a:p>
                      <a:r>
                        <a:rPr lang="en-US" sz="1800" dirty="0"/>
                        <a:t>Died</a:t>
                      </a:r>
                    </a:p>
                  </a:txBody>
                  <a:tcPr marT="45726" marB="45726"/>
                </a:tc>
                <a:extLst>
                  <a:ext uri="{0D108BD9-81ED-4DB2-BD59-A6C34878D82A}">
                    <a16:rowId xmlns:a16="http://schemas.microsoft.com/office/drawing/2014/main" val="10005"/>
                  </a:ext>
                </a:extLst>
              </a:tr>
              <a:tr h="365805">
                <a:tc>
                  <a:txBody>
                    <a:bodyPr/>
                    <a:lstStyle/>
                    <a:p>
                      <a:r>
                        <a:rPr lang="en-US" sz="1800" dirty="0" err="1"/>
                        <a:t>Xin</a:t>
                      </a:r>
                      <a:endParaRPr lang="en-US" sz="1800" dirty="0"/>
                    </a:p>
                  </a:txBody>
                  <a:tcPr marT="45726" marB="45726"/>
                </a:tc>
                <a:tc>
                  <a:txBody>
                    <a:bodyPr/>
                    <a:lstStyle/>
                    <a:p>
                      <a:r>
                        <a:rPr lang="en-US" sz="1800" dirty="0"/>
                        <a:t>---</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25mg</a:t>
                      </a:r>
                    </a:p>
                  </a:txBody>
                  <a:tcPr marT="45726" marB="45726"/>
                </a:tc>
                <a:tc>
                  <a:txBody>
                    <a:bodyPr/>
                    <a:lstStyle/>
                    <a:p>
                      <a:r>
                        <a:rPr lang="en-US" sz="1800" dirty="0"/>
                        <a:t>--</a:t>
                      </a:r>
                    </a:p>
                  </a:txBody>
                  <a:tcPr marT="45726" marB="4572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26" marB="45726"/>
                </a:tc>
                <a:tc>
                  <a:txBody>
                    <a:bodyPr/>
                    <a:lstStyle/>
                    <a:p>
                      <a:r>
                        <a:rPr lang="en-US" sz="1800" dirty="0"/>
                        <a:t>Lived</a:t>
                      </a:r>
                    </a:p>
                  </a:txBody>
                  <a:tcPr marT="45726" marB="45726"/>
                </a:tc>
                <a:extLst>
                  <a:ext uri="{0D108BD9-81ED-4DB2-BD59-A6C34878D82A}">
                    <a16:rowId xmlns:a16="http://schemas.microsoft.com/office/drawing/2014/main" val="10006"/>
                  </a:ext>
                </a:extLst>
              </a:tr>
              <a:tr h="365805">
                <a:tc>
                  <a:txBody>
                    <a:bodyPr/>
                    <a:lstStyle/>
                    <a:p>
                      <a:r>
                        <a:rPr lang="en-US" sz="1800" dirty="0"/>
                        <a:t>Tom</a:t>
                      </a:r>
                    </a:p>
                  </a:txBody>
                  <a:tcPr marT="45726" marB="45726"/>
                </a:tc>
                <a:tc>
                  <a:txBody>
                    <a:bodyPr/>
                    <a:lstStyle/>
                    <a:p>
                      <a:r>
                        <a:rPr lang="en-US" sz="1800" dirty="0"/>
                        <a:t>no</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20mg</a:t>
                      </a:r>
                    </a:p>
                  </a:txBody>
                  <a:tcPr marT="45726" marB="45726"/>
                </a:tc>
                <a:tc>
                  <a:txBody>
                    <a:bodyPr/>
                    <a:lstStyle/>
                    <a:p>
                      <a:r>
                        <a:rPr lang="en-US" sz="1800" dirty="0"/>
                        <a:t>--</a:t>
                      </a:r>
                    </a:p>
                  </a:txBody>
                  <a:tcPr marT="45726" marB="4572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26" marB="45726"/>
                </a:tc>
                <a:tc>
                  <a:txBody>
                    <a:bodyPr/>
                    <a:lstStyle/>
                    <a:p>
                      <a:r>
                        <a:rPr lang="en-US" sz="1800" dirty="0"/>
                        <a:t>Lived</a:t>
                      </a:r>
                    </a:p>
                  </a:txBody>
                  <a:tcPr marT="45726" marB="45726"/>
                </a:tc>
                <a:extLst>
                  <a:ext uri="{0D108BD9-81ED-4DB2-BD59-A6C34878D82A}">
                    <a16:rowId xmlns:a16="http://schemas.microsoft.com/office/drawing/2014/main" val="10007"/>
                  </a:ext>
                </a:extLst>
              </a:tr>
            </a:tbl>
          </a:graphicData>
        </a:graphic>
      </p:graphicFrame>
      <p:sp>
        <p:nvSpPr>
          <p:cNvPr id="44109" name="TextBox 2"/>
          <p:cNvSpPr txBox="1">
            <a:spLocks noChangeArrowheads="1"/>
          </p:cNvSpPr>
          <p:nvPr/>
        </p:nvSpPr>
        <p:spPr bwMode="auto">
          <a:xfrm>
            <a:off x="304800" y="990600"/>
            <a:ext cx="8153400" cy="2215991"/>
          </a:xfrm>
          <a:prstGeom prst="rect">
            <a:avLst/>
          </a:prstGeom>
          <a:noFill/>
          <a:ln w="9525">
            <a:noFill/>
            <a:miter lim="800000"/>
            <a:headEnd/>
            <a:tailEnd/>
          </a:ln>
        </p:spPr>
        <p:txBody>
          <a:bodyPr>
            <a:spAutoFit/>
          </a:bodyPr>
          <a:lstStyle/>
          <a:p>
            <a:r>
              <a:rPr lang="en-US" sz="2000" b="0" dirty="0"/>
              <a:t>Suppose that we have ten million records, but only there are only 10 examples of the dangerous drug interaction.</a:t>
            </a:r>
          </a:p>
          <a:p>
            <a:endParaRPr lang="en-US" sz="2000" b="0" dirty="0"/>
          </a:p>
          <a:p>
            <a:r>
              <a:rPr lang="en-US" sz="2000" b="0" dirty="0"/>
              <a:t>This alone explains why a human will never spot this pattern. A single doctor is unlikely to see more than one of patient die from this interaction in her </a:t>
            </a:r>
            <a:r>
              <a:rPr lang="en-US" sz="2000" dirty="0"/>
              <a:t>career. </a:t>
            </a:r>
            <a:r>
              <a:rPr lang="en-US" sz="2000" b="0" dirty="0"/>
              <a:t>We really do need the power of data mining here. </a:t>
            </a:r>
          </a:p>
          <a:p>
            <a:endParaRPr lang="en-US" sz="1800"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228600"/>
            <a:ext cx="8763000" cy="508000"/>
          </a:xfrm>
        </p:spPr>
        <p:txBody>
          <a:bodyPr lIns="0" rIns="0">
            <a:normAutofit fontScale="90000"/>
          </a:bodyPr>
          <a:lstStyle/>
          <a:p>
            <a:r>
              <a:rPr lang="en-US" sz="2800">
                <a:solidFill>
                  <a:srgbClr val="CC0000"/>
                </a:solidFill>
                <a:ea typeface="MS Mincho" pitchFamily="49" charset="-128"/>
              </a:rPr>
              <a:t>Mining Large Data Sets - Motivation</a:t>
            </a:r>
          </a:p>
        </p:txBody>
      </p:sp>
      <p:graphicFrame>
        <p:nvGraphicFramePr>
          <p:cNvPr id="2" name="Table 1"/>
          <p:cNvGraphicFramePr>
            <a:graphicFrameLocks noGrp="1"/>
          </p:cNvGraphicFramePr>
          <p:nvPr/>
        </p:nvGraphicFramePr>
        <p:xfrm>
          <a:off x="304800" y="4267200"/>
          <a:ext cx="8572500" cy="2468748"/>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14425">
                  <a:extLst>
                    <a:ext uri="{9D8B030D-6E8A-4147-A177-3AD203B41FA5}">
                      <a16:colId xmlns:a16="http://schemas.microsoft.com/office/drawing/2014/main" val="20006"/>
                    </a:ext>
                  </a:extLst>
                </a:gridCol>
              </a:tblGrid>
              <a:tr h="640004">
                <a:tc>
                  <a:txBody>
                    <a:bodyPr/>
                    <a:lstStyle/>
                    <a:p>
                      <a:r>
                        <a:rPr lang="en-US" sz="1800" dirty="0"/>
                        <a:t>Name</a:t>
                      </a:r>
                    </a:p>
                  </a:txBody>
                  <a:tcPr marT="45709" marB="45709"/>
                </a:tc>
                <a:tc>
                  <a:txBody>
                    <a:bodyPr/>
                    <a:lstStyle/>
                    <a:p>
                      <a:r>
                        <a:rPr lang="en-US" sz="1800" dirty="0"/>
                        <a:t>Sex</a:t>
                      </a:r>
                    </a:p>
                  </a:txBody>
                  <a:tcPr marT="45709" marB="45709"/>
                </a:tc>
                <a:tc>
                  <a:txBody>
                    <a:bodyPr/>
                    <a:lstStyle/>
                    <a:p>
                      <a:r>
                        <a:rPr lang="en-US" sz="1800" dirty="0"/>
                        <a:t>Number</a:t>
                      </a:r>
                      <a:r>
                        <a:rPr lang="en-US" sz="1800" baseline="0" dirty="0"/>
                        <a:t> of live births</a:t>
                      </a:r>
                      <a:endParaRPr lang="en-US" sz="1800" dirty="0"/>
                    </a:p>
                  </a:txBody>
                  <a:tcPr marT="45709" marB="45709"/>
                </a:tc>
                <a:tc>
                  <a:txBody>
                    <a:bodyPr/>
                    <a:lstStyle/>
                    <a:p>
                      <a:r>
                        <a:rPr lang="en-US" sz="1800" dirty="0"/>
                        <a:t>Blood</a:t>
                      </a:r>
                      <a:r>
                        <a:rPr lang="en-US" sz="1800" baseline="0" dirty="0"/>
                        <a:t> pressure</a:t>
                      </a:r>
                      <a:endParaRPr lang="en-US" sz="1800" dirty="0"/>
                    </a:p>
                  </a:txBody>
                  <a:tcPr marT="45709" marB="45709"/>
                </a:tc>
                <a:tc>
                  <a:txBody>
                    <a:bodyPr/>
                    <a:lstStyle/>
                    <a:p>
                      <a:r>
                        <a:rPr lang="en-US" sz="1800" dirty="0"/>
                        <a:t>…..</a:t>
                      </a:r>
                    </a:p>
                  </a:txBody>
                  <a:tcPr marT="45709" marB="45709"/>
                </a:tc>
                <a:tc>
                  <a:txBody>
                    <a:bodyPr/>
                    <a:lstStyle/>
                    <a:p>
                      <a:r>
                        <a:rPr lang="en-US" sz="1800" dirty="0"/>
                        <a:t>Vitamin A</a:t>
                      </a:r>
                    </a:p>
                  </a:txBody>
                  <a:tcPr marT="45709" marB="45709"/>
                </a:tc>
                <a:tc>
                  <a:txBody>
                    <a:bodyPr/>
                    <a:lstStyle/>
                    <a:p>
                      <a:r>
                        <a:rPr lang="en-US" sz="1800" dirty="0"/>
                        <a:t>….</a:t>
                      </a:r>
                    </a:p>
                  </a:txBody>
                  <a:tcPr marT="45709" marB="45709"/>
                </a:tc>
                <a:extLst>
                  <a:ext uri="{0D108BD9-81ED-4DB2-BD59-A6C34878D82A}">
                    <a16:rowId xmlns:a16="http://schemas.microsoft.com/office/drawing/2014/main" val="10000"/>
                  </a:ext>
                </a:extLst>
              </a:tr>
              <a:tr h="365712">
                <a:tc>
                  <a:txBody>
                    <a:bodyPr/>
                    <a:lstStyle/>
                    <a:p>
                      <a:r>
                        <a:rPr lang="en-US" sz="1800" dirty="0"/>
                        <a:t>Sue</a:t>
                      </a:r>
                    </a:p>
                  </a:txBody>
                  <a:tcPr marT="45709" marB="45709"/>
                </a:tc>
                <a:tc>
                  <a:txBody>
                    <a:bodyPr/>
                    <a:lstStyle/>
                    <a:p>
                      <a:r>
                        <a:rPr lang="en-US" sz="1800" dirty="0"/>
                        <a:t>female</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a:t>
                      </a:r>
                    </a:p>
                  </a:txBody>
                  <a:tcPr marT="45709" marB="45709"/>
                </a:tc>
                <a:tc>
                  <a:txBody>
                    <a:bodyPr/>
                    <a:lstStyle/>
                    <a:p>
                      <a:r>
                        <a:rPr lang="en-US" sz="1800" dirty="0"/>
                        <a:t>no</a:t>
                      </a:r>
                    </a:p>
                  </a:txBody>
                  <a:tcPr marT="45709" marB="45709"/>
                </a:tc>
                <a:tc>
                  <a:txBody>
                    <a:bodyPr/>
                    <a:lstStyle/>
                    <a:p>
                      <a:endParaRPr lang="en-US" sz="180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09" marB="45709"/>
                </a:tc>
                <a:tc>
                  <a:txBody>
                    <a:bodyPr/>
                    <a:lstStyle/>
                    <a:p>
                      <a:endParaRPr lang="en-US" sz="1800" dirty="0"/>
                    </a:p>
                  </a:txBody>
                  <a:tcPr marT="45709" marB="45709"/>
                </a:tc>
                <a:extLst>
                  <a:ext uri="{0D108BD9-81ED-4DB2-BD59-A6C34878D82A}">
                    <a16:rowId xmlns:a16="http://schemas.microsoft.com/office/drawing/2014/main" val="10001"/>
                  </a:ext>
                </a:extLst>
              </a:tr>
              <a:tr h="365712">
                <a:tc>
                  <a:txBody>
                    <a:bodyPr/>
                    <a:lstStyle/>
                    <a:p>
                      <a:r>
                        <a:rPr lang="en-US" sz="1800" dirty="0"/>
                        <a:t>Joe</a:t>
                      </a:r>
                    </a:p>
                  </a:txBody>
                  <a:tcPr marT="45709" marB="45709"/>
                </a:tc>
                <a:tc>
                  <a:txBody>
                    <a:bodyPr/>
                    <a:lstStyle/>
                    <a:p>
                      <a:r>
                        <a:rPr lang="en-US" sz="1800" dirty="0"/>
                        <a:t>male</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marT="45709" marB="45709"/>
                </a:tc>
                <a:tc>
                  <a:txBody>
                    <a:bodyPr/>
                    <a:lstStyle/>
                    <a:p>
                      <a:r>
                        <a:rPr lang="en-US" sz="1800" dirty="0"/>
                        <a:t>no</a:t>
                      </a:r>
                    </a:p>
                  </a:txBody>
                  <a:tcPr marT="45709" marB="45709"/>
                </a:tc>
                <a:tc>
                  <a:txBody>
                    <a:bodyPr/>
                    <a:lstStyle/>
                    <a:p>
                      <a:endParaRPr lang="en-US" sz="180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09" marB="45709"/>
                </a:tc>
                <a:tc>
                  <a:txBody>
                    <a:bodyPr/>
                    <a:lstStyle/>
                    <a:p>
                      <a:endParaRPr lang="en-US" sz="1800" dirty="0"/>
                    </a:p>
                  </a:txBody>
                  <a:tcPr marT="45709" marB="45709"/>
                </a:tc>
                <a:extLst>
                  <a:ext uri="{0D108BD9-81ED-4DB2-BD59-A6C34878D82A}">
                    <a16:rowId xmlns:a16="http://schemas.microsoft.com/office/drawing/2014/main" val="10002"/>
                  </a:ext>
                </a:extLst>
              </a:tr>
              <a:tr h="365712">
                <a:tc>
                  <a:txBody>
                    <a:bodyPr/>
                    <a:lstStyle/>
                    <a:p>
                      <a:r>
                        <a:rPr lang="en-US" sz="1800" dirty="0"/>
                        <a:t>Ann</a:t>
                      </a:r>
                    </a:p>
                  </a:txBody>
                  <a:tcPr marT="45709" marB="45709"/>
                </a:tc>
                <a:tc>
                  <a:txBody>
                    <a:bodyPr/>
                    <a:lstStyle/>
                    <a:p>
                      <a:r>
                        <a:rPr lang="en-US" sz="1800" dirty="0"/>
                        <a:t>female</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3</a:t>
                      </a:r>
                    </a:p>
                  </a:txBody>
                  <a:tcPr marT="45709" marB="45709"/>
                </a:tc>
                <a:tc>
                  <a:txBody>
                    <a:bodyPr/>
                    <a:lstStyle/>
                    <a:p>
                      <a:r>
                        <a:rPr lang="en-US" sz="1800" dirty="0"/>
                        <a:t>yes</a:t>
                      </a:r>
                    </a:p>
                  </a:txBody>
                  <a:tcPr marT="45709" marB="45709"/>
                </a:tc>
                <a:tc>
                  <a:txBody>
                    <a:bodyPr/>
                    <a:lstStyle/>
                    <a:p>
                      <a:endParaRPr lang="en-US" sz="180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no</a:t>
                      </a:r>
                    </a:p>
                  </a:txBody>
                  <a:tcPr marT="45709" marB="45709"/>
                </a:tc>
                <a:tc>
                  <a:txBody>
                    <a:bodyPr/>
                    <a:lstStyle/>
                    <a:p>
                      <a:endParaRPr lang="en-US" sz="1800" dirty="0"/>
                    </a:p>
                  </a:txBody>
                  <a:tcPr marT="45709" marB="45709"/>
                </a:tc>
                <a:extLst>
                  <a:ext uri="{0D108BD9-81ED-4DB2-BD59-A6C34878D82A}">
                    <a16:rowId xmlns:a16="http://schemas.microsoft.com/office/drawing/2014/main" val="10003"/>
                  </a:ext>
                </a:extLst>
              </a:tr>
              <a:tr h="365712">
                <a:tc>
                  <a:txBody>
                    <a:bodyPr/>
                    <a:lstStyle/>
                    <a:p>
                      <a:r>
                        <a:rPr lang="en-US" sz="1800" dirty="0"/>
                        <a:t>Bob</a:t>
                      </a:r>
                    </a:p>
                  </a:txBody>
                  <a:tcPr marT="45709" marB="45709"/>
                </a:tc>
                <a:tc>
                  <a:txBody>
                    <a:bodyPr/>
                    <a:lstStyle/>
                    <a:p>
                      <a:r>
                        <a:rPr lang="en-US" sz="1800" dirty="0"/>
                        <a:t>male</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marT="45709" marB="45709"/>
                </a:tc>
                <a:tc>
                  <a:txBody>
                    <a:bodyPr/>
                    <a:lstStyle/>
                    <a:p>
                      <a:r>
                        <a:rPr lang="en-US" sz="1800" dirty="0"/>
                        <a:t>no</a:t>
                      </a:r>
                    </a:p>
                  </a:txBody>
                  <a:tcPr marT="45709" marB="45709"/>
                </a:tc>
                <a:tc>
                  <a:txBody>
                    <a:bodyPr/>
                    <a:lstStyle/>
                    <a:p>
                      <a:endParaRPr lang="en-US" sz="180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yes</a:t>
                      </a:r>
                    </a:p>
                  </a:txBody>
                  <a:tcPr marT="45709" marB="45709"/>
                </a:tc>
                <a:tc>
                  <a:txBody>
                    <a:bodyPr/>
                    <a:lstStyle/>
                    <a:p>
                      <a:endParaRPr lang="en-US" sz="1800" dirty="0"/>
                    </a:p>
                  </a:txBody>
                  <a:tcPr marT="45709" marB="45709"/>
                </a:tc>
                <a:extLst>
                  <a:ext uri="{0D108BD9-81ED-4DB2-BD59-A6C34878D82A}">
                    <a16:rowId xmlns:a16="http://schemas.microsoft.com/office/drawing/2014/main" val="10004"/>
                  </a:ext>
                </a:extLst>
              </a:tr>
              <a:tr h="365712">
                <a:tc>
                  <a:txBody>
                    <a:bodyPr/>
                    <a:lstStyle/>
                    <a:p>
                      <a:r>
                        <a:rPr lang="en-US" sz="1800" dirty="0"/>
                        <a:t>……</a:t>
                      </a:r>
                    </a:p>
                  </a:txBody>
                  <a:tcPr marT="45709" marB="45709"/>
                </a:tc>
                <a:tc>
                  <a:txBody>
                    <a:bodyPr/>
                    <a:lstStyle/>
                    <a:p>
                      <a:endParaRPr lang="en-U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09" marB="45709"/>
                </a:tc>
                <a:tc>
                  <a:txBody>
                    <a:bodyPr/>
                    <a:lstStyle/>
                    <a:p>
                      <a:endParaRPr lang="en-US" sz="1800" dirty="0"/>
                    </a:p>
                  </a:txBody>
                  <a:tcPr marT="45709" marB="45709"/>
                </a:tc>
                <a:tc>
                  <a:txBody>
                    <a:bodyPr/>
                    <a:lstStyle/>
                    <a:p>
                      <a:endParaRPr lang="en-US" sz="180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09" marB="45709"/>
                </a:tc>
                <a:tc>
                  <a:txBody>
                    <a:bodyPr/>
                    <a:lstStyle/>
                    <a:p>
                      <a:endParaRPr lang="en-US" sz="1800" dirty="0"/>
                    </a:p>
                  </a:txBody>
                  <a:tcPr marT="45709" marB="45709"/>
                </a:tc>
                <a:extLst>
                  <a:ext uri="{0D108BD9-81ED-4DB2-BD59-A6C34878D82A}">
                    <a16:rowId xmlns:a16="http://schemas.microsoft.com/office/drawing/2014/main" val="10005"/>
                  </a:ext>
                </a:extLst>
              </a:tr>
            </a:tbl>
          </a:graphicData>
        </a:graphic>
      </p:graphicFrame>
      <p:sp>
        <p:nvSpPr>
          <p:cNvPr id="45117" name="TextBox 2"/>
          <p:cNvSpPr txBox="1">
            <a:spLocks noChangeArrowheads="1"/>
          </p:cNvSpPr>
          <p:nvPr/>
        </p:nvSpPr>
        <p:spPr bwMode="auto">
          <a:xfrm>
            <a:off x="200024" y="990600"/>
            <a:ext cx="8810625" cy="3877985"/>
          </a:xfrm>
          <a:prstGeom prst="rect">
            <a:avLst/>
          </a:prstGeom>
          <a:noFill/>
          <a:ln w="9525">
            <a:noFill/>
            <a:miter lim="800000"/>
            <a:headEnd/>
            <a:tailEnd/>
          </a:ln>
        </p:spPr>
        <p:txBody>
          <a:bodyPr wrap="square">
            <a:spAutoFit/>
          </a:bodyPr>
          <a:lstStyle/>
          <a:p>
            <a:r>
              <a:rPr lang="en-US" sz="2400" b="0" dirty="0"/>
              <a:t>The problem is compounded by the fact that there are many rules in the data that are </a:t>
            </a:r>
            <a:r>
              <a:rPr lang="en-US" sz="2400" i="1" dirty="0"/>
              <a:t>true</a:t>
            </a:r>
            <a:r>
              <a:rPr lang="en-US" sz="2400" b="0" dirty="0"/>
              <a:t>, but not </a:t>
            </a:r>
            <a:r>
              <a:rPr lang="en-US" sz="2400" b="0" i="1" dirty="0"/>
              <a:t>novel</a:t>
            </a:r>
            <a:r>
              <a:rPr lang="en-US" sz="2400" b="0" dirty="0"/>
              <a:t> or </a:t>
            </a:r>
            <a:r>
              <a:rPr lang="en-US" sz="2400" b="0" i="1" dirty="0"/>
              <a:t>interesting</a:t>
            </a:r>
          </a:p>
          <a:p>
            <a:endParaRPr lang="en-US" sz="2400" b="0" dirty="0"/>
          </a:p>
          <a:p>
            <a:r>
              <a:rPr lang="en-US" sz="2400" b="0" i="1" dirty="0"/>
              <a:t>--People that have babies tend to be females</a:t>
            </a:r>
          </a:p>
          <a:p>
            <a:endParaRPr lang="en-US" sz="2400" b="0" i="1" dirty="0"/>
          </a:p>
          <a:p>
            <a:r>
              <a:rPr lang="en-US" sz="2400" b="0" i="1" dirty="0"/>
              <a:t>--Most people have a vowel in their name</a:t>
            </a:r>
          </a:p>
          <a:p>
            <a:endParaRPr lang="en-US" sz="2400" b="0" i="1" dirty="0"/>
          </a:p>
          <a:p>
            <a:r>
              <a:rPr lang="en-US" sz="2400" b="0" i="1" dirty="0"/>
              <a:t>--People that are older than 15 years old, are older than 10 years old</a:t>
            </a:r>
          </a:p>
          <a:p>
            <a:endParaRPr lang="en-US" sz="1800" b="0" dirty="0"/>
          </a:p>
          <a:p>
            <a:endParaRPr lang="en-US" sz="1800" b="0" dirty="0"/>
          </a:p>
          <a:p>
            <a:endParaRPr lang="en-US" sz="18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0" y="228600"/>
            <a:ext cx="7000875" cy="533400"/>
          </a:xfrm>
        </p:spPr>
        <p:txBody>
          <a:bodyPr>
            <a:noAutofit/>
          </a:bodyPr>
          <a:lstStyle/>
          <a:p>
            <a:r>
              <a:rPr lang="en-US" sz="4000" dirty="0"/>
              <a:t>Very useful and interesting book</a:t>
            </a:r>
          </a:p>
        </p:txBody>
      </p:sp>
      <p:pic>
        <p:nvPicPr>
          <p:cNvPr id="25603" name="Picture 2" descr="http://www.motherjones.com/files/images/the-signal-and-the-noise-250x300.gif"/>
          <p:cNvPicPr>
            <a:picLocks noChangeAspect="1" noChangeArrowheads="1"/>
          </p:cNvPicPr>
          <p:nvPr/>
        </p:nvPicPr>
        <p:blipFill>
          <a:blip r:embed="rId3" cstate="print"/>
          <a:srcRect/>
          <a:stretch>
            <a:fillRect/>
          </a:stretch>
        </p:blipFill>
        <p:spPr bwMode="auto">
          <a:xfrm>
            <a:off x="6762750" y="152400"/>
            <a:ext cx="2381250" cy="2857500"/>
          </a:xfrm>
          <a:prstGeom prst="rect">
            <a:avLst/>
          </a:prstGeom>
          <a:noFill/>
          <a:ln w="9525">
            <a:noFill/>
            <a:miter lim="800000"/>
            <a:headEnd/>
            <a:tailEnd/>
          </a:ln>
        </p:spPr>
      </p:pic>
      <p:pic>
        <p:nvPicPr>
          <p:cNvPr id="25604" name="Picture 4" descr="Nate Silver, New York Times blogger and statistician"/>
          <p:cNvPicPr>
            <a:picLocks noChangeAspect="1" noChangeArrowheads="1"/>
          </p:cNvPicPr>
          <p:nvPr/>
        </p:nvPicPr>
        <p:blipFill>
          <a:blip r:embed="rId4" cstate="print"/>
          <a:srcRect/>
          <a:stretch>
            <a:fillRect/>
          </a:stretch>
        </p:blipFill>
        <p:spPr bwMode="auto">
          <a:xfrm>
            <a:off x="152400" y="4114800"/>
            <a:ext cx="4381500" cy="2628900"/>
          </a:xfrm>
          <a:prstGeom prst="rect">
            <a:avLst/>
          </a:prstGeom>
          <a:noFill/>
          <a:ln w="9525">
            <a:noFill/>
            <a:miter lim="800000"/>
            <a:headEnd/>
            <a:tailEnd/>
          </a:ln>
        </p:spPr>
      </p:pic>
      <p:sp>
        <p:nvSpPr>
          <p:cNvPr id="25605" name="Rectangle 11"/>
          <p:cNvSpPr>
            <a:spLocks noChangeArrowheads="1"/>
          </p:cNvSpPr>
          <p:nvPr/>
        </p:nvSpPr>
        <p:spPr bwMode="auto">
          <a:xfrm>
            <a:off x="4673378" y="4373880"/>
            <a:ext cx="4318221" cy="2031325"/>
          </a:xfrm>
          <a:prstGeom prst="rect">
            <a:avLst/>
          </a:prstGeom>
          <a:noFill/>
          <a:ln w="9525">
            <a:noFill/>
            <a:miter lim="800000"/>
            <a:headEnd/>
            <a:tailEnd/>
          </a:ln>
        </p:spPr>
        <p:txBody>
          <a:bodyPr wrap="square">
            <a:spAutoFit/>
          </a:bodyPr>
          <a:lstStyle/>
          <a:p>
            <a:r>
              <a:rPr lang="en-US" b="0" dirty="0"/>
              <a:t>On election day 2012, he predicted Obama had a 90.9% chance of winning a majority in the electoral votes and by crunching polling data he successfully predicted the correct result in 50 out of 50 states.</a:t>
            </a:r>
          </a:p>
          <a:p>
            <a:r>
              <a:rPr lang="en-US" dirty="0"/>
              <a:t>Before election day 2016, he was the only person giving Trump a significant chance..</a:t>
            </a:r>
            <a:endParaRPr lang="en-US" b="0" dirty="0"/>
          </a:p>
        </p:txBody>
      </p:sp>
      <p:sp>
        <p:nvSpPr>
          <p:cNvPr id="25606" name="Rectangle 12"/>
          <p:cNvSpPr>
            <a:spLocks noChangeArrowheads="1"/>
          </p:cNvSpPr>
          <p:nvPr/>
        </p:nvSpPr>
        <p:spPr bwMode="auto">
          <a:xfrm>
            <a:off x="6934200" y="3200400"/>
            <a:ext cx="2057400" cy="1077218"/>
          </a:xfrm>
          <a:prstGeom prst="rect">
            <a:avLst/>
          </a:prstGeom>
          <a:noFill/>
          <a:ln w="9525">
            <a:noFill/>
            <a:miter lim="800000"/>
            <a:headEnd/>
            <a:tailEnd/>
          </a:ln>
        </p:spPr>
        <p:txBody>
          <a:bodyPr>
            <a:spAutoFit/>
          </a:bodyPr>
          <a:lstStyle/>
          <a:p>
            <a:r>
              <a:rPr lang="en-US" sz="1600" b="0" dirty="0"/>
              <a:t>The Signal and the Noise: The Art and Science of Prediction. Nate Silver</a:t>
            </a:r>
          </a:p>
        </p:txBody>
      </p:sp>
      <p:sp>
        <p:nvSpPr>
          <p:cNvPr id="7" name="Rectangle 6"/>
          <p:cNvSpPr/>
          <p:nvPr/>
        </p:nvSpPr>
        <p:spPr>
          <a:xfrm>
            <a:off x="216161" y="3682484"/>
            <a:ext cx="4082528" cy="369332"/>
          </a:xfrm>
          <a:prstGeom prst="rect">
            <a:avLst/>
          </a:prstGeom>
        </p:spPr>
        <p:txBody>
          <a:bodyPr wrap="none">
            <a:spAutoFit/>
          </a:bodyPr>
          <a:lstStyle/>
          <a:p>
            <a:pPr fontAlgn="base"/>
            <a:r>
              <a:rPr lang="en-US" dirty="0"/>
              <a:t>However, purchasing it is not compulsory.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41297" y="0"/>
            <a:ext cx="8229600" cy="1143000"/>
          </a:xfrm>
        </p:spPr>
        <p:txBody>
          <a:bodyPr/>
          <a:lstStyle/>
          <a:p>
            <a:r>
              <a:rPr lang="en-US" dirty="0"/>
              <a:t>Challenges of Data Mining</a:t>
            </a:r>
          </a:p>
        </p:txBody>
      </p:sp>
      <p:sp>
        <p:nvSpPr>
          <p:cNvPr id="57347" name="Rectangle 3"/>
          <p:cNvSpPr>
            <a:spLocks noGrp="1" noChangeArrowheads="1"/>
          </p:cNvSpPr>
          <p:nvPr>
            <p:ph type="body" idx="1"/>
          </p:nvPr>
        </p:nvSpPr>
        <p:spPr>
          <a:xfrm>
            <a:off x="381000" y="1219199"/>
            <a:ext cx="8572500" cy="5438775"/>
          </a:xfrm>
        </p:spPr>
        <p:txBody>
          <a:bodyPr/>
          <a:lstStyle/>
          <a:p>
            <a:pPr marL="342900" indent="-342900"/>
            <a:r>
              <a:rPr lang="en-US" dirty="0"/>
              <a:t>Scalability</a:t>
            </a:r>
          </a:p>
          <a:p>
            <a:pPr marL="342900" indent="-342900"/>
            <a:r>
              <a:rPr lang="en-US" dirty="0"/>
              <a:t>Dimensionality</a:t>
            </a:r>
          </a:p>
          <a:p>
            <a:pPr marL="342900" indent="-342900"/>
            <a:r>
              <a:rPr lang="en-US" dirty="0"/>
              <a:t>Cardinality</a:t>
            </a:r>
          </a:p>
          <a:p>
            <a:pPr marL="342900" indent="-342900"/>
            <a:r>
              <a:rPr lang="en-US" dirty="0"/>
              <a:t>Complex and Heterogeneous Data</a:t>
            </a:r>
          </a:p>
          <a:p>
            <a:pPr marL="342900" indent="-342900"/>
            <a:r>
              <a:rPr lang="en-US" dirty="0"/>
              <a:t>Data Quality</a:t>
            </a:r>
          </a:p>
          <a:p>
            <a:pPr marL="342900" indent="-342900"/>
            <a:r>
              <a:rPr lang="en-US" dirty="0"/>
              <a:t>Data Ownership and Distribution</a:t>
            </a:r>
          </a:p>
          <a:p>
            <a:pPr marL="342900" indent="-342900"/>
            <a:r>
              <a:rPr lang="en-US" dirty="0"/>
              <a:t>Privacy Preservation</a:t>
            </a:r>
          </a:p>
          <a:p>
            <a:pPr marL="342900" indent="-342900"/>
            <a:r>
              <a:rPr lang="en-US" dirty="0"/>
              <a:t>Streaming Data</a:t>
            </a:r>
          </a:p>
          <a:p>
            <a:pPr marL="342900" indent="-342900"/>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we are going to study </a:t>
            </a:r>
            <a:r>
              <a:rPr lang="en-US" i="1" dirty="0"/>
              <a:t>data mining</a:t>
            </a:r>
            <a:r>
              <a:rPr lang="en-US" dirty="0"/>
              <a:t>, we need to spend a little time taking about </a:t>
            </a:r>
            <a:r>
              <a:rPr lang="en-US" i="1" dirty="0"/>
              <a:t>data.</a:t>
            </a:r>
          </a:p>
          <a:p>
            <a:r>
              <a:rPr lang="en-US" dirty="0"/>
              <a:t>This is a little boring, but necessary. </a:t>
            </a:r>
          </a:p>
        </p:txBody>
      </p:sp>
    </p:spTree>
    <p:extLst>
      <p:ext uri="{BB962C8B-B14F-4D97-AF65-F5344CB8AC3E}">
        <p14:creationId xmlns:p14="http://schemas.microsoft.com/office/powerpoint/2010/main" val="376409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a:xfrm>
            <a:off x="381000" y="152400"/>
            <a:ext cx="8280400" cy="533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Data?</a:t>
            </a:r>
          </a:p>
        </p:txBody>
      </p:sp>
      <p:sp>
        <p:nvSpPr>
          <p:cNvPr id="5" name="Rectangle 9"/>
          <p:cNvSpPr txBox="1">
            <a:spLocks noChangeArrowheads="1"/>
          </p:cNvSpPr>
          <p:nvPr/>
        </p:nvSpPr>
        <p:spPr>
          <a:xfrm>
            <a:off x="139699" y="704850"/>
            <a:ext cx="4213225" cy="615315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effectLst/>
                <a:uLnTx/>
                <a:uFillTx/>
                <a:latin typeface="+mn-lt"/>
                <a:ea typeface="+mn-ea"/>
                <a:cs typeface="+mn-cs"/>
              </a:rPr>
              <a:t>A </a:t>
            </a:r>
            <a:r>
              <a:rPr lang="en-US" sz="2000" dirty="0"/>
              <a:t>c</a:t>
            </a:r>
            <a:r>
              <a:rPr kumimoji="0" lang="en-US" sz="2000" b="0" i="0" u="none" strike="noStrike" kern="1200" cap="none" spc="0" normalizeH="0" baseline="0" noProof="0" dirty="0" err="1">
                <a:ln>
                  <a:noFill/>
                </a:ln>
                <a:effectLst/>
                <a:uLnTx/>
                <a:uFillTx/>
                <a:latin typeface="+mn-lt"/>
                <a:ea typeface="+mn-ea"/>
                <a:cs typeface="+mn-cs"/>
              </a:rPr>
              <a:t>ollection</a:t>
            </a:r>
            <a:r>
              <a:rPr kumimoji="0" lang="en-US" sz="2000" b="0" i="0" u="none" strike="noStrike" kern="1200" cap="none" spc="0" normalizeH="0" baseline="0" noProof="0" dirty="0">
                <a:ln>
                  <a:noFill/>
                </a:ln>
                <a:effectLst/>
                <a:uLnTx/>
                <a:uFillTx/>
                <a:latin typeface="+mn-lt"/>
                <a:ea typeface="+mn-ea"/>
                <a:cs typeface="+mn-cs"/>
              </a:rPr>
              <a:t> of objects and their attributes</a:t>
            </a:r>
          </a:p>
          <a:p>
            <a:pPr marL="1828800" marR="0" lvl="4"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effectLst/>
                <a:uLnTx/>
                <a:uFillTx/>
                <a:latin typeface="+mn-lt"/>
                <a:ea typeface="+mn-ea"/>
                <a:cs typeface="+mn-cs"/>
              </a:rPr>
              <a:t>An </a:t>
            </a:r>
            <a:r>
              <a:rPr kumimoji="0" lang="en-US" sz="2000" b="0" i="1" u="none" strike="noStrike" kern="1200" cap="none" spc="0" normalizeH="0" baseline="0" noProof="0" dirty="0">
                <a:ln>
                  <a:noFill/>
                </a:ln>
                <a:effectLst/>
                <a:uLnTx/>
                <a:uFillTx/>
                <a:latin typeface="+mn-lt"/>
                <a:ea typeface="+mn-ea"/>
                <a:cs typeface="+mn-cs"/>
              </a:rPr>
              <a:t>attribute</a:t>
            </a:r>
            <a:r>
              <a:rPr kumimoji="0" lang="en-US" sz="2000" b="0" i="0" u="none" strike="noStrike" kern="1200" cap="none" spc="0" normalizeH="0" baseline="0" noProof="0" dirty="0">
                <a:ln>
                  <a:noFill/>
                </a:ln>
                <a:effectLst/>
                <a:uLnTx/>
                <a:uFillTx/>
                <a:latin typeface="+mn-lt"/>
                <a:ea typeface="+mn-ea"/>
                <a:cs typeface="+mn-cs"/>
              </a:rPr>
              <a:t> is a property or characteristic of an object</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effectLst/>
                <a:uLnTx/>
                <a:uFillTx/>
                <a:latin typeface="+mn-lt"/>
                <a:ea typeface="+mn-ea"/>
                <a:cs typeface="+mn-cs"/>
              </a:rPr>
              <a:t>Examples: eye color of a person, their GPA, their temperature, etc.</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effectLst/>
                <a:uLnTx/>
                <a:uFillTx/>
                <a:latin typeface="+mn-lt"/>
                <a:ea typeface="+mn-ea"/>
                <a:cs typeface="+mn-cs"/>
              </a:rPr>
              <a:t>Attribute is also known as </a:t>
            </a:r>
            <a:r>
              <a:rPr kumimoji="0" lang="en-US" sz="1800" b="0" i="0" u="none" strike="noStrike" kern="1200" cap="none" spc="0" normalizeH="0" baseline="0" noProof="0" dirty="0">
                <a:ln>
                  <a:noFill/>
                </a:ln>
                <a:solidFill>
                  <a:srgbClr val="0000FF"/>
                </a:solidFill>
                <a:effectLst/>
                <a:uLnTx/>
                <a:uFillTx/>
                <a:latin typeface="+mn-lt"/>
                <a:ea typeface="+mn-ea"/>
                <a:cs typeface="+mn-cs"/>
              </a:rPr>
              <a:t>variable</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rgbClr val="00B0F0"/>
                </a:solidFill>
                <a:effectLst/>
                <a:uLnTx/>
                <a:uFillTx/>
                <a:latin typeface="+mn-lt"/>
                <a:ea typeface="+mn-ea"/>
                <a:cs typeface="+mn-cs"/>
              </a:rPr>
              <a:t>field</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rgbClr val="C00000"/>
                </a:solidFill>
                <a:effectLst/>
                <a:uLnTx/>
                <a:uFillTx/>
                <a:latin typeface="+mn-lt"/>
                <a:ea typeface="+mn-ea"/>
                <a:cs typeface="+mn-cs"/>
              </a:rPr>
              <a:t>characteristic</a:t>
            </a:r>
            <a:r>
              <a:rPr kumimoji="0" lang="en-US" sz="1800" b="0" i="0" u="none" strike="noStrike" kern="1200" cap="none" spc="0" normalizeH="0" baseline="0" noProof="0" dirty="0">
                <a:ln>
                  <a:noFill/>
                </a:ln>
                <a:effectLst/>
                <a:uLnTx/>
                <a:uFillTx/>
                <a:latin typeface="+mn-lt"/>
                <a:ea typeface="+mn-ea"/>
                <a:cs typeface="+mn-cs"/>
              </a:rPr>
              <a:t>, or </a:t>
            </a:r>
            <a:r>
              <a:rPr kumimoji="0" lang="en-US" sz="1800" b="0" i="0" u="none" strike="noStrike" kern="1200" cap="none" spc="0" normalizeH="0" baseline="0" noProof="0" dirty="0">
                <a:ln>
                  <a:noFill/>
                </a:ln>
                <a:solidFill>
                  <a:srgbClr val="00B050"/>
                </a:solidFill>
                <a:effectLst/>
                <a:uLnTx/>
                <a:uFillTx/>
                <a:latin typeface="+mn-lt"/>
                <a:ea typeface="+mn-ea"/>
                <a:cs typeface="+mn-cs"/>
              </a:rPr>
              <a:t>feature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effectLst/>
                <a:uLnTx/>
                <a:uFillTx/>
                <a:latin typeface="+mn-lt"/>
                <a:ea typeface="+mn-ea"/>
                <a:cs typeface="+mn-cs"/>
              </a:rPr>
              <a:t>A collection of attributes describe an object</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effectLst/>
                <a:uLnTx/>
                <a:uFillTx/>
                <a:latin typeface="+mn-lt"/>
                <a:ea typeface="+mn-ea"/>
                <a:cs typeface="+mn-cs"/>
              </a:rPr>
              <a:t>Object is also known as </a:t>
            </a:r>
            <a:r>
              <a:rPr kumimoji="0" lang="en-US" sz="1800" b="0" i="0" u="none" strike="noStrike" kern="1200" cap="none" spc="0" normalizeH="0" baseline="0" noProof="0" dirty="0">
                <a:ln>
                  <a:noFill/>
                </a:ln>
                <a:solidFill>
                  <a:schemeClr val="accent6">
                    <a:lumMod val="75000"/>
                  </a:schemeClr>
                </a:solidFill>
                <a:effectLst/>
                <a:uLnTx/>
                <a:uFillTx/>
                <a:latin typeface="+mn-lt"/>
                <a:ea typeface="+mn-ea"/>
                <a:cs typeface="+mn-cs"/>
              </a:rPr>
              <a:t>record</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chemeClr val="accent4">
                    <a:lumMod val="75000"/>
                  </a:schemeClr>
                </a:solidFill>
                <a:effectLst/>
                <a:uLnTx/>
                <a:uFillTx/>
                <a:latin typeface="+mn-lt"/>
                <a:ea typeface="+mn-ea"/>
                <a:cs typeface="+mn-cs"/>
              </a:rPr>
              <a:t>point</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chemeClr val="bg2">
                    <a:lumMod val="50000"/>
                  </a:schemeClr>
                </a:solidFill>
                <a:effectLst/>
                <a:uLnTx/>
                <a:uFillTx/>
                <a:latin typeface="+mn-lt"/>
                <a:ea typeface="+mn-ea"/>
                <a:cs typeface="+mn-cs"/>
              </a:rPr>
              <a:t>case</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rgbClr val="C00000"/>
                </a:solidFill>
                <a:effectLst/>
                <a:uLnTx/>
                <a:uFillTx/>
                <a:latin typeface="+mn-lt"/>
                <a:ea typeface="+mn-ea"/>
                <a:cs typeface="+mn-cs"/>
              </a:rPr>
              <a:t>sample</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chemeClr val="tx2">
                    <a:lumMod val="60000"/>
                    <a:lumOff val="40000"/>
                  </a:schemeClr>
                </a:solidFill>
                <a:effectLst/>
                <a:uLnTx/>
                <a:uFillTx/>
                <a:latin typeface="+mn-lt"/>
                <a:ea typeface="+mn-ea"/>
                <a:cs typeface="+mn-cs"/>
              </a:rPr>
              <a:t>entity</a:t>
            </a:r>
            <a:r>
              <a:rPr kumimoji="0" lang="en-US" sz="1800" b="0" i="0" u="none" strike="noStrike" kern="1200" cap="none" spc="0" normalizeH="0" baseline="0" noProof="0" dirty="0">
                <a:ln>
                  <a:noFill/>
                </a:ln>
                <a:effectLst/>
                <a:uLnTx/>
                <a:uFillTx/>
                <a:latin typeface="+mn-lt"/>
                <a:ea typeface="+mn-ea"/>
                <a:cs typeface="+mn-cs"/>
              </a:rPr>
              <a:t>, </a:t>
            </a:r>
            <a:r>
              <a:rPr kumimoji="0" lang="en-US" sz="1800" b="0" i="0" u="none" strike="noStrike" kern="1200" cap="none" spc="0" normalizeH="0" baseline="0" noProof="0" dirty="0">
                <a:ln>
                  <a:noFill/>
                </a:ln>
                <a:solidFill>
                  <a:srgbClr val="0000FF"/>
                </a:solidFill>
                <a:effectLst/>
                <a:uLnTx/>
                <a:uFillTx/>
                <a:latin typeface="+mn-lt"/>
                <a:ea typeface="+mn-ea"/>
                <a:cs typeface="+mn-cs"/>
              </a:rPr>
              <a:t>exemplar</a:t>
            </a:r>
            <a:r>
              <a:rPr kumimoji="0" lang="en-US" sz="1800" b="0" i="0" u="none" strike="noStrike" kern="1200" cap="none" spc="0" normalizeH="0" baseline="0" noProof="0" dirty="0">
                <a:ln>
                  <a:noFill/>
                </a:ln>
                <a:effectLst/>
                <a:uLnTx/>
                <a:uFillTx/>
                <a:latin typeface="+mn-lt"/>
                <a:ea typeface="+mn-ea"/>
                <a:cs typeface="+mn-cs"/>
              </a:rPr>
              <a:t> or </a:t>
            </a:r>
            <a:r>
              <a:rPr kumimoji="0" lang="en-US" sz="1800" b="0" i="0" u="none" strike="noStrike" kern="1200" cap="none" spc="0" normalizeH="0" baseline="0" noProof="0" dirty="0">
                <a:ln>
                  <a:noFill/>
                </a:ln>
                <a:solidFill>
                  <a:srgbClr val="7030A0"/>
                </a:solidFill>
                <a:effectLst/>
                <a:uLnTx/>
                <a:uFillTx/>
                <a:latin typeface="+mn-lt"/>
                <a:ea typeface="+mn-ea"/>
                <a:cs typeface="+mn-cs"/>
              </a:rPr>
              <a:t>instance</a:t>
            </a:r>
          </a:p>
          <a:p>
            <a:pPr>
              <a:spcBef>
                <a:spcPct val="20000"/>
              </a:spcBef>
              <a:buFont typeface="Arial" pitchFamily="34" charset="0"/>
              <a:buNone/>
              <a:defRPr/>
            </a:pPr>
            <a:endParaRPr lang="en-US" dirty="0"/>
          </a:p>
          <a:p>
            <a:pPr>
              <a:spcBef>
                <a:spcPct val="20000"/>
              </a:spcBef>
              <a:buFont typeface="Arial" pitchFamily="34" charset="0"/>
              <a:buNone/>
              <a:defRPr/>
            </a:pPr>
            <a:endParaRPr lang="en-US" dirty="0"/>
          </a:p>
          <a:p>
            <a:pPr>
              <a:spcBef>
                <a:spcPct val="20000"/>
              </a:spcBef>
              <a:buFont typeface="Arial" pitchFamily="34" charset="0"/>
              <a:buNone/>
              <a:defRPr/>
            </a:pPr>
            <a:r>
              <a:rPr lang="en-US" dirty="0"/>
              <a:t>Objects could be a customer, a patient, a car, a country, a novel, a drug, a movie etc</a:t>
            </a:r>
            <a:endParaRPr kumimoji="0" lang="en-US" b="0" i="0" u="none" strike="noStrike" kern="1200" cap="none" spc="0" normalizeH="0" baseline="0" noProof="0" dirty="0">
              <a:ln>
                <a:noFill/>
              </a:ln>
              <a:effectLst/>
              <a:uLnTx/>
              <a:uFillTx/>
              <a:latin typeface="+mn-lt"/>
              <a:ea typeface="+mn-ea"/>
              <a:cs typeface="+mn-cs"/>
            </a:endParaRPr>
          </a:p>
          <a:p>
            <a:pPr marL="1828800" marR="0" lvl="4"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7" name="Object 10"/>
          <p:cNvGraphicFramePr>
            <a:graphicFrameLocks noChangeAspect="1"/>
          </p:cNvGraphicFramePr>
          <p:nvPr/>
        </p:nvGraphicFramePr>
        <p:xfrm>
          <a:off x="5638800" y="2187575"/>
          <a:ext cx="3513138" cy="3756025"/>
        </p:xfrm>
        <a:graphic>
          <a:graphicData uri="http://schemas.openxmlformats.org/presentationml/2006/ole">
            <mc:AlternateContent xmlns:mc="http://schemas.openxmlformats.org/markup-compatibility/2006">
              <mc:Choice xmlns:v="urn:schemas-microsoft-com:vml" Requires="v">
                <p:oleObj spid="_x0000_s2064" name="Document" r:id="rId3" imgW="5405628" imgH="5779008" progId="Word.Document.8">
                  <p:embed/>
                </p:oleObj>
              </mc:Choice>
              <mc:Fallback>
                <p:oleObj name="Document" r:id="rId3" imgW="5405628" imgH="5779008"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187575"/>
                        <a:ext cx="3513138"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AutoShape 12"/>
          <p:cNvSpPr>
            <a:spLocks/>
          </p:cNvSpPr>
          <p:nvPr/>
        </p:nvSpPr>
        <p:spPr bwMode="auto">
          <a:xfrm rot="5400000">
            <a:off x="7310196" y="564908"/>
            <a:ext cx="381000" cy="2756384"/>
          </a:xfrm>
          <a:prstGeom prst="leftBrace">
            <a:avLst>
              <a:gd name="adj1" fmla="val 68333"/>
              <a:gd name="adj2" fmla="val 50000"/>
            </a:avLst>
          </a:prstGeom>
          <a:noFill/>
          <a:ln w="12700">
            <a:solidFill>
              <a:schemeClr val="tx1"/>
            </a:solidFill>
            <a:round/>
            <a:headEnd/>
            <a:tailEnd/>
          </a:ln>
          <a:effectLst/>
        </p:spPr>
        <p:txBody>
          <a:bodyPr wrap="none" anchor="ctr"/>
          <a:lstStyle/>
          <a:p>
            <a:endParaRPr lang="en-US"/>
          </a:p>
        </p:txBody>
      </p:sp>
      <p:sp>
        <p:nvSpPr>
          <p:cNvPr id="9" name="Text Box 14"/>
          <p:cNvSpPr txBox="1">
            <a:spLocks noChangeArrowheads="1"/>
          </p:cNvSpPr>
          <p:nvPr/>
        </p:nvSpPr>
        <p:spPr bwMode="auto">
          <a:xfrm>
            <a:off x="6477000" y="1219200"/>
            <a:ext cx="1447800" cy="396875"/>
          </a:xfrm>
          <a:prstGeom prst="rect">
            <a:avLst/>
          </a:prstGeom>
          <a:noFill/>
          <a:ln w="12700">
            <a:noFill/>
            <a:miter lim="800000"/>
            <a:headEnd/>
            <a:tailEnd/>
          </a:ln>
          <a:effectLst/>
        </p:spPr>
        <p:txBody>
          <a:bodyPr>
            <a:spAutoFit/>
          </a:bodyPr>
          <a:lstStyle/>
          <a:p>
            <a:pPr>
              <a:spcBef>
                <a:spcPct val="50000"/>
              </a:spcBef>
            </a:pPr>
            <a:r>
              <a:rPr lang="en-US" sz="2000">
                <a:solidFill>
                  <a:srgbClr val="FF0000"/>
                </a:solidFill>
              </a:rPr>
              <a:t>Attributes</a:t>
            </a:r>
          </a:p>
        </p:txBody>
      </p:sp>
      <p:sp>
        <p:nvSpPr>
          <p:cNvPr id="10" name="AutoShape 15"/>
          <p:cNvSpPr>
            <a:spLocks/>
          </p:cNvSpPr>
          <p:nvPr/>
        </p:nvSpPr>
        <p:spPr bwMode="auto">
          <a:xfrm>
            <a:off x="5257800" y="2667000"/>
            <a:ext cx="381000" cy="3124200"/>
          </a:xfrm>
          <a:prstGeom prst="leftBrace">
            <a:avLst>
              <a:gd name="adj1" fmla="val 68333"/>
              <a:gd name="adj2" fmla="val 50000"/>
            </a:avLst>
          </a:prstGeom>
          <a:noFill/>
          <a:ln w="12700">
            <a:solidFill>
              <a:schemeClr val="tx1"/>
            </a:solidFill>
            <a:round/>
            <a:headEnd/>
            <a:tailEnd/>
          </a:ln>
          <a:effectLst/>
        </p:spPr>
        <p:txBody>
          <a:bodyPr wrap="none" anchor="ctr"/>
          <a:lstStyle/>
          <a:p>
            <a:endParaRPr lang="en-US"/>
          </a:p>
        </p:txBody>
      </p:sp>
      <p:sp>
        <p:nvSpPr>
          <p:cNvPr id="11" name="Text Box 17"/>
          <p:cNvSpPr txBox="1">
            <a:spLocks noChangeArrowheads="1"/>
          </p:cNvSpPr>
          <p:nvPr/>
        </p:nvSpPr>
        <p:spPr bwMode="auto">
          <a:xfrm>
            <a:off x="4191000" y="4038600"/>
            <a:ext cx="1143000" cy="396875"/>
          </a:xfrm>
          <a:prstGeom prst="rect">
            <a:avLst/>
          </a:prstGeom>
          <a:noFill/>
          <a:ln w="12700">
            <a:noFill/>
            <a:miter lim="800000"/>
            <a:headEnd/>
            <a:tailEnd/>
          </a:ln>
          <a:effectLst/>
        </p:spPr>
        <p:txBody>
          <a:bodyPr>
            <a:spAutoFit/>
          </a:bodyPr>
          <a:lstStyle/>
          <a:p>
            <a:pPr>
              <a:spcBef>
                <a:spcPct val="50000"/>
              </a:spcBef>
            </a:pPr>
            <a:r>
              <a:rPr lang="en-US" sz="2000">
                <a:solidFill>
                  <a:srgbClr val="FF0000"/>
                </a:solidFill>
              </a:rPr>
              <a:t>Objects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a:xfrm>
            <a:off x="177800" y="1143000"/>
            <a:ext cx="4083050" cy="5181600"/>
          </a:xfrm>
          <a:prstGeom prst="rect">
            <a:avLst/>
          </a:prstGeom>
        </p:spPr>
        <p:txBody>
          <a:bodyPr vert="horz" lIns="91440" tIns="45720" rIns="91440" bIns="45720" rtlCol="0">
            <a:normAutofit/>
          </a:bodyPr>
          <a:lstStyle/>
          <a:p>
            <a:pPr lvl="0">
              <a:spcBef>
                <a:spcPct val="20000"/>
              </a:spcBef>
            </a:pPr>
            <a:r>
              <a:rPr kumimoji="0" lang="en-US" sz="2000" b="0" i="0" u="none" strike="noStrike" kern="1200" cap="none" spc="0" normalizeH="0" baseline="0" noProof="0" dirty="0">
                <a:ln>
                  <a:noFill/>
                </a:ln>
                <a:effectLst/>
                <a:uLnTx/>
                <a:uFillTx/>
                <a:latin typeface="+mn-lt"/>
                <a:ea typeface="+mn-ea"/>
                <a:cs typeface="+mn-cs"/>
              </a:rPr>
              <a:t>The number</a:t>
            </a:r>
            <a:r>
              <a:rPr kumimoji="0" lang="en-US" sz="2000" b="0" i="0" u="none" strike="noStrike" kern="1200" cap="none" spc="0" normalizeH="0" noProof="0" dirty="0">
                <a:ln>
                  <a:noFill/>
                </a:ln>
                <a:effectLst/>
                <a:uLnTx/>
                <a:uFillTx/>
                <a:latin typeface="+mn-lt"/>
                <a:ea typeface="+mn-ea"/>
                <a:cs typeface="+mn-cs"/>
              </a:rPr>
              <a:t> of attributes is the </a:t>
            </a:r>
            <a:r>
              <a:rPr lang="en-US" sz="2000" i="1" dirty="0"/>
              <a:t>dimensionality</a:t>
            </a:r>
            <a:r>
              <a:rPr lang="en-US" sz="2000" dirty="0"/>
              <a:t>  of a dataset. </a:t>
            </a:r>
          </a:p>
          <a:p>
            <a:pPr lvl="0">
              <a:spcBef>
                <a:spcPct val="20000"/>
              </a:spcBef>
            </a:pPr>
            <a:endParaRPr lang="en-US" sz="2000" dirty="0"/>
          </a:p>
          <a:p>
            <a:pPr lvl="0">
              <a:spcBef>
                <a:spcPct val="20000"/>
              </a:spcBef>
            </a:pPr>
            <a:endParaRPr lang="en-US" sz="2000" dirty="0"/>
          </a:p>
          <a:p>
            <a:pPr>
              <a:spcBef>
                <a:spcPct val="20000"/>
              </a:spcBef>
            </a:pPr>
            <a:r>
              <a:rPr lang="en-US" sz="2000" dirty="0"/>
              <a:t>The number of objects is the </a:t>
            </a:r>
            <a:r>
              <a:rPr lang="en-US" sz="2000" i="1" dirty="0"/>
              <a:t>numerosity</a:t>
            </a:r>
            <a:r>
              <a:rPr lang="en-US" sz="2000" dirty="0"/>
              <a:t> (or just </a:t>
            </a:r>
            <a:r>
              <a:rPr lang="en-US" sz="2000" i="1" dirty="0"/>
              <a:t>size</a:t>
            </a:r>
            <a:r>
              <a:rPr lang="en-US" sz="2000" dirty="0"/>
              <a:t>) of a dataset.</a:t>
            </a:r>
          </a:p>
          <a:p>
            <a:pPr>
              <a:spcBef>
                <a:spcPct val="20000"/>
              </a:spcBef>
            </a:pPr>
            <a:endParaRPr lang="en-US" sz="2000" dirty="0"/>
          </a:p>
          <a:p>
            <a:pPr>
              <a:spcBef>
                <a:spcPct val="20000"/>
              </a:spcBef>
            </a:pPr>
            <a:r>
              <a:rPr lang="en-US" sz="2000" dirty="0"/>
              <a:t>Some of the algorithms we want to use, may scale badly in the dimensionality, or scale badly in the numerosity (or both).</a:t>
            </a:r>
          </a:p>
          <a:p>
            <a:pPr>
              <a:spcBef>
                <a:spcPct val="20000"/>
              </a:spcBef>
            </a:pPr>
            <a:endParaRPr lang="en-US" sz="2000" dirty="0"/>
          </a:p>
          <a:p>
            <a:pPr>
              <a:spcBef>
                <a:spcPct val="20000"/>
              </a:spcBef>
            </a:pPr>
            <a:r>
              <a:rPr lang="en-US" sz="2000" dirty="0"/>
              <a:t>As we will see, reducing the dimensionality  and/or numerosity of data is a common task in data mining.</a:t>
            </a:r>
          </a:p>
          <a:p>
            <a:pPr lvl="0">
              <a:spcBef>
                <a:spcPct val="20000"/>
              </a:spcBef>
            </a:pPr>
            <a:endParaRPr lang="en-US" sz="2000" dirty="0"/>
          </a:p>
          <a:p>
            <a:pPr lvl="0">
              <a:spcBef>
                <a:spcPct val="20000"/>
              </a:spcBef>
            </a:pPr>
            <a:endParaRPr lang="en-US" sz="2000" dirty="0"/>
          </a:p>
          <a:p>
            <a:pPr lvl="0">
              <a:spcBef>
                <a:spcPct val="20000"/>
              </a:spcBef>
            </a:pPr>
            <a:endParaRPr lang="en-US" sz="2000" dirty="0"/>
          </a:p>
          <a:p>
            <a:pPr lvl="0">
              <a:spcBef>
                <a:spcPct val="20000"/>
              </a:spcBef>
            </a:pPr>
            <a:endParaRPr kumimoji="0" lang="en-US" sz="2000" b="0" i="0" u="none" strike="noStrike" kern="1200" cap="none" spc="0" normalizeH="0" noProof="0" dirty="0">
              <a:ln>
                <a:noFill/>
              </a:ln>
              <a:effectLst/>
              <a:uLnTx/>
              <a:uFillTx/>
              <a:latin typeface="+mn-lt"/>
              <a:ea typeface="+mn-ea"/>
              <a:cs typeface="+mn-cs"/>
            </a:endParaRPr>
          </a:p>
          <a:p>
            <a:pPr lvl="0">
              <a:spcBef>
                <a:spcPct val="20000"/>
              </a:spcBef>
            </a:pPr>
            <a:endParaRPr kumimoji="0" lang="en-US" sz="2000" b="0" i="0" u="none" strike="noStrike" kern="1200" cap="none" spc="0" normalizeH="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6" name="Group 16"/>
          <p:cNvGrpSpPr>
            <a:grpSpLocks/>
          </p:cNvGrpSpPr>
          <p:nvPr/>
        </p:nvGrpSpPr>
        <p:grpSpPr bwMode="auto">
          <a:xfrm>
            <a:off x="5638800" y="1752600"/>
            <a:ext cx="3513138" cy="4191000"/>
            <a:chOff x="3403" y="1104"/>
            <a:chExt cx="2213" cy="2640"/>
          </a:xfrm>
        </p:grpSpPr>
        <p:graphicFrame>
          <p:nvGraphicFramePr>
            <p:cNvPr id="7"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spid="_x0000_s1039" name="Document" r:id="rId3" imgW="5405628" imgH="5779008" progId="Word.Document.8">
                    <p:embed/>
                  </p:oleObj>
                </mc:Choice>
                <mc:Fallback>
                  <p:oleObj name="Document" r:id="rId3" imgW="5405628" imgH="5779008" progId="Word.Documen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AutoShape 12"/>
            <p:cNvSpPr>
              <a:spLocks/>
            </p:cNvSpPr>
            <p:nvPr/>
          </p:nvSpPr>
          <p:spPr bwMode="auto">
            <a:xfrm rot="5400000">
              <a:off x="4444" y="344"/>
              <a:ext cx="240" cy="1759"/>
            </a:xfrm>
            <a:prstGeom prst="leftBrace">
              <a:avLst>
                <a:gd name="adj1" fmla="val 68333"/>
                <a:gd name="adj2" fmla="val 50000"/>
              </a:avLst>
            </a:prstGeom>
            <a:noFill/>
            <a:ln w="12700">
              <a:solidFill>
                <a:schemeClr val="tx1"/>
              </a:solidFill>
              <a:round/>
              <a:headEnd/>
              <a:tailEnd/>
            </a:ln>
            <a:effectLst/>
          </p:spPr>
          <p:txBody>
            <a:bodyPr wrap="none" anchor="ctr"/>
            <a:lstStyle/>
            <a:p>
              <a:endParaRPr lang="en-US"/>
            </a:p>
          </p:txBody>
        </p:sp>
      </p:grpSp>
      <p:sp>
        <p:nvSpPr>
          <p:cNvPr id="9" name="Text Box 14"/>
          <p:cNvSpPr txBox="1">
            <a:spLocks noChangeArrowheads="1"/>
          </p:cNvSpPr>
          <p:nvPr/>
        </p:nvSpPr>
        <p:spPr bwMode="auto">
          <a:xfrm>
            <a:off x="6477000" y="1219200"/>
            <a:ext cx="1447800" cy="396875"/>
          </a:xfrm>
          <a:prstGeom prst="rect">
            <a:avLst/>
          </a:prstGeom>
          <a:noFill/>
          <a:ln w="12700">
            <a:noFill/>
            <a:miter lim="800000"/>
            <a:headEnd/>
            <a:tailEnd/>
          </a:ln>
          <a:effectLst/>
        </p:spPr>
        <p:txBody>
          <a:bodyPr>
            <a:spAutoFit/>
          </a:bodyPr>
          <a:lstStyle/>
          <a:p>
            <a:pPr>
              <a:spcBef>
                <a:spcPct val="50000"/>
              </a:spcBef>
            </a:pPr>
            <a:r>
              <a:rPr lang="en-US" sz="2000">
                <a:solidFill>
                  <a:srgbClr val="FF0000"/>
                </a:solidFill>
              </a:rPr>
              <a:t>Attributes</a:t>
            </a:r>
          </a:p>
        </p:txBody>
      </p:sp>
      <p:sp>
        <p:nvSpPr>
          <p:cNvPr id="10" name="AutoShape 15"/>
          <p:cNvSpPr>
            <a:spLocks/>
          </p:cNvSpPr>
          <p:nvPr/>
        </p:nvSpPr>
        <p:spPr bwMode="auto">
          <a:xfrm>
            <a:off x="5257800" y="2667000"/>
            <a:ext cx="381000" cy="3124200"/>
          </a:xfrm>
          <a:prstGeom prst="leftBrace">
            <a:avLst>
              <a:gd name="adj1" fmla="val 68333"/>
              <a:gd name="adj2" fmla="val 50000"/>
            </a:avLst>
          </a:prstGeom>
          <a:noFill/>
          <a:ln w="12700">
            <a:solidFill>
              <a:schemeClr val="tx1"/>
            </a:solidFill>
            <a:round/>
            <a:headEnd/>
            <a:tailEnd/>
          </a:ln>
          <a:effectLst/>
        </p:spPr>
        <p:txBody>
          <a:bodyPr wrap="none" anchor="ctr"/>
          <a:lstStyle/>
          <a:p>
            <a:endParaRPr lang="en-US"/>
          </a:p>
        </p:txBody>
      </p:sp>
      <p:sp>
        <p:nvSpPr>
          <p:cNvPr id="11" name="Text Box 17"/>
          <p:cNvSpPr txBox="1">
            <a:spLocks noChangeArrowheads="1"/>
          </p:cNvSpPr>
          <p:nvPr/>
        </p:nvSpPr>
        <p:spPr bwMode="auto">
          <a:xfrm>
            <a:off x="4474780" y="3880945"/>
            <a:ext cx="1143000" cy="396875"/>
          </a:xfrm>
          <a:prstGeom prst="rect">
            <a:avLst/>
          </a:prstGeom>
          <a:noFill/>
          <a:ln w="12700">
            <a:noFill/>
            <a:miter lim="800000"/>
            <a:headEnd/>
            <a:tailEnd/>
          </a:ln>
          <a:effectLst/>
        </p:spPr>
        <p:txBody>
          <a:bodyPr>
            <a:spAutoFit/>
          </a:bodyPr>
          <a:lstStyle/>
          <a:p>
            <a:pPr>
              <a:spcBef>
                <a:spcPct val="50000"/>
              </a:spcBef>
            </a:pPr>
            <a:r>
              <a:rPr lang="en-US" sz="2000">
                <a:solidFill>
                  <a:srgbClr val="FF0000"/>
                </a:solidFill>
              </a:rPr>
              <a:t>Objects</a:t>
            </a:r>
          </a:p>
        </p:txBody>
      </p:sp>
      <p:sp>
        <p:nvSpPr>
          <p:cNvPr id="12" name="Rectangle 8"/>
          <p:cNvSpPr txBox="1">
            <a:spLocks noChangeArrowheads="1"/>
          </p:cNvSpPr>
          <p:nvPr/>
        </p:nvSpPr>
        <p:spPr>
          <a:xfrm>
            <a:off x="381000" y="152400"/>
            <a:ext cx="8280400" cy="533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Data Dimensionality and Numerosity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a:xfrm>
            <a:off x="436179" y="0"/>
            <a:ext cx="8229600" cy="1143000"/>
          </a:xfrm>
        </p:spPr>
        <p:txBody>
          <a:bodyPr/>
          <a:lstStyle/>
          <a:p>
            <a:r>
              <a:rPr lang="en-US" dirty="0"/>
              <a:t>Types of Attributes </a:t>
            </a:r>
          </a:p>
        </p:txBody>
      </p:sp>
      <p:sp>
        <p:nvSpPr>
          <p:cNvPr id="651274" name="Rectangle 10"/>
          <p:cNvSpPr>
            <a:spLocks noGrp="1" noChangeArrowheads="1"/>
          </p:cNvSpPr>
          <p:nvPr>
            <p:ph type="body" idx="1"/>
          </p:nvPr>
        </p:nvSpPr>
        <p:spPr>
          <a:xfrm>
            <a:off x="141890" y="1137745"/>
            <a:ext cx="9002110" cy="5720255"/>
          </a:xfrm>
        </p:spPr>
        <p:txBody>
          <a:bodyPr/>
          <a:lstStyle/>
          <a:p>
            <a:r>
              <a:rPr lang="en-US" dirty="0"/>
              <a:t> There are different types of attributes</a:t>
            </a:r>
          </a:p>
          <a:p>
            <a:pPr marL="749300" lvl="1"/>
            <a:r>
              <a:rPr lang="en-US" dirty="0">
                <a:solidFill>
                  <a:srgbClr val="FF0000"/>
                </a:solidFill>
              </a:rPr>
              <a:t>Nominal  </a:t>
            </a:r>
            <a:r>
              <a:rPr lang="en-US" dirty="0">
                <a:solidFill>
                  <a:schemeClr val="bg1">
                    <a:lumMod val="50000"/>
                  </a:schemeClr>
                </a:solidFill>
              </a:rPr>
              <a:t>(includes Boolean)</a:t>
            </a:r>
          </a:p>
          <a:p>
            <a:pPr marL="1257300" lvl="2" indent="-393700"/>
            <a:r>
              <a:rPr lang="en-US" dirty="0"/>
              <a:t>Examples: ID numbers, eye color, zip codes, sex</a:t>
            </a:r>
          </a:p>
          <a:p>
            <a:pPr marL="749300" lvl="1"/>
            <a:r>
              <a:rPr lang="en-US" dirty="0">
                <a:solidFill>
                  <a:srgbClr val="FF0000"/>
                </a:solidFill>
              </a:rPr>
              <a:t>Ordinal</a:t>
            </a:r>
            <a:endParaRPr lang="en-US" dirty="0"/>
          </a:p>
          <a:p>
            <a:pPr marL="1257300" lvl="2" indent="-393700"/>
            <a:r>
              <a:rPr lang="en-US" dirty="0"/>
              <a:t>Examples: rankings (e.g., taste of salsa on a scale from 1-10), grades, height in {tall, medium, short}</a:t>
            </a:r>
          </a:p>
          <a:p>
            <a:pPr marL="749300" lvl="1"/>
            <a:r>
              <a:rPr lang="en-US" dirty="0">
                <a:solidFill>
                  <a:srgbClr val="FF0000"/>
                </a:solidFill>
              </a:rPr>
              <a:t>Interval</a:t>
            </a:r>
            <a:endParaRPr lang="en-US" dirty="0"/>
          </a:p>
          <a:p>
            <a:pPr marL="1257300" lvl="2" indent="-393700"/>
            <a:r>
              <a:rPr lang="en-US" dirty="0"/>
              <a:t>Examples: calendar dates, temperatures in Celsius or Fahrenheit.</a:t>
            </a:r>
          </a:p>
          <a:p>
            <a:pPr marL="749300" lvl="1"/>
            <a:r>
              <a:rPr lang="en-US" dirty="0">
                <a:solidFill>
                  <a:srgbClr val="FF0000"/>
                </a:solidFill>
              </a:rPr>
              <a:t>Ratio</a:t>
            </a:r>
            <a:endParaRPr lang="en-US" dirty="0"/>
          </a:p>
          <a:p>
            <a:pPr marL="1257300" lvl="2" indent="-393700"/>
            <a:r>
              <a:rPr lang="en-US" dirty="0"/>
              <a:t>Examples: temperature in Kelvin, length, time, counts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8" name="Rectangle 4"/>
          <p:cNvSpPr>
            <a:spLocks noGrp="1" noChangeArrowheads="1"/>
          </p:cNvSpPr>
          <p:nvPr>
            <p:ph type="title"/>
          </p:nvPr>
        </p:nvSpPr>
        <p:spPr>
          <a:xfrm>
            <a:off x="457200" y="0"/>
            <a:ext cx="8229600" cy="1143000"/>
          </a:xfrm>
        </p:spPr>
        <p:txBody>
          <a:bodyPr/>
          <a:lstStyle/>
          <a:p>
            <a:r>
              <a:rPr lang="en-US" dirty="0"/>
              <a:t>Properties of Attribute Values </a:t>
            </a:r>
          </a:p>
        </p:txBody>
      </p:sp>
      <p:sp>
        <p:nvSpPr>
          <p:cNvPr id="779269" name="Rectangle 5"/>
          <p:cNvSpPr>
            <a:spLocks noGrp="1" noChangeArrowheads="1"/>
          </p:cNvSpPr>
          <p:nvPr>
            <p:ph type="body" idx="1"/>
          </p:nvPr>
        </p:nvSpPr>
        <p:spPr/>
        <p:txBody>
          <a:bodyPr>
            <a:noAutofit/>
          </a:bodyPr>
          <a:lstStyle/>
          <a:p>
            <a:r>
              <a:rPr lang="en-US" sz="2800" dirty="0"/>
              <a:t>The type of an attribute depends on which of the following properties it possesses:</a:t>
            </a:r>
          </a:p>
          <a:p>
            <a:pPr lvl="1"/>
            <a:r>
              <a:rPr lang="en-US" sz="2400" dirty="0"/>
              <a:t>Distinctness:  		=  </a:t>
            </a:r>
            <a:r>
              <a:rPr lang="en-US" sz="2400" dirty="0">
                <a:sym typeface="Symbol" pitchFamily="18" charset="2"/>
              </a:rPr>
              <a:t>		</a:t>
            </a:r>
            <a:endParaRPr lang="en-US" sz="2400" dirty="0"/>
          </a:p>
          <a:p>
            <a:pPr lvl="1"/>
            <a:r>
              <a:rPr lang="en-US" sz="2400" dirty="0"/>
              <a:t>Order:  		    	&lt;  &gt;  		</a:t>
            </a:r>
          </a:p>
          <a:p>
            <a:pPr lvl="1"/>
            <a:r>
              <a:rPr lang="en-US" sz="2400" dirty="0"/>
              <a:t>Addition:  		+  - 		</a:t>
            </a:r>
          </a:p>
          <a:p>
            <a:pPr lvl="1"/>
            <a:r>
              <a:rPr lang="en-US" sz="2400" dirty="0"/>
              <a:t>Multiplication: 		* /</a:t>
            </a:r>
          </a:p>
          <a:p>
            <a:pPr lvl="4"/>
            <a:endParaRPr lang="en-US" sz="1800" dirty="0"/>
          </a:p>
          <a:p>
            <a:pPr lvl="1"/>
            <a:r>
              <a:rPr lang="en-US" sz="2400" dirty="0">
                <a:solidFill>
                  <a:srgbClr val="FF0000"/>
                </a:solidFill>
              </a:rPr>
              <a:t>Nominal</a:t>
            </a:r>
            <a:r>
              <a:rPr lang="en-US" sz="2400" dirty="0"/>
              <a:t> attribute: distinctness</a:t>
            </a:r>
          </a:p>
          <a:p>
            <a:pPr lvl="1"/>
            <a:r>
              <a:rPr lang="en-US" sz="2400" dirty="0">
                <a:solidFill>
                  <a:srgbClr val="FF0000"/>
                </a:solidFill>
              </a:rPr>
              <a:t>Ordinal</a:t>
            </a:r>
            <a:r>
              <a:rPr lang="en-US" sz="2400" dirty="0"/>
              <a:t> attribute: distinctness &amp; order</a:t>
            </a:r>
          </a:p>
          <a:p>
            <a:pPr lvl="1"/>
            <a:r>
              <a:rPr lang="en-US" sz="2400" dirty="0">
                <a:solidFill>
                  <a:srgbClr val="FF0000"/>
                </a:solidFill>
              </a:rPr>
              <a:t>Interval</a:t>
            </a:r>
            <a:r>
              <a:rPr lang="en-US" sz="2400" dirty="0"/>
              <a:t> attribute: distinctness, order &amp; addition</a:t>
            </a:r>
          </a:p>
          <a:p>
            <a:pPr lvl="1"/>
            <a:r>
              <a:rPr lang="en-US" sz="2400" dirty="0">
                <a:solidFill>
                  <a:srgbClr val="FF0000"/>
                </a:solidFill>
              </a:rPr>
              <a:t>Ratio</a:t>
            </a:r>
            <a:r>
              <a:rPr lang="en-US" sz="2400" dirty="0"/>
              <a:t> attribute: all 4 properties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400050" y="0"/>
            <a:ext cx="8229600" cy="1143000"/>
          </a:xfrm>
        </p:spPr>
        <p:txBody>
          <a:bodyPr/>
          <a:lstStyle/>
          <a:p>
            <a:r>
              <a:rPr lang="en-US" dirty="0"/>
              <a:t>Properties of Attribute Values </a:t>
            </a:r>
          </a:p>
        </p:txBody>
      </p:sp>
      <p:sp>
        <p:nvSpPr>
          <p:cNvPr id="60419" name="Rectangle 5"/>
          <p:cNvSpPr>
            <a:spLocks noGrp="1" noChangeArrowheads="1"/>
          </p:cNvSpPr>
          <p:nvPr>
            <p:ph type="body" idx="1"/>
          </p:nvPr>
        </p:nvSpPr>
        <p:spPr>
          <a:xfrm>
            <a:off x="0" y="1295400"/>
            <a:ext cx="8667750" cy="5562600"/>
          </a:xfrm>
        </p:spPr>
        <p:txBody>
          <a:bodyPr/>
          <a:lstStyle/>
          <a:p>
            <a:pPr lvl="4"/>
            <a:endParaRPr lang="en-US" dirty="0"/>
          </a:p>
          <a:p>
            <a:pPr lvl="1"/>
            <a:r>
              <a:rPr lang="en-US" b="1" dirty="0">
                <a:solidFill>
                  <a:srgbClr val="FF0000"/>
                </a:solidFill>
              </a:rPr>
              <a:t>Nominal</a:t>
            </a:r>
            <a:r>
              <a:rPr lang="en-US" dirty="0">
                <a:solidFill>
                  <a:srgbClr val="FF0000"/>
                </a:solidFill>
              </a:rPr>
              <a:t> </a:t>
            </a:r>
            <a:r>
              <a:rPr lang="en-US" dirty="0"/>
              <a:t>attribute: distinctness</a:t>
            </a:r>
          </a:p>
          <a:p>
            <a:pPr lvl="1"/>
            <a:endParaRPr lang="en-US" dirty="0"/>
          </a:p>
          <a:p>
            <a:pPr lvl="1"/>
            <a:r>
              <a:rPr lang="en-US" dirty="0"/>
              <a:t>We can ask </a:t>
            </a:r>
          </a:p>
          <a:p>
            <a:pPr lvl="2"/>
            <a:r>
              <a:rPr lang="en-US" dirty="0"/>
              <a:t> Jewish = Jewish         </a:t>
            </a:r>
            <a:r>
              <a:rPr lang="en-US" sz="1800" dirty="0">
                <a:solidFill>
                  <a:schemeClr val="bg1">
                    <a:lumMod val="65000"/>
                  </a:schemeClr>
                </a:solidFill>
              </a:rPr>
              <a:t>that is, Is </a:t>
            </a:r>
            <a:r>
              <a:rPr lang="en-US" sz="1800" dirty="0" err="1">
                <a:solidFill>
                  <a:schemeClr val="bg1">
                    <a:lumMod val="65000"/>
                  </a:schemeClr>
                </a:solidFill>
              </a:rPr>
              <a:t>Sue.</a:t>
            </a:r>
            <a:r>
              <a:rPr lang="en-US" sz="1800" dirty="0" err="1">
                <a:solidFill>
                  <a:schemeClr val="bg1">
                    <a:lumMod val="65000"/>
                  </a:schemeClr>
                </a:solidFill>
              </a:rPr>
              <a:t>religion</a:t>
            </a:r>
            <a:r>
              <a:rPr lang="en-US" sz="1800" dirty="0">
                <a:solidFill>
                  <a:schemeClr val="bg1">
                    <a:lumMod val="65000"/>
                  </a:schemeClr>
                </a:solidFill>
              </a:rPr>
              <a:t> = 2?</a:t>
            </a:r>
            <a:endParaRPr lang="en-US" sz="1800" dirty="0">
              <a:solidFill>
                <a:schemeClr val="bg1">
                  <a:lumMod val="65000"/>
                </a:schemeClr>
              </a:solidFill>
            </a:endParaRPr>
          </a:p>
          <a:p>
            <a:pPr lvl="2"/>
            <a:r>
              <a:rPr lang="en-US" dirty="0"/>
              <a:t> Catholic </a:t>
            </a:r>
            <a:r>
              <a:rPr lang="en-US" dirty="0">
                <a:sym typeface="Symbol" pitchFamily="18" charset="2"/>
              </a:rPr>
              <a:t> Muslim</a:t>
            </a:r>
          </a:p>
          <a:p>
            <a:pPr lvl="1"/>
            <a:r>
              <a:rPr lang="en-US" dirty="0">
                <a:sym typeface="Symbol" pitchFamily="18" charset="2"/>
              </a:rPr>
              <a:t>We cannot ask</a:t>
            </a:r>
          </a:p>
          <a:p>
            <a:pPr lvl="2"/>
            <a:r>
              <a:rPr lang="en-US" dirty="0"/>
              <a:t> Jewish &lt; </a:t>
            </a:r>
            <a:r>
              <a:rPr lang="en-US" dirty="0" err="1"/>
              <a:t>Buddist</a:t>
            </a:r>
            <a:r>
              <a:rPr lang="en-US" dirty="0"/>
              <a:t>                   </a:t>
            </a:r>
            <a:r>
              <a:rPr lang="en-US" sz="1400" dirty="0">
                <a:solidFill>
                  <a:schemeClr val="bg1">
                    <a:lumMod val="65000"/>
                  </a:schemeClr>
                </a:solidFill>
              </a:rPr>
              <a:t>Even though (2&lt;3)</a:t>
            </a:r>
          </a:p>
          <a:p>
            <a:pPr lvl="2"/>
            <a:r>
              <a:rPr lang="en-US" dirty="0"/>
              <a:t> (Jewish + </a:t>
            </a:r>
            <a:r>
              <a:rPr lang="en-US" dirty="0">
                <a:sym typeface="Symbol" pitchFamily="18" charset="2"/>
              </a:rPr>
              <a:t>Muslim)/2</a:t>
            </a:r>
          </a:p>
          <a:p>
            <a:pPr lvl="2"/>
            <a:r>
              <a:rPr lang="en-US" dirty="0" err="1">
                <a:sym typeface="Symbol" pitchFamily="18" charset="2"/>
              </a:rPr>
              <a:t>Sqrt</a:t>
            </a:r>
            <a:r>
              <a:rPr lang="en-US" dirty="0">
                <a:sym typeface="Symbol" pitchFamily="18" charset="2"/>
              </a:rPr>
              <a:t>(</a:t>
            </a:r>
            <a:r>
              <a:rPr lang="en-US" dirty="0"/>
              <a:t>Atheist</a:t>
            </a:r>
            <a:r>
              <a:rPr lang="en-US" dirty="0">
                <a:sym typeface="Symbol" pitchFamily="18" charset="2"/>
              </a:rPr>
              <a:t>)                          </a:t>
            </a:r>
            <a:r>
              <a:rPr lang="en-US" sz="1400" dirty="0">
                <a:solidFill>
                  <a:schemeClr val="bg1">
                    <a:lumMod val="65000"/>
                  </a:schemeClr>
                </a:solidFill>
              </a:rPr>
              <a:t>Even though </a:t>
            </a:r>
            <a:r>
              <a:rPr lang="en-US" sz="1400" dirty="0" err="1">
                <a:solidFill>
                  <a:schemeClr val="bg1">
                    <a:lumMod val="65000"/>
                  </a:schemeClr>
                </a:solidFill>
              </a:rPr>
              <a:t>Sqrt</a:t>
            </a:r>
            <a:r>
              <a:rPr lang="en-US" sz="1400" dirty="0">
                <a:solidFill>
                  <a:schemeClr val="bg1">
                    <a:lumMod val="65000"/>
                  </a:schemeClr>
                </a:solidFill>
              </a:rPr>
              <a:t>(1) is allowed</a:t>
            </a:r>
            <a:endParaRPr lang="en-US" dirty="0"/>
          </a:p>
        </p:txBody>
      </p:sp>
      <p:graphicFrame>
        <p:nvGraphicFramePr>
          <p:cNvPr id="6" name="Table 5"/>
          <p:cNvGraphicFramePr>
            <a:graphicFrameLocks noGrp="1"/>
          </p:cNvGraphicFramePr>
          <p:nvPr/>
        </p:nvGraphicFramePr>
        <p:xfrm>
          <a:off x="6477000" y="2886075"/>
          <a:ext cx="2228850" cy="258317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tblGrid>
              <a:tr h="388886">
                <a:tc>
                  <a:txBody>
                    <a:bodyPr/>
                    <a:lstStyle/>
                    <a:p>
                      <a:r>
                        <a:rPr lang="en-US" sz="1800" dirty="0"/>
                        <a:t>Name</a:t>
                      </a:r>
                    </a:p>
                  </a:txBody>
                  <a:tcPr marT="45697" marB="45697"/>
                </a:tc>
                <a:tc>
                  <a:txBody>
                    <a:bodyPr/>
                    <a:lstStyle/>
                    <a:p>
                      <a:r>
                        <a:rPr lang="en-US" sz="1800" dirty="0"/>
                        <a:t>Religion</a:t>
                      </a:r>
                    </a:p>
                  </a:txBody>
                  <a:tcPr marT="45697" marB="45697"/>
                </a:tc>
                <a:tc>
                  <a:txBody>
                    <a:bodyPr/>
                    <a:lstStyle/>
                    <a:p>
                      <a:r>
                        <a:rPr lang="en-US" sz="1800" dirty="0"/>
                        <a:t>Ad</a:t>
                      </a:r>
                    </a:p>
                  </a:txBody>
                  <a:tcPr marT="45697" marB="45697"/>
                </a:tc>
                <a:extLst>
                  <a:ext uri="{0D108BD9-81ED-4DB2-BD59-A6C34878D82A}">
                    <a16:rowId xmlns:a16="http://schemas.microsoft.com/office/drawing/2014/main" val="10000"/>
                  </a:ext>
                </a:extLst>
              </a:tr>
              <a:tr h="365663">
                <a:tc>
                  <a:txBody>
                    <a:bodyPr/>
                    <a:lstStyle/>
                    <a:p>
                      <a:r>
                        <a:rPr lang="en-US" sz="1800" dirty="0"/>
                        <a:t>Joe</a:t>
                      </a:r>
                    </a:p>
                  </a:txBody>
                  <a:tcPr marT="45697" marB="45697"/>
                </a:tc>
                <a:tc>
                  <a:txBody>
                    <a:bodyPr/>
                    <a:lstStyle/>
                    <a:p>
                      <a:r>
                        <a:rPr lang="en-US" sz="1800" dirty="0"/>
                        <a:t>1</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a:t>
                      </a:r>
                    </a:p>
                  </a:txBody>
                  <a:tcPr marT="45697" marB="45697"/>
                </a:tc>
                <a:extLst>
                  <a:ext uri="{0D108BD9-81ED-4DB2-BD59-A6C34878D82A}">
                    <a16:rowId xmlns:a16="http://schemas.microsoft.com/office/drawing/2014/main" val="10001"/>
                  </a:ext>
                </a:extLst>
              </a:tr>
              <a:tr h="365663">
                <a:tc>
                  <a:txBody>
                    <a:bodyPr/>
                    <a:lstStyle/>
                    <a:p>
                      <a:r>
                        <a:rPr lang="en-US" sz="1800" dirty="0"/>
                        <a:t>Sue</a:t>
                      </a:r>
                    </a:p>
                  </a:txBody>
                  <a:tcPr marT="45697" marB="45697"/>
                </a:tc>
                <a:tc>
                  <a:txBody>
                    <a:bodyPr/>
                    <a:lstStyle/>
                    <a:p>
                      <a:r>
                        <a:rPr lang="en-US" sz="1800" dirty="0"/>
                        <a:t>2</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61</a:t>
                      </a:r>
                    </a:p>
                  </a:txBody>
                  <a:tcPr marT="45697" marB="45697"/>
                </a:tc>
                <a:extLst>
                  <a:ext uri="{0D108BD9-81ED-4DB2-BD59-A6C34878D82A}">
                    <a16:rowId xmlns:a16="http://schemas.microsoft.com/office/drawing/2014/main" val="10002"/>
                  </a:ext>
                </a:extLst>
              </a:tr>
              <a:tr h="365663">
                <a:tc>
                  <a:txBody>
                    <a:bodyPr/>
                    <a:lstStyle/>
                    <a:p>
                      <a:r>
                        <a:rPr lang="en-US" sz="1800" dirty="0"/>
                        <a:t>Cat</a:t>
                      </a:r>
                    </a:p>
                  </a:txBody>
                  <a:tcPr marT="45697" marB="45697"/>
                </a:tc>
                <a:tc>
                  <a:txBody>
                    <a:bodyPr/>
                    <a:lstStyle/>
                    <a:p>
                      <a:r>
                        <a:rPr lang="en-US" sz="1800" dirty="0"/>
                        <a:t>1</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34</a:t>
                      </a:r>
                    </a:p>
                  </a:txBody>
                  <a:tcPr marT="45697" marB="45697"/>
                </a:tc>
                <a:extLst>
                  <a:ext uri="{0D108BD9-81ED-4DB2-BD59-A6C34878D82A}">
                    <a16:rowId xmlns:a16="http://schemas.microsoft.com/office/drawing/2014/main" val="10003"/>
                  </a:ext>
                </a:extLst>
              </a:tr>
              <a:tr h="365663">
                <a:tc>
                  <a:txBody>
                    <a:bodyPr/>
                    <a:lstStyle/>
                    <a:p>
                      <a:r>
                        <a:rPr lang="en-US" sz="1800" dirty="0"/>
                        <a:t>Bob</a:t>
                      </a:r>
                    </a:p>
                  </a:txBody>
                  <a:tcPr marT="45697" marB="45697"/>
                </a:tc>
                <a:tc>
                  <a:txBody>
                    <a:bodyPr/>
                    <a:lstStyle/>
                    <a:p>
                      <a:r>
                        <a:rPr lang="en-US" sz="1800" dirty="0"/>
                        <a:t>3</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65</a:t>
                      </a:r>
                    </a:p>
                  </a:txBody>
                  <a:tcPr marT="45697" marB="45697"/>
                </a:tc>
                <a:extLst>
                  <a:ext uri="{0D108BD9-81ED-4DB2-BD59-A6C34878D82A}">
                    <a16:rowId xmlns:a16="http://schemas.microsoft.com/office/drawing/2014/main" val="10004"/>
                  </a:ext>
                </a:extLst>
              </a:tr>
              <a:tr h="365663">
                <a:tc>
                  <a:txBody>
                    <a:bodyPr/>
                    <a:lstStyle/>
                    <a:p>
                      <a:r>
                        <a:rPr lang="en-US" sz="1800" dirty="0"/>
                        <a:t>Tim</a:t>
                      </a:r>
                    </a:p>
                  </a:txBody>
                  <a:tcPr marT="45697" marB="45697"/>
                </a:tc>
                <a:tc>
                  <a:txBody>
                    <a:bodyPr/>
                    <a:lstStyle/>
                    <a:p>
                      <a:r>
                        <a:rPr lang="en-US" sz="1800" dirty="0"/>
                        <a:t>1</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54</a:t>
                      </a:r>
                    </a:p>
                  </a:txBody>
                  <a:tcPr marT="45697" marB="45697"/>
                </a:tc>
                <a:extLst>
                  <a:ext uri="{0D108BD9-81ED-4DB2-BD59-A6C34878D82A}">
                    <a16:rowId xmlns:a16="http://schemas.microsoft.com/office/drawing/2014/main" val="10005"/>
                  </a:ext>
                </a:extLst>
              </a:tr>
              <a:tr h="365663">
                <a:tc>
                  <a:txBody>
                    <a:bodyPr/>
                    <a:lstStyle/>
                    <a:p>
                      <a:r>
                        <a:rPr lang="en-US" sz="1800" dirty="0"/>
                        <a:t>Jin</a:t>
                      </a:r>
                    </a:p>
                  </a:txBody>
                  <a:tcPr marT="45697" marB="45697"/>
                </a:tc>
                <a:tc>
                  <a:txBody>
                    <a:bodyPr/>
                    <a:lstStyle/>
                    <a:p>
                      <a:r>
                        <a:rPr lang="en-US" sz="1800" dirty="0"/>
                        <a:t>3</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44</a:t>
                      </a:r>
                    </a:p>
                  </a:txBody>
                  <a:tcPr marT="45697" marB="45697"/>
                </a:tc>
                <a:extLst>
                  <a:ext uri="{0D108BD9-81ED-4DB2-BD59-A6C34878D82A}">
                    <a16:rowId xmlns:a16="http://schemas.microsoft.com/office/drawing/2014/main" val="10006"/>
                  </a:ext>
                </a:extLst>
              </a:tr>
            </a:tbl>
          </a:graphicData>
        </a:graphic>
      </p:graphicFrame>
      <p:sp>
        <p:nvSpPr>
          <p:cNvPr id="60454" name="TextBox 3"/>
          <p:cNvSpPr txBox="1">
            <a:spLocks noChangeArrowheads="1"/>
          </p:cNvSpPr>
          <p:nvPr/>
        </p:nvSpPr>
        <p:spPr bwMode="auto">
          <a:xfrm>
            <a:off x="7600950" y="1668770"/>
            <a:ext cx="1409700" cy="1077218"/>
          </a:xfrm>
          <a:prstGeom prst="rect">
            <a:avLst/>
          </a:prstGeom>
          <a:noFill/>
          <a:ln w="9525">
            <a:noFill/>
            <a:miter lim="800000"/>
            <a:headEnd/>
            <a:tailEnd/>
          </a:ln>
        </p:spPr>
        <p:txBody>
          <a:bodyPr wrap="square">
            <a:spAutoFit/>
          </a:bodyPr>
          <a:lstStyle/>
          <a:p>
            <a:r>
              <a:rPr lang="en-US" sz="1600" dirty="0"/>
              <a:t>Key:</a:t>
            </a:r>
          </a:p>
          <a:p>
            <a:r>
              <a:rPr lang="en-US" sz="1600" dirty="0"/>
              <a:t>Atheist:  1</a:t>
            </a:r>
          </a:p>
          <a:p>
            <a:r>
              <a:rPr lang="en-US" sz="1600" dirty="0"/>
              <a:t>Jewish:   2</a:t>
            </a:r>
          </a:p>
          <a:p>
            <a:r>
              <a:rPr lang="en-US" sz="1600" dirty="0" err="1"/>
              <a:t>Buddist</a:t>
            </a:r>
            <a:r>
              <a:rPr lang="en-US" sz="1600" dirty="0"/>
              <a:t>:  3</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66725" y="0"/>
            <a:ext cx="8229600" cy="1143000"/>
          </a:xfrm>
        </p:spPr>
        <p:txBody>
          <a:bodyPr/>
          <a:lstStyle/>
          <a:p>
            <a:r>
              <a:rPr lang="en-US" dirty="0"/>
              <a:t>Properties of Attribute Values </a:t>
            </a:r>
          </a:p>
        </p:txBody>
      </p:sp>
      <p:sp>
        <p:nvSpPr>
          <p:cNvPr id="61443" name="Rectangle 5"/>
          <p:cNvSpPr>
            <a:spLocks noGrp="1" noChangeArrowheads="1"/>
          </p:cNvSpPr>
          <p:nvPr>
            <p:ph type="body" idx="1"/>
          </p:nvPr>
        </p:nvSpPr>
        <p:spPr>
          <a:xfrm>
            <a:off x="114301" y="1600200"/>
            <a:ext cx="9029700" cy="4676775"/>
          </a:xfrm>
        </p:spPr>
        <p:txBody>
          <a:bodyPr/>
          <a:lstStyle/>
          <a:p>
            <a:pPr lvl="4"/>
            <a:endParaRPr lang="en-US" dirty="0"/>
          </a:p>
          <a:p>
            <a:pPr lvl="1"/>
            <a:r>
              <a:rPr lang="en-US" b="1" dirty="0">
                <a:solidFill>
                  <a:srgbClr val="FF0000"/>
                </a:solidFill>
              </a:rPr>
              <a:t>Ordinal</a:t>
            </a:r>
            <a:r>
              <a:rPr lang="en-US" dirty="0">
                <a:solidFill>
                  <a:srgbClr val="FF0000"/>
                </a:solidFill>
              </a:rPr>
              <a:t> </a:t>
            </a:r>
            <a:r>
              <a:rPr lang="en-US" dirty="0"/>
              <a:t>attribute: distinctness &amp; order</a:t>
            </a:r>
          </a:p>
          <a:p>
            <a:pPr lvl="1"/>
            <a:r>
              <a:rPr lang="en-US" dirty="0"/>
              <a:t>We can say {</a:t>
            </a:r>
            <a:r>
              <a:rPr lang="en-US" i="1" dirty="0"/>
              <a:t>newborn, infant, toddler, child, teen, adult</a:t>
            </a:r>
            <a:r>
              <a:rPr lang="en-US" dirty="0"/>
              <a:t>}</a:t>
            </a:r>
          </a:p>
          <a:p>
            <a:pPr lvl="2"/>
            <a:r>
              <a:rPr lang="en-US" dirty="0"/>
              <a:t> </a:t>
            </a:r>
            <a:r>
              <a:rPr lang="en-US" i="1" dirty="0"/>
              <a:t>infant </a:t>
            </a:r>
            <a:r>
              <a:rPr lang="en-US" dirty="0"/>
              <a:t>= </a:t>
            </a:r>
            <a:r>
              <a:rPr lang="en-US" i="1" dirty="0"/>
              <a:t>infant </a:t>
            </a:r>
            <a:endParaRPr lang="en-US" dirty="0"/>
          </a:p>
          <a:p>
            <a:pPr lvl="2"/>
            <a:r>
              <a:rPr lang="en-US" dirty="0"/>
              <a:t> </a:t>
            </a:r>
            <a:r>
              <a:rPr lang="en-US" i="1" dirty="0"/>
              <a:t>newborn </a:t>
            </a:r>
            <a:r>
              <a:rPr lang="en-US" dirty="0">
                <a:sym typeface="Symbol" pitchFamily="18" charset="2"/>
              </a:rPr>
              <a:t>&lt; </a:t>
            </a:r>
            <a:r>
              <a:rPr lang="en-US" i="1" dirty="0"/>
              <a:t>toddler</a:t>
            </a:r>
            <a:endParaRPr lang="en-US" dirty="0">
              <a:sym typeface="Symbol" pitchFamily="18" charset="2"/>
            </a:endParaRPr>
          </a:p>
          <a:p>
            <a:pPr lvl="1"/>
            <a:r>
              <a:rPr lang="en-US" dirty="0">
                <a:sym typeface="Symbol" pitchFamily="18" charset="2"/>
              </a:rPr>
              <a:t>We cannot say</a:t>
            </a:r>
          </a:p>
          <a:p>
            <a:pPr lvl="2"/>
            <a:r>
              <a:rPr lang="en-US" dirty="0"/>
              <a:t> </a:t>
            </a:r>
            <a:r>
              <a:rPr lang="en-US" i="1" dirty="0"/>
              <a:t>newborn </a:t>
            </a:r>
            <a:r>
              <a:rPr lang="en-US" dirty="0"/>
              <a:t>+ </a:t>
            </a:r>
            <a:r>
              <a:rPr lang="en-US" i="1" dirty="0"/>
              <a:t>child</a:t>
            </a:r>
            <a:endParaRPr lang="en-US" dirty="0"/>
          </a:p>
          <a:p>
            <a:pPr lvl="2"/>
            <a:r>
              <a:rPr lang="en-US" dirty="0"/>
              <a:t> </a:t>
            </a:r>
            <a:r>
              <a:rPr lang="en-US" i="1" dirty="0"/>
              <a:t>infant / newborn</a:t>
            </a:r>
          </a:p>
          <a:p>
            <a:pPr lvl="2"/>
            <a:r>
              <a:rPr lang="en-US" i="1" dirty="0"/>
              <a:t>cosine(child)</a:t>
            </a:r>
            <a:endParaRPr lang="en-US" dirty="0"/>
          </a:p>
        </p:txBody>
      </p:sp>
      <p:graphicFrame>
        <p:nvGraphicFramePr>
          <p:cNvPr id="4" name="Table 3"/>
          <p:cNvGraphicFramePr>
            <a:graphicFrameLocks noGrp="1"/>
          </p:cNvGraphicFramePr>
          <p:nvPr/>
        </p:nvGraphicFramePr>
        <p:xfrm>
          <a:off x="6543675" y="5248275"/>
          <a:ext cx="2228850" cy="1486028"/>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tblGrid>
              <a:tr h="388886">
                <a:tc>
                  <a:txBody>
                    <a:bodyPr/>
                    <a:lstStyle/>
                    <a:p>
                      <a:r>
                        <a:rPr lang="en-US" sz="1800" dirty="0"/>
                        <a:t>Name</a:t>
                      </a:r>
                    </a:p>
                  </a:txBody>
                  <a:tcPr marT="45697" marB="45697"/>
                </a:tc>
                <a:tc>
                  <a:txBody>
                    <a:bodyPr/>
                    <a:lstStyle/>
                    <a:p>
                      <a:r>
                        <a:rPr lang="en-US" sz="1800" dirty="0" err="1"/>
                        <a:t>lifestage</a:t>
                      </a:r>
                      <a:endParaRPr lang="en-US" sz="1800" dirty="0"/>
                    </a:p>
                  </a:txBody>
                  <a:tcPr marT="45697" marB="45697"/>
                </a:tc>
                <a:tc>
                  <a:txBody>
                    <a:bodyPr/>
                    <a:lstStyle/>
                    <a:p>
                      <a:r>
                        <a:rPr lang="en-US" sz="1800" dirty="0"/>
                        <a:t>Ad</a:t>
                      </a:r>
                    </a:p>
                  </a:txBody>
                  <a:tcPr marT="45697" marB="45697"/>
                </a:tc>
                <a:extLst>
                  <a:ext uri="{0D108BD9-81ED-4DB2-BD59-A6C34878D82A}">
                    <a16:rowId xmlns:a16="http://schemas.microsoft.com/office/drawing/2014/main" val="10000"/>
                  </a:ext>
                </a:extLst>
              </a:tr>
              <a:tr h="365663">
                <a:tc>
                  <a:txBody>
                    <a:bodyPr/>
                    <a:lstStyle/>
                    <a:p>
                      <a:r>
                        <a:rPr lang="en-US" sz="1800" dirty="0"/>
                        <a:t>Joe</a:t>
                      </a:r>
                    </a:p>
                  </a:txBody>
                  <a:tcPr marT="45697" marB="45697"/>
                </a:tc>
                <a:tc>
                  <a:txBody>
                    <a:bodyPr/>
                    <a:lstStyle/>
                    <a:p>
                      <a:r>
                        <a:rPr lang="en-US" sz="1800" dirty="0"/>
                        <a:t>1</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a:t>
                      </a:r>
                    </a:p>
                  </a:txBody>
                  <a:tcPr marT="45697" marB="45697"/>
                </a:tc>
                <a:extLst>
                  <a:ext uri="{0D108BD9-81ED-4DB2-BD59-A6C34878D82A}">
                    <a16:rowId xmlns:a16="http://schemas.microsoft.com/office/drawing/2014/main" val="10001"/>
                  </a:ext>
                </a:extLst>
              </a:tr>
              <a:tr h="365663">
                <a:tc>
                  <a:txBody>
                    <a:bodyPr/>
                    <a:lstStyle/>
                    <a:p>
                      <a:r>
                        <a:rPr lang="en-US" sz="1800" dirty="0"/>
                        <a:t>Sue</a:t>
                      </a:r>
                    </a:p>
                  </a:txBody>
                  <a:tcPr marT="45697" marB="45697"/>
                </a:tc>
                <a:tc>
                  <a:txBody>
                    <a:bodyPr/>
                    <a:lstStyle/>
                    <a:p>
                      <a:r>
                        <a:rPr lang="en-US" sz="1800" dirty="0"/>
                        <a:t>2</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61</a:t>
                      </a:r>
                    </a:p>
                  </a:txBody>
                  <a:tcPr marT="45697" marB="45697"/>
                </a:tc>
                <a:extLst>
                  <a:ext uri="{0D108BD9-81ED-4DB2-BD59-A6C34878D82A}">
                    <a16:rowId xmlns:a16="http://schemas.microsoft.com/office/drawing/2014/main" val="10002"/>
                  </a:ext>
                </a:extLst>
              </a:tr>
              <a:tr h="365663">
                <a:tc>
                  <a:txBody>
                    <a:bodyPr/>
                    <a:lstStyle/>
                    <a:p>
                      <a:r>
                        <a:rPr lang="en-US" sz="1800" dirty="0"/>
                        <a:t>Cat</a:t>
                      </a:r>
                    </a:p>
                  </a:txBody>
                  <a:tcPr marT="45697" marB="45697"/>
                </a:tc>
                <a:tc>
                  <a:txBody>
                    <a:bodyPr/>
                    <a:lstStyle/>
                    <a:p>
                      <a:r>
                        <a:rPr lang="en-US" sz="1800" dirty="0"/>
                        <a:t>4</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34</a:t>
                      </a:r>
                    </a:p>
                  </a:txBody>
                  <a:tcPr marT="45697" marB="45697"/>
                </a:tc>
                <a:extLst>
                  <a:ext uri="{0D108BD9-81ED-4DB2-BD59-A6C34878D82A}">
                    <a16:rowId xmlns:a16="http://schemas.microsoft.com/office/drawing/2014/main" val="10003"/>
                  </a:ext>
                </a:extLst>
              </a:tr>
            </a:tbl>
          </a:graphicData>
        </a:graphic>
      </p:graphicFrame>
      <p:sp>
        <p:nvSpPr>
          <p:cNvPr id="5" name="TextBox 3"/>
          <p:cNvSpPr txBox="1">
            <a:spLocks noChangeArrowheads="1"/>
          </p:cNvSpPr>
          <p:nvPr/>
        </p:nvSpPr>
        <p:spPr bwMode="auto">
          <a:xfrm>
            <a:off x="7137869" y="3775284"/>
            <a:ext cx="1409700" cy="1323439"/>
          </a:xfrm>
          <a:prstGeom prst="rect">
            <a:avLst/>
          </a:prstGeom>
          <a:noFill/>
          <a:ln w="9525">
            <a:noFill/>
            <a:miter lim="800000"/>
            <a:headEnd/>
            <a:tailEnd/>
          </a:ln>
        </p:spPr>
        <p:txBody>
          <a:bodyPr wrap="square">
            <a:spAutoFit/>
          </a:bodyPr>
          <a:lstStyle/>
          <a:p>
            <a:r>
              <a:rPr lang="en-US" sz="1600" dirty="0"/>
              <a:t>Key:</a:t>
            </a:r>
          </a:p>
          <a:p>
            <a:r>
              <a:rPr lang="en-US" sz="1600" dirty="0"/>
              <a:t>newborn: 1</a:t>
            </a:r>
          </a:p>
          <a:p>
            <a:r>
              <a:rPr lang="en-US" sz="1600" dirty="0"/>
              <a:t>infant: 2</a:t>
            </a:r>
          </a:p>
          <a:p>
            <a:r>
              <a:rPr lang="en-US" sz="1600" dirty="0"/>
              <a:t>toddler:3</a:t>
            </a:r>
          </a:p>
          <a:p>
            <a:r>
              <a:rPr lang="en-US" sz="1600" dirty="0"/>
              <a:t>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66725" y="0"/>
            <a:ext cx="8229600" cy="1143000"/>
          </a:xfrm>
        </p:spPr>
        <p:txBody>
          <a:bodyPr/>
          <a:lstStyle/>
          <a:p>
            <a:r>
              <a:rPr lang="en-US" dirty="0"/>
              <a:t>Properties of Attribute Values </a:t>
            </a:r>
          </a:p>
        </p:txBody>
      </p:sp>
      <p:sp>
        <p:nvSpPr>
          <p:cNvPr id="61443" name="Rectangle 5"/>
          <p:cNvSpPr>
            <a:spLocks noGrp="1" noChangeArrowheads="1"/>
          </p:cNvSpPr>
          <p:nvPr>
            <p:ph type="body" idx="1"/>
          </p:nvPr>
        </p:nvSpPr>
        <p:spPr>
          <a:xfrm>
            <a:off x="114301" y="1600200"/>
            <a:ext cx="9029700" cy="4999383"/>
          </a:xfrm>
        </p:spPr>
        <p:txBody>
          <a:bodyPr>
            <a:normAutofit fontScale="92500" lnSpcReduction="10000"/>
          </a:bodyPr>
          <a:lstStyle/>
          <a:p>
            <a:r>
              <a:rPr lang="en-US" dirty="0"/>
              <a:t>There are a handful of tricky cases….</a:t>
            </a:r>
          </a:p>
          <a:p>
            <a:pPr lvl="4"/>
            <a:endParaRPr lang="en-US" dirty="0"/>
          </a:p>
          <a:p>
            <a:pPr lvl="1"/>
            <a:r>
              <a:rPr lang="en-US" b="1" dirty="0">
                <a:solidFill>
                  <a:srgbClr val="FF0000"/>
                </a:solidFill>
              </a:rPr>
              <a:t>Ordinal</a:t>
            </a:r>
            <a:r>
              <a:rPr lang="en-US" dirty="0">
                <a:solidFill>
                  <a:srgbClr val="FF0000"/>
                </a:solidFill>
              </a:rPr>
              <a:t> </a:t>
            </a:r>
            <a:r>
              <a:rPr lang="en-US" dirty="0"/>
              <a:t>attribute: distinctness &amp; order</a:t>
            </a:r>
          </a:p>
          <a:p>
            <a:pPr lvl="1"/>
            <a:r>
              <a:rPr lang="en-US" dirty="0"/>
              <a:t>If we have </a:t>
            </a:r>
            <a:r>
              <a:rPr lang="en-US" sz="1800" dirty="0"/>
              <a:t>{</a:t>
            </a:r>
            <a:r>
              <a:rPr lang="en-US" sz="1800" i="1" dirty="0"/>
              <a:t>Sunday, Monday, Tuesday, Wednesday, Thursday, Friday, Saturday}</a:t>
            </a:r>
            <a:endParaRPr lang="en-US" i="1" dirty="0"/>
          </a:p>
          <a:p>
            <a:pPr lvl="1"/>
            <a:r>
              <a:rPr lang="en-US" dirty="0"/>
              <a:t>Then we can clearly say</a:t>
            </a:r>
          </a:p>
          <a:p>
            <a:pPr lvl="2"/>
            <a:r>
              <a:rPr lang="en-US" dirty="0"/>
              <a:t>Sunday = Sunday </a:t>
            </a:r>
          </a:p>
          <a:p>
            <a:pPr lvl="2"/>
            <a:r>
              <a:rPr lang="en-US" dirty="0"/>
              <a:t>Sunday != Tuesday</a:t>
            </a:r>
          </a:p>
          <a:p>
            <a:pPr lvl="1"/>
            <a:r>
              <a:rPr lang="en-US" dirty="0"/>
              <a:t>But can we say Sunday &lt; Tuesday?</a:t>
            </a:r>
          </a:p>
          <a:p>
            <a:pPr lvl="1"/>
            <a:r>
              <a:rPr lang="en-US" dirty="0"/>
              <a:t>A similar problem occurs with degree of an angle. Consider 365 degrees…         </a:t>
            </a:r>
            <a:r>
              <a:rPr lang="en-US" dirty="0">
                <a:solidFill>
                  <a:schemeClr val="bg1">
                    <a:lumMod val="65000"/>
                  </a:schemeClr>
                </a:solidFill>
              </a:rPr>
              <a:t>Is  5</a:t>
            </a:r>
            <a:r>
              <a:rPr lang="en-US" dirty="0">
                <a:solidFill>
                  <a:schemeClr val="bg1">
                    <a:lumMod val="65000"/>
                  </a:schemeClr>
                </a:solidFill>
              </a:rPr>
              <a:t> degrees</a:t>
            </a:r>
            <a:r>
              <a:rPr lang="en-US" dirty="0">
                <a:solidFill>
                  <a:schemeClr val="bg1">
                    <a:lumMod val="65000"/>
                  </a:schemeClr>
                </a:solidFill>
              </a:rPr>
              <a:t> = </a:t>
            </a:r>
            <a:r>
              <a:rPr lang="en-US" dirty="0">
                <a:solidFill>
                  <a:schemeClr val="bg1">
                    <a:lumMod val="65000"/>
                  </a:schemeClr>
                </a:solidFill>
              </a:rPr>
              <a:t>365 degrees?</a:t>
            </a:r>
            <a:endParaRPr lang="en-US" dirty="0">
              <a:solidFill>
                <a:schemeClr val="bg1">
                  <a:lumMod val="65000"/>
                </a:schemeClr>
              </a:solidFill>
            </a:endParaRPr>
          </a:p>
          <a:p>
            <a:pPr lvl="1"/>
            <a:r>
              <a:rPr lang="en-US" dirty="0"/>
              <a:t>If this problem shows up, you have to think about the what to do on a case by case basis</a:t>
            </a:r>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466725" y="0"/>
            <a:ext cx="8229600" cy="866775"/>
          </a:xfrm>
        </p:spPr>
        <p:txBody>
          <a:bodyPr/>
          <a:lstStyle/>
          <a:p>
            <a:r>
              <a:rPr lang="en-US"/>
              <a:t>Properties of Attribute Values </a:t>
            </a:r>
          </a:p>
        </p:txBody>
      </p:sp>
      <p:sp>
        <p:nvSpPr>
          <p:cNvPr id="62467" name="Rectangle 5"/>
          <p:cNvSpPr>
            <a:spLocks noGrp="1" noChangeArrowheads="1"/>
          </p:cNvSpPr>
          <p:nvPr>
            <p:ph type="body" idx="1"/>
          </p:nvPr>
        </p:nvSpPr>
        <p:spPr>
          <a:xfrm>
            <a:off x="0" y="1143000"/>
            <a:ext cx="9144000" cy="5181600"/>
          </a:xfrm>
        </p:spPr>
        <p:txBody>
          <a:bodyPr/>
          <a:lstStyle/>
          <a:p>
            <a:pPr lvl="4"/>
            <a:endParaRPr lang="en-US" dirty="0"/>
          </a:p>
          <a:p>
            <a:pPr lvl="1"/>
            <a:r>
              <a:rPr lang="en-US" b="1" dirty="0">
                <a:solidFill>
                  <a:srgbClr val="FF0000"/>
                </a:solidFill>
              </a:rPr>
              <a:t>Interval</a:t>
            </a:r>
            <a:r>
              <a:rPr lang="en-US" dirty="0"/>
              <a:t> attribute: distinctness, order &amp; addition</a:t>
            </a:r>
          </a:p>
          <a:p>
            <a:pPr lvl="1"/>
            <a:r>
              <a:rPr lang="en-US" sz="2000" dirty="0"/>
              <a:t>Suppose it is 10 degrees Celsius </a:t>
            </a:r>
            <a:r>
              <a:rPr lang="en-US" sz="2000" dirty="0">
                <a:solidFill>
                  <a:schemeClr val="bg1">
                    <a:lumMod val="65000"/>
                  </a:schemeClr>
                </a:solidFill>
              </a:rPr>
              <a:t>(for the moment, assume </a:t>
            </a:r>
            <a:r>
              <a:rPr lang="en-US" sz="2000" i="1" dirty="0">
                <a:solidFill>
                  <a:schemeClr val="bg1">
                    <a:lumMod val="65000"/>
                  </a:schemeClr>
                </a:solidFill>
              </a:rPr>
              <a:t>integers</a:t>
            </a:r>
            <a:r>
              <a:rPr lang="en-US" sz="2000" dirty="0">
                <a:solidFill>
                  <a:schemeClr val="bg1">
                    <a:lumMod val="65000"/>
                  </a:schemeClr>
                </a:solidFill>
              </a:rPr>
              <a:t>)</a:t>
            </a:r>
          </a:p>
          <a:p>
            <a:pPr lvl="1"/>
            <a:endParaRPr lang="en-US" sz="2000" dirty="0"/>
          </a:p>
          <a:p>
            <a:pPr lvl="1"/>
            <a:r>
              <a:rPr lang="en-US" sz="2000" dirty="0"/>
              <a:t> We can say it is </a:t>
            </a:r>
            <a:r>
              <a:rPr lang="en-US" sz="2000" i="1" dirty="0"/>
              <a:t>not</a:t>
            </a:r>
            <a:r>
              <a:rPr lang="en-US" sz="2000" dirty="0"/>
              <a:t> 11 degrees Celsius</a:t>
            </a:r>
          </a:p>
          <a:p>
            <a:pPr lvl="2"/>
            <a:r>
              <a:rPr lang="en-US" sz="2000" dirty="0"/>
              <a:t> 10 </a:t>
            </a:r>
            <a:r>
              <a:rPr lang="en-US" sz="2000" dirty="0">
                <a:sym typeface="Symbol" pitchFamily="18" charset="2"/>
              </a:rPr>
              <a:t> 11</a:t>
            </a:r>
            <a:endParaRPr lang="en-US" sz="2000" dirty="0"/>
          </a:p>
          <a:p>
            <a:pPr lvl="1"/>
            <a:r>
              <a:rPr lang="en-US" sz="2000" dirty="0"/>
              <a:t>We can say it is colder than 15 degrees Celsius</a:t>
            </a:r>
          </a:p>
          <a:p>
            <a:pPr lvl="2"/>
            <a:r>
              <a:rPr lang="en-US" sz="2000" dirty="0"/>
              <a:t>10 &lt; 15</a:t>
            </a:r>
          </a:p>
          <a:p>
            <a:pPr lvl="1"/>
            <a:r>
              <a:rPr lang="en-US" sz="2000" dirty="0"/>
              <a:t>We can say closing a window will make it two degrees hotter</a:t>
            </a:r>
          </a:p>
          <a:p>
            <a:pPr lvl="2"/>
            <a:r>
              <a:rPr lang="en-US" sz="1800" dirty="0" err="1"/>
              <a:t>NewTemp</a:t>
            </a:r>
            <a:r>
              <a:rPr lang="en-US" sz="1800" dirty="0"/>
              <a:t> =  10 + 2</a:t>
            </a:r>
          </a:p>
          <a:p>
            <a:pPr lvl="1"/>
            <a:r>
              <a:rPr lang="en-US" sz="2000" dirty="0"/>
              <a:t>We </a:t>
            </a:r>
            <a:r>
              <a:rPr lang="en-US" sz="2000" u="sng" dirty="0"/>
              <a:t>cannot</a:t>
            </a:r>
            <a:r>
              <a:rPr lang="en-US" sz="2000" dirty="0"/>
              <a:t> say that it is twice as hot as 5 degrees Celsius</a:t>
            </a:r>
          </a:p>
          <a:p>
            <a:pPr lvl="2"/>
            <a:r>
              <a:rPr lang="en-US" sz="1600" dirty="0"/>
              <a:t> </a:t>
            </a:r>
            <a:r>
              <a:rPr lang="en-US" sz="1800" dirty="0"/>
              <a:t>10 / 2 = 5       </a:t>
            </a:r>
            <a:r>
              <a:rPr lang="en-US" sz="2000" dirty="0">
                <a:solidFill>
                  <a:srgbClr val="FF0000"/>
                </a:solidFill>
              </a:rPr>
              <a:t>No!</a:t>
            </a:r>
            <a:endParaRPr lang="en-US" dirty="0"/>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90563" y="-123825"/>
            <a:ext cx="7772400" cy="1143000"/>
          </a:xfrm>
        </p:spPr>
        <p:txBody>
          <a:bodyPr/>
          <a:lstStyle/>
          <a:p>
            <a:pPr>
              <a:defRPr/>
            </a:pPr>
            <a:r>
              <a:rPr lang="en-US" sz="6000" b="0" dirty="0">
                <a:effectLst>
                  <a:outerShdw blurRad="38100" dist="38100" dir="2700000" algn="tl">
                    <a:srgbClr val="C0C0C0"/>
                  </a:outerShdw>
                </a:effectLst>
              </a:rPr>
              <a:t>Slides</a:t>
            </a:r>
          </a:p>
        </p:txBody>
      </p:sp>
      <p:sp>
        <p:nvSpPr>
          <p:cNvPr id="1028" name="Text Box 3"/>
          <p:cNvSpPr txBox="1">
            <a:spLocks noChangeArrowheads="1"/>
          </p:cNvSpPr>
          <p:nvPr/>
        </p:nvSpPr>
        <p:spPr bwMode="auto">
          <a:xfrm>
            <a:off x="246063" y="1436688"/>
            <a:ext cx="4249737" cy="4247317"/>
          </a:xfrm>
          <a:prstGeom prst="rect">
            <a:avLst/>
          </a:prstGeom>
          <a:noFill/>
          <a:ln w="9525">
            <a:noFill/>
            <a:miter lim="800000"/>
            <a:headEnd/>
            <a:tailEnd/>
          </a:ln>
        </p:spPr>
        <p:txBody>
          <a:bodyPr>
            <a:spAutoFit/>
          </a:bodyPr>
          <a:lstStyle/>
          <a:p>
            <a:r>
              <a:rPr lang="en-US" sz="1800" b="0" dirty="0">
                <a:cs typeface="Times New Roman" pitchFamily="18" charset="0"/>
              </a:rPr>
              <a:t>I make very nice slides, I suggest you print them out 6 per page, before coming to class.</a:t>
            </a:r>
          </a:p>
          <a:p>
            <a:endParaRPr lang="en-US" dirty="0">
              <a:cs typeface="Times New Roman" pitchFamily="18" charset="0"/>
            </a:endParaRPr>
          </a:p>
          <a:p>
            <a:r>
              <a:rPr lang="en-US" sz="1800" b="0" dirty="0">
                <a:cs typeface="Times New Roman" pitchFamily="18" charset="0"/>
              </a:rPr>
              <a:t>Or, you may follow along on your tablet or laptop.</a:t>
            </a:r>
          </a:p>
          <a:p>
            <a:endParaRPr lang="en-US" dirty="0">
              <a:cs typeface="Times New Roman" pitchFamily="18" charset="0"/>
            </a:endParaRPr>
          </a:p>
          <a:p>
            <a:r>
              <a:rPr lang="en-US" sz="1800" b="0" dirty="0">
                <a:cs typeface="Times New Roman" pitchFamily="18" charset="0"/>
              </a:rPr>
              <a:t>However, if you are using </a:t>
            </a:r>
            <a:r>
              <a:rPr lang="en-US" dirty="0">
                <a:cs typeface="Times New Roman" pitchFamily="18" charset="0"/>
              </a:rPr>
              <a:t>your </a:t>
            </a:r>
            <a:r>
              <a:rPr lang="en-US" dirty="0">
                <a:cs typeface="Times New Roman" pitchFamily="18" charset="0"/>
              </a:rPr>
              <a:t>tablet or laptop, you may not surf the web or work on emails etc..</a:t>
            </a:r>
          </a:p>
          <a:p>
            <a:endParaRPr lang="en-US" sz="1800" b="0" dirty="0">
              <a:cs typeface="Times New Roman" pitchFamily="18" charset="0"/>
            </a:endParaRPr>
          </a:p>
          <a:p>
            <a:r>
              <a:rPr lang="en-US" sz="1800" b="0" dirty="0">
                <a:cs typeface="Times New Roman" pitchFamily="18" charset="0"/>
              </a:rPr>
              <a:t>90% of the material </a:t>
            </a:r>
            <a:r>
              <a:rPr lang="en-US" dirty="0">
                <a:cs typeface="Times New Roman" pitchFamily="18" charset="0"/>
              </a:rPr>
              <a:t>is on the slides, but the other 10% I will say only in class.</a:t>
            </a:r>
            <a:endParaRPr lang="en-US" sz="1800" b="0" dirty="0">
              <a:cs typeface="Times New Roman" pitchFamily="18" charset="0"/>
            </a:endParaRPr>
          </a:p>
          <a:p>
            <a:endParaRPr lang="en-US" dirty="0">
              <a:cs typeface="Times New Roman" pitchFamily="18" charset="0"/>
            </a:endParaRPr>
          </a:p>
          <a:p>
            <a:endParaRPr lang="en-US" dirty="0">
              <a:cs typeface="Times New Roman" pitchFamily="18" charset="0"/>
            </a:endParaRPr>
          </a:p>
        </p:txBody>
      </p:sp>
      <p:graphicFrame>
        <p:nvGraphicFramePr>
          <p:cNvPr id="1026" name="Object 2"/>
          <p:cNvGraphicFramePr>
            <a:graphicFrameLocks noChangeAspect="1"/>
          </p:cNvGraphicFramePr>
          <p:nvPr/>
        </p:nvGraphicFramePr>
        <p:xfrm>
          <a:off x="4886325" y="1173163"/>
          <a:ext cx="3930650" cy="5013325"/>
        </p:xfrm>
        <a:graphic>
          <a:graphicData uri="http://schemas.openxmlformats.org/presentationml/2006/ole">
            <mc:AlternateContent xmlns:mc="http://schemas.openxmlformats.org/markup-compatibility/2006">
              <mc:Choice xmlns:v="urn:schemas-microsoft-com:vml" Requires="v">
                <p:oleObj spid="_x0000_s122890" name="Bitmap Image" r:id="rId3" imgW="5229955" imgH="6668431" progId="PBrush">
                  <p:embed/>
                </p:oleObj>
              </mc:Choice>
              <mc:Fallback>
                <p:oleObj name="Bitmap Image" r:id="rId3" imgW="5229955" imgH="6668431"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1173163"/>
                        <a:ext cx="3930650" cy="5013325"/>
                      </a:xfrm>
                      <a:prstGeom prst="rect">
                        <a:avLst/>
                      </a:prstGeom>
                      <a:noFill/>
                      <a:ln w="9525">
                        <a:solidFill>
                          <a:srgbClr val="C0C0C0"/>
                        </a:solidFill>
                        <a:miter lim="800000"/>
                        <a:headEnd/>
                        <a:tailEnd/>
                      </a:ln>
                      <a:effectLst>
                        <a:outerShdw dist="107763" dir="8100000" algn="ctr" rotWithShape="0">
                          <a:schemeClr val="bg2"/>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a:t>Properties of Attribute Values </a:t>
            </a:r>
          </a:p>
        </p:txBody>
      </p:sp>
      <p:sp>
        <p:nvSpPr>
          <p:cNvPr id="63491" name="Rectangle 5"/>
          <p:cNvSpPr>
            <a:spLocks noGrp="1" noChangeArrowheads="1"/>
          </p:cNvSpPr>
          <p:nvPr>
            <p:ph type="body" idx="1"/>
          </p:nvPr>
        </p:nvSpPr>
        <p:spPr>
          <a:xfrm>
            <a:off x="276225" y="1362076"/>
            <a:ext cx="8410575" cy="4764088"/>
          </a:xfrm>
        </p:spPr>
        <p:txBody>
          <a:bodyPr/>
          <a:lstStyle/>
          <a:p>
            <a:r>
              <a:rPr lang="en-US" dirty="0"/>
              <a:t>The type of an attribute depends on which of the following properties it possesses:</a:t>
            </a:r>
          </a:p>
          <a:p>
            <a:pPr lvl="1"/>
            <a:r>
              <a:rPr lang="en-US" b="1" dirty="0">
                <a:solidFill>
                  <a:srgbClr val="FF0000"/>
                </a:solidFill>
              </a:rPr>
              <a:t>Ratio</a:t>
            </a:r>
            <a:r>
              <a:rPr lang="en-US" dirty="0"/>
              <a:t> attribute: all 4 properties</a:t>
            </a:r>
          </a:p>
          <a:p>
            <a:pPr lvl="1"/>
            <a:r>
              <a:rPr lang="en-US" dirty="0"/>
              <a:t>We can do anything!</a:t>
            </a:r>
          </a:p>
          <a:p>
            <a:pPr lvl="2"/>
            <a:r>
              <a:rPr lang="en-US" dirty="0"/>
              <a:t>So 10</a:t>
            </a:r>
            <a:r>
              <a:rPr lang="en-US" baseline="-25000" dirty="0"/>
              <a:t>kelvin</a:t>
            </a:r>
            <a:r>
              <a:rPr lang="en-US" dirty="0"/>
              <a:t> really </a:t>
            </a:r>
            <a:r>
              <a:rPr lang="en-US" i="1" dirty="0"/>
              <a:t>is</a:t>
            </a:r>
            <a:r>
              <a:rPr lang="en-US" dirty="0"/>
              <a:t> twice as hot as 5</a:t>
            </a:r>
            <a:r>
              <a:rPr lang="en-US" baseline="-25000" dirty="0"/>
              <a:t>kelvin</a:t>
            </a:r>
          </a:p>
          <a:p>
            <a:pPr lvl="1"/>
            <a:endParaRPr lang="en-US" baseline="-25000" dirty="0"/>
          </a:p>
          <a:p>
            <a:pPr lvl="1"/>
            <a:r>
              <a:rPr lang="en-US" dirty="0"/>
              <a:t>Of course, </a:t>
            </a:r>
            <a:r>
              <a:rPr lang="en-US" i="1" dirty="0"/>
              <a:t>distinctness</a:t>
            </a:r>
            <a:r>
              <a:rPr lang="en-US" dirty="0"/>
              <a:t> is tricky to define with real numbers.</a:t>
            </a:r>
          </a:p>
          <a:p>
            <a:pPr lvl="2"/>
            <a:r>
              <a:rPr lang="en-US" dirty="0"/>
              <a:t> is 3.1415926535897 = 3.141592653589?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04800"/>
            <a:ext cx="8305800" cy="6167438"/>
            <a:chOff x="-2" y="-2"/>
            <a:chExt cx="3890" cy="5274"/>
          </a:xfrm>
        </p:grpSpPr>
        <p:grpSp>
          <p:nvGrpSpPr>
            <p:cNvPr id="3" name="Group 3"/>
            <p:cNvGrpSpPr>
              <a:grpSpLocks/>
            </p:cNvGrpSpPr>
            <p:nvPr/>
          </p:nvGrpSpPr>
          <p:grpSpPr bwMode="auto">
            <a:xfrm>
              <a:off x="0" y="0"/>
              <a:ext cx="3886" cy="5270"/>
              <a:chOff x="0" y="0"/>
              <a:chExt cx="3886" cy="5270"/>
            </a:xfrm>
          </p:grpSpPr>
          <p:grpSp>
            <p:nvGrpSpPr>
              <p:cNvPr id="4" name="Group 4"/>
              <p:cNvGrpSpPr>
                <a:grpSpLocks/>
              </p:cNvGrpSpPr>
              <p:nvPr/>
            </p:nvGrpSpPr>
            <p:grpSpPr bwMode="auto">
              <a:xfrm>
                <a:off x="0" y="0"/>
                <a:ext cx="684" cy="596"/>
                <a:chOff x="0" y="0"/>
                <a:chExt cx="684" cy="596"/>
              </a:xfrm>
            </p:grpSpPr>
            <p:sp>
              <p:nvSpPr>
                <p:cNvPr id="801797" name="Rectangle 5"/>
                <p:cNvSpPr>
                  <a:spLocks noChangeArrowheads="1"/>
                </p:cNvSpPr>
                <p:nvPr/>
              </p:nvSpPr>
              <p:spPr bwMode="auto">
                <a:xfrm>
                  <a:off x="0" y="0"/>
                  <a:ext cx="684" cy="596"/>
                </a:xfrm>
                <a:prstGeom prst="rect">
                  <a:avLst/>
                </a:prstGeom>
                <a:solidFill>
                  <a:srgbClr val="CCFFFF"/>
                </a:solidFill>
                <a:ln w="9525">
                  <a:noFill/>
                  <a:miter lim="800000"/>
                  <a:headEnd/>
                  <a:tailEnd/>
                </a:ln>
                <a:effectLst/>
              </p:spPr>
              <p:txBody>
                <a:bodyPr/>
                <a:lstStyle/>
                <a:p>
                  <a:endParaRPr lang="en-US" sz="1600"/>
                </a:p>
              </p:txBody>
            </p:sp>
            <p:grpSp>
              <p:nvGrpSpPr>
                <p:cNvPr id="5" name="Group 6"/>
                <p:cNvGrpSpPr>
                  <a:grpSpLocks/>
                </p:cNvGrpSpPr>
                <p:nvPr/>
              </p:nvGrpSpPr>
              <p:grpSpPr bwMode="auto">
                <a:xfrm>
                  <a:off x="0" y="0"/>
                  <a:ext cx="684" cy="596"/>
                  <a:chOff x="0" y="0"/>
                  <a:chExt cx="684" cy="596"/>
                </a:xfrm>
              </p:grpSpPr>
              <p:sp>
                <p:nvSpPr>
                  <p:cNvPr id="801799" name="Rectangle 7"/>
                  <p:cNvSpPr>
                    <a:spLocks noChangeArrowheads="1"/>
                  </p:cNvSpPr>
                  <p:nvPr/>
                </p:nvSpPr>
                <p:spPr bwMode="auto">
                  <a:xfrm>
                    <a:off x="43" y="0"/>
                    <a:ext cx="598" cy="596"/>
                  </a:xfrm>
                  <a:prstGeom prst="rect">
                    <a:avLst/>
                  </a:prstGeom>
                  <a:solidFill>
                    <a:srgbClr val="CCFFFF"/>
                  </a:solidFill>
                  <a:ln w="9525">
                    <a:noFill/>
                    <a:miter lim="800000"/>
                    <a:headEnd/>
                    <a:tailEnd/>
                  </a:ln>
                  <a:effectLst/>
                </p:spPr>
                <p:txBody>
                  <a:bodyPr/>
                  <a:lstStyle/>
                  <a:p>
                    <a:pPr algn="ctr" eaLnBrk="1" hangingPunct="1"/>
                    <a:r>
                      <a:rPr lang="en-US" sz="2000" dirty="0">
                        <a:latin typeface="Times New Roman" pitchFamily="18" charset="0"/>
                        <a:cs typeface="Times New Roman" pitchFamily="18" charset="0"/>
                      </a:rPr>
                      <a:t>Attribute Type</a:t>
                    </a:r>
                    <a:endParaRPr lang="en-US" sz="1600" b="0" dirty="0">
                      <a:latin typeface="Times New Roman" pitchFamily="18" charset="0"/>
                      <a:cs typeface="Times New Roman" pitchFamily="18" charset="0"/>
                    </a:endParaRPr>
                  </a:p>
                  <a:p>
                    <a:pPr algn="ctr"/>
                    <a:endParaRPr lang="en-US" sz="2000" b="0" dirty="0">
                      <a:latin typeface="Times New Roman" pitchFamily="18" charset="0"/>
                    </a:endParaRPr>
                  </a:p>
                </p:txBody>
              </p:sp>
              <p:sp>
                <p:nvSpPr>
                  <p:cNvPr id="801800" name="Rectangle 8"/>
                  <p:cNvSpPr>
                    <a:spLocks noChangeArrowheads="1"/>
                  </p:cNvSpPr>
                  <p:nvPr/>
                </p:nvSpPr>
                <p:spPr bwMode="auto">
                  <a:xfrm>
                    <a:off x="0" y="0"/>
                    <a:ext cx="684" cy="596"/>
                  </a:xfrm>
                  <a:prstGeom prst="rect">
                    <a:avLst/>
                  </a:prstGeom>
                  <a:noFill/>
                  <a:ln w="7">
                    <a:solidFill>
                      <a:srgbClr val="A0A0A0"/>
                    </a:solidFill>
                    <a:miter lim="800000"/>
                    <a:headEnd/>
                    <a:tailEnd/>
                  </a:ln>
                  <a:effectLst/>
                </p:spPr>
                <p:txBody>
                  <a:bodyPr/>
                  <a:lstStyle/>
                  <a:p>
                    <a:endParaRPr lang="en-US" sz="1600"/>
                  </a:p>
                </p:txBody>
              </p:sp>
            </p:grpSp>
          </p:grpSp>
          <p:grpSp>
            <p:nvGrpSpPr>
              <p:cNvPr id="6" name="Group 9"/>
              <p:cNvGrpSpPr>
                <a:grpSpLocks/>
              </p:cNvGrpSpPr>
              <p:nvPr/>
            </p:nvGrpSpPr>
            <p:grpSpPr bwMode="auto">
              <a:xfrm>
                <a:off x="684" y="0"/>
                <a:ext cx="1403" cy="596"/>
                <a:chOff x="684" y="0"/>
                <a:chExt cx="1403" cy="596"/>
              </a:xfrm>
            </p:grpSpPr>
            <p:sp>
              <p:nvSpPr>
                <p:cNvPr id="801802" name="Rectangle 10"/>
                <p:cNvSpPr>
                  <a:spLocks noChangeArrowheads="1"/>
                </p:cNvSpPr>
                <p:nvPr/>
              </p:nvSpPr>
              <p:spPr bwMode="auto">
                <a:xfrm>
                  <a:off x="684" y="0"/>
                  <a:ext cx="1403" cy="596"/>
                </a:xfrm>
                <a:prstGeom prst="rect">
                  <a:avLst/>
                </a:prstGeom>
                <a:solidFill>
                  <a:srgbClr val="CCFFFF"/>
                </a:solidFill>
                <a:ln w="9525">
                  <a:noFill/>
                  <a:miter lim="800000"/>
                  <a:headEnd/>
                  <a:tailEnd/>
                </a:ln>
                <a:effectLst/>
              </p:spPr>
              <p:txBody>
                <a:bodyPr/>
                <a:lstStyle/>
                <a:p>
                  <a:endParaRPr lang="en-US" sz="1600"/>
                </a:p>
              </p:txBody>
            </p:sp>
            <p:grpSp>
              <p:nvGrpSpPr>
                <p:cNvPr id="7" name="Group 11"/>
                <p:cNvGrpSpPr>
                  <a:grpSpLocks/>
                </p:cNvGrpSpPr>
                <p:nvPr/>
              </p:nvGrpSpPr>
              <p:grpSpPr bwMode="auto">
                <a:xfrm>
                  <a:off x="684" y="0"/>
                  <a:ext cx="1403" cy="596"/>
                  <a:chOff x="684" y="0"/>
                  <a:chExt cx="1403" cy="596"/>
                </a:xfrm>
              </p:grpSpPr>
              <p:sp>
                <p:nvSpPr>
                  <p:cNvPr id="801804" name="Rectangle 12"/>
                  <p:cNvSpPr>
                    <a:spLocks noChangeArrowheads="1"/>
                  </p:cNvSpPr>
                  <p:nvPr/>
                </p:nvSpPr>
                <p:spPr bwMode="auto">
                  <a:xfrm>
                    <a:off x="727" y="0"/>
                    <a:ext cx="1317" cy="596"/>
                  </a:xfrm>
                  <a:prstGeom prst="rect">
                    <a:avLst/>
                  </a:prstGeom>
                  <a:solidFill>
                    <a:srgbClr val="CCFFFF"/>
                  </a:solidFill>
                  <a:ln w="9525">
                    <a:noFill/>
                    <a:miter lim="800000"/>
                    <a:headEnd/>
                    <a:tailEnd/>
                  </a:ln>
                  <a:effectLst/>
                </p:spPr>
                <p:txBody>
                  <a:bodyPr/>
                  <a:lstStyle/>
                  <a:p>
                    <a:pPr algn="ctr" eaLnBrk="1" hangingPunct="1"/>
                    <a:r>
                      <a:rPr lang="en-US" sz="2400" dirty="0">
                        <a:latin typeface="Times New Roman" pitchFamily="18" charset="0"/>
                        <a:cs typeface="Times New Roman" pitchFamily="18" charset="0"/>
                      </a:rPr>
                      <a:t>Description</a:t>
                    </a:r>
                    <a:endParaRPr lang="en-US" sz="1100" b="0" dirty="0">
                      <a:latin typeface="Times New Roman" pitchFamily="18" charset="0"/>
                      <a:cs typeface="Times New Roman" pitchFamily="18" charset="0"/>
                    </a:endParaRPr>
                  </a:p>
                  <a:p>
                    <a:pPr algn="ctr"/>
                    <a:endParaRPr lang="en-US" sz="2000" b="0" dirty="0">
                      <a:latin typeface="Times New Roman" pitchFamily="18" charset="0"/>
                    </a:endParaRPr>
                  </a:p>
                </p:txBody>
              </p:sp>
              <p:sp>
                <p:nvSpPr>
                  <p:cNvPr id="801805" name="Rectangle 13"/>
                  <p:cNvSpPr>
                    <a:spLocks noChangeArrowheads="1"/>
                  </p:cNvSpPr>
                  <p:nvPr/>
                </p:nvSpPr>
                <p:spPr bwMode="auto">
                  <a:xfrm>
                    <a:off x="684" y="0"/>
                    <a:ext cx="1403" cy="596"/>
                  </a:xfrm>
                  <a:prstGeom prst="rect">
                    <a:avLst/>
                  </a:prstGeom>
                  <a:noFill/>
                  <a:ln w="7">
                    <a:solidFill>
                      <a:srgbClr val="A0A0A0"/>
                    </a:solidFill>
                    <a:miter lim="800000"/>
                    <a:headEnd/>
                    <a:tailEnd/>
                  </a:ln>
                  <a:effectLst/>
                </p:spPr>
                <p:txBody>
                  <a:bodyPr/>
                  <a:lstStyle/>
                  <a:p>
                    <a:endParaRPr lang="en-US" sz="1600"/>
                  </a:p>
                </p:txBody>
              </p:sp>
            </p:grpSp>
          </p:grpSp>
          <p:grpSp>
            <p:nvGrpSpPr>
              <p:cNvPr id="8" name="Group 14"/>
              <p:cNvGrpSpPr>
                <a:grpSpLocks/>
              </p:cNvGrpSpPr>
              <p:nvPr/>
            </p:nvGrpSpPr>
            <p:grpSpPr bwMode="auto">
              <a:xfrm>
                <a:off x="2087" y="0"/>
                <a:ext cx="950" cy="596"/>
                <a:chOff x="2087" y="0"/>
                <a:chExt cx="950" cy="596"/>
              </a:xfrm>
            </p:grpSpPr>
            <p:sp>
              <p:nvSpPr>
                <p:cNvPr id="801807" name="Rectangle 15"/>
                <p:cNvSpPr>
                  <a:spLocks noChangeArrowheads="1"/>
                </p:cNvSpPr>
                <p:nvPr/>
              </p:nvSpPr>
              <p:spPr bwMode="auto">
                <a:xfrm>
                  <a:off x="2087" y="0"/>
                  <a:ext cx="950" cy="596"/>
                </a:xfrm>
                <a:prstGeom prst="rect">
                  <a:avLst/>
                </a:prstGeom>
                <a:solidFill>
                  <a:srgbClr val="CCFFFF"/>
                </a:solidFill>
                <a:ln w="9525">
                  <a:noFill/>
                  <a:miter lim="800000"/>
                  <a:headEnd/>
                  <a:tailEnd/>
                </a:ln>
                <a:effectLst/>
              </p:spPr>
              <p:txBody>
                <a:bodyPr/>
                <a:lstStyle/>
                <a:p>
                  <a:endParaRPr lang="en-US" sz="1600"/>
                </a:p>
              </p:txBody>
            </p:sp>
            <p:grpSp>
              <p:nvGrpSpPr>
                <p:cNvPr id="9" name="Group 16"/>
                <p:cNvGrpSpPr>
                  <a:grpSpLocks/>
                </p:cNvGrpSpPr>
                <p:nvPr/>
              </p:nvGrpSpPr>
              <p:grpSpPr bwMode="auto">
                <a:xfrm>
                  <a:off x="2087" y="0"/>
                  <a:ext cx="950" cy="596"/>
                  <a:chOff x="2087" y="0"/>
                  <a:chExt cx="950" cy="596"/>
                </a:xfrm>
              </p:grpSpPr>
              <p:sp>
                <p:nvSpPr>
                  <p:cNvPr id="801809" name="Rectangle 17"/>
                  <p:cNvSpPr>
                    <a:spLocks noChangeArrowheads="1"/>
                  </p:cNvSpPr>
                  <p:nvPr/>
                </p:nvSpPr>
                <p:spPr bwMode="auto">
                  <a:xfrm>
                    <a:off x="2130" y="0"/>
                    <a:ext cx="864" cy="596"/>
                  </a:xfrm>
                  <a:prstGeom prst="rect">
                    <a:avLst/>
                  </a:prstGeom>
                  <a:solidFill>
                    <a:srgbClr val="CCFFFF"/>
                  </a:solidFill>
                  <a:ln w="9525">
                    <a:noFill/>
                    <a:miter lim="800000"/>
                    <a:headEnd/>
                    <a:tailEnd/>
                  </a:ln>
                  <a:effectLst/>
                </p:spPr>
                <p:txBody>
                  <a:bodyPr/>
                  <a:lstStyle/>
                  <a:p>
                    <a:pPr algn="ctr" eaLnBrk="1" hangingPunct="1"/>
                    <a:r>
                      <a:rPr lang="en-US" sz="2400" dirty="0">
                        <a:latin typeface="Times New Roman" pitchFamily="18" charset="0"/>
                        <a:cs typeface="Times New Roman" pitchFamily="18" charset="0"/>
                      </a:rPr>
                      <a:t>Examples</a:t>
                    </a:r>
                    <a:endParaRPr lang="en-US" sz="1100" b="0" dirty="0">
                      <a:latin typeface="Times New Roman" pitchFamily="18" charset="0"/>
                      <a:cs typeface="Times New Roman" pitchFamily="18" charset="0"/>
                    </a:endParaRPr>
                  </a:p>
                  <a:p>
                    <a:pPr algn="ctr"/>
                    <a:endParaRPr lang="en-US" sz="2000" b="0" dirty="0">
                      <a:latin typeface="Times New Roman" pitchFamily="18" charset="0"/>
                    </a:endParaRPr>
                  </a:p>
                </p:txBody>
              </p:sp>
              <p:sp>
                <p:nvSpPr>
                  <p:cNvPr id="801810" name="Rectangle 18"/>
                  <p:cNvSpPr>
                    <a:spLocks noChangeArrowheads="1"/>
                  </p:cNvSpPr>
                  <p:nvPr/>
                </p:nvSpPr>
                <p:spPr bwMode="auto">
                  <a:xfrm>
                    <a:off x="2087" y="0"/>
                    <a:ext cx="950" cy="596"/>
                  </a:xfrm>
                  <a:prstGeom prst="rect">
                    <a:avLst/>
                  </a:prstGeom>
                  <a:noFill/>
                  <a:ln w="7">
                    <a:solidFill>
                      <a:srgbClr val="A0A0A0"/>
                    </a:solidFill>
                    <a:miter lim="800000"/>
                    <a:headEnd/>
                    <a:tailEnd/>
                  </a:ln>
                  <a:effectLst/>
                </p:spPr>
                <p:txBody>
                  <a:bodyPr/>
                  <a:lstStyle/>
                  <a:p>
                    <a:endParaRPr lang="en-US" sz="1600"/>
                  </a:p>
                </p:txBody>
              </p:sp>
            </p:grpSp>
          </p:grpSp>
          <p:grpSp>
            <p:nvGrpSpPr>
              <p:cNvPr id="10" name="Group 19"/>
              <p:cNvGrpSpPr>
                <a:grpSpLocks/>
              </p:cNvGrpSpPr>
              <p:nvPr/>
            </p:nvGrpSpPr>
            <p:grpSpPr bwMode="auto">
              <a:xfrm>
                <a:off x="3037" y="0"/>
                <a:ext cx="849" cy="596"/>
                <a:chOff x="3037" y="0"/>
                <a:chExt cx="849" cy="596"/>
              </a:xfrm>
            </p:grpSpPr>
            <p:sp>
              <p:nvSpPr>
                <p:cNvPr id="801812" name="Rectangle 20"/>
                <p:cNvSpPr>
                  <a:spLocks noChangeArrowheads="1"/>
                </p:cNvSpPr>
                <p:nvPr/>
              </p:nvSpPr>
              <p:spPr bwMode="auto">
                <a:xfrm>
                  <a:off x="3037" y="0"/>
                  <a:ext cx="849" cy="596"/>
                </a:xfrm>
                <a:prstGeom prst="rect">
                  <a:avLst/>
                </a:prstGeom>
                <a:solidFill>
                  <a:srgbClr val="CCFFFF"/>
                </a:solidFill>
                <a:ln w="9525">
                  <a:noFill/>
                  <a:miter lim="800000"/>
                  <a:headEnd/>
                  <a:tailEnd/>
                </a:ln>
                <a:effectLst/>
              </p:spPr>
              <p:txBody>
                <a:bodyPr/>
                <a:lstStyle/>
                <a:p>
                  <a:endParaRPr lang="en-US" sz="1600"/>
                </a:p>
              </p:txBody>
            </p:sp>
            <p:grpSp>
              <p:nvGrpSpPr>
                <p:cNvPr id="11" name="Group 21"/>
                <p:cNvGrpSpPr>
                  <a:grpSpLocks/>
                </p:cNvGrpSpPr>
                <p:nvPr/>
              </p:nvGrpSpPr>
              <p:grpSpPr bwMode="auto">
                <a:xfrm>
                  <a:off x="3037" y="0"/>
                  <a:ext cx="849" cy="596"/>
                  <a:chOff x="3037" y="0"/>
                  <a:chExt cx="849" cy="596"/>
                </a:xfrm>
              </p:grpSpPr>
              <p:sp>
                <p:nvSpPr>
                  <p:cNvPr id="801814" name="Rectangle 22"/>
                  <p:cNvSpPr>
                    <a:spLocks noChangeArrowheads="1"/>
                  </p:cNvSpPr>
                  <p:nvPr/>
                </p:nvSpPr>
                <p:spPr bwMode="auto">
                  <a:xfrm>
                    <a:off x="3080" y="0"/>
                    <a:ext cx="763" cy="596"/>
                  </a:xfrm>
                  <a:prstGeom prst="rect">
                    <a:avLst/>
                  </a:prstGeom>
                  <a:solidFill>
                    <a:srgbClr val="CCFFFF"/>
                  </a:solidFill>
                  <a:ln w="9525">
                    <a:noFill/>
                    <a:miter lim="800000"/>
                    <a:headEnd/>
                    <a:tailEnd/>
                  </a:ln>
                  <a:effectLst/>
                </p:spPr>
                <p:txBody>
                  <a:bodyPr/>
                  <a:lstStyle/>
                  <a:p>
                    <a:pPr algn="ctr" eaLnBrk="1" hangingPunct="1"/>
                    <a:r>
                      <a:rPr lang="en-US" sz="2400" dirty="0">
                        <a:latin typeface="Times New Roman" pitchFamily="18" charset="0"/>
                        <a:cs typeface="Times New Roman" pitchFamily="18" charset="0"/>
                      </a:rPr>
                      <a:t>Operations</a:t>
                    </a:r>
                    <a:endParaRPr lang="en-US" sz="1100" b="0" dirty="0">
                      <a:latin typeface="Times New Roman" pitchFamily="18" charset="0"/>
                      <a:cs typeface="Times New Roman" pitchFamily="18" charset="0"/>
                    </a:endParaRPr>
                  </a:p>
                  <a:p>
                    <a:pPr algn="ctr"/>
                    <a:endParaRPr lang="en-US" sz="2000" b="0" dirty="0">
                      <a:latin typeface="Times New Roman" pitchFamily="18" charset="0"/>
                    </a:endParaRPr>
                  </a:p>
                </p:txBody>
              </p:sp>
              <p:sp>
                <p:nvSpPr>
                  <p:cNvPr id="801815" name="Rectangle 23"/>
                  <p:cNvSpPr>
                    <a:spLocks noChangeArrowheads="1"/>
                  </p:cNvSpPr>
                  <p:nvPr/>
                </p:nvSpPr>
                <p:spPr bwMode="auto">
                  <a:xfrm>
                    <a:off x="3037" y="0"/>
                    <a:ext cx="849" cy="596"/>
                  </a:xfrm>
                  <a:prstGeom prst="rect">
                    <a:avLst/>
                  </a:prstGeom>
                  <a:noFill/>
                  <a:ln w="7">
                    <a:solidFill>
                      <a:srgbClr val="A0A0A0"/>
                    </a:solidFill>
                    <a:miter lim="800000"/>
                    <a:headEnd/>
                    <a:tailEnd/>
                  </a:ln>
                  <a:effectLst/>
                </p:spPr>
                <p:txBody>
                  <a:bodyPr/>
                  <a:lstStyle/>
                  <a:p>
                    <a:endParaRPr lang="en-US" sz="1600"/>
                  </a:p>
                </p:txBody>
              </p:sp>
            </p:grpSp>
          </p:grpSp>
          <p:grpSp>
            <p:nvGrpSpPr>
              <p:cNvPr id="12" name="Group 24"/>
              <p:cNvGrpSpPr>
                <a:grpSpLocks/>
              </p:cNvGrpSpPr>
              <p:nvPr/>
            </p:nvGrpSpPr>
            <p:grpSpPr bwMode="auto">
              <a:xfrm>
                <a:off x="0" y="596"/>
                <a:ext cx="684" cy="1130"/>
                <a:chOff x="0" y="596"/>
                <a:chExt cx="684" cy="1130"/>
              </a:xfrm>
            </p:grpSpPr>
            <p:sp>
              <p:nvSpPr>
                <p:cNvPr id="801817" name="Rectangle 25"/>
                <p:cNvSpPr>
                  <a:spLocks noChangeArrowheads="1"/>
                </p:cNvSpPr>
                <p:nvPr/>
              </p:nvSpPr>
              <p:spPr bwMode="auto">
                <a:xfrm>
                  <a:off x="43" y="596"/>
                  <a:ext cx="598" cy="1130"/>
                </a:xfrm>
                <a:prstGeom prst="rect">
                  <a:avLst/>
                </a:prstGeom>
                <a:noFill/>
                <a:ln w="9525">
                  <a:noFill/>
                  <a:miter lim="800000"/>
                  <a:headEnd/>
                  <a:tailEnd/>
                </a:ln>
                <a:effectLst/>
              </p:spPr>
              <p:txBody>
                <a:bodyPr/>
                <a:lstStyle/>
                <a:p>
                  <a:pPr algn="ctr" eaLnBrk="1" hangingPunct="1"/>
                  <a:r>
                    <a:rPr lang="en-US" sz="1600" b="0">
                      <a:latin typeface="Times New Roman" pitchFamily="18" charset="0"/>
                      <a:cs typeface="Times New Roman" pitchFamily="18" charset="0"/>
                    </a:rPr>
                    <a:t>Nominal</a:t>
                  </a:r>
                  <a:endParaRPr lang="en-US" sz="1100" b="0">
                    <a:latin typeface="Times New Roman" pitchFamily="18" charset="0"/>
                    <a:cs typeface="Times New Roman" pitchFamily="18" charset="0"/>
                  </a:endParaRPr>
                </a:p>
                <a:p>
                  <a:pPr algn="ctr"/>
                  <a:endParaRPr lang="en-US" sz="2000" b="0">
                    <a:latin typeface="Times New Roman" pitchFamily="18" charset="0"/>
                  </a:endParaRPr>
                </a:p>
              </p:txBody>
            </p:sp>
            <p:sp>
              <p:nvSpPr>
                <p:cNvPr id="801818" name="Rectangle 26"/>
                <p:cNvSpPr>
                  <a:spLocks noChangeArrowheads="1"/>
                </p:cNvSpPr>
                <p:nvPr/>
              </p:nvSpPr>
              <p:spPr bwMode="auto">
                <a:xfrm>
                  <a:off x="0" y="596"/>
                  <a:ext cx="684" cy="1130"/>
                </a:xfrm>
                <a:prstGeom prst="rect">
                  <a:avLst/>
                </a:prstGeom>
                <a:noFill/>
                <a:ln w="7">
                  <a:solidFill>
                    <a:srgbClr val="A0A0A0"/>
                  </a:solidFill>
                  <a:miter lim="800000"/>
                  <a:headEnd/>
                  <a:tailEnd/>
                </a:ln>
                <a:effectLst/>
              </p:spPr>
              <p:txBody>
                <a:bodyPr/>
                <a:lstStyle/>
                <a:p>
                  <a:endParaRPr lang="en-US" sz="1600"/>
                </a:p>
              </p:txBody>
            </p:sp>
          </p:grpSp>
          <p:grpSp>
            <p:nvGrpSpPr>
              <p:cNvPr id="13" name="Group 27"/>
              <p:cNvGrpSpPr>
                <a:grpSpLocks/>
              </p:cNvGrpSpPr>
              <p:nvPr/>
            </p:nvGrpSpPr>
            <p:grpSpPr bwMode="auto">
              <a:xfrm>
                <a:off x="684" y="596"/>
                <a:ext cx="1403" cy="1130"/>
                <a:chOff x="684" y="596"/>
                <a:chExt cx="1403" cy="1130"/>
              </a:xfrm>
            </p:grpSpPr>
            <p:sp>
              <p:nvSpPr>
                <p:cNvPr id="801820" name="Rectangle 28"/>
                <p:cNvSpPr>
                  <a:spLocks noChangeArrowheads="1"/>
                </p:cNvSpPr>
                <p:nvPr/>
              </p:nvSpPr>
              <p:spPr bwMode="auto">
                <a:xfrm>
                  <a:off x="727" y="596"/>
                  <a:ext cx="1317" cy="1130"/>
                </a:xfrm>
                <a:prstGeom prst="rect">
                  <a:avLst/>
                </a:prstGeom>
                <a:noFill/>
                <a:ln w="9525">
                  <a:noFill/>
                  <a:miter lim="800000"/>
                  <a:headEnd/>
                  <a:tailEnd/>
                </a:ln>
                <a:effectLst/>
              </p:spPr>
              <p:txBody>
                <a:bodyPr/>
                <a:lstStyle/>
                <a:p>
                  <a:pPr eaLnBrk="1" hangingPunct="1"/>
                  <a:r>
                    <a:rPr lang="en-US" sz="1400" b="0" dirty="0">
                      <a:latin typeface="Times New Roman" pitchFamily="18" charset="0"/>
                      <a:ea typeface="MS Mincho" pitchFamily="49" charset="-128"/>
                    </a:rPr>
                    <a:t>The values of a nominal attribute are just different names, i.e., nominal attributes provide only enough information to distinguish one object from another. (=, </a:t>
                  </a:r>
                  <a:r>
                    <a:rPr lang="en-US" sz="1400" b="0" dirty="0">
                      <a:latin typeface="Times New Roman" pitchFamily="18" charset="0"/>
                      <a:ea typeface="MS Mincho" pitchFamily="49" charset="-128"/>
                      <a:sym typeface="Symbol" pitchFamily="18" charset="2"/>
                    </a:rPr>
                    <a:t></a:t>
                  </a:r>
                  <a:r>
                    <a:rPr lang="en-US" sz="1400" b="0" dirty="0">
                      <a:latin typeface="Times New Roman" pitchFamily="18" charset="0"/>
                      <a:ea typeface="MS Mincho" pitchFamily="49" charset="-128"/>
                    </a:rPr>
                    <a:t>)</a:t>
                  </a:r>
                  <a:endParaRPr lang="en-US" sz="1400" b="0" dirty="0">
                    <a:latin typeface="Times New Roman" pitchFamily="18" charset="0"/>
                    <a:cs typeface="Times New Roman" pitchFamily="18" charset="0"/>
                    <a:sym typeface="Symbol" pitchFamily="18" charset="2"/>
                  </a:endParaRPr>
                </a:p>
                <a:p>
                  <a:endParaRPr lang="en-US" sz="1400" b="0" dirty="0">
                    <a:latin typeface="Times New Roman" pitchFamily="18" charset="0"/>
                    <a:ea typeface="MS Mincho" pitchFamily="49" charset="-128"/>
                    <a:sym typeface="Symbol" pitchFamily="18" charset="2"/>
                  </a:endParaRPr>
                </a:p>
              </p:txBody>
            </p:sp>
            <p:sp>
              <p:nvSpPr>
                <p:cNvPr id="801821" name="Rectangle 29"/>
                <p:cNvSpPr>
                  <a:spLocks noChangeArrowheads="1"/>
                </p:cNvSpPr>
                <p:nvPr/>
              </p:nvSpPr>
              <p:spPr bwMode="auto">
                <a:xfrm>
                  <a:off x="684" y="596"/>
                  <a:ext cx="1403" cy="1130"/>
                </a:xfrm>
                <a:prstGeom prst="rect">
                  <a:avLst/>
                </a:prstGeom>
                <a:noFill/>
                <a:ln w="7">
                  <a:solidFill>
                    <a:srgbClr val="A0A0A0"/>
                  </a:solidFill>
                  <a:miter lim="800000"/>
                  <a:headEnd/>
                  <a:tailEnd/>
                </a:ln>
                <a:effectLst/>
              </p:spPr>
              <p:txBody>
                <a:bodyPr/>
                <a:lstStyle/>
                <a:p>
                  <a:endParaRPr lang="en-US" sz="1600"/>
                </a:p>
              </p:txBody>
            </p:sp>
          </p:grpSp>
          <p:grpSp>
            <p:nvGrpSpPr>
              <p:cNvPr id="14" name="Group 30"/>
              <p:cNvGrpSpPr>
                <a:grpSpLocks/>
              </p:cNvGrpSpPr>
              <p:nvPr/>
            </p:nvGrpSpPr>
            <p:grpSpPr bwMode="auto">
              <a:xfrm>
                <a:off x="2087" y="596"/>
                <a:ext cx="950" cy="1130"/>
                <a:chOff x="2087" y="596"/>
                <a:chExt cx="950" cy="1130"/>
              </a:xfrm>
            </p:grpSpPr>
            <p:sp>
              <p:nvSpPr>
                <p:cNvPr id="801823" name="Rectangle 31"/>
                <p:cNvSpPr>
                  <a:spLocks noChangeArrowheads="1"/>
                </p:cNvSpPr>
                <p:nvPr/>
              </p:nvSpPr>
              <p:spPr bwMode="auto">
                <a:xfrm>
                  <a:off x="2130" y="596"/>
                  <a:ext cx="864" cy="1130"/>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zip codes, employee ID numbers, eye color, sex: {</a:t>
                  </a:r>
                  <a:r>
                    <a:rPr lang="en-US" sz="1600" b="0" i="1">
                      <a:latin typeface="Times New Roman" pitchFamily="18" charset="0"/>
                      <a:ea typeface="MS Mincho" pitchFamily="49" charset="-128"/>
                    </a:rPr>
                    <a:t>male, female</a:t>
                  </a:r>
                  <a:r>
                    <a:rPr lang="en-US" sz="1600" b="0">
                      <a:latin typeface="Times New Roman" pitchFamily="18" charset="0"/>
                      <a:ea typeface="MS Mincho" pitchFamily="49" charset="-128"/>
                    </a:rPr>
                    <a:t>}</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24" name="Rectangle 32"/>
                <p:cNvSpPr>
                  <a:spLocks noChangeArrowheads="1"/>
                </p:cNvSpPr>
                <p:nvPr/>
              </p:nvSpPr>
              <p:spPr bwMode="auto">
                <a:xfrm>
                  <a:off x="2087" y="596"/>
                  <a:ext cx="950" cy="1130"/>
                </a:xfrm>
                <a:prstGeom prst="rect">
                  <a:avLst/>
                </a:prstGeom>
                <a:noFill/>
                <a:ln w="7">
                  <a:solidFill>
                    <a:srgbClr val="A0A0A0"/>
                  </a:solidFill>
                  <a:miter lim="800000"/>
                  <a:headEnd/>
                  <a:tailEnd/>
                </a:ln>
                <a:effectLst/>
              </p:spPr>
              <p:txBody>
                <a:bodyPr/>
                <a:lstStyle/>
                <a:p>
                  <a:endParaRPr lang="en-US" sz="1600"/>
                </a:p>
              </p:txBody>
            </p:sp>
          </p:grpSp>
          <p:grpSp>
            <p:nvGrpSpPr>
              <p:cNvPr id="15" name="Group 33"/>
              <p:cNvGrpSpPr>
                <a:grpSpLocks/>
              </p:cNvGrpSpPr>
              <p:nvPr/>
            </p:nvGrpSpPr>
            <p:grpSpPr bwMode="auto">
              <a:xfrm>
                <a:off x="3037" y="596"/>
                <a:ext cx="849" cy="1130"/>
                <a:chOff x="3037" y="596"/>
                <a:chExt cx="849" cy="1130"/>
              </a:xfrm>
            </p:grpSpPr>
            <p:sp>
              <p:nvSpPr>
                <p:cNvPr id="801826" name="Rectangle 34"/>
                <p:cNvSpPr>
                  <a:spLocks noChangeArrowheads="1"/>
                </p:cNvSpPr>
                <p:nvPr/>
              </p:nvSpPr>
              <p:spPr bwMode="auto">
                <a:xfrm>
                  <a:off x="3080" y="596"/>
                  <a:ext cx="763" cy="1130"/>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mode, entropy, contingency correlation, </a:t>
                  </a:r>
                  <a:r>
                    <a:rPr lang="en-US" sz="1600" b="0">
                      <a:latin typeface="Times New Roman" pitchFamily="18" charset="0"/>
                      <a:ea typeface="MS Mincho" pitchFamily="49" charset="-128"/>
                      <a:sym typeface="Symbol" pitchFamily="18" charset="2"/>
                    </a:rPr>
                    <a:t></a:t>
                  </a:r>
                  <a:r>
                    <a:rPr lang="en-US" sz="1600" b="0" baseline="30000">
                      <a:latin typeface="Times New Roman" pitchFamily="18" charset="0"/>
                      <a:ea typeface="MS Mincho" pitchFamily="49" charset="-128"/>
                    </a:rPr>
                    <a:t>2</a:t>
                  </a:r>
                  <a:r>
                    <a:rPr lang="en-US" sz="1600" b="0">
                      <a:latin typeface="Times New Roman" pitchFamily="18" charset="0"/>
                      <a:ea typeface="MS Mincho" pitchFamily="49" charset="-128"/>
                      <a:sym typeface="Symbol" pitchFamily="18" charset="2"/>
                    </a:rPr>
                    <a:t> test</a:t>
                  </a:r>
                  <a:endParaRPr lang="en-US" sz="1100" b="0">
                    <a:latin typeface="Times New Roman" pitchFamily="18" charset="0"/>
                    <a:cs typeface="Times New Roman" pitchFamily="18" charset="0"/>
                    <a:sym typeface="Symbol" pitchFamily="18" charset="2"/>
                  </a:endParaRPr>
                </a:p>
                <a:p>
                  <a:endParaRPr lang="en-US" sz="1600" b="0">
                    <a:latin typeface="Times New Roman" pitchFamily="18" charset="0"/>
                    <a:ea typeface="MS Mincho" pitchFamily="49" charset="-128"/>
                    <a:sym typeface="Symbol" pitchFamily="18" charset="2"/>
                  </a:endParaRPr>
                </a:p>
              </p:txBody>
            </p:sp>
            <p:sp>
              <p:nvSpPr>
                <p:cNvPr id="801827" name="Rectangle 35"/>
                <p:cNvSpPr>
                  <a:spLocks noChangeArrowheads="1"/>
                </p:cNvSpPr>
                <p:nvPr/>
              </p:nvSpPr>
              <p:spPr bwMode="auto">
                <a:xfrm>
                  <a:off x="3037" y="596"/>
                  <a:ext cx="849" cy="1130"/>
                </a:xfrm>
                <a:prstGeom prst="rect">
                  <a:avLst/>
                </a:prstGeom>
                <a:noFill/>
                <a:ln w="7">
                  <a:solidFill>
                    <a:srgbClr val="A0A0A0"/>
                  </a:solidFill>
                  <a:miter lim="800000"/>
                  <a:headEnd/>
                  <a:tailEnd/>
                </a:ln>
                <a:effectLst/>
              </p:spPr>
              <p:txBody>
                <a:bodyPr/>
                <a:lstStyle/>
                <a:p>
                  <a:endParaRPr lang="en-US" sz="1600"/>
                </a:p>
              </p:txBody>
            </p:sp>
          </p:grpSp>
          <p:grpSp>
            <p:nvGrpSpPr>
              <p:cNvPr id="16" name="Group 36"/>
              <p:cNvGrpSpPr>
                <a:grpSpLocks/>
              </p:cNvGrpSpPr>
              <p:nvPr/>
            </p:nvGrpSpPr>
            <p:grpSpPr bwMode="auto">
              <a:xfrm>
                <a:off x="0" y="1726"/>
                <a:ext cx="684" cy="1092"/>
                <a:chOff x="0" y="1726"/>
                <a:chExt cx="684" cy="1092"/>
              </a:xfrm>
            </p:grpSpPr>
            <p:sp>
              <p:nvSpPr>
                <p:cNvPr id="801829" name="Rectangle 37"/>
                <p:cNvSpPr>
                  <a:spLocks noChangeArrowheads="1"/>
                </p:cNvSpPr>
                <p:nvPr/>
              </p:nvSpPr>
              <p:spPr bwMode="auto">
                <a:xfrm>
                  <a:off x="43" y="1726"/>
                  <a:ext cx="598" cy="1092"/>
                </a:xfrm>
                <a:prstGeom prst="rect">
                  <a:avLst/>
                </a:prstGeom>
                <a:noFill/>
                <a:ln w="9525">
                  <a:noFill/>
                  <a:miter lim="800000"/>
                  <a:headEnd/>
                  <a:tailEnd/>
                </a:ln>
                <a:effectLst/>
              </p:spPr>
              <p:txBody>
                <a:bodyPr/>
                <a:lstStyle/>
                <a:p>
                  <a:pPr algn="ctr" eaLnBrk="1" hangingPunct="1"/>
                  <a:r>
                    <a:rPr lang="en-US" sz="1600" b="0">
                      <a:latin typeface="Times New Roman" pitchFamily="18" charset="0"/>
                      <a:cs typeface="Times New Roman" pitchFamily="18" charset="0"/>
                    </a:rPr>
                    <a:t>Ordinal</a:t>
                  </a:r>
                  <a:endParaRPr lang="en-US" sz="1100" b="0">
                    <a:latin typeface="Times New Roman" pitchFamily="18" charset="0"/>
                    <a:cs typeface="Times New Roman" pitchFamily="18" charset="0"/>
                  </a:endParaRPr>
                </a:p>
                <a:p>
                  <a:pPr algn="ctr"/>
                  <a:endParaRPr lang="en-US" sz="2000" b="0">
                    <a:latin typeface="Times New Roman" pitchFamily="18" charset="0"/>
                  </a:endParaRPr>
                </a:p>
              </p:txBody>
            </p:sp>
            <p:sp>
              <p:nvSpPr>
                <p:cNvPr id="801830" name="Rectangle 38"/>
                <p:cNvSpPr>
                  <a:spLocks noChangeArrowheads="1"/>
                </p:cNvSpPr>
                <p:nvPr/>
              </p:nvSpPr>
              <p:spPr bwMode="auto">
                <a:xfrm>
                  <a:off x="0" y="1726"/>
                  <a:ext cx="684" cy="1092"/>
                </a:xfrm>
                <a:prstGeom prst="rect">
                  <a:avLst/>
                </a:prstGeom>
                <a:noFill/>
                <a:ln w="7">
                  <a:solidFill>
                    <a:srgbClr val="A0A0A0"/>
                  </a:solidFill>
                  <a:miter lim="800000"/>
                  <a:headEnd/>
                  <a:tailEnd/>
                </a:ln>
                <a:effectLst/>
              </p:spPr>
              <p:txBody>
                <a:bodyPr/>
                <a:lstStyle/>
                <a:p>
                  <a:endParaRPr lang="en-US" sz="1600"/>
                </a:p>
              </p:txBody>
            </p:sp>
          </p:grpSp>
          <p:grpSp>
            <p:nvGrpSpPr>
              <p:cNvPr id="17" name="Group 39"/>
              <p:cNvGrpSpPr>
                <a:grpSpLocks/>
              </p:cNvGrpSpPr>
              <p:nvPr/>
            </p:nvGrpSpPr>
            <p:grpSpPr bwMode="auto">
              <a:xfrm>
                <a:off x="684" y="1726"/>
                <a:ext cx="1403" cy="1092"/>
                <a:chOff x="684" y="1726"/>
                <a:chExt cx="1403" cy="1092"/>
              </a:xfrm>
            </p:grpSpPr>
            <p:sp>
              <p:nvSpPr>
                <p:cNvPr id="801832" name="Rectangle 40"/>
                <p:cNvSpPr>
                  <a:spLocks noChangeArrowheads="1"/>
                </p:cNvSpPr>
                <p:nvPr/>
              </p:nvSpPr>
              <p:spPr bwMode="auto">
                <a:xfrm>
                  <a:off x="727" y="1726"/>
                  <a:ext cx="1317" cy="1092"/>
                </a:xfrm>
                <a:prstGeom prst="rect">
                  <a:avLst/>
                </a:prstGeom>
                <a:noFill/>
                <a:ln w="9525">
                  <a:noFill/>
                  <a:miter lim="800000"/>
                  <a:headEnd/>
                  <a:tailEnd/>
                </a:ln>
                <a:effectLst/>
              </p:spPr>
              <p:txBody>
                <a:bodyPr/>
                <a:lstStyle/>
                <a:p>
                  <a:pPr eaLnBrk="1" hangingPunct="1"/>
                  <a:r>
                    <a:rPr lang="en-US" sz="1600" b="0" dirty="0">
                      <a:latin typeface="Times New Roman" pitchFamily="18" charset="0"/>
                      <a:ea typeface="MS Mincho" pitchFamily="49" charset="-128"/>
                    </a:rPr>
                    <a:t>The values of an ordinal attribute provide enough information to order objects. (&lt;, &gt;)</a:t>
                  </a:r>
                  <a:endParaRPr lang="en-US" sz="1100" b="0" dirty="0">
                    <a:latin typeface="Times New Roman" pitchFamily="18" charset="0"/>
                    <a:cs typeface="Times New Roman" pitchFamily="18" charset="0"/>
                  </a:endParaRPr>
                </a:p>
                <a:p>
                  <a:endParaRPr lang="en-US" sz="2000" b="0" dirty="0">
                    <a:latin typeface="Times New Roman" pitchFamily="18" charset="0"/>
                  </a:endParaRPr>
                </a:p>
              </p:txBody>
            </p:sp>
            <p:sp>
              <p:nvSpPr>
                <p:cNvPr id="801833" name="Rectangle 41"/>
                <p:cNvSpPr>
                  <a:spLocks noChangeArrowheads="1"/>
                </p:cNvSpPr>
                <p:nvPr/>
              </p:nvSpPr>
              <p:spPr bwMode="auto">
                <a:xfrm>
                  <a:off x="684" y="1726"/>
                  <a:ext cx="1403" cy="1092"/>
                </a:xfrm>
                <a:prstGeom prst="rect">
                  <a:avLst/>
                </a:prstGeom>
                <a:noFill/>
                <a:ln w="7">
                  <a:solidFill>
                    <a:srgbClr val="A0A0A0"/>
                  </a:solidFill>
                  <a:miter lim="800000"/>
                  <a:headEnd/>
                  <a:tailEnd/>
                </a:ln>
                <a:effectLst/>
              </p:spPr>
              <p:txBody>
                <a:bodyPr/>
                <a:lstStyle/>
                <a:p>
                  <a:endParaRPr lang="en-US" sz="1600"/>
                </a:p>
              </p:txBody>
            </p:sp>
          </p:grpSp>
          <p:grpSp>
            <p:nvGrpSpPr>
              <p:cNvPr id="18" name="Group 42"/>
              <p:cNvGrpSpPr>
                <a:grpSpLocks/>
              </p:cNvGrpSpPr>
              <p:nvPr/>
            </p:nvGrpSpPr>
            <p:grpSpPr bwMode="auto">
              <a:xfrm>
                <a:off x="2087" y="1726"/>
                <a:ext cx="950" cy="1092"/>
                <a:chOff x="2087" y="1726"/>
                <a:chExt cx="950" cy="1092"/>
              </a:xfrm>
            </p:grpSpPr>
            <p:sp>
              <p:nvSpPr>
                <p:cNvPr id="801835" name="Rectangle 43"/>
                <p:cNvSpPr>
                  <a:spLocks noChangeArrowheads="1"/>
                </p:cNvSpPr>
                <p:nvPr/>
              </p:nvSpPr>
              <p:spPr bwMode="auto">
                <a:xfrm>
                  <a:off x="2130" y="1726"/>
                  <a:ext cx="864" cy="1092"/>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hardness of minerals, {</a:t>
                  </a:r>
                  <a:r>
                    <a:rPr lang="en-US" sz="1600" b="0" i="1">
                      <a:latin typeface="Times New Roman" pitchFamily="18" charset="0"/>
                      <a:ea typeface="MS Mincho" pitchFamily="49" charset="-128"/>
                    </a:rPr>
                    <a:t>good, better, best</a:t>
                  </a:r>
                  <a:r>
                    <a:rPr lang="en-US" sz="1600" b="0">
                      <a:latin typeface="Times New Roman" pitchFamily="18" charset="0"/>
                      <a:ea typeface="MS Mincho" pitchFamily="49" charset="-128"/>
                    </a:rPr>
                    <a:t>}, </a:t>
                  </a:r>
                  <a:br>
                    <a:rPr lang="en-US" sz="1600" b="0">
                      <a:latin typeface="Times New Roman" pitchFamily="18" charset="0"/>
                      <a:ea typeface="MS Mincho" pitchFamily="49" charset="-128"/>
                    </a:rPr>
                  </a:br>
                  <a:r>
                    <a:rPr lang="en-US" sz="1600" b="0">
                      <a:latin typeface="Times New Roman" pitchFamily="18" charset="0"/>
                      <a:ea typeface="MS Mincho" pitchFamily="49" charset="-128"/>
                    </a:rPr>
                    <a:t>grades, street numbers</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36" name="Rectangle 44"/>
                <p:cNvSpPr>
                  <a:spLocks noChangeArrowheads="1"/>
                </p:cNvSpPr>
                <p:nvPr/>
              </p:nvSpPr>
              <p:spPr bwMode="auto">
                <a:xfrm>
                  <a:off x="2087" y="1726"/>
                  <a:ext cx="950" cy="1092"/>
                </a:xfrm>
                <a:prstGeom prst="rect">
                  <a:avLst/>
                </a:prstGeom>
                <a:noFill/>
                <a:ln w="7">
                  <a:solidFill>
                    <a:srgbClr val="A0A0A0"/>
                  </a:solidFill>
                  <a:miter lim="800000"/>
                  <a:headEnd/>
                  <a:tailEnd/>
                </a:ln>
                <a:effectLst/>
              </p:spPr>
              <p:txBody>
                <a:bodyPr/>
                <a:lstStyle/>
                <a:p>
                  <a:endParaRPr lang="en-US" sz="1600"/>
                </a:p>
              </p:txBody>
            </p:sp>
          </p:grpSp>
          <p:grpSp>
            <p:nvGrpSpPr>
              <p:cNvPr id="19" name="Group 45"/>
              <p:cNvGrpSpPr>
                <a:grpSpLocks/>
              </p:cNvGrpSpPr>
              <p:nvPr/>
            </p:nvGrpSpPr>
            <p:grpSpPr bwMode="auto">
              <a:xfrm>
                <a:off x="3037" y="1726"/>
                <a:ext cx="849" cy="1092"/>
                <a:chOff x="3037" y="1726"/>
                <a:chExt cx="849" cy="1092"/>
              </a:xfrm>
            </p:grpSpPr>
            <p:sp>
              <p:nvSpPr>
                <p:cNvPr id="801838" name="Rectangle 46"/>
                <p:cNvSpPr>
                  <a:spLocks noChangeArrowheads="1"/>
                </p:cNvSpPr>
                <p:nvPr/>
              </p:nvSpPr>
              <p:spPr bwMode="auto">
                <a:xfrm>
                  <a:off x="3080" y="1726"/>
                  <a:ext cx="763" cy="1092"/>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median, percentiles, rank correlation, run tests, sign tests</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39" name="Rectangle 47"/>
                <p:cNvSpPr>
                  <a:spLocks noChangeArrowheads="1"/>
                </p:cNvSpPr>
                <p:nvPr/>
              </p:nvSpPr>
              <p:spPr bwMode="auto">
                <a:xfrm>
                  <a:off x="3037" y="1726"/>
                  <a:ext cx="849" cy="1092"/>
                </a:xfrm>
                <a:prstGeom prst="rect">
                  <a:avLst/>
                </a:prstGeom>
                <a:noFill/>
                <a:ln w="7">
                  <a:solidFill>
                    <a:srgbClr val="A0A0A0"/>
                  </a:solidFill>
                  <a:miter lim="800000"/>
                  <a:headEnd/>
                  <a:tailEnd/>
                </a:ln>
                <a:effectLst/>
              </p:spPr>
              <p:txBody>
                <a:bodyPr/>
                <a:lstStyle/>
                <a:p>
                  <a:endParaRPr lang="en-US" sz="1600"/>
                </a:p>
              </p:txBody>
            </p:sp>
          </p:grpSp>
          <p:grpSp>
            <p:nvGrpSpPr>
              <p:cNvPr id="20" name="Group 48"/>
              <p:cNvGrpSpPr>
                <a:grpSpLocks/>
              </p:cNvGrpSpPr>
              <p:nvPr/>
            </p:nvGrpSpPr>
            <p:grpSpPr bwMode="auto">
              <a:xfrm>
                <a:off x="0" y="2818"/>
                <a:ext cx="684" cy="1092"/>
                <a:chOff x="0" y="2818"/>
                <a:chExt cx="684" cy="1092"/>
              </a:xfrm>
            </p:grpSpPr>
            <p:sp>
              <p:nvSpPr>
                <p:cNvPr id="801841" name="Rectangle 49"/>
                <p:cNvSpPr>
                  <a:spLocks noChangeArrowheads="1"/>
                </p:cNvSpPr>
                <p:nvPr/>
              </p:nvSpPr>
              <p:spPr bwMode="auto">
                <a:xfrm>
                  <a:off x="43" y="2818"/>
                  <a:ext cx="598" cy="1092"/>
                </a:xfrm>
                <a:prstGeom prst="rect">
                  <a:avLst/>
                </a:prstGeom>
                <a:noFill/>
                <a:ln w="9525">
                  <a:noFill/>
                  <a:miter lim="800000"/>
                  <a:headEnd/>
                  <a:tailEnd/>
                </a:ln>
                <a:effectLst/>
              </p:spPr>
              <p:txBody>
                <a:bodyPr/>
                <a:lstStyle/>
                <a:p>
                  <a:pPr algn="ctr" eaLnBrk="1" hangingPunct="1"/>
                  <a:r>
                    <a:rPr lang="en-US" sz="1600" b="0">
                      <a:latin typeface="Times New Roman" pitchFamily="18" charset="0"/>
                      <a:cs typeface="Times New Roman" pitchFamily="18" charset="0"/>
                    </a:rPr>
                    <a:t>Interval</a:t>
                  </a:r>
                  <a:endParaRPr lang="en-US" sz="1100" b="0">
                    <a:latin typeface="Times New Roman" pitchFamily="18" charset="0"/>
                    <a:cs typeface="Times New Roman" pitchFamily="18" charset="0"/>
                  </a:endParaRPr>
                </a:p>
                <a:p>
                  <a:pPr algn="ctr"/>
                  <a:endParaRPr lang="en-US" sz="2000" b="0">
                    <a:latin typeface="Times New Roman" pitchFamily="18" charset="0"/>
                  </a:endParaRPr>
                </a:p>
              </p:txBody>
            </p:sp>
            <p:sp>
              <p:nvSpPr>
                <p:cNvPr id="801842" name="Rectangle 50"/>
                <p:cNvSpPr>
                  <a:spLocks noChangeArrowheads="1"/>
                </p:cNvSpPr>
                <p:nvPr/>
              </p:nvSpPr>
              <p:spPr bwMode="auto">
                <a:xfrm>
                  <a:off x="0" y="2818"/>
                  <a:ext cx="684" cy="1092"/>
                </a:xfrm>
                <a:prstGeom prst="rect">
                  <a:avLst/>
                </a:prstGeom>
                <a:noFill/>
                <a:ln w="7">
                  <a:solidFill>
                    <a:srgbClr val="A0A0A0"/>
                  </a:solidFill>
                  <a:miter lim="800000"/>
                  <a:headEnd/>
                  <a:tailEnd/>
                </a:ln>
                <a:effectLst/>
              </p:spPr>
              <p:txBody>
                <a:bodyPr/>
                <a:lstStyle/>
                <a:p>
                  <a:endParaRPr lang="en-US" sz="1600"/>
                </a:p>
              </p:txBody>
            </p:sp>
          </p:grpSp>
          <p:grpSp>
            <p:nvGrpSpPr>
              <p:cNvPr id="21" name="Group 51"/>
              <p:cNvGrpSpPr>
                <a:grpSpLocks/>
              </p:cNvGrpSpPr>
              <p:nvPr/>
            </p:nvGrpSpPr>
            <p:grpSpPr bwMode="auto">
              <a:xfrm>
                <a:off x="684" y="2818"/>
                <a:ext cx="1403" cy="1092"/>
                <a:chOff x="684" y="2818"/>
                <a:chExt cx="1403" cy="1092"/>
              </a:xfrm>
            </p:grpSpPr>
            <p:sp>
              <p:nvSpPr>
                <p:cNvPr id="801844" name="Rectangle 52"/>
                <p:cNvSpPr>
                  <a:spLocks noChangeArrowheads="1"/>
                </p:cNvSpPr>
                <p:nvPr/>
              </p:nvSpPr>
              <p:spPr bwMode="auto">
                <a:xfrm>
                  <a:off x="727" y="2818"/>
                  <a:ext cx="1317" cy="1092"/>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For interval attributes, the differences between values are meaningful, i.e., a unit of measurement exists.  </a:t>
                  </a:r>
                  <a:br>
                    <a:rPr lang="en-US" sz="1600" b="0">
                      <a:latin typeface="Times New Roman" pitchFamily="18" charset="0"/>
                      <a:ea typeface="MS Mincho" pitchFamily="49" charset="-128"/>
                    </a:rPr>
                  </a:br>
                  <a:r>
                    <a:rPr lang="en-US" sz="1600" b="0">
                      <a:latin typeface="Times New Roman" pitchFamily="18" charset="0"/>
                      <a:ea typeface="MS Mincho" pitchFamily="49" charset="-128"/>
                    </a:rPr>
                    <a:t>(+, - )</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45" name="Rectangle 53"/>
                <p:cNvSpPr>
                  <a:spLocks noChangeArrowheads="1"/>
                </p:cNvSpPr>
                <p:nvPr/>
              </p:nvSpPr>
              <p:spPr bwMode="auto">
                <a:xfrm>
                  <a:off x="684" y="2818"/>
                  <a:ext cx="1403" cy="1092"/>
                </a:xfrm>
                <a:prstGeom prst="rect">
                  <a:avLst/>
                </a:prstGeom>
                <a:noFill/>
                <a:ln w="7">
                  <a:solidFill>
                    <a:srgbClr val="A0A0A0"/>
                  </a:solidFill>
                  <a:miter lim="800000"/>
                  <a:headEnd/>
                  <a:tailEnd/>
                </a:ln>
                <a:effectLst/>
              </p:spPr>
              <p:txBody>
                <a:bodyPr/>
                <a:lstStyle/>
                <a:p>
                  <a:endParaRPr lang="en-US" sz="1600"/>
                </a:p>
              </p:txBody>
            </p:sp>
          </p:grpSp>
          <p:grpSp>
            <p:nvGrpSpPr>
              <p:cNvPr id="22" name="Group 54"/>
              <p:cNvGrpSpPr>
                <a:grpSpLocks/>
              </p:cNvGrpSpPr>
              <p:nvPr/>
            </p:nvGrpSpPr>
            <p:grpSpPr bwMode="auto">
              <a:xfrm>
                <a:off x="2087" y="2818"/>
                <a:ext cx="950" cy="1092"/>
                <a:chOff x="2087" y="2818"/>
                <a:chExt cx="950" cy="1092"/>
              </a:xfrm>
            </p:grpSpPr>
            <p:sp>
              <p:nvSpPr>
                <p:cNvPr id="801847" name="Rectangle 55"/>
                <p:cNvSpPr>
                  <a:spLocks noChangeArrowheads="1"/>
                </p:cNvSpPr>
                <p:nvPr/>
              </p:nvSpPr>
              <p:spPr bwMode="auto">
                <a:xfrm>
                  <a:off x="2130" y="2818"/>
                  <a:ext cx="864" cy="1092"/>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calendar dates, temperature in Celsius or Fahrenheit</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48" name="Rectangle 56"/>
                <p:cNvSpPr>
                  <a:spLocks noChangeArrowheads="1"/>
                </p:cNvSpPr>
                <p:nvPr/>
              </p:nvSpPr>
              <p:spPr bwMode="auto">
                <a:xfrm>
                  <a:off x="2087" y="2818"/>
                  <a:ext cx="950" cy="1092"/>
                </a:xfrm>
                <a:prstGeom prst="rect">
                  <a:avLst/>
                </a:prstGeom>
                <a:noFill/>
                <a:ln w="7">
                  <a:solidFill>
                    <a:srgbClr val="A0A0A0"/>
                  </a:solidFill>
                  <a:miter lim="800000"/>
                  <a:headEnd/>
                  <a:tailEnd/>
                </a:ln>
                <a:effectLst/>
              </p:spPr>
              <p:txBody>
                <a:bodyPr/>
                <a:lstStyle/>
                <a:p>
                  <a:endParaRPr lang="en-US" sz="1600"/>
                </a:p>
              </p:txBody>
            </p:sp>
          </p:grpSp>
          <p:grpSp>
            <p:nvGrpSpPr>
              <p:cNvPr id="23" name="Group 57"/>
              <p:cNvGrpSpPr>
                <a:grpSpLocks/>
              </p:cNvGrpSpPr>
              <p:nvPr/>
            </p:nvGrpSpPr>
            <p:grpSpPr bwMode="auto">
              <a:xfrm>
                <a:off x="3037" y="2818"/>
                <a:ext cx="849" cy="1092"/>
                <a:chOff x="3037" y="2818"/>
                <a:chExt cx="849" cy="1092"/>
              </a:xfrm>
            </p:grpSpPr>
            <p:sp>
              <p:nvSpPr>
                <p:cNvPr id="801850" name="Rectangle 58"/>
                <p:cNvSpPr>
                  <a:spLocks noChangeArrowheads="1"/>
                </p:cNvSpPr>
                <p:nvPr/>
              </p:nvSpPr>
              <p:spPr bwMode="auto">
                <a:xfrm>
                  <a:off x="3080" y="2818"/>
                  <a:ext cx="763" cy="1092"/>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mean, standard deviation, Pearson's correlation, </a:t>
                  </a:r>
                  <a:r>
                    <a:rPr lang="en-US" sz="1600" b="0" i="1">
                      <a:latin typeface="Times New Roman" pitchFamily="18" charset="0"/>
                      <a:ea typeface="MS Mincho" pitchFamily="49" charset="-128"/>
                    </a:rPr>
                    <a:t>t</a:t>
                  </a:r>
                  <a:r>
                    <a:rPr lang="en-US" sz="1600" b="0">
                      <a:latin typeface="Times New Roman" pitchFamily="18" charset="0"/>
                      <a:ea typeface="MS Mincho" pitchFamily="49" charset="-128"/>
                    </a:rPr>
                    <a:t> and </a:t>
                  </a:r>
                  <a:r>
                    <a:rPr lang="en-US" sz="1600" b="0" i="1">
                      <a:latin typeface="Times New Roman" pitchFamily="18" charset="0"/>
                      <a:ea typeface="MS Mincho" pitchFamily="49" charset="-128"/>
                    </a:rPr>
                    <a:t>F</a:t>
                  </a:r>
                  <a:r>
                    <a:rPr lang="en-US" sz="1600" b="0">
                      <a:latin typeface="Times New Roman" pitchFamily="18" charset="0"/>
                      <a:ea typeface="MS Mincho" pitchFamily="49" charset="-128"/>
                    </a:rPr>
                    <a:t> tests</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51" name="Rectangle 59"/>
                <p:cNvSpPr>
                  <a:spLocks noChangeArrowheads="1"/>
                </p:cNvSpPr>
                <p:nvPr/>
              </p:nvSpPr>
              <p:spPr bwMode="auto">
                <a:xfrm>
                  <a:off x="3037" y="2818"/>
                  <a:ext cx="849" cy="1092"/>
                </a:xfrm>
                <a:prstGeom prst="rect">
                  <a:avLst/>
                </a:prstGeom>
                <a:noFill/>
                <a:ln w="7">
                  <a:solidFill>
                    <a:srgbClr val="A0A0A0"/>
                  </a:solidFill>
                  <a:miter lim="800000"/>
                  <a:headEnd/>
                  <a:tailEnd/>
                </a:ln>
                <a:effectLst/>
              </p:spPr>
              <p:txBody>
                <a:bodyPr/>
                <a:lstStyle/>
                <a:p>
                  <a:endParaRPr lang="en-US" sz="1600"/>
                </a:p>
              </p:txBody>
            </p:sp>
          </p:grpSp>
          <p:grpSp>
            <p:nvGrpSpPr>
              <p:cNvPr id="24" name="Group 60"/>
              <p:cNvGrpSpPr>
                <a:grpSpLocks/>
              </p:cNvGrpSpPr>
              <p:nvPr/>
            </p:nvGrpSpPr>
            <p:grpSpPr bwMode="auto">
              <a:xfrm>
                <a:off x="0" y="3910"/>
                <a:ext cx="684" cy="1360"/>
                <a:chOff x="0" y="3910"/>
                <a:chExt cx="684" cy="1360"/>
              </a:xfrm>
            </p:grpSpPr>
            <p:sp>
              <p:nvSpPr>
                <p:cNvPr id="801853" name="Rectangle 61"/>
                <p:cNvSpPr>
                  <a:spLocks noChangeArrowheads="1"/>
                </p:cNvSpPr>
                <p:nvPr/>
              </p:nvSpPr>
              <p:spPr bwMode="auto">
                <a:xfrm>
                  <a:off x="43" y="3910"/>
                  <a:ext cx="598" cy="1360"/>
                </a:xfrm>
                <a:prstGeom prst="rect">
                  <a:avLst/>
                </a:prstGeom>
                <a:noFill/>
                <a:ln w="9525">
                  <a:noFill/>
                  <a:miter lim="800000"/>
                  <a:headEnd/>
                  <a:tailEnd/>
                </a:ln>
                <a:effectLst/>
              </p:spPr>
              <p:txBody>
                <a:bodyPr/>
                <a:lstStyle/>
                <a:p>
                  <a:pPr algn="ctr" eaLnBrk="1" hangingPunct="1"/>
                  <a:r>
                    <a:rPr lang="en-US" sz="1600" b="0">
                      <a:latin typeface="Times New Roman" pitchFamily="18" charset="0"/>
                      <a:cs typeface="Times New Roman" pitchFamily="18" charset="0"/>
                    </a:rPr>
                    <a:t>Ratio</a:t>
                  </a:r>
                  <a:endParaRPr lang="en-US" sz="1100" b="0">
                    <a:latin typeface="Times New Roman" pitchFamily="18" charset="0"/>
                    <a:cs typeface="Times New Roman" pitchFamily="18" charset="0"/>
                  </a:endParaRPr>
                </a:p>
                <a:p>
                  <a:pPr algn="ctr"/>
                  <a:endParaRPr lang="en-US" sz="2000" b="0">
                    <a:latin typeface="Times New Roman" pitchFamily="18" charset="0"/>
                  </a:endParaRPr>
                </a:p>
              </p:txBody>
            </p:sp>
            <p:sp>
              <p:nvSpPr>
                <p:cNvPr id="801854" name="Rectangle 62"/>
                <p:cNvSpPr>
                  <a:spLocks noChangeArrowheads="1"/>
                </p:cNvSpPr>
                <p:nvPr/>
              </p:nvSpPr>
              <p:spPr bwMode="auto">
                <a:xfrm>
                  <a:off x="0" y="3910"/>
                  <a:ext cx="684" cy="1360"/>
                </a:xfrm>
                <a:prstGeom prst="rect">
                  <a:avLst/>
                </a:prstGeom>
                <a:noFill/>
                <a:ln w="7">
                  <a:solidFill>
                    <a:srgbClr val="A0A0A0"/>
                  </a:solidFill>
                  <a:miter lim="800000"/>
                  <a:headEnd/>
                  <a:tailEnd/>
                </a:ln>
                <a:effectLst/>
              </p:spPr>
              <p:txBody>
                <a:bodyPr/>
                <a:lstStyle/>
                <a:p>
                  <a:endParaRPr lang="en-US" sz="1600"/>
                </a:p>
              </p:txBody>
            </p:sp>
          </p:grpSp>
          <p:grpSp>
            <p:nvGrpSpPr>
              <p:cNvPr id="25" name="Group 63"/>
              <p:cNvGrpSpPr>
                <a:grpSpLocks/>
              </p:cNvGrpSpPr>
              <p:nvPr/>
            </p:nvGrpSpPr>
            <p:grpSpPr bwMode="auto">
              <a:xfrm>
                <a:off x="684" y="3910"/>
                <a:ext cx="1403" cy="1360"/>
                <a:chOff x="684" y="3910"/>
                <a:chExt cx="1403" cy="1360"/>
              </a:xfrm>
            </p:grpSpPr>
            <p:sp>
              <p:nvSpPr>
                <p:cNvPr id="801856" name="Rectangle 64"/>
                <p:cNvSpPr>
                  <a:spLocks noChangeArrowheads="1"/>
                </p:cNvSpPr>
                <p:nvPr/>
              </p:nvSpPr>
              <p:spPr bwMode="auto">
                <a:xfrm>
                  <a:off x="727" y="3910"/>
                  <a:ext cx="1317" cy="1360"/>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For ratio variables, both differences and ratios are meaningful. (*, /)</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57" name="Rectangle 65"/>
                <p:cNvSpPr>
                  <a:spLocks noChangeArrowheads="1"/>
                </p:cNvSpPr>
                <p:nvPr/>
              </p:nvSpPr>
              <p:spPr bwMode="auto">
                <a:xfrm>
                  <a:off x="684" y="3910"/>
                  <a:ext cx="1403" cy="1360"/>
                </a:xfrm>
                <a:prstGeom prst="rect">
                  <a:avLst/>
                </a:prstGeom>
                <a:noFill/>
                <a:ln w="7">
                  <a:solidFill>
                    <a:srgbClr val="A0A0A0"/>
                  </a:solidFill>
                  <a:miter lim="800000"/>
                  <a:headEnd/>
                  <a:tailEnd/>
                </a:ln>
                <a:effectLst/>
              </p:spPr>
              <p:txBody>
                <a:bodyPr/>
                <a:lstStyle/>
                <a:p>
                  <a:endParaRPr lang="en-US" sz="1600"/>
                </a:p>
              </p:txBody>
            </p:sp>
          </p:grpSp>
          <p:grpSp>
            <p:nvGrpSpPr>
              <p:cNvPr id="26" name="Group 66"/>
              <p:cNvGrpSpPr>
                <a:grpSpLocks/>
              </p:cNvGrpSpPr>
              <p:nvPr/>
            </p:nvGrpSpPr>
            <p:grpSpPr bwMode="auto">
              <a:xfrm>
                <a:off x="2087" y="3910"/>
                <a:ext cx="950" cy="1360"/>
                <a:chOff x="2087" y="3910"/>
                <a:chExt cx="950" cy="1360"/>
              </a:xfrm>
            </p:grpSpPr>
            <p:sp>
              <p:nvSpPr>
                <p:cNvPr id="801859" name="Rectangle 67"/>
                <p:cNvSpPr>
                  <a:spLocks noChangeArrowheads="1"/>
                </p:cNvSpPr>
                <p:nvPr/>
              </p:nvSpPr>
              <p:spPr bwMode="auto">
                <a:xfrm>
                  <a:off x="2130" y="3910"/>
                  <a:ext cx="864" cy="1360"/>
                </a:xfrm>
                <a:prstGeom prst="rect">
                  <a:avLst/>
                </a:prstGeom>
                <a:noFill/>
                <a:ln w="9525">
                  <a:noFill/>
                  <a:miter lim="800000"/>
                  <a:headEnd/>
                  <a:tailEnd/>
                </a:ln>
                <a:effectLst/>
              </p:spPr>
              <p:txBody>
                <a:bodyPr/>
                <a:lstStyle/>
                <a:p>
                  <a:pPr eaLnBrk="1" hangingPunct="1"/>
                  <a:r>
                    <a:rPr lang="en-US" sz="1600" b="0">
                      <a:latin typeface="Times New Roman" pitchFamily="18" charset="0"/>
                      <a:ea typeface="MS Mincho" pitchFamily="49" charset="-128"/>
                    </a:rPr>
                    <a:t>temperature in Kelvin, monetary quantities, counts, age, mass, length, electrical current</a:t>
                  </a:r>
                  <a:endParaRPr lang="en-US" sz="1100" b="0">
                    <a:latin typeface="Times New Roman" pitchFamily="18" charset="0"/>
                    <a:cs typeface="Times New Roman" pitchFamily="18" charset="0"/>
                  </a:endParaRPr>
                </a:p>
                <a:p>
                  <a:endParaRPr lang="en-US" sz="2000" b="0">
                    <a:latin typeface="Times New Roman" pitchFamily="18" charset="0"/>
                  </a:endParaRPr>
                </a:p>
              </p:txBody>
            </p:sp>
            <p:sp>
              <p:nvSpPr>
                <p:cNvPr id="801860" name="Rectangle 68"/>
                <p:cNvSpPr>
                  <a:spLocks noChangeArrowheads="1"/>
                </p:cNvSpPr>
                <p:nvPr/>
              </p:nvSpPr>
              <p:spPr bwMode="auto">
                <a:xfrm>
                  <a:off x="2087" y="3910"/>
                  <a:ext cx="950" cy="1360"/>
                </a:xfrm>
                <a:prstGeom prst="rect">
                  <a:avLst/>
                </a:prstGeom>
                <a:noFill/>
                <a:ln w="7">
                  <a:solidFill>
                    <a:srgbClr val="A0A0A0"/>
                  </a:solidFill>
                  <a:miter lim="800000"/>
                  <a:headEnd/>
                  <a:tailEnd/>
                </a:ln>
                <a:effectLst/>
              </p:spPr>
              <p:txBody>
                <a:bodyPr/>
                <a:lstStyle/>
                <a:p>
                  <a:endParaRPr lang="en-US" sz="1600"/>
                </a:p>
              </p:txBody>
            </p:sp>
          </p:grpSp>
          <p:grpSp>
            <p:nvGrpSpPr>
              <p:cNvPr id="27" name="Group 69"/>
              <p:cNvGrpSpPr>
                <a:grpSpLocks/>
              </p:cNvGrpSpPr>
              <p:nvPr/>
            </p:nvGrpSpPr>
            <p:grpSpPr bwMode="auto">
              <a:xfrm>
                <a:off x="3037" y="3910"/>
                <a:ext cx="849" cy="1360"/>
                <a:chOff x="3037" y="3910"/>
                <a:chExt cx="849" cy="1360"/>
              </a:xfrm>
            </p:grpSpPr>
            <p:sp>
              <p:nvSpPr>
                <p:cNvPr id="801862" name="Rectangle 70"/>
                <p:cNvSpPr>
                  <a:spLocks noChangeArrowheads="1"/>
                </p:cNvSpPr>
                <p:nvPr/>
              </p:nvSpPr>
              <p:spPr bwMode="auto">
                <a:xfrm>
                  <a:off x="3080" y="3910"/>
                  <a:ext cx="763" cy="1360"/>
                </a:xfrm>
                <a:prstGeom prst="rect">
                  <a:avLst/>
                </a:prstGeom>
                <a:noFill/>
                <a:ln w="9525">
                  <a:noFill/>
                  <a:miter lim="800000"/>
                  <a:headEnd/>
                  <a:tailEnd/>
                </a:ln>
                <a:effectLst/>
              </p:spPr>
              <p:txBody>
                <a:bodyPr/>
                <a:lstStyle/>
                <a:p>
                  <a:pPr eaLnBrk="1" hangingPunct="1"/>
                  <a:r>
                    <a:rPr lang="en-US" sz="1600" b="0" dirty="0">
                      <a:latin typeface="Times New Roman" pitchFamily="18" charset="0"/>
                      <a:ea typeface="MS Mincho" pitchFamily="49" charset="-128"/>
                    </a:rPr>
                    <a:t>geometric mean, harmonic mean, percent variation</a:t>
                  </a:r>
                  <a:endParaRPr lang="en-US" sz="1100" b="0" dirty="0">
                    <a:latin typeface="Times New Roman" pitchFamily="18" charset="0"/>
                    <a:cs typeface="Times New Roman" pitchFamily="18" charset="0"/>
                  </a:endParaRPr>
                </a:p>
                <a:p>
                  <a:endParaRPr lang="en-US" sz="2000" b="0" dirty="0">
                    <a:latin typeface="Times New Roman" pitchFamily="18" charset="0"/>
                  </a:endParaRPr>
                </a:p>
              </p:txBody>
            </p:sp>
            <p:sp>
              <p:nvSpPr>
                <p:cNvPr id="801863" name="Rectangle 71"/>
                <p:cNvSpPr>
                  <a:spLocks noChangeArrowheads="1"/>
                </p:cNvSpPr>
                <p:nvPr/>
              </p:nvSpPr>
              <p:spPr bwMode="auto">
                <a:xfrm>
                  <a:off x="3037" y="3910"/>
                  <a:ext cx="849" cy="1360"/>
                </a:xfrm>
                <a:prstGeom prst="rect">
                  <a:avLst/>
                </a:prstGeom>
                <a:noFill/>
                <a:ln w="7">
                  <a:solidFill>
                    <a:srgbClr val="A0A0A0"/>
                  </a:solidFill>
                  <a:miter lim="800000"/>
                  <a:headEnd/>
                  <a:tailEnd/>
                </a:ln>
                <a:effectLst/>
              </p:spPr>
              <p:txBody>
                <a:bodyPr/>
                <a:lstStyle/>
                <a:p>
                  <a:endParaRPr lang="en-US" sz="1600"/>
                </a:p>
              </p:txBody>
            </p:sp>
          </p:grpSp>
        </p:grpSp>
        <p:sp>
          <p:nvSpPr>
            <p:cNvPr id="801864" name="Rectangle 72"/>
            <p:cNvSpPr>
              <a:spLocks noChangeArrowheads="1"/>
            </p:cNvSpPr>
            <p:nvPr/>
          </p:nvSpPr>
          <p:spPr bwMode="auto">
            <a:xfrm>
              <a:off x="-2" y="-2"/>
              <a:ext cx="3890" cy="5274"/>
            </a:xfrm>
            <a:prstGeom prst="rect">
              <a:avLst/>
            </a:prstGeom>
            <a:noFill/>
            <a:ln w="6350">
              <a:solidFill>
                <a:srgbClr val="A0A0A0"/>
              </a:solidFill>
              <a:miter lim="800000"/>
              <a:headEnd/>
              <a:tailEnd/>
            </a:ln>
            <a:effectLst/>
          </p:spPr>
          <p:txBody>
            <a:bodyPr/>
            <a:lstStyle/>
            <a:p>
              <a:endParaRPr lang="en-US" sz="160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304800"/>
            <a:ext cx="7924800" cy="6276975"/>
            <a:chOff x="-2" y="-2"/>
            <a:chExt cx="3761" cy="4164"/>
          </a:xfrm>
        </p:grpSpPr>
        <p:grpSp>
          <p:nvGrpSpPr>
            <p:cNvPr id="3" name="Group 3"/>
            <p:cNvGrpSpPr>
              <a:grpSpLocks/>
            </p:cNvGrpSpPr>
            <p:nvPr/>
          </p:nvGrpSpPr>
          <p:grpSpPr bwMode="auto">
            <a:xfrm>
              <a:off x="0" y="0"/>
              <a:ext cx="3757" cy="4160"/>
              <a:chOff x="0" y="0"/>
              <a:chExt cx="3757" cy="4160"/>
            </a:xfrm>
          </p:grpSpPr>
          <p:grpSp>
            <p:nvGrpSpPr>
              <p:cNvPr id="4" name="Group 4"/>
              <p:cNvGrpSpPr>
                <a:grpSpLocks/>
              </p:cNvGrpSpPr>
              <p:nvPr/>
            </p:nvGrpSpPr>
            <p:grpSpPr bwMode="auto">
              <a:xfrm>
                <a:off x="0" y="0"/>
                <a:ext cx="684" cy="596"/>
                <a:chOff x="0" y="0"/>
                <a:chExt cx="684" cy="596"/>
              </a:xfrm>
            </p:grpSpPr>
            <p:sp>
              <p:nvSpPr>
                <p:cNvPr id="802821" name="Rectangle 5"/>
                <p:cNvSpPr>
                  <a:spLocks noChangeArrowheads="1"/>
                </p:cNvSpPr>
                <p:nvPr/>
              </p:nvSpPr>
              <p:spPr bwMode="auto">
                <a:xfrm>
                  <a:off x="0" y="0"/>
                  <a:ext cx="684" cy="596"/>
                </a:xfrm>
                <a:prstGeom prst="rect">
                  <a:avLst/>
                </a:prstGeom>
                <a:solidFill>
                  <a:srgbClr val="CCFFFF"/>
                </a:solidFill>
                <a:ln w="9525">
                  <a:noFill/>
                  <a:miter lim="800000"/>
                  <a:headEnd/>
                  <a:tailEnd/>
                </a:ln>
                <a:effectLst/>
              </p:spPr>
              <p:txBody>
                <a:bodyPr/>
                <a:lstStyle/>
                <a:p>
                  <a:endParaRPr lang="en-US"/>
                </a:p>
              </p:txBody>
            </p:sp>
            <p:grpSp>
              <p:nvGrpSpPr>
                <p:cNvPr id="5" name="Group 6"/>
                <p:cNvGrpSpPr>
                  <a:grpSpLocks/>
                </p:cNvGrpSpPr>
                <p:nvPr/>
              </p:nvGrpSpPr>
              <p:grpSpPr bwMode="auto">
                <a:xfrm>
                  <a:off x="0" y="0"/>
                  <a:ext cx="684" cy="596"/>
                  <a:chOff x="0" y="0"/>
                  <a:chExt cx="684" cy="596"/>
                </a:xfrm>
              </p:grpSpPr>
              <p:sp>
                <p:nvSpPr>
                  <p:cNvPr id="802823" name="Rectangle 7"/>
                  <p:cNvSpPr>
                    <a:spLocks noChangeArrowheads="1"/>
                  </p:cNvSpPr>
                  <p:nvPr/>
                </p:nvSpPr>
                <p:spPr bwMode="auto">
                  <a:xfrm>
                    <a:off x="43" y="0"/>
                    <a:ext cx="598" cy="596"/>
                  </a:xfrm>
                  <a:prstGeom prst="rect">
                    <a:avLst/>
                  </a:prstGeom>
                  <a:solidFill>
                    <a:srgbClr val="CCFFFF"/>
                  </a:solidFill>
                  <a:ln w="9525">
                    <a:noFill/>
                    <a:miter lim="800000"/>
                    <a:headEnd/>
                    <a:tailEnd/>
                  </a:ln>
                  <a:effectLst/>
                </p:spPr>
                <p:txBody>
                  <a:bodyPr/>
                  <a:lstStyle/>
                  <a:p>
                    <a:pPr algn="ctr" eaLnBrk="1" hangingPunct="1"/>
                    <a:r>
                      <a:rPr lang="en-US" sz="2000" dirty="0">
                        <a:latin typeface="Times New Roman" pitchFamily="18" charset="0"/>
                        <a:cs typeface="Times New Roman" pitchFamily="18" charset="0"/>
                      </a:rPr>
                      <a:t>Attribute Level</a:t>
                    </a:r>
                    <a:endParaRPr lang="en-US" sz="2000" b="0" dirty="0">
                      <a:latin typeface="Times New Roman" pitchFamily="18" charset="0"/>
                      <a:cs typeface="Times New Roman" pitchFamily="18" charset="0"/>
                    </a:endParaRPr>
                  </a:p>
                  <a:p>
                    <a:pPr algn="ctr"/>
                    <a:endParaRPr lang="en-US" sz="1800" b="0" dirty="0">
                      <a:latin typeface="Times New Roman" pitchFamily="18" charset="0"/>
                    </a:endParaRPr>
                  </a:p>
                </p:txBody>
              </p:sp>
              <p:sp>
                <p:nvSpPr>
                  <p:cNvPr id="802824" name="Rectangle 8"/>
                  <p:cNvSpPr>
                    <a:spLocks noChangeArrowheads="1"/>
                  </p:cNvSpPr>
                  <p:nvPr/>
                </p:nvSpPr>
                <p:spPr bwMode="auto">
                  <a:xfrm>
                    <a:off x="0" y="0"/>
                    <a:ext cx="684" cy="596"/>
                  </a:xfrm>
                  <a:prstGeom prst="rect">
                    <a:avLst/>
                  </a:prstGeom>
                  <a:noFill/>
                  <a:ln w="7">
                    <a:solidFill>
                      <a:srgbClr val="A0A0A0"/>
                    </a:solidFill>
                    <a:miter lim="800000"/>
                    <a:headEnd/>
                    <a:tailEnd/>
                  </a:ln>
                  <a:effectLst/>
                </p:spPr>
                <p:txBody>
                  <a:bodyPr/>
                  <a:lstStyle/>
                  <a:p>
                    <a:endParaRPr lang="en-US"/>
                  </a:p>
                </p:txBody>
              </p:sp>
            </p:grpSp>
          </p:grpSp>
          <p:grpSp>
            <p:nvGrpSpPr>
              <p:cNvPr id="6" name="Group 9"/>
              <p:cNvGrpSpPr>
                <a:grpSpLocks/>
              </p:cNvGrpSpPr>
              <p:nvPr/>
            </p:nvGrpSpPr>
            <p:grpSpPr bwMode="auto">
              <a:xfrm>
                <a:off x="684" y="0"/>
                <a:ext cx="1691" cy="596"/>
                <a:chOff x="684" y="0"/>
                <a:chExt cx="1691" cy="596"/>
              </a:xfrm>
            </p:grpSpPr>
            <p:sp>
              <p:nvSpPr>
                <p:cNvPr id="802826" name="Rectangle 10"/>
                <p:cNvSpPr>
                  <a:spLocks noChangeArrowheads="1"/>
                </p:cNvSpPr>
                <p:nvPr/>
              </p:nvSpPr>
              <p:spPr bwMode="auto">
                <a:xfrm>
                  <a:off x="684" y="0"/>
                  <a:ext cx="1691" cy="596"/>
                </a:xfrm>
                <a:prstGeom prst="rect">
                  <a:avLst/>
                </a:prstGeom>
                <a:solidFill>
                  <a:srgbClr val="CCFFFF"/>
                </a:solidFill>
                <a:ln w="9525">
                  <a:noFill/>
                  <a:miter lim="800000"/>
                  <a:headEnd/>
                  <a:tailEnd/>
                </a:ln>
                <a:effectLst/>
              </p:spPr>
              <p:txBody>
                <a:bodyPr/>
                <a:lstStyle/>
                <a:p>
                  <a:endParaRPr lang="en-US"/>
                </a:p>
              </p:txBody>
            </p:sp>
            <p:grpSp>
              <p:nvGrpSpPr>
                <p:cNvPr id="7" name="Group 11"/>
                <p:cNvGrpSpPr>
                  <a:grpSpLocks/>
                </p:cNvGrpSpPr>
                <p:nvPr/>
              </p:nvGrpSpPr>
              <p:grpSpPr bwMode="auto">
                <a:xfrm>
                  <a:off x="684" y="0"/>
                  <a:ext cx="1691" cy="596"/>
                  <a:chOff x="684" y="0"/>
                  <a:chExt cx="1691" cy="596"/>
                </a:xfrm>
              </p:grpSpPr>
              <p:sp>
                <p:nvSpPr>
                  <p:cNvPr id="802828" name="Rectangle 12"/>
                  <p:cNvSpPr>
                    <a:spLocks noChangeArrowheads="1"/>
                  </p:cNvSpPr>
                  <p:nvPr/>
                </p:nvSpPr>
                <p:spPr bwMode="auto">
                  <a:xfrm>
                    <a:off x="727" y="0"/>
                    <a:ext cx="1605" cy="596"/>
                  </a:xfrm>
                  <a:prstGeom prst="rect">
                    <a:avLst/>
                  </a:prstGeom>
                  <a:solidFill>
                    <a:srgbClr val="CCFFFF"/>
                  </a:solidFill>
                  <a:ln w="9525">
                    <a:noFill/>
                    <a:miter lim="800000"/>
                    <a:headEnd/>
                    <a:tailEnd/>
                  </a:ln>
                  <a:effectLst/>
                </p:spPr>
                <p:txBody>
                  <a:bodyPr/>
                  <a:lstStyle/>
                  <a:p>
                    <a:pPr algn="ctr" eaLnBrk="1" hangingPunct="1"/>
                    <a:r>
                      <a:rPr lang="en-US" sz="2400" dirty="0">
                        <a:latin typeface="Times New Roman" pitchFamily="18" charset="0"/>
                        <a:cs typeface="Times New Roman" pitchFamily="18" charset="0"/>
                      </a:rPr>
                      <a:t>Transformation</a:t>
                    </a:r>
                    <a:endParaRPr lang="en-US" sz="1800" b="0" dirty="0">
                      <a:latin typeface="Times New Roman" pitchFamily="18" charset="0"/>
                      <a:cs typeface="Times New Roman" pitchFamily="18" charset="0"/>
                    </a:endParaRPr>
                  </a:p>
                  <a:p>
                    <a:pPr algn="ctr"/>
                    <a:endParaRPr lang="en-US" sz="1800" b="0" dirty="0">
                      <a:latin typeface="Times New Roman" pitchFamily="18" charset="0"/>
                    </a:endParaRPr>
                  </a:p>
                </p:txBody>
              </p:sp>
              <p:sp>
                <p:nvSpPr>
                  <p:cNvPr id="802829" name="Rectangle 13"/>
                  <p:cNvSpPr>
                    <a:spLocks noChangeArrowheads="1"/>
                  </p:cNvSpPr>
                  <p:nvPr/>
                </p:nvSpPr>
                <p:spPr bwMode="auto">
                  <a:xfrm>
                    <a:off x="684" y="0"/>
                    <a:ext cx="1691" cy="596"/>
                  </a:xfrm>
                  <a:prstGeom prst="rect">
                    <a:avLst/>
                  </a:prstGeom>
                  <a:noFill/>
                  <a:ln w="7">
                    <a:solidFill>
                      <a:srgbClr val="A0A0A0"/>
                    </a:solidFill>
                    <a:miter lim="800000"/>
                    <a:headEnd/>
                    <a:tailEnd/>
                  </a:ln>
                  <a:effectLst/>
                </p:spPr>
                <p:txBody>
                  <a:bodyPr/>
                  <a:lstStyle/>
                  <a:p>
                    <a:endParaRPr lang="en-US"/>
                  </a:p>
                </p:txBody>
              </p:sp>
            </p:grpSp>
          </p:grpSp>
          <p:grpSp>
            <p:nvGrpSpPr>
              <p:cNvPr id="8" name="Group 14"/>
              <p:cNvGrpSpPr>
                <a:grpSpLocks/>
              </p:cNvGrpSpPr>
              <p:nvPr/>
            </p:nvGrpSpPr>
            <p:grpSpPr bwMode="auto">
              <a:xfrm>
                <a:off x="2375" y="0"/>
                <a:ext cx="1382" cy="596"/>
                <a:chOff x="2375" y="0"/>
                <a:chExt cx="1382" cy="596"/>
              </a:xfrm>
            </p:grpSpPr>
            <p:sp>
              <p:nvSpPr>
                <p:cNvPr id="802831" name="Rectangle 15"/>
                <p:cNvSpPr>
                  <a:spLocks noChangeArrowheads="1"/>
                </p:cNvSpPr>
                <p:nvPr/>
              </p:nvSpPr>
              <p:spPr bwMode="auto">
                <a:xfrm>
                  <a:off x="2375" y="0"/>
                  <a:ext cx="1382" cy="596"/>
                </a:xfrm>
                <a:prstGeom prst="rect">
                  <a:avLst/>
                </a:prstGeom>
                <a:solidFill>
                  <a:srgbClr val="CCFFFF"/>
                </a:solidFill>
                <a:ln w="9525">
                  <a:noFill/>
                  <a:miter lim="800000"/>
                  <a:headEnd/>
                  <a:tailEnd/>
                </a:ln>
                <a:effectLst/>
              </p:spPr>
              <p:txBody>
                <a:bodyPr/>
                <a:lstStyle/>
                <a:p>
                  <a:endParaRPr lang="en-US"/>
                </a:p>
              </p:txBody>
            </p:sp>
            <p:grpSp>
              <p:nvGrpSpPr>
                <p:cNvPr id="9" name="Group 16"/>
                <p:cNvGrpSpPr>
                  <a:grpSpLocks/>
                </p:cNvGrpSpPr>
                <p:nvPr/>
              </p:nvGrpSpPr>
              <p:grpSpPr bwMode="auto">
                <a:xfrm>
                  <a:off x="2375" y="0"/>
                  <a:ext cx="1382" cy="596"/>
                  <a:chOff x="2375" y="0"/>
                  <a:chExt cx="1382" cy="596"/>
                </a:xfrm>
              </p:grpSpPr>
              <p:sp>
                <p:nvSpPr>
                  <p:cNvPr id="802833" name="Rectangle 17"/>
                  <p:cNvSpPr>
                    <a:spLocks noChangeArrowheads="1"/>
                  </p:cNvSpPr>
                  <p:nvPr/>
                </p:nvSpPr>
                <p:spPr bwMode="auto">
                  <a:xfrm>
                    <a:off x="2418" y="0"/>
                    <a:ext cx="1296" cy="596"/>
                  </a:xfrm>
                  <a:prstGeom prst="rect">
                    <a:avLst/>
                  </a:prstGeom>
                  <a:solidFill>
                    <a:srgbClr val="CCFFFF"/>
                  </a:solidFill>
                  <a:ln w="9525">
                    <a:noFill/>
                    <a:miter lim="800000"/>
                    <a:headEnd/>
                    <a:tailEnd/>
                  </a:ln>
                  <a:effectLst/>
                </p:spPr>
                <p:txBody>
                  <a:bodyPr/>
                  <a:lstStyle/>
                  <a:p>
                    <a:pPr algn="ctr" eaLnBrk="1" hangingPunct="1"/>
                    <a:r>
                      <a:rPr lang="en-US" sz="2400" dirty="0">
                        <a:latin typeface="Times New Roman" pitchFamily="18" charset="0"/>
                        <a:cs typeface="Times New Roman" pitchFamily="18" charset="0"/>
                      </a:rPr>
                      <a:t>Comments</a:t>
                    </a:r>
                    <a:endParaRPr lang="en-US" sz="1800" b="0" dirty="0">
                      <a:latin typeface="Times New Roman" pitchFamily="18" charset="0"/>
                      <a:cs typeface="Times New Roman" pitchFamily="18" charset="0"/>
                    </a:endParaRPr>
                  </a:p>
                  <a:p>
                    <a:pPr algn="ctr"/>
                    <a:endParaRPr lang="en-US" sz="1800" b="0" dirty="0">
                      <a:latin typeface="Times New Roman" pitchFamily="18" charset="0"/>
                    </a:endParaRPr>
                  </a:p>
                </p:txBody>
              </p:sp>
              <p:sp>
                <p:nvSpPr>
                  <p:cNvPr id="802834" name="Rectangle 18"/>
                  <p:cNvSpPr>
                    <a:spLocks noChangeArrowheads="1"/>
                  </p:cNvSpPr>
                  <p:nvPr/>
                </p:nvSpPr>
                <p:spPr bwMode="auto">
                  <a:xfrm>
                    <a:off x="2375" y="0"/>
                    <a:ext cx="1382" cy="596"/>
                  </a:xfrm>
                  <a:prstGeom prst="rect">
                    <a:avLst/>
                  </a:prstGeom>
                  <a:noFill/>
                  <a:ln w="7">
                    <a:solidFill>
                      <a:srgbClr val="A0A0A0"/>
                    </a:solidFill>
                    <a:miter lim="800000"/>
                    <a:headEnd/>
                    <a:tailEnd/>
                  </a:ln>
                  <a:effectLst/>
                </p:spPr>
                <p:txBody>
                  <a:bodyPr/>
                  <a:lstStyle/>
                  <a:p>
                    <a:endParaRPr lang="en-US"/>
                  </a:p>
                </p:txBody>
              </p:sp>
            </p:grpSp>
          </p:grpSp>
          <p:grpSp>
            <p:nvGrpSpPr>
              <p:cNvPr id="10" name="Group 19"/>
              <p:cNvGrpSpPr>
                <a:grpSpLocks/>
              </p:cNvGrpSpPr>
              <p:nvPr/>
            </p:nvGrpSpPr>
            <p:grpSpPr bwMode="auto">
              <a:xfrm>
                <a:off x="0" y="596"/>
                <a:ext cx="684" cy="824"/>
                <a:chOff x="0" y="596"/>
                <a:chExt cx="684" cy="824"/>
              </a:xfrm>
            </p:grpSpPr>
            <p:sp>
              <p:nvSpPr>
                <p:cNvPr id="802836" name="Rectangle 20"/>
                <p:cNvSpPr>
                  <a:spLocks noChangeArrowheads="1"/>
                </p:cNvSpPr>
                <p:nvPr/>
              </p:nvSpPr>
              <p:spPr bwMode="auto">
                <a:xfrm>
                  <a:off x="43" y="596"/>
                  <a:ext cx="598" cy="824"/>
                </a:xfrm>
                <a:prstGeom prst="rect">
                  <a:avLst/>
                </a:prstGeom>
                <a:noFill/>
                <a:ln w="9525">
                  <a:noFill/>
                  <a:miter lim="800000"/>
                  <a:headEnd/>
                  <a:tailEnd/>
                </a:ln>
                <a:effectLst/>
              </p:spPr>
              <p:txBody>
                <a:bodyPr/>
                <a:lstStyle/>
                <a:p>
                  <a:pPr algn="ctr" eaLnBrk="1" hangingPunct="1"/>
                  <a:r>
                    <a:rPr lang="en-US" sz="1800" b="0">
                      <a:latin typeface="Times New Roman" pitchFamily="18" charset="0"/>
                      <a:cs typeface="Times New Roman" pitchFamily="18" charset="0"/>
                    </a:rPr>
                    <a:t>Nominal</a:t>
                  </a:r>
                </a:p>
                <a:p>
                  <a:pPr algn="ctr"/>
                  <a:endParaRPr lang="en-US" sz="2400" b="0">
                    <a:latin typeface="Times New Roman" pitchFamily="18" charset="0"/>
                  </a:endParaRPr>
                </a:p>
              </p:txBody>
            </p:sp>
            <p:sp>
              <p:nvSpPr>
                <p:cNvPr id="802837" name="Rectangle 21"/>
                <p:cNvSpPr>
                  <a:spLocks noChangeArrowheads="1"/>
                </p:cNvSpPr>
                <p:nvPr/>
              </p:nvSpPr>
              <p:spPr bwMode="auto">
                <a:xfrm>
                  <a:off x="0" y="596"/>
                  <a:ext cx="684" cy="824"/>
                </a:xfrm>
                <a:prstGeom prst="rect">
                  <a:avLst/>
                </a:prstGeom>
                <a:noFill/>
                <a:ln w="7">
                  <a:solidFill>
                    <a:srgbClr val="A0A0A0"/>
                  </a:solidFill>
                  <a:miter lim="800000"/>
                  <a:headEnd/>
                  <a:tailEnd/>
                </a:ln>
                <a:effectLst/>
              </p:spPr>
              <p:txBody>
                <a:bodyPr/>
                <a:lstStyle/>
                <a:p>
                  <a:endParaRPr lang="en-US"/>
                </a:p>
              </p:txBody>
            </p:sp>
          </p:grpSp>
          <p:grpSp>
            <p:nvGrpSpPr>
              <p:cNvPr id="11" name="Group 22"/>
              <p:cNvGrpSpPr>
                <a:grpSpLocks/>
              </p:cNvGrpSpPr>
              <p:nvPr/>
            </p:nvGrpSpPr>
            <p:grpSpPr bwMode="auto">
              <a:xfrm>
                <a:off x="684" y="596"/>
                <a:ext cx="1691" cy="824"/>
                <a:chOff x="684" y="596"/>
                <a:chExt cx="1691" cy="824"/>
              </a:xfrm>
            </p:grpSpPr>
            <p:sp>
              <p:nvSpPr>
                <p:cNvPr id="802839" name="Rectangle 23"/>
                <p:cNvSpPr>
                  <a:spLocks noChangeArrowheads="1"/>
                </p:cNvSpPr>
                <p:nvPr/>
              </p:nvSpPr>
              <p:spPr bwMode="auto">
                <a:xfrm>
                  <a:off x="727" y="596"/>
                  <a:ext cx="1605" cy="824"/>
                </a:xfrm>
                <a:prstGeom prst="rect">
                  <a:avLst/>
                </a:prstGeom>
                <a:noFill/>
                <a:ln w="9525">
                  <a:noFill/>
                  <a:miter lim="800000"/>
                  <a:headEnd/>
                  <a:tailEnd/>
                </a:ln>
                <a:effectLst/>
              </p:spPr>
              <p:txBody>
                <a:bodyPr/>
                <a:lstStyle/>
                <a:p>
                  <a:pPr eaLnBrk="1" hangingPunct="1"/>
                  <a:r>
                    <a:rPr lang="en-US" sz="1800" b="0">
                      <a:latin typeface="Times New Roman" pitchFamily="18" charset="0"/>
                      <a:ea typeface="MS Mincho" pitchFamily="49" charset="-128"/>
                    </a:rPr>
                    <a:t>Any permutation of values</a:t>
                  </a:r>
                  <a:endParaRPr lang="en-US" sz="1800" b="0">
                    <a:latin typeface="Times New Roman" pitchFamily="18" charset="0"/>
                    <a:cs typeface="Times New Roman" pitchFamily="18" charset="0"/>
                  </a:endParaRPr>
                </a:p>
                <a:p>
                  <a:endParaRPr lang="en-US" sz="1800" b="0">
                    <a:latin typeface="Times New Roman" pitchFamily="18" charset="0"/>
                  </a:endParaRPr>
                </a:p>
              </p:txBody>
            </p:sp>
            <p:sp>
              <p:nvSpPr>
                <p:cNvPr id="802840" name="Rectangle 24"/>
                <p:cNvSpPr>
                  <a:spLocks noChangeArrowheads="1"/>
                </p:cNvSpPr>
                <p:nvPr/>
              </p:nvSpPr>
              <p:spPr bwMode="auto">
                <a:xfrm>
                  <a:off x="684" y="596"/>
                  <a:ext cx="1691" cy="824"/>
                </a:xfrm>
                <a:prstGeom prst="rect">
                  <a:avLst/>
                </a:prstGeom>
                <a:noFill/>
                <a:ln w="7">
                  <a:solidFill>
                    <a:srgbClr val="A0A0A0"/>
                  </a:solidFill>
                  <a:miter lim="800000"/>
                  <a:headEnd/>
                  <a:tailEnd/>
                </a:ln>
                <a:effectLst/>
              </p:spPr>
              <p:txBody>
                <a:bodyPr/>
                <a:lstStyle/>
                <a:p>
                  <a:endParaRPr lang="en-US"/>
                </a:p>
              </p:txBody>
            </p:sp>
          </p:grpSp>
          <p:grpSp>
            <p:nvGrpSpPr>
              <p:cNvPr id="12" name="Group 25"/>
              <p:cNvGrpSpPr>
                <a:grpSpLocks/>
              </p:cNvGrpSpPr>
              <p:nvPr/>
            </p:nvGrpSpPr>
            <p:grpSpPr bwMode="auto">
              <a:xfrm>
                <a:off x="2375" y="596"/>
                <a:ext cx="1382" cy="824"/>
                <a:chOff x="2375" y="596"/>
                <a:chExt cx="1382" cy="824"/>
              </a:xfrm>
            </p:grpSpPr>
            <p:sp>
              <p:nvSpPr>
                <p:cNvPr id="802842" name="Rectangle 26"/>
                <p:cNvSpPr>
                  <a:spLocks noChangeArrowheads="1"/>
                </p:cNvSpPr>
                <p:nvPr/>
              </p:nvSpPr>
              <p:spPr bwMode="auto">
                <a:xfrm>
                  <a:off x="2418" y="596"/>
                  <a:ext cx="1296" cy="824"/>
                </a:xfrm>
                <a:prstGeom prst="rect">
                  <a:avLst/>
                </a:prstGeom>
                <a:noFill/>
                <a:ln w="9525">
                  <a:noFill/>
                  <a:miter lim="800000"/>
                  <a:headEnd/>
                  <a:tailEnd/>
                </a:ln>
                <a:effectLst/>
              </p:spPr>
              <p:txBody>
                <a:bodyPr/>
                <a:lstStyle/>
                <a:p>
                  <a:pPr eaLnBrk="1" hangingPunct="1"/>
                  <a:r>
                    <a:rPr lang="en-US" sz="1800" b="0">
                      <a:latin typeface="Times New Roman" pitchFamily="18" charset="0"/>
                      <a:cs typeface="Times New Roman" pitchFamily="18" charset="0"/>
                    </a:rPr>
                    <a:t>If all employee ID numbers were reassigned, would it make any difference?</a:t>
                  </a:r>
                </a:p>
                <a:p>
                  <a:endParaRPr lang="en-US" sz="2400" b="0">
                    <a:latin typeface="Times New Roman" pitchFamily="18" charset="0"/>
                  </a:endParaRPr>
                </a:p>
              </p:txBody>
            </p:sp>
            <p:sp>
              <p:nvSpPr>
                <p:cNvPr id="802843" name="Rectangle 27"/>
                <p:cNvSpPr>
                  <a:spLocks noChangeArrowheads="1"/>
                </p:cNvSpPr>
                <p:nvPr/>
              </p:nvSpPr>
              <p:spPr bwMode="auto">
                <a:xfrm>
                  <a:off x="2375" y="596"/>
                  <a:ext cx="1382" cy="824"/>
                </a:xfrm>
                <a:prstGeom prst="rect">
                  <a:avLst/>
                </a:prstGeom>
                <a:noFill/>
                <a:ln w="7">
                  <a:solidFill>
                    <a:srgbClr val="A0A0A0"/>
                  </a:solidFill>
                  <a:miter lim="800000"/>
                  <a:headEnd/>
                  <a:tailEnd/>
                </a:ln>
                <a:effectLst/>
              </p:spPr>
              <p:txBody>
                <a:bodyPr/>
                <a:lstStyle/>
                <a:p>
                  <a:endParaRPr lang="en-US"/>
                </a:p>
              </p:txBody>
            </p:sp>
          </p:grpSp>
          <p:grpSp>
            <p:nvGrpSpPr>
              <p:cNvPr id="13" name="Group 28"/>
              <p:cNvGrpSpPr>
                <a:grpSpLocks/>
              </p:cNvGrpSpPr>
              <p:nvPr/>
            </p:nvGrpSpPr>
            <p:grpSpPr bwMode="auto">
              <a:xfrm>
                <a:off x="0" y="1420"/>
                <a:ext cx="684" cy="1092"/>
                <a:chOff x="0" y="1420"/>
                <a:chExt cx="684" cy="1092"/>
              </a:xfrm>
            </p:grpSpPr>
            <p:sp>
              <p:nvSpPr>
                <p:cNvPr id="802845" name="Rectangle 29"/>
                <p:cNvSpPr>
                  <a:spLocks noChangeArrowheads="1"/>
                </p:cNvSpPr>
                <p:nvPr/>
              </p:nvSpPr>
              <p:spPr bwMode="auto">
                <a:xfrm>
                  <a:off x="43" y="1420"/>
                  <a:ext cx="598" cy="1092"/>
                </a:xfrm>
                <a:prstGeom prst="rect">
                  <a:avLst/>
                </a:prstGeom>
                <a:noFill/>
                <a:ln w="9525">
                  <a:noFill/>
                  <a:miter lim="800000"/>
                  <a:headEnd/>
                  <a:tailEnd/>
                </a:ln>
                <a:effectLst/>
              </p:spPr>
              <p:txBody>
                <a:bodyPr/>
                <a:lstStyle/>
                <a:p>
                  <a:pPr algn="ctr" eaLnBrk="1" hangingPunct="1"/>
                  <a:r>
                    <a:rPr lang="en-US" sz="1800" b="0">
                      <a:latin typeface="Times New Roman" pitchFamily="18" charset="0"/>
                      <a:cs typeface="Times New Roman" pitchFamily="18" charset="0"/>
                    </a:rPr>
                    <a:t>Ordinal</a:t>
                  </a:r>
                </a:p>
                <a:p>
                  <a:pPr algn="ctr"/>
                  <a:endParaRPr lang="en-US" sz="2400" b="0">
                    <a:latin typeface="Times New Roman" pitchFamily="18" charset="0"/>
                  </a:endParaRPr>
                </a:p>
              </p:txBody>
            </p:sp>
            <p:sp>
              <p:nvSpPr>
                <p:cNvPr id="802846" name="Rectangle 30"/>
                <p:cNvSpPr>
                  <a:spLocks noChangeArrowheads="1"/>
                </p:cNvSpPr>
                <p:nvPr/>
              </p:nvSpPr>
              <p:spPr bwMode="auto">
                <a:xfrm>
                  <a:off x="0" y="1420"/>
                  <a:ext cx="684" cy="1092"/>
                </a:xfrm>
                <a:prstGeom prst="rect">
                  <a:avLst/>
                </a:prstGeom>
                <a:noFill/>
                <a:ln w="7">
                  <a:solidFill>
                    <a:srgbClr val="A0A0A0"/>
                  </a:solidFill>
                  <a:miter lim="800000"/>
                  <a:headEnd/>
                  <a:tailEnd/>
                </a:ln>
                <a:effectLst/>
              </p:spPr>
              <p:txBody>
                <a:bodyPr/>
                <a:lstStyle/>
                <a:p>
                  <a:endParaRPr lang="en-US"/>
                </a:p>
              </p:txBody>
            </p:sp>
          </p:grpSp>
          <p:grpSp>
            <p:nvGrpSpPr>
              <p:cNvPr id="14" name="Group 31"/>
              <p:cNvGrpSpPr>
                <a:grpSpLocks/>
              </p:cNvGrpSpPr>
              <p:nvPr/>
            </p:nvGrpSpPr>
            <p:grpSpPr bwMode="auto">
              <a:xfrm>
                <a:off x="684" y="1420"/>
                <a:ext cx="1691" cy="1092"/>
                <a:chOff x="684" y="1420"/>
                <a:chExt cx="1691" cy="1092"/>
              </a:xfrm>
            </p:grpSpPr>
            <p:sp>
              <p:nvSpPr>
                <p:cNvPr id="802848" name="Rectangle 32"/>
                <p:cNvSpPr>
                  <a:spLocks noChangeArrowheads="1"/>
                </p:cNvSpPr>
                <p:nvPr/>
              </p:nvSpPr>
              <p:spPr bwMode="auto">
                <a:xfrm>
                  <a:off x="727" y="1420"/>
                  <a:ext cx="1605" cy="1092"/>
                </a:xfrm>
                <a:prstGeom prst="rect">
                  <a:avLst/>
                </a:prstGeom>
                <a:noFill/>
                <a:ln w="9525">
                  <a:noFill/>
                  <a:miter lim="800000"/>
                  <a:headEnd/>
                  <a:tailEnd/>
                </a:ln>
                <a:effectLst/>
              </p:spPr>
              <p:txBody>
                <a:bodyPr/>
                <a:lstStyle/>
                <a:p>
                  <a:pPr eaLnBrk="1" hangingPunct="1"/>
                  <a:r>
                    <a:rPr lang="en-US" sz="1800" b="0" dirty="0">
                      <a:latin typeface="Times New Roman" pitchFamily="18" charset="0"/>
                      <a:ea typeface="MS Mincho" pitchFamily="49" charset="-128"/>
                    </a:rPr>
                    <a:t>An order preserving change of values, i.e., </a:t>
                  </a:r>
                  <a:br>
                    <a:rPr lang="en-US" sz="1800" b="0" dirty="0">
                      <a:latin typeface="Times New Roman" pitchFamily="18" charset="0"/>
                      <a:ea typeface="MS Mincho" pitchFamily="49" charset="-128"/>
                    </a:rPr>
                  </a:br>
                  <a:r>
                    <a:rPr lang="en-US" sz="1800" b="0" i="1" dirty="0" err="1">
                      <a:latin typeface="Times New Roman" pitchFamily="18" charset="0"/>
                      <a:ea typeface="MS Mincho" pitchFamily="49" charset="-128"/>
                    </a:rPr>
                    <a:t>new_value</a:t>
                  </a:r>
                  <a:r>
                    <a:rPr lang="en-US" sz="1800" b="0" i="1" dirty="0">
                      <a:latin typeface="Times New Roman" pitchFamily="18" charset="0"/>
                      <a:ea typeface="MS Mincho" pitchFamily="49" charset="-128"/>
                    </a:rPr>
                    <a:t> = f(</a:t>
                  </a:r>
                  <a:r>
                    <a:rPr lang="en-US" sz="1800" b="0" i="1" dirty="0" err="1">
                      <a:latin typeface="Times New Roman" pitchFamily="18" charset="0"/>
                      <a:ea typeface="MS Mincho" pitchFamily="49" charset="-128"/>
                    </a:rPr>
                    <a:t>old_value</a:t>
                  </a:r>
                  <a:r>
                    <a:rPr lang="en-US" sz="1800" b="0" i="1" dirty="0">
                      <a:latin typeface="Times New Roman" pitchFamily="18" charset="0"/>
                      <a:ea typeface="MS Mincho" pitchFamily="49" charset="-128"/>
                    </a:rPr>
                    <a:t>) </a:t>
                  </a:r>
                  <a:br>
                    <a:rPr lang="en-US" sz="1800" b="0" i="1" dirty="0">
                      <a:latin typeface="Times New Roman" pitchFamily="18" charset="0"/>
                      <a:ea typeface="MS Mincho" pitchFamily="49" charset="-128"/>
                    </a:rPr>
                  </a:br>
                  <a:r>
                    <a:rPr lang="en-US" sz="1800" b="0" dirty="0">
                      <a:latin typeface="Times New Roman" pitchFamily="18" charset="0"/>
                      <a:ea typeface="MS Mincho" pitchFamily="49" charset="-128"/>
                    </a:rPr>
                    <a:t>where </a:t>
                  </a:r>
                  <a:r>
                    <a:rPr lang="en-US" sz="1800" b="0" i="1" dirty="0">
                      <a:latin typeface="Times New Roman" pitchFamily="18" charset="0"/>
                      <a:ea typeface="MS Mincho" pitchFamily="49" charset="-128"/>
                    </a:rPr>
                    <a:t>f</a:t>
                  </a:r>
                  <a:r>
                    <a:rPr lang="en-US" sz="1800" b="0" dirty="0">
                      <a:latin typeface="Times New Roman" pitchFamily="18" charset="0"/>
                      <a:ea typeface="MS Mincho" pitchFamily="49" charset="-128"/>
                    </a:rPr>
                    <a:t> is a monotonic function.</a:t>
                  </a:r>
                  <a:endParaRPr lang="en-US" sz="1800" b="0" dirty="0">
                    <a:latin typeface="Times New Roman" pitchFamily="18" charset="0"/>
                    <a:cs typeface="Times New Roman" pitchFamily="18" charset="0"/>
                  </a:endParaRPr>
                </a:p>
                <a:p>
                  <a:endParaRPr lang="en-US" sz="1800" b="0" dirty="0">
                    <a:latin typeface="Times New Roman" pitchFamily="18" charset="0"/>
                  </a:endParaRPr>
                </a:p>
              </p:txBody>
            </p:sp>
            <p:sp>
              <p:nvSpPr>
                <p:cNvPr id="802849" name="Rectangle 33"/>
                <p:cNvSpPr>
                  <a:spLocks noChangeArrowheads="1"/>
                </p:cNvSpPr>
                <p:nvPr/>
              </p:nvSpPr>
              <p:spPr bwMode="auto">
                <a:xfrm>
                  <a:off x="684" y="1420"/>
                  <a:ext cx="1691" cy="1092"/>
                </a:xfrm>
                <a:prstGeom prst="rect">
                  <a:avLst/>
                </a:prstGeom>
                <a:noFill/>
                <a:ln w="7">
                  <a:solidFill>
                    <a:srgbClr val="A0A0A0"/>
                  </a:solidFill>
                  <a:miter lim="800000"/>
                  <a:headEnd/>
                  <a:tailEnd/>
                </a:ln>
                <a:effectLst/>
              </p:spPr>
              <p:txBody>
                <a:bodyPr/>
                <a:lstStyle/>
                <a:p>
                  <a:endParaRPr lang="en-US"/>
                </a:p>
              </p:txBody>
            </p:sp>
          </p:grpSp>
          <p:grpSp>
            <p:nvGrpSpPr>
              <p:cNvPr id="15" name="Group 34"/>
              <p:cNvGrpSpPr>
                <a:grpSpLocks/>
              </p:cNvGrpSpPr>
              <p:nvPr/>
            </p:nvGrpSpPr>
            <p:grpSpPr bwMode="auto">
              <a:xfrm>
                <a:off x="2375" y="1420"/>
                <a:ext cx="1382" cy="1092"/>
                <a:chOff x="2375" y="1420"/>
                <a:chExt cx="1382" cy="1092"/>
              </a:xfrm>
            </p:grpSpPr>
            <p:sp>
              <p:nvSpPr>
                <p:cNvPr id="802851" name="Rectangle 35"/>
                <p:cNvSpPr>
                  <a:spLocks noChangeArrowheads="1"/>
                </p:cNvSpPr>
                <p:nvPr/>
              </p:nvSpPr>
              <p:spPr bwMode="auto">
                <a:xfrm>
                  <a:off x="2418" y="1420"/>
                  <a:ext cx="1296" cy="1092"/>
                </a:xfrm>
                <a:prstGeom prst="rect">
                  <a:avLst/>
                </a:prstGeom>
                <a:noFill/>
                <a:ln w="9525">
                  <a:noFill/>
                  <a:miter lim="800000"/>
                  <a:headEnd/>
                  <a:tailEnd/>
                </a:ln>
                <a:effectLst/>
              </p:spPr>
              <p:txBody>
                <a:bodyPr/>
                <a:lstStyle/>
                <a:p>
                  <a:pPr eaLnBrk="1" hangingPunct="1"/>
                  <a:r>
                    <a:rPr lang="en-US" sz="1600" b="0" dirty="0">
                      <a:latin typeface="Times New Roman" pitchFamily="18" charset="0"/>
                      <a:cs typeface="Times New Roman" pitchFamily="18" charset="0"/>
                    </a:rPr>
                    <a:t>An attribute encompassing the notion of good, better best can be represented equally well by the values {1, 2, 3} or by { 0.5, 1, 10}, or by {A, B, C}</a:t>
                  </a:r>
                </a:p>
                <a:p>
                  <a:endParaRPr lang="en-US" sz="1800" b="0" dirty="0">
                    <a:latin typeface="Times New Roman" pitchFamily="18" charset="0"/>
                  </a:endParaRPr>
                </a:p>
              </p:txBody>
            </p:sp>
            <p:sp>
              <p:nvSpPr>
                <p:cNvPr id="802852" name="Rectangle 36"/>
                <p:cNvSpPr>
                  <a:spLocks noChangeArrowheads="1"/>
                </p:cNvSpPr>
                <p:nvPr/>
              </p:nvSpPr>
              <p:spPr bwMode="auto">
                <a:xfrm>
                  <a:off x="2375" y="1420"/>
                  <a:ext cx="1382" cy="1092"/>
                </a:xfrm>
                <a:prstGeom prst="rect">
                  <a:avLst/>
                </a:prstGeom>
                <a:noFill/>
                <a:ln w="7">
                  <a:solidFill>
                    <a:srgbClr val="A0A0A0"/>
                  </a:solidFill>
                  <a:miter lim="800000"/>
                  <a:headEnd/>
                  <a:tailEnd/>
                </a:ln>
                <a:effectLst/>
              </p:spPr>
              <p:txBody>
                <a:bodyPr/>
                <a:lstStyle/>
                <a:p>
                  <a:endParaRPr lang="en-US"/>
                </a:p>
              </p:txBody>
            </p:sp>
          </p:grpSp>
          <p:grpSp>
            <p:nvGrpSpPr>
              <p:cNvPr id="16" name="Group 37"/>
              <p:cNvGrpSpPr>
                <a:grpSpLocks/>
              </p:cNvGrpSpPr>
              <p:nvPr/>
            </p:nvGrpSpPr>
            <p:grpSpPr bwMode="auto">
              <a:xfrm>
                <a:off x="0" y="2512"/>
                <a:ext cx="684" cy="1092"/>
                <a:chOff x="0" y="2512"/>
                <a:chExt cx="684" cy="1092"/>
              </a:xfrm>
            </p:grpSpPr>
            <p:sp>
              <p:nvSpPr>
                <p:cNvPr id="802854" name="Rectangle 38"/>
                <p:cNvSpPr>
                  <a:spLocks noChangeArrowheads="1"/>
                </p:cNvSpPr>
                <p:nvPr/>
              </p:nvSpPr>
              <p:spPr bwMode="auto">
                <a:xfrm>
                  <a:off x="43" y="2512"/>
                  <a:ext cx="598" cy="1092"/>
                </a:xfrm>
                <a:prstGeom prst="rect">
                  <a:avLst/>
                </a:prstGeom>
                <a:noFill/>
                <a:ln w="9525">
                  <a:noFill/>
                  <a:miter lim="800000"/>
                  <a:headEnd/>
                  <a:tailEnd/>
                </a:ln>
                <a:effectLst/>
              </p:spPr>
              <p:txBody>
                <a:bodyPr/>
                <a:lstStyle/>
                <a:p>
                  <a:pPr algn="ctr" eaLnBrk="1" hangingPunct="1"/>
                  <a:r>
                    <a:rPr lang="en-US" sz="1800" b="0">
                      <a:latin typeface="Times New Roman" pitchFamily="18" charset="0"/>
                      <a:cs typeface="Times New Roman" pitchFamily="18" charset="0"/>
                    </a:rPr>
                    <a:t>Interval</a:t>
                  </a:r>
                </a:p>
                <a:p>
                  <a:pPr algn="ctr"/>
                  <a:endParaRPr lang="en-US" sz="2400" b="0">
                    <a:latin typeface="Times New Roman" pitchFamily="18" charset="0"/>
                  </a:endParaRPr>
                </a:p>
              </p:txBody>
            </p:sp>
            <p:sp>
              <p:nvSpPr>
                <p:cNvPr id="802855" name="Rectangle 39"/>
                <p:cNvSpPr>
                  <a:spLocks noChangeArrowheads="1"/>
                </p:cNvSpPr>
                <p:nvPr/>
              </p:nvSpPr>
              <p:spPr bwMode="auto">
                <a:xfrm>
                  <a:off x="0" y="2512"/>
                  <a:ext cx="684" cy="1092"/>
                </a:xfrm>
                <a:prstGeom prst="rect">
                  <a:avLst/>
                </a:prstGeom>
                <a:noFill/>
                <a:ln w="7">
                  <a:solidFill>
                    <a:srgbClr val="A0A0A0"/>
                  </a:solidFill>
                  <a:miter lim="800000"/>
                  <a:headEnd/>
                  <a:tailEnd/>
                </a:ln>
                <a:effectLst/>
              </p:spPr>
              <p:txBody>
                <a:bodyPr/>
                <a:lstStyle/>
                <a:p>
                  <a:endParaRPr lang="en-US"/>
                </a:p>
              </p:txBody>
            </p:sp>
          </p:grpSp>
          <p:grpSp>
            <p:nvGrpSpPr>
              <p:cNvPr id="17" name="Group 40"/>
              <p:cNvGrpSpPr>
                <a:grpSpLocks/>
              </p:cNvGrpSpPr>
              <p:nvPr/>
            </p:nvGrpSpPr>
            <p:grpSpPr bwMode="auto">
              <a:xfrm>
                <a:off x="684" y="2512"/>
                <a:ext cx="1691" cy="1092"/>
                <a:chOff x="684" y="2512"/>
                <a:chExt cx="1691" cy="1092"/>
              </a:xfrm>
            </p:grpSpPr>
            <p:sp>
              <p:nvSpPr>
                <p:cNvPr id="802857" name="Rectangle 41"/>
                <p:cNvSpPr>
                  <a:spLocks noChangeArrowheads="1"/>
                </p:cNvSpPr>
                <p:nvPr/>
              </p:nvSpPr>
              <p:spPr bwMode="auto">
                <a:xfrm>
                  <a:off x="727" y="2512"/>
                  <a:ext cx="1605" cy="1092"/>
                </a:xfrm>
                <a:prstGeom prst="rect">
                  <a:avLst/>
                </a:prstGeom>
                <a:noFill/>
                <a:ln w="9525">
                  <a:noFill/>
                  <a:miter lim="800000"/>
                  <a:headEnd/>
                  <a:tailEnd/>
                </a:ln>
                <a:effectLst/>
              </p:spPr>
              <p:txBody>
                <a:bodyPr/>
                <a:lstStyle/>
                <a:p>
                  <a:pPr eaLnBrk="1" hangingPunct="1"/>
                  <a:r>
                    <a:rPr lang="en-US" sz="1800" b="0" i="1">
                      <a:latin typeface="Times New Roman" pitchFamily="18" charset="0"/>
                      <a:ea typeface="MS Mincho" pitchFamily="49" charset="-128"/>
                    </a:rPr>
                    <a:t>new_value =a * old_value + b </a:t>
                  </a:r>
                  <a:r>
                    <a:rPr lang="en-US" sz="1800" b="0">
                      <a:latin typeface="Times New Roman" pitchFamily="18" charset="0"/>
                      <a:cs typeface="Times New Roman" pitchFamily="18" charset="0"/>
                    </a:rPr>
                    <a:t>where a and b are constants</a:t>
                  </a:r>
                </a:p>
                <a:p>
                  <a:endParaRPr lang="en-US" sz="1800" b="0">
                    <a:latin typeface="Times New Roman" pitchFamily="18" charset="0"/>
                  </a:endParaRPr>
                </a:p>
              </p:txBody>
            </p:sp>
            <p:sp>
              <p:nvSpPr>
                <p:cNvPr id="802858" name="Rectangle 42"/>
                <p:cNvSpPr>
                  <a:spLocks noChangeArrowheads="1"/>
                </p:cNvSpPr>
                <p:nvPr/>
              </p:nvSpPr>
              <p:spPr bwMode="auto">
                <a:xfrm>
                  <a:off x="684" y="2512"/>
                  <a:ext cx="1691" cy="1092"/>
                </a:xfrm>
                <a:prstGeom prst="rect">
                  <a:avLst/>
                </a:prstGeom>
                <a:noFill/>
                <a:ln w="7">
                  <a:solidFill>
                    <a:srgbClr val="A0A0A0"/>
                  </a:solidFill>
                  <a:miter lim="800000"/>
                  <a:headEnd/>
                  <a:tailEnd/>
                </a:ln>
                <a:effectLst/>
              </p:spPr>
              <p:txBody>
                <a:bodyPr/>
                <a:lstStyle/>
                <a:p>
                  <a:endParaRPr lang="en-US"/>
                </a:p>
              </p:txBody>
            </p:sp>
          </p:grpSp>
          <p:grpSp>
            <p:nvGrpSpPr>
              <p:cNvPr id="18" name="Group 43"/>
              <p:cNvGrpSpPr>
                <a:grpSpLocks/>
              </p:cNvGrpSpPr>
              <p:nvPr/>
            </p:nvGrpSpPr>
            <p:grpSpPr bwMode="auto">
              <a:xfrm>
                <a:off x="2375" y="2512"/>
                <a:ext cx="1382" cy="1092"/>
                <a:chOff x="2375" y="2512"/>
                <a:chExt cx="1382" cy="1092"/>
              </a:xfrm>
            </p:grpSpPr>
            <p:sp>
              <p:nvSpPr>
                <p:cNvPr id="802860" name="Rectangle 44"/>
                <p:cNvSpPr>
                  <a:spLocks noChangeArrowheads="1"/>
                </p:cNvSpPr>
                <p:nvPr/>
              </p:nvSpPr>
              <p:spPr bwMode="auto">
                <a:xfrm>
                  <a:off x="2418" y="2512"/>
                  <a:ext cx="1296" cy="1092"/>
                </a:xfrm>
                <a:prstGeom prst="rect">
                  <a:avLst/>
                </a:prstGeom>
                <a:noFill/>
                <a:ln w="9525">
                  <a:noFill/>
                  <a:miter lim="800000"/>
                  <a:headEnd/>
                  <a:tailEnd/>
                </a:ln>
                <a:effectLst/>
              </p:spPr>
              <p:txBody>
                <a:bodyPr/>
                <a:lstStyle/>
                <a:p>
                  <a:pPr eaLnBrk="1" hangingPunct="1"/>
                  <a:r>
                    <a:rPr lang="en-US" sz="1800" b="0">
                      <a:latin typeface="Times New Roman" pitchFamily="18" charset="0"/>
                      <a:cs typeface="Times New Roman" pitchFamily="18" charset="0"/>
                    </a:rPr>
                    <a:t>Thus, the Fahrenheit and Celsius temperature scales differ in terms of where their zero value is and the size of a unit (degree).</a:t>
                  </a:r>
                </a:p>
                <a:p>
                  <a:endParaRPr lang="en-US" sz="1800" b="0">
                    <a:latin typeface="Times New Roman" pitchFamily="18" charset="0"/>
                  </a:endParaRPr>
                </a:p>
              </p:txBody>
            </p:sp>
            <p:sp>
              <p:nvSpPr>
                <p:cNvPr id="802861" name="Rectangle 45"/>
                <p:cNvSpPr>
                  <a:spLocks noChangeArrowheads="1"/>
                </p:cNvSpPr>
                <p:nvPr/>
              </p:nvSpPr>
              <p:spPr bwMode="auto">
                <a:xfrm>
                  <a:off x="2375" y="2512"/>
                  <a:ext cx="1382" cy="1092"/>
                </a:xfrm>
                <a:prstGeom prst="rect">
                  <a:avLst/>
                </a:prstGeom>
                <a:noFill/>
                <a:ln w="7">
                  <a:solidFill>
                    <a:srgbClr val="A0A0A0"/>
                  </a:solidFill>
                  <a:miter lim="800000"/>
                  <a:headEnd/>
                  <a:tailEnd/>
                </a:ln>
                <a:effectLst/>
              </p:spPr>
              <p:txBody>
                <a:bodyPr/>
                <a:lstStyle/>
                <a:p>
                  <a:endParaRPr lang="en-US"/>
                </a:p>
              </p:txBody>
            </p:sp>
          </p:grpSp>
          <p:grpSp>
            <p:nvGrpSpPr>
              <p:cNvPr id="19" name="Group 46"/>
              <p:cNvGrpSpPr>
                <a:grpSpLocks/>
              </p:cNvGrpSpPr>
              <p:nvPr/>
            </p:nvGrpSpPr>
            <p:grpSpPr bwMode="auto">
              <a:xfrm>
                <a:off x="0" y="3604"/>
                <a:ext cx="684" cy="556"/>
                <a:chOff x="0" y="3604"/>
                <a:chExt cx="684" cy="556"/>
              </a:xfrm>
            </p:grpSpPr>
            <p:sp>
              <p:nvSpPr>
                <p:cNvPr id="802863" name="Rectangle 47"/>
                <p:cNvSpPr>
                  <a:spLocks noChangeArrowheads="1"/>
                </p:cNvSpPr>
                <p:nvPr/>
              </p:nvSpPr>
              <p:spPr bwMode="auto">
                <a:xfrm>
                  <a:off x="43" y="3604"/>
                  <a:ext cx="598" cy="556"/>
                </a:xfrm>
                <a:prstGeom prst="rect">
                  <a:avLst/>
                </a:prstGeom>
                <a:noFill/>
                <a:ln w="9525">
                  <a:noFill/>
                  <a:miter lim="800000"/>
                  <a:headEnd/>
                  <a:tailEnd/>
                </a:ln>
                <a:effectLst/>
              </p:spPr>
              <p:txBody>
                <a:bodyPr/>
                <a:lstStyle/>
                <a:p>
                  <a:pPr algn="ctr" eaLnBrk="1" hangingPunct="1"/>
                  <a:r>
                    <a:rPr lang="en-US" sz="1800" b="0">
                      <a:latin typeface="Times New Roman" pitchFamily="18" charset="0"/>
                      <a:cs typeface="Times New Roman" pitchFamily="18" charset="0"/>
                    </a:rPr>
                    <a:t>Ratio</a:t>
                  </a:r>
                </a:p>
                <a:p>
                  <a:pPr algn="ctr"/>
                  <a:endParaRPr lang="en-US" sz="2400" b="0">
                    <a:latin typeface="Times New Roman" pitchFamily="18" charset="0"/>
                  </a:endParaRPr>
                </a:p>
              </p:txBody>
            </p:sp>
            <p:sp>
              <p:nvSpPr>
                <p:cNvPr id="802864" name="Rectangle 48"/>
                <p:cNvSpPr>
                  <a:spLocks noChangeArrowheads="1"/>
                </p:cNvSpPr>
                <p:nvPr/>
              </p:nvSpPr>
              <p:spPr bwMode="auto">
                <a:xfrm>
                  <a:off x="0" y="3604"/>
                  <a:ext cx="684" cy="556"/>
                </a:xfrm>
                <a:prstGeom prst="rect">
                  <a:avLst/>
                </a:prstGeom>
                <a:noFill/>
                <a:ln w="7">
                  <a:solidFill>
                    <a:srgbClr val="A0A0A0"/>
                  </a:solidFill>
                  <a:miter lim="800000"/>
                  <a:headEnd/>
                  <a:tailEnd/>
                </a:ln>
                <a:effectLst/>
              </p:spPr>
              <p:txBody>
                <a:bodyPr/>
                <a:lstStyle/>
                <a:p>
                  <a:endParaRPr lang="en-US"/>
                </a:p>
              </p:txBody>
            </p:sp>
          </p:grpSp>
          <p:grpSp>
            <p:nvGrpSpPr>
              <p:cNvPr id="20" name="Group 49"/>
              <p:cNvGrpSpPr>
                <a:grpSpLocks/>
              </p:cNvGrpSpPr>
              <p:nvPr/>
            </p:nvGrpSpPr>
            <p:grpSpPr bwMode="auto">
              <a:xfrm>
                <a:off x="684" y="3604"/>
                <a:ext cx="1691" cy="556"/>
                <a:chOff x="684" y="3604"/>
                <a:chExt cx="1691" cy="556"/>
              </a:xfrm>
            </p:grpSpPr>
            <p:sp>
              <p:nvSpPr>
                <p:cNvPr id="802866" name="Rectangle 50"/>
                <p:cNvSpPr>
                  <a:spLocks noChangeArrowheads="1"/>
                </p:cNvSpPr>
                <p:nvPr/>
              </p:nvSpPr>
              <p:spPr bwMode="auto">
                <a:xfrm>
                  <a:off x="727" y="3604"/>
                  <a:ext cx="1605" cy="556"/>
                </a:xfrm>
                <a:prstGeom prst="rect">
                  <a:avLst/>
                </a:prstGeom>
                <a:noFill/>
                <a:ln w="9525">
                  <a:noFill/>
                  <a:miter lim="800000"/>
                  <a:headEnd/>
                  <a:tailEnd/>
                </a:ln>
                <a:effectLst/>
              </p:spPr>
              <p:txBody>
                <a:bodyPr/>
                <a:lstStyle/>
                <a:p>
                  <a:pPr eaLnBrk="1" hangingPunct="1"/>
                  <a:r>
                    <a:rPr lang="en-US" sz="1800" b="0" i="1">
                      <a:latin typeface="Times New Roman" pitchFamily="18" charset="0"/>
                      <a:ea typeface="MS Mincho" pitchFamily="49" charset="-128"/>
                    </a:rPr>
                    <a:t>new_value = a * old_value</a:t>
                  </a:r>
                  <a:endParaRPr lang="en-US" sz="1800" b="0">
                    <a:latin typeface="Times New Roman" pitchFamily="18" charset="0"/>
                    <a:cs typeface="Times New Roman" pitchFamily="18" charset="0"/>
                  </a:endParaRPr>
                </a:p>
                <a:p>
                  <a:endParaRPr lang="en-US" sz="1800" b="0">
                    <a:latin typeface="Times New Roman" pitchFamily="18" charset="0"/>
                  </a:endParaRPr>
                </a:p>
              </p:txBody>
            </p:sp>
            <p:sp>
              <p:nvSpPr>
                <p:cNvPr id="802867" name="Rectangle 51"/>
                <p:cNvSpPr>
                  <a:spLocks noChangeArrowheads="1"/>
                </p:cNvSpPr>
                <p:nvPr/>
              </p:nvSpPr>
              <p:spPr bwMode="auto">
                <a:xfrm>
                  <a:off x="684" y="3604"/>
                  <a:ext cx="1691" cy="556"/>
                </a:xfrm>
                <a:prstGeom prst="rect">
                  <a:avLst/>
                </a:prstGeom>
                <a:noFill/>
                <a:ln w="7">
                  <a:solidFill>
                    <a:srgbClr val="A0A0A0"/>
                  </a:solidFill>
                  <a:miter lim="800000"/>
                  <a:headEnd/>
                  <a:tailEnd/>
                </a:ln>
                <a:effectLst/>
              </p:spPr>
              <p:txBody>
                <a:bodyPr/>
                <a:lstStyle/>
                <a:p>
                  <a:endParaRPr lang="en-US"/>
                </a:p>
              </p:txBody>
            </p:sp>
          </p:grpSp>
          <p:grpSp>
            <p:nvGrpSpPr>
              <p:cNvPr id="21" name="Group 52"/>
              <p:cNvGrpSpPr>
                <a:grpSpLocks/>
              </p:cNvGrpSpPr>
              <p:nvPr/>
            </p:nvGrpSpPr>
            <p:grpSpPr bwMode="auto">
              <a:xfrm>
                <a:off x="2375" y="3604"/>
                <a:ext cx="1382" cy="556"/>
                <a:chOff x="2375" y="3604"/>
                <a:chExt cx="1382" cy="556"/>
              </a:xfrm>
            </p:grpSpPr>
            <p:sp>
              <p:nvSpPr>
                <p:cNvPr id="802869" name="Rectangle 53"/>
                <p:cNvSpPr>
                  <a:spLocks noChangeArrowheads="1"/>
                </p:cNvSpPr>
                <p:nvPr/>
              </p:nvSpPr>
              <p:spPr bwMode="auto">
                <a:xfrm>
                  <a:off x="2418" y="3604"/>
                  <a:ext cx="1296" cy="556"/>
                </a:xfrm>
                <a:prstGeom prst="rect">
                  <a:avLst/>
                </a:prstGeom>
                <a:noFill/>
                <a:ln w="9525">
                  <a:noFill/>
                  <a:miter lim="800000"/>
                  <a:headEnd/>
                  <a:tailEnd/>
                </a:ln>
                <a:effectLst/>
              </p:spPr>
              <p:txBody>
                <a:bodyPr/>
                <a:lstStyle/>
                <a:p>
                  <a:pPr eaLnBrk="1" hangingPunct="1"/>
                  <a:r>
                    <a:rPr lang="en-US" sz="1800" b="0">
                      <a:latin typeface="Times New Roman" pitchFamily="18" charset="0"/>
                      <a:cs typeface="Times New Roman" pitchFamily="18" charset="0"/>
                    </a:rPr>
                    <a:t>Length can be measured in meters or feet.</a:t>
                  </a:r>
                </a:p>
                <a:p>
                  <a:endParaRPr lang="en-US" sz="1800" b="0">
                    <a:latin typeface="Times New Roman" pitchFamily="18" charset="0"/>
                  </a:endParaRPr>
                </a:p>
              </p:txBody>
            </p:sp>
            <p:sp>
              <p:nvSpPr>
                <p:cNvPr id="802870" name="Rectangle 54"/>
                <p:cNvSpPr>
                  <a:spLocks noChangeArrowheads="1"/>
                </p:cNvSpPr>
                <p:nvPr/>
              </p:nvSpPr>
              <p:spPr bwMode="auto">
                <a:xfrm>
                  <a:off x="2375" y="3604"/>
                  <a:ext cx="1382" cy="556"/>
                </a:xfrm>
                <a:prstGeom prst="rect">
                  <a:avLst/>
                </a:prstGeom>
                <a:noFill/>
                <a:ln w="7">
                  <a:solidFill>
                    <a:srgbClr val="A0A0A0"/>
                  </a:solidFill>
                  <a:miter lim="800000"/>
                  <a:headEnd/>
                  <a:tailEnd/>
                </a:ln>
                <a:effectLst/>
              </p:spPr>
              <p:txBody>
                <a:bodyPr/>
                <a:lstStyle/>
                <a:p>
                  <a:endParaRPr lang="en-US"/>
                </a:p>
              </p:txBody>
            </p:sp>
          </p:grpSp>
        </p:grpSp>
        <p:sp>
          <p:nvSpPr>
            <p:cNvPr id="802871" name="Rectangle 55"/>
            <p:cNvSpPr>
              <a:spLocks noChangeArrowheads="1"/>
            </p:cNvSpPr>
            <p:nvPr/>
          </p:nvSpPr>
          <p:spPr bwMode="auto">
            <a:xfrm>
              <a:off x="-2" y="-2"/>
              <a:ext cx="3761" cy="4164"/>
            </a:xfrm>
            <a:prstGeom prst="rect">
              <a:avLst/>
            </a:prstGeom>
            <a:noFill/>
            <a:ln w="6350">
              <a:solidFill>
                <a:srgbClr val="A0A0A0"/>
              </a:solidFill>
              <a:miter lim="800000"/>
              <a:headEnd/>
              <a:tailEnd/>
            </a:ln>
            <a:effectLst/>
          </p:spPr>
          <p:txBody>
            <a:bodyPr/>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6" name="Rectangle 4"/>
          <p:cNvSpPr>
            <a:spLocks noGrp="1" noChangeArrowheads="1"/>
          </p:cNvSpPr>
          <p:nvPr>
            <p:ph type="title"/>
          </p:nvPr>
        </p:nvSpPr>
        <p:spPr>
          <a:xfrm>
            <a:off x="362607" y="0"/>
            <a:ext cx="8229600" cy="1143000"/>
          </a:xfrm>
        </p:spPr>
        <p:txBody>
          <a:bodyPr/>
          <a:lstStyle/>
          <a:p>
            <a:r>
              <a:rPr lang="en-US" dirty="0"/>
              <a:t>Discrete and Continuous Attributes </a:t>
            </a:r>
          </a:p>
        </p:txBody>
      </p:sp>
      <p:sp>
        <p:nvSpPr>
          <p:cNvPr id="781317" name="Rectangle 5"/>
          <p:cNvSpPr>
            <a:spLocks noGrp="1" noChangeArrowheads="1"/>
          </p:cNvSpPr>
          <p:nvPr>
            <p:ph type="body" idx="1"/>
          </p:nvPr>
        </p:nvSpPr>
        <p:spPr>
          <a:xfrm>
            <a:off x="404648" y="1221828"/>
            <a:ext cx="8229600" cy="5550447"/>
          </a:xfrm>
        </p:spPr>
        <p:txBody>
          <a:bodyPr>
            <a:normAutofit fontScale="92500" lnSpcReduction="10000"/>
          </a:bodyPr>
          <a:lstStyle/>
          <a:p>
            <a:pPr>
              <a:lnSpc>
                <a:spcPct val="90000"/>
              </a:lnSpc>
            </a:pPr>
            <a:r>
              <a:rPr lang="en-US" sz="3000" dirty="0"/>
              <a:t>Discrete Attribute</a:t>
            </a:r>
          </a:p>
          <a:p>
            <a:pPr lvl="1">
              <a:lnSpc>
                <a:spcPct val="90000"/>
              </a:lnSpc>
            </a:pPr>
            <a:r>
              <a:rPr lang="en-US" sz="2600" dirty="0"/>
              <a:t>Has only a finite or </a:t>
            </a:r>
            <a:r>
              <a:rPr lang="en-US" sz="2600" dirty="0" err="1"/>
              <a:t>countably</a:t>
            </a:r>
            <a:r>
              <a:rPr lang="en-US" sz="2600" dirty="0"/>
              <a:t> infinite set of values</a:t>
            </a:r>
          </a:p>
          <a:p>
            <a:pPr lvl="1">
              <a:lnSpc>
                <a:spcPct val="90000"/>
              </a:lnSpc>
            </a:pPr>
            <a:r>
              <a:rPr lang="en-US" sz="2600" dirty="0"/>
              <a:t>Examples: zip codes, counts, or the set of words in a collection of documents </a:t>
            </a:r>
          </a:p>
          <a:p>
            <a:pPr lvl="1">
              <a:lnSpc>
                <a:spcPct val="90000"/>
              </a:lnSpc>
            </a:pPr>
            <a:r>
              <a:rPr lang="en-US" sz="2600" dirty="0"/>
              <a:t>Often represented as integer variables.   </a:t>
            </a:r>
          </a:p>
          <a:p>
            <a:pPr lvl="1">
              <a:lnSpc>
                <a:spcPct val="90000"/>
              </a:lnSpc>
            </a:pPr>
            <a:r>
              <a:rPr lang="en-US" sz="2600" dirty="0"/>
              <a:t>Note: binary attributes are a special case of discrete attributes </a:t>
            </a:r>
          </a:p>
          <a:p>
            <a:pPr lvl="4">
              <a:lnSpc>
                <a:spcPct val="90000"/>
              </a:lnSpc>
            </a:pPr>
            <a:endParaRPr lang="en-US" sz="2200" dirty="0"/>
          </a:p>
          <a:p>
            <a:pPr>
              <a:lnSpc>
                <a:spcPct val="90000"/>
              </a:lnSpc>
            </a:pPr>
            <a:r>
              <a:rPr lang="en-US" sz="3000" dirty="0"/>
              <a:t>Continuous Attribute</a:t>
            </a:r>
          </a:p>
          <a:p>
            <a:pPr lvl="1">
              <a:lnSpc>
                <a:spcPct val="90000"/>
              </a:lnSpc>
            </a:pPr>
            <a:r>
              <a:rPr lang="en-US" sz="2600" dirty="0"/>
              <a:t>Has real numbers as attribute values</a:t>
            </a:r>
          </a:p>
          <a:p>
            <a:pPr lvl="1">
              <a:lnSpc>
                <a:spcPct val="90000"/>
              </a:lnSpc>
            </a:pPr>
            <a:r>
              <a:rPr lang="en-US" sz="2600" dirty="0"/>
              <a:t>Examples: temperature, height, or weight.  </a:t>
            </a:r>
          </a:p>
          <a:p>
            <a:pPr lvl="1">
              <a:lnSpc>
                <a:spcPct val="90000"/>
              </a:lnSpc>
            </a:pPr>
            <a:r>
              <a:rPr lang="en-US" sz="2600" dirty="0"/>
              <a:t>As a practical matter, real values can only be measured and represented using a finite number of digits.</a:t>
            </a:r>
          </a:p>
          <a:p>
            <a:pPr lvl="1">
              <a:lnSpc>
                <a:spcPct val="90000"/>
              </a:lnSpc>
            </a:pPr>
            <a:r>
              <a:rPr lang="en-US" sz="2600" dirty="0"/>
              <a:t>Continuous attributes are typically represented as floating-point variables.  </a:t>
            </a:r>
          </a:p>
          <a:p>
            <a:pPr lvl="4">
              <a:lnSpc>
                <a:spcPct val="90000"/>
              </a:lnSpc>
            </a:pPr>
            <a:endParaRPr 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measuringu.com/images/height-norm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61" t="10327" r="6071" b="2222"/>
          <a:stretch/>
        </p:blipFill>
        <p:spPr bwMode="auto">
          <a:xfrm>
            <a:off x="4914900" y="3889700"/>
            <a:ext cx="4152901" cy="29587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57950" y="3609975"/>
            <a:ext cx="1085850" cy="2771775"/>
            <a:chOff x="6457950" y="3057525"/>
            <a:chExt cx="1085850" cy="2047875"/>
          </a:xfrm>
        </p:grpSpPr>
        <p:cxnSp>
          <p:nvCxnSpPr>
            <p:cNvPr id="3" name="Straight Connector 2"/>
            <p:cNvCxnSpPr/>
            <p:nvPr/>
          </p:nvCxnSpPr>
          <p:spPr>
            <a:xfrm flipV="1">
              <a:off x="6457950" y="3067050"/>
              <a:ext cx="0" cy="20383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543800" y="3057525"/>
              <a:ext cx="0" cy="20383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81316" name="Rectangle 4"/>
          <p:cNvSpPr>
            <a:spLocks noGrp="1" noChangeArrowheads="1"/>
          </p:cNvSpPr>
          <p:nvPr>
            <p:ph type="title"/>
          </p:nvPr>
        </p:nvSpPr>
        <p:spPr>
          <a:xfrm>
            <a:off x="362607" y="0"/>
            <a:ext cx="8229600" cy="1143000"/>
          </a:xfrm>
        </p:spPr>
        <p:txBody>
          <a:bodyPr/>
          <a:lstStyle/>
          <a:p>
            <a:r>
              <a:rPr lang="en-US" dirty="0"/>
              <a:t>Discrete and Continuous Attributes </a:t>
            </a:r>
          </a:p>
        </p:txBody>
      </p:sp>
      <p:sp>
        <p:nvSpPr>
          <p:cNvPr id="781317" name="Rectangle 5"/>
          <p:cNvSpPr>
            <a:spLocks noGrp="1" noChangeArrowheads="1"/>
          </p:cNvSpPr>
          <p:nvPr>
            <p:ph type="body" idx="1"/>
          </p:nvPr>
        </p:nvSpPr>
        <p:spPr>
          <a:xfrm>
            <a:off x="271296" y="1225277"/>
            <a:ext cx="8872703" cy="1283246"/>
          </a:xfrm>
        </p:spPr>
        <p:txBody>
          <a:bodyPr>
            <a:normAutofit fontScale="85000" lnSpcReduction="10000"/>
          </a:bodyPr>
          <a:lstStyle/>
          <a:p>
            <a:pPr>
              <a:lnSpc>
                <a:spcPct val="90000"/>
              </a:lnSpc>
            </a:pPr>
            <a:r>
              <a:rPr lang="en-US" sz="2800" dirty="0"/>
              <a:t>We can convert between </a:t>
            </a:r>
            <a:r>
              <a:rPr lang="en-US" sz="2800" i="1" dirty="0"/>
              <a:t>Continuous</a:t>
            </a:r>
            <a:r>
              <a:rPr lang="en-US" sz="2800" dirty="0"/>
              <a:t> and </a:t>
            </a:r>
            <a:r>
              <a:rPr lang="en-US" sz="2800" i="1" dirty="0"/>
              <a:t>Discrete</a:t>
            </a:r>
            <a:r>
              <a:rPr lang="en-US" sz="2800" dirty="0"/>
              <a:t> variables.</a:t>
            </a:r>
          </a:p>
          <a:p>
            <a:pPr lvl="1">
              <a:lnSpc>
                <a:spcPct val="90000"/>
              </a:lnSpc>
            </a:pPr>
            <a:r>
              <a:rPr lang="en-US" sz="2000" dirty="0"/>
              <a:t>For example, below we have converted real-valued heights to ordinal {short, medium, tall}</a:t>
            </a:r>
          </a:p>
          <a:p>
            <a:pPr>
              <a:lnSpc>
                <a:spcPct val="90000"/>
              </a:lnSpc>
            </a:pPr>
            <a:endParaRPr lang="en-US" sz="2400" dirty="0"/>
          </a:p>
          <a:p>
            <a:pPr>
              <a:lnSpc>
                <a:spcPct val="90000"/>
              </a:lnSpc>
            </a:pPr>
            <a:r>
              <a:rPr lang="en-US" sz="2400" dirty="0">
                <a:solidFill>
                  <a:schemeClr val="bg1">
                    <a:lumMod val="65000"/>
                  </a:schemeClr>
                </a:solidFill>
              </a:rPr>
              <a:t>Conversions of </a:t>
            </a:r>
            <a:r>
              <a:rPr lang="en-US" sz="2400" i="1" dirty="0">
                <a:solidFill>
                  <a:schemeClr val="bg1">
                    <a:lumMod val="65000"/>
                  </a:schemeClr>
                </a:solidFill>
              </a:rPr>
              <a:t>Discrete</a:t>
            </a:r>
            <a:r>
              <a:rPr lang="en-US" sz="2400" dirty="0">
                <a:solidFill>
                  <a:schemeClr val="bg1">
                    <a:lumMod val="65000"/>
                  </a:schemeClr>
                </a:solidFill>
              </a:rPr>
              <a:t> to </a:t>
            </a:r>
            <a:r>
              <a:rPr lang="en-US" sz="2400" i="1" dirty="0">
                <a:solidFill>
                  <a:schemeClr val="bg1">
                    <a:lumMod val="65000"/>
                  </a:schemeClr>
                </a:solidFill>
              </a:rPr>
              <a:t>Continuous</a:t>
            </a:r>
            <a:r>
              <a:rPr lang="en-US" sz="2400" dirty="0">
                <a:solidFill>
                  <a:schemeClr val="bg1">
                    <a:lumMod val="65000"/>
                  </a:schemeClr>
                </a:solidFill>
              </a:rPr>
              <a:t> are less common, but sometimes possible.</a:t>
            </a:r>
          </a:p>
          <a:p>
            <a:pPr>
              <a:lnSpc>
                <a:spcPct val="90000"/>
              </a:lnSpc>
            </a:pPr>
            <a:endParaRPr lang="en-US" sz="2400" dirty="0"/>
          </a:p>
        </p:txBody>
      </p:sp>
      <p:sp>
        <p:nvSpPr>
          <p:cNvPr id="6" name="Rectangle 5"/>
          <p:cNvSpPr/>
          <p:nvPr/>
        </p:nvSpPr>
        <p:spPr>
          <a:xfrm>
            <a:off x="5524500" y="2946724"/>
            <a:ext cx="2748894" cy="830997"/>
          </a:xfrm>
          <a:prstGeom prst="rect">
            <a:avLst/>
          </a:prstGeom>
        </p:spPr>
        <p:txBody>
          <a:bodyPr wrap="none">
            <a:spAutoFit/>
          </a:bodyPr>
          <a:lstStyle/>
          <a:p>
            <a:r>
              <a:rPr lang="en-US" sz="2400" dirty="0"/>
              <a:t>{</a:t>
            </a:r>
            <a:r>
              <a:rPr lang="en-US" sz="2400" dirty="0">
                <a:solidFill>
                  <a:srgbClr val="C00000"/>
                </a:solidFill>
              </a:rPr>
              <a:t>short</a:t>
            </a:r>
            <a:r>
              <a:rPr lang="en-US" sz="2400" dirty="0"/>
              <a:t>, </a:t>
            </a:r>
            <a:r>
              <a:rPr lang="en-US" sz="2400" dirty="0">
                <a:solidFill>
                  <a:srgbClr val="C00000"/>
                </a:solidFill>
              </a:rPr>
              <a:t>medium</a:t>
            </a:r>
            <a:r>
              <a:rPr lang="en-US" sz="2400" dirty="0"/>
              <a:t>, </a:t>
            </a:r>
            <a:r>
              <a:rPr lang="en-US" sz="2400" dirty="0">
                <a:solidFill>
                  <a:srgbClr val="C00000"/>
                </a:solidFill>
              </a:rPr>
              <a:t>tall</a:t>
            </a:r>
            <a:r>
              <a:rPr lang="en-US" sz="2400" dirty="0"/>
              <a:t>}</a:t>
            </a:r>
          </a:p>
          <a:p>
            <a:r>
              <a:rPr lang="en-US" sz="2400" dirty="0"/>
              <a:t>        1,        2,       3</a:t>
            </a:r>
          </a:p>
        </p:txBody>
      </p:sp>
      <p:sp>
        <p:nvSpPr>
          <p:cNvPr id="11" name="Rectangle 5"/>
          <p:cNvSpPr txBox="1">
            <a:spLocks noChangeArrowheads="1"/>
          </p:cNvSpPr>
          <p:nvPr/>
        </p:nvSpPr>
        <p:spPr>
          <a:xfrm>
            <a:off x="290348" y="2484860"/>
            <a:ext cx="4691228" cy="3915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1800" dirty="0"/>
              <a:t>Why convert?  Sometimes the algorithms we what to use are only defined for a certain type of data. For example, hashing or Bloom filters are best defined for Discrete data.</a:t>
            </a:r>
          </a:p>
          <a:p>
            <a:pPr>
              <a:lnSpc>
                <a:spcPct val="90000"/>
              </a:lnSpc>
            </a:pPr>
            <a:r>
              <a:rPr lang="en-US" sz="1800" dirty="0"/>
              <a:t>Conversion may involve making choices, for example, how many “heights”, where do we place the cutoffs (equal width, equal bin counts etc.) These choices may effect the performance of the algorithms.</a:t>
            </a:r>
          </a:p>
        </p:txBody>
      </p:sp>
      <p:graphicFrame>
        <p:nvGraphicFramePr>
          <p:cNvPr id="10" name="Table 9"/>
          <p:cNvGraphicFramePr>
            <a:graphicFrameLocks noGrp="1"/>
          </p:cNvGraphicFramePr>
          <p:nvPr/>
        </p:nvGraphicFramePr>
        <p:xfrm>
          <a:off x="643304" y="5374298"/>
          <a:ext cx="918795" cy="1512277"/>
        </p:xfrm>
        <a:graphic>
          <a:graphicData uri="http://schemas.openxmlformats.org/drawingml/2006/table">
            <a:tbl>
              <a:tblPr firstRow="1" bandRow="1">
                <a:tableStyleId>{5940675A-B579-460E-94D1-54222C63F5DA}</a:tableStyleId>
              </a:tblPr>
              <a:tblGrid>
                <a:gridCol w="918795">
                  <a:extLst>
                    <a:ext uri="{9D8B030D-6E8A-4147-A177-3AD203B41FA5}">
                      <a16:colId xmlns:a16="http://schemas.microsoft.com/office/drawing/2014/main" val="20000"/>
                    </a:ext>
                  </a:extLst>
                </a:gridCol>
              </a:tblGrid>
              <a:tr h="399757">
                <a:tc>
                  <a:txBody>
                    <a:bodyPr/>
                    <a:lstStyle/>
                    <a:p>
                      <a:r>
                        <a:rPr lang="en-US" dirty="0"/>
                        <a:t>6’3’’</a:t>
                      </a:r>
                    </a:p>
                  </a:txBody>
                  <a:tcPr/>
                </a:tc>
                <a:extLst>
                  <a:ext uri="{0D108BD9-81ED-4DB2-BD59-A6C34878D82A}">
                    <a16:rowId xmlns:a16="http://schemas.microsoft.com/office/drawing/2014/main" val="10000"/>
                  </a:ext>
                </a:extLst>
              </a:tr>
              <a:tr h="370840">
                <a:tc>
                  <a:txBody>
                    <a:bodyPr/>
                    <a:lstStyle/>
                    <a:p>
                      <a:r>
                        <a:rPr lang="en-US" dirty="0"/>
                        <a:t>5’1’’</a:t>
                      </a:r>
                    </a:p>
                  </a:txBody>
                  <a:tcPr/>
                </a:tc>
                <a:extLst>
                  <a:ext uri="{0D108BD9-81ED-4DB2-BD59-A6C34878D82A}">
                    <a16:rowId xmlns:a16="http://schemas.microsoft.com/office/drawing/2014/main" val="10001"/>
                  </a:ext>
                </a:extLst>
              </a:tr>
              <a:tr h="370840">
                <a:tc>
                  <a:txBody>
                    <a:bodyPr/>
                    <a:lstStyle/>
                    <a:p>
                      <a:r>
                        <a:rPr lang="en-US" dirty="0"/>
                        <a:t>5’7’’</a:t>
                      </a:r>
                    </a:p>
                  </a:txBody>
                  <a:tcPr/>
                </a:tc>
                <a:extLst>
                  <a:ext uri="{0D108BD9-81ED-4DB2-BD59-A6C34878D82A}">
                    <a16:rowId xmlns:a16="http://schemas.microsoft.com/office/drawing/2014/main" val="10002"/>
                  </a:ext>
                </a:extLst>
              </a:tr>
              <a:tr h="370840">
                <a:tc>
                  <a:txBody>
                    <a:bodyPr/>
                    <a:lstStyle/>
                    <a:p>
                      <a:r>
                        <a:rPr lang="en-US" dirty="0"/>
                        <a:t>5’3’’</a:t>
                      </a:r>
                    </a:p>
                  </a:txBody>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66100169"/>
              </p:ext>
            </p:extLst>
          </p:nvPr>
        </p:nvGraphicFramePr>
        <p:xfrm>
          <a:off x="2538779" y="5374298"/>
          <a:ext cx="918795" cy="1512277"/>
        </p:xfrm>
        <a:graphic>
          <a:graphicData uri="http://schemas.openxmlformats.org/drawingml/2006/table">
            <a:tbl>
              <a:tblPr firstRow="1" bandRow="1">
                <a:tableStyleId>{5940675A-B579-460E-94D1-54222C63F5DA}</a:tableStyleId>
              </a:tblPr>
              <a:tblGrid>
                <a:gridCol w="918795">
                  <a:extLst>
                    <a:ext uri="{9D8B030D-6E8A-4147-A177-3AD203B41FA5}">
                      <a16:colId xmlns:a16="http://schemas.microsoft.com/office/drawing/2014/main" val="20000"/>
                    </a:ext>
                  </a:extLst>
                </a:gridCol>
              </a:tblGrid>
              <a:tr h="399757">
                <a:tc>
                  <a:txBody>
                    <a:bodyPr/>
                    <a:lstStyle/>
                    <a:p>
                      <a:pPr algn="ctr"/>
                      <a:r>
                        <a:rPr lang="en-US" dirty="0"/>
                        <a:t>3</a:t>
                      </a:r>
                    </a:p>
                  </a:txBody>
                  <a:tcPr/>
                </a:tc>
                <a:extLst>
                  <a:ext uri="{0D108BD9-81ED-4DB2-BD59-A6C34878D82A}">
                    <a16:rowId xmlns:a16="http://schemas.microsoft.com/office/drawing/2014/main" val="10000"/>
                  </a:ext>
                </a:extLst>
              </a:tr>
              <a:tr h="370840">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2</a:t>
                      </a:r>
                    </a:p>
                  </a:txBody>
                  <a:tcPr/>
                </a:tc>
                <a:extLst>
                  <a:ext uri="{0D108BD9-81ED-4DB2-BD59-A6C34878D82A}">
                    <a16:rowId xmlns:a16="http://schemas.microsoft.com/office/drawing/2014/main" val="10002"/>
                  </a:ext>
                </a:extLst>
              </a:tr>
              <a:tr h="370840">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13" name="Right Arrow 12"/>
          <p:cNvSpPr/>
          <p:nvPr/>
        </p:nvSpPr>
        <p:spPr>
          <a:xfrm>
            <a:off x="1819275" y="5934075"/>
            <a:ext cx="48577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064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1026"/>
          <p:cNvSpPr>
            <a:spLocks noChangeArrowheads="1"/>
          </p:cNvSpPr>
          <p:nvPr/>
        </p:nvSpPr>
        <p:spPr bwMode="auto">
          <a:xfrm>
            <a:off x="823913" y="-319088"/>
            <a:ext cx="0" cy="0"/>
          </a:xfrm>
          <a:prstGeom prst="rect">
            <a:avLst/>
          </a:prstGeom>
          <a:noFill/>
          <a:ln w="9525">
            <a:noFill/>
            <a:miter lim="800000"/>
            <a:headEnd/>
            <a:tailEnd/>
          </a:ln>
          <a:effectLst/>
        </p:spPr>
        <p:txBody>
          <a:bodyPr>
            <a:spAutoFit/>
          </a:bodyPr>
          <a:lstStyle/>
          <a:p>
            <a:endParaRPr lang="en-US"/>
          </a:p>
        </p:txBody>
      </p:sp>
      <p:sp>
        <p:nvSpPr>
          <p:cNvPr id="306186" name="Line 1034"/>
          <p:cNvSpPr>
            <a:spLocks noChangeShapeType="1"/>
          </p:cNvSpPr>
          <p:nvPr/>
        </p:nvSpPr>
        <p:spPr bwMode="auto">
          <a:xfrm>
            <a:off x="503238" y="5940425"/>
            <a:ext cx="7558087" cy="1588"/>
          </a:xfrm>
          <a:prstGeom prst="line">
            <a:avLst/>
          </a:prstGeom>
          <a:noFill/>
          <a:ln w="0">
            <a:solidFill>
              <a:srgbClr val="000000"/>
            </a:solidFill>
            <a:round/>
            <a:headEnd/>
            <a:tailEnd/>
          </a:ln>
        </p:spPr>
        <p:txBody>
          <a:bodyPr/>
          <a:lstStyle/>
          <a:p>
            <a:endParaRPr lang="en-US"/>
          </a:p>
        </p:txBody>
      </p:sp>
      <p:sp>
        <p:nvSpPr>
          <p:cNvPr id="306187" name="Rectangle 1035"/>
          <p:cNvSpPr>
            <a:spLocks noChangeArrowheads="1"/>
          </p:cNvSpPr>
          <p:nvPr/>
        </p:nvSpPr>
        <p:spPr bwMode="auto">
          <a:xfrm>
            <a:off x="479425"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0</a:t>
            </a:r>
            <a:endParaRPr lang="en-US" sz="2400"/>
          </a:p>
        </p:txBody>
      </p:sp>
      <p:sp>
        <p:nvSpPr>
          <p:cNvPr id="306188" name="Line 1036"/>
          <p:cNvSpPr>
            <a:spLocks noChangeShapeType="1"/>
          </p:cNvSpPr>
          <p:nvPr/>
        </p:nvSpPr>
        <p:spPr bwMode="auto">
          <a:xfrm flipV="1">
            <a:off x="1447800" y="5864225"/>
            <a:ext cx="1588" cy="76200"/>
          </a:xfrm>
          <a:prstGeom prst="line">
            <a:avLst/>
          </a:prstGeom>
          <a:noFill/>
          <a:ln w="15875">
            <a:solidFill>
              <a:srgbClr val="000000"/>
            </a:solidFill>
            <a:round/>
            <a:headEnd/>
            <a:tailEnd/>
          </a:ln>
        </p:spPr>
        <p:txBody>
          <a:bodyPr/>
          <a:lstStyle/>
          <a:p>
            <a:endParaRPr lang="en-US"/>
          </a:p>
        </p:txBody>
      </p:sp>
      <p:sp>
        <p:nvSpPr>
          <p:cNvPr id="306189" name="Rectangle 1037"/>
          <p:cNvSpPr>
            <a:spLocks noChangeArrowheads="1"/>
          </p:cNvSpPr>
          <p:nvPr/>
        </p:nvSpPr>
        <p:spPr bwMode="auto">
          <a:xfrm>
            <a:off x="1425575"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1</a:t>
            </a:r>
            <a:endParaRPr lang="en-US" sz="2400"/>
          </a:p>
        </p:txBody>
      </p:sp>
      <p:sp>
        <p:nvSpPr>
          <p:cNvPr id="306190" name="Line 1038"/>
          <p:cNvSpPr>
            <a:spLocks noChangeShapeType="1"/>
          </p:cNvSpPr>
          <p:nvPr/>
        </p:nvSpPr>
        <p:spPr bwMode="auto">
          <a:xfrm flipV="1">
            <a:off x="2392363" y="5864225"/>
            <a:ext cx="1587" cy="76200"/>
          </a:xfrm>
          <a:prstGeom prst="line">
            <a:avLst/>
          </a:prstGeom>
          <a:noFill/>
          <a:ln w="15875">
            <a:solidFill>
              <a:srgbClr val="000000"/>
            </a:solidFill>
            <a:round/>
            <a:headEnd/>
            <a:tailEnd/>
          </a:ln>
        </p:spPr>
        <p:txBody>
          <a:bodyPr/>
          <a:lstStyle/>
          <a:p>
            <a:endParaRPr lang="en-US"/>
          </a:p>
        </p:txBody>
      </p:sp>
      <p:sp>
        <p:nvSpPr>
          <p:cNvPr id="306191" name="Rectangle 1039"/>
          <p:cNvSpPr>
            <a:spLocks noChangeArrowheads="1"/>
          </p:cNvSpPr>
          <p:nvPr/>
        </p:nvSpPr>
        <p:spPr bwMode="auto">
          <a:xfrm>
            <a:off x="2370138"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2</a:t>
            </a:r>
            <a:endParaRPr lang="en-US" sz="2400"/>
          </a:p>
        </p:txBody>
      </p:sp>
      <p:sp>
        <p:nvSpPr>
          <p:cNvPr id="306192" name="Line 1040"/>
          <p:cNvSpPr>
            <a:spLocks noChangeShapeType="1"/>
          </p:cNvSpPr>
          <p:nvPr/>
        </p:nvSpPr>
        <p:spPr bwMode="auto">
          <a:xfrm flipV="1">
            <a:off x="3336925" y="5864225"/>
            <a:ext cx="1588" cy="76200"/>
          </a:xfrm>
          <a:prstGeom prst="line">
            <a:avLst/>
          </a:prstGeom>
          <a:noFill/>
          <a:ln w="15875">
            <a:solidFill>
              <a:srgbClr val="000000"/>
            </a:solidFill>
            <a:round/>
            <a:headEnd/>
            <a:tailEnd/>
          </a:ln>
        </p:spPr>
        <p:txBody>
          <a:bodyPr/>
          <a:lstStyle/>
          <a:p>
            <a:endParaRPr lang="en-US"/>
          </a:p>
        </p:txBody>
      </p:sp>
      <p:sp>
        <p:nvSpPr>
          <p:cNvPr id="306193" name="Rectangle 1041"/>
          <p:cNvSpPr>
            <a:spLocks noChangeArrowheads="1"/>
          </p:cNvSpPr>
          <p:nvPr/>
        </p:nvSpPr>
        <p:spPr bwMode="auto">
          <a:xfrm>
            <a:off x="3314700"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3</a:t>
            </a:r>
            <a:endParaRPr lang="en-US" sz="2400"/>
          </a:p>
        </p:txBody>
      </p:sp>
      <p:sp>
        <p:nvSpPr>
          <p:cNvPr id="306194" name="Line 1042"/>
          <p:cNvSpPr>
            <a:spLocks noChangeShapeType="1"/>
          </p:cNvSpPr>
          <p:nvPr/>
        </p:nvSpPr>
        <p:spPr bwMode="auto">
          <a:xfrm flipV="1">
            <a:off x="4283075" y="5864225"/>
            <a:ext cx="1588" cy="76200"/>
          </a:xfrm>
          <a:prstGeom prst="line">
            <a:avLst/>
          </a:prstGeom>
          <a:noFill/>
          <a:ln w="15875">
            <a:solidFill>
              <a:srgbClr val="000000"/>
            </a:solidFill>
            <a:round/>
            <a:headEnd/>
            <a:tailEnd/>
          </a:ln>
        </p:spPr>
        <p:txBody>
          <a:bodyPr/>
          <a:lstStyle/>
          <a:p>
            <a:endParaRPr lang="en-US"/>
          </a:p>
        </p:txBody>
      </p:sp>
      <p:sp>
        <p:nvSpPr>
          <p:cNvPr id="306195" name="Rectangle 1043"/>
          <p:cNvSpPr>
            <a:spLocks noChangeArrowheads="1"/>
          </p:cNvSpPr>
          <p:nvPr/>
        </p:nvSpPr>
        <p:spPr bwMode="auto">
          <a:xfrm>
            <a:off x="4259263"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4</a:t>
            </a:r>
            <a:endParaRPr lang="en-US" sz="2400"/>
          </a:p>
        </p:txBody>
      </p:sp>
      <p:sp>
        <p:nvSpPr>
          <p:cNvPr id="306196" name="Line 1044"/>
          <p:cNvSpPr>
            <a:spLocks noChangeShapeType="1"/>
          </p:cNvSpPr>
          <p:nvPr/>
        </p:nvSpPr>
        <p:spPr bwMode="auto">
          <a:xfrm flipV="1">
            <a:off x="5227638" y="5864225"/>
            <a:ext cx="1587" cy="76200"/>
          </a:xfrm>
          <a:prstGeom prst="line">
            <a:avLst/>
          </a:prstGeom>
          <a:noFill/>
          <a:ln w="15875">
            <a:solidFill>
              <a:srgbClr val="000000"/>
            </a:solidFill>
            <a:round/>
            <a:headEnd/>
            <a:tailEnd/>
          </a:ln>
        </p:spPr>
        <p:txBody>
          <a:bodyPr/>
          <a:lstStyle/>
          <a:p>
            <a:endParaRPr lang="en-US"/>
          </a:p>
        </p:txBody>
      </p:sp>
      <p:sp>
        <p:nvSpPr>
          <p:cNvPr id="306197" name="Rectangle 1045"/>
          <p:cNvSpPr>
            <a:spLocks noChangeArrowheads="1"/>
          </p:cNvSpPr>
          <p:nvPr/>
        </p:nvSpPr>
        <p:spPr bwMode="auto">
          <a:xfrm>
            <a:off x="5203825"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5</a:t>
            </a:r>
            <a:endParaRPr lang="en-US" sz="2400"/>
          </a:p>
        </p:txBody>
      </p:sp>
      <p:sp>
        <p:nvSpPr>
          <p:cNvPr id="306198" name="Line 1046"/>
          <p:cNvSpPr>
            <a:spLocks noChangeShapeType="1"/>
          </p:cNvSpPr>
          <p:nvPr/>
        </p:nvSpPr>
        <p:spPr bwMode="auto">
          <a:xfrm flipV="1">
            <a:off x="6172200" y="5864225"/>
            <a:ext cx="1588" cy="76200"/>
          </a:xfrm>
          <a:prstGeom prst="line">
            <a:avLst/>
          </a:prstGeom>
          <a:noFill/>
          <a:ln w="15875">
            <a:solidFill>
              <a:srgbClr val="000000"/>
            </a:solidFill>
            <a:round/>
            <a:headEnd/>
            <a:tailEnd/>
          </a:ln>
        </p:spPr>
        <p:txBody>
          <a:bodyPr/>
          <a:lstStyle/>
          <a:p>
            <a:endParaRPr lang="en-US"/>
          </a:p>
        </p:txBody>
      </p:sp>
      <p:sp>
        <p:nvSpPr>
          <p:cNvPr id="306199" name="Rectangle 1047"/>
          <p:cNvSpPr>
            <a:spLocks noChangeArrowheads="1"/>
          </p:cNvSpPr>
          <p:nvPr/>
        </p:nvSpPr>
        <p:spPr bwMode="auto">
          <a:xfrm>
            <a:off x="6149975"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6</a:t>
            </a:r>
            <a:endParaRPr lang="en-US" sz="2400"/>
          </a:p>
        </p:txBody>
      </p:sp>
      <p:sp>
        <p:nvSpPr>
          <p:cNvPr id="306200" name="Line 1048"/>
          <p:cNvSpPr>
            <a:spLocks noChangeShapeType="1"/>
          </p:cNvSpPr>
          <p:nvPr/>
        </p:nvSpPr>
        <p:spPr bwMode="auto">
          <a:xfrm flipV="1">
            <a:off x="7116763" y="5864225"/>
            <a:ext cx="1587" cy="76200"/>
          </a:xfrm>
          <a:prstGeom prst="line">
            <a:avLst/>
          </a:prstGeom>
          <a:noFill/>
          <a:ln w="15875">
            <a:solidFill>
              <a:srgbClr val="000000"/>
            </a:solidFill>
            <a:round/>
            <a:headEnd/>
            <a:tailEnd/>
          </a:ln>
        </p:spPr>
        <p:txBody>
          <a:bodyPr/>
          <a:lstStyle/>
          <a:p>
            <a:endParaRPr lang="en-US"/>
          </a:p>
        </p:txBody>
      </p:sp>
      <p:sp>
        <p:nvSpPr>
          <p:cNvPr id="306201" name="Rectangle 1049"/>
          <p:cNvSpPr>
            <a:spLocks noChangeArrowheads="1"/>
          </p:cNvSpPr>
          <p:nvPr/>
        </p:nvSpPr>
        <p:spPr bwMode="auto">
          <a:xfrm>
            <a:off x="7094538"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7</a:t>
            </a:r>
            <a:endParaRPr lang="en-US" sz="2400"/>
          </a:p>
        </p:txBody>
      </p:sp>
      <p:sp>
        <p:nvSpPr>
          <p:cNvPr id="306202" name="Line 1050"/>
          <p:cNvSpPr>
            <a:spLocks noChangeShapeType="1"/>
          </p:cNvSpPr>
          <p:nvPr/>
        </p:nvSpPr>
        <p:spPr bwMode="auto">
          <a:xfrm flipV="1">
            <a:off x="8061325" y="5864225"/>
            <a:ext cx="1588" cy="76200"/>
          </a:xfrm>
          <a:prstGeom prst="line">
            <a:avLst/>
          </a:prstGeom>
          <a:noFill/>
          <a:ln w="0">
            <a:solidFill>
              <a:srgbClr val="000000"/>
            </a:solidFill>
            <a:round/>
            <a:headEnd/>
            <a:tailEnd/>
          </a:ln>
        </p:spPr>
        <p:txBody>
          <a:bodyPr/>
          <a:lstStyle/>
          <a:p>
            <a:endParaRPr lang="en-US"/>
          </a:p>
        </p:txBody>
      </p:sp>
      <p:sp>
        <p:nvSpPr>
          <p:cNvPr id="306203" name="Rectangle 1051"/>
          <p:cNvSpPr>
            <a:spLocks noChangeArrowheads="1"/>
          </p:cNvSpPr>
          <p:nvPr/>
        </p:nvSpPr>
        <p:spPr bwMode="auto">
          <a:xfrm>
            <a:off x="8039100" y="5962650"/>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8</a:t>
            </a:r>
            <a:endParaRPr lang="en-US" sz="2400"/>
          </a:p>
        </p:txBody>
      </p:sp>
      <p:sp>
        <p:nvSpPr>
          <p:cNvPr id="306204" name="Rectangle 1052"/>
          <p:cNvSpPr>
            <a:spLocks noChangeArrowheads="1"/>
          </p:cNvSpPr>
          <p:nvPr/>
        </p:nvSpPr>
        <p:spPr bwMode="auto">
          <a:xfrm>
            <a:off x="8229600" y="5819775"/>
            <a:ext cx="333375" cy="212725"/>
          </a:xfrm>
          <a:prstGeom prst="rect">
            <a:avLst/>
          </a:prstGeom>
          <a:noFill/>
          <a:ln w="9525">
            <a:noFill/>
            <a:miter lim="800000"/>
            <a:headEnd/>
            <a:tailEnd/>
          </a:ln>
        </p:spPr>
        <p:txBody>
          <a:bodyPr wrap="none" lIns="0" tIns="0" rIns="0" bIns="0">
            <a:spAutoFit/>
          </a:bodyPr>
          <a:lstStyle/>
          <a:p>
            <a:pPr algn="l" eaLnBrk="1" hangingPunct="1"/>
            <a:r>
              <a:rPr lang="en-US" sz="1400">
                <a:solidFill>
                  <a:srgbClr val="000000"/>
                </a:solidFill>
                <a:latin typeface="Helvetica" pitchFamily="34" charset="0"/>
              </a:rPr>
              <a:t>x 10</a:t>
            </a:r>
            <a:endParaRPr lang="en-US" sz="4000"/>
          </a:p>
        </p:txBody>
      </p:sp>
      <p:sp>
        <p:nvSpPr>
          <p:cNvPr id="306205" name="Rectangle 1053"/>
          <p:cNvSpPr>
            <a:spLocks noChangeArrowheads="1"/>
          </p:cNvSpPr>
          <p:nvPr/>
        </p:nvSpPr>
        <p:spPr bwMode="auto">
          <a:xfrm>
            <a:off x="8610600" y="5716588"/>
            <a:ext cx="6985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latin typeface="Helvetica" pitchFamily="34" charset="0"/>
              </a:rPr>
              <a:t>5</a:t>
            </a:r>
            <a:endParaRPr lang="en-US" sz="4400"/>
          </a:p>
        </p:txBody>
      </p:sp>
      <p:sp>
        <p:nvSpPr>
          <p:cNvPr id="306206" name="Line 1054"/>
          <p:cNvSpPr>
            <a:spLocks noChangeShapeType="1"/>
          </p:cNvSpPr>
          <p:nvPr/>
        </p:nvSpPr>
        <p:spPr bwMode="auto">
          <a:xfrm flipH="1">
            <a:off x="7985125" y="5940425"/>
            <a:ext cx="76200" cy="1588"/>
          </a:xfrm>
          <a:prstGeom prst="line">
            <a:avLst/>
          </a:prstGeom>
          <a:noFill/>
          <a:ln w="0">
            <a:solidFill>
              <a:srgbClr val="000000"/>
            </a:solidFill>
            <a:round/>
            <a:headEnd/>
            <a:tailEnd/>
          </a:ln>
        </p:spPr>
        <p:txBody>
          <a:bodyPr/>
          <a:lstStyle/>
          <a:p>
            <a:endParaRPr lang="en-US"/>
          </a:p>
        </p:txBody>
      </p:sp>
      <p:sp>
        <p:nvSpPr>
          <p:cNvPr id="306207" name="Rectangle 1055"/>
          <p:cNvSpPr>
            <a:spLocks noChangeArrowheads="1"/>
          </p:cNvSpPr>
          <p:nvPr/>
        </p:nvSpPr>
        <p:spPr bwMode="auto">
          <a:xfrm>
            <a:off x="419100" y="5880100"/>
            <a:ext cx="57150" cy="122238"/>
          </a:xfrm>
          <a:prstGeom prst="rect">
            <a:avLst/>
          </a:prstGeom>
          <a:noFill/>
          <a:ln w="1587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0</a:t>
            </a:r>
            <a:endParaRPr lang="en-US" sz="2400"/>
          </a:p>
        </p:txBody>
      </p:sp>
      <p:grpSp>
        <p:nvGrpSpPr>
          <p:cNvPr id="91" name="Group 90"/>
          <p:cNvGrpSpPr/>
          <p:nvPr/>
        </p:nvGrpSpPr>
        <p:grpSpPr>
          <a:xfrm>
            <a:off x="503238" y="4800599"/>
            <a:ext cx="7024687" cy="1063625"/>
            <a:chOff x="503238" y="1835150"/>
            <a:chExt cx="7024687" cy="2247900"/>
          </a:xfrm>
        </p:grpSpPr>
        <p:sp>
          <p:nvSpPr>
            <p:cNvPr id="306208" name="Freeform 1056"/>
            <p:cNvSpPr>
              <a:spLocks/>
            </p:cNvSpPr>
            <p:nvPr/>
          </p:nvSpPr>
          <p:spPr bwMode="auto">
            <a:xfrm>
              <a:off x="503238" y="2940050"/>
              <a:ext cx="381000" cy="968375"/>
            </a:xfrm>
            <a:custGeom>
              <a:avLst/>
              <a:gdLst/>
              <a:ahLst/>
              <a:cxnLst>
                <a:cxn ang="0">
                  <a:pos x="5" y="57"/>
                </a:cxn>
                <a:cxn ang="0">
                  <a:pos x="9" y="157"/>
                </a:cxn>
                <a:cxn ang="0">
                  <a:pos x="19" y="381"/>
                </a:cxn>
                <a:cxn ang="0">
                  <a:pos x="24" y="443"/>
                </a:cxn>
                <a:cxn ang="0">
                  <a:pos x="29" y="443"/>
                </a:cxn>
                <a:cxn ang="0">
                  <a:pos x="33" y="458"/>
                </a:cxn>
                <a:cxn ang="0">
                  <a:pos x="38" y="543"/>
                </a:cxn>
                <a:cxn ang="0">
                  <a:pos x="43" y="477"/>
                </a:cxn>
                <a:cxn ang="0">
                  <a:pos x="53" y="367"/>
                </a:cxn>
                <a:cxn ang="0">
                  <a:pos x="57" y="343"/>
                </a:cxn>
                <a:cxn ang="0">
                  <a:pos x="62" y="367"/>
                </a:cxn>
                <a:cxn ang="0">
                  <a:pos x="67" y="443"/>
                </a:cxn>
                <a:cxn ang="0">
                  <a:pos x="77" y="448"/>
                </a:cxn>
                <a:cxn ang="0">
                  <a:pos x="81" y="558"/>
                </a:cxn>
                <a:cxn ang="0">
                  <a:pos x="86" y="524"/>
                </a:cxn>
                <a:cxn ang="0">
                  <a:pos x="91" y="548"/>
                </a:cxn>
                <a:cxn ang="0">
                  <a:pos x="96" y="515"/>
                </a:cxn>
                <a:cxn ang="0">
                  <a:pos x="101" y="477"/>
                </a:cxn>
                <a:cxn ang="0">
                  <a:pos x="105" y="348"/>
                </a:cxn>
                <a:cxn ang="0">
                  <a:pos x="110" y="334"/>
                </a:cxn>
                <a:cxn ang="0">
                  <a:pos x="115" y="238"/>
                </a:cxn>
                <a:cxn ang="0">
                  <a:pos x="120" y="315"/>
                </a:cxn>
                <a:cxn ang="0">
                  <a:pos x="129" y="348"/>
                </a:cxn>
                <a:cxn ang="0">
                  <a:pos x="134" y="467"/>
                </a:cxn>
                <a:cxn ang="0">
                  <a:pos x="144" y="543"/>
                </a:cxn>
                <a:cxn ang="0">
                  <a:pos x="149" y="534"/>
                </a:cxn>
                <a:cxn ang="0">
                  <a:pos x="153" y="548"/>
                </a:cxn>
                <a:cxn ang="0">
                  <a:pos x="158" y="567"/>
                </a:cxn>
                <a:cxn ang="0">
                  <a:pos x="168" y="510"/>
                </a:cxn>
                <a:cxn ang="0">
                  <a:pos x="173" y="501"/>
                </a:cxn>
                <a:cxn ang="0">
                  <a:pos x="182" y="491"/>
                </a:cxn>
                <a:cxn ang="0">
                  <a:pos x="182" y="501"/>
                </a:cxn>
                <a:cxn ang="0">
                  <a:pos x="187" y="482"/>
                </a:cxn>
                <a:cxn ang="0">
                  <a:pos x="192" y="482"/>
                </a:cxn>
                <a:cxn ang="0">
                  <a:pos x="197" y="324"/>
                </a:cxn>
                <a:cxn ang="0">
                  <a:pos x="206" y="281"/>
                </a:cxn>
                <a:cxn ang="0">
                  <a:pos x="211" y="267"/>
                </a:cxn>
                <a:cxn ang="0">
                  <a:pos x="216" y="272"/>
                </a:cxn>
                <a:cxn ang="0">
                  <a:pos x="221" y="234"/>
                </a:cxn>
                <a:cxn ang="0">
                  <a:pos x="225" y="267"/>
                </a:cxn>
                <a:cxn ang="0">
                  <a:pos x="230" y="238"/>
                </a:cxn>
                <a:cxn ang="0">
                  <a:pos x="235" y="467"/>
                </a:cxn>
              </a:cxnLst>
              <a:rect l="0" t="0" r="r" b="b"/>
              <a:pathLst>
                <a:path w="240" h="610">
                  <a:moveTo>
                    <a:pt x="0" y="100"/>
                  </a:moveTo>
                  <a:lnTo>
                    <a:pt x="0" y="57"/>
                  </a:lnTo>
                  <a:lnTo>
                    <a:pt x="5" y="57"/>
                  </a:lnTo>
                  <a:lnTo>
                    <a:pt x="5" y="0"/>
                  </a:lnTo>
                  <a:lnTo>
                    <a:pt x="9" y="5"/>
                  </a:lnTo>
                  <a:lnTo>
                    <a:pt x="9" y="157"/>
                  </a:lnTo>
                  <a:lnTo>
                    <a:pt x="14" y="172"/>
                  </a:lnTo>
                  <a:lnTo>
                    <a:pt x="14" y="367"/>
                  </a:lnTo>
                  <a:lnTo>
                    <a:pt x="19" y="381"/>
                  </a:lnTo>
                  <a:lnTo>
                    <a:pt x="19" y="467"/>
                  </a:lnTo>
                  <a:lnTo>
                    <a:pt x="19" y="448"/>
                  </a:lnTo>
                  <a:lnTo>
                    <a:pt x="24" y="443"/>
                  </a:lnTo>
                  <a:lnTo>
                    <a:pt x="24" y="467"/>
                  </a:lnTo>
                  <a:lnTo>
                    <a:pt x="24" y="448"/>
                  </a:lnTo>
                  <a:lnTo>
                    <a:pt x="29" y="443"/>
                  </a:lnTo>
                  <a:lnTo>
                    <a:pt x="29" y="434"/>
                  </a:lnTo>
                  <a:lnTo>
                    <a:pt x="29" y="458"/>
                  </a:lnTo>
                  <a:lnTo>
                    <a:pt x="33" y="458"/>
                  </a:lnTo>
                  <a:lnTo>
                    <a:pt x="33" y="501"/>
                  </a:lnTo>
                  <a:lnTo>
                    <a:pt x="38" y="515"/>
                  </a:lnTo>
                  <a:lnTo>
                    <a:pt x="38" y="543"/>
                  </a:lnTo>
                  <a:lnTo>
                    <a:pt x="43" y="548"/>
                  </a:lnTo>
                  <a:lnTo>
                    <a:pt x="43" y="558"/>
                  </a:lnTo>
                  <a:lnTo>
                    <a:pt x="43" y="477"/>
                  </a:lnTo>
                  <a:lnTo>
                    <a:pt x="48" y="477"/>
                  </a:lnTo>
                  <a:lnTo>
                    <a:pt x="48" y="367"/>
                  </a:lnTo>
                  <a:lnTo>
                    <a:pt x="53" y="367"/>
                  </a:lnTo>
                  <a:lnTo>
                    <a:pt x="57" y="367"/>
                  </a:lnTo>
                  <a:lnTo>
                    <a:pt x="57" y="381"/>
                  </a:lnTo>
                  <a:lnTo>
                    <a:pt x="57" y="343"/>
                  </a:lnTo>
                  <a:lnTo>
                    <a:pt x="57" y="377"/>
                  </a:lnTo>
                  <a:lnTo>
                    <a:pt x="62" y="377"/>
                  </a:lnTo>
                  <a:lnTo>
                    <a:pt x="62" y="367"/>
                  </a:lnTo>
                  <a:lnTo>
                    <a:pt x="62" y="434"/>
                  </a:lnTo>
                  <a:lnTo>
                    <a:pt x="67" y="448"/>
                  </a:lnTo>
                  <a:lnTo>
                    <a:pt x="67" y="443"/>
                  </a:lnTo>
                  <a:lnTo>
                    <a:pt x="72" y="443"/>
                  </a:lnTo>
                  <a:lnTo>
                    <a:pt x="72" y="434"/>
                  </a:lnTo>
                  <a:lnTo>
                    <a:pt x="77" y="448"/>
                  </a:lnTo>
                  <a:lnTo>
                    <a:pt x="77" y="467"/>
                  </a:lnTo>
                  <a:lnTo>
                    <a:pt x="81" y="482"/>
                  </a:lnTo>
                  <a:lnTo>
                    <a:pt x="81" y="558"/>
                  </a:lnTo>
                  <a:lnTo>
                    <a:pt x="81" y="534"/>
                  </a:lnTo>
                  <a:lnTo>
                    <a:pt x="86" y="534"/>
                  </a:lnTo>
                  <a:lnTo>
                    <a:pt x="86" y="524"/>
                  </a:lnTo>
                  <a:lnTo>
                    <a:pt x="86" y="548"/>
                  </a:lnTo>
                  <a:lnTo>
                    <a:pt x="91" y="543"/>
                  </a:lnTo>
                  <a:lnTo>
                    <a:pt x="91" y="548"/>
                  </a:lnTo>
                  <a:lnTo>
                    <a:pt x="91" y="510"/>
                  </a:lnTo>
                  <a:lnTo>
                    <a:pt x="91" y="515"/>
                  </a:lnTo>
                  <a:lnTo>
                    <a:pt x="96" y="515"/>
                  </a:lnTo>
                  <a:lnTo>
                    <a:pt x="96" y="524"/>
                  </a:lnTo>
                  <a:lnTo>
                    <a:pt x="96" y="477"/>
                  </a:lnTo>
                  <a:lnTo>
                    <a:pt x="101" y="477"/>
                  </a:lnTo>
                  <a:lnTo>
                    <a:pt x="101" y="401"/>
                  </a:lnTo>
                  <a:lnTo>
                    <a:pt x="105" y="401"/>
                  </a:lnTo>
                  <a:lnTo>
                    <a:pt x="105" y="348"/>
                  </a:lnTo>
                  <a:lnTo>
                    <a:pt x="110" y="348"/>
                  </a:lnTo>
                  <a:lnTo>
                    <a:pt x="110" y="358"/>
                  </a:lnTo>
                  <a:lnTo>
                    <a:pt x="110" y="334"/>
                  </a:lnTo>
                  <a:lnTo>
                    <a:pt x="110" y="343"/>
                  </a:lnTo>
                  <a:lnTo>
                    <a:pt x="115" y="348"/>
                  </a:lnTo>
                  <a:lnTo>
                    <a:pt x="115" y="238"/>
                  </a:lnTo>
                  <a:lnTo>
                    <a:pt x="115" y="248"/>
                  </a:lnTo>
                  <a:lnTo>
                    <a:pt x="120" y="248"/>
                  </a:lnTo>
                  <a:lnTo>
                    <a:pt x="120" y="315"/>
                  </a:lnTo>
                  <a:lnTo>
                    <a:pt x="125" y="315"/>
                  </a:lnTo>
                  <a:lnTo>
                    <a:pt x="125" y="334"/>
                  </a:lnTo>
                  <a:lnTo>
                    <a:pt x="129" y="348"/>
                  </a:lnTo>
                  <a:lnTo>
                    <a:pt x="129" y="401"/>
                  </a:lnTo>
                  <a:lnTo>
                    <a:pt x="134" y="415"/>
                  </a:lnTo>
                  <a:lnTo>
                    <a:pt x="134" y="467"/>
                  </a:lnTo>
                  <a:lnTo>
                    <a:pt x="139" y="482"/>
                  </a:lnTo>
                  <a:lnTo>
                    <a:pt x="139" y="548"/>
                  </a:lnTo>
                  <a:lnTo>
                    <a:pt x="144" y="543"/>
                  </a:lnTo>
                  <a:lnTo>
                    <a:pt x="144" y="558"/>
                  </a:lnTo>
                  <a:lnTo>
                    <a:pt x="144" y="534"/>
                  </a:lnTo>
                  <a:lnTo>
                    <a:pt x="149" y="534"/>
                  </a:lnTo>
                  <a:lnTo>
                    <a:pt x="149" y="515"/>
                  </a:lnTo>
                  <a:lnTo>
                    <a:pt x="149" y="534"/>
                  </a:lnTo>
                  <a:lnTo>
                    <a:pt x="153" y="548"/>
                  </a:lnTo>
                  <a:lnTo>
                    <a:pt x="153" y="610"/>
                  </a:lnTo>
                  <a:lnTo>
                    <a:pt x="158" y="610"/>
                  </a:lnTo>
                  <a:lnTo>
                    <a:pt x="158" y="567"/>
                  </a:lnTo>
                  <a:lnTo>
                    <a:pt x="163" y="567"/>
                  </a:lnTo>
                  <a:lnTo>
                    <a:pt x="163" y="524"/>
                  </a:lnTo>
                  <a:lnTo>
                    <a:pt x="168" y="510"/>
                  </a:lnTo>
                  <a:lnTo>
                    <a:pt x="168" y="482"/>
                  </a:lnTo>
                  <a:lnTo>
                    <a:pt x="173" y="482"/>
                  </a:lnTo>
                  <a:lnTo>
                    <a:pt x="173" y="501"/>
                  </a:lnTo>
                  <a:lnTo>
                    <a:pt x="177" y="501"/>
                  </a:lnTo>
                  <a:lnTo>
                    <a:pt x="177" y="491"/>
                  </a:lnTo>
                  <a:lnTo>
                    <a:pt x="182" y="491"/>
                  </a:lnTo>
                  <a:lnTo>
                    <a:pt x="182" y="515"/>
                  </a:lnTo>
                  <a:lnTo>
                    <a:pt x="182" y="482"/>
                  </a:lnTo>
                  <a:lnTo>
                    <a:pt x="182" y="501"/>
                  </a:lnTo>
                  <a:lnTo>
                    <a:pt x="187" y="515"/>
                  </a:lnTo>
                  <a:lnTo>
                    <a:pt x="187" y="510"/>
                  </a:lnTo>
                  <a:lnTo>
                    <a:pt x="187" y="482"/>
                  </a:lnTo>
                  <a:lnTo>
                    <a:pt x="192" y="477"/>
                  </a:lnTo>
                  <a:lnTo>
                    <a:pt x="192" y="458"/>
                  </a:lnTo>
                  <a:lnTo>
                    <a:pt x="192" y="482"/>
                  </a:lnTo>
                  <a:lnTo>
                    <a:pt x="197" y="482"/>
                  </a:lnTo>
                  <a:lnTo>
                    <a:pt x="197" y="491"/>
                  </a:lnTo>
                  <a:lnTo>
                    <a:pt x="197" y="324"/>
                  </a:lnTo>
                  <a:lnTo>
                    <a:pt x="201" y="324"/>
                  </a:lnTo>
                  <a:lnTo>
                    <a:pt x="201" y="281"/>
                  </a:lnTo>
                  <a:lnTo>
                    <a:pt x="206" y="281"/>
                  </a:lnTo>
                  <a:lnTo>
                    <a:pt x="206" y="305"/>
                  </a:lnTo>
                  <a:lnTo>
                    <a:pt x="206" y="267"/>
                  </a:lnTo>
                  <a:lnTo>
                    <a:pt x="211" y="267"/>
                  </a:lnTo>
                  <a:lnTo>
                    <a:pt x="211" y="224"/>
                  </a:lnTo>
                  <a:lnTo>
                    <a:pt x="216" y="238"/>
                  </a:lnTo>
                  <a:lnTo>
                    <a:pt x="216" y="272"/>
                  </a:lnTo>
                  <a:lnTo>
                    <a:pt x="221" y="267"/>
                  </a:lnTo>
                  <a:lnTo>
                    <a:pt x="221" y="272"/>
                  </a:lnTo>
                  <a:lnTo>
                    <a:pt x="221" y="234"/>
                  </a:lnTo>
                  <a:lnTo>
                    <a:pt x="225" y="238"/>
                  </a:lnTo>
                  <a:lnTo>
                    <a:pt x="225" y="234"/>
                  </a:lnTo>
                  <a:lnTo>
                    <a:pt x="225" y="267"/>
                  </a:lnTo>
                  <a:lnTo>
                    <a:pt x="230" y="272"/>
                  </a:lnTo>
                  <a:lnTo>
                    <a:pt x="230" y="291"/>
                  </a:lnTo>
                  <a:lnTo>
                    <a:pt x="230" y="238"/>
                  </a:lnTo>
                  <a:lnTo>
                    <a:pt x="230" y="281"/>
                  </a:lnTo>
                  <a:lnTo>
                    <a:pt x="235" y="281"/>
                  </a:lnTo>
                  <a:lnTo>
                    <a:pt x="235" y="467"/>
                  </a:lnTo>
                  <a:lnTo>
                    <a:pt x="240" y="482"/>
                  </a:lnTo>
                  <a:lnTo>
                    <a:pt x="240" y="515"/>
                  </a:lnTo>
                </a:path>
              </a:pathLst>
            </a:custGeom>
            <a:noFill/>
            <a:ln w="15875">
              <a:solidFill>
                <a:srgbClr val="0000FF"/>
              </a:solidFill>
              <a:prstDash val="solid"/>
              <a:round/>
              <a:headEnd/>
              <a:tailEnd/>
            </a:ln>
          </p:spPr>
          <p:txBody>
            <a:bodyPr/>
            <a:lstStyle/>
            <a:p>
              <a:endParaRPr lang="en-US"/>
            </a:p>
          </p:txBody>
        </p:sp>
        <p:sp>
          <p:nvSpPr>
            <p:cNvPr id="306209" name="Freeform 1057"/>
            <p:cNvSpPr>
              <a:spLocks/>
            </p:cNvSpPr>
            <p:nvPr/>
          </p:nvSpPr>
          <p:spPr bwMode="auto">
            <a:xfrm>
              <a:off x="884238" y="3492500"/>
              <a:ext cx="495300" cy="590550"/>
            </a:xfrm>
            <a:custGeom>
              <a:avLst/>
              <a:gdLst/>
              <a:ahLst/>
              <a:cxnLst>
                <a:cxn ang="0">
                  <a:pos x="5" y="210"/>
                </a:cxn>
                <a:cxn ang="0">
                  <a:pos x="9" y="186"/>
                </a:cxn>
                <a:cxn ang="0">
                  <a:pos x="19" y="167"/>
                </a:cxn>
                <a:cxn ang="0">
                  <a:pos x="24" y="219"/>
                </a:cxn>
                <a:cxn ang="0">
                  <a:pos x="29" y="143"/>
                </a:cxn>
                <a:cxn ang="0">
                  <a:pos x="38" y="29"/>
                </a:cxn>
                <a:cxn ang="0">
                  <a:pos x="43" y="53"/>
                </a:cxn>
                <a:cxn ang="0">
                  <a:pos x="48" y="43"/>
                </a:cxn>
                <a:cxn ang="0">
                  <a:pos x="53" y="0"/>
                </a:cxn>
                <a:cxn ang="0">
                  <a:pos x="57" y="19"/>
                </a:cxn>
                <a:cxn ang="0">
                  <a:pos x="67" y="134"/>
                </a:cxn>
                <a:cxn ang="0">
                  <a:pos x="72" y="267"/>
                </a:cxn>
                <a:cxn ang="0">
                  <a:pos x="81" y="286"/>
                </a:cxn>
                <a:cxn ang="0">
                  <a:pos x="86" y="277"/>
                </a:cxn>
                <a:cxn ang="0">
                  <a:pos x="91" y="267"/>
                </a:cxn>
                <a:cxn ang="0">
                  <a:pos x="101" y="253"/>
                </a:cxn>
                <a:cxn ang="0">
                  <a:pos x="105" y="153"/>
                </a:cxn>
                <a:cxn ang="0">
                  <a:pos x="115" y="143"/>
                </a:cxn>
                <a:cxn ang="0">
                  <a:pos x="125" y="167"/>
                </a:cxn>
                <a:cxn ang="0">
                  <a:pos x="129" y="262"/>
                </a:cxn>
                <a:cxn ang="0">
                  <a:pos x="139" y="353"/>
                </a:cxn>
                <a:cxn ang="0">
                  <a:pos x="144" y="353"/>
                </a:cxn>
                <a:cxn ang="0">
                  <a:pos x="158" y="353"/>
                </a:cxn>
                <a:cxn ang="0">
                  <a:pos x="173" y="353"/>
                </a:cxn>
                <a:cxn ang="0">
                  <a:pos x="177" y="353"/>
                </a:cxn>
                <a:cxn ang="0">
                  <a:pos x="182" y="343"/>
                </a:cxn>
                <a:cxn ang="0">
                  <a:pos x="197" y="343"/>
                </a:cxn>
                <a:cxn ang="0">
                  <a:pos x="211" y="343"/>
                </a:cxn>
                <a:cxn ang="0">
                  <a:pos x="216" y="372"/>
                </a:cxn>
                <a:cxn ang="0">
                  <a:pos x="225" y="329"/>
                </a:cxn>
                <a:cxn ang="0">
                  <a:pos x="230" y="219"/>
                </a:cxn>
                <a:cxn ang="0">
                  <a:pos x="240" y="129"/>
                </a:cxn>
                <a:cxn ang="0">
                  <a:pos x="245" y="95"/>
                </a:cxn>
                <a:cxn ang="0">
                  <a:pos x="254" y="62"/>
                </a:cxn>
                <a:cxn ang="0">
                  <a:pos x="259" y="86"/>
                </a:cxn>
                <a:cxn ang="0">
                  <a:pos x="264" y="119"/>
                </a:cxn>
                <a:cxn ang="0">
                  <a:pos x="269" y="176"/>
                </a:cxn>
                <a:cxn ang="0">
                  <a:pos x="278" y="200"/>
                </a:cxn>
                <a:cxn ang="0">
                  <a:pos x="283" y="262"/>
                </a:cxn>
                <a:cxn ang="0">
                  <a:pos x="293" y="300"/>
                </a:cxn>
                <a:cxn ang="0">
                  <a:pos x="297" y="353"/>
                </a:cxn>
                <a:cxn ang="0">
                  <a:pos x="307" y="372"/>
                </a:cxn>
              </a:cxnLst>
              <a:rect l="0" t="0" r="r" b="b"/>
              <a:pathLst>
                <a:path w="312" h="372">
                  <a:moveTo>
                    <a:pt x="0" y="167"/>
                  </a:moveTo>
                  <a:lnTo>
                    <a:pt x="5" y="167"/>
                  </a:lnTo>
                  <a:lnTo>
                    <a:pt x="5" y="210"/>
                  </a:lnTo>
                  <a:lnTo>
                    <a:pt x="5" y="176"/>
                  </a:lnTo>
                  <a:lnTo>
                    <a:pt x="9" y="176"/>
                  </a:lnTo>
                  <a:lnTo>
                    <a:pt x="9" y="186"/>
                  </a:lnTo>
                  <a:lnTo>
                    <a:pt x="14" y="186"/>
                  </a:lnTo>
                  <a:lnTo>
                    <a:pt x="14" y="162"/>
                  </a:lnTo>
                  <a:lnTo>
                    <a:pt x="19" y="167"/>
                  </a:lnTo>
                  <a:lnTo>
                    <a:pt x="19" y="200"/>
                  </a:lnTo>
                  <a:lnTo>
                    <a:pt x="24" y="200"/>
                  </a:lnTo>
                  <a:lnTo>
                    <a:pt x="24" y="219"/>
                  </a:lnTo>
                  <a:lnTo>
                    <a:pt x="24" y="200"/>
                  </a:lnTo>
                  <a:lnTo>
                    <a:pt x="29" y="195"/>
                  </a:lnTo>
                  <a:lnTo>
                    <a:pt x="29" y="143"/>
                  </a:lnTo>
                  <a:lnTo>
                    <a:pt x="33" y="129"/>
                  </a:lnTo>
                  <a:lnTo>
                    <a:pt x="33" y="29"/>
                  </a:lnTo>
                  <a:lnTo>
                    <a:pt x="38" y="29"/>
                  </a:lnTo>
                  <a:lnTo>
                    <a:pt x="38" y="19"/>
                  </a:lnTo>
                  <a:lnTo>
                    <a:pt x="43" y="33"/>
                  </a:lnTo>
                  <a:lnTo>
                    <a:pt x="43" y="53"/>
                  </a:lnTo>
                  <a:lnTo>
                    <a:pt x="43" y="33"/>
                  </a:lnTo>
                  <a:lnTo>
                    <a:pt x="48" y="33"/>
                  </a:lnTo>
                  <a:lnTo>
                    <a:pt x="48" y="43"/>
                  </a:lnTo>
                  <a:lnTo>
                    <a:pt x="48" y="19"/>
                  </a:lnTo>
                  <a:lnTo>
                    <a:pt x="53" y="19"/>
                  </a:lnTo>
                  <a:lnTo>
                    <a:pt x="53" y="0"/>
                  </a:lnTo>
                  <a:lnTo>
                    <a:pt x="53" y="10"/>
                  </a:lnTo>
                  <a:lnTo>
                    <a:pt x="57" y="10"/>
                  </a:lnTo>
                  <a:lnTo>
                    <a:pt x="57" y="19"/>
                  </a:lnTo>
                  <a:lnTo>
                    <a:pt x="62" y="33"/>
                  </a:lnTo>
                  <a:lnTo>
                    <a:pt x="62" y="129"/>
                  </a:lnTo>
                  <a:lnTo>
                    <a:pt x="67" y="134"/>
                  </a:lnTo>
                  <a:lnTo>
                    <a:pt x="67" y="195"/>
                  </a:lnTo>
                  <a:lnTo>
                    <a:pt x="72" y="200"/>
                  </a:lnTo>
                  <a:lnTo>
                    <a:pt x="72" y="267"/>
                  </a:lnTo>
                  <a:lnTo>
                    <a:pt x="77" y="267"/>
                  </a:lnTo>
                  <a:lnTo>
                    <a:pt x="81" y="267"/>
                  </a:lnTo>
                  <a:lnTo>
                    <a:pt x="81" y="286"/>
                  </a:lnTo>
                  <a:lnTo>
                    <a:pt x="81" y="262"/>
                  </a:lnTo>
                  <a:lnTo>
                    <a:pt x="81" y="277"/>
                  </a:lnTo>
                  <a:lnTo>
                    <a:pt x="86" y="277"/>
                  </a:lnTo>
                  <a:lnTo>
                    <a:pt x="86" y="334"/>
                  </a:lnTo>
                  <a:lnTo>
                    <a:pt x="91" y="329"/>
                  </a:lnTo>
                  <a:lnTo>
                    <a:pt x="91" y="267"/>
                  </a:lnTo>
                  <a:lnTo>
                    <a:pt x="96" y="262"/>
                  </a:lnTo>
                  <a:lnTo>
                    <a:pt x="96" y="253"/>
                  </a:lnTo>
                  <a:lnTo>
                    <a:pt x="101" y="253"/>
                  </a:lnTo>
                  <a:lnTo>
                    <a:pt x="101" y="162"/>
                  </a:lnTo>
                  <a:lnTo>
                    <a:pt x="105" y="162"/>
                  </a:lnTo>
                  <a:lnTo>
                    <a:pt x="105" y="153"/>
                  </a:lnTo>
                  <a:lnTo>
                    <a:pt x="110" y="153"/>
                  </a:lnTo>
                  <a:lnTo>
                    <a:pt x="110" y="143"/>
                  </a:lnTo>
                  <a:lnTo>
                    <a:pt x="115" y="143"/>
                  </a:lnTo>
                  <a:lnTo>
                    <a:pt x="115" y="167"/>
                  </a:lnTo>
                  <a:lnTo>
                    <a:pt x="120" y="167"/>
                  </a:lnTo>
                  <a:lnTo>
                    <a:pt x="125" y="167"/>
                  </a:lnTo>
                  <a:lnTo>
                    <a:pt x="125" y="219"/>
                  </a:lnTo>
                  <a:lnTo>
                    <a:pt x="129" y="234"/>
                  </a:lnTo>
                  <a:lnTo>
                    <a:pt x="129" y="262"/>
                  </a:lnTo>
                  <a:lnTo>
                    <a:pt x="134" y="267"/>
                  </a:lnTo>
                  <a:lnTo>
                    <a:pt x="139" y="267"/>
                  </a:lnTo>
                  <a:lnTo>
                    <a:pt x="139" y="353"/>
                  </a:lnTo>
                  <a:lnTo>
                    <a:pt x="144" y="353"/>
                  </a:lnTo>
                  <a:lnTo>
                    <a:pt x="144" y="362"/>
                  </a:lnTo>
                  <a:lnTo>
                    <a:pt x="144" y="353"/>
                  </a:lnTo>
                  <a:lnTo>
                    <a:pt x="149" y="353"/>
                  </a:lnTo>
                  <a:lnTo>
                    <a:pt x="153" y="353"/>
                  </a:lnTo>
                  <a:lnTo>
                    <a:pt x="158" y="353"/>
                  </a:lnTo>
                  <a:lnTo>
                    <a:pt x="163" y="353"/>
                  </a:lnTo>
                  <a:lnTo>
                    <a:pt x="168" y="353"/>
                  </a:lnTo>
                  <a:lnTo>
                    <a:pt x="173" y="353"/>
                  </a:lnTo>
                  <a:lnTo>
                    <a:pt x="173" y="362"/>
                  </a:lnTo>
                  <a:lnTo>
                    <a:pt x="177" y="362"/>
                  </a:lnTo>
                  <a:lnTo>
                    <a:pt x="177" y="353"/>
                  </a:lnTo>
                  <a:lnTo>
                    <a:pt x="182" y="353"/>
                  </a:lnTo>
                  <a:lnTo>
                    <a:pt x="182" y="362"/>
                  </a:lnTo>
                  <a:lnTo>
                    <a:pt x="182" y="343"/>
                  </a:lnTo>
                  <a:lnTo>
                    <a:pt x="187" y="343"/>
                  </a:lnTo>
                  <a:lnTo>
                    <a:pt x="192" y="343"/>
                  </a:lnTo>
                  <a:lnTo>
                    <a:pt x="197" y="343"/>
                  </a:lnTo>
                  <a:lnTo>
                    <a:pt x="201" y="343"/>
                  </a:lnTo>
                  <a:lnTo>
                    <a:pt x="206" y="343"/>
                  </a:lnTo>
                  <a:lnTo>
                    <a:pt x="211" y="343"/>
                  </a:lnTo>
                  <a:lnTo>
                    <a:pt x="211" y="353"/>
                  </a:lnTo>
                  <a:lnTo>
                    <a:pt x="216" y="353"/>
                  </a:lnTo>
                  <a:lnTo>
                    <a:pt x="216" y="372"/>
                  </a:lnTo>
                  <a:lnTo>
                    <a:pt x="221" y="372"/>
                  </a:lnTo>
                  <a:lnTo>
                    <a:pt x="221" y="329"/>
                  </a:lnTo>
                  <a:lnTo>
                    <a:pt x="225" y="329"/>
                  </a:lnTo>
                  <a:lnTo>
                    <a:pt x="225" y="234"/>
                  </a:lnTo>
                  <a:lnTo>
                    <a:pt x="230" y="229"/>
                  </a:lnTo>
                  <a:lnTo>
                    <a:pt x="230" y="219"/>
                  </a:lnTo>
                  <a:lnTo>
                    <a:pt x="235" y="219"/>
                  </a:lnTo>
                  <a:lnTo>
                    <a:pt x="235" y="134"/>
                  </a:lnTo>
                  <a:lnTo>
                    <a:pt x="240" y="129"/>
                  </a:lnTo>
                  <a:lnTo>
                    <a:pt x="240" y="119"/>
                  </a:lnTo>
                  <a:lnTo>
                    <a:pt x="245" y="119"/>
                  </a:lnTo>
                  <a:lnTo>
                    <a:pt x="245" y="95"/>
                  </a:lnTo>
                  <a:lnTo>
                    <a:pt x="249" y="95"/>
                  </a:lnTo>
                  <a:lnTo>
                    <a:pt x="249" y="62"/>
                  </a:lnTo>
                  <a:lnTo>
                    <a:pt x="254" y="62"/>
                  </a:lnTo>
                  <a:lnTo>
                    <a:pt x="254" y="33"/>
                  </a:lnTo>
                  <a:lnTo>
                    <a:pt x="259" y="29"/>
                  </a:lnTo>
                  <a:lnTo>
                    <a:pt x="259" y="86"/>
                  </a:lnTo>
                  <a:lnTo>
                    <a:pt x="259" y="67"/>
                  </a:lnTo>
                  <a:lnTo>
                    <a:pt x="264" y="67"/>
                  </a:lnTo>
                  <a:lnTo>
                    <a:pt x="264" y="119"/>
                  </a:lnTo>
                  <a:lnTo>
                    <a:pt x="264" y="100"/>
                  </a:lnTo>
                  <a:lnTo>
                    <a:pt x="269" y="100"/>
                  </a:lnTo>
                  <a:lnTo>
                    <a:pt x="269" y="176"/>
                  </a:lnTo>
                  <a:lnTo>
                    <a:pt x="273" y="176"/>
                  </a:lnTo>
                  <a:lnTo>
                    <a:pt x="273" y="200"/>
                  </a:lnTo>
                  <a:lnTo>
                    <a:pt x="278" y="200"/>
                  </a:lnTo>
                  <a:lnTo>
                    <a:pt x="278" y="229"/>
                  </a:lnTo>
                  <a:lnTo>
                    <a:pt x="283" y="234"/>
                  </a:lnTo>
                  <a:lnTo>
                    <a:pt x="283" y="262"/>
                  </a:lnTo>
                  <a:lnTo>
                    <a:pt x="288" y="267"/>
                  </a:lnTo>
                  <a:lnTo>
                    <a:pt x="288" y="286"/>
                  </a:lnTo>
                  <a:lnTo>
                    <a:pt x="293" y="300"/>
                  </a:lnTo>
                  <a:lnTo>
                    <a:pt x="293" y="329"/>
                  </a:lnTo>
                  <a:lnTo>
                    <a:pt x="297" y="334"/>
                  </a:lnTo>
                  <a:lnTo>
                    <a:pt x="297" y="353"/>
                  </a:lnTo>
                  <a:lnTo>
                    <a:pt x="302" y="353"/>
                  </a:lnTo>
                  <a:lnTo>
                    <a:pt x="302" y="372"/>
                  </a:lnTo>
                  <a:lnTo>
                    <a:pt x="307" y="372"/>
                  </a:lnTo>
                  <a:lnTo>
                    <a:pt x="307" y="362"/>
                  </a:lnTo>
                  <a:lnTo>
                    <a:pt x="312" y="362"/>
                  </a:lnTo>
                </a:path>
              </a:pathLst>
            </a:custGeom>
            <a:noFill/>
            <a:ln w="15875">
              <a:solidFill>
                <a:srgbClr val="0000FF"/>
              </a:solidFill>
              <a:prstDash val="solid"/>
              <a:round/>
              <a:headEnd/>
              <a:tailEnd/>
            </a:ln>
          </p:spPr>
          <p:txBody>
            <a:bodyPr/>
            <a:lstStyle/>
            <a:p>
              <a:endParaRPr lang="en-US"/>
            </a:p>
          </p:txBody>
        </p:sp>
        <p:sp>
          <p:nvSpPr>
            <p:cNvPr id="306210" name="Freeform 1058"/>
            <p:cNvSpPr>
              <a:spLocks/>
            </p:cNvSpPr>
            <p:nvPr/>
          </p:nvSpPr>
          <p:spPr bwMode="auto">
            <a:xfrm>
              <a:off x="1379538" y="2365375"/>
              <a:ext cx="411162" cy="1701800"/>
            </a:xfrm>
            <a:custGeom>
              <a:avLst/>
              <a:gdLst/>
              <a:ahLst/>
              <a:cxnLst>
                <a:cxn ang="0">
                  <a:pos x="9" y="1072"/>
                </a:cxn>
                <a:cxn ang="0">
                  <a:pos x="19" y="1063"/>
                </a:cxn>
                <a:cxn ang="0">
                  <a:pos x="29" y="1039"/>
                </a:cxn>
                <a:cxn ang="0">
                  <a:pos x="33" y="1039"/>
                </a:cxn>
                <a:cxn ang="0">
                  <a:pos x="43" y="1006"/>
                </a:cxn>
                <a:cxn ang="0">
                  <a:pos x="48" y="963"/>
                </a:cxn>
                <a:cxn ang="0">
                  <a:pos x="57" y="987"/>
                </a:cxn>
                <a:cxn ang="0">
                  <a:pos x="67" y="1006"/>
                </a:cxn>
                <a:cxn ang="0">
                  <a:pos x="72" y="1006"/>
                </a:cxn>
                <a:cxn ang="0">
                  <a:pos x="81" y="953"/>
                </a:cxn>
                <a:cxn ang="0">
                  <a:pos x="86" y="963"/>
                </a:cxn>
                <a:cxn ang="0">
                  <a:pos x="91" y="877"/>
                </a:cxn>
                <a:cxn ang="0">
                  <a:pos x="101" y="886"/>
                </a:cxn>
                <a:cxn ang="0">
                  <a:pos x="105" y="886"/>
                </a:cxn>
                <a:cxn ang="0">
                  <a:pos x="115" y="910"/>
                </a:cxn>
                <a:cxn ang="0">
                  <a:pos x="120" y="1029"/>
                </a:cxn>
                <a:cxn ang="0">
                  <a:pos x="129" y="1072"/>
                </a:cxn>
                <a:cxn ang="0">
                  <a:pos x="139" y="1063"/>
                </a:cxn>
                <a:cxn ang="0">
                  <a:pos x="144" y="1063"/>
                </a:cxn>
                <a:cxn ang="0">
                  <a:pos x="153" y="963"/>
                </a:cxn>
                <a:cxn ang="0">
                  <a:pos x="158" y="886"/>
                </a:cxn>
                <a:cxn ang="0">
                  <a:pos x="163" y="777"/>
                </a:cxn>
                <a:cxn ang="0">
                  <a:pos x="173" y="620"/>
                </a:cxn>
                <a:cxn ang="0">
                  <a:pos x="177" y="319"/>
                </a:cxn>
                <a:cxn ang="0">
                  <a:pos x="182" y="200"/>
                </a:cxn>
                <a:cxn ang="0">
                  <a:pos x="187" y="133"/>
                </a:cxn>
                <a:cxn ang="0">
                  <a:pos x="192" y="153"/>
                </a:cxn>
                <a:cxn ang="0">
                  <a:pos x="197" y="76"/>
                </a:cxn>
                <a:cxn ang="0">
                  <a:pos x="201" y="43"/>
                </a:cxn>
                <a:cxn ang="0">
                  <a:pos x="206" y="91"/>
                </a:cxn>
                <a:cxn ang="0">
                  <a:pos x="211" y="19"/>
                </a:cxn>
                <a:cxn ang="0">
                  <a:pos x="216" y="67"/>
                </a:cxn>
                <a:cxn ang="0">
                  <a:pos x="216" y="110"/>
                </a:cxn>
                <a:cxn ang="0">
                  <a:pos x="221" y="91"/>
                </a:cxn>
                <a:cxn ang="0">
                  <a:pos x="225" y="57"/>
                </a:cxn>
                <a:cxn ang="0">
                  <a:pos x="230" y="19"/>
                </a:cxn>
                <a:cxn ang="0">
                  <a:pos x="235" y="119"/>
                </a:cxn>
                <a:cxn ang="0">
                  <a:pos x="240" y="91"/>
                </a:cxn>
                <a:cxn ang="0">
                  <a:pos x="245" y="200"/>
                </a:cxn>
                <a:cxn ang="0">
                  <a:pos x="249" y="400"/>
                </a:cxn>
                <a:cxn ang="0">
                  <a:pos x="254" y="400"/>
                </a:cxn>
                <a:cxn ang="0">
                  <a:pos x="259" y="543"/>
                </a:cxn>
              </a:cxnLst>
              <a:rect l="0" t="0" r="r" b="b"/>
              <a:pathLst>
                <a:path w="259" h="1072">
                  <a:moveTo>
                    <a:pt x="0" y="1072"/>
                  </a:moveTo>
                  <a:lnTo>
                    <a:pt x="5" y="1072"/>
                  </a:lnTo>
                  <a:lnTo>
                    <a:pt x="9" y="1072"/>
                  </a:lnTo>
                  <a:lnTo>
                    <a:pt x="14" y="1072"/>
                  </a:lnTo>
                  <a:lnTo>
                    <a:pt x="14" y="1063"/>
                  </a:lnTo>
                  <a:lnTo>
                    <a:pt x="19" y="1063"/>
                  </a:lnTo>
                  <a:lnTo>
                    <a:pt x="19" y="1044"/>
                  </a:lnTo>
                  <a:lnTo>
                    <a:pt x="24" y="1039"/>
                  </a:lnTo>
                  <a:lnTo>
                    <a:pt x="29" y="1039"/>
                  </a:lnTo>
                  <a:lnTo>
                    <a:pt x="29" y="1029"/>
                  </a:lnTo>
                  <a:lnTo>
                    <a:pt x="29" y="1039"/>
                  </a:lnTo>
                  <a:lnTo>
                    <a:pt x="33" y="1039"/>
                  </a:lnTo>
                  <a:lnTo>
                    <a:pt x="33" y="1020"/>
                  </a:lnTo>
                  <a:lnTo>
                    <a:pt x="38" y="1020"/>
                  </a:lnTo>
                  <a:lnTo>
                    <a:pt x="43" y="1006"/>
                  </a:lnTo>
                  <a:lnTo>
                    <a:pt x="43" y="987"/>
                  </a:lnTo>
                  <a:lnTo>
                    <a:pt x="48" y="972"/>
                  </a:lnTo>
                  <a:lnTo>
                    <a:pt x="48" y="963"/>
                  </a:lnTo>
                  <a:lnTo>
                    <a:pt x="53" y="977"/>
                  </a:lnTo>
                  <a:lnTo>
                    <a:pt x="53" y="987"/>
                  </a:lnTo>
                  <a:lnTo>
                    <a:pt x="57" y="987"/>
                  </a:lnTo>
                  <a:lnTo>
                    <a:pt x="62" y="987"/>
                  </a:lnTo>
                  <a:lnTo>
                    <a:pt x="62" y="1006"/>
                  </a:lnTo>
                  <a:lnTo>
                    <a:pt x="67" y="1006"/>
                  </a:lnTo>
                  <a:lnTo>
                    <a:pt x="67" y="996"/>
                  </a:lnTo>
                  <a:lnTo>
                    <a:pt x="67" y="1010"/>
                  </a:lnTo>
                  <a:lnTo>
                    <a:pt x="72" y="1006"/>
                  </a:lnTo>
                  <a:lnTo>
                    <a:pt x="77" y="1006"/>
                  </a:lnTo>
                  <a:lnTo>
                    <a:pt x="77" y="953"/>
                  </a:lnTo>
                  <a:lnTo>
                    <a:pt x="81" y="953"/>
                  </a:lnTo>
                  <a:lnTo>
                    <a:pt x="81" y="977"/>
                  </a:lnTo>
                  <a:lnTo>
                    <a:pt x="81" y="963"/>
                  </a:lnTo>
                  <a:lnTo>
                    <a:pt x="86" y="963"/>
                  </a:lnTo>
                  <a:lnTo>
                    <a:pt x="86" y="910"/>
                  </a:lnTo>
                  <a:lnTo>
                    <a:pt x="91" y="905"/>
                  </a:lnTo>
                  <a:lnTo>
                    <a:pt x="91" y="877"/>
                  </a:lnTo>
                  <a:lnTo>
                    <a:pt x="96" y="877"/>
                  </a:lnTo>
                  <a:lnTo>
                    <a:pt x="101" y="877"/>
                  </a:lnTo>
                  <a:lnTo>
                    <a:pt x="101" y="886"/>
                  </a:lnTo>
                  <a:lnTo>
                    <a:pt x="101" y="877"/>
                  </a:lnTo>
                  <a:lnTo>
                    <a:pt x="105" y="877"/>
                  </a:lnTo>
                  <a:lnTo>
                    <a:pt x="105" y="886"/>
                  </a:lnTo>
                  <a:lnTo>
                    <a:pt x="110" y="886"/>
                  </a:lnTo>
                  <a:lnTo>
                    <a:pt x="110" y="910"/>
                  </a:lnTo>
                  <a:lnTo>
                    <a:pt x="115" y="910"/>
                  </a:lnTo>
                  <a:lnTo>
                    <a:pt x="115" y="953"/>
                  </a:lnTo>
                  <a:lnTo>
                    <a:pt x="120" y="953"/>
                  </a:lnTo>
                  <a:lnTo>
                    <a:pt x="120" y="1029"/>
                  </a:lnTo>
                  <a:lnTo>
                    <a:pt x="125" y="1044"/>
                  </a:lnTo>
                  <a:lnTo>
                    <a:pt x="125" y="1072"/>
                  </a:lnTo>
                  <a:lnTo>
                    <a:pt x="129" y="1072"/>
                  </a:lnTo>
                  <a:lnTo>
                    <a:pt x="129" y="1063"/>
                  </a:lnTo>
                  <a:lnTo>
                    <a:pt x="134" y="1063"/>
                  </a:lnTo>
                  <a:lnTo>
                    <a:pt x="139" y="1063"/>
                  </a:lnTo>
                  <a:lnTo>
                    <a:pt x="139" y="1072"/>
                  </a:lnTo>
                  <a:lnTo>
                    <a:pt x="144" y="1072"/>
                  </a:lnTo>
                  <a:lnTo>
                    <a:pt x="144" y="1063"/>
                  </a:lnTo>
                  <a:lnTo>
                    <a:pt x="149" y="1063"/>
                  </a:lnTo>
                  <a:lnTo>
                    <a:pt x="149" y="963"/>
                  </a:lnTo>
                  <a:lnTo>
                    <a:pt x="153" y="963"/>
                  </a:lnTo>
                  <a:lnTo>
                    <a:pt x="153" y="939"/>
                  </a:lnTo>
                  <a:lnTo>
                    <a:pt x="158" y="939"/>
                  </a:lnTo>
                  <a:lnTo>
                    <a:pt x="158" y="886"/>
                  </a:lnTo>
                  <a:lnTo>
                    <a:pt x="163" y="872"/>
                  </a:lnTo>
                  <a:lnTo>
                    <a:pt x="163" y="772"/>
                  </a:lnTo>
                  <a:lnTo>
                    <a:pt x="163" y="777"/>
                  </a:lnTo>
                  <a:lnTo>
                    <a:pt x="168" y="772"/>
                  </a:lnTo>
                  <a:lnTo>
                    <a:pt x="168" y="620"/>
                  </a:lnTo>
                  <a:lnTo>
                    <a:pt x="173" y="620"/>
                  </a:lnTo>
                  <a:lnTo>
                    <a:pt x="173" y="477"/>
                  </a:lnTo>
                  <a:lnTo>
                    <a:pt x="177" y="462"/>
                  </a:lnTo>
                  <a:lnTo>
                    <a:pt x="177" y="319"/>
                  </a:lnTo>
                  <a:lnTo>
                    <a:pt x="182" y="319"/>
                  </a:lnTo>
                  <a:lnTo>
                    <a:pt x="182" y="191"/>
                  </a:lnTo>
                  <a:lnTo>
                    <a:pt x="182" y="200"/>
                  </a:lnTo>
                  <a:lnTo>
                    <a:pt x="187" y="200"/>
                  </a:lnTo>
                  <a:lnTo>
                    <a:pt x="187" y="219"/>
                  </a:lnTo>
                  <a:lnTo>
                    <a:pt x="187" y="133"/>
                  </a:lnTo>
                  <a:lnTo>
                    <a:pt x="192" y="119"/>
                  </a:lnTo>
                  <a:lnTo>
                    <a:pt x="192" y="110"/>
                  </a:lnTo>
                  <a:lnTo>
                    <a:pt x="192" y="153"/>
                  </a:lnTo>
                  <a:lnTo>
                    <a:pt x="197" y="153"/>
                  </a:lnTo>
                  <a:lnTo>
                    <a:pt x="197" y="24"/>
                  </a:lnTo>
                  <a:lnTo>
                    <a:pt x="197" y="76"/>
                  </a:lnTo>
                  <a:lnTo>
                    <a:pt x="201" y="76"/>
                  </a:lnTo>
                  <a:lnTo>
                    <a:pt x="201" y="100"/>
                  </a:lnTo>
                  <a:lnTo>
                    <a:pt x="201" y="43"/>
                  </a:lnTo>
                  <a:lnTo>
                    <a:pt x="201" y="57"/>
                  </a:lnTo>
                  <a:lnTo>
                    <a:pt x="206" y="57"/>
                  </a:lnTo>
                  <a:lnTo>
                    <a:pt x="206" y="91"/>
                  </a:lnTo>
                  <a:lnTo>
                    <a:pt x="206" y="10"/>
                  </a:lnTo>
                  <a:lnTo>
                    <a:pt x="206" y="19"/>
                  </a:lnTo>
                  <a:lnTo>
                    <a:pt x="211" y="19"/>
                  </a:lnTo>
                  <a:lnTo>
                    <a:pt x="211" y="0"/>
                  </a:lnTo>
                  <a:lnTo>
                    <a:pt x="211" y="67"/>
                  </a:lnTo>
                  <a:lnTo>
                    <a:pt x="216" y="67"/>
                  </a:lnTo>
                  <a:lnTo>
                    <a:pt x="216" y="124"/>
                  </a:lnTo>
                  <a:lnTo>
                    <a:pt x="216" y="57"/>
                  </a:lnTo>
                  <a:lnTo>
                    <a:pt x="216" y="110"/>
                  </a:lnTo>
                  <a:lnTo>
                    <a:pt x="221" y="110"/>
                  </a:lnTo>
                  <a:lnTo>
                    <a:pt x="221" y="153"/>
                  </a:lnTo>
                  <a:lnTo>
                    <a:pt x="221" y="91"/>
                  </a:lnTo>
                  <a:lnTo>
                    <a:pt x="225" y="91"/>
                  </a:lnTo>
                  <a:lnTo>
                    <a:pt x="225" y="100"/>
                  </a:lnTo>
                  <a:lnTo>
                    <a:pt x="225" y="57"/>
                  </a:lnTo>
                  <a:lnTo>
                    <a:pt x="225" y="76"/>
                  </a:lnTo>
                  <a:lnTo>
                    <a:pt x="230" y="76"/>
                  </a:lnTo>
                  <a:lnTo>
                    <a:pt x="230" y="19"/>
                  </a:lnTo>
                  <a:lnTo>
                    <a:pt x="230" y="86"/>
                  </a:lnTo>
                  <a:lnTo>
                    <a:pt x="235" y="86"/>
                  </a:lnTo>
                  <a:lnTo>
                    <a:pt x="235" y="119"/>
                  </a:lnTo>
                  <a:lnTo>
                    <a:pt x="235" y="76"/>
                  </a:lnTo>
                  <a:lnTo>
                    <a:pt x="235" y="91"/>
                  </a:lnTo>
                  <a:lnTo>
                    <a:pt x="240" y="91"/>
                  </a:lnTo>
                  <a:lnTo>
                    <a:pt x="240" y="219"/>
                  </a:lnTo>
                  <a:lnTo>
                    <a:pt x="240" y="200"/>
                  </a:lnTo>
                  <a:lnTo>
                    <a:pt x="245" y="200"/>
                  </a:lnTo>
                  <a:lnTo>
                    <a:pt x="245" y="376"/>
                  </a:lnTo>
                  <a:lnTo>
                    <a:pt x="249" y="376"/>
                  </a:lnTo>
                  <a:lnTo>
                    <a:pt x="249" y="400"/>
                  </a:lnTo>
                  <a:lnTo>
                    <a:pt x="249" y="367"/>
                  </a:lnTo>
                  <a:lnTo>
                    <a:pt x="249" y="396"/>
                  </a:lnTo>
                  <a:lnTo>
                    <a:pt x="254" y="400"/>
                  </a:lnTo>
                  <a:lnTo>
                    <a:pt x="254" y="496"/>
                  </a:lnTo>
                  <a:lnTo>
                    <a:pt x="259" y="500"/>
                  </a:lnTo>
                  <a:lnTo>
                    <a:pt x="259" y="543"/>
                  </a:lnTo>
                  <a:lnTo>
                    <a:pt x="259" y="486"/>
                  </a:lnTo>
                  <a:lnTo>
                    <a:pt x="259" y="500"/>
                  </a:lnTo>
                </a:path>
              </a:pathLst>
            </a:custGeom>
            <a:noFill/>
            <a:ln w="15875">
              <a:solidFill>
                <a:srgbClr val="0000FF"/>
              </a:solidFill>
              <a:prstDash val="solid"/>
              <a:round/>
              <a:headEnd/>
              <a:tailEnd/>
            </a:ln>
          </p:spPr>
          <p:txBody>
            <a:bodyPr/>
            <a:lstStyle/>
            <a:p>
              <a:endParaRPr lang="en-US"/>
            </a:p>
          </p:txBody>
        </p:sp>
        <p:sp>
          <p:nvSpPr>
            <p:cNvPr id="306211" name="Freeform 1059"/>
            <p:cNvSpPr>
              <a:spLocks/>
            </p:cNvSpPr>
            <p:nvPr/>
          </p:nvSpPr>
          <p:spPr bwMode="auto">
            <a:xfrm>
              <a:off x="1790700" y="2895600"/>
              <a:ext cx="365125" cy="1073150"/>
            </a:xfrm>
            <a:custGeom>
              <a:avLst/>
              <a:gdLst/>
              <a:ahLst/>
              <a:cxnLst>
                <a:cxn ang="0">
                  <a:pos x="5" y="166"/>
                </a:cxn>
                <a:cxn ang="0">
                  <a:pos x="10" y="162"/>
                </a:cxn>
                <a:cxn ang="0">
                  <a:pos x="10" y="200"/>
                </a:cxn>
                <a:cxn ang="0">
                  <a:pos x="14" y="219"/>
                </a:cxn>
                <a:cxn ang="0">
                  <a:pos x="24" y="162"/>
                </a:cxn>
                <a:cxn ang="0">
                  <a:pos x="29" y="42"/>
                </a:cxn>
                <a:cxn ang="0">
                  <a:pos x="29" y="33"/>
                </a:cxn>
                <a:cxn ang="0">
                  <a:pos x="34" y="52"/>
                </a:cxn>
                <a:cxn ang="0">
                  <a:pos x="43" y="166"/>
                </a:cxn>
                <a:cxn ang="0">
                  <a:pos x="48" y="195"/>
                </a:cxn>
                <a:cxn ang="0">
                  <a:pos x="53" y="200"/>
                </a:cxn>
                <a:cxn ang="0">
                  <a:pos x="58" y="409"/>
                </a:cxn>
                <a:cxn ang="0">
                  <a:pos x="62" y="471"/>
                </a:cxn>
                <a:cxn ang="0">
                  <a:pos x="72" y="529"/>
                </a:cxn>
                <a:cxn ang="0">
                  <a:pos x="77" y="562"/>
                </a:cxn>
                <a:cxn ang="0">
                  <a:pos x="82" y="571"/>
                </a:cxn>
                <a:cxn ang="0">
                  <a:pos x="86" y="571"/>
                </a:cxn>
                <a:cxn ang="0">
                  <a:pos x="91" y="576"/>
                </a:cxn>
                <a:cxn ang="0">
                  <a:pos x="96" y="610"/>
                </a:cxn>
                <a:cxn ang="0">
                  <a:pos x="101" y="610"/>
                </a:cxn>
                <a:cxn ang="0">
                  <a:pos x="106" y="595"/>
                </a:cxn>
                <a:cxn ang="0">
                  <a:pos x="110" y="619"/>
                </a:cxn>
                <a:cxn ang="0">
                  <a:pos x="120" y="629"/>
                </a:cxn>
                <a:cxn ang="0">
                  <a:pos x="125" y="653"/>
                </a:cxn>
                <a:cxn ang="0">
                  <a:pos x="130" y="672"/>
                </a:cxn>
                <a:cxn ang="0">
                  <a:pos x="134" y="653"/>
                </a:cxn>
                <a:cxn ang="0">
                  <a:pos x="139" y="610"/>
                </a:cxn>
                <a:cxn ang="0">
                  <a:pos x="144" y="462"/>
                </a:cxn>
                <a:cxn ang="0">
                  <a:pos x="154" y="328"/>
                </a:cxn>
                <a:cxn ang="0">
                  <a:pos x="158" y="295"/>
                </a:cxn>
                <a:cxn ang="0">
                  <a:pos x="168" y="262"/>
                </a:cxn>
                <a:cxn ang="0">
                  <a:pos x="173" y="233"/>
                </a:cxn>
                <a:cxn ang="0">
                  <a:pos x="178" y="343"/>
                </a:cxn>
                <a:cxn ang="0">
                  <a:pos x="182" y="452"/>
                </a:cxn>
                <a:cxn ang="0">
                  <a:pos x="192" y="529"/>
                </a:cxn>
                <a:cxn ang="0">
                  <a:pos x="197" y="495"/>
                </a:cxn>
                <a:cxn ang="0">
                  <a:pos x="202" y="538"/>
                </a:cxn>
                <a:cxn ang="0">
                  <a:pos x="206" y="476"/>
                </a:cxn>
                <a:cxn ang="0">
                  <a:pos x="211" y="476"/>
                </a:cxn>
                <a:cxn ang="0">
                  <a:pos x="216" y="438"/>
                </a:cxn>
                <a:cxn ang="0">
                  <a:pos x="221" y="471"/>
                </a:cxn>
                <a:cxn ang="0">
                  <a:pos x="226" y="486"/>
                </a:cxn>
              </a:cxnLst>
              <a:rect l="0" t="0" r="r" b="b"/>
              <a:pathLst>
                <a:path w="230" h="676">
                  <a:moveTo>
                    <a:pt x="0" y="166"/>
                  </a:moveTo>
                  <a:lnTo>
                    <a:pt x="5" y="162"/>
                  </a:lnTo>
                  <a:lnTo>
                    <a:pt x="5" y="166"/>
                  </a:lnTo>
                  <a:lnTo>
                    <a:pt x="5" y="109"/>
                  </a:lnTo>
                  <a:lnTo>
                    <a:pt x="5" y="162"/>
                  </a:lnTo>
                  <a:lnTo>
                    <a:pt x="10" y="162"/>
                  </a:lnTo>
                  <a:lnTo>
                    <a:pt x="10" y="209"/>
                  </a:lnTo>
                  <a:lnTo>
                    <a:pt x="10" y="152"/>
                  </a:lnTo>
                  <a:lnTo>
                    <a:pt x="10" y="200"/>
                  </a:lnTo>
                  <a:lnTo>
                    <a:pt x="14" y="195"/>
                  </a:lnTo>
                  <a:lnTo>
                    <a:pt x="14" y="233"/>
                  </a:lnTo>
                  <a:lnTo>
                    <a:pt x="14" y="219"/>
                  </a:lnTo>
                  <a:lnTo>
                    <a:pt x="19" y="219"/>
                  </a:lnTo>
                  <a:lnTo>
                    <a:pt x="19" y="162"/>
                  </a:lnTo>
                  <a:lnTo>
                    <a:pt x="24" y="162"/>
                  </a:lnTo>
                  <a:lnTo>
                    <a:pt x="24" y="28"/>
                  </a:lnTo>
                  <a:lnTo>
                    <a:pt x="24" y="42"/>
                  </a:lnTo>
                  <a:lnTo>
                    <a:pt x="29" y="42"/>
                  </a:lnTo>
                  <a:lnTo>
                    <a:pt x="29" y="62"/>
                  </a:lnTo>
                  <a:lnTo>
                    <a:pt x="29" y="28"/>
                  </a:lnTo>
                  <a:lnTo>
                    <a:pt x="29" y="33"/>
                  </a:lnTo>
                  <a:lnTo>
                    <a:pt x="34" y="28"/>
                  </a:lnTo>
                  <a:lnTo>
                    <a:pt x="34" y="0"/>
                  </a:lnTo>
                  <a:lnTo>
                    <a:pt x="34" y="52"/>
                  </a:lnTo>
                  <a:lnTo>
                    <a:pt x="38" y="66"/>
                  </a:lnTo>
                  <a:lnTo>
                    <a:pt x="38" y="166"/>
                  </a:lnTo>
                  <a:lnTo>
                    <a:pt x="43" y="166"/>
                  </a:lnTo>
                  <a:lnTo>
                    <a:pt x="43" y="219"/>
                  </a:lnTo>
                  <a:lnTo>
                    <a:pt x="48" y="219"/>
                  </a:lnTo>
                  <a:lnTo>
                    <a:pt x="48" y="195"/>
                  </a:lnTo>
                  <a:lnTo>
                    <a:pt x="48" y="219"/>
                  </a:lnTo>
                  <a:lnTo>
                    <a:pt x="53" y="219"/>
                  </a:lnTo>
                  <a:lnTo>
                    <a:pt x="53" y="200"/>
                  </a:lnTo>
                  <a:lnTo>
                    <a:pt x="53" y="262"/>
                  </a:lnTo>
                  <a:lnTo>
                    <a:pt x="58" y="266"/>
                  </a:lnTo>
                  <a:lnTo>
                    <a:pt x="58" y="409"/>
                  </a:lnTo>
                  <a:lnTo>
                    <a:pt x="62" y="405"/>
                  </a:lnTo>
                  <a:lnTo>
                    <a:pt x="62" y="386"/>
                  </a:lnTo>
                  <a:lnTo>
                    <a:pt x="62" y="471"/>
                  </a:lnTo>
                  <a:lnTo>
                    <a:pt x="67" y="476"/>
                  </a:lnTo>
                  <a:lnTo>
                    <a:pt x="67" y="529"/>
                  </a:lnTo>
                  <a:lnTo>
                    <a:pt x="72" y="529"/>
                  </a:lnTo>
                  <a:lnTo>
                    <a:pt x="72" y="571"/>
                  </a:lnTo>
                  <a:lnTo>
                    <a:pt x="72" y="562"/>
                  </a:lnTo>
                  <a:lnTo>
                    <a:pt x="77" y="562"/>
                  </a:lnTo>
                  <a:lnTo>
                    <a:pt x="77" y="552"/>
                  </a:lnTo>
                  <a:lnTo>
                    <a:pt x="77" y="576"/>
                  </a:lnTo>
                  <a:lnTo>
                    <a:pt x="82" y="571"/>
                  </a:lnTo>
                  <a:lnTo>
                    <a:pt x="82" y="562"/>
                  </a:lnTo>
                  <a:lnTo>
                    <a:pt x="82" y="576"/>
                  </a:lnTo>
                  <a:lnTo>
                    <a:pt x="86" y="571"/>
                  </a:lnTo>
                  <a:lnTo>
                    <a:pt x="86" y="586"/>
                  </a:lnTo>
                  <a:lnTo>
                    <a:pt x="86" y="576"/>
                  </a:lnTo>
                  <a:lnTo>
                    <a:pt x="91" y="576"/>
                  </a:lnTo>
                  <a:lnTo>
                    <a:pt x="91" y="605"/>
                  </a:lnTo>
                  <a:lnTo>
                    <a:pt x="91" y="595"/>
                  </a:lnTo>
                  <a:lnTo>
                    <a:pt x="96" y="610"/>
                  </a:lnTo>
                  <a:lnTo>
                    <a:pt x="96" y="619"/>
                  </a:lnTo>
                  <a:lnTo>
                    <a:pt x="101" y="619"/>
                  </a:lnTo>
                  <a:lnTo>
                    <a:pt x="101" y="610"/>
                  </a:lnTo>
                  <a:lnTo>
                    <a:pt x="106" y="605"/>
                  </a:lnTo>
                  <a:lnTo>
                    <a:pt x="106" y="610"/>
                  </a:lnTo>
                  <a:lnTo>
                    <a:pt x="106" y="595"/>
                  </a:lnTo>
                  <a:lnTo>
                    <a:pt x="106" y="605"/>
                  </a:lnTo>
                  <a:lnTo>
                    <a:pt x="110" y="610"/>
                  </a:lnTo>
                  <a:lnTo>
                    <a:pt x="110" y="619"/>
                  </a:lnTo>
                  <a:lnTo>
                    <a:pt x="115" y="619"/>
                  </a:lnTo>
                  <a:lnTo>
                    <a:pt x="115" y="629"/>
                  </a:lnTo>
                  <a:lnTo>
                    <a:pt x="120" y="629"/>
                  </a:lnTo>
                  <a:lnTo>
                    <a:pt x="120" y="619"/>
                  </a:lnTo>
                  <a:lnTo>
                    <a:pt x="120" y="653"/>
                  </a:lnTo>
                  <a:lnTo>
                    <a:pt x="125" y="653"/>
                  </a:lnTo>
                  <a:lnTo>
                    <a:pt x="125" y="662"/>
                  </a:lnTo>
                  <a:lnTo>
                    <a:pt x="130" y="676"/>
                  </a:lnTo>
                  <a:lnTo>
                    <a:pt x="130" y="672"/>
                  </a:lnTo>
                  <a:lnTo>
                    <a:pt x="130" y="676"/>
                  </a:lnTo>
                  <a:lnTo>
                    <a:pt x="134" y="672"/>
                  </a:lnTo>
                  <a:lnTo>
                    <a:pt x="134" y="653"/>
                  </a:lnTo>
                  <a:lnTo>
                    <a:pt x="139" y="653"/>
                  </a:lnTo>
                  <a:lnTo>
                    <a:pt x="139" y="662"/>
                  </a:lnTo>
                  <a:lnTo>
                    <a:pt x="139" y="610"/>
                  </a:lnTo>
                  <a:lnTo>
                    <a:pt x="139" y="619"/>
                  </a:lnTo>
                  <a:lnTo>
                    <a:pt x="144" y="619"/>
                  </a:lnTo>
                  <a:lnTo>
                    <a:pt x="144" y="462"/>
                  </a:lnTo>
                  <a:lnTo>
                    <a:pt x="149" y="462"/>
                  </a:lnTo>
                  <a:lnTo>
                    <a:pt x="149" y="333"/>
                  </a:lnTo>
                  <a:lnTo>
                    <a:pt x="154" y="328"/>
                  </a:lnTo>
                  <a:lnTo>
                    <a:pt x="154" y="343"/>
                  </a:lnTo>
                  <a:lnTo>
                    <a:pt x="158" y="328"/>
                  </a:lnTo>
                  <a:lnTo>
                    <a:pt x="158" y="295"/>
                  </a:lnTo>
                  <a:lnTo>
                    <a:pt x="163" y="295"/>
                  </a:lnTo>
                  <a:lnTo>
                    <a:pt x="163" y="266"/>
                  </a:lnTo>
                  <a:lnTo>
                    <a:pt x="168" y="262"/>
                  </a:lnTo>
                  <a:lnTo>
                    <a:pt x="168" y="243"/>
                  </a:lnTo>
                  <a:lnTo>
                    <a:pt x="173" y="228"/>
                  </a:lnTo>
                  <a:lnTo>
                    <a:pt x="173" y="233"/>
                  </a:lnTo>
                  <a:lnTo>
                    <a:pt x="173" y="266"/>
                  </a:lnTo>
                  <a:lnTo>
                    <a:pt x="178" y="266"/>
                  </a:lnTo>
                  <a:lnTo>
                    <a:pt x="178" y="343"/>
                  </a:lnTo>
                  <a:lnTo>
                    <a:pt x="178" y="333"/>
                  </a:lnTo>
                  <a:lnTo>
                    <a:pt x="182" y="333"/>
                  </a:lnTo>
                  <a:lnTo>
                    <a:pt x="182" y="452"/>
                  </a:lnTo>
                  <a:lnTo>
                    <a:pt x="187" y="452"/>
                  </a:lnTo>
                  <a:lnTo>
                    <a:pt x="187" y="529"/>
                  </a:lnTo>
                  <a:lnTo>
                    <a:pt x="192" y="529"/>
                  </a:lnTo>
                  <a:lnTo>
                    <a:pt x="192" y="505"/>
                  </a:lnTo>
                  <a:lnTo>
                    <a:pt x="197" y="505"/>
                  </a:lnTo>
                  <a:lnTo>
                    <a:pt x="197" y="495"/>
                  </a:lnTo>
                  <a:lnTo>
                    <a:pt x="197" y="529"/>
                  </a:lnTo>
                  <a:lnTo>
                    <a:pt x="202" y="529"/>
                  </a:lnTo>
                  <a:lnTo>
                    <a:pt x="202" y="538"/>
                  </a:lnTo>
                  <a:lnTo>
                    <a:pt x="202" y="443"/>
                  </a:lnTo>
                  <a:lnTo>
                    <a:pt x="206" y="443"/>
                  </a:lnTo>
                  <a:lnTo>
                    <a:pt x="206" y="476"/>
                  </a:lnTo>
                  <a:lnTo>
                    <a:pt x="206" y="443"/>
                  </a:lnTo>
                  <a:lnTo>
                    <a:pt x="211" y="443"/>
                  </a:lnTo>
                  <a:lnTo>
                    <a:pt x="211" y="476"/>
                  </a:lnTo>
                  <a:lnTo>
                    <a:pt x="216" y="476"/>
                  </a:lnTo>
                  <a:lnTo>
                    <a:pt x="216" y="486"/>
                  </a:lnTo>
                  <a:lnTo>
                    <a:pt x="216" y="438"/>
                  </a:lnTo>
                  <a:lnTo>
                    <a:pt x="216" y="462"/>
                  </a:lnTo>
                  <a:lnTo>
                    <a:pt x="221" y="476"/>
                  </a:lnTo>
                  <a:lnTo>
                    <a:pt x="221" y="471"/>
                  </a:lnTo>
                  <a:lnTo>
                    <a:pt x="221" y="476"/>
                  </a:lnTo>
                  <a:lnTo>
                    <a:pt x="226" y="471"/>
                  </a:lnTo>
                  <a:lnTo>
                    <a:pt x="226" y="486"/>
                  </a:lnTo>
                  <a:lnTo>
                    <a:pt x="230" y="486"/>
                  </a:lnTo>
                  <a:lnTo>
                    <a:pt x="230" y="495"/>
                  </a:lnTo>
                </a:path>
              </a:pathLst>
            </a:custGeom>
            <a:noFill/>
            <a:ln w="15875">
              <a:solidFill>
                <a:srgbClr val="0000FF"/>
              </a:solidFill>
              <a:prstDash val="solid"/>
              <a:round/>
              <a:headEnd/>
              <a:tailEnd/>
            </a:ln>
          </p:spPr>
          <p:txBody>
            <a:bodyPr/>
            <a:lstStyle/>
            <a:p>
              <a:endParaRPr lang="en-US"/>
            </a:p>
          </p:txBody>
        </p:sp>
        <p:sp>
          <p:nvSpPr>
            <p:cNvPr id="306212" name="Freeform 1060"/>
            <p:cNvSpPr>
              <a:spLocks/>
            </p:cNvSpPr>
            <p:nvPr/>
          </p:nvSpPr>
          <p:spPr bwMode="auto">
            <a:xfrm>
              <a:off x="2155825" y="3386138"/>
              <a:ext cx="396875" cy="576262"/>
            </a:xfrm>
            <a:custGeom>
              <a:avLst/>
              <a:gdLst/>
              <a:ahLst/>
              <a:cxnLst>
                <a:cxn ang="0">
                  <a:pos x="0" y="153"/>
                </a:cxn>
                <a:cxn ang="0">
                  <a:pos x="5" y="167"/>
                </a:cxn>
                <a:cxn ang="0">
                  <a:pos x="10" y="229"/>
                </a:cxn>
                <a:cxn ang="0">
                  <a:pos x="15" y="253"/>
                </a:cxn>
                <a:cxn ang="0">
                  <a:pos x="20" y="234"/>
                </a:cxn>
                <a:cxn ang="0">
                  <a:pos x="24" y="277"/>
                </a:cxn>
                <a:cxn ang="0">
                  <a:pos x="29" y="234"/>
                </a:cxn>
                <a:cxn ang="0">
                  <a:pos x="39" y="267"/>
                </a:cxn>
                <a:cxn ang="0">
                  <a:pos x="44" y="320"/>
                </a:cxn>
                <a:cxn ang="0">
                  <a:pos x="53" y="296"/>
                </a:cxn>
                <a:cxn ang="0">
                  <a:pos x="58" y="286"/>
                </a:cxn>
                <a:cxn ang="0">
                  <a:pos x="58" y="253"/>
                </a:cxn>
                <a:cxn ang="0">
                  <a:pos x="68" y="110"/>
                </a:cxn>
                <a:cxn ang="0">
                  <a:pos x="72" y="120"/>
                </a:cxn>
                <a:cxn ang="0">
                  <a:pos x="77" y="53"/>
                </a:cxn>
                <a:cxn ang="0">
                  <a:pos x="82" y="10"/>
                </a:cxn>
                <a:cxn ang="0">
                  <a:pos x="87" y="0"/>
                </a:cxn>
                <a:cxn ang="0">
                  <a:pos x="96" y="34"/>
                </a:cxn>
                <a:cxn ang="0">
                  <a:pos x="101" y="201"/>
                </a:cxn>
                <a:cxn ang="0">
                  <a:pos x="106" y="167"/>
                </a:cxn>
                <a:cxn ang="0">
                  <a:pos x="111" y="162"/>
                </a:cxn>
                <a:cxn ang="0">
                  <a:pos x="116" y="177"/>
                </a:cxn>
                <a:cxn ang="0">
                  <a:pos x="120" y="243"/>
                </a:cxn>
                <a:cxn ang="0">
                  <a:pos x="125" y="229"/>
                </a:cxn>
                <a:cxn ang="0">
                  <a:pos x="130" y="243"/>
                </a:cxn>
                <a:cxn ang="0">
                  <a:pos x="135" y="267"/>
                </a:cxn>
                <a:cxn ang="0">
                  <a:pos x="140" y="301"/>
                </a:cxn>
                <a:cxn ang="0">
                  <a:pos x="144" y="296"/>
                </a:cxn>
                <a:cxn ang="0">
                  <a:pos x="149" y="286"/>
                </a:cxn>
                <a:cxn ang="0">
                  <a:pos x="159" y="329"/>
                </a:cxn>
                <a:cxn ang="0">
                  <a:pos x="164" y="286"/>
                </a:cxn>
                <a:cxn ang="0">
                  <a:pos x="173" y="320"/>
                </a:cxn>
                <a:cxn ang="0">
                  <a:pos x="178" y="286"/>
                </a:cxn>
                <a:cxn ang="0">
                  <a:pos x="183" y="344"/>
                </a:cxn>
                <a:cxn ang="0">
                  <a:pos x="192" y="334"/>
                </a:cxn>
                <a:cxn ang="0">
                  <a:pos x="207" y="363"/>
                </a:cxn>
                <a:cxn ang="0">
                  <a:pos x="212" y="310"/>
                </a:cxn>
                <a:cxn ang="0">
                  <a:pos x="221" y="186"/>
                </a:cxn>
                <a:cxn ang="0">
                  <a:pos x="226" y="186"/>
                </a:cxn>
                <a:cxn ang="0">
                  <a:pos x="236" y="177"/>
                </a:cxn>
                <a:cxn ang="0">
                  <a:pos x="240" y="177"/>
                </a:cxn>
                <a:cxn ang="0">
                  <a:pos x="245" y="210"/>
                </a:cxn>
              </a:cxnLst>
              <a:rect l="0" t="0" r="r" b="b"/>
              <a:pathLst>
                <a:path w="250" h="363">
                  <a:moveTo>
                    <a:pt x="0" y="186"/>
                  </a:moveTo>
                  <a:lnTo>
                    <a:pt x="0" y="143"/>
                  </a:lnTo>
                  <a:lnTo>
                    <a:pt x="0" y="153"/>
                  </a:lnTo>
                  <a:lnTo>
                    <a:pt x="5" y="162"/>
                  </a:lnTo>
                  <a:lnTo>
                    <a:pt x="5" y="153"/>
                  </a:lnTo>
                  <a:lnTo>
                    <a:pt x="5" y="167"/>
                  </a:lnTo>
                  <a:lnTo>
                    <a:pt x="10" y="167"/>
                  </a:lnTo>
                  <a:lnTo>
                    <a:pt x="10" y="234"/>
                  </a:lnTo>
                  <a:lnTo>
                    <a:pt x="10" y="229"/>
                  </a:lnTo>
                  <a:lnTo>
                    <a:pt x="15" y="234"/>
                  </a:lnTo>
                  <a:lnTo>
                    <a:pt x="15" y="262"/>
                  </a:lnTo>
                  <a:lnTo>
                    <a:pt x="15" y="253"/>
                  </a:lnTo>
                  <a:lnTo>
                    <a:pt x="20" y="253"/>
                  </a:lnTo>
                  <a:lnTo>
                    <a:pt x="20" y="277"/>
                  </a:lnTo>
                  <a:lnTo>
                    <a:pt x="20" y="234"/>
                  </a:lnTo>
                  <a:lnTo>
                    <a:pt x="20" y="267"/>
                  </a:lnTo>
                  <a:lnTo>
                    <a:pt x="24" y="267"/>
                  </a:lnTo>
                  <a:lnTo>
                    <a:pt x="24" y="277"/>
                  </a:lnTo>
                  <a:lnTo>
                    <a:pt x="24" y="253"/>
                  </a:lnTo>
                  <a:lnTo>
                    <a:pt x="29" y="253"/>
                  </a:lnTo>
                  <a:lnTo>
                    <a:pt x="29" y="234"/>
                  </a:lnTo>
                  <a:lnTo>
                    <a:pt x="34" y="229"/>
                  </a:lnTo>
                  <a:lnTo>
                    <a:pt x="34" y="267"/>
                  </a:lnTo>
                  <a:lnTo>
                    <a:pt x="39" y="267"/>
                  </a:lnTo>
                  <a:lnTo>
                    <a:pt x="39" y="301"/>
                  </a:lnTo>
                  <a:lnTo>
                    <a:pt x="44" y="301"/>
                  </a:lnTo>
                  <a:lnTo>
                    <a:pt x="44" y="320"/>
                  </a:lnTo>
                  <a:lnTo>
                    <a:pt x="48" y="320"/>
                  </a:lnTo>
                  <a:lnTo>
                    <a:pt x="48" y="301"/>
                  </a:lnTo>
                  <a:lnTo>
                    <a:pt x="53" y="296"/>
                  </a:lnTo>
                  <a:lnTo>
                    <a:pt x="53" y="267"/>
                  </a:lnTo>
                  <a:lnTo>
                    <a:pt x="53" y="286"/>
                  </a:lnTo>
                  <a:lnTo>
                    <a:pt x="58" y="286"/>
                  </a:lnTo>
                  <a:lnTo>
                    <a:pt x="58" y="301"/>
                  </a:lnTo>
                  <a:lnTo>
                    <a:pt x="58" y="234"/>
                  </a:lnTo>
                  <a:lnTo>
                    <a:pt x="58" y="253"/>
                  </a:lnTo>
                  <a:lnTo>
                    <a:pt x="63" y="253"/>
                  </a:lnTo>
                  <a:lnTo>
                    <a:pt x="63" y="110"/>
                  </a:lnTo>
                  <a:lnTo>
                    <a:pt x="68" y="110"/>
                  </a:lnTo>
                  <a:lnTo>
                    <a:pt x="68" y="134"/>
                  </a:lnTo>
                  <a:lnTo>
                    <a:pt x="68" y="120"/>
                  </a:lnTo>
                  <a:lnTo>
                    <a:pt x="72" y="120"/>
                  </a:lnTo>
                  <a:lnTo>
                    <a:pt x="72" y="96"/>
                  </a:lnTo>
                  <a:lnTo>
                    <a:pt x="77" y="96"/>
                  </a:lnTo>
                  <a:lnTo>
                    <a:pt x="77" y="53"/>
                  </a:lnTo>
                  <a:lnTo>
                    <a:pt x="82" y="53"/>
                  </a:lnTo>
                  <a:lnTo>
                    <a:pt x="82" y="0"/>
                  </a:lnTo>
                  <a:lnTo>
                    <a:pt x="82" y="10"/>
                  </a:lnTo>
                  <a:lnTo>
                    <a:pt x="87" y="10"/>
                  </a:lnTo>
                  <a:lnTo>
                    <a:pt x="87" y="19"/>
                  </a:lnTo>
                  <a:lnTo>
                    <a:pt x="87" y="0"/>
                  </a:lnTo>
                  <a:lnTo>
                    <a:pt x="92" y="0"/>
                  </a:lnTo>
                  <a:lnTo>
                    <a:pt x="92" y="34"/>
                  </a:lnTo>
                  <a:lnTo>
                    <a:pt x="96" y="34"/>
                  </a:lnTo>
                  <a:lnTo>
                    <a:pt x="96" y="177"/>
                  </a:lnTo>
                  <a:lnTo>
                    <a:pt x="101" y="177"/>
                  </a:lnTo>
                  <a:lnTo>
                    <a:pt x="101" y="201"/>
                  </a:lnTo>
                  <a:lnTo>
                    <a:pt x="101" y="153"/>
                  </a:lnTo>
                  <a:lnTo>
                    <a:pt x="101" y="167"/>
                  </a:lnTo>
                  <a:lnTo>
                    <a:pt x="106" y="167"/>
                  </a:lnTo>
                  <a:lnTo>
                    <a:pt x="106" y="177"/>
                  </a:lnTo>
                  <a:lnTo>
                    <a:pt x="106" y="167"/>
                  </a:lnTo>
                  <a:lnTo>
                    <a:pt x="111" y="162"/>
                  </a:lnTo>
                  <a:lnTo>
                    <a:pt x="111" y="201"/>
                  </a:lnTo>
                  <a:lnTo>
                    <a:pt x="111" y="177"/>
                  </a:lnTo>
                  <a:lnTo>
                    <a:pt x="116" y="177"/>
                  </a:lnTo>
                  <a:lnTo>
                    <a:pt x="116" y="234"/>
                  </a:lnTo>
                  <a:lnTo>
                    <a:pt x="120" y="229"/>
                  </a:lnTo>
                  <a:lnTo>
                    <a:pt x="120" y="243"/>
                  </a:lnTo>
                  <a:lnTo>
                    <a:pt x="120" y="229"/>
                  </a:lnTo>
                  <a:lnTo>
                    <a:pt x="125" y="234"/>
                  </a:lnTo>
                  <a:lnTo>
                    <a:pt x="125" y="229"/>
                  </a:lnTo>
                  <a:lnTo>
                    <a:pt x="125" y="262"/>
                  </a:lnTo>
                  <a:lnTo>
                    <a:pt x="130" y="267"/>
                  </a:lnTo>
                  <a:lnTo>
                    <a:pt x="130" y="243"/>
                  </a:lnTo>
                  <a:lnTo>
                    <a:pt x="135" y="243"/>
                  </a:lnTo>
                  <a:lnTo>
                    <a:pt x="135" y="234"/>
                  </a:lnTo>
                  <a:lnTo>
                    <a:pt x="135" y="267"/>
                  </a:lnTo>
                  <a:lnTo>
                    <a:pt x="140" y="267"/>
                  </a:lnTo>
                  <a:lnTo>
                    <a:pt x="140" y="310"/>
                  </a:lnTo>
                  <a:lnTo>
                    <a:pt x="140" y="301"/>
                  </a:lnTo>
                  <a:lnTo>
                    <a:pt x="144" y="301"/>
                  </a:lnTo>
                  <a:lnTo>
                    <a:pt x="144" y="310"/>
                  </a:lnTo>
                  <a:lnTo>
                    <a:pt x="144" y="296"/>
                  </a:lnTo>
                  <a:lnTo>
                    <a:pt x="149" y="296"/>
                  </a:lnTo>
                  <a:lnTo>
                    <a:pt x="149" y="277"/>
                  </a:lnTo>
                  <a:lnTo>
                    <a:pt x="149" y="286"/>
                  </a:lnTo>
                  <a:lnTo>
                    <a:pt x="154" y="301"/>
                  </a:lnTo>
                  <a:lnTo>
                    <a:pt x="154" y="329"/>
                  </a:lnTo>
                  <a:lnTo>
                    <a:pt x="159" y="329"/>
                  </a:lnTo>
                  <a:lnTo>
                    <a:pt x="159" y="301"/>
                  </a:lnTo>
                  <a:lnTo>
                    <a:pt x="164" y="296"/>
                  </a:lnTo>
                  <a:lnTo>
                    <a:pt x="164" y="286"/>
                  </a:lnTo>
                  <a:lnTo>
                    <a:pt x="168" y="301"/>
                  </a:lnTo>
                  <a:lnTo>
                    <a:pt x="168" y="320"/>
                  </a:lnTo>
                  <a:lnTo>
                    <a:pt x="173" y="320"/>
                  </a:lnTo>
                  <a:lnTo>
                    <a:pt x="173" y="301"/>
                  </a:lnTo>
                  <a:lnTo>
                    <a:pt x="178" y="296"/>
                  </a:lnTo>
                  <a:lnTo>
                    <a:pt x="178" y="286"/>
                  </a:lnTo>
                  <a:lnTo>
                    <a:pt x="178" y="301"/>
                  </a:lnTo>
                  <a:lnTo>
                    <a:pt x="183" y="301"/>
                  </a:lnTo>
                  <a:lnTo>
                    <a:pt x="183" y="344"/>
                  </a:lnTo>
                  <a:lnTo>
                    <a:pt x="188" y="344"/>
                  </a:lnTo>
                  <a:lnTo>
                    <a:pt x="192" y="344"/>
                  </a:lnTo>
                  <a:lnTo>
                    <a:pt x="192" y="334"/>
                  </a:lnTo>
                  <a:lnTo>
                    <a:pt x="197" y="334"/>
                  </a:lnTo>
                  <a:lnTo>
                    <a:pt x="197" y="363"/>
                  </a:lnTo>
                  <a:lnTo>
                    <a:pt x="207" y="363"/>
                  </a:lnTo>
                  <a:lnTo>
                    <a:pt x="207" y="296"/>
                  </a:lnTo>
                  <a:lnTo>
                    <a:pt x="207" y="310"/>
                  </a:lnTo>
                  <a:lnTo>
                    <a:pt x="212" y="310"/>
                  </a:lnTo>
                  <a:lnTo>
                    <a:pt x="212" y="196"/>
                  </a:lnTo>
                  <a:lnTo>
                    <a:pt x="221" y="196"/>
                  </a:lnTo>
                  <a:lnTo>
                    <a:pt x="221" y="186"/>
                  </a:lnTo>
                  <a:lnTo>
                    <a:pt x="226" y="186"/>
                  </a:lnTo>
                  <a:lnTo>
                    <a:pt x="226" y="196"/>
                  </a:lnTo>
                  <a:lnTo>
                    <a:pt x="226" y="186"/>
                  </a:lnTo>
                  <a:lnTo>
                    <a:pt x="231" y="186"/>
                  </a:lnTo>
                  <a:lnTo>
                    <a:pt x="231" y="177"/>
                  </a:lnTo>
                  <a:lnTo>
                    <a:pt x="236" y="177"/>
                  </a:lnTo>
                  <a:lnTo>
                    <a:pt x="236" y="186"/>
                  </a:lnTo>
                  <a:lnTo>
                    <a:pt x="240" y="186"/>
                  </a:lnTo>
                  <a:lnTo>
                    <a:pt x="240" y="177"/>
                  </a:lnTo>
                  <a:lnTo>
                    <a:pt x="240" y="201"/>
                  </a:lnTo>
                  <a:lnTo>
                    <a:pt x="245" y="201"/>
                  </a:lnTo>
                  <a:lnTo>
                    <a:pt x="245" y="210"/>
                  </a:lnTo>
                  <a:lnTo>
                    <a:pt x="250" y="210"/>
                  </a:lnTo>
                  <a:lnTo>
                    <a:pt x="250" y="310"/>
                  </a:lnTo>
                </a:path>
              </a:pathLst>
            </a:custGeom>
            <a:noFill/>
            <a:ln w="15875">
              <a:solidFill>
                <a:srgbClr val="0000FF"/>
              </a:solidFill>
              <a:prstDash val="solid"/>
              <a:round/>
              <a:headEnd/>
              <a:tailEnd/>
            </a:ln>
          </p:spPr>
          <p:txBody>
            <a:bodyPr/>
            <a:lstStyle/>
            <a:p>
              <a:endParaRPr lang="en-US"/>
            </a:p>
          </p:txBody>
        </p:sp>
        <p:sp>
          <p:nvSpPr>
            <p:cNvPr id="306213" name="Freeform 1061"/>
            <p:cNvSpPr>
              <a:spLocks/>
            </p:cNvSpPr>
            <p:nvPr/>
          </p:nvSpPr>
          <p:spPr bwMode="auto">
            <a:xfrm>
              <a:off x="2552700" y="3440113"/>
              <a:ext cx="373063" cy="506412"/>
            </a:xfrm>
            <a:custGeom>
              <a:avLst/>
              <a:gdLst/>
              <a:ahLst/>
              <a:cxnLst>
                <a:cxn ang="0">
                  <a:pos x="5" y="267"/>
                </a:cxn>
                <a:cxn ang="0">
                  <a:pos x="10" y="252"/>
                </a:cxn>
                <a:cxn ang="0">
                  <a:pos x="14" y="262"/>
                </a:cxn>
                <a:cxn ang="0">
                  <a:pos x="24" y="252"/>
                </a:cxn>
                <a:cxn ang="0">
                  <a:pos x="29" y="267"/>
                </a:cxn>
                <a:cxn ang="0">
                  <a:pos x="34" y="310"/>
                </a:cxn>
                <a:cxn ang="0">
                  <a:pos x="38" y="300"/>
                </a:cxn>
                <a:cxn ang="0">
                  <a:pos x="48" y="228"/>
                </a:cxn>
                <a:cxn ang="0">
                  <a:pos x="53" y="219"/>
                </a:cxn>
                <a:cxn ang="0">
                  <a:pos x="58" y="167"/>
                </a:cxn>
                <a:cxn ang="0">
                  <a:pos x="67" y="152"/>
                </a:cxn>
                <a:cxn ang="0">
                  <a:pos x="72" y="133"/>
                </a:cxn>
                <a:cxn ang="0">
                  <a:pos x="77" y="200"/>
                </a:cxn>
                <a:cxn ang="0">
                  <a:pos x="82" y="228"/>
                </a:cxn>
                <a:cxn ang="0">
                  <a:pos x="91" y="267"/>
                </a:cxn>
                <a:cxn ang="0">
                  <a:pos x="96" y="319"/>
                </a:cxn>
                <a:cxn ang="0">
                  <a:pos x="101" y="262"/>
                </a:cxn>
                <a:cxn ang="0">
                  <a:pos x="106" y="243"/>
                </a:cxn>
                <a:cxn ang="0">
                  <a:pos x="110" y="219"/>
                </a:cxn>
                <a:cxn ang="0">
                  <a:pos x="115" y="228"/>
                </a:cxn>
                <a:cxn ang="0">
                  <a:pos x="120" y="133"/>
                </a:cxn>
                <a:cxn ang="0">
                  <a:pos x="130" y="95"/>
                </a:cxn>
                <a:cxn ang="0">
                  <a:pos x="134" y="28"/>
                </a:cxn>
                <a:cxn ang="0">
                  <a:pos x="139" y="33"/>
                </a:cxn>
                <a:cxn ang="0">
                  <a:pos x="144" y="76"/>
                </a:cxn>
                <a:cxn ang="0">
                  <a:pos x="149" y="109"/>
                </a:cxn>
                <a:cxn ang="0">
                  <a:pos x="154" y="100"/>
                </a:cxn>
                <a:cxn ang="0">
                  <a:pos x="158" y="95"/>
                </a:cxn>
                <a:cxn ang="0">
                  <a:pos x="163" y="19"/>
                </a:cxn>
                <a:cxn ang="0">
                  <a:pos x="168" y="100"/>
                </a:cxn>
                <a:cxn ang="0">
                  <a:pos x="173" y="100"/>
                </a:cxn>
                <a:cxn ang="0">
                  <a:pos x="178" y="109"/>
                </a:cxn>
                <a:cxn ang="0">
                  <a:pos x="182" y="128"/>
                </a:cxn>
                <a:cxn ang="0">
                  <a:pos x="187" y="162"/>
                </a:cxn>
                <a:cxn ang="0">
                  <a:pos x="192" y="143"/>
                </a:cxn>
                <a:cxn ang="0">
                  <a:pos x="197" y="133"/>
                </a:cxn>
                <a:cxn ang="0">
                  <a:pos x="202" y="209"/>
                </a:cxn>
                <a:cxn ang="0">
                  <a:pos x="206" y="162"/>
                </a:cxn>
                <a:cxn ang="0">
                  <a:pos x="216" y="95"/>
                </a:cxn>
                <a:cxn ang="0">
                  <a:pos x="221" y="66"/>
                </a:cxn>
                <a:cxn ang="0">
                  <a:pos x="226" y="109"/>
                </a:cxn>
                <a:cxn ang="0">
                  <a:pos x="230" y="109"/>
                </a:cxn>
              </a:cxnLst>
              <a:rect l="0" t="0" r="r" b="b"/>
              <a:pathLst>
                <a:path w="235" h="319">
                  <a:moveTo>
                    <a:pt x="0" y="276"/>
                  </a:moveTo>
                  <a:lnTo>
                    <a:pt x="0" y="262"/>
                  </a:lnTo>
                  <a:lnTo>
                    <a:pt x="5" y="267"/>
                  </a:lnTo>
                  <a:lnTo>
                    <a:pt x="5" y="243"/>
                  </a:lnTo>
                  <a:lnTo>
                    <a:pt x="5" y="252"/>
                  </a:lnTo>
                  <a:lnTo>
                    <a:pt x="10" y="252"/>
                  </a:lnTo>
                  <a:lnTo>
                    <a:pt x="14" y="267"/>
                  </a:lnTo>
                  <a:lnTo>
                    <a:pt x="14" y="267"/>
                  </a:lnTo>
                  <a:lnTo>
                    <a:pt x="14" y="262"/>
                  </a:lnTo>
                  <a:lnTo>
                    <a:pt x="19" y="262"/>
                  </a:lnTo>
                  <a:lnTo>
                    <a:pt x="19" y="252"/>
                  </a:lnTo>
                  <a:lnTo>
                    <a:pt x="24" y="252"/>
                  </a:lnTo>
                  <a:lnTo>
                    <a:pt x="24" y="243"/>
                  </a:lnTo>
                  <a:lnTo>
                    <a:pt x="24" y="252"/>
                  </a:lnTo>
                  <a:lnTo>
                    <a:pt x="29" y="267"/>
                  </a:lnTo>
                  <a:lnTo>
                    <a:pt x="29" y="300"/>
                  </a:lnTo>
                  <a:lnTo>
                    <a:pt x="34" y="295"/>
                  </a:lnTo>
                  <a:lnTo>
                    <a:pt x="34" y="310"/>
                  </a:lnTo>
                  <a:lnTo>
                    <a:pt x="34" y="286"/>
                  </a:lnTo>
                  <a:lnTo>
                    <a:pt x="34" y="300"/>
                  </a:lnTo>
                  <a:lnTo>
                    <a:pt x="38" y="300"/>
                  </a:lnTo>
                  <a:lnTo>
                    <a:pt x="38" y="310"/>
                  </a:lnTo>
                  <a:lnTo>
                    <a:pt x="38" y="228"/>
                  </a:lnTo>
                  <a:lnTo>
                    <a:pt x="48" y="228"/>
                  </a:lnTo>
                  <a:lnTo>
                    <a:pt x="48" y="209"/>
                  </a:lnTo>
                  <a:lnTo>
                    <a:pt x="53" y="209"/>
                  </a:lnTo>
                  <a:lnTo>
                    <a:pt x="53" y="219"/>
                  </a:lnTo>
                  <a:lnTo>
                    <a:pt x="53" y="195"/>
                  </a:lnTo>
                  <a:lnTo>
                    <a:pt x="58" y="195"/>
                  </a:lnTo>
                  <a:lnTo>
                    <a:pt x="58" y="167"/>
                  </a:lnTo>
                  <a:lnTo>
                    <a:pt x="62" y="162"/>
                  </a:lnTo>
                  <a:lnTo>
                    <a:pt x="62" y="152"/>
                  </a:lnTo>
                  <a:lnTo>
                    <a:pt x="67" y="152"/>
                  </a:lnTo>
                  <a:lnTo>
                    <a:pt x="67" y="128"/>
                  </a:lnTo>
                  <a:lnTo>
                    <a:pt x="67" y="133"/>
                  </a:lnTo>
                  <a:lnTo>
                    <a:pt x="72" y="133"/>
                  </a:lnTo>
                  <a:lnTo>
                    <a:pt x="72" y="200"/>
                  </a:lnTo>
                  <a:lnTo>
                    <a:pt x="72" y="195"/>
                  </a:lnTo>
                  <a:lnTo>
                    <a:pt x="77" y="200"/>
                  </a:lnTo>
                  <a:lnTo>
                    <a:pt x="77" y="219"/>
                  </a:lnTo>
                  <a:lnTo>
                    <a:pt x="82" y="219"/>
                  </a:lnTo>
                  <a:lnTo>
                    <a:pt x="82" y="228"/>
                  </a:lnTo>
                  <a:lnTo>
                    <a:pt x="86" y="233"/>
                  </a:lnTo>
                  <a:lnTo>
                    <a:pt x="86" y="252"/>
                  </a:lnTo>
                  <a:lnTo>
                    <a:pt x="91" y="267"/>
                  </a:lnTo>
                  <a:lnTo>
                    <a:pt x="91" y="310"/>
                  </a:lnTo>
                  <a:lnTo>
                    <a:pt x="96" y="310"/>
                  </a:lnTo>
                  <a:lnTo>
                    <a:pt x="96" y="319"/>
                  </a:lnTo>
                  <a:lnTo>
                    <a:pt x="96" y="243"/>
                  </a:lnTo>
                  <a:lnTo>
                    <a:pt x="96" y="262"/>
                  </a:lnTo>
                  <a:lnTo>
                    <a:pt x="101" y="262"/>
                  </a:lnTo>
                  <a:lnTo>
                    <a:pt x="101" y="228"/>
                  </a:lnTo>
                  <a:lnTo>
                    <a:pt x="106" y="233"/>
                  </a:lnTo>
                  <a:lnTo>
                    <a:pt x="106" y="243"/>
                  </a:lnTo>
                  <a:lnTo>
                    <a:pt x="106" y="209"/>
                  </a:lnTo>
                  <a:lnTo>
                    <a:pt x="106" y="219"/>
                  </a:lnTo>
                  <a:lnTo>
                    <a:pt x="110" y="219"/>
                  </a:lnTo>
                  <a:lnTo>
                    <a:pt x="110" y="243"/>
                  </a:lnTo>
                  <a:lnTo>
                    <a:pt x="110" y="233"/>
                  </a:lnTo>
                  <a:lnTo>
                    <a:pt x="115" y="228"/>
                  </a:lnTo>
                  <a:lnTo>
                    <a:pt x="115" y="167"/>
                  </a:lnTo>
                  <a:lnTo>
                    <a:pt x="120" y="162"/>
                  </a:lnTo>
                  <a:lnTo>
                    <a:pt x="120" y="133"/>
                  </a:lnTo>
                  <a:lnTo>
                    <a:pt x="125" y="128"/>
                  </a:lnTo>
                  <a:lnTo>
                    <a:pt x="125" y="95"/>
                  </a:lnTo>
                  <a:lnTo>
                    <a:pt x="130" y="95"/>
                  </a:lnTo>
                  <a:lnTo>
                    <a:pt x="130" y="0"/>
                  </a:lnTo>
                  <a:lnTo>
                    <a:pt x="130" y="28"/>
                  </a:lnTo>
                  <a:lnTo>
                    <a:pt x="134" y="28"/>
                  </a:lnTo>
                  <a:lnTo>
                    <a:pt x="134" y="43"/>
                  </a:lnTo>
                  <a:lnTo>
                    <a:pt x="134" y="19"/>
                  </a:lnTo>
                  <a:lnTo>
                    <a:pt x="139" y="33"/>
                  </a:lnTo>
                  <a:lnTo>
                    <a:pt x="139" y="66"/>
                  </a:lnTo>
                  <a:lnTo>
                    <a:pt x="144" y="66"/>
                  </a:lnTo>
                  <a:lnTo>
                    <a:pt x="144" y="76"/>
                  </a:lnTo>
                  <a:lnTo>
                    <a:pt x="144" y="66"/>
                  </a:lnTo>
                  <a:lnTo>
                    <a:pt x="149" y="62"/>
                  </a:lnTo>
                  <a:lnTo>
                    <a:pt x="149" y="109"/>
                  </a:lnTo>
                  <a:lnTo>
                    <a:pt x="149" y="100"/>
                  </a:lnTo>
                  <a:lnTo>
                    <a:pt x="154" y="95"/>
                  </a:lnTo>
                  <a:lnTo>
                    <a:pt x="154" y="100"/>
                  </a:lnTo>
                  <a:lnTo>
                    <a:pt x="154" y="66"/>
                  </a:lnTo>
                  <a:lnTo>
                    <a:pt x="154" y="95"/>
                  </a:lnTo>
                  <a:lnTo>
                    <a:pt x="158" y="95"/>
                  </a:lnTo>
                  <a:lnTo>
                    <a:pt x="158" y="9"/>
                  </a:lnTo>
                  <a:lnTo>
                    <a:pt x="158" y="19"/>
                  </a:lnTo>
                  <a:lnTo>
                    <a:pt x="163" y="19"/>
                  </a:lnTo>
                  <a:lnTo>
                    <a:pt x="163" y="9"/>
                  </a:lnTo>
                  <a:lnTo>
                    <a:pt x="163" y="95"/>
                  </a:lnTo>
                  <a:lnTo>
                    <a:pt x="168" y="100"/>
                  </a:lnTo>
                  <a:lnTo>
                    <a:pt x="168" y="128"/>
                  </a:lnTo>
                  <a:lnTo>
                    <a:pt x="168" y="100"/>
                  </a:lnTo>
                  <a:lnTo>
                    <a:pt x="173" y="100"/>
                  </a:lnTo>
                  <a:lnTo>
                    <a:pt x="173" y="128"/>
                  </a:lnTo>
                  <a:lnTo>
                    <a:pt x="178" y="128"/>
                  </a:lnTo>
                  <a:lnTo>
                    <a:pt x="178" y="109"/>
                  </a:lnTo>
                  <a:lnTo>
                    <a:pt x="178" y="119"/>
                  </a:lnTo>
                  <a:lnTo>
                    <a:pt x="182" y="133"/>
                  </a:lnTo>
                  <a:lnTo>
                    <a:pt x="182" y="128"/>
                  </a:lnTo>
                  <a:lnTo>
                    <a:pt x="182" y="133"/>
                  </a:lnTo>
                  <a:lnTo>
                    <a:pt x="187" y="133"/>
                  </a:lnTo>
                  <a:lnTo>
                    <a:pt x="187" y="162"/>
                  </a:lnTo>
                  <a:lnTo>
                    <a:pt x="187" y="119"/>
                  </a:lnTo>
                  <a:lnTo>
                    <a:pt x="192" y="119"/>
                  </a:lnTo>
                  <a:lnTo>
                    <a:pt x="192" y="143"/>
                  </a:lnTo>
                  <a:lnTo>
                    <a:pt x="192" y="95"/>
                  </a:lnTo>
                  <a:lnTo>
                    <a:pt x="192" y="133"/>
                  </a:lnTo>
                  <a:lnTo>
                    <a:pt x="197" y="133"/>
                  </a:lnTo>
                  <a:lnTo>
                    <a:pt x="197" y="200"/>
                  </a:lnTo>
                  <a:lnTo>
                    <a:pt x="202" y="200"/>
                  </a:lnTo>
                  <a:lnTo>
                    <a:pt x="202" y="209"/>
                  </a:lnTo>
                  <a:lnTo>
                    <a:pt x="202" y="195"/>
                  </a:lnTo>
                  <a:lnTo>
                    <a:pt x="206" y="186"/>
                  </a:lnTo>
                  <a:lnTo>
                    <a:pt x="206" y="162"/>
                  </a:lnTo>
                  <a:lnTo>
                    <a:pt x="211" y="162"/>
                  </a:lnTo>
                  <a:lnTo>
                    <a:pt x="211" y="109"/>
                  </a:lnTo>
                  <a:lnTo>
                    <a:pt x="216" y="95"/>
                  </a:lnTo>
                  <a:lnTo>
                    <a:pt x="216" y="76"/>
                  </a:lnTo>
                  <a:lnTo>
                    <a:pt x="221" y="62"/>
                  </a:lnTo>
                  <a:lnTo>
                    <a:pt x="221" y="66"/>
                  </a:lnTo>
                  <a:lnTo>
                    <a:pt x="226" y="66"/>
                  </a:lnTo>
                  <a:lnTo>
                    <a:pt x="226" y="119"/>
                  </a:lnTo>
                  <a:lnTo>
                    <a:pt x="226" y="109"/>
                  </a:lnTo>
                  <a:lnTo>
                    <a:pt x="230" y="109"/>
                  </a:lnTo>
                  <a:lnTo>
                    <a:pt x="230" y="119"/>
                  </a:lnTo>
                  <a:lnTo>
                    <a:pt x="230" y="109"/>
                  </a:lnTo>
                  <a:lnTo>
                    <a:pt x="235" y="109"/>
                  </a:lnTo>
                  <a:lnTo>
                    <a:pt x="235" y="119"/>
                  </a:lnTo>
                </a:path>
              </a:pathLst>
            </a:custGeom>
            <a:noFill/>
            <a:ln w="15875">
              <a:solidFill>
                <a:srgbClr val="0000FF"/>
              </a:solidFill>
              <a:prstDash val="solid"/>
              <a:round/>
              <a:headEnd/>
              <a:tailEnd/>
            </a:ln>
          </p:spPr>
          <p:txBody>
            <a:bodyPr/>
            <a:lstStyle/>
            <a:p>
              <a:endParaRPr lang="en-US"/>
            </a:p>
          </p:txBody>
        </p:sp>
        <p:sp>
          <p:nvSpPr>
            <p:cNvPr id="306214" name="Freeform 1062"/>
            <p:cNvSpPr>
              <a:spLocks/>
            </p:cNvSpPr>
            <p:nvPr/>
          </p:nvSpPr>
          <p:spPr bwMode="auto">
            <a:xfrm>
              <a:off x="2925763" y="3189288"/>
              <a:ext cx="396875" cy="833437"/>
            </a:xfrm>
            <a:custGeom>
              <a:avLst/>
              <a:gdLst/>
              <a:ahLst/>
              <a:cxnLst>
                <a:cxn ang="0">
                  <a:pos x="5" y="344"/>
                </a:cxn>
                <a:cxn ang="0">
                  <a:pos x="10" y="401"/>
                </a:cxn>
                <a:cxn ang="0">
                  <a:pos x="19" y="453"/>
                </a:cxn>
                <a:cxn ang="0">
                  <a:pos x="24" y="458"/>
                </a:cxn>
                <a:cxn ang="0">
                  <a:pos x="29" y="520"/>
                </a:cxn>
                <a:cxn ang="0">
                  <a:pos x="39" y="520"/>
                </a:cxn>
                <a:cxn ang="0">
                  <a:pos x="43" y="377"/>
                </a:cxn>
                <a:cxn ang="0">
                  <a:pos x="53" y="320"/>
                </a:cxn>
                <a:cxn ang="0">
                  <a:pos x="58" y="224"/>
                </a:cxn>
                <a:cxn ang="0">
                  <a:pos x="63" y="220"/>
                </a:cxn>
                <a:cxn ang="0">
                  <a:pos x="67" y="201"/>
                </a:cxn>
                <a:cxn ang="0">
                  <a:pos x="72" y="224"/>
                </a:cxn>
                <a:cxn ang="0">
                  <a:pos x="82" y="325"/>
                </a:cxn>
                <a:cxn ang="0">
                  <a:pos x="87" y="477"/>
                </a:cxn>
                <a:cxn ang="0">
                  <a:pos x="91" y="491"/>
                </a:cxn>
                <a:cxn ang="0">
                  <a:pos x="96" y="491"/>
                </a:cxn>
                <a:cxn ang="0">
                  <a:pos x="101" y="477"/>
                </a:cxn>
                <a:cxn ang="0">
                  <a:pos x="106" y="468"/>
                </a:cxn>
                <a:cxn ang="0">
                  <a:pos x="115" y="477"/>
                </a:cxn>
                <a:cxn ang="0">
                  <a:pos x="125" y="444"/>
                </a:cxn>
                <a:cxn ang="0">
                  <a:pos x="130" y="434"/>
                </a:cxn>
                <a:cxn ang="0">
                  <a:pos x="139" y="410"/>
                </a:cxn>
                <a:cxn ang="0">
                  <a:pos x="144" y="224"/>
                </a:cxn>
                <a:cxn ang="0">
                  <a:pos x="154" y="143"/>
                </a:cxn>
                <a:cxn ang="0">
                  <a:pos x="159" y="81"/>
                </a:cxn>
                <a:cxn ang="0">
                  <a:pos x="163" y="115"/>
                </a:cxn>
                <a:cxn ang="0">
                  <a:pos x="168" y="77"/>
                </a:cxn>
                <a:cxn ang="0">
                  <a:pos x="173" y="10"/>
                </a:cxn>
                <a:cxn ang="0">
                  <a:pos x="173" y="67"/>
                </a:cxn>
                <a:cxn ang="0">
                  <a:pos x="183" y="158"/>
                </a:cxn>
                <a:cxn ang="0">
                  <a:pos x="187" y="291"/>
                </a:cxn>
                <a:cxn ang="0">
                  <a:pos x="192" y="301"/>
                </a:cxn>
                <a:cxn ang="0">
                  <a:pos x="197" y="143"/>
                </a:cxn>
                <a:cxn ang="0">
                  <a:pos x="202" y="115"/>
                </a:cxn>
                <a:cxn ang="0">
                  <a:pos x="207" y="124"/>
                </a:cxn>
                <a:cxn ang="0">
                  <a:pos x="211" y="186"/>
                </a:cxn>
                <a:cxn ang="0">
                  <a:pos x="216" y="134"/>
                </a:cxn>
                <a:cxn ang="0">
                  <a:pos x="221" y="115"/>
                </a:cxn>
                <a:cxn ang="0">
                  <a:pos x="231" y="148"/>
                </a:cxn>
                <a:cxn ang="0">
                  <a:pos x="235" y="291"/>
                </a:cxn>
                <a:cxn ang="0">
                  <a:pos x="240" y="277"/>
                </a:cxn>
                <a:cxn ang="0">
                  <a:pos x="245" y="220"/>
                </a:cxn>
              </a:cxnLst>
              <a:rect l="0" t="0" r="r" b="b"/>
              <a:pathLst>
                <a:path w="250" h="525">
                  <a:moveTo>
                    <a:pt x="0" y="277"/>
                  </a:moveTo>
                  <a:lnTo>
                    <a:pt x="5" y="291"/>
                  </a:lnTo>
                  <a:lnTo>
                    <a:pt x="5" y="344"/>
                  </a:lnTo>
                  <a:lnTo>
                    <a:pt x="5" y="334"/>
                  </a:lnTo>
                  <a:lnTo>
                    <a:pt x="10" y="334"/>
                  </a:lnTo>
                  <a:lnTo>
                    <a:pt x="10" y="401"/>
                  </a:lnTo>
                  <a:lnTo>
                    <a:pt x="15" y="401"/>
                  </a:lnTo>
                  <a:lnTo>
                    <a:pt x="15" y="453"/>
                  </a:lnTo>
                  <a:lnTo>
                    <a:pt x="19" y="453"/>
                  </a:lnTo>
                  <a:lnTo>
                    <a:pt x="19" y="444"/>
                  </a:lnTo>
                  <a:lnTo>
                    <a:pt x="19" y="458"/>
                  </a:lnTo>
                  <a:lnTo>
                    <a:pt x="24" y="458"/>
                  </a:lnTo>
                  <a:lnTo>
                    <a:pt x="24" y="510"/>
                  </a:lnTo>
                  <a:lnTo>
                    <a:pt x="29" y="525"/>
                  </a:lnTo>
                  <a:lnTo>
                    <a:pt x="29" y="520"/>
                  </a:lnTo>
                  <a:lnTo>
                    <a:pt x="29" y="525"/>
                  </a:lnTo>
                  <a:lnTo>
                    <a:pt x="34" y="520"/>
                  </a:lnTo>
                  <a:lnTo>
                    <a:pt x="39" y="520"/>
                  </a:lnTo>
                  <a:lnTo>
                    <a:pt x="39" y="420"/>
                  </a:lnTo>
                  <a:lnTo>
                    <a:pt x="43" y="420"/>
                  </a:lnTo>
                  <a:lnTo>
                    <a:pt x="43" y="377"/>
                  </a:lnTo>
                  <a:lnTo>
                    <a:pt x="48" y="377"/>
                  </a:lnTo>
                  <a:lnTo>
                    <a:pt x="48" y="320"/>
                  </a:lnTo>
                  <a:lnTo>
                    <a:pt x="53" y="320"/>
                  </a:lnTo>
                  <a:lnTo>
                    <a:pt x="53" y="234"/>
                  </a:lnTo>
                  <a:lnTo>
                    <a:pt x="58" y="234"/>
                  </a:lnTo>
                  <a:lnTo>
                    <a:pt x="58" y="224"/>
                  </a:lnTo>
                  <a:lnTo>
                    <a:pt x="63" y="224"/>
                  </a:lnTo>
                  <a:lnTo>
                    <a:pt x="63" y="234"/>
                  </a:lnTo>
                  <a:lnTo>
                    <a:pt x="63" y="220"/>
                  </a:lnTo>
                  <a:lnTo>
                    <a:pt x="67" y="220"/>
                  </a:lnTo>
                  <a:lnTo>
                    <a:pt x="67" y="191"/>
                  </a:lnTo>
                  <a:lnTo>
                    <a:pt x="67" y="201"/>
                  </a:lnTo>
                  <a:lnTo>
                    <a:pt x="72" y="186"/>
                  </a:lnTo>
                  <a:lnTo>
                    <a:pt x="72" y="191"/>
                  </a:lnTo>
                  <a:lnTo>
                    <a:pt x="72" y="224"/>
                  </a:lnTo>
                  <a:lnTo>
                    <a:pt x="77" y="224"/>
                  </a:lnTo>
                  <a:lnTo>
                    <a:pt x="77" y="320"/>
                  </a:lnTo>
                  <a:lnTo>
                    <a:pt x="82" y="325"/>
                  </a:lnTo>
                  <a:lnTo>
                    <a:pt x="82" y="353"/>
                  </a:lnTo>
                  <a:lnTo>
                    <a:pt x="87" y="358"/>
                  </a:lnTo>
                  <a:lnTo>
                    <a:pt x="87" y="477"/>
                  </a:lnTo>
                  <a:lnTo>
                    <a:pt x="91" y="491"/>
                  </a:lnTo>
                  <a:lnTo>
                    <a:pt x="91" y="487"/>
                  </a:lnTo>
                  <a:lnTo>
                    <a:pt x="91" y="491"/>
                  </a:lnTo>
                  <a:lnTo>
                    <a:pt x="96" y="487"/>
                  </a:lnTo>
                  <a:lnTo>
                    <a:pt x="96" y="477"/>
                  </a:lnTo>
                  <a:lnTo>
                    <a:pt x="96" y="491"/>
                  </a:lnTo>
                  <a:lnTo>
                    <a:pt x="101" y="491"/>
                  </a:lnTo>
                  <a:lnTo>
                    <a:pt x="101" y="510"/>
                  </a:lnTo>
                  <a:lnTo>
                    <a:pt x="101" y="477"/>
                  </a:lnTo>
                  <a:lnTo>
                    <a:pt x="106" y="477"/>
                  </a:lnTo>
                  <a:lnTo>
                    <a:pt x="106" y="487"/>
                  </a:lnTo>
                  <a:lnTo>
                    <a:pt x="106" y="468"/>
                  </a:lnTo>
                  <a:lnTo>
                    <a:pt x="106" y="477"/>
                  </a:lnTo>
                  <a:lnTo>
                    <a:pt x="111" y="477"/>
                  </a:lnTo>
                  <a:lnTo>
                    <a:pt x="115" y="477"/>
                  </a:lnTo>
                  <a:lnTo>
                    <a:pt x="120" y="477"/>
                  </a:lnTo>
                  <a:lnTo>
                    <a:pt x="120" y="444"/>
                  </a:lnTo>
                  <a:lnTo>
                    <a:pt x="125" y="444"/>
                  </a:lnTo>
                  <a:lnTo>
                    <a:pt x="125" y="425"/>
                  </a:lnTo>
                  <a:lnTo>
                    <a:pt x="130" y="420"/>
                  </a:lnTo>
                  <a:lnTo>
                    <a:pt x="130" y="434"/>
                  </a:lnTo>
                  <a:lnTo>
                    <a:pt x="135" y="420"/>
                  </a:lnTo>
                  <a:lnTo>
                    <a:pt x="135" y="410"/>
                  </a:lnTo>
                  <a:lnTo>
                    <a:pt x="139" y="410"/>
                  </a:lnTo>
                  <a:lnTo>
                    <a:pt x="139" y="291"/>
                  </a:lnTo>
                  <a:lnTo>
                    <a:pt x="144" y="286"/>
                  </a:lnTo>
                  <a:lnTo>
                    <a:pt x="144" y="224"/>
                  </a:lnTo>
                  <a:lnTo>
                    <a:pt x="149" y="220"/>
                  </a:lnTo>
                  <a:lnTo>
                    <a:pt x="149" y="158"/>
                  </a:lnTo>
                  <a:lnTo>
                    <a:pt x="154" y="143"/>
                  </a:lnTo>
                  <a:lnTo>
                    <a:pt x="154" y="77"/>
                  </a:lnTo>
                  <a:lnTo>
                    <a:pt x="154" y="81"/>
                  </a:lnTo>
                  <a:lnTo>
                    <a:pt x="159" y="81"/>
                  </a:lnTo>
                  <a:lnTo>
                    <a:pt x="159" y="110"/>
                  </a:lnTo>
                  <a:lnTo>
                    <a:pt x="159" y="101"/>
                  </a:lnTo>
                  <a:lnTo>
                    <a:pt x="163" y="115"/>
                  </a:lnTo>
                  <a:lnTo>
                    <a:pt x="163" y="110"/>
                  </a:lnTo>
                  <a:lnTo>
                    <a:pt x="163" y="81"/>
                  </a:lnTo>
                  <a:lnTo>
                    <a:pt x="168" y="77"/>
                  </a:lnTo>
                  <a:lnTo>
                    <a:pt x="168" y="10"/>
                  </a:lnTo>
                  <a:lnTo>
                    <a:pt x="168" y="15"/>
                  </a:lnTo>
                  <a:lnTo>
                    <a:pt x="173" y="10"/>
                  </a:lnTo>
                  <a:lnTo>
                    <a:pt x="173" y="77"/>
                  </a:lnTo>
                  <a:lnTo>
                    <a:pt x="173" y="0"/>
                  </a:lnTo>
                  <a:lnTo>
                    <a:pt x="173" y="67"/>
                  </a:lnTo>
                  <a:lnTo>
                    <a:pt x="178" y="81"/>
                  </a:lnTo>
                  <a:lnTo>
                    <a:pt x="178" y="158"/>
                  </a:lnTo>
                  <a:lnTo>
                    <a:pt x="183" y="158"/>
                  </a:lnTo>
                  <a:lnTo>
                    <a:pt x="183" y="220"/>
                  </a:lnTo>
                  <a:lnTo>
                    <a:pt x="187" y="224"/>
                  </a:lnTo>
                  <a:lnTo>
                    <a:pt x="187" y="291"/>
                  </a:lnTo>
                  <a:lnTo>
                    <a:pt x="187" y="277"/>
                  </a:lnTo>
                  <a:lnTo>
                    <a:pt x="192" y="291"/>
                  </a:lnTo>
                  <a:lnTo>
                    <a:pt x="192" y="301"/>
                  </a:lnTo>
                  <a:lnTo>
                    <a:pt x="192" y="210"/>
                  </a:lnTo>
                  <a:lnTo>
                    <a:pt x="197" y="210"/>
                  </a:lnTo>
                  <a:lnTo>
                    <a:pt x="197" y="143"/>
                  </a:lnTo>
                  <a:lnTo>
                    <a:pt x="197" y="158"/>
                  </a:lnTo>
                  <a:lnTo>
                    <a:pt x="202" y="143"/>
                  </a:lnTo>
                  <a:lnTo>
                    <a:pt x="202" y="115"/>
                  </a:lnTo>
                  <a:lnTo>
                    <a:pt x="202" y="134"/>
                  </a:lnTo>
                  <a:lnTo>
                    <a:pt x="207" y="134"/>
                  </a:lnTo>
                  <a:lnTo>
                    <a:pt x="207" y="124"/>
                  </a:lnTo>
                  <a:lnTo>
                    <a:pt x="207" y="186"/>
                  </a:lnTo>
                  <a:lnTo>
                    <a:pt x="211" y="191"/>
                  </a:lnTo>
                  <a:lnTo>
                    <a:pt x="211" y="186"/>
                  </a:lnTo>
                  <a:lnTo>
                    <a:pt x="216" y="191"/>
                  </a:lnTo>
                  <a:lnTo>
                    <a:pt x="216" y="210"/>
                  </a:lnTo>
                  <a:lnTo>
                    <a:pt x="216" y="134"/>
                  </a:lnTo>
                  <a:lnTo>
                    <a:pt x="216" y="143"/>
                  </a:lnTo>
                  <a:lnTo>
                    <a:pt x="221" y="148"/>
                  </a:lnTo>
                  <a:lnTo>
                    <a:pt x="221" y="115"/>
                  </a:lnTo>
                  <a:lnTo>
                    <a:pt x="226" y="110"/>
                  </a:lnTo>
                  <a:lnTo>
                    <a:pt x="226" y="143"/>
                  </a:lnTo>
                  <a:lnTo>
                    <a:pt x="231" y="148"/>
                  </a:lnTo>
                  <a:lnTo>
                    <a:pt x="231" y="224"/>
                  </a:lnTo>
                  <a:lnTo>
                    <a:pt x="235" y="224"/>
                  </a:lnTo>
                  <a:lnTo>
                    <a:pt x="235" y="291"/>
                  </a:lnTo>
                  <a:lnTo>
                    <a:pt x="235" y="286"/>
                  </a:lnTo>
                  <a:lnTo>
                    <a:pt x="240" y="286"/>
                  </a:lnTo>
                  <a:lnTo>
                    <a:pt x="240" y="277"/>
                  </a:lnTo>
                  <a:lnTo>
                    <a:pt x="240" y="310"/>
                  </a:lnTo>
                  <a:lnTo>
                    <a:pt x="245" y="310"/>
                  </a:lnTo>
                  <a:lnTo>
                    <a:pt x="245" y="220"/>
                  </a:lnTo>
                  <a:lnTo>
                    <a:pt x="250" y="220"/>
                  </a:lnTo>
                  <a:lnTo>
                    <a:pt x="250" y="148"/>
                  </a:lnTo>
                </a:path>
              </a:pathLst>
            </a:custGeom>
            <a:noFill/>
            <a:ln w="15875">
              <a:solidFill>
                <a:srgbClr val="0000FF"/>
              </a:solidFill>
              <a:prstDash val="solid"/>
              <a:round/>
              <a:headEnd/>
              <a:tailEnd/>
            </a:ln>
          </p:spPr>
          <p:txBody>
            <a:bodyPr/>
            <a:lstStyle/>
            <a:p>
              <a:endParaRPr lang="en-US"/>
            </a:p>
          </p:txBody>
        </p:sp>
        <p:sp>
          <p:nvSpPr>
            <p:cNvPr id="306215" name="Freeform 1063"/>
            <p:cNvSpPr>
              <a:spLocks/>
            </p:cNvSpPr>
            <p:nvPr/>
          </p:nvSpPr>
          <p:spPr bwMode="auto">
            <a:xfrm>
              <a:off x="3322638" y="2827338"/>
              <a:ext cx="350837" cy="930275"/>
            </a:xfrm>
            <a:custGeom>
              <a:avLst/>
              <a:gdLst/>
              <a:ahLst/>
              <a:cxnLst>
                <a:cxn ang="0">
                  <a:pos x="5" y="386"/>
                </a:cxn>
                <a:cxn ang="0">
                  <a:pos x="9" y="419"/>
                </a:cxn>
                <a:cxn ang="0">
                  <a:pos x="14" y="472"/>
                </a:cxn>
                <a:cxn ang="0">
                  <a:pos x="19" y="438"/>
                </a:cxn>
                <a:cxn ang="0">
                  <a:pos x="24" y="376"/>
                </a:cxn>
                <a:cxn ang="0">
                  <a:pos x="29" y="371"/>
                </a:cxn>
                <a:cxn ang="0">
                  <a:pos x="33" y="481"/>
                </a:cxn>
                <a:cxn ang="0">
                  <a:pos x="38" y="486"/>
                </a:cxn>
                <a:cxn ang="0">
                  <a:pos x="43" y="371"/>
                </a:cxn>
                <a:cxn ang="0">
                  <a:pos x="48" y="362"/>
                </a:cxn>
                <a:cxn ang="0">
                  <a:pos x="53" y="338"/>
                </a:cxn>
                <a:cxn ang="0">
                  <a:pos x="57" y="386"/>
                </a:cxn>
                <a:cxn ang="0">
                  <a:pos x="62" y="305"/>
                </a:cxn>
                <a:cxn ang="0">
                  <a:pos x="67" y="329"/>
                </a:cxn>
                <a:cxn ang="0">
                  <a:pos x="72" y="305"/>
                </a:cxn>
                <a:cxn ang="0">
                  <a:pos x="77" y="286"/>
                </a:cxn>
                <a:cxn ang="0">
                  <a:pos x="81" y="271"/>
                </a:cxn>
                <a:cxn ang="0">
                  <a:pos x="86" y="219"/>
                </a:cxn>
                <a:cxn ang="0">
                  <a:pos x="91" y="286"/>
                </a:cxn>
                <a:cxn ang="0">
                  <a:pos x="96" y="171"/>
                </a:cxn>
                <a:cxn ang="0">
                  <a:pos x="101" y="243"/>
                </a:cxn>
                <a:cxn ang="0">
                  <a:pos x="105" y="305"/>
                </a:cxn>
                <a:cxn ang="0">
                  <a:pos x="110" y="286"/>
                </a:cxn>
                <a:cxn ang="0">
                  <a:pos x="115" y="238"/>
                </a:cxn>
                <a:cxn ang="0">
                  <a:pos x="125" y="128"/>
                </a:cxn>
                <a:cxn ang="0">
                  <a:pos x="129" y="38"/>
                </a:cxn>
                <a:cxn ang="0">
                  <a:pos x="134" y="28"/>
                </a:cxn>
                <a:cxn ang="0">
                  <a:pos x="139" y="0"/>
                </a:cxn>
                <a:cxn ang="0">
                  <a:pos x="144" y="19"/>
                </a:cxn>
                <a:cxn ang="0">
                  <a:pos x="149" y="171"/>
                </a:cxn>
                <a:cxn ang="0">
                  <a:pos x="158" y="276"/>
                </a:cxn>
                <a:cxn ang="0">
                  <a:pos x="163" y="343"/>
                </a:cxn>
                <a:cxn ang="0">
                  <a:pos x="168" y="548"/>
                </a:cxn>
                <a:cxn ang="0">
                  <a:pos x="173" y="538"/>
                </a:cxn>
                <a:cxn ang="0">
                  <a:pos x="177" y="519"/>
                </a:cxn>
                <a:cxn ang="0">
                  <a:pos x="182" y="481"/>
                </a:cxn>
                <a:cxn ang="0">
                  <a:pos x="187" y="419"/>
                </a:cxn>
                <a:cxn ang="0">
                  <a:pos x="192" y="429"/>
                </a:cxn>
                <a:cxn ang="0">
                  <a:pos x="197" y="386"/>
                </a:cxn>
                <a:cxn ang="0">
                  <a:pos x="201" y="352"/>
                </a:cxn>
                <a:cxn ang="0">
                  <a:pos x="206" y="448"/>
                </a:cxn>
                <a:cxn ang="0">
                  <a:pos x="216" y="486"/>
                </a:cxn>
              </a:cxnLst>
              <a:rect l="0" t="0" r="r" b="b"/>
              <a:pathLst>
                <a:path w="221" h="586">
                  <a:moveTo>
                    <a:pt x="0" y="376"/>
                  </a:moveTo>
                  <a:lnTo>
                    <a:pt x="0" y="386"/>
                  </a:lnTo>
                  <a:lnTo>
                    <a:pt x="5" y="386"/>
                  </a:lnTo>
                  <a:lnTo>
                    <a:pt x="5" y="429"/>
                  </a:lnTo>
                  <a:lnTo>
                    <a:pt x="5" y="419"/>
                  </a:lnTo>
                  <a:lnTo>
                    <a:pt x="9" y="419"/>
                  </a:lnTo>
                  <a:lnTo>
                    <a:pt x="9" y="452"/>
                  </a:lnTo>
                  <a:lnTo>
                    <a:pt x="14" y="452"/>
                  </a:lnTo>
                  <a:lnTo>
                    <a:pt x="14" y="472"/>
                  </a:lnTo>
                  <a:lnTo>
                    <a:pt x="14" y="414"/>
                  </a:lnTo>
                  <a:lnTo>
                    <a:pt x="19" y="419"/>
                  </a:lnTo>
                  <a:lnTo>
                    <a:pt x="19" y="438"/>
                  </a:lnTo>
                  <a:lnTo>
                    <a:pt x="19" y="386"/>
                  </a:lnTo>
                  <a:lnTo>
                    <a:pt x="24" y="386"/>
                  </a:lnTo>
                  <a:lnTo>
                    <a:pt x="24" y="376"/>
                  </a:lnTo>
                  <a:lnTo>
                    <a:pt x="24" y="405"/>
                  </a:lnTo>
                  <a:lnTo>
                    <a:pt x="29" y="405"/>
                  </a:lnTo>
                  <a:lnTo>
                    <a:pt x="29" y="371"/>
                  </a:lnTo>
                  <a:lnTo>
                    <a:pt x="29" y="395"/>
                  </a:lnTo>
                  <a:lnTo>
                    <a:pt x="33" y="395"/>
                  </a:lnTo>
                  <a:lnTo>
                    <a:pt x="33" y="481"/>
                  </a:lnTo>
                  <a:lnTo>
                    <a:pt x="33" y="462"/>
                  </a:lnTo>
                  <a:lnTo>
                    <a:pt x="38" y="462"/>
                  </a:lnTo>
                  <a:lnTo>
                    <a:pt x="38" y="486"/>
                  </a:lnTo>
                  <a:lnTo>
                    <a:pt x="38" y="429"/>
                  </a:lnTo>
                  <a:lnTo>
                    <a:pt x="43" y="429"/>
                  </a:lnTo>
                  <a:lnTo>
                    <a:pt x="43" y="371"/>
                  </a:lnTo>
                  <a:lnTo>
                    <a:pt x="48" y="376"/>
                  </a:lnTo>
                  <a:lnTo>
                    <a:pt x="48" y="352"/>
                  </a:lnTo>
                  <a:lnTo>
                    <a:pt x="48" y="362"/>
                  </a:lnTo>
                  <a:lnTo>
                    <a:pt x="53" y="376"/>
                  </a:lnTo>
                  <a:lnTo>
                    <a:pt x="53" y="395"/>
                  </a:lnTo>
                  <a:lnTo>
                    <a:pt x="53" y="338"/>
                  </a:lnTo>
                  <a:lnTo>
                    <a:pt x="53" y="343"/>
                  </a:lnTo>
                  <a:lnTo>
                    <a:pt x="57" y="343"/>
                  </a:lnTo>
                  <a:lnTo>
                    <a:pt x="57" y="386"/>
                  </a:lnTo>
                  <a:lnTo>
                    <a:pt x="57" y="376"/>
                  </a:lnTo>
                  <a:lnTo>
                    <a:pt x="62" y="371"/>
                  </a:lnTo>
                  <a:lnTo>
                    <a:pt x="62" y="305"/>
                  </a:lnTo>
                  <a:lnTo>
                    <a:pt x="62" y="309"/>
                  </a:lnTo>
                  <a:lnTo>
                    <a:pt x="67" y="309"/>
                  </a:lnTo>
                  <a:lnTo>
                    <a:pt x="67" y="329"/>
                  </a:lnTo>
                  <a:lnTo>
                    <a:pt x="67" y="286"/>
                  </a:lnTo>
                  <a:lnTo>
                    <a:pt x="67" y="305"/>
                  </a:lnTo>
                  <a:lnTo>
                    <a:pt x="72" y="305"/>
                  </a:lnTo>
                  <a:lnTo>
                    <a:pt x="72" y="238"/>
                  </a:lnTo>
                  <a:lnTo>
                    <a:pt x="77" y="243"/>
                  </a:lnTo>
                  <a:lnTo>
                    <a:pt x="77" y="286"/>
                  </a:lnTo>
                  <a:lnTo>
                    <a:pt x="77" y="238"/>
                  </a:lnTo>
                  <a:lnTo>
                    <a:pt x="81" y="243"/>
                  </a:lnTo>
                  <a:lnTo>
                    <a:pt x="81" y="271"/>
                  </a:lnTo>
                  <a:lnTo>
                    <a:pt x="81" y="262"/>
                  </a:lnTo>
                  <a:lnTo>
                    <a:pt x="86" y="262"/>
                  </a:lnTo>
                  <a:lnTo>
                    <a:pt x="86" y="219"/>
                  </a:lnTo>
                  <a:lnTo>
                    <a:pt x="86" y="271"/>
                  </a:lnTo>
                  <a:lnTo>
                    <a:pt x="91" y="276"/>
                  </a:lnTo>
                  <a:lnTo>
                    <a:pt x="91" y="286"/>
                  </a:lnTo>
                  <a:lnTo>
                    <a:pt x="91" y="238"/>
                  </a:lnTo>
                  <a:lnTo>
                    <a:pt x="96" y="238"/>
                  </a:lnTo>
                  <a:lnTo>
                    <a:pt x="96" y="171"/>
                  </a:lnTo>
                  <a:lnTo>
                    <a:pt x="96" y="205"/>
                  </a:lnTo>
                  <a:lnTo>
                    <a:pt x="101" y="209"/>
                  </a:lnTo>
                  <a:lnTo>
                    <a:pt x="101" y="243"/>
                  </a:lnTo>
                  <a:lnTo>
                    <a:pt x="105" y="243"/>
                  </a:lnTo>
                  <a:lnTo>
                    <a:pt x="105" y="238"/>
                  </a:lnTo>
                  <a:lnTo>
                    <a:pt x="105" y="305"/>
                  </a:lnTo>
                  <a:lnTo>
                    <a:pt x="110" y="309"/>
                  </a:lnTo>
                  <a:lnTo>
                    <a:pt x="110" y="343"/>
                  </a:lnTo>
                  <a:lnTo>
                    <a:pt x="110" y="286"/>
                  </a:lnTo>
                  <a:lnTo>
                    <a:pt x="115" y="286"/>
                  </a:lnTo>
                  <a:lnTo>
                    <a:pt x="115" y="329"/>
                  </a:lnTo>
                  <a:lnTo>
                    <a:pt x="115" y="238"/>
                  </a:lnTo>
                  <a:lnTo>
                    <a:pt x="120" y="238"/>
                  </a:lnTo>
                  <a:lnTo>
                    <a:pt x="120" y="128"/>
                  </a:lnTo>
                  <a:lnTo>
                    <a:pt x="125" y="128"/>
                  </a:lnTo>
                  <a:lnTo>
                    <a:pt x="125" y="85"/>
                  </a:lnTo>
                  <a:lnTo>
                    <a:pt x="129" y="71"/>
                  </a:lnTo>
                  <a:lnTo>
                    <a:pt x="129" y="38"/>
                  </a:lnTo>
                  <a:lnTo>
                    <a:pt x="129" y="71"/>
                  </a:lnTo>
                  <a:lnTo>
                    <a:pt x="134" y="76"/>
                  </a:lnTo>
                  <a:lnTo>
                    <a:pt x="134" y="28"/>
                  </a:lnTo>
                  <a:lnTo>
                    <a:pt x="139" y="28"/>
                  </a:lnTo>
                  <a:lnTo>
                    <a:pt x="139" y="38"/>
                  </a:lnTo>
                  <a:lnTo>
                    <a:pt x="139" y="0"/>
                  </a:lnTo>
                  <a:lnTo>
                    <a:pt x="139" y="28"/>
                  </a:lnTo>
                  <a:lnTo>
                    <a:pt x="144" y="28"/>
                  </a:lnTo>
                  <a:lnTo>
                    <a:pt x="144" y="19"/>
                  </a:lnTo>
                  <a:lnTo>
                    <a:pt x="144" y="52"/>
                  </a:lnTo>
                  <a:lnTo>
                    <a:pt x="149" y="52"/>
                  </a:lnTo>
                  <a:lnTo>
                    <a:pt x="149" y="171"/>
                  </a:lnTo>
                  <a:lnTo>
                    <a:pt x="153" y="176"/>
                  </a:lnTo>
                  <a:lnTo>
                    <a:pt x="153" y="262"/>
                  </a:lnTo>
                  <a:lnTo>
                    <a:pt x="158" y="276"/>
                  </a:lnTo>
                  <a:lnTo>
                    <a:pt x="158" y="362"/>
                  </a:lnTo>
                  <a:lnTo>
                    <a:pt x="158" y="338"/>
                  </a:lnTo>
                  <a:lnTo>
                    <a:pt x="163" y="343"/>
                  </a:lnTo>
                  <a:lnTo>
                    <a:pt x="163" y="472"/>
                  </a:lnTo>
                  <a:lnTo>
                    <a:pt x="168" y="486"/>
                  </a:lnTo>
                  <a:lnTo>
                    <a:pt x="168" y="548"/>
                  </a:lnTo>
                  <a:lnTo>
                    <a:pt x="168" y="529"/>
                  </a:lnTo>
                  <a:lnTo>
                    <a:pt x="173" y="529"/>
                  </a:lnTo>
                  <a:lnTo>
                    <a:pt x="173" y="538"/>
                  </a:lnTo>
                  <a:lnTo>
                    <a:pt x="173" y="495"/>
                  </a:lnTo>
                  <a:lnTo>
                    <a:pt x="173" y="519"/>
                  </a:lnTo>
                  <a:lnTo>
                    <a:pt x="177" y="519"/>
                  </a:lnTo>
                  <a:lnTo>
                    <a:pt x="177" y="529"/>
                  </a:lnTo>
                  <a:lnTo>
                    <a:pt x="177" y="481"/>
                  </a:lnTo>
                  <a:lnTo>
                    <a:pt x="182" y="481"/>
                  </a:lnTo>
                  <a:lnTo>
                    <a:pt x="182" y="414"/>
                  </a:lnTo>
                  <a:lnTo>
                    <a:pt x="182" y="419"/>
                  </a:lnTo>
                  <a:lnTo>
                    <a:pt x="187" y="419"/>
                  </a:lnTo>
                  <a:lnTo>
                    <a:pt x="187" y="438"/>
                  </a:lnTo>
                  <a:lnTo>
                    <a:pt x="187" y="429"/>
                  </a:lnTo>
                  <a:lnTo>
                    <a:pt x="192" y="429"/>
                  </a:lnTo>
                  <a:lnTo>
                    <a:pt x="192" y="362"/>
                  </a:lnTo>
                  <a:lnTo>
                    <a:pt x="192" y="386"/>
                  </a:lnTo>
                  <a:lnTo>
                    <a:pt x="197" y="386"/>
                  </a:lnTo>
                  <a:lnTo>
                    <a:pt x="197" y="395"/>
                  </a:lnTo>
                  <a:lnTo>
                    <a:pt x="197" y="352"/>
                  </a:lnTo>
                  <a:lnTo>
                    <a:pt x="201" y="352"/>
                  </a:lnTo>
                  <a:lnTo>
                    <a:pt x="201" y="376"/>
                  </a:lnTo>
                  <a:lnTo>
                    <a:pt x="206" y="376"/>
                  </a:lnTo>
                  <a:lnTo>
                    <a:pt x="206" y="448"/>
                  </a:lnTo>
                  <a:lnTo>
                    <a:pt x="211" y="452"/>
                  </a:lnTo>
                  <a:lnTo>
                    <a:pt x="211" y="481"/>
                  </a:lnTo>
                  <a:lnTo>
                    <a:pt x="216" y="486"/>
                  </a:lnTo>
                  <a:lnTo>
                    <a:pt x="216" y="581"/>
                  </a:lnTo>
                  <a:lnTo>
                    <a:pt x="221" y="586"/>
                  </a:lnTo>
                </a:path>
              </a:pathLst>
            </a:custGeom>
            <a:noFill/>
            <a:ln w="15875">
              <a:solidFill>
                <a:srgbClr val="0000FF"/>
              </a:solidFill>
              <a:prstDash val="solid"/>
              <a:round/>
              <a:headEnd/>
              <a:tailEnd/>
            </a:ln>
          </p:spPr>
          <p:txBody>
            <a:bodyPr/>
            <a:lstStyle/>
            <a:p>
              <a:endParaRPr lang="en-US"/>
            </a:p>
          </p:txBody>
        </p:sp>
        <p:sp>
          <p:nvSpPr>
            <p:cNvPr id="306216" name="Freeform 1064"/>
            <p:cNvSpPr>
              <a:spLocks/>
            </p:cNvSpPr>
            <p:nvPr/>
          </p:nvSpPr>
          <p:spPr bwMode="auto">
            <a:xfrm>
              <a:off x="3673475" y="1903413"/>
              <a:ext cx="334963" cy="2058987"/>
            </a:xfrm>
            <a:custGeom>
              <a:avLst/>
              <a:gdLst/>
              <a:ahLst/>
              <a:cxnLst>
                <a:cxn ang="0">
                  <a:pos x="4" y="1201"/>
                </a:cxn>
                <a:cxn ang="0">
                  <a:pos x="9" y="1297"/>
                </a:cxn>
                <a:cxn ang="0">
                  <a:pos x="14" y="1263"/>
                </a:cxn>
                <a:cxn ang="0">
                  <a:pos x="19" y="1196"/>
                </a:cxn>
                <a:cxn ang="0">
                  <a:pos x="28" y="1163"/>
                </a:cxn>
                <a:cxn ang="0">
                  <a:pos x="33" y="1087"/>
                </a:cxn>
                <a:cxn ang="0">
                  <a:pos x="43" y="1063"/>
                </a:cxn>
                <a:cxn ang="0">
                  <a:pos x="43" y="1054"/>
                </a:cxn>
                <a:cxn ang="0">
                  <a:pos x="48" y="1068"/>
                </a:cxn>
                <a:cxn ang="0">
                  <a:pos x="52" y="1077"/>
                </a:cxn>
                <a:cxn ang="0">
                  <a:pos x="57" y="1020"/>
                </a:cxn>
                <a:cxn ang="0">
                  <a:pos x="62" y="1011"/>
                </a:cxn>
                <a:cxn ang="0">
                  <a:pos x="67" y="1044"/>
                </a:cxn>
                <a:cxn ang="0">
                  <a:pos x="72" y="1011"/>
                </a:cxn>
                <a:cxn ang="0">
                  <a:pos x="76" y="1030"/>
                </a:cxn>
                <a:cxn ang="0">
                  <a:pos x="81" y="1011"/>
                </a:cxn>
                <a:cxn ang="0">
                  <a:pos x="86" y="958"/>
                </a:cxn>
                <a:cxn ang="0">
                  <a:pos x="91" y="987"/>
                </a:cxn>
                <a:cxn ang="0">
                  <a:pos x="96" y="977"/>
                </a:cxn>
                <a:cxn ang="0">
                  <a:pos x="100" y="977"/>
                </a:cxn>
                <a:cxn ang="0">
                  <a:pos x="105" y="1030"/>
                </a:cxn>
                <a:cxn ang="0">
                  <a:pos x="110" y="1011"/>
                </a:cxn>
                <a:cxn ang="0">
                  <a:pos x="115" y="977"/>
                </a:cxn>
                <a:cxn ang="0">
                  <a:pos x="120" y="944"/>
                </a:cxn>
                <a:cxn ang="0">
                  <a:pos x="124" y="968"/>
                </a:cxn>
                <a:cxn ang="0">
                  <a:pos x="129" y="1020"/>
                </a:cxn>
                <a:cxn ang="0">
                  <a:pos x="134" y="953"/>
                </a:cxn>
                <a:cxn ang="0">
                  <a:pos x="139" y="920"/>
                </a:cxn>
                <a:cxn ang="0">
                  <a:pos x="144" y="901"/>
                </a:cxn>
                <a:cxn ang="0">
                  <a:pos x="148" y="968"/>
                </a:cxn>
                <a:cxn ang="0">
                  <a:pos x="153" y="996"/>
                </a:cxn>
                <a:cxn ang="0">
                  <a:pos x="158" y="1044"/>
                </a:cxn>
                <a:cxn ang="0">
                  <a:pos x="163" y="1068"/>
                </a:cxn>
                <a:cxn ang="0">
                  <a:pos x="168" y="1135"/>
                </a:cxn>
                <a:cxn ang="0">
                  <a:pos x="177" y="1168"/>
                </a:cxn>
                <a:cxn ang="0">
                  <a:pos x="177" y="977"/>
                </a:cxn>
                <a:cxn ang="0">
                  <a:pos x="182" y="801"/>
                </a:cxn>
                <a:cxn ang="0">
                  <a:pos x="187" y="710"/>
                </a:cxn>
                <a:cxn ang="0">
                  <a:pos x="196" y="510"/>
                </a:cxn>
                <a:cxn ang="0">
                  <a:pos x="201" y="367"/>
                </a:cxn>
                <a:cxn ang="0">
                  <a:pos x="206" y="115"/>
                </a:cxn>
                <a:cxn ang="0">
                  <a:pos x="211" y="134"/>
                </a:cxn>
              </a:cxnLst>
              <a:rect l="0" t="0" r="r" b="b"/>
              <a:pathLst>
                <a:path w="211" h="1297">
                  <a:moveTo>
                    <a:pt x="0" y="1168"/>
                  </a:moveTo>
                  <a:lnTo>
                    <a:pt x="0" y="1196"/>
                  </a:lnTo>
                  <a:lnTo>
                    <a:pt x="4" y="1201"/>
                  </a:lnTo>
                  <a:lnTo>
                    <a:pt x="4" y="1268"/>
                  </a:lnTo>
                  <a:lnTo>
                    <a:pt x="9" y="1268"/>
                  </a:lnTo>
                  <a:lnTo>
                    <a:pt x="9" y="1297"/>
                  </a:lnTo>
                  <a:lnTo>
                    <a:pt x="9" y="1263"/>
                  </a:lnTo>
                  <a:lnTo>
                    <a:pt x="9" y="1278"/>
                  </a:lnTo>
                  <a:lnTo>
                    <a:pt x="14" y="1263"/>
                  </a:lnTo>
                  <a:lnTo>
                    <a:pt x="14" y="1244"/>
                  </a:lnTo>
                  <a:lnTo>
                    <a:pt x="19" y="1230"/>
                  </a:lnTo>
                  <a:lnTo>
                    <a:pt x="19" y="1196"/>
                  </a:lnTo>
                  <a:lnTo>
                    <a:pt x="24" y="1196"/>
                  </a:lnTo>
                  <a:lnTo>
                    <a:pt x="24" y="1168"/>
                  </a:lnTo>
                  <a:lnTo>
                    <a:pt x="28" y="1163"/>
                  </a:lnTo>
                  <a:lnTo>
                    <a:pt x="28" y="1135"/>
                  </a:lnTo>
                  <a:lnTo>
                    <a:pt x="33" y="1130"/>
                  </a:lnTo>
                  <a:lnTo>
                    <a:pt x="33" y="1087"/>
                  </a:lnTo>
                  <a:lnTo>
                    <a:pt x="38" y="1087"/>
                  </a:lnTo>
                  <a:lnTo>
                    <a:pt x="38" y="1063"/>
                  </a:lnTo>
                  <a:lnTo>
                    <a:pt x="43" y="1063"/>
                  </a:lnTo>
                  <a:lnTo>
                    <a:pt x="43" y="1068"/>
                  </a:lnTo>
                  <a:lnTo>
                    <a:pt x="43" y="1030"/>
                  </a:lnTo>
                  <a:lnTo>
                    <a:pt x="43" y="1054"/>
                  </a:lnTo>
                  <a:lnTo>
                    <a:pt x="48" y="1068"/>
                  </a:lnTo>
                  <a:lnTo>
                    <a:pt x="48" y="1087"/>
                  </a:lnTo>
                  <a:lnTo>
                    <a:pt x="48" y="1068"/>
                  </a:lnTo>
                  <a:lnTo>
                    <a:pt x="52" y="1068"/>
                  </a:lnTo>
                  <a:lnTo>
                    <a:pt x="52" y="1087"/>
                  </a:lnTo>
                  <a:lnTo>
                    <a:pt x="52" y="1077"/>
                  </a:lnTo>
                  <a:lnTo>
                    <a:pt x="57" y="1063"/>
                  </a:lnTo>
                  <a:lnTo>
                    <a:pt x="57" y="1087"/>
                  </a:lnTo>
                  <a:lnTo>
                    <a:pt x="57" y="1020"/>
                  </a:lnTo>
                  <a:lnTo>
                    <a:pt x="62" y="1020"/>
                  </a:lnTo>
                  <a:lnTo>
                    <a:pt x="62" y="1044"/>
                  </a:lnTo>
                  <a:lnTo>
                    <a:pt x="62" y="1011"/>
                  </a:lnTo>
                  <a:lnTo>
                    <a:pt x="62" y="1034"/>
                  </a:lnTo>
                  <a:lnTo>
                    <a:pt x="67" y="1034"/>
                  </a:lnTo>
                  <a:lnTo>
                    <a:pt x="67" y="1044"/>
                  </a:lnTo>
                  <a:lnTo>
                    <a:pt x="67" y="987"/>
                  </a:lnTo>
                  <a:lnTo>
                    <a:pt x="72" y="1001"/>
                  </a:lnTo>
                  <a:lnTo>
                    <a:pt x="72" y="1011"/>
                  </a:lnTo>
                  <a:lnTo>
                    <a:pt x="76" y="1011"/>
                  </a:lnTo>
                  <a:lnTo>
                    <a:pt x="76" y="1034"/>
                  </a:lnTo>
                  <a:lnTo>
                    <a:pt x="76" y="1030"/>
                  </a:lnTo>
                  <a:lnTo>
                    <a:pt x="81" y="1030"/>
                  </a:lnTo>
                  <a:lnTo>
                    <a:pt x="81" y="1034"/>
                  </a:lnTo>
                  <a:lnTo>
                    <a:pt x="81" y="1011"/>
                  </a:lnTo>
                  <a:lnTo>
                    <a:pt x="81" y="1020"/>
                  </a:lnTo>
                  <a:lnTo>
                    <a:pt x="86" y="1020"/>
                  </a:lnTo>
                  <a:lnTo>
                    <a:pt x="86" y="958"/>
                  </a:lnTo>
                  <a:lnTo>
                    <a:pt x="86" y="968"/>
                  </a:lnTo>
                  <a:lnTo>
                    <a:pt x="91" y="968"/>
                  </a:lnTo>
                  <a:lnTo>
                    <a:pt x="91" y="987"/>
                  </a:lnTo>
                  <a:lnTo>
                    <a:pt x="91" y="944"/>
                  </a:lnTo>
                  <a:lnTo>
                    <a:pt x="91" y="977"/>
                  </a:lnTo>
                  <a:lnTo>
                    <a:pt x="96" y="977"/>
                  </a:lnTo>
                  <a:lnTo>
                    <a:pt x="96" y="958"/>
                  </a:lnTo>
                  <a:lnTo>
                    <a:pt x="100" y="958"/>
                  </a:lnTo>
                  <a:lnTo>
                    <a:pt x="100" y="977"/>
                  </a:lnTo>
                  <a:lnTo>
                    <a:pt x="100" y="968"/>
                  </a:lnTo>
                  <a:lnTo>
                    <a:pt x="105" y="968"/>
                  </a:lnTo>
                  <a:lnTo>
                    <a:pt x="105" y="1030"/>
                  </a:lnTo>
                  <a:lnTo>
                    <a:pt x="110" y="1034"/>
                  </a:lnTo>
                  <a:lnTo>
                    <a:pt x="110" y="1044"/>
                  </a:lnTo>
                  <a:lnTo>
                    <a:pt x="110" y="1011"/>
                  </a:lnTo>
                  <a:lnTo>
                    <a:pt x="115" y="1011"/>
                  </a:lnTo>
                  <a:lnTo>
                    <a:pt x="115" y="968"/>
                  </a:lnTo>
                  <a:lnTo>
                    <a:pt x="115" y="977"/>
                  </a:lnTo>
                  <a:lnTo>
                    <a:pt x="120" y="977"/>
                  </a:lnTo>
                  <a:lnTo>
                    <a:pt x="120" y="996"/>
                  </a:lnTo>
                  <a:lnTo>
                    <a:pt x="120" y="944"/>
                  </a:lnTo>
                  <a:lnTo>
                    <a:pt x="120" y="977"/>
                  </a:lnTo>
                  <a:lnTo>
                    <a:pt x="124" y="977"/>
                  </a:lnTo>
                  <a:lnTo>
                    <a:pt x="124" y="968"/>
                  </a:lnTo>
                  <a:lnTo>
                    <a:pt x="124" y="1001"/>
                  </a:lnTo>
                  <a:lnTo>
                    <a:pt x="129" y="996"/>
                  </a:lnTo>
                  <a:lnTo>
                    <a:pt x="129" y="1020"/>
                  </a:lnTo>
                  <a:lnTo>
                    <a:pt x="134" y="1020"/>
                  </a:lnTo>
                  <a:lnTo>
                    <a:pt x="134" y="1030"/>
                  </a:lnTo>
                  <a:lnTo>
                    <a:pt x="134" y="953"/>
                  </a:lnTo>
                  <a:lnTo>
                    <a:pt x="134" y="958"/>
                  </a:lnTo>
                  <a:lnTo>
                    <a:pt x="139" y="953"/>
                  </a:lnTo>
                  <a:lnTo>
                    <a:pt x="139" y="920"/>
                  </a:lnTo>
                  <a:lnTo>
                    <a:pt x="139" y="934"/>
                  </a:lnTo>
                  <a:lnTo>
                    <a:pt x="144" y="920"/>
                  </a:lnTo>
                  <a:lnTo>
                    <a:pt x="144" y="901"/>
                  </a:lnTo>
                  <a:lnTo>
                    <a:pt x="148" y="901"/>
                  </a:lnTo>
                  <a:lnTo>
                    <a:pt x="148" y="977"/>
                  </a:lnTo>
                  <a:lnTo>
                    <a:pt x="148" y="968"/>
                  </a:lnTo>
                  <a:lnTo>
                    <a:pt x="153" y="968"/>
                  </a:lnTo>
                  <a:lnTo>
                    <a:pt x="153" y="1011"/>
                  </a:lnTo>
                  <a:lnTo>
                    <a:pt x="153" y="996"/>
                  </a:lnTo>
                  <a:lnTo>
                    <a:pt x="158" y="1001"/>
                  </a:lnTo>
                  <a:lnTo>
                    <a:pt x="158" y="996"/>
                  </a:lnTo>
                  <a:lnTo>
                    <a:pt x="158" y="1044"/>
                  </a:lnTo>
                  <a:lnTo>
                    <a:pt x="163" y="1044"/>
                  </a:lnTo>
                  <a:lnTo>
                    <a:pt x="163" y="1077"/>
                  </a:lnTo>
                  <a:lnTo>
                    <a:pt x="163" y="1068"/>
                  </a:lnTo>
                  <a:lnTo>
                    <a:pt x="168" y="1068"/>
                  </a:lnTo>
                  <a:lnTo>
                    <a:pt x="168" y="1144"/>
                  </a:lnTo>
                  <a:lnTo>
                    <a:pt x="168" y="1135"/>
                  </a:lnTo>
                  <a:lnTo>
                    <a:pt x="172" y="1135"/>
                  </a:lnTo>
                  <a:lnTo>
                    <a:pt x="172" y="1168"/>
                  </a:lnTo>
                  <a:lnTo>
                    <a:pt x="177" y="1168"/>
                  </a:lnTo>
                  <a:lnTo>
                    <a:pt x="177" y="1177"/>
                  </a:lnTo>
                  <a:lnTo>
                    <a:pt x="177" y="958"/>
                  </a:lnTo>
                  <a:lnTo>
                    <a:pt x="177" y="977"/>
                  </a:lnTo>
                  <a:lnTo>
                    <a:pt x="182" y="977"/>
                  </a:lnTo>
                  <a:lnTo>
                    <a:pt x="182" y="987"/>
                  </a:lnTo>
                  <a:lnTo>
                    <a:pt x="182" y="801"/>
                  </a:lnTo>
                  <a:lnTo>
                    <a:pt x="187" y="787"/>
                  </a:lnTo>
                  <a:lnTo>
                    <a:pt x="187" y="701"/>
                  </a:lnTo>
                  <a:lnTo>
                    <a:pt x="187" y="710"/>
                  </a:lnTo>
                  <a:lnTo>
                    <a:pt x="192" y="710"/>
                  </a:lnTo>
                  <a:lnTo>
                    <a:pt x="192" y="515"/>
                  </a:lnTo>
                  <a:lnTo>
                    <a:pt x="196" y="510"/>
                  </a:lnTo>
                  <a:lnTo>
                    <a:pt x="196" y="358"/>
                  </a:lnTo>
                  <a:lnTo>
                    <a:pt x="201" y="358"/>
                  </a:lnTo>
                  <a:lnTo>
                    <a:pt x="201" y="367"/>
                  </a:lnTo>
                  <a:lnTo>
                    <a:pt x="201" y="234"/>
                  </a:lnTo>
                  <a:lnTo>
                    <a:pt x="206" y="234"/>
                  </a:lnTo>
                  <a:lnTo>
                    <a:pt x="206" y="115"/>
                  </a:lnTo>
                  <a:lnTo>
                    <a:pt x="206" y="124"/>
                  </a:lnTo>
                  <a:lnTo>
                    <a:pt x="211" y="124"/>
                  </a:lnTo>
                  <a:lnTo>
                    <a:pt x="211" y="134"/>
                  </a:lnTo>
                  <a:lnTo>
                    <a:pt x="211" y="0"/>
                  </a:lnTo>
                  <a:lnTo>
                    <a:pt x="211" y="38"/>
                  </a:lnTo>
                </a:path>
              </a:pathLst>
            </a:custGeom>
            <a:noFill/>
            <a:ln w="15875">
              <a:solidFill>
                <a:srgbClr val="0000FF"/>
              </a:solidFill>
              <a:prstDash val="solid"/>
              <a:round/>
              <a:headEnd/>
              <a:tailEnd/>
            </a:ln>
          </p:spPr>
          <p:txBody>
            <a:bodyPr/>
            <a:lstStyle/>
            <a:p>
              <a:endParaRPr lang="en-US"/>
            </a:p>
          </p:txBody>
        </p:sp>
        <p:sp>
          <p:nvSpPr>
            <p:cNvPr id="306217" name="Freeform 1065"/>
            <p:cNvSpPr>
              <a:spLocks/>
            </p:cNvSpPr>
            <p:nvPr/>
          </p:nvSpPr>
          <p:spPr bwMode="auto">
            <a:xfrm>
              <a:off x="4008438" y="1835150"/>
              <a:ext cx="381000" cy="2247900"/>
            </a:xfrm>
            <a:custGeom>
              <a:avLst/>
              <a:gdLst/>
              <a:ahLst/>
              <a:cxnLst>
                <a:cxn ang="0">
                  <a:pos x="5" y="100"/>
                </a:cxn>
                <a:cxn ang="0">
                  <a:pos x="9" y="34"/>
                </a:cxn>
                <a:cxn ang="0">
                  <a:pos x="9" y="77"/>
                </a:cxn>
                <a:cxn ang="0">
                  <a:pos x="14" y="124"/>
                </a:cxn>
                <a:cxn ang="0">
                  <a:pos x="19" y="177"/>
                </a:cxn>
                <a:cxn ang="0">
                  <a:pos x="24" y="167"/>
                </a:cxn>
                <a:cxn ang="0">
                  <a:pos x="29" y="358"/>
                </a:cxn>
                <a:cxn ang="0">
                  <a:pos x="33" y="367"/>
                </a:cxn>
                <a:cxn ang="0">
                  <a:pos x="38" y="367"/>
                </a:cxn>
                <a:cxn ang="0">
                  <a:pos x="43" y="534"/>
                </a:cxn>
                <a:cxn ang="0">
                  <a:pos x="48" y="701"/>
                </a:cxn>
                <a:cxn ang="0">
                  <a:pos x="53" y="753"/>
                </a:cxn>
                <a:cxn ang="0">
                  <a:pos x="57" y="734"/>
                </a:cxn>
                <a:cxn ang="0">
                  <a:pos x="62" y="801"/>
                </a:cxn>
                <a:cxn ang="0">
                  <a:pos x="67" y="954"/>
                </a:cxn>
                <a:cxn ang="0">
                  <a:pos x="72" y="1087"/>
                </a:cxn>
                <a:cxn ang="0">
                  <a:pos x="77" y="1130"/>
                </a:cxn>
                <a:cxn ang="0">
                  <a:pos x="81" y="1077"/>
                </a:cxn>
                <a:cxn ang="0">
                  <a:pos x="86" y="1077"/>
                </a:cxn>
                <a:cxn ang="0">
                  <a:pos x="91" y="1087"/>
                </a:cxn>
                <a:cxn ang="0">
                  <a:pos x="96" y="1139"/>
                </a:cxn>
                <a:cxn ang="0">
                  <a:pos x="101" y="1206"/>
                </a:cxn>
                <a:cxn ang="0">
                  <a:pos x="105" y="1220"/>
                </a:cxn>
                <a:cxn ang="0">
                  <a:pos x="110" y="1220"/>
                </a:cxn>
                <a:cxn ang="0">
                  <a:pos x="120" y="1254"/>
                </a:cxn>
                <a:cxn ang="0">
                  <a:pos x="125" y="1263"/>
                </a:cxn>
                <a:cxn ang="0">
                  <a:pos x="129" y="1244"/>
                </a:cxn>
                <a:cxn ang="0">
                  <a:pos x="134" y="1254"/>
                </a:cxn>
                <a:cxn ang="0">
                  <a:pos x="139" y="1163"/>
                </a:cxn>
                <a:cxn ang="0">
                  <a:pos x="144" y="1144"/>
                </a:cxn>
                <a:cxn ang="0">
                  <a:pos x="153" y="1178"/>
                </a:cxn>
                <a:cxn ang="0">
                  <a:pos x="158" y="1230"/>
                </a:cxn>
                <a:cxn ang="0">
                  <a:pos x="168" y="1278"/>
                </a:cxn>
                <a:cxn ang="0">
                  <a:pos x="173" y="1387"/>
                </a:cxn>
                <a:cxn ang="0">
                  <a:pos x="182" y="1406"/>
                </a:cxn>
                <a:cxn ang="0">
                  <a:pos x="187" y="1406"/>
                </a:cxn>
                <a:cxn ang="0">
                  <a:pos x="197" y="1387"/>
                </a:cxn>
                <a:cxn ang="0">
                  <a:pos x="206" y="1378"/>
                </a:cxn>
                <a:cxn ang="0">
                  <a:pos x="221" y="1373"/>
                </a:cxn>
                <a:cxn ang="0">
                  <a:pos x="225" y="1373"/>
                </a:cxn>
                <a:cxn ang="0">
                  <a:pos x="230" y="1373"/>
                </a:cxn>
                <a:cxn ang="0">
                  <a:pos x="235" y="1230"/>
                </a:cxn>
              </a:cxnLst>
              <a:rect l="0" t="0" r="r" b="b"/>
              <a:pathLst>
                <a:path w="240" h="1416">
                  <a:moveTo>
                    <a:pt x="0" y="81"/>
                  </a:moveTo>
                  <a:lnTo>
                    <a:pt x="5" y="77"/>
                  </a:lnTo>
                  <a:lnTo>
                    <a:pt x="5" y="100"/>
                  </a:lnTo>
                  <a:lnTo>
                    <a:pt x="5" y="0"/>
                  </a:lnTo>
                  <a:lnTo>
                    <a:pt x="5" y="34"/>
                  </a:lnTo>
                  <a:lnTo>
                    <a:pt x="9" y="34"/>
                  </a:lnTo>
                  <a:lnTo>
                    <a:pt x="9" y="110"/>
                  </a:lnTo>
                  <a:lnTo>
                    <a:pt x="9" y="15"/>
                  </a:lnTo>
                  <a:lnTo>
                    <a:pt x="9" y="77"/>
                  </a:lnTo>
                  <a:lnTo>
                    <a:pt x="14" y="81"/>
                  </a:lnTo>
                  <a:lnTo>
                    <a:pt x="14" y="143"/>
                  </a:lnTo>
                  <a:lnTo>
                    <a:pt x="14" y="124"/>
                  </a:lnTo>
                  <a:lnTo>
                    <a:pt x="19" y="124"/>
                  </a:lnTo>
                  <a:lnTo>
                    <a:pt x="19" y="215"/>
                  </a:lnTo>
                  <a:lnTo>
                    <a:pt x="19" y="177"/>
                  </a:lnTo>
                  <a:lnTo>
                    <a:pt x="24" y="177"/>
                  </a:lnTo>
                  <a:lnTo>
                    <a:pt x="24" y="248"/>
                  </a:lnTo>
                  <a:lnTo>
                    <a:pt x="24" y="167"/>
                  </a:lnTo>
                  <a:lnTo>
                    <a:pt x="24" y="243"/>
                  </a:lnTo>
                  <a:lnTo>
                    <a:pt x="29" y="248"/>
                  </a:lnTo>
                  <a:lnTo>
                    <a:pt x="29" y="358"/>
                  </a:lnTo>
                  <a:lnTo>
                    <a:pt x="29" y="353"/>
                  </a:lnTo>
                  <a:lnTo>
                    <a:pt x="33" y="358"/>
                  </a:lnTo>
                  <a:lnTo>
                    <a:pt x="33" y="367"/>
                  </a:lnTo>
                  <a:lnTo>
                    <a:pt x="33" y="320"/>
                  </a:lnTo>
                  <a:lnTo>
                    <a:pt x="33" y="358"/>
                  </a:lnTo>
                  <a:lnTo>
                    <a:pt x="38" y="367"/>
                  </a:lnTo>
                  <a:lnTo>
                    <a:pt x="38" y="544"/>
                  </a:lnTo>
                  <a:lnTo>
                    <a:pt x="43" y="544"/>
                  </a:lnTo>
                  <a:lnTo>
                    <a:pt x="43" y="534"/>
                  </a:lnTo>
                  <a:lnTo>
                    <a:pt x="43" y="620"/>
                  </a:lnTo>
                  <a:lnTo>
                    <a:pt x="48" y="625"/>
                  </a:lnTo>
                  <a:lnTo>
                    <a:pt x="48" y="701"/>
                  </a:lnTo>
                  <a:lnTo>
                    <a:pt x="53" y="701"/>
                  </a:lnTo>
                  <a:lnTo>
                    <a:pt x="53" y="763"/>
                  </a:lnTo>
                  <a:lnTo>
                    <a:pt x="53" y="753"/>
                  </a:lnTo>
                  <a:lnTo>
                    <a:pt x="57" y="753"/>
                  </a:lnTo>
                  <a:lnTo>
                    <a:pt x="57" y="844"/>
                  </a:lnTo>
                  <a:lnTo>
                    <a:pt x="57" y="734"/>
                  </a:lnTo>
                  <a:lnTo>
                    <a:pt x="57" y="834"/>
                  </a:lnTo>
                  <a:lnTo>
                    <a:pt x="62" y="834"/>
                  </a:lnTo>
                  <a:lnTo>
                    <a:pt x="62" y="801"/>
                  </a:lnTo>
                  <a:lnTo>
                    <a:pt x="62" y="863"/>
                  </a:lnTo>
                  <a:lnTo>
                    <a:pt x="67" y="868"/>
                  </a:lnTo>
                  <a:lnTo>
                    <a:pt x="67" y="954"/>
                  </a:lnTo>
                  <a:lnTo>
                    <a:pt x="67" y="944"/>
                  </a:lnTo>
                  <a:lnTo>
                    <a:pt x="72" y="944"/>
                  </a:lnTo>
                  <a:lnTo>
                    <a:pt x="72" y="1087"/>
                  </a:lnTo>
                  <a:lnTo>
                    <a:pt x="77" y="1087"/>
                  </a:lnTo>
                  <a:lnTo>
                    <a:pt x="77" y="1139"/>
                  </a:lnTo>
                  <a:lnTo>
                    <a:pt x="77" y="1130"/>
                  </a:lnTo>
                  <a:lnTo>
                    <a:pt x="81" y="1130"/>
                  </a:lnTo>
                  <a:lnTo>
                    <a:pt x="81" y="1139"/>
                  </a:lnTo>
                  <a:lnTo>
                    <a:pt x="81" y="1077"/>
                  </a:lnTo>
                  <a:lnTo>
                    <a:pt x="81" y="1087"/>
                  </a:lnTo>
                  <a:lnTo>
                    <a:pt x="86" y="1073"/>
                  </a:lnTo>
                  <a:lnTo>
                    <a:pt x="86" y="1077"/>
                  </a:lnTo>
                  <a:lnTo>
                    <a:pt x="86" y="1106"/>
                  </a:lnTo>
                  <a:lnTo>
                    <a:pt x="91" y="1111"/>
                  </a:lnTo>
                  <a:lnTo>
                    <a:pt x="91" y="1087"/>
                  </a:lnTo>
                  <a:lnTo>
                    <a:pt x="91" y="1139"/>
                  </a:lnTo>
                  <a:lnTo>
                    <a:pt x="96" y="1144"/>
                  </a:lnTo>
                  <a:lnTo>
                    <a:pt x="96" y="1139"/>
                  </a:lnTo>
                  <a:lnTo>
                    <a:pt x="96" y="1187"/>
                  </a:lnTo>
                  <a:lnTo>
                    <a:pt x="101" y="1187"/>
                  </a:lnTo>
                  <a:lnTo>
                    <a:pt x="101" y="1206"/>
                  </a:lnTo>
                  <a:lnTo>
                    <a:pt x="105" y="1211"/>
                  </a:lnTo>
                  <a:lnTo>
                    <a:pt x="105" y="1206"/>
                  </a:lnTo>
                  <a:lnTo>
                    <a:pt x="105" y="1220"/>
                  </a:lnTo>
                  <a:lnTo>
                    <a:pt x="110" y="1220"/>
                  </a:lnTo>
                  <a:lnTo>
                    <a:pt x="110" y="1239"/>
                  </a:lnTo>
                  <a:lnTo>
                    <a:pt x="110" y="1220"/>
                  </a:lnTo>
                  <a:lnTo>
                    <a:pt x="115" y="1220"/>
                  </a:lnTo>
                  <a:lnTo>
                    <a:pt x="115" y="1254"/>
                  </a:lnTo>
                  <a:lnTo>
                    <a:pt x="120" y="1254"/>
                  </a:lnTo>
                  <a:lnTo>
                    <a:pt x="120" y="1287"/>
                  </a:lnTo>
                  <a:lnTo>
                    <a:pt x="120" y="1263"/>
                  </a:lnTo>
                  <a:lnTo>
                    <a:pt x="125" y="1263"/>
                  </a:lnTo>
                  <a:lnTo>
                    <a:pt x="125" y="1287"/>
                  </a:lnTo>
                  <a:lnTo>
                    <a:pt x="125" y="1244"/>
                  </a:lnTo>
                  <a:lnTo>
                    <a:pt x="129" y="1244"/>
                  </a:lnTo>
                  <a:lnTo>
                    <a:pt x="129" y="1239"/>
                  </a:lnTo>
                  <a:lnTo>
                    <a:pt x="129" y="1263"/>
                  </a:lnTo>
                  <a:lnTo>
                    <a:pt x="134" y="1254"/>
                  </a:lnTo>
                  <a:lnTo>
                    <a:pt x="134" y="1178"/>
                  </a:lnTo>
                  <a:lnTo>
                    <a:pt x="139" y="1173"/>
                  </a:lnTo>
                  <a:lnTo>
                    <a:pt x="139" y="1163"/>
                  </a:lnTo>
                  <a:lnTo>
                    <a:pt x="139" y="1173"/>
                  </a:lnTo>
                  <a:lnTo>
                    <a:pt x="144" y="1173"/>
                  </a:lnTo>
                  <a:lnTo>
                    <a:pt x="144" y="1144"/>
                  </a:lnTo>
                  <a:lnTo>
                    <a:pt x="149" y="1144"/>
                  </a:lnTo>
                  <a:lnTo>
                    <a:pt x="149" y="1163"/>
                  </a:lnTo>
                  <a:lnTo>
                    <a:pt x="153" y="1178"/>
                  </a:lnTo>
                  <a:lnTo>
                    <a:pt x="153" y="1197"/>
                  </a:lnTo>
                  <a:lnTo>
                    <a:pt x="158" y="1211"/>
                  </a:lnTo>
                  <a:lnTo>
                    <a:pt x="158" y="1230"/>
                  </a:lnTo>
                  <a:lnTo>
                    <a:pt x="163" y="1244"/>
                  </a:lnTo>
                  <a:lnTo>
                    <a:pt x="163" y="1278"/>
                  </a:lnTo>
                  <a:lnTo>
                    <a:pt x="168" y="1278"/>
                  </a:lnTo>
                  <a:lnTo>
                    <a:pt x="168" y="1311"/>
                  </a:lnTo>
                  <a:lnTo>
                    <a:pt x="173" y="1311"/>
                  </a:lnTo>
                  <a:lnTo>
                    <a:pt x="173" y="1387"/>
                  </a:lnTo>
                  <a:lnTo>
                    <a:pt x="177" y="1387"/>
                  </a:lnTo>
                  <a:lnTo>
                    <a:pt x="177" y="1406"/>
                  </a:lnTo>
                  <a:lnTo>
                    <a:pt x="182" y="1406"/>
                  </a:lnTo>
                  <a:lnTo>
                    <a:pt x="182" y="1416"/>
                  </a:lnTo>
                  <a:lnTo>
                    <a:pt x="182" y="1406"/>
                  </a:lnTo>
                  <a:lnTo>
                    <a:pt x="187" y="1406"/>
                  </a:lnTo>
                  <a:lnTo>
                    <a:pt x="192" y="1406"/>
                  </a:lnTo>
                  <a:lnTo>
                    <a:pt x="192" y="1387"/>
                  </a:lnTo>
                  <a:lnTo>
                    <a:pt x="197" y="1387"/>
                  </a:lnTo>
                  <a:lnTo>
                    <a:pt x="201" y="1387"/>
                  </a:lnTo>
                  <a:lnTo>
                    <a:pt x="206" y="1387"/>
                  </a:lnTo>
                  <a:lnTo>
                    <a:pt x="206" y="1378"/>
                  </a:lnTo>
                  <a:lnTo>
                    <a:pt x="211" y="1373"/>
                  </a:lnTo>
                  <a:lnTo>
                    <a:pt x="216" y="1378"/>
                  </a:lnTo>
                  <a:lnTo>
                    <a:pt x="221" y="1373"/>
                  </a:lnTo>
                  <a:lnTo>
                    <a:pt x="221" y="1363"/>
                  </a:lnTo>
                  <a:lnTo>
                    <a:pt x="225" y="1363"/>
                  </a:lnTo>
                  <a:lnTo>
                    <a:pt x="225" y="1373"/>
                  </a:lnTo>
                  <a:lnTo>
                    <a:pt x="225" y="1363"/>
                  </a:lnTo>
                  <a:lnTo>
                    <a:pt x="230" y="1363"/>
                  </a:lnTo>
                  <a:lnTo>
                    <a:pt x="230" y="1373"/>
                  </a:lnTo>
                  <a:lnTo>
                    <a:pt x="230" y="1311"/>
                  </a:lnTo>
                  <a:lnTo>
                    <a:pt x="235" y="1306"/>
                  </a:lnTo>
                  <a:lnTo>
                    <a:pt x="235" y="1230"/>
                  </a:lnTo>
                  <a:lnTo>
                    <a:pt x="240" y="1230"/>
                  </a:lnTo>
                  <a:lnTo>
                    <a:pt x="240" y="1178"/>
                  </a:lnTo>
                </a:path>
              </a:pathLst>
            </a:custGeom>
            <a:noFill/>
            <a:ln w="15875">
              <a:solidFill>
                <a:srgbClr val="0000FF"/>
              </a:solidFill>
              <a:prstDash val="solid"/>
              <a:round/>
              <a:headEnd/>
              <a:tailEnd/>
            </a:ln>
          </p:spPr>
          <p:txBody>
            <a:bodyPr/>
            <a:lstStyle/>
            <a:p>
              <a:endParaRPr lang="en-US"/>
            </a:p>
          </p:txBody>
        </p:sp>
        <p:sp>
          <p:nvSpPr>
            <p:cNvPr id="306218" name="Freeform 1066"/>
            <p:cNvSpPr>
              <a:spLocks/>
            </p:cNvSpPr>
            <p:nvPr/>
          </p:nvSpPr>
          <p:spPr bwMode="auto">
            <a:xfrm>
              <a:off x="4389438" y="3454400"/>
              <a:ext cx="381000" cy="560388"/>
            </a:xfrm>
            <a:custGeom>
              <a:avLst/>
              <a:gdLst/>
              <a:ahLst/>
              <a:cxnLst>
                <a:cxn ang="0">
                  <a:pos x="5" y="153"/>
                </a:cxn>
                <a:cxn ang="0">
                  <a:pos x="9" y="77"/>
                </a:cxn>
                <a:cxn ang="0">
                  <a:pos x="19" y="53"/>
                </a:cxn>
                <a:cxn ang="0">
                  <a:pos x="29" y="153"/>
                </a:cxn>
                <a:cxn ang="0">
                  <a:pos x="38" y="243"/>
                </a:cxn>
                <a:cxn ang="0">
                  <a:pos x="43" y="286"/>
                </a:cxn>
                <a:cxn ang="0">
                  <a:pos x="48" y="320"/>
                </a:cxn>
                <a:cxn ang="0">
                  <a:pos x="53" y="353"/>
                </a:cxn>
                <a:cxn ang="0">
                  <a:pos x="57" y="301"/>
                </a:cxn>
                <a:cxn ang="0">
                  <a:pos x="67" y="277"/>
                </a:cxn>
                <a:cxn ang="0">
                  <a:pos x="72" y="277"/>
                </a:cxn>
                <a:cxn ang="0">
                  <a:pos x="77" y="277"/>
                </a:cxn>
                <a:cxn ang="0">
                  <a:pos x="81" y="277"/>
                </a:cxn>
                <a:cxn ang="0">
                  <a:pos x="86" y="258"/>
                </a:cxn>
                <a:cxn ang="0">
                  <a:pos x="91" y="277"/>
                </a:cxn>
                <a:cxn ang="0">
                  <a:pos x="96" y="258"/>
                </a:cxn>
                <a:cxn ang="0">
                  <a:pos x="101" y="267"/>
                </a:cxn>
                <a:cxn ang="0">
                  <a:pos x="110" y="258"/>
                </a:cxn>
                <a:cxn ang="0">
                  <a:pos x="115" y="234"/>
                </a:cxn>
                <a:cxn ang="0">
                  <a:pos x="120" y="234"/>
                </a:cxn>
                <a:cxn ang="0">
                  <a:pos x="129" y="224"/>
                </a:cxn>
                <a:cxn ang="0">
                  <a:pos x="134" y="258"/>
                </a:cxn>
                <a:cxn ang="0">
                  <a:pos x="139" y="234"/>
                </a:cxn>
                <a:cxn ang="0">
                  <a:pos x="144" y="167"/>
                </a:cxn>
                <a:cxn ang="0">
                  <a:pos x="149" y="177"/>
                </a:cxn>
                <a:cxn ang="0">
                  <a:pos x="158" y="119"/>
                </a:cxn>
                <a:cxn ang="0">
                  <a:pos x="163" y="100"/>
                </a:cxn>
                <a:cxn ang="0">
                  <a:pos x="168" y="86"/>
                </a:cxn>
                <a:cxn ang="0">
                  <a:pos x="173" y="43"/>
                </a:cxn>
                <a:cxn ang="0">
                  <a:pos x="177" y="0"/>
                </a:cxn>
                <a:cxn ang="0">
                  <a:pos x="182" y="43"/>
                </a:cxn>
                <a:cxn ang="0">
                  <a:pos x="187" y="19"/>
                </a:cxn>
                <a:cxn ang="0">
                  <a:pos x="192" y="77"/>
                </a:cxn>
                <a:cxn ang="0">
                  <a:pos x="197" y="57"/>
                </a:cxn>
                <a:cxn ang="0">
                  <a:pos x="201" y="19"/>
                </a:cxn>
                <a:cxn ang="0">
                  <a:pos x="206" y="34"/>
                </a:cxn>
                <a:cxn ang="0">
                  <a:pos x="211" y="67"/>
                </a:cxn>
                <a:cxn ang="0">
                  <a:pos x="216" y="158"/>
                </a:cxn>
                <a:cxn ang="0">
                  <a:pos x="221" y="167"/>
                </a:cxn>
                <a:cxn ang="0">
                  <a:pos x="225" y="119"/>
                </a:cxn>
                <a:cxn ang="0">
                  <a:pos x="230" y="177"/>
                </a:cxn>
                <a:cxn ang="0">
                  <a:pos x="235" y="158"/>
                </a:cxn>
              </a:cxnLst>
              <a:rect l="0" t="0" r="r" b="b"/>
              <a:pathLst>
                <a:path w="240" h="353">
                  <a:moveTo>
                    <a:pt x="0" y="158"/>
                  </a:moveTo>
                  <a:lnTo>
                    <a:pt x="0" y="167"/>
                  </a:lnTo>
                  <a:lnTo>
                    <a:pt x="5" y="153"/>
                  </a:lnTo>
                  <a:lnTo>
                    <a:pt x="5" y="91"/>
                  </a:lnTo>
                  <a:lnTo>
                    <a:pt x="9" y="86"/>
                  </a:lnTo>
                  <a:lnTo>
                    <a:pt x="9" y="77"/>
                  </a:lnTo>
                  <a:lnTo>
                    <a:pt x="14" y="77"/>
                  </a:lnTo>
                  <a:lnTo>
                    <a:pt x="14" y="53"/>
                  </a:lnTo>
                  <a:lnTo>
                    <a:pt x="19" y="53"/>
                  </a:lnTo>
                  <a:lnTo>
                    <a:pt x="24" y="57"/>
                  </a:lnTo>
                  <a:lnTo>
                    <a:pt x="29" y="57"/>
                  </a:lnTo>
                  <a:lnTo>
                    <a:pt x="29" y="153"/>
                  </a:lnTo>
                  <a:lnTo>
                    <a:pt x="33" y="158"/>
                  </a:lnTo>
                  <a:lnTo>
                    <a:pt x="33" y="243"/>
                  </a:lnTo>
                  <a:lnTo>
                    <a:pt x="38" y="243"/>
                  </a:lnTo>
                  <a:lnTo>
                    <a:pt x="38" y="234"/>
                  </a:lnTo>
                  <a:lnTo>
                    <a:pt x="38" y="286"/>
                  </a:lnTo>
                  <a:lnTo>
                    <a:pt x="43" y="286"/>
                  </a:lnTo>
                  <a:lnTo>
                    <a:pt x="43" y="277"/>
                  </a:lnTo>
                  <a:lnTo>
                    <a:pt x="43" y="324"/>
                  </a:lnTo>
                  <a:lnTo>
                    <a:pt x="48" y="320"/>
                  </a:lnTo>
                  <a:lnTo>
                    <a:pt x="48" y="334"/>
                  </a:lnTo>
                  <a:lnTo>
                    <a:pt x="53" y="334"/>
                  </a:lnTo>
                  <a:lnTo>
                    <a:pt x="53" y="353"/>
                  </a:lnTo>
                  <a:lnTo>
                    <a:pt x="53" y="334"/>
                  </a:lnTo>
                  <a:lnTo>
                    <a:pt x="57" y="320"/>
                  </a:lnTo>
                  <a:lnTo>
                    <a:pt x="57" y="301"/>
                  </a:lnTo>
                  <a:lnTo>
                    <a:pt x="62" y="286"/>
                  </a:lnTo>
                  <a:lnTo>
                    <a:pt x="62" y="277"/>
                  </a:lnTo>
                  <a:lnTo>
                    <a:pt x="67" y="277"/>
                  </a:lnTo>
                  <a:lnTo>
                    <a:pt x="67" y="286"/>
                  </a:lnTo>
                  <a:lnTo>
                    <a:pt x="67" y="277"/>
                  </a:lnTo>
                  <a:lnTo>
                    <a:pt x="72" y="277"/>
                  </a:lnTo>
                  <a:lnTo>
                    <a:pt x="72" y="286"/>
                  </a:lnTo>
                  <a:lnTo>
                    <a:pt x="72" y="277"/>
                  </a:lnTo>
                  <a:lnTo>
                    <a:pt x="77" y="277"/>
                  </a:lnTo>
                  <a:lnTo>
                    <a:pt x="77" y="267"/>
                  </a:lnTo>
                  <a:lnTo>
                    <a:pt x="77" y="277"/>
                  </a:lnTo>
                  <a:lnTo>
                    <a:pt x="81" y="277"/>
                  </a:lnTo>
                  <a:lnTo>
                    <a:pt x="81" y="286"/>
                  </a:lnTo>
                  <a:lnTo>
                    <a:pt x="81" y="258"/>
                  </a:lnTo>
                  <a:lnTo>
                    <a:pt x="86" y="258"/>
                  </a:lnTo>
                  <a:lnTo>
                    <a:pt x="86" y="286"/>
                  </a:lnTo>
                  <a:lnTo>
                    <a:pt x="91" y="291"/>
                  </a:lnTo>
                  <a:lnTo>
                    <a:pt x="91" y="277"/>
                  </a:lnTo>
                  <a:lnTo>
                    <a:pt x="96" y="277"/>
                  </a:lnTo>
                  <a:lnTo>
                    <a:pt x="96" y="286"/>
                  </a:lnTo>
                  <a:lnTo>
                    <a:pt x="96" y="258"/>
                  </a:lnTo>
                  <a:lnTo>
                    <a:pt x="101" y="258"/>
                  </a:lnTo>
                  <a:lnTo>
                    <a:pt x="101" y="286"/>
                  </a:lnTo>
                  <a:lnTo>
                    <a:pt x="101" y="267"/>
                  </a:lnTo>
                  <a:lnTo>
                    <a:pt x="105" y="253"/>
                  </a:lnTo>
                  <a:lnTo>
                    <a:pt x="105" y="243"/>
                  </a:lnTo>
                  <a:lnTo>
                    <a:pt x="110" y="258"/>
                  </a:lnTo>
                  <a:lnTo>
                    <a:pt x="110" y="253"/>
                  </a:lnTo>
                  <a:lnTo>
                    <a:pt x="115" y="253"/>
                  </a:lnTo>
                  <a:lnTo>
                    <a:pt x="115" y="234"/>
                  </a:lnTo>
                  <a:lnTo>
                    <a:pt x="120" y="234"/>
                  </a:lnTo>
                  <a:lnTo>
                    <a:pt x="120" y="253"/>
                  </a:lnTo>
                  <a:lnTo>
                    <a:pt x="120" y="234"/>
                  </a:lnTo>
                  <a:lnTo>
                    <a:pt x="125" y="234"/>
                  </a:lnTo>
                  <a:lnTo>
                    <a:pt x="125" y="224"/>
                  </a:lnTo>
                  <a:lnTo>
                    <a:pt x="129" y="224"/>
                  </a:lnTo>
                  <a:lnTo>
                    <a:pt x="129" y="286"/>
                  </a:lnTo>
                  <a:lnTo>
                    <a:pt x="134" y="286"/>
                  </a:lnTo>
                  <a:lnTo>
                    <a:pt x="134" y="258"/>
                  </a:lnTo>
                  <a:lnTo>
                    <a:pt x="139" y="258"/>
                  </a:lnTo>
                  <a:lnTo>
                    <a:pt x="139" y="286"/>
                  </a:lnTo>
                  <a:lnTo>
                    <a:pt x="139" y="234"/>
                  </a:lnTo>
                  <a:lnTo>
                    <a:pt x="144" y="234"/>
                  </a:lnTo>
                  <a:lnTo>
                    <a:pt x="144" y="243"/>
                  </a:lnTo>
                  <a:lnTo>
                    <a:pt x="144" y="167"/>
                  </a:lnTo>
                  <a:lnTo>
                    <a:pt x="149" y="153"/>
                  </a:lnTo>
                  <a:lnTo>
                    <a:pt x="149" y="158"/>
                  </a:lnTo>
                  <a:lnTo>
                    <a:pt x="149" y="177"/>
                  </a:lnTo>
                  <a:lnTo>
                    <a:pt x="153" y="177"/>
                  </a:lnTo>
                  <a:lnTo>
                    <a:pt x="153" y="124"/>
                  </a:lnTo>
                  <a:lnTo>
                    <a:pt x="158" y="119"/>
                  </a:lnTo>
                  <a:lnTo>
                    <a:pt x="158" y="134"/>
                  </a:lnTo>
                  <a:lnTo>
                    <a:pt x="158" y="100"/>
                  </a:lnTo>
                  <a:lnTo>
                    <a:pt x="163" y="100"/>
                  </a:lnTo>
                  <a:lnTo>
                    <a:pt x="163" y="110"/>
                  </a:lnTo>
                  <a:lnTo>
                    <a:pt x="163" y="86"/>
                  </a:lnTo>
                  <a:lnTo>
                    <a:pt x="168" y="86"/>
                  </a:lnTo>
                  <a:lnTo>
                    <a:pt x="168" y="24"/>
                  </a:lnTo>
                  <a:lnTo>
                    <a:pt x="173" y="24"/>
                  </a:lnTo>
                  <a:lnTo>
                    <a:pt x="173" y="43"/>
                  </a:lnTo>
                  <a:lnTo>
                    <a:pt x="173" y="19"/>
                  </a:lnTo>
                  <a:lnTo>
                    <a:pt x="177" y="24"/>
                  </a:lnTo>
                  <a:lnTo>
                    <a:pt x="177" y="0"/>
                  </a:lnTo>
                  <a:lnTo>
                    <a:pt x="177" y="53"/>
                  </a:lnTo>
                  <a:lnTo>
                    <a:pt x="182" y="57"/>
                  </a:lnTo>
                  <a:lnTo>
                    <a:pt x="182" y="43"/>
                  </a:lnTo>
                  <a:lnTo>
                    <a:pt x="182" y="53"/>
                  </a:lnTo>
                  <a:lnTo>
                    <a:pt x="187" y="53"/>
                  </a:lnTo>
                  <a:lnTo>
                    <a:pt x="187" y="19"/>
                  </a:lnTo>
                  <a:lnTo>
                    <a:pt x="187" y="57"/>
                  </a:lnTo>
                  <a:lnTo>
                    <a:pt x="192" y="53"/>
                  </a:lnTo>
                  <a:lnTo>
                    <a:pt x="192" y="77"/>
                  </a:lnTo>
                  <a:lnTo>
                    <a:pt x="192" y="34"/>
                  </a:lnTo>
                  <a:lnTo>
                    <a:pt x="192" y="53"/>
                  </a:lnTo>
                  <a:lnTo>
                    <a:pt x="197" y="57"/>
                  </a:lnTo>
                  <a:lnTo>
                    <a:pt x="197" y="67"/>
                  </a:lnTo>
                  <a:lnTo>
                    <a:pt x="197" y="24"/>
                  </a:lnTo>
                  <a:lnTo>
                    <a:pt x="201" y="19"/>
                  </a:lnTo>
                  <a:lnTo>
                    <a:pt x="201" y="53"/>
                  </a:lnTo>
                  <a:lnTo>
                    <a:pt x="201" y="34"/>
                  </a:lnTo>
                  <a:lnTo>
                    <a:pt x="206" y="34"/>
                  </a:lnTo>
                  <a:lnTo>
                    <a:pt x="206" y="77"/>
                  </a:lnTo>
                  <a:lnTo>
                    <a:pt x="206" y="67"/>
                  </a:lnTo>
                  <a:lnTo>
                    <a:pt x="211" y="67"/>
                  </a:lnTo>
                  <a:lnTo>
                    <a:pt x="211" y="134"/>
                  </a:lnTo>
                  <a:lnTo>
                    <a:pt x="216" y="134"/>
                  </a:lnTo>
                  <a:lnTo>
                    <a:pt x="216" y="158"/>
                  </a:lnTo>
                  <a:lnTo>
                    <a:pt x="216" y="143"/>
                  </a:lnTo>
                  <a:lnTo>
                    <a:pt x="221" y="158"/>
                  </a:lnTo>
                  <a:lnTo>
                    <a:pt x="221" y="167"/>
                  </a:lnTo>
                  <a:lnTo>
                    <a:pt x="221" y="158"/>
                  </a:lnTo>
                  <a:lnTo>
                    <a:pt x="225" y="153"/>
                  </a:lnTo>
                  <a:lnTo>
                    <a:pt x="225" y="119"/>
                  </a:lnTo>
                  <a:lnTo>
                    <a:pt x="225" y="143"/>
                  </a:lnTo>
                  <a:lnTo>
                    <a:pt x="230" y="158"/>
                  </a:lnTo>
                  <a:lnTo>
                    <a:pt x="230" y="177"/>
                  </a:lnTo>
                  <a:lnTo>
                    <a:pt x="235" y="177"/>
                  </a:lnTo>
                  <a:lnTo>
                    <a:pt x="235" y="191"/>
                  </a:lnTo>
                  <a:lnTo>
                    <a:pt x="235" y="158"/>
                  </a:lnTo>
                  <a:lnTo>
                    <a:pt x="235" y="186"/>
                  </a:lnTo>
                  <a:lnTo>
                    <a:pt x="240" y="191"/>
                  </a:lnTo>
                </a:path>
              </a:pathLst>
            </a:custGeom>
            <a:noFill/>
            <a:ln w="15875">
              <a:solidFill>
                <a:srgbClr val="0000FF"/>
              </a:solidFill>
              <a:prstDash val="solid"/>
              <a:round/>
              <a:headEnd/>
              <a:tailEnd/>
            </a:ln>
          </p:spPr>
          <p:txBody>
            <a:bodyPr/>
            <a:lstStyle/>
            <a:p>
              <a:endParaRPr lang="en-US"/>
            </a:p>
          </p:txBody>
        </p:sp>
        <p:sp>
          <p:nvSpPr>
            <p:cNvPr id="306219" name="Freeform 1067"/>
            <p:cNvSpPr>
              <a:spLocks/>
            </p:cNvSpPr>
            <p:nvPr/>
          </p:nvSpPr>
          <p:spPr bwMode="auto">
            <a:xfrm>
              <a:off x="4770438" y="3544888"/>
              <a:ext cx="342900" cy="333375"/>
            </a:xfrm>
            <a:custGeom>
              <a:avLst/>
              <a:gdLst/>
              <a:ahLst/>
              <a:cxnLst>
                <a:cxn ang="0">
                  <a:pos x="0" y="143"/>
                </a:cxn>
                <a:cxn ang="0">
                  <a:pos x="5" y="101"/>
                </a:cxn>
                <a:cxn ang="0">
                  <a:pos x="9" y="110"/>
                </a:cxn>
                <a:cxn ang="0">
                  <a:pos x="14" y="77"/>
                </a:cxn>
                <a:cxn ang="0">
                  <a:pos x="19" y="96"/>
                </a:cxn>
                <a:cxn ang="0">
                  <a:pos x="24" y="96"/>
                </a:cxn>
                <a:cxn ang="0">
                  <a:pos x="29" y="67"/>
                </a:cxn>
                <a:cxn ang="0">
                  <a:pos x="33" y="62"/>
                </a:cxn>
                <a:cxn ang="0">
                  <a:pos x="43" y="101"/>
                </a:cxn>
                <a:cxn ang="0">
                  <a:pos x="48" y="96"/>
                </a:cxn>
                <a:cxn ang="0">
                  <a:pos x="53" y="129"/>
                </a:cxn>
                <a:cxn ang="0">
                  <a:pos x="57" y="134"/>
                </a:cxn>
                <a:cxn ang="0">
                  <a:pos x="62" y="153"/>
                </a:cxn>
                <a:cxn ang="0">
                  <a:pos x="67" y="162"/>
                </a:cxn>
                <a:cxn ang="0">
                  <a:pos x="72" y="153"/>
                </a:cxn>
                <a:cxn ang="0">
                  <a:pos x="77" y="153"/>
                </a:cxn>
                <a:cxn ang="0">
                  <a:pos x="81" y="201"/>
                </a:cxn>
                <a:cxn ang="0">
                  <a:pos x="86" y="196"/>
                </a:cxn>
                <a:cxn ang="0">
                  <a:pos x="91" y="201"/>
                </a:cxn>
                <a:cxn ang="0">
                  <a:pos x="96" y="167"/>
                </a:cxn>
                <a:cxn ang="0">
                  <a:pos x="105" y="186"/>
                </a:cxn>
                <a:cxn ang="0">
                  <a:pos x="105" y="186"/>
                </a:cxn>
                <a:cxn ang="0">
                  <a:pos x="110" y="177"/>
                </a:cxn>
                <a:cxn ang="0">
                  <a:pos x="115" y="167"/>
                </a:cxn>
                <a:cxn ang="0">
                  <a:pos x="120" y="153"/>
                </a:cxn>
                <a:cxn ang="0">
                  <a:pos x="125" y="143"/>
                </a:cxn>
                <a:cxn ang="0">
                  <a:pos x="129" y="134"/>
                </a:cxn>
                <a:cxn ang="0">
                  <a:pos x="134" y="162"/>
                </a:cxn>
                <a:cxn ang="0">
                  <a:pos x="144" y="110"/>
                </a:cxn>
                <a:cxn ang="0">
                  <a:pos x="149" y="120"/>
                </a:cxn>
                <a:cxn ang="0">
                  <a:pos x="153" y="129"/>
                </a:cxn>
                <a:cxn ang="0">
                  <a:pos x="158" y="129"/>
                </a:cxn>
                <a:cxn ang="0">
                  <a:pos x="163" y="134"/>
                </a:cxn>
                <a:cxn ang="0">
                  <a:pos x="168" y="143"/>
                </a:cxn>
                <a:cxn ang="0">
                  <a:pos x="177" y="201"/>
                </a:cxn>
                <a:cxn ang="0">
                  <a:pos x="182" y="134"/>
                </a:cxn>
                <a:cxn ang="0">
                  <a:pos x="187" y="29"/>
                </a:cxn>
                <a:cxn ang="0">
                  <a:pos x="192" y="29"/>
                </a:cxn>
                <a:cxn ang="0">
                  <a:pos x="197" y="10"/>
                </a:cxn>
                <a:cxn ang="0">
                  <a:pos x="201" y="0"/>
                </a:cxn>
                <a:cxn ang="0">
                  <a:pos x="206" y="10"/>
                </a:cxn>
                <a:cxn ang="0">
                  <a:pos x="211" y="10"/>
                </a:cxn>
              </a:cxnLst>
              <a:rect l="0" t="0" r="r" b="b"/>
              <a:pathLst>
                <a:path w="216" h="210">
                  <a:moveTo>
                    <a:pt x="0" y="134"/>
                  </a:moveTo>
                  <a:lnTo>
                    <a:pt x="0" y="153"/>
                  </a:lnTo>
                  <a:lnTo>
                    <a:pt x="0" y="143"/>
                  </a:lnTo>
                  <a:lnTo>
                    <a:pt x="5" y="143"/>
                  </a:lnTo>
                  <a:lnTo>
                    <a:pt x="5" y="153"/>
                  </a:lnTo>
                  <a:lnTo>
                    <a:pt x="5" y="101"/>
                  </a:lnTo>
                  <a:lnTo>
                    <a:pt x="9" y="96"/>
                  </a:lnTo>
                  <a:lnTo>
                    <a:pt x="9" y="86"/>
                  </a:lnTo>
                  <a:lnTo>
                    <a:pt x="9" y="110"/>
                  </a:lnTo>
                  <a:lnTo>
                    <a:pt x="14" y="96"/>
                  </a:lnTo>
                  <a:lnTo>
                    <a:pt x="14" y="67"/>
                  </a:lnTo>
                  <a:lnTo>
                    <a:pt x="14" y="77"/>
                  </a:lnTo>
                  <a:lnTo>
                    <a:pt x="19" y="77"/>
                  </a:lnTo>
                  <a:lnTo>
                    <a:pt x="19" y="110"/>
                  </a:lnTo>
                  <a:lnTo>
                    <a:pt x="19" y="96"/>
                  </a:lnTo>
                  <a:lnTo>
                    <a:pt x="24" y="96"/>
                  </a:lnTo>
                  <a:lnTo>
                    <a:pt x="24" y="86"/>
                  </a:lnTo>
                  <a:lnTo>
                    <a:pt x="24" y="96"/>
                  </a:lnTo>
                  <a:lnTo>
                    <a:pt x="29" y="96"/>
                  </a:lnTo>
                  <a:lnTo>
                    <a:pt x="29" y="101"/>
                  </a:lnTo>
                  <a:lnTo>
                    <a:pt x="29" y="67"/>
                  </a:lnTo>
                  <a:lnTo>
                    <a:pt x="33" y="62"/>
                  </a:lnTo>
                  <a:lnTo>
                    <a:pt x="33" y="67"/>
                  </a:lnTo>
                  <a:lnTo>
                    <a:pt x="33" y="62"/>
                  </a:lnTo>
                  <a:lnTo>
                    <a:pt x="38" y="67"/>
                  </a:lnTo>
                  <a:lnTo>
                    <a:pt x="38" y="86"/>
                  </a:lnTo>
                  <a:lnTo>
                    <a:pt x="43" y="101"/>
                  </a:lnTo>
                  <a:lnTo>
                    <a:pt x="43" y="120"/>
                  </a:lnTo>
                  <a:lnTo>
                    <a:pt x="43" y="101"/>
                  </a:lnTo>
                  <a:lnTo>
                    <a:pt x="48" y="96"/>
                  </a:lnTo>
                  <a:lnTo>
                    <a:pt x="48" y="77"/>
                  </a:lnTo>
                  <a:lnTo>
                    <a:pt x="48" y="129"/>
                  </a:lnTo>
                  <a:lnTo>
                    <a:pt x="53" y="129"/>
                  </a:lnTo>
                  <a:lnTo>
                    <a:pt x="53" y="110"/>
                  </a:lnTo>
                  <a:lnTo>
                    <a:pt x="53" y="129"/>
                  </a:lnTo>
                  <a:lnTo>
                    <a:pt x="57" y="134"/>
                  </a:lnTo>
                  <a:lnTo>
                    <a:pt x="57" y="162"/>
                  </a:lnTo>
                  <a:lnTo>
                    <a:pt x="57" y="153"/>
                  </a:lnTo>
                  <a:lnTo>
                    <a:pt x="62" y="153"/>
                  </a:lnTo>
                  <a:lnTo>
                    <a:pt x="62" y="134"/>
                  </a:lnTo>
                  <a:lnTo>
                    <a:pt x="62" y="162"/>
                  </a:lnTo>
                  <a:lnTo>
                    <a:pt x="67" y="162"/>
                  </a:lnTo>
                  <a:lnTo>
                    <a:pt x="67" y="167"/>
                  </a:lnTo>
                  <a:lnTo>
                    <a:pt x="67" y="153"/>
                  </a:lnTo>
                  <a:lnTo>
                    <a:pt x="72" y="153"/>
                  </a:lnTo>
                  <a:lnTo>
                    <a:pt x="72" y="162"/>
                  </a:lnTo>
                  <a:lnTo>
                    <a:pt x="77" y="167"/>
                  </a:lnTo>
                  <a:lnTo>
                    <a:pt x="77" y="153"/>
                  </a:lnTo>
                  <a:lnTo>
                    <a:pt x="77" y="177"/>
                  </a:lnTo>
                  <a:lnTo>
                    <a:pt x="81" y="162"/>
                  </a:lnTo>
                  <a:lnTo>
                    <a:pt x="81" y="201"/>
                  </a:lnTo>
                  <a:lnTo>
                    <a:pt x="81" y="167"/>
                  </a:lnTo>
                  <a:lnTo>
                    <a:pt x="81" y="196"/>
                  </a:lnTo>
                  <a:lnTo>
                    <a:pt x="86" y="196"/>
                  </a:lnTo>
                  <a:lnTo>
                    <a:pt x="86" y="177"/>
                  </a:lnTo>
                  <a:lnTo>
                    <a:pt x="91" y="177"/>
                  </a:lnTo>
                  <a:lnTo>
                    <a:pt x="91" y="201"/>
                  </a:lnTo>
                  <a:lnTo>
                    <a:pt x="91" y="196"/>
                  </a:lnTo>
                  <a:lnTo>
                    <a:pt x="96" y="201"/>
                  </a:lnTo>
                  <a:lnTo>
                    <a:pt x="96" y="167"/>
                  </a:lnTo>
                  <a:lnTo>
                    <a:pt x="101" y="162"/>
                  </a:lnTo>
                  <a:lnTo>
                    <a:pt x="101" y="186"/>
                  </a:lnTo>
                  <a:lnTo>
                    <a:pt x="105" y="186"/>
                  </a:lnTo>
                  <a:lnTo>
                    <a:pt x="105" y="196"/>
                  </a:lnTo>
                  <a:lnTo>
                    <a:pt x="105" y="177"/>
                  </a:lnTo>
                  <a:lnTo>
                    <a:pt x="105" y="186"/>
                  </a:lnTo>
                  <a:lnTo>
                    <a:pt x="110" y="186"/>
                  </a:lnTo>
                  <a:lnTo>
                    <a:pt x="110" y="167"/>
                  </a:lnTo>
                  <a:lnTo>
                    <a:pt x="110" y="177"/>
                  </a:lnTo>
                  <a:lnTo>
                    <a:pt x="115" y="177"/>
                  </a:lnTo>
                  <a:lnTo>
                    <a:pt x="115" y="186"/>
                  </a:lnTo>
                  <a:lnTo>
                    <a:pt x="115" y="167"/>
                  </a:lnTo>
                  <a:lnTo>
                    <a:pt x="115" y="177"/>
                  </a:lnTo>
                  <a:lnTo>
                    <a:pt x="120" y="162"/>
                  </a:lnTo>
                  <a:lnTo>
                    <a:pt x="120" y="153"/>
                  </a:lnTo>
                  <a:lnTo>
                    <a:pt x="125" y="167"/>
                  </a:lnTo>
                  <a:lnTo>
                    <a:pt x="125" y="162"/>
                  </a:lnTo>
                  <a:lnTo>
                    <a:pt x="125" y="143"/>
                  </a:lnTo>
                  <a:lnTo>
                    <a:pt x="129" y="143"/>
                  </a:lnTo>
                  <a:lnTo>
                    <a:pt x="129" y="153"/>
                  </a:lnTo>
                  <a:lnTo>
                    <a:pt x="129" y="134"/>
                  </a:lnTo>
                  <a:lnTo>
                    <a:pt x="134" y="134"/>
                  </a:lnTo>
                  <a:lnTo>
                    <a:pt x="134" y="167"/>
                  </a:lnTo>
                  <a:lnTo>
                    <a:pt x="134" y="162"/>
                  </a:lnTo>
                  <a:lnTo>
                    <a:pt x="139" y="162"/>
                  </a:lnTo>
                  <a:lnTo>
                    <a:pt x="139" y="110"/>
                  </a:lnTo>
                  <a:lnTo>
                    <a:pt x="144" y="110"/>
                  </a:lnTo>
                  <a:lnTo>
                    <a:pt x="144" y="101"/>
                  </a:lnTo>
                  <a:lnTo>
                    <a:pt x="144" y="120"/>
                  </a:lnTo>
                  <a:lnTo>
                    <a:pt x="149" y="120"/>
                  </a:lnTo>
                  <a:lnTo>
                    <a:pt x="149" y="110"/>
                  </a:lnTo>
                  <a:lnTo>
                    <a:pt x="149" y="129"/>
                  </a:lnTo>
                  <a:lnTo>
                    <a:pt x="153" y="129"/>
                  </a:lnTo>
                  <a:lnTo>
                    <a:pt x="153" y="96"/>
                  </a:lnTo>
                  <a:lnTo>
                    <a:pt x="158" y="101"/>
                  </a:lnTo>
                  <a:lnTo>
                    <a:pt x="158" y="129"/>
                  </a:lnTo>
                  <a:lnTo>
                    <a:pt x="163" y="129"/>
                  </a:lnTo>
                  <a:lnTo>
                    <a:pt x="163" y="110"/>
                  </a:lnTo>
                  <a:lnTo>
                    <a:pt x="163" y="134"/>
                  </a:lnTo>
                  <a:lnTo>
                    <a:pt x="168" y="134"/>
                  </a:lnTo>
                  <a:lnTo>
                    <a:pt x="168" y="153"/>
                  </a:lnTo>
                  <a:lnTo>
                    <a:pt x="168" y="143"/>
                  </a:lnTo>
                  <a:lnTo>
                    <a:pt x="173" y="143"/>
                  </a:lnTo>
                  <a:lnTo>
                    <a:pt x="173" y="186"/>
                  </a:lnTo>
                  <a:lnTo>
                    <a:pt x="177" y="201"/>
                  </a:lnTo>
                  <a:lnTo>
                    <a:pt x="177" y="210"/>
                  </a:lnTo>
                  <a:lnTo>
                    <a:pt x="182" y="196"/>
                  </a:lnTo>
                  <a:lnTo>
                    <a:pt x="182" y="134"/>
                  </a:lnTo>
                  <a:lnTo>
                    <a:pt x="187" y="129"/>
                  </a:lnTo>
                  <a:lnTo>
                    <a:pt x="187" y="20"/>
                  </a:lnTo>
                  <a:lnTo>
                    <a:pt x="187" y="29"/>
                  </a:lnTo>
                  <a:lnTo>
                    <a:pt x="192" y="34"/>
                  </a:lnTo>
                  <a:lnTo>
                    <a:pt x="192" y="62"/>
                  </a:lnTo>
                  <a:lnTo>
                    <a:pt x="192" y="29"/>
                  </a:lnTo>
                  <a:lnTo>
                    <a:pt x="192" y="34"/>
                  </a:lnTo>
                  <a:lnTo>
                    <a:pt x="197" y="29"/>
                  </a:lnTo>
                  <a:lnTo>
                    <a:pt x="197" y="10"/>
                  </a:lnTo>
                  <a:lnTo>
                    <a:pt x="197" y="29"/>
                  </a:lnTo>
                  <a:lnTo>
                    <a:pt x="201" y="29"/>
                  </a:lnTo>
                  <a:lnTo>
                    <a:pt x="201" y="0"/>
                  </a:lnTo>
                  <a:lnTo>
                    <a:pt x="201" y="20"/>
                  </a:lnTo>
                  <a:lnTo>
                    <a:pt x="206" y="20"/>
                  </a:lnTo>
                  <a:lnTo>
                    <a:pt x="206" y="10"/>
                  </a:lnTo>
                  <a:lnTo>
                    <a:pt x="206" y="20"/>
                  </a:lnTo>
                  <a:lnTo>
                    <a:pt x="211" y="20"/>
                  </a:lnTo>
                  <a:lnTo>
                    <a:pt x="211" y="10"/>
                  </a:lnTo>
                  <a:lnTo>
                    <a:pt x="211" y="20"/>
                  </a:lnTo>
                  <a:lnTo>
                    <a:pt x="216" y="20"/>
                  </a:lnTo>
                </a:path>
              </a:pathLst>
            </a:custGeom>
            <a:noFill/>
            <a:ln w="15875">
              <a:solidFill>
                <a:srgbClr val="0000FF"/>
              </a:solidFill>
              <a:prstDash val="solid"/>
              <a:round/>
              <a:headEnd/>
              <a:tailEnd/>
            </a:ln>
          </p:spPr>
          <p:txBody>
            <a:bodyPr/>
            <a:lstStyle/>
            <a:p>
              <a:endParaRPr lang="en-US"/>
            </a:p>
          </p:txBody>
        </p:sp>
        <p:sp>
          <p:nvSpPr>
            <p:cNvPr id="306220" name="Freeform 1068"/>
            <p:cNvSpPr>
              <a:spLocks/>
            </p:cNvSpPr>
            <p:nvPr/>
          </p:nvSpPr>
          <p:spPr bwMode="auto">
            <a:xfrm>
              <a:off x="5113338" y="3243263"/>
              <a:ext cx="342900" cy="793750"/>
            </a:xfrm>
            <a:custGeom>
              <a:avLst/>
              <a:gdLst/>
              <a:ahLst/>
              <a:cxnLst>
                <a:cxn ang="0">
                  <a:pos x="0" y="243"/>
                </a:cxn>
                <a:cxn ang="0">
                  <a:pos x="5" y="310"/>
                </a:cxn>
                <a:cxn ang="0">
                  <a:pos x="14" y="376"/>
                </a:cxn>
                <a:cxn ang="0">
                  <a:pos x="14" y="386"/>
                </a:cxn>
                <a:cxn ang="0">
                  <a:pos x="24" y="424"/>
                </a:cxn>
                <a:cxn ang="0">
                  <a:pos x="29" y="443"/>
                </a:cxn>
                <a:cxn ang="0">
                  <a:pos x="33" y="443"/>
                </a:cxn>
                <a:cxn ang="0">
                  <a:pos x="43" y="476"/>
                </a:cxn>
                <a:cxn ang="0">
                  <a:pos x="48" y="500"/>
                </a:cxn>
                <a:cxn ang="0">
                  <a:pos x="53" y="491"/>
                </a:cxn>
                <a:cxn ang="0">
                  <a:pos x="57" y="443"/>
                </a:cxn>
                <a:cxn ang="0">
                  <a:pos x="67" y="386"/>
                </a:cxn>
                <a:cxn ang="0">
                  <a:pos x="72" y="357"/>
                </a:cxn>
                <a:cxn ang="0">
                  <a:pos x="81" y="319"/>
                </a:cxn>
                <a:cxn ang="0">
                  <a:pos x="86" y="252"/>
                </a:cxn>
                <a:cxn ang="0">
                  <a:pos x="91" y="186"/>
                </a:cxn>
                <a:cxn ang="0">
                  <a:pos x="96" y="124"/>
                </a:cxn>
                <a:cxn ang="0">
                  <a:pos x="101" y="114"/>
                </a:cxn>
                <a:cxn ang="0">
                  <a:pos x="101" y="100"/>
                </a:cxn>
                <a:cxn ang="0">
                  <a:pos x="105" y="76"/>
                </a:cxn>
                <a:cxn ang="0">
                  <a:pos x="110" y="67"/>
                </a:cxn>
                <a:cxn ang="0">
                  <a:pos x="115" y="133"/>
                </a:cxn>
                <a:cxn ang="0">
                  <a:pos x="120" y="90"/>
                </a:cxn>
                <a:cxn ang="0">
                  <a:pos x="125" y="109"/>
                </a:cxn>
                <a:cxn ang="0">
                  <a:pos x="129" y="124"/>
                </a:cxn>
                <a:cxn ang="0">
                  <a:pos x="134" y="167"/>
                </a:cxn>
                <a:cxn ang="0">
                  <a:pos x="139" y="200"/>
                </a:cxn>
                <a:cxn ang="0">
                  <a:pos x="144" y="190"/>
                </a:cxn>
                <a:cxn ang="0">
                  <a:pos x="149" y="176"/>
                </a:cxn>
                <a:cxn ang="0">
                  <a:pos x="153" y="114"/>
                </a:cxn>
                <a:cxn ang="0">
                  <a:pos x="158" y="114"/>
                </a:cxn>
                <a:cxn ang="0">
                  <a:pos x="163" y="100"/>
                </a:cxn>
                <a:cxn ang="0">
                  <a:pos x="168" y="57"/>
                </a:cxn>
                <a:cxn ang="0">
                  <a:pos x="173" y="24"/>
                </a:cxn>
                <a:cxn ang="0">
                  <a:pos x="177" y="14"/>
                </a:cxn>
                <a:cxn ang="0">
                  <a:pos x="182" y="57"/>
                </a:cxn>
                <a:cxn ang="0">
                  <a:pos x="187" y="109"/>
                </a:cxn>
                <a:cxn ang="0">
                  <a:pos x="192" y="33"/>
                </a:cxn>
                <a:cxn ang="0">
                  <a:pos x="197" y="76"/>
                </a:cxn>
                <a:cxn ang="0">
                  <a:pos x="201" y="67"/>
                </a:cxn>
                <a:cxn ang="0">
                  <a:pos x="206" y="43"/>
                </a:cxn>
                <a:cxn ang="0">
                  <a:pos x="211" y="43"/>
                </a:cxn>
              </a:cxnLst>
              <a:rect l="0" t="0" r="r" b="b"/>
              <a:pathLst>
                <a:path w="216" h="500">
                  <a:moveTo>
                    <a:pt x="0" y="210"/>
                  </a:moveTo>
                  <a:lnTo>
                    <a:pt x="0" y="200"/>
                  </a:lnTo>
                  <a:lnTo>
                    <a:pt x="0" y="243"/>
                  </a:lnTo>
                  <a:lnTo>
                    <a:pt x="5" y="252"/>
                  </a:lnTo>
                  <a:lnTo>
                    <a:pt x="5" y="243"/>
                  </a:lnTo>
                  <a:lnTo>
                    <a:pt x="5" y="310"/>
                  </a:lnTo>
                  <a:lnTo>
                    <a:pt x="9" y="310"/>
                  </a:lnTo>
                  <a:lnTo>
                    <a:pt x="9" y="376"/>
                  </a:lnTo>
                  <a:lnTo>
                    <a:pt x="14" y="376"/>
                  </a:lnTo>
                  <a:lnTo>
                    <a:pt x="14" y="391"/>
                  </a:lnTo>
                  <a:lnTo>
                    <a:pt x="14" y="367"/>
                  </a:lnTo>
                  <a:lnTo>
                    <a:pt x="14" y="386"/>
                  </a:lnTo>
                  <a:lnTo>
                    <a:pt x="19" y="391"/>
                  </a:lnTo>
                  <a:lnTo>
                    <a:pt x="19" y="424"/>
                  </a:lnTo>
                  <a:lnTo>
                    <a:pt x="24" y="424"/>
                  </a:lnTo>
                  <a:lnTo>
                    <a:pt x="24" y="434"/>
                  </a:lnTo>
                  <a:lnTo>
                    <a:pt x="29" y="434"/>
                  </a:lnTo>
                  <a:lnTo>
                    <a:pt x="29" y="443"/>
                  </a:lnTo>
                  <a:lnTo>
                    <a:pt x="33" y="443"/>
                  </a:lnTo>
                  <a:lnTo>
                    <a:pt x="33" y="453"/>
                  </a:lnTo>
                  <a:lnTo>
                    <a:pt x="33" y="443"/>
                  </a:lnTo>
                  <a:lnTo>
                    <a:pt x="38" y="457"/>
                  </a:lnTo>
                  <a:lnTo>
                    <a:pt x="38" y="476"/>
                  </a:lnTo>
                  <a:lnTo>
                    <a:pt x="43" y="476"/>
                  </a:lnTo>
                  <a:lnTo>
                    <a:pt x="43" y="491"/>
                  </a:lnTo>
                  <a:lnTo>
                    <a:pt x="48" y="491"/>
                  </a:lnTo>
                  <a:lnTo>
                    <a:pt x="48" y="500"/>
                  </a:lnTo>
                  <a:lnTo>
                    <a:pt x="48" y="491"/>
                  </a:lnTo>
                  <a:lnTo>
                    <a:pt x="53" y="486"/>
                  </a:lnTo>
                  <a:lnTo>
                    <a:pt x="53" y="491"/>
                  </a:lnTo>
                  <a:lnTo>
                    <a:pt x="53" y="486"/>
                  </a:lnTo>
                  <a:lnTo>
                    <a:pt x="57" y="486"/>
                  </a:lnTo>
                  <a:lnTo>
                    <a:pt x="57" y="443"/>
                  </a:lnTo>
                  <a:lnTo>
                    <a:pt x="62" y="443"/>
                  </a:lnTo>
                  <a:lnTo>
                    <a:pt x="62" y="400"/>
                  </a:lnTo>
                  <a:lnTo>
                    <a:pt x="67" y="386"/>
                  </a:lnTo>
                  <a:lnTo>
                    <a:pt x="67" y="376"/>
                  </a:lnTo>
                  <a:lnTo>
                    <a:pt x="72" y="376"/>
                  </a:lnTo>
                  <a:lnTo>
                    <a:pt x="72" y="357"/>
                  </a:lnTo>
                  <a:lnTo>
                    <a:pt x="77" y="352"/>
                  </a:lnTo>
                  <a:lnTo>
                    <a:pt x="77" y="319"/>
                  </a:lnTo>
                  <a:lnTo>
                    <a:pt x="81" y="319"/>
                  </a:lnTo>
                  <a:lnTo>
                    <a:pt x="81" y="257"/>
                  </a:lnTo>
                  <a:lnTo>
                    <a:pt x="81" y="267"/>
                  </a:lnTo>
                  <a:lnTo>
                    <a:pt x="86" y="252"/>
                  </a:lnTo>
                  <a:lnTo>
                    <a:pt x="86" y="176"/>
                  </a:lnTo>
                  <a:lnTo>
                    <a:pt x="91" y="176"/>
                  </a:lnTo>
                  <a:lnTo>
                    <a:pt x="91" y="186"/>
                  </a:lnTo>
                  <a:lnTo>
                    <a:pt x="91" y="114"/>
                  </a:lnTo>
                  <a:lnTo>
                    <a:pt x="91" y="124"/>
                  </a:lnTo>
                  <a:lnTo>
                    <a:pt x="96" y="124"/>
                  </a:lnTo>
                  <a:lnTo>
                    <a:pt x="96" y="143"/>
                  </a:lnTo>
                  <a:lnTo>
                    <a:pt x="96" y="109"/>
                  </a:lnTo>
                  <a:lnTo>
                    <a:pt x="101" y="114"/>
                  </a:lnTo>
                  <a:lnTo>
                    <a:pt x="101" y="124"/>
                  </a:lnTo>
                  <a:lnTo>
                    <a:pt x="101" y="90"/>
                  </a:lnTo>
                  <a:lnTo>
                    <a:pt x="101" y="100"/>
                  </a:lnTo>
                  <a:lnTo>
                    <a:pt x="105" y="114"/>
                  </a:lnTo>
                  <a:lnTo>
                    <a:pt x="105" y="109"/>
                  </a:lnTo>
                  <a:lnTo>
                    <a:pt x="105" y="76"/>
                  </a:lnTo>
                  <a:lnTo>
                    <a:pt x="105" y="81"/>
                  </a:lnTo>
                  <a:lnTo>
                    <a:pt x="110" y="76"/>
                  </a:lnTo>
                  <a:lnTo>
                    <a:pt x="110" y="67"/>
                  </a:lnTo>
                  <a:lnTo>
                    <a:pt x="110" y="81"/>
                  </a:lnTo>
                  <a:lnTo>
                    <a:pt x="115" y="76"/>
                  </a:lnTo>
                  <a:lnTo>
                    <a:pt x="115" y="133"/>
                  </a:lnTo>
                  <a:lnTo>
                    <a:pt x="115" y="100"/>
                  </a:lnTo>
                  <a:lnTo>
                    <a:pt x="120" y="100"/>
                  </a:lnTo>
                  <a:lnTo>
                    <a:pt x="120" y="90"/>
                  </a:lnTo>
                  <a:lnTo>
                    <a:pt x="120" y="133"/>
                  </a:lnTo>
                  <a:lnTo>
                    <a:pt x="125" y="133"/>
                  </a:lnTo>
                  <a:lnTo>
                    <a:pt x="125" y="109"/>
                  </a:lnTo>
                  <a:lnTo>
                    <a:pt x="125" y="133"/>
                  </a:lnTo>
                  <a:lnTo>
                    <a:pt x="129" y="133"/>
                  </a:lnTo>
                  <a:lnTo>
                    <a:pt x="129" y="124"/>
                  </a:lnTo>
                  <a:lnTo>
                    <a:pt x="129" y="176"/>
                  </a:lnTo>
                  <a:lnTo>
                    <a:pt x="134" y="176"/>
                  </a:lnTo>
                  <a:lnTo>
                    <a:pt x="134" y="167"/>
                  </a:lnTo>
                  <a:lnTo>
                    <a:pt x="134" y="186"/>
                  </a:lnTo>
                  <a:lnTo>
                    <a:pt x="139" y="190"/>
                  </a:lnTo>
                  <a:lnTo>
                    <a:pt x="139" y="200"/>
                  </a:lnTo>
                  <a:lnTo>
                    <a:pt x="139" y="167"/>
                  </a:lnTo>
                  <a:lnTo>
                    <a:pt x="139" y="186"/>
                  </a:lnTo>
                  <a:lnTo>
                    <a:pt x="144" y="190"/>
                  </a:lnTo>
                  <a:lnTo>
                    <a:pt x="144" y="167"/>
                  </a:lnTo>
                  <a:lnTo>
                    <a:pt x="144" y="176"/>
                  </a:lnTo>
                  <a:lnTo>
                    <a:pt x="149" y="176"/>
                  </a:lnTo>
                  <a:lnTo>
                    <a:pt x="149" y="100"/>
                  </a:lnTo>
                  <a:lnTo>
                    <a:pt x="153" y="100"/>
                  </a:lnTo>
                  <a:lnTo>
                    <a:pt x="153" y="114"/>
                  </a:lnTo>
                  <a:lnTo>
                    <a:pt x="153" y="90"/>
                  </a:lnTo>
                  <a:lnTo>
                    <a:pt x="153" y="109"/>
                  </a:lnTo>
                  <a:lnTo>
                    <a:pt x="158" y="114"/>
                  </a:lnTo>
                  <a:lnTo>
                    <a:pt x="158" y="167"/>
                  </a:lnTo>
                  <a:lnTo>
                    <a:pt x="158" y="100"/>
                  </a:lnTo>
                  <a:lnTo>
                    <a:pt x="163" y="100"/>
                  </a:lnTo>
                  <a:lnTo>
                    <a:pt x="163" y="47"/>
                  </a:lnTo>
                  <a:lnTo>
                    <a:pt x="163" y="57"/>
                  </a:lnTo>
                  <a:lnTo>
                    <a:pt x="168" y="57"/>
                  </a:lnTo>
                  <a:lnTo>
                    <a:pt x="168" y="67"/>
                  </a:lnTo>
                  <a:lnTo>
                    <a:pt x="168" y="24"/>
                  </a:lnTo>
                  <a:lnTo>
                    <a:pt x="173" y="24"/>
                  </a:lnTo>
                  <a:lnTo>
                    <a:pt x="173" y="43"/>
                  </a:lnTo>
                  <a:lnTo>
                    <a:pt x="173" y="0"/>
                  </a:lnTo>
                  <a:lnTo>
                    <a:pt x="177" y="14"/>
                  </a:lnTo>
                  <a:lnTo>
                    <a:pt x="177" y="24"/>
                  </a:lnTo>
                  <a:lnTo>
                    <a:pt x="182" y="24"/>
                  </a:lnTo>
                  <a:lnTo>
                    <a:pt x="182" y="57"/>
                  </a:lnTo>
                  <a:lnTo>
                    <a:pt x="187" y="57"/>
                  </a:lnTo>
                  <a:lnTo>
                    <a:pt x="187" y="114"/>
                  </a:lnTo>
                  <a:lnTo>
                    <a:pt x="187" y="109"/>
                  </a:lnTo>
                  <a:lnTo>
                    <a:pt x="192" y="109"/>
                  </a:lnTo>
                  <a:lnTo>
                    <a:pt x="192" y="114"/>
                  </a:lnTo>
                  <a:lnTo>
                    <a:pt x="192" y="33"/>
                  </a:lnTo>
                  <a:lnTo>
                    <a:pt x="197" y="33"/>
                  </a:lnTo>
                  <a:lnTo>
                    <a:pt x="197" y="24"/>
                  </a:lnTo>
                  <a:lnTo>
                    <a:pt x="197" y="76"/>
                  </a:lnTo>
                  <a:lnTo>
                    <a:pt x="201" y="76"/>
                  </a:lnTo>
                  <a:lnTo>
                    <a:pt x="201" y="47"/>
                  </a:lnTo>
                  <a:lnTo>
                    <a:pt x="201" y="67"/>
                  </a:lnTo>
                  <a:lnTo>
                    <a:pt x="206" y="67"/>
                  </a:lnTo>
                  <a:lnTo>
                    <a:pt x="206" y="76"/>
                  </a:lnTo>
                  <a:lnTo>
                    <a:pt x="206" y="43"/>
                  </a:lnTo>
                  <a:lnTo>
                    <a:pt x="211" y="47"/>
                  </a:lnTo>
                  <a:lnTo>
                    <a:pt x="211" y="76"/>
                  </a:lnTo>
                  <a:lnTo>
                    <a:pt x="211" y="43"/>
                  </a:lnTo>
                  <a:lnTo>
                    <a:pt x="211" y="47"/>
                  </a:lnTo>
                  <a:lnTo>
                    <a:pt x="216" y="43"/>
                  </a:lnTo>
                </a:path>
              </a:pathLst>
            </a:custGeom>
            <a:noFill/>
            <a:ln w="15875">
              <a:solidFill>
                <a:srgbClr val="0000FF"/>
              </a:solidFill>
              <a:prstDash val="solid"/>
              <a:round/>
              <a:headEnd/>
              <a:tailEnd/>
            </a:ln>
          </p:spPr>
          <p:txBody>
            <a:bodyPr/>
            <a:lstStyle/>
            <a:p>
              <a:endParaRPr lang="en-US"/>
            </a:p>
          </p:txBody>
        </p:sp>
        <p:sp>
          <p:nvSpPr>
            <p:cNvPr id="306221" name="Freeform 1069"/>
            <p:cNvSpPr>
              <a:spLocks/>
            </p:cNvSpPr>
            <p:nvPr/>
          </p:nvSpPr>
          <p:spPr bwMode="auto">
            <a:xfrm>
              <a:off x="5456238" y="3243263"/>
              <a:ext cx="334962" cy="620712"/>
            </a:xfrm>
            <a:custGeom>
              <a:avLst/>
              <a:gdLst/>
              <a:ahLst/>
              <a:cxnLst>
                <a:cxn ang="0">
                  <a:pos x="0" y="0"/>
                </a:cxn>
                <a:cxn ang="0">
                  <a:pos x="5" y="43"/>
                </a:cxn>
                <a:cxn ang="0">
                  <a:pos x="14" y="114"/>
                </a:cxn>
                <a:cxn ang="0">
                  <a:pos x="19" y="276"/>
                </a:cxn>
                <a:cxn ang="0">
                  <a:pos x="24" y="291"/>
                </a:cxn>
                <a:cxn ang="0">
                  <a:pos x="33" y="319"/>
                </a:cxn>
                <a:cxn ang="0">
                  <a:pos x="33" y="367"/>
                </a:cxn>
                <a:cxn ang="0">
                  <a:pos x="38" y="386"/>
                </a:cxn>
                <a:cxn ang="0">
                  <a:pos x="48" y="376"/>
                </a:cxn>
                <a:cxn ang="0">
                  <a:pos x="53" y="291"/>
                </a:cxn>
                <a:cxn ang="0">
                  <a:pos x="57" y="276"/>
                </a:cxn>
                <a:cxn ang="0">
                  <a:pos x="62" y="300"/>
                </a:cxn>
                <a:cxn ang="0">
                  <a:pos x="67" y="190"/>
                </a:cxn>
                <a:cxn ang="0">
                  <a:pos x="72" y="219"/>
                </a:cxn>
                <a:cxn ang="0">
                  <a:pos x="77" y="133"/>
                </a:cxn>
                <a:cxn ang="0">
                  <a:pos x="81" y="81"/>
                </a:cxn>
                <a:cxn ang="0">
                  <a:pos x="91" y="114"/>
                </a:cxn>
                <a:cxn ang="0">
                  <a:pos x="96" y="133"/>
                </a:cxn>
                <a:cxn ang="0">
                  <a:pos x="96" y="124"/>
                </a:cxn>
                <a:cxn ang="0">
                  <a:pos x="105" y="210"/>
                </a:cxn>
                <a:cxn ang="0">
                  <a:pos x="110" y="210"/>
                </a:cxn>
                <a:cxn ang="0">
                  <a:pos x="110" y="210"/>
                </a:cxn>
                <a:cxn ang="0">
                  <a:pos x="115" y="252"/>
                </a:cxn>
                <a:cxn ang="0">
                  <a:pos x="120" y="224"/>
                </a:cxn>
                <a:cxn ang="0">
                  <a:pos x="129" y="186"/>
                </a:cxn>
                <a:cxn ang="0">
                  <a:pos x="134" y="252"/>
                </a:cxn>
                <a:cxn ang="0">
                  <a:pos x="134" y="252"/>
                </a:cxn>
                <a:cxn ang="0">
                  <a:pos x="144" y="186"/>
                </a:cxn>
                <a:cxn ang="0">
                  <a:pos x="149" y="219"/>
                </a:cxn>
                <a:cxn ang="0">
                  <a:pos x="153" y="219"/>
                </a:cxn>
                <a:cxn ang="0">
                  <a:pos x="158" y="233"/>
                </a:cxn>
                <a:cxn ang="0">
                  <a:pos x="163" y="210"/>
                </a:cxn>
                <a:cxn ang="0">
                  <a:pos x="168" y="176"/>
                </a:cxn>
                <a:cxn ang="0">
                  <a:pos x="173" y="114"/>
                </a:cxn>
                <a:cxn ang="0">
                  <a:pos x="173" y="133"/>
                </a:cxn>
                <a:cxn ang="0">
                  <a:pos x="177" y="167"/>
                </a:cxn>
                <a:cxn ang="0">
                  <a:pos x="182" y="157"/>
                </a:cxn>
                <a:cxn ang="0">
                  <a:pos x="187" y="81"/>
                </a:cxn>
                <a:cxn ang="0">
                  <a:pos x="192" y="90"/>
                </a:cxn>
                <a:cxn ang="0">
                  <a:pos x="201" y="157"/>
                </a:cxn>
                <a:cxn ang="0">
                  <a:pos x="206" y="176"/>
                </a:cxn>
                <a:cxn ang="0">
                  <a:pos x="206" y="219"/>
                </a:cxn>
              </a:cxnLst>
              <a:rect l="0" t="0" r="r" b="b"/>
              <a:pathLst>
                <a:path w="211" h="391">
                  <a:moveTo>
                    <a:pt x="0" y="43"/>
                  </a:moveTo>
                  <a:lnTo>
                    <a:pt x="0" y="57"/>
                  </a:lnTo>
                  <a:lnTo>
                    <a:pt x="0" y="0"/>
                  </a:lnTo>
                  <a:lnTo>
                    <a:pt x="0" y="14"/>
                  </a:lnTo>
                  <a:lnTo>
                    <a:pt x="5" y="14"/>
                  </a:lnTo>
                  <a:lnTo>
                    <a:pt x="5" y="43"/>
                  </a:lnTo>
                  <a:lnTo>
                    <a:pt x="9" y="47"/>
                  </a:lnTo>
                  <a:lnTo>
                    <a:pt x="9" y="109"/>
                  </a:lnTo>
                  <a:lnTo>
                    <a:pt x="14" y="114"/>
                  </a:lnTo>
                  <a:lnTo>
                    <a:pt x="14" y="224"/>
                  </a:lnTo>
                  <a:lnTo>
                    <a:pt x="19" y="224"/>
                  </a:lnTo>
                  <a:lnTo>
                    <a:pt x="19" y="276"/>
                  </a:lnTo>
                  <a:lnTo>
                    <a:pt x="24" y="276"/>
                  </a:lnTo>
                  <a:lnTo>
                    <a:pt x="24" y="267"/>
                  </a:lnTo>
                  <a:lnTo>
                    <a:pt x="24" y="291"/>
                  </a:lnTo>
                  <a:lnTo>
                    <a:pt x="29" y="291"/>
                  </a:lnTo>
                  <a:lnTo>
                    <a:pt x="29" y="319"/>
                  </a:lnTo>
                  <a:lnTo>
                    <a:pt x="33" y="319"/>
                  </a:lnTo>
                  <a:lnTo>
                    <a:pt x="33" y="376"/>
                  </a:lnTo>
                  <a:lnTo>
                    <a:pt x="33" y="310"/>
                  </a:lnTo>
                  <a:lnTo>
                    <a:pt x="33" y="367"/>
                  </a:lnTo>
                  <a:lnTo>
                    <a:pt x="38" y="367"/>
                  </a:lnTo>
                  <a:lnTo>
                    <a:pt x="38" y="391"/>
                  </a:lnTo>
                  <a:lnTo>
                    <a:pt x="38" y="386"/>
                  </a:lnTo>
                  <a:lnTo>
                    <a:pt x="43" y="386"/>
                  </a:lnTo>
                  <a:lnTo>
                    <a:pt x="43" y="376"/>
                  </a:lnTo>
                  <a:lnTo>
                    <a:pt x="48" y="376"/>
                  </a:lnTo>
                  <a:lnTo>
                    <a:pt x="48" y="333"/>
                  </a:lnTo>
                  <a:lnTo>
                    <a:pt x="53" y="333"/>
                  </a:lnTo>
                  <a:lnTo>
                    <a:pt x="53" y="291"/>
                  </a:lnTo>
                  <a:lnTo>
                    <a:pt x="57" y="286"/>
                  </a:lnTo>
                  <a:lnTo>
                    <a:pt x="57" y="310"/>
                  </a:lnTo>
                  <a:lnTo>
                    <a:pt x="57" y="276"/>
                  </a:lnTo>
                  <a:lnTo>
                    <a:pt x="57" y="286"/>
                  </a:lnTo>
                  <a:lnTo>
                    <a:pt x="62" y="291"/>
                  </a:lnTo>
                  <a:lnTo>
                    <a:pt x="62" y="300"/>
                  </a:lnTo>
                  <a:lnTo>
                    <a:pt x="62" y="224"/>
                  </a:lnTo>
                  <a:lnTo>
                    <a:pt x="67" y="219"/>
                  </a:lnTo>
                  <a:lnTo>
                    <a:pt x="67" y="190"/>
                  </a:lnTo>
                  <a:lnTo>
                    <a:pt x="67" y="210"/>
                  </a:lnTo>
                  <a:lnTo>
                    <a:pt x="72" y="210"/>
                  </a:lnTo>
                  <a:lnTo>
                    <a:pt x="72" y="219"/>
                  </a:lnTo>
                  <a:lnTo>
                    <a:pt x="72" y="186"/>
                  </a:lnTo>
                  <a:lnTo>
                    <a:pt x="77" y="186"/>
                  </a:lnTo>
                  <a:lnTo>
                    <a:pt x="77" y="133"/>
                  </a:lnTo>
                  <a:lnTo>
                    <a:pt x="81" y="133"/>
                  </a:lnTo>
                  <a:lnTo>
                    <a:pt x="81" y="47"/>
                  </a:lnTo>
                  <a:lnTo>
                    <a:pt x="81" y="81"/>
                  </a:lnTo>
                  <a:lnTo>
                    <a:pt x="86" y="81"/>
                  </a:lnTo>
                  <a:lnTo>
                    <a:pt x="86" y="109"/>
                  </a:lnTo>
                  <a:lnTo>
                    <a:pt x="91" y="114"/>
                  </a:lnTo>
                  <a:lnTo>
                    <a:pt x="91" y="157"/>
                  </a:lnTo>
                  <a:lnTo>
                    <a:pt x="91" y="133"/>
                  </a:lnTo>
                  <a:lnTo>
                    <a:pt x="96" y="133"/>
                  </a:lnTo>
                  <a:lnTo>
                    <a:pt x="96" y="152"/>
                  </a:lnTo>
                  <a:lnTo>
                    <a:pt x="96" y="81"/>
                  </a:lnTo>
                  <a:lnTo>
                    <a:pt x="96" y="124"/>
                  </a:lnTo>
                  <a:lnTo>
                    <a:pt x="101" y="124"/>
                  </a:lnTo>
                  <a:lnTo>
                    <a:pt x="101" y="210"/>
                  </a:lnTo>
                  <a:lnTo>
                    <a:pt x="105" y="210"/>
                  </a:lnTo>
                  <a:lnTo>
                    <a:pt x="105" y="200"/>
                  </a:lnTo>
                  <a:lnTo>
                    <a:pt x="105" y="210"/>
                  </a:lnTo>
                  <a:lnTo>
                    <a:pt x="110" y="210"/>
                  </a:lnTo>
                  <a:lnTo>
                    <a:pt x="110" y="219"/>
                  </a:lnTo>
                  <a:lnTo>
                    <a:pt x="110" y="152"/>
                  </a:lnTo>
                  <a:lnTo>
                    <a:pt x="110" y="210"/>
                  </a:lnTo>
                  <a:lnTo>
                    <a:pt x="115" y="210"/>
                  </a:lnTo>
                  <a:lnTo>
                    <a:pt x="115" y="186"/>
                  </a:lnTo>
                  <a:lnTo>
                    <a:pt x="115" y="252"/>
                  </a:lnTo>
                  <a:lnTo>
                    <a:pt x="120" y="257"/>
                  </a:lnTo>
                  <a:lnTo>
                    <a:pt x="120" y="276"/>
                  </a:lnTo>
                  <a:lnTo>
                    <a:pt x="120" y="224"/>
                  </a:lnTo>
                  <a:lnTo>
                    <a:pt x="125" y="219"/>
                  </a:lnTo>
                  <a:lnTo>
                    <a:pt x="125" y="200"/>
                  </a:lnTo>
                  <a:lnTo>
                    <a:pt x="129" y="186"/>
                  </a:lnTo>
                  <a:lnTo>
                    <a:pt x="129" y="190"/>
                  </a:lnTo>
                  <a:lnTo>
                    <a:pt x="129" y="252"/>
                  </a:lnTo>
                  <a:lnTo>
                    <a:pt x="134" y="252"/>
                  </a:lnTo>
                  <a:lnTo>
                    <a:pt x="134" y="267"/>
                  </a:lnTo>
                  <a:lnTo>
                    <a:pt x="134" y="243"/>
                  </a:lnTo>
                  <a:lnTo>
                    <a:pt x="134" y="252"/>
                  </a:lnTo>
                  <a:lnTo>
                    <a:pt x="139" y="252"/>
                  </a:lnTo>
                  <a:lnTo>
                    <a:pt x="139" y="186"/>
                  </a:lnTo>
                  <a:lnTo>
                    <a:pt x="144" y="186"/>
                  </a:lnTo>
                  <a:lnTo>
                    <a:pt x="144" y="157"/>
                  </a:lnTo>
                  <a:lnTo>
                    <a:pt x="144" y="224"/>
                  </a:lnTo>
                  <a:lnTo>
                    <a:pt x="149" y="219"/>
                  </a:lnTo>
                  <a:lnTo>
                    <a:pt x="149" y="176"/>
                  </a:lnTo>
                  <a:lnTo>
                    <a:pt x="149" y="219"/>
                  </a:lnTo>
                  <a:lnTo>
                    <a:pt x="153" y="219"/>
                  </a:lnTo>
                  <a:lnTo>
                    <a:pt x="153" y="210"/>
                  </a:lnTo>
                  <a:lnTo>
                    <a:pt x="153" y="233"/>
                  </a:lnTo>
                  <a:lnTo>
                    <a:pt x="158" y="233"/>
                  </a:lnTo>
                  <a:lnTo>
                    <a:pt x="158" y="252"/>
                  </a:lnTo>
                  <a:lnTo>
                    <a:pt x="158" y="210"/>
                  </a:lnTo>
                  <a:lnTo>
                    <a:pt x="163" y="210"/>
                  </a:lnTo>
                  <a:lnTo>
                    <a:pt x="163" y="167"/>
                  </a:lnTo>
                  <a:lnTo>
                    <a:pt x="163" y="176"/>
                  </a:lnTo>
                  <a:lnTo>
                    <a:pt x="168" y="176"/>
                  </a:lnTo>
                  <a:lnTo>
                    <a:pt x="168" y="186"/>
                  </a:lnTo>
                  <a:lnTo>
                    <a:pt x="168" y="109"/>
                  </a:lnTo>
                  <a:lnTo>
                    <a:pt x="173" y="114"/>
                  </a:lnTo>
                  <a:lnTo>
                    <a:pt x="173" y="143"/>
                  </a:lnTo>
                  <a:lnTo>
                    <a:pt x="173" y="100"/>
                  </a:lnTo>
                  <a:lnTo>
                    <a:pt x="173" y="133"/>
                  </a:lnTo>
                  <a:lnTo>
                    <a:pt x="177" y="133"/>
                  </a:lnTo>
                  <a:lnTo>
                    <a:pt x="177" y="124"/>
                  </a:lnTo>
                  <a:lnTo>
                    <a:pt x="177" y="167"/>
                  </a:lnTo>
                  <a:lnTo>
                    <a:pt x="182" y="152"/>
                  </a:lnTo>
                  <a:lnTo>
                    <a:pt x="182" y="133"/>
                  </a:lnTo>
                  <a:lnTo>
                    <a:pt x="182" y="157"/>
                  </a:lnTo>
                  <a:lnTo>
                    <a:pt x="187" y="157"/>
                  </a:lnTo>
                  <a:lnTo>
                    <a:pt x="187" y="167"/>
                  </a:lnTo>
                  <a:lnTo>
                    <a:pt x="187" y="81"/>
                  </a:lnTo>
                  <a:lnTo>
                    <a:pt x="192" y="81"/>
                  </a:lnTo>
                  <a:lnTo>
                    <a:pt x="192" y="100"/>
                  </a:lnTo>
                  <a:lnTo>
                    <a:pt x="192" y="90"/>
                  </a:lnTo>
                  <a:lnTo>
                    <a:pt x="197" y="90"/>
                  </a:lnTo>
                  <a:lnTo>
                    <a:pt x="197" y="152"/>
                  </a:lnTo>
                  <a:lnTo>
                    <a:pt x="201" y="157"/>
                  </a:lnTo>
                  <a:lnTo>
                    <a:pt x="201" y="190"/>
                  </a:lnTo>
                  <a:lnTo>
                    <a:pt x="201" y="176"/>
                  </a:lnTo>
                  <a:lnTo>
                    <a:pt x="206" y="176"/>
                  </a:lnTo>
                  <a:lnTo>
                    <a:pt x="206" y="224"/>
                  </a:lnTo>
                  <a:lnTo>
                    <a:pt x="206" y="167"/>
                  </a:lnTo>
                  <a:lnTo>
                    <a:pt x="206" y="219"/>
                  </a:lnTo>
                  <a:lnTo>
                    <a:pt x="211" y="224"/>
                  </a:lnTo>
                  <a:lnTo>
                    <a:pt x="211" y="267"/>
                  </a:lnTo>
                </a:path>
              </a:pathLst>
            </a:custGeom>
            <a:noFill/>
            <a:ln w="15875">
              <a:solidFill>
                <a:srgbClr val="0000FF"/>
              </a:solidFill>
              <a:prstDash val="solid"/>
              <a:round/>
              <a:headEnd/>
              <a:tailEnd/>
            </a:ln>
          </p:spPr>
          <p:txBody>
            <a:bodyPr/>
            <a:lstStyle/>
            <a:p>
              <a:endParaRPr lang="en-US"/>
            </a:p>
          </p:txBody>
        </p:sp>
        <p:sp>
          <p:nvSpPr>
            <p:cNvPr id="306222" name="Freeform 1070"/>
            <p:cNvSpPr>
              <a:spLocks/>
            </p:cNvSpPr>
            <p:nvPr/>
          </p:nvSpPr>
          <p:spPr bwMode="auto">
            <a:xfrm>
              <a:off x="5791200" y="3629025"/>
              <a:ext cx="396875" cy="385763"/>
            </a:xfrm>
            <a:custGeom>
              <a:avLst/>
              <a:gdLst/>
              <a:ahLst/>
              <a:cxnLst>
                <a:cxn ang="0">
                  <a:pos x="5" y="0"/>
                </a:cxn>
                <a:cxn ang="0">
                  <a:pos x="10" y="24"/>
                </a:cxn>
                <a:cxn ang="0">
                  <a:pos x="14" y="109"/>
                </a:cxn>
                <a:cxn ang="0">
                  <a:pos x="19" y="100"/>
                </a:cxn>
                <a:cxn ang="0">
                  <a:pos x="24" y="76"/>
                </a:cxn>
                <a:cxn ang="0">
                  <a:pos x="29" y="148"/>
                </a:cxn>
                <a:cxn ang="0">
                  <a:pos x="38" y="157"/>
                </a:cxn>
                <a:cxn ang="0">
                  <a:pos x="43" y="167"/>
                </a:cxn>
                <a:cxn ang="0">
                  <a:pos x="48" y="176"/>
                </a:cxn>
                <a:cxn ang="0">
                  <a:pos x="53" y="167"/>
                </a:cxn>
                <a:cxn ang="0">
                  <a:pos x="58" y="181"/>
                </a:cxn>
                <a:cxn ang="0">
                  <a:pos x="62" y="176"/>
                </a:cxn>
                <a:cxn ang="0">
                  <a:pos x="67" y="114"/>
                </a:cxn>
                <a:cxn ang="0">
                  <a:pos x="77" y="90"/>
                </a:cxn>
                <a:cxn ang="0">
                  <a:pos x="82" y="76"/>
                </a:cxn>
                <a:cxn ang="0">
                  <a:pos x="86" y="67"/>
                </a:cxn>
                <a:cxn ang="0">
                  <a:pos x="91" y="57"/>
                </a:cxn>
                <a:cxn ang="0">
                  <a:pos x="96" y="57"/>
                </a:cxn>
                <a:cxn ang="0">
                  <a:pos x="101" y="100"/>
                </a:cxn>
                <a:cxn ang="0">
                  <a:pos x="106" y="133"/>
                </a:cxn>
                <a:cxn ang="0">
                  <a:pos x="110" y="148"/>
                </a:cxn>
                <a:cxn ang="0">
                  <a:pos x="120" y="200"/>
                </a:cxn>
                <a:cxn ang="0">
                  <a:pos x="125" y="214"/>
                </a:cxn>
                <a:cxn ang="0">
                  <a:pos x="134" y="243"/>
                </a:cxn>
                <a:cxn ang="0">
                  <a:pos x="139" y="210"/>
                </a:cxn>
                <a:cxn ang="0">
                  <a:pos x="149" y="200"/>
                </a:cxn>
                <a:cxn ang="0">
                  <a:pos x="154" y="191"/>
                </a:cxn>
                <a:cxn ang="0">
                  <a:pos x="163" y="181"/>
                </a:cxn>
                <a:cxn ang="0">
                  <a:pos x="168" y="76"/>
                </a:cxn>
                <a:cxn ang="0">
                  <a:pos x="178" y="114"/>
                </a:cxn>
                <a:cxn ang="0">
                  <a:pos x="182" y="114"/>
                </a:cxn>
                <a:cxn ang="0">
                  <a:pos x="192" y="148"/>
                </a:cxn>
                <a:cxn ang="0">
                  <a:pos x="197" y="143"/>
                </a:cxn>
                <a:cxn ang="0">
                  <a:pos x="202" y="133"/>
                </a:cxn>
                <a:cxn ang="0">
                  <a:pos x="202" y="109"/>
                </a:cxn>
                <a:cxn ang="0">
                  <a:pos x="206" y="176"/>
                </a:cxn>
                <a:cxn ang="0">
                  <a:pos x="216" y="167"/>
                </a:cxn>
                <a:cxn ang="0">
                  <a:pos x="221" y="124"/>
                </a:cxn>
                <a:cxn ang="0">
                  <a:pos x="230" y="90"/>
                </a:cxn>
                <a:cxn ang="0">
                  <a:pos x="235" y="143"/>
                </a:cxn>
                <a:cxn ang="0">
                  <a:pos x="240" y="143"/>
                </a:cxn>
                <a:cxn ang="0">
                  <a:pos x="245" y="167"/>
                </a:cxn>
              </a:cxnLst>
              <a:rect l="0" t="0" r="r" b="b"/>
              <a:pathLst>
                <a:path w="250" h="243">
                  <a:moveTo>
                    <a:pt x="0" y="24"/>
                  </a:moveTo>
                  <a:lnTo>
                    <a:pt x="5" y="9"/>
                  </a:lnTo>
                  <a:lnTo>
                    <a:pt x="5" y="0"/>
                  </a:lnTo>
                  <a:lnTo>
                    <a:pt x="5" y="33"/>
                  </a:lnTo>
                  <a:lnTo>
                    <a:pt x="10" y="33"/>
                  </a:lnTo>
                  <a:lnTo>
                    <a:pt x="10" y="24"/>
                  </a:lnTo>
                  <a:lnTo>
                    <a:pt x="10" y="90"/>
                  </a:lnTo>
                  <a:lnTo>
                    <a:pt x="14" y="90"/>
                  </a:lnTo>
                  <a:lnTo>
                    <a:pt x="14" y="109"/>
                  </a:lnTo>
                  <a:lnTo>
                    <a:pt x="14" y="76"/>
                  </a:lnTo>
                  <a:lnTo>
                    <a:pt x="19" y="76"/>
                  </a:lnTo>
                  <a:lnTo>
                    <a:pt x="19" y="100"/>
                  </a:lnTo>
                  <a:lnTo>
                    <a:pt x="19" y="67"/>
                  </a:lnTo>
                  <a:lnTo>
                    <a:pt x="19" y="81"/>
                  </a:lnTo>
                  <a:lnTo>
                    <a:pt x="24" y="76"/>
                  </a:lnTo>
                  <a:lnTo>
                    <a:pt x="24" y="100"/>
                  </a:lnTo>
                  <a:lnTo>
                    <a:pt x="29" y="114"/>
                  </a:lnTo>
                  <a:lnTo>
                    <a:pt x="29" y="148"/>
                  </a:lnTo>
                  <a:lnTo>
                    <a:pt x="34" y="148"/>
                  </a:lnTo>
                  <a:lnTo>
                    <a:pt x="34" y="157"/>
                  </a:lnTo>
                  <a:lnTo>
                    <a:pt x="38" y="157"/>
                  </a:lnTo>
                  <a:lnTo>
                    <a:pt x="38" y="148"/>
                  </a:lnTo>
                  <a:lnTo>
                    <a:pt x="38" y="167"/>
                  </a:lnTo>
                  <a:lnTo>
                    <a:pt x="43" y="167"/>
                  </a:lnTo>
                  <a:lnTo>
                    <a:pt x="43" y="157"/>
                  </a:lnTo>
                  <a:lnTo>
                    <a:pt x="48" y="157"/>
                  </a:lnTo>
                  <a:lnTo>
                    <a:pt x="48" y="176"/>
                  </a:lnTo>
                  <a:lnTo>
                    <a:pt x="48" y="148"/>
                  </a:lnTo>
                  <a:lnTo>
                    <a:pt x="48" y="157"/>
                  </a:lnTo>
                  <a:lnTo>
                    <a:pt x="53" y="167"/>
                  </a:lnTo>
                  <a:lnTo>
                    <a:pt x="53" y="176"/>
                  </a:lnTo>
                  <a:lnTo>
                    <a:pt x="53" y="167"/>
                  </a:lnTo>
                  <a:lnTo>
                    <a:pt x="58" y="181"/>
                  </a:lnTo>
                  <a:lnTo>
                    <a:pt x="58" y="191"/>
                  </a:lnTo>
                  <a:lnTo>
                    <a:pt x="58" y="176"/>
                  </a:lnTo>
                  <a:lnTo>
                    <a:pt x="62" y="176"/>
                  </a:lnTo>
                  <a:lnTo>
                    <a:pt x="62" y="167"/>
                  </a:lnTo>
                  <a:lnTo>
                    <a:pt x="67" y="167"/>
                  </a:lnTo>
                  <a:lnTo>
                    <a:pt x="67" y="114"/>
                  </a:lnTo>
                  <a:lnTo>
                    <a:pt x="72" y="109"/>
                  </a:lnTo>
                  <a:lnTo>
                    <a:pt x="72" y="90"/>
                  </a:lnTo>
                  <a:lnTo>
                    <a:pt x="77" y="90"/>
                  </a:lnTo>
                  <a:lnTo>
                    <a:pt x="77" y="100"/>
                  </a:lnTo>
                  <a:lnTo>
                    <a:pt x="77" y="90"/>
                  </a:lnTo>
                  <a:lnTo>
                    <a:pt x="82" y="76"/>
                  </a:lnTo>
                  <a:lnTo>
                    <a:pt x="82" y="48"/>
                  </a:lnTo>
                  <a:lnTo>
                    <a:pt x="82" y="67"/>
                  </a:lnTo>
                  <a:lnTo>
                    <a:pt x="86" y="67"/>
                  </a:lnTo>
                  <a:lnTo>
                    <a:pt x="86" y="48"/>
                  </a:lnTo>
                  <a:lnTo>
                    <a:pt x="86" y="57"/>
                  </a:lnTo>
                  <a:lnTo>
                    <a:pt x="91" y="57"/>
                  </a:lnTo>
                  <a:lnTo>
                    <a:pt x="91" y="76"/>
                  </a:lnTo>
                  <a:lnTo>
                    <a:pt x="96" y="76"/>
                  </a:lnTo>
                  <a:lnTo>
                    <a:pt x="96" y="57"/>
                  </a:lnTo>
                  <a:lnTo>
                    <a:pt x="96" y="67"/>
                  </a:lnTo>
                  <a:lnTo>
                    <a:pt x="101" y="67"/>
                  </a:lnTo>
                  <a:lnTo>
                    <a:pt x="101" y="100"/>
                  </a:lnTo>
                  <a:lnTo>
                    <a:pt x="106" y="100"/>
                  </a:lnTo>
                  <a:lnTo>
                    <a:pt x="106" y="90"/>
                  </a:lnTo>
                  <a:lnTo>
                    <a:pt x="106" y="133"/>
                  </a:lnTo>
                  <a:lnTo>
                    <a:pt x="110" y="148"/>
                  </a:lnTo>
                  <a:lnTo>
                    <a:pt x="110" y="143"/>
                  </a:lnTo>
                  <a:lnTo>
                    <a:pt x="110" y="148"/>
                  </a:lnTo>
                  <a:lnTo>
                    <a:pt x="115" y="148"/>
                  </a:lnTo>
                  <a:lnTo>
                    <a:pt x="115" y="200"/>
                  </a:lnTo>
                  <a:lnTo>
                    <a:pt x="120" y="200"/>
                  </a:lnTo>
                  <a:lnTo>
                    <a:pt x="120" y="191"/>
                  </a:lnTo>
                  <a:lnTo>
                    <a:pt x="120" y="210"/>
                  </a:lnTo>
                  <a:lnTo>
                    <a:pt x="125" y="214"/>
                  </a:lnTo>
                  <a:lnTo>
                    <a:pt x="130" y="214"/>
                  </a:lnTo>
                  <a:lnTo>
                    <a:pt x="130" y="243"/>
                  </a:lnTo>
                  <a:lnTo>
                    <a:pt x="134" y="243"/>
                  </a:lnTo>
                  <a:lnTo>
                    <a:pt x="134" y="210"/>
                  </a:lnTo>
                  <a:lnTo>
                    <a:pt x="139" y="214"/>
                  </a:lnTo>
                  <a:lnTo>
                    <a:pt x="139" y="210"/>
                  </a:lnTo>
                  <a:lnTo>
                    <a:pt x="144" y="210"/>
                  </a:lnTo>
                  <a:lnTo>
                    <a:pt x="144" y="200"/>
                  </a:lnTo>
                  <a:lnTo>
                    <a:pt x="149" y="200"/>
                  </a:lnTo>
                  <a:lnTo>
                    <a:pt x="154" y="200"/>
                  </a:lnTo>
                  <a:lnTo>
                    <a:pt x="154" y="176"/>
                  </a:lnTo>
                  <a:lnTo>
                    <a:pt x="154" y="191"/>
                  </a:lnTo>
                  <a:lnTo>
                    <a:pt x="158" y="191"/>
                  </a:lnTo>
                  <a:lnTo>
                    <a:pt x="163" y="176"/>
                  </a:lnTo>
                  <a:lnTo>
                    <a:pt x="163" y="181"/>
                  </a:lnTo>
                  <a:lnTo>
                    <a:pt x="163" y="176"/>
                  </a:lnTo>
                  <a:lnTo>
                    <a:pt x="168" y="176"/>
                  </a:lnTo>
                  <a:lnTo>
                    <a:pt x="168" y="76"/>
                  </a:lnTo>
                  <a:lnTo>
                    <a:pt x="173" y="81"/>
                  </a:lnTo>
                  <a:lnTo>
                    <a:pt x="173" y="100"/>
                  </a:lnTo>
                  <a:lnTo>
                    <a:pt x="178" y="114"/>
                  </a:lnTo>
                  <a:lnTo>
                    <a:pt x="178" y="109"/>
                  </a:lnTo>
                  <a:lnTo>
                    <a:pt x="178" y="114"/>
                  </a:lnTo>
                  <a:lnTo>
                    <a:pt x="182" y="114"/>
                  </a:lnTo>
                  <a:lnTo>
                    <a:pt x="187" y="114"/>
                  </a:lnTo>
                  <a:lnTo>
                    <a:pt x="187" y="133"/>
                  </a:lnTo>
                  <a:lnTo>
                    <a:pt x="192" y="148"/>
                  </a:lnTo>
                  <a:lnTo>
                    <a:pt x="192" y="143"/>
                  </a:lnTo>
                  <a:lnTo>
                    <a:pt x="192" y="148"/>
                  </a:lnTo>
                  <a:lnTo>
                    <a:pt x="197" y="143"/>
                  </a:lnTo>
                  <a:lnTo>
                    <a:pt x="197" y="124"/>
                  </a:lnTo>
                  <a:lnTo>
                    <a:pt x="197" y="133"/>
                  </a:lnTo>
                  <a:lnTo>
                    <a:pt x="202" y="133"/>
                  </a:lnTo>
                  <a:lnTo>
                    <a:pt x="202" y="143"/>
                  </a:lnTo>
                  <a:lnTo>
                    <a:pt x="202" y="100"/>
                  </a:lnTo>
                  <a:lnTo>
                    <a:pt x="202" y="109"/>
                  </a:lnTo>
                  <a:lnTo>
                    <a:pt x="206" y="114"/>
                  </a:lnTo>
                  <a:lnTo>
                    <a:pt x="206" y="200"/>
                  </a:lnTo>
                  <a:lnTo>
                    <a:pt x="206" y="176"/>
                  </a:lnTo>
                  <a:lnTo>
                    <a:pt x="211" y="181"/>
                  </a:lnTo>
                  <a:lnTo>
                    <a:pt x="211" y="167"/>
                  </a:lnTo>
                  <a:lnTo>
                    <a:pt x="216" y="167"/>
                  </a:lnTo>
                  <a:lnTo>
                    <a:pt x="216" y="143"/>
                  </a:lnTo>
                  <a:lnTo>
                    <a:pt x="221" y="143"/>
                  </a:lnTo>
                  <a:lnTo>
                    <a:pt x="221" y="124"/>
                  </a:lnTo>
                  <a:lnTo>
                    <a:pt x="226" y="109"/>
                  </a:lnTo>
                  <a:lnTo>
                    <a:pt x="226" y="90"/>
                  </a:lnTo>
                  <a:lnTo>
                    <a:pt x="230" y="90"/>
                  </a:lnTo>
                  <a:lnTo>
                    <a:pt x="230" y="114"/>
                  </a:lnTo>
                  <a:lnTo>
                    <a:pt x="235" y="114"/>
                  </a:lnTo>
                  <a:lnTo>
                    <a:pt x="235" y="143"/>
                  </a:lnTo>
                  <a:lnTo>
                    <a:pt x="240" y="148"/>
                  </a:lnTo>
                  <a:lnTo>
                    <a:pt x="240" y="167"/>
                  </a:lnTo>
                  <a:lnTo>
                    <a:pt x="240" y="143"/>
                  </a:lnTo>
                  <a:lnTo>
                    <a:pt x="245" y="148"/>
                  </a:lnTo>
                  <a:lnTo>
                    <a:pt x="245" y="176"/>
                  </a:lnTo>
                  <a:lnTo>
                    <a:pt x="245" y="167"/>
                  </a:lnTo>
                  <a:lnTo>
                    <a:pt x="250" y="167"/>
                  </a:lnTo>
                  <a:lnTo>
                    <a:pt x="250" y="157"/>
                  </a:lnTo>
                </a:path>
              </a:pathLst>
            </a:custGeom>
            <a:noFill/>
            <a:ln w="15875">
              <a:solidFill>
                <a:srgbClr val="0000FF"/>
              </a:solidFill>
              <a:prstDash val="solid"/>
              <a:round/>
              <a:headEnd/>
              <a:tailEnd/>
            </a:ln>
          </p:spPr>
          <p:txBody>
            <a:bodyPr/>
            <a:lstStyle/>
            <a:p>
              <a:endParaRPr lang="en-US"/>
            </a:p>
          </p:txBody>
        </p:sp>
        <p:sp>
          <p:nvSpPr>
            <p:cNvPr id="306223" name="Freeform 1071"/>
            <p:cNvSpPr>
              <a:spLocks/>
            </p:cNvSpPr>
            <p:nvPr/>
          </p:nvSpPr>
          <p:spPr bwMode="auto">
            <a:xfrm>
              <a:off x="6188075" y="3538538"/>
              <a:ext cx="342900" cy="393700"/>
            </a:xfrm>
            <a:custGeom>
              <a:avLst/>
              <a:gdLst/>
              <a:ahLst/>
              <a:cxnLst>
                <a:cxn ang="0">
                  <a:pos x="4" y="238"/>
                </a:cxn>
                <a:cxn ang="0">
                  <a:pos x="9" y="200"/>
                </a:cxn>
                <a:cxn ang="0">
                  <a:pos x="9" y="190"/>
                </a:cxn>
                <a:cxn ang="0">
                  <a:pos x="19" y="200"/>
                </a:cxn>
                <a:cxn ang="0">
                  <a:pos x="24" y="71"/>
                </a:cxn>
                <a:cxn ang="0">
                  <a:pos x="28" y="90"/>
                </a:cxn>
                <a:cxn ang="0">
                  <a:pos x="33" y="105"/>
                </a:cxn>
                <a:cxn ang="0">
                  <a:pos x="43" y="81"/>
                </a:cxn>
                <a:cxn ang="0">
                  <a:pos x="48" y="133"/>
                </a:cxn>
                <a:cxn ang="0">
                  <a:pos x="52" y="66"/>
                </a:cxn>
                <a:cxn ang="0">
                  <a:pos x="57" y="114"/>
                </a:cxn>
                <a:cxn ang="0">
                  <a:pos x="62" y="90"/>
                </a:cxn>
                <a:cxn ang="0">
                  <a:pos x="67" y="66"/>
                </a:cxn>
                <a:cxn ang="0">
                  <a:pos x="72" y="0"/>
                </a:cxn>
                <a:cxn ang="0">
                  <a:pos x="76" y="14"/>
                </a:cxn>
                <a:cxn ang="0">
                  <a:pos x="86" y="90"/>
                </a:cxn>
                <a:cxn ang="0">
                  <a:pos x="91" y="81"/>
                </a:cxn>
                <a:cxn ang="0">
                  <a:pos x="91" y="90"/>
                </a:cxn>
                <a:cxn ang="0">
                  <a:pos x="96" y="105"/>
                </a:cxn>
                <a:cxn ang="0">
                  <a:pos x="100" y="90"/>
                </a:cxn>
                <a:cxn ang="0">
                  <a:pos x="105" y="138"/>
                </a:cxn>
                <a:cxn ang="0">
                  <a:pos x="110" y="147"/>
                </a:cxn>
                <a:cxn ang="0">
                  <a:pos x="115" y="133"/>
                </a:cxn>
                <a:cxn ang="0">
                  <a:pos x="120" y="105"/>
                </a:cxn>
                <a:cxn ang="0">
                  <a:pos x="129" y="124"/>
                </a:cxn>
                <a:cxn ang="0">
                  <a:pos x="129" y="105"/>
                </a:cxn>
                <a:cxn ang="0">
                  <a:pos x="139" y="133"/>
                </a:cxn>
                <a:cxn ang="0">
                  <a:pos x="144" y="147"/>
                </a:cxn>
                <a:cxn ang="0">
                  <a:pos x="144" y="138"/>
                </a:cxn>
                <a:cxn ang="0">
                  <a:pos x="148" y="81"/>
                </a:cxn>
                <a:cxn ang="0">
                  <a:pos x="153" y="38"/>
                </a:cxn>
                <a:cxn ang="0">
                  <a:pos x="158" y="71"/>
                </a:cxn>
                <a:cxn ang="0">
                  <a:pos x="163" y="24"/>
                </a:cxn>
                <a:cxn ang="0">
                  <a:pos x="168" y="33"/>
                </a:cxn>
                <a:cxn ang="0">
                  <a:pos x="172" y="24"/>
                </a:cxn>
                <a:cxn ang="0">
                  <a:pos x="177" y="38"/>
                </a:cxn>
                <a:cxn ang="0">
                  <a:pos x="182" y="47"/>
                </a:cxn>
                <a:cxn ang="0">
                  <a:pos x="192" y="138"/>
                </a:cxn>
                <a:cxn ang="0">
                  <a:pos x="196" y="66"/>
                </a:cxn>
                <a:cxn ang="0">
                  <a:pos x="201" y="100"/>
                </a:cxn>
                <a:cxn ang="0">
                  <a:pos x="206" y="33"/>
                </a:cxn>
                <a:cxn ang="0">
                  <a:pos x="211" y="24"/>
                </a:cxn>
              </a:cxnLst>
              <a:rect l="0" t="0" r="r" b="b"/>
              <a:pathLst>
                <a:path w="216" h="248">
                  <a:moveTo>
                    <a:pt x="0" y="214"/>
                  </a:moveTo>
                  <a:lnTo>
                    <a:pt x="0" y="238"/>
                  </a:lnTo>
                  <a:lnTo>
                    <a:pt x="4" y="238"/>
                  </a:lnTo>
                  <a:lnTo>
                    <a:pt x="4" y="248"/>
                  </a:lnTo>
                  <a:lnTo>
                    <a:pt x="4" y="205"/>
                  </a:lnTo>
                  <a:lnTo>
                    <a:pt x="9" y="200"/>
                  </a:lnTo>
                  <a:lnTo>
                    <a:pt x="9" y="205"/>
                  </a:lnTo>
                  <a:lnTo>
                    <a:pt x="9" y="171"/>
                  </a:lnTo>
                  <a:lnTo>
                    <a:pt x="9" y="190"/>
                  </a:lnTo>
                  <a:lnTo>
                    <a:pt x="14" y="205"/>
                  </a:lnTo>
                  <a:lnTo>
                    <a:pt x="14" y="200"/>
                  </a:lnTo>
                  <a:lnTo>
                    <a:pt x="19" y="200"/>
                  </a:lnTo>
                  <a:lnTo>
                    <a:pt x="19" y="81"/>
                  </a:lnTo>
                  <a:lnTo>
                    <a:pt x="24" y="81"/>
                  </a:lnTo>
                  <a:lnTo>
                    <a:pt x="24" y="71"/>
                  </a:lnTo>
                  <a:lnTo>
                    <a:pt x="24" y="100"/>
                  </a:lnTo>
                  <a:lnTo>
                    <a:pt x="28" y="100"/>
                  </a:lnTo>
                  <a:lnTo>
                    <a:pt x="28" y="90"/>
                  </a:lnTo>
                  <a:lnTo>
                    <a:pt x="33" y="105"/>
                  </a:lnTo>
                  <a:lnTo>
                    <a:pt x="33" y="100"/>
                  </a:lnTo>
                  <a:lnTo>
                    <a:pt x="33" y="105"/>
                  </a:lnTo>
                  <a:lnTo>
                    <a:pt x="38" y="100"/>
                  </a:lnTo>
                  <a:lnTo>
                    <a:pt x="38" y="81"/>
                  </a:lnTo>
                  <a:lnTo>
                    <a:pt x="43" y="81"/>
                  </a:lnTo>
                  <a:lnTo>
                    <a:pt x="43" y="157"/>
                  </a:lnTo>
                  <a:lnTo>
                    <a:pt x="43" y="133"/>
                  </a:lnTo>
                  <a:lnTo>
                    <a:pt x="48" y="133"/>
                  </a:lnTo>
                  <a:lnTo>
                    <a:pt x="48" y="71"/>
                  </a:lnTo>
                  <a:lnTo>
                    <a:pt x="48" y="81"/>
                  </a:lnTo>
                  <a:lnTo>
                    <a:pt x="52" y="66"/>
                  </a:lnTo>
                  <a:lnTo>
                    <a:pt x="52" y="57"/>
                  </a:lnTo>
                  <a:lnTo>
                    <a:pt x="52" y="114"/>
                  </a:lnTo>
                  <a:lnTo>
                    <a:pt x="57" y="114"/>
                  </a:lnTo>
                  <a:lnTo>
                    <a:pt x="57" y="138"/>
                  </a:lnTo>
                  <a:lnTo>
                    <a:pt x="57" y="90"/>
                  </a:lnTo>
                  <a:lnTo>
                    <a:pt x="62" y="90"/>
                  </a:lnTo>
                  <a:lnTo>
                    <a:pt x="62" y="100"/>
                  </a:lnTo>
                  <a:lnTo>
                    <a:pt x="62" y="81"/>
                  </a:lnTo>
                  <a:lnTo>
                    <a:pt x="67" y="66"/>
                  </a:lnTo>
                  <a:lnTo>
                    <a:pt x="67" y="47"/>
                  </a:lnTo>
                  <a:lnTo>
                    <a:pt x="72" y="33"/>
                  </a:lnTo>
                  <a:lnTo>
                    <a:pt x="72" y="0"/>
                  </a:lnTo>
                  <a:lnTo>
                    <a:pt x="76" y="4"/>
                  </a:lnTo>
                  <a:lnTo>
                    <a:pt x="76" y="33"/>
                  </a:lnTo>
                  <a:lnTo>
                    <a:pt x="76" y="14"/>
                  </a:lnTo>
                  <a:lnTo>
                    <a:pt x="81" y="14"/>
                  </a:lnTo>
                  <a:lnTo>
                    <a:pt x="81" y="90"/>
                  </a:lnTo>
                  <a:lnTo>
                    <a:pt x="86" y="90"/>
                  </a:lnTo>
                  <a:lnTo>
                    <a:pt x="86" y="66"/>
                  </a:lnTo>
                  <a:lnTo>
                    <a:pt x="86" y="81"/>
                  </a:lnTo>
                  <a:lnTo>
                    <a:pt x="91" y="81"/>
                  </a:lnTo>
                  <a:lnTo>
                    <a:pt x="91" y="100"/>
                  </a:lnTo>
                  <a:lnTo>
                    <a:pt x="91" y="71"/>
                  </a:lnTo>
                  <a:lnTo>
                    <a:pt x="91" y="90"/>
                  </a:lnTo>
                  <a:lnTo>
                    <a:pt x="96" y="105"/>
                  </a:lnTo>
                  <a:lnTo>
                    <a:pt x="96" y="114"/>
                  </a:lnTo>
                  <a:lnTo>
                    <a:pt x="96" y="105"/>
                  </a:lnTo>
                  <a:lnTo>
                    <a:pt x="100" y="100"/>
                  </a:lnTo>
                  <a:lnTo>
                    <a:pt x="100" y="133"/>
                  </a:lnTo>
                  <a:lnTo>
                    <a:pt x="100" y="90"/>
                  </a:lnTo>
                  <a:lnTo>
                    <a:pt x="100" y="124"/>
                  </a:lnTo>
                  <a:lnTo>
                    <a:pt x="105" y="124"/>
                  </a:lnTo>
                  <a:lnTo>
                    <a:pt x="105" y="138"/>
                  </a:lnTo>
                  <a:lnTo>
                    <a:pt x="105" y="124"/>
                  </a:lnTo>
                  <a:lnTo>
                    <a:pt x="110" y="124"/>
                  </a:lnTo>
                  <a:lnTo>
                    <a:pt x="110" y="147"/>
                  </a:lnTo>
                  <a:lnTo>
                    <a:pt x="115" y="147"/>
                  </a:lnTo>
                  <a:lnTo>
                    <a:pt x="115" y="157"/>
                  </a:lnTo>
                  <a:lnTo>
                    <a:pt x="115" y="133"/>
                  </a:lnTo>
                  <a:lnTo>
                    <a:pt x="120" y="133"/>
                  </a:lnTo>
                  <a:lnTo>
                    <a:pt x="120" y="90"/>
                  </a:lnTo>
                  <a:lnTo>
                    <a:pt x="120" y="105"/>
                  </a:lnTo>
                  <a:lnTo>
                    <a:pt x="124" y="100"/>
                  </a:lnTo>
                  <a:lnTo>
                    <a:pt x="124" y="124"/>
                  </a:lnTo>
                  <a:lnTo>
                    <a:pt x="129" y="124"/>
                  </a:lnTo>
                  <a:lnTo>
                    <a:pt x="129" y="133"/>
                  </a:lnTo>
                  <a:lnTo>
                    <a:pt x="129" y="100"/>
                  </a:lnTo>
                  <a:lnTo>
                    <a:pt x="129" y="105"/>
                  </a:lnTo>
                  <a:lnTo>
                    <a:pt x="134" y="105"/>
                  </a:lnTo>
                  <a:lnTo>
                    <a:pt x="134" y="133"/>
                  </a:lnTo>
                  <a:lnTo>
                    <a:pt x="139" y="133"/>
                  </a:lnTo>
                  <a:lnTo>
                    <a:pt x="139" y="124"/>
                  </a:lnTo>
                  <a:lnTo>
                    <a:pt x="139" y="147"/>
                  </a:lnTo>
                  <a:lnTo>
                    <a:pt x="144" y="147"/>
                  </a:lnTo>
                  <a:lnTo>
                    <a:pt x="144" y="157"/>
                  </a:lnTo>
                  <a:lnTo>
                    <a:pt x="144" y="133"/>
                  </a:lnTo>
                  <a:lnTo>
                    <a:pt x="144" y="138"/>
                  </a:lnTo>
                  <a:lnTo>
                    <a:pt x="148" y="133"/>
                  </a:lnTo>
                  <a:lnTo>
                    <a:pt x="148" y="71"/>
                  </a:lnTo>
                  <a:lnTo>
                    <a:pt x="148" y="81"/>
                  </a:lnTo>
                  <a:lnTo>
                    <a:pt x="153" y="71"/>
                  </a:lnTo>
                  <a:lnTo>
                    <a:pt x="153" y="24"/>
                  </a:lnTo>
                  <a:lnTo>
                    <a:pt x="153" y="38"/>
                  </a:lnTo>
                  <a:lnTo>
                    <a:pt x="158" y="38"/>
                  </a:lnTo>
                  <a:lnTo>
                    <a:pt x="158" y="81"/>
                  </a:lnTo>
                  <a:lnTo>
                    <a:pt x="158" y="71"/>
                  </a:lnTo>
                  <a:lnTo>
                    <a:pt x="163" y="66"/>
                  </a:lnTo>
                  <a:lnTo>
                    <a:pt x="163" y="4"/>
                  </a:lnTo>
                  <a:lnTo>
                    <a:pt x="163" y="24"/>
                  </a:lnTo>
                  <a:lnTo>
                    <a:pt x="168" y="24"/>
                  </a:lnTo>
                  <a:lnTo>
                    <a:pt x="168" y="14"/>
                  </a:lnTo>
                  <a:lnTo>
                    <a:pt x="168" y="33"/>
                  </a:lnTo>
                  <a:lnTo>
                    <a:pt x="172" y="33"/>
                  </a:lnTo>
                  <a:lnTo>
                    <a:pt x="172" y="14"/>
                  </a:lnTo>
                  <a:lnTo>
                    <a:pt x="172" y="24"/>
                  </a:lnTo>
                  <a:lnTo>
                    <a:pt x="177" y="24"/>
                  </a:lnTo>
                  <a:lnTo>
                    <a:pt x="177" y="4"/>
                  </a:lnTo>
                  <a:lnTo>
                    <a:pt x="177" y="38"/>
                  </a:lnTo>
                  <a:lnTo>
                    <a:pt x="182" y="33"/>
                  </a:lnTo>
                  <a:lnTo>
                    <a:pt x="182" y="66"/>
                  </a:lnTo>
                  <a:lnTo>
                    <a:pt x="182" y="47"/>
                  </a:lnTo>
                  <a:lnTo>
                    <a:pt x="187" y="47"/>
                  </a:lnTo>
                  <a:lnTo>
                    <a:pt x="187" y="138"/>
                  </a:lnTo>
                  <a:lnTo>
                    <a:pt x="192" y="138"/>
                  </a:lnTo>
                  <a:lnTo>
                    <a:pt x="192" y="157"/>
                  </a:lnTo>
                  <a:lnTo>
                    <a:pt x="192" y="81"/>
                  </a:lnTo>
                  <a:lnTo>
                    <a:pt x="196" y="66"/>
                  </a:lnTo>
                  <a:lnTo>
                    <a:pt x="196" y="71"/>
                  </a:lnTo>
                  <a:lnTo>
                    <a:pt x="196" y="100"/>
                  </a:lnTo>
                  <a:lnTo>
                    <a:pt x="201" y="100"/>
                  </a:lnTo>
                  <a:lnTo>
                    <a:pt x="201" y="105"/>
                  </a:lnTo>
                  <a:lnTo>
                    <a:pt x="201" y="38"/>
                  </a:lnTo>
                  <a:lnTo>
                    <a:pt x="206" y="33"/>
                  </a:lnTo>
                  <a:lnTo>
                    <a:pt x="206" y="47"/>
                  </a:lnTo>
                  <a:lnTo>
                    <a:pt x="211" y="33"/>
                  </a:lnTo>
                  <a:lnTo>
                    <a:pt x="211" y="24"/>
                  </a:lnTo>
                  <a:lnTo>
                    <a:pt x="216" y="38"/>
                  </a:lnTo>
                  <a:lnTo>
                    <a:pt x="216" y="33"/>
                  </a:lnTo>
                </a:path>
              </a:pathLst>
            </a:custGeom>
            <a:noFill/>
            <a:ln w="15875">
              <a:solidFill>
                <a:srgbClr val="0000FF"/>
              </a:solidFill>
              <a:prstDash val="solid"/>
              <a:round/>
              <a:headEnd/>
              <a:tailEnd/>
            </a:ln>
          </p:spPr>
          <p:txBody>
            <a:bodyPr/>
            <a:lstStyle/>
            <a:p>
              <a:endParaRPr lang="en-US"/>
            </a:p>
          </p:txBody>
        </p:sp>
        <p:sp>
          <p:nvSpPr>
            <p:cNvPr id="306224" name="Freeform 1072"/>
            <p:cNvSpPr>
              <a:spLocks/>
            </p:cNvSpPr>
            <p:nvPr/>
          </p:nvSpPr>
          <p:spPr bwMode="auto">
            <a:xfrm>
              <a:off x="6530975" y="3175000"/>
              <a:ext cx="334963" cy="757238"/>
            </a:xfrm>
            <a:custGeom>
              <a:avLst/>
              <a:gdLst/>
              <a:ahLst/>
              <a:cxnLst>
                <a:cxn ang="0">
                  <a:pos x="4" y="233"/>
                </a:cxn>
                <a:cxn ang="0">
                  <a:pos x="9" y="233"/>
                </a:cxn>
                <a:cxn ang="0">
                  <a:pos x="14" y="334"/>
                </a:cxn>
                <a:cxn ang="0">
                  <a:pos x="19" y="300"/>
                </a:cxn>
                <a:cxn ang="0">
                  <a:pos x="24" y="367"/>
                </a:cxn>
                <a:cxn ang="0">
                  <a:pos x="28" y="329"/>
                </a:cxn>
                <a:cxn ang="0">
                  <a:pos x="33" y="295"/>
                </a:cxn>
                <a:cxn ang="0">
                  <a:pos x="38" y="276"/>
                </a:cxn>
                <a:cxn ang="0">
                  <a:pos x="43" y="300"/>
                </a:cxn>
                <a:cxn ang="0">
                  <a:pos x="48" y="295"/>
                </a:cxn>
                <a:cxn ang="0">
                  <a:pos x="52" y="310"/>
                </a:cxn>
                <a:cxn ang="0">
                  <a:pos x="57" y="343"/>
                </a:cxn>
                <a:cxn ang="0">
                  <a:pos x="67" y="376"/>
                </a:cxn>
                <a:cxn ang="0">
                  <a:pos x="72" y="453"/>
                </a:cxn>
                <a:cxn ang="0">
                  <a:pos x="76" y="453"/>
                </a:cxn>
                <a:cxn ang="0">
                  <a:pos x="81" y="443"/>
                </a:cxn>
                <a:cxn ang="0">
                  <a:pos x="86" y="477"/>
                </a:cxn>
                <a:cxn ang="0">
                  <a:pos x="91" y="386"/>
                </a:cxn>
                <a:cxn ang="0">
                  <a:pos x="100" y="319"/>
                </a:cxn>
                <a:cxn ang="0">
                  <a:pos x="105" y="210"/>
                </a:cxn>
                <a:cxn ang="0">
                  <a:pos x="115" y="157"/>
                </a:cxn>
                <a:cxn ang="0">
                  <a:pos x="120" y="43"/>
                </a:cxn>
                <a:cxn ang="0">
                  <a:pos x="124" y="0"/>
                </a:cxn>
                <a:cxn ang="0">
                  <a:pos x="129" y="57"/>
                </a:cxn>
                <a:cxn ang="0">
                  <a:pos x="134" y="110"/>
                </a:cxn>
                <a:cxn ang="0">
                  <a:pos x="139" y="19"/>
                </a:cxn>
                <a:cxn ang="0">
                  <a:pos x="144" y="43"/>
                </a:cxn>
                <a:cxn ang="0">
                  <a:pos x="148" y="19"/>
                </a:cxn>
                <a:cxn ang="0">
                  <a:pos x="148" y="57"/>
                </a:cxn>
                <a:cxn ang="0">
                  <a:pos x="153" y="52"/>
                </a:cxn>
                <a:cxn ang="0">
                  <a:pos x="158" y="86"/>
                </a:cxn>
                <a:cxn ang="0">
                  <a:pos x="163" y="52"/>
                </a:cxn>
                <a:cxn ang="0">
                  <a:pos x="163" y="76"/>
                </a:cxn>
                <a:cxn ang="0">
                  <a:pos x="168" y="133"/>
                </a:cxn>
                <a:cxn ang="0">
                  <a:pos x="172" y="124"/>
                </a:cxn>
                <a:cxn ang="0">
                  <a:pos x="177" y="124"/>
                </a:cxn>
                <a:cxn ang="0">
                  <a:pos x="182" y="210"/>
                </a:cxn>
                <a:cxn ang="0">
                  <a:pos x="187" y="200"/>
                </a:cxn>
                <a:cxn ang="0">
                  <a:pos x="192" y="295"/>
                </a:cxn>
                <a:cxn ang="0">
                  <a:pos x="196" y="300"/>
                </a:cxn>
                <a:cxn ang="0">
                  <a:pos x="201" y="334"/>
                </a:cxn>
                <a:cxn ang="0">
                  <a:pos x="206" y="329"/>
                </a:cxn>
              </a:cxnLst>
              <a:rect l="0" t="0" r="r" b="b"/>
              <a:pathLst>
                <a:path w="211" h="477">
                  <a:moveTo>
                    <a:pt x="0" y="262"/>
                  </a:moveTo>
                  <a:lnTo>
                    <a:pt x="4" y="267"/>
                  </a:lnTo>
                  <a:lnTo>
                    <a:pt x="4" y="233"/>
                  </a:lnTo>
                  <a:lnTo>
                    <a:pt x="4" y="243"/>
                  </a:lnTo>
                  <a:lnTo>
                    <a:pt x="9" y="229"/>
                  </a:lnTo>
                  <a:lnTo>
                    <a:pt x="9" y="233"/>
                  </a:lnTo>
                  <a:lnTo>
                    <a:pt x="9" y="295"/>
                  </a:lnTo>
                  <a:lnTo>
                    <a:pt x="14" y="300"/>
                  </a:lnTo>
                  <a:lnTo>
                    <a:pt x="14" y="334"/>
                  </a:lnTo>
                  <a:lnTo>
                    <a:pt x="19" y="329"/>
                  </a:lnTo>
                  <a:lnTo>
                    <a:pt x="19" y="334"/>
                  </a:lnTo>
                  <a:lnTo>
                    <a:pt x="19" y="300"/>
                  </a:lnTo>
                  <a:lnTo>
                    <a:pt x="19" y="329"/>
                  </a:lnTo>
                  <a:lnTo>
                    <a:pt x="24" y="334"/>
                  </a:lnTo>
                  <a:lnTo>
                    <a:pt x="24" y="367"/>
                  </a:lnTo>
                  <a:lnTo>
                    <a:pt x="24" y="319"/>
                  </a:lnTo>
                  <a:lnTo>
                    <a:pt x="24" y="329"/>
                  </a:lnTo>
                  <a:lnTo>
                    <a:pt x="28" y="329"/>
                  </a:lnTo>
                  <a:lnTo>
                    <a:pt x="28" y="286"/>
                  </a:lnTo>
                  <a:lnTo>
                    <a:pt x="33" y="286"/>
                  </a:lnTo>
                  <a:lnTo>
                    <a:pt x="33" y="295"/>
                  </a:lnTo>
                  <a:lnTo>
                    <a:pt x="33" y="267"/>
                  </a:lnTo>
                  <a:lnTo>
                    <a:pt x="33" y="276"/>
                  </a:lnTo>
                  <a:lnTo>
                    <a:pt x="38" y="276"/>
                  </a:lnTo>
                  <a:lnTo>
                    <a:pt x="38" y="267"/>
                  </a:lnTo>
                  <a:lnTo>
                    <a:pt x="38" y="300"/>
                  </a:lnTo>
                  <a:lnTo>
                    <a:pt x="43" y="300"/>
                  </a:lnTo>
                  <a:lnTo>
                    <a:pt x="43" y="319"/>
                  </a:lnTo>
                  <a:lnTo>
                    <a:pt x="43" y="310"/>
                  </a:lnTo>
                  <a:lnTo>
                    <a:pt x="48" y="295"/>
                  </a:lnTo>
                  <a:lnTo>
                    <a:pt x="48" y="276"/>
                  </a:lnTo>
                  <a:lnTo>
                    <a:pt x="52" y="276"/>
                  </a:lnTo>
                  <a:lnTo>
                    <a:pt x="52" y="310"/>
                  </a:lnTo>
                  <a:lnTo>
                    <a:pt x="57" y="310"/>
                  </a:lnTo>
                  <a:lnTo>
                    <a:pt x="57" y="353"/>
                  </a:lnTo>
                  <a:lnTo>
                    <a:pt x="57" y="343"/>
                  </a:lnTo>
                  <a:lnTo>
                    <a:pt x="62" y="343"/>
                  </a:lnTo>
                  <a:lnTo>
                    <a:pt x="62" y="376"/>
                  </a:lnTo>
                  <a:lnTo>
                    <a:pt x="67" y="376"/>
                  </a:lnTo>
                  <a:lnTo>
                    <a:pt x="67" y="462"/>
                  </a:lnTo>
                  <a:lnTo>
                    <a:pt x="72" y="462"/>
                  </a:lnTo>
                  <a:lnTo>
                    <a:pt x="72" y="453"/>
                  </a:lnTo>
                  <a:lnTo>
                    <a:pt x="72" y="467"/>
                  </a:lnTo>
                  <a:lnTo>
                    <a:pt x="76" y="462"/>
                  </a:lnTo>
                  <a:lnTo>
                    <a:pt x="76" y="453"/>
                  </a:lnTo>
                  <a:lnTo>
                    <a:pt x="81" y="453"/>
                  </a:lnTo>
                  <a:lnTo>
                    <a:pt x="81" y="477"/>
                  </a:lnTo>
                  <a:lnTo>
                    <a:pt x="81" y="443"/>
                  </a:lnTo>
                  <a:lnTo>
                    <a:pt x="81" y="467"/>
                  </a:lnTo>
                  <a:lnTo>
                    <a:pt x="86" y="467"/>
                  </a:lnTo>
                  <a:lnTo>
                    <a:pt x="86" y="477"/>
                  </a:lnTo>
                  <a:lnTo>
                    <a:pt x="86" y="467"/>
                  </a:lnTo>
                  <a:lnTo>
                    <a:pt x="91" y="462"/>
                  </a:lnTo>
                  <a:lnTo>
                    <a:pt x="91" y="386"/>
                  </a:lnTo>
                  <a:lnTo>
                    <a:pt x="96" y="386"/>
                  </a:lnTo>
                  <a:lnTo>
                    <a:pt x="96" y="319"/>
                  </a:lnTo>
                  <a:lnTo>
                    <a:pt x="100" y="319"/>
                  </a:lnTo>
                  <a:lnTo>
                    <a:pt x="100" y="262"/>
                  </a:lnTo>
                  <a:lnTo>
                    <a:pt x="105" y="262"/>
                  </a:lnTo>
                  <a:lnTo>
                    <a:pt x="105" y="210"/>
                  </a:lnTo>
                  <a:lnTo>
                    <a:pt x="110" y="195"/>
                  </a:lnTo>
                  <a:lnTo>
                    <a:pt x="110" y="143"/>
                  </a:lnTo>
                  <a:lnTo>
                    <a:pt x="115" y="157"/>
                  </a:lnTo>
                  <a:lnTo>
                    <a:pt x="115" y="152"/>
                  </a:lnTo>
                  <a:lnTo>
                    <a:pt x="115" y="43"/>
                  </a:lnTo>
                  <a:lnTo>
                    <a:pt x="120" y="43"/>
                  </a:lnTo>
                  <a:lnTo>
                    <a:pt x="120" y="52"/>
                  </a:lnTo>
                  <a:lnTo>
                    <a:pt x="120" y="0"/>
                  </a:lnTo>
                  <a:lnTo>
                    <a:pt x="124" y="0"/>
                  </a:lnTo>
                  <a:lnTo>
                    <a:pt x="124" y="76"/>
                  </a:lnTo>
                  <a:lnTo>
                    <a:pt x="129" y="76"/>
                  </a:lnTo>
                  <a:lnTo>
                    <a:pt x="129" y="57"/>
                  </a:lnTo>
                  <a:lnTo>
                    <a:pt x="129" y="100"/>
                  </a:lnTo>
                  <a:lnTo>
                    <a:pt x="134" y="100"/>
                  </a:lnTo>
                  <a:lnTo>
                    <a:pt x="134" y="110"/>
                  </a:lnTo>
                  <a:lnTo>
                    <a:pt x="134" y="19"/>
                  </a:lnTo>
                  <a:lnTo>
                    <a:pt x="134" y="24"/>
                  </a:lnTo>
                  <a:lnTo>
                    <a:pt x="139" y="19"/>
                  </a:lnTo>
                  <a:lnTo>
                    <a:pt x="139" y="52"/>
                  </a:lnTo>
                  <a:lnTo>
                    <a:pt x="139" y="43"/>
                  </a:lnTo>
                  <a:lnTo>
                    <a:pt x="144" y="43"/>
                  </a:lnTo>
                  <a:lnTo>
                    <a:pt x="144" y="24"/>
                  </a:lnTo>
                  <a:lnTo>
                    <a:pt x="144" y="33"/>
                  </a:lnTo>
                  <a:lnTo>
                    <a:pt x="148" y="19"/>
                  </a:lnTo>
                  <a:lnTo>
                    <a:pt x="148" y="67"/>
                  </a:lnTo>
                  <a:lnTo>
                    <a:pt x="148" y="0"/>
                  </a:lnTo>
                  <a:lnTo>
                    <a:pt x="148" y="57"/>
                  </a:lnTo>
                  <a:lnTo>
                    <a:pt x="153" y="57"/>
                  </a:lnTo>
                  <a:lnTo>
                    <a:pt x="153" y="90"/>
                  </a:lnTo>
                  <a:lnTo>
                    <a:pt x="153" y="52"/>
                  </a:lnTo>
                  <a:lnTo>
                    <a:pt x="153" y="76"/>
                  </a:lnTo>
                  <a:lnTo>
                    <a:pt x="158" y="76"/>
                  </a:lnTo>
                  <a:lnTo>
                    <a:pt x="158" y="86"/>
                  </a:lnTo>
                  <a:lnTo>
                    <a:pt x="158" y="57"/>
                  </a:lnTo>
                  <a:lnTo>
                    <a:pt x="158" y="67"/>
                  </a:lnTo>
                  <a:lnTo>
                    <a:pt x="163" y="52"/>
                  </a:lnTo>
                  <a:lnTo>
                    <a:pt x="163" y="86"/>
                  </a:lnTo>
                  <a:lnTo>
                    <a:pt x="163" y="57"/>
                  </a:lnTo>
                  <a:lnTo>
                    <a:pt x="163" y="76"/>
                  </a:lnTo>
                  <a:lnTo>
                    <a:pt x="168" y="76"/>
                  </a:lnTo>
                  <a:lnTo>
                    <a:pt x="168" y="52"/>
                  </a:lnTo>
                  <a:lnTo>
                    <a:pt x="168" y="133"/>
                  </a:lnTo>
                  <a:lnTo>
                    <a:pt x="172" y="133"/>
                  </a:lnTo>
                  <a:lnTo>
                    <a:pt x="172" y="157"/>
                  </a:lnTo>
                  <a:lnTo>
                    <a:pt x="172" y="124"/>
                  </a:lnTo>
                  <a:lnTo>
                    <a:pt x="172" y="133"/>
                  </a:lnTo>
                  <a:lnTo>
                    <a:pt x="177" y="119"/>
                  </a:lnTo>
                  <a:lnTo>
                    <a:pt x="177" y="124"/>
                  </a:lnTo>
                  <a:lnTo>
                    <a:pt x="177" y="167"/>
                  </a:lnTo>
                  <a:lnTo>
                    <a:pt x="182" y="152"/>
                  </a:lnTo>
                  <a:lnTo>
                    <a:pt x="182" y="210"/>
                  </a:lnTo>
                  <a:lnTo>
                    <a:pt x="182" y="143"/>
                  </a:lnTo>
                  <a:lnTo>
                    <a:pt x="182" y="200"/>
                  </a:lnTo>
                  <a:lnTo>
                    <a:pt x="187" y="200"/>
                  </a:lnTo>
                  <a:lnTo>
                    <a:pt x="187" y="262"/>
                  </a:lnTo>
                  <a:lnTo>
                    <a:pt x="192" y="267"/>
                  </a:lnTo>
                  <a:lnTo>
                    <a:pt x="192" y="295"/>
                  </a:lnTo>
                  <a:lnTo>
                    <a:pt x="192" y="267"/>
                  </a:lnTo>
                  <a:lnTo>
                    <a:pt x="196" y="267"/>
                  </a:lnTo>
                  <a:lnTo>
                    <a:pt x="196" y="300"/>
                  </a:lnTo>
                  <a:lnTo>
                    <a:pt x="201" y="295"/>
                  </a:lnTo>
                  <a:lnTo>
                    <a:pt x="201" y="276"/>
                  </a:lnTo>
                  <a:lnTo>
                    <a:pt x="201" y="334"/>
                  </a:lnTo>
                  <a:lnTo>
                    <a:pt x="206" y="334"/>
                  </a:lnTo>
                  <a:lnTo>
                    <a:pt x="206" y="362"/>
                  </a:lnTo>
                  <a:lnTo>
                    <a:pt x="206" y="329"/>
                  </a:lnTo>
                  <a:lnTo>
                    <a:pt x="206" y="343"/>
                  </a:lnTo>
                  <a:lnTo>
                    <a:pt x="211" y="343"/>
                  </a:lnTo>
                </a:path>
              </a:pathLst>
            </a:custGeom>
            <a:noFill/>
            <a:ln w="15875">
              <a:solidFill>
                <a:srgbClr val="0000FF"/>
              </a:solidFill>
              <a:prstDash val="solid"/>
              <a:round/>
              <a:headEnd/>
              <a:tailEnd/>
            </a:ln>
          </p:spPr>
          <p:txBody>
            <a:bodyPr/>
            <a:lstStyle/>
            <a:p>
              <a:endParaRPr lang="en-US"/>
            </a:p>
          </p:txBody>
        </p:sp>
        <p:sp>
          <p:nvSpPr>
            <p:cNvPr id="306225" name="Freeform 1073"/>
            <p:cNvSpPr>
              <a:spLocks/>
            </p:cNvSpPr>
            <p:nvPr/>
          </p:nvSpPr>
          <p:spPr bwMode="auto">
            <a:xfrm>
              <a:off x="6865938" y="2395538"/>
              <a:ext cx="319087" cy="1392237"/>
            </a:xfrm>
            <a:custGeom>
              <a:avLst/>
              <a:gdLst/>
              <a:ahLst/>
              <a:cxnLst>
                <a:cxn ang="0">
                  <a:pos x="0" y="825"/>
                </a:cxn>
                <a:cxn ang="0">
                  <a:pos x="5" y="877"/>
                </a:cxn>
                <a:cxn ang="0">
                  <a:pos x="9" y="853"/>
                </a:cxn>
                <a:cxn ang="0">
                  <a:pos x="14" y="543"/>
                </a:cxn>
                <a:cxn ang="0">
                  <a:pos x="24" y="410"/>
                </a:cxn>
                <a:cxn ang="0">
                  <a:pos x="29" y="334"/>
                </a:cxn>
                <a:cxn ang="0">
                  <a:pos x="33" y="257"/>
                </a:cxn>
                <a:cxn ang="0">
                  <a:pos x="38" y="67"/>
                </a:cxn>
                <a:cxn ang="0">
                  <a:pos x="43" y="0"/>
                </a:cxn>
                <a:cxn ang="0">
                  <a:pos x="48" y="38"/>
                </a:cxn>
                <a:cxn ang="0">
                  <a:pos x="53" y="224"/>
                </a:cxn>
                <a:cxn ang="0">
                  <a:pos x="57" y="215"/>
                </a:cxn>
                <a:cxn ang="0">
                  <a:pos x="57" y="234"/>
                </a:cxn>
                <a:cxn ang="0">
                  <a:pos x="62" y="224"/>
                </a:cxn>
                <a:cxn ang="0">
                  <a:pos x="67" y="81"/>
                </a:cxn>
                <a:cxn ang="0">
                  <a:pos x="72" y="67"/>
                </a:cxn>
                <a:cxn ang="0">
                  <a:pos x="77" y="181"/>
                </a:cxn>
                <a:cxn ang="0">
                  <a:pos x="81" y="138"/>
                </a:cxn>
                <a:cxn ang="0">
                  <a:pos x="86" y="191"/>
                </a:cxn>
                <a:cxn ang="0">
                  <a:pos x="91" y="348"/>
                </a:cxn>
                <a:cxn ang="0">
                  <a:pos x="96" y="315"/>
                </a:cxn>
                <a:cxn ang="0">
                  <a:pos x="101" y="524"/>
                </a:cxn>
                <a:cxn ang="0">
                  <a:pos x="110" y="643"/>
                </a:cxn>
                <a:cxn ang="0">
                  <a:pos x="115" y="624"/>
                </a:cxn>
                <a:cxn ang="0">
                  <a:pos x="115" y="643"/>
                </a:cxn>
                <a:cxn ang="0">
                  <a:pos x="120" y="591"/>
                </a:cxn>
                <a:cxn ang="0">
                  <a:pos x="129" y="515"/>
                </a:cxn>
                <a:cxn ang="0">
                  <a:pos x="134" y="415"/>
                </a:cxn>
                <a:cxn ang="0">
                  <a:pos x="139" y="443"/>
                </a:cxn>
                <a:cxn ang="0">
                  <a:pos x="144" y="377"/>
                </a:cxn>
                <a:cxn ang="0">
                  <a:pos x="144" y="410"/>
                </a:cxn>
                <a:cxn ang="0">
                  <a:pos x="149" y="367"/>
                </a:cxn>
                <a:cxn ang="0">
                  <a:pos x="153" y="443"/>
                </a:cxn>
                <a:cxn ang="0">
                  <a:pos x="158" y="400"/>
                </a:cxn>
                <a:cxn ang="0">
                  <a:pos x="163" y="391"/>
                </a:cxn>
                <a:cxn ang="0">
                  <a:pos x="168" y="543"/>
                </a:cxn>
                <a:cxn ang="0">
                  <a:pos x="173" y="481"/>
                </a:cxn>
                <a:cxn ang="0">
                  <a:pos x="177" y="534"/>
                </a:cxn>
                <a:cxn ang="0">
                  <a:pos x="182" y="467"/>
                </a:cxn>
                <a:cxn ang="0">
                  <a:pos x="192" y="510"/>
                </a:cxn>
                <a:cxn ang="0">
                  <a:pos x="197" y="510"/>
                </a:cxn>
                <a:cxn ang="0">
                  <a:pos x="201" y="510"/>
                </a:cxn>
              </a:cxnLst>
              <a:rect l="0" t="0" r="r" b="b"/>
              <a:pathLst>
                <a:path w="201" h="877">
                  <a:moveTo>
                    <a:pt x="0" y="834"/>
                  </a:moveTo>
                  <a:lnTo>
                    <a:pt x="0" y="867"/>
                  </a:lnTo>
                  <a:lnTo>
                    <a:pt x="0" y="825"/>
                  </a:lnTo>
                  <a:lnTo>
                    <a:pt x="0" y="844"/>
                  </a:lnTo>
                  <a:lnTo>
                    <a:pt x="5" y="844"/>
                  </a:lnTo>
                  <a:lnTo>
                    <a:pt x="5" y="877"/>
                  </a:lnTo>
                  <a:lnTo>
                    <a:pt x="5" y="834"/>
                  </a:lnTo>
                  <a:lnTo>
                    <a:pt x="5" y="867"/>
                  </a:lnTo>
                  <a:lnTo>
                    <a:pt x="9" y="853"/>
                  </a:lnTo>
                  <a:lnTo>
                    <a:pt x="9" y="686"/>
                  </a:lnTo>
                  <a:lnTo>
                    <a:pt x="14" y="686"/>
                  </a:lnTo>
                  <a:lnTo>
                    <a:pt x="14" y="543"/>
                  </a:lnTo>
                  <a:lnTo>
                    <a:pt x="19" y="543"/>
                  </a:lnTo>
                  <a:lnTo>
                    <a:pt x="19" y="410"/>
                  </a:lnTo>
                  <a:lnTo>
                    <a:pt x="24" y="410"/>
                  </a:lnTo>
                  <a:lnTo>
                    <a:pt x="24" y="324"/>
                  </a:lnTo>
                  <a:lnTo>
                    <a:pt x="24" y="334"/>
                  </a:lnTo>
                  <a:lnTo>
                    <a:pt x="29" y="334"/>
                  </a:lnTo>
                  <a:lnTo>
                    <a:pt x="29" y="238"/>
                  </a:lnTo>
                  <a:lnTo>
                    <a:pt x="29" y="257"/>
                  </a:lnTo>
                  <a:lnTo>
                    <a:pt x="33" y="257"/>
                  </a:lnTo>
                  <a:lnTo>
                    <a:pt x="33" y="138"/>
                  </a:lnTo>
                  <a:lnTo>
                    <a:pt x="38" y="134"/>
                  </a:lnTo>
                  <a:lnTo>
                    <a:pt x="38" y="67"/>
                  </a:lnTo>
                  <a:lnTo>
                    <a:pt x="38" y="72"/>
                  </a:lnTo>
                  <a:lnTo>
                    <a:pt x="43" y="67"/>
                  </a:lnTo>
                  <a:lnTo>
                    <a:pt x="43" y="0"/>
                  </a:lnTo>
                  <a:lnTo>
                    <a:pt x="43" y="48"/>
                  </a:lnTo>
                  <a:lnTo>
                    <a:pt x="48" y="48"/>
                  </a:lnTo>
                  <a:lnTo>
                    <a:pt x="48" y="38"/>
                  </a:lnTo>
                  <a:lnTo>
                    <a:pt x="48" y="148"/>
                  </a:lnTo>
                  <a:lnTo>
                    <a:pt x="53" y="148"/>
                  </a:lnTo>
                  <a:lnTo>
                    <a:pt x="53" y="224"/>
                  </a:lnTo>
                  <a:lnTo>
                    <a:pt x="53" y="114"/>
                  </a:lnTo>
                  <a:lnTo>
                    <a:pt x="53" y="215"/>
                  </a:lnTo>
                  <a:lnTo>
                    <a:pt x="57" y="215"/>
                  </a:lnTo>
                  <a:lnTo>
                    <a:pt x="57" y="248"/>
                  </a:lnTo>
                  <a:lnTo>
                    <a:pt x="57" y="181"/>
                  </a:lnTo>
                  <a:lnTo>
                    <a:pt x="57" y="234"/>
                  </a:lnTo>
                  <a:lnTo>
                    <a:pt x="62" y="238"/>
                  </a:lnTo>
                  <a:lnTo>
                    <a:pt x="62" y="248"/>
                  </a:lnTo>
                  <a:lnTo>
                    <a:pt x="62" y="224"/>
                  </a:lnTo>
                  <a:lnTo>
                    <a:pt x="62" y="234"/>
                  </a:lnTo>
                  <a:lnTo>
                    <a:pt x="67" y="234"/>
                  </a:lnTo>
                  <a:lnTo>
                    <a:pt x="67" y="81"/>
                  </a:lnTo>
                  <a:lnTo>
                    <a:pt x="67" y="100"/>
                  </a:lnTo>
                  <a:lnTo>
                    <a:pt x="72" y="105"/>
                  </a:lnTo>
                  <a:lnTo>
                    <a:pt x="72" y="67"/>
                  </a:lnTo>
                  <a:lnTo>
                    <a:pt x="72" y="138"/>
                  </a:lnTo>
                  <a:lnTo>
                    <a:pt x="77" y="138"/>
                  </a:lnTo>
                  <a:lnTo>
                    <a:pt x="77" y="181"/>
                  </a:lnTo>
                  <a:lnTo>
                    <a:pt x="77" y="124"/>
                  </a:lnTo>
                  <a:lnTo>
                    <a:pt x="77" y="134"/>
                  </a:lnTo>
                  <a:lnTo>
                    <a:pt x="81" y="138"/>
                  </a:lnTo>
                  <a:lnTo>
                    <a:pt x="81" y="215"/>
                  </a:lnTo>
                  <a:lnTo>
                    <a:pt x="86" y="215"/>
                  </a:lnTo>
                  <a:lnTo>
                    <a:pt x="86" y="191"/>
                  </a:lnTo>
                  <a:lnTo>
                    <a:pt x="86" y="238"/>
                  </a:lnTo>
                  <a:lnTo>
                    <a:pt x="91" y="238"/>
                  </a:lnTo>
                  <a:lnTo>
                    <a:pt x="91" y="348"/>
                  </a:lnTo>
                  <a:lnTo>
                    <a:pt x="91" y="343"/>
                  </a:lnTo>
                  <a:lnTo>
                    <a:pt x="96" y="343"/>
                  </a:lnTo>
                  <a:lnTo>
                    <a:pt x="96" y="315"/>
                  </a:lnTo>
                  <a:lnTo>
                    <a:pt x="96" y="348"/>
                  </a:lnTo>
                  <a:lnTo>
                    <a:pt x="101" y="348"/>
                  </a:lnTo>
                  <a:lnTo>
                    <a:pt x="101" y="524"/>
                  </a:lnTo>
                  <a:lnTo>
                    <a:pt x="105" y="524"/>
                  </a:lnTo>
                  <a:lnTo>
                    <a:pt x="105" y="658"/>
                  </a:lnTo>
                  <a:lnTo>
                    <a:pt x="110" y="643"/>
                  </a:lnTo>
                  <a:lnTo>
                    <a:pt x="110" y="601"/>
                  </a:lnTo>
                  <a:lnTo>
                    <a:pt x="110" y="624"/>
                  </a:lnTo>
                  <a:lnTo>
                    <a:pt x="115" y="624"/>
                  </a:lnTo>
                  <a:lnTo>
                    <a:pt x="115" y="686"/>
                  </a:lnTo>
                  <a:lnTo>
                    <a:pt x="115" y="615"/>
                  </a:lnTo>
                  <a:lnTo>
                    <a:pt x="115" y="643"/>
                  </a:lnTo>
                  <a:lnTo>
                    <a:pt x="120" y="643"/>
                  </a:lnTo>
                  <a:lnTo>
                    <a:pt x="120" y="577"/>
                  </a:lnTo>
                  <a:lnTo>
                    <a:pt x="120" y="591"/>
                  </a:lnTo>
                  <a:lnTo>
                    <a:pt x="125" y="577"/>
                  </a:lnTo>
                  <a:lnTo>
                    <a:pt x="125" y="510"/>
                  </a:lnTo>
                  <a:lnTo>
                    <a:pt x="129" y="515"/>
                  </a:lnTo>
                  <a:lnTo>
                    <a:pt x="129" y="458"/>
                  </a:lnTo>
                  <a:lnTo>
                    <a:pt x="134" y="443"/>
                  </a:lnTo>
                  <a:lnTo>
                    <a:pt x="134" y="415"/>
                  </a:lnTo>
                  <a:lnTo>
                    <a:pt x="134" y="434"/>
                  </a:lnTo>
                  <a:lnTo>
                    <a:pt x="139" y="434"/>
                  </a:lnTo>
                  <a:lnTo>
                    <a:pt x="139" y="443"/>
                  </a:lnTo>
                  <a:lnTo>
                    <a:pt x="139" y="367"/>
                  </a:lnTo>
                  <a:lnTo>
                    <a:pt x="139" y="377"/>
                  </a:lnTo>
                  <a:lnTo>
                    <a:pt x="144" y="377"/>
                  </a:lnTo>
                  <a:lnTo>
                    <a:pt x="144" y="415"/>
                  </a:lnTo>
                  <a:lnTo>
                    <a:pt x="144" y="367"/>
                  </a:lnTo>
                  <a:lnTo>
                    <a:pt x="144" y="410"/>
                  </a:lnTo>
                  <a:lnTo>
                    <a:pt x="149" y="415"/>
                  </a:lnTo>
                  <a:lnTo>
                    <a:pt x="149" y="424"/>
                  </a:lnTo>
                  <a:lnTo>
                    <a:pt x="149" y="367"/>
                  </a:lnTo>
                  <a:lnTo>
                    <a:pt x="153" y="367"/>
                  </a:lnTo>
                  <a:lnTo>
                    <a:pt x="153" y="357"/>
                  </a:lnTo>
                  <a:lnTo>
                    <a:pt x="153" y="443"/>
                  </a:lnTo>
                  <a:lnTo>
                    <a:pt x="158" y="443"/>
                  </a:lnTo>
                  <a:lnTo>
                    <a:pt x="158" y="448"/>
                  </a:lnTo>
                  <a:lnTo>
                    <a:pt x="158" y="400"/>
                  </a:lnTo>
                  <a:lnTo>
                    <a:pt x="158" y="434"/>
                  </a:lnTo>
                  <a:lnTo>
                    <a:pt x="163" y="434"/>
                  </a:lnTo>
                  <a:lnTo>
                    <a:pt x="163" y="391"/>
                  </a:lnTo>
                  <a:lnTo>
                    <a:pt x="163" y="491"/>
                  </a:lnTo>
                  <a:lnTo>
                    <a:pt x="168" y="491"/>
                  </a:lnTo>
                  <a:lnTo>
                    <a:pt x="168" y="543"/>
                  </a:lnTo>
                  <a:lnTo>
                    <a:pt x="168" y="534"/>
                  </a:lnTo>
                  <a:lnTo>
                    <a:pt x="173" y="534"/>
                  </a:lnTo>
                  <a:lnTo>
                    <a:pt x="173" y="481"/>
                  </a:lnTo>
                  <a:lnTo>
                    <a:pt x="173" y="510"/>
                  </a:lnTo>
                  <a:lnTo>
                    <a:pt x="177" y="515"/>
                  </a:lnTo>
                  <a:lnTo>
                    <a:pt x="177" y="534"/>
                  </a:lnTo>
                  <a:lnTo>
                    <a:pt x="177" y="491"/>
                  </a:lnTo>
                  <a:lnTo>
                    <a:pt x="182" y="477"/>
                  </a:lnTo>
                  <a:lnTo>
                    <a:pt x="182" y="467"/>
                  </a:lnTo>
                  <a:lnTo>
                    <a:pt x="187" y="481"/>
                  </a:lnTo>
                  <a:lnTo>
                    <a:pt x="187" y="524"/>
                  </a:lnTo>
                  <a:lnTo>
                    <a:pt x="192" y="510"/>
                  </a:lnTo>
                  <a:lnTo>
                    <a:pt x="192" y="481"/>
                  </a:lnTo>
                  <a:lnTo>
                    <a:pt x="192" y="515"/>
                  </a:lnTo>
                  <a:lnTo>
                    <a:pt x="197" y="510"/>
                  </a:lnTo>
                  <a:lnTo>
                    <a:pt x="197" y="581"/>
                  </a:lnTo>
                  <a:lnTo>
                    <a:pt x="197" y="524"/>
                  </a:lnTo>
                  <a:lnTo>
                    <a:pt x="201" y="510"/>
                  </a:lnTo>
                  <a:lnTo>
                    <a:pt x="201" y="477"/>
                  </a:lnTo>
                  <a:lnTo>
                    <a:pt x="201" y="491"/>
                  </a:lnTo>
                </a:path>
              </a:pathLst>
            </a:custGeom>
            <a:noFill/>
            <a:ln w="15875">
              <a:solidFill>
                <a:srgbClr val="0000FF"/>
              </a:solidFill>
              <a:prstDash val="solid"/>
              <a:round/>
              <a:headEnd/>
              <a:tailEnd/>
            </a:ln>
          </p:spPr>
          <p:txBody>
            <a:bodyPr/>
            <a:lstStyle/>
            <a:p>
              <a:endParaRPr lang="en-US"/>
            </a:p>
          </p:txBody>
        </p:sp>
        <p:sp>
          <p:nvSpPr>
            <p:cNvPr id="306226" name="Freeform 1074"/>
            <p:cNvSpPr>
              <a:spLocks/>
            </p:cNvSpPr>
            <p:nvPr/>
          </p:nvSpPr>
          <p:spPr bwMode="auto">
            <a:xfrm>
              <a:off x="7185025" y="2455863"/>
              <a:ext cx="304800" cy="1082675"/>
            </a:xfrm>
            <a:custGeom>
              <a:avLst/>
              <a:gdLst/>
              <a:ahLst/>
              <a:cxnLst>
                <a:cxn ang="0">
                  <a:pos x="5" y="477"/>
                </a:cxn>
                <a:cxn ang="0">
                  <a:pos x="10" y="443"/>
                </a:cxn>
                <a:cxn ang="0">
                  <a:pos x="15" y="329"/>
                </a:cxn>
                <a:cxn ang="0">
                  <a:pos x="20" y="305"/>
                </a:cxn>
                <a:cxn ang="0">
                  <a:pos x="24" y="186"/>
                </a:cxn>
                <a:cxn ang="0">
                  <a:pos x="29" y="143"/>
                </a:cxn>
                <a:cxn ang="0">
                  <a:pos x="34" y="134"/>
                </a:cxn>
                <a:cxn ang="0">
                  <a:pos x="39" y="167"/>
                </a:cxn>
                <a:cxn ang="0">
                  <a:pos x="44" y="167"/>
                </a:cxn>
                <a:cxn ang="0">
                  <a:pos x="48" y="200"/>
                </a:cxn>
                <a:cxn ang="0">
                  <a:pos x="53" y="243"/>
                </a:cxn>
                <a:cxn ang="0">
                  <a:pos x="58" y="377"/>
                </a:cxn>
                <a:cxn ang="0">
                  <a:pos x="63" y="362"/>
                </a:cxn>
                <a:cxn ang="0">
                  <a:pos x="63" y="377"/>
                </a:cxn>
                <a:cxn ang="0">
                  <a:pos x="68" y="353"/>
                </a:cxn>
                <a:cxn ang="0">
                  <a:pos x="72" y="377"/>
                </a:cxn>
                <a:cxn ang="0">
                  <a:pos x="77" y="443"/>
                </a:cxn>
                <a:cxn ang="0">
                  <a:pos x="82" y="496"/>
                </a:cxn>
                <a:cxn ang="0">
                  <a:pos x="87" y="443"/>
                </a:cxn>
                <a:cxn ang="0">
                  <a:pos x="92" y="496"/>
                </a:cxn>
                <a:cxn ang="0">
                  <a:pos x="96" y="462"/>
                </a:cxn>
                <a:cxn ang="0">
                  <a:pos x="101" y="472"/>
                </a:cxn>
                <a:cxn ang="0">
                  <a:pos x="106" y="510"/>
                </a:cxn>
                <a:cxn ang="0">
                  <a:pos x="111" y="529"/>
                </a:cxn>
                <a:cxn ang="0">
                  <a:pos x="116" y="472"/>
                </a:cxn>
                <a:cxn ang="0">
                  <a:pos x="116" y="443"/>
                </a:cxn>
                <a:cxn ang="0">
                  <a:pos x="120" y="377"/>
                </a:cxn>
                <a:cxn ang="0">
                  <a:pos x="125" y="420"/>
                </a:cxn>
                <a:cxn ang="0">
                  <a:pos x="130" y="405"/>
                </a:cxn>
                <a:cxn ang="0">
                  <a:pos x="135" y="443"/>
                </a:cxn>
                <a:cxn ang="0">
                  <a:pos x="135" y="410"/>
                </a:cxn>
                <a:cxn ang="0">
                  <a:pos x="144" y="129"/>
                </a:cxn>
                <a:cxn ang="0">
                  <a:pos x="149" y="29"/>
                </a:cxn>
                <a:cxn ang="0">
                  <a:pos x="149" y="19"/>
                </a:cxn>
                <a:cxn ang="0">
                  <a:pos x="154" y="167"/>
                </a:cxn>
                <a:cxn ang="0">
                  <a:pos x="159" y="196"/>
                </a:cxn>
                <a:cxn ang="0">
                  <a:pos x="164" y="186"/>
                </a:cxn>
                <a:cxn ang="0">
                  <a:pos x="168" y="196"/>
                </a:cxn>
                <a:cxn ang="0">
                  <a:pos x="173" y="377"/>
                </a:cxn>
                <a:cxn ang="0">
                  <a:pos x="178" y="610"/>
                </a:cxn>
                <a:cxn ang="0">
                  <a:pos x="183" y="605"/>
                </a:cxn>
                <a:cxn ang="0">
                  <a:pos x="188" y="663"/>
                </a:cxn>
              </a:cxnLst>
              <a:rect l="0" t="0" r="r" b="b"/>
              <a:pathLst>
                <a:path w="192" h="682">
                  <a:moveTo>
                    <a:pt x="0" y="453"/>
                  </a:moveTo>
                  <a:lnTo>
                    <a:pt x="5" y="453"/>
                  </a:lnTo>
                  <a:lnTo>
                    <a:pt x="5" y="477"/>
                  </a:lnTo>
                  <a:lnTo>
                    <a:pt x="5" y="420"/>
                  </a:lnTo>
                  <a:lnTo>
                    <a:pt x="5" y="443"/>
                  </a:lnTo>
                  <a:lnTo>
                    <a:pt x="10" y="443"/>
                  </a:lnTo>
                  <a:lnTo>
                    <a:pt x="10" y="462"/>
                  </a:lnTo>
                  <a:lnTo>
                    <a:pt x="10" y="329"/>
                  </a:lnTo>
                  <a:lnTo>
                    <a:pt x="15" y="329"/>
                  </a:lnTo>
                  <a:lnTo>
                    <a:pt x="15" y="343"/>
                  </a:lnTo>
                  <a:lnTo>
                    <a:pt x="15" y="305"/>
                  </a:lnTo>
                  <a:lnTo>
                    <a:pt x="20" y="305"/>
                  </a:lnTo>
                  <a:lnTo>
                    <a:pt x="20" y="229"/>
                  </a:lnTo>
                  <a:lnTo>
                    <a:pt x="24" y="229"/>
                  </a:lnTo>
                  <a:lnTo>
                    <a:pt x="24" y="186"/>
                  </a:lnTo>
                  <a:lnTo>
                    <a:pt x="24" y="210"/>
                  </a:lnTo>
                  <a:lnTo>
                    <a:pt x="29" y="210"/>
                  </a:lnTo>
                  <a:lnTo>
                    <a:pt x="29" y="143"/>
                  </a:lnTo>
                  <a:lnTo>
                    <a:pt x="34" y="143"/>
                  </a:lnTo>
                  <a:lnTo>
                    <a:pt x="34" y="196"/>
                  </a:lnTo>
                  <a:lnTo>
                    <a:pt x="34" y="134"/>
                  </a:lnTo>
                  <a:lnTo>
                    <a:pt x="34" y="162"/>
                  </a:lnTo>
                  <a:lnTo>
                    <a:pt x="39" y="162"/>
                  </a:lnTo>
                  <a:lnTo>
                    <a:pt x="39" y="167"/>
                  </a:lnTo>
                  <a:lnTo>
                    <a:pt x="39" y="119"/>
                  </a:lnTo>
                  <a:lnTo>
                    <a:pt x="39" y="162"/>
                  </a:lnTo>
                  <a:lnTo>
                    <a:pt x="44" y="167"/>
                  </a:lnTo>
                  <a:lnTo>
                    <a:pt x="44" y="134"/>
                  </a:lnTo>
                  <a:lnTo>
                    <a:pt x="44" y="196"/>
                  </a:lnTo>
                  <a:lnTo>
                    <a:pt x="48" y="200"/>
                  </a:lnTo>
                  <a:lnTo>
                    <a:pt x="48" y="253"/>
                  </a:lnTo>
                  <a:lnTo>
                    <a:pt x="48" y="243"/>
                  </a:lnTo>
                  <a:lnTo>
                    <a:pt x="53" y="243"/>
                  </a:lnTo>
                  <a:lnTo>
                    <a:pt x="53" y="339"/>
                  </a:lnTo>
                  <a:lnTo>
                    <a:pt x="58" y="339"/>
                  </a:lnTo>
                  <a:lnTo>
                    <a:pt x="58" y="377"/>
                  </a:lnTo>
                  <a:lnTo>
                    <a:pt x="58" y="310"/>
                  </a:lnTo>
                  <a:lnTo>
                    <a:pt x="58" y="362"/>
                  </a:lnTo>
                  <a:lnTo>
                    <a:pt x="63" y="362"/>
                  </a:lnTo>
                  <a:lnTo>
                    <a:pt x="63" y="396"/>
                  </a:lnTo>
                  <a:lnTo>
                    <a:pt x="63" y="353"/>
                  </a:lnTo>
                  <a:lnTo>
                    <a:pt x="63" y="377"/>
                  </a:lnTo>
                  <a:lnTo>
                    <a:pt x="68" y="372"/>
                  </a:lnTo>
                  <a:lnTo>
                    <a:pt x="68" y="396"/>
                  </a:lnTo>
                  <a:lnTo>
                    <a:pt x="68" y="353"/>
                  </a:lnTo>
                  <a:lnTo>
                    <a:pt x="68" y="386"/>
                  </a:lnTo>
                  <a:lnTo>
                    <a:pt x="72" y="386"/>
                  </a:lnTo>
                  <a:lnTo>
                    <a:pt x="72" y="377"/>
                  </a:lnTo>
                  <a:lnTo>
                    <a:pt x="72" y="472"/>
                  </a:lnTo>
                  <a:lnTo>
                    <a:pt x="77" y="472"/>
                  </a:lnTo>
                  <a:lnTo>
                    <a:pt x="77" y="443"/>
                  </a:lnTo>
                  <a:lnTo>
                    <a:pt x="77" y="472"/>
                  </a:lnTo>
                  <a:lnTo>
                    <a:pt x="82" y="462"/>
                  </a:lnTo>
                  <a:lnTo>
                    <a:pt x="82" y="496"/>
                  </a:lnTo>
                  <a:lnTo>
                    <a:pt x="82" y="420"/>
                  </a:lnTo>
                  <a:lnTo>
                    <a:pt x="82" y="453"/>
                  </a:lnTo>
                  <a:lnTo>
                    <a:pt x="87" y="443"/>
                  </a:lnTo>
                  <a:lnTo>
                    <a:pt x="87" y="505"/>
                  </a:lnTo>
                  <a:lnTo>
                    <a:pt x="87" y="496"/>
                  </a:lnTo>
                  <a:lnTo>
                    <a:pt x="92" y="496"/>
                  </a:lnTo>
                  <a:lnTo>
                    <a:pt x="92" y="453"/>
                  </a:lnTo>
                  <a:lnTo>
                    <a:pt x="92" y="462"/>
                  </a:lnTo>
                  <a:lnTo>
                    <a:pt x="96" y="462"/>
                  </a:lnTo>
                  <a:lnTo>
                    <a:pt x="96" y="443"/>
                  </a:lnTo>
                  <a:lnTo>
                    <a:pt x="96" y="477"/>
                  </a:lnTo>
                  <a:lnTo>
                    <a:pt x="101" y="472"/>
                  </a:lnTo>
                  <a:lnTo>
                    <a:pt x="101" y="529"/>
                  </a:lnTo>
                  <a:lnTo>
                    <a:pt x="101" y="510"/>
                  </a:lnTo>
                  <a:lnTo>
                    <a:pt x="106" y="510"/>
                  </a:lnTo>
                  <a:lnTo>
                    <a:pt x="106" y="543"/>
                  </a:lnTo>
                  <a:lnTo>
                    <a:pt x="106" y="529"/>
                  </a:lnTo>
                  <a:lnTo>
                    <a:pt x="111" y="529"/>
                  </a:lnTo>
                  <a:lnTo>
                    <a:pt x="111" y="539"/>
                  </a:lnTo>
                  <a:lnTo>
                    <a:pt x="111" y="477"/>
                  </a:lnTo>
                  <a:lnTo>
                    <a:pt x="116" y="472"/>
                  </a:lnTo>
                  <a:lnTo>
                    <a:pt x="116" y="486"/>
                  </a:lnTo>
                  <a:lnTo>
                    <a:pt x="116" y="439"/>
                  </a:lnTo>
                  <a:lnTo>
                    <a:pt x="116" y="443"/>
                  </a:lnTo>
                  <a:lnTo>
                    <a:pt x="120" y="443"/>
                  </a:lnTo>
                  <a:lnTo>
                    <a:pt x="120" y="472"/>
                  </a:lnTo>
                  <a:lnTo>
                    <a:pt x="120" y="377"/>
                  </a:lnTo>
                  <a:lnTo>
                    <a:pt x="120" y="386"/>
                  </a:lnTo>
                  <a:lnTo>
                    <a:pt x="125" y="386"/>
                  </a:lnTo>
                  <a:lnTo>
                    <a:pt x="125" y="420"/>
                  </a:lnTo>
                  <a:lnTo>
                    <a:pt x="125" y="362"/>
                  </a:lnTo>
                  <a:lnTo>
                    <a:pt x="125" y="410"/>
                  </a:lnTo>
                  <a:lnTo>
                    <a:pt x="130" y="405"/>
                  </a:lnTo>
                  <a:lnTo>
                    <a:pt x="130" y="443"/>
                  </a:lnTo>
                  <a:lnTo>
                    <a:pt x="130" y="439"/>
                  </a:lnTo>
                  <a:lnTo>
                    <a:pt x="135" y="443"/>
                  </a:lnTo>
                  <a:lnTo>
                    <a:pt x="135" y="462"/>
                  </a:lnTo>
                  <a:lnTo>
                    <a:pt x="135" y="405"/>
                  </a:lnTo>
                  <a:lnTo>
                    <a:pt x="135" y="410"/>
                  </a:lnTo>
                  <a:lnTo>
                    <a:pt x="140" y="405"/>
                  </a:lnTo>
                  <a:lnTo>
                    <a:pt x="140" y="134"/>
                  </a:lnTo>
                  <a:lnTo>
                    <a:pt x="144" y="129"/>
                  </a:lnTo>
                  <a:lnTo>
                    <a:pt x="144" y="19"/>
                  </a:lnTo>
                  <a:lnTo>
                    <a:pt x="144" y="43"/>
                  </a:lnTo>
                  <a:lnTo>
                    <a:pt x="149" y="29"/>
                  </a:lnTo>
                  <a:lnTo>
                    <a:pt x="149" y="53"/>
                  </a:lnTo>
                  <a:lnTo>
                    <a:pt x="149" y="0"/>
                  </a:lnTo>
                  <a:lnTo>
                    <a:pt x="149" y="19"/>
                  </a:lnTo>
                  <a:lnTo>
                    <a:pt x="154" y="19"/>
                  </a:lnTo>
                  <a:lnTo>
                    <a:pt x="154" y="10"/>
                  </a:lnTo>
                  <a:lnTo>
                    <a:pt x="154" y="167"/>
                  </a:lnTo>
                  <a:lnTo>
                    <a:pt x="159" y="167"/>
                  </a:lnTo>
                  <a:lnTo>
                    <a:pt x="159" y="234"/>
                  </a:lnTo>
                  <a:lnTo>
                    <a:pt x="159" y="196"/>
                  </a:lnTo>
                  <a:lnTo>
                    <a:pt x="164" y="196"/>
                  </a:lnTo>
                  <a:lnTo>
                    <a:pt x="164" y="210"/>
                  </a:lnTo>
                  <a:lnTo>
                    <a:pt x="164" y="186"/>
                  </a:lnTo>
                  <a:lnTo>
                    <a:pt x="168" y="200"/>
                  </a:lnTo>
                  <a:lnTo>
                    <a:pt x="168" y="210"/>
                  </a:lnTo>
                  <a:lnTo>
                    <a:pt x="168" y="196"/>
                  </a:lnTo>
                  <a:lnTo>
                    <a:pt x="173" y="200"/>
                  </a:lnTo>
                  <a:lnTo>
                    <a:pt x="173" y="186"/>
                  </a:lnTo>
                  <a:lnTo>
                    <a:pt x="173" y="377"/>
                  </a:lnTo>
                  <a:lnTo>
                    <a:pt x="178" y="377"/>
                  </a:lnTo>
                  <a:lnTo>
                    <a:pt x="178" y="620"/>
                  </a:lnTo>
                  <a:lnTo>
                    <a:pt x="178" y="610"/>
                  </a:lnTo>
                  <a:lnTo>
                    <a:pt x="183" y="605"/>
                  </a:lnTo>
                  <a:lnTo>
                    <a:pt x="183" y="639"/>
                  </a:lnTo>
                  <a:lnTo>
                    <a:pt x="183" y="605"/>
                  </a:lnTo>
                  <a:lnTo>
                    <a:pt x="188" y="610"/>
                  </a:lnTo>
                  <a:lnTo>
                    <a:pt x="188" y="682"/>
                  </a:lnTo>
                  <a:lnTo>
                    <a:pt x="188" y="663"/>
                  </a:lnTo>
                  <a:lnTo>
                    <a:pt x="192" y="648"/>
                  </a:lnTo>
                  <a:lnTo>
                    <a:pt x="192" y="586"/>
                  </a:lnTo>
                </a:path>
              </a:pathLst>
            </a:custGeom>
            <a:noFill/>
            <a:ln w="15875">
              <a:solidFill>
                <a:srgbClr val="0000FF"/>
              </a:solidFill>
              <a:prstDash val="solid"/>
              <a:round/>
              <a:headEnd/>
              <a:tailEnd/>
            </a:ln>
          </p:spPr>
          <p:txBody>
            <a:bodyPr/>
            <a:lstStyle/>
            <a:p>
              <a:endParaRPr lang="en-US"/>
            </a:p>
          </p:txBody>
        </p:sp>
        <p:sp>
          <p:nvSpPr>
            <p:cNvPr id="306227" name="Freeform 1075"/>
            <p:cNvSpPr>
              <a:spLocks/>
            </p:cNvSpPr>
            <p:nvPr/>
          </p:nvSpPr>
          <p:spPr bwMode="auto">
            <a:xfrm>
              <a:off x="7489825" y="3213100"/>
              <a:ext cx="38100" cy="211138"/>
            </a:xfrm>
            <a:custGeom>
              <a:avLst/>
              <a:gdLst/>
              <a:ahLst/>
              <a:cxnLst>
                <a:cxn ang="0">
                  <a:pos x="0" y="109"/>
                </a:cxn>
                <a:cxn ang="0">
                  <a:pos x="0" y="128"/>
                </a:cxn>
                <a:cxn ang="0">
                  <a:pos x="5" y="128"/>
                </a:cxn>
                <a:cxn ang="0">
                  <a:pos x="5" y="95"/>
                </a:cxn>
                <a:cxn ang="0">
                  <a:pos x="5" y="133"/>
                </a:cxn>
                <a:cxn ang="0">
                  <a:pos x="10" y="128"/>
                </a:cxn>
                <a:cxn ang="0">
                  <a:pos x="10" y="119"/>
                </a:cxn>
                <a:cxn ang="0">
                  <a:pos x="10" y="128"/>
                </a:cxn>
                <a:cxn ang="0">
                  <a:pos x="15" y="128"/>
                </a:cxn>
                <a:cxn ang="0">
                  <a:pos x="15" y="76"/>
                </a:cxn>
                <a:cxn ang="0">
                  <a:pos x="15" y="109"/>
                </a:cxn>
                <a:cxn ang="0">
                  <a:pos x="20" y="95"/>
                </a:cxn>
                <a:cxn ang="0">
                  <a:pos x="20" y="43"/>
                </a:cxn>
                <a:cxn ang="0">
                  <a:pos x="24" y="28"/>
                </a:cxn>
                <a:cxn ang="0">
                  <a:pos x="24" y="0"/>
                </a:cxn>
              </a:cxnLst>
              <a:rect l="0" t="0" r="r" b="b"/>
              <a:pathLst>
                <a:path w="24" h="133">
                  <a:moveTo>
                    <a:pt x="0" y="109"/>
                  </a:moveTo>
                  <a:lnTo>
                    <a:pt x="0" y="128"/>
                  </a:lnTo>
                  <a:lnTo>
                    <a:pt x="5" y="128"/>
                  </a:lnTo>
                  <a:lnTo>
                    <a:pt x="5" y="95"/>
                  </a:lnTo>
                  <a:lnTo>
                    <a:pt x="5" y="133"/>
                  </a:lnTo>
                  <a:lnTo>
                    <a:pt x="10" y="128"/>
                  </a:lnTo>
                  <a:lnTo>
                    <a:pt x="10" y="119"/>
                  </a:lnTo>
                  <a:lnTo>
                    <a:pt x="10" y="128"/>
                  </a:lnTo>
                  <a:lnTo>
                    <a:pt x="15" y="128"/>
                  </a:lnTo>
                  <a:lnTo>
                    <a:pt x="15" y="76"/>
                  </a:lnTo>
                  <a:lnTo>
                    <a:pt x="15" y="109"/>
                  </a:lnTo>
                  <a:lnTo>
                    <a:pt x="20" y="95"/>
                  </a:lnTo>
                  <a:lnTo>
                    <a:pt x="20" y="43"/>
                  </a:lnTo>
                  <a:lnTo>
                    <a:pt x="24" y="28"/>
                  </a:lnTo>
                  <a:lnTo>
                    <a:pt x="24" y="0"/>
                  </a:lnTo>
                </a:path>
              </a:pathLst>
            </a:custGeom>
            <a:noFill/>
            <a:ln w="15875">
              <a:solidFill>
                <a:srgbClr val="0000FF"/>
              </a:solidFill>
              <a:prstDash val="solid"/>
              <a:round/>
              <a:headEnd/>
              <a:tailEnd/>
            </a:ln>
          </p:spPr>
          <p:txBody>
            <a:bodyPr/>
            <a:lstStyle/>
            <a:p>
              <a:endParaRPr lang="en-US"/>
            </a:p>
          </p:txBody>
        </p:sp>
      </p:grpSp>
      <p:sp>
        <p:nvSpPr>
          <p:cNvPr id="306262" name="Rectangle 1110"/>
          <p:cNvSpPr>
            <a:spLocks noChangeArrowheads="1"/>
          </p:cNvSpPr>
          <p:nvPr/>
        </p:nvSpPr>
        <p:spPr bwMode="auto">
          <a:xfrm>
            <a:off x="4133850" y="4733925"/>
            <a:ext cx="2827697" cy="169277"/>
          </a:xfrm>
          <a:prstGeom prst="rect">
            <a:avLst/>
          </a:prstGeom>
          <a:noFill/>
          <a:ln w="9525">
            <a:noFill/>
            <a:miter lim="800000"/>
            <a:headEnd/>
            <a:tailEnd/>
          </a:ln>
        </p:spPr>
        <p:txBody>
          <a:bodyPr wrap="none" lIns="0" tIns="0" rIns="0" bIns="0">
            <a:spAutoFit/>
          </a:bodyPr>
          <a:lstStyle/>
          <a:p>
            <a:pPr algn="l" eaLnBrk="1" hangingPunct="1"/>
            <a:r>
              <a:rPr lang="en-US" sz="1100" dirty="0">
                <a:solidFill>
                  <a:srgbClr val="000000"/>
                </a:solidFill>
                <a:latin typeface="Helvetica" pitchFamily="34" charset="0"/>
              </a:rPr>
              <a:t>Local frequency of “</a:t>
            </a:r>
            <a:r>
              <a:rPr lang="en-US" sz="1100" dirty="0">
                <a:solidFill>
                  <a:srgbClr val="0066FF"/>
                </a:solidFill>
                <a:latin typeface="Helvetica" pitchFamily="34" charset="0"/>
              </a:rPr>
              <a:t>God</a:t>
            </a:r>
            <a:r>
              <a:rPr lang="en-US" sz="1100" dirty="0">
                <a:solidFill>
                  <a:srgbClr val="000000"/>
                </a:solidFill>
                <a:latin typeface="Helvetica" pitchFamily="34" charset="0"/>
              </a:rPr>
              <a:t>” in King James Bible</a:t>
            </a:r>
          </a:p>
        </p:txBody>
      </p:sp>
      <p:sp>
        <p:nvSpPr>
          <p:cNvPr id="306263" name="Rectangle 1111"/>
          <p:cNvSpPr>
            <a:spLocks noChangeArrowheads="1"/>
          </p:cNvSpPr>
          <p:nvPr/>
        </p:nvSpPr>
        <p:spPr bwMode="auto">
          <a:xfrm rot="2663579">
            <a:off x="288684" y="6140062"/>
            <a:ext cx="673582" cy="276999"/>
          </a:xfrm>
          <a:prstGeom prst="rect">
            <a:avLst/>
          </a:prstGeom>
          <a:noFill/>
          <a:ln w="9525">
            <a:noFill/>
            <a:miter lim="800000"/>
            <a:headEnd/>
            <a:tailEnd/>
          </a:ln>
          <a:effectLst/>
        </p:spPr>
        <p:txBody>
          <a:bodyPr wrap="none">
            <a:spAutoFit/>
          </a:bodyPr>
          <a:lstStyle/>
          <a:p>
            <a:pPr algn="l" eaLnBrk="1" hangingPunct="1"/>
            <a:r>
              <a:rPr lang="en-US" sz="1200" dirty="0"/>
              <a:t>Genesis</a:t>
            </a:r>
          </a:p>
        </p:txBody>
      </p:sp>
      <p:sp>
        <p:nvSpPr>
          <p:cNvPr id="306264" name="Rectangle 1112"/>
          <p:cNvSpPr>
            <a:spLocks noChangeArrowheads="1"/>
          </p:cNvSpPr>
          <p:nvPr/>
        </p:nvSpPr>
        <p:spPr bwMode="auto">
          <a:xfrm rot="2663579">
            <a:off x="4986564" y="6214674"/>
            <a:ext cx="786947" cy="276999"/>
          </a:xfrm>
          <a:prstGeom prst="rect">
            <a:avLst/>
          </a:prstGeom>
          <a:noFill/>
          <a:ln w="9525">
            <a:noFill/>
            <a:miter lim="800000"/>
            <a:headEnd/>
            <a:tailEnd/>
          </a:ln>
          <a:effectLst/>
        </p:spPr>
        <p:txBody>
          <a:bodyPr wrap="none">
            <a:spAutoFit/>
          </a:bodyPr>
          <a:lstStyle/>
          <a:p>
            <a:pPr algn="l" eaLnBrk="1" hangingPunct="1"/>
            <a:r>
              <a:rPr lang="en-US" sz="1200"/>
              <a:t>Jeremiah </a:t>
            </a:r>
          </a:p>
        </p:txBody>
      </p:sp>
      <p:sp>
        <p:nvSpPr>
          <p:cNvPr id="306265" name="Rectangle 1113"/>
          <p:cNvSpPr>
            <a:spLocks noChangeArrowheads="1"/>
          </p:cNvSpPr>
          <p:nvPr/>
        </p:nvSpPr>
        <p:spPr bwMode="auto">
          <a:xfrm rot="2663579">
            <a:off x="5276850" y="6479787"/>
            <a:ext cx="1095375" cy="276999"/>
          </a:xfrm>
          <a:prstGeom prst="rect">
            <a:avLst/>
          </a:prstGeom>
          <a:noFill/>
          <a:ln w="9525">
            <a:noFill/>
            <a:miter lim="800000"/>
            <a:headEnd/>
            <a:tailEnd/>
          </a:ln>
          <a:effectLst/>
        </p:spPr>
        <p:txBody>
          <a:bodyPr>
            <a:spAutoFit/>
          </a:bodyPr>
          <a:lstStyle/>
          <a:p>
            <a:pPr algn="l" eaLnBrk="1" hangingPunct="1"/>
            <a:r>
              <a:rPr lang="en-US" sz="1200" dirty="0"/>
              <a:t>Ezekiel</a:t>
            </a:r>
            <a:endParaRPr lang="en-US" sz="1600" dirty="0"/>
          </a:p>
        </p:txBody>
      </p:sp>
      <p:sp>
        <p:nvSpPr>
          <p:cNvPr id="306266" name="Rectangle 1114"/>
          <p:cNvSpPr>
            <a:spLocks noChangeArrowheads="1"/>
          </p:cNvSpPr>
          <p:nvPr/>
        </p:nvSpPr>
        <p:spPr bwMode="auto">
          <a:xfrm rot="2663579">
            <a:off x="7368881" y="6341674"/>
            <a:ext cx="841962" cy="276999"/>
          </a:xfrm>
          <a:prstGeom prst="rect">
            <a:avLst/>
          </a:prstGeom>
          <a:noFill/>
          <a:ln w="9525">
            <a:noFill/>
            <a:miter lim="800000"/>
            <a:headEnd/>
            <a:tailEnd/>
          </a:ln>
          <a:effectLst/>
        </p:spPr>
        <p:txBody>
          <a:bodyPr wrap="none">
            <a:spAutoFit/>
          </a:bodyPr>
          <a:lstStyle/>
          <a:p>
            <a:pPr algn="l" eaLnBrk="1" hangingPunct="1"/>
            <a:r>
              <a:rPr lang="en-US" sz="1200"/>
              <a:t>Revelation</a:t>
            </a:r>
          </a:p>
        </p:txBody>
      </p:sp>
      <p:sp>
        <p:nvSpPr>
          <p:cNvPr id="306267" name="Rectangle 1115"/>
          <p:cNvSpPr>
            <a:spLocks noChangeArrowheads="1"/>
          </p:cNvSpPr>
          <p:nvPr/>
        </p:nvSpPr>
        <p:spPr bwMode="auto">
          <a:xfrm rot="2663579">
            <a:off x="1631016" y="6369456"/>
            <a:ext cx="1046440" cy="276999"/>
          </a:xfrm>
          <a:prstGeom prst="rect">
            <a:avLst/>
          </a:prstGeom>
          <a:noFill/>
          <a:ln w="9525">
            <a:noFill/>
            <a:miter lim="800000"/>
            <a:headEnd/>
            <a:tailEnd/>
          </a:ln>
          <a:effectLst/>
        </p:spPr>
        <p:txBody>
          <a:bodyPr wrap="none">
            <a:spAutoFit/>
          </a:bodyPr>
          <a:lstStyle/>
          <a:p>
            <a:pPr algn="l" eaLnBrk="1" hangingPunct="1"/>
            <a:r>
              <a:rPr lang="en-US" sz="1200" dirty="0"/>
              <a:t>Deuteronomy</a:t>
            </a:r>
          </a:p>
        </p:txBody>
      </p:sp>
      <p:sp>
        <p:nvSpPr>
          <p:cNvPr id="306268" name="Rectangle 1116"/>
          <p:cNvSpPr>
            <a:spLocks noChangeArrowheads="1"/>
          </p:cNvSpPr>
          <p:nvPr/>
        </p:nvSpPr>
        <p:spPr bwMode="auto">
          <a:xfrm rot="2663579">
            <a:off x="2988938" y="6273154"/>
            <a:ext cx="946798" cy="461665"/>
          </a:xfrm>
          <a:prstGeom prst="rect">
            <a:avLst/>
          </a:prstGeom>
          <a:noFill/>
          <a:ln w="9525">
            <a:noFill/>
            <a:miter lim="800000"/>
            <a:headEnd/>
            <a:tailEnd/>
          </a:ln>
          <a:effectLst/>
        </p:spPr>
        <p:txBody>
          <a:bodyPr wrap="none">
            <a:spAutoFit/>
          </a:bodyPr>
          <a:lstStyle/>
          <a:p>
            <a:pPr algn="l" eaLnBrk="1" hangingPunct="1"/>
            <a:r>
              <a:rPr lang="en-US" sz="1200" dirty="0"/>
              <a:t>Chronicles 1</a:t>
            </a:r>
          </a:p>
          <a:p>
            <a:pPr algn="l" eaLnBrk="1" hangingPunct="1"/>
            <a:endParaRPr lang="en-US" sz="1200" dirty="0"/>
          </a:p>
        </p:txBody>
      </p:sp>
      <p:sp>
        <p:nvSpPr>
          <p:cNvPr id="306270" name="Rectangle 1118"/>
          <p:cNvSpPr>
            <a:spLocks noChangeArrowheads="1"/>
          </p:cNvSpPr>
          <p:nvPr/>
        </p:nvSpPr>
        <p:spPr bwMode="auto">
          <a:xfrm rot="2663579">
            <a:off x="1271455" y="6192450"/>
            <a:ext cx="755913" cy="276999"/>
          </a:xfrm>
          <a:prstGeom prst="rect">
            <a:avLst/>
          </a:prstGeom>
          <a:noFill/>
          <a:ln w="9525">
            <a:noFill/>
            <a:miter lim="800000"/>
            <a:headEnd/>
            <a:tailEnd/>
          </a:ln>
          <a:effectLst/>
        </p:spPr>
        <p:txBody>
          <a:bodyPr wrap="none">
            <a:spAutoFit/>
          </a:bodyPr>
          <a:lstStyle/>
          <a:p>
            <a:pPr algn="l" eaLnBrk="1" hangingPunct="1"/>
            <a:r>
              <a:rPr lang="en-US" sz="1200"/>
              <a:t>Numbers</a:t>
            </a:r>
          </a:p>
        </p:txBody>
      </p:sp>
      <p:sp>
        <p:nvSpPr>
          <p:cNvPr id="92" name="Rectangle 91"/>
          <p:cNvSpPr/>
          <p:nvPr/>
        </p:nvSpPr>
        <p:spPr>
          <a:xfrm>
            <a:off x="5546156" y="1847850"/>
            <a:ext cx="3597844" cy="738664"/>
          </a:xfrm>
          <a:prstGeom prst="rect">
            <a:avLst/>
          </a:prstGeom>
        </p:spPr>
        <p:txBody>
          <a:bodyPr wrap="none">
            <a:spAutoFit/>
          </a:bodyPr>
          <a:lstStyle/>
          <a:p>
            <a:r>
              <a:rPr lang="en-US" sz="1200" dirty="0">
                <a:solidFill>
                  <a:schemeClr val="bg1">
                    <a:lumMod val="50000"/>
                  </a:schemeClr>
                </a:solidFill>
              </a:rPr>
              <a:t>There are 783,137 words in the King James Bible</a:t>
            </a:r>
          </a:p>
          <a:p>
            <a:r>
              <a:rPr lang="en-US" sz="1200" dirty="0">
                <a:solidFill>
                  <a:schemeClr val="bg1">
                    <a:lumMod val="50000"/>
                  </a:schemeClr>
                </a:solidFill>
              </a:rPr>
              <a:t>There are 12,143 unique words in the King James Bible</a:t>
            </a:r>
          </a:p>
          <a:p>
            <a:r>
              <a:rPr lang="en-US" dirty="0"/>
              <a:t>  </a:t>
            </a:r>
          </a:p>
        </p:txBody>
      </p:sp>
      <p:sp>
        <p:nvSpPr>
          <p:cNvPr id="93" name="Rectangle 92"/>
          <p:cNvSpPr/>
          <p:nvPr/>
        </p:nvSpPr>
        <p:spPr>
          <a:xfrm rot="16200000">
            <a:off x="2589637" y="-847521"/>
            <a:ext cx="2271032" cy="6760825"/>
          </a:xfrm>
          <a:prstGeom prst="rect">
            <a:avLst/>
          </a:prstGeom>
        </p:spPr>
        <p:txBody>
          <a:bodyPr wrap="square">
            <a:spAutoFit/>
          </a:bodyPr>
          <a:lstStyle/>
          <a:p>
            <a:pPr>
              <a:lnSpc>
                <a:spcPts val="1000"/>
              </a:lnSpc>
            </a:pPr>
            <a:r>
              <a:rPr lang="en-US" sz="1050" dirty="0"/>
              <a:t>In </a:t>
            </a:r>
          </a:p>
          <a:p>
            <a:pPr>
              <a:lnSpc>
                <a:spcPts val="1000"/>
              </a:lnSpc>
            </a:pPr>
            <a:r>
              <a:rPr lang="en-US" sz="1050" dirty="0"/>
              <a:t>the </a:t>
            </a:r>
          </a:p>
          <a:p>
            <a:pPr>
              <a:lnSpc>
                <a:spcPts val="1000"/>
              </a:lnSpc>
            </a:pPr>
            <a:r>
              <a:rPr lang="en-US" sz="1050" dirty="0"/>
              <a:t>beginning </a:t>
            </a:r>
          </a:p>
          <a:p>
            <a:pPr>
              <a:lnSpc>
                <a:spcPts val="1000"/>
              </a:lnSpc>
            </a:pPr>
            <a:r>
              <a:rPr lang="en-US" sz="1050" b="1" dirty="0">
                <a:solidFill>
                  <a:srgbClr val="0066FF"/>
                </a:solidFill>
              </a:rPr>
              <a:t>God </a:t>
            </a:r>
          </a:p>
          <a:p>
            <a:pPr>
              <a:lnSpc>
                <a:spcPts val="1000"/>
              </a:lnSpc>
            </a:pPr>
            <a:r>
              <a:rPr lang="en-US" sz="1050" dirty="0"/>
              <a:t>created </a:t>
            </a:r>
          </a:p>
          <a:p>
            <a:pPr>
              <a:lnSpc>
                <a:spcPts val="1000"/>
              </a:lnSpc>
            </a:pPr>
            <a:r>
              <a:rPr lang="en-US" sz="1050" dirty="0"/>
              <a:t>the </a:t>
            </a:r>
          </a:p>
          <a:p>
            <a:pPr>
              <a:lnSpc>
                <a:spcPts val="1000"/>
              </a:lnSpc>
            </a:pPr>
            <a:r>
              <a:rPr lang="en-US" sz="1050" dirty="0"/>
              <a:t>heaven </a:t>
            </a:r>
          </a:p>
          <a:p>
            <a:pPr>
              <a:lnSpc>
                <a:spcPts val="1000"/>
              </a:lnSpc>
            </a:pPr>
            <a:r>
              <a:rPr lang="en-US" sz="1050" dirty="0"/>
              <a:t>and </a:t>
            </a:r>
          </a:p>
          <a:p>
            <a:pPr>
              <a:lnSpc>
                <a:spcPts val="1000"/>
              </a:lnSpc>
            </a:pPr>
            <a:r>
              <a:rPr lang="en-US" sz="1050" dirty="0"/>
              <a:t>the </a:t>
            </a:r>
          </a:p>
          <a:p>
            <a:pPr>
              <a:lnSpc>
                <a:spcPts val="1000"/>
              </a:lnSpc>
            </a:pPr>
            <a:r>
              <a:rPr lang="en-US" sz="1050" dirty="0"/>
              <a:t>earth. </a:t>
            </a:r>
          </a:p>
          <a:p>
            <a:pPr>
              <a:lnSpc>
                <a:spcPts val="1000"/>
              </a:lnSpc>
            </a:pPr>
            <a:r>
              <a:rPr lang="en-US" sz="1050" dirty="0"/>
              <a:t>And </a:t>
            </a:r>
          </a:p>
          <a:p>
            <a:pPr>
              <a:lnSpc>
                <a:spcPts val="1000"/>
              </a:lnSpc>
            </a:pPr>
            <a:r>
              <a:rPr lang="en-US" sz="1050" dirty="0"/>
              <a:t>the </a:t>
            </a:r>
          </a:p>
          <a:p>
            <a:pPr>
              <a:lnSpc>
                <a:spcPts val="1000"/>
              </a:lnSpc>
            </a:pPr>
            <a:r>
              <a:rPr lang="en-US" sz="1050" dirty="0"/>
              <a:t>earth </a:t>
            </a:r>
          </a:p>
          <a:p>
            <a:pPr>
              <a:lnSpc>
                <a:spcPts val="1000"/>
              </a:lnSpc>
            </a:pPr>
            <a:r>
              <a:rPr lang="en-US" sz="1050" dirty="0"/>
              <a:t>was </a:t>
            </a:r>
          </a:p>
          <a:p>
            <a:pPr>
              <a:lnSpc>
                <a:spcPts val="1000"/>
              </a:lnSpc>
            </a:pPr>
            <a:r>
              <a:rPr lang="en-US" sz="1050" dirty="0"/>
              <a:t>without</a:t>
            </a:r>
          </a:p>
          <a:p>
            <a:pPr>
              <a:lnSpc>
                <a:spcPts val="1000"/>
              </a:lnSpc>
            </a:pPr>
            <a:r>
              <a:rPr lang="en-US" sz="1050" dirty="0"/>
              <a:t> form, </a:t>
            </a:r>
          </a:p>
          <a:p>
            <a:pPr>
              <a:lnSpc>
                <a:spcPts val="1000"/>
              </a:lnSpc>
            </a:pPr>
            <a:r>
              <a:rPr lang="en-US" sz="1050" dirty="0"/>
              <a:t>and </a:t>
            </a:r>
          </a:p>
          <a:p>
            <a:pPr>
              <a:lnSpc>
                <a:spcPts val="1000"/>
              </a:lnSpc>
            </a:pPr>
            <a:r>
              <a:rPr lang="en-US" sz="1050" dirty="0"/>
              <a:t>void; </a:t>
            </a:r>
          </a:p>
          <a:p>
            <a:pPr>
              <a:lnSpc>
                <a:spcPts val="1000"/>
              </a:lnSpc>
            </a:pPr>
            <a:r>
              <a:rPr lang="en-US" sz="1050" dirty="0"/>
              <a:t>and </a:t>
            </a:r>
          </a:p>
          <a:p>
            <a:pPr>
              <a:lnSpc>
                <a:spcPts val="1000"/>
              </a:lnSpc>
            </a:pPr>
            <a:r>
              <a:rPr lang="en-US" sz="1050" dirty="0"/>
              <a:t>darkness </a:t>
            </a:r>
          </a:p>
          <a:p>
            <a:pPr>
              <a:lnSpc>
                <a:spcPts val="1000"/>
              </a:lnSpc>
            </a:pPr>
            <a:r>
              <a:rPr lang="en-US" sz="1050" i="1" dirty="0"/>
              <a:t>was </a:t>
            </a:r>
          </a:p>
          <a:p>
            <a:pPr>
              <a:lnSpc>
                <a:spcPts val="1000"/>
              </a:lnSpc>
            </a:pPr>
            <a:r>
              <a:rPr lang="en-US" sz="1050" dirty="0"/>
              <a:t>upon </a:t>
            </a:r>
          </a:p>
          <a:p>
            <a:pPr>
              <a:lnSpc>
                <a:spcPts val="1000"/>
              </a:lnSpc>
            </a:pPr>
            <a:r>
              <a:rPr lang="en-US" sz="1050" dirty="0"/>
              <a:t>the </a:t>
            </a:r>
          </a:p>
          <a:p>
            <a:pPr>
              <a:lnSpc>
                <a:spcPts val="1000"/>
              </a:lnSpc>
            </a:pPr>
            <a:r>
              <a:rPr lang="en-US" sz="1050" dirty="0"/>
              <a:t>face </a:t>
            </a:r>
          </a:p>
          <a:p>
            <a:pPr>
              <a:lnSpc>
                <a:spcPts val="1000"/>
              </a:lnSpc>
            </a:pPr>
            <a:r>
              <a:rPr lang="en-US" sz="1050" dirty="0"/>
              <a:t>of </a:t>
            </a:r>
          </a:p>
          <a:p>
            <a:pPr>
              <a:lnSpc>
                <a:spcPts val="1000"/>
              </a:lnSpc>
            </a:pPr>
            <a:r>
              <a:rPr lang="en-US" sz="1050" dirty="0"/>
              <a:t>the </a:t>
            </a:r>
          </a:p>
          <a:p>
            <a:pPr>
              <a:lnSpc>
                <a:spcPts val="1000"/>
              </a:lnSpc>
            </a:pPr>
            <a:r>
              <a:rPr lang="en-US" sz="1050" dirty="0"/>
              <a:t>deep. </a:t>
            </a:r>
          </a:p>
          <a:p>
            <a:pPr>
              <a:lnSpc>
                <a:spcPts val="1000"/>
              </a:lnSpc>
            </a:pPr>
            <a:r>
              <a:rPr lang="en-US" sz="1050" dirty="0"/>
              <a:t>And </a:t>
            </a:r>
          </a:p>
          <a:p>
            <a:pPr>
              <a:lnSpc>
                <a:spcPts val="1000"/>
              </a:lnSpc>
            </a:pPr>
            <a:r>
              <a:rPr lang="en-US" sz="1050" dirty="0"/>
              <a:t>the </a:t>
            </a:r>
          </a:p>
          <a:p>
            <a:pPr>
              <a:lnSpc>
                <a:spcPts val="1000"/>
              </a:lnSpc>
            </a:pPr>
            <a:r>
              <a:rPr lang="en-US" sz="1050" dirty="0"/>
              <a:t>Spirit </a:t>
            </a:r>
          </a:p>
          <a:p>
            <a:pPr>
              <a:lnSpc>
                <a:spcPts val="1000"/>
              </a:lnSpc>
            </a:pPr>
            <a:r>
              <a:rPr lang="en-US" sz="1050" dirty="0"/>
              <a:t>of </a:t>
            </a:r>
          </a:p>
          <a:p>
            <a:pPr>
              <a:lnSpc>
                <a:spcPts val="1000"/>
              </a:lnSpc>
            </a:pPr>
            <a:r>
              <a:rPr lang="en-US" sz="1050" b="1" dirty="0">
                <a:solidFill>
                  <a:srgbClr val="0066FF"/>
                </a:solidFill>
              </a:rPr>
              <a:t>God </a:t>
            </a:r>
          </a:p>
          <a:p>
            <a:pPr>
              <a:lnSpc>
                <a:spcPts val="1000"/>
              </a:lnSpc>
            </a:pPr>
            <a:r>
              <a:rPr lang="en-US" sz="1050" dirty="0"/>
              <a:t>moved </a:t>
            </a:r>
          </a:p>
          <a:p>
            <a:pPr>
              <a:lnSpc>
                <a:spcPts val="1000"/>
              </a:lnSpc>
            </a:pPr>
            <a:r>
              <a:rPr lang="en-US" sz="1050" dirty="0"/>
              <a:t>upon </a:t>
            </a:r>
          </a:p>
          <a:p>
            <a:pPr>
              <a:lnSpc>
                <a:spcPts val="1000"/>
              </a:lnSpc>
            </a:pPr>
            <a:r>
              <a:rPr lang="en-US" sz="1050" dirty="0"/>
              <a:t>the </a:t>
            </a:r>
          </a:p>
          <a:p>
            <a:pPr>
              <a:lnSpc>
                <a:spcPts val="1000"/>
              </a:lnSpc>
            </a:pPr>
            <a:r>
              <a:rPr lang="en-US" sz="1050" dirty="0"/>
              <a:t>face </a:t>
            </a:r>
          </a:p>
          <a:p>
            <a:pPr>
              <a:lnSpc>
                <a:spcPts val="1000"/>
              </a:lnSpc>
            </a:pPr>
            <a:r>
              <a:rPr lang="en-US" sz="1050" dirty="0"/>
              <a:t>of </a:t>
            </a:r>
          </a:p>
          <a:p>
            <a:pPr>
              <a:lnSpc>
                <a:spcPts val="1000"/>
              </a:lnSpc>
            </a:pPr>
            <a:r>
              <a:rPr lang="en-US" sz="1050" dirty="0"/>
              <a:t>The</a:t>
            </a:r>
          </a:p>
          <a:p>
            <a:pPr>
              <a:lnSpc>
                <a:spcPts val="1000"/>
              </a:lnSpc>
            </a:pPr>
            <a:r>
              <a:rPr lang="en-US" sz="1050" dirty="0"/>
              <a:t> waters.</a:t>
            </a:r>
          </a:p>
          <a:p>
            <a:pPr>
              <a:lnSpc>
                <a:spcPts val="1000"/>
              </a:lnSpc>
            </a:pPr>
            <a:r>
              <a:rPr lang="en-US" sz="1050" dirty="0"/>
              <a:t>And</a:t>
            </a:r>
          </a:p>
          <a:p>
            <a:pPr>
              <a:lnSpc>
                <a:spcPts val="1000"/>
              </a:lnSpc>
            </a:pPr>
            <a:r>
              <a:rPr lang="en-US" sz="1050" dirty="0"/>
              <a:t> God </a:t>
            </a:r>
          </a:p>
          <a:p>
            <a:pPr>
              <a:lnSpc>
                <a:spcPts val="1000"/>
              </a:lnSpc>
            </a:pPr>
            <a:r>
              <a:rPr lang="en-US" sz="1050" dirty="0"/>
              <a:t>Said </a:t>
            </a:r>
          </a:p>
          <a:p>
            <a:pPr>
              <a:lnSpc>
                <a:spcPts val="1000"/>
              </a:lnSpc>
            </a:pPr>
            <a:r>
              <a:rPr lang="en-US" sz="1050" dirty="0"/>
              <a:t>::</a:t>
            </a:r>
          </a:p>
          <a:p>
            <a:pPr>
              <a:lnSpc>
                <a:spcPts val="1000"/>
              </a:lnSpc>
            </a:pPr>
            <a:r>
              <a:rPr lang="en-US" sz="1050" dirty="0"/>
              <a:t>::</a:t>
            </a:r>
          </a:p>
          <a:p>
            <a:pPr>
              <a:lnSpc>
                <a:spcPts val="1000"/>
              </a:lnSpc>
            </a:pPr>
            <a:r>
              <a:rPr lang="en-US" sz="1050" dirty="0"/>
              <a:t>::</a:t>
            </a:r>
          </a:p>
          <a:p>
            <a:pPr>
              <a:lnSpc>
                <a:spcPts val="1000"/>
              </a:lnSpc>
            </a:pPr>
            <a:r>
              <a:rPr lang="en-US" sz="1050" dirty="0"/>
              <a:t>::</a:t>
            </a:r>
          </a:p>
          <a:p>
            <a:pPr>
              <a:lnSpc>
                <a:spcPts val="1000"/>
              </a:lnSpc>
            </a:pPr>
            <a:r>
              <a:rPr lang="en-US" sz="1050" dirty="0"/>
              <a:t>::</a:t>
            </a:r>
          </a:p>
          <a:p>
            <a:pPr>
              <a:lnSpc>
                <a:spcPts val="1000"/>
              </a:lnSpc>
            </a:pPr>
            <a:r>
              <a:rPr lang="en-US" sz="1050" dirty="0"/>
              <a:t>::</a:t>
            </a:r>
          </a:p>
          <a:p>
            <a:pPr>
              <a:lnSpc>
                <a:spcPts val="1000"/>
              </a:lnSpc>
            </a:pPr>
            <a:r>
              <a:rPr lang="en-US" sz="1050" dirty="0"/>
              <a:t>With</a:t>
            </a:r>
          </a:p>
          <a:p>
            <a:pPr>
              <a:lnSpc>
                <a:spcPts val="1000"/>
              </a:lnSpc>
            </a:pPr>
            <a:r>
              <a:rPr lang="en-US" sz="1050" dirty="0"/>
              <a:t> you</a:t>
            </a:r>
          </a:p>
          <a:p>
            <a:pPr>
              <a:lnSpc>
                <a:spcPts val="1000"/>
              </a:lnSpc>
            </a:pPr>
            <a:r>
              <a:rPr lang="en-US" sz="1050" dirty="0"/>
              <a:t> all.</a:t>
            </a:r>
          </a:p>
          <a:p>
            <a:pPr>
              <a:lnSpc>
                <a:spcPts val="1000"/>
              </a:lnSpc>
            </a:pPr>
            <a:r>
              <a:rPr lang="en-US" sz="1050" dirty="0"/>
              <a:t> Amen.</a:t>
            </a:r>
          </a:p>
        </p:txBody>
      </p:sp>
      <p:sp>
        <p:nvSpPr>
          <p:cNvPr id="95" name="Right Arrow 94"/>
          <p:cNvSpPr/>
          <p:nvPr/>
        </p:nvSpPr>
        <p:spPr>
          <a:xfrm>
            <a:off x="5029200" y="3943350"/>
            <a:ext cx="809625" cy="2095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Brace 95"/>
          <p:cNvSpPr/>
          <p:nvPr/>
        </p:nvSpPr>
        <p:spPr>
          <a:xfrm rot="5400000">
            <a:off x="2209800" y="2105025"/>
            <a:ext cx="571500" cy="3943352"/>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Right Brace 96"/>
          <p:cNvSpPr/>
          <p:nvPr/>
        </p:nvSpPr>
        <p:spPr>
          <a:xfrm rot="5400000">
            <a:off x="2362200" y="2257425"/>
            <a:ext cx="571500" cy="3943352"/>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Right Brace 93"/>
          <p:cNvSpPr/>
          <p:nvPr/>
        </p:nvSpPr>
        <p:spPr>
          <a:xfrm rot="5400000">
            <a:off x="2057400" y="1943100"/>
            <a:ext cx="571500" cy="394335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Rectangle 4"/>
          <p:cNvSpPr txBox="1">
            <a:spLocks noChangeArrowheads="1"/>
          </p:cNvSpPr>
          <p:nvPr/>
        </p:nvSpPr>
        <p:spPr>
          <a:xfrm>
            <a:off x="362607"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Discrete and Continuous Attributes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9" name="Rectangle 5"/>
          <p:cNvSpPr txBox="1">
            <a:spLocks noChangeArrowheads="1"/>
          </p:cNvSpPr>
          <p:nvPr/>
        </p:nvSpPr>
        <p:spPr>
          <a:xfrm>
            <a:off x="242722" y="825227"/>
            <a:ext cx="8663154" cy="1283246"/>
          </a:xfrm>
          <a:prstGeom prst="rect">
            <a:avLst/>
          </a:prstGeom>
        </p:spPr>
        <p:txBody>
          <a:bodyPr>
            <a:normAutofit fontScale="925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We can convert between </a:t>
            </a:r>
            <a:r>
              <a:rPr kumimoji="0" lang="en-US" sz="2800" b="0" i="1" u="none" strike="noStrike" kern="1200" cap="none" spc="0" normalizeH="0" baseline="0" noProof="0" dirty="0">
                <a:ln>
                  <a:noFill/>
                </a:ln>
                <a:solidFill>
                  <a:schemeClr val="tx1"/>
                </a:solidFill>
                <a:effectLst/>
                <a:uLnTx/>
                <a:uFillTx/>
                <a:latin typeface="+mn-lt"/>
                <a:ea typeface="+mn-ea"/>
                <a:cs typeface="+mn-cs"/>
              </a:rPr>
              <a:t>Discrete</a:t>
            </a:r>
            <a:r>
              <a:rPr kumimoji="0" lang="en-US" sz="2800" b="0" i="0" u="none" strike="noStrike" kern="1200" cap="none" spc="0" normalizeH="0" baseline="0" noProof="0" dirty="0">
                <a:ln>
                  <a:noFill/>
                </a:ln>
                <a:solidFill>
                  <a:schemeClr val="tx1"/>
                </a:solidFill>
                <a:effectLst/>
                <a:uLnTx/>
                <a:uFillTx/>
                <a:latin typeface="+mn-lt"/>
                <a:ea typeface="+mn-ea"/>
                <a:cs typeface="+mn-cs"/>
              </a:rPr>
              <a:t> and </a:t>
            </a:r>
            <a:r>
              <a:rPr kumimoji="0" lang="en-US" sz="2800" b="0" i="1" u="none" strike="noStrike" kern="1200" cap="none" spc="0" normalizeH="0" baseline="0" noProof="0" dirty="0">
                <a:ln>
                  <a:noFill/>
                </a:ln>
                <a:solidFill>
                  <a:schemeClr val="tx1"/>
                </a:solidFill>
                <a:effectLst/>
                <a:uLnTx/>
                <a:uFillTx/>
                <a:latin typeface="+mn-lt"/>
                <a:ea typeface="+mn-ea"/>
                <a:cs typeface="+mn-cs"/>
              </a:rPr>
              <a:t>Continuous</a:t>
            </a:r>
            <a:r>
              <a:rPr kumimoji="0" lang="en-US" sz="2800" b="0" i="0" u="none" strike="noStrike" kern="1200" cap="none" spc="0" normalizeH="0" baseline="0" noProof="0" dirty="0">
                <a:ln>
                  <a:noFill/>
                </a:ln>
                <a:solidFill>
                  <a:schemeClr val="tx1"/>
                </a:solidFill>
                <a:effectLst/>
                <a:uLnTx/>
                <a:uFillTx/>
                <a:latin typeface="+mn-lt"/>
                <a:ea typeface="+mn-ea"/>
                <a:cs typeface="+mn-cs"/>
              </a:rPr>
              <a:t>  variables.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For example, below we have converted discrete words to a real-valued time series, that nicely shows when a word ‘bursts’ in a text.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90525" y="0"/>
            <a:ext cx="8280400" cy="1447800"/>
          </a:xfrm>
        </p:spPr>
        <p:txBody>
          <a:bodyPr>
            <a:noAutofit/>
          </a:bodyPr>
          <a:lstStyle/>
          <a:p>
            <a:pPr algn="l"/>
            <a:r>
              <a:rPr lang="en-US" sz="3200" b="0" dirty="0"/>
              <a:t>Even if the data is given to you as continuous, it might really be </a:t>
            </a:r>
            <a:r>
              <a:rPr lang="en-US" sz="3200" b="0" i="1" dirty="0"/>
              <a:t>intrinsically</a:t>
            </a:r>
            <a:r>
              <a:rPr lang="en-US" sz="3200" b="0" dirty="0"/>
              <a:t>  discrete</a:t>
            </a:r>
          </a:p>
        </p:txBody>
      </p:sp>
      <p:graphicFrame>
        <p:nvGraphicFramePr>
          <p:cNvPr id="3" name="Table 2"/>
          <p:cNvGraphicFramePr>
            <a:graphicFrameLocks noGrp="1"/>
          </p:cNvGraphicFramePr>
          <p:nvPr/>
        </p:nvGraphicFramePr>
        <p:xfrm>
          <a:off x="5800725" y="1943100"/>
          <a:ext cx="3082925" cy="2583170"/>
        </p:xfrm>
        <a:graphic>
          <a:graphicData uri="http://schemas.openxmlformats.org/drawingml/2006/table">
            <a:tbl>
              <a:tblPr firstRow="1" bandRow="1">
                <a:tableStyleId>{5C22544A-7EE6-4342-B048-85BDC9FD1C3A}</a:tableStyleId>
              </a:tblPr>
              <a:tblGrid>
                <a:gridCol w="1018632">
                  <a:extLst>
                    <a:ext uri="{9D8B030D-6E8A-4147-A177-3AD203B41FA5}">
                      <a16:colId xmlns:a16="http://schemas.microsoft.com/office/drawing/2014/main" val="20000"/>
                    </a:ext>
                  </a:extLst>
                </a:gridCol>
                <a:gridCol w="1389044">
                  <a:extLst>
                    <a:ext uri="{9D8B030D-6E8A-4147-A177-3AD203B41FA5}">
                      <a16:colId xmlns:a16="http://schemas.microsoft.com/office/drawing/2014/main" val="20001"/>
                    </a:ext>
                  </a:extLst>
                </a:gridCol>
                <a:gridCol w="675249">
                  <a:extLst>
                    <a:ext uri="{9D8B030D-6E8A-4147-A177-3AD203B41FA5}">
                      <a16:colId xmlns:a16="http://schemas.microsoft.com/office/drawing/2014/main" val="20002"/>
                    </a:ext>
                  </a:extLst>
                </a:gridCol>
              </a:tblGrid>
              <a:tr h="388886">
                <a:tc>
                  <a:txBody>
                    <a:bodyPr/>
                    <a:lstStyle/>
                    <a:p>
                      <a:r>
                        <a:rPr lang="en-US" sz="1800" dirty="0" err="1"/>
                        <a:t>partID</a:t>
                      </a:r>
                      <a:endParaRPr lang="en-US" sz="1800" dirty="0"/>
                    </a:p>
                  </a:txBody>
                  <a:tcPr marT="45697" marB="45697"/>
                </a:tc>
                <a:tc>
                  <a:txBody>
                    <a:bodyPr/>
                    <a:lstStyle/>
                    <a:p>
                      <a:r>
                        <a:rPr lang="en-US" sz="1800" dirty="0"/>
                        <a:t>size</a:t>
                      </a:r>
                    </a:p>
                  </a:txBody>
                  <a:tcPr marT="45697" marB="45697"/>
                </a:tc>
                <a:tc>
                  <a:txBody>
                    <a:bodyPr/>
                    <a:lstStyle/>
                    <a:p>
                      <a:r>
                        <a:rPr lang="en-US" sz="1800" dirty="0"/>
                        <a:t>Ad</a:t>
                      </a:r>
                    </a:p>
                  </a:txBody>
                  <a:tcPr marT="45697" marB="45697"/>
                </a:tc>
                <a:extLst>
                  <a:ext uri="{0D108BD9-81ED-4DB2-BD59-A6C34878D82A}">
                    <a16:rowId xmlns:a16="http://schemas.microsoft.com/office/drawing/2014/main" val="10000"/>
                  </a:ext>
                </a:extLst>
              </a:tr>
              <a:tr h="365663">
                <a:tc>
                  <a:txBody>
                    <a:bodyPr/>
                    <a:lstStyle/>
                    <a:p>
                      <a:r>
                        <a:rPr lang="en-US" sz="1800" dirty="0"/>
                        <a:t>12323</a:t>
                      </a:r>
                    </a:p>
                  </a:txBody>
                  <a:tcPr marT="45697" marB="45697"/>
                </a:tc>
                <a:tc>
                  <a:txBody>
                    <a:bodyPr/>
                    <a:lstStyle/>
                    <a:p>
                      <a:r>
                        <a:rPr lang="en-US" sz="1800" dirty="0"/>
                        <a:t>7.801</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a:t>
                      </a:r>
                    </a:p>
                  </a:txBody>
                  <a:tcPr marT="45697" marB="45697"/>
                </a:tc>
                <a:extLst>
                  <a:ext uri="{0D108BD9-81ED-4DB2-BD59-A6C34878D82A}">
                    <a16:rowId xmlns:a16="http://schemas.microsoft.com/office/drawing/2014/main" val="10001"/>
                  </a:ext>
                </a:extLst>
              </a:tr>
              <a:tr h="365663">
                <a:tc>
                  <a:txBody>
                    <a:bodyPr/>
                    <a:lstStyle/>
                    <a:p>
                      <a:r>
                        <a:rPr lang="en-US" sz="1800" dirty="0"/>
                        <a:t>5324</a:t>
                      </a:r>
                    </a:p>
                  </a:txBody>
                  <a:tcPr marT="45697" marB="45697"/>
                </a:tc>
                <a:tc>
                  <a:txBody>
                    <a:bodyPr/>
                    <a:lstStyle/>
                    <a:p>
                      <a:r>
                        <a:rPr lang="en-US" sz="1800" dirty="0"/>
                        <a:t>7.802</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61</a:t>
                      </a:r>
                    </a:p>
                  </a:txBody>
                  <a:tcPr marT="45697" marB="45697"/>
                </a:tc>
                <a:extLst>
                  <a:ext uri="{0D108BD9-81ED-4DB2-BD59-A6C34878D82A}">
                    <a16:rowId xmlns:a16="http://schemas.microsoft.com/office/drawing/2014/main" val="10002"/>
                  </a:ext>
                </a:extLst>
              </a:tr>
              <a:tr h="365663">
                <a:tc>
                  <a:txBody>
                    <a:bodyPr/>
                    <a:lstStyle/>
                    <a:p>
                      <a:r>
                        <a:rPr lang="en-US" sz="1800" dirty="0"/>
                        <a:t>75654</a:t>
                      </a:r>
                    </a:p>
                  </a:txBody>
                  <a:tcPr marT="45697" marB="45697"/>
                </a:tc>
                <a:tc>
                  <a:txBody>
                    <a:bodyPr/>
                    <a:lstStyle/>
                    <a:p>
                      <a:r>
                        <a:rPr lang="en-US" sz="1800" dirty="0"/>
                        <a:t>32.09</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34</a:t>
                      </a:r>
                    </a:p>
                  </a:txBody>
                  <a:tcPr marT="45697" marB="45697"/>
                </a:tc>
                <a:extLst>
                  <a:ext uri="{0D108BD9-81ED-4DB2-BD59-A6C34878D82A}">
                    <a16:rowId xmlns:a16="http://schemas.microsoft.com/office/drawing/2014/main" val="10003"/>
                  </a:ext>
                </a:extLst>
              </a:tr>
              <a:tr h="365663">
                <a:tc>
                  <a:txBody>
                    <a:bodyPr/>
                    <a:lstStyle/>
                    <a:p>
                      <a:r>
                        <a:rPr lang="en-US" sz="1800" dirty="0"/>
                        <a:t>34523</a:t>
                      </a:r>
                    </a:p>
                  </a:txBody>
                  <a:tcPr marT="45697" marB="45697"/>
                </a:tc>
                <a:tc>
                  <a:txBody>
                    <a:bodyPr/>
                    <a:lstStyle/>
                    <a:p>
                      <a:r>
                        <a:rPr lang="en-US" sz="1800" dirty="0"/>
                        <a:t>32.13</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65</a:t>
                      </a:r>
                    </a:p>
                  </a:txBody>
                  <a:tcPr marT="45697" marB="45697"/>
                </a:tc>
                <a:extLst>
                  <a:ext uri="{0D108BD9-81ED-4DB2-BD59-A6C34878D82A}">
                    <a16:rowId xmlns:a16="http://schemas.microsoft.com/office/drawing/2014/main" val="10004"/>
                  </a:ext>
                </a:extLst>
              </a:tr>
              <a:tr h="365663">
                <a:tc>
                  <a:txBody>
                    <a:bodyPr/>
                    <a:lstStyle/>
                    <a:p>
                      <a:r>
                        <a:rPr lang="en-US" sz="1800" dirty="0"/>
                        <a:t>424</a:t>
                      </a:r>
                    </a:p>
                  </a:txBody>
                  <a:tcPr marT="45697" marB="45697"/>
                </a:tc>
                <a:tc>
                  <a:txBody>
                    <a:bodyPr/>
                    <a:lstStyle/>
                    <a:p>
                      <a:r>
                        <a:rPr lang="en-US" sz="1800" dirty="0"/>
                        <a:t>47.94</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54</a:t>
                      </a:r>
                    </a:p>
                  </a:txBody>
                  <a:tcPr marT="45697" marB="45697"/>
                </a:tc>
                <a:extLst>
                  <a:ext uri="{0D108BD9-81ED-4DB2-BD59-A6C34878D82A}">
                    <a16:rowId xmlns:a16="http://schemas.microsoft.com/office/drawing/2014/main" val="10005"/>
                  </a:ext>
                </a:extLst>
              </a:tr>
              <a:tr h="365663">
                <a:tc>
                  <a:txBody>
                    <a:bodyPr/>
                    <a:lstStyle/>
                    <a:p>
                      <a:r>
                        <a:rPr lang="en-US" sz="1800" dirty="0"/>
                        <a:t>25324</a:t>
                      </a:r>
                    </a:p>
                  </a:txBody>
                  <a:tcPr marT="45697" marB="45697"/>
                </a:tc>
                <a:tc>
                  <a:txBody>
                    <a:bodyPr/>
                    <a:lstStyle/>
                    <a:p>
                      <a:r>
                        <a:rPr lang="en-US" sz="1800" dirty="0"/>
                        <a:t>62.07</a:t>
                      </a: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44</a:t>
                      </a:r>
                    </a:p>
                  </a:txBody>
                  <a:tcPr marT="45697" marB="45697"/>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2"/>
          <a:stretch>
            <a:fillRect/>
          </a:stretch>
        </p:blipFill>
        <p:spPr>
          <a:xfrm>
            <a:off x="0" y="3234685"/>
            <a:ext cx="5715000" cy="35242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81000" y="0"/>
            <a:ext cx="8610600" cy="1143000"/>
          </a:xfrm>
        </p:spPr>
        <p:txBody>
          <a:bodyPr>
            <a:noAutofit/>
          </a:bodyPr>
          <a:lstStyle/>
          <a:p>
            <a:pPr algn="just"/>
            <a:r>
              <a:rPr lang="en-US" sz="3200" b="0" dirty="0"/>
              <a:t>Even if the data is given to you as continuous, it might really be </a:t>
            </a:r>
            <a:r>
              <a:rPr lang="en-US" sz="3200" b="0" i="1" dirty="0"/>
              <a:t>intrinsically</a:t>
            </a:r>
            <a:r>
              <a:rPr lang="en-US" sz="3200" b="0" dirty="0"/>
              <a:t>  discrete</a:t>
            </a:r>
          </a:p>
        </p:txBody>
      </p:sp>
      <p:pic>
        <p:nvPicPr>
          <p:cNvPr id="69635" name="Picture 2"/>
          <p:cNvPicPr preferRelativeResize="0">
            <a:picLocks noChangeAspect="1" noChangeArrowheads="1"/>
          </p:cNvPicPr>
          <p:nvPr/>
        </p:nvPicPr>
        <p:blipFill>
          <a:blip r:embed="rId2" cstate="print"/>
          <a:srcRect/>
          <a:stretch>
            <a:fillRect/>
          </a:stretch>
        </p:blipFill>
        <p:spPr bwMode="auto">
          <a:xfrm>
            <a:off x="2362200" y="3219450"/>
            <a:ext cx="6386513" cy="348615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l="49727" t="18565" b="50936"/>
          <a:stretch>
            <a:fillRect/>
          </a:stretch>
        </p:blipFill>
        <p:spPr bwMode="auto">
          <a:xfrm>
            <a:off x="228600" y="1371600"/>
            <a:ext cx="3851275" cy="1752600"/>
          </a:xfrm>
          <a:prstGeom prst="rect">
            <a:avLst/>
          </a:prstGeom>
          <a:ln w="38100" cap="sq">
            <a:noFill/>
            <a:prstDash val="solid"/>
            <a:miter lim="800000"/>
          </a:ln>
          <a:effectLst>
            <a:outerShdw blurRad="50800" dist="38100" dir="2700000" algn="tl" rotWithShape="0">
              <a:srgbClr val="000000">
                <a:alpha val="43000"/>
              </a:srgbClr>
            </a:outerShdw>
          </a:effectLst>
          <a:extLst/>
        </p:spPr>
      </p:pic>
      <p:sp>
        <p:nvSpPr>
          <p:cNvPr id="69637" name="Rectangle 6"/>
          <p:cNvSpPr>
            <a:spLocks noChangeArrowheads="1"/>
          </p:cNvSpPr>
          <p:nvPr/>
        </p:nvSpPr>
        <p:spPr bwMode="auto">
          <a:xfrm>
            <a:off x="0" y="5692854"/>
            <a:ext cx="2362200" cy="1107996"/>
          </a:xfrm>
          <a:prstGeom prst="rect">
            <a:avLst/>
          </a:prstGeom>
          <a:noFill/>
          <a:ln w="9525">
            <a:noFill/>
            <a:miter lim="800000"/>
            <a:headEnd/>
            <a:tailEnd/>
          </a:ln>
        </p:spPr>
        <p:txBody>
          <a:bodyPr>
            <a:spAutoFit/>
          </a:bodyPr>
          <a:lstStyle/>
          <a:p>
            <a:r>
              <a:rPr lang="en-US" sz="1100" b="0" dirty="0"/>
              <a:t>Bing Hu, </a:t>
            </a:r>
            <a:r>
              <a:rPr lang="en-US" sz="1100" b="0" dirty="0" err="1"/>
              <a:t>Thanawin</a:t>
            </a:r>
            <a:r>
              <a:rPr lang="en-US" sz="1100" b="0" dirty="0"/>
              <a:t> </a:t>
            </a:r>
            <a:r>
              <a:rPr lang="en-US" sz="1100" b="0" dirty="0" err="1"/>
              <a:t>Rakthanmanon</a:t>
            </a:r>
            <a:r>
              <a:rPr lang="en-US" sz="1100" b="0" dirty="0"/>
              <a:t>, Yuan Hao, Scott Evans, Stefano Lonardi, and Eamonn Keogh (2011). Discovering the Intrinsic Cardinality and Dimensionality of Time Series using MDL. ICDM 2011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6" name="Rectangle 4"/>
          <p:cNvSpPr>
            <a:spLocks noGrp="1" noChangeArrowheads="1"/>
          </p:cNvSpPr>
          <p:nvPr>
            <p:ph type="title"/>
          </p:nvPr>
        </p:nvSpPr>
        <p:spPr>
          <a:xfrm>
            <a:off x="362607" y="0"/>
            <a:ext cx="8229600" cy="818984"/>
          </a:xfrm>
        </p:spPr>
        <p:txBody>
          <a:bodyPr/>
          <a:lstStyle/>
          <a:p>
            <a:r>
              <a:rPr lang="en-US" dirty="0"/>
              <a:t>Data can be Missing</a:t>
            </a:r>
          </a:p>
        </p:txBody>
      </p:sp>
      <p:sp>
        <p:nvSpPr>
          <p:cNvPr id="781317" name="Rectangle 5"/>
          <p:cNvSpPr>
            <a:spLocks noGrp="1" noChangeArrowheads="1"/>
          </p:cNvSpPr>
          <p:nvPr>
            <p:ph type="body" idx="1"/>
          </p:nvPr>
        </p:nvSpPr>
        <p:spPr>
          <a:xfrm>
            <a:off x="258597" y="1055283"/>
            <a:ext cx="8663154" cy="1283246"/>
          </a:xfrm>
        </p:spPr>
        <p:txBody>
          <a:bodyPr>
            <a:normAutofit fontScale="70000" lnSpcReduction="20000"/>
          </a:bodyPr>
          <a:lstStyle/>
          <a:p>
            <a:pPr>
              <a:lnSpc>
                <a:spcPct val="90000"/>
              </a:lnSpc>
            </a:pPr>
            <a:r>
              <a:rPr lang="en-US" sz="2800" dirty="0"/>
              <a:t>Data can be missing for many reasons.</a:t>
            </a:r>
          </a:p>
          <a:p>
            <a:pPr lvl="1">
              <a:lnSpc>
                <a:spcPct val="90000"/>
              </a:lnSpc>
            </a:pPr>
            <a:r>
              <a:rPr lang="en-US" sz="2400" dirty="0"/>
              <a:t>Someone may </a:t>
            </a:r>
            <a:r>
              <a:rPr lang="en-US" sz="2400" i="1" dirty="0"/>
              <a:t>decline-to-state </a:t>
            </a:r>
          </a:p>
          <a:p>
            <a:pPr lvl="1">
              <a:lnSpc>
                <a:spcPct val="90000"/>
              </a:lnSpc>
            </a:pPr>
            <a:r>
              <a:rPr lang="en-US" sz="2400" dirty="0"/>
              <a:t>The attribute may be the result of an medical expensive test</a:t>
            </a:r>
          </a:p>
          <a:p>
            <a:pPr lvl="1">
              <a:lnSpc>
                <a:spcPct val="90000"/>
              </a:lnSpc>
            </a:pPr>
            <a:r>
              <a:rPr lang="en-US" sz="2400" dirty="0"/>
              <a:t>Sensor failure</a:t>
            </a:r>
          </a:p>
          <a:p>
            <a:pPr lvl="1">
              <a:lnSpc>
                <a:spcPct val="90000"/>
              </a:lnSpc>
            </a:pPr>
            <a:r>
              <a:rPr lang="en-US" sz="2400" dirty="0"/>
              <a:t>etc</a:t>
            </a:r>
          </a:p>
          <a:p>
            <a:pPr>
              <a:lnSpc>
                <a:spcPct val="90000"/>
              </a:lnSpc>
            </a:pPr>
            <a:endParaRPr lang="en-US" sz="2400" dirty="0"/>
          </a:p>
        </p:txBody>
      </p:sp>
      <p:pic>
        <p:nvPicPr>
          <p:cNvPr id="3" name="Picture 2"/>
          <p:cNvPicPr>
            <a:picLocks noChangeAspect="1"/>
          </p:cNvPicPr>
          <p:nvPr/>
        </p:nvPicPr>
        <p:blipFill>
          <a:blip r:embed="rId3" cstate="print"/>
          <a:stretch>
            <a:fillRect/>
          </a:stretch>
        </p:blipFill>
        <p:spPr>
          <a:xfrm>
            <a:off x="4120461" y="2013379"/>
            <a:ext cx="5023539" cy="4755292"/>
          </a:xfrm>
          <a:prstGeom prst="rect">
            <a:avLst/>
          </a:prstGeom>
        </p:spPr>
      </p:pic>
      <p:sp>
        <p:nvSpPr>
          <p:cNvPr id="4" name="Rectangle 3"/>
          <p:cNvSpPr/>
          <p:nvPr/>
        </p:nvSpPr>
        <p:spPr>
          <a:xfrm>
            <a:off x="6787461" y="3558540"/>
            <a:ext cx="588699"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79941" y="4822248"/>
            <a:ext cx="588699" cy="3048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16901" y="5736648"/>
            <a:ext cx="588699" cy="3048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367" y="4974648"/>
            <a:ext cx="4572000" cy="1837426"/>
          </a:xfrm>
          <a:prstGeom prst="rect">
            <a:avLst/>
          </a:prstGeom>
        </p:spPr>
        <p:txBody>
          <a:bodyPr>
            <a:spAutoFit/>
          </a:bodyPr>
          <a:lstStyle/>
          <a:p>
            <a:pPr>
              <a:lnSpc>
                <a:spcPct val="90000"/>
              </a:lnSpc>
            </a:pPr>
            <a:r>
              <a:rPr lang="en-US" dirty="0"/>
              <a:t>Handling missing values</a:t>
            </a:r>
          </a:p>
          <a:p>
            <a:pPr lvl="1">
              <a:lnSpc>
                <a:spcPct val="90000"/>
              </a:lnSpc>
              <a:buFont typeface="Arial" pitchFamily="34" charset="0"/>
              <a:buChar char="•"/>
            </a:pPr>
            <a:r>
              <a:rPr lang="en-US" dirty="0"/>
              <a:t> Eliminate Data Objects</a:t>
            </a:r>
          </a:p>
          <a:p>
            <a:pPr lvl="1">
              <a:lnSpc>
                <a:spcPct val="90000"/>
              </a:lnSpc>
              <a:buFont typeface="Arial" pitchFamily="34" charset="0"/>
              <a:buChar char="•"/>
            </a:pPr>
            <a:r>
              <a:rPr lang="en-US" dirty="0"/>
              <a:t> Estimate Missing Values</a:t>
            </a:r>
          </a:p>
          <a:p>
            <a:pPr lvl="1">
              <a:lnSpc>
                <a:spcPct val="90000"/>
              </a:lnSpc>
              <a:buFont typeface="Arial" pitchFamily="34" charset="0"/>
              <a:buChar char="•"/>
            </a:pPr>
            <a:r>
              <a:rPr lang="en-US" dirty="0"/>
              <a:t> Ignore the Missing Value During Analysis</a:t>
            </a:r>
          </a:p>
          <a:p>
            <a:pPr lvl="1">
              <a:lnSpc>
                <a:spcPct val="90000"/>
              </a:lnSpc>
              <a:buFont typeface="Arial" pitchFamily="34" charset="0"/>
              <a:buChar char="•"/>
            </a:pPr>
            <a:r>
              <a:rPr lang="en-US" dirty="0"/>
              <a:t> Replace with all possible values (weighted by their probabilities)</a:t>
            </a:r>
          </a:p>
          <a:p>
            <a:pPr lvl="1">
              <a:lnSpc>
                <a:spcPct val="90000"/>
              </a:lnSpc>
              <a:buFont typeface="Arial" pitchFamily="34" charset="0"/>
              <a:buChar char="•"/>
            </a:pPr>
            <a:r>
              <a:rPr lang="en-US" dirty="0"/>
              <a:t> </a:t>
            </a:r>
            <a:r>
              <a:rPr lang="en-US" dirty="0" err="1"/>
              <a:t>etc</a:t>
            </a:r>
            <a:endParaRPr lang="en-US" dirty="0"/>
          </a:p>
        </p:txBody>
      </p:sp>
    </p:spTree>
    <p:extLst>
      <p:ext uri="{BB962C8B-B14F-4D97-AF65-F5344CB8AC3E}">
        <p14:creationId xmlns:p14="http://schemas.microsoft.com/office/powerpoint/2010/main" val="132003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6" name="Rectangle 4"/>
          <p:cNvSpPr>
            <a:spLocks noGrp="1" noChangeArrowheads="1"/>
          </p:cNvSpPr>
          <p:nvPr>
            <p:ph type="title"/>
          </p:nvPr>
        </p:nvSpPr>
        <p:spPr>
          <a:xfrm>
            <a:off x="362607" y="0"/>
            <a:ext cx="8229600" cy="1143000"/>
          </a:xfrm>
        </p:spPr>
        <p:txBody>
          <a:bodyPr>
            <a:normAutofit/>
          </a:bodyPr>
          <a:lstStyle/>
          <a:p>
            <a:r>
              <a:rPr lang="en-US" sz="4000" dirty="0"/>
              <a:t>Data can be “Missing”: Special Case</a:t>
            </a:r>
          </a:p>
        </p:txBody>
      </p:sp>
      <p:sp>
        <p:nvSpPr>
          <p:cNvPr id="781317" name="Rectangle 5"/>
          <p:cNvSpPr>
            <a:spLocks noGrp="1" noChangeArrowheads="1"/>
          </p:cNvSpPr>
          <p:nvPr>
            <p:ph type="body" idx="1"/>
          </p:nvPr>
        </p:nvSpPr>
        <p:spPr>
          <a:xfrm>
            <a:off x="258597" y="1055282"/>
            <a:ext cx="8663154" cy="3440517"/>
          </a:xfrm>
        </p:spPr>
        <p:txBody>
          <a:bodyPr>
            <a:normAutofit fontScale="47500" lnSpcReduction="20000"/>
          </a:bodyPr>
          <a:lstStyle/>
          <a:p>
            <a:pPr>
              <a:lnSpc>
                <a:spcPct val="90000"/>
              </a:lnSpc>
            </a:pPr>
            <a:r>
              <a:rPr lang="en-US" sz="4000" dirty="0"/>
              <a:t>In some case we </a:t>
            </a:r>
            <a:r>
              <a:rPr lang="en-US" sz="4000" i="1" dirty="0"/>
              <a:t>expect</a:t>
            </a:r>
            <a:r>
              <a:rPr lang="en-US" sz="4000" dirty="0"/>
              <a:t> most of the data to be missing.</a:t>
            </a:r>
          </a:p>
          <a:p>
            <a:pPr>
              <a:lnSpc>
                <a:spcPct val="90000"/>
              </a:lnSpc>
            </a:pPr>
            <a:endParaRPr lang="en-US" sz="3500" dirty="0"/>
          </a:p>
          <a:p>
            <a:pPr>
              <a:lnSpc>
                <a:spcPct val="90000"/>
              </a:lnSpc>
            </a:pPr>
            <a:r>
              <a:rPr lang="en-US" sz="3500" dirty="0"/>
              <a:t>Consider a dataset containing people’s rankings of movies (or books, or music etc)</a:t>
            </a:r>
          </a:p>
          <a:p>
            <a:pPr>
              <a:lnSpc>
                <a:spcPct val="90000"/>
              </a:lnSpc>
            </a:pPr>
            <a:r>
              <a:rPr lang="en-US" sz="3500" dirty="0"/>
              <a:t>The dimensionality is very high, there are lots of movies </a:t>
            </a:r>
          </a:p>
          <a:p>
            <a:pPr>
              <a:lnSpc>
                <a:spcPct val="90000"/>
              </a:lnSpc>
            </a:pPr>
            <a:r>
              <a:rPr lang="en-US" sz="3500" dirty="0"/>
              <a:t>However, most people have only seen a tiny fraction of these</a:t>
            </a:r>
          </a:p>
          <a:p>
            <a:pPr>
              <a:lnSpc>
                <a:spcPct val="90000"/>
              </a:lnSpc>
            </a:pPr>
            <a:r>
              <a:rPr lang="en-US" sz="3500" dirty="0"/>
              <a:t>So the movie ranking database will be very sparse.</a:t>
            </a:r>
          </a:p>
          <a:p>
            <a:pPr>
              <a:lnSpc>
                <a:spcPct val="90000"/>
              </a:lnSpc>
            </a:pPr>
            <a:r>
              <a:rPr lang="en-US" sz="3500" dirty="0"/>
              <a:t>Some platforms/languages explicitly support sparse matrices (including </a:t>
            </a:r>
            <a:r>
              <a:rPr lang="en-US" sz="3500" dirty="0" err="1"/>
              <a:t>Matlab</a:t>
            </a:r>
            <a:r>
              <a:rPr lang="en-US" sz="3500" dirty="0"/>
              <a:t>)</a:t>
            </a:r>
          </a:p>
          <a:p>
            <a:pPr>
              <a:lnSpc>
                <a:spcPct val="90000"/>
              </a:lnSpc>
            </a:pPr>
            <a:endParaRPr lang="en-US" sz="3500" dirty="0"/>
          </a:p>
          <a:p>
            <a:pPr marL="0" indent="0">
              <a:lnSpc>
                <a:spcPct val="90000"/>
              </a:lnSpc>
              <a:buNone/>
            </a:pPr>
            <a:r>
              <a:rPr lang="en-US" sz="3500" dirty="0"/>
              <a:t>Joe’s ranking of MASH could be missing for two reasons.</a:t>
            </a:r>
          </a:p>
          <a:p>
            <a:pPr lvl="1">
              <a:lnSpc>
                <a:spcPct val="90000"/>
              </a:lnSpc>
            </a:pPr>
            <a:r>
              <a:rPr lang="en-US" sz="3100" dirty="0"/>
              <a:t>He saw it, but did not rank it</a:t>
            </a:r>
          </a:p>
          <a:p>
            <a:pPr lvl="1">
              <a:lnSpc>
                <a:spcPct val="90000"/>
              </a:lnSpc>
            </a:pPr>
            <a:r>
              <a:rPr lang="en-US" sz="3100" dirty="0"/>
              <a:t>He did not see it. Even in this case, the data is considered missing, relatively what his ranking would have been, if he had seen it.</a:t>
            </a:r>
          </a:p>
          <a:p>
            <a:pPr>
              <a:lnSpc>
                <a:spcPct val="90000"/>
              </a:lnSpc>
            </a:pPr>
            <a:endParaRPr lang="en-US" sz="2100" dirty="0"/>
          </a:p>
          <a:p>
            <a:pPr>
              <a:lnSpc>
                <a:spcPct val="90000"/>
              </a:lnSpc>
            </a:pPr>
            <a:endParaRPr lang="en-US" sz="2100" dirty="0"/>
          </a:p>
          <a:p>
            <a:pPr>
              <a:lnSpc>
                <a:spcPct val="90000"/>
              </a:lnSpc>
            </a:pPr>
            <a:r>
              <a:rPr lang="en-US" sz="2100" dirty="0">
                <a:solidFill>
                  <a:schemeClr val="bg1">
                    <a:lumMod val="50000"/>
                  </a:schemeClr>
                </a:solidFill>
              </a:rPr>
              <a:t>Here, inferring a missing value is equivalent to asking a question like “</a:t>
            </a:r>
            <a:r>
              <a:rPr lang="en-US" sz="2100" i="1" dirty="0">
                <a:solidFill>
                  <a:schemeClr val="bg1">
                    <a:lumMod val="50000"/>
                  </a:schemeClr>
                </a:solidFill>
              </a:rPr>
              <a:t>How much would Joe like the movie MASH?</a:t>
            </a:r>
            <a:r>
              <a:rPr lang="en-US" sz="2100" dirty="0">
                <a:solidFill>
                  <a:schemeClr val="bg1">
                    <a:lumMod val="50000"/>
                  </a:schemeClr>
                </a:solidFill>
              </a:rPr>
              <a:t>”  See “</a:t>
            </a:r>
            <a:r>
              <a:rPr lang="en-US" sz="2000" dirty="0">
                <a:solidFill>
                  <a:schemeClr val="bg1">
                    <a:lumMod val="50000"/>
                  </a:schemeClr>
                </a:solidFill>
              </a:rPr>
              <a:t>Collaborative filtering</a:t>
            </a:r>
            <a:r>
              <a:rPr lang="en-US" sz="2100" dirty="0">
                <a:solidFill>
                  <a:schemeClr val="bg1">
                    <a:lumMod val="50000"/>
                  </a:schemeClr>
                </a:solidFill>
              </a:rPr>
              <a:t>” / “</a:t>
            </a:r>
            <a:r>
              <a:rPr lang="en-US" sz="2000" dirty="0">
                <a:solidFill>
                  <a:schemeClr val="bg1">
                    <a:lumMod val="50000"/>
                  </a:schemeClr>
                </a:solidFill>
              </a:rPr>
              <a:t> Recommender Systems</a:t>
            </a:r>
            <a:r>
              <a:rPr lang="en-US" sz="2100" dirty="0">
                <a:solidFill>
                  <a:schemeClr val="bg1">
                    <a:lumMod val="50000"/>
                  </a:schemeClr>
                </a:solidFill>
              </a:rPr>
              <a:t>”</a:t>
            </a:r>
          </a:p>
          <a:p>
            <a:pPr>
              <a:lnSpc>
                <a:spcPct val="90000"/>
              </a:lnSpc>
            </a:pPr>
            <a:endParaRPr lang="en-US" sz="2400" dirty="0"/>
          </a:p>
          <a:p>
            <a:pPr>
              <a:lnSpc>
                <a:spcPct val="90000"/>
              </a:lnSpc>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934364201"/>
              </p:ext>
            </p:extLst>
          </p:nvPr>
        </p:nvGraphicFramePr>
        <p:xfrm>
          <a:off x="533401" y="4718050"/>
          <a:ext cx="8388350" cy="2225040"/>
        </p:xfrm>
        <a:graphic>
          <a:graphicData uri="http://schemas.openxmlformats.org/drawingml/2006/table">
            <a:tbl>
              <a:tblPr firstRow="1" bandRow="1">
                <a:tableStyleId>{5940675A-B579-460E-94D1-54222C63F5DA}</a:tableStyleId>
              </a:tblPr>
              <a:tblGrid>
                <a:gridCol w="838835">
                  <a:extLst>
                    <a:ext uri="{9D8B030D-6E8A-4147-A177-3AD203B41FA5}">
                      <a16:colId xmlns:a16="http://schemas.microsoft.com/office/drawing/2014/main" val="20000"/>
                    </a:ext>
                  </a:extLst>
                </a:gridCol>
                <a:gridCol w="838835">
                  <a:extLst>
                    <a:ext uri="{9D8B030D-6E8A-4147-A177-3AD203B41FA5}">
                      <a16:colId xmlns:a16="http://schemas.microsoft.com/office/drawing/2014/main" val="20001"/>
                    </a:ext>
                  </a:extLst>
                </a:gridCol>
                <a:gridCol w="838835">
                  <a:extLst>
                    <a:ext uri="{9D8B030D-6E8A-4147-A177-3AD203B41FA5}">
                      <a16:colId xmlns:a16="http://schemas.microsoft.com/office/drawing/2014/main" val="20002"/>
                    </a:ext>
                  </a:extLst>
                </a:gridCol>
                <a:gridCol w="838835">
                  <a:extLst>
                    <a:ext uri="{9D8B030D-6E8A-4147-A177-3AD203B41FA5}">
                      <a16:colId xmlns:a16="http://schemas.microsoft.com/office/drawing/2014/main" val="20003"/>
                    </a:ext>
                  </a:extLst>
                </a:gridCol>
                <a:gridCol w="838835">
                  <a:extLst>
                    <a:ext uri="{9D8B030D-6E8A-4147-A177-3AD203B41FA5}">
                      <a16:colId xmlns:a16="http://schemas.microsoft.com/office/drawing/2014/main" val="20004"/>
                    </a:ext>
                  </a:extLst>
                </a:gridCol>
                <a:gridCol w="838835">
                  <a:extLst>
                    <a:ext uri="{9D8B030D-6E8A-4147-A177-3AD203B41FA5}">
                      <a16:colId xmlns:a16="http://schemas.microsoft.com/office/drawing/2014/main" val="20005"/>
                    </a:ext>
                  </a:extLst>
                </a:gridCol>
                <a:gridCol w="838835">
                  <a:extLst>
                    <a:ext uri="{9D8B030D-6E8A-4147-A177-3AD203B41FA5}">
                      <a16:colId xmlns:a16="http://schemas.microsoft.com/office/drawing/2014/main" val="20006"/>
                    </a:ext>
                  </a:extLst>
                </a:gridCol>
                <a:gridCol w="838835">
                  <a:extLst>
                    <a:ext uri="{9D8B030D-6E8A-4147-A177-3AD203B41FA5}">
                      <a16:colId xmlns:a16="http://schemas.microsoft.com/office/drawing/2014/main" val="20007"/>
                    </a:ext>
                  </a:extLst>
                </a:gridCol>
                <a:gridCol w="838835">
                  <a:extLst>
                    <a:ext uri="{9D8B030D-6E8A-4147-A177-3AD203B41FA5}">
                      <a16:colId xmlns:a16="http://schemas.microsoft.com/office/drawing/2014/main" val="20008"/>
                    </a:ext>
                  </a:extLst>
                </a:gridCol>
                <a:gridCol w="838835">
                  <a:extLst>
                    <a:ext uri="{9D8B030D-6E8A-4147-A177-3AD203B41FA5}">
                      <a16:colId xmlns:a16="http://schemas.microsoft.com/office/drawing/2014/main" val="20009"/>
                    </a:ext>
                  </a:extLst>
                </a:gridCol>
              </a:tblGrid>
              <a:tr h="370840">
                <a:tc>
                  <a:txBody>
                    <a:bodyPr/>
                    <a:lstStyle/>
                    <a:p>
                      <a:endParaRPr lang="en-US" dirty="0"/>
                    </a:p>
                  </a:txBody>
                  <a:tcPr/>
                </a:tc>
                <a:tc>
                  <a:txBody>
                    <a:bodyPr/>
                    <a:lstStyle/>
                    <a:p>
                      <a:r>
                        <a:rPr lang="en-US" dirty="0">
                          <a:solidFill>
                            <a:srgbClr val="7030A0"/>
                          </a:solidFill>
                        </a:rPr>
                        <a:t>Jaws</a:t>
                      </a:r>
                    </a:p>
                  </a:txBody>
                  <a:tcPr/>
                </a:tc>
                <a:tc>
                  <a:txBody>
                    <a:bodyPr/>
                    <a:lstStyle/>
                    <a:p>
                      <a:r>
                        <a:rPr lang="en-US" dirty="0">
                          <a:solidFill>
                            <a:srgbClr val="7030A0"/>
                          </a:solidFill>
                        </a:rPr>
                        <a:t>E.T.</a:t>
                      </a:r>
                    </a:p>
                  </a:txBody>
                  <a:tcPr/>
                </a:tc>
                <a:tc>
                  <a:txBody>
                    <a:bodyPr/>
                    <a:lstStyle/>
                    <a:p>
                      <a:r>
                        <a:rPr lang="en-US" dirty="0">
                          <a:solidFill>
                            <a:srgbClr val="7030A0"/>
                          </a:solidFill>
                        </a:rPr>
                        <a:t>MASH</a:t>
                      </a:r>
                    </a:p>
                  </a:txBody>
                  <a:tcPr/>
                </a:tc>
                <a:tc>
                  <a:txBody>
                    <a:bodyPr/>
                    <a:lstStyle/>
                    <a:p>
                      <a:r>
                        <a:rPr lang="en-US" dirty="0">
                          <a:solidFill>
                            <a:srgbClr val="7030A0"/>
                          </a:solidFill>
                        </a:rPr>
                        <a:t>Ted</a:t>
                      </a:r>
                    </a:p>
                  </a:txBody>
                  <a:tcPr/>
                </a:tc>
                <a:tc>
                  <a:txBody>
                    <a:bodyPr/>
                    <a:lstStyle/>
                    <a:p>
                      <a:r>
                        <a:rPr lang="en-US" dirty="0">
                          <a:solidFill>
                            <a:srgbClr val="7030A0"/>
                          </a:solidFill>
                        </a:rPr>
                        <a:t>Argo</a:t>
                      </a:r>
                    </a:p>
                  </a:txBody>
                  <a:tcPr/>
                </a:tc>
                <a:tc>
                  <a:txBody>
                    <a:bodyPr/>
                    <a:lstStyle/>
                    <a:p>
                      <a:endParaRPr lang="en-US" dirty="0">
                        <a:solidFill>
                          <a:srgbClr val="7030A0"/>
                        </a:solidFill>
                      </a:endParaRPr>
                    </a:p>
                  </a:txBody>
                  <a:tcPr/>
                </a:tc>
                <a:tc>
                  <a:txBody>
                    <a:bodyPr/>
                    <a:lstStyle/>
                    <a:p>
                      <a:r>
                        <a:rPr lang="en-US" dirty="0">
                          <a:solidFill>
                            <a:srgbClr val="7030A0"/>
                          </a:solidFill>
                        </a:rPr>
                        <a:t>Brave</a:t>
                      </a:r>
                    </a:p>
                  </a:txBody>
                  <a:tcPr/>
                </a:tc>
                <a:tc>
                  <a:txBody>
                    <a:bodyPr/>
                    <a:lstStyle/>
                    <a:p>
                      <a:r>
                        <a:rPr lang="en-US" dirty="0">
                          <a:solidFill>
                            <a:srgbClr val="7030A0"/>
                          </a:solidFill>
                        </a:rPr>
                        <a:t>OZ</a:t>
                      </a:r>
                    </a:p>
                  </a:txBody>
                  <a:tcPr/>
                </a:tc>
                <a:tc>
                  <a:txBody>
                    <a:bodyPr/>
                    <a:lstStyle/>
                    <a:p>
                      <a:r>
                        <a:rPr lang="en-US" dirty="0">
                          <a:solidFill>
                            <a:srgbClr val="7030A0"/>
                          </a:solidFill>
                        </a:rPr>
                        <a:t>Bait</a:t>
                      </a:r>
                    </a:p>
                  </a:txBody>
                  <a:tcPr/>
                </a:tc>
                <a:extLst>
                  <a:ext uri="{0D108BD9-81ED-4DB2-BD59-A6C34878D82A}">
                    <a16:rowId xmlns:a16="http://schemas.microsoft.com/office/drawing/2014/main" val="10000"/>
                  </a:ext>
                </a:extLst>
              </a:tr>
              <a:tr h="370840">
                <a:tc>
                  <a:txBody>
                    <a:bodyPr/>
                    <a:lstStyle/>
                    <a:p>
                      <a:r>
                        <a:rPr lang="en-US" dirty="0">
                          <a:solidFill>
                            <a:srgbClr val="0000FF"/>
                          </a:solidFill>
                        </a:rPr>
                        <a:t>Joe</a:t>
                      </a:r>
                    </a:p>
                  </a:txBody>
                  <a:tcPr/>
                </a:tc>
                <a:tc>
                  <a:txBody>
                    <a:bodyPr/>
                    <a:lstStyle/>
                    <a:p>
                      <a:pPr algn="ctr"/>
                      <a:r>
                        <a:rPr lang="en-US" dirty="0"/>
                        <a:t>4</a:t>
                      </a:r>
                    </a:p>
                  </a:txBody>
                  <a:tcPr/>
                </a:tc>
                <a:tc>
                  <a:txBody>
                    <a:bodyPr/>
                    <a:lstStyle/>
                    <a:p>
                      <a:pPr algn="ctr"/>
                      <a:r>
                        <a:rPr lang="en-US" dirty="0"/>
                        <a:t>1</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dirty="0"/>
                        <a:t>4</a:t>
                      </a:r>
                    </a:p>
                  </a:txBody>
                  <a:tcPr/>
                </a:tc>
                <a:tc>
                  <a:txBody>
                    <a:bodyPr/>
                    <a:lstStyle/>
                    <a:p>
                      <a:pPr algn="ctr"/>
                      <a:endParaRPr lang="en-US"/>
                    </a:p>
                  </a:txBody>
                  <a:tcPr/>
                </a:tc>
                <a:extLst>
                  <a:ext uri="{0D108BD9-81ED-4DB2-BD59-A6C34878D82A}">
                    <a16:rowId xmlns:a16="http://schemas.microsoft.com/office/drawing/2014/main" val="10001"/>
                  </a:ext>
                </a:extLst>
              </a:tr>
              <a:tr h="370840">
                <a:tc>
                  <a:txBody>
                    <a:bodyPr/>
                    <a:lstStyle/>
                    <a:p>
                      <a:r>
                        <a:rPr lang="en-US" dirty="0">
                          <a:solidFill>
                            <a:srgbClr val="0000FF"/>
                          </a:solidFill>
                        </a:rPr>
                        <a:t>Van</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3</a:t>
                      </a:r>
                    </a:p>
                  </a:txBody>
                  <a:tcPr/>
                </a:tc>
                <a:tc>
                  <a:txBody>
                    <a:bodyPr/>
                    <a:lstStyle/>
                    <a:p>
                      <a:pPr algn="ctr"/>
                      <a:endParaRPr lang="en-US"/>
                    </a:p>
                  </a:txBody>
                  <a:tcPr/>
                </a:tc>
                <a:tc>
                  <a:txBody>
                    <a:bodyPr/>
                    <a:lstStyle/>
                    <a:p>
                      <a:pPr algn="ctr"/>
                      <a:endParaRPr lang="en-US"/>
                    </a:p>
                  </a:txBody>
                  <a:tcPr/>
                </a:tc>
                <a:tc>
                  <a:txBody>
                    <a:bodyPr/>
                    <a:lstStyle/>
                    <a:p>
                      <a:pPr algn="ctr"/>
                      <a:r>
                        <a:rPr lang="en-US" dirty="0"/>
                        <a:t>2</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370840">
                <a:tc>
                  <a:txBody>
                    <a:bodyPr/>
                    <a:lstStyle/>
                    <a:p>
                      <a:r>
                        <a:rPr lang="en-US" dirty="0">
                          <a:solidFill>
                            <a:srgbClr val="0000FF"/>
                          </a:solidFill>
                        </a:rPr>
                        <a:t>Sue</a:t>
                      </a:r>
                    </a:p>
                  </a:txBody>
                  <a:tcPr/>
                </a:tc>
                <a:tc>
                  <a:txBody>
                    <a:bodyPr/>
                    <a:lstStyle/>
                    <a:p>
                      <a:pPr algn="ctr"/>
                      <a:r>
                        <a:rPr lang="en-US" dirty="0"/>
                        <a:t>4</a:t>
                      </a:r>
                    </a:p>
                  </a:txBody>
                  <a:tcPr/>
                </a:tc>
                <a:tc>
                  <a:txBody>
                    <a:bodyPr/>
                    <a:lstStyle/>
                    <a:p>
                      <a:pPr algn="ctr"/>
                      <a:endParaRPr lang="en-US"/>
                    </a:p>
                  </a:txBody>
                  <a:tcPr/>
                </a:tc>
                <a:tc>
                  <a:txBody>
                    <a:bodyPr/>
                    <a:lstStyle/>
                    <a:p>
                      <a:pPr algn="ctr"/>
                      <a:r>
                        <a:rPr lang="en-US" dirty="0"/>
                        <a:t>4</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r>
                        <a:rPr lang="en-US" dirty="0">
                          <a:solidFill>
                            <a:srgbClr val="0000FF"/>
                          </a:solidFill>
                        </a:rPr>
                        <a:t>May </a:t>
                      </a:r>
                    </a:p>
                  </a:txBody>
                  <a:tcPr/>
                </a:tc>
                <a:tc>
                  <a:txBody>
                    <a:bodyPr/>
                    <a:lstStyle/>
                    <a:p>
                      <a:pPr algn="ctr"/>
                      <a:endParaRPr lang="en-US"/>
                    </a:p>
                  </a:txBody>
                  <a:tcPr/>
                </a:tc>
                <a:tc>
                  <a:txBody>
                    <a:bodyPr/>
                    <a:lstStyle/>
                    <a:p>
                      <a:pPr algn="ctr"/>
                      <a:r>
                        <a:rPr lang="en-US" dirty="0"/>
                        <a:t>5</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t>5</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4</a:t>
                      </a:r>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r>
                        <a:rPr lang="en-US" dirty="0">
                          <a:solidFill>
                            <a:srgbClr val="0000FF"/>
                          </a:solidFill>
                        </a:rPr>
                        <a:t>June</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5734050" y="4665345"/>
            <a:ext cx="466725" cy="23304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15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98500" y="180975"/>
            <a:ext cx="7772400" cy="1143000"/>
          </a:xfrm>
        </p:spPr>
        <p:txBody>
          <a:bodyPr/>
          <a:lstStyle/>
          <a:p>
            <a:pPr>
              <a:defRPr/>
            </a:pPr>
            <a:r>
              <a:rPr lang="en-US">
                <a:effectLst>
                  <a:outerShdw blurRad="38100" dist="38100" dir="2700000" algn="tl">
                    <a:srgbClr val="C0C0C0"/>
                  </a:outerShdw>
                </a:effectLst>
              </a:rPr>
              <a:t>Cheating Policy</a:t>
            </a:r>
          </a:p>
        </p:txBody>
      </p:sp>
      <p:sp>
        <p:nvSpPr>
          <p:cNvPr id="26627" name="Text Box 3"/>
          <p:cNvSpPr txBox="1">
            <a:spLocks noChangeArrowheads="1"/>
          </p:cNvSpPr>
          <p:nvPr/>
        </p:nvSpPr>
        <p:spPr bwMode="auto">
          <a:xfrm>
            <a:off x="304800" y="3114675"/>
            <a:ext cx="8429625" cy="3170238"/>
          </a:xfrm>
          <a:prstGeom prst="rect">
            <a:avLst/>
          </a:prstGeom>
          <a:noFill/>
          <a:ln w="9525">
            <a:noFill/>
            <a:miter lim="800000"/>
            <a:headEnd/>
            <a:tailEnd/>
          </a:ln>
        </p:spPr>
        <p:txBody>
          <a:bodyPr>
            <a:spAutoFit/>
          </a:bodyPr>
          <a:lstStyle/>
          <a:p>
            <a:r>
              <a:rPr lang="en-US" sz="2000" b="0">
                <a:cs typeface="Times New Roman" pitchFamily="18" charset="0"/>
              </a:rPr>
              <a:t>Students must read and understand UCR policy on academic honesty. </a:t>
            </a:r>
            <a:r>
              <a:rPr lang="en-US" sz="2000" b="0" i="1"/>
              <a:t>http://www.cs.ucr.edu/curriculum/acad_honest.html </a:t>
            </a:r>
          </a:p>
          <a:p>
            <a:endParaRPr lang="en-US" sz="2000" b="0" i="1"/>
          </a:p>
          <a:p>
            <a:r>
              <a:rPr lang="en-US" sz="2000" b="0"/>
              <a:t>Note</a:t>
            </a:r>
            <a:r>
              <a:rPr lang="en-US" sz="2000" b="0">
                <a:cs typeface="Times New Roman" pitchFamily="18" charset="0"/>
              </a:rPr>
              <a:t>, I am very good at detecting cheating (I have taught classes on the subject). Anyone caught cheating will given a final grade of F and may have a letter placed in his or her permanent record. Students are expected to take care that others cannot “cheat off them”. For example, if leave your homework on a shared hard drive or an abandoned floppy and someone else hands it in, you are liable and will have your grade adjusted downward.</a:t>
            </a:r>
            <a:endParaRPr lang="en-US" sz="2000" b="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6" name="Rectangle 4"/>
          <p:cNvSpPr>
            <a:spLocks noGrp="1" noChangeArrowheads="1"/>
          </p:cNvSpPr>
          <p:nvPr>
            <p:ph type="title"/>
          </p:nvPr>
        </p:nvSpPr>
        <p:spPr>
          <a:xfrm>
            <a:off x="362607" y="0"/>
            <a:ext cx="8229600" cy="890183"/>
          </a:xfrm>
        </p:spPr>
        <p:txBody>
          <a:bodyPr/>
          <a:lstStyle/>
          <a:p>
            <a:r>
              <a:rPr lang="en-US" dirty="0"/>
              <a:t>Document Data is also Sparse</a:t>
            </a:r>
          </a:p>
        </p:txBody>
      </p:sp>
      <p:sp>
        <p:nvSpPr>
          <p:cNvPr id="781317" name="Rectangle 5"/>
          <p:cNvSpPr>
            <a:spLocks noGrp="1" noChangeArrowheads="1"/>
          </p:cNvSpPr>
          <p:nvPr>
            <p:ph type="body" idx="1"/>
          </p:nvPr>
        </p:nvSpPr>
        <p:spPr>
          <a:xfrm>
            <a:off x="258597" y="911686"/>
            <a:ext cx="8663154" cy="2211792"/>
          </a:xfrm>
        </p:spPr>
        <p:txBody>
          <a:bodyPr>
            <a:normAutofit/>
          </a:bodyPr>
          <a:lstStyle/>
          <a:p>
            <a:r>
              <a:rPr lang="en-US" sz="2400" dirty="0"/>
              <a:t>Each document is a `term' vector        (</a:t>
            </a:r>
            <a:r>
              <a:rPr lang="en-US" sz="2000" i="1" dirty="0"/>
              <a:t>vector-space representation</a:t>
            </a:r>
            <a:r>
              <a:rPr lang="en-US" sz="2400" dirty="0"/>
              <a:t>)</a:t>
            </a:r>
          </a:p>
          <a:p>
            <a:pPr lvl="1"/>
            <a:r>
              <a:rPr lang="en-US" sz="2000" dirty="0"/>
              <a:t>each term is a component (attribute) of the vector,</a:t>
            </a:r>
          </a:p>
          <a:p>
            <a:pPr lvl="1"/>
            <a:r>
              <a:rPr lang="en-US" sz="2000" dirty="0"/>
              <a:t>the value of each component is the number of times the corresponding term occurs in the document. </a:t>
            </a:r>
          </a:p>
          <a:p>
            <a:pPr>
              <a:lnSpc>
                <a:spcPct val="90000"/>
              </a:lnSpc>
            </a:pPr>
            <a:endParaRPr lang="en-US" sz="2400" dirty="0"/>
          </a:p>
          <a:p>
            <a:pPr>
              <a:lnSpc>
                <a:spcPct val="90000"/>
              </a:lnSpc>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99219793"/>
              </p:ext>
            </p:extLst>
          </p:nvPr>
        </p:nvGraphicFramePr>
        <p:xfrm>
          <a:off x="533401" y="4718050"/>
          <a:ext cx="8388350" cy="2225040"/>
        </p:xfrm>
        <a:graphic>
          <a:graphicData uri="http://schemas.openxmlformats.org/drawingml/2006/table">
            <a:tbl>
              <a:tblPr firstRow="1" bandRow="1">
                <a:tableStyleId>{5940675A-B579-460E-94D1-54222C63F5DA}</a:tableStyleId>
              </a:tblPr>
              <a:tblGrid>
                <a:gridCol w="838835">
                  <a:extLst>
                    <a:ext uri="{9D8B030D-6E8A-4147-A177-3AD203B41FA5}">
                      <a16:colId xmlns:a16="http://schemas.microsoft.com/office/drawing/2014/main" val="20000"/>
                    </a:ext>
                  </a:extLst>
                </a:gridCol>
                <a:gridCol w="838835">
                  <a:extLst>
                    <a:ext uri="{9D8B030D-6E8A-4147-A177-3AD203B41FA5}">
                      <a16:colId xmlns:a16="http://schemas.microsoft.com/office/drawing/2014/main" val="20001"/>
                    </a:ext>
                  </a:extLst>
                </a:gridCol>
                <a:gridCol w="838835">
                  <a:extLst>
                    <a:ext uri="{9D8B030D-6E8A-4147-A177-3AD203B41FA5}">
                      <a16:colId xmlns:a16="http://schemas.microsoft.com/office/drawing/2014/main" val="20002"/>
                    </a:ext>
                  </a:extLst>
                </a:gridCol>
                <a:gridCol w="838835">
                  <a:extLst>
                    <a:ext uri="{9D8B030D-6E8A-4147-A177-3AD203B41FA5}">
                      <a16:colId xmlns:a16="http://schemas.microsoft.com/office/drawing/2014/main" val="20003"/>
                    </a:ext>
                  </a:extLst>
                </a:gridCol>
                <a:gridCol w="838835">
                  <a:extLst>
                    <a:ext uri="{9D8B030D-6E8A-4147-A177-3AD203B41FA5}">
                      <a16:colId xmlns:a16="http://schemas.microsoft.com/office/drawing/2014/main" val="20004"/>
                    </a:ext>
                  </a:extLst>
                </a:gridCol>
                <a:gridCol w="838835">
                  <a:extLst>
                    <a:ext uri="{9D8B030D-6E8A-4147-A177-3AD203B41FA5}">
                      <a16:colId xmlns:a16="http://schemas.microsoft.com/office/drawing/2014/main" val="20005"/>
                    </a:ext>
                  </a:extLst>
                </a:gridCol>
                <a:gridCol w="838835">
                  <a:extLst>
                    <a:ext uri="{9D8B030D-6E8A-4147-A177-3AD203B41FA5}">
                      <a16:colId xmlns:a16="http://schemas.microsoft.com/office/drawing/2014/main" val="20006"/>
                    </a:ext>
                  </a:extLst>
                </a:gridCol>
                <a:gridCol w="838835">
                  <a:extLst>
                    <a:ext uri="{9D8B030D-6E8A-4147-A177-3AD203B41FA5}">
                      <a16:colId xmlns:a16="http://schemas.microsoft.com/office/drawing/2014/main" val="20007"/>
                    </a:ext>
                  </a:extLst>
                </a:gridCol>
                <a:gridCol w="838835">
                  <a:extLst>
                    <a:ext uri="{9D8B030D-6E8A-4147-A177-3AD203B41FA5}">
                      <a16:colId xmlns:a16="http://schemas.microsoft.com/office/drawing/2014/main" val="20008"/>
                    </a:ext>
                  </a:extLst>
                </a:gridCol>
                <a:gridCol w="838835">
                  <a:extLst>
                    <a:ext uri="{9D8B030D-6E8A-4147-A177-3AD203B41FA5}">
                      <a16:colId xmlns:a16="http://schemas.microsoft.com/office/drawing/2014/main" val="20009"/>
                    </a:ext>
                  </a:extLst>
                </a:gridCol>
              </a:tblGrid>
              <a:tr h="370840">
                <a:tc>
                  <a:txBody>
                    <a:bodyPr/>
                    <a:lstStyle/>
                    <a:p>
                      <a:endParaRPr lang="en-US" dirty="0"/>
                    </a:p>
                  </a:txBody>
                  <a:tcPr/>
                </a:tc>
                <a:tc>
                  <a:txBody>
                    <a:bodyPr/>
                    <a:lstStyle/>
                    <a:p>
                      <a:r>
                        <a:rPr lang="en-US" i="1" dirty="0"/>
                        <a:t>the</a:t>
                      </a:r>
                    </a:p>
                  </a:txBody>
                  <a:tcPr/>
                </a:tc>
                <a:tc>
                  <a:txBody>
                    <a:bodyPr/>
                    <a:lstStyle/>
                    <a:p>
                      <a:r>
                        <a:rPr lang="en-US" i="1" dirty="0"/>
                        <a:t>harry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 rebel</a:t>
                      </a:r>
                    </a:p>
                  </a:txBody>
                  <a:tcPr/>
                </a:tc>
                <a:tc>
                  <a:txBody>
                    <a:bodyPr/>
                    <a:lstStyle/>
                    <a:p>
                      <a:r>
                        <a:rPr lang="en-US" i="1" dirty="0"/>
                        <a:t>god</a:t>
                      </a:r>
                    </a:p>
                  </a:txBody>
                  <a:tcPr/>
                </a:tc>
                <a:tc>
                  <a:txBody>
                    <a:bodyPr/>
                    <a:lstStyle/>
                    <a:p>
                      <a:r>
                        <a:rPr lang="en-US" i="1" dirty="0"/>
                        <a:t>cat</a:t>
                      </a:r>
                    </a:p>
                  </a:txBody>
                  <a:tcPr/>
                </a:tc>
                <a:tc>
                  <a:txBody>
                    <a:bodyPr/>
                    <a:lstStyle/>
                    <a:p>
                      <a:endParaRPr lang="en-US" i="1" dirty="0"/>
                    </a:p>
                  </a:txBody>
                  <a:tcPr/>
                </a:tc>
                <a:tc>
                  <a:txBody>
                    <a:bodyPr/>
                    <a:lstStyle/>
                    <a:p>
                      <a:r>
                        <a:rPr lang="en-US" i="1" dirty="0"/>
                        <a:t>dog</a:t>
                      </a:r>
                    </a:p>
                  </a:txBody>
                  <a:tcPr/>
                </a:tc>
                <a:tc>
                  <a:txBody>
                    <a:bodyPr/>
                    <a:lstStyle/>
                    <a:p>
                      <a:r>
                        <a:rPr lang="en-US" i="1" dirty="0"/>
                        <a:t>help</a:t>
                      </a:r>
                    </a:p>
                  </a:txBody>
                  <a:tcPr/>
                </a:tc>
                <a:tc>
                  <a:txBody>
                    <a:bodyPr/>
                    <a:lstStyle/>
                    <a:p>
                      <a:r>
                        <a:rPr lang="en-US" i="1" dirty="0"/>
                        <a:t>near</a:t>
                      </a:r>
                    </a:p>
                  </a:txBody>
                  <a:tcPr/>
                </a:tc>
                <a:extLst>
                  <a:ext uri="{0D108BD9-81ED-4DB2-BD59-A6C34878D82A}">
                    <a16:rowId xmlns:a16="http://schemas.microsoft.com/office/drawing/2014/main" val="10000"/>
                  </a:ext>
                </a:extLst>
              </a:tr>
              <a:tr h="370840">
                <a:tc>
                  <a:txBody>
                    <a:bodyPr/>
                    <a:lstStyle/>
                    <a:p>
                      <a:r>
                        <a:rPr lang="en-US" dirty="0"/>
                        <a:t>Doc1</a:t>
                      </a:r>
                    </a:p>
                  </a:txBody>
                  <a:tcPr/>
                </a:tc>
                <a:tc>
                  <a:txBody>
                    <a:bodyPr/>
                    <a:lstStyle/>
                    <a:p>
                      <a:pPr algn="ctr"/>
                      <a:r>
                        <a:rPr lang="en-US" dirty="0"/>
                        <a:t>42</a:t>
                      </a:r>
                    </a:p>
                  </a:txBody>
                  <a:tcPr/>
                </a:tc>
                <a:tc>
                  <a:txBody>
                    <a:bodyPr/>
                    <a:lstStyle/>
                    <a:p>
                      <a:pPr algn="ctr"/>
                      <a:r>
                        <a:rPr lang="en-US" dirty="0"/>
                        <a:t>1</a:t>
                      </a:r>
                    </a:p>
                  </a:txBody>
                  <a:tcPr/>
                </a:tc>
                <a:tc>
                  <a:txBody>
                    <a:bodyPr/>
                    <a:lstStyle/>
                    <a:p>
                      <a:pPr algn="ctr"/>
                      <a:endParaRPr lang="en-US"/>
                    </a:p>
                  </a:txBody>
                  <a:tcPr/>
                </a:tc>
                <a:tc>
                  <a:txBody>
                    <a:bodyPr/>
                    <a:lstStyle/>
                    <a:p>
                      <a:pPr algn="ctr"/>
                      <a:endParaRPr lang="en-US"/>
                    </a:p>
                  </a:txBody>
                  <a:tcPr/>
                </a:tc>
                <a:tc>
                  <a:txBody>
                    <a:bodyPr/>
                    <a:lstStyle/>
                    <a:p>
                      <a:pPr algn="ctr"/>
                      <a:r>
                        <a:rPr lang="en-US" dirty="0"/>
                        <a:t>1</a:t>
                      </a:r>
                    </a:p>
                  </a:txBody>
                  <a:tcPr/>
                </a:tc>
                <a:tc>
                  <a:txBody>
                    <a:bodyPr/>
                    <a:lstStyle/>
                    <a:p>
                      <a:pPr algn="ctr"/>
                      <a:endParaRPr lang="en-US"/>
                    </a:p>
                  </a:txBody>
                  <a:tcPr/>
                </a:tc>
                <a:tc>
                  <a:txBody>
                    <a:bodyPr/>
                    <a:lstStyle/>
                    <a:p>
                      <a:pPr algn="ctr"/>
                      <a:endParaRPr lang="en-US"/>
                    </a:p>
                  </a:txBody>
                  <a:tcPr/>
                </a:tc>
                <a:tc>
                  <a:txBody>
                    <a:bodyPr/>
                    <a:lstStyle/>
                    <a:p>
                      <a:pPr algn="ctr"/>
                      <a:r>
                        <a:rPr lang="en-US" dirty="0"/>
                        <a:t>1</a:t>
                      </a:r>
                    </a:p>
                  </a:txBody>
                  <a:tcPr/>
                </a:tc>
                <a:tc>
                  <a:txBody>
                    <a:bodyPr/>
                    <a:lstStyle/>
                    <a:p>
                      <a:pPr algn="ctr"/>
                      <a:endParaRPr lang="en-US"/>
                    </a:p>
                  </a:txBody>
                  <a:tcPr/>
                </a:tc>
                <a:extLst>
                  <a:ext uri="{0D108BD9-81ED-4DB2-BD59-A6C34878D82A}">
                    <a16:rowId xmlns:a16="http://schemas.microsoft.com/office/drawing/2014/main" val="10001"/>
                  </a:ext>
                </a:extLst>
              </a:tr>
              <a:tr h="370840">
                <a:tc>
                  <a:txBody>
                    <a:bodyPr/>
                    <a:lstStyle/>
                    <a:p>
                      <a:r>
                        <a:rPr lang="en-US" dirty="0"/>
                        <a:t>Doc2</a:t>
                      </a:r>
                    </a:p>
                  </a:txBody>
                  <a:tcPr>
                    <a:solidFill>
                      <a:srgbClr val="FFC000">
                        <a:alpha val="33000"/>
                      </a:srgbClr>
                    </a:solidFill>
                  </a:tcPr>
                </a:tc>
                <a:tc>
                  <a:txBody>
                    <a:bodyPr/>
                    <a:lstStyle/>
                    <a:p>
                      <a:pPr algn="ctr"/>
                      <a:r>
                        <a:rPr lang="en-US" dirty="0"/>
                        <a:t>22</a:t>
                      </a:r>
                    </a:p>
                  </a:txBody>
                  <a:tcPr>
                    <a:solidFill>
                      <a:srgbClr val="FFC000">
                        <a:alpha val="33000"/>
                      </a:srgbClr>
                    </a:solidFill>
                  </a:tcPr>
                </a:tc>
                <a:tc>
                  <a:txBody>
                    <a:bodyPr/>
                    <a:lstStyle/>
                    <a:p>
                      <a:pPr algn="ctr"/>
                      <a:endParaRPr lang="en-US" dirty="0"/>
                    </a:p>
                  </a:txBody>
                  <a:tcPr>
                    <a:solidFill>
                      <a:srgbClr val="FFC000">
                        <a:alpha val="33000"/>
                      </a:srgbClr>
                    </a:solidFill>
                  </a:tcPr>
                </a:tc>
                <a:tc>
                  <a:txBody>
                    <a:bodyPr/>
                    <a:lstStyle/>
                    <a:p>
                      <a:pPr algn="ctr"/>
                      <a:r>
                        <a:rPr lang="en-US" dirty="0"/>
                        <a:t>13</a:t>
                      </a:r>
                    </a:p>
                  </a:txBody>
                  <a:tcPr>
                    <a:solidFill>
                      <a:srgbClr val="FFC000">
                        <a:alpha val="33000"/>
                      </a:srgbClr>
                    </a:solidFill>
                  </a:tcPr>
                </a:tc>
                <a:tc>
                  <a:txBody>
                    <a:bodyPr/>
                    <a:lstStyle/>
                    <a:p>
                      <a:pPr algn="ctr"/>
                      <a:r>
                        <a:rPr lang="en-US" dirty="0"/>
                        <a:t>1</a:t>
                      </a:r>
                    </a:p>
                  </a:txBody>
                  <a:tcPr>
                    <a:solidFill>
                      <a:srgbClr val="FFC000">
                        <a:alpha val="33000"/>
                      </a:srgbClr>
                    </a:solidFill>
                  </a:tcPr>
                </a:tc>
                <a:tc>
                  <a:txBody>
                    <a:bodyPr/>
                    <a:lstStyle/>
                    <a:p>
                      <a:pPr algn="ctr"/>
                      <a:endParaRPr lang="en-US" dirty="0"/>
                    </a:p>
                  </a:txBody>
                  <a:tcPr>
                    <a:solidFill>
                      <a:srgbClr val="FFC000">
                        <a:alpha val="33000"/>
                      </a:srgbClr>
                    </a:solidFill>
                  </a:tcPr>
                </a:tc>
                <a:tc>
                  <a:txBody>
                    <a:bodyPr/>
                    <a:lstStyle/>
                    <a:p>
                      <a:pPr algn="ctr"/>
                      <a:endParaRPr lang="en-US"/>
                    </a:p>
                  </a:txBody>
                  <a:tcPr>
                    <a:solidFill>
                      <a:srgbClr val="FFC000">
                        <a:alpha val="33000"/>
                      </a:srgbClr>
                    </a:solidFill>
                  </a:tcPr>
                </a:tc>
                <a:tc>
                  <a:txBody>
                    <a:bodyPr/>
                    <a:lstStyle/>
                    <a:p>
                      <a:pPr algn="ctr"/>
                      <a:r>
                        <a:rPr lang="en-US" dirty="0"/>
                        <a:t>0</a:t>
                      </a:r>
                    </a:p>
                  </a:txBody>
                  <a:tcPr>
                    <a:solidFill>
                      <a:srgbClr val="FFC000">
                        <a:alpha val="33000"/>
                      </a:srgbClr>
                    </a:solidFill>
                  </a:tcPr>
                </a:tc>
                <a:tc>
                  <a:txBody>
                    <a:bodyPr/>
                    <a:lstStyle/>
                    <a:p>
                      <a:pPr algn="ctr"/>
                      <a:endParaRPr lang="en-US"/>
                    </a:p>
                  </a:txBody>
                  <a:tcPr>
                    <a:solidFill>
                      <a:srgbClr val="FFC000">
                        <a:alpha val="33000"/>
                      </a:srgbClr>
                    </a:solidFill>
                  </a:tcPr>
                </a:tc>
                <a:tc>
                  <a:txBody>
                    <a:bodyPr/>
                    <a:lstStyle/>
                    <a:p>
                      <a:pPr algn="ctr"/>
                      <a:endParaRPr lang="en-US" dirty="0"/>
                    </a:p>
                  </a:txBody>
                  <a:tcPr>
                    <a:solidFill>
                      <a:srgbClr val="FFC000">
                        <a:alpha val="33000"/>
                      </a:srgbClr>
                    </a:solidFill>
                  </a:tcPr>
                </a:tc>
                <a:extLst>
                  <a:ext uri="{0D108BD9-81ED-4DB2-BD59-A6C34878D82A}">
                    <a16:rowId xmlns:a16="http://schemas.microsoft.com/office/drawing/2014/main" val="10002"/>
                  </a:ext>
                </a:extLst>
              </a:tr>
              <a:tr h="370840">
                <a:tc>
                  <a:txBody>
                    <a:bodyPr/>
                    <a:lstStyle/>
                    <a:p>
                      <a:r>
                        <a:rPr lang="en-US" dirty="0"/>
                        <a:t>Doc3</a:t>
                      </a:r>
                    </a:p>
                  </a:txBody>
                  <a:tcPr/>
                </a:tc>
                <a:tc>
                  <a:txBody>
                    <a:bodyPr/>
                    <a:lstStyle/>
                    <a:p>
                      <a:pPr algn="ctr"/>
                      <a:r>
                        <a:rPr lang="en-US" dirty="0"/>
                        <a:t>32</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0003"/>
                  </a:ext>
                </a:extLst>
              </a:tr>
              <a:tr h="370840">
                <a:tc>
                  <a:txBody>
                    <a:bodyPr/>
                    <a:lstStyle/>
                    <a:p>
                      <a:r>
                        <a:rPr lang="en-US" dirty="0"/>
                        <a:t>Doc4</a:t>
                      </a:r>
                    </a:p>
                  </a:txBody>
                  <a:tcPr>
                    <a:solidFill>
                      <a:srgbClr val="FFFF00">
                        <a:alpha val="62000"/>
                      </a:srgbClr>
                    </a:solidFill>
                  </a:tcPr>
                </a:tc>
                <a:tc>
                  <a:txBody>
                    <a:bodyPr/>
                    <a:lstStyle/>
                    <a:p>
                      <a:pPr algn="ctr"/>
                      <a:r>
                        <a:rPr lang="en-US" dirty="0"/>
                        <a:t>29</a:t>
                      </a:r>
                    </a:p>
                  </a:txBody>
                  <a:tcPr>
                    <a:solidFill>
                      <a:srgbClr val="FFFF00">
                        <a:alpha val="62000"/>
                      </a:srgbClr>
                    </a:solidFill>
                  </a:tcPr>
                </a:tc>
                <a:tc>
                  <a:txBody>
                    <a:bodyPr/>
                    <a:lstStyle/>
                    <a:p>
                      <a:pPr algn="ctr"/>
                      <a:r>
                        <a:rPr lang="en-US" dirty="0"/>
                        <a:t>56</a:t>
                      </a:r>
                    </a:p>
                  </a:txBody>
                  <a:tcPr>
                    <a:solidFill>
                      <a:srgbClr val="FFFF00">
                        <a:alpha val="62000"/>
                      </a:srgbClr>
                    </a:solidFill>
                  </a:tcPr>
                </a:tc>
                <a:tc>
                  <a:txBody>
                    <a:bodyPr/>
                    <a:lstStyle/>
                    <a:p>
                      <a:pPr algn="ctr"/>
                      <a:endParaRPr lang="en-US"/>
                    </a:p>
                  </a:txBody>
                  <a:tcPr>
                    <a:solidFill>
                      <a:srgbClr val="FFFF00">
                        <a:alpha val="62000"/>
                      </a:srgbClr>
                    </a:solidFill>
                  </a:tcPr>
                </a:tc>
                <a:tc>
                  <a:txBody>
                    <a:bodyPr/>
                    <a:lstStyle/>
                    <a:p>
                      <a:pPr algn="ctr"/>
                      <a:endParaRPr lang="en-US" dirty="0"/>
                    </a:p>
                  </a:txBody>
                  <a:tcPr>
                    <a:solidFill>
                      <a:srgbClr val="FFFF00">
                        <a:alpha val="62000"/>
                      </a:srgbClr>
                    </a:solidFill>
                  </a:tcPr>
                </a:tc>
                <a:tc>
                  <a:txBody>
                    <a:bodyPr/>
                    <a:lstStyle/>
                    <a:p>
                      <a:pPr algn="ctr"/>
                      <a:r>
                        <a:rPr lang="en-US" dirty="0"/>
                        <a:t>5</a:t>
                      </a:r>
                    </a:p>
                  </a:txBody>
                  <a:tcPr>
                    <a:solidFill>
                      <a:srgbClr val="FFFF00">
                        <a:alpha val="62000"/>
                      </a:srgbClr>
                    </a:solidFill>
                  </a:tcPr>
                </a:tc>
                <a:tc>
                  <a:txBody>
                    <a:bodyPr/>
                    <a:lstStyle/>
                    <a:p>
                      <a:pPr algn="ctr"/>
                      <a:endParaRPr lang="en-US" dirty="0"/>
                    </a:p>
                  </a:txBody>
                  <a:tcPr>
                    <a:solidFill>
                      <a:srgbClr val="FFFF00">
                        <a:alpha val="62000"/>
                      </a:srgbClr>
                    </a:solidFill>
                  </a:tcPr>
                </a:tc>
                <a:tc>
                  <a:txBody>
                    <a:bodyPr/>
                    <a:lstStyle/>
                    <a:p>
                      <a:pPr algn="ctr"/>
                      <a:endParaRPr lang="en-US" dirty="0"/>
                    </a:p>
                  </a:txBody>
                  <a:tcPr>
                    <a:solidFill>
                      <a:srgbClr val="FFFF00">
                        <a:alpha val="62000"/>
                      </a:srgbClr>
                    </a:solidFill>
                  </a:tcPr>
                </a:tc>
                <a:tc>
                  <a:txBody>
                    <a:bodyPr/>
                    <a:lstStyle/>
                    <a:p>
                      <a:pPr algn="ctr"/>
                      <a:r>
                        <a:rPr lang="en-US" dirty="0"/>
                        <a:t>3</a:t>
                      </a:r>
                    </a:p>
                  </a:txBody>
                  <a:tcPr>
                    <a:solidFill>
                      <a:srgbClr val="FFFF00">
                        <a:alpha val="62000"/>
                      </a:srgbClr>
                    </a:solidFill>
                  </a:tcPr>
                </a:tc>
                <a:tc>
                  <a:txBody>
                    <a:bodyPr/>
                    <a:lstStyle/>
                    <a:p>
                      <a:pPr algn="ctr"/>
                      <a:endParaRPr lang="en-US" dirty="0"/>
                    </a:p>
                  </a:txBody>
                  <a:tcPr>
                    <a:solidFill>
                      <a:srgbClr val="FFFF00">
                        <a:alpha val="62000"/>
                      </a:srgbClr>
                    </a:solidFill>
                  </a:tcPr>
                </a:tc>
                <a:extLst>
                  <a:ext uri="{0D108BD9-81ED-4DB2-BD59-A6C34878D82A}">
                    <a16:rowId xmlns:a16="http://schemas.microsoft.com/office/drawing/2014/main" val="10004"/>
                  </a:ext>
                </a:extLst>
              </a:tr>
              <a:tr h="370840">
                <a:tc>
                  <a:txBody>
                    <a:bodyPr/>
                    <a:lstStyle/>
                    <a:p>
                      <a:r>
                        <a:rPr lang="en-US" dirty="0"/>
                        <a:t>Doc5</a:t>
                      </a:r>
                    </a:p>
                  </a:txBody>
                  <a:tcPr/>
                </a:tc>
                <a:tc>
                  <a:txBody>
                    <a:bodyPr/>
                    <a:lstStyle/>
                    <a:p>
                      <a:pPr algn="ctr"/>
                      <a:r>
                        <a:rPr lang="en-US" dirty="0"/>
                        <a:t>9</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5734050" y="4665345"/>
            <a:ext cx="466725" cy="23304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58" name="Picture 2"/>
          <p:cNvPicPr>
            <a:picLocks noChangeAspect="1" noChangeArrowheads="1"/>
          </p:cNvPicPr>
          <p:nvPr/>
        </p:nvPicPr>
        <p:blipFill>
          <a:blip r:embed="rId3" cstate="print"/>
          <a:srcRect/>
          <a:stretch>
            <a:fillRect/>
          </a:stretch>
        </p:blipFill>
        <p:spPr bwMode="auto">
          <a:xfrm>
            <a:off x="6767453" y="2333625"/>
            <a:ext cx="2168233" cy="2228850"/>
          </a:xfrm>
          <a:prstGeom prst="rect">
            <a:avLst/>
          </a:prstGeom>
          <a:noFill/>
          <a:ln w="9525">
            <a:noFill/>
            <a:miter lim="800000"/>
            <a:headEnd/>
            <a:tailEnd/>
          </a:ln>
        </p:spPr>
      </p:pic>
      <p:pic>
        <p:nvPicPr>
          <p:cNvPr id="121859" name="Picture 3"/>
          <p:cNvPicPr>
            <a:picLocks noChangeAspect="1" noChangeArrowheads="1"/>
          </p:cNvPicPr>
          <p:nvPr/>
        </p:nvPicPr>
        <p:blipFill>
          <a:blip r:embed="rId4" cstate="print"/>
          <a:srcRect/>
          <a:stretch>
            <a:fillRect/>
          </a:stretch>
        </p:blipFill>
        <p:spPr bwMode="auto">
          <a:xfrm>
            <a:off x="4262439" y="2333625"/>
            <a:ext cx="2158967" cy="2219325"/>
          </a:xfrm>
          <a:prstGeom prst="rect">
            <a:avLst/>
          </a:prstGeom>
          <a:noFill/>
          <a:ln w="9525">
            <a:noFill/>
            <a:miter lim="800000"/>
            <a:headEnd/>
            <a:tailEnd/>
          </a:ln>
        </p:spPr>
      </p:pic>
      <p:sp>
        <p:nvSpPr>
          <p:cNvPr id="8" name="TextBox 7"/>
          <p:cNvSpPr txBox="1"/>
          <p:nvPr/>
        </p:nvSpPr>
        <p:spPr>
          <a:xfrm>
            <a:off x="5038725" y="2009775"/>
            <a:ext cx="663964" cy="369332"/>
          </a:xfrm>
          <a:prstGeom prst="rect">
            <a:avLst/>
          </a:prstGeom>
          <a:noFill/>
        </p:spPr>
        <p:txBody>
          <a:bodyPr wrap="none" rtlCol="0">
            <a:spAutoFit/>
          </a:bodyPr>
          <a:lstStyle/>
          <a:p>
            <a:r>
              <a:rPr lang="en-US" dirty="0"/>
              <a:t>Doc2</a:t>
            </a:r>
          </a:p>
        </p:txBody>
      </p:sp>
      <p:sp>
        <p:nvSpPr>
          <p:cNvPr id="9" name="TextBox 8"/>
          <p:cNvSpPr txBox="1"/>
          <p:nvPr/>
        </p:nvSpPr>
        <p:spPr>
          <a:xfrm>
            <a:off x="7372350" y="2009775"/>
            <a:ext cx="663964" cy="369332"/>
          </a:xfrm>
          <a:prstGeom prst="rect">
            <a:avLst/>
          </a:prstGeom>
          <a:noFill/>
        </p:spPr>
        <p:txBody>
          <a:bodyPr wrap="none" rtlCol="0">
            <a:spAutoFit/>
          </a:bodyPr>
          <a:lstStyle/>
          <a:p>
            <a:r>
              <a:rPr lang="en-US" dirty="0"/>
              <a:t>Doc4</a:t>
            </a:r>
          </a:p>
        </p:txBody>
      </p:sp>
      <p:sp>
        <p:nvSpPr>
          <p:cNvPr id="11" name="Rectangle 10"/>
          <p:cNvSpPr/>
          <p:nvPr/>
        </p:nvSpPr>
        <p:spPr>
          <a:xfrm>
            <a:off x="782147" y="4358759"/>
            <a:ext cx="2360005" cy="369332"/>
          </a:xfrm>
          <a:prstGeom prst="rect">
            <a:avLst/>
          </a:prstGeom>
        </p:spPr>
        <p:txBody>
          <a:bodyPr wrap="none">
            <a:spAutoFit/>
          </a:bodyPr>
          <a:lstStyle/>
          <a:p>
            <a:r>
              <a:rPr lang="en-US" i="1" dirty="0"/>
              <a:t>document-term matrix</a:t>
            </a:r>
            <a:endParaRPr lang="en-US" dirty="0"/>
          </a:p>
        </p:txBody>
      </p:sp>
    </p:spTree>
    <p:extLst>
      <p:ext uri="{BB962C8B-B14F-4D97-AF65-F5344CB8AC3E}">
        <p14:creationId xmlns:p14="http://schemas.microsoft.com/office/powerpoint/2010/main" val="4015150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6" name="Rectangle 4"/>
          <p:cNvSpPr>
            <a:spLocks noGrp="1" noChangeArrowheads="1"/>
          </p:cNvSpPr>
          <p:nvPr>
            <p:ph type="title"/>
          </p:nvPr>
        </p:nvSpPr>
        <p:spPr>
          <a:xfrm>
            <a:off x="362607" y="0"/>
            <a:ext cx="8229600" cy="1143000"/>
          </a:xfrm>
        </p:spPr>
        <p:txBody>
          <a:bodyPr/>
          <a:lstStyle/>
          <a:p>
            <a:r>
              <a:rPr lang="en-US" dirty="0"/>
              <a:t>Graph Data is also Typically Sparse</a:t>
            </a:r>
          </a:p>
        </p:txBody>
      </p:sp>
      <p:sp>
        <p:nvSpPr>
          <p:cNvPr id="781317" name="Rectangle 5"/>
          <p:cNvSpPr>
            <a:spLocks noGrp="1" noChangeArrowheads="1"/>
          </p:cNvSpPr>
          <p:nvPr>
            <p:ph type="body" idx="1"/>
          </p:nvPr>
        </p:nvSpPr>
        <p:spPr>
          <a:xfrm>
            <a:off x="258597" y="1055283"/>
            <a:ext cx="8663154" cy="2211792"/>
          </a:xfrm>
        </p:spPr>
        <p:txBody>
          <a:bodyPr>
            <a:normAutofit/>
          </a:bodyPr>
          <a:lstStyle/>
          <a:p>
            <a:r>
              <a:rPr lang="en-US" sz="2400" dirty="0"/>
              <a:t>The elements of the matrix indicate whether pairs of vertices are connected or not in the graph.</a:t>
            </a:r>
          </a:p>
          <a:p>
            <a:pPr>
              <a:lnSpc>
                <a:spcPct val="90000"/>
              </a:lnSpc>
            </a:pPr>
            <a:endParaRPr lang="en-US" sz="2400" dirty="0"/>
          </a:p>
          <a:p>
            <a:pPr>
              <a:lnSpc>
                <a:spcPct val="90000"/>
              </a:lnSpc>
            </a:pPr>
            <a:endParaRPr lang="en-US" sz="2400" dirty="0"/>
          </a:p>
        </p:txBody>
      </p:sp>
      <p:pic>
        <p:nvPicPr>
          <p:cNvPr id="123906" name="Picture 2" descr="File:Symmetric group 4; Cayley graph 1,5,21 (Nauru Petersen); numbers.svg"/>
          <p:cNvPicPr>
            <a:picLocks noChangeAspect="1" noChangeArrowheads="1"/>
          </p:cNvPicPr>
          <p:nvPr/>
        </p:nvPicPr>
        <p:blipFill>
          <a:blip r:embed="rId3" cstate="print"/>
          <a:srcRect/>
          <a:stretch>
            <a:fillRect/>
          </a:stretch>
        </p:blipFill>
        <p:spPr bwMode="auto">
          <a:xfrm>
            <a:off x="527049" y="3771899"/>
            <a:ext cx="2587625" cy="2587625"/>
          </a:xfrm>
          <a:prstGeom prst="rect">
            <a:avLst/>
          </a:prstGeom>
          <a:noFill/>
        </p:spPr>
      </p:pic>
      <p:pic>
        <p:nvPicPr>
          <p:cNvPr id="123908" name="Picture 4" descr="File:Symmetric group 4; Cayley graph 1,5,21 (adjacency matrix).svg"/>
          <p:cNvPicPr>
            <a:picLocks noChangeAspect="1" noChangeArrowheads="1"/>
          </p:cNvPicPr>
          <p:nvPr/>
        </p:nvPicPr>
        <p:blipFill>
          <a:blip r:embed="rId4" cstate="print"/>
          <a:srcRect/>
          <a:stretch>
            <a:fillRect/>
          </a:stretch>
        </p:blipFill>
        <p:spPr bwMode="auto">
          <a:xfrm>
            <a:off x="5870575" y="3895725"/>
            <a:ext cx="2597150" cy="2597150"/>
          </a:xfrm>
          <a:prstGeom prst="rect">
            <a:avLst/>
          </a:prstGeom>
          <a:noFill/>
        </p:spPr>
      </p:pic>
    </p:spTree>
    <p:extLst>
      <p:ext uri="{BB962C8B-B14F-4D97-AF65-F5344CB8AC3E}">
        <p14:creationId xmlns:p14="http://schemas.microsoft.com/office/powerpoint/2010/main" val="4015150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Object 1"/>
          <p:cNvGraphicFramePr>
            <a:graphicFrameLocks noChangeAspect="1"/>
          </p:cNvGraphicFramePr>
          <p:nvPr>
            <p:extLst>
              <p:ext uri="{D42A27DB-BD31-4B8C-83A1-F6EECF244321}">
                <p14:modId xmlns:p14="http://schemas.microsoft.com/office/powerpoint/2010/main" val="1481952179"/>
              </p:ext>
            </p:extLst>
          </p:nvPr>
        </p:nvGraphicFramePr>
        <p:xfrm>
          <a:off x="85725" y="5267325"/>
          <a:ext cx="2876550" cy="1503282"/>
        </p:xfrm>
        <a:graphic>
          <a:graphicData uri="http://schemas.openxmlformats.org/presentationml/2006/ole">
            <mc:AlternateContent xmlns:mc="http://schemas.openxmlformats.org/markup-compatibility/2006">
              <mc:Choice xmlns:v="urn:schemas-microsoft-com:vml" Requires="v">
                <p:oleObj spid="_x0000_s55308" name="Document" r:id="rId3" imgW="3823716" imgH="1999488" progId="Word.Document.8">
                  <p:embed/>
                </p:oleObj>
              </mc:Choice>
              <mc:Fallback>
                <p:oleObj name="Document" r:id="rId3" imgW="3823716" imgH="1999488"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5267325"/>
                        <a:ext cx="2876550" cy="150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08803" y="4892159"/>
            <a:ext cx="1750864" cy="369332"/>
          </a:xfrm>
          <a:prstGeom prst="rect">
            <a:avLst/>
          </a:prstGeom>
        </p:spPr>
        <p:txBody>
          <a:bodyPr wrap="none">
            <a:spAutoFit/>
          </a:bodyPr>
          <a:lstStyle/>
          <a:p>
            <a:r>
              <a:rPr lang="en-US" dirty="0"/>
              <a:t>Transaction Data</a:t>
            </a:r>
          </a:p>
        </p:txBody>
      </p:sp>
      <p:pic>
        <p:nvPicPr>
          <p:cNvPr id="6" name="Picture 9" descr="sst_land_temp_82_best"/>
          <p:cNvPicPr>
            <a:picLocks noGrp="1" noChangeAspect="1" noChangeArrowheads="1" noCrop="1"/>
          </p:cNvPicPr>
          <p:nvPr>
            <p:ph idx="4294967295"/>
          </p:nvPr>
        </p:nvPicPr>
        <p:blipFill>
          <a:blip r:embed="rId5" cstate="print"/>
          <a:srcRect/>
          <a:stretch>
            <a:fillRect/>
          </a:stretch>
        </p:blipFill>
        <p:spPr>
          <a:xfrm>
            <a:off x="6772275" y="5135807"/>
            <a:ext cx="2295525" cy="1722193"/>
          </a:xfrm>
          <a:noFill/>
          <a:ln/>
        </p:spPr>
      </p:pic>
      <p:sp>
        <p:nvSpPr>
          <p:cNvPr id="7" name="Rectangle 6"/>
          <p:cNvSpPr/>
          <p:nvPr/>
        </p:nvSpPr>
        <p:spPr>
          <a:xfrm>
            <a:off x="257175" y="3529310"/>
            <a:ext cx="8048625" cy="1077218"/>
          </a:xfrm>
          <a:prstGeom prst="rect">
            <a:avLst/>
          </a:prstGeom>
          <a:solidFill>
            <a:schemeClr val="accent6">
              <a:lumMod val="20000"/>
              <a:lumOff val="80000"/>
            </a:schemeClr>
          </a:solidFill>
        </p:spPr>
        <p:txBody>
          <a:bodyPr wrap="square">
            <a:spAutoFit/>
          </a:bodyPr>
          <a:lstStyle/>
          <a:p>
            <a:r>
              <a:rPr lang="en-US" dirty="0"/>
              <a:t>First 100 base pairs of the chimp’s mitochondrial DNA:</a:t>
            </a:r>
          </a:p>
          <a:p>
            <a:r>
              <a:rPr lang="en-US" sz="1400" dirty="0"/>
              <a:t>gtttatgtagcttaccccctcaaagcaatacactgaaaatgtttcgacgggtttacatcaccccataaacaaacaggtttggtcctagcctttctattag</a:t>
            </a:r>
          </a:p>
          <a:p>
            <a:r>
              <a:rPr lang="en-US" dirty="0"/>
              <a:t>First 100 base pairs of the human’s mitochondrial DNA:</a:t>
            </a:r>
          </a:p>
          <a:p>
            <a:r>
              <a:rPr lang="en-US" sz="1400" dirty="0"/>
              <a:t>gatcacaggtctatcaccctattaaccactcacgggagctctccatgcatttggtattttcgtctggggggtgtgcacgcgatagcattgcgagacgctg</a:t>
            </a:r>
            <a:endParaRPr lang="en-US" dirty="0"/>
          </a:p>
        </p:txBody>
      </p:sp>
      <p:sp>
        <p:nvSpPr>
          <p:cNvPr id="8" name="Rectangle 7"/>
          <p:cNvSpPr/>
          <p:nvPr/>
        </p:nvSpPr>
        <p:spPr>
          <a:xfrm>
            <a:off x="6833428" y="4901684"/>
            <a:ext cx="2205797" cy="369332"/>
          </a:xfrm>
          <a:prstGeom prst="rect">
            <a:avLst/>
          </a:prstGeom>
        </p:spPr>
        <p:txBody>
          <a:bodyPr wrap="none">
            <a:spAutoFit/>
          </a:bodyPr>
          <a:lstStyle/>
          <a:p>
            <a:r>
              <a:rPr lang="en-US" dirty="0" err="1"/>
              <a:t>Spatio</a:t>
            </a:r>
            <a:r>
              <a:rPr lang="en-US" dirty="0"/>
              <a:t>-Temporal Data</a:t>
            </a:r>
          </a:p>
        </p:txBody>
      </p:sp>
      <p:sp>
        <p:nvSpPr>
          <p:cNvPr id="9" name="Rectangle 8"/>
          <p:cNvSpPr/>
          <p:nvPr/>
        </p:nvSpPr>
        <p:spPr>
          <a:xfrm>
            <a:off x="106776" y="3206234"/>
            <a:ext cx="1098249" cy="369332"/>
          </a:xfrm>
          <a:prstGeom prst="rect">
            <a:avLst/>
          </a:prstGeom>
        </p:spPr>
        <p:txBody>
          <a:bodyPr wrap="none">
            <a:spAutoFit/>
          </a:bodyPr>
          <a:lstStyle/>
          <a:p>
            <a:r>
              <a:rPr lang="en-US" dirty="0"/>
              <a:t>DNA Data</a:t>
            </a:r>
          </a:p>
        </p:txBody>
      </p:sp>
      <p:sp>
        <p:nvSpPr>
          <p:cNvPr id="10" name="Rectangle 5"/>
          <p:cNvSpPr txBox="1">
            <a:spLocks noChangeArrowheads="1"/>
          </p:cNvSpPr>
          <p:nvPr/>
        </p:nvSpPr>
        <p:spPr>
          <a:xfrm>
            <a:off x="220497" y="188508"/>
            <a:ext cx="8663154" cy="2211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Not</a:t>
            </a:r>
            <a:r>
              <a:rPr kumimoji="0" lang="en-US" sz="2400" b="0" i="0" u="none" strike="noStrike" kern="1200" cap="none" spc="0" normalizeH="0" noProof="0" dirty="0">
                <a:ln>
                  <a:noFill/>
                </a:ln>
                <a:solidFill>
                  <a:schemeClr val="tx1"/>
                </a:solidFill>
                <a:effectLst/>
                <a:uLnTx/>
                <a:uFillTx/>
                <a:latin typeface="+mn-lt"/>
                <a:ea typeface="+mn-ea"/>
                <a:cs typeface="+mn-cs"/>
              </a:rPr>
              <a:t> all datasets naturally fit neatly into a rectangular matrix (table)</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t>We may have to deal with such data as special cases… </a:t>
            </a:r>
          </a:p>
          <a:p>
            <a:pPr>
              <a:spcBef>
                <a:spcPct val="20000"/>
              </a:spcBef>
              <a:defRPr/>
            </a:pPr>
            <a:r>
              <a:rPr lang="en-US" sz="2400" dirty="0"/>
              <a:t>However, we have so many algorithms and tools defined for tables</a:t>
            </a:r>
            <a:r>
              <a:rPr lang="en-US" sz="2400" dirty="0"/>
              <a:t>, that we often try to massage all datasets into a table if we can.</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31100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381000" y="0"/>
            <a:ext cx="8229600" cy="1143000"/>
          </a:xfrm>
        </p:spPr>
        <p:txBody>
          <a:bodyPr/>
          <a:lstStyle/>
          <a:p>
            <a:r>
              <a:rPr lang="en-US" dirty="0"/>
              <a:t>Data Quality </a:t>
            </a:r>
          </a:p>
        </p:txBody>
      </p:sp>
      <p:sp>
        <p:nvSpPr>
          <p:cNvPr id="792582" name="Rectangle 6"/>
          <p:cNvSpPr>
            <a:spLocks noGrp="1" noChangeArrowheads="1"/>
          </p:cNvSpPr>
          <p:nvPr>
            <p:ph type="body" idx="1"/>
          </p:nvPr>
        </p:nvSpPr>
        <p:spPr>
          <a:xfrm>
            <a:off x="381000" y="1285875"/>
            <a:ext cx="8229600" cy="5572125"/>
          </a:xfrm>
        </p:spPr>
        <p:txBody>
          <a:bodyPr>
            <a:normAutofit fontScale="92500" lnSpcReduction="10000"/>
          </a:bodyPr>
          <a:lstStyle/>
          <a:p>
            <a:r>
              <a:rPr lang="en-US" dirty="0"/>
              <a:t>What kinds of data quality problems?</a:t>
            </a:r>
          </a:p>
          <a:p>
            <a:r>
              <a:rPr lang="en-US" dirty="0"/>
              <a:t>How can we detect problems with the data? </a:t>
            </a:r>
          </a:p>
          <a:p>
            <a:r>
              <a:rPr lang="en-US" dirty="0"/>
              <a:t>What can we do about these problems? </a:t>
            </a:r>
          </a:p>
          <a:p>
            <a:r>
              <a:rPr lang="en-US" dirty="0">
                <a:solidFill>
                  <a:schemeClr val="bg1">
                    <a:lumMod val="65000"/>
                  </a:schemeClr>
                </a:solidFill>
              </a:rPr>
              <a:t>Note, this is just a first look at these issues, we are not going to solve them all today!</a:t>
            </a:r>
          </a:p>
          <a:p>
            <a:pPr lvl="4"/>
            <a:endParaRPr lang="en-US" dirty="0"/>
          </a:p>
          <a:p>
            <a:pPr lvl="4"/>
            <a:endParaRPr lang="en-US" dirty="0"/>
          </a:p>
          <a:p>
            <a:r>
              <a:rPr lang="en-US" dirty="0"/>
              <a:t>Examples of data quality problems: </a:t>
            </a:r>
          </a:p>
          <a:p>
            <a:pPr lvl="1"/>
            <a:r>
              <a:rPr lang="en-US" dirty="0"/>
              <a:t>Redundancy </a:t>
            </a:r>
            <a:r>
              <a:rPr lang="en-US" sz="1900" dirty="0"/>
              <a:t>(</a:t>
            </a:r>
            <a:r>
              <a:rPr lang="en-US" sz="1900" i="1" dirty="0"/>
              <a:t>dependence</a:t>
            </a:r>
            <a:r>
              <a:rPr lang="en-US" sz="1900" dirty="0"/>
              <a:t> or </a:t>
            </a:r>
            <a:r>
              <a:rPr lang="en-US" sz="1900" i="1" dirty="0"/>
              <a:t>association</a:t>
            </a:r>
            <a:r>
              <a:rPr lang="en-US" sz="1900" dirty="0"/>
              <a:t> or (informally) </a:t>
            </a:r>
            <a:r>
              <a:rPr lang="en-US" sz="1900" i="1" dirty="0"/>
              <a:t>correlation</a:t>
            </a:r>
            <a:r>
              <a:rPr lang="en-US" sz="1900" dirty="0"/>
              <a:t>)</a:t>
            </a:r>
            <a:endParaRPr lang="en-US" sz="1900" dirty="0"/>
          </a:p>
          <a:p>
            <a:pPr lvl="1"/>
            <a:r>
              <a:rPr lang="en-US" dirty="0"/>
              <a:t>Noise and outliers </a:t>
            </a:r>
          </a:p>
          <a:p>
            <a:pPr lvl="1"/>
            <a:r>
              <a:rPr lang="en-US" dirty="0"/>
              <a:t>Missing values </a:t>
            </a:r>
          </a:p>
          <a:p>
            <a:pPr lvl="1"/>
            <a:r>
              <a:rPr lang="en-US" dirty="0"/>
              <a:t>Duplicate data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495300" y="0"/>
            <a:ext cx="8229600" cy="696912"/>
          </a:xfrm>
        </p:spPr>
        <p:txBody>
          <a:bodyPr>
            <a:normAutofit fontScale="90000"/>
          </a:bodyPr>
          <a:lstStyle/>
          <a:p>
            <a:r>
              <a:rPr lang="en-US" dirty="0"/>
              <a:t>Redundancy</a:t>
            </a:r>
          </a:p>
        </p:txBody>
      </p:sp>
      <p:graphicFrame>
        <p:nvGraphicFramePr>
          <p:cNvPr id="3" name="Table 2"/>
          <p:cNvGraphicFramePr>
            <a:graphicFrameLocks noGrp="1"/>
          </p:cNvGraphicFramePr>
          <p:nvPr>
            <p:extLst>
              <p:ext uri="{D42A27DB-BD31-4B8C-83A1-F6EECF244321}">
                <p14:modId xmlns:p14="http://schemas.microsoft.com/office/powerpoint/2010/main" val="610601315"/>
              </p:ext>
            </p:extLst>
          </p:nvPr>
        </p:nvGraphicFramePr>
        <p:xfrm>
          <a:off x="5324474" y="4888698"/>
          <a:ext cx="3752851" cy="1854200"/>
        </p:xfrm>
        <a:graphic>
          <a:graphicData uri="http://schemas.openxmlformats.org/drawingml/2006/table">
            <a:tbl>
              <a:tblPr firstRow="1" bandRow="1">
                <a:tableStyleId>{5940675A-B579-460E-94D1-54222C63F5DA}</a:tableStyleId>
              </a:tblPr>
              <a:tblGrid>
                <a:gridCol w="304801">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pPr algn="ctr"/>
                      <a:r>
                        <a:rPr lang="en-US" sz="1600" i="0" dirty="0"/>
                        <a:t>Height F/I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a:t>Height Meters</a:t>
                      </a:r>
                    </a:p>
                  </a:txBody>
                  <a:tcPr/>
                </a:tc>
                <a:tc>
                  <a:txBody>
                    <a:bodyPr/>
                    <a:lstStyle/>
                    <a:p>
                      <a:pPr algn="ctr"/>
                      <a:r>
                        <a:rPr lang="en-US" sz="1600" i="0" dirty="0"/>
                        <a:t>Weight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pPr algn="ctr"/>
                      <a:r>
                        <a:rPr lang="en-US" sz="1600" dirty="0"/>
                        <a:t>4’10’’</a:t>
                      </a:r>
                    </a:p>
                  </a:txBody>
                  <a:tcPr/>
                </a:tc>
                <a:tc>
                  <a:txBody>
                    <a:bodyPr/>
                    <a:lstStyle/>
                    <a:p>
                      <a:pPr algn="ctr"/>
                      <a:r>
                        <a:rPr lang="en-US" sz="1600" dirty="0"/>
                        <a:t>1.47</a:t>
                      </a:r>
                    </a:p>
                  </a:txBody>
                  <a:tcPr/>
                </a:tc>
                <a:tc>
                  <a:txBody>
                    <a:bodyPr/>
                    <a:lstStyle/>
                    <a:p>
                      <a:pPr algn="ctr"/>
                      <a:r>
                        <a:rPr lang="en-US" sz="1600" dirty="0"/>
                        <a:t>166</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pPr algn="ctr"/>
                      <a:r>
                        <a:rPr lang="en-US" sz="1600" dirty="0"/>
                        <a:t>6’3’’</a:t>
                      </a:r>
                    </a:p>
                  </a:txBody>
                  <a:tcPr/>
                </a:tc>
                <a:tc>
                  <a:txBody>
                    <a:bodyPr/>
                    <a:lstStyle/>
                    <a:p>
                      <a:pPr algn="ctr"/>
                      <a:r>
                        <a:rPr lang="en-US" sz="1600" dirty="0"/>
                        <a:t>1.90</a:t>
                      </a:r>
                    </a:p>
                  </a:txBody>
                  <a:tcPr/>
                </a:tc>
                <a:tc>
                  <a:txBody>
                    <a:bodyPr/>
                    <a:lstStyle/>
                    <a:p>
                      <a:pPr algn="ctr"/>
                      <a:r>
                        <a:rPr lang="en-US" sz="1600" dirty="0"/>
                        <a:t>210</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pPr algn="ctr"/>
                      <a:r>
                        <a:rPr lang="en-US" sz="1600" dirty="0"/>
                        <a:t>5’11’</a:t>
                      </a:r>
                    </a:p>
                  </a:txBody>
                  <a:tcPr/>
                </a:tc>
                <a:tc>
                  <a:txBody>
                    <a:bodyPr/>
                    <a:lstStyle/>
                    <a:p>
                      <a:pPr algn="ctr"/>
                      <a:r>
                        <a:rPr lang="en-US" sz="1600" dirty="0"/>
                        <a:t>1.80</a:t>
                      </a:r>
                    </a:p>
                  </a:txBody>
                  <a:tcPr/>
                </a:tc>
                <a:tc>
                  <a:txBody>
                    <a:bodyPr/>
                    <a:lstStyle/>
                    <a:p>
                      <a:pPr algn="ctr"/>
                      <a:r>
                        <a:rPr lang="en-US" sz="1600" dirty="0"/>
                        <a:t>215</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pPr algn="ctr"/>
                      <a:r>
                        <a:rPr lang="en-US" sz="1600" dirty="0"/>
                        <a:t>5’4’’</a:t>
                      </a:r>
                    </a:p>
                  </a:txBody>
                  <a:tcPr/>
                </a:tc>
                <a:tc>
                  <a:txBody>
                    <a:bodyPr/>
                    <a:lstStyle/>
                    <a:p>
                      <a:pPr algn="ctr"/>
                      <a:r>
                        <a:rPr lang="en-US" sz="1600" dirty="0"/>
                        <a:t>1.62</a:t>
                      </a:r>
                    </a:p>
                  </a:txBody>
                  <a:tcPr/>
                </a:tc>
                <a:tc>
                  <a:txBody>
                    <a:bodyPr/>
                    <a:lstStyle/>
                    <a:p>
                      <a:pPr algn="ctr"/>
                      <a:r>
                        <a:rPr lang="en-US" sz="1600" dirty="0"/>
                        <a:t>150</a:t>
                      </a:r>
                    </a:p>
                  </a:txBody>
                  <a:tcPr/>
                </a:tc>
                <a:extLst>
                  <a:ext uri="{0D108BD9-81ED-4DB2-BD59-A6C34878D82A}">
                    <a16:rowId xmlns:a16="http://schemas.microsoft.com/office/drawing/2014/main" val="10004"/>
                  </a:ext>
                </a:extLst>
              </a:tr>
            </a:tbl>
          </a:graphicData>
        </a:graphic>
      </p:graphicFrame>
      <p:sp>
        <p:nvSpPr>
          <p:cNvPr id="4" name="Rectangle 5"/>
          <p:cNvSpPr txBox="1">
            <a:spLocks noChangeArrowheads="1"/>
          </p:cNvSpPr>
          <p:nvPr/>
        </p:nvSpPr>
        <p:spPr>
          <a:xfrm>
            <a:off x="230022" y="912407"/>
            <a:ext cx="8663154" cy="187841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400" dirty="0"/>
              <a:t>Various subsets of the features are often related or correlated in some way. They are partly </a:t>
            </a:r>
            <a:r>
              <a:rPr lang="en-US" sz="2400" i="1" dirty="0"/>
              <a:t>redundant</a:t>
            </a:r>
            <a:r>
              <a:rPr lang="en-US" sz="2400" dirty="0"/>
              <a:t> with each other.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400" dirty="0"/>
              <a:t>For problems in signal processing, this redundancy is typically </a:t>
            </a:r>
            <a:r>
              <a:rPr lang="en-US" sz="2400" i="1" dirty="0"/>
              <a:t>helpful</a:t>
            </a:r>
            <a:r>
              <a:rPr lang="en-US" sz="2400" dirty="0"/>
              <a:t>. But for data mining, redundancy almost always </a:t>
            </a:r>
            <a:r>
              <a:rPr lang="en-US" sz="2400" i="1" dirty="0"/>
              <a:t>hurts</a:t>
            </a:r>
            <a:r>
              <a:rPr lang="en-US" sz="2400" dirty="0"/>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5713" name="Picture 1"/>
          <p:cNvPicPr>
            <a:picLocks noChangeAspect="1" noChangeArrowheads="1"/>
          </p:cNvPicPr>
          <p:nvPr/>
        </p:nvPicPr>
        <p:blipFill>
          <a:blip r:embed="rId3" cstate="print"/>
          <a:srcRect/>
          <a:stretch>
            <a:fillRect/>
          </a:stretch>
        </p:blipFill>
        <p:spPr bwMode="auto">
          <a:xfrm>
            <a:off x="6243639" y="2871788"/>
            <a:ext cx="2361962" cy="1576387"/>
          </a:xfrm>
          <a:prstGeom prst="rect">
            <a:avLst/>
          </a:prstGeom>
          <a:noFill/>
          <a:ln w="9525">
            <a:noFill/>
            <a:miter lim="800000"/>
            <a:headEnd/>
            <a:tailEnd/>
          </a:ln>
        </p:spPr>
      </p:pic>
      <p:pic>
        <p:nvPicPr>
          <p:cNvPr id="6" name="Picture 2" descr="http://www.physionet.org/atm/afdb/08405/atr/34920/10/chart/25/2/chart.png"/>
          <p:cNvPicPr>
            <a:picLocks noChangeAspect="1" noChangeArrowheads="1"/>
          </p:cNvPicPr>
          <p:nvPr/>
        </p:nvPicPr>
        <p:blipFill>
          <a:blip r:embed="rId4" cstate="print"/>
          <a:srcRect r="53198" b="81805"/>
          <a:stretch>
            <a:fillRect/>
          </a:stretch>
        </p:blipFill>
        <p:spPr bwMode="auto">
          <a:xfrm>
            <a:off x="-200025" y="5173662"/>
            <a:ext cx="4742041" cy="1531938"/>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3180862333"/>
              </p:ext>
            </p:extLst>
          </p:nvPr>
        </p:nvGraphicFramePr>
        <p:xfrm>
          <a:off x="431451" y="4468363"/>
          <a:ext cx="4492974" cy="353198"/>
        </p:xfrm>
        <a:graphic>
          <a:graphicData uri="http://schemas.openxmlformats.org/drawingml/2006/table">
            <a:tbl>
              <a:tblPr firstRow="1" bandRow="1">
                <a:tableStyleId>{2D5ABB26-0587-4C30-8999-92F81FD0307C}</a:tableStyleId>
              </a:tblPr>
              <a:tblGrid>
                <a:gridCol w="455809">
                  <a:extLst>
                    <a:ext uri="{9D8B030D-6E8A-4147-A177-3AD203B41FA5}">
                      <a16:colId xmlns:a16="http://schemas.microsoft.com/office/drawing/2014/main" val="20000"/>
                    </a:ext>
                  </a:extLst>
                </a:gridCol>
                <a:gridCol w="390693">
                  <a:extLst>
                    <a:ext uri="{9D8B030D-6E8A-4147-A177-3AD203B41FA5}">
                      <a16:colId xmlns:a16="http://schemas.microsoft.com/office/drawing/2014/main" val="20001"/>
                    </a:ext>
                  </a:extLst>
                </a:gridCol>
                <a:gridCol w="455809">
                  <a:extLst>
                    <a:ext uri="{9D8B030D-6E8A-4147-A177-3AD203B41FA5}">
                      <a16:colId xmlns:a16="http://schemas.microsoft.com/office/drawing/2014/main" val="20002"/>
                    </a:ext>
                  </a:extLst>
                </a:gridCol>
                <a:gridCol w="455809">
                  <a:extLst>
                    <a:ext uri="{9D8B030D-6E8A-4147-A177-3AD203B41FA5}">
                      <a16:colId xmlns:a16="http://schemas.microsoft.com/office/drawing/2014/main" val="20003"/>
                    </a:ext>
                  </a:extLst>
                </a:gridCol>
                <a:gridCol w="455809">
                  <a:extLst>
                    <a:ext uri="{9D8B030D-6E8A-4147-A177-3AD203B41FA5}">
                      <a16:colId xmlns:a16="http://schemas.microsoft.com/office/drawing/2014/main" val="20004"/>
                    </a:ext>
                  </a:extLst>
                </a:gridCol>
                <a:gridCol w="455809">
                  <a:extLst>
                    <a:ext uri="{9D8B030D-6E8A-4147-A177-3AD203B41FA5}">
                      <a16:colId xmlns:a16="http://schemas.microsoft.com/office/drawing/2014/main" val="20005"/>
                    </a:ext>
                  </a:extLst>
                </a:gridCol>
                <a:gridCol w="455809">
                  <a:extLst>
                    <a:ext uri="{9D8B030D-6E8A-4147-A177-3AD203B41FA5}">
                      <a16:colId xmlns:a16="http://schemas.microsoft.com/office/drawing/2014/main" val="20006"/>
                    </a:ext>
                  </a:extLst>
                </a:gridCol>
                <a:gridCol w="455809">
                  <a:extLst>
                    <a:ext uri="{9D8B030D-6E8A-4147-A177-3AD203B41FA5}">
                      <a16:colId xmlns:a16="http://schemas.microsoft.com/office/drawing/2014/main" val="20007"/>
                    </a:ext>
                  </a:extLst>
                </a:gridCol>
                <a:gridCol w="455809">
                  <a:extLst>
                    <a:ext uri="{9D8B030D-6E8A-4147-A177-3AD203B41FA5}">
                      <a16:colId xmlns:a16="http://schemas.microsoft.com/office/drawing/2014/main" val="20008"/>
                    </a:ext>
                  </a:extLst>
                </a:gridCol>
                <a:gridCol w="455809">
                  <a:extLst>
                    <a:ext uri="{9D8B030D-6E8A-4147-A177-3AD203B41FA5}">
                      <a16:colId xmlns:a16="http://schemas.microsoft.com/office/drawing/2014/main" val="20009"/>
                    </a:ext>
                  </a:extLst>
                </a:gridCol>
              </a:tblGrid>
              <a:tr h="353198">
                <a:tc>
                  <a:txBody>
                    <a:bodyPr/>
                    <a:lstStyle/>
                    <a:p>
                      <a:r>
                        <a:rPr lang="en-US" sz="120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12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bl>
          </a:graphicData>
        </a:graphic>
      </p:graphicFrame>
      <p:cxnSp>
        <p:nvCxnSpPr>
          <p:cNvPr id="9" name="Straight Connector 8"/>
          <p:cNvCxnSpPr>
            <a:cxnSpLocks/>
          </p:cNvCxnSpPr>
          <p:nvPr/>
        </p:nvCxnSpPr>
        <p:spPr>
          <a:xfrm>
            <a:off x="447675" y="4838700"/>
            <a:ext cx="1078975" cy="118110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00200" y="4819650"/>
            <a:ext cx="3324226" cy="12001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1941" y="2634436"/>
            <a:ext cx="4311994" cy="2185214"/>
          </a:xfrm>
          <a:prstGeom prst="rect">
            <a:avLst/>
          </a:prstGeom>
          <a:noFill/>
        </p:spPr>
        <p:txBody>
          <a:bodyPr wrap="square" rtlCol="0">
            <a:spAutoFit/>
          </a:bodyPr>
          <a:lstStyle/>
          <a:p>
            <a:r>
              <a:rPr lang="en-US" sz="1500" dirty="0"/>
              <a:t>Two adjacent pixels are typically redundant</a:t>
            </a:r>
          </a:p>
          <a:p>
            <a:r>
              <a:rPr lang="en-US" sz="1500" dirty="0"/>
              <a:t>Two adjacent values in a time series are typically redundant (autocorrelated)</a:t>
            </a:r>
          </a:p>
          <a:p>
            <a:r>
              <a:rPr lang="en-US" sz="1500" dirty="0"/>
              <a:t>Your height in feet/inches and your height in meters are highly redundant.</a:t>
            </a:r>
          </a:p>
          <a:p>
            <a:r>
              <a:rPr lang="en-US" sz="1500" dirty="0"/>
              <a:t>Your height and your inseam are highly redundant.</a:t>
            </a:r>
          </a:p>
          <a:p>
            <a:endParaRPr lang="en-US" sz="1400" dirty="0"/>
          </a:p>
          <a:p>
            <a:endParaRPr lang="en-US" sz="1600" dirty="0"/>
          </a:p>
          <a:p>
            <a:r>
              <a:rPr lang="en-US" sz="1600" dirty="0"/>
              <a:t> </a:t>
            </a:r>
          </a:p>
        </p:txBody>
      </p:sp>
    </p:spTree>
    <p:extLst>
      <p:ext uri="{BB962C8B-B14F-4D97-AF65-F5344CB8AC3E}">
        <p14:creationId xmlns:p14="http://schemas.microsoft.com/office/powerpoint/2010/main" val="1693424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495300" y="0"/>
            <a:ext cx="8229600" cy="696912"/>
          </a:xfrm>
        </p:spPr>
        <p:txBody>
          <a:bodyPr>
            <a:normAutofit fontScale="90000"/>
          </a:bodyPr>
          <a:lstStyle/>
          <a:p>
            <a:r>
              <a:rPr lang="en-US" dirty="0"/>
              <a:t>Why Redundancy Hurts</a:t>
            </a:r>
          </a:p>
        </p:txBody>
      </p:sp>
      <p:graphicFrame>
        <p:nvGraphicFramePr>
          <p:cNvPr id="3" name="Table 2"/>
          <p:cNvGraphicFramePr>
            <a:graphicFrameLocks noGrp="1"/>
          </p:cNvGraphicFramePr>
          <p:nvPr>
            <p:extLst>
              <p:ext uri="{D42A27DB-BD31-4B8C-83A1-F6EECF244321}">
                <p14:modId xmlns:p14="http://schemas.microsoft.com/office/powerpoint/2010/main" val="610601315"/>
              </p:ext>
            </p:extLst>
          </p:nvPr>
        </p:nvGraphicFramePr>
        <p:xfrm>
          <a:off x="5314949" y="4888698"/>
          <a:ext cx="3752851" cy="1854200"/>
        </p:xfrm>
        <a:graphic>
          <a:graphicData uri="http://schemas.openxmlformats.org/drawingml/2006/table">
            <a:tbl>
              <a:tblPr firstRow="1" bandRow="1">
                <a:tableStyleId>{5940675A-B579-460E-94D1-54222C63F5DA}</a:tableStyleId>
              </a:tblPr>
              <a:tblGrid>
                <a:gridCol w="304801">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pPr algn="ctr"/>
                      <a:r>
                        <a:rPr lang="en-US" sz="1600" i="0" dirty="0"/>
                        <a:t>Height F/I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a:t>Height Meters</a:t>
                      </a:r>
                    </a:p>
                  </a:txBody>
                  <a:tcPr/>
                </a:tc>
                <a:tc>
                  <a:txBody>
                    <a:bodyPr/>
                    <a:lstStyle/>
                    <a:p>
                      <a:pPr algn="ctr"/>
                      <a:r>
                        <a:rPr lang="en-US" sz="1600" i="0" dirty="0"/>
                        <a:t>Weight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pPr algn="ctr"/>
                      <a:r>
                        <a:rPr lang="en-US" sz="1600" dirty="0"/>
                        <a:t>4’10’’</a:t>
                      </a:r>
                    </a:p>
                  </a:txBody>
                  <a:tcPr/>
                </a:tc>
                <a:tc>
                  <a:txBody>
                    <a:bodyPr/>
                    <a:lstStyle/>
                    <a:p>
                      <a:pPr algn="ctr"/>
                      <a:r>
                        <a:rPr lang="en-US" sz="1600" dirty="0"/>
                        <a:t>1.47</a:t>
                      </a:r>
                    </a:p>
                  </a:txBody>
                  <a:tcPr/>
                </a:tc>
                <a:tc>
                  <a:txBody>
                    <a:bodyPr/>
                    <a:lstStyle/>
                    <a:p>
                      <a:pPr algn="ctr"/>
                      <a:r>
                        <a:rPr lang="en-US" sz="1600" dirty="0"/>
                        <a:t>166</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pPr algn="ctr"/>
                      <a:r>
                        <a:rPr lang="en-US" sz="1600" dirty="0"/>
                        <a:t>6’3’’</a:t>
                      </a:r>
                    </a:p>
                  </a:txBody>
                  <a:tcPr/>
                </a:tc>
                <a:tc>
                  <a:txBody>
                    <a:bodyPr/>
                    <a:lstStyle/>
                    <a:p>
                      <a:pPr algn="ctr"/>
                      <a:r>
                        <a:rPr lang="en-US" sz="1600" dirty="0"/>
                        <a:t>1.90</a:t>
                      </a:r>
                    </a:p>
                  </a:txBody>
                  <a:tcPr/>
                </a:tc>
                <a:tc>
                  <a:txBody>
                    <a:bodyPr/>
                    <a:lstStyle/>
                    <a:p>
                      <a:pPr algn="ctr"/>
                      <a:r>
                        <a:rPr lang="en-US" sz="1600" dirty="0"/>
                        <a:t>210</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pPr algn="ctr"/>
                      <a:r>
                        <a:rPr lang="en-US" sz="1600" dirty="0"/>
                        <a:t>5’11’</a:t>
                      </a:r>
                    </a:p>
                  </a:txBody>
                  <a:tcPr/>
                </a:tc>
                <a:tc>
                  <a:txBody>
                    <a:bodyPr/>
                    <a:lstStyle/>
                    <a:p>
                      <a:pPr algn="ctr"/>
                      <a:r>
                        <a:rPr lang="en-US" sz="1600" dirty="0"/>
                        <a:t>1.80</a:t>
                      </a:r>
                    </a:p>
                  </a:txBody>
                  <a:tcPr/>
                </a:tc>
                <a:tc>
                  <a:txBody>
                    <a:bodyPr/>
                    <a:lstStyle/>
                    <a:p>
                      <a:pPr algn="ctr"/>
                      <a:r>
                        <a:rPr lang="en-US" sz="1600" dirty="0"/>
                        <a:t>215</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pPr algn="ctr"/>
                      <a:r>
                        <a:rPr lang="en-US" sz="1600" dirty="0"/>
                        <a:t>5’4’’</a:t>
                      </a:r>
                    </a:p>
                  </a:txBody>
                  <a:tcPr/>
                </a:tc>
                <a:tc>
                  <a:txBody>
                    <a:bodyPr/>
                    <a:lstStyle/>
                    <a:p>
                      <a:pPr algn="ctr"/>
                      <a:r>
                        <a:rPr lang="en-US" sz="1600" dirty="0"/>
                        <a:t>1.62</a:t>
                      </a:r>
                    </a:p>
                  </a:txBody>
                  <a:tcPr/>
                </a:tc>
                <a:tc>
                  <a:txBody>
                    <a:bodyPr/>
                    <a:lstStyle/>
                    <a:p>
                      <a:pPr algn="ctr"/>
                      <a:r>
                        <a:rPr lang="en-US" sz="1600" dirty="0"/>
                        <a:t>150</a:t>
                      </a:r>
                    </a:p>
                  </a:txBody>
                  <a:tcPr/>
                </a:tc>
                <a:extLst>
                  <a:ext uri="{0D108BD9-81ED-4DB2-BD59-A6C34878D82A}">
                    <a16:rowId xmlns:a16="http://schemas.microsoft.com/office/drawing/2014/main" val="10004"/>
                  </a:ext>
                </a:extLst>
              </a:tr>
            </a:tbl>
          </a:graphicData>
        </a:graphic>
      </p:graphicFrame>
      <p:sp>
        <p:nvSpPr>
          <p:cNvPr id="4" name="Rectangle 5"/>
          <p:cNvSpPr txBox="1">
            <a:spLocks noChangeArrowheads="1"/>
          </p:cNvSpPr>
          <p:nvPr/>
        </p:nvSpPr>
        <p:spPr>
          <a:xfrm>
            <a:off x="230022" y="912405"/>
            <a:ext cx="8637753" cy="4183469"/>
          </a:xfrm>
          <a:prstGeom prst="rect">
            <a:avLst/>
          </a:prstGeom>
        </p:spPr>
        <p:txBody>
          <a:bodyPr vert="horz" lIns="91440" tIns="45720" rIns="91440" bIns="45720" rtlCol="0">
            <a:noAutofit/>
          </a:bodyPr>
          <a:lstStyle/>
          <a:p>
            <a:pPr marL="342900" lvl="0" indent="-342900">
              <a:lnSpc>
                <a:spcPct val="90000"/>
              </a:lnSpc>
              <a:spcBef>
                <a:spcPct val="20000"/>
              </a:spcBef>
              <a:buFont typeface="Arial" pitchFamily="34" charset="0"/>
              <a:buChar char="•"/>
            </a:pPr>
            <a:r>
              <a:rPr lang="en-US" sz="2000" dirty="0"/>
              <a:t>Some data mining algorithms scale poorly in dimensionality, say O(2</a:t>
            </a:r>
            <a:r>
              <a:rPr lang="en-US" sz="2000" baseline="30000" dirty="0"/>
              <a:t>D</a:t>
            </a:r>
            <a:r>
              <a:rPr lang="en-US" sz="2000" dirty="0"/>
              <a:t>). For the problem below, this means we take O(2</a:t>
            </a:r>
            <a:r>
              <a:rPr lang="en-US" sz="2000" baseline="30000" dirty="0"/>
              <a:t>3</a:t>
            </a:r>
            <a:r>
              <a:rPr lang="en-US" sz="2000" dirty="0"/>
              <a:t>) time, when we really only needed O(2</a:t>
            </a:r>
            <a:r>
              <a:rPr lang="en-US" sz="2000" baseline="30000" dirty="0"/>
              <a:t>2</a:t>
            </a:r>
            <a:r>
              <a:rPr lang="en-US" sz="2000" dirty="0"/>
              <a:t>) time. </a:t>
            </a:r>
          </a:p>
          <a:p>
            <a:pPr marL="342900" lvl="0" indent="-342900">
              <a:lnSpc>
                <a:spcPct val="90000"/>
              </a:lnSpc>
              <a:spcBef>
                <a:spcPct val="20000"/>
              </a:spcBef>
              <a:buFont typeface="Arial" pitchFamily="34" charset="0"/>
              <a:buChar char="•"/>
            </a:pPr>
            <a:r>
              <a:rPr lang="en-US" sz="2000" dirty="0"/>
              <a:t>We can see some data mining algorithms as </a:t>
            </a:r>
            <a:r>
              <a:rPr lang="en-US" sz="2000" i="1" dirty="0"/>
              <a:t>counting evidence </a:t>
            </a:r>
            <a:r>
              <a:rPr lang="en-US" sz="2000" dirty="0"/>
              <a:t>across a row (Nearest Neighbor Classifier, </a:t>
            </a:r>
            <a:r>
              <a:rPr lang="en-US" sz="2000" dirty="0" err="1"/>
              <a:t>Bayes</a:t>
            </a:r>
            <a:r>
              <a:rPr lang="en-US" sz="2000" dirty="0"/>
              <a:t> Classifier etc). If we have redundant features, we will “</a:t>
            </a:r>
            <a:r>
              <a:rPr lang="en-US" sz="2000" dirty="0" err="1"/>
              <a:t>overcount</a:t>
            </a:r>
            <a:r>
              <a:rPr lang="en-US" sz="2000" dirty="0"/>
              <a:t>” evidence.</a:t>
            </a:r>
          </a:p>
          <a:p>
            <a:pPr marL="342900" lvl="0" indent="-342900">
              <a:lnSpc>
                <a:spcPct val="90000"/>
              </a:lnSpc>
              <a:spcBef>
                <a:spcPct val="20000"/>
              </a:spcBef>
              <a:buFont typeface="Arial" pitchFamily="34" charset="0"/>
              <a:buChar char="•"/>
            </a:pPr>
            <a:r>
              <a:rPr lang="en-US" sz="2000" dirty="0"/>
              <a:t>It is probable that the redundant features will add errors.</a:t>
            </a:r>
          </a:p>
          <a:p>
            <a:pPr marL="800100" lvl="1" indent="-342900">
              <a:lnSpc>
                <a:spcPct val="90000"/>
              </a:lnSpc>
              <a:spcBef>
                <a:spcPct val="20000"/>
              </a:spcBef>
              <a:buFont typeface="Arial" pitchFamily="34" charset="0"/>
              <a:buChar char="•"/>
            </a:pPr>
            <a:r>
              <a:rPr lang="en-US" dirty="0"/>
              <a:t> For example, suppose that person 1 really is </a:t>
            </a:r>
            <a:r>
              <a:rPr lang="en-US" i="1" dirty="0"/>
              <a:t>exactly</a:t>
            </a:r>
            <a:r>
              <a:rPr lang="en-US" dirty="0"/>
              <a:t> 4’10’’. Then they are </a:t>
            </a:r>
            <a:r>
              <a:rPr lang="en-US" i="1" dirty="0"/>
              <a:t>exactly</a:t>
            </a:r>
            <a:r>
              <a:rPr lang="en-US" dirty="0"/>
              <a:t> 1.4732m, but the system recorded them as 1.47m . So we have introduced 0.0032m of error. This is a tiny amount, but it we had 100s of such attributes, we would be introducing a lot of error.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i="1" dirty="0"/>
              <a:t>The curse of dimensionality </a:t>
            </a:r>
            <a:r>
              <a:rPr lang="en-US" sz="2000" dirty="0"/>
              <a:t>(discussed later in the quarter)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323850" y="4803906"/>
            <a:ext cx="4391025" cy="1938992"/>
          </a:xfrm>
          <a:prstGeom prst="rect">
            <a:avLst/>
          </a:prstGeom>
          <a:noFill/>
        </p:spPr>
        <p:txBody>
          <a:bodyPr wrap="square" rtlCol="0">
            <a:spAutoFit/>
          </a:bodyPr>
          <a:lstStyle/>
          <a:p>
            <a:r>
              <a:rPr lang="en-US" sz="2400" dirty="0"/>
              <a:t>As we will see in the course, we can try to fix this issue with data aggregation, dimensionality  reduction techniques, feature selection, feature generation etc</a:t>
            </a:r>
          </a:p>
        </p:txBody>
      </p:sp>
    </p:spTree>
    <p:extLst>
      <p:ext uri="{BB962C8B-B14F-4D97-AF65-F5344CB8AC3E}">
        <p14:creationId xmlns:p14="http://schemas.microsoft.com/office/powerpoint/2010/main" val="1693424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495300" y="0"/>
            <a:ext cx="8229600" cy="696912"/>
          </a:xfrm>
        </p:spPr>
        <p:txBody>
          <a:bodyPr>
            <a:normAutofit fontScale="90000"/>
          </a:bodyPr>
          <a:lstStyle/>
          <a:p>
            <a:r>
              <a:rPr lang="en-US" dirty="0"/>
              <a:t>Detecting Redundancy</a:t>
            </a:r>
          </a:p>
        </p:txBody>
      </p:sp>
      <p:graphicFrame>
        <p:nvGraphicFramePr>
          <p:cNvPr id="3" name="Table 2"/>
          <p:cNvGraphicFramePr>
            <a:graphicFrameLocks noGrp="1"/>
          </p:cNvGraphicFramePr>
          <p:nvPr>
            <p:extLst>
              <p:ext uri="{D42A27DB-BD31-4B8C-83A1-F6EECF244321}">
                <p14:modId xmlns:p14="http://schemas.microsoft.com/office/powerpoint/2010/main" val="610601315"/>
              </p:ext>
            </p:extLst>
          </p:nvPr>
        </p:nvGraphicFramePr>
        <p:xfrm>
          <a:off x="5314949" y="4888698"/>
          <a:ext cx="3752851" cy="1854200"/>
        </p:xfrm>
        <a:graphic>
          <a:graphicData uri="http://schemas.openxmlformats.org/drawingml/2006/table">
            <a:tbl>
              <a:tblPr firstRow="1" bandRow="1">
                <a:tableStyleId>{5940675A-B579-460E-94D1-54222C63F5DA}</a:tableStyleId>
              </a:tblPr>
              <a:tblGrid>
                <a:gridCol w="304801">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pPr algn="ctr"/>
                      <a:r>
                        <a:rPr lang="en-US" sz="1600" i="0" dirty="0"/>
                        <a:t>Height F/I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a:t>Height Meters</a:t>
                      </a:r>
                    </a:p>
                  </a:txBody>
                  <a:tcPr/>
                </a:tc>
                <a:tc>
                  <a:txBody>
                    <a:bodyPr/>
                    <a:lstStyle/>
                    <a:p>
                      <a:pPr algn="ctr"/>
                      <a:r>
                        <a:rPr lang="en-US" sz="1600" i="0" dirty="0"/>
                        <a:t>Weight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pPr algn="ctr"/>
                      <a:r>
                        <a:rPr lang="en-US" sz="1600" dirty="0"/>
                        <a:t>4’10’’</a:t>
                      </a:r>
                    </a:p>
                  </a:txBody>
                  <a:tcPr/>
                </a:tc>
                <a:tc>
                  <a:txBody>
                    <a:bodyPr/>
                    <a:lstStyle/>
                    <a:p>
                      <a:pPr algn="ctr"/>
                      <a:r>
                        <a:rPr lang="en-US" sz="1600" dirty="0"/>
                        <a:t>1.47</a:t>
                      </a:r>
                    </a:p>
                  </a:txBody>
                  <a:tcPr/>
                </a:tc>
                <a:tc>
                  <a:txBody>
                    <a:bodyPr/>
                    <a:lstStyle/>
                    <a:p>
                      <a:pPr algn="ctr"/>
                      <a:r>
                        <a:rPr lang="en-US" sz="1600" dirty="0"/>
                        <a:t>166</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pPr algn="ctr"/>
                      <a:r>
                        <a:rPr lang="en-US" sz="1600" dirty="0"/>
                        <a:t>6’3’’</a:t>
                      </a:r>
                    </a:p>
                  </a:txBody>
                  <a:tcPr/>
                </a:tc>
                <a:tc>
                  <a:txBody>
                    <a:bodyPr/>
                    <a:lstStyle/>
                    <a:p>
                      <a:pPr algn="ctr"/>
                      <a:r>
                        <a:rPr lang="en-US" sz="1600" dirty="0"/>
                        <a:t>1.90</a:t>
                      </a:r>
                    </a:p>
                  </a:txBody>
                  <a:tcPr/>
                </a:tc>
                <a:tc>
                  <a:txBody>
                    <a:bodyPr/>
                    <a:lstStyle/>
                    <a:p>
                      <a:pPr algn="ctr"/>
                      <a:r>
                        <a:rPr lang="en-US" sz="1600" dirty="0"/>
                        <a:t>210</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pPr algn="ctr"/>
                      <a:r>
                        <a:rPr lang="en-US" sz="1600" dirty="0"/>
                        <a:t>5’11’</a:t>
                      </a:r>
                    </a:p>
                  </a:txBody>
                  <a:tcPr/>
                </a:tc>
                <a:tc>
                  <a:txBody>
                    <a:bodyPr/>
                    <a:lstStyle/>
                    <a:p>
                      <a:pPr algn="ctr"/>
                      <a:r>
                        <a:rPr lang="en-US" sz="1600" dirty="0"/>
                        <a:t>1.80</a:t>
                      </a:r>
                    </a:p>
                  </a:txBody>
                  <a:tcPr/>
                </a:tc>
                <a:tc>
                  <a:txBody>
                    <a:bodyPr/>
                    <a:lstStyle/>
                    <a:p>
                      <a:pPr algn="ctr"/>
                      <a:r>
                        <a:rPr lang="en-US" sz="1600" dirty="0"/>
                        <a:t>215</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pPr algn="ctr"/>
                      <a:r>
                        <a:rPr lang="en-US" sz="1600" dirty="0"/>
                        <a:t>5’4’’</a:t>
                      </a:r>
                    </a:p>
                  </a:txBody>
                  <a:tcPr/>
                </a:tc>
                <a:tc>
                  <a:txBody>
                    <a:bodyPr/>
                    <a:lstStyle/>
                    <a:p>
                      <a:pPr algn="ctr"/>
                      <a:r>
                        <a:rPr lang="en-US" sz="1600" dirty="0"/>
                        <a:t>1.62</a:t>
                      </a:r>
                    </a:p>
                  </a:txBody>
                  <a:tcPr/>
                </a:tc>
                <a:tc>
                  <a:txBody>
                    <a:bodyPr/>
                    <a:lstStyle/>
                    <a:p>
                      <a:pPr algn="ctr"/>
                      <a:r>
                        <a:rPr lang="en-US" sz="1600" dirty="0"/>
                        <a:t>150</a:t>
                      </a:r>
                    </a:p>
                  </a:txBody>
                  <a:tcPr/>
                </a:tc>
                <a:extLst>
                  <a:ext uri="{0D108BD9-81ED-4DB2-BD59-A6C34878D82A}">
                    <a16:rowId xmlns:a16="http://schemas.microsoft.com/office/drawing/2014/main" val="10004"/>
                  </a:ext>
                </a:extLst>
              </a:tr>
            </a:tbl>
          </a:graphicData>
        </a:graphic>
      </p:graphicFrame>
      <p:pic>
        <p:nvPicPr>
          <p:cNvPr id="129027" name="Picture 3"/>
          <p:cNvPicPr>
            <a:picLocks noChangeAspect="1" noChangeArrowheads="1"/>
          </p:cNvPicPr>
          <p:nvPr/>
        </p:nvPicPr>
        <p:blipFill>
          <a:blip r:embed="rId3" cstate="print"/>
          <a:srcRect l="80625" t="64894" r="7031" b="10638"/>
          <a:stretch>
            <a:fillRect/>
          </a:stretch>
        </p:blipFill>
        <p:spPr bwMode="auto">
          <a:xfrm>
            <a:off x="4391025" y="5010150"/>
            <a:ext cx="752475" cy="1314450"/>
          </a:xfrm>
          <a:prstGeom prst="rect">
            <a:avLst/>
          </a:prstGeom>
          <a:noFill/>
        </p:spPr>
      </p:pic>
      <p:sp>
        <p:nvSpPr>
          <p:cNvPr id="8" name="Rectangle 5"/>
          <p:cNvSpPr txBox="1">
            <a:spLocks noChangeArrowheads="1"/>
          </p:cNvSpPr>
          <p:nvPr/>
        </p:nvSpPr>
        <p:spPr>
          <a:xfrm>
            <a:off x="230022" y="912405"/>
            <a:ext cx="8780628" cy="3021420"/>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pPr>
            <a:r>
              <a:rPr lang="en-US" sz="2000" noProof="0" dirty="0"/>
              <a:t>By creating a scatterplot of “</a:t>
            </a:r>
            <a:r>
              <a:rPr lang="en-US" sz="2000" dirty="0"/>
              <a:t>Height F/I</a:t>
            </a:r>
            <a:r>
              <a:rPr lang="en-US" sz="2000" noProof="0" dirty="0"/>
              <a:t>” vs. “</a:t>
            </a:r>
            <a:r>
              <a:rPr lang="en-US" sz="2000" dirty="0"/>
              <a:t>Height Meters</a:t>
            </a:r>
            <a:r>
              <a:rPr lang="en-US" sz="2000" noProof="0" dirty="0"/>
              <a:t>” we can see the redundancy, and measure it with correlation.</a:t>
            </a:r>
          </a:p>
          <a:p>
            <a:pPr marL="342900" indent="-342900">
              <a:lnSpc>
                <a:spcPct val="90000"/>
              </a:lnSpc>
              <a:spcBef>
                <a:spcPct val="20000"/>
              </a:spcBef>
              <a:buFont typeface="Arial" pitchFamily="34" charset="0"/>
              <a:buChar char="•"/>
            </a:pPr>
            <a:endParaRPr lang="en-US" sz="2000" dirty="0"/>
          </a:p>
          <a:p>
            <a:pPr marL="342900" indent="-342900">
              <a:lnSpc>
                <a:spcPct val="90000"/>
              </a:lnSpc>
              <a:spcBef>
                <a:spcPct val="20000"/>
              </a:spcBef>
              <a:buFont typeface="Arial" pitchFamily="34" charset="0"/>
              <a:buChar char="•"/>
            </a:pPr>
            <a:r>
              <a:rPr lang="en-US" sz="2000" noProof="0" dirty="0"/>
              <a:t>However, if we have 100 features, we clearly cannot visual check 100</a:t>
            </a:r>
            <a:r>
              <a:rPr lang="en-US" sz="2000" baseline="30000" noProof="0" dirty="0"/>
              <a:t>2</a:t>
            </a:r>
            <a:r>
              <a:rPr lang="en-US" sz="2000" dirty="0"/>
              <a:t> </a:t>
            </a:r>
            <a:r>
              <a:rPr lang="en-US" sz="2000" dirty="0" err="1"/>
              <a:t>scatterplots</a:t>
            </a:r>
            <a:r>
              <a:rPr lang="en-US" sz="2000" dirty="0"/>
              <a:t>.</a:t>
            </a:r>
          </a:p>
          <a:p>
            <a:pPr marL="342900" indent="-342900">
              <a:lnSpc>
                <a:spcPct val="90000"/>
              </a:lnSpc>
              <a:spcBef>
                <a:spcPct val="20000"/>
              </a:spcBef>
              <a:buFont typeface="Arial" pitchFamily="34" charset="0"/>
              <a:buChar cha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indent="-342900">
              <a:lnSpc>
                <a:spcPct val="90000"/>
              </a:lnSpc>
              <a:spcBef>
                <a:spcPct val="20000"/>
              </a:spcBef>
              <a:buFont typeface="Arial" pitchFamily="34" charset="0"/>
              <a:buChar char="•"/>
            </a:pPr>
            <a:r>
              <a:rPr lang="en-US" sz="2000" dirty="0"/>
              <a:t>Note that two features can have zero correlation, but still be related/redundant. There are more sophisticated tests of “</a:t>
            </a:r>
            <a:r>
              <a:rPr lang="en-US" sz="2000" dirty="0">
                <a:solidFill>
                  <a:prstClr val="black"/>
                </a:solidFill>
              </a:rPr>
              <a:t>relatedness”.</a:t>
            </a:r>
          </a:p>
          <a:p>
            <a:pPr marL="342900" indent="-342900">
              <a:lnSpc>
                <a:spcPct val="90000"/>
              </a:lnSpc>
              <a:spcBef>
                <a:spcPct val="20000"/>
              </a:spcBef>
              <a:buFont typeface="Arial" pitchFamily="34" charset="0"/>
              <a:buChar char="•"/>
            </a:pPr>
            <a:r>
              <a:rPr kumimoji="0" lang="en-US" sz="2000" b="0" i="0" u="none" strike="noStrike" kern="1200" cap="none" spc="0" normalizeH="0" baseline="0" noProof="0" dirty="0">
                <a:ln>
                  <a:noFill/>
                </a:ln>
                <a:solidFill>
                  <a:prstClr val="black"/>
                </a:solidFill>
                <a:effectLst/>
                <a:uLnTx/>
                <a:uFillTx/>
                <a:latin typeface="+mn-lt"/>
                <a:ea typeface="+mn-ea"/>
                <a:cs typeface="+mn-cs"/>
              </a:rPr>
              <a:t>Again, </a:t>
            </a:r>
            <a:r>
              <a:rPr lang="en-US" sz="2000" dirty="0"/>
              <a:t>linear correlation is a special type of redundancy, not the only type. </a:t>
            </a:r>
          </a:p>
        </p:txBody>
      </p:sp>
      <p:sp>
        <p:nvSpPr>
          <p:cNvPr id="2" name="Rectangle 1"/>
          <p:cNvSpPr/>
          <p:nvPr/>
        </p:nvSpPr>
        <p:spPr>
          <a:xfrm rot="16200000">
            <a:off x="3359144" y="5513147"/>
            <a:ext cx="1522981" cy="369332"/>
          </a:xfrm>
          <a:prstGeom prst="rect">
            <a:avLst/>
          </a:prstGeom>
        </p:spPr>
        <p:txBody>
          <a:bodyPr wrap="none">
            <a:spAutoFit/>
          </a:bodyPr>
          <a:lstStyle/>
          <a:p>
            <a:pPr algn="ctr">
              <a:defRPr/>
            </a:pPr>
            <a:r>
              <a:rPr lang="en-US" dirty="0"/>
              <a:t>Height Meters</a:t>
            </a:r>
          </a:p>
        </p:txBody>
      </p:sp>
      <p:sp>
        <p:nvSpPr>
          <p:cNvPr id="4" name="Rectangle 3"/>
          <p:cNvSpPr/>
          <p:nvPr/>
        </p:nvSpPr>
        <p:spPr>
          <a:xfrm>
            <a:off x="4213173" y="6324600"/>
            <a:ext cx="1101776" cy="369332"/>
          </a:xfrm>
          <a:prstGeom prst="rect">
            <a:avLst/>
          </a:prstGeom>
        </p:spPr>
        <p:txBody>
          <a:bodyPr wrap="none">
            <a:spAutoFit/>
          </a:bodyPr>
          <a:lstStyle/>
          <a:p>
            <a:pPr algn="ctr"/>
            <a:r>
              <a:rPr lang="en-US" dirty="0"/>
              <a:t>Height F/I</a:t>
            </a:r>
          </a:p>
        </p:txBody>
      </p:sp>
    </p:spTree>
    <p:extLst>
      <p:ext uri="{BB962C8B-B14F-4D97-AF65-F5344CB8AC3E}">
        <p14:creationId xmlns:p14="http://schemas.microsoft.com/office/powerpoint/2010/main" val="1693424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323850" y="0"/>
            <a:ext cx="8743950" cy="696912"/>
          </a:xfrm>
        </p:spPr>
        <p:txBody>
          <a:bodyPr>
            <a:normAutofit fontScale="90000"/>
          </a:bodyPr>
          <a:lstStyle/>
          <a:p>
            <a:r>
              <a:rPr lang="en-US" dirty="0"/>
              <a:t>Visually Detecting (Linear) Correlation I</a:t>
            </a:r>
          </a:p>
        </p:txBody>
      </p:sp>
      <p:graphicFrame>
        <p:nvGraphicFramePr>
          <p:cNvPr id="3" name="Table 2"/>
          <p:cNvGraphicFramePr>
            <a:graphicFrameLocks noGrp="1"/>
          </p:cNvGraphicFramePr>
          <p:nvPr>
            <p:extLst>
              <p:ext uri="{D42A27DB-BD31-4B8C-83A1-F6EECF244321}">
                <p14:modId xmlns:p14="http://schemas.microsoft.com/office/powerpoint/2010/main" val="610601315"/>
              </p:ext>
            </p:extLst>
          </p:nvPr>
        </p:nvGraphicFramePr>
        <p:xfrm>
          <a:off x="5314949" y="4888698"/>
          <a:ext cx="3752851" cy="1854200"/>
        </p:xfrm>
        <a:graphic>
          <a:graphicData uri="http://schemas.openxmlformats.org/drawingml/2006/table">
            <a:tbl>
              <a:tblPr firstRow="1" bandRow="1">
                <a:tableStyleId>{5940675A-B579-460E-94D1-54222C63F5DA}</a:tableStyleId>
              </a:tblPr>
              <a:tblGrid>
                <a:gridCol w="304801">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pPr algn="ctr"/>
                      <a:r>
                        <a:rPr lang="en-US" sz="1600" i="0" dirty="0"/>
                        <a:t>Height F/I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a:t>Height Meters</a:t>
                      </a:r>
                    </a:p>
                  </a:txBody>
                  <a:tcPr/>
                </a:tc>
                <a:tc>
                  <a:txBody>
                    <a:bodyPr/>
                    <a:lstStyle/>
                    <a:p>
                      <a:pPr algn="ctr"/>
                      <a:r>
                        <a:rPr lang="en-US" sz="1600" i="0" dirty="0"/>
                        <a:t>Weight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pPr algn="ctr"/>
                      <a:r>
                        <a:rPr lang="en-US" sz="1600" dirty="0"/>
                        <a:t>4’10’’</a:t>
                      </a:r>
                    </a:p>
                  </a:txBody>
                  <a:tcPr/>
                </a:tc>
                <a:tc>
                  <a:txBody>
                    <a:bodyPr/>
                    <a:lstStyle/>
                    <a:p>
                      <a:pPr algn="ctr"/>
                      <a:r>
                        <a:rPr lang="en-US" sz="1600" dirty="0"/>
                        <a:t>1.47</a:t>
                      </a:r>
                    </a:p>
                  </a:txBody>
                  <a:tcPr/>
                </a:tc>
                <a:tc>
                  <a:txBody>
                    <a:bodyPr/>
                    <a:lstStyle/>
                    <a:p>
                      <a:pPr algn="ctr"/>
                      <a:r>
                        <a:rPr lang="en-US" sz="1600" dirty="0"/>
                        <a:t>166</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pPr algn="ctr"/>
                      <a:r>
                        <a:rPr lang="en-US" sz="1600" dirty="0"/>
                        <a:t>6’3’’</a:t>
                      </a:r>
                    </a:p>
                  </a:txBody>
                  <a:tcPr/>
                </a:tc>
                <a:tc>
                  <a:txBody>
                    <a:bodyPr/>
                    <a:lstStyle/>
                    <a:p>
                      <a:pPr algn="ctr"/>
                      <a:r>
                        <a:rPr lang="en-US" sz="1600" dirty="0"/>
                        <a:t>1.90</a:t>
                      </a:r>
                    </a:p>
                  </a:txBody>
                  <a:tcPr/>
                </a:tc>
                <a:tc>
                  <a:txBody>
                    <a:bodyPr/>
                    <a:lstStyle/>
                    <a:p>
                      <a:pPr algn="ctr"/>
                      <a:r>
                        <a:rPr lang="en-US" sz="1600" dirty="0"/>
                        <a:t>210</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pPr algn="ctr"/>
                      <a:r>
                        <a:rPr lang="en-US" sz="1600" dirty="0"/>
                        <a:t>5’11’</a:t>
                      </a:r>
                    </a:p>
                  </a:txBody>
                  <a:tcPr/>
                </a:tc>
                <a:tc>
                  <a:txBody>
                    <a:bodyPr/>
                    <a:lstStyle/>
                    <a:p>
                      <a:pPr algn="ctr"/>
                      <a:r>
                        <a:rPr lang="en-US" sz="1600" dirty="0"/>
                        <a:t>1.80</a:t>
                      </a:r>
                    </a:p>
                  </a:txBody>
                  <a:tcPr/>
                </a:tc>
                <a:tc>
                  <a:txBody>
                    <a:bodyPr/>
                    <a:lstStyle/>
                    <a:p>
                      <a:pPr algn="ctr"/>
                      <a:r>
                        <a:rPr lang="en-US" sz="1600" dirty="0"/>
                        <a:t>215</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pPr algn="ctr"/>
                      <a:r>
                        <a:rPr lang="en-US" sz="1600" dirty="0"/>
                        <a:t>5’4’’</a:t>
                      </a:r>
                    </a:p>
                  </a:txBody>
                  <a:tcPr/>
                </a:tc>
                <a:tc>
                  <a:txBody>
                    <a:bodyPr/>
                    <a:lstStyle/>
                    <a:p>
                      <a:pPr algn="ctr"/>
                      <a:r>
                        <a:rPr lang="en-US" sz="1600" dirty="0"/>
                        <a:t>1.62</a:t>
                      </a:r>
                    </a:p>
                  </a:txBody>
                  <a:tcPr/>
                </a:tc>
                <a:tc>
                  <a:txBody>
                    <a:bodyPr/>
                    <a:lstStyle/>
                    <a:p>
                      <a:pPr algn="ctr"/>
                      <a:r>
                        <a:rPr lang="en-US" sz="1600" dirty="0"/>
                        <a:t>150</a:t>
                      </a:r>
                    </a:p>
                  </a:txBody>
                  <a:tcPr/>
                </a:tc>
                <a:extLst>
                  <a:ext uri="{0D108BD9-81ED-4DB2-BD59-A6C34878D82A}">
                    <a16:rowId xmlns:a16="http://schemas.microsoft.com/office/drawing/2014/main" val="10004"/>
                  </a:ext>
                </a:extLst>
              </a:tr>
            </a:tbl>
          </a:graphicData>
        </a:graphic>
      </p:graphicFrame>
      <p:pic>
        <p:nvPicPr>
          <p:cNvPr id="129027" name="Picture 3"/>
          <p:cNvPicPr>
            <a:picLocks noChangeAspect="1" noChangeArrowheads="1"/>
          </p:cNvPicPr>
          <p:nvPr/>
        </p:nvPicPr>
        <p:blipFill>
          <a:blip r:embed="rId3" cstate="print"/>
          <a:srcRect l="8594" r="7031" b="10638"/>
          <a:stretch>
            <a:fillRect/>
          </a:stretch>
        </p:blipFill>
        <p:spPr bwMode="auto">
          <a:xfrm>
            <a:off x="0" y="1524000"/>
            <a:ext cx="5143500" cy="4800600"/>
          </a:xfrm>
          <a:prstGeom prst="rect">
            <a:avLst/>
          </a:prstGeom>
          <a:noFill/>
        </p:spPr>
      </p:pic>
    </p:spTree>
    <p:extLst>
      <p:ext uri="{BB962C8B-B14F-4D97-AF65-F5344CB8AC3E}">
        <p14:creationId xmlns:p14="http://schemas.microsoft.com/office/powerpoint/2010/main" val="1693424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323850" y="0"/>
            <a:ext cx="8743950" cy="696912"/>
          </a:xfrm>
        </p:spPr>
        <p:txBody>
          <a:bodyPr>
            <a:normAutofit fontScale="90000"/>
          </a:bodyPr>
          <a:lstStyle/>
          <a:p>
            <a:r>
              <a:rPr lang="en-US" dirty="0"/>
              <a:t>Visually Detecting (Linear) Correlation II</a:t>
            </a:r>
          </a:p>
        </p:txBody>
      </p:sp>
      <p:pic>
        <p:nvPicPr>
          <p:cNvPr id="125954" name="Picture 2" descr="http://maths.nayland.school.nz/Year_13_Maths/3.9_Bivariate_data/images/ScreenShot380.gif"/>
          <p:cNvPicPr>
            <a:picLocks noChangeAspect="1" noChangeArrowheads="1"/>
          </p:cNvPicPr>
          <p:nvPr/>
        </p:nvPicPr>
        <p:blipFill rotWithShape="1">
          <a:blip r:embed="rId3">
            <a:extLst>
              <a:ext uri="{28A0092B-C50C-407E-A947-70E740481C1C}">
                <a14:useLocalDpi xmlns:a14="http://schemas.microsoft.com/office/drawing/2010/main" val="0"/>
              </a:ext>
            </a:extLst>
          </a:blip>
          <a:srcRect b="69028"/>
          <a:stretch/>
        </p:blipFill>
        <p:spPr bwMode="auto">
          <a:xfrm>
            <a:off x="0" y="3559176"/>
            <a:ext cx="9144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aths.nayland.school.nz/Year_13_Maths/3.9_Bivariate_data/images/ScreenShot380.gif"/>
          <p:cNvPicPr>
            <a:picLocks noChangeAspect="1" noChangeArrowheads="1"/>
          </p:cNvPicPr>
          <p:nvPr/>
        </p:nvPicPr>
        <p:blipFill rotWithShape="1">
          <a:blip r:embed="rId3">
            <a:extLst>
              <a:ext uri="{28A0092B-C50C-407E-A947-70E740481C1C}">
                <a14:useLocalDpi xmlns:a14="http://schemas.microsoft.com/office/drawing/2010/main" val="0"/>
              </a:ext>
            </a:extLst>
          </a:blip>
          <a:srcRect t="64344"/>
          <a:stretch/>
        </p:blipFill>
        <p:spPr bwMode="auto">
          <a:xfrm>
            <a:off x="0" y="4743450"/>
            <a:ext cx="9144000" cy="1462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850" y="1333500"/>
            <a:ext cx="8058150" cy="954107"/>
          </a:xfrm>
          <a:prstGeom prst="rect">
            <a:avLst/>
          </a:prstGeom>
          <a:noFill/>
        </p:spPr>
        <p:txBody>
          <a:bodyPr wrap="square" rtlCol="0">
            <a:spAutoFit/>
          </a:bodyPr>
          <a:lstStyle/>
          <a:p>
            <a:r>
              <a:rPr lang="en-US" sz="2800" dirty="0"/>
              <a:t>As the plot below shows, two features can be highly dependent, without having any correlation.</a:t>
            </a:r>
          </a:p>
        </p:txBody>
      </p:sp>
    </p:spTree>
    <p:extLst>
      <p:ext uri="{BB962C8B-B14F-4D97-AF65-F5344CB8AC3E}">
        <p14:creationId xmlns:p14="http://schemas.microsoft.com/office/powerpoint/2010/main" val="457933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72" name="Rectangle 8"/>
          <p:cNvSpPr>
            <a:spLocks noGrp="1" noChangeArrowheads="1"/>
          </p:cNvSpPr>
          <p:nvPr>
            <p:ph type="title"/>
          </p:nvPr>
        </p:nvSpPr>
        <p:spPr>
          <a:xfrm>
            <a:off x="419100" y="0"/>
            <a:ext cx="8229600" cy="914400"/>
          </a:xfrm>
        </p:spPr>
        <p:txBody>
          <a:bodyPr/>
          <a:lstStyle/>
          <a:p>
            <a:r>
              <a:rPr lang="en-US" dirty="0"/>
              <a:t>Noise</a:t>
            </a:r>
          </a:p>
        </p:txBody>
      </p:sp>
      <p:sp>
        <p:nvSpPr>
          <p:cNvPr id="830473" name="Rectangle 9"/>
          <p:cNvSpPr>
            <a:spLocks noGrp="1" noChangeArrowheads="1"/>
          </p:cNvSpPr>
          <p:nvPr>
            <p:ph type="body" idx="1"/>
          </p:nvPr>
        </p:nvSpPr>
        <p:spPr>
          <a:xfrm>
            <a:off x="219075" y="1047750"/>
            <a:ext cx="8081546" cy="4525963"/>
          </a:xfrm>
        </p:spPr>
        <p:txBody>
          <a:bodyPr/>
          <a:lstStyle/>
          <a:p>
            <a:r>
              <a:rPr lang="en-US" sz="2800" dirty="0"/>
              <a:t>Noise refers to modification of original values</a:t>
            </a:r>
          </a:p>
          <a:p>
            <a:pPr lvl="1"/>
            <a:r>
              <a:rPr lang="en-US" sz="2400" dirty="0"/>
              <a:t>Examples: distortion of a person’s voice when talking on a poor quality phone.</a:t>
            </a:r>
          </a:p>
          <a:p>
            <a:pPr lvl="1"/>
            <a:endParaRPr lang="en-US" sz="2000" dirty="0"/>
          </a:p>
          <a:p>
            <a:pPr lvl="1">
              <a:buNone/>
            </a:pPr>
            <a:endParaRPr lang="en-US" dirty="0"/>
          </a:p>
          <a:p>
            <a:pPr lvl="1"/>
            <a:endParaRPr lang="en-US" dirty="0"/>
          </a:p>
        </p:txBody>
      </p:sp>
      <p:pic>
        <p:nvPicPr>
          <p:cNvPr id="99330" name="Picture 2" descr="http://www.physionet.org/atm/afdb/08405/atr/34920/10/chart/25/2/chart.png"/>
          <p:cNvPicPr>
            <a:picLocks noChangeAspect="1" noChangeArrowheads="1"/>
          </p:cNvPicPr>
          <p:nvPr/>
        </p:nvPicPr>
        <p:blipFill>
          <a:blip r:embed="rId2" cstate="print"/>
          <a:srcRect r="53198" b="81805"/>
          <a:stretch>
            <a:fillRect/>
          </a:stretch>
        </p:blipFill>
        <p:spPr bwMode="auto">
          <a:xfrm>
            <a:off x="-409575" y="5173662"/>
            <a:ext cx="4742041" cy="1531938"/>
          </a:xfrm>
          <a:prstGeom prst="rect">
            <a:avLst/>
          </a:prstGeom>
          <a:noFill/>
        </p:spPr>
      </p:pic>
      <p:pic>
        <p:nvPicPr>
          <p:cNvPr id="99332" name="Picture 4" descr="http://www.physionet.org/atm/afdb/08405/atr/12840/10/chart/25/2/chart.png"/>
          <p:cNvPicPr>
            <a:picLocks noChangeAspect="1" noChangeArrowheads="1"/>
          </p:cNvPicPr>
          <p:nvPr/>
        </p:nvPicPr>
        <p:blipFill>
          <a:blip r:embed="rId3" cstate="print"/>
          <a:srcRect r="54720" b="81977"/>
          <a:stretch>
            <a:fillRect/>
          </a:stretch>
        </p:blipFill>
        <p:spPr bwMode="auto">
          <a:xfrm>
            <a:off x="4394200" y="5170487"/>
            <a:ext cx="4587875" cy="1517397"/>
          </a:xfrm>
          <a:prstGeom prst="rect">
            <a:avLst/>
          </a:prstGeom>
          <a:noFill/>
        </p:spPr>
      </p:pic>
      <p:sp>
        <p:nvSpPr>
          <p:cNvPr id="12" name="Rectangle 11"/>
          <p:cNvSpPr/>
          <p:nvPr/>
        </p:nvSpPr>
        <p:spPr>
          <a:xfrm>
            <a:off x="356604" y="4692134"/>
            <a:ext cx="8530221" cy="469359"/>
          </a:xfrm>
          <a:prstGeom prst="rect">
            <a:avLst/>
          </a:prstGeom>
        </p:spPr>
        <p:txBody>
          <a:bodyPr wrap="square">
            <a:spAutoFit/>
          </a:bodyPr>
          <a:lstStyle/>
          <a:p>
            <a:r>
              <a:rPr lang="en-US" sz="1400" dirty="0">
                <a:solidFill>
                  <a:schemeClr val="tx1">
                    <a:lumMod val="65000"/>
                    <a:lumOff val="35000"/>
                  </a:schemeClr>
                </a:solidFill>
              </a:rPr>
              <a:t>The two images are one man’s ECGs, taken about an hour apart. The different are mostly due to sensor noise </a:t>
            </a:r>
          </a:p>
          <a:p>
            <a:r>
              <a:rPr lang="en-US" sz="1050" dirty="0">
                <a:solidFill>
                  <a:schemeClr val="tx1">
                    <a:lumMod val="65000"/>
                    <a:lumOff val="35000"/>
                  </a:schemeClr>
                </a:solidFill>
              </a:rPr>
              <a:t>(MIT-BIH </a:t>
            </a:r>
            <a:r>
              <a:rPr lang="en-US" sz="1050" dirty="0" err="1">
                <a:solidFill>
                  <a:schemeClr val="tx1">
                    <a:lumMod val="65000"/>
                    <a:lumOff val="35000"/>
                  </a:schemeClr>
                </a:solidFill>
              </a:rPr>
              <a:t>Atrial</a:t>
            </a:r>
            <a:r>
              <a:rPr lang="en-US" sz="1050" dirty="0">
                <a:solidFill>
                  <a:schemeClr val="tx1">
                    <a:lumMod val="65000"/>
                    <a:lumOff val="35000"/>
                  </a:schemeClr>
                </a:solidFill>
              </a:rPr>
              <a:t> Fibrillation Database record </a:t>
            </a:r>
            <a:r>
              <a:rPr lang="en-US" sz="1050" dirty="0" err="1">
                <a:solidFill>
                  <a:schemeClr val="tx1">
                    <a:lumMod val="65000"/>
                    <a:lumOff val="35000"/>
                  </a:schemeClr>
                </a:solidFill>
              </a:rPr>
              <a:t>afdb</a:t>
            </a:r>
            <a:r>
              <a:rPr lang="en-US" sz="1050" dirty="0">
                <a:solidFill>
                  <a:schemeClr val="tx1">
                    <a:lumMod val="65000"/>
                    <a:lumOff val="35000"/>
                  </a:schemeClr>
                </a:solidFill>
              </a:rPr>
              <a:t>/08405)</a:t>
            </a:r>
          </a:p>
        </p:txBody>
      </p:sp>
      <p:graphicFrame>
        <p:nvGraphicFramePr>
          <p:cNvPr id="7" name="Table 6"/>
          <p:cNvGraphicFramePr>
            <a:graphicFrameLocks noGrp="1"/>
          </p:cNvGraphicFramePr>
          <p:nvPr>
            <p:extLst>
              <p:ext uri="{D42A27DB-BD31-4B8C-83A1-F6EECF244321}">
                <p14:modId xmlns:p14="http://schemas.microsoft.com/office/powerpoint/2010/main" val="1207757555"/>
              </p:ext>
            </p:extLst>
          </p:nvPr>
        </p:nvGraphicFramePr>
        <p:xfrm>
          <a:off x="6742866" y="2425714"/>
          <a:ext cx="2357855" cy="1854200"/>
        </p:xfrm>
        <a:graphic>
          <a:graphicData uri="http://schemas.openxmlformats.org/drawingml/2006/table">
            <a:tbl>
              <a:tblPr firstRow="1" bandRow="1">
                <a:tableStyleId>{5940675A-B579-460E-94D1-54222C63F5DA}</a:tableStyleId>
              </a:tblPr>
              <a:tblGrid>
                <a:gridCol w="304801">
                  <a:extLst>
                    <a:ext uri="{9D8B030D-6E8A-4147-A177-3AD203B41FA5}">
                      <a16:colId xmlns:a16="http://schemas.microsoft.com/office/drawing/2014/main" val="20000"/>
                    </a:ext>
                  </a:extLst>
                </a:gridCol>
                <a:gridCol w="1262479">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a:t>Height Meters</a:t>
                      </a:r>
                    </a:p>
                  </a:txBody>
                  <a:tcPr/>
                </a:tc>
                <a:tc>
                  <a:txBody>
                    <a:bodyPr/>
                    <a:lstStyle/>
                    <a:p>
                      <a:pPr algn="ctr"/>
                      <a:r>
                        <a:rPr lang="en-US" sz="1400" i="0" dirty="0"/>
                        <a:t>Weight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pPr algn="ctr"/>
                      <a:r>
                        <a:rPr lang="en-US" sz="1600"/>
                        <a:t>1.47</a:t>
                      </a:r>
                      <a:endParaRPr lang="en-US" sz="1600" dirty="0"/>
                    </a:p>
                  </a:txBody>
                  <a:tcPr/>
                </a:tc>
                <a:tc>
                  <a:txBody>
                    <a:bodyPr/>
                    <a:lstStyle/>
                    <a:p>
                      <a:pPr algn="ctr"/>
                      <a:r>
                        <a:rPr lang="en-US" sz="1600" dirty="0"/>
                        <a:t>166</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pPr algn="ctr"/>
                      <a:r>
                        <a:rPr lang="en-US" sz="1600"/>
                        <a:t>1.90</a:t>
                      </a:r>
                      <a:endParaRPr lang="en-US" sz="1600" dirty="0"/>
                    </a:p>
                  </a:txBody>
                  <a:tcPr/>
                </a:tc>
                <a:tc>
                  <a:txBody>
                    <a:bodyPr/>
                    <a:lstStyle/>
                    <a:p>
                      <a:pPr algn="ctr"/>
                      <a:r>
                        <a:rPr lang="en-US" sz="1600" dirty="0"/>
                        <a:t>210</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pPr algn="ctr"/>
                      <a:r>
                        <a:rPr lang="en-US" sz="1600" dirty="0"/>
                        <a:t>180</a:t>
                      </a:r>
                    </a:p>
                  </a:txBody>
                  <a:tcPr/>
                </a:tc>
                <a:tc>
                  <a:txBody>
                    <a:bodyPr/>
                    <a:lstStyle/>
                    <a:p>
                      <a:pPr algn="ctr"/>
                      <a:r>
                        <a:rPr lang="en-US" sz="1600" dirty="0"/>
                        <a:t>215</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pPr algn="ctr"/>
                      <a:r>
                        <a:rPr lang="en-US" sz="1600" dirty="0"/>
                        <a:t>1.62</a:t>
                      </a:r>
                    </a:p>
                  </a:txBody>
                  <a:tcPr/>
                </a:tc>
                <a:tc>
                  <a:txBody>
                    <a:bodyPr/>
                    <a:lstStyle/>
                    <a:p>
                      <a:pPr algn="ctr"/>
                      <a:r>
                        <a:rPr lang="en-US" sz="1600" dirty="0"/>
                        <a:t>150</a:t>
                      </a:r>
                    </a:p>
                  </a:txBody>
                  <a:tcPr/>
                </a:tc>
                <a:extLst>
                  <a:ext uri="{0D108BD9-81ED-4DB2-BD59-A6C34878D82A}">
                    <a16:rowId xmlns:a16="http://schemas.microsoft.com/office/drawing/2014/main" val="10004"/>
                  </a:ext>
                </a:extLst>
              </a:tr>
            </a:tbl>
          </a:graphicData>
        </a:graphic>
      </p:graphicFrame>
      <p:cxnSp>
        <p:nvCxnSpPr>
          <p:cNvPr id="3" name="Straight Arrow Connector 2"/>
          <p:cNvCxnSpPr/>
          <p:nvPr/>
        </p:nvCxnSpPr>
        <p:spPr>
          <a:xfrm>
            <a:off x="5610225" y="3310731"/>
            <a:ext cx="981075" cy="365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70662" y="2898511"/>
            <a:ext cx="2286000" cy="646331"/>
          </a:xfrm>
          <a:prstGeom prst="rect">
            <a:avLst/>
          </a:prstGeom>
          <a:noFill/>
        </p:spPr>
        <p:txBody>
          <a:bodyPr wrap="square" rtlCol="0">
            <a:spAutoFit/>
          </a:bodyPr>
          <a:lstStyle/>
          <a:p>
            <a:r>
              <a:rPr lang="en-US" dirty="0"/>
              <a:t>This man is not really 180 meters tall!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98500" y="180975"/>
            <a:ext cx="7772400" cy="1143000"/>
          </a:xfrm>
        </p:spPr>
        <p:txBody>
          <a:bodyPr/>
          <a:lstStyle/>
          <a:p>
            <a:pPr>
              <a:defRPr/>
            </a:pPr>
            <a:r>
              <a:rPr lang="en-US" dirty="0">
                <a:effectLst>
                  <a:outerShdw blurRad="38100" dist="38100" dir="2700000" algn="tl">
                    <a:srgbClr val="C0C0C0"/>
                  </a:outerShdw>
                </a:effectLst>
              </a:rPr>
              <a:t>Classroom Behavior</a:t>
            </a:r>
          </a:p>
        </p:txBody>
      </p:sp>
      <p:sp>
        <p:nvSpPr>
          <p:cNvPr id="27651" name="Rectangle 4"/>
          <p:cNvSpPr>
            <a:spLocks noChangeArrowheads="1"/>
          </p:cNvSpPr>
          <p:nvPr/>
        </p:nvSpPr>
        <p:spPr bwMode="auto">
          <a:xfrm>
            <a:off x="304800" y="2057400"/>
            <a:ext cx="8675688" cy="3478213"/>
          </a:xfrm>
          <a:prstGeom prst="rect">
            <a:avLst/>
          </a:prstGeom>
          <a:noFill/>
          <a:ln w="9525">
            <a:noFill/>
            <a:miter lim="800000"/>
            <a:headEnd/>
            <a:tailEnd/>
          </a:ln>
        </p:spPr>
        <p:txBody>
          <a:bodyPr>
            <a:spAutoFit/>
          </a:bodyPr>
          <a:lstStyle/>
          <a:p>
            <a:pPr>
              <a:spcBef>
                <a:spcPct val="50000"/>
              </a:spcBef>
            </a:pPr>
            <a:r>
              <a:rPr lang="en-US" sz="2000" b="0" dirty="0"/>
              <a:t>I do not want to hear your cell phones during class. First offence will result in the lowering of your final grade by one letter. Second offence will result in a failing grade and removal from class.</a:t>
            </a:r>
          </a:p>
          <a:p>
            <a:pPr>
              <a:spcBef>
                <a:spcPct val="50000"/>
              </a:spcBef>
            </a:pPr>
            <a:r>
              <a:rPr lang="en-US" sz="2000" b="0" dirty="0"/>
              <a:t>Sending or receiving text messages/email, or using the web while in class, will result a failing grade. </a:t>
            </a:r>
          </a:p>
          <a:p>
            <a:pPr>
              <a:spcBef>
                <a:spcPct val="50000"/>
              </a:spcBef>
            </a:pPr>
            <a:r>
              <a:rPr lang="en-US" sz="2000" b="0" dirty="0"/>
              <a:t>Chronic lateness (or leaving class early) is unacceptable (it is disrespectful and disruptive to the instructor and other students). If you are late once, forget about it. The second time you are late you should approach me after class to explain why (failing to do so may result in a 1-percentage point reduction in your grade).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a:xfrm>
            <a:off x="220497" y="188507"/>
            <a:ext cx="8663154" cy="4888317"/>
          </a:xfrm>
          <a:prstGeom prst="rect">
            <a:avLst/>
          </a:prstGeom>
        </p:spPr>
        <p:txBody>
          <a:bodyPr vert="horz" lIns="91440" tIns="45720" rIns="91440" bIns="45720" rtlCol="0">
            <a:normAutofit/>
          </a:bodyPr>
          <a:lstStyle/>
          <a:p>
            <a:r>
              <a:rPr kumimoji="0" lang="en-US" sz="3200" b="0" i="0" u="none" strike="noStrike" kern="1200" cap="none" spc="0" normalizeH="0" baseline="0" noProof="0" dirty="0">
                <a:ln>
                  <a:noFill/>
                </a:ln>
                <a:solidFill>
                  <a:schemeClr val="tx1"/>
                </a:solidFill>
                <a:effectLst/>
                <a:uLnTx/>
                <a:uFillTx/>
                <a:latin typeface="+mn-lt"/>
                <a:ea typeface="+mn-ea"/>
                <a:cs typeface="+mn-cs"/>
              </a:rPr>
              <a:t>Now that we understand</a:t>
            </a:r>
            <a:r>
              <a:rPr kumimoji="0" lang="en-US" sz="3200" b="0" i="0" u="none" strike="noStrike" kern="1200" cap="none" spc="0" normalizeH="0" noProof="0" dirty="0">
                <a:ln>
                  <a:noFill/>
                </a:ln>
                <a:solidFill>
                  <a:schemeClr val="tx1"/>
                </a:solidFill>
                <a:effectLst/>
                <a:uLnTx/>
                <a:uFillTx/>
                <a:latin typeface="+mn-lt"/>
                <a:ea typeface="+mn-ea"/>
                <a:cs typeface="+mn-cs"/>
              </a:rPr>
              <a:t> the basic data format, we can preview a high-level view of the </a:t>
            </a:r>
            <a:r>
              <a:rPr lang="en-US" sz="3200" dirty="0"/>
              <a:t>four most fundamental problems in data mining. These problems correspond to:</a:t>
            </a:r>
          </a:p>
          <a:p>
            <a:endParaRPr lang="en-US" sz="3200" dirty="0"/>
          </a:p>
          <a:p>
            <a:pPr marL="800100" lvl="1" indent="-342900">
              <a:buFont typeface="Arial" panose="020B0604020202020204" pitchFamily="34" charset="0"/>
              <a:buChar char="•"/>
            </a:pPr>
            <a:r>
              <a:rPr lang="en-US" sz="3600" dirty="0"/>
              <a:t>Clustering</a:t>
            </a:r>
          </a:p>
          <a:p>
            <a:pPr marL="800100" lvl="1" indent="-342900">
              <a:buFont typeface="Arial" panose="020B0604020202020204" pitchFamily="34" charset="0"/>
              <a:buChar char="•"/>
            </a:pPr>
            <a:r>
              <a:rPr lang="en-US" sz="3600" dirty="0"/>
              <a:t>Classification </a:t>
            </a:r>
          </a:p>
          <a:p>
            <a:pPr marL="800100" lvl="1" indent="-342900">
              <a:buFont typeface="Arial" panose="020B0604020202020204" pitchFamily="34" charset="0"/>
              <a:buChar char="•"/>
            </a:pPr>
            <a:r>
              <a:rPr lang="en-US" sz="3600" dirty="0"/>
              <a:t>Association pattern mining</a:t>
            </a:r>
          </a:p>
          <a:p>
            <a:pPr marL="800100" lvl="1" indent="-342900">
              <a:buFont typeface="Arial" panose="020B0604020202020204" pitchFamily="34" charset="0"/>
              <a:buChar char="•"/>
            </a:pPr>
            <a:r>
              <a:rPr lang="en-US" sz="3600" dirty="0"/>
              <a:t>Outlier detection</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4792" name="Group 216"/>
          <p:cNvGraphicFramePr>
            <a:graphicFrameLocks noGrp="1"/>
          </p:cNvGraphicFramePr>
          <p:nvPr>
            <p:extLst>
              <p:ext uri="{D42A27DB-BD31-4B8C-83A1-F6EECF244321}">
                <p14:modId xmlns:p14="http://schemas.microsoft.com/office/powerpoint/2010/main" val="1653578514"/>
              </p:ext>
            </p:extLst>
          </p:nvPr>
        </p:nvGraphicFramePr>
        <p:xfrm>
          <a:off x="5194300" y="2964687"/>
          <a:ext cx="3787775" cy="3455353"/>
        </p:xfrm>
        <a:graphic>
          <a:graphicData uri="http://schemas.openxmlformats.org/drawingml/2006/table">
            <a:tbl>
              <a:tblPr/>
              <a:tblGrid>
                <a:gridCol w="62547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Insect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Insect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 name="Rectangle 5"/>
          <p:cNvSpPr txBox="1">
            <a:spLocks noChangeArrowheads="1"/>
          </p:cNvSpPr>
          <p:nvPr/>
        </p:nvSpPr>
        <p:spPr>
          <a:xfrm>
            <a:off x="214146" y="207558"/>
            <a:ext cx="4615029" cy="4688292"/>
          </a:xfrm>
          <a:prstGeom prst="rect">
            <a:avLst/>
          </a:prstGeom>
        </p:spPr>
        <p:txBody>
          <a:bodyPr vert="horz" lIns="91440" tIns="45720" rIns="91440" bIns="45720" rtlCol="0">
            <a:noAutofit/>
          </a:bodyPr>
          <a:lstStyle/>
          <a:p>
            <a:r>
              <a:rPr kumimoji="0" lang="en-US" sz="2400" b="0" i="0" u="none" strike="noStrike" kern="1200" cap="none" spc="0" normalizeH="0" baseline="0" noProof="0" dirty="0">
                <a:ln>
                  <a:noFill/>
                </a:ln>
                <a:solidFill>
                  <a:schemeClr val="tx1"/>
                </a:solidFill>
                <a:effectLst/>
                <a:uLnTx/>
                <a:uFillTx/>
                <a:latin typeface="+mn-lt"/>
                <a:ea typeface="+mn-ea"/>
                <a:cs typeface="+mn-cs"/>
              </a:rPr>
              <a:t>Consider this dataset.</a:t>
            </a:r>
          </a:p>
          <a:p>
            <a:endParaRPr lang="en-US" sz="2400" dirty="0"/>
          </a:p>
          <a:p>
            <a:r>
              <a:rPr kumimoji="0" lang="en-US" sz="2400" b="0" i="0" u="none" strike="noStrike" kern="1200" cap="none" spc="0" normalizeH="0" baseline="0" noProof="0" dirty="0">
                <a:ln>
                  <a:noFill/>
                </a:ln>
                <a:solidFill>
                  <a:schemeClr val="tx1"/>
                </a:solidFill>
                <a:effectLst/>
                <a:uLnTx/>
                <a:uFillTx/>
                <a:latin typeface="+mn-lt"/>
                <a:ea typeface="+mn-ea"/>
                <a:cs typeface="+mn-cs"/>
              </a:rPr>
              <a:t>Note that the attribute for “Insect Class” for record ten is missing. </a:t>
            </a:r>
            <a:r>
              <a:rPr lang="en-US" sz="2400" dirty="0"/>
              <a:t>What should it be?</a:t>
            </a:r>
          </a:p>
          <a:p>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r>
              <a:rPr lang="en-US" sz="2400" dirty="0"/>
              <a:t>This is the </a:t>
            </a:r>
            <a:r>
              <a:rPr lang="en-US" sz="2400" b="1" dirty="0"/>
              <a:t>classification problem</a:t>
            </a:r>
            <a:r>
              <a:rPr lang="en-US" sz="2400" dirty="0"/>
              <a:t>.</a:t>
            </a:r>
          </a:p>
          <a:p>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r>
              <a:rPr lang="en-US" sz="2400" dirty="0"/>
              <a:t>Algorithms used to solve it include:</a:t>
            </a:r>
          </a:p>
          <a:p>
            <a:pPr>
              <a:buFont typeface="Arial" pitchFamily="34" charset="0"/>
              <a:buChar char="•"/>
            </a:pPr>
            <a:r>
              <a:rPr lang="en-US" dirty="0"/>
              <a:t> Nearest Neighbor</a:t>
            </a:r>
          </a:p>
          <a:p>
            <a:pPr>
              <a:buFont typeface="Arial" pitchFamily="34" charset="0"/>
              <a:buChar char="•"/>
            </a:pPr>
            <a:r>
              <a:rPr lang="en-US" dirty="0"/>
              <a:t> Decision Trees</a:t>
            </a:r>
          </a:p>
          <a:p>
            <a:pPr>
              <a:buFont typeface="Arial" pitchFamily="34" charset="0"/>
              <a:buChar char="•"/>
            </a:pPr>
            <a:r>
              <a:rPr lang="en-US" dirty="0"/>
              <a:t> Neural Nets</a:t>
            </a:r>
          </a:p>
          <a:p>
            <a:pPr>
              <a:buFont typeface="Arial" pitchFamily="34" charset="0"/>
              <a:buChar char="•"/>
            </a:pPr>
            <a:r>
              <a:rPr lang="en-US" dirty="0"/>
              <a:t> Bayesian Classifier</a:t>
            </a:r>
          </a:p>
          <a:p>
            <a:pPr>
              <a:buFont typeface="Arial" pitchFamily="34" charset="0"/>
              <a:buChar char="•"/>
            </a:pPr>
            <a:r>
              <a:rPr lang="en-US" dirty="0"/>
              <a:t> Linear Classifiers</a:t>
            </a:r>
          </a:p>
          <a:p>
            <a:pPr>
              <a:buFont typeface="Arial" pitchFamily="34" charset="0"/>
              <a:buChar char="•"/>
            </a:pPr>
            <a:r>
              <a:rPr lang="en-US" dirty="0"/>
              <a:t> etc</a:t>
            </a:r>
          </a:p>
          <a:p>
            <a:r>
              <a:rPr lang="en-US" sz="2000" dirty="0"/>
              <a:t> </a:t>
            </a:r>
          </a:p>
          <a:p>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4792" name="Group 216"/>
          <p:cNvGraphicFramePr>
            <a:graphicFrameLocks noGrp="1"/>
          </p:cNvGraphicFramePr>
          <p:nvPr/>
        </p:nvGraphicFramePr>
        <p:xfrm>
          <a:off x="6442075" y="2555112"/>
          <a:ext cx="2444750" cy="4351465"/>
        </p:xfrm>
        <a:graphic>
          <a:graphicData uri="http://schemas.openxmlformats.org/drawingml/2006/table">
            <a:tbl>
              <a:tblPr/>
              <a:tblGrid>
                <a:gridCol w="62547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Insect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0" name="Rectangle 5"/>
          <p:cNvSpPr txBox="1">
            <a:spLocks noChangeArrowheads="1"/>
          </p:cNvSpPr>
          <p:nvPr/>
        </p:nvSpPr>
        <p:spPr>
          <a:xfrm>
            <a:off x="118895" y="0"/>
            <a:ext cx="8729830" cy="2962275"/>
          </a:xfrm>
          <a:prstGeom prst="rect">
            <a:avLst/>
          </a:prstGeom>
        </p:spPr>
        <p:txBody>
          <a:bodyPr vert="horz" lIns="91440" tIns="45720" rIns="91440" bIns="45720" rtlCol="0">
            <a:noAutofit/>
          </a:bodyPr>
          <a:lstStyle/>
          <a:p>
            <a:r>
              <a:rPr lang="en-US" sz="2400" dirty="0"/>
              <a:t>Given a data matrix D, partition its rows (records) into sets C</a:t>
            </a:r>
            <a:r>
              <a:rPr lang="en-US" sz="2400" baseline="-25000" dirty="0"/>
              <a:t>1</a:t>
            </a:r>
            <a:r>
              <a:rPr lang="en-US" sz="2400" dirty="0"/>
              <a:t> . . . C</a:t>
            </a:r>
            <a:r>
              <a:rPr lang="en-US" sz="2400" baseline="-25000" dirty="0"/>
              <a:t>k</a:t>
            </a:r>
            <a:r>
              <a:rPr lang="en-US" sz="2400" dirty="0"/>
              <a:t>, such that the rows (records) in each cluster are “similar” to one another.</a:t>
            </a:r>
          </a:p>
          <a:p>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r>
              <a:rPr lang="en-US" sz="2400" dirty="0"/>
              <a:t>This is the </a:t>
            </a:r>
            <a:r>
              <a:rPr lang="en-US" sz="2400" b="1" dirty="0"/>
              <a:t>clustering</a:t>
            </a:r>
            <a:r>
              <a:rPr lang="en-US" sz="2400" dirty="0"/>
              <a:t> </a:t>
            </a:r>
            <a:r>
              <a:rPr lang="en-US" sz="2400" b="1" dirty="0"/>
              <a:t>problem </a:t>
            </a:r>
            <a:r>
              <a:rPr lang="en-US" sz="2400" dirty="0">
                <a:solidFill>
                  <a:schemeClr val="bg1">
                    <a:lumMod val="50000"/>
                  </a:schemeClr>
                </a:solidFill>
              </a:rPr>
              <a:t>(one solution on next page)</a:t>
            </a:r>
          </a:p>
          <a:p>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r>
              <a:rPr lang="en-US" sz="2400" dirty="0"/>
              <a:t>Algorithms used to solve it include:</a:t>
            </a:r>
          </a:p>
          <a:p>
            <a:pPr lvl="1">
              <a:buFont typeface="Arial" pitchFamily="34" charset="0"/>
              <a:buChar char="•"/>
            </a:pPr>
            <a:r>
              <a:rPr lang="en-US" sz="1400" dirty="0"/>
              <a:t> K-means</a:t>
            </a:r>
          </a:p>
          <a:p>
            <a:pPr lvl="1">
              <a:buFont typeface="Arial" pitchFamily="34" charset="0"/>
              <a:buChar char="•"/>
            </a:pPr>
            <a:r>
              <a:rPr lang="en-US" sz="1400" dirty="0"/>
              <a:t> Hierarchical Clustering</a:t>
            </a:r>
          </a:p>
          <a:p>
            <a:pPr lvl="1">
              <a:buFont typeface="Arial" pitchFamily="34" charset="0"/>
              <a:buChar char="•"/>
            </a:pPr>
            <a:r>
              <a:rPr lang="en-US" sz="1400" dirty="0"/>
              <a:t> </a:t>
            </a:r>
            <a:r>
              <a:rPr lang="en-US" sz="1400" dirty="0" err="1"/>
              <a:t>Dbscan</a:t>
            </a:r>
            <a:r>
              <a:rPr lang="en-US" sz="1400" dirty="0"/>
              <a:t> </a:t>
            </a:r>
          </a:p>
          <a:p>
            <a:pPr lvl="1">
              <a:buFont typeface="Arial" pitchFamily="34" charset="0"/>
              <a:buChar char="•"/>
            </a:pPr>
            <a:r>
              <a:rPr lang="en-US" sz="1400" dirty="0"/>
              <a:t> Density peaks</a:t>
            </a:r>
          </a:p>
          <a:p>
            <a:pPr lvl="1">
              <a:buFont typeface="Arial" pitchFamily="34" charset="0"/>
              <a:buChar char="•"/>
            </a:pPr>
            <a:r>
              <a:rPr lang="en-US" sz="1400" dirty="0"/>
              <a:t> Etc</a:t>
            </a:r>
          </a:p>
          <a:p>
            <a:pPr>
              <a:buFont typeface="Arial" pitchFamily="34" charset="0"/>
              <a:buChar char="•"/>
            </a:pPr>
            <a:endParaRPr lang="en-US" sz="1600" dirty="0"/>
          </a:p>
          <a:p>
            <a:r>
              <a:rPr lang="en-US" sz="2000" dirty="0"/>
              <a:t> </a:t>
            </a:r>
          </a:p>
          <a:p>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4792" name="Group 216"/>
          <p:cNvGraphicFramePr>
            <a:graphicFrameLocks noGrp="1"/>
          </p:cNvGraphicFramePr>
          <p:nvPr/>
        </p:nvGraphicFramePr>
        <p:xfrm>
          <a:off x="6442075" y="2555112"/>
          <a:ext cx="2444750" cy="4351465"/>
        </p:xfrm>
        <a:graphic>
          <a:graphicData uri="http://schemas.openxmlformats.org/drawingml/2006/table">
            <a:tbl>
              <a:tblPr/>
              <a:tblGrid>
                <a:gridCol w="62547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Insect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0000FF"/>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FF0000"/>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0000FF"/>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0000FF"/>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FF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0000FF"/>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FF0000"/>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0000FF"/>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FF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a:ln>
                            <a:noFill/>
                          </a:ln>
                          <a:solidFill>
                            <a:srgbClr val="FF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FF0000"/>
                          </a:solidFill>
                          <a:effectLst/>
                          <a:latin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0000FF"/>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1" u="none" strike="noStrike" cap="none" normalizeH="0" baseline="0" dirty="0">
                          <a:ln>
                            <a:noFill/>
                          </a:ln>
                          <a:solidFill>
                            <a:srgbClr val="FF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0" name="Rectangle 5"/>
          <p:cNvSpPr txBox="1">
            <a:spLocks noChangeArrowheads="1"/>
          </p:cNvSpPr>
          <p:nvPr/>
        </p:nvSpPr>
        <p:spPr>
          <a:xfrm>
            <a:off x="118895" y="0"/>
            <a:ext cx="8729830" cy="2962275"/>
          </a:xfrm>
          <a:prstGeom prst="rect">
            <a:avLst/>
          </a:prstGeom>
        </p:spPr>
        <p:txBody>
          <a:bodyPr vert="horz" lIns="91440" tIns="45720" rIns="91440" bIns="45720" rtlCol="0">
            <a:noAutofit/>
          </a:bodyPr>
          <a:lstStyle/>
          <a:p>
            <a:r>
              <a:rPr lang="en-US" sz="2000" dirty="0"/>
              <a:t>Given a data matrix D, partition its rows (records) into sets C</a:t>
            </a:r>
            <a:r>
              <a:rPr lang="en-US" sz="2000" baseline="-25000" dirty="0"/>
              <a:t>1</a:t>
            </a:r>
            <a:r>
              <a:rPr lang="en-US" sz="2000" dirty="0"/>
              <a:t> . . . C</a:t>
            </a:r>
            <a:r>
              <a:rPr lang="en-US" sz="2000" baseline="-25000" dirty="0"/>
              <a:t>k</a:t>
            </a:r>
            <a:r>
              <a:rPr lang="en-US" sz="2000" dirty="0"/>
              <a:t>, such that the rows (records) in each cluster are “similar” to one another.</a:t>
            </a:r>
          </a:p>
          <a:p>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r>
              <a:rPr lang="en-US" sz="2000" dirty="0"/>
              <a:t>This is the </a:t>
            </a:r>
            <a:r>
              <a:rPr lang="en-US" sz="2000" b="1" dirty="0"/>
              <a:t>clustering</a:t>
            </a:r>
            <a:r>
              <a:rPr lang="en-US" sz="2000" dirty="0"/>
              <a:t> </a:t>
            </a:r>
            <a:r>
              <a:rPr lang="en-US" sz="2000" b="1" dirty="0"/>
              <a:t>problem</a:t>
            </a:r>
            <a:r>
              <a:rPr lang="en-US" sz="2000" dirty="0"/>
              <a:t>.</a:t>
            </a:r>
          </a:p>
          <a:p>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a:buFont typeface="Arial" pitchFamily="34" charset="0"/>
              <a:buChar char="•"/>
            </a:pPr>
            <a:r>
              <a:rPr lang="en-US" sz="1600" dirty="0"/>
              <a:t> What does “similar” mean?</a:t>
            </a:r>
          </a:p>
          <a:p>
            <a:pPr>
              <a:buFont typeface="Arial" pitchFamily="34" charset="0"/>
              <a:buChar char="•"/>
            </a:pPr>
            <a:r>
              <a:rPr lang="en-US" sz="1600" dirty="0"/>
              <a:t> Here I chose k = 2 sets, but in general, what is the best k?</a:t>
            </a:r>
          </a:p>
          <a:p>
            <a:r>
              <a:rPr lang="en-US" sz="2000" dirty="0"/>
              <a:t> </a:t>
            </a:r>
          </a:p>
          <a:p>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96"/>
          <p:cNvGrpSpPr/>
          <p:nvPr/>
        </p:nvGrpSpPr>
        <p:grpSpPr>
          <a:xfrm>
            <a:off x="699743" y="3028950"/>
            <a:ext cx="3744577" cy="3782113"/>
            <a:chOff x="704977" y="2174875"/>
            <a:chExt cx="4579811" cy="4625720"/>
          </a:xfrm>
        </p:grpSpPr>
        <p:sp>
          <p:nvSpPr>
            <p:cNvPr id="5" name="Rectangle 2"/>
            <p:cNvSpPr>
              <a:spLocks noChangeArrowheads="1"/>
            </p:cNvSpPr>
            <p:nvPr/>
          </p:nvSpPr>
          <p:spPr bwMode="auto">
            <a:xfrm rot="16200000">
              <a:off x="-220663" y="4091114"/>
              <a:ext cx="2133600" cy="282319"/>
            </a:xfrm>
            <a:prstGeom prst="rect">
              <a:avLst/>
            </a:prstGeom>
            <a:noFill/>
            <a:ln w="9525">
              <a:noFill/>
              <a:miter lim="800000"/>
              <a:headEnd/>
              <a:tailEnd/>
            </a:ln>
            <a:effectLst/>
          </p:spPr>
          <p:txBody>
            <a:bodyPr>
              <a:spAutoFit/>
            </a:bodyPr>
            <a:lstStyle/>
            <a:p>
              <a:pPr algn="l">
                <a:lnSpc>
                  <a:spcPct val="90000"/>
                </a:lnSpc>
                <a:spcBef>
                  <a:spcPct val="50000"/>
                </a:spcBef>
                <a:defRPr/>
              </a:pPr>
              <a:r>
                <a:rPr lang="en-US" sz="1000" dirty="0"/>
                <a:t>Antenna  Length</a:t>
              </a:r>
            </a:p>
          </p:txBody>
        </p:sp>
        <p:sp>
          <p:nvSpPr>
            <p:cNvPr id="6" name="Rectangle 3"/>
            <p:cNvSpPr>
              <a:spLocks noChangeArrowheads="1"/>
            </p:cNvSpPr>
            <p:nvPr/>
          </p:nvSpPr>
          <p:spPr bwMode="auto">
            <a:xfrm>
              <a:off x="1362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 name="Rectangle 4"/>
            <p:cNvSpPr>
              <a:spLocks noChangeArrowheads="1"/>
            </p:cNvSpPr>
            <p:nvPr/>
          </p:nvSpPr>
          <p:spPr bwMode="auto">
            <a:xfrm>
              <a:off x="1743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 name="Rectangle 5"/>
            <p:cNvSpPr>
              <a:spLocks noChangeArrowheads="1"/>
            </p:cNvSpPr>
            <p:nvPr/>
          </p:nvSpPr>
          <p:spPr bwMode="auto">
            <a:xfrm>
              <a:off x="2124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1" name="Rectangle 6"/>
            <p:cNvSpPr>
              <a:spLocks noChangeArrowheads="1"/>
            </p:cNvSpPr>
            <p:nvPr/>
          </p:nvSpPr>
          <p:spPr bwMode="auto">
            <a:xfrm>
              <a:off x="2505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2" name="Rectangle 7"/>
            <p:cNvSpPr>
              <a:spLocks noChangeArrowheads="1"/>
            </p:cNvSpPr>
            <p:nvPr/>
          </p:nvSpPr>
          <p:spPr bwMode="auto">
            <a:xfrm>
              <a:off x="2886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3" name="Rectangle 8"/>
            <p:cNvSpPr>
              <a:spLocks noChangeArrowheads="1"/>
            </p:cNvSpPr>
            <p:nvPr/>
          </p:nvSpPr>
          <p:spPr bwMode="auto">
            <a:xfrm>
              <a:off x="3267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4" name="Rectangle 9"/>
            <p:cNvSpPr>
              <a:spLocks noChangeArrowheads="1"/>
            </p:cNvSpPr>
            <p:nvPr/>
          </p:nvSpPr>
          <p:spPr bwMode="auto">
            <a:xfrm>
              <a:off x="3648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5" name="Rectangle 10"/>
            <p:cNvSpPr>
              <a:spLocks noChangeArrowheads="1"/>
            </p:cNvSpPr>
            <p:nvPr/>
          </p:nvSpPr>
          <p:spPr bwMode="auto">
            <a:xfrm>
              <a:off x="4029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6" name="Rectangle 11"/>
            <p:cNvSpPr>
              <a:spLocks noChangeArrowheads="1"/>
            </p:cNvSpPr>
            <p:nvPr/>
          </p:nvSpPr>
          <p:spPr bwMode="auto">
            <a:xfrm>
              <a:off x="4410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7" name="Rectangle 12"/>
            <p:cNvSpPr>
              <a:spLocks noChangeArrowheads="1"/>
            </p:cNvSpPr>
            <p:nvPr/>
          </p:nvSpPr>
          <p:spPr bwMode="auto">
            <a:xfrm>
              <a:off x="4791075" y="5756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8" name="Rectangle 13"/>
            <p:cNvSpPr>
              <a:spLocks noChangeArrowheads="1"/>
            </p:cNvSpPr>
            <p:nvPr/>
          </p:nvSpPr>
          <p:spPr bwMode="auto">
            <a:xfrm>
              <a:off x="1362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9" name="Rectangle 14"/>
            <p:cNvSpPr>
              <a:spLocks noChangeArrowheads="1"/>
            </p:cNvSpPr>
            <p:nvPr/>
          </p:nvSpPr>
          <p:spPr bwMode="auto">
            <a:xfrm>
              <a:off x="1743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0" name="Rectangle 15"/>
            <p:cNvSpPr>
              <a:spLocks noChangeArrowheads="1"/>
            </p:cNvSpPr>
            <p:nvPr/>
          </p:nvSpPr>
          <p:spPr bwMode="auto">
            <a:xfrm>
              <a:off x="2124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1" name="Rectangle 16"/>
            <p:cNvSpPr>
              <a:spLocks noChangeArrowheads="1"/>
            </p:cNvSpPr>
            <p:nvPr/>
          </p:nvSpPr>
          <p:spPr bwMode="auto">
            <a:xfrm>
              <a:off x="2505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2" name="Rectangle 17"/>
            <p:cNvSpPr>
              <a:spLocks noChangeArrowheads="1"/>
            </p:cNvSpPr>
            <p:nvPr/>
          </p:nvSpPr>
          <p:spPr bwMode="auto">
            <a:xfrm>
              <a:off x="2886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3" name="Rectangle 18"/>
            <p:cNvSpPr>
              <a:spLocks noChangeArrowheads="1"/>
            </p:cNvSpPr>
            <p:nvPr/>
          </p:nvSpPr>
          <p:spPr bwMode="auto">
            <a:xfrm>
              <a:off x="3267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4" name="Rectangle 19"/>
            <p:cNvSpPr>
              <a:spLocks noChangeArrowheads="1"/>
            </p:cNvSpPr>
            <p:nvPr/>
          </p:nvSpPr>
          <p:spPr bwMode="auto">
            <a:xfrm>
              <a:off x="3648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5" name="Rectangle 20"/>
            <p:cNvSpPr>
              <a:spLocks noChangeArrowheads="1"/>
            </p:cNvSpPr>
            <p:nvPr/>
          </p:nvSpPr>
          <p:spPr bwMode="auto">
            <a:xfrm>
              <a:off x="4029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6" name="Rectangle 21"/>
            <p:cNvSpPr>
              <a:spLocks noChangeArrowheads="1"/>
            </p:cNvSpPr>
            <p:nvPr/>
          </p:nvSpPr>
          <p:spPr bwMode="auto">
            <a:xfrm>
              <a:off x="4410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7" name="Rectangle 22"/>
            <p:cNvSpPr>
              <a:spLocks noChangeArrowheads="1"/>
            </p:cNvSpPr>
            <p:nvPr/>
          </p:nvSpPr>
          <p:spPr bwMode="auto">
            <a:xfrm>
              <a:off x="4791075" y="5375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8" name="Rectangle 23"/>
            <p:cNvSpPr>
              <a:spLocks noChangeArrowheads="1"/>
            </p:cNvSpPr>
            <p:nvPr/>
          </p:nvSpPr>
          <p:spPr bwMode="auto">
            <a:xfrm>
              <a:off x="1362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29" name="Rectangle 24"/>
            <p:cNvSpPr>
              <a:spLocks noChangeArrowheads="1"/>
            </p:cNvSpPr>
            <p:nvPr/>
          </p:nvSpPr>
          <p:spPr bwMode="auto">
            <a:xfrm>
              <a:off x="1743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0" name="Rectangle 25"/>
            <p:cNvSpPr>
              <a:spLocks noChangeArrowheads="1"/>
            </p:cNvSpPr>
            <p:nvPr/>
          </p:nvSpPr>
          <p:spPr bwMode="auto">
            <a:xfrm>
              <a:off x="2124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1" name="Rectangle 26"/>
            <p:cNvSpPr>
              <a:spLocks noChangeArrowheads="1"/>
            </p:cNvSpPr>
            <p:nvPr/>
          </p:nvSpPr>
          <p:spPr bwMode="auto">
            <a:xfrm>
              <a:off x="2505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2" name="Rectangle 27"/>
            <p:cNvSpPr>
              <a:spLocks noChangeArrowheads="1"/>
            </p:cNvSpPr>
            <p:nvPr/>
          </p:nvSpPr>
          <p:spPr bwMode="auto">
            <a:xfrm>
              <a:off x="2886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3" name="Rectangle 28"/>
            <p:cNvSpPr>
              <a:spLocks noChangeArrowheads="1"/>
            </p:cNvSpPr>
            <p:nvPr/>
          </p:nvSpPr>
          <p:spPr bwMode="auto">
            <a:xfrm>
              <a:off x="3267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4" name="Rectangle 29"/>
            <p:cNvSpPr>
              <a:spLocks noChangeArrowheads="1"/>
            </p:cNvSpPr>
            <p:nvPr/>
          </p:nvSpPr>
          <p:spPr bwMode="auto">
            <a:xfrm>
              <a:off x="3648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5" name="Rectangle 30"/>
            <p:cNvSpPr>
              <a:spLocks noChangeArrowheads="1"/>
            </p:cNvSpPr>
            <p:nvPr/>
          </p:nvSpPr>
          <p:spPr bwMode="auto">
            <a:xfrm>
              <a:off x="4029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6" name="Rectangle 31"/>
            <p:cNvSpPr>
              <a:spLocks noChangeArrowheads="1"/>
            </p:cNvSpPr>
            <p:nvPr/>
          </p:nvSpPr>
          <p:spPr bwMode="auto">
            <a:xfrm>
              <a:off x="4410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7" name="Rectangle 32"/>
            <p:cNvSpPr>
              <a:spLocks noChangeArrowheads="1"/>
            </p:cNvSpPr>
            <p:nvPr/>
          </p:nvSpPr>
          <p:spPr bwMode="auto">
            <a:xfrm>
              <a:off x="4791075" y="4994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8" name="Rectangle 33"/>
            <p:cNvSpPr>
              <a:spLocks noChangeArrowheads="1"/>
            </p:cNvSpPr>
            <p:nvPr/>
          </p:nvSpPr>
          <p:spPr bwMode="auto">
            <a:xfrm>
              <a:off x="1362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39" name="Rectangle 34"/>
            <p:cNvSpPr>
              <a:spLocks noChangeArrowheads="1"/>
            </p:cNvSpPr>
            <p:nvPr/>
          </p:nvSpPr>
          <p:spPr bwMode="auto">
            <a:xfrm>
              <a:off x="1743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0" name="Rectangle 35"/>
            <p:cNvSpPr>
              <a:spLocks noChangeArrowheads="1"/>
            </p:cNvSpPr>
            <p:nvPr/>
          </p:nvSpPr>
          <p:spPr bwMode="auto">
            <a:xfrm>
              <a:off x="2124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1" name="Rectangle 36"/>
            <p:cNvSpPr>
              <a:spLocks noChangeArrowheads="1"/>
            </p:cNvSpPr>
            <p:nvPr/>
          </p:nvSpPr>
          <p:spPr bwMode="auto">
            <a:xfrm>
              <a:off x="2505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2" name="Rectangle 37"/>
            <p:cNvSpPr>
              <a:spLocks noChangeArrowheads="1"/>
            </p:cNvSpPr>
            <p:nvPr/>
          </p:nvSpPr>
          <p:spPr bwMode="auto">
            <a:xfrm>
              <a:off x="2886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3" name="Rectangle 38"/>
            <p:cNvSpPr>
              <a:spLocks noChangeArrowheads="1"/>
            </p:cNvSpPr>
            <p:nvPr/>
          </p:nvSpPr>
          <p:spPr bwMode="auto">
            <a:xfrm>
              <a:off x="3267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4" name="Rectangle 39"/>
            <p:cNvSpPr>
              <a:spLocks noChangeArrowheads="1"/>
            </p:cNvSpPr>
            <p:nvPr/>
          </p:nvSpPr>
          <p:spPr bwMode="auto">
            <a:xfrm>
              <a:off x="3648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5" name="Rectangle 40"/>
            <p:cNvSpPr>
              <a:spLocks noChangeArrowheads="1"/>
            </p:cNvSpPr>
            <p:nvPr/>
          </p:nvSpPr>
          <p:spPr bwMode="auto">
            <a:xfrm>
              <a:off x="4029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6" name="Rectangle 41"/>
            <p:cNvSpPr>
              <a:spLocks noChangeArrowheads="1"/>
            </p:cNvSpPr>
            <p:nvPr/>
          </p:nvSpPr>
          <p:spPr bwMode="auto">
            <a:xfrm>
              <a:off x="4410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7" name="Rectangle 42"/>
            <p:cNvSpPr>
              <a:spLocks noChangeArrowheads="1"/>
            </p:cNvSpPr>
            <p:nvPr/>
          </p:nvSpPr>
          <p:spPr bwMode="auto">
            <a:xfrm>
              <a:off x="4791075" y="4613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8" name="Rectangle 43"/>
            <p:cNvSpPr>
              <a:spLocks noChangeArrowheads="1"/>
            </p:cNvSpPr>
            <p:nvPr/>
          </p:nvSpPr>
          <p:spPr bwMode="auto">
            <a:xfrm>
              <a:off x="1362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49" name="Rectangle 44"/>
            <p:cNvSpPr>
              <a:spLocks noChangeArrowheads="1"/>
            </p:cNvSpPr>
            <p:nvPr/>
          </p:nvSpPr>
          <p:spPr bwMode="auto">
            <a:xfrm>
              <a:off x="1743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0" name="Rectangle 45"/>
            <p:cNvSpPr>
              <a:spLocks noChangeArrowheads="1"/>
            </p:cNvSpPr>
            <p:nvPr/>
          </p:nvSpPr>
          <p:spPr bwMode="auto">
            <a:xfrm>
              <a:off x="2124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1" name="Rectangle 46"/>
            <p:cNvSpPr>
              <a:spLocks noChangeArrowheads="1"/>
            </p:cNvSpPr>
            <p:nvPr/>
          </p:nvSpPr>
          <p:spPr bwMode="auto">
            <a:xfrm>
              <a:off x="2505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2" name="Rectangle 47"/>
            <p:cNvSpPr>
              <a:spLocks noChangeArrowheads="1"/>
            </p:cNvSpPr>
            <p:nvPr/>
          </p:nvSpPr>
          <p:spPr bwMode="auto">
            <a:xfrm>
              <a:off x="2886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3" name="Rectangle 48"/>
            <p:cNvSpPr>
              <a:spLocks noChangeArrowheads="1"/>
            </p:cNvSpPr>
            <p:nvPr/>
          </p:nvSpPr>
          <p:spPr bwMode="auto">
            <a:xfrm>
              <a:off x="3267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4" name="Rectangle 49"/>
            <p:cNvSpPr>
              <a:spLocks noChangeArrowheads="1"/>
            </p:cNvSpPr>
            <p:nvPr/>
          </p:nvSpPr>
          <p:spPr bwMode="auto">
            <a:xfrm>
              <a:off x="3648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5" name="Rectangle 50"/>
            <p:cNvSpPr>
              <a:spLocks noChangeArrowheads="1"/>
            </p:cNvSpPr>
            <p:nvPr/>
          </p:nvSpPr>
          <p:spPr bwMode="auto">
            <a:xfrm>
              <a:off x="4029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6" name="Rectangle 51"/>
            <p:cNvSpPr>
              <a:spLocks noChangeArrowheads="1"/>
            </p:cNvSpPr>
            <p:nvPr/>
          </p:nvSpPr>
          <p:spPr bwMode="auto">
            <a:xfrm>
              <a:off x="4410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7" name="Rectangle 52"/>
            <p:cNvSpPr>
              <a:spLocks noChangeArrowheads="1"/>
            </p:cNvSpPr>
            <p:nvPr/>
          </p:nvSpPr>
          <p:spPr bwMode="auto">
            <a:xfrm>
              <a:off x="4791075" y="4232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8" name="Rectangle 53"/>
            <p:cNvSpPr>
              <a:spLocks noChangeArrowheads="1"/>
            </p:cNvSpPr>
            <p:nvPr/>
          </p:nvSpPr>
          <p:spPr bwMode="auto">
            <a:xfrm>
              <a:off x="1362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59" name="Rectangle 54"/>
            <p:cNvSpPr>
              <a:spLocks noChangeArrowheads="1"/>
            </p:cNvSpPr>
            <p:nvPr/>
          </p:nvSpPr>
          <p:spPr bwMode="auto">
            <a:xfrm>
              <a:off x="1743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0" name="Rectangle 55"/>
            <p:cNvSpPr>
              <a:spLocks noChangeArrowheads="1"/>
            </p:cNvSpPr>
            <p:nvPr/>
          </p:nvSpPr>
          <p:spPr bwMode="auto">
            <a:xfrm>
              <a:off x="2124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1" name="Rectangle 56"/>
            <p:cNvSpPr>
              <a:spLocks noChangeArrowheads="1"/>
            </p:cNvSpPr>
            <p:nvPr/>
          </p:nvSpPr>
          <p:spPr bwMode="auto">
            <a:xfrm>
              <a:off x="2505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2" name="Rectangle 57"/>
            <p:cNvSpPr>
              <a:spLocks noChangeArrowheads="1"/>
            </p:cNvSpPr>
            <p:nvPr/>
          </p:nvSpPr>
          <p:spPr bwMode="auto">
            <a:xfrm>
              <a:off x="2886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3" name="Rectangle 58"/>
            <p:cNvSpPr>
              <a:spLocks noChangeArrowheads="1"/>
            </p:cNvSpPr>
            <p:nvPr/>
          </p:nvSpPr>
          <p:spPr bwMode="auto">
            <a:xfrm>
              <a:off x="3267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4" name="Rectangle 59"/>
            <p:cNvSpPr>
              <a:spLocks noChangeArrowheads="1"/>
            </p:cNvSpPr>
            <p:nvPr/>
          </p:nvSpPr>
          <p:spPr bwMode="auto">
            <a:xfrm>
              <a:off x="3648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5" name="Rectangle 60"/>
            <p:cNvSpPr>
              <a:spLocks noChangeArrowheads="1"/>
            </p:cNvSpPr>
            <p:nvPr/>
          </p:nvSpPr>
          <p:spPr bwMode="auto">
            <a:xfrm>
              <a:off x="4029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6" name="Rectangle 61"/>
            <p:cNvSpPr>
              <a:spLocks noChangeArrowheads="1"/>
            </p:cNvSpPr>
            <p:nvPr/>
          </p:nvSpPr>
          <p:spPr bwMode="auto">
            <a:xfrm>
              <a:off x="4410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7" name="Rectangle 62"/>
            <p:cNvSpPr>
              <a:spLocks noChangeArrowheads="1"/>
            </p:cNvSpPr>
            <p:nvPr/>
          </p:nvSpPr>
          <p:spPr bwMode="auto">
            <a:xfrm>
              <a:off x="4791075" y="3851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8" name="Rectangle 63"/>
            <p:cNvSpPr>
              <a:spLocks noChangeArrowheads="1"/>
            </p:cNvSpPr>
            <p:nvPr/>
          </p:nvSpPr>
          <p:spPr bwMode="auto">
            <a:xfrm>
              <a:off x="1362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69" name="Rectangle 64"/>
            <p:cNvSpPr>
              <a:spLocks noChangeArrowheads="1"/>
            </p:cNvSpPr>
            <p:nvPr/>
          </p:nvSpPr>
          <p:spPr bwMode="auto">
            <a:xfrm>
              <a:off x="1743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0" name="Rectangle 65"/>
            <p:cNvSpPr>
              <a:spLocks noChangeArrowheads="1"/>
            </p:cNvSpPr>
            <p:nvPr/>
          </p:nvSpPr>
          <p:spPr bwMode="auto">
            <a:xfrm>
              <a:off x="2124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1" name="Rectangle 66"/>
            <p:cNvSpPr>
              <a:spLocks noChangeArrowheads="1"/>
            </p:cNvSpPr>
            <p:nvPr/>
          </p:nvSpPr>
          <p:spPr bwMode="auto">
            <a:xfrm>
              <a:off x="2505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2" name="Rectangle 67"/>
            <p:cNvSpPr>
              <a:spLocks noChangeArrowheads="1"/>
            </p:cNvSpPr>
            <p:nvPr/>
          </p:nvSpPr>
          <p:spPr bwMode="auto">
            <a:xfrm>
              <a:off x="2886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3" name="Rectangle 68"/>
            <p:cNvSpPr>
              <a:spLocks noChangeArrowheads="1"/>
            </p:cNvSpPr>
            <p:nvPr/>
          </p:nvSpPr>
          <p:spPr bwMode="auto">
            <a:xfrm>
              <a:off x="3267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4" name="Rectangle 69"/>
            <p:cNvSpPr>
              <a:spLocks noChangeArrowheads="1"/>
            </p:cNvSpPr>
            <p:nvPr/>
          </p:nvSpPr>
          <p:spPr bwMode="auto">
            <a:xfrm>
              <a:off x="3648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5" name="Rectangle 70"/>
            <p:cNvSpPr>
              <a:spLocks noChangeArrowheads="1"/>
            </p:cNvSpPr>
            <p:nvPr/>
          </p:nvSpPr>
          <p:spPr bwMode="auto">
            <a:xfrm>
              <a:off x="4029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6" name="Rectangle 71"/>
            <p:cNvSpPr>
              <a:spLocks noChangeArrowheads="1"/>
            </p:cNvSpPr>
            <p:nvPr/>
          </p:nvSpPr>
          <p:spPr bwMode="auto">
            <a:xfrm>
              <a:off x="4410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7" name="Rectangle 72"/>
            <p:cNvSpPr>
              <a:spLocks noChangeArrowheads="1"/>
            </p:cNvSpPr>
            <p:nvPr/>
          </p:nvSpPr>
          <p:spPr bwMode="auto">
            <a:xfrm>
              <a:off x="4791075" y="3470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8" name="Rectangle 73"/>
            <p:cNvSpPr>
              <a:spLocks noChangeArrowheads="1"/>
            </p:cNvSpPr>
            <p:nvPr/>
          </p:nvSpPr>
          <p:spPr bwMode="auto">
            <a:xfrm>
              <a:off x="1362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79" name="Rectangle 74"/>
            <p:cNvSpPr>
              <a:spLocks noChangeArrowheads="1"/>
            </p:cNvSpPr>
            <p:nvPr/>
          </p:nvSpPr>
          <p:spPr bwMode="auto">
            <a:xfrm>
              <a:off x="1743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0" name="Rectangle 75"/>
            <p:cNvSpPr>
              <a:spLocks noChangeArrowheads="1"/>
            </p:cNvSpPr>
            <p:nvPr/>
          </p:nvSpPr>
          <p:spPr bwMode="auto">
            <a:xfrm>
              <a:off x="2124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1" name="Rectangle 76"/>
            <p:cNvSpPr>
              <a:spLocks noChangeArrowheads="1"/>
            </p:cNvSpPr>
            <p:nvPr/>
          </p:nvSpPr>
          <p:spPr bwMode="auto">
            <a:xfrm>
              <a:off x="2505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2" name="Rectangle 77"/>
            <p:cNvSpPr>
              <a:spLocks noChangeArrowheads="1"/>
            </p:cNvSpPr>
            <p:nvPr/>
          </p:nvSpPr>
          <p:spPr bwMode="auto">
            <a:xfrm>
              <a:off x="2886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3" name="Rectangle 78"/>
            <p:cNvSpPr>
              <a:spLocks noChangeArrowheads="1"/>
            </p:cNvSpPr>
            <p:nvPr/>
          </p:nvSpPr>
          <p:spPr bwMode="auto">
            <a:xfrm>
              <a:off x="3267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4" name="Rectangle 79"/>
            <p:cNvSpPr>
              <a:spLocks noChangeArrowheads="1"/>
            </p:cNvSpPr>
            <p:nvPr/>
          </p:nvSpPr>
          <p:spPr bwMode="auto">
            <a:xfrm>
              <a:off x="3648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5" name="Rectangle 80"/>
            <p:cNvSpPr>
              <a:spLocks noChangeArrowheads="1"/>
            </p:cNvSpPr>
            <p:nvPr/>
          </p:nvSpPr>
          <p:spPr bwMode="auto">
            <a:xfrm>
              <a:off x="4029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6" name="Rectangle 81"/>
            <p:cNvSpPr>
              <a:spLocks noChangeArrowheads="1"/>
            </p:cNvSpPr>
            <p:nvPr/>
          </p:nvSpPr>
          <p:spPr bwMode="auto">
            <a:xfrm>
              <a:off x="4410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7" name="Rectangle 82"/>
            <p:cNvSpPr>
              <a:spLocks noChangeArrowheads="1"/>
            </p:cNvSpPr>
            <p:nvPr/>
          </p:nvSpPr>
          <p:spPr bwMode="auto">
            <a:xfrm>
              <a:off x="4791075" y="3089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8" name="Rectangle 83"/>
            <p:cNvSpPr>
              <a:spLocks noChangeArrowheads="1"/>
            </p:cNvSpPr>
            <p:nvPr/>
          </p:nvSpPr>
          <p:spPr bwMode="auto">
            <a:xfrm>
              <a:off x="1362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89" name="Rectangle 84"/>
            <p:cNvSpPr>
              <a:spLocks noChangeArrowheads="1"/>
            </p:cNvSpPr>
            <p:nvPr/>
          </p:nvSpPr>
          <p:spPr bwMode="auto">
            <a:xfrm>
              <a:off x="1743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0" name="Rectangle 85"/>
            <p:cNvSpPr>
              <a:spLocks noChangeArrowheads="1"/>
            </p:cNvSpPr>
            <p:nvPr/>
          </p:nvSpPr>
          <p:spPr bwMode="auto">
            <a:xfrm>
              <a:off x="2124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1" name="Rectangle 86"/>
            <p:cNvSpPr>
              <a:spLocks noChangeArrowheads="1"/>
            </p:cNvSpPr>
            <p:nvPr/>
          </p:nvSpPr>
          <p:spPr bwMode="auto">
            <a:xfrm>
              <a:off x="2505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2" name="Rectangle 87"/>
            <p:cNvSpPr>
              <a:spLocks noChangeArrowheads="1"/>
            </p:cNvSpPr>
            <p:nvPr/>
          </p:nvSpPr>
          <p:spPr bwMode="auto">
            <a:xfrm>
              <a:off x="2886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3" name="Rectangle 88"/>
            <p:cNvSpPr>
              <a:spLocks noChangeArrowheads="1"/>
            </p:cNvSpPr>
            <p:nvPr/>
          </p:nvSpPr>
          <p:spPr bwMode="auto">
            <a:xfrm>
              <a:off x="3267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4" name="Rectangle 89"/>
            <p:cNvSpPr>
              <a:spLocks noChangeArrowheads="1"/>
            </p:cNvSpPr>
            <p:nvPr/>
          </p:nvSpPr>
          <p:spPr bwMode="auto">
            <a:xfrm>
              <a:off x="3648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5" name="Rectangle 90"/>
            <p:cNvSpPr>
              <a:spLocks noChangeArrowheads="1"/>
            </p:cNvSpPr>
            <p:nvPr/>
          </p:nvSpPr>
          <p:spPr bwMode="auto">
            <a:xfrm>
              <a:off x="4029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6" name="Rectangle 91"/>
            <p:cNvSpPr>
              <a:spLocks noChangeArrowheads="1"/>
            </p:cNvSpPr>
            <p:nvPr/>
          </p:nvSpPr>
          <p:spPr bwMode="auto">
            <a:xfrm>
              <a:off x="4410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7" name="Rectangle 92"/>
            <p:cNvSpPr>
              <a:spLocks noChangeArrowheads="1"/>
            </p:cNvSpPr>
            <p:nvPr/>
          </p:nvSpPr>
          <p:spPr bwMode="auto">
            <a:xfrm>
              <a:off x="4791075" y="2708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8" name="Rectangle 93"/>
            <p:cNvSpPr>
              <a:spLocks noChangeArrowheads="1"/>
            </p:cNvSpPr>
            <p:nvPr/>
          </p:nvSpPr>
          <p:spPr bwMode="auto">
            <a:xfrm>
              <a:off x="1362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99" name="Rectangle 94"/>
            <p:cNvSpPr>
              <a:spLocks noChangeArrowheads="1"/>
            </p:cNvSpPr>
            <p:nvPr/>
          </p:nvSpPr>
          <p:spPr bwMode="auto">
            <a:xfrm>
              <a:off x="1743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0" name="Rectangle 95"/>
            <p:cNvSpPr>
              <a:spLocks noChangeArrowheads="1"/>
            </p:cNvSpPr>
            <p:nvPr/>
          </p:nvSpPr>
          <p:spPr bwMode="auto">
            <a:xfrm>
              <a:off x="2124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1" name="Rectangle 96"/>
            <p:cNvSpPr>
              <a:spLocks noChangeArrowheads="1"/>
            </p:cNvSpPr>
            <p:nvPr/>
          </p:nvSpPr>
          <p:spPr bwMode="auto">
            <a:xfrm>
              <a:off x="2505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2" name="Rectangle 97"/>
            <p:cNvSpPr>
              <a:spLocks noChangeArrowheads="1"/>
            </p:cNvSpPr>
            <p:nvPr/>
          </p:nvSpPr>
          <p:spPr bwMode="auto">
            <a:xfrm>
              <a:off x="2886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3" name="Rectangle 98"/>
            <p:cNvSpPr>
              <a:spLocks noChangeArrowheads="1"/>
            </p:cNvSpPr>
            <p:nvPr/>
          </p:nvSpPr>
          <p:spPr bwMode="auto">
            <a:xfrm>
              <a:off x="3267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4" name="Rectangle 99"/>
            <p:cNvSpPr>
              <a:spLocks noChangeArrowheads="1"/>
            </p:cNvSpPr>
            <p:nvPr/>
          </p:nvSpPr>
          <p:spPr bwMode="auto">
            <a:xfrm>
              <a:off x="3648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5" name="Rectangle 100"/>
            <p:cNvSpPr>
              <a:spLocks noChangeArrowheads="1"/>
            </p:cNvSpPr>
            <p:nvPr/>
          </p:nvSpPr>
          <p:spPr bwMode="auto">
            <a:xfrm>
              <a:off x="4029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6" name="Rectangle 101"/>
            <p:cNvSpPr>
              <a:spLocks noChangeArrowheads="1"/>
            </p:cNvSpPr>
            <p:nvPr/>
          </p:nvSpPr>
          <p:spPr bwMode="auto">
            <a:xfrm>
              <a:off x="4410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7" name="Rectangle 102"/>
            <p:cNvSpPr>
              <a:spLocks noChangeArrowheads="1"/>
            </p:cNvSpPr>
            <p:nvPr/>
          </p:nvSpPr>
          <p:spPr bwMode="auto">
            <a:xfrm>
              <a:off x="4791075" y="2327275"/>
              <a:ext cx="381000" cy="381000"/>
            </a:xfrm>
            <a:prstGeom prst="rect">
              <a:avLst/>
            </a:prstGeom>
            <a:noFill/>
            <a:ln w="0">
              <a:solidFill>
                <a:srgbClr val="C0C0C0"/>
              </a:solidFill>
              <a:miter lim="800000"/>
              <a:headEnd/>
              <a:tailEnd/>
            </a:ln>
          </p:spPr>
          <p:txBody>
            <a:bodyPr wrap="none" anchor="ctr"/>
            <a:lstStyle/>
            <a:p>
              <a:endParaRPr lang="en-US" sz="1100"/>
            </a:p>
          </p:txBody>
        </p:sp>
        <p:sp>
          <p:nvSpPr>
            <p:cNvPr id="108" name="Line 103"/>
            <p:cNvSpPr>
              <a:spLocks noChangeShapeType="1"/>
            </p:cNvSpPr>
            <p:nvPr/>
          </p:nvSpPr>
          <p:spPr bwMode="auto">
            <a:xfrm>
              <a:off x="1362075" y="6137275"/>
              <a:ext cx="3810000" cy="0"/>
            </a:xfrm>
            <a:prstGeom prst="line">
              <a:avLst/>
            </a:prstGeom>
            <a:noFill/>
            <a:ln w="22225">
              <a:solidFill>
                <a:schemeClr val="tx1"/>
              </a:solidFill>
              <a:round/>
              <a:headEnd/>
              <a:tailEnd/>
            </a:ln>
          </p:spPr>
          <p:txBody>
            <a:bodyPr wrap="none" anchor="ctr"/>
            <a:lstStyle/>
            <a:p>
              <a:endParaRPr lang="en-US" sz="1100"/>
            </a:p>
          </p:txBody>
        </p:sp>
        <p:sp>
          <p:nvSpPr>
            <p:cNvPr id="109" name="Line 104"/>
            <p:cNvSpPr>
              <a:spLocks noChangeShapeType="1"/>
            </p:cNvSpPr>
            <p:nvPr/>
          </p:nvSpPr>
          <p:spPr bwMode="auto">
            <a:xfrm flipV="1">
              <a:off x="1362075" y="2327275"/>
              <a:ext cx="0" cy="3810000"/>
            </a:xfrm>
            <a:prstGeom prst="line">
              <a:avLst/>
            </a:prstGeom>
            <a:noFill/>
            <a:ln w="22225">
              <a:solidFill>
                <a:schemeClr val="tx1"/>
              </a:solidFill>
              <a:round/>
              <a:headEnd/>
              <a:tailEnd/>
            </a:ln>
          </p:spPr>
          <p:txBody>
            <a:bodyPr wrap="none" anchor="ctr"/>
            <a:lstStyle/>
            <a:p>
              <a:endParaRPr lang="en-US" sz="1100"/>
            </a:p>
          </p:txBody>
        </p:sp>
        <p:sp>
          <p:nvSpPr>
            <p:cNvPr id="110" name="Oval 105"/>
            <p:cNvSpPr>
              <a:spLocks noChangeArrowheads="1"/>
            </p:cNvSpPr>
            <p:nvPr/>
          </p:nvSpPr>
          <p:spPr bwMode="auto">
            <a:xfrm>
              <a:off x="1743075" y="4841875"/>
              <a:ext cx="152400" cy="152400"/>
            </a:xfrm>
            <a:prstGeom prst="ellipse">
              <a:avLst/>
            </a:prstGeom>
            <a:solidFill>
              <a:srgbClr val="0000FF"/>
            </a:solidFill>
            <a:ln w="9525">
              <a:noFill/>
              <a:round/>
              <a:headEnd/>
              <a:tailEnd/>
            </a:ln>
          </p:spPr>
          <p:txBody>
            <a:bodyPr wrap="none" anchor="ctr"/>
            <a:lstStyle/>
            <a:p>
              <a:endParaRPr lang="en-US" sz="1100"/>
            </a:p>
          </p:txBody>
        </p:sp>
        <p:sp>
          <p:nvSpPr>
            <p:cNvPr id="111" name="Oval 106"/>
            <p:cNvSpPr>
              <a:spLocks noChangeArrowheads="1"/>
            </p:cNvSpPr>
            <p:nvPr/>
          </p:nvSpPr>
          <p:spPr bwMode="auto">
            <a:xfrm>
              <a:off x="2352675" y="5375275"/>
              <a:ext cx="152400" cy="152400"/>
            </a:xfrm>
            <a:prstGeom prst="ellipse">
              <a:avLst/>
            </a:prstGeom>
            <a:solidFill>
              <a:srgbClr val="0000FF"/>
            </a:solidFill>
            <a:ln w="9525">
              <a:noFill/>
              <a:round/>
              <a:headEnd/>
              <a:tailEnd/>
            </a:ln>
          </p:spPr>
          <p:txBody>
            <a:bodyPr wrap="none" anchor="ctr"/>
            <a:lstStyle/>
            <a:p>
              <a:endParaRPr lang="en-US" sz="1100"/>
            </a:p>
          </p:txBody>
        </p:sp>
        <p:sp>
          <p:nvSpPr>
            <p:cNvPr id="112" name="Rectangle 107" descr="Wide downward diagonal"/>
            <p:cNvSpPr>
              <a:spLocks noChangeArrowheads="1"/>
            </p:cNvSpPr>
            <p:nvPr/>
          </p:nvSpPr>
          <p:spPr bwMode="auto">
            <a:xfrm>
              <a:off x="3343275" y="2860675"/>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13" name="Rectangle 108" descr="Wide downward diagonal"/>
            <p:cNvSpPr>
              <a:spLocks noChangeArrowheads="1"/>
            </p:cNvSpPr>
            <p:nvPr/>
          </p:nvSpPr>
          <p:spPr bwMode="auto">
            <a:xfrm>
              <a:off x="3724275" y="3546475"/>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14" name="Rectangle 109" descr="Wide downward diagonal"/>
            <p:cNvSpPr>
              <a:spLocks noChangeArrowheads="1"/>
            </p:cNvSpPr>
            <p:nvPr/>
          </p:nvSpPr>
          <p:spPr bwMode="auto">
            <a:xfrm>
              <a:off x="4333875" y="2555875"/>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15" name="Rectangle 110" descr="Wide downward diagonal"/>
            <p:cNvSpPr>
              <a:spLocks noChangeArrowheads="1"/>
            </p:cNvSpPr>
            <p:nvPr/>
          </p:nvSpPr>
          <p:spPr bwMode="auto">
            <a:xfrm>
              <a:off x="4486275" y="3546475"/>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16" name="Rectangle 111" descr="Wide downward diagonal"/>
            <p:cNvSpPr>
              <a:spLocks noChangeArrowheads="1"/>
            </p:cNvSpPr>
            <p:nvPr/>
          </p:nvSpPr>
          <p:spPr bwMode="auto">
            <a:xfrm>
              <a:off x="4410075" y="4308475"/>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17" name="Oval 112"/>
            <p:cNvSpPr>
              <a:spLocks noChangeArrowheads="1"/>
            </p:cNvSpPr>
            <p:nvPr/>
          </p:nvSpPr>
          <p:spPr bwMode="auto">
            <a:xfrm>
              <a:off x="2276475" y="4003675"/>
              <a:ext cx="152400" cy="152400"/>
            </a:xfrm>
            <a:prstGeom prst="ellipse">
              <a:avLst/>
            </a:prstGeom>
            <a:solidFill>
              <a:srgbClr val="0000FF"/>
            </a:solidFill>
            <a:ln w="9525">
              <a:noFill/>
              <a:round/>
              <a:headEnd/>
              <a:tailEnd/>
            </a:ln>
          </p:spPr>
          <p:txBody>
            <a:bodyPr wrap="none" anchor="ctr"/>
            <a:lstStyle/>
            <a:p>
              <a:endParaRPr lang="en-US" sz="1100"/>
            </a:p>
          </p:txBody>
        </p:sp>
        <p:sp>
          <p:nvSpPr>
            <p:cNvPr id="118" name="Oval 113"/>
            <p:cNvSpPr>
              <a:spLocks noChangeArrowheads="1"/>
            </p:cNvSpPr>
            <p:nvPr/>
          </p:nvSpPr>
          <p:spPr bwMode="auto">
            <a:xfrm>
              <a:off x="1514475" y="5680075"/>
              <a:ext cx="152400" cy="152400"/>
            </a:xfrm>
            <a:prstGeom prst="ellipse">
              <a:avLst/>
            </a:prstGeom>
            <a:solidFill>
              <a:srgbClr val="0000FF"/>
            </a:solidFill>
            <a:ln w="9525">
              <a:noFill/>
              <a:round/>
              <a:headEnd/>
              <a:tailEnd/>
            </a:ln>
          </p:spPr>
          <p:txBody>
            <a:bodyPr wrap="none" anchor="ctr"/>
            <a:lstStyle/>
            <a:p>
              <a:endParaRPr lang="en-US" sz="1100"/>
            </a:p>
          </p:txBody>
        </p:sp>
        <p:sp>
          <p:nvSpPr>
            <p:cNvPr id="119" name="Oval 114"/>
            <p:cNvSpPr>
              <a:spLocks noChangeArrowheads="1"/>
            </p:cNvSpPr>
            <p:nvPr/>
          </p:nvSpPr>
          <p:spPr bwMode="auto">
            <a:xfrm>
              <a:off x="1590675" y="4308475"/>
              <a:ext cx="152400" cy="152400"/>
            </a:xfrm>
            <a:prstGeom prst="ellipse">
              <a:avLst/>
            </a:prstGeom>
            <a:solidFill>
              <a:srgbClr val="0000FF"/>
            </a:solidFill>
            <a:ln w="9525">
              <a:noFill/>
              <a:round/>
              <a:headEnd/>
              <a:tailEnd/>
            </a:ln>
          </p:spPr>
          <p:txBody>
            <a:bodyPr wrap="none" anchor="ctr"/>
            <a:lstStyle/>
            <a:p>
              <a:endParaRPr lang="en-US" sz="1100"/>
            </a:p>
          </p:txBody>
        </p:sp>
        <p:grpSp>
          <p:nvGrpSpPr>
            <p:cNvPr id="3" name="Group 115"/>
            <p:cNvGrpSpPr>
              <a:grpSpLocks/>
            </p:cNvGrpSpPr>
            <p:nvPr/>
          </p:nvGrpSpPr>
          <p:grpSpPr bwMode="auto">
            <a:xfrm>
              <a:off x="828675" y="2174875"/>
              <a:ext cx="4456113" cy="4376738"/>
              <a:chOff x="1104" y="703"/>
              <a:chExt cx="2807" cy="2757"/>
            </a:xfrm>
          </p:grpSpPr>
          <p:sp>
            <p:nvSpPr>
              <p:cNvPr id="121" name="Text Box 116"/>
              <p:cNvSpPr txBox="1">
                <a:spLocks noChangeArrowheads="1"/>
              </p:cNvSpPr>
              <p:nvPr/>
            </p:nvSpPr>
            <p:spPr bwMode="auto">
              <a:xfrm>
                <a:off x="1104" y="703"/>
                <a:ext cx="263" cy="213"/>
              </a:xfrm>
              <a:prstGeom prst="rect">
                <a:avLst/>
              </a:prstGeom>
              <a:noFill/>
              <a:ln w="9525">
                <a:noFill/>
                <a:miter lim="800000"/>
                <a:headEnd/>
                <a:tailEnd/>
              </a:ln>
            </p:spPr>
            <p:txBody>
              <a:bodyPr wrap="none">
                <a:spAutoFit/>
              </a:bodyPr>
              <a:lstStyle/>
              <a:p>
                <a:pPr algn="l" eaLnBrk="0" hangingPunct="0"/>
                <a:r>
                  <a:rPr lang="en-US" sz="1200" dirty="0"/>
                  <a:t>10</a:t>
                </a:r>
              </a:p>
            </p:txBody>
          </p:sp>
          <p:sp>
            <p:nvSpPr>
              <p:cNvPr id="122" name="Text Box 117"/>
              <p:cNvSpPr txBox="1">
                <a:spLocks noChangeArrowheads="1"/>
              </p:cNvSpPr>
              <p:nvPr/>
            </p:nvSpPr>
            <p:spPr bwMode="auto">
              <a:xfrm>
                <a:off x="1536" y="3247"/>
                <a:ext cx="203" cy="213"/>
              </a:xfrm>
              <a:prstGeom prst="rect">
                <a:avLst/>
              </a:prstGeom>
              <a:noFill/>
              <a:ln w="9525">
                <a:noFill/>
                <a:miter lim="800000"/>
                <a:headEnd/>
                <a:tailEnd/>
              </a:ln>
            </p:spPr>
            <p:txBody>
              <a:bodyPr wrap="none">
                <a:spAutoFit/>
              </a:bodyPr>
              <a:lstStyle/>
              <a:p>
                <a:pPr algn="l" eaLnBrk="0" hangingPunct="0"/>
                <a:r>
                  <a:rPr lang="en-US" sz="1200"/>
                  <a:t>1</a:t>
                </a:r>
              </a:p>
            </p:txBody>
          </p:sp>
          <p:sp>
            <p:nvSpPr>
              <p:cNvPr id="123" name="Text Box 118"/>
              <p:cNvSpPr txBox="1">
                <a:spLocks noChangeArrowheads="1"/>
              </p:cNvSpPr>
              <p:nvPr/>
            </p:nvSpPr>
            <p:spPr bwMode="auto">
              <a:xfrm>
                <a:off x="1776" y="3247"/>
                <a:ext cx="203" cy="213"/>
              </a:xfrm>
              <a:prstGeom prst="rect">
                <a:avLst/>
              </a:prstGeom>
              <a:noFill/>
              <a:ln w="9525">
                <a:noFill/>
                <a:miter lim="800000"/>
                <a:headEnd/>
                <a:tailEnd/>
              </a:ln>
            </p:spPr>
            <p:txBody>
              <a:bodyPr wrap="none">
                <a:spAutoFit/>
              </a:bodyPr>
              <a:lstStyle/>
              <a:p>
                <a:pPr algn="l" eaLnBrk="0" hangingPunct="0"/>
                <a:r>
                  <a:rPr lang="en-US" sz="1200"/>
                  <a:t>2</a:t>
                </a:r>
              </a:p>
            </p:txBody>
          </p:sp>
          <p:sp>
            <p:nvSpPr>
              <p:cNvPr id="124" name="Text Box 119"/>
              <p:cNvSpPr txBox="1">
                <a:spLocks noChangeArrowheads="1"/>
              </p:cNvSpPr>
              <p:nvPr/>
            </p:nvSpPr>
            <p:spPr bwMode="auto">
              <a:xfrm>
                <a:off x="2016" y="3247"/>
                <a:ext cx="203" cy="213"/>
              </a:xfrm>
              <a:prstGeom prst="rect">
                <a:avLst/>
              </a:prstGeom>
              <a:noFill/>
              <a:ln w="9525">
                <a:noFill/>
                <a:miter lim="800000"/>
                <a:headEnd/>
                <a:tailEnd/>
              </a:ln>
            </p:spPr>
            <p:txBody>
              <a:bodyPr wrap="none">
                <a:spAutoFit/>
              </a:bodyPr>
              <a:lstStyle/>
              <a:p>
                <a:pPr algn="l" eaLnBrk="0" hangingPunct="0"/>
                <a:r>
                  <a:rPr lang="en-US" sz="1200"/>
                  <a:t>3</a:t>
                </a:r>
              </a:p>
            </p:txBody>
          </p:sp>
          <p:sp>
            <p:nvSpPr>
              <p:cNvPr id="125" name="Text Box 120"/>
              <p:cNvSpPr txBox="1">
                <a:spLocks noChangeArrowheads="1"/>
              </p:cNvSpPr>
              <p:nvPr/>
            </p:nvSpPr>
            <p:spPr bwMode="auto">
              <a:xfrm>
                <a:off x="2256" y="3247"/>
                <a:ext cx="203" cy="213"/>
              </a:xfrm>
              <a:prstGeom prst="rect">
                <a:avLst/>
              </a:prstGeom>
              <a:noFill/>
              <a:ln w="9525">
                <a:noFill/>
                <a:miter lim="800000"/>
                <a:headEnd/>
                <a:tailEnd/>
              </a:ln>
            </p:spPr>
            <p:txBody>
              <a:bodyPr wrap="none">
                <a:spAutoFit/>
              </a:bodyPr>
              <a:lstStyle/>
              <a:p>
                <a:pPr algn="l" eaLnBrk="0" hangingPunct="0"/>
                <a:r>
                  <a:rPr lang="en-US" sz="1200"/>
                  <a:t>4</a:t>
                </a:r>
              </a:p>
            </p:txBody>
          </p:sp>
          <p:sp>
            <p:nvSpPr>
              <p:cNvPr id="126" name="Text Box 121"/>
              <p:cNvSpPr txBox="1">
                <a:spLocks noChangeArrowheads="1"/>
              </p:cNvSpPr>
              <p:nvPr/>
            </p:nvSpPr>
            <p:spPr bwMode="auto">
              <a:xfrm>
                <a:off x="2496" y="3247"/>
                <a:ext cx="203" cy="213"/>
              </a:xfrm>
              <a:prstGeom prst="rect">
                <a:avLst/>
              </a:prstGeom>
              <a:noFill/>
              <a:ln w="9525">
                <a:noFill/>
                <a:miter lim="800000"/>
                <a:headEnd/>
                <a:tailEnd/>
              </a:ln>
            </p:spPr>
            <p:txBody>
              <a:bodyPr wrap="none">
                <a:spAutoFit/>
              </a:bodyPr>
              <a:lstStyle/>
              <a:p>
                <a:pPr algn="l" eaLnBrk="0" hangingPunct="0"/>
                <a:r>
                  <a:rPr lang="en-US" sz="1200"/>
                  <a:t>5</a:t>
                </a:r>
              </a:p>
            </p:txBody>
          </p:sp>
          <p:sp>
            <p:nvSpPr>
              <p:cNvPr id="127" name="Text Box 122"/>
              <p:cNvSpPr txBox="1">
                <a:spLocks noChangeArrowheads="1"/>
              </p:cNvSpPr>
              <p:nvPr/>
            </p:nvSpPr>
            <p:spPr bwMode="auto">
              <a:xfrm>
                <a:off x="2736" y="3247"/>
                <a:ext cx="203" cy="213"/>
              </a:xfrm>
              <a:prstGeom prst="rect">
                <a:avLst/>
              </a:prstGeom>
              <a:noFill/>
              <a:ln w="9525">
                <a:noFill/>
                <a:miter lim="800000"/>
                <a:headEnd/>
                <a:tailEnd/>
              </a:ln>
            </p:spPr>
            <p:txBody>
              <a:bodyPr wrap="none">
                <a:spAutoFit/>
              </a:bodyPr>
              <a:lstStyle/>
              <a:p>
                <a:pPr algn="l" eaLnBrk="0" hangingPunct="0"/>
                <a:r>
                  <a:rPr lang="en-US" sz="1200"/>
                  <a:t>6</a:t>
                </a:r>
              </a:p>
            </p:txBody>
          </p:sp>
          <p:sp>
            <p:nvSpPr>
              <p:cNvPr id="128" name="Text Box 123"/>
              <p:cNvSpPr txBox="1">
                <a:spLocks noChangeArrowheads="1"/>
              </p:cNvSpPr>
              <p:nvPr/>
            </p:nvSpPr>
            <p:spPr bwMode="auto">
              <a:xfrm>
                <a:off x="2976" y="3247"/>
                <a:ext cx="203" cy="213"/>
              </a:xfrm>
              <a:prstGeom prst="rect">
                <a:avLst/>
              </a:prstGeom>
              <a:noFill/>
              <a:ln w="9525">
                <a:noFill/>
                <a:miter lim="800000"/>
                <a:headEnd/>
                <a:tailEnd/>
              </a:ln>
            </p:spPr>
            <p:txBody>
              <a:bodyPr wrap="none">
                <a:spAutoFit/>
              </a:bodyPr>
              <a:lstStyle/>
              <a:p>
                <a:pPr algn="l" eaLnBrk="0" hangingPunct="0"/>
                <a:r>
                  <a:rPr lang="en-US" sz="1200"/>
                  <a:t>7</a:t>
                </a:r>
              </a:p>
            </p:txBody>
          </p:sp>
          <p:sp>
            <p:nvSpPr>
              <p:cNvPr id="129" name="Text Box 124"/>
              <p:cNvSpPr txBox="1">
                <a:spLocks noChangeArrowheads="1"/>
              </p:cNvSpPr>
              <p:nvPr/>
            </p:nvSpPr>
            <p:spPr bwMode="auto">
              <a:xfrm>
                <a:off x="3216" y="3247"/>
                <a:ext cx="203" cy="213"/>
              </a:xfrm>
              <a:prstGeom prst="rect">
                <a:avLst/>
              </a:prstGeom>
              <a:noFill/>
              <a:ln w="9525">
                <a:noFill/>
                <a:miter lim="800000"/>
                <a:headEnd/>
                <a:tailEnd/>
              </a:ln>
            </p:spPr>
            <p:txBody>
              <a:bodyPr wrap="none">
                <a:spAutoFit/>
              </a:bodyPr>
              <a:lstStyle/>
              <a:p>
                <a:pPr algn="l" eaLnBrk="0" hangingPunct="0"/>
                <a:r>
                  <a:rPr lang="en-US" sz="1200"/>
                  <a:t>8</a:t>
                </a:r>
              </a:p>
            </p:txBody>
          </p:sp>
          <p:sp>
            <p:nvSpPr>
              <p:cNvPr id="130" name="Text Box 125"/>
              <p:cNvSpPr txBox="1">
                <a:spLocks noChangeArrowheads="1"/>
              </p:cNvSpPr>
              <p:nvPr/>
            </p:nvSpPr>
            <p:spPr bwMode="auto">
              <a:xfrm>
                <a:off x="3456" y="3247"/>
                <a:ext cx="203" cy="213"/>
              </a:xfrm>
              <a:prstGeom prst="rect">
                <a:avLst/>
              </a:prstGeom>
              <a:noFill/>
              <a:ln w="9525">
                <a:noFill/>
                <a:miter lim="800000"/>
                <a:headEnd/>
                <a:tailEnd/>
              </a:ln>
            </p:spPr>
            <p:txBody>
              <a:bodyPr wrap="none">
                <a:spAutoFit/>
              </a:bodyPr>
              <a:lstStyle/>
              <a:p>
                <a:pPr algn="l" eaLnBrk="0" hangingPunct="0"/>
                <a:r>
                  <a:rPr lang="en-US" sz="1200"/>
                  <a:t>9</a:t>
                </a:r>
              </a:p>
            </p:txBody>
          </p:sp>
          <p:sp>
            <p:nvSpPr>
              <p:cNvPr id="131" name="Text Box 126"/>
              <p:cNvSpPr txBox="1">
                <a:spLocks noChangeArrowheads="1"/>
              </p:cNvSpPr>
              <p:nvPr/>
            </p:nvSpPr>
            <p:spPr bwMode="auto">
              <a:xfrm>
                <a:off x="3648" y="3247"/>
                <a:ext cx="263" cy="213"/>
              </a:xfrm>
              <a:prstGeom prst="rect">
                <a:avLst/>
              </a:prstGeom>
              <a:noFill/>
              <a:ln w="9525">
                <a:noFill/>
                <a:miter lim="800000"/>
                <a:headEnd/>
                <a:tailEnd/>
              </a:ln>
            </p:spPr>
            <p:txBody>
              <a:bodyPr wrap="none">
                <a:spAutoFit/>
              </a:bodyPr>
              <a:lstStyle/>
              <a:p>
                <a:pPr algn="l" eaLnBrk="0" hangingPunct="0"/>
                <a:r>
                  <a:rPr lang="en-US" sz="1200"/>
                  <a:t>10</a:t>
                </a:r>
              </a:p>
            </p:txBody>
          </p:sp>
          <p:sp>
            <p:nvSpPr>
              <p:cNvPr id="132" name="Text Box 127"/>
              <p:cNvSpPr txBox="1">
                <a:spLocks noChangeArrowheads="1"/>
              </p:cNvSpPr>
              <p:nvPr/>
            </p:nvSpPr>
            <p:spPr bwMode="auto">
              <a:xfrm>
                <a:off x="1152" y="2863"/>
                <a:ext cx="203" cy="213"/>
              </a:xfrm>
              <a:prstGeom prst="rect">
                <a:avLst/>
              </a:prstGeom>
              <a:noFill/>
              <a:ln w="9525">
                <a:noFill/>
                <a:miter lim="800000"/>
                <a:headEnd/>
                <a:tailEnd/>
              </a:ln>
            </p:spPr>
            <p:txBody>
              <a:bodyPr wrap="none">
                <a:spAutoFit/>
              </a:bodyPr>
              <a:lstStyle/>
              <a:p>
                <a:pPr algn="l" eaLnBrk="0" hangingPunct="0"/>
                <a:r>
                  <a:rPr lang="en-US" sz="1200"/>
                  <a:t>1</a:t>
                </a:r>
              </a:p>
            </p:txBody>
          </p:sp>
          <p:sp>
            <p:nvSpPr>
              <p:cNvPr id="133" name="Text Box 128"/>
              <p:cNvSpPr txBox="1">
                <a:spLocks noChangeArrowheads="1"/>
              </p:cNvSpPr>
              <p:nvPr/>
            </p:nvSpPr>
            <p:spPr bwMode="auto">
              <a:xfrm>
                <a:off x="1152" y="2623"/>
                <a:ext cx="203" cy="213"/>
              </a:xfrm>
              <a:prstGeom prst="rect">
                <a:avLst/>
              </a:prstGeom>
              <a:noFill/>
              <a:ln w="9525">
                <a:noFill/>
                <a:miter lim="800000"/>
                <a:headEnd/>
                <a:tailEnd/>
              </a:ln>
            </p:spPr>
            <p:txBody>
              <a:bodyPr wrap="none">
                <a:spAutoFit/>
              </a:bodyPr>
              <a:lstStyle/>
              <a:p>
                <a:pPr algn="l" eaLnBrk="0" hangingPunct="0"/>
                <a:r>
                  <a:rPr lang="en-US" sz="1200"/>
                  <a:t>2</a:t>
                </a:r>
              </a:p>
            </p:txBody>
          </p:sp>
          <p:sp>
            <p:nvSpPr>
              <p:cNvPr id="134" name="Text Box 129"/>
              <p:cNvSpPr txBox="1">
                <a:spLocks noChangeArrowheads="1"/>
              </p:cNvSpPr>
              <p:nvPr/>
            </p:nvSpPr>
            <p:spPr bwMode="auto">
              <a:xfrm>
                <a:off x="1152" y="2383"/>
                <a:ext cx="203" cy="213"/>
              </a:xfrm>
              <a:prstGeom prst="rect">
                <a:avLst/>
              </a:prstGeom>
              <a:noFill/>
              <a:ln w="9525">
                <a:noFill/>
                <a:miter lim="800000"/>
                <a:headEnd/>
                <a:tailEnd/>
              </a:ln>
            </p:spPr>
            <p:txBody>
              <a:bodyPr wrap="none">
                <a:spAutoFit/>
              </a:bodyPr>
              <a:lstStyle/>
              <a:p>
                <a:pPr algn="l" eaLnBrk="0" hangingPunct="0"/>
                <a:r>
                  <a:rPr lang="en-US" sz="1200"/>
                  <a:t>3</a:t>
                </a:r>
              </a:p>
            </p:txBody>
          </p:sp>
          <p:sp>
            <p:nvSpPr>
              <p:cNvPr id="135" name="Text Box 130"/>
              <p:cNvSpPr txBox="1">
                <a:spLocks noChangeArrowheads="1"/>
              </p:cNvSpPr>
              <p:nvPr/>
            </p:nvSpPr>
            <p:spPr bwMode="auto">
              <a:xfrm>
                <a:off x="1152" y="2143"/>
                <a:ext cx="203" cy="213"/>
              </a:xfrm>
              <a:prstGeom prst="rect">
                <a:avLst/>
              </a:prstGeom>
              <a:noFill/>
              <a:ln w="9525">
                <a:noFill/>
                <a:miter lim="800000"/>
                <a:headEnd/>
                <a:tailEnd/>
              </a:ln>
            </p:spPr>
            <p:txBody>
              <a:bodyPr wrap="none">
                <a:spAutoFit/>
              </a:bodyPr>
              <a:lstStyle/>
              <a:p>
                <a:pPr algn="l" eaLnBrk="0" hangingPunct="0"/>
                <a:r>
                  <a:rPr lang="en-US" sz="1200"/>
                  <a:t>4</a:t>
                </a:r>
              </a:p>
            </p:txBody>
          </p:sp>
          <p:sp>
            <p:nvSpPr>
              <p:cNvPr id="136" name="Text Box 131"/>
              <p:cNvSpPr txBox="1">
                <a:spLocks noChangeArrowheads="1"/>
              </p:cNvSpPr>
              <p:nvPr/>
            </p:nvSpPr>
            <p:spPr bwMode="auto">
              <a:xfrm>
                <a:off x="1152" y="1903"/>
                <a:ext cx="203" cy="213"/>
              </a:xfrm>
              <a:prstGeom prst="rect">
                <a:avLst/>
              </a:prstGeom>
              <a:noFill/>
              <a:ln w="9525">
                <a:noFill/>
                <a:miter lim="800000"/>
                <a:headEnd/>
                <a:tailEnd/>
              </a:ln>
            </p:spPr>
            <p:txBody>
              <a:bodyPr wrap="none">
                <a:spAutoFit/>
              </a:bodyPr>
              <a:lstStyle/>
              <a:p>
                <a:pPr algn="l" eaLnBrk="0" hangingPunct="0"/>
                <a:r>
                  <a:rPr lang="en-US" sz="1200"/>
                  <a:t>5</a:t>
                </a:r>
              </a:p>
            </p:txBody>
          </p:sp>
          <p:sp>
            <p:nvSpPr>
              <p:cNvPr id="137" name="Text Box 132"/>
              <p:cNvSpPr txBox="1">
                <a:spLocks noChangeArrowheads="1"/>
              </p:cNvSpPr>
              <p:nvPr/>
            </p:nvSpPr>
            <p:spPr bwMode="auto">
              <a:xfrm>
                <a:off x="1152" y="1663"/>
                <a:ext cx="203" cy="213"/>
              </a:xfrm>
              <a:prstGeom prst="rect">
                <a:avLst/>
              </a:prstGeom>
              <a:noFill/>
              <a:ln w="9525">
                <a:noFill/>
                <a:miter lim="800000"/>
                <a:headEnd/>
                <a:tailEnd/>
              </a:ln>
            </p:spPr>
            <p:txBody>
              <a:bodyPr wrap="none">
                <a:spAutoFit/>
              </a:bodyPr>
              <a:lstStyle/>
              <a:p>
                <a:pPr algn="l" eaLnBrk="0" hangingPunct="0"/>
                <a:r>
                  <a:rPr lang="en-US" sz="1200"/>
                  <a:t>6</a:t>
                </a:r>
              </a:p>
            </p:txBody>
          </p:sp>
          <p:sp>
            <p:nvSpPr>
              <p:cNvPr id="138" name="Text Box 133"/>
              <p:cNvSpPr txBox="1">
                <a:spLocks noChangeArrowheads="1"/>
              </p:cNvSpPr>
              <p:nvPr/>
            </p:nvSpPr>
            <p:spPr bwMode="auto">
              <a:xfrm>
                <a:off x="1152" y="1423"/>
                <a:ext cx="203" cy="213"/>
              </a:xfrm>
              <a:prstGeom prst="rect">
                <a:avLst/>
              </a:prstGeom>
              <a:noFill/>
              <a:ln w="9525">
                <a:noFill/>
                <a:miter lim="800000"/>
                <a:headEnd/>
                <a:tailEnd/>
              </a:ln>
            </p:spPr>
            <p:txBody>
              <a:bodyPr wrap="none">
                <a:spAutoFit/>
              </a:bodyPr>
              <a:lstStyle/>
              <a:p>
                <a:pPr algn="l" eaLnBrk="0" hangingPunct="0"/>
                <a:r>
                  <a:rPr lang="en-US" sz="1200"/>
                  <a:t>7</a:t>
                </a:r>
              </a:p>
            </p:txBody>
          </p:sp>
          <p:sp>
            <p:nvSpPr>
              <p:cNvPr id="139" name="Text Box 134"/>
              <p:cNvSpPr txBox="1">
                <a:spLocks noChangeArrowheads="1"/>
              </p:cNvSpPr>
              <p:nvPr/>
            </p:nvSpPr>
            <p:spPr bwMode="auto">
              <a:xfrm>
                <a:off x="1152" y="1183"/>
                <a:ext cx="203" cy="213"/>
              </a:xfrm>
              <a:prstGeom prst="rect">
                <a:avLst/>
              </a:prstGeom>
              <a:noFill/>
              <a:ln w="9525">
                <a:noFill/>
                <a:miter lim="800000"/>
                <a:headEnd/>
                <a:tailEnd/>
              </a:ln>
            </p:spPr>
            <p:txBody>
              <a:bodyPr wrap="none">
                <a:spAutoFit/>
              </a:bodyPr>
              <a:lstStyle/>
              <a:p>
                <a:pPr algn="l" eaLnBrk="0" hangingPunct="0"/>
                <a:r>
                  <a:rPr lang="en-US" sz="1200"/>
                  <a:t>8</a:t>
                </a:r>
              </a:p>
            </p:txBody>
          </p:sp>
          <p:sp>
            <p:nvSpPr>
              <p:cNvPr id="140" name="Text Box 135"/>
              <p:cNvSpPr txBox="1">
                <a:spLocks noChangeArrowheads="1"/>
              </p:cNvSpPr>
              <p:nvPr/>
            </p:nvSpPr>
            <p:spPr bwMode="auto">
              <a:xfrm>
                <a:off x="1152" y="943"/>
                <a:ext cx="203" cy="213"/>
              </a:xfrm>
              <a:prstGeom prst="rect">
                <a:avLst/>
              </a:prstGeom>
              <a:noFill/>
              <a:ln w="9525">
                <a:noFill/>
                <a:miter lim="800000"/>
                <a:headEnd/>
                <a:tailEnd/>
              </a:ln>
            </p:spPr>
            <p:txBody>
              <a:bodyPr wrap="none">
                <a:spAutoFit/>
              </a:bodyPr>
              <a:lstStyle/>
              <a:p>
                <a:pPr algn="l" eaLnBrk="0" hangingPunct="0"/>
                <a:r>
                  <a:rPr lang="en-US" sz="1200"/>
                  <a:t>9</a:t>
                </a:r>
              </a:p>
            </p:txBody>
          </p:sp>
        </p:grpSp>
        <p:sp>
          <p:nvSpPr>
            <p:cNvPr id="141" name="Rectangle 160"/>
            <p:cNvSpPr>
              <a:spLocks noChangeArrowheads="1"/>
            </p:cNvSpPr>
            <p:nvPr/>
          </p:nvSpPr>
          <p:spPr bwMode="auto">
            <a:xfrm>
              <a:off x="2124075" y="6518276"/>
              <a:ext cx="2571300" cy="282319"/>
            </a:xfrm>
            <a:prstGeom prst="rect">
              <a:avLst/>
            </a:prstGeom>
            <a:noFill/>
            <a:ln w="9525">
              <a:noFill/>
              <a:miter lim="800000"/>
              <a:headEnd/>
              <a:tailEnd/>
            </a:ln>
            <a:effectLst/>
          </p:spPr>
          <p:txBody>
            <a:bodyPr wrap="square">
              <a:spAutoFit/>
            </a:bodyPr>
            <a:lstStyle/>
            <a:p>
              <a:pPr algn="l">
                <a:lnSpc>
                  <a:spcPct val="90000"/>
                </a:lnSpc>
                <a:spcBef>
                  <a:spcPct val="50000"/>
                </a:spcBef>
                <a:defRPr/>
              </a:pPr>
              <a:r>
                <a:rPr lang="en-US" sz="1000" dirty="0">
                  <a:effectLst>
                    <a:outerShdw blurRad="38100" dist="38100" dir="2700000" algn="tl">
                      <a:srgbClr val="C0C0C0"/>
                    </a:outerShdw>
                  </a:effectLst>
                </a:rPr>
                <a:t>Abdomen Length</a:t>
              </a:r>
            </a:p>
          </p:txBody>
        </p:sp>
        <p:grpSp>
          <p:nvGrpSpPr>
            <p:cNvPr id="4" name="Group 161"/>
            <p:cNvGrpSpPr>
              <a:grpSpLocks/>
            </p:cNvGrpSpPr>
            <p:nvPr/>
          </p:nvGrpSpPr>
          <p:grpSpPr bwMode="auto">
            <a:xfrm>
              <a:off x="1465263" y="2328863"/>
              <a:ext cx="3690937" cy="3754437"/>
              <a:chOff x="1691" y="928"/>
              <a:chExt cx="2325" cy="2365"/>
            </a:xfrm>
          </p:grpSpPr>
          <p:sp>
            <p:nvSpPr>
              <p:cNvPr id="143" name="Oval 162"/>
              <p:cNvSpPr>
                <a:spLocks noChangeArrowheads="1"/>
              </p:cNvSpPr>
              <p:nvPr/>
            </p:nvSpPr>
            <p:spPr bwMode="auto">
              <a:xfrm>
                <a:off x="1859" y="2512"/>
                <a:ext cx="96" cy="96"/>
              </a:xfrm>
              <a:prstGeom prst="ellipse">
                <a:avLst/>
              </a:prstGeom>
              <a:solidFill>
                <a:srgbClr val="0000FF"/>
              </a:solidFill>
              <a:ln w="9525">
                <a:noFill/>
                <a:round/>
                <a:headEnd/>
                <a:tailEnd/>
              </a:ln>
            </p:spPr>
            <p:txBody>
              <a:bodyPr wrap="none" anchor="ctr"/>
              <a:lstStyle/>
              <a:p>
                <a:endParaRPr lang="en-US" sz="1100"/>
              </a:p>
            </p:txBody>
          </p:sp>
          <p:sp>
            <p:nvSpPr>
              <p:cNvPr id="144" name="Oval 163"/>
              <p:cNvSpPr>
                <a:spLocks noChangeArrowheads="1"/>
              </p:cNvSpPr>
              <p:nvPr/>
            </p:nvSpPr>
            <p:spPr bwMode="auto">
              <a:xfrm>
                <a:off x="2243" y="2848"/>
                <a:ext cx="96" cy="96"/>
              </a:xfrm>
              <a:prstGeom prst="ellipse">
                <a:avLst/>
              </a:prstGeom>
              <a:solidFill>
                <a:srgbClr val="0000FF"/>
              </a:solidFill>
              <a:ln w="9525">
                <a:noFill/>
                <a:round/>
                <a:headEnd/>
                <a:tailEnd/>
              </a:ln>
            </p:spPr>
            <p:txBody>
              <a:bodyPr wrap="none" anchor="ctr"/>
              <a:lstStyle/>
              <a:p>
                <a:endParaRPr lang="en-US" sz="1100"/>
              </a:p>
            </p:txBody>
          </p:sp>
          <p:sp>
            <p:nvSpPr>
              <p:cNvPr id="145" name="Rectangle 164" descr="Wide downward diagonal"/>
              <p:cNvSpPr>
                <a:spLocks noChangeArrowheads="1"/>
              </p:cNvSpPr>
              <p:nvPr/>
            </p:nvSpPr>
            <p:spPr bwMode="auto">
              <a:xfrm>
                <a:off x="3697" y="123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46" name="Rectangle 165" descr="Wide downward diagonal"/>
              <p:cNvSpPr>
                <a:spLocks noChangeArrowheads="1"/>
              </p:cNvSpPr>
              <p:nvPr/>
            </p:nvSpPr>
            <p:spPr bwMode="auto">
              <a:xfrm>
                <a:off x="3128" y="164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47" name="Rectangle 166" descr="Wide downward diagonal"/>
              <p:cNvSpPr>
                <a:spLocks noChangeArrowheads="1"/>
              </p:cNvSpPr>
              <p:nvPr/>
            </p:nvSpPr>
            <p:spPr bwMode="auto">
              <a:xfrm>
                <a:off x="3491" y="107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48" name="Rectangle 167" descr="Wide downward diagonal"/>
              <p:cNvSpPr>
                <a:spLocks noChangeArrowheads="1"/>
              </p:cNvSpPr>
              <p:nvPr/>
            </p:nvSpPr>
            <p:spPr bwMode="auto">
              <a:xfrm>
                <a:off x="3587" y="1696"/>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49" name="Rectangle 168" descr="Wide downward diagonal"/>
              <p:cNvSpPr>
                <a:spLocks noChangeArrowheads="1"/>
              </p:cNvSpPr>
              <p:nvPr/>
            </p:nvSpPr>
            <p:spPr bwMode="auto">
              <a:xfrm>
                <a:off x="3920" y="2219"/>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50" name="Oval 169"/>
              <p:cNvSpPr>
                <a:spLocks noChangeArrowheads="1"/>
              </p:cNvSpPr>
              <p:nvPr/>
            </p:nvSpPr>
            <p:spPr bwMode="auto">
              <a:xfrm>
                <a:off x="1962" y="2116"/>
                <a:ext cx="96" cy="96"/>
              </a:xfrm>
              <a:prstGeom prst="ellipse">
                <a:avLst/>
              </a:prstGeom>
              <a:solidFill>
                <a:srgbClr val="0000FF"/>
              </a:solidFill>
              <a:ln w="9525">
                <a:noFill/>
                <a:round/>
                <a:headEnd/>
                <a:tailEnd/>
              </a:ln>
            </p:spPr>
            <p:txBody>
              <a:bodyPr wrap="none" anchor="ctr"/>
              <a:lstStyle/>
              <a:p>
                <a:endParaRPr lang="en-US" sz="1100"/>
              </a:p>
            </p:txBody>
          </p:sp>
          <p:sp>
            <p:nvSpPr>
              <p:cNvPr id="151" name="Oval 170"/>
              <p:cNvSpPr>
                <a:spLocks noChangeArrowheads="1"/>
              </p:cNvSpPr>
              <p:nvPr/>
            </p:nvSpPr>
            <p:spPr bwMode="auto">
              <a:xfrm>
                <a:off x="1715" y="3040"/>
                <a:ext cx="96" cy="96"/>
              </a:xfrm>
              <a:prstGeom prst="ellipse">
                <a:avLst/>
              </a:prstGeom>
              <a:solidFill>
                <a:srgbClr val="0000FF"/>
              </a:solidFill>
              <a:ln w="9525">
                <a:noFill/>
                <a:round/>
                <a:headEnd/>
                <a:tailEnd/>
              </a:ln>
            </p:spPr>
            <p:txBody>
              <a:bodyPr wrap="none" anchor="ctr"/>
              <a:lstStyle/>
              <a:p>
                <a:endParaRPr lang="en-US" sz="1100"/>
              </a:p>
            </p:txBody>
          </p:sp>
          <p:sp>
            <p:nvSpPr>
              <p:cNvPr id="152" name="Oval 171"/>
              <p:cNvSpPr>
                <a:spLocks noChangeArrowheads="1"/>
              </p:cNvSpPr>
              <p:nvPr/>
            </p:nvSpPr>
            <p:spPr bwMode="auto">
              <a:xfrm>
                <a:off x="1763" y="2176"/>
                <a:ext cx="96" cy="96"/>
              </a:xfrm>
              <a:prstGeom prst="ellipse">
                <a:avLst/>
              </a:prstGeom>
              <a:solidFill>
                <a:srgbClr val="0000FF"/>
              </a:solidFill>
              <a:ln w="9525">
                <a:noFill/>
                <a:round/>
                <a:headEnd/>
                <a:tailEnd/>
              </a:ln>
            </p:spPr>
            <p:txBody>
              <a:bodyPr wrap="none" anchor="ctr"/>
              <a:lstStyle/>
              <a:p>
                <a:endParaRPr lang="en-US" sz="1100"/>
              </a:p>
            </p:txBody>
          </p:sp>
          <p:sp>
            <p:nvSpPr>
              <p:cNvPr id="153" name="Oval 172"/>
              <p:cNvSpPr>
                <a:spLocks noChangeArrowheads="1"/>
              </p:cNvSpPr>
              <p:nvPr/>
            </p:nvSpPr>
            <p:spPr bwMode="auto">
              <a:xfrm>
                <a:off x="2147" y="2464"/>
                <a:ext cx="96" cy="96"/>
              </a:xfrm>
              <a:prstGeom prst="ellipse">
                <a:avLst/>
              </a:prstGeom>
              <a:solidFill>
                <a:srgbClr val="0000FF"/>
              </a:solidFill>
              <a:ln w="9525">
                <a:noFill/>
                <a:round/>
                <a:headEnd/>
                <a:tailEnd/>
              </a:ln>
            </p:spPr>
            <p:txBody>
              <a:bodyPr wrap="none" anchor="ctr"/>
              <a:lstStyle/>
              <a:p>
                <a:endParaRPr lang="en-US" sz="1100"/>
              </a:p>
            </p:txBody>
          </p:sp>
          <p:sp>
            <p:nvSpPr>
              <p:cNvPr id="154" name="Oval 173"/>
              <p:cNvSpPr>
                <a:spLocks noChangeArrowheads="1"/>
              </p:cNvSpPr>
              <p:nvPr/>
            </p:nvSpPr>
            <p:spPr bwMode="auto">
              <a:xfrm>
                <a:off x="1907" y="2752"/>
                <a:ext cx="96" cy="96"/>
              </a:xfrm>
              <a:prstGeom prst="ellipse">
                <a:avLst/>
              </a:prstGeom>
              <a:solidFill>
                <a:srgbClr val="0000FF"/>
              </a:solidFill>
              <a:ln w="9525">
                <a:noFill/>
                <a:round/>
                <a:headEnd/>
                <a:tailEnd/>
              </a:ln>
            </p:spPr>
            <p:txBody>
              <a:bodyPr wrap="none" anchor="ctr"/>
              <a:lstStyle/>
              <a:p>
                <a:endParaRPr lang="en-US" sz="1100"/>
              </a:p>
            </p:txBody>
          </p:sp>
          <p:sp>
            <p:nvSpPr>
              <p:cNvPr id="155" name="Oval 174"/>
              <p:cNvSpPr>
                <a:spLocks noChangeArrowheads="1"/>
              </p:cNvSpPr>
              <p:nvPr/>
            </p:nvSpPr>
            <p:spPr bwMode="auto">
              <a:xfrm>
                <a:off x="2003" y="2944"/>
                <a:ext cx="96" cy="96"/>
              </a:xfrm>
              <a:prstGeom prst="ellipse">
                <a:avLst/>
              </a:prstGeom>
              <a:solidFill>
                <a:srgbClr val="0000FF"/>
              </a:solidFill>
              <a:ln w="9525">
                <a:noFill/>
                <a:round/>
                <a:headEnd/>
                <a:tailEnd/>
              </a:ln>
            </p:spPr>
            <p:txBody>
              <a:bodyPr wrap="none" anchor="ctr"/>
              <a:lstStyle/>
              <a:p>
                <a:endParaRPr lang="en-US" sz="1100"/>
              </a:p>
            </p:txBody>
          </p:sp>
          <p:sp>
            <p:nvSpPr>
              <p:cNvPr id="156" name="Oval 175"/>
              <p:cNvSpPr>
                <a:spLocks noChangeArrowheads="1"/>
              </p:cNvSpPr>
              <p:nvPr/>
            </p:nvSpPr>
            <p:spPr bwMode="auto">
              <a:xfrm>
                <a:off x="2291" y="2464"/>
                <a:ext cx="96" cy="96"/>
              </a:xfrm>
              <a:prstGeom prst="ellipse">
                <a:avLst/>
              </a:prstGeom>
              <a:solidFill>
                <a:srgbClr val="0000FF"/>
              </a:solidFill>
              <a:ln w="9525">
                <a:noFill/>
                <a:round/>
                <a:headEnd/>
                <a:tailEnd/>
              </a:ln>
            </p:spPr>
            <p:txBody>
              <a:bodyPr wrap="none" anchor="ctr"/>
              <a:lstStyle/>
              <a:p>
                <a:endParaRPr lang="en-US" sz="1100"/>
              </a:p>
            </p:txBody>
          </p:sp>
          <p:sp>
            <p:nvSpPr>
              <p:cNvPr id="157" name="Oval 176"/>
              <p:cNvSpPr>
                <a:spLocks noChangeArrowheads="1"/>
              </p:cNvSpPr>
              <p:nvPr/>
            </p:nvSpPr>
            <p:spPr bwMode="auto">
              <a:xfrm>
                <a:off x="1811" y="1936"/>
                <a:ext cx="96" cy="96"/>
              </a:xfrm>
              <a:prstGeom prst="ellipse">
                <a:avLst/>
              </a:prstGeom>
              <a:solidFill>
                <a:srgbClr val="0000FF"/>
              </a:solidFill>
              <a:ln w="9525">
                <a:noFill/>
                <a:round/>
                <a:headEnd/>
                <a:tailEnd/>
              </a:ln>
            </p:spPr>
            <p:txBody>
              <a:bodyPr wrap="none" anchor="ctr"/>
              <a:lstStyle/>
              <a:p>
                <a:endParaRPr lang="en-US" sz="1100"/>
              </a:p>
            </p:txBody>
          </p:sp>
          <p:sp>
            <p:nvSpPr>
              <p:cNvPr id="158" name="Oval 177"/>
              <p:cNvSpPr>
                <a:spLocks noChangeArrowheads="1"/>
              </p:cNvSpPr>
              <p:nvPr/>
            </p:nvSpPr>
            <p:spPr bwMode="auto">
              <a:xfrm>
                <a:off x="2091" y="1877"/>
                <a:ext cx="96" cy="96"/>
              </a:xfrm>
              <a:prstGeom prst="ellipse">
                <a:avLst/>
              </a:prstGeom>
              <a:solidFill>
                <a:srgbClr val="0000FF"/>
              </a:solidFill>
              <a:ln w="9525">
                <a:noFill/>
                <a:round/>
                <a:headEnd/>
                <a:tailEnd/>
              </a:ln>
            </p:spPr>
            <p:txBody>
              <a:bodyPr wrap="none" anchor="ctr"/>
              <a:lstStyle/>
              <a:p>
                <a:endParaRPr lang="en-US" sz="1100"/>
              </a:p>
            </p:txBody>
          </p:sp>
          <p:sp>
            <p:nvSpPr>
              <p:cNvPr id="159" name="Oval 178"/>
              <p:cNvSpPr>
                <a:spLocks noChangeArrowheads="1"/>
              </p:cNvSpPr>
              <p:nvPr/>
            </p:nvSpPr>
            <p:spPr bwMode="auto">
              <a:xfrm>
                <a:off x="1907" y="2416"/>
                <a:ext cx="96" cy="96"/>
              </a:xfrm>
              <a:prstGeom prst="ellipse">
                <a:avLst/>
              </a:prstGeom>
              <a:solidFill>
                <a:srgbClr val="0000FF"/>
              </a:solidFill>
              <a:ln w="9525">
                <a:noFill/>
                <a:round/>
                <a:headEnd/>
                <a:tailEnd/>
              </a:ln>
            </p:spPr>
            <p:txBody>
              <a:bodyPr wrap="none" anchor="ctr"/>
              <a:lstStyle/>
              <a:p>
                <a:endParaRPr lang="en-US" sz="1100"/>
              </a:p>
            </p:txBody>
          </p:sp>
          <p:sp>
            <p:nvSpPr>
              <p:cNvPr id="160" name="Oval 179"/>
              <p:cNvSpPr>
                <a:spLocks noChangeArrowheads="1"/>
              </p:cNvSpPr>
              <p:nvPr/>
            </p:nvSpPr>
            <p:spPr bwMode="auto">
              <a:xfrm>
                <a:off x="2099" y="2368"/>
                <a:ext cx="96" cy="96"/>
              </a:xfrm>
              <a:prstGeom prst="ellipse">
                <a:avLst/>
              </a:prstGeom>
              <a:solidFill>
                <a:srgbClr val="0000FF"/>
              </a:solidFill>
              <a:ln w="9525">
                <a:noFill/>
                <a:round/>
                <a:headEnd/>
                <a:tailEnd/>
              </a:ln>
            </p:spPr>
            <p:txBody>
              <a:bodyPr wrap="none" anchor="ctr"/>
              <a:lstStyle/>
              <a:p>
                <a:endParaRPr lang="en-US" sz="1100"/>
              </a:p>
            </p:txBody>
          </p:sp>
          <p:sp>
            <p:nvSpPr>
              <p:cNvPr id="161" name="Oval 180"/>
              <p:cNvSpPr>
                <a:spLocks noChangeArrowheads="1"/>
              </p:cNvSpPr>
              <p:nvPr/>
            </p:nvSpPr>
            <p:spPr bwMode="auto">
              <a:xfrm>
                <a:off x="1715" y="2704"/>
                <a:ext cx="96" cy="96"/>
              </a:xfrm>
              <a:prstGeom prst="ellipse">
                <a:avLst/>
              </a:prstGeom>
              <a:solidFill>
                <a:srgbClr val="0000FF"/>
              </a:solidFill>
              <a:ln w="9525">
                <a:noFill/>
                <a:round/>
                <a:headEnd/>
                <a:tailEnd/>
              </a:ln>
            </p:spPr>
            <p:txBody>
              <a:bodyPr wrap="none" anchor="ctr"/>
              <a:lstStyle/>
              <a:p>
                <a:endParaRPr lang="en-US" sz="1100"/>
              </a:p>
            </p:txBody>
          </p:sp>
          <p:sp>
            <p:nvSpPr>
              <p:cNvPr id="162" name="Oval 181"/>
              <p:cNvSpPr>
                <a:spLocks noChangeArrowheads="1"/>
              </p:cNvSpPr>
              <p:nvPr/>
            </p:nvSpPr>
            <p:spPr bwMode="auto">
              <a:xfrm>
                <a:off x="2051" y="2656"/>
                <a:ext cx="96" cy="96"/>
              </a:xfrm>
              <a:prstGeom prst="ellipse">
                <a:avLst/>
              </a:prstGeom>
              <a:solidFill>
                <a:srgbClr val="0000FF"/>
              </a:solidFill>
              <a:ln w="9525">
                <a:noFill/>
                <a:round/>
                <a:headEnd/>
                <a:tailEnd/>
              </a:ln>
            </p:spPr>
            <p:txBody>
              <a:bodyPr wrap="none" anchor="ctr"/>
              <a:lstStyle/>
              <a:p>
                <a:endParaRPr lang="en-US" sz="1100"/>
              </a:p>
            </p:txBody>
          </p:sp>
          <p:sp>
            <p:nvSpPr>
              <p:cNvPr id="163" name="Oval 182"/>
              <p:cNvSpPr>
                <a:spLocks noChangeArrowheads="1"/>
              </p:cNvSpPr>
              <p:nvPr/>
            </p:nvSpPr>
            <p:spPr bwMode="auto">
              <a:xfrm>
                <a:off x="1715" y="1600"/>
                <a:ext cx="96" cy="96"/>
              </a:xfrm>
              <a:prstGeom prst="ellipse">
                <a:avLst/>
              </a:prstGeom>
              <a:solidFill>
                <a:srgbClr val="0000FF"/>
              </a:solidFill>
              <a:ln w="9525">
                <a:noFill/>
                <a:round/>
                <a:headEnd/>
                <a:tailEnd/>
              </a:ln>
            </p:spPr>
            <p:txBody>
              <a:bodyPr wrap="none" anchor="ctr"/>
              <a:lstStyle/>
              <a:p>
                <a:endParaRPr lang="en-US" sz="1100"/>
              </a:p>
            </p:txBody>
          </p:sp>
          <p:sp>
            <p:nvSpPr>
              <p:cNvPr id="164" name="Oval 183"/>
              <p:cNvSpPr>
                <a:spLocks noChangeArrowheads="1"/>
              </p:cNvSpPr>
              <p:nvPr/>
            </p:nvSpPr>
            <p:spPr bwMode="auto">
              <a:xfrm>
                <a:off x="1955" y="2272"/>
                <a:ext cx="96" cy="96"/>
              </a:xfrm>
              <a:prstGeom prst="ellipse">
                <a:avLst/>
              </a:prstGeom>
              <a:solidFill>
                <a:srgbClr val="0000FF"/>
              </a:solidFill>
              <a:ln w="9525">
                <a:noFill/>
                <a:round/>
                <a:headEnd/>
                <a:tailEnd/>
              </a:ln>
            </p:spPr>
            <p:txBody>
              <a:bodyPr wrap="none" anchor="ctr"/>
              <a:lstStyle/>
              <a:p>
                <a:endParaRPr lang="en-US" sz="1100"/>
              </a:p>
            </p:txBody>
          </p:sp>
          <p:sp>
            <p:nvSpPr>
              <p:cNvPr id="165" name="Oval 184"/>
              <p:cNvSpPr>
                <a:spLocks noChangeArrowheads="1"/>
              </p:cNvSpPr>
              <p:nvPr/>
            </p:nvSpPr>
            <p:spPr bwMode="auto">
              <a:xfrm>
                <a:off x="2243" y="2608"/>
                <a:ext cx="96" cy="96"/>
              </a:xfrm>
              <a:prstGeom prst="ellipse">
                <a:avLst/>
              </a:prstGeom>
              <a:solidFill>
                <a:srgbClr val="0000FF"/>
              </a:solidFill>
              <a:ln w="9525">
                <a:noFill/>
                <a:round/>
                <a:headEnd/>
                <a:tailEnd/>
              </a:ln>
            </p:spPr>
            <p:txBody>
              <a:bodyPr wrap="none" anchor="ctr"/>
              <a:lstStyle/>
              <a:p>
                <a:endParaRPr lang="en-US" sz="1100"/>
              </a:p>
            </p:txBody>
          </p:sp>
          <p:sp>
            <p:nvSpPr>
              <p:cNvPr id="166" name="Rectangle 185" descr="Wide downward diagonal"/>
              <p:cNvSpPr>
                <a:spLocks noChangeArrowheads="1"/>
              </p:cNvSpPr>
              <p:nvPr/>
            </p:nvSpPr>
            <p:spPr bwMode="auto">
              <a:xfrm>
                <a:off x="3443" y="155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67" name="Rectangle 186" descr="Wide downward diagonal"/>
              <p:cNvSpPr>
                <a:spLocks noChangeArrowheads="1"/>
              </p:cNvSpPr>
              <p:nvPr/>
            </p:nvSpPr>
            <p:spPr bwMode="auto">
              <a:xfrm>
                <a:off x="3347" y="1744"/>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68" name="Rectangle 187" descr="Wide downward diagonal"/>
              <p:cNvSpPr>
                <a:spLocks noChangeArrowheads="1"/>
              </p:cNvSpPr>
              <p:nvPr/>
            </p:nvSpPr>
            <p:spPr bwMode="auto">
              <a:xfrm>
                <a:off x="3203" y="1504"/>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69" name="Rectangle 188" descr="Wide downward diagonal"/>
              <p:cNvSpPr>
                <a:spLocks noChangeArrowheads="1"/>
              </p:cNvSpPr>
              <p:nvPr/>
            </p:nvSpPr>
            <p:spPr bwMode="auto">
              <a:xfrm>
                <a:off x="3203" y="179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0" name="Rectangle 189" descr="Wide downward diagonal"/>
              <p:cNvSpPr>
                <a:spLocks noChangeArrowheads="1"/>
              </p:cNvSpPr>
              <p:nvPr/>
            </p:nvSpPr>
            <p:spPr bwMode="auto">
              <a:xfrm>
                <a:off x="3539" y="140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1" name="Rectangle 190" descr="Wide downward diagonal"/>
              <p:cNvSpPr>
                <a:spLocks noChangeArrowheads="1"/>
              </p:cNvSpPr>
              <p:nvPr/>
            </p:nvSpPr>
            <p:spPr bwMode="auto">
              <a:xfrm>
                <a:off x="3635" y="155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2" name="Rectangle 191" descr="Wide downward diagonal"/>
              <p:cNvSpPr>
                <a:spLocks noChangeArrowheads="1"/>
              </p:cNvSpPr>
              <p:nvPr/>
            </p:nvSpPr>
            <p:spPr bwMode="auto">
              <a:xfrm>
                <a:off x="3203" y="976"/>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3" name="Rectangle 192" descr="Wide downward diagonal"/>
              <p:cNvSpPr>
                <a:spLocks noChangeArrowheads="1"/>
              </p:cNvSpPr>
              <p:nvPr/>
            </p:nvSpPr>
            <p:spPr bwMode="auto">
              <a:xfrm>
                <a:off x="3827" y="92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4" name="Rectangle 193" descr="Wide downward diagonal"/>
              <p:cNvSpPr>
                <a:spLocks noChangeArrowheads="1"/>
              </p:cNvSpPr>
              <p:nvPr/>
            </p:nvSpPr>
            <p:spPr bwMode="auto">
              <a:xfrm>
                <a:off x="3224" y="123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5" name="Rectangle 194" descr="Wide downward diagonal"/>
              <p:cNvSpPr>
                <a:spLocks noChangeArrowheads="1"/>
              </p:cNvSpPr>
              <p:nvPr/>
            </p:nvSpPr>
            <p:spPr bwMode="auto">
              <a:xfrm>
                <a:off x="3635" y="188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6" name="Rectangle 195" descr="Wide downward diagonal"/>
              <p:cNvSpPr>
                <a:spLocks noChangeArrowheads="1"/>
              </p:cNvSpPr>
              <p:nvPr/>
            </p:nvSpPr>
            <p:spPr bwMode="auto">
              <a:xfrm>
                <a:off x="3587" y="1264"/>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7" name="Rectangle 196" descr="Wide downward diagonal"/>
              <p:cNvSpPr>
                <a:spLocks noChangeArrowheads="1"/>
              </p:cNvSpPr>
              <p:nvPr/>
            </p:nvSpPr>
            <p:spPr bwMode="auto">
              <a:xfrm>
                <a:off x="3299" y="1360"/>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8" name="Rectangle 197" descr="Wide downward diagonal"/>
              <p:cNvSpPr>
                <a:spLocks noChangeArrowheads="1"/>
              </p:cNvSpPr>
              <p:nvPr/>
            </p:nvSpPr>
            <p:spPr bwMode="auto">
              <a:xfrm>
                <a:off x="3011" y="1456"/>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79" name="Rectangle 198" descr="Wide downward diagonal"/>
              <p:cNvSpPr>
                <a:spLocks noChangeArrowheads="1"/>
              </p:cNvSpPr>
              <p:nvPr/>
            </p:nvSpPr>
            <p:spPr bwMode="auto">
              <a:xfrm>
                <a:off x="3827" y="140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80" name="Rectangle 199" descr="Wide downward diagonal"/>
              <p:cNvSpPr>
                <a:spLocks noChangeArrowheads="1"/>
              </p:cNvSpPr>
              <p:nvPr/>
            </p:nvSpPr>
            <p:spPr bwMode="auto">
              <a:xfrm>
                <a:off x="3395" y="1936"/>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81" name="Rectangle 200" descr="Wide downward diagonal"/>
              <p:cNvSpPr>
                <a:spLocks noChangeArrowheads="1"/>
              </p:cNvSpPr>
              <p:nvPr/>
            </p:nvSpPr>
            <p:spPr bwMode="auto">
              <a:xfrm>
                <a:off x="3779" y="1984"/>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82" name="Oval 201"/>
              <p:cNvSpPr>
                <a:spLocks noChangeArrowheads="1"/>
              </p:cNvSpPr>
              <p:nvPr/>
            </p:nvSpPr>
            <p:spPr bwMode="auto">
              <a:xfrm>
                <a:off x="2386" y="2518"/>
                <a:ext cx="96" cy="96"/>
              </a:xfrm>
              <a:prstGeom prst="ellipse">
                <a:avLst/>
              </a:prstGeom>
              <a:solidFill>
                <a:srgbClr val="0000FF"/>
              </a:solidFill>
              <a:ln w="9525">
                <a:noFill/>
                <a:round/>
                <a:headEnd/>
                <a:tailEnd/>
              </a:ln>
            </p:spPr>
            <p:txBody>
              <a:bodyPr wrap="none" anchor="ctr"/>
              <a:lstStyle/>
              <a:p>
                <a:endParaRPr lang="en-US" sz="1100"/>
              </a:p>
            </p:txBody>
          </p:sp>
          <p:sp>
            <p:nvSpPr>
              <p:cNvPr id="183" name="Oval 202"/>
              <p:cNvSpPr>
                <a:spLocks noChangeArrowheads="1"/>
              </p:cNvSpPr>
              <p:nvPr/>
            </p:nvSpPr>
            <p:spPr bwMode="auto">
              <a:xfrm>
                <a:off x="2186" y="2123"/>
                <a:ext cx="96" cy="96"/>
              </a:xfrm>
              <a:prstGeom prst="ellipse">
                <a:avLst/>
              </a:prstGeom>
              <a:solidFill>
                <a:srgbClr val="0000FF"/>
              </a:solidFill>
              <a:ln w="9525">
                <a:noFill/>
                <a:round/>
                <a:headEnd/>
                <a:tailEnd/>
              </a:ln>
            </p:spPr>
            <p:txBody>
              <a:bodyPr wrap="none" anchor="ctr"/>
              <a:lstStyle/>
              <a:p>
                <a:endParaRPr lang="en-US" sz="1100"/>
              </a:p>
            </p:txBody>
          </p:sp>
          <p:sp>
            <p:nvSpPr>
              <p:cNvPr id="184" name="Oval 203"/>
              <p:cNvSpPr>
                <a:spLocks noChangeArrowheads="1"/>
              </p:cNvSpPr>
              <p:nvPr/>
            </p:nvSpPr>
            <p:spPr bwMode="auto">
              <a:xfrm>
                <a:off x="2261" y="2330"/>
                <a:ext cx="96" cy="96"/>
              </a:xfrm>
              <a:prstGeom prst="ellipse">
                <a:avLst/>
              </a:prstGeom>
              <a:solidFill>
                <a:srgbClr val="0000FF"/>
              </a:solidFill>
              <a:ln w="9525">
                <a:noFill/>
                <a:round/>
                <a:headEnd/>
                <a:tailEnd/>
              </a:ln>
            </p:spPr>
            <p:txBody>
              <a:bodyPr wrap="none" anchor="ctr"/>
              <a:lstStyle/>
              <a:p>
                <a:endParaRPr lang="en-US" sz="1100"/>
              </a:p>
            </p:txBody>
          </p:sp>
          <p:sp>
            <p:nvSpPr>
              <p:cNvPr id="185" name="Oval 204"/>
              <p:cNvSpPr>
                <a:spLocks noChangeArrowheads="1"/>
              </p:cNvSpPr>
              <p:nvPr/>
            </p:nvSpPr>
            <p:spPr bwMode="auto">
              <a:xfrm>
                <a:off x="2473" y="2331"/>
                <a:ext cx="96" cy="96"/>
              </a:xfrm>
              <a:prstGeom prst="ellipse">
                <a:avLst/>
              </a:prstGeom>
              <a:solidFill>
                <a:srgbClr val="0000FF"/>
              </a:solidFill>
              <a:ln w="9525">
                <a:noFill/>
                <a:round/>
                <a:headEnd/>
                <a:tailEnd/>
              </a:ln>
            </p:spPr>
            <p:txBody>
              <a:bodyPr wrap="none" anchor="ctr"/>
              <a:lstStyle/>
              <a:p>
                <a:endParaRPr lang="en-US" sz="1100"/>
              </a:p>
            </p:txBody>
          </p:sp>
          <p:sp>
            <p:nvSpPr>
              <p:cNvPr id="186" name="Oval 205"/>
              <p:cNvSpPr>
                <a:spLocks noChangeArrowheads="1"/>
              </p:cNvSpPr>
              <p:nvPr/>
            </p:nvSpPr>
            <p:spPr bwMode="auto">
              <a:xfrm>
                <a:off x="2395" y="2681"/>
                <a:ext cx="96" cy="96"/>
              </a:xfrm>
              <a:prstGeom prst="ellipse">
                <a:avLst/>
              </a:prstGeom>
              <a:solidFill>
                <a:srgbClr val="0000FF"/>
              </a:solidFill>
              <a:ln w="9525">
                <a:noFill/>
                <a:round/>
                <a:headEnd/>
                <a:tailEnd/>
              </a:ln>
            </p:spPr>
            <p:txBody>
              <a:bodyPr wrap="none" anchor="ctr"/>
              <a:lstStyle/>
              <a:p>
                <a:endParaRPr lang="en-US" sz="1100"/>
              </a:p>
            </p:txBody>
          </p:sp>
          <p:sp>
            <p:nvSpPr>
              <p:cNvPr id="187" name="Oval 206"/>
              <p:cNvSpPr>
                <a:spLocks noChangeArrowheads="1"/>
              </p:cNvSpPr>
              <p:nvPr/>
            </p:nvSpPr>
            <p:spPr bwMode="auto">
              <a:xfrm>
                <a:off x="1714" y="2418"/>
                <a:ext cx="96" cy="96"/>
              </a:xfrm>
              <a:prstGeom prst="ellipse">
                <a:avLst/>
              </a:prstGeom>
              <a:solidFill>
                <a:srgbClr val="0000FF"/>
              </a:solidFill>
              <a:ln w="9525">
                <a:noFill/>
                <a:round/>
                <a:headEnd/>
                <a:tailEnd/>
              </a:ln>
            </p:spPr>
            <p:txBody>
              <a:bodyPr wrap="none" anchor="ctr"/>
              <a:lstStyle/>
              <a:p>
                <a:endParaRPr lang="en-US" sz="1100"/>
              </a:p>
            </p:txBody>
          </p:sp>
          <p:sp>
            <p:nvSpPr>
              <p:cNvPr id="188" name="Oval 207"/>
              <p:cNvSpPr>
                <a:spLocks noChangeArrowheads="1"/>
              </p:cNvSpPr>
              <p:nvPr/>
            </p:nvSpPr>
            <p:spPr bwMode="auto">
              <a:xfrm>
                <a:off x="1858" y="2925"/>
                <a:ext cx="96" cy="96"/>
              </a:xfrm>
              <a:prstGeom prst="ellipse">
                <a:avLst/>
              </a:prstGeom>
              <a:solidFill>
                <a:srgbClr val="0000FF"/>
              </a:solidFill>
              <a:ln w="9525">
                <a:noFill/>
                <a:round/>
                <a:headEnd/>
                <a:tailEnd/>
              </a:ln>
            </p:spPr>
            <p:txBody>
              <a:bodyPr wrap="none" anchor="ctr"/>
              <a:lstStyle/>
              <a:p>
                <a:endParaRPr lang="en-US" sz="1100"/>
              </a:p>
            </p:txBody>
          </p:sp>
          <p:sp>
            <p:nvSpPr>
              <p:cNvPr id="189" name="Oval 208"/>
              <p:cNvSpPr>
                <a:spLocks noChangeArrowheads="1"/>
              </p:cNvSpPr>
              <p:nvPr/>
            </p:nvSpPr>
            <p:spPr bwMode="auto">
              <a:xfrm>
                <a:off x="2144" y="2266"/>
                <a:ext cx="96" cy="96"/>
              </a:xfrm>
              <a:prstGeom prst="ellipse">
                <a:avLst/>
              </a:prstGeom>
              <a:solidFill>
                <a:srgbClr val="0000FF"/>
              </a:solidFill>
              <a:ln w="9525">
                <a:noFill/>
                <a:round/>
                <a:headEnd/>
                <a:tailEnd/>
              </a:ln>
            </p:spPr>
            <p:txBody>
              <a:bodyPr wrap="none" anchor="ctr"/>
              <a:lstStyle/>
              <a:p>
                <a:endParaRPr lang="en-US" sz="1100"/>
              </a:p>
            </p:txBody>
          </p:sp>
          <p:sp>
            <p:nvSpPr>
              <p:cNvPr id="190" name="Oval 209"/>
              <p:cNvSpPr>
                <a:spLocks noChangeArrowheads="1"/>
              </p:cNvSpPr>
              <p:nvPr/>
            </p:nvSpPr>
            <p:spPr bwMode="auto">
              <a:xfrm>
                <a:off x="2108" y="2806"/>
                <a:ext cx="96" cy="96"/>
              </a:xfrm>
              <a:prstGeom prst="ellipse">
                <a:avLst/>
              </a:prstGeom>
              <a:solidFill>
                <a:srgbClr val="0000FF"/>
              </a:solidFill>
              <a:ln w="9525">
                <a:noFill/>
                <a:round/>
                <a:headEnd/>
                <a:tailEnd/>
              </a:ln>
            </p:spPr>
            <p:txBody>
              <a:bodyPr wrap="none" anchor="ctr"/>
              <a:lstStyle/>
              <a:p>
                <a:endParaRPr lang="en-US" sz="1100"/>
              </a:p>
            </p:txBody>
          </p:sp>
          <p:sp>
            <p:nvSpPr>
              <p:cNvPr id="191" name="Oval 210"/>
              <p:cNvSpPr>
                <a:spLocks noChangeArrowheads="1"/>
              </p:cNvSpPr>
              <p:nvPr/>
            </p:nvSpPr>
            <p:spPr bwMode="auto">
              <a:xfrm>
                <a:off x="1691" y="3197"/>
                <a:ext cx="96" cy="96"/>
              </a:xfrm>
              <a:prstGeom prst="ellipse">
                <a:avLst/>
              </a:prstGeom>
              <a:solidFill>
                <a:srgbClr val="0000FF"/>
              </a:solidFill>
              <a:ln w="9525">
                <a:noFill/>
                <a:round/>
                <a:headEnd/>
                <a:tailEnd/>
              </a:ln>
            </p:spPr>
            <p:txBody>
              <a:bodyPr wrap="none" anchor="ctr"/>
              <a:lstStyle/>
              <a:p>
                <a:endParaRPr lang="en-US" sz="1100"/>
              </a:p>
            </p:txBody>
          </p:sp>
          <p:sp>
            <p:nvSpPr>
              <p:cNvPr id="192" name="Rectangle 211" descr="Wide downward diagonal"/>
              <p:cNvSpPr>
                <a:spLocks noChangeArrowheads="1"/>
              </p:cNvSpPr>
              <p:nvPr/>
            </p:nvSpPr>
            <p:spPr bwMode="auto">
              <a:xfrm>
                <a:off x="3772" y="181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93" name="Rectangle 212" descr="Wide downward diagonal"/>
              <p:cNvSpPr>
                <a:spLocks noChangeArrowheads="1"/>
              </p:cNvSpPr>
              <p:nvPr/>
            </p:nvSpPr>
            <p:spPr bwMode="auto">
              <a:xfrm>
                <a:off x="3398" y="1205"/>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94" name="Rectangle 213" descr="Wide downward diagonal"/>
              <p:cNvSpPr>
                <a:spLocks noChangeArrowheads="1"/>
              </p:cNvSpPr>
              <p:nvPr/>
            </p:nvSpPr>
            <p:spPr bwMode="auto">
              <a:xfrm>
                <a:off x="2955" y="1608"/>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95" name="Rectangle 214" descr="Wide downward diagonal"/>
              <p:cNvSpPr>
                <a:spLocks noChangeArrowheads="1"/>
              </p:cNvSpPr>
              <p:nvPr/>
            </p:nvSpPr>
            <p:spPr bwMode="auto">
              <a:xfrm>
                <a:off x="3589" y="2090"/>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sp>
            <p:nvSpPr>
              <p:cNvPr id="196" name="Rectangle 215" descr="Wide downward diagonal"/>
              <p:cNvSpPr>
                <a:spLocks noChangeArrowheads="1"/>
              </p:cNvSpPr>
              <p:nvPr/>
            </p:nvSpPr>
            <p:spPr bwMode="auto">
              <a:xfrm>
                <a:off x="3791" y="1583"/>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sz="1100"/>
              </a:p>
            </p:txBody>
          </p:sp>
        </p:gr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5"/>
          <p:cNvSpPr txBox="1">
            <a:spLocks noChangeArrowheads="1"/>
          </p:cNvSpPr>
          <p:nvPr/>
        </p:nvSpPr>
        <p:spPr>
          <a:xfrm>
            <a:off x="228599" y="161925"/>
            <a:ext cx="8658225" cy="1562100"/>
          </a:xfrm>
          <a:prstGeom prst="rect">
            <a:avLst/>
          </a:prstGeom>
        </p:spPr>
        <p:txBody>
          <a:bodyPr vert="horz" lIns="91440" tIns="45720" rIns="91440" bIns="45720" rtlCol="0">
            <a:noAutofit/>
          </a:bodyPr>
          <a:lstStyle/>
          <a:p>
            <a:r>
              <a:rPr lang="en-US" b="1" i="1" dirty="0"/>
              <a:t>Given a binary n × d data matrix D, </a:t>
            </a:r>
            <a:r>
              <a:rPr lang="en-US" i="1" dirty="0"/>
              <a:t>determine all subsets of columns such that all the values in these columns take on the value of 1 for at least a fraction s of the rows in the matrix. </a:t>
            </a:r>
          </a:p>
          <a:p>
            <a:pPr lvl="1"/>
            <a:r>
              <a:rPr lang="en-US" i="1" dirty="0"/>
              <a:t>The relative frequency of a pattern is referred to as its support.</a:t>
            </a:r>
          </a:p>
          <a:p>
            <a:pPr lvl="1"/>
            <a:r>
              <a:rPr lang="en-US" i="1" dirty="0"/>
              <a:t>The fraction s is referred to as the minimum support</a:t>
            </a:r>
            <a:r>
              <a:rPr lang="en-US" sz="2400" i="1" dirty="0"/>
              <a:t>.</a:t>
            </a:r>
          </a:p>
          <a:p>
            <a:endParaRPr lang="en-US" sz="2400" dirty="0"/>
          </a:p>
          <a:p>
            <a:r>
              <a:rPr lang="en-US" sz="2000" dirty="0"/>
              <a:t>This is </a:t>
            </a:r>
            <a:r>
              <a:rPr lang="en-US" sz="2000" b="1" dirty="0"/>
              <a:t>Frequent Pattern Mining</a:t>
            </a:r>
            <a:r>
              <a:rPr lang="en-US" sz="2000" dirty="0"/>
              <a:t> (association rule mining)</a:t>
            </a:r>
          </a:p>
          <a:p>
            <a:endParaRPr lang="en-US" sz="2000" dirty="0"/>
          </a:p>
          <a:p>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3" name="Group 216"/>
          <p:cNvGraphicFramePr>
            <a:graphicFrameLocks noGrp="1"/>
          </p:cNvGraphicFramePr>
          <p:nvPr/>
        </p:nvGraphicFramePr>
        <p:xfrm>
          <a:off x="3403599" y="3231387"/>
          <a:ext cx="5540375" cy="3455353"/>
        </p:xfrm>
        <a:graphic>
          <a:graphicData uri="http://schemas.openxmlformats.org/drawingml/2006/table">
            <a:tbl>
              <a:tblPr/>
              <a:tblGrid>
                <a:gridCol w="746038">
                  <a:extLst>
                    <a:ext uri="{9D8B030D-6E8A-4147-A177-3AD203B41FA5}">
                      <a16:colId xmlns:a16="http://schemas.microsoft.com/office/drawing/2014/main" val="20000"/>
                    </a:ext>
                  </a:extLst>
                </a:gridCol>
                <a:gridCol w="1079294">
                  <a:extLst>
                    <a:ext uri="{9D8B030D-6E8A-4147-A177-3AD203B41FA5}">
                      <a16:colId xmlns:a16="http://schemas.microsoft.com/office/drawing/2014/main" val="20001"/>
                    </a:ext>
                  </a:extLst>
                </a:gridCol>
                <a:gridCol w="1090655">
                  <a:extLst>
                    <a:ext uri="{9D8B030D-6E8A-4147-A177-3AD203B41FA5}">
                      <a16:colId xmlns:a16="http://schemas.microsoft.com/office/drawing/2014/main" val="20002"/>
                    </a:ext>
                  </a:extLst>
                </a:gridCol>
                <a:gridCol w="874796">
                  <a:extLst>
                    <a:ext uri="{9D8B030D-6E8A-4147-A177-3AD203B41FA5}">
                      <a16:colId xmlns:a16="http://schemas.microsoft.com/office/drawing/2014/main" val="20003"/>
                    </a:ext>
                  </a:extLst>
                </a:gridCol>
                <a:gridCol w="874796">
                  <a:extLst>
                    <a:ext uri="{9D8B030D-6E8A-4147-A177-3AD203B41FA5}">
                      <a16:colId xmlns:a16="http://schemas.microsoft.com/office/drawing/2014/main" val="20004"/>
                    </a:ext>
                  </a:extLst>
                </a:gridCol>
                <a:gridCol w="874796">
                  <a:extLst>
                    <a:ext uri="{9D8B030D-6E8A-4147-A177-3AD203B41FA5}">
                      <a16:colId xmlns:a16="http://schemas.microsoft.com/office/drawing/2014/main" val="20005"/>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Bread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Milk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Batteries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Juice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Butter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5"/>
          <p:cNvSpPr txBox="1">
            <a:spLocks noChangeArrowheads="1"/>
          </p:cNvSpPr>
          <p:nvPr/>
        </p:nvSpPr>
        <p:spPr>
          <a:xfrm>
            <a:off x="228599" y="161925"/>
            <a:ext cx="8658225" cy="1562100"/>
          </a:xfrm>
          <a:prstGeom prst="rect">
            <a:avLst/>
          </a:prstGeom>
        </p:spPr>
        <p:txBody>
          <a:bodyPr vert="horz" lIns="91440" tIns="45720" rIns="91440" bIns="45720" rtlCol="0">
            <a:noAutofit/>
          </a:bodyPr>
          <a:lstStyle/>
          <a:p>
            <a:r>
              <a:rPr lang="en-US" b="1" i="1" dirty="0"/>
              <a:t>Given a binary n × d data matrix D, </a:t>
            </a:r>
            <a:r>
              <a:rPr lang="en-US" i="1" dirty="0"/>
              <a:t>determine all subsets of columns such that all the values in these columns take on the value of 1 for at least a fraction s of the rows in the matrix. </a:t>
            </a:r>
          </a:p>
          <a:p>
            <a:pPr lvl="1"/>
            <a:r>
              <a:rPr lang="en-US" i="1" dirty="0"/>
              <a:t>The relative frequency of a pattern is referred to as its support.</a:t>
            </a:r>
          </a:p>
          <a:p>
            <a:pPr lvl="1"/>
            <a:r>
              <a:rPr lang="en-US" i="1" dirty="0"/>
              <a:t>The fraction s is referred to as the minimum support</a:t>
            </a:r>
            <a:r>
              <a:rPr lang="en-US" sz="2400" i="1" dirty="0"/>
              <a:t>.</a:t>
            </a:r>
          </a:p>
          <a:p>
            <a:endParaRPr lang="en-US" sz="2400" dirty="0"/>
          </a:p>
          <a:p>
            <a:r>
              <a:rPr lang="en-US" sz="2000" dirty="0"/>
              <a:t>This is </a:t>
            </a:r>
            <a:r>
              <a:rPr lang="en-US" sz="2000" b="1" dirty="0"/>
              <a:t>Frequent Pattern Mining</a:t>
            </a:r>
            <a:r>
              <a:rPr lang="en-US" sz="2000" dirty="0"/>
              <a:t>.</a:t>
            </a:r>
          </a:p>
          <a:p>
            <a:endParaRPr lang="en-US" sz="2000" dirty="0"/>
          </a:p>
          <a:p>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3" name="Group 216"/>
          <p:cNvGraphicFramePr>
            <a:graphicFrameLocks noGrp="1"/>
          </p:cNvGraphicFramePr>
          <p:nvPr/>
        </p:nvGraphicFramePr>
        <p:xfrm>
          <a:off x="3403599" y="3231387"/>
          <a:ext cx="5540375" cy="3455353"/>
        </p:xfrm>
        <a:graphic>
          <a:graphicData uri="http://schemas.openxmlformats.org/drawingml/2006/table">
            <a:tbl>
              <a:tblPr/>
              <a:tblGrid>
                <a:gridCol w="746038">
                  <a:extLst>
                    <a:ext uri="{9D8B030D-6E8A-4147-A177-3AD203B41FA5}">
                      <a16:colId xmlns:a16="http://schemas.microsoft.com/office/drawing/2014/main" val="20000"/>
                    </a:ext>
                  </a:extLst>
                </a:gridCol>
                <a:gridCol w="1079294">
                  <a:extLst>
                    <a:ext uri="{9D8B030D-6E8A-4147-A177-3AD203B41FA5}">
                      <a16:colId xmlns:a16="http://schemas.microsoft.com/office/drawing/2014/main" val="20001"/>
                    </a:ext>
                  </a:extLst>
                </a:gridCol>
                <a:gridCol w="1090655">
                  <a:extLst>
                    <a:ext uri="{9D8B030D-6E8A-4147-A177-3AD203B41FA5}">
                      <a16:colId xmlns:a16="http://schemas.microsoft.com/office/drawing/2014/main" val="20002"/>
                    </a:ext>
                  </a:extLst>
                </a:gridCol>
                <a:gridCol w="874796">
                  <a:extLst>
                    <a:ext uri="{9D8B030D-6E8A-4147-A177-3AD203B41FA5}">
                      <a16:colId xmlns:a16="http://schemas.microsoft.com/office/drawing/2014/main" val="20003"/>
                    </a:ext>
                  </a:extLst>
                </a:gridCol>
                <a:gridCol w="874796">
                  <a:extLst>
                    <a:ext uri="{9D8B030D-6E8A-4147-A177-3AD203B41FA5}">
                      <a16:colId xmlns:a16="http://schemas.microsoft.com/office/drawing/2014/main" val="20004"/>
                    </a:ext>
                  </a:extLst>
                </a:gridCol>
                <a:gridCol w="874796">
                  <a:extLst>
                    <a:ext uri="{9D8B030D-6E8A-4147-A177-3AD203B41FA5}">
                      <a16:colId xmlns:a16="http://schemas.microsoft.com/office/drawing/2014/main" val="20005"/>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Bread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Milk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Batteries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Juice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Butter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C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1" i="0" u="none" strike="noStrike" kern="1200" cap="none" normalizeH="0" baseline="0" dirty="0">
                          <a:ln>
                            <a:noFill/>
                          </a:ln>
                          <a:solidFill>
                            <a:srgbClr val="C00000"/>
                          </a:solidFill>
                          <a:effectLst/>
                          <a:latin typeface="Times New Roman" pitchFamily="18" charset="0"/>
                          <a:ea typeface="+mn-ea"/>
                          <a:cs typeface="+mn-cs"/>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kern="1200" cap="none" normalizeH="0" baseline="0" dirty="0">
                          <a:ln>
                            <a:noFill/>
                          </a:ln>
                          <a:solidFill>
                            <a:srgbClr val="C00000"/>
                          </a:solidFill>
                          <a:effectLst/>
                          <a:latin typeface="Times New Roman" pitchFamily="18" charset="0"/>
                          <a:ea typeface="+mn-ea"/>
                          <a:cs typeface="+mn-c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1" i="0" u="none" strike="noStrike" kern="1200" cap="none" normalizeH="0" baseline="0" dirty="0">
                          <a:ln>
                            <a:noFill/>
                          </a:ln>
                          <a:solidFill>
                            <a:srgbClr val="C00000"/>
                          </a:solidFill>
                          <a:effectLst/>
                          <a:latin typeface="Times New Roman" pitchFamily="18" charset="0"/>
                          <a:ea typeface="+mn-ea"/>
                          <a:cs typeface="+mn-cs"/>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1" i="0" u="none" strike="noStrike" kern="1200" cap="none" normalizeH="0" baseline="0" dirty="0">
                          <a:ln>
                            <a:noFill/>
                          </a:ln>
                          <a:solidFill>
                            <a:srgbClr val="C00000"/>
                          </a:solidFill>
                          <a:effectLst/>
                          <a:latin typeface="Times New Roman" pitchFamily="18" charset="0"/>
                          <a:ea typeface="+mn-ea"/>
                          <a:cs typeface="+mn-c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0" i="0" u="none" strike="noStrike" cap="none" normalizeH="0" baseline="0" dirty="0">
                          <a:ln>
                            <a:noFill/>
                          </a:ln>
                          <a:solidFill>
                            <a:schemeClr val="bg1">
                              <a:lumMod val="75000"/>
                            </a:schemeClr>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75000"/>
                            </a:schemeClr>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600" b="1" i="0" u="none" strike="noStrike" kern="1200" cap="none" normalizeH="0" baseline="0" dirty="0">
                          <a:ln>
                            <a:noFill/>
                          </a:ln>
                          <a:solidFill>
                            <a:srgbClr val="C00000"/>
                          </a:solidFill>
                          <a:effectLst/>
                          <a:latin typeface="Times New Roman" pitchFamily="18" charset="0"/>
                          <a:ea typeface="+mn-ea"/>
                          <a:cs typeface="+mn-cs"/>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 name="Rectangle 5"/>
          <p:cNvSpPr txBox="1">
            <a:spLocks noChangeArrowheads="1"/>
          </p:cNvSpPr>
          <p:nvPr/>
        </p:nvSpPr>
        <p:spPr>
          <a:xfrm>
            <a:off x="176047" y="2781300"/>
            <a:ext cx="3100554" cy="3924300"/>
          </a:xfrm>
          <a:prstGeom prst="rect">
            <a:avLst/>
          </a:prstGeom>
        </p:spPr>
        <p:txBody>
          <a:bodyPr vert="horz" lIns="91440" tIns="45720" rIns="91440" bIns="45720" rtlCol="0">
            <a:noAutofit/>
          </a:bodyPr>
          <a:lstStyle/>
          <a:p>
            <a:endParaRPr lang="en-US" sz="2000" dirty="0"/>
          </a:p>
          <a:p>
            <a:r>
              <a:rPr kumimoji="0" lang="en-US" sz="2000" b="0" i="0" u="none" strike="noStrike" kern="1200" cap="none" spc="0" normalizeH="0" baseline="0" noProof="0" dirty="0">
                <a:ln>
                  <a:noFill/>
                </a:ln>
                <a:solidFill>
                  <a:schemeClr val="tx1"/>
                </a:solidFill>
                <a:effectLst/>
                <a:uLnTx/>
                <a:uFillTx/>
                <a:latin typeface="+mn-lt"/>
                <a:ea typeface="+mn-ea"/>
                <a:cs typeface="+mn-cs"/>
              </a:rPr>
              <a:t>It seems that</a:t>
            </a:r>
            <a:r>
              <a:rPr kumimoji="0" lang="en-US" sz="2000" b="0" i="0" u="none" strike="noStrike" kern="1200" cap="none" spc="0" normalizeH="0" noProof="0" dirty="0">
                <a:ln>
                  <a:noFill/>
                </a:ln>
                <a:solidFill>
                  <a:schemeClr val="tx1"/>
                </a:solidFill>
                <a:effectLst/>
                <a:uLnTx/>
                <a:uFillTx/>
                <a:latin typeface="+mn-lt"/>
                <a:ea typeface="+mn-ea"/>
                <a:cs typeface="+mn-cs"/>
              </a:rPr>
              <a:t> </a:t>
            </a:r>
            <a:r>
              <a:rPr kumimoji="0" lang="en-US" sz="2000" b="1" i="0" u="none" strike="noStrike" kern="1200" cap="none" spc="0" normalizeH="0" noProof="0" dirty="0">
                <a:ln>
                  <a:noFill/>
                </a:ln>
                <a:solidFill>
                  <a:schemeClr val="tx1"/>
                </a:solidFill>
                <a:effectLst/>
                <a:uLnTx/>
                <a:uFillTx/>
                <a:latin typeface="+mn-lt"/>
                <a:ea typeface="+mn-ea"/>
                <a:cs typeface="+mn-cs"/>
              </a:rPr>
              <a:t>bread</a:t>
            </a:r>
            <a:r>
              <a:rPr kumimoji="0" lang="en-US" sz="2000" b="0" i="0" u="none" strike="noStrike" kern="1200" cap="none" spc="0" normalizeH="0" noProof="0" dirty="0">
                <a:ln>
                  <a:noFill/>
                </a:ln>
                <a:solidFill>
                  <a:schemeClr val="tx1"/>
                </a:solidFill>
                <a:effectLst/>
                <a:uLnTx/>
                <a:uFillTx/>
                <a:latin typeface="+mn-lt"/>
                <a:ea typeface="+mn-ea"/>
                <a:cs typeface="+mn-cs"/>
              </a:rPr>
              <a:t> and </a:t>
            </a:r>
            <a:r>
              <a:rPr kumimoji="0" lang="en-US" sz="2000" b="1" i="0" u="none" strike="noStrike" kern="1200" cap="none" spc="0" normalizeH="0" noProof="0" dirty="0">
                <a:ln>
                  <a:noFill/>
                </a:ln>
                <a:solidFill>
                  <a:schemeClr val="tx1"/>
                </a:solidFill>
                <a:effectLst/>
                <a:uLnTx/>
                <a:uFillTx/>
                <a:latin typeface="+mn-lt"/>
                <a:ea typeface="+mn-ea"/>
                <a:cs typeface="+mn-cs"/>
              </a:rPr>
              <a:t>butter</a:t>
            </a:r>
            <a:r>
              <a:rPr kumimoji="0" lang="en-US" sz="2000" b="0" i="0" u="none" strike="noStrike" kern="1200" cap="none" spc="0" normalizeH="0" noProof="0" dirty="0">
                <a:ln>
                  <a:noFill/>
                </a:ln>
                <a:solidFill>
                  <a:schemeClr val="tx1"/>
                </a:solidFill>
                <a:effectLst/>
                <a:uLnTx/>
                <a:uFillTx/>
                <a:latin typeface="+mn-lt"/>
                <a:ea typeface="+mn-ea"/>
                <a:cs typeface="+mn-cs"/>
              </a:rPr>
              <a:t> are often purchased together</a:t>
            </a:r>
            <a:endParaRPr lang="en-US" sz="2000" dirty="0"/>
          </a:p>
          <a:p>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Rectangle 5"/>
          <p:cNvSpPr txBox="1">
            <a:spLocks noChangeArrowheads="1"/>
          </p:cNvSpPr>
          <p:nvPr/>
        </p:nvSpPr>
        <p:spPr>
          <a:xfrm>
            <a:off x="228600" y="161925"/>
            <a:ext cx="8196428" cy="1685327"/>
          </a:xfrm>
          <a:prstGeom prst="rect">
            <a:avLst/>
          </a:prstGeom>
        </p:spPr>
        <p:txBody>
          <a:bodyPr vert="horz" lIns="91440" tIns="45720" rIns="91440" bIns="45720" rtlCol="0">
            <a:noAutofit/>
          </a:bodyPr>
          <a:lstStyle/>
          <a:p>
            <a:r>
              <a:rPr lang="en-US" sz="2400" dirty="0"/>
              <a:t>Are there any unusual records in this data?</a:t>
            </a:r>
          </a:p>
          <a:p>
            <a:r>
              <a:rPr lang="en-US" sz="2000" dirty="0"/>
              <a:t>This is the </a:t>
            </a:r>
            <a:r>
              <a:rPr lang="en-US" sz="2000" b="1" dirty="0"/>
              <a:t>outlier detection problem</a:t>
            </a:r>
            <a:r>
              <a:rPr lang="en-US" sz="2000" dirty="0"/>
              <a:t>.</a:t>
            </a:r>
          </a:p>
          <a:p>
            <a:endParaRPr lang="en-US" sz="2000" dirty="0"/>
          </a:p>
          <a:p>
            <a:endParaRPr lang="en-US" sz="2000" dirty="0"/>
          </a:p>
          <a:p>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3" name="Group 216"/>
          <p:cNvGraphicFramePr>
            <a:graphicFrameLocks noGrp="1"/>
          </p:cNvGraphicFramePr>
          <p:nvPr/>
        </p:nvGraphicFramePr>
        <p:xfrm>
          <a:off x="5194300" y="2964687"/>
          <a:ext cx="3787775" cy="3455353"/>
        </p:xfrm>
        <a:graphic>
          <a:graphicData uri="http://schemas.openxmlformats.org/drawingml/2006/table">
            <a:tbl>
              <a:tblPr/>
              <a:tblGrid>
                <a:gridCol w="62547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Insect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rPr>
                        <a:t>Insect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0000FF"/>
                          </a:solidFill>
                          <a:effectLst>
                            <a:outerShdw blurRad="38100" dist="38100" dir="2700000" algn="tl">
                              <a:srgbClr val="C0C0C0"/>
                            </a:outerShdw>
                          </a:effectLst>
                          <a:latin typeface="Times New Roman" pitchFamily="18" charset="0"/>
                          <a:ea typeface="+mn-ea"/>
                          <a:cs typeface="+mn-cs"/>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FF0000"/>
                          </a:solidFill>
                          <a:effectLst>
                            <a:outerShdw blurRad="38100" dist="38100" dir="2700000" algn="tl">
                              <a:srgbClr val="C0C0C0"/>
                            </a:outerShdw>
                          </a:effectLst>
                          <a:latin typeface="Times New Roman" pitchFamily="18" charset="0"/>
                          <a:ea typeface="+mn-ea"/>
                          <a:cs typeface="+mn-cs"/>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0000FF"/>
                          </a:solidFill>
                          <a:effectLst>
                            <a:outerShdw blurRad="38100" dist="38100" dir="2700000" algn="tl">
                              <a:srgbClr val="C0C0C0"/>
                            </a:outerShdw>
                          </a:effectLst>
                          <a:latin typeface="Times New Roman" pitchFamily="18" charset="0"/>
                          <a:ea typeface="+mn-ea"/>
                          <a:cs typeface="+mn-cs"/>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0000FF"/>
                          </a:solidFill>
                          <a:effectLst>
                            <a:outerShdw blurRad="38100" dist="38100" dir="2700000" algn="tl">
                              <a:srgbClr val="C0C0C0"/>
                            </a:outerShdw>
                          </a:effectLst>
                          <a:latin typeface="Times New Roman" pitchFamily="18" charset="0"/>
                          <a:ea typeface="+mn-ea"/>
                          <a:cs typeface="+mn-cs"/>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FF0000"/>
                          </a:solidFill>
                          <a:effectLst>
                            <a:outerShdw blurRad="38100" dist="38100" dir="2700000" algn="tl">
                              <a:srgbClr val="C0C0C0"/>
                            </a:outerShdw>
                          </a:effectLst>
                          <a:latin typeface="Times New Roman" pitchFamily="18" charset="0"/>
                          <a:ea typeface="+mn-ea"/>
                          <a:cs typeface="+mn-cs"/>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FF0000"/>
                          </a:solidFill>
                          <a:effectLst>
                            <a:outerShdw blurRad="38100" dist="38100" dir="2700000" algn="tl">
                              <a:srgbClr val="C0C0C0"/>
                            </a:outerShdw>
                          </a:effectLst>
                          <a:latin typeface="Times New Roman" pitchFamily="18" charset="0"/>
                          <a:ea typeface="+mn-ea"/>
                          <a:cs typeface="+mn-cs"/>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0000FF"/>
                          </a:solidFill>
                          <a:effectLst>
                            <a:outerShdw blurRad="38100" dist="38100" dir="2700000" algn="tl">
                              <a:srgbClr val="C0C0C0"/>
                            </a:outerShdw>
                          </a:effectLst>
                          <a:latin typeface="Times New Roman" pitchFamily="18" charset="0"/>
                          <a:ea typeface="+mn-ea"/>
                          <a:cs typeface="+mn-cs"/>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FF0000"/>
                          </a:solidFill>
                          <a:effectLst>
                            <a:outerShdw blurRad="38100" dist="38100" dir="2700000" algn="tl">
                              <a:srgbClr val="C0C0C0"/>
                            </a:outerShdw>
                          </a:effectLst>
                          <a:latin typeface="Times New Roman" pitchFamily="18" charset="0"/>
                          <a:ea typeface="+mn-ea"/>
                          <a:cs typeface="+mn-cs"/>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kern="1200" cap="none" normalizeH="0" baseline="0" dirty="0">
                          <a:ln>
                            <a:noFill/>
                          </a:ln>
                          <a:solidFill>
                            <a:srgbClr val="FF0000"/>
                          </a:solidFill>
                          <a:effectLst>
                            <a:outerShdw blurRad="38100" dist="38100" dir="2700000" algn="tl">
                              <a:srgbClr val="C0C0C0"/>
                            </a:outerShdw>
                          </a:effectLst>
                          <a:latin typeface="Times New Roman" pitchFamily="18" charset="0"/>
                          <a:ea typeface="+mn-ea"/>
                          <a:cs typeface="+mn-cs"/>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Rectangle 5"/>
          <p:cNvSpPr txBox="1">
            <a:spLocks noChangeArrowheads="1"/>
          </p:cNvSpPr>
          <p:nvPr/>
        </p:nvSpPr>
        <p:spPr>
          <a:xfrm>
            <a:off x="228600" y="161925"/>
            <a:ext cx="8196428" cy="1685327"/>
          </a:xfrm>
          <a:prstGeom prst="rect">
            <a:avLst/>
          </a:prstGeom>
        </p:spPr>
        <p:txBody>
          <a:bodyPr vert="horz" lIns="91440" tIns="45720" rIns="91440" bIns="45720" rtlCol="0">
            <a:noAutofit/>
          </a:bodyPr>
          <a:lstStyle/>
          <a:p>
            <a:r>
              <a:rPr lang="en-US" sz="2400" dirty="0"/>
              <a:t>Are there any unusual records in this data?</a:t>
            </a:r>
          </a:p>
          <a:p>
            <a:r>
              <a:rPr lang="en-US" sz="2000" dirty="0"/>
              <a:t>This is the </a:t>
            </a:r>
            <a:r>
              <a:rPr lang="en-US" sz="2000" b="1" dirty="0"/>
              <a:t>outlier detection problem</a:t>
            </a:r>
            <a:r>
              <a:rPr lang="en-US" sz="2000" dirty="0"/>
              <a:t>.</a:t>
            </a:r>
          </a:p>
          <a:p>
            <a:endParaRPr lang="en-US" sz="2000" dirty="0"/>
          </a:p>
          <a:p>
            <a:r>
              <a:rPr lang="en-US" sz="2000" dirty="0"/>
              <a:t>It seems that record 6 is an outlier. Not that the individual values for the two attribute are not unusual, but their combination is.</a:t>
            </a:r>
          </a:p>
          <a:p>
            <a:endParaRPr lang="en-US" sz="2000" dirty="0"/>
          </a:p>
          <a:p>
            <a:endParaRPr lang="en-US" sz="2000" dirty="0"/>
          </a:p>
          <a:p>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40"/>
          <p:cNvGrpSpPr/>
          <p:nvPr/>
        </p:nvGrpSpPr>
        <p:grpSpPr>
          <a:xfrm>
            <a:off x="152400" y="2705100"/>
            <a:ext cx="3988915" cy="4035425"/>
            <a:chOff x="152400" y="2057400"/>
            <a:chExt cx="4629150" cy="4683125"/>
          </a:xfrm>
        </p:grpSpPr>
        <p:sp>
          <p:nvSpPr>
            <p:cNvPr id="5" name="Rectangle 1230"/>
            <p:cNvSpPr>
              <a:spLocks noChangeArrowheads="1"/>
            </p:cNvSpPr>
            <p:nvPr/>
          </p:nvSpPr>
          <p:spPr bwMode="auto">
            <a:xfrm rot="16200000">
              <a:off x="-744537" y="3944937"/>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sz="1800" dirty="0">
                  <a:effectLst>
                    <a:outerShdw blurRad="38100" dist="38100" dir="2700000" algn="tl">
                      <a:srgbClr val="C0C0C0"/>
                    </a:outerShdw>
                  </a:effectLst>
                </a:rPr>
                <a:t>Antenna  Length</a:t>
              </a:r>
            </a:p>
          </p:txBody>
        </p:sp>
        <p:sp>
          <p:nvSpPr>
            <p:cNvPr id="6" name="Rectangle 1026"/>
            <p:cNvSpPr>
              <a:spLocks noChangeArrowheads="1"/>
            </p:cNvSpPr>
            <p:nvPr/>
          </p:nvSpPr>
          <p:spPr bwMode="auto">
            <a:xfrm>
              <a:off x="838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7" name="Rectangle 1027"/>
            <p:cNvSpPr>
              <a:spLocks noChangeArrowheads="1"/>
            </p:cNvSpPr>
            <p:nvPr/>
          </p:nvSpPr>
          <p:spPr bwMode="auto">
            <a:xfrm>
              <a:off x="1219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8" name="Rectangle 1028"/>
            <p:cNvSpPr>
              <a:spLocks noChangeArrowheads="1"/>
            </p:cNvSpPr>
            <p:nvPr/>
          </p:nvSpPr>
          <p:spPr bwMode="auto">
            <a:xfrm>
              <a:off x="1600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1" name="Rectangle 1029"/>
            <p:cNvSpPr>
              <a:spLocks noChangeArrowheads="1"/>
            </p:cNvSpPr>
            <p:nvPr/>
          </p:nvSpPr>
          <p:spPr bwMode="auto">
            <a:xfrm>
              <a:off x="1981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2" name="Rectangle 1030"/>
            <p:cNvSpPr>
              <a:spLocks noChangeArrowheads="1"/>
            </p:cNvSpPr>
            <p:nvPr/>
          </p:nvSpPr>
          <p:spPr bwMode="auto">
            <a:xfrm>
              <a:off x="2362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3" name="Rectangle 1031"/>
            <p:cNvSpPr>
              <a:spLocks noChangeArrowheads="1"/>
            </p:cNvSpPr>
            <p:nvPr/>
          </p:nvSpPr>
          <p:spPr bwMode="auto">
            <a:xfrm>
              <a:off x="2743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4" name="Rectangle 1032"/>
            <p:cNvSpPr>
              <a:spLocks noChangeArrowheads="1"/>
            </p:cNvSpPr>
            <p:nvPr/>
          </p:nvSpPr>
          <p:spPr bwMode="auto">
            <a:xfrm>
              <a:off x="3124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5" name="Rectangle 1033"/>
            <p:cNvSpPr>
              <a:spLocks noChangeArrowheads="1"/>
            </p:cNvSpPr>
            <p:nvPr/>
          </p:nvSpPr>
          <p:spPr bwMode="auto">
            <a:xfrm>
              <a:off x="3505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6" name="Rectangle 1034"/>
            <p:cNvSpPr>
              <a:spLocks noChangeArrowheads="1"/>
            </p:cNvSpPr>
            <p:nvPr/>
          </p:nvSpPr>
          <p:spPr bwMode="auto">
            <a:xfrm>
              <a:off x="3886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7" name="Rectangle 1035"/>
            <p:cNvSpPr>
              <a:spLocks noChangeArrowheads="1"/>
            </p:cNvSpPr>
            <p:nvPr/>
          </p:nvSpPr>
          <p:spPr bwMode="auto">
            <a:xfrm>
              <a:off x="4267200" y="5638800"/>
              <a:ext cx="381000" cy="381000"/>
            </a:xfrm>
            <a:prstGeom prst="rect">
              <a:avLst/>
            </a:prstGeom>
            <a:noFill/>
            <a:ln w="0">
              <a:solidFill>
                <a:srgbClr val="C0C0C0"/>
              </a:solidFill>
              <a:miter lim="800000"/>
              <a:headEnd/>
              <a:tailEnd/>
            </a:ln>
          </p:spPr>
          <p:txBody>
            <a:bodyPr wrap="none" anchor="ctr"/>
            <a:lstStyle/>
            <a:p>
              <a:endParaRPr lang="en-US"/>
            </a:p>
          </p:txBody>
        </p:sp>
        <p:sp>
          <p:nvSpPr>
            <p:cNvPr id="18" name="Rectangle 1036"/>
            <p:cNvSpPr>
              <a:spLocks noChangeArrowheads="1"/>
            </p:cNvSpPr>
            <p:nvPr/>
          </p:nvSpPr>
          <p:spPr bwMode="auto">
            <a:xfrm>
              <a:off x="838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19" name="Rectangle 1037"/>
            <p:cNvSpPr>
              <a:spLocks noChangeArrowheads="1"/>
            </p:cNvSpPr>
            <p:nvPr/>
          </p:nvSpPr>
          <p:spPr bwMode="auto">
            <a:xfrm>
              <a:off x="1219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0" name="Rectangle 1038"/>
            <p:cNvSpPr>
              <a:spLocks noChangeArrowheads="1"/>
            </p:cNvSpPr>
            <p:nvPr/>
          </p:nvSpPr>
          <p:spPr bwMode="auto">
            <a:xfrm>
              <a:off x="1600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1" name="Rectangle 1039"/>
            <p:cNvSpPr>
              <a:spLocks noChangeArrowheads="1"/>
            </p:cNvSpPr>
            <p:nvPr/>
          </p:nvSpPr>
          <p:spPr bwMode="auto">
            <a:xfrm>
              <a:off x="1981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2" name="Rectangle 1040"/>
            <p:cNvSpPr>
              <a:spLocks noChangeArrowheads="1"/>
            </p:cNvSpPr>
            <p:nvPr/>
          </p:nvSpPr>
          <p:spPr bwMode="auto">
            <a:xfrm>
              <a:off x="2362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3" name="Rectangle 1041"/>
            <p:cNvSpPr>
              <a:spLocks noChangeArrowheads="1"/>
            </p:cNvSpPr>
            <p:nvPr/>
          </p:nvSpPr>
          <p:spPr bwMode="auto">
            <a:xfrm>
              <a:off x="2743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4" name="Rectangle 1042"/>
            <p:cNvSpPr>
              <a:spLocks noChangeArrowheads="1"/>
            </p:cNvSpPr>
            <p:nvPr/>
          </p:nvSpPr>
          <p:spPr bwMode="auto">
            <a:xfrm>
              <a:off x="3124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5" name="Rectangle 1043"/>
            <p:cNvSpPr>
              <a:spLocks noChangeArrowheads="1"/>
            </p:cNvSpPr>
            <p:nvPr/>
          </p:nvSpPr>
          <p:spPr bwMode="auto">
            <a:xfrm>
              <a:off x="3505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6" name="Rectangle 1044"/>
            <p:cNvSpPr>
              <a:spLocks noChangeArrowheads="1"/>
            </p:cNvSpPr>
            <p:nvPr/>
          </p:nvSpPr>
          <p:spPr bwMode="auto">
            <a:xfrm>
              <a:off x="3886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7" name="Rectangle 1045"/>
            <p:cNvSpPr>
              <a:spLocks noChangeArrowheads="1"/>
            </p:cNvSpPr>
            <p:nvPr/>
          </p:nvSpPr>
          <p:spPr bwMode="auto">
            <a:xfrm>
              <a:off x="4267200" y="5257800"/>
              <a:ext cx="381000" cy="381000"/>
            </a:xfrm>
            <a:prstGeom prst="rect">
              <a:avLst/>
            </a:prstGeom>
            <a:noFill/>
            <a:ln w="0">
              <a:solidFill>
                <a:srgbClr val="C0C0C0"/>
              </a:solidFill>
              <a:miter lim="800000"/>
              <a:headEnd/>
              <a:tailEnd/>
            </a:ln>
          </p:spPr>
          <p:txBody>
            <a:bodyPr wrap="none" anchor="ctr"/>
            <a:lstStyle/>
            <a:p>
              <a:endParaRPr lang="en-US"/>
            </a:p>
          </p:txBody>
        </p:sp>
        <p:sp>
          <p:nvSpPr>
            <p:cNvPr id="28" name="Rectangle 1046"/>
            <p:cNvSpPr>
              <a:spLocks noChangeArrowheads="1"/>
            </p:cNvSpPr>
            <p:nvPr/>
          </p:nvSpPr>
          <p:spPr bwMode="auto">
            <a:xfrm>
              <a:off x="838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29" name="Rectangle 1047"/>
            <p:cNvSpPr>
              <a:spLocks noChangeArrowheads="1"/>
            </p:cNvSpPr>
            <p:nvPr/>
          </p:nvSpPr>
          <p:spPr bwMode="auto">
            <a:xfrm>
              <a:off x="1219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0" name="Rectangle 1048"/>
            <p:cNvSpPr>
              <a:spLocks noChangeArrowheads="1"/>
            </p:cNvSpPr>
            <p:nvPr/>
          </p:nvSpPr>
          <p:spPr bwMode="auto">
            <a:xfrm>
              <a:off x="1600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1" name="Rectangle 1049"/>
            <p:cNvSpPr>
              <a:spLocks noChangeArrowheads="1"/>
            </p:cNvSpPr>
            <p:nvPr/>
          </p:nvSpPr>
          <p:spPr bwMode="auto">
            <a:xfrm>
              <a:off x="1981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2" name="Rectangle 1050"/>
            <p:cNvSpPr>
              <a:spLocks noChangeArrowheads="1"/>
            </p:cNvSpPr>
            <p:nvPr/>
          </p:nvSpPr>
          <p:spPr bwMode="auto">
            <a:xfrm>
              <a:off x="2362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3" name="Rectangle 1051"/>
            <p:cNvSpPr>
              <a:spLocks noChangeArrowheads="1"/>
            </p:cNvSpPr>
            <p:nvPr/>
          </p:nvSpPr>
          <p:spPr bwMode="auto">
            <a:xfrm>
              <a:off x="2743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4" name="Rectangle 1052"/>
            <p:cNvSpPr>
              <a:spLocks noChangeArrowheads="1"/>
            </p:cNvSpPr>
            <p:nvPr/>
          </p:nvSpPr>
          <p:spPr bwMode="auto">
            <a:xfrm>
              <a:off x="3124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5" name="Rectangle 1053"/>
            <p:cNvSpPr>
              <a:spLocks noChangeArrowheads="1"/>
            </p:cNvSpPr>
            <p:nvPr/>
          </p:nvSpPr>
          <p:spPr bwMode="auto">
            <a:xfrm>
              <a:off x="3505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6" name="Rectangle 1054"/>
            <p:cNvSpPr>
              <a:spLocks noChangeArrowheads="1"/>
            </p:cNvSpPr>
            <p:nvPr/>
          </p:nvSpPr>
          <p:spPr bwMode="auto">
            <a:xfrm>
              <a:off x="3886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7" name="Rectangle 1055"/>
            <p:cNvSpPr>
              <a:spLocks noChangeArrowheads="1"/>
            </p:cNvSpPr>
            <p:nvPr/>
          </p:nvSpPr>
          <p:spPr bwMode="auto">
            <a:xfrm>
              <a:off x="4267200" y="4876800"/>
              <a:ext cx="381000" cy="381000"/>
            </a:xfrm>
            <a:prstGeom prst="rect">
              <a:avLst/>
            </a:prstGeom>
            <a:noFill/>
            <a:ln w="0">
              <a:solidFill>
                <a:srgbClr val="C0C0C0"/>
              </a:solidFill>
              <a:miter lim="800000"/>
              <a:headEnd/>
              <a:tailEnd/>
            </a:ln>
          </p:spPr>
          <p:txBody>
            <a:bodyPr wrap="none" anchor="ctr"/>
            <a:lstStyle/>
            <a:p>
              <a:endParaRPr lang="en-US"/>
            </a:p>
          </p:txBody>
        </p:sp>
        <p:sp>
          <p:nvSpPr>
            <p:cNvPr id="38" name="Rectangle 1056"/>
            <p:cNvSpPr>
              <a:spLocks noChangeArrowheads="1"/>
            </p:cNvSpPr>
            <p:nvPr/>
          </p:nvSpPr>
          <p:spPr bwMode="auto">
            <a:xfrm>
              <a:off x="838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39" name="Rectangle 1057"/>
            <p:cNvSpPr>
              <a:spLocks noChangeArrowheads="1"/>
            </p:cNvSpPr>
            <p:nvPr/>
          </p:nvSpPr>
          <p:spPr bwMode="auto">
            <a:xfrm>
              <a:off x="1219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0" name="Rectangle 1058"/>
            <p:cNvSpPr>
              <a:spLocks noChangeArrowheads="1"/>
            </p:cNvSpPr>
            <p:nvPr/>
          </p:nvSpPr>
          <p:spPr bwMode="auto">
            <a:xfrm>
              <a:off x="1600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1" name="Rectangle 1059"/>
            <p:cNvSpPr>
              <a:spLocks noChangeArrowheads="1"/>
            </p:cNvSpPr>
            <p:nvPr/>
          </p:nvSpPr>
          <p:spPr bwMode="auto">
            <a:xfrm>
              <a:off x="1981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2" name="Rectangle 1060"/>
            <p:cNvSpPr>
              <a:spLocks noChangeArrowheads="1"/>
            </p:cNvSpPr>
            <p:nvPr/>
          </p:nvSpPr>
          <p:spPr bwMode="auto">
            <a:xfrm>
              <a:off x="2362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3" name="Rectangle 1061"/>
            <p:cNvSpPr>
              <a:spLocks noChangeArrowheads="1"/>
            </p:cNvSpPr>
            <p:nvPr/>
          </p:nvSpPr>
          <p:spPr bwMode="auto">
            <a:xfrm>
              <a:off x="2743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4" name="Rectangle 1062"/>
            <p:cNvSpPr>
              <a:spLocks noChangeArrowheads="1"/>
            </p:cNvSpPr>
            <p:nvPr/>
          </p:nvSpPr>
          <p:spPr bwMode="auto">
            <a:xfrm>
              <a:off x="3124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5" name="Rectangle 1063"/>
            <p:cNvSpPr>
              <a:spLocks noChangeArrowheads="1"/>
            </p:cNvSpPr>
            <p:nvPr/>
          </p:nvSpPr>
          <p:spPr bwMode="auto">
            <a:xfrm>
              <a:off x="3505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6" name="Rectangle 1064"/>
            <p:cNvSpPr>
              <a:spLocks noChangeArrowheads="1"/>
            </p:cNvSpPr>
            <p:nvPr/>
          </p:nvSpPr>
          <p:spPr bwMode="auto">
            <a:xfrm>
              <a:off x="3886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7" name="Rectangle 1065"/>
            <p:cNvSpPr>
              <a:spLocks noChangeArrowheads="1"/>
            </p:cNvSpPr>
            <p:nvPr/>
          </p:nvSpPr>
          <p:spPr bwMode="auto">
            <a:xfrm>
              <a:off x="4267200" y="4495800"/>
              <a:ext cx="381000" cy="381000"/>
            </a:xfrm>
            <a:prstGeom prst="rect">
              <a:avLst/>
            </a:prstGeom>
            <a:noFill/>
            <a:ln w="0">
              <a:solidFill>
                <a:srgbClr val="C0C0C0"/>
              </a:solidFill>
              <a:miter lim="800000"/>
              <a:headEnd/>
              <a:tailEnd/>
            </a:ln>
          </p:spPr>
          <p:txBody>
            <a:bodyPr wrap="none" anchor="ctr"/>
            <a:lstStyle/>
            <a:p>
              <a:endParaRPr lang="en-US"/>
            </a:p>
          </p:txBody>
        </p:sp>
        <p:sp>
          <p:nvSpPr>
            <p:cNvPr id="48" name="Rectangle 1066"/>
            <p:cNvSpPr>
              <a:spLocks noChangeArrowheads="1"/>
            </p:cNvSpPr>
            <p:nvPr/>
          </p:nvSpPr>
          <p:spPr bwMode="auto">
            <a:xfrm>
              <a:off x="838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49" name="Rectangle 1067"/>
            <p:cNvSpPr>
              <a:spLocks noChangeArrowheads="1"/>
            </p:cNvSpPr>
            <p:nvPr/>
          </p:nvSpPr>
          <p:spPr bwMode="auto">
            <a:xfrm>
              <a:off x="1219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0" name="Rectangle 1068"/>
            <p:cNvSpPr>
              <a:spLocks noChangeArrowheads="1"/>
            </p:cNvSpPr>
            <p:nvPr/>
          </p:nvSpPr>
          <p:spPr bwMode="auto">
            <a:xfrm>
              <a:off x="1600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1" name="Rectangle 1069"/>
            <p:cNvSpPr>
              <a:spLocks noChangeArrowheads="1"/>
            </p:cNvSpPr>
            <p:nvPr/>
          </p:nvSpPr>
          <p:spPr bwMode="auto">
            <a:xfrm>
              <a:off x="1981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2" name="Rectangle 1070"/>
            <p:cNvSpPr>
              <a:spLocks noChangeArrowheads="1"/>
            </p:cNvSpPr>
            <p:nvPr/>
          </p:nvSpPr>
          <p:spPr bwMode="auto">
            <a:xfrm>
              <a:off x="2362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3" name="Rectangle 1071"/>
            <p:cNvSpPr>
              <a:spLocks noChangeArrowheads="1"/>
            </p:cNvSpPr>
            <p:nvPr/>
          </p:nvSpPr>
          <p:spPr bwMode="auto">
            <a:xfrm>
              <a:off x="2743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4" name="Rectangle 1072"/>
            <p:cNvSpPr>
              <a:spLocks noChangeArrowheads="1"/>
            </p:cNvSpPr>
            <p:nvPr/>
          </p:nvSpPr>
          <p:spPr bwMode="auto">
            <a:xfrm>
              <a:off x="3124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5" name="Rectangle 1073"/>
            <p:cNvSpPr>
              <a:spLocks noChangeArrowheads="1"/>
            </p:cNvSpPr>
            <p:nvPr/>
          </p:nvSpPr>
          <p:spPr bwMode="auto">
            <a:xfrm>
              <a:off x="3505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6" name="Rectangle 1074"/>
            <p:cNvSpPr>
              <a:spLocks noChangeArrowheads="1"/>
            </p:cNvSpPr>
            <p:nvPr/>
          </p:nvSpPr>
          <p:spPr bwMode="auto">
            <a:xfrm>
              <a:off x="3886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7" name="Rectangle 1075"/>
            <p:cNvSpPr>
              <a:spLocks noChangeArrowheads="1"/>
            </p:cNvSpPr>
            <p:nvPr/>
          </p:nvSpPr>
          <p:spPr bwMode="auto">
            <a:xfrm>
              <a:off x="4267200" y="4114800"/>
              <a:ext cx="381000" cy="381000"/>
            </a:xfrm>
            <a:prstGeom prst="rect">
              <a:avLst/>
            </a:prstGeom>
            <a:noFill/>
            <a:ln w="0">
              <a:solidFill>
                <a:srgbClr val="C0C0C0"/>
              </a:solidFill>
              <a:miter lim="800000"/>
              <a:headEnd/>
              <a:tailEnd/>
            </a:ln>
          </p:spPr>
          <p:txBody>
            <a:bodyPr wrap="none" anchor="ctr"/>
            <a:lstStyle/>
            <a:p>
              <a:endParaRPr lang="en-US"/>
            </a:p>
          </p:txBody>
        </p:sp>
        <p:sp>
          <p:nvSpPr>
            <p:cNvPr id="58" name="Rectangle 1076"/>
            <p:cNvSpPr>
              <a:spLocks noChangeArrowheads="1"/>
            </p:cNvSpPr>
            <p:nvPr/>
          </p:nvSpPr>
          <p:spPr bwMode="auto">
            <a:xfrm>
              <a:off x="838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59" name="Rectangle 1077"/>
            <p:cNvSpPr>
              <a:spLocks noChangeArrowheads="1"/>
            </p:cNvSpPr>
            <p:nvPr/>
          </p:nvSpPr>
          <p:spPr bwMode="auto">
            <a:xfrm>
              <a:off x="1219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0" name="Rectangle 1078"/>
            <p:cNvSpPr>
              <a:spLocks noChangeArrowheads="1"/>
            </p:cNvSpPr>
            <p:nvPr/>
          </p:nvSpPr>
          <p:spPr bwMode="auto">
            <a:xfrm>
              <a:off x="1600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1" name="Rectangle 1079"/>
            <p:cNvSpPr>
              <a:spLocks noChangeArrowheads="1"/>
            </p:cNvSpPr>
            <p:nvPr/>
          </p:nvSpPr>
          <p:spPr bwMode="auto">
            <a:xfrm>
              <a:off x="1981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2" name="Rectangle 1080"/>
            <p:cNvSpPr>
              <a:spLocks noChangeArrowheads="1"/>
            </p:cNvSpPr>
            <p:nvPr/>
          </p:nvSpPr>
          <p:spPr bwMode="auto">
            <a:xfrm>
              <a:off x="2362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3" name="Rectangle 1081"/>
            <p:cNvSpPr>
              <a:spLocks noChangeArrowheads="1"/>
            </p:cNvSpPr>
            <p:nvPr/>
          </p:nvSpPr>
          <p:spPr bwMode="auto">
            <a:xfrm>
              <a:off x="2743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4" name="Rectangle 1082"/>
            <p:cNvSpPr>
              <a:spLocks noChangeArrowheads="1"/>
            </p:cNvSpPr>
            <p:nvPr/>
          </p:nvSpPr>
          <p:spPr bwMode="auto">
            <a:xfrm>
              <a:off x="3124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5" name="Rectangle 1083"/>
            <p:cNvSpPr>
              <a:spLocks noChangeArrowheads="1"/>
            </p:cNvSpPr>
            <p:nvPr/>
          </p:nvSpPr>
          <p:spPr bwMode="auto">
            <a:xfrm>
              <a:off x="3505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6" name="Rectangle 1084"/>
            <p:cNvSpPr>
              <a:spLocks noChangeArrowheads="1"/>
            </p:cNvSpPr>
            <p:nvPr/>
          </p:nvSpPr>
          <p:spPr bwMode="auto">
            <a:xfrm>
              <a:off x="3886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7" name="Rectangle 1085"/>
            <p:cNvSpPr>
              <a:spLocks noChangeArrowheads="1"/>
            </p:cNvSpPr>
            <p:nvPr/>
          </p:nvSpPr>
          <p:spPr bwMode="auto">
            <a:xfrm>
              <a:off x="4267200" y="3733800"/>
              <a:ext cx="381000" cy="381000"/>
            </a:xfrm>
            <a:prstGeom prst="rect">
              <a:avLst/>
            </a:prstGeom>
            <a:noFill/>
            <a:ln w="0">
              <a:solidFill>
                <a:srgbClr val="C0C0C0"/>
              </a:solidFill>
              <a:miter lim="800000"/>
              <a:headEnd/>
              <a:tailEnd/>
            </a:ln>
          </p:spPr>
          <p:txBody>
            <a:bodyPr wrap="none" anchor="ctr"/>
            <a:lstStyle/>
            <a:p>
              <a:endParaRPr lang="en-US"/>
            </a:p>
          </p:txBody>
        </p:sp>
        <p:sp>
          <p:nvSpPr>
            <p:cNvPr id="68" name="Rectangle 1086"/>
            <p:cNvSpPr>
              <a:spLocks noChangeArrowheads="1"/>
            </p:cNvSpPr>
            <p:nvPr/>
          </p:nvSpPr>
          <p:spPr bwMode="auto">
            <a:xfrm>
              <a:off x="838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69" name="Rectangle 1087"/>
            <p:cNvSpPr>
              <a:spLocks noChangeArrowheads="1"/>
            </p:cNvSpPr>
            <p:nvPr/>
          </p:nvSpPr>
          <p:spPr bwMode="auto">
            <a:xfrm>
              <a:off x="1219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0" name="Rectangle 1088"/>
            <p:cNvSpPr>
              <a:spLocks noChangeArrowheads="1"/>
            </p:cNvSpPr>
            <p:nvPr/>
          </p:nvSpPr>
          <p:spPr bwMode="auto">
            <a:xfrm>
              <a:off x="1600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1" name="Rectangle 1089"/>
            <p:cNvSpPr>
              <a:spLocks noChangeArrowheads="1"/>
            </p:cNvSpPr>
            <p:nvPr/>
          </p:nvSpPr>
          <p:spPr bwMode="auto">
            <a:xfrm>
              <a:off x="1981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2" name="Rectangle 1090"/>
            <p:cNvSpPr>
              <a:spLocks noChangeArrowheads="1"/>
            </p:cNvSpPr>
            <p:nvPr/>
          </p:nvSpPr>
          <p:spPr bwMode="auto">
            <a:xfrm>
              <a:off x="2362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3" name="Rectangle 1091"/>
            <p:cNvSpPr>
              <a:spLocks noChangeArrowheads="1"/>
            </p:cNvSpPr>
            <p:nvPr/>
          </p:nvSpPr>
          <p:spPr bwMode="auto">
            <a:xfrm>
              <a:off x="2743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4" name="Rectangle 1092"/>
            <p:cNvSpPr>
              <a:spLocks noChangeArrowheads="1"/>
            </p:cNvSpPr>
            <p:nvPr/>
          </p:nvSpPr>
          <p:spPr bwMode="auto">
            <a:xfrm>
              <a:off x="3124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5" name="Rectangle 1093"/>
            <p:cNvSpPr>
              <a:spLocks noChangeArrowheads="1"/>
            </p:cNvSpPr>
            <p:nvPr/>
          </p:nvSpPr>
          <p:spPr bwMode="auto">
            <a:xfrm>
              <a:off x="3505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6" name="Rectangle 1094"/>
            <p:cNvSpPr>
              <a:spLocks noChangeArrowheads="1"/>
            </p:cNvSpPr>
            <p:nvPr/>
          </p:nvSpPr>
          <p:spPr bwMode="auto">
            <a:xfrm>
              <a:off x="3886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7" name="Rectangle 1095"/>
            <p:cNvSpPr>
              <a:spLocks noChangeArrowheads="1"/>
            </p:cNvSpPr>
            <p:nvPr/>
          </p:nvSpPr>
          <p:spPr bwMode="auto">
            <a:xfrm>
              <a:off x="4267200" y="3352800"/>
              <a:ext cx="381000" cy="381000"/>
            </a:xfrm>
            <a:prstGeom prst="rect">
              <a:avLst/>
            </a:prstGeom>
            <a:noFill/>
            <a:ln w="0">
              <a:solidFill>
                <a:srgbClr val="C0C0C0"/>
              </a:solidFill>
              <a:miter lim="800000"/>
              <a:headEnd/>
              <a:tailEnd/>
            </a:ln>
          </p:spPr>
          <p:txBody>
            <a:bodyPr wrap="none" anchor="ctr"/>
            <a:lstStyle/>
            <a:p>
              <a:endParaRPr lang="en-US"/>
            </a:p>
          </p:txBody>
        </p:sp>
        <p:sp>
          <p:nvSpPr>
            <p:cNvPr id="78" name="Rectangle 1096"/>
            <p:cNvSpPr>
              <a:spLocks noChangeArrowheads="1"/>
            </p:cNvSpPr>
            <p:nvPr/>
          </p:nvSpPr>
          <p:spPr bwMode="auto">
            <a:xfrm>
              <a:off x="838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79" name="Rectangle 1097"/>
            <p:cNvSpPr>
              <a:spLocks noChangeArrowheads="1"/>
            </p:cNvSpPr>
            <p:nvPr/>
          </p:nvSpPr>
          <p:spPr bwMode="auto">
            <a:xfrm>
              <a:off x="1219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0" name="Rectangle 1098"/>
            <p:cNvSpPr>
              <a:spLocks noChangeArrowheads="1"/>
            </p:cNvSpPr>
            <p:nvPr/>
          </p:nvSpPr>
          <p:spPr bwMode="auto">
            <a:xfrm>
              <a:off x="1600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1" name="Rectangle 1099"/>
            <p:cNvSpPr>
              <a:spLocks noChangeArrowheads="1"/>
            </p:cNvSpPr>
            <p:nvPr/>
          </p:nvSpPr>
          <p:spPr bwMode="auto">
            <a:xfrm>
              <a:off x="1981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2" name="Rectangle 1100"/>
            <p:cNvSpPr>
              <a:spLocks noChangeArrowheads="1"/>
            </p:cNvSpPr>
            <p:nvPr/>
          </p:nvSpPr>
          <p:spPr bwMode="auto">
            <a:xfrm>
              <a:off x="2362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3" name="Rectangle 1101"/>
            <p:cNvSpPr>
              <a:spLocks noChangeArrowheads="1"/>
            </p:cNvSpPr>
            <p:nvPr/>
          </p:nvSpPr>
          <p:spPr bwMode="auto">
            <a:xfrm>
              <a:off x="2743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4" name="Rectangle 1102"/>
            <p:cNvSpPr>
              <a:spLocks noChangeArrowheads="1"/>
            </p:cNvSpPr>
            <p:nvPr/>
          </p:nvSpPr>
          <p:spPr bwMode="auto">
            <a:xfrm>
              <a:off x="3124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5" name="Rectangle 1103"/>
            <p:cNvSpPr>
              <a:spLocks noChangeArrowheads="1"/>
            </p:cNvSpPr>
            <p:nvPr/>
          </p:nvSpPr>
          <p:spPr bwMode="auto">
            <a:xfrm>
              <a:off x="3505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6" name="Rectangle 1104"/>
            <p:cNvSpPr>
              <a:spLocks noChangeArrowheads="1"/>
            </p:cNvSpPr>
            <p:nvPr/>
          </p:nvSpPr>
          <p:spPr bwMode="auto">
            <a:xfrm>
              <a:off x="3886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7" name="Rectangle 1105"/>
            <p:cNvSpPr>
              <a:spLocks noChangeArrowheads="1"/>
            </p:cNvSpPr>
            <p:nvPr/>
          </p:nvSpPr>
          <p:spPr bwMode="auto">
            <a:xfrm>
              <a:off x="4267200" y="2971800"/>
              <a:ext cx="381000" cy="381000"/>
            </a:xfrm>
            <a:prstGeom prst="rect">
              <a:avLst/>
            </a:prstGeom>
            <a:noFill/>
            <a:ln w="0">
              <a:solidFill>
                <a:srgbClr val="C0C0C0"/>
              </a:solidFill>
              <a:miter lim="800000"/>
              <a:headEnd/>
              <a:tailEnd/>
            </a:ln>
          </p:spPr>
          <p:txBody>
            <a:bodyPr wrap="none" anchor="ctr"/>
            <a:lstStyle/>
            <a:p>
              <a:endParaRPr lang="en-US"/>
            </a:p>
          </p:txBody>
        </p:sp>
        <p:sp>
          <p:nvSpPr>
            <p:cNvPr id="88" name="Rectangle 1106"/>
            <p:cNvSpPr>
              <a:spLocks noChangeArrowheads="1"/>
            </p:cNvSpPr>
            <p:nvPr/>
          </p:nvSpPr>
          <p:spPr bwMode="auto">
            <a:xfrm>
              <a:off x="838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89" name="Rectangle 1107"/>
            <p:cNvSpPr>
              <a:spLocks noChangeArrowheads="1"/>
            </p:cNvSpPr>
            <p:nvPr/>
          </p:nvSpPr>
          <p:spPr bwMode="auto">
            <a:xfrm>
              <a:off x="1219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0" name="Rectangle 1108"/>
            <p:cNvSpPr>
              <a:spLocks noChangeArrowheads="1"/>
            </p:cNvSpPr>
            <p:nvPr/>
          </p:nvSpPr>
          <p:spPr bwMode="auto">
            <a:xfrm>
              <a:off x="1600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1" name="Rectangle 1109"/>
            <p:cNvSpPr>
              <a:spLocks noChangeArrowheads="1"/>
            </p:cNvSpPr>
            <p:nvPr/>
          </p:nvSpPr>
          <p:spPr bwMode="auto">
            <a:xfrm>
              <a:off x="1981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2" name="Rectangle 1110"/>
            <p:cNvSpPr>
              <a:spLocks noChangeArrowheads="1"/>
            </p:cNvSpPr>
            <p:nvPr/>
          </p:nvSpPr>
          <p:spPr bwMode="auto">
            <a:xfrm>
              <a:off x="2362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3" name="Rectangle 1111"/>
            <p:cNvSpPr>
              <a:spLocks noChangeArrowheads="1"/>
            </p:cNvSpPr>
            <p:nvPr/>
          </p:nvSpPr>
          <p:spPr bwMode="auto">
            <a:xfrm>
              <a:off x="2743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4" name="Rectangle 1112"/>
            <p:cNvSpPr>
              <a:spLocks noChangeArrowheads="1"/>
            </p:cNvSpPr>
            <p:nvPr/>
          </p:nvSpPr>
          <p:spPr bwMode="auto">
            <a:xfrm>
              <a:off x="3124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5" name="Rectangle 1113"/>
            <p:cNvSpPr>
              <a:spLocks noChangeArrowheads="1"/>
            </p:cNvSpPr>
            <p:nvPr/>
          </p:nvSpPr>
          <p:spPr bwMode="auto">
            <a:xfrm>
              <a:off x="3505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6" name="Rectangle 1114"/>
            <p:cNvSpPr>
              <a:spLocks noChangeArrowheads="1"/>
            </p:cNvSpPr>
            <p:nvPr/>
          </p:nvSpPr>
          <p:spPr bwMode="auto">
            <a:xfrm>
              <a:off x="3886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7" name="Rectangle 1115"/>
            <p:cNvSpPr>
              <a:spLocks noChangeArrowheads="1"/>
            </p:cNvSpPr>
            <p:nvPr/>
          </p:nvSpPr>
          <p:spPr bwMode="auto">
            <a:xfrm>
              <a:off x="4267200" y="2590800"/>
              <a:ext cx="381000" cy="381000"/>
            </a:xfrm>
            <a:prstGeom prst="rect">
              <a:avLst/>
            </a:prstGeom>
            <a:noFill/>
            <a:ln w="0">
              <a:solidFill>
                <a:srgbClr val="C0C0C0"/>
              </a:solidFill>
              <a:miter lim="800000"/>
              <a:headEnd/>
              <a:tailEnd/>
            </a:ln>
          </p:spPr>
          <p:txBody>
            <a:bodyPr wrap="none" anchor="ctr"/>
            <a:lstStyle/>
            <a:p>
              <a:endParaRPr lang="en-US"/>
            </a:p>
          </p:txBody>
        </p:sp>
        <p:sp>
          <p:nvSpPr>
            <p:cNvPr id="98" name="Rectangle 1116"/>
            <p:cNvSpPr>
              <a:spLocks noChangeArrowheads="1"/>
            </p:cNvSpPr>
            <p:nvPr/>
          </p:nvSpPr>
          <p:spPr bwMode="auto">
            <a:xfrm>
              <a:off x="838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99" name="Rectangle 1117"/>
            <p:cNvSpPr>
              <a:spLocks noChangeArrowheads="1"/>
            </p:cNvSpPr>
            <p:nvPr/>
          </p:nvSpPr>
          <p:spPr bwMode="auto">
            <a:xfrm>
              <a:off x="1219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0" name="Rectangle 1118"/>
            <p:cNvSpPr>
              <a:spLocks noChangeArrowheads="1"/>
            </p:cNvSpPr>
            <p:nvPr/>
          </p:nvSpPr>
          <p:spPr bwMode="auto">
            <a:xfrm>
              <a:off x="1600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1" name="Rectangle 1119"/>
            <p:cNvSpPr>
              <a:spLocks noChangeArrowheads="1"/>
            </p:cNvSpPr>
            <p:nvPr/>
          </p:nvSpPr>
          <p:spPr bwMode="auto">
            <a:xfrm>
              <a:off x="1981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2" name="Rectangle 1120"/>
            <p:cNvSpPr>
              <a:spLocks noChangeArrowheads="1"/>
            </p:cNvSpPr>
            <p:nvPr/>
          </p:nvSpPr>
          <p:spPr bwMode="auto">
            <a:xfrm>
              <a:off x="2362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3" name="Rectangle 1121"/>
            <p:cNvSpPr>
              <a:spLocks noChangeArrowheads="1"/>
            </p:cNvSpPr>
            <p:nvPr/>
          </p:nvSpPr>
          <p:spPr bwMode="auto">
            <a:xfrm>
              <a:off x="2743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4" name="Rectangle 1122"/>
            <p:cNvSpPr>
              <a:spLocks noChangeArrowheads="1"/>
            </p:cNvSpPr>
            <p:nvPr/>
          </p:nvSpPr>
          <p:spPr bwMode="auto">
            <a:xfrm>
              <a:off x="3124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5" name="Rectangle 1123"/>
            <p:cNvSpPr>
              <a:spLocks noChangeArrowheads="1"/>
            </p:cNvSpPr>
            <p:nvPr/>
          </p:nvSpPr>
          <p:spPr bwMode="auto">
            <a:xfrm>
              <a:off x="3505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6" name="Rectangle 1124"/>
            <p:cNvSpPr>
              <a:spLocks noChangeArrowheads="1"/>
            </p:cNvSpPr>
            <p:nvPr/>
          </p:nvSpPr>
          <p:spPr bwMode="auto">
            <a:xfrm>
              <a:off x="3886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7" name="Rectangle 1125"/>
            <p:cNvSpPr>
              <a:spLocks noChangeArrowheads="1"/>
            </p:cNvSpPr>
            <p:nvPr/>
          </p:nvSpPr>
          <p:spPr bwMode="auto">
            <a:xfrm>
              <a:off x="4267200" y="2209800"/>
              <a:ext cx="381000" cy="381000"/>
            </a:xfrm>
            <a:prstGeom prst="rect">
              <a:avLst/>
            </a:prstGeom>
            <a:noFill/>
            <a:ln w="0">
              <a:solidFill>
                <a:srgbClr val="C0C0C0"/>
              </a:solidFill>
              <a:miter lim="800000"/>
              <a:headEnd/>
              <a:tailEnd/>
            </a:ln>
          </p:spPr>
          <p:txBody>
            <a:bodyPr wrap="none" anchor="ctr"/>
            <a:lstStyle/>
            <a:p>
              <a:endParaRPr lang="en-US"/>
            </a:p>
          </p:txBody>
        </p:sp>
        <p:sp>
          <p:nvSpPr>
            <p:cNvPr id="108" name="Line 1126"/>
            <p:cNvSpPr>
              <a:spLocks noChangeShapeType="1"/>
            </p:cNvSpPr>
            <p:nvPr/>
          </p:nvSpPr>
          <p:spPr bwMode="auto">
            <a:xfrm>
              <a:off x="838200" y="6019800"/>
              <a:ext cx="3810000" cy="0"/>
            </a:xfrm>
            <a:prstGeom prst="line">
              <a:avLst/>
            </a:prstGeom>
            <a:noFill/>
            <a:ln w="22225">
              <a:solidFill>
                <a:schemeClr val="tx1"/>
              </a:solidFill>
              <a:round/>
              <a:headEnd/>
              <a:tailEnd/>
            </a:ln>
          </p:spPr>
          <p:txBody>
            <a:bodyPr wrap="none" anchor="ctr"/>
            <a:lstStyle/>
            <a:p>
              <a:endParaRPr lang="en-US"/>
            </a:p>
          </p:txBody>
        </p:sp>
        <p:sp>
          <p:nvSpPr>
            <p:cNvPr id="109" name="Line 1127"/>
            <p:cNvSpPr>
              <a:spLocks noChangeShapeType="1"/>
            </p:cNvSpPr>
            <p:nvPr/>
          </p:nvSpPr>
          <p:spPr bwMode="auto">
            <a:xfrm flipV="1">
              <a:off x="838200" y="2209800"/>
              <a:ext cx="0" cy="3810000"/>
            </a:xfrm>
            <a:prstGeom prst="line">
              <a:avLst/>
            </a:prstGeom>
            <a:noFill/>
            <a:ln w="22225">
              <a:solidFill>
                <a:schemeClr val="tx1"/>
              </a:solidFill>
              <a:round/>
              <a:headEnd/>
              <a:tailEnd/>
            </a:ln>
          </p:spPr>
          <p:txBody>
            <a:bodyPr wrap="none" anchor="ctr"/>
            <a:lstStyle/>
            <a:p>
              <a:endParaRPr lang="en-US"/>
            </a:p>
          </p:txBody>
        </p:sp>
        <p:sp>
          <p:nvSpPr>
            <p:cNvPr id="110" name="Oval 1130"/>
            <p:cNvSpPr>
              <a:spLocks noChangeArrowheads="1"/>
            </p:cNvSpPr>
            <p:nvPr/>
          </p:nvSpPr>
          <p:spPr bwMode="auto">
            <a:xfrm>
              <a:off x="1219200" y="4724400"/>
              <a:ext cx="152400" cy="152400"/>
            </a:xfrm>
            <a:prstGeom prst="ellipse">
              <a:avLst/>
            </a:prstGeom>
            <a:solidFill>
              <a:srgbClr val="0000FF"/>
            </a:solidFill>
            <a:ln w="9525">
              <a:noFill/>
              <a:round/>
              <a:headEnd/>
              <a:tailEnd/>
            </a:ln>
          </p:spPr>
          <p:txBody>
            <a:bodyPr wrap="none" anchor="ctr"/>
            <a:lstStyle/>
            <a:p>
              <a:endParaRPr lang="en-US"/>
            </a:p>
          </p:txBody>
        </p:sp>
        <p:sp>
          <p:nvSpPr>
            <p:cNvPr id="111" name="Oval 1131"/>
            <p:cNvSpPr>
              <a:spLocks noChangeArrowheads="1"/>
            </p:cNvSpPr>
            <p:nvPr/>
          </p:nvSpPr>
          <p:spPr bwMode="auto">
            <a:xfrm>
              <a:off x="4457700" y="5753100"/>
              <a:ext cx="152400" cy="152400"/>
            </a:xfrm>
            <a:prstGeom prst="ellipse">
              <a:avLst/>
            </a:prstGeom>
            <a:solidFill>
              <a:srgbClr val="0000FF"/>
            </a:solidFill>
            <a:ln w="9525">
              <a:noFill/>
              <a:round/>
              <a:headEnd/>
              <a:tailEnd/>
            </a:ln>
          </p:spPr>
          <p:txBody>
            <a:bodyPr wrap="none" anchor="ctr"/>
            <a:lstStyle/>
            <a:p>
              <a:endParaRPr lang="en-US"/>
            </a:p>
          </p:txBody>
        </p:sp>
        <p:sp>
          <p:nvSpPr>
            <p:cNvPr id="112" name="Rectangle 1134" descr="Wide downward diagonal"/>
            <p:cNvSpPr>
              <a:spLocks noChangeArrowheads="1"/>
            </p:cNvSpPr>
            <p:nvPr/>
          </p:nvSpPr>
          <p:spPr bwMode="auto">
            <a:xfrm>
              <a:off x="2819400" y="27432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113" name="Rectangle 1136" descr="Wide downward diagonal"/>
            <p:cNvSpPr>
              <a:spLocks noChangeArrowheads="1"/>
            </p:cNvSpPr>
            <p:nvPr/>
          </p:nvSpPr>
          <p:spPr bwMode="auto">
            <a:xfrm>
              <a:off x="3200400" y="34290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114" name="Rectangle 1137" descr="Wide downward diagonal"/>
            <p:cNvSpPr>
              <a:spLocks noChangeArrowheads="1"/>
            </p:cNvSpPr>
            <p:nvPr/>
          </p:nvSpPr>
          <p:spPr bwMode="auto">
            <a:xfrm>
              <a:off x="3810000" y="24384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115" name="Rectangle 1138" descr="Wide downward diagonal"/>
            <p:cNvSpPr>
              <a:spLocks noChangeArrowheads="1"/>
            </p:cNvSpPr>
            <p:nvPr/>
          </p:nvSpPr>
          <p:spPr bwMode="auto">
            <a:xfrm>
              <a:off x="3962400" y="34290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116" name="Rectangle 1140" descr="Wide downward diagonal"/>
            <p:cNvSpPr>
              <a:spLocks noChangeArrowheads="1"/>
            </p:cNvSpPr>
            <p:nvPr/>
          </p:nvSpPr>
          <p:spPr bwMode="auto">
            <a:xfrm>
              <a:off x="3895725" y="2790825"/>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117" name="Oval 1143"/>
            <p:cNvSpPr>
              <a:spLocks noChangeArrowheads="1"/>
            </p:cNvSpPr>
            <p:nvPr/>
          </p:nvSpPr>
          <p:spPr bwMode="auto">
            <a:xfrm>
              <a:off x="1752600" y="3886200"/>
              <a:ext cx="152400" cy="152400"/>
            </a:xfrm>
            <a:prstGeom prst="ellipse">
              <a:avLst/>
            </a:prstGeom>
            <a:solidFill>
              <a:srgbClr val="0000FF"/>
            </a:solidFill>
            <a:ln w="9525">
              <a:noFill/>
              <a:round/>
              <a:headEnd/>
              <a:tailEnd/>
            </a:ln>
          </p:spPr>
          <p:txBody>
            <a:bodyPr wrap="none" anchor="ctr"/>
            <a:lstStyle/>
            <a:p>
              <a:endParaRPr lang="en-US"/>
            </a:p>
          </p:txBody>
        </p:sp>
        <p:sp>
          <p:nvSpPr>
            <p:cNvPr id="118" name="Oval 1145"/>
            <p:cNvSpPr>
              <a:spLocks noChangeArrowheads="1"/>
            </p:cNvSpPr>
            <p:nvPr/>
          </p:nvSpPr>
          <p:spPr bwMode="auto">
            <a:xfrm>
              <a:off x="990600" y="5562600"/>
              <a:ext cx="152400" cy="152400"/>
            </a:xfrm>
            <a:prstGeom prst="ellipse">
              <a:avLst/>
            </a:prstGeom>
            <a:solidFill>
              <a:srgbClr val="0000FF"/>
            </a:solidFill>
            <a:ln w="9525">
              <a:noFill/>
              <a:round/>
              <a:headEnd/>
              <a:tailEnd/>
            </a:ln>
          </p:spPr>
          <p:txBody>
            <a:bodyPr wrap="none" anchor="ctr"/>
            <a:lstStyle/>
            <a:p>
              <a:endParaRPr lang="en-US"/>
            </a:p>
          </p:txBody>
        </p:sp>
        <p:sp>
          <p:nvSpPr>
            <p:cNvPr id="119" name="Oval 1150"/>
            <p:cNvSpPr>
              <a:spLocks noChangeArrowheads="1"/>
            </p:cNvSpPr>
            <p:nvPr/>
          </p:nvSpPr>
          <p:spPr bwMode="auto">
            <a:xfrm>
              <a:off x="1066800" y="4191000"/>
              <a:ext cx="152400" cy="152400"/>
            </a:xfrm>
            <a:prstGeom prst="ellipse">
              <a:avLst/>
            </a:prstGeom>
            <a:solidFill>
              <a:srgbClr val="0000FF"/>
            </a:solidFill>
            <a:ln w="9525">
              <a:noFill/>
              <a:round/>
              <a:headEnd/>
              <a:tailEnd/>
            </a:ln>
          </p:spPr>
          <p:txBody>
            <a:bodyPr wrap="none" anchor="ctr"/>
            <a:lstStyle/>
            <a:p>
              <a:endParaRPr lang="en-US"/>
            </a:p>
          </p:txBody>
        </p:sp>
        <p:grpSp>
          <p:nvGrpSpPr>
            <p:cNvPr id="3" name="Group 1153"/>
            <p:cNvGrpSpPr>
              <a:grpSpLocks/>
            </p:cNvGrpSpPr>
            <p:nvPr/>
          </p:nvGrpSpPr>
          <p:grpSpPr bwMode="auto">
            <a:xfrm>
              <a:off x="304800" y="2057400"/>
              <a:ext cx="4476750" cy="4435475"/>
              <a:chOff x="1104" y="703"/>
              <a:chExt cx="2820" cy="2794"/>
            </a:xfrm>
          </p:grpSpPr>
          <p:sp>
            <p:nvSpPr>
              <p:cNvPr id="121" name="Text Box 1154"/>
              <p:cNvSpPr txBox="1">
                <a:spLocks noChangeArrowheads="1"/>
              </p:cNvSpPr>
              <p:nvPr/>
            </p:nvSpPr>
            <p:spPr bwMode="auto">
              <a:xfrm>
                <a:off x="1104" y="703"/>
                <a:ext cx="276" cy="250"/>
              </a:xfrm>
              <a:prstGeom prst="rect">
                <a:avLst/>
              </a:prstGeom>
              <a:noFill/>
              <a:ln w="9525">
                <a:noFill/>
                <a:miter lim="800000"/>
                <a:headEnd/>
                <a:tailEnd/>
              </a:ln>
            </p:spPr>
            <p:txBody>
              <a:bodyPr wrap="none">
                <a:spAutoFit/>
              </a:bodyPr>
              <a:lstStyle/>
              <a:p>
                <a:pPr algn="l" eaLnBrk="0" hangingPunct="0"/>
                <a:r>
                  <a:rPr lang="en-US" sz="2000"/>
                  <a:t>10</a:t>
                </a:r>
              </a:p>
            </p:txBody>
          </p:sp>
          <p:sp>
            <p:nvSpPr>
              <p:cNvPr id="122" name="Text Box 1155"/>
              <p:cNvSpPr txBox="1">
                <a:spLocks noChangeArrowheads="1"/>
              </p:cNvSpPr>
              <p:nvPr/>
            </p:nvSpPr>
            <p:spPr bwMode="auto">
              <a:xfrm>
                <a:off x="1536" y="3247"/>
                <a:ext cx="196" cy="250"/>
              </a:xfrm>
              <a:prstGeom prst="rect">
                <a:avLst/>
              </a:prstGeom>
              <a:noFill/>
              <a:ln w="9525">
                <a:noFill/>
                <a:miter lim="800000"/>
                <a:headEnd/>
                <a:tailEnd/>
              </a:ln>
            </p:spPr>
            <p:txBody>
              <a:bodyPr wrap="none">
                <a:spAutoFit/>
              </a:bodyPr>
              <a:lstStyle/>
              <a:p>
                <a:pPr algn="l" eaLnBrk="0" hangingPunct="0"/>
                <a:r>
                  <a:rPr lang="en-US" sz="2000"/>
                  <a:t>1</a:t>
                </a:r>
              </a:p>
            </p:txBody>
          </p:sp>
          <p:sp>
            <p:nvSpPr>
              <p:cNvPr id="123" name="Text Box 1156"/>
              <p:cNvSpPr txBox="1">
                <a:spLocks noChangeArrowheads="1"/>
              </p:cNvSpPr>
              <p:nvPr/>
            </p:nvSpPr>
            <p:spPr bwMode="auto">
              <a:xfrm>
                <a:off x="1776" y="3247"/>
                <a:ext cx="196" cy="250"/>
              </a:xfrm>
              <a:prstGeom prst="rect">
                <a:avLst/>
              </a:prstGeom>
              <a:noFill/>
              <a:ln w="9525">
                <a:noFill/>
                <a:miter lim="800000"/>
                <a:headEnd/>
                <a:tailEnd/>
              </a:ln>
            </p:spPr>
            <p:txBody>
              <a:bodyPr wrap="none">
                <a:spAutoFit/>
              </a:bodyPr>
              <a:lstStyle/>
              <a:p>
                <a:pPr algn="l" eaLnBrk="0" hangingPunct="0"/>
                <a:r>
                  <a:rPr lang="en-US" sz="2000"/>
                  <a:t>2</a:t>
                </a:r>
              </a:p>
            </p:txBody>
          </p:sp>
          <p:sp>
            <p:nvSpPr>
              <p:cNvPr id="124" name="Text Box 1157"/>
              <p:cNvSpPr txBox="1">
                <a:spLocks noChangeArrowheads="1"/>
              </p:cNvSpPr>
              <p:nvPr/>
            </p:nvSpPr>
            <p:spPr bwMode="auto">
              <a:xfrm>
                <a:off x="2016" y="3247"/>
                <a:ext cx="196" cy="250"/>
              </a:xfrm>
              <a:prstGeom prst="rect">
                <a:avLst/>
              </a:prstGeom>
              <a:noFill/>
              <a:ln w="9525">
                <a:noFill/>
                <a:miter lim="800000"/>
                <a:headEnd/>
                <a:tailEnd/>
              </a:ln>
            </p:spPr>
            <p:txBody>
              <a:bodyPr wrap="none">
                <a:spAutoFit/>
              </a:bodyPr>
              <a:lstStyle/>
              <a:p>
                <a:pPr algn="l" eaLnBrk="0" hangingPunct="0"/>
                <a:r>
                  <a:rPr lang="en-US" sz="2000"/>
                  <a:t>3</a:t>
                </a:r>
              </a:p>
            </p:txBody>
          </p:sp>
          <p:sp>
            <p:nvSpPr>
              <p:cNvPr id="125" name="Text Box 1158"/>
              <p:cNvSpPr txBox="1">
                <a:spLocks noChangeArrowheads="1"/>
              </p:cNvSpPr>
              <p:nvPr/>
            </p:nvSpPr>
            <p:spPr bwMode="auto">
              <a:xfrm>
                <a:off x="2256" y="3247"/>
                <a:ext cx="196" cy="250"/>
              </a:xfrm>
              <a:prstGeom prst="rect">
                <a:avLst/>
              </a:prstGeom>
              <a:noFill/>
              <a:ln w="9525">
                <a:noFill/>
                <a:miter lim="800000"/>
                <a:headEnd/>
                <a:tailEnd/>
              </a:ln>
            </p:spPr>
            <p:txBody>
              <a:bodyPr wrap="none">
                <a:spAutoFit/>
              </a:bodyPr>
              <a:lstStyle/>
              <a:p>
                <a:pPr algn="l" eaLnBrk="0" hangingPunct="0"/>
                <a:r>
                  <a:rPr lang="en-US" sz="2000"/>
                  <a:t>4</a:t>
                </a:r>
              </a:p>
            </p:txBody>
          </p:sp>
          <p:sp>
            <p:nvSpPr>
              <p:cNvPr id="126" name="Text Box 1159"/>
              <p:cNvSpPr txBox="1">
                <a:spLocks noChangeArrowheads="1"/>
              </p:cNvSpPr>
              <p:nvPr/>
            </p:nvSpPr>
            <p:spPr bwMode="auto">
              <a:xfrm>
                <a:off x="2496" y="3247"/>
                <a:ext cx="196" cy="250"/>
              </a:xfrm>
              <a:prstGeom prst="rect">
                <a:avLst/>
              </a:prstGeom>
              <a:noFill/>
              <a:ln w="9525">
                <a:noFill/>
                <a:miter lim="800000"/>
                <a:headEnd/>
                <a:tailEnd/>
              </a:ln>
            </p:spPr>
            <p:txBody>
              <a:bodyPr wrap="none">
                <a:spAutoFit/>
              </a:bodyPr>
              <a:lstStyle/>
              <a:p>
                <a:pPr algn="l" eaLnBrk="0" hangingPunct="0"/>
                <a:r>
                  <a:rPr lang="en-US" sz="2000"/>
                  <a:t>5</a:t>
                </a:r>
              </a:p>
            </p:txBody>
          </p:sp>
          <p:sp>
            <p:nvSpPr>
              <p:cNvPr id="127" name="Text Box 1160"/>
              <p:cNvSpPr txBox="1">
                <a:spLocks noChangeArrowheads="1"/>
              </p:cNvSpPr>
              <p:nvPr/>
            </p:nvSpPr>
            <p:spPr bwMode="auto">
              <a:xfrm>
                <a:off x="2736" y="3247"/>
                <a:ext cx="196" cy="250"/>
              </a:xfrm>
              <a:prstGeom prst="rect">
                <a:avLst/>
              </a:prstGeom>
              <a:noFill/>
              <a:ln w="9525">
                <a:noFill/>
                <a:miter lim="800000"/>
                <a:headEnd/>
                <a:tailEnd/>
              </a:ln>
            </p:spPr>
            <p:txBody>
              <a:bodyPr wrap="none">
                <a:spAutoFit/>
              </a:bodyPr>
              <a:lstStyle/>
              <a:p>
                <a:pPr algn="l" eaLnBrk="0" hangingPunct="0"/>
                <a:r>
                  <a:rPr lang="en-US" sz="2000"/>
                  <a:t>6</a:t>
                </a:r>
              </a:p>
            </p:txBody>
          </p:sp>
          <p:sp>
            <p:nvSpPr>
              <p:cNvPr id="128" name="Text Box 1161"/>
              <p:cNvSpPr txBox="1">
                <a:spLocks noChangeArrowheads="1"/>
              </p:cNvSpPr>
              <p:nvPr/>
            </p:nvSpPr>
            <p:spPr bwMode="auto">
              <a:xfrm>
                <a:off x="2976" y="3247"/>
                <a:ext cx="196" cy="250"/>
              </a:xfrm>
              <a:prstGeom prst="rect">
                <a:avLst/>
              </a:prstGeom>
              <a:noFill/>
              <a:ln w="9525">
                <a:noFill/>
                <a:miter lim="800000"/>
                <a:headEnd/>
                <a:tailEnd/>
              </a:ln>
            </p:spPr>
            <p:txBody>
              <a:bodyPr wrap="none">
                <a:spAutoFit/>
              </a:bodyPr>
              <a:lstStyle/>
              <a:p>
                <a:pPr algn="l" eaLnBrk="0" hangingPunct="0"/>
                <a:r>
                  <a:rPr lang="en-US" sz="2000"/>
                  <a:t>7</a:t>
                </a:r>
              </a:p>
            </p:txBody>
          </p:sp>
          <p:sp>
            <p:nvSpPr>
              <p:cNvPr id="129" name="Text Box 1162"/>
              <p:cNvSpPr txBox="1">
                <a:spLocks noChangeArrowheads="1"/>
              </p:cNvSpPr>
              <p:nvPr/>
            </p:nvSpPr>
            <p:spPr bwMode="auto">
              <a:xfrm>
                <a:off x="3216" y="3247"/>
                <a:ext cx="196" cy="250"/>
              </a:xfrm>
              <a:prstGeom prst="rect">
                <a:avLst/>
              </a:prstGeom>
              <a:noFill/>
              <a:ln w="9525">
                <a:noFill/>
                <a:miter lim="800000"/>
                <a:headEnd/>
                <a:tailEnd/>
              </a:ln>
            </p:spPr>
            <p:txBody>
              <a:bodyPr wrap="none">
                <a:spAutoFit/>
              </a:bodyPr>
              <a:lstStyle/>
              <a:p>
                <a:pPr algn="l" eaLnBrk="0" hangingPunct="0"/>
                <a:r>
                  <a:rPr lang="en-US" sz="2000"/>
                  <a:t>8</a:t>
                </a:r>
              </a:p>
            </p:txBody>
          </p:sp>
          <p:sp>
            <p:nvSpPr>
              <p:cNvPr id="130" name="Text Box 1163"/>
              <p:cNvSpPr txBox="1">
                <a:spLocks noChangeArrowheads="1"/>
              </p:cNvSpPr>
              <p:nvPr/>
            </p:nvSpPr>
            <p:spPr bwMode="auto">
              <a:xfrm>
                <a:off x="3456" y="3247"/>
                <a:ext cx="196" cy="250"/>
              </a:xfrm>
              <a:prstGeom prst="rect">
                <a:avLst/>
              </a:prstGeom>
              <a:noFill/>
              <a:ln w="9525">
                <a:noFill/>
                <a:miter lim="800000"/>
                <a:headEnd/>
                <a:tailEnd/>
              </a:ln>
            </p:spPr>
            <p:txBody>
              <a:bodyPr wrap="none">
                <a:spAutoFit/>
              </a:bodyPr>
              <a:lstStyle/>
              <a:p>
                <a:pPr algn="l" eaLnBrk="0" hangingPunct="0"/>
                <a:r>
                  <a:rPr lang="en-US" sz="2000"/>
                  <a:t>9</a:t>
                </a:r>
              </a:p>
            </p:txBody>
          </p:sp>
          <p:sp>
            <p:nvSpPr>
              <p:cNvPr id="131" name="Text Box 1164"/>
              <p:cNvSpPr txBox="1">
                <a:spLocks noChangeArrowheads="1"/>
              </p:cNvSpPr>
              <p:nvPr/>
            </p:nvSpPr>
            <p:spPr bwMode="auto">
              <a:xfrm>
                <a:off x="3648" y="3247"/>
                <a:ext cx="276" cy="250"/>
              </a:xfrm>
              <a:prstGeom prst="rect">
                <a:avLst/>
              </a:prstGeom>
              <a:noFill/>
              <a:ln w="9525">
                <a:noFill/>
                <a:miter lim="800000"/>
                <a:headEnd/>
                <a:tailEnd/>
              </a:ln>
            </p:spPr>
            <p:txBody>
              <a:bodyPr wrap="none">
                <a:spAutoFit/>
              </a:bodyPr>
              <a:lstStyle/>
              <a:p>
                <a:pPr algn="l" eaLnBrk="0" hangingPunct="0"/>
                <a:r>
                  <a:rPr lang="en-US" sz="2000"/>
                  <a:t>10</a:t>
                </a:r>
              </a:p>
            </p:txBody>
          </p:sp>
          <p:sp>
            <p:nvSpPr>
              <p:cNvPr id="132" name="Text Box 1165"/>
              <p:cNvSpPr txBox="1">
                <a:spLocks noChangeArrowheads="1"/>
              </p:cNvSpPr>
              <p:nvPr/>
            </p:nvSpPr>
            <p:spPr bwMode="auto">
              <a:xfrm>
                <a:off x="1152" y="2863"/>
                <a:ext cx="196" cy="250"/>
              </a:xfrm>
              <a:prstGeom prst="rect">
                <a:avLst/>
              </a:prstGeom>
              <a:noFill/>
              <a:ln w="9525">
                <a:noFill/>
                <a:miter lim="800000"/>
                <a:headEnd/>
                <a:tailEnd/>
              </a:ln>
            </p:spPr>
            <p:txBody>
              <a:bodyPr wrap="none">
                <a:spAutoFit/>
              </a:bodyPr>
              <a:lstStyle/>
              <a:p>
                <a:pPr algn="l" eaLnBrk="0" hangingPunct="0"/>
                <a:r>
                  <a:rPr lang="en-US" sz="2000"/>
                  <a:t>1</a:t>
                </a:r>
              </a:p>
            </p:txBody>
          </p:sp>
          <p:sp>
            <p:nvSpPr>
              <p:cNvPr id="133" name="Text Box 1166"/>
              <p:cNvSpPr txBox="1">
                <a:spLocks noChangeArrowheads="1"/>
              </p:cNvSpPr>
              <p:nvPr/>
            </p:nvSpPr>
            <p:spPr bwMode="auto">
              <a:xfrm>
                <a:off x="1152" y="2623"/>
                <a:ext cx="196" cy="250"/>
              </a:xfrm>
              <a:prstGeom prst="rect">
                <a:avLst/>
              </a:prstGeom>
              <a:noFill/>
              <a:ln w="9525">
                <a:noFill/>
                <a:miter lim="800000"/>
                <a:headEnd/>
                <a:tailEnd/>
              </a:ln>
            </p:spPr>
            <p:txBody>
              <a:bodyPr wrap="none">
                <a:spAutoFit/>
              </a:bodyPr>
              <a:lstStyle/>
              <a:p>
                <a:pPr algn="l" eaLnBrk="0" hangingPunct="0"/>
                <a:r>
                  <a:rPr lang="en-US" sz="2000"/>
                  <a:t>2</a:t>
                </a:r>
              </a:p>
            </p:txBody>
          </p:sp>
          <p:sp>
            <p:nvSpPr>
              <p:cNvPr id="134" name="Text Box 1167"/>
              <p:cNvSpPr txBox="1">
                <a:spLocks noChangeArrowheads="1"/>
              </p:cNvSpPr>
              <p:nvPr/>
            </p:nvSpPr>
            <p:spPr bwMode="auto">
              <a:xfrm>
                <a:off x="1152" y="2383"/>
                <a:ext cx="196" cy="250"/>
              </a:xfrm>
              <a:prstGeom prst="rect">
                <a:avLst/>
              </a:prstGeom>
              <a:noFill/>
              <a:ln w="9525">
                <a:noFill/>
                <a:miter lim="800000"/>
                <a:headEnd/>
                <a:tailEnd/>
              </a:ln>
            </p:spPr>
            <p:txBody>
              <a:bodyPr wrap="none">
                <a:spAutoFit/>
              </a:bodyPr>
              <a:lstStyle/>
              <a:p>
                <a:pPr algn="l" eaLnBrk="0" hangingPunct="0"/>
                <a:r>
                  <a:rPr lang="en-US" sz="2000"/>
                  <a:t>3</a:t>
                </a:r>
              </a:p>
            </p:txBody>
          </p:sp>
          <p:sp>
            <p:nvSpPr>
              <p:cNvPr id="135" name="Text Box 1168"/>
              <p:cNvSpPr txBox="1">
                <a:spLocks noChangeArrowheads="1"/>
              </p:cNvSpPr>
              <p:nvPr/>
            </p:nvSpPr>
            <p:spPr bwMode="auto">
              <a:xfrm>
                <a:off x="1152" y="2143"/>
                <a:ext cx="196" cy="250"/>
              </a:xfrm>
              <a:prstGeom prst="rect">
                <a:avLst/>
              </a:prstGeom>
              <a:noFill/>
              <a:ln w="9525">
                <a:noFill/>
                <a:miter lim="800000"/>
                <a:headEnd/>
                <a:tailEnd/>
              </a:ln>
            </p:spPr>
            <p:txBody>
              <a:bodyPr wrap="none">
                <a:spAutoFit/>
              </a:bodyPr>
              <a:lstStyle/>
              <a:p>
                <a:pPr algn="l" eaLnBrk="0" hangingPunct="0"/>
                <a:r>
                  <a:rPr lang="en-US" sz="2000"/>
                  <a:t>4</a:t>
                </a:r>
              </a:p>
            </p:txBody>
          </p:sp>
          <p:sp>
            <p:nvSpPr>
              <p:cNvPr id="136" name="Text Box 1169"/>
              <p:cNvSpPr txBox="1">
                <a:spLocks noChangeArrowheads="1"/>
              </p:cNvSpPr>
              <p:nvPr/>
            </p:nvSpPr>
            <p:spPr bwMode="auto">
              <a:xfrm>
                <a:off x="1152" y="1903"/>
                <a:ext cx="196" cy="250"/>
              </a:xfrm>
              <a:prstGeom prst="rect">
                <a:avLst/>
              </a:prstGeom>
              <a:noFill/>
              <a:ln w="9525">
                <a:noFill/>
                <a:miter lim="800000"/>
                <a:headEnd/>
                <a:tailEnd/>
              </a:ln>
            </p:spPr>
            <p:txBody>
              <a:bodyPr wrap="none">
                <a:spAutoFit/>
              </a:bodyPr>
              <a:lstStyle/>
              <a:p>
                <a:pPr algn="l" eaLnBrk="0" hangingPunct="0"/>
                <a:r>
                  <a:rPr lang="en-US" sz="2000"/>
                  <a:t>5</a:t>
                </a:r>
              </a:p>
            </p:txBody>
          </p:sp>
          <p:sp>
            <p:nvSpPr>
              <p:cNvPr id="137" name="Text Box 1170"/>
              <p:cNvSpPr txBox="1">
                <a:spLocks noChangeArrowheads="1"/>
              </p:cNvSpPr>
              <p:nvPr/>
            </p:nvSpPr>
            <p:spPr bwMode="auto">
              <a:xfrm>
                <a:off x="1152" y="1663"/>
                <a:ext cx="196" cy="250"/>
              </a:xfrm>
              <a:prstGeom prst="rect">
                <a:avLst/>
              </a:prstGeom>
              <a:noFill/>
              <a:ln w="9525">
                <a:noFill/>
                <a:miter lim="800000"/>
                <a:headEnd/>
                <a:tailEnd/>
              </a:ln>
            </p:spPr>
            <p:txBody>
              <a:bodyPr wrap="none">
                <a:spAutoFit/>
              </a:bodyPr>
              <a:lstStyle/>
              <a:p>
                <a:pPr algn="l" eaLnBrk="0" hangingPunct="0"/>
                <a:r>
                  <a:rPr lang="en-US" sz="2000"/>
                  <a:t>6</a:t>
                </a:r>
              </a:p>
            </p:txBody>
          </p:sp>
          <p:sp>
            <p:nvSpPr>
              <p:cNvPr id="138" name="Text Box 1171"/>
              <p:cNvSpPr txBox="1">
                <a:spLocks noChangeArrowheads="1"/>
              </p:cNvSpPr>
              <p:nvPr/>
            </p:nvSpPr>
            <p:spPr bwMode="auto">
              <a:xfrm>
                <a:off x="1152" y="1423"/>
                <a:ext cx="196" cy="250"/>
              </a:xfrm>
              <a:prstGeom prst="rect">
                <a:avLst/>
              </a:prstGeom>
              <a:noFill/>
              <a:ln w="9525">
                <a:noFill/>
                <a:miter lim="800000"/>
                <a:headEnd/>
                <a:tailEnd/>
              </a:ln>
            </p:spPr>
            <p:txBody>
              <a:bodyPr wrap="none">
                <a:spAutoFit/>
              </a:bodyPr>
              <a:lstStyle/>
              <a:p>
                <a:pPr algn="l" eaLnBrk="0" hangingPunct="0"/>
                <a:r>
                  <a:rPr lang="en-US" sz="2000"/>
                  <a:t>7</a:t>
                </a:r>
              </a:p>
            </p:txBody>
          </p:sp>
          <p:sp>
            <p:nvSpPr>
              <p:cNvPr id="139" name="Text Box 1172"/>
              <p:cNvSpPr txBox="1">
                <a:spLocks noChangeArrowheads="1"/>
              </p:cNvSpPr>
              <p:nvPr/>
            </p:nvSpPr>
            <p:spPr bwMode="auto">
              <a:xfrm>
                <a:off x="1152" y="1183"/>
                <a:ext cx="196" cy="250"/>
              </a:xfrm>
              <a:prstGeom prst="rect">
                <a:avLst/>
              </a:prstGeom>
              <a:noFill/>
              <a:ln w="9525">
                <a:noFill/>
                <a:miter lim="800000"/>
                <a:headEnd/>
                <a:tailEnd/>
              </a:ln>
            </p:spPr>
            <p:txBody>
              <a:bodyPr wrap="none">
                <a:spAutoFit/>
              </a:bodyPr>
              <a:lstStyle/>
              <a:p>
                <a:pPr algn="l" eaLnBrk="0" hangingPunct="0"/>
                <a:r>
                  <a:rPr lang="en-US" sz="2000"/>
                  <a:t>8</a:t>
                </a:r>
              </a:p>
            </p:txBody>
          </p:sp>
          <p:sp>
            <p:nvSpPr>
              <p:cNvPr id="140" name="Text Box 1173"/>
              <p:cNvSpPr txBox="1">
                <a:spLocks noChangeArrowheads="1"/>
              </p:cNvSpPr>
              <p:nvPr/>
            </p:nvSpPr>
            <p:spPr bwMode="auto">
              <a:xfrm>
                <a:off x="1152" y="943"/>
                <a:ext cx="196" cy="250"/>
              </a:xfrm>
              <a:prstGeom prst="rect">
                <a:avLst/>
              </a:prstGeom>
              <a:noFill/>
              <a:ln w="9525">
                <a:noFill/>
                <a:miter lim="800000"/>
                <a:headEnd/>
                <a:tailEnd/>
              </a:ln>
            </p:spPr>
            <p:txBody>
              <a:bodyPr wrap="none">
                <a:spAutoFit/>
              </a:bodyPr>
              <a:lstStyle/>
              <a:p>
                <a:pPr algn="l" eaLnBrk="0" hangingPunct="0"/>
                <a:r>
                  <a:rPr lang="en-US" sz="2000"/>
                  <a:t>9</a:t>
                </a:r>
              </a:p>
            </p:txBody>
          </p:sp>
        </p:grpSp>
        <p:sp>
          <p:nvSpPr>
            <p:cNvPr id="152" name="Rectangle 1229"/>
            <p:cNvSpPr>
              <a:spLocks noChangeArrowheads="1"/>
            </p:cNvSpPr>
            <p:nvPr/>
          </p:nvSpPr>
          <p:spPr bwMode="auto">
            <a:xfrm>
              <a:off x="1600200" y="6400800"/>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sz="1800" dirty="0">
                  <a:effectLst>
                    <a:outerShdw blurRad="38100" dist="38100" dir="2700000" algn="tl">
                      <a:srgbClr val="C0C0C0"/>
                    </a:outerShdw>
                  </a:effectLst>
                </a:rPr>
                <a:t>Abdomen Length</a:t>
              </a:r>
            </a:p>
          </p:txBody>
        </p:sp>
      </p:grpSp>
      <p:graphicFrame>
        <p:nvGraphicFramePr>
          <p:cNvPr id="153" name="Group 216"/>
          <p:cNvGraphicFramePr>
            <a:graphicFrameLocks noGrp="1"/>
          </p:cNvGraphicFramePr>
          <p:nvPr/>
        </p:nvGraphicFramePr>
        <p:xfrm>
          <a:off x="5194300" y="2964687"/>
          <a:ext cx="3787775" cy="3455353"/>
        </p:xfrm>
        <a:graphic>
          <a:graphicData uri="http://schemas.openxmlformats.org/drawingml/2006/table">
            <a:tbl>
              <a:tblPr/>
              <a:tblGrid>
                <a:gridCol w="62547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tblGrid>
              <a:tr h="468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Insect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Insect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chemeClr val="bg1">
                              <a:lumMod val="50000"/>
                            </a:schemeClr>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2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chemeClr val="bg1">
                              <a:lumMod val="50000"/>
                            </a:schemeClr>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425">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chemeClr val="bg1">
                              <a:lumMod val="50000"/>
                            </a:schemeClr>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65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50000"/>
                            </a:schemeClr>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50000"/>
                            </a:schemeClr>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chemeClr val="bg1">
                              <a:lumMod val="50000"/>
                            </a:schemeClr>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2">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402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50000"/>
                            </a:schemeClr>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chemeClr val="bg1">
                              <a:lumMod val="50000"/>
                            </a:schemeClr>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964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a:ln>
                            <a:noFill/>
                          </a:ln>
                          <a:solidFill>
                            <a:schemeClr val="bg1">
                              <a:lumMod val="50000"/>
                            </a:schemeClr>
                          </a:solidFill>
                          <a:effectLst>
                            <a:outerShdw blurRad="38100" dist="38100" dir="2700000" algn="tl">
                              <a:srgbClr val="C0C0C0"/>
                            </a:outerShdw>
                          </a:effectLst>
                          <a:latin typeface="Times New Roman" pitchFamily="18" charset="0"/>
                        </a:rPr>
                        <a:t>Grasshopper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5197">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2366">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1" u="none" strike="noStrike" cap="none" normalizeH="0" baseline="0">
                          <a:ln>
                            <a:noFill/>
                          </a:ln>
                          <a:solidFill>
                            <a:schemeClr val="bg1">
                              <a:lumMod val="50000"/>
                            </a:schemeClr>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a:ln>
                            <a:noFill/>
                          </a:ln>
                          <a:solidFill>
                            <a:schemeClr val="bg1">
                              <a:lumMod val="50000"/>
                            </a:schemeClr>
                          </a:solidFill>
                          <a:effectLst/>
                          <a:latin typeface="Times New Roman" pitchFamily="18"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a:ln>
                            <a:noFill/>
                          </a:ln>
                          <a:solidFill>
                            <a:schemeClr val="bg1">
                              <a:lumMod val="50000"/>
                            </a:schemeClr>
                          </a:solidFill>
                          <a:effectLst/>
                          <a:latin typeface="Times New Roman" pitchFamily="18"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400" b="1" i="0" u="none" strike="noStrike" cap="none" normalizeH="0" baseline="0" dirty="0">
                          <a:ln>
                            <a:noFill/>
                          </a:ln>
                          <a:solidFill>
                            <a:schemeClr val="bg1">
                              <a:lumMod val="50000"/>
                            </a:schemeClr>
                          </a:solidFill>
                          <a:effectLst>
                            <a:outerShdw blurRad="38100" dist="38100" dir="2700000" algn="tl">
                              <a:srgbClr val="C0C0C0"/>
                            </a:outerShdw>
                          </a:effectLst>
                          <a:latin typeface="Times New Roman" pitchFamily="18" charset="0"/>
                        </a:rPr>
                        <a:t>Katydid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cxnSp>
        <p:nvCxnSpPr>
          <p:cNvPr id="143" name="Straight Arrow Connector 142"/>
          <p:cNvCxnSpPr/>
          <p:nvPr/>
        </p:nvCxnSpPr>
        <p:spPr>
          <a:xfrm flipH="1">
            <a:off x="4114800" y="5438775"/>
            <a:ext cx="619125" cy="438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7281" y="1005959"/>
            <a:ext cx="5327036" cy="646331"/>
          </a:xfrm>
          <a:prstGeom prst="rect">
            <a:avLst/>
          </a:prstGeom>
        </p:spPr>
        <p:txBody>
          <a:bodyPr wrap="none">
            <a:spAutoFit/>
          </a:bodyPr>
          <a:lstStyle/>
          <a:p>
            <a:r>
              <a:rPr lang="en-US" dirty="0"/>
              <a:t>Look at a few of the 355 datasets in the UCI repository </a:t>
            </a:r>
          </a:p>
          <a:p>
            <a:r>
              <a:rPr lang="en-US" dirty="0"/>
              <a:t>https://archive.ics.uci.edu/ml/datasets.html</a:t>
            </a:r>
          </a:p>
        </p:txBody>
      </p:sp>
      <p:sp>
        <p:nvSpPr>
          <p:cNvPr id="3" name="TextBox 2"/>
          <p:cNvSpPr txBox="1"/>
          <p:nvPr/>
        </p:nvSpPr>
        <p:spPr>
          <a:xfrm>
            <a:off x="142875" y="0"/>
            <a:ext cx="2712602" cy="769441"/>
          </a:xfrm>
          <a:prstGeom prst="rect">
            <a:avLst/>
          </a:prstGeom>
          <a:noFill/>
        </p:spPr>
        <p:txBody>
          <a:bodyPr wrap="none" rtlCol="0">
            <a:spAutoFit/>
          </a:bodyPr>
          <a:lstStyle/>
          <a:p>
            <a:r>
              <a:rPr lang="en-US" sz="4400" dirty="0"/>
              <a:t>Homework</a:t>
            </a:r>
            <a:endParaRPr lang="en-US" dirty="0"/>
          </a:p>
        </p:txBody>
      </p:sp>
      <p:pic>
        <p:nvPicPr>
          <p:cNvPr id="225282" name="Picture 2"/>
          <p:cNvPicPr>
            <a:picLocks noChangeAspect="1" noChangeArrowheads="1"/>
          </p:cNvPicPr>
          <p:nvPr/>
        </p:nvPicPr>
        <p:blipFill>
          <a:blip r:embed="rId2" cstate="print"/>
          <a:srcRect/>
          <a:stretch>
            <a:fillRect/>
          </a:stretch>
        </p:blipFill>
        <p:spPr bwMode="auto">
          <a:xfrm>
            <a:off x="4268382" y="2724150"/>
            <a:ext cx="4723218" cy="3771371"/>
          </a:xfrm>
          <a:prstGeom prst="rect">
            <a:avLst/>
          </a:prstGeom>
          <a:noFill/>
          <a:ln w="9525">
            <a:noFill/>
            <a:miter lim="800000"/>
            <a:headEnd/>
            <a:tailEnd/>
          </a:ln>
        </p:spPr>
      </p:pic>
      <p:sp>
        <p:nvSpPr>
          <p:cNvPr id="5" name="Rectangle 4"/>
          <p:cNvSpPr/>
          <p:nvPr/>
        </p:nvSpPr>
        <p:spPr>
          <a:xfrm>
            <a:off x="221331" y="1704975"/>
            <a:ext cx="3807744" cy="4708981"/>
          </a:xfrm>
          <a:prstGeom prst="rect">
            <a:avLst/>
          </a:prstGeom>
        </p:spPr>
        <p:txBody>
          <a:bodyPr wrap="square">
            <a:spAutoFit/>
          </a:bodyPr>
          <a:lstStyle/>
          <a:p>
            <a:r>
              <a:rPr lang="en-US" dirty="0"/>
              <a:t>Be prepared for a (un) surprise quiz on Thursday, in which you..</a:t>
            </a:r>
          </a:p>
          <a:p>
            <a:endParaRPr lang="en-US" dirty="0"/>
          </a:p>
          <a:p>
            <a:r>
              <a:rPr lang="en-US" sz="1400" dirty="0"/>
              <a:t>Write 2 to 5 sentences explain what the dataset is.</a:t>
            </a:r>
          </a:p>
          <a:p>
            <a:r>
              <a:rPr lang="en-US" sz="1200" dirty="0">
                <a:solidFill>
                  <a:srgbClr val="C00000"/>
                </a:solidFill>
              </a:rPr>
              <a:t>The Synthetic Control Chart Time Series Data Set is a time series dataset. As the name implies, it is not real data but synthetic.  However it is suppose to be a good proxy for real data that comes from CNC machines.   </a:t>
            </a:r>
          </a:p>
          <a:p>
            <a:r>
              <a:rPr lang="en-US" sz="1200" dirty="0">
                <a:solidFill>
                  <a:srgbClr val="C00000"/>
                </a:solidFill>
              </a:rPr>
              <a:t>There are no missing values. </a:t>
            </a:r>
          </a:p>
          <a:p>
            <a:r>
              <a:rPr lang="en-US" sz="1400" dirty="0"/>
              <a:t>Tell me the </a:t>
            </a:r>
            <a:r>
              <a:rPr lang="en-US" sz="1400" i="1" dirty="0"/>
              <a:t>dimensionality</a:t>
            </a:r>
            <a:r>
              <a:rPr lang="en-US" sz="1400" dirty="0"/>
              <a:t> of the data. </a:t>
            </a:r>
            <a:r>
              <a:rPr lang="en-US" sz="1200" dirty="0">
                <a:solidFill>
                  <a:srgbClr val="C00000"/>
                </a:solidFill>
              </a:rPr>
              <a:t>The dimensionality  (the length of the time series) is 60.</a:t>
            </a:r>
          </a:p>
          <a:p>
            <a:r>
              <a:rPr lang="en-US" sz="1400" dirty="0"/>
              <a:t>Tell me the </a:t>
            </a:r>
            <a:r>
              <a:rPr lang="en-US" sz="1400" i="1" dirty="0"/>
              <a:t>numerosity</a:t>
            </a:r>
            <a:r>
              <a:rPr lang="en-US" sz="1400" dirty="0"/>
              <a:t> of the data. </a:t>
            </a:r>
            <a:r>
              <a:rPr lang="en-US" sz="1200" dirty="0">
                <a:solidFill>
                  <a:srgbClr val="C00000"/>
                </a:solidFill>
              </a:rPr>
              <a:t>There are 600 examples, divided into 6 types</a:t>
            </a:r>
            <a:r>
              <a:rPr lang="en-US" sz="1400" dirty="0"/>
              <a:t>.</a:t>
            </a:r>
          </a:p>
          <a:p>
            <a:r>
              <a:rPr lang="en-US" sz="1400" dirty="0"/>
              <a:t>Tell me the data type(s) in the dataset. (could all be one type, could be mixed) .</a:t>
            </a:r>
            <a:r>
              <a:rPr lang="en-US" sz="1200" dirty="0">
                <a:solidFill>
                  <a:srgbClr val="C00000"/>
                </a:solidFill>
              </a:rPr>
              <a:t> All the data objects are real-valued (ratio)</a:t>
            </a:r>
          </a:p>
          <a:p>
            <a:r>
              <a:rPr lang="en-US" sz="1400" dirty="0"/>
              <a:t>Tell me at least one data mining task this dataset was used for. </a:t>
            </a:r>
          </a:p>
          <a:p>
            <a:r>
              <a:rPr lang="en-US" sz="1200" dirty="0">
                <a:solidFill>
                  <a:srgbClr val="C00000"/>
                </a:solidFill>
              </a:rPr>
              <a:t>This dataset was used by </a:t>
            </a:r>
            <a:r>
              <a:rPr lang="en-US" sz="1200" dirty="0" err="1">
                <a:solidFill>
                  <a:srgbClr val="C00000"/>
                </a:solidFill>
              </a:rPr>
              <a:t>Alcock</a:t>
            </a:r>
            <a:r>
              <a:rPr lang="en-US" sz="1200" dirty="0">
                <a:solidFill>
                  <a:srgbClr val="C00000"/>
                </a:solidFill>
              </a:rPr>
              <a:t> and </a:t>
            </a:r>
            <a:r>
              <a:rPr lang="en-US" sz="1200" dirty="0" err="1">
                <a:solidFill>
                  <a:srgbClr val="C00000"/>
                </a:solidFill>
              </a:rPr>
              <a:t>Manolopoulos</a:t>
            </a:r>
            <a:r>
              <a:rPr lang="en-US" sz="1200" dirty="0">
                <a:solidFill>
                  <a:srgbClr val="C00000"/>
                </a:solidFill>
              </a:rPr>
              <a:t> in a paper published in 1999 (HCI) to demonstrate a </a:t>
            </a:r>
            <a:r>
              <a:rPr lang="en-US" sz="1200" b="1" dirty="0">
                <a:solidFill>
                  <a:srgbClr val="C00000"/>
                </a:solidFill>
              </a:rPr>
              <a:t>classification</a:t>
            </a:r>
            <a:r>
              <a:rPr lang="en-US" sz="1200" dirty="0">
                <a:solidFill>
                  <a:srgbClr val="C00000"/>
                </a:solidFill>
              </a:rPr>
              <a:t> algorithm.</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71" name="Rectangle 1119"/>
          <p:cNvSpPr>
            <a:spLocks noChangeArrowheads="1"/>
          </p:cNvSpPr>
          <p:nvPr/>
        </p:nvSpPr>
        <p:spPr bwMode="auto">
          <a:xfrm>
            <a:off x="190500" y="5934075"/>
            <a:ext cx="8372475" cy="809625"/>
          </a:xfrm>
          <a:prstGeom prst="rect">
            <a:avLst/>
          </a:prstGeom>
          <a:solidFill>
            <a:srgbClr val="FFD7CB"/>
          </a:solidFill>
          <a:ln w="9525">
            <a:noFill/>
            <a:miter lim="800000"/>
            <a:headEnd/>
            <a:tailEnd/>
          </a:ln>
          <a:effectLst>
            <a:outerShdw dist="107763" dir="8100000" algn="ctr" rotWithShape="0">
              <a:srgbClr val="808080"/>
            </a:outerShdw>
          </a:effectLst>
        </p:spPr>
        <p:txBody>
          <a:bodyPr wrap="none" anchor="ctr"/>
          <a:lstStyle/>
          <a:p>
            <a:endParaRPr lang="en-US"/>
          </a:p>
        </p:txBody>
      </p:sp>
      <p:sp>
        <p:nvSpPr>
          <p:cNvPr id="306178" name="Rectangle 1026"/>
          <p:cNvSpPr>
            <a:spLocks noChangeArrowheads="1"/>
          </p:cNvSpPr>
          <p:nvPr/>
        </p:nvSpPr>
        <p:spPr bwMode="auto">
          <a:xfrm>
            <a:off x="823913" y="-319088"/>
            <a:ext cx="0" cy="0"/>
          </a:xfrm>
          <a:prstGeom prst="rect">
            <a:avLst/>
          </a:prstGeom>
          <a:noFill/>
          <a:ln w="9525">
            <a:noFill/>
            <a:miter lim="800000"/>
            <a:headEnd/>
            <a:tailEnd/>
          </a:ln>
          <a:effectLst/>
        </p:spPr>
        <p:txBody>
          <a:bodyPr>
            <a:spAutoFit/>
          </a:bodyPr>
          <a:lstStyle/>
          <a:p>
            <a:endParaRPr lang="en-US"/>
          </a:p>
        </p:txBody>
      </p:sp>
      <p:sp>
        <p:nvSpPr>
          <p:cNvPr id="306186" name="Line 1034"/>
          <p:cNvSpPr>
            <a:spLocks noChangeShapeType="1"/>
          </p:cNvSpPr>
          <p:nvPr/>
        </p:nvSpPr>
        <p:spPr bwMode="auto">
          <a:xfrm>
            <a:off x="503238" y="4159250"/>
            <a:ext cx="7558087" cy="1588"/>
          </a:xfrm>
          <a:prstGeom prst="line">
            <a:avLst/>
          </a:prstGeom>
          <a:noFill/>
          <a:ln w="0">
            <a:solidFill>
              <a:srgbClr val="000000"/>
            </a:solidFill>
            <a:round/>
            <a:headEnd/>
            <a:tailEnd/>
          </a:ln>
        </p:spPr>
        <p:txBody>
          <a:bodyPr/>
          <a:lstStyle/>
          <a:p>
            <a:endParaRPr lang="en-US"/>
          </a:p>
        </p:txBody>
      </p:sp>
      <p:sp>
        <p:nvSpPr>
          <p:cNvPr id="306187" name="Rectangle 1035"/>
          <p:cNvSpPr>
            <a:spLocks noChangeArrowheads="1"/>
          </p:cNvSpPr>
          <p:nvPr/>
        </p:nvSpPr>
        <p:spPr bwMode="auto">
          <a:xfrm>
            <a:off x="479425"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0</a:t>
            </a:r>
            <a:endParaRPr lang="en-US" sz="2400"/>
          </a:p>
        </p:txBody>
      </p:sp>
      <p:sp>
        <p:nvSpPr>
          <p:cNvPr id="306188" name="Line 1036"/>
          <p:cNvSpPr>
            <a:spLocks noChangeShapeType="1"/>
          </p:cNvSpPr>
          <p:nvPr/>
        </p:nvSpPr>
        <p:spPr bwMode="auto">
          <a:xfrm flipV="1">
            <a:off x="1447800" y="4083050"/>
            <a:ext cx="1588" cy="76200"/>
          </a:xfrm>
          <a:prstGeom prst="line">
            <a:avLst/>
          </a:prstGeom>
          <a:noFill/>
          <a:ln w="15875">
            <a:solidFill>
              <a:srgbClr val="000000"/>
            </a:solidFill>
            <a:round/>
            <a:headEnd/>
            <a:tailEnd/>
          </a:ln>
        </p:spPr>
        <p:txBody>
          <a:bodyPr/>
          <a:lstStyle/>
          <a:p>
            <a:endParaRPr lang="en-US"/>
          </a:p>
        </p:txBody>
      </p:sp>
      <p:sp>
        <p:nvSpPr>
          <p:cNvPr id="306189" name="Rectangle 1037"/>
          <p:cNvSpPr>
            <a:spLocks noChangeArrowheads="1"/>
          </p:cNvSpPr>
          <p:nvPr/>
        </p:nvSpPr>
        <p:spPr bwMode="auto">
          <a:xfrm>
            <a:off x="1425575"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1</a:t>
            </a:r>
            <a:endParaRPr lang="en-US" sz="2400"/>
          </a:p>
        </p:txBody>
      </p:sp>
      <p:sp>
        <p:nvSpPr>
          <p:cNvPr id="306190" name="Line 1038"/>
          <p:cNvSpPr>
            <a:spLocks noChangeShapeType="1"/>
          </p:cNvSpPr>
          <p:nvPr/>
        </p:nvSpPr>
        <p:spPr bwMode="auto">
          <a:xfrm flipV="1">
            <a:off x="2392363" y="4083050"/>
            <a:ext cx="1587" cy="76200"/>
          </a:xfrm>
          <a:prstGeom prst="line">
            <a:avLst/>
          </a:prstGeom>
          <a:noFill/>
          <a:ln w="15875">
            <a:solidFill>
              <a:srgbClr val="000000"/>
            </a:solidFill>
            <a:round/>
            <a:headEnd/>
            <a:tailEnd/>
          </a:ln>
        </p:spPr>
        <p:txBody>
          <a:bodyPr/>
          <a:lstStyle/>
          <a:p>
            <a:endParaRPr lang="en-US"/>
          </a:p>
        </p:txBody>
      </p:sp>
      <p:sp>
        <p:nvSpPr>
          <p:cNvPr id="306191" name="Rectangle 1039"/>
          <p:cNvSpPr>
            <a:spLocks noChangeArrowheads="1"/>
          </p:cNvSpPr>
          <p:nvPr/>
        </p:nvSpPr>
        <p:spPr bwMode="auto">
          <a:xfrm>
            <a:off x="2370138"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2</a:t>
            </a:r>
            <a:endParaRPr lang="en-US" sz="2400"/>
          </a:p>
        </p:txBody>
      </p:sp>
      <p:sp>
        <p:nvSpPr>
          <p:cNvPr id="306192" name="Line 1040"/>
          <p:cNvSpPr>
            <a:spLocks noChangeShapeType="1"/>
          </p:cNvSpPr>
          <p:nvPr/>
        </p:nvSpPr>
        <p:spPr bwMode="auto">
          <a:xfrm flipV="1">
            <a:off x="3336925" y="4083050"/>
            <a:ext cx="1588" cy="76200"/>
          </a:xfrm>
          <a:prstGeom prst="line">
            <a:avLst/>
          </a:prstGeom>
          <a:noFill/>
          <a:ln w="15875">
            <a:solidFill>
              <a:srgbClr val="000000"/>
            </a:solidFill>
            <a:round/>
            <a:headEnd/>
            <a:tailEnd/>
          </a:ln>
        </p:spPr>
        <p:txBody>
          <a:bodyPr/>
          <a:lstStyle/>
          <a:p>
            <a:endParaRPr lang="en-US"/>
          </a:p>
        </p:txBody>
      </p:sp>
      <p:sp>
        <p:nvSpPr>
          <p:cNvPr id="306193" name="Rectangle 1041"/>
          <p:cNvSpPr>
            <a:spLocks noChangeArrowheads="1"/>
          </p:cNvSpPr>
          <p:nvPr/>
        </p:nvSpPr>
        <p:spPr bwMode="auto">
          <a:xfrm>
            <a:off x="3314700"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3</a:t>
            </a:r>
            <a:endParaRPr lang="en-US" sz="2400"/>
          </a:p>
        </p:txBody>
      </p:sp>
      <p:sp>
        <p:nvSpPr>
          <p:cNvPr id="306194" name="Line 1042"/>
          <p:cNvSpPr>
            <a:spLocks noChangeShapeType="1"/>
          </p:cNvSpPr>
          <p:nvPr/>
        </p:nvSpPr>
        <p:spPr bwMode="auto">
          <a:xfrm flipV="1">
            <a:off x="4283075" y="4083050"/>
            <a:ext cx="1588" cy="76200"/>
          </a:xfrm>
          <a:prstGeom prst="line">
            <a:avLst/>
          </a:prstGeom>
          <a:noFill/>
          <a:ln w="15875">
            <a:solidFill>
              <a:srgbClr val="000000"/>
            </a:solidFill>
            <a:round/>
            <a:headEnd/>
            <a:tailEnd/>
          </a:ln>
        </p:spPr>
        <p:txBody>
          <a:bodyPr/>
          <a:lstStyle/>
          <a:p>
            <a:endParaRPr lang="en-US"/>
          </a:p>
        </p:txBody>
      </p:sp>
      <p:sp>
        <p:nvSpPr>
          <p:cNvPr id="306195" name="Rectangle 1043"/>
          <p:cNvSpPr>
            <a:spLocks noChangeArrowheads="1"/>
          </p:cNvSpPr>
          <p:nvPr/>
        </p:nvSpPr>
        <p:spPr bwMode="auto">
          <a:xfrm>
            <a:off x="4259263"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4</a:t>
            </a:r>
            <a:endParaRPr lang="en-US" sz="2400"/>
          </a:p>
        </p:txBody>
      </p:sp>
      <p:sp>
        <p:nvSpPr>
          <p:cNvPr id="306196" name="Line 1044"/>
          <p:cNvSpPr>
            <a:spLocks noChangeShapeType="1"/>
          </p:cNvSpPr>
          <p:nvPr/>
        </p:nvSpPr>
        <p:spPr bwMode="auto">
          <a:xfrm flipV="1">
            <a:off x="5227638" y="4083050"/>
            <a:ext cx="1587" cy="76200"/>
          </a:xfrm>
          <a:prstGeom prst="line">
            <a:avLst/>
          </a:prstGeom>
          <a:noFill/>
          <a:ln w="15875">
            <a:solidFill>
              <a:srgbClr val="000000"/>
            </a:solidFill>
            <a:round/>
            <a:headEnd/>
            <a:tailEnd/>
          </a:ln>
        </p:spPr>
        <p:txBody>
          <a:bodyPr/>
          <a:lstStyle/>
          <a:p>
            <a:endParaRPr lang="en-US"/>
          </a:p>
        </p:txBody>
      </p:sp>
      <p:sp>
        <p:nvSpPr>
          <p:cNvPr id="306197" name="Rectangle 1045"/>
          <p:cNvSpPr>
            <a:spLocks noChangeArrowheads="1"/>
          </p:cNvSpPr>
          <p:nvPr/>
        </p:nvSpPr>
        <p:spPr bwMode="auto">
          <a:xfrm>
            <a:off x="5203825"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5</a:t>
            </a:r>
            <a:endParaRPr lang="en-US" sz="2400"/>
          </a:p>
        </p:txBody>
      </p:sp>
      <p:sp>
        <p:nvSpPr>
          <p:cNvPr id="306198" name="Line 1046"/>
          <p:cNvSpPr>
            <a:spLocks noChangeShapeType="1"/>
          </p:cNvSpPr>
          <p:nvPr/>
        </p:nvSpPr>
        <p:spPr bwMode="auto">
          <a:xfrm flipV="1">
            <a:off x="6172200" y="4083050"/>
            <a:ext cx="1588" cy="76200"/>
          </a:xfrm>
          <a:prstGeom prst="line">
            <a:avLst/>
          </a:prstGeom>
          <a:noFill/>
          <a:ln w="15875">
            <a:solidFill>
              <a:srgbClr val="000000"/>
            </a:solidFill>
            <a:round/>
            <a:headEnd/>
            <a:tailEnd/>
          </a:ln>
        </p:spPr>
        <p:txBody>
          <a:bodyPr/>
          <a:lstStyle/>
          <a:p>
            <a:endParaRPr lang="en-US"/>
          </a:p>
        </p:txBody>
      </p:sp>
      <p:sp>
        <p:nvSpPr>
          <p:cNvPr id="306199" name="Rectangle 1047"/>
          <p:cNvSpPr>
            <a:spLocks noChangeArrowheads="1"/>
          </p:cNvSpPr>
          <p:nvPr/>
        </p:nvSpPr>
        <p:spPr bwMode="auto">
          <a:xfrm>
            <a:off x="6149975"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6</a:t>
            </a:r>
            <a:endParaRPr lang="en-US" sz="2400"/>
          </a:p>
        </p:txBody>
      </p:sp>
      <p:sp>
        <p:nvSpPr>
          <p:cNvPr id="306200" name="Line 1048"/>
          <p:cNvSpPr>
            <a:spLocks noChangeShapeType="1"/>
          </p:cNvSpPr>
          <p:nvPr/>
        </p:nvSpPr>
        <p:spPr bwMode="auto">
          <a:xfrm flipV="1">
            <a:off x="7116763" y="4083050"/>
            <a:ext cx="1587" cy="76200"/>
          </a:xfrm>
          <a:prstGeom prst="line">
            <a:avLst/>
          </a:prstGeom>
          <a:noFill/>
          <a:ln w="15875">
            <a:solidFill>
              <a:srgbClr val="000000"/>
            </a:solidFill>
            <a:round/>
            <a:headEnd/>
            <a:tailEnd/>
          </a:ln>
        </p:spPr>
        <p:txBody>
          <a:bodyPr/>
          <a:lstStyle/>
          <a:p>
            <a:endParaRPr lang="en-US"/>
          </a:p>
        </p:txBody>
      </p:sp>
      <p:sp>
        <p:nvSpPr>
          <p:cNvPr id="306201" name="Rectangle 1049"/>
          <p:cNvSpPr>
            <a:spLocks noChangeArrowheads="1"/>
          </p:cNvSpPr>
          <p:nvPr/>
        </p:nvSpPr>
        <p:spPr bwMode="auto">
          <a:xfrm>
            <a:off x="7094538"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7</a:t>
            </a:r>
            <a:endParaRPr lang="en-US" sz="2400"/>
          </a:p>
        </p:txBody>
      </p:sp>
      <p:sp>
        <p:nvSpPr>
          <p:cNvPr id="306202" name="Line 1050"/>
          <p:cNvSpPr>
            <a:spLocks noChangeShapeType="1"/>
          </p:cNvSpPr>
          <p:nvPr/>
        </p:nvSpPr>
        <p:spPr bwMode="auto">
          <a:xfrm flipV="1">
            <a:off x="8061325" y="4083050"/>
            <a:ext cx="1588" cy="76200"/>
          </a:xfrm>
          <a:prstGeom prst="line">
            <a:avLst/>
          </a:prstGeom>
          <a:noFill/>
          <a:ln w="0">
            <a:solidFill>
              <a:srgbClr val="000000"/>
            </a:solidFill>
            <a:round/>
            <a:headEnd/>
            <a:tailEnd/>
          </a:ln>
        </p:spPr>
        <p:txBody>
          <a:bodyPr/>
          <a:lstStyle/>
          <a:p>
            <a:endParaRPr lang="en-US"/>
          </a:p>
        </p:txBody>
      </p:sp>
      <p:sp>
        <p:nvSpPr>
          <p:cNvPr id="306203" name="Rectangle 1051"/>
          <p:cNvSpPr>
            <a:spLocks noChangeArrowheads="1"/>
          </p:cNvSpPr>
          <p:nvPr/>
        </p:nvSpPr>
        <p:spPr bwMode="auto">
          <a:xfrm>
            <a:off x="8039100" y="4181475"/>
            <a:ext cx="57150"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8</a:t>
            </a:r>
            <a:endParaRPr lang="en-US" sz="2400"/>
          </a:p>
        </p:txBody>
      </p:sp>
      <p:sp>
        <p:nvSpPr>
          <p:cNvPr id="306204" name="Rectangle 1052"/>
          <p:cNvSpPr>
            <a:spLocks noChangeArrowheads="1"/>
          </p:cNvSpPr>
          <p:nvPr/>
        </p:nvSpPr>
        <p:spPr bwMode="auto">
          <a:xfrm>
            <a:off x="8229600" y="4038600"/>
            <a:ext cx="333375" cy="212725"/>
          </a:xfrm>
          <a:prstGeom prst="rect">
            <a:avLst/>
          </a:prstGeom>
          <a:noFill/>
          <a:ln w="9525">
            <a:noFill/>
            <a:miter lim="800000"/>
            <a:headEnd/>
            <a:tailEnd/>
          </a:ln>
        </p:spPr>
        <p:txBody>
          <a:bodyPr wrap="none" lIns="0" tIns="0" rIns="0" bIns="0">
            <a:spAutoFit/>
          </a:bodyPr>
          <a:lstStyle/>
          <a:p>
            <a:pPr algn="l" eaLnBrk="1" hangingPunct="1"/>
            <a:r>
              <a:rPr lang="en-US" sz="1400">
                <a:solidFill>
                  <a:srgbClr val="000000"/>
                </a:solidFill>
                <a:latin typeface="Helvetica" pitchFamily="34" charset="0"/>
              </a:rPr>
              <a:t>x 10</a:t>
            </a:r>
            <a:endParaRPr lang="en-US" sz="4000"/>
          </a:p>
        </p:txBody>
      </p:sp>
      <p:sp>
        <p:nvSpPr>
          <p:cNvPr id="306205" name="Rectangle 1053"/>
          <p:cNvSpPr>
            <a:spLocks noChangeArrowheads="1"/>
          </p:cNvSpPr>
          <p:nvPr/>
        </p:nvSpPr>
        <p:spPr bwMode="auto">
          <a:xfrm>
            <a:off x="8610600" y="3935413"/>
            <a:ext cx="6985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latin typeface="Helvetica" pitchFamily="34" charset="0"/>
              </a:rPr>
              <a:t>5</a:t>
            </a:r>
            <a:endParaRPr lang="en-US" sz="4400"/>
          </a:p>
        </p:txBody>
      </p:sp>
      <p:sp>
        <p:nvSpPr>
          <p:cNvPr id="306206" name="Line 1054"/>
          <p:cNvSpPr>
            <a:spLocks noChangeShapeType="1"/>
          </p:cNvSpPr>
          <p:nvPr/>
        </p:nvSpPr>
        <p:spPr bwMode="auto">
          <a:xfrm flipH="1">
            <a:off x="7985125" y="4159250"/>
            <a:ext cx="76200" cy="1588"/>
          </a:xfrm>
          <a:prstGeom prst="line">
            <a:avLst/>
          </a:prstGeom>
          <a:noFill/>
          <a:ln w="0">
            <a:solidFill>
              <a:srgbClr val="000000"/>
            </a:solidFill>
            <a:round/>
            <a:headEnd/>
            <a:tailEnd/>
          </a:ln>
        </p:spPr>
        <p:txBody>
          <a:bodyPr/>
          <a:lstStyle/>
          <a:p>
            <a:endParaRPr lang="en-US"/>
          </a:p>
        </p:txBody>
      </p:sp>
      <p:sp>
        <p:nvSpPr>
          <p:cNvPr id="306207" name="Rectangle 1055"/>
          <p:cNvSpPr>
            <a:spLocks noChangeArrowheads="1"/>
          </p:cNvSpPr>
          <p:nvPr/>
        </p:nvSpPr>
        <p:spPr bwMode="auto">
          <a:xfrm>
            <a:off x="419100" y="4098925"/>
            <a:ext cx="57150" cy="122238"/>
          </a:xfrm>
          <a:prstGeom prst="rect">
            <a:avLst/>
          </a:prstGeom>
          <a:noFill/>
          <a:ln w="15875">
            <a:noFill/>
            <a:miter lim="800000"/>
            <a:headEnd/>
            <a:tailEnd/>
          </a:ln>
        </p:spPr>
        <p:txBody>
          <a:bodyPr wrap="none" lIns="0" tIns="0" rIns="0" bIns="0">
            <a:spAutoFit/>
          </a:bodyPr>
          <a:lstStyle/>
          <a:p>
            <a:pPr algn="l" eaLnBrk="1" hangingPunct="1"/>
            <a:r>
              <a:rPr lang="en-US" sz="800">
                <a:solidFill>
                  <a:srgbClr val="000000"/>
                </a:solidFill>
                <a:latin typeface="Helvetica" pitchFamily="34" charset="0"/>
              </a:rPr>
              <a:t>0</a:t>
            </a:r>
            <a:endParaRPr lang="en-US" sz="2400"/>
          </a:p>
        </p:txBody>
      </p:sp>
      <p:sp>
        <p:nvSpPr>
          <p:cNvPr id="306208" name="Freeform 1056"/>
          <p:cNvSpPr>
            <a:spLocks/>
          </p:cNvSpPr>
          <p:nvPr/>
        </p:nvSpPr>
        <p:spPr bwMode="auto">
          <a:xfrm>
            <a:off x="503238" y="3016250"/>
            <a:ext cx="381000" cy="968375"/>
          </a:xfrm>
          <a:custGeom>
            <a:avLst/>
            <a:gdLst/>
            <a:ahLst/>
            <a:cxnLst>
              <a:cxn ang="0">
                <a:pos x="5" y="57"/>
              </a:cxn>
              <a:cxn ang="0">
                <a:pos x="9" y="157"/>
              </a:cxn>
              <a:cxn ang="0">
                <a:pos x="19" y="381"/>
              </a:cxn>
              <a:cxn ang="0">
                <a:pos x="24" y="443"/>
              </a:cxn>
              <a:cxn ang="0">
                <a:pos x="29" y="443"/>
              </a:cxn>
              <a:cxn ang="0">
                <a:pos x="33" y="458"/>
              </a:cxn>
              <a:cxn ang="0">
                <a:pos x="38" y="543"/>
              </a:cxn>
              <a:cxn ang="0">
                <a:pos x="43" y="477"/>
              </a:cxn>
              <a:cxn ang="0">
                <a:pos x="53" y="367"/>
              </a:cxn>
              <a:cxn ang="0">
                <a:pos x="57" y="343"/>
              </a:cxn>
              <a:cxn ang="0">
                <a:pos x="62" y="367"/>
              </a:cxn>
              <a:cxn ang="0">
                <a:pos x="67" y="443"/>
              </a:cxn>
              <a:cxn ang="0">
                <a:pos x="77" y="448"/>
              </a:cxn>
              <a:cxn ang="0">
                <a:pos x="81" y="558"/>
              </a:cxn>
              <a:cxn ang="0">
                <a:pos x="86" y="524"/>
              </a:cxn>
              <a:cxn ang="0">
                <a:pos x="91" y="548"/>
              </a:cxn>
              <a:cxn ang="0">
                <a:pos x="96" y="515"/>
              </a:cxn>
              <a:cxn ang="0">
                <a:pos x="101" y="477"/>
              </a:cxn>
              <a:cxn ang="0">
                <a:pos x="105" y="348"/>
              </a:cxn>
              <a:cxn ang="0">
                <a:pos x="110" y="334"/>
              </a:cxn>
              <a:cxn ang="0">
                <a:pos x="115" y="238"/>
              </a:cxn>
              <a:cxn ang="0">
                <a:pos x="120" y="315"/>
              </a:cxn>
              <a:cxn ang="0">
                <a:pos x="129" y="348"/>
              </a:cxn>
              <a:cxn ang="0">
                <a:pos x="134" y="467"/>
              </a:cxn>
              <a:cxn ang="0">
                <a:pos x="144" y="543"/>
              </a:cxn>
              <a:cxn ang="0">
                <a:pos x="149" y="534"/>
              </a:cxn>
              <a:cxn ang="0">
                <a:pos x="153" y="548"/>
              </a:cxn>
              <a:cxn ang="0">
                <a:pos x="158" y="567"/>
              </a:cxn>
              <a:cxn ang="0">
                <a:pos x="168" y="510"/>
              </a:cxn>
              <a:cxn ang="0">
                <a:pos x="173" y="501"/>
              </a:cxn>
              <a:cxn ang="0">
                <a:pos x="182" y="491"/>
              </a:cxn>
              <a:cxn ang="0">
                <a:pos x="182" y="501"/>
              </a:cxn>
              <a:cxn ang="0">
                <a:pos x="187" y="482"/>
              </a:cxn>
              <a:cxn ang="0">
                <a:pos x="192" y="482"/>
              </a:cxn>
              <a:cxn ang="0">
                <a:pos x="197" y="324"/>
              </a:cxn>
              <a:cxn ang="0">
                <a:pos x="206" y="281"/>
              </a:cxn>
              <a:cxn ang="0">
                <a:pos x="211" y="267"/>
              </a:cxn>
              <a:cxn ang="0">
                <a:pos x="216" y="272"/>
              </a:cxn>
              <a:cxn ang="0">
                <a:pos x="221" y="234"/>
              </a:cxn>
              <a:cxn ang="0">
                <a:pos x="225" y="267"/>
              </a:cxn>
              <a:cxn ang="0">
                <a:pos x="230" y="238"/>
              </a:cxn>
              <a:cxn ang="0">
                <a:pos x="235" y="467"/>
              </a:cxn>
            </a:cxnLst>
            <a:rect l="0" t="0" r="r" b="b"/>
            <a:pathLst>
              <a:path w="240" h="610">
                <a:moveTo>
                  <a:pt x="0" y="100"/>
                </a:moveTo>
                <a:lnTo>
                  <a:pt x="0" y="57"/>
                </a:lnTo>
                <a:lnTo>
                  <a:pt x="5" y="57"/>
                </a:lnTo>
                <a:lnTo>
                  <a:pt x="5" y="0"/>
                </a:lnTo>
                <a:lnTo>
                  <a:pt x="9" y="5"/>
                </a:lnTo>
                <a:lnTo>
                  <a:pt x="9" y="157"/>
                </a:lnTo>
                <a:lnTo>
                  <a:pt x="14" y="172"/>
                </a:lnTo>
                <a:lnTo>
                  <a:pt x="14" y="367"/>
                </a:lnTo>
                <a:lnTo>
                  <a:pt x="19" y="381"/>
                </a:lnTo>
                <a:lnTo>
                  <a:pt x="19" y="467"/>
                </a:lnTo>
                <a:lnTo>
                  <a:pt x="19" y="448"/>
                </a:lnTo>
                <a:lnTo>
                  <a:pt x="24" y="443"/>
                </a:lnTo>
                <a:lnTo>
                  <a:pt x="24" y="467"/>
                </a:lnTo>
                <a:lnTo>
                  <a:pt x="24" y="448"/>
                </a:lnTo>
                <a:lnTo>
                  <a:pt x="29" y="443"/>
                </a:lnTo>
                <a:lnTo>
                  <a:pt x="29" y="434"/>
                </a:lnTo>
                <a:lnTo>
                  <a:pt x="29" y="458"/>
                </a:lnTo>
                <a:lnTo>
                  <a:pt x="33" y="458"/>
                </a:lnTo>
                <a:lnTo>
                  <a:pt x="33" y="501"/>
                </a:lnTo>
                <a:lnTo>
                  <a:pt x="38" y="515"/>
                </a:lnTo>
                <a:lnTo>
                  <a:pt x="38" y="543"/>
                </a:lnTo>
                <a:lnTo>
                  <a:pt x="43" y="548"/>
                </a:lnTo>
                <a:lnTo>
                  <a:pt x="43" y="558"/>
                </a:lnTo>
                <a:lnTo>
                  <a:pt x="43" y="477"/>
                </a:lnTo>
                <a:lnTo>
                  <a:pt x="48" y="477"/>
                </a:lnTo>
                <a:lnTo>
                  <a:pt x="48" y="367"/>
                </a:lnTo>
                <a:lnTo>
                  <a:pt x="53" y="367"/>
                </a:lnTo>
                <a:lnTo>
                  <a:pt x="57" y="367"/>
                </a:lnTo>
                <a:lnTo>
                  <a:pt x="57" y="381"/>
                </a:lnTo>
                <a:lnTo>
                  <a:pt x="57" y="343"/>
                </a:lnTo>
                <a:lnTo>
                  <a:pt x="57" y="377"/>
                </a:lnTo>
                <a:lnTo>
                  <a:pt x="62" y="377"/>
                </a:lnTo>
                <a:lnTo>
                  <a:pt x="62" y="367"/>
                </a:lnTo>
                <a:lnTo>
                  <a:pt x="62" y="434"/>
                </a:lnTo>
                <a:lnTo>
                  <a:pt x="67" y="448"/>
                </a:lnTo>
                <a:lnTo>
                  <a:pt x="67" y="443"/>
                </a:lnTo>
                <a:lnTo>
                  <a:pt x="72" y="443"/>
                </a:lnTo>
                <a:lnTo>
                  <a:pt x="72" y="434"/>
                </a:lnTo>
                <a:lnTo>
                  <a:pt x="77" y="448"/>
                </a:lnTo>
                <a:lnTo>
                  <a:pt x="77" y="467"/>
                </a:lnTo>
                <a:lnTo>
                  <a:pt x="81" y="482"/>
                </a:lnTo>
                <a:lnTo>
                  <a:pt x="81" y="558"/>
                </a:lnTo>
                <a:lnTo>
                  <a:pt x="81" y="534"/>
                </a:lnTo>
                <a:lnTo>
                  <a:pt x="86" y="534"/>
                </a:lnTo>
                <a:lnTo>
                  <a:pt x="86" y="524"/>
                </a:lnTo>
                <a:lnTo>
                  <a:pt x="86" y="548"/>
                </a:lnTo>
                <a:lnTo>
                  <a:pt x="91" y="543"/>
                </a:lnTo>
                <a:lnTo>
                  <a:pt x="91" y="548"/>
                </a:lnTo>
                <a:lnTo>
                  <a:pt x="91" y="510"/>
                </a:lnTo>
                <a:lnTo>
                  <a:pt x="91" y="515"/>
                </a:lnTo>
                <a:lnTo>
                  <a:pt x="96" y="515"/>
                </a:lnTo>
                <a:lnTo>
                  <a:pt x="96" y="524"/>
                </a:lnTo>
                <a:lnTo>
                  <a:pt x="96" y="477"/>
                </a:lnTo>
                <a:lnTo>
                  <a:pt x="101" y="477"/>
                </a:lnTo>
                <a:lnTo>
                  <a:pt x="101" y="401"/>
                </a:lnTo>
                <a:lnTo>
                  <a:pt x="105" y="401"/>
                </a:lnTo>
                <a:lnTo>
                  <a:pt x="105" y="348"/>
                </a:lnTo>
                <a:lnTo>
                  <a:pt x="110" y="348"/>
                </a:lnTo>
                <a:lnTo>
                  <a:pt x="110" y="358"/>
                </a:lnTo>
                <a:lnTo>
                  <a:pt x="110" y="334"/>
                </a:lnTo>
                <a:lnTo>
                  <a:pt x="110" y="343"/>
                </a:lnTo>
                <a:lnTo>
                  <a:pt x="115" y="348"/>
                </a:lnTo>
                <a:lnTo>
                  <a:pt x="115" y="238"/>
                </a:lnTo>
                <a:lnTo>
                  <a:pt x="115" y="248"/>
                </a:lnTo>
                <a:lnTo>
                  <a:pt x="120" y="248"/>
                </a:lnTo>
                <a:lnTo>
                  <a:pt x="120" y="315"/>
                </a:lnTo>
                <a:lnTo>
                  <a:pt x="125" y="315"/>
                </a:lnTo>
                <a:lnTo>
                  <a:pt x="125" y="334"/>
                </a:lnTo>
                <a:lnTo>
                  <a:pt x="129" y="348"/>
                </a:lnTo>
                <a:lnTo>
                  <a:pt x="129" y="401"/>
                </a:lnTo>
                <a:lnTo>
                  <a:pt x="134" y="415"/>
                </a:lnTo>
                <a:lnTo>
                  <a:pt x="134" y="467"/>
                </a:lnTo>
                <a:lnTo>
                  <a:pt x="139" y="482"/>
                </a:lnTo>
                <a:lnTo>
                  <a:pt x="139" y="548"/>
                </a:lnTo>
                <a:lnTo>
                  <a:pt x="144" y="543"/>
                </a:lnTo>
                <a:lnTo>
                  <a:pt x="144" y="558"/>
                </a:lnTo>
                <a:lnTo>
                  <a:pt x="144" y="534"/>
                </a:lnTo>
                <a:lnTo>
                  <a:pt x="149" y="534"/>
                </a:lnTo>
                <a:lnTo>
                  <a:pt x="149" y="515"/>
                </a:lnTo>
                <a:lnTo>
                  <a:pt x="149" y="534"/>
                </a:lnTo>
                <a:lnTo>
                  <a:pt x="153" y="548"/>
                </a:lnTo>
                <a:lnTo>
                  <a:pt x="153" y="610"/>
                </a:lnTo>
                <a:lnTo>
                  <a:pt x="158" y="610"/>
                </a:lnTo>
                <a:lnTo>
                  <a:pt x="158" y="567"/>
                </a:lnTo>
                <a:lnTo>
                  <a:pt x="163" y="567"/>
                </a:lnTo>
                <a:lnTo>
                  <a:pt x="163" y="524"/>
                </a:lnTo>
                <a:lnTo>
                  <a:pt x="168" y="510"/>
                </a:lnTo>
                <a:lnTo>
                  <a:pt x="168" y="482"/>
                </a:lnTo>
                <a:lnTo>
                  <a:pt x="173" y="482"/>
                </a:lnTo>
                <a:lnTo>
                  <a:pt x="173" y="501"/>
                </a:lnTo>
                <a:lnTo>
                  <a:pt x="177" y="501"/>
                </a:lnTo>
                <a:lnTo>
                  <a:pt x="177" y="491"/>
                </a:lnTo>
                <a:lnTo>
                  <a:pt x="182" y="491"/>
                </a:lnTo>
                <a:lnTo>
                  <a:pt x="182" y="515"/>
                </a:lnTo>
                <a:lnTo>
                  <a:pt x="182" y="482"/>
                </a:lnTo>
                <a:lnTo>
                  <a:pt x="182" y="501"/>
                </a:lnTo>
                <a:lnTo>
                  <a:pt x="187" y="515"/>
                </a:lnTo>
                <a:lnTo>
                  <a:pt x="187" y="510"/>
                </a:lnTo>
                <a:lnTo>
                  <a:pt x="187" y="482"/>
                </a:lnTo>
                <a:lnTo>
                  <a:pt x="192" y="477"/>
                </a:lnTo>
                <a:lnTo>
                  <a:pt x="192" y="458"/>
                </a:lnTo>
                <a:lnTo>
                  <a:pt x="192" y="482"/>
                </a:lnTo>
                <a:lnTo>
                  <a:pt x="197" y="482"/>
                </a:lnTo>
                <a:lnTo>
                  <a:pt x="197" y="491"/>
                </a:lnTo>
                <a:lnTo>
                  <a:pt x="197" y="324"/>
                </a:lnTo>
                <a:lnTo>
                  <a:pt x="201" y="324"/>
                </a:lnTo>
                <a:lnTo>
                  <a:pt x="201" y="281"/>
                </a:lnTo>
                <a:lnTo>
                  <a:pt x="206" y="281"/>
                </a:lnTo>
                <a:lnTo>
                  <a:pt x="206" y="305"/>
                </a:lnTo>
                <a:lnTo>
                  <a:pt x="206" y="267"/>
                </a:lnTo>
                <a:lnTo>
                  <a:pt x="211" y="267"/>
                </a:lnTo>
                <a:lnTo>
                  <a:pt x="211" y="224"/>
                </a:lnTo>
                <a:lnTo>
                  <a:pt x="216" y="238"/>
                </a:lnTo>
                <a:lnTo>
                  <a:pt x="216" y="272"/>
                </a:lnTo>
                <a:lnTo>
                  <a:pt x="221" y="267"/>
                </a:lnTo>
                <a:lnTo>
                  <a:pt x="221" y="272"/>
                </a:lnTo>
                <a:lnTo>
                  <a:pt x="221" y="234"/>
                </a:lnTo>
                <a:lnTo>
                  <a:pt x="225" y="238"/>
                </a:lnTo>
                <a:lnTo>
                  <a:pt x="225" y="234"/>
                </a:lnTo>
                <a:lnTo>
                  <a:pt x="225" y="267"/>
                </a:lnTo>
                <a:lnTo>
                  <a:pt x="230" y="272"/>
                </a:lnTo>
                <a:lnTo>
                  <a:pt x="230" y="291"/>
                </a:lnTo>
                <a:lnTo>
                  <a:pt x="230" y="238"/>
                </a:lnTo>
                <a:lnTo>
                  <a:pt x="230" y="281"/>
                </a:lnTo>
                <a:lnTo>
                  <a:pt x="235" y="281"/>
                </a:lnTo>
                <a:lnTo>
                  <a:pt x="235" y="467"/>
                </a:lnTo>
                <a:lnTo>
                  <a:pt x="240" y="482"/>
                </a:lnTo>
                <a:lnTo>
                  <a:pt x="240" y="515"/>
                </a:lnTo>
              </a:path>
            </a:pathLst>
          </a:custGeom>
          <a:noFill/>
          <a:ln w="15875">
            <a:solidFill>
              <a:srgbClr val="0000FF"/>
            </a:solidFill>
            <a:prstDash val="solid"/>
            <a:round/>
            <a:headEnd/>
            <a:tailEnd/>
          </a:ln>
        </p:spPr>
        <p:txBody>
          <a:bodyPr/>
          <a:lstStyle/>
          <a:p>
            <a:endParaRPr lang="en-US"/>
          </a:p>
        </p:txBody>
      </p:sp>
      <p:sp>
        <p:nvSpPr>
          <p:cNvPr id="306209" name="Freeform 1057"/>
          <p:cNvSpPr>
            <a:spLocks/>
          </p:cNvSpPr>
          <p:nvPr/>
        </p:nvSpPr>
        <p:spPr bwMode="auto">
          <a:xfrm>
            <a:off x="884238" y="3568700"/>
            <a:ext cx="495300" cy="590550"/>
          </a:xfrm>
          <a:custGeom>
            <a:avLst/>
            <a:gdLst/>
            <a:ahLst/>
            <a:cxnLst>
              <a:cxn ang="0">
                <a:pos x="5" y="210"/>
              </a:cxn>
              <a:cxn ang="0">
                <a:pos x="9" y="186"/>
              </a:cxn>
              <a:cxn ang="0">
                <a:pos x="19" y="167"/>
              </a:cxn>
              <a:cxn ang="0">
                <a:pos x="24" y="219"/>
              </a:cxn>
              <a:cxn ang="0">
                <a:pos x="29" y="143"/>
              </a:cxn>
              <a:cxn ang="0">
                <a:pos x="38" y="29"/>
              </a:cxn>
              <a:cxn ang="0">
                <a:pos x="43" y="53"/>
              </a:cxn>
              <a:cxn ang="0">
                <a:pos x="48" y="43"/>
              </a:cxn>
              <a:cxn ang="0">
                <a:pos x="53" y="0"/>
              </a:cxn>
              <a:cxn ang="0">
                <a:pos x="57" y="19"/>
              </a:cxn>
              <a:cxn ang="0">
                <a:pos x="67" y="134"/>
              </a:cxn>
              <a:cxn ang="0">
                <a:pos x="72" y="267"/>
              </a:cxn>
              <a:cxn ang="0">
                <a:pos x="81" y="286"/>
              </a:cxn>
              <a:cxn ang="0">
                <a:pos x="86" y="277"/>
              </a:cxn>
              <a:cxn ang="0">
                <a:pos x="91" y="267"/>
              </a:cxn>
              <a:cxn ang="0">
                <a:pos x="101" y="253"/>
              </a:cxn>
              <a:cxn ang="0">
                <a:pos x="105" y="153"/>
              </a:cxn>
              <a:cxn ang="0">
                <a:pos x="115" y="143"/>
              </a:cxn>
              <a:cxn ang="0">
                <a:pos x="125" y="167"/>
              </a:cxn>
              <a:cxn ang="0">
                <a:pos x="129" y="262"/>
              </a:cxn>
              <a:cxn ang="0">
                <a:pos x="139" y="353"/>
              </a:cxn>
              <a:cxn ang="0">
                <a:pos x="144" y="353"/>
              </a:cxn>
              <a:cxn ang="0">
                <a:pos x="158" y="353"/>
              </a:cxn>
              <a:cxn ang="0">
                <a:pos x="173" y="353"/>
              </a:cxn>
              <a:cxn ang="0">
                <a:pos x="177" y="353"/>
              </a:cxn>
              <a:cxn ang="0">
                <a:pos x="182" y="343"/>
              </a:cxn>
              <a:cxn ang="0">
                <a:pos x="197" y="343"/>
              </a:cxn>
              <a:cxn ang="0">
                <a:pos x="211" y="343"/>
              </a:cxn>
              <a:cxn ang="0">
                <a:pos x="216" y="372"/>
              </a:cxn>
              <a:cxn ang="0">
                <a:pos x="225" y="329"/>
              </a:cxn>
              <a:cxn ang="0">
                <a:pos x="230" y="219"/>
              </a:cxn>
              <a:cxn ang="0">
                <a:pos x="240" y="129"/>
              </a:cxn>
              <a:cxn ang="0">
                <a:pos x="245" y="95"/>
              </a:cxn>
              <a:cxn ang="0">
                <a:pos x="254" y="62"/>
              </a:cxn>
              <a:cxn ang="0">
                <a:pos x="259" y="86"/>
              </a:cxn>
              <a:cxn ang="0">
                <a:pos x="264" y="119"/>
              </a:cxn>
              <a:cxn ang="0">
                <a:pos x="269" y="176"/>
              </a:cxn>
              <a:cxn ang="0">
                <a:pos x="278" y="200"/>
              </a:cxn>
              <a:cxn ang="0">
                <a:pos x="283" y="262"/>
              </a:cxn>
              <a:cxn ang="0">
                <a:pos x="293" y="300"/>
              </a:cxn>
              <a:cxn ang="0">
                <a:pos x="297" y="353"/>
              </a:cxn>
              <a:cxn ang="0">
                <a:pos x="307" y="372"/>
              </a:cxn>
            </a:cxnLst>
            <a:rect l="0" t="0" r="r" b="b"/>
            <a:pathLst>
              <a:path w="312" h="372">
                <a:moveTo>
                  <a:pt x="0" y="167"/>
                </a:moveTo>
                <a:lnTo>
                  <a:pt x="5" y="167"/>
                </a:lnTo>
                <a:lnTo>
                  <a:pt x="5" y="210"/>
                </a:lnTo>
                <a:lnTo>
                  <a:pt x="5" y="176"/>
                </a:lnTo>
                <a:lnTo>
                  <a:pt x="9" y="176"/>
                </a:lnTo>
                <a:lnTo>
                  <a:pt x="9" y="186"/>
                </a:lnTo>
                <a:lnTo>
                  <a:pt x="14" y="186"/>
                </a:lnTo>
                <a:lnTo>
                  <a:pt x="14" y="162"/>
                </a:lnTo>
                <a:lnTo>
                  <a:pt x="19" y="167"/>
                </a:lnTo>
                <a:lnTo>
                  <a:pt x="19" y="200"/>
                </a:lnTo>
                <a:lnTo>
                  <a:pt x="24" y="200"/>
                </a:lnTo>
                <a:lnTo>
                  <a:pt x="24" y="219"/>
                </a:lnTo>
                <a:lnTo>
                  <a:pt x="24" y="200"/>
                </a:lnTo>
                <a:lnTo>
                  <a:pt x="29" y="195"/>
                </a:lnTo>
                <a:lnTo>
                  <a:pt x="29" y="143"/>
                </a:lnTo>
                <a:lnTo>
                  <a:pt x="33" y="129"/>
                </a:lnTo>
                <a:lnTo>
                  <a:pt x="33" y="29"/>
                </a:lnTo>
                <a:lnTo>
                  <a:pt x="38" y="29"/>
                </a:lnTo>
                <a:lnTo>
                  <a:pt x="38" y="19"/>
                </a:lnTo>
                <a:lnTo>
                  <a:pt x="43" y="33"/>
                </a:lnTo>
                <a:lnTo>
                  <a:pt x="43" y="53"/>
                </a:lnTo>
                <a:lnTo>
                  <a:pt x="43" y="33"/>
                </a:lnTo>
                <a:lnTo>
                  <a:pt x="48" y="33"/>
                </a:lnTo>
                <a:lnTo>
                  <a:pt x="48" y="43"/>
                </a:lnTo>
                <a:lnTo>
                  <a:pt x="48" y="19"/>
                </a:lnTo>
                <a:lnTo>
                  <a:pt x="53" y="19"/>
                </a:lnTo>
                <a:lnTo>
                  <a:pt x="53" y="0"/>
                </a:lnTo>
                <a:lnTo>
                  <a:pt x="53" y="10"/>
                </a:lnTo>
                <a:lnTo>
                  <a:pt x="57" y="10"/>
                </a:lnTo>
                <a:lnTo>
                  <a:pt x="57" y="19"/>
                </a:lnTo>
                <a:lnTo>
                  <a:pt x="62" y="33"/>
                </a:lnTo>
                <a:lnTo>
                  <a:pt x="62" y="129"/>
                </a:lnTo>
                <a:lnTo>
                  <a:pt x="67" y="134"/>
                </a:lnTo>
                <a:lnTo>
                  <a:pt x="67" y="195"/>
                </a:lnTo>
                <a:lnTo>
                  <a:pt x="72" y="200"/>
                </a:lnTo>
                <a:lnTo>
                  <a:pt x="72" y="267"/>
                </a:lnTo>
                <a:lnTo>
                  <a:pt x="77" y="267"/>
                </a:lnTo>
                <a:lnTo>
                  <a:pt x="81" y="267"/>
                </a:lnTo>
                <a:lnTo>
                  <a:pt x="81" y="286"/>
                </a:lnTo>
                <a:lnTo>
                  <a:pt x="81" y="262"/>
                </a:lnTo>
                <a:lnTo>
                  <a:pt x="81" y="277"/>
                </a:lnTo>
                <a:lnTo>
                  <a:pt x="86" y="277"/>
                </a:lnTo>
                <a:lnTo>
                  <a:pt x="86" y="334"/>
                </a:lnTo>
                <a:lnTo>
                  <a:pt x="91" y="329"/>
                </a:lnTo>
                <a:lnTo>
                  <a:pt x="91" y="267"/>
                </a:lnTo>
                <a:lnTo>
                  <a:pt x="96" y="262"/>
                </a:lnTo>
                <a:lnTo>
                  <a:pt x="96" y="253"/>
                </a:lnTo>
                <a:lnTo>
                  <a:pt x="101" y="253"/>
                </a:lnTo>
                <a:lnTo>
                  <a:pt x="101" y="162"/>
                </a:lnTo>
                <a:lnTo>
                  <a:pt x="105" y="162"/>
                </a:lnTo>
                <a:lnTo>
                  <a:pt x="105" y="153"/>
                </a:lnTo>
                <a:lnTo>
                  <a:pt x="110" y="153"/>
                </a:lnTo>
                <a:lnTo>
                  <a:pt x="110" y="143"/>
                </a:lnTo>
                <a:lnTo>
                  <a:pt x="115" y="143"/>
                </a:lnTo>
                <a:lnTo>
                  <a:pt x="115" y="167"/>
                </a:lnTo>
                <a:lnTo>
                  <a:pt x="120" y="167"/>
                </a:lnTo>
                <a:lnTo>
                  <a:pt x="125" y="167"/>
                </a:lnTo>
                <a:lnTo>
                  <a:pt x="125" y="219"/>
                </a:lnTo>
                <a:lnTo>
                  <a:pt x="129" y="234"/>
                </a:lnTo>
                <a:lnTo>
                  <a:pt x="129" y="262"/>
                </a:lnTo>
                <a:lnTo>
                  <a:pt x="134" y="267"/>
                </a:lnTo>
                <a:lnTo>
                  <a:pt x="139" y="267"/>
                </a:lnTo>
                <a:lnTo>
                  <a:pt x="139" y="353"/>
                </a:lnTo>
                <a:lnTo>
                  <a:pt x="144" y="353"/>
                </a:lnTo>
                <a:lnTo>
                  <a:pt x="144" y="362"/>
                </a:lnTo>
                <a:lnTo>
                  <a:pt x="144" y="353"/>
                </a:lnTo>
                <a:lnTo>
                  <a:pt x="149" y="353"/>
                </a:lnTo>
                <a:lnTo>
                  <a:pt x="153" y="353"/>
                </a:lnTo>
                <a:lnTo>
                  <a:pt x="158" y="353"/>
                </a:lnTo>
                <a:lnTo>
                  <a:pt x="163" y="353"/>
                </a:lnTo>
                <a:lnTo>
                  <a:pt x="168" y="353"/>
                </a:lnTo>
                <a:lnTo>
                  <a:pt x="173" y="353"/>
                </a:lnTo>
                <a:lnTo>
                  <a:pt x="173" y="362"/>
                </a:lnTo>
                <a:lnTo>
                  <a:pt x="177" y="362"/>
                </a:lnTo>
                <a:lnTo>
                  <a:pt x="177" y="353"/>
                </a:lnTo>
                <a:lnTo>
                  <a:pt x="182" y="353"/>
                </a:lnTo>
                <a:lnTo>
                  <a:pt x="182" y="362"/>
                </a:lnTo>
                <a:lnTo>
                  <a:pt x="182" y="343"/>
                </a:lnTo>
                <a:lnTo>
                  <a:pt x="187" y="343"/>
                </a:lnTo>
                <a:lnTo>
                  <a:pt x="192" y="343"/>
                </a:lnTo>
                <a:lnTo>
                  <a:pt x="197" y="343"/>
                </a:lnTo>
                <a:lnTo>
                  <a:pt x="201" y="343"/>
                </a:lnTo>
                <a:lnTo>
                  <a:pt x="206" y="343"/>
                </a:lnTo>
                <a:lnTo>
                  <a:pt x="211" y="343"/>
                </a:lnTo>
                <a:lnTo>
                  <a:pt x="211" y="353"/>
                </a:lnTo>
                <a:lnTo>
                  <a:pt x="216" y="353"/>
                </a:lnTo>
                <a:lnTo>
                  <a:pt x="216" y="372"/>
                </a:lnTo>
                <a:lnTo>
                  <a:pt x="221" y="372"/>
                </a:lnTo>
                <a:lnTo>
                  <a:pt x="221" y="329"/>
                </a:lnTo>
                <a:lnTo>
                  <a:pt x="225" y="329"/>
                </a:lnTo>
                <a:lnTo>
                  <a:pt x="225" y="234"/>
                </a:lnTo>
                <a:lnTo>
                  <a:pt x="230" y="229"/>
                </a:lnTo>
                <a:lnTo>
                  <a:pt x="230" y="219"/>
                </a:lnTo>
                <a:lnTo>
                  <a:pt x="235" y="219"/>
                </a:lnTo>
                <a:lnTo>
                  <a:pt x="235" y="134"/>
                </a:lnTo>
                <a:lnTo>
                  <a:pt x="240" y="129"/>
                </a:lnTo>
                <a:lnTo>
                  <a:pt x="240" y="119"/>
                </a:lnTo>
                <a:lnTo>
                  <a:pt x="245" y="119"/>
                </a:lnTo>
                <a:lnTo>
                  <a:pt x="245" y="95"/>
                </a:lnTo>
                <a:lnTo>
                  <a:pt x="249" y="95"/>
                </a:lnTo>
                <a:lnTo>
                  <a:pt x="249" y="62"/>
                </a:lnTo>
                <a:lnTo>
                  <a:pt x="254" y="62"/>
                </a:lnTo>
                <a:lnTo>
                  <a:pt x="254" y="33"/>
                </a:lnTo>
                <a:lnTo>
                  <a:pt x="259" y="29"/>
                </a:lnTo>
                <a:lnTo>
                  <a:pt x="259" y="86"/>
                </a:lnTo>
                <a:lnTo>
                  <a:pt x="259" y="67"/>
                </a:lnTo>
                <a:lnTo>
                  <a:pt x="264" y="67"/>
                </a:lnTo>
                <a:lnTo>
                  <a:pt x="264" y="119"/>
                </a:lnTo>
                <a:lnTo>
                  <a:pt x="264" y="100"/>
                </a:lnTo>
                <a:lnTo>
                  <a:pt x="269" y="100"/>
                </a:lnTo>
                <a:lnTo>
                  <a:pt x="269" y="176"/>
                </a:lnTo>
                <a:lnTo>
                  <a:pt x="273" y="176"/>
                </a:lnTo>
                <a:lnTo>
                  <a:pt x="273" y="200"/>
                </a:lnTo>
                <a:lnTo>
                  <a:pt x="278" y="200"/>
                </a:lnTo>
                <a:lnTo>
                  <a:pt x="278" y="229"/>
                </a:lnTo>
                <a:lnTo>
                  <a:pt x="283" y="234"/>
                </a:lnTo>
                <a:lnTo>
                  <a:pt x="283" y="262"/>
                </a:lnTo>
                <a:lnTo>
                  <a:pt x="288" y="267"/>
                </a:lnTo>
                <a:lnTo>
                  <a:pt x="288" y="286"/>
                </a:lnTo>
                <a:lnTo>
                  <a:pt x="293" y="300"/>
                </a:lnTo>
                <a:lnTo>
                  <a:pt x="293" y="329"/>
                </a:lnTo>
                <a:lnTo>
                  <a:pt x="297" y="334"/>
                </a:lnTo>
                <a:lnTo>
                  <a:pt x="297" y="353"/>
                </a:lnTo>
                <a:lnTo>
                  <a:pt x="302" y="353"/>
                </a:lnTo>
                <a:lnTo>
                  <a:pt x="302" y="372"/>
                </a:lnTo>
                <a:lnTo>
                  <a:pt x="307" y="372"/>
                </a:lnTo>
                <a:lnTo>
                  <a:pt x="307" y="362"/>
                </a:lnTo>
                <a:lnTo>
                  <a:pt x="312" y="362"/>
                </a:lnTo>
              </a:path>
            </a:pathLst>
          </a:custGeom>
          <a:noFill/>
          <a:ln w="15875">
            <a:solidFill>
              <a:srgbClr val="0000FF"/>
            </a:solidFill>
            <a:prstDash val="solid"/>
            <a:round/>
            <a:headEnd/>
            <a:tailEnd/>
          </a:ln>
        </p:spPr>
        <p:txBody>
          <a:bodyPr/>
          <a:lstStyle/>
          <a:p>
            <a:endParaRPr lang="en-US"/>
          </a:p>
        </p:txBody>
      </p:sp>
      <p:sp>
        <p:nvSpPr>
          <p:cNvPr id="306210" name="Freeform 1058"/>
          <p:cNvSpPr>
            <a:spLocks/>
          </p:cNvSpPr>
          <p:nvPr/>
        </p:nvSpPr>
        <p:spPr bwMode="auto">
          <a:xfrm>
            <a:off x="1379538" y="2441575"/>
            <a:ext cx="411162" cy="1701800"/>
          </a:xfrm>
          <a:custGeom>
            <a:avLst/>
            <a:gdLst/>
            <a:ahLst/>
            <a:cxnLst>
              <a:cxn ang="0">
                <a:pos x="9" y="1072"/>
              </a:cxn>
              <a:cxn ang="0">
                <a:pos x="19" y="1063"/>
              </a:cxn>
              <a:cxn ang="0">
                <a:pos x="29" y="1039"/>
              </a:cxn>
              <a:cxn ang="0">
                <a:pos x="33" y="1039"/>
              </a:cxn>
              <a:cxn ang="0">
                <a:pos x="43" y="1006"/>
              </a:cxn>
              <a:cxn ang="0">
                <a:pos x="48" y="963"/>
              </a:cxn>
              <a:cxn ang="0">
                <a:pos x="57" y="987"/>
              </a:cxn>
              <a:cxn ang="0">
                <a:pos x="67" y="1006"/>
              </a:cxn>
              <a:cxn ang="0">
                <a:pos x="72" y="1006"/>
              </a:cxn>
              <a:cxn ang="0">
                <a:pos x="81" y="953"/>
              </a:cxn>
              <a:cxn ang="0">
                <a:pos x="86" y="963"/>
              </a:cxn>
              <a:cxn ang="0">
                <a:pos x="91" y="877"/>
              </a:cxn>
              <a:cxn ang="0">
                <a:pos x="101" y="886"/>
              </a:cxn>
              <a:cxn ang="0">
                <a:pos x="105" y="886"/>
              </a:cxn>
              <a:cxn ang="0">
                <a:pos x="115" y="910"/>
              </a:cxn>
              <a:cxn ang="0">
                <a:pos x="120" y="1029"/>
              </a:cxn>
              <a:cxn ang="0">
                <a:pos x="129" y="1072"/>
              </a:cxn>
              <a:cxn ang="0">
                <a:pos x="139" y="1063"/>
              </a:cxn>
              <a:cxn ang="0">
                <a:pos x="144" y="1063"/>
              </a:cxn>
              <a:cxn ang="0">
                <a:pos x="153" y="963"/>
              </a:cxn>
              <a:cxn ang="0">
                <a:pos x="158" y="886"/>
              </a:cxn>
              <a:cxn ang="0">
                <a:pos x="163" y="777"/>
              </a:cxn>
              <a:cxn ang="0">
                <a:pos x="173" y="620"/>
              </a:cxn>
              <a:cxn ang="0">
                <a:pos x="177" y="319"/>
              </a:cxn>
              <a:cxn ang="0">
                <a:pos x="182" y="200"/>
              </a:cxn>
              <a:cxn ang="0">
                <a:pos x="187" y="133"/>
              </a:cxn>
              <a:cxn ang="0">
                <a:pos x="192" y="153"/>
              </a:cxn>
              <a:cxn ang="0">
                <a:pos x="197" y="76"/>
              </a:cxn>
              <a:cxn ang="0">
                <a:pos x="201" y="43"/>
              </a:cxn>
              <a:cxn ang="0">
                <a:pos x="206" y="91"/>
              </a:cxn>
              <a:cxn ang="0">
                <a:pos x="211" y="19"/>
              </a:cxn>
              <a:cxn ang="0">
                <a:pos x="216" y="67"/>
              </a:cxn>
              <a:cxn ang="0">
                <a:pos x="216" y="110"/>
              </a:cxn>
              <a:cxn ang="0">
                <a:pos x="221" y="91"/>
              </a:cxn>
              <a:cxn ang="0">
                <a:pos x="225" y="57"/>
              </a:cxn>
              <a:cxn ang="0">
                <a:pos x="230" y="19"/>
              </a:cxn>
              <a:cxn ang="0">
                <a:pos x="235" y="119"/>
              </a:cxn>
              <a:cxn ang="0">
                <a:pos x="240" y="91"/>
              </a:cxn>
              <a:cxn ang="0">
                <a:pos x="245" y="200"/>
              </a:cxn>
              <a:cxn ang="0">
                <a:pos x="249" y="400"/>
              </a:cxn>
              <a:cxn ang="0">
                <a:pos x="254" y="400"/>
              </a:cxn>
              <a:cxn ang="0">
                <a:pos x="259" y="543"/>
              </a:cxn>
            </a:cxnLst>
            <a:rect l="0" t="0" r="r" b="b"/>
            <a:pathLst>
              <a:path w="259" h="1072">
                <a:moveTo>
                  <a:pt x="0" y="1072"/>
                </a:moveTo>
                <a:lnTo>
                  <a:pt x="5" y="1072"/>
                </a:lnTo>
                <a:lnTo>
                  <a:pt x="9" y="1072"/>
                </a:lnTo>
                <a:lnTo>
                  <a:pt x="14" y="1072"/>
                </a:lnTo>
                <a:lnTo>
                  <a:pt x="14" y="1063"/>
                </a:lnTo>
                <a:lnTo>
                  <a:pt x="19" y="1063"/>
                </a:lnTo>
                <a:lnTo>
                  <a:pt x="19" y="1044"/>
                </a:lnTo>
                <a:lnTo>
                  <a:pt x="24" y="1039"/>
                </a:lnTo>
                <a:lnTo>
                  <a:pt x="29" y="1039"/>
                </a:lnTo>
                <a:lnTo>
                  <a:pt x="29" y="1029"/>
                </a:lnTo>
                <a:lnTo>
                  <a:pt x="29" y="1039"/>
                </a:lnTo>
                <a:lnTo>
                  <a:pt x="33" y="1039"/>
                </a:lnTo>
                <a:lnTo>
                  <a:pt x="33" y="1020"/>
                </a:lnTo>
                <a:lnTo>
                  <a:pt x="38" y="1020"/>
                </a:lnTo>
                <a:lnTo>
                  <a:pt x="43" y="1006"/>
                </a:lnTo>
                <a:lnTo>
                  <a:pt x="43" y="987"/>
                </a:lnTo>
                <a:lnTo>
                  <a:pt x="48" y="972"/>
                </a:lnTo>
                <a:lnTo>
                  <a:pt x="48" y="963"/>
                </a:lnTo>
                <a:lnTo>
                  <a:pt x="53" y="977"/>
                </a:lnTo>
                <a:lnTo>
                  <a:pt x="53" y="987"/>
                </a:lnTo>
                <a:lnTo>
                  <a:pt x="57" y="987"/>
                </a:lnTo>
                <a:lnTo>
                  <a:pt x="62" y="987"/>
                </a:lnTo>
                <a:lnTo>
                  <a:pt x="62" y="1006"/>
                </a:lnTo>
                <a:lnTo>
                  <a:pt x="67" y="1006"/>
                </a:lnTo>
                <a:lnTo>
                  <a:pt x="67" y="996"/>
                </a:lnTo>
                <a:lnTo>
                  <a:pt x="67" y="1010"/>
                </a:lnTo>
                <a:lnTo>
                  <a:pt x="72" y="1006"/>
                </a:lnTo>
                <a:lnTo>
                  <a:pt x="77" y="1006"/>
                </a:lnTo>
                <a:lnTo>
                  <a:pt x="77" y="953"/>
                </a:lnTo>
                <a:lnTo>
                  <a:pt x="81" y="953"/>
                </a:lnTo>
                <a:lnTo>
                  <a:pt x="81" y="977"/>
                </a:lnTo>
                <a:lnTo>
                  <a:pt x="81" y="963"/>
                </a:lnTo>
                <a:lnTo>
                  <a:pt x="86" y="963"/>
                </a:lnTo>
                <a:lnTo>
                  <a:pt x="86" y="910"/>
                </a:lnTo>
                <a:lnTo>
                  <a:pt x="91" y="905"/>
                </a:lnTo>
                <a:lnTo>
                  <a:pt x="91" y="877"/>
                </a:lnTo>
                <a:lnTo>
                  <a:pt x="96" y="877"/>
                </a:lnTo>
                <a:lnTo>
                  <a:pt x="101" y="877"/>
                </a:lnTo>
                <a:lnTo>
                  <a:pt x="101" y="886"/>
                </a:lnTo>
                <a:lnTo>
                  <a:pt x="101" y="877"/>
                </a:lnTo>
                <a:lnTo>
                  <a:pt x="105" y="877"/>
                </a:lnTo>
                <a:lnTo>
                  <a:pt x="105" y="886"/>
                </a:lnTo>
                <a:lnTo>
                  <a:pt x="110" y="886"/>
                </a:lnTo>
                <a:lnTo>
                  <a:pt x="110" y="910"/>
                </a:lnTo>
                <a:lnTo>
                  <a:pt x="115" y="910"/>
                </a:lnTo>
                <a:lnTo>
                  <a:pt x="115" y="953"/>
                </a:lnTo>
                <a:lnTo>
                  <a:pt x="120" y="953"/>
                </a:lnTo>
                <a:lnTo>
                  <a:pt x="120" y="1029"/>
                </a:lnTo>
                <a:lnTo>
                  <a:pt x="125" y="1044"/>
                </a:lnTo>
                <a:lnTo>
                  <a:pt x="125" y="1072"/>
                </a:lnTo>
                <a:lnTo>
                  <a:pt x="129" y="1072"/>
                </a:lnTo>
                <a:lnTo>
                  <a:pt x="129" y="1063"/>
                </a:lnTo>
                <a:lnTo>
                  <a:pt x="134" y="1063"/>
                </a:lnTo>
                <a:lnTo>
                  <a:pt x="139" y="1063"/>
                </a:lnTo>
                <a:lnTo>
                  <a:pt x="139" y="1072"/>
                </a:lnTo>
                <a:lnTo>
                  <a:pt x="144" y="1072"/>
                </a:lnTo>
                <a:lnTo>
                  <a:pt x="144" y="1063"/>
                </a:lnTo>
                <a:lnTo>
                  <a:pt x="149" y="1063"/>
                </a:lnTo>
                <a:lnTo>
                  <a:pt x="149" y="963"/>
                </a:lnTo>
                <a:lnTo>
                  <a:pt x="153" y="963"/>
                </a:lnTo>
                <a:lnTo>
                  <a:pt x="153" y="939"/>
                </a:lnTo>
                <a:lnTo>
                  <a:pt x="158" y="939"/>
                </a:lnTo>
                <a:lnTo>
                  <a:pt x="158" y="886"/>
                </a:lnTo>
                <a:lnTo>
                  <a:pt x="163" y="872"/>
                </a:lnTo>
                <a:lnTo>
                  <a:pt x="163" y="772"/>
                </a:lnTo>
                <a:lnTo>
                  <a:pt x="163" y="777"/>
                </a:lnTo>
                <a:lnTo>
                  <a:pt x="168" y="772"/>
                </a:lnTo>
                <a:lnTo>
                  <a:pt x="168" y="620"/>
                </a:lnTo>
                <a:lnTo>
                  <a:pt x="173" y="620"/>
                </a:lnTo>
                <a:lnTo>
                  <a:pt x="173" y="477"/>
                </a:lnTo>
                <a:lnTo>
                  <a:pt x="177" y="462"/>
                </a:lnTo>
                <a:lnTo>
                  <a:pt x="177" y="319"/>
                </a:lnTo>
                <a:lnTo>
                  <a:pt x="182" y="319"/>
                </a:lnTo>
                <a:lnTo>
                  <a:pt x="182" y="191"/>
                </a:lnTo>
                <a:lnTo>
                  <a:pt x="182" y="200"/>
                </a:lnTo>
                <a:lnTo>
                  <a:pt x="187" y="200"/>
                </a:lnTo>
                <a:lnTo>
                  <a:pt x="187" y="219"/>
                </a:lnTo>
                <a:lnTo>
                  <a:pt x="187" y="133"/>
                </a:lnTo>
                <a:lnTo>
                  <a:pt x="192" y="119"/>
                </a:lnTo>
                <a:lnTo>
                  <a:pt x="192" y="110"/>
                </a:lnTo>
                <a:lnTo>
                  <a:pt x="192" y="153"/>
                </a:lnTo>
                <a:lnTo>
                  <a:pt x="197" y="153"/>
                </a:lnTo>
                <a:lnTo>
                  <a:pt x="197" y="24"/>
                </a:lnTo>
                <a:lnTo>
                  <a:pt x="197" y="76"/>
                </a:lnTo>
                <a:lnTo>
                  <a:pt x="201" y="76"/>
                </a:lnTo>
                <a:lnTo>
                  <a:pt x="201" y="100"/>
                </a:lnTo>
                <a:lnTo>
                  <a:pt x="201" y="43"/>
                </a:lnTo>
                <a:lnTo>
                  <a:pt x="201" y="57"/>
                </a:lnTo>
                <a:lnTo>
                  <a:pt x="206" y="57"/>
                </a:lnTo>
                <a:lnTo>
                  <a:pt x="206" y="91"/>
                </a:lnTo>
                <a:lnTo>
                  <a:pt x="206" y="10"/>
                </a:lnTo>
                <a:lnTo>
                  <a:pt x="206" y="19"/>
                </a:lnTo>
                <a:lnTo>
                  <a:pt x="211" y="19"/>
                </a:lnTo>
                <a:lnTo>
                  <a:pt x="211" y="0"/>
                </a:lnTo>
                <a:lnTo>
                  <a:pt x="211" y="67"/>
                </a:lnTo>
                <a:lnTo>
                  <a:pt x="216" y="67"/>
                </a:lnTo>
                <a:lnTo>
                  <a:pt x="216" y="124"/>
                </a:lnTo>
                <a:lnTo>
                  <a:pt x="216" y="57"/>
                </a:lnTo>
                <a:lnTo>
                  <a:pt x="216" y="110"/>
                </a:lnTo>
                <a:lnTo>
                  <a:pt x="221" y="110"/>
                </a:lnTo>
                <a:lnTo>
                  <a:pt x="221" y="153"/>
                </a:lnTo>
                <a:lnTo>
                  <a:pt x="221" y="91"/>
                </a:lnTo>
                <a:lnTo>
                  <a:pt x="225" y="91"/>
                </a:lnTo>
                <a:lnTo>
                  <a:pt x="225" y="100"/>
                </a:lnTo>
                <a:lnTo>
                  <a:pt x="225" y="57"/>
                </a:lnTo>
                <a:lnTo>
                  <a:pt x="225" y="76"/>
                </a:lnTo>
                <a:lnTo>
                  <a:pt x="230" y="76"/>
                </a:lnTo>
                <a:lnTo>
                  <a:pt x="230" y="19"/>
                </a:lnTo>
                <a:lnTo>
                  <a:pt x="230" y="86"/>
                </a:lnTo>
                <a:lnTo>
                  <a:pt x="235" y="86"/>
                </a:lnTo>
                <a:lnTo>
                  <a:pt x="235" y="119"/>
                </a:lnTo>
                <a:lnTo>
                  <a:pt x="235" y="76"/>
                </a:lnTo>
                <a:lnTo>
                  <a:pt x="235" y="91"/>
                </a:lnTo>
                <a:lnTo>
                  <a:pt x="240" y="91"/>
                </a:lnTo>
                <a:lnTo>
                  <a:pt x="240" y="219"/>
                </a:lnTo>
                <a:lnTo>
                  <a:pt x="240" y="200"/>
                </a:lnTo>
                <a:lnTo>
                  <a:pt x="245" y="200"/>
                </a:lnTo>
                <a:lnTo>
                  <a:pt x="245" y="376"/>
                </a:lnTo>
                <a:lnTo>
                  <a:pt x="249" y="376"/>
                </a:lnTo>
                <a:lnTo>
                  <a:pt x="249" y="400"/>
                </a:lnTo>
                <a:lnTo>
                  <a:pt x="249" y="367"/>
                </a:lnTo>
                <a:lnTo>
                  <a:pt x="249" y="396"/>
                </a:lnTo>
                <a:lnTo>
                  <a:pt x="254" y="400"/>
                </a:lnTo>
                <a:lnTo>
                  <a:pt x="254" y="496"/>
                </a:lnTo>
                <a:lnTo>
                  <a:pt x="259" y="500"/>
                </a:lnTo>
                <a:lnTo>
                  <a:pt x="259" y="543"/>
                </a:lnTo>
                <a:lnTo>
                  <a:pt x="259" y="486"/>
                </a:lnTo>
                <a:lnTo>
                  <a:pt x="259" y="500"/>
                </a:lnTo>
              </a:path>
            </a:pathLst>
          </a:custGeom>
          <a:noFill/>
          <a:ln w="15875">
            <a:solidFill>
              <a:srgbClr val="0000FF"/>
            </a:solidFill>
            <a:prstDash val="solid"/>
            <a:round/>
            <a:headEnd/>
            <a:tailEnd/>
          </a:ln>
        </p:spPr>
        <p:txBody>
          <a:bodyPr/>
          <a:lstStyle/>
          <a:p>
            <a:endParaRPr lang="en-US"/>
          </a:p>
        </p:txBody>
      </p:sp>
      <p:sp>
        <p:nvSpPr>
          <p:cNvPr id="306211" name="Freeform 1059"/>
          <p:cNvSpPr>
            <a:spLocks/>
          </p:cNvSpPr>
          <p:nvPr/>
        </p:nvSpPr>
        <p:spPr bwMode="auto">
          <a:xfrm>
            <a:off x="1790700" y="2971800"/>
            <a:ext cx="365125" cy="1073150"/>
          </a:xfrm>
          <a:custGeom>
            <a:avLst/>
            <a:gdLst/>
            <a:ahLst/>
            <a:cxnLst>
              <a:cxn ang="0">
                <a:pos x="5" y="166"/>
              </a:cxn>
              <a:cxn ang="0">
                <a:pos x="10" y="162"/>
              </a:cxn>
              <a:cxn ang="0">
                <a:pos x="10" y="200"/>
              </a:cxn>
              <a:cxn ang="0">
                <a:pos x="14" y="219"/>
              </a:cxn>
              <a:cxn ang="0">
                <a:pos x="24" y="162"/>
              </a:cxn>
              <a:cxn ang="0">
                <a:pos x="29" y="42"/>
              </a:cxn>
              <a:cxn ang="0">
                <a:pos x="29" y="33"/>
              </a:cxn>
              <a:cxn ang="0">
                <a:pos x="34" y="52"/>
              </a:cxn>
              <a:cxn ang="0">
                <a:pos x="43" y="166"/>
              </a:cxn>
              <a:cxn ang="0">
                <a:pos x="48" y="195"/>
              </a:cxn>
              <a:cxn ang="0">
                <a:pos x="53" y="200"/>
              </a:cxn>
              <a:cxn ang="0">
                <a:pos x="58" y="409"/>
              </a:cxn>
              <a:cxn ang="0">
                <a:pos x="62" y="471"/>
              </a:cxn>
              <a:cxn ang="0">
                <a:pos x="72" y="529"/>
              </a:cxn>
              <a:cxn ang="0">
                <a:pos x="77" y="562"/>
              </a:cxn>
              <a:cxn ang="0">
                <a:pos x="82" y="571"/>
              </a:cxn>
              <a:cxn ang="0">
                <a:pos x="86" y="571"/>
              </a:cxn>
              <a:cxn ang="0">
                <a:pos x="91" y="576"/>
              </a:cxn>
              <a:cxn ang="0">
                <a:pos x="96" y="610"/>
              </a:cxn>
              <a:cxn ang="0">
                <a:pos x="101" y="610"/>
              </a:cxn>
              <a:cxn ang="0">
                <a:pos x="106" y="595"/>
              </a:cxn>
              <a:cxn ang="0">
                <a:pos x="110" y="619"/>
              </a:cxn>
              <a:cxn ang="0">
                <a:pos x="120" y="629"/>
              </a:cxn>
              <a:cxn ang="0">
                <a:pos x="125" y="653"/>
              </a:cxn>
              <a:cxn ang="0">
                <a:pos x="130" y="672"/>
              </a:cxn>
              <a:cxn ang="0">
                <a:pos x="134" y="653"/>
              </a:cxn>
              <a:cxn ang="0">
                <a:pos x="139" y="610"/>
              </a:cxn>
              <a:cxn ang="0">
                <a:pos x="144" y="462"/>
              </a:cxn>
              <a:cxn ang="0">
                <a:pos x="154" y="328"/>
              </a:cxn>
              <a:cxn ang="0">
                <a:pos x="158" y="295"/>
              </a:cxn>
              <a:cxn ang="0">
                <a:pos x="168" y="262"/>
              </a:cxn>
              <a:cxn ang="0">
                <a:pos x="173" y="233"/>
              </a:cxn>
              <a:cxn ang="0">
                <a:pos x="178" y="343"/>
              </a:cxn>
              <a:cxn ang="0">
                <a:pos x="182" y="452"/>
              </a:cxn>
              <a:cxn ang="0">
                <a:pos x="192" y="529"/>
              </a:cxn>
              <a:cxn ang="0">
                <a:pos x="197" y="495"/>
              </a:cxn>
              <a:cxn ang="0">
                <a:pos x="202" y="538"/>
              </a:cxn>
              <a:cxn ang="0">
                <a:pos x="206" y="476"/>
              </a:cxn>
              <a:cxn ang="0">
                <a:pos x="211" y="476"/>
              </a:cxn>
              <a:cxn ang="0">
                <a:pos x="216" y="438"/>
              </a:cxn>
              <a:cxn ang="0">
                <a:pos x="221" y="471"/>
              </a:cxn>
              <a:cxn ang="0">
                <a:pos x="226" y="486"/>
              </a:cxn>
            </a:cxnLst>
            <a:rect l="0" t="0" r="r" b="b"/>
            <a:pathLst>
              <a:path w="230" h="676">
                <a:moveTo>
                  <a:pt x="0" y="166"/>
                </a:moveTo>
                <a:lnTo>
                  <a:pt x="5" y="162"/>
                </a:lnTo>
                <a:lnTo>
                  <a:pt x="5" y="166"/>
                </a:lnTo>
                <a:lnTo>
                  <a:pt x="5" y="109"/>
                </a:lnTo>
                <a:lnTo>
                  <a:pt x="5" y="162"/>
                </a:lnTo>
                <a:lnTo>
                  <a:pt x="10" y="162"/>
                </a:lnTo>
                <a:lnTo>
                  <a:pt x="10" y="209"/>
                </a:lnTo>
                <a:lnTo>
                  <a:pt x="10" y="152"/>
                </a:lnTo>
                <a:lnTo>
                  <a:pt x="10" y="200"/>
                </a:lnTo>
                <a:lnTo>
                  <a:pt x="14" y="195"/>
                </a:lnTo>
                <a:lnTo>
                  <a:pt x="14" y="233"/>
                </a:lnTo>
                <a:lnTo>
                  <a:pt x="14" y="219"/>
                </a:lnTo>
                <a:lnTo>
                  <a:pt x="19" y="219"/>
                </a:lnTo>
                <a:lnTo>
                  <a:pt x="19" y="162"/>
                </a:lnTo>
                <a:lnTo>
                  <a:pt x="24" y="162"/>
                </a:lnTo>
                <a:lnTo>
                  <a:pt x="24" y="28"/>
                </a:lnTo>
                <a:lnTo>
                  <a:pt x="24" y="42"/>
                </a:lnTo>
                <a:lnTo>
                  <a:pt x="29" y="42"/>
                </a:lnTo>
                <a:lnTo>
                  <a:pt x="29" y="62"/>
                </a:lnTo>
                <a:lnTo>
                  <a:pt x="29" y="28"/>
                </a:lnTo>
                <a:lnTo>
                  <a:pt x="29" y="33"/>
                </a:lnTo>
                <a:lnTo>
                  <a:pt x="34" y="28"/>
                </a:lnTo>
                <a:lnTo>
                  <a:pt x="34" y="0"/>
                </a:lnTo>
                <a:lnTo>
                  <a:pt x="34" y="52"/>
                </a:lnTo>
                <a:lnTo>
                  <a:pt x="38" y="66"/>
                </a:lnTo>
                <a:lnTo>
                  <a:pt x="38" y="166"/>
                </a:lnTo>
                <a:lnTo>
                  <a:pt x="43" y="166"/>
                </a:lnTo>
                <a:lnTo>
                  <a:pt x="43" y="219"/>
                </a:lnTo>
                <a:lnTo>
                  <a:pt x="48" y="219"/>
                </a:lnTo>
                <a:lnTo>
                  <a:pt x="48" y="195"/>
                </a:lnTo>
                <a:lnTo>
                  <a:pt x="48" y="219"/>
                </a:lnTo>
                <a:lnTo>
                  <a:pt x="53" y="219"/>
                </a:lnTo>
                <a:lnTo>
                  <a:pt x="53" y="200"/>
                </a:lnTo>
                <a:lnTo>
                  <a:pt x="53" y="262"/>
                </a:lnTo>
                <a:lnTo>
                  <a:pt x="58" y="266"/>
                </a:lnTo>
                <a:lnTo>
                  <a:pt x="58" y="409"/>
                </a:lnTo>
                <a:lnTo>
                  <a:pt x="62" y="405"/>
                </a:lnTo>
                <a:lnTo>
                  <a:pt x="62" y="386"/>
                </a:lnTo>
                <a:lnTo>
                  <a:pt x="62" y="471"/>
                </a:lnTo>
                <a:lnTo>
                  <a:pt x="67" y="476"/>
                </a:lnTo>
                <a:lnTo>
                  <a:pt x="67" y="529"/>
                </a:lnTo>
                <a:lnTo>
                  <a:pt x="72" y="529"/>
                </a:lnTo>
                <a:lnTo>
                  <a:pt x="72" y="571"/>
                </a:lnTo>
                <a:lnTo>
                  <a:pt x="72" y="562"/>
                </a:lnTo>
                <a:lnTo>
                  <a:pt x="77" y="562"/>
                </a:lnTo>
                <a:lnTo>
                  <a:pt x="77" y="552"/>
                </a:lnTo>
                <a:lnTo>
                  <a:pt x="77" y="576"/>
                </a:lnTo>
                <a:lnTo>
                  <a:pt x="82" y="571"/>
                </a:lnTo>
                <a:lnTo>
                  <a:pt x="82" y="562"/>
                </a:lnTo>
                <a:lnTo>
                  <a:pt x="82" y="576"/>
                </a:lnTo>
                <a:lnTo>
                  <a:pt x="86" y="571"/>
                </a:lnTo>
                <a:lnTo>
                  <a:pt x="86" y="586"/>
                </a:lnTo>
                <a:lnTo>
                  <a:pt x="86" y="576"/>
                </a:lnTo>
                <a:lnTo>
                  <a:pt x="91" y="576"/>
                </a:lnTo>
                <a:lnTo>
                  <a:pt x="91" y="605"/>
                </a:lnTo>
                <a:lnTo>
                  <a:pt x="91" y="595"/>
                </a:lnTo>
                <a:lnTo>
                  <a:pt x="96" y="610"/>
                </a:lnTo>
                <a:lnTo>
                  <a:pt x="96" y="619"/>
                </a:lnTo>
                <a:lnTo>
                  <a:pt x="101" y="619"/>
                </a:lnTo>
                <a:lnTo>
                  <a:pt x="101" y="610"/>
                </a:lnTo>
                <a:lnTo>
                  <a:pt x="106" y="605"/>
                </a:lnTo>
                <a:lnTo>
                  <a:pt x="106" y="610"/>
                </a:lnTo>
                <a:lnTo>
                  <a:pt x="106" y="595"/>
                </a:lnTo>
                <a:lnTo>
                  <a:pt x="106" y="605"/>
                </a:lnTo>
                <a:lnTo>
                  <a:pt x="110" y="610"/>
                </a:lnTo>
                <a:lnTo>
                  <a:pt x="110" y="619"/>
                </a:lnTo>
                <a:lnTo>
                  <a:pt x="115" y="619"/>
                </a:lnTo>
                <a:lnTo>
                  <a:pt x="115" y="629"/>
                </a:lnTo>
                <a:lnTo>
                  <a:pt x="120" y="629"/>
                </a:lnTo>
                <a:lnTo>
                  <a:pt x="120" y="619"/>
                </a:lnTo>
                <a:lnTo>
                  <a:pt x="120" y="653"/>
                </a:lnTo>
                <a:lnTo>
                  <a:pt x="125" y="653"/>
                </a:lnTo>
                <a:lnTo>
                  <a:pt x="125" y="662"/>
                </a:lnTo>
                <a:lnTo>
                  <a:pt x="130" y="676"/>
                </a:lnTo>
                <a:lnTo>
                  <a:pt x="130" y="672"/>
                </a:lnTo>
                <a:lnTo>
                  <a:pt x="130" y="676"/>
                </a:lnTo>
                <a:lnTo>
                  <a:pt x="134" y="672"/>
                </a:lnTo>
                <a:lnTo>
                  <a:pt x="134" y="653"/>
                </a:lnTo>
                <a:lnTo>
                  <a:pt x="139" y="653"/>
                </a:lnTo>
                <a:lnTo>
                  <a:pt x="139" y="662"/>
                </a:lnTo>
                <a:lnTo>
                  <a:pt x="139" y="610"/>
                </a:lnTo>
                <a:lnTo>
                  <a:pt x="139" y="619"/>
                </a:lnTo>
                <a:lnTo>
                  <a:pt x="144" y="619"/>
                </a:lnTo>
                <a:lnTo>
                  <a:pt x="144" y="462"/>
                </a:lnTo>
                <a:lnTo>
                  <a:pt x="149" y="462"/>
                </a:lnTo>
                <a:lnTo>
                  <a:pt x="149" y="333"/>
                </a:lnTo>
                <a:lnTo>
                  <a:pt x="154" y="328"/>
                </a:lnTo>
                <a:lnTo>
                  <a:pt x="154" y="343"/>
                </a:lnTo>
                <a:lnTo>
                  <a:pt x="158" y="328"/>
                </a:lnTo>
                <a:lnTo>
                  <a:pt x="158" y="295"/>
                </a:lnTo>
                <a:lnTo>
                  <a:pt x="163" y="295"/>
                </a:lnTo>
                <a:lnTo>
                  <a:pt x="163" y="266"/>
                </a:lnTo>
                <a:lnTo>
                  <a:pt x="168" y="262"/>
                </a:lnTo>
                <a:lnTo>
                  <a:pt x="168" y="243"/>
                </a:lnTo>
                <a:lnTo>
                  <a:pt x="173" y="228"/>
                </a:lnTo>
                <a:lnTo>
                  <a:pt x="173" y="233"/>
                </a:lnTo>
                <a:lnTo>
                  <a:pt x="173" y="266"/>
                </a:lnTo>
                <a:lnTo>
                  <a:pt x="178" y="266"/>
                </a:lnTo>
                <a:lnTo>
                  <a:pt x="178" y="343"/>
                </a:lnTo>
                <a:lnTo>
                  <a:pt x="178" y="333"/>
                </a:lnTo>
                <a:lnTo>
                  <a:pt x="182" y="333"/>
                </a:lnTo>
                <a:lnTo>
                  <a:pt x="182" y="452"/>
                </a:lnTo>
                <a:lnTo>
                  <a:pt x="187" y="452"/>
                </a:lnTo>
                <a:lnTo>
                  <a:pt x="187" y="529"/>
                </a:lnTo>
                <a:lnTo>
                  <a:pt x="192" y="529"/>
                </a:lnTo>
                <a:lnTo>
                  <a:pt x="192" y="505"/>
                </a:lnTo>
                <a:lnTo>
                  <a:pt x="197" y="505"/>
                </a:lnTo>
                <a:lnTo>
                  <a:pt x="197" y="495"/>
                </a:lnTo>
                <a:lnTo>
                  <a:pt x="197" y="529"/>
                </a:lnTo>
                <a:lnTo>
                  <a:pt x="202" y="529"/>
                </a:lnTo>
                <a:lnTo>
                  <a:pt x="202" y="538"/>
                </a:lnTo>
                <a:lnTo>
                  <a:pt x="202" y="443"/>
                </a:lnTo>
                <a:lnTo>
                  <a:pt x="206" y="443"/>
                </a:lnTo>
                <a:lnTo>
                  <a:pt x="206" y="476"/>
                </a:lnTo>
                <a:lnTo>
                  <a:pt x="206" y="443"/>
                </a:lnTo>
                <a:lnTo>
                  <a:pt x="211" y="443"/>
                </a:lnTo>
                <a:lnTo>
                  <a:pt x="211" y="476"/>
                </a:lnTo>
                <a:lnTo>
                  <a:pt x="216" y="476"/>
                </a:lnTo>
                <a:lnTo>
                  <a:pt x="216" y="486"/>
                </a:lnTo>
                <a:lnTo>
                  <a:pt x="216" y="438"/>
                </a:lnTo>
                <a:lnTo>
                  <a:pt x="216" y="462"/>
                </a:lnTo>
                <a:lnTo>
                  <a:pt x="221" y="476"/>
                </a:lnTo>
                <a:lnTo>
                  <a:pt x="221" y="471"/>
                </a:lnTo>
                <a:lnTo>
                  <a:pt x="221" y="476"/>
                </a:lnTo>
                <a:lnTo>
                  <a:pt x="226" y="471"/>
                </a:lnTo>
                <a:lnTo>
                  <a:pt x="226" y="486"/>
                </a:lnTo>
                <a:lnTo>
                  <a:pt x="230" y="486"/>
                </a:lnTo>
                <a:lnTo>
                  <a:pt x="230" y="495"/>
                </a:lnTo>
              </a:path>
            </a:pathLst>
          </a:custGeom>
          <a:noFill/>
          <a:ln w="15875">
            <a:solidFill>
              <a:srgbClr val="0000FF"/>
            </a:solidFill>
            <a:prstDash val="solid"/>
            <a:round/>
            <a:headEnd/>
            <a:tailEnd/>
          </a:ln>
        </p:spPr>
        <p:txBody>
          <a:bodyPr/>
          <a:lstStyle/>
          <a:p>
            <a:endParaRPr lang="en-US"/>
          </a:p>
        </p:txBody>
      </p:sp>
      <p:sp>
        <p:nvSpPr>
          <p:cNvPr id="306212" name="Freeform 1060"/>
          <p:cNvSpPr>
            <a:spLocks/>
          </p:cNvSpPr>
          <p:nvPr/>
        </p:nvSpPr>
        <p:spPr bwMode="auto">
          <a:xfrm>
            <a:off x="2155825" y="3462338"/>
            <a:ext cx="396875" cy="576262"/>
          </a:xfrm>
          <a:custGeom>
            <a:avLst/>
            <a:gdLst/>
            <a:ahLst/>
            <a:cxnLst>
              <a:cxn ang="0">
                <a:pos x="0" y="153"/>
              </a:cxn>
              <a:cxn ang="0">
                <a:pos x="5" y="167"/>
              </a:cxn>
              <a:cxn ang="0">
                <a:pos x="10" y="229"/>
              </a:cxn>
              <a:cxn ang="0">
                <a:pos x="15" y="253"/>
              </a:cxn>
              <a:cxn ang="0">
                <a:pos x="20" y="234"/>
              </a:cxn>
              <a:cxn ang="0">
                <a:pos x="24" y="277"/>
              </a:cxn>
              <a:cxn ang="0">
                <a:pos x="29" y="234"/>
              </a:cxn>
              <a:cxn ang="0">
                <a:pos x="39" y="267"/>
              </a:cxn>
              <a:cxn ang="0">
                <a:pos x="44" y="320"/>
              </a:cxn>
              <a:cxn ang="0">
                <a:pos x="53" y="296"/>
              </a:cxn>
              <a:cxn ang="0">
                <a:pos x="58" y="286"/>
              </a:cxn>
              <a:cxn ang="0">
                <a:pos x="58" y="253"/>
              </a:cxn>
              <a:cxn ang="0">
                <a:pos x="68" y="110"/>
              </a:cxn>
              <a:cxn ang="0">
                <a:pos x="72" y="120"/>
              </a:cxn>
              <a:cxn ang="0">
                <a:pos x="77" y="53"/>
              </a:cxn>
              <a:cxn ang="0">
                <a:pos x="82" y="10"/>
              </a:cxn>
              <a:cxn ang="0">
                <a:pos x="87" y="0"/>
              </a:cxn>
              <a:cxn ang="0">
                <a:pos x="96" y="34"/>
              </a:cxn>
              <a:cxn ang="0">
                <a:pos x="101" y="201"/>
              </a:cxn>
              <a:cxn ang="0">
                <a:pos x="106" y="167"/>
              </a:cxn>
              <a:cxn ang="0">
                <a:pos x="111" y="162"/>
              </a:cxn>
              <a:cxn ang="0">
                <a:pos x="116" y="177"/>
              </a:cxn>
              <a:cxn ang="0">
                <a:pos x="120" y="243"/>
              </a:cxn>
              <a:cxn ang="0">
                <a:pos x="125" y="229"/>
              </a:cxn>
              <a:cxn ang="0">
                <a:pos x="130" y="243"/>
              </a:cxn>
              <a:cxn ang="0">
                <a:pos x="135" y="267"/>
              </a:cxn>
              <a:cxn ang="0">
                <a:pos x="140" y="301"/>
              </a:cxn>
              <a:cxn ang="0">
                <a:pos x="144" y="296"/>
              </a:cxn>
              <a:cxn ang="0">
                <a:pos x="149" y="286"/>
              </a:cxn>
              <a:cxn ang="0">
                <a:pos x="159" y="329"/>
              </a:cxn>
              <a:cxn ang="0">
                <a:pos x="164" y="286"/>
              </a:cxn>
              <a:cxn ang="0">
                <a:pos x="173" y="320"/>
              </a:cxn>
              <a:cxn ang="0">
                <a:pos x="178" y="286"/>
              </a:cxn>
              <a:cxn ang="0">
                <a:pos x="183" y="344"/>
              </a:cxn>
              <a:cxn ang="0">
                <a:pos x="192" y="334"/>
              </a:cxn>
              <a:cxn ang="0">
                <a:pos x="207" y="363"/>
              </a:cxn>
              <a:cxn ang="0">
                <a:pos x="212" y="310"/>
              </a:cxn>
              <a:cxn ang="0">
                <a:pos x="221" y="186"/>
              </a:cxn>
              <a:cxn ang="0">
                <a:pos x="226" y="186"/>
              </a:cxn>
              <a:cxn ang="0">
                <a:pos x="236" y="177"/>
              </a:cxn>
              <a:cxn ang="0">
                <a:pos x="240" y="177"/>
              </a:cxn>
              <a:cxn ang="0">
                <a:pos x="245" y="210"/>
              </a:cxn>
            </a:cxnLst>
            <a:rect l="0" t="0" r="r" b="b"/>
            <a:pathLst>
              <a:path w="250" h="363">
                <a:moveTo>
                  <a:pt x="0" y="186"/>
                </a:moveTo>
                <a:lnTo>
                  <a:pt x="0" y="143"/>
                </a:lnTo>
                <a:lnTo>
                  <a:pt x="0" y="153"/>
                </a:lnTo>
                <a:lnTo>
                  <a:pt x="5" y="162"/>
                </a:lnTo>
                <a:lnTo>
                  <a:pt x="5" y="153"/>
                </a:lnTo>
                <a:lnTo>
                  <a:pt x="5" y="167"/>
                </a:lnTo>
                <a:lnTo>
                  <a:pt x="10" y="167"/>
                </a:lnTo>
                <a:lnTo>
                  <a:pt x="10" y="234"/>
                </a:lnTo>
                <a:lnTo>
                  <a:pt x="10" y="229"/>
                </a:lnTo>
                <a:lnTo>
                  <a:pt x="15" y="234"/>
                </a:lnTo>
                <a:lnTo>
                  <a:pt x="15" y="262"/>
                </a:lnTo>
                <a:lnTo>
                  <a:pt x="15" y="253"/>
                </a:lnTo>
                <a:lnTo>
                  <a:pt x="20" y="253"/>
                </a:lnTo>
                <a:lnTo>
                  <a:pt x="20" y="277"/>
                </a:lnTo>
                <a:lnTo>
                  <a:pt x="20" y="234"/>
                </a:lnTo>
                <a:lnTo>
                  <a:pt x="20" y="267"/>
                </a:lnTo>
                <a:lnTo>
                  <a:pt x="24" y="267"/>
                </a:lnTo>
                <a:lnTo>
                  <a:pt x="24" y="277"/>
                </a:lnTo>
                <a:lnTo>
                  <a:pt x="24" y="253"/>
                </a:lnTo>
                <a:lnTo>
                  <a:pt x="29" y="253"/>
                </a:lnTo>
                <a:lnTo>
                  <a:pt x="29" y="234"/>
                </a:lnTo>
                <a:lnTo>
                  <a:pt x="34" y="229"/>
                </a:lnTo>
                <a:lnTo>
                  <a:pt x="34" y="267"/>
                </a:lnTo>
                <a:lnTo>
                  <a:pt x="39" y="267"/>
                </a:lnTo>
                <a:lnTo>
                  <a:pt x="39" y="301"/>
                </a:lnTo>
                <a:lnTo>
                  <a:pt x="44" y="301"/>
                </a:lnTo>
                <a:lnTo>
                  <a:pt x="44" y="320"/>
                </a:lnTo>
                <a:lnTo>
                  <a:pt x="48" y="320"/>
                </a:lnTo>
                <a:lnTo>
                  <a:pt x="48" y="301"/>
                </a:lnTo>
                <a:lnTo>
                  <a:pt x="53" y="296"/>
                </a:lnTo>
                <a:lnTo>
                  <a:pt x="53" y="267"/>
                </a:lnTo>
                <a:lnTo>
                  <a:pt x="53" y="286"/>
                </a:lnTo>
                <a:lnTo>
                  <a:pt x="58" y="286"/>
                </a:lnTo>
                <a:lnTo>
                  <a:pt x="58" y="301"/>
                </a:lnTo>
                <a:lnTo>
                  <a:pt x="58" y="234"/>
                </a:lnTo>
                <a:lnTo>
                  <a:pt x="58" y="253"/>
                </a:lnTo>
                <a:lnTo>
                  <a:pt x="63" y="253"/>
                </a:lnTo>
                <a:lnTo>
                  <a:pt x="63" y="110"/>
                </a:lnTo>
                <a:lnTo>
                  <a:pt x="68" y="110"/>
                </a:lnTo>
                <a:lnTo>
                  <a:pt x="68" y="134"/>
                </a:lnTo>
                <a:lnTo>
                  <a:pt x="68" y="120"/>
                </a:lnTo>
                <a:lnTo>
                  <a:pt x="72" y="120"/>
                </a:lnTo>
                <a:lnTo>
                  <a:pt x="72" y="96"/>
                </a:lnTo>
                <a:lnTo>
                  <a:pt x="77" y="96"/>
                </a:lnTo>
                <a:lnTo>
                  <a:pt x="77" y="53"/>
                </a:lnTo>
                <a:lnTo>
                  <a:pt x="82" y="53"/>
                </a:lnTo>
                <a:lnTo>
                  <a:pt x="82" y="0"/>
                </a:lnTo>
                <a:lnTo>
                  <a:pt x="82" y="10"/>
                </a:lnTo>
                <a:lnTo>
                  <a:pt x="87" y="10"/>
                </a:lnTo>
                <a:lnTo>
                  <a:pt x="87" y="19"/>
                </a:lnTo>
                <a:lnTo>
                  <a:pt x="87" y="0"/>
                </a:lnTo>
                <a:lnTo>
                  <a:pt x="92" y="0"/>
                </a:lnTo>
                <a:lnTo>
                  <a:pt x="92" y="34"/>
                </a:lnTo>
                <a:lnTo>
                  <a:pt x="96" y="34"/>
                </a:lnTo>
                <a:lnTo>
                  <a:pt x="96" y="177"/>
                </a:lnTo>
                <a:lnTo>
                  <a:pt x="101" y="177"/>
                </a:lnTo>
                <a:lnTo>
                  <a:pt x="101" y="201"/>
                </a:lnTo>
                <a:lnTo>
                  <a:pt x="101" y="153"/>
                </a:lnTo>
                <a:lnTo>
                  <a:pt x="101" y="167"/>
                </a:lnTo>
                <a:lnTo>
                  <a:pt x="106" y="167"/>
                </a:lnTo>
                <a:lnTo>
                  <a:pt x="106" y="177"/>
                </a:lnTo>
                <a:lnTo>
                  <a:pt x="106" y="167"/>
                </a:lnTo>
                <a:lnTo>
                  <a:pt x="111" y="162"/>
                </a:lnTo>
                <a:lnTo>
                  <a:pt x="111" y="201"/>
                </a:lnTo>
                <a:lnTo>
                  <a:pt x="111" y="177"/>
                </a:lnTo>
                <a:lnTo>
                  <a:pt x="116" y="177"/>
                </a:lnTo>
                <a:lnTo>
                  <a:pt x="116" y="234"/>
                </a:lnTo>
                <a:lnTo>
                  <a:pt x="120" y="229"/>
                </a:lnTo>
                <a:lnTo>
                  <a:pt x="120" y="243"/>
                </a:lnTo>
                <a:lnTo>
                  <a:pt x="120" y="229"/>
                </a:lnTo>
                <a:lnTo>
                  <a:pt x="125" y="234"/>
                </a:lnTo>
                <a:lnTo>
                  <a:pt x="125" y="229"/>
                </a:lnTo>
                <a:lnTo>
                  <a:pt x="125" y="262"/>
                </a:lnTo>
                <a:lnTo>
                  <a:pt x="130" y="267"/>
                </a:lnTo>
                <a:lnTo>
                  <a:pt x="130" y="243"/>
                </a:lnTo>
                <a:lnTo>
                  <a:pt x="135" y="243"/>
                </a:lnTo>
                <a:lnTo>
                  <a:pt x="135" y="234"/>
                </a:lnTo>
                <a:lnTo>
                  <a:pt x="135" y="267"/>
                </a:lnTo>
                <a:lnTo>
                  <a:pt x="140" y="267"/>
                </a:lnTo>
                <a:lnTo>
                  <a:pt x="140" y="310"/>
                </a:lnTo>
                <a:lnTo>
                  <a:pt x="140" y="301"/>
                </a:lnTo>
                <a:lnTo>
                  <a:pt x="144" y="301"/>
                </a:lnTo>
                <a:lnTo>
                  <a:pt x="144" y="310"/>
                </a:lnTo>
                <a:lnTo>
                  <a:pt x="144" y="296"/>
                </a:lnTo>
                <a:lnTo>
                  <a:pt x="149" y="296"/>
                </a:lnTo>
                <a:lnTo>
                  <a:pt x="149" y="277"/>
                </a:lnTo>
                <a:lnTo>
                  <a:pt x="149" y="286"/>
                </a:lnTo>
                <a:lnTo>
                  <a:pt x="154" y="301"/>
                </a:lnTo>
                <a:lnTo>
                  <a:pt x="154" y="329"/>
                </a:lnTo>
                <a:lnTo>
                  <a:pt x="159" y="329"/>
                </a:lnTo>
                <a:lnTo>
                  <a:pt x="159" y="301"/>
                </a:lnTo>
                <a:lnTo>
                  <a:pt x="164" y="296"/>
                </a:lnTo>
                <a:lnTo>
                  <a:pt x="164" y="286"/>
                </a:lnTo>
                <a:lnTo>
                  <a:pt x="168" y="301"/>
                </a:lnTo>
                <a:lnTo>
                  <a:pt x="168" y="320"/>
                </a:lnTo>
                <a:lnTo>
                  <a:pt x="173" y="320"/>
                </a:lnTo>
                <a:lnTo>
                  <a:pt x="173" y="301"/>
                </a:lnTo>
                <a:lnTo>
                  <a:pt x="178" y="296"/>
                </a:lnTo>
                <a:lnTo>
                  <a:pt x="178" y="286"/>
                </a:lnTo>
                <a:lnTo>
                  <a:pt x="178" y="301"/>
                </a:lnTo>
                <a:lnTo>
                  <a:pt x="183" y="301"/>
                </a:lnTo>
                <a:lnTo>
                  <a:pt x="183" y="344"/>
                </a:lnTo>
                <a:lnTo>
                  <a:pt x="188" y="344"/>
                </a:lnTo>
                <a:lnTo>
                  <a:pt x="192" y="344"/>
                </a:lnTo>
                <a:lnTo>
                  <a:pt x="192" y="334"/>
                </a:lnTo>
                <a:lnTo>
                  <a:pt x="197" y="334"/>
                </a:lnTo>
                <a:lnTo>
                  <a:pt x="197" y="363"/>
                </a:lnTo>
                <a:lnTo>
                  <a:pt x="207" y="363"/>
                </a:lnTo>
                <a:lnTo>
                  <a:pt x="207" y="296"/>
                </a:lnTo>
                <a:lnTo>
                  <a:pt x="207" y="310"/>
                </a:lnTo>
                <a:lnTo>
                  <a:pt x="212" y="310"/>
                </a:lnTo>
                <a:lnTo>
                  <a:pt x="212" y="196"/>
                </a:lnTo>
                <a:lnTo>
                  <a:pt x="221" y="196"/>
                </a:lnTo>
                <a:lnTo>
                  <a:pt x="221" y="186"/>
                </a:lnTo>
                <a:lnTo>
                  <a:pt x="226" y="186"/>
                </a:lnTo>
                <a:lnTo>
                  <a:pt x="226" y="196"/>
                </a:lnTo>
                <a:lnTo>
                  <a:pt x="226" y="186"/>
                </a:lnTo>
                <a:lnTo>
                  <a:pt x="231" y="186"/>
                </a:lnTo>
                <a:lnTo>
                  <a:pt x="231" y="177"/>
                </a:lnTo>
                <a:lnTo>
                  <a:pt x="236" y="177"/>
                </a:lnTo>
                <a:lnTo>
                  <a:pt x="236" y="186"/>
                </a:lnTo>
                <a:lnTo>
                  <a:pt x="240" y="186"/>
                </a:lnTo>
                <a:lnTo>
                  <a:pt x="240" y="177"/>
                </a:lnTo>
                <a:lnTo>
                  <a:pt x="240" y="201"/>
                </a:lnTo>
                <a:lnTo>
                  <a:pt x="245" y="201"/>
                </a:lnTo>
                <a:lnTo>
                  <a:pt x="245" y="210"/>
                </a:lnTo>
                <a:lnTo>
                  <a:pt x="250" y="210"/>
                </a:lnTo>
                <a:lnTo>
                  <a:pt x="250" y="310"/>
                </a:lnTo>
              </a:path>
            </a:pathLst>
          </a:custGeom>
          <a:noFill/>
          <a:ln w="15875">
            <a:solidFill>
              <a:srgbClr val="0000FF"/>
            </a:solidFill>
            <a:prstDash val="solid"/>
            <a:round/>
            <a:headEnd/>
            <a:tailEnd/>
          </a:ln>
        </p:spPr>
        <p:txBody>
          <a:bodyPr/>
          <a:lstStyle/>
          <a:p>
            <a:endParaRPr lang="en-US"/>
          </a:p>
        </p:txBody>
      </p:sp>
      <p:sp>
        <p:nvSpPr>
          <p:cNvPr id="306213" name="Freeform 1061"/>
          <p:cNvSpPr>
            <a:spLocks/>
          </p:cNvSpPr>
          <p:nvPr/>
        </p:nvSpPr>
        <p:spPr bwMode="auto">
          <a:xfrm>
            <a:off x="2552700" y="3516313"/>
            <a:ext cx="373063" cy="506412"/>
          </a:xfrm>
          <a:custGeom>
            <a:avLst/>
            <a:gdLst/>
            <a:ahLst/>
            <a:cxnLst>
              <a:cxn ang="0">
                <a:pos x="5" y="267"/>
              </a:cxn>
              <a:cxn ang="0">
                <a:pos x="10" y="252"/>
              </a:cxn>
              <a:cxn ang="0">
                <a:pos x="14" y="262"/>
              </a:cxn>
              <a:cxn ang="0">
                <a:pos x="24" y="252"/>
              </a:cxn>
              <a:cxn ang="0">
                <a:pos x="29" y="267"/>
              </a:cxn>
              <a:cxn ang="0">
                <a:pos x="34" y="310"/>
              </a:cxn>
              <a:cxn ang="0">
                <a:pos x="38" y="300"/>
              </a:cxn>
              <a:cxn ang="0">
                <a:pos x="48" y="228"/>
              </a:cxn>
              <a:cxn ang="0">
                <a:pos x="53" y="219"/>
              </a:cxn>
              <a:cxn ang="0">
                <a:pos x="58" y="167"/>
              </a:cxn>
              <a:cxn ang="0">
                <a:pos x="67" y="152"/>
              </a:cxn>
              <a:cxn ang="0">
                <a:pos x="72" y="133"/>
              </a:cxn>
              <a:cxn ang="0">
                <a:pos x="77" y="200"/>
              </a:cxn>
              <a:cxn ang="0">
                <a:pos x="82" y="228"/>
              </a:cxn>
              <a:cxn ang="0">
                <a:pos x="91" y="267"/>
              </a:cxn>
              <a:cxn ang="0">
                <a:pos x="96" y="319"/>
              </a:cxn>
              <a:cxn ang="0">
                <a:pos x="101" y="262"/>
              </a:cxn>
              <a:cxn ang="0">
                <a:pos x="106" y="243"/>
              </a:cxn>
              <a:cxn ang="0">
                <a:pos x="110" y="219"/>
              </a:cxn>
              <a:cxn ang="0">
                <a:pos x="115" y="228"/>
              </a:cxn>
              <a:cxn ang="0">
                <a:pos x="120" y="133"/>
              </a:cxn>
              <a:cxn ang="0">
                <a:pos x="130" y="95"/>
              </a:cxn>
              <a:cxn ang="0">
                <a:pos x="134" y="28"/>
              </a:cxn>
              <a:cxn ang="0">
                <a:pos x="139" y="33"/>
              </a:cxn>
              <a:cxn ang="0">
                <a:pos x="144" y="76"/>
              </a:cxn>
              <a:cxn ang="0">
                <a:pos x="149" y="109"/>
              </a:cxn>
              <a:cxn ang="0">
                <a:pos x="154" y="100"/>
              </a:cxn>
              <a:cxn ang="0">
                <a:pos x="158" y="95"/>
              </a:cxn>
              <a:cxn ang="0">
                <a:pos x="163" y="19"/>
              </a:cxn>
              <a:cxn ang="0">
                <a:pos x="168" y="100"/>
              </a:cxn>
              <a:cxn ang="0">
                <a:pos x="173" y="100"/>
              </a:cxn>
              <a:cxn ang="0">
                <a:pos x="178" y="109"/>
              </a:cxn>
              <a:cxn ang="0">
                <a:pos x="182" y="128"/>
              </a:cxn>
              <a:cxn ang="0">
                <a:pos x="187" y="162"/>
              </a:cxn>
              <a:cxn ang="0">
                <a:pos x="192" y="143"/>
              </a:cxn>
              <a:cxn ang="0">
                <a:pos x="197" y="133"/>
              </a:cxn>
              <a:cxn ang="0">
                <a:pos x="202" y="209"/>
              </a:cxn>
              <a:cxn ang="0">
                <a:pos x="206" y="162"/>
              </a:cxn>
              <a:cxn ang="0">
                <a:pos x="216" y="95"/>
              </a:cxn>
              <a:cxn ang="0">
                <a:pos x="221" y="66"/>
              </a:cxn>
              <a:cxn ang="0">
                <a:pos x="226" y="109"/>
              </a:cxn>
              <a:cxn ang="0">
                <a:pos x="230" y="109"/>
              </a:cxn>
            </a:cxnLst>
            <a:rect l="0" t="0" r="r" b="b"/>
            <a:pathLst>
              <a:path w="235" h="319">
                <a:moveTo>
                  <a:pt x="0" y="276"/>
                </a:moveTo>
                <a:lnTo>
                  <a:pt x="0" y="262"/>
                </a:lnTo>
                <a:lnTo>
                  <a:pt x="5" y="267"/>
                </a:lnTo>
                <a:lnTo>
                  <a:pt x="5" y="243"/>
                </a:lnTo>
                <a:lnTo>
                  <a:pt x="5" y="252"/>
                </a:lnTo>
                <a:lnTo>
                  <a:pt x="10" y="252"/>
                </a:lnTo>
                <a:lnTo>
                  <a:pt x="14" y="267"/>
                </a:lnTo>
                <a:lnTo>
                  <a:pt x="14" y="267"/>
                </a:lnTo>
                <a:lnTo>
                  <a:pt x="14" y="262"/>
                </a:lnTo>
                <a:lnTo>
                  <a:pt x="19" y="262"/>
                </a:lnTo>
                <a:lnTo>
                  <a:pt x="19" y="252"/>
                </a:lnTo>
                <a:lnTo>
                  <a:pt x="24" y="252"/>
                </a:lnTo>
                <a:lnTo>
                  <a:pt x="24" y="243"/>
                </a:lnTo>
                <a:lnTo>
                  <a:pt x="24" y="252"/>
                </a:lnTo>
                <a:lnTo>
                  <a:pt x="29" y="267"/>
                </a:lnTo>
                <a:lnTo>
                  <a:pt x="29" y="300"/>
                </a:lnTo>
                <a:lnTo>
                  <a:pt x="34" y="295"/>
                </a:lnTo>
                <a:lnTo>
                  <a:pt x="34" y="310"/>
                </a:lnTo>
                <a:lnTo>
                  <a:pt x="34" y="286"/>
                </a:lnTo>
                <a:lnTo>
                  <a:pt x="34" y="300"/>
                </a:lnTo>
                <a:lnTo>
                  <a:pt x="38" y="300"/>
                </a:lnTo>
                <a:lnTo>
                  <a:pt x="38" y="310"/>
                </a:lnTo>
                <a:lnTo>
                  <a:pt x="38" y="228"/>
                </a:lnTo>
                <a:lnTo>
                  <a:pt x="48" y="228"/>
                </a:lnTo>
                <a:lnTo>
                  <a:pt x="48" y="209"/>
                </a:lnTo>
                <a:lnTo>
                  <a:pt x="53" y="209"/>
                </a:lnTo>
                <a:lnTo>
                  <a:pt x="53" y="219"/>
                </a:lnTo>
                <a:lnTo>
                  <a:pt x="53" y="195"/>
                </a:lnTo>
                <a:lnTo>
                  <a:pt x="58" y="195"/>
                </a:lnTo>
                <a:lnTo>
                  <a:pt x="58" y="167"/>
                </a:lnTo>
                <a:lnTo>
                  <a:pt x="62" y="162"/>
                </a:lnTo>
                <a:lnTo>
                  <a:pt x="62" y="152"/>
                </a:lnTo>
                <a:lnTo>
                  <a:pt x="67" y="152"/>
                </a:lnTo>
                <a:lnTo>
                  <a:pt x="67" y="128"/>
                </a:lnTo>
                <a:lnTo>
                  <a:pt x="67" y="133"/>
                </a:lnTo>
                <a:lnTo>
                  <a:pt x="72" y="133"/>
                </a:lnTo>
                <a:lnTo>
                  <a:pt x="72" y="200"/>
                </a:lnTo>
                <a:lnTo>
                  <a:pt x="72" y="195"/>
                </a:lnTo>
                <a:lnTo>
                  <a:pt x="77" y="200"/>
                </a:lnTo>
                <a:lnTo>
                  <a:pt x="77" y="219"/>
                </a:lnTo>
                <a:lnTo>
                  <a:pt x="82" y="219"/>
                </a:lnTo>
                <a:lnTo>
                  <a:pt x="82" y="228"/>
                </a:lnTo>
                <a:lnTo>
                  <a:pt x="86" y="233"/>
                </a:lnTo>
                <a:lnTo>
                  <a:pt x="86" y="252"/>
                </a:lnTo>
                <a:lnTo>
                  <a:pt x="91" y="267"/>
                </a:lnTo>
                <a:lnTo>
                  <a:pt x="91" y="310"/>
                </a:lnTo>
                <a:lnTo>
                  <a:pt x="96" y="310"/>
                </a:lnTo>
                <a:lnTo>
                  <a:pt x="96" y="319"/>
                </a:lnTo>
                <a:lnTo>
                  <a:pt x="96" y="243"/>
                </a:lnTo>
                <a:lnTo>
                  <a:pt x="96" y="262"/>
                </a:lnTo>
                <a:lnTo>
                  <a:pt x="101" y="262"/>
                </a:lnTo>
                <a:lnTo>
                  <a:pt x="101" y="228"/>
                </a:lnTo>
                <a:lnTo>
                  <a:pt x="106" y="233"/>
                </a:lnTo>
                <a:lnTo>
                  <a:pt x="106" y="243"/>
                </a:lnTo>
                <a:lnTo>
                  <a:pt x="106" y="209"/>
                </a:lnTo>
                <a:lnTo>
                  <a:pt x="106" y="219"/>
                </a:lnTo>
                <a:lnTo>
                  <a:pt x="110" y="219"/>
                </a:lnTo>
                <a:lnTo>
                  <a:pt x="110" y="243"/>
                </a:lnTo>
                <a:lnTo>
                  <a:pt x="110" y="233"/>
                </a:lnTo>
                <a:lnTo>
                  <a:pt x="115" y="228"/>
                </a:lnTo>
                <a:lnTo>
                  <a:pt x="115" y="167"/>
                </a:lnTo>
                <a:lnTo>
                  <a:pt x="120" y="162"/>
                </a:lnTo>
                <a:lnTo>
                  <a:pt x="120" y="133"/>
                </a:lnTo>
                <a:lnTo>
                  <a:pt x="125" y="128"/>
                </a:lnTo>
                <a:lnTo>
                  <a:pt x="125" y="95"/>
                </a:lnTo>
                <a:lnTo>
                  <a:pt x="130" y="95"/>
                </a:lnTo>
                <a:lnTo>
                  <a:pt x="130" y="0"/>
                </a:lnTo>
                <a:lnTo>
                  <a:pt x="130" y="28"/>
                </a:lnTo>
                <a:lnTo>
                  <a:pt x="134" y="28"/>
                </a:lnTo>
                <a:lnTo>
                  <a:pt x="134" y="43"/>
                </a:lnTo>
                <a:lnTo>
                  <a:pt x="134" y="19"/>
                </a:lnTo>
                <a:lnTo>
                  <a:pt x="139" y="33"/>
                </a:lnTo>
                <a:lnTo>
                  <a:pt x="139" y="66"/>
                </a:lnTo>
                <a:lnTo>
                  <a:pt x="144" y="66"/>
                </a:lnTo>
                <a:lnTo>
                  <a:pt x="144" y="76"/>
                </a:lnTo>
                <a:lnTo>
                  <a:pt x="144" y="66"/>
                </a:lnTo>
                <a:lnTo>
                  <a:pt x="149" y="62"/>
                </a:lnTo>
                <a:lnTo>
                  <a:pt x="149" y="109"/>
                </a:lnTo>
                <a:lnTo>
                  <a:pt x="149" y="100"/>
                </a:lnTo>
                <a:lnTo>
                  <a:pt x="154" y="95"/>
                </a:lnTo>
                <a:lnTo>
                  <a:pt x="154" y="100"/>
                </a:lnTo>
                <a:lnTo>
                  <a:pt x="154" y="66"/>
                </a:lnTo>
                <a:lnTo>
                  <a:pt x="154" y="95"/>
                </a:lnTo>
                <a:lnTo>
                  <a:pt x="158" y="95"/>
                </a:lnTo>
                <a:lnTo>
                  <a:pt x="158" y="9"/>
                </a:lnTo>
                <a:lnTo>
                  <a:pt x="158" y="19"/>
                </a:lnTo>
                <a:lnTo>
                  <a:pt x="163" y="19"/>
                </a:lnTo>
                <a:lnTo>
                  <a:pt x="163" y="9"/>
                </a:lnTo>
                <a:lnTo>
                  <a:pt x="163" y="95"/>
                </a:lnTo>
                <a:lnTo>
                  <a:pt x="168" y="100"/>
                </a:lnTo>
                <a:lnTo>
                  <a:pt x="168" y="128"/>
                </a:lnTo>
                <a:lnTo>
                  <a:pt x="168" y="100"/>
                </a:lnTo>
                <a:lnTo>
                  <a:pt x="173" y="100"/>
                </a:lnTo>
                <a:lnTo>
                  <a:pt x="173" y="128"/>
                </a:lnTo>
                <a:lnTo>
                  <a:pt x="178" y="128"/>
                </a:lnTo>
                <a:lnTo>
                  <a:pt x="178" y="109"/>
                </a:lnTo>
                <a:lnTo>
                  <a:pt x="178" y="119"/>
                </a:lnTo>
                <a:lnTo>
                  <a:pt x="182" y="133"/>
                </a:lnTo>
                <a:lnTo>
                  <a:pt x="182" y="128"/>
                </a:lnTo>
                <a:lnTo>
                  <a:pt x="182" y="133"/>
                </a:lnTo>
                <a:lnTo>
                  <a:pt x="187" y="133"/>
                </a:lnTo>
                <a:lnTo>
                  <a:pt x="187" y="162"/>
                </a:lnTo>
                <a:lnTo>
                  <a:pt x="187" y="119"/>
                </a:lnTo>
                <a:lnTo>
                  <a:pt x="192" y="119"/>
                </a:lnTo>
                <a:lnTo>
                  <a:pt x="192" y="143"/>
                </a:lnTo>
                <a:lnTo>
                  <a:pt x="192" y="95"/>
                </a:lnTo>
                <a:lnTo>
                  <a:pt x="192" y="133"/>
                </a:lnTo>
                <a:lnTo>
                  <a:pt x="197" y="133"/>
                </a:lnTo>
                <a:lnTo>
                  <a:pt x="197" y="200"/>
                </a:lnTo>
                <a:lnTo>
                  <a:pt x="202" y="200"/>
                </a:lnTo>
                <a:lnTo>
                  <a:pt x="202" y="209"/>
                </a:lnTo>
                <a:lnTo>
                  <a:pt x="202" y="195"/>
                </a:lnTo>
                <a:lnTo>
                  <a:pt x="206" y="186"/>
                </a:lnTo>
                <a:lnTo>
                  <a:pt x="206" y="162"/>
                </a:lnTo>
                <a:lnTo>
                  <a:pt x="211" y="162"/>
                </a:lnTo>
                <a:lnTo>
                  <a:pt x="211" y="109"/>
                </a:lnTo>
                <a:lnTo>
                  <a:pt x="216" y="95"/>
                </a:lnTo>
                <a:lnTo>
                  <a:pt x="216" y="76"/>
                </a:lnTo>
                <a:lnTo>
                  <a:pt x="221" y="62"/>
                </a:lnTo>
                <a:lnTo>
                  <a:pt x="221" y="66"/>
                </a:lnTo>
                <a:lnTo>
                  <a:pt x="226" y="66"/>
                </a:lnTo>
                <a:lnTo>
                  <a:pt x="226" y="119"/>
                </a:lnTo>
                <a:lnTo>
                  <a:pt x="226" y="109"/>
                </a:lnTo>
                <a:lnTo>
                  <a:pt x="230" y="109"/>
                </a:lnTo>
                <a:lnTo>
                  <a:pt x="230" y="119"/>
                </a:lnTo>
                <a:lnTo>
                  <a:pt x="230" y="109"/>
                </a:lnTo>
                <a:lnTo>
                  <a:pt x="235" y="109"/>
                </a:lnTo>
                <a:lnTo>
                  <a:pt x="235" y="119"/>
                </a:lnTo>
              </a:path>
            </a:pathLst>
          </a:custGeom>
          <a:noFill/>
          <a:ln w="15875">
            <a:solidFill>
              <a:srgbClr val="0000FF"/>
            </a:solidFill>
            <a:prstDash val="solid"/>
            <a:round/>
            <a:headEnd/>
            <a:tailEnd/>
          </a:ln>
        </p:spPr>
        <p:txBody>
          <a:bodyPr/>
          <a:lstStyle/>
          <a:p>
            <a:endParaRPr lang="en-US"/>
          </a:p>
        </p:txBody>
      </p:sp>
      <p:sp>
        <p:nvSpPr>
          <p:cNvPr id="306214" name="Freeform 1062"/>
          <p:cNvSpPr>
            <a:spLocks/>
          </p:cNvSpPr>
          <p:nvPr/>
        </p:nvSpPr>
        <p:spPr bwMode="auto">
          <a:xfrm>
            <a:off x="2925763" y="3265488"/>
            <a:ext cx="396875" cy="833437"/>
          </a:xfrm>
          <a:custGeom>
            <a:avLst/>
            <a:gdLst/>
            <a:ahLst/>
            <a:cxnLst>
              <a:cxn ang="0">
                <a:pos x="5" y="344"/>
              </a:cxn>
              <a:cxn ang="0">
                <a:pos x="10" y="401"/>
              </a:cxn>
              <a:cxn ang="0">
                <a:pos x="19" y="453"/>
              </a:cxn>
              <a:cxn ang="0">
                <a:pos x="24" y="458"/>
              </a:cxn>
              <a:cxn ang="0">
                <a:pos x="29" y="520"/>
              </a:cxn>
              <a:cxn ang="0">
                <a:pos x="39" y="520"/>
              </a:cxn>
              <a:cxn ang="0">
                <a:pos x="43" y="377"/>
              </a:cxn>
              <a:cxn ang="0">
                <a:pos x="53" y="320"/>
              </a:cxn>
              <a:cxn ang="0">
                <a:pos x="58" y="224"/>
              </a:cxn>
              <a:cxn ang="0">
                <a:pos x="63" y="220"/>
              </a:cxn>
              <a:cxn ang="0">
                <a:pos x="67" y="201"/>
              </a:cxn>
              <a:cxn ang="0">
                <a:pos x="72" y="224"/>
              </a:cxn>
              <a:cxn ang="0">
                <a:pos x="82" y="325"/>
              </a:cxn>
              <a:cxn ang="0">
                <a:pos x="87" y="477"/>
              </a:cxn>
              <a:cxn ang="0">
                <a:pos x="91" y="491"/>
              </a:cxn>
              <a:cxn ang="0">
                <a:pos x="96" y="491"/>
              </a:cxn>
              <a:cxn ang="0">
                <a:pos x="101" y="477"/>
              </a:cxn>
              <a:cxn ang="0">
                <a:pos x="106" y="468"/>
              </a:cxn>
              <a:cxn ang="0">
                <a:pos x="115" y="477"/>
              </a:cxn>
              <a:cxn ang="0">
                <a:pos x="125" y="444"/>
              </a:cxn>
              <a:cxn ang="0">
                <a:pos x="130" y="434"/>
              </a:cxn>
              <a:cxn ang="0">
                <a:pos x="139" y="410"/>
              </a:cxn>
              <a:cxn ang="0">
                <a:pos x="144" y="224"/>
              </a:cxn>
              <a:cxn ang="0">
                <a:pos x="154" y="143"/>
              </a:cxn>
              <a:cxn ang="0">
                <a:pos x="159" y="81"/>
              </a:cxn>
              <a:cxn ang="0">
                <a:pos x="163" y="115"/>
              </a:cxn>
              <a:cxn ang="0">
                <a:pos x="168" y="77"/>
              </a:cxn>
              <a:cxn ang="0">
                <a:pos x="173" y="10"/>
              </a:cxn>
              <a:cxn ang="0">
                <a:pos x="173" y="67"/>
              </a:cxn>
              <a:cxn ang="0">
                <a:pos x="183" y="158"/>
              </a:cxn>
              <a:cxn ang="0">
                <a:pos x="187" y="291"/>
              </a:cxn>
              <a:cxn ang="0">
                <a:pos x="192" y="301"/>
              </a:cxn>
              <a:cxn ang="0">
                <a:pos x="197" y="143"/>
              </a:cxn>
              <a:cxn ang="0">
                <a:pos x="202" y="115"/>
              </a:cxn>
              <a:cxn ang="0">
                <a:pos x="207" y="124"/>
              </a:cxn>
              <a:cxn ang="0">
                <a:pos x="211" y="186"/>
              </a:cxn>
              <a:cxn ang="0">
                <a:pos x="216" y="134"/>
              </a:cxn>
              <a:cxn ang="0">
                <a:pos x="221" y="115"/>
              </a:cxn>
              <a:cxn ang="0">
                <a:pos x="231" y="148"/>
              </a:cxn>
              <a:cxn ang="0">
                <a:pos x="235" y="291"/>
              </a:cxn>
              <a:cxn ang="0">
                <a:pos x="240" y="277"/>
              </a:cxn>
              <a:cxn ang="0">
                <a:pos x="245" y="220"/>
              </a:cxn>
            </a:cxnLst>
            <a:rect l="0" t="0" r="r" b="b"/>
            <a:pathLst>
              <a:path w="250" h="525">
                <a:moveTo>
                  <a:pt x="0" y="277"/>
                </a:moveTo>
                <a:lnTo>
                  <a:pt x="5" y="291"/>
                </a:lnTo>
                <a:lnTo>
                  <a:pt x="5" y="344"/>
                </a:lnTo>
                <a:lnTo>
                  <a:pt x="5" y="334"/>
                </a:lnTo>
                <a:lnTo>
                  <a:pt x="10" y="334"/>
                </a:lnTo>
                <a:lnTo>
                  <a:pt x="10" y="401"/>
                </a:lnTo>
                <a:lnTo>
                  <a:pt x="15" y="401"/>
                </a:lnTo>
                <a:lnTo>
                  <a:pt x="15" y="453"/>
                </a:lnTo>
                <a:lnTo>
                  <a:pt x="19" y="453"/>
                </a:lnTo>
                <a:lnTo>
                  <a:pt x="19" y="444"/>
                </a:lnTo>
                <a:lnTo>
                  <a:pt x="19" y="458"/>
                </a:lnTo>
                <a:lnTo>
                  <a:pt x="24" y="458"/>
                </a:lnTo>
                <a:lnTo>
                  <a:pt x="24" y="510"/>
                </a:lnTo>
                <a:lnTo>
                  <a:pt x="29" y="525"/>
                </a:lnTo>
                <a:lnTo>
                  <a:pt x="29" y="520"/>
                </a:lnTo>
                <a:lnTo>
                  <a:pt x="29" y="525"/>
                </a:lnTo>
                <a:lnTo>
                  <a:pt x="34" y="520"/>
                </a:lnTo>
                <a:lnTo>
                  <a:pt x="39" y="520"/>
                </a:lnTo>
                <a:lnTo>
                  <a:pt x="39" y="420"/>
                </a:lnTo>
                <a:lnTo>
                  <a:pt x="43" y="420"/>
                </a:lnTo>
                <a:lnTo>
                  <a:pt x="43" y="377"/>
                </a:lnTo>
                <a:lnTo>
                  <a:pt x="48" y="377"/>
                </a:lnTo>
                <a:lnTo>
                  <a:pt x="48" y="320"/>
                </a:lnTo>
                <a:lnTo>
                  <a:pt x="53" y="320"/>
                </a:lnTo>
                <a:lnTo>
                  <a:pt x="53" y="234"/>
                </a:lnTo>
                <a:lnTo>
                  <a:pt x="58" y="234"/>
                </a:lnTo>
                <a:lnTo>
                  <a:pt x="58" y="224"/>
                </a:lnTo>
                <a:lnTo>
                  <a:pt x="63" y="224"/>
                </a:lnTo>
                <a:lnTo>
                  <a:pt x="63" y="234"/>
                </a:lnTo>
                <a:lnTo>
                  <a:pt x="63" y="220"/>
                </a:lnTo>
                <a:lnTo>
                  <a:pt x="67" y="220"/>
                </a:lnTo>
                <a:lnTo>
                  <a:pt x="67" y="191"/>
                </a:lnTo>
                <a:lnTo>
                  <a:pt x="67" y="201"/>
                </a:lnTo>
                <a:lnTo>
                  <a:pt x="72" y="186"/>
                </a:lnTo>
                <a:lnTo>
                  <a:pt x="72" y="191"/>
                </a:lnTo>
                <a:lnTo>
                  <a:pt x="72" y="224"/>
                </a:lnTo>
                <a:lnTo>
                  <a:pt x="77" y="224"/>
                </a:lnTo>
                <a:lnTo>
                  <a:pt x="77" y="320"/>
                </a:lnTo>
                <a:lnTo>
                  <a:pt x="82" y="325"/>
                </a:lnTo>
                <a:lnTo>
                  <a:pt x="82" y="353"/>
                </a:lnTo>
                <a:lnTo>
                  <a:pt x="87" y="358"/>
                </a:lnTo>
                <a:lnTo>
                  <a:pt x="87" y="477"/>
                </a:lnTo>
                <a:lnTo>
                  <a:pt x="91" y="491"/>
                </a:lnTo>
                <a:lnTo>
                  <a:pt x="91" y="487"/>
                </a:lnTo>
                <a:lnTo>
                  <a:pt x="91" y="491"/>
                </a:lnTo>
                <a:lnTo>
                  <a:pt x="96" y="487"/>
                </a:lnTo>
                <a:lnTo>
                  <a:pt x="96" y="477"/>
                </a:lnTo>
                <a:lnTo>
                  <a:pt x="96" y="491"/>
                </a:lnTo>
                <a:lnTo>
                  <a:pt x="101" y="491"/>
                </a:lnTo>
                <a:lnTo>
                  <a:pt x="101" y="510"/>
                </a:lnTo>
                <a:lnTo>
                  <a:pt x="101" y="477"/>
                </a:lnTo>
                <a:lnTo>
                  <a:pt x="106" y="477"/>
                </a:lnTo>
                <a:lnTo>
                  <a:pt x="106" y="487"/>
                </a:lnTo>
                <a:lnTo>
                  <a:pt x="106" y="468"/>
                </a:lnTo>
                <a:lnTo>
                  <a:pt x="106" y="477"/>
                </a:lnTo>
                <a:lnTo>
                  <a:pt x="111" y="477"/>
                </a:lnTo>
                <a:lnTo>
                  <a:pt x="115" y="477"/>
                </a:lnTo>
                <a:lnTo>
                  <a:pt x="120" y="477"/>
                </a:lnTo>
                <a:lnTo>
                  <a:pt x="120" y="444"/>
                </a:lnTo>
                <a:lnTo>
                  <a:pt x="125" y="444"/>
                </a:lnTo>
                <a:lnTo>
                  <a:pt x="125" y="425"/>
                </a:lnTo>
                <a:lnTo>
                  <a:pt x="130" y="420"/>
                </a:lnTo>
                <a:lnTo>
                  <a:pt x="130" y="434"/>
                </a:lnTo>
                <a:lnTo>
                  <a:pt x="135" y="420"/>
                </a:lnTo>
                <a:lnTo>
                  <a:pt x="135" y="410"/>
                </a:lnTo>
                <a:lnTo>
                  <a:pt x="139" y="410"/>
                </a:lnTo>
                <a:lnTo>
                  <a:pt x="139" y="291"/>
                </a:lnTo>
                <a:lnTo>
                  <a:pt x="144" y="286"/>
                </a:lnTo>
                <a:lnTo>
                  <a:pt x="144" y="224"/>
                </a:lnTo>
                <a:lnTo>
                  <a:pt x="149" y="220"/>
                </a:lnTo>
                <a:lnTo>
                  <a:pt x="149" y="158"/>
                </a:lnTo>
                <a:lnTo>
                  <a:pt x="154" y="143"/>
                </a:lnTo>
                <a:lnTo>
                  <a:pt x="154" y="77"/>
                </a:lnTo>
                <a:lnTo>
                  <a:pt x="154" y="81"/>
                </a:lnTo>
                <a:lnTo>
                  <a:pt x="159" y="81"/>
                </a:lnTo>
                <a:lnTo>
                  <a:pt x="159" y="110"/>
                </a:lnTo>
                <a:lnTo>
                  <a:pt x="159" y="101"/>
                </a:lnTo>
                <a:lnTo>
                  <a:pt x="163" y="115"/>
                </a:lnTo>
                <a:lnTo>
                  <a:pt x="163" y="110"/>
                </a:lnTo>
                <a:lnTo>
                  <a:pt x="163" y="81"/>
                </a:lnTo>
                <a:lnTo>
                  <a:pt x="168" y="77"/>
                </a:lnTo>
                <a:lnTo>
                  <a:pt x="168" y="10"/>
                </a:lnTo>
                <a:lnTo>
                  <a:pt x="168" y="15"/>
                </a:lnTo>
                <a:lnTo>
                  <a:pt x="173" y="10"/>
                </a:lnTo>
                <a:lnTo>
                  <a:pt x="173" y="77"/>
                </a:lnTo>
                <a:lnTo>
                  <a:pt x="173" y="0"/>
                </a:lnTo>
                <a:lnTo>
                  <a:pt x="173" y="67"/>
                </a:lnTo>
                <a:lnTo>
                  <a:pt x="178" y="81"/>
                </a:lnTo>
                <a:lnTo>
                  <a:pt x="178" y="158"/>
                </a:lnTo>
                <a:lnTo>
                  <a:pt x="183" y="158"/>
                </a:lnTo>
                <a:lnTo>
                  <a:pt x="183" y="220"/>
                </a:lnTo>
                <a:lnTo>
                  <a:pt x="187" y="224"/>
                </a:lnTo>
                <a:lnTo>
                  <a:pt x="187" y="291"/>
                </a:lnTo>
                <a:lnTo>
                  <a:pt x="187" y="277"/>
                </a:lnTo>
                <a:lnTo>
                  <a:pt x="192" y="291"/>
                </a:lnTo>
                <a:lnTo>
                  <a:pt x="192" y="301"/>
                </a:lnTo>
                <a:lnTo>
                  <a:pt x="192" y="210"/>
                </a:lnTo>
                <a:lnTo>
                  <a:pt x="197" y="210"/>
                </a:lnTo>
                <a:lnTo>
                  <a:pt x="197" y="143"/>
                </a:lnTo>
                <a:lnTo>
                  <a:pt x="197" y="158"/>
                </a:lnTo>
                <a:lnTo>
                  <a:pt x="202" y="143"/>
                </a:lnTo>
                <a:lnTo>
                  <a:pt x="202" y="115"/>
                </a:lnTo>
                <a:lnTo>
                  <a:pt x="202" y="134"/>
                </a:lnTo>
                <a:lnTo>
                  <a:pt x="207" y="134"/>
                </a:lnTo>
                <a:lnTo>
                  <a:pt x="207" y="124"/>
                </a:lnTo>
                <a:lnTo>
                  <a:pt x="207" y="186"/>
                </a:lnTo>
                <a:lnTo>
                  <a:pt x="211" y="191"/>
                </a:lnTo>
                <a:lnTo>
                  <a:pt x="211" y="186"/>
                </a:lnTo>
                <a:lnTo>
                  <a:pt x="216" y="191"/>
                </a:lnTo>
                <a:lnTo>
                  <a:pt x="216" y="210"/>
                </a:lnTo>
                <a:lnTo>
                  <a:pt x="216" y="134"/>
                </a:lnTo>
                <a:lnTo>
                  <a:pt x="216" y="143"/>
                </a:lnTo>
                <a:lnTo>
                  <a:pt x="221" y="148"/>
                </a:lnTo>
                <a:lnTo>
                  <a:pt x="221" y="115"/>
                </a:lnTo>
                <a:lnTo>
                  <a:pt x="226" y="110"/>
                </a:lnTo>
                <a:lnTo>
                  <a:pt x="226" y="143"/>
                </a:lnTo>
                <a:lnTo>
                  <a:pt x="231" y="148"/>
                </a:lnTo>
                <a:lnTo>
                  <a:pt x="231" y="224"/>
                </a:lnTo>
                <a:lnTo>
                  <a:pt x="235" y="224"/>
                </a:lnTo>
                <a:lnTo>
                  <a:pt x="235" y="291"/>
                </a:lnTo>
                <a:lnTo>
                  <a:pt x="235" y="286"/>
                </a:lnTo>
                <a:lnTo>
                  <a:pt x="240" y="286"/>
                </a:lnTo>
                <a:lnTo>
                  <a:pt x="240" y="277"/>
                </a:lnTo>
                <a:lnTo>
                  <a:pt x="240" y="310"/>
                </a:lnTo>
                <a:lnTo>
                  <a:pt x="245" y="310"/>
                </a:lnTo>
                <a:lnTo>
                  <a:pt x="245" y="220"/>
                </a:lnTo>
                <a:lnTo>
                  <a:pt x="250" y="220"/>
                </a:lnTo>
                <a:lnTo>
                  <a:pt x="250" y="148"/>
                </a:lnTo>
              </a:path>
            </a:pathLst>
          </a:custGeom>
          <a:noFill/>
          <a:ln w="15875">
            <a:solidFill>
              <a:srgbClr val="0000FF"/>
            </a:solidFill>
            <a:prstDash val="solid"/>
            <a:round/>
            <a:headEnd/>
            <a:tailEnd/>
          </a:ln>
        </p:spPr>
        <p:txBody>
          <a:bodyPr/>
          <a:lstStyle/>
          <a:p>
            <a:endParaRPr lang="en-US"/>
          </a:p>
        </p:txBody>
      </p:sp>
      <p:sp>
        <p:nvSpPr>
          <p:cNvPr id="306215" name="Freeform 1063"/>
          <p:cNvSpPr>
            <a:spLocks/>
          </p:cNvSpPr>
          <p:nvPr/>
        </p:nvSpPr>
        <p:spPr bwMode="auto">
          <a:xfrm>
            <a:off x="3322638" y="2903538"/>
            <a:ext cx="350837" cy="930275"/>
          </a:xfrm>
          <a:custGeom>
            <a:avLst/>
            <a:gdLst/>
            <a:ahLst/>
            <a:cxnLst>
              <a:cxn ang="0">
                <a:pos x="5" y="386"/>
              </a:cxn>
              <a:cxn ang="0">
                <a:pos x="9" y="419"/>
              </a:cxn>
              <a:cxn ang="0">
                <a:pos x="14" y="472"/>
              </a:cxn>
              <a:cxn ang="0">
                <a:pos x="19" y="438"/>
              </a:cxn>
              <a:cxn ang="0">
                <a:pos x="24" y="376"/>
              </a:cxn>
              <a:cxn ang="0">
                <a:pos x="29" y="371"/>
              </a:cxn>
              <a:cxn ang="0">
                <a:pos x="33" y="481"/>
              </a:cxn>
              <a:cxn ang="0">
                <a:pos x="38" y="486"/>
              </a:cxn>
              <a:cxn ang="0">
                <a:pos x="43" y="371"/>
              </a:cxn>
              <a:cxn ang="0">
                <a:pos x="48" y="362"/>
              </a:cxn>
              <a:cxn ang="0">
                <a:pos x="53" y="338"/>
              </a:cxn>
              <a:cxn ang="0">
                <a:pos x="57" y="386"/>
              </a:cxn>
              <a:cxn ang="0">
                <a:pos x="62" y="305"/>
              </a:cxn>
              <a:cxn ang="0">
                <a:pos x="67" y="329"/>
              </a:cxn>
              <a:cxn ang="0">
                <a:pos x="72" y="305"/>
              </a:cxn>
              <a:cxn ang="0">
                <a:pos x="77" y="286"/>
              </a:cxn>
              <a:cxn ang="0">
                <a:pos x="81" y="271"/>
              </a:cxn>
              <a:cxn ang="0">
                <a:pos x="86" y="219"/>
              </a:cxn>
              <a:cxn ang="0">
                <a:pos x="91" y="286"/>
              </a:cxn>
              <a:cxn ang="0">
                <a:pos x="96" y="171"/>
              </a:cxn>
              <a:cxn ang="0">
                <a:pos x="101" y="243"/>
              </a:cxn>
              <a:cxn ang="0">
                <a:pos x="105" y="305"/>
              </a:cxn>
              <a:cxn ang="0">
                <a:pos x="110" y="286"/>
              </a:cxn>
              <a:cxn ang="0">
                <a:pos x="115" y="238"/>
              </a:cxn>
              <a:cxn ang="0">
                <a:pos x="125" y="128"/>
              </a:cxn>
              <a:cxn ang="0">
                <a:pos x="129" y="38"/>
              </a:cxn>
              <a:cxn ang="0">
                <a:pos x="134" y="28"/>
              </a:cxn>
              <a:cxn ang="0">
                <a:pos x="139" y="0"/>
              </a:cxn>
              <a:cxn ang="0">
                <a:pos x="144" y="19"/>
              </a:cxn>
              <a:cxn ang="0">
                <a:pos x="149" y="171"/>
              </a:cxn>
              <a:cxn ang="0">
                <a:pos x="158" y="276"/>
              </a:cxn>
              <a:cxn ang="0">
                <a:pos x="163" y="343"/>
              </a:cxn>
              <a:cxn ang="0">
                <a:pos x="168" y="548"/>
              </a:cxn>
              <a:cxn ang="0">
                <a:pos x="173" y="538"/>
              </a:cxn>
              <a:cxn ang="0">
                <a:pos x="177" y="519"/>
              </a:cxn>
              <a:cxn ang="0">
                <a:pos x="182" y="481"/>
              </a:cxn>
              <a:cxn ang="0">
                <a:pos x="187" y="419"/>
              </a:cxn>
              <a:cxn ang="0">
                <a:pos x="192" y="429"/>
              </a:cxn>
              <a:cxn ang="0">
                <a:pos x="197" y="386"/>
              </a:cxn>
              <a:cxn ang="0">
                <a:pos x="201" y="352"/>
              </a:cxn>
              <a:cxn ang="0">
                <a:pos x="206" y="448"/>
              </a:cxn>
              <a:cxn ang="0">
                <a:pos x="216" y="486"/>
              </a:cxn>
            </a:cxnLst>
            <a:rect l="0" t="0" r="r" b="b"/>
            <a:pathLst>
              <a:path w="221" h="586">
                <a:moveTo>
                  <a:pt x="0" y="376"/>
                </a:moveTo>
                <a:lnTo>
                  <a:pt x="0" y="386"/>
                </a:lnTo>
                <a:lnTo>
                  <a:pt x="5" y="386"/>
                </a:lnTo>
                <a:lnTo>
                  <a:pt x="5" y="429"/>
                </a:lnTo>
                <a:lnTo>
                  <a:pt x="5" y="419"/>
                </a:lnTo>
                <a:lnTo>
                  <a:pt x="9" y="419"/>
                </a:lnTo>
                <a:lnTo>
                  <a:pt x="9" y="452"/>
                </a:lnTo>
                <a:lnTo>
                  <a:pt x="14" y="452"/>
                </a:lnTo>
                <a:lnTo>
                  <a:pt x="14" y="472"/>
                </a:lnTo>
                <a:lnTo>
                  <a:pt x="14" y="414"/>
                </a:lnTo>
                <a:lnTo>
                  <a:pt x="19" y="419"/>
                </a:lnTo>
                <a:lnTo>
                  <a:pt x="19" y="438"/>
                </a:lnTo>
                <a:lnTo>
                  <a:pt x="19" y="386"/>
                </a:lnTo>
                <a:lnTo>
                  <a:pt x="24" y="386"/>
                </a:lnTo>
                <a:lnTo>
                  <a:pt x="24" y="376"/>
                </a:lnTo>
                <a:lnTo>
                  <a:pt x="24" y="405"/>
                </a:lnTo>
                <a:lnTo>
                  <a:pt x="29" y="405"/>
                </a:lnTo>
                <a:lnTo>
                  <a:pt x="29" y="371"/>
                </a:lnTo>
                <a:lnTo>
                  <a:pt x="29" y="395"/>
                </a:lnTo>
                <a:lnTo>
                  <a:pt x="33" y="395"/>
                </a:lnTo>
                <a:lnTo>
                  <a:pt x="33" y="481"/>
                </a:lnTo>
                <a:lnTo>
                  <a:pt x="33" y="462"/>
                </a:lnTo>
                <a:lnTo>
                  <a:pt x="38" y="462"/>
                </a:lnTo>
                <a:lnTo>
                  <a:pt x="38" y="486"/>
                </a:lnTo>
                <a:lnTo>
                  <a:pt x="38" y="429"/>
                </a:lnTo>
                <a:lnTo>
                  <a:pt x="43" y="429"/>
                </a:lnTo>
                <a:lnTo>
                  <a:pt x="43" y="371"/>
                </a:lnTo>
                <a:lnTo>
                  <a:pt x="48" y="376"/>
                </a:lnTo>
                <a:lnTo>
                  <a:pt x="48" y="352"/>
                </a:lnTo>
                <a:lnTo>
                  <a:pt x="48" y="362"/>
                </a:lnTo>
                <a:lnTo>
                  <a:pt x="53" y="376"/>
                </a:lnTo>
                <a:lnTo>
                  <a:pt x="53" y="395"/>
                </a:lnTo>
                <a:lnTo>
                  <a:pt x="53" y="338"/>
                </a:lnTo>
                <a:lnTo>
                  <a:pt x="53" y="343"/>
                </a:lnTo>
                <a:lnTo>
                  <a:pt x="57" y="343"/>
                </a:lnTo>
                <a:lnTo>
                  <a:pt x="57" y="386"/>
                </a:lnTo>
                <a:lnTo>
                  <a:pt x="57" y="376"/>
                </a:lnTo>
                <a:lnTo>
                  <a:pt x="62" y="371"/>
                </a:lnTo>
                <a:lnTo>
                  <a:pt x="62" y="305"/>
                </a:lnTo>
                <a:lnTo>
                  <a:pt x="62" y="309"/>
                </a:lnTo>
                <a:lnTo>
                  <a:pt x="67" y="309"/>
                </a:lnTo>
                <a:lnTo>
                  <a:pt x="67" y="329"/>
                </a:lnTo>
                <a:lnTo>
                  <a:pt x="67" y="286"/>
                </a:lnTo>
                <a:lnTo>
                  <a:pt x="67" y="305"/>
                </a:lnTo>
                <a:lnTo>
                  <a:pt x="72" y="305"/>
                </a:lnTo>
                <a:lnTo>
                  <a:pt x="72" y="238"/>
                </a:lnTo>
                <a:lnTo>
                  <a:pt x="77" y="243"/>
                </a:lnTo>
                <a:lnTo>
                  <a:pt x="77" y="286"/>
                </a:lnTo>
                <a:lnTo>
                  <a:pt x="77" y="238"/>
                </a:lnTo>
                <a:lnTo>
                  <a:pt x="81" y="243"/>
                </a:lnTo>
                <a:lnTo>
                  <a:pt x="81" y="271"/>
                </a:lnTo>
                <a:lnTo>
                  <a:pt x="81" y="262"/>
                </a:lnTo>
                <a:lnTo>
                  <a:pt x="86" y="262"/>
                </a:lnTo>
                <a:lnTo>
                  <a:pt x="86" y="219"/>
                </a:lnTo>
                <a:lnTo>
                  <a:pt x="86" y="271"/>
                </a:lnTo>
                <a:lnTo>
                  <a:pt x="91" y="276"/>
                </a:lnTo>
                <a:lnTo>
                  <a:pt x="91" y="286"/>
                </a:lnTo>
                <a:lnTo>
                  <a:pt x="91" y="238"/>
                </a:lnTo>
                <a:lnTo>
                  <a:pt x="96" y="238"/>
                </a:lnTo>
                <a:lnTo>
                  <a:pt x="96" y="171"/>
                </a:lnTo>
                <a:lnTo>
                  <a:pt x="96" y="205"/>
                </a:lnTo>
                <a:lnTo>
                  <a:pt x="101" y="209"/>
                </a:lnTo>
                <a:lnTo>
                  <a:pt x="101" y="243"/>
                </a:lnTo>
                <a:lnTo>
                  <a:pt x="105" y="243"/>
                </a:lnTo>
                <a:lnTo>
                  <a:pt x="105" y="238"/>
                </a:lnTo>
                <a:lnTo>
                  <a:pt x="105" y="305"/>
                </a:lnTo>
                <a:lnTo>
                  <a:pt x="110" y="309"/>
                </a:lnTo>
                <a:lnTo>
                  <a:pt x="110" y="343"/>
                </a:lnTo>
                <a:lnTo>
                  <a:pt x="110" y="286"/>
                </a:lnTo>
                <a:lnTo>
                  <a:pt x="115" y="286"/>
                </a:lnTo>
                <a:lnTo>
                  <a:pt x="115" y="329"/>
                </a:lnTo>
                <a:lnTo>
                  <a:pt x="115" y="238"/>
                </a:lnTo>
                <a:lnTo>
                  <a:pt x="120" y="238"/>
                </a:lnTo>
                <a:lnTo>
                  <a:pt x="120" y="128"/>
                </a:lnTo>
                <a:lnTo>
                  <a:pt x="125" y="128"/>
                </a:lnTo>
                <a:lnTo>
                  <a:pt x="125" y="85"/>
                </a:lnTo>
                <a:lnTo>
                  <a:pt x="129" y="71"/>
                </a:lnTo>
                <a:lnTo>
                  <a:pt x="129" y="38"/>
                </a:lnTo>
                <a:lnTo>
                  <a:pt x="129" y="71"/>
                </a:lnTo>
                <a:lnTo>
                  <a:pt x="134" y="76"/>
                </a:lnTo>
                <a:lnTo>
                  <a:pt x="134" y="28"/>
                </a:lnTo>
                <a:lnTo>
                  <a:pt x="139" y="28"/>
                </a:lnTo>
                <a:lnTo>
                  <a:pt x="139" y="38"/>
                </a:lnTo>
                <a:lnTo>
                  <a:pt x="139" y="0"/>
                </a:lnTo>
                <a:lnTo>
                  <a:pt x="139" y="28"/>
                </a:lnTo>
                <a:lnTo>
                  <a:pt x="144" y="28"/>
                </a:lnTo>
                <a:lnTo>
                  <a:pt x="144" y="19"/>
                </a:lnTo>
                <a:lnTo>
                  <a:pt x="144" y="52"/>
                </a:lnTo>
                <a:lnTo>
                  <a:pt x="149" y="52"/>
                </a:lnTo>
                <a:lnTo>
                  <a:pt x="149" y="171"/>
                </a:lnTo>
                <a:lnTo>
                  <a:pt x="153" y="176"/>
                </a:lnTo>
                <a:lnTo>
                  <a:pt x="153" y="262"/>
                </a:lnTo>
                <a:lnTo>
                  <a:pt x="158" y="276"/>
                </a:lnTo>
                <a:lnTo>
                  <a:pt x="158" y="362"/>
                </a:lnTo>
                <a:lnTo>
                  <a:pt x="158" y="338"/>
                </a:lnTo>
                <a:lnTo>
                  <a:pt x="163" y="343"/>
                </a:lnTo>
                <a:lnTo>
                  <a:pt x="163" y="472"/>
                </a:lnTo>
                <a:lnTo>
                  <a:pt x="168" y="486"/>
                </a:lnTo>
                <a:lnTo>
                  <a:pt x="168" y="548"/>
                </a:lnTo>
                <a:lnTo>
                  <a:pt x="168" y="529"/>
                </a:lnTo>
                <a:lnTo>
                  <a:pt x="173" y="529"/>
                </a:lnTo>
                <a:lnTo>
                  <a:pt x="173" y="538"/>
                </a:lnTo>
                <a:lnTo>
                  <a:pt x="173" y="495"/>
                </a:lnTo>
                <a:lnTo>
                  <a:pt x="173" y="519"/>
                </a:lnTo>
                <a:lnTo>
                  <a:pt x="177" y="519"/>
                </a:lnTo>
                <a:lnTo>
                  <a:pt x="177" y="529"/>
                </a:lnTo>
                <a:lnTo>
                  <a:pt x="177" y="481"/>
                </a:lnTo>
                <a:lnTo>
                  <a:pt x="182" y="481"/>
                </a:lnTo>
                <a:lnTo>
                  <a:pt x="182" y="414"/>
                </a:lnTo>
                <a:lnTo>
                  <a:pt x="182" y="419"/>
                </a:lnTo>
                <a:lnTo>
                  <a:pt x="187" y="419"/>
                </a:lnTo>
                <a:lnTo>
                  <a:pt x="187" y="438"/>
                </a:lnTo>
                <a:lnTo>
                  <a:pt x="187" y="429"/>
                </a:lnTo>
                <a:lnTo>
                  <a:pt x="192" y="429"/>
                </a:lnTo>
                <a:lnTo>
                  <a:pt x="192" y="362"/>
                </a:lnTo>
                <a:lnTo>
                  <a:pt x="192" y="386"/>
                </a:lnTo>
                <a:lnTo>
                  <a:pt x="197" y="386"/>
                </a:lnTo>
                <a:lnTo>
                  <a:pt x="197" y="395"/>
                </a:lnTo>
                <a:lnTo>
                  <a:pt x="197" y="352"/>
                </a:lnTo>
                <a:lnTo>
                  <a:pt x="201" y="352"/>
                </a:lnTo>
                <a:lnTo>
                  <a:pt x="201" y="376"/>
                </a:lnTo>
                <a:lnTo>
                  <a:pt x="206" y="376"/>
                </a:lnTo>
                <a:lnTo>
                  <a:pt x="206" y="448"/>
                </a:lnTo>
                <a:lnTo>
                  <a:pt x="211" y="452"/>
                </a:lnTo>
                <a:lnTo>
                  <a:pt x="211" y="481"/>
                </a:lnTo>
                <a:lnTo>
                  <a:pt x="216" y="486"/>
                </a:lnTo>
                <a:lnTo>
                  <a:pt x="216" y="581"/>
                </a:lnTo>
                <a:lnTo>
                  <a:pt x="221" y="586"/>
                </a:lnTo>
              </a:path>
            </a:pathLst>
          </a:custGeom>
          <a:noFill/>
          <a:ln w="15875">
            <a:solidFill>
              <a:srgbClr val="0000FF"/>
            </a:solidFill>
            <a:prstDash val="solid"/>
            <a:round/>
            <a:headEnd/>
            <a:tailEnd/>
          </a:ln>
        </p:spPr>
        <p:txBody>
          <a:bodyPr/>
          <a:lstStyle/>
          <a:p>
            <a:endParaRPr lang="en-US"/>
          </a:p>
        </p:txBody>
      </p:sp>
      <p:sp>
        <p:nvSpPr>
          <p:cNvPr id="306216" name="Freeform 1064"/>
          <p:cNvSpPr>
            <a:spLocks/>
          </p:cNvSpPr>
          <p:nvPr/>
        </p:nvSpPr>
        <p:spPr bwMode="auto">
          <a:xfrm>
            <a:off x="3673475" y="1979613"/>
            <a:ext cx="334963" cy="2058987"/>
          </a:xfrm>
          <a:custGeom>
            <a:avLst/>
            <a:gdLst/>
            <a:ahLst/>
            <a:cxnLst>
              <a:cxn ang="0">
                <a:pos x="4" y="1201"/>
              </a:cxn>
              <a:cxn ang="0">
                <a:pos x="9" y="1297"/>
              </a:cxn>
              <a:cxn ang="0">
                <a:pos x="14" y="1263"/>
              </a:cxn>
              <a:cxn ang="0">
                <a:pos x="19" y="1196"/>
              </a:cxn>
              <a:cxn ang="0">
                <a:pos x="28" y="1163"/>
              </a:cxn>
              <a:cxn ang="0">
                <a:pos x="33" y="1087"/>
              </a:cxn>
              <a:cxn ang="0">
                <a:pos x="43" y="1063"/>
              </a:cxn>
              <a:cxn ang="0">
                <a:pos x="43" y="1054"/>
              </a:cxn>
              <a:cxn ang="0">
                <a:pos x="48" y="1068"/>
              </a:cxn>
              <a:cxn ang="0">
                <a:pos x="52" y="1077"/>
              </a:cxn>
              <a:cxn ang="0">
                <a:pos x="57" y="1020"/>
              </a:cxn>
              <a:cxn ang="0">
                <a:pos x="62" y="1011"/>
              </a:cxn>
              <a:cxn ang="0">
                <a:pos x="67" y="1044"/>
              </a:cxn>
              <a:cxn ang="0">
                <a:pos x="72" y="1011"/>
              </a:cxn>
              <a:cxn ang="0">
                <a:pos x="76" y="1030"/>
              </a:cxn>
              <a:cxn ang="0">
                <a:pos x="81" y="1011"/>
              </a:cxn>
              <a:cxn ang="0">
                <a:pos x="86" y="958"/>
              </a:cxn>
              <a:cxn ang="0">
                <a:pos x="91" y="987"/>
              </a:cxn>
              <a:cxn ang="0">
                <a:pos x="96" y="977"/>
              </a:cxn>
              <a:cxn ang="0">
                <a:pos x="100" y="977"/>
              </a:cxn>
              <a:cxn ang="0">
                <a:pos x="105" y="1030"/>
              </a:cxn>
              <a:cxn ang="0">
                <a:pos x="110" y="1011"/>
              </a:cxn>
              <a:cxn ang="0">
                <a:pos x="115" y="977"/>
              </a:cxn>
              <a:cxn ang="0">
                <a:pos x="120" y="944"/>
              </a:cxn>
              <a:cxn ang="0">
                <a:pos x="124" y="968"/>
              </a:cxn>
              <a:cxn ang="0">
                <a:pos x="129" y="1020"/>
              </a:cxn>
              <a:cxn ang="0">
                <a:pos x="134" y="953"/>
              </a:cxn>
              <a:cxn ang="0">
                <a:pos x="139" y="920"/>
              </a:cxn>
              <a:cxn ang="0">
                <a:pos x="144" y="901"/>
              </a:cxn>
              <a:cxn ang="0">
                <a:pos x="148" y="968"/>
              </a:cxn>
              <a:cxn ang="0">
                <a:pos x="153" y="996"/>
              </a:cxn>
              <a:cxn ang="0">
                <a:pos x="158" y="1044"/>
              </a:cxn>
              <a:cxn ang="0">
                <a:pos x="163" y="1068"/>
              </a:cxn>
              <a:cxn ang="0">
                <a:pos x="168" y="1135"/>
              </a:cxn>
              <a:cxn ang="0">
                <a:pos x="177" y="1168"/>
              </a:cxn>
              <a:cxn ang="0">
                <a:pos x="177" y="977"/>
              </a:cxn>
              <a:cxn ang="0">
                <a:pos x="182" y="801"/>
              </a:cxn>
              <a:cxn ang="0">
                <a:pos x="187" y="710"/>
              </a:cxn>
              <a:cxn ang="0">
                <a:pos x="196" y="510"/>
              </a:cxn>
              <a:cxn ang="0">
                <a:pos x="201" y="367"/>
              </a:cxn>
              <a:cxn ang="0">
                <a:pos x="206" y="115"/>
              </a:cxn>
              <a:cxn ang="0">
                <a:pos x="211" y="134"/>
              </a:cxn>
            </a:cxnLst>
            <a:rect l="0" t="0" r="r" b="b"/>
            <a:pathLst>
              <a:path w="211" h="1297">
                <a:moveTo>
                  <a:pt x="0" y="1168"/>
                </a:moveTo>
                <a:lnTo>
                  <a:pt x="0" y="1196"/>
                </a:lnTo>
                <a:lnTo>
                  <a:pt x="4" y="1201"/>
                </a:lnTo>
                <a:lnTo>
                  <a:pt x="4" y="1268"/>
                </a:lnTo>
                <a:lnTo>
                  <a:pt x="9" y="1268"/>
                </a:lnTo>
                <a:lnTo>
                  <a:pt x="9" y="1297"/>
                </a:lnTo>
                <a:lnTo>
                  <a:pt x="9" y="1263"/>
                </a:lnTo>
                <a:lnTo>
                  <a:pt x="9" y="1278"/>
                </a:lnTo>
                <a:lnTo>
                  <a:pt x="14" y="1263"/>
                </a:lnTo>
                <a:lnTo>
                  <a:pt x="14" y="1244"/>
                </a:lnTo>
                <a:lnTo>
                  <a:pt x="19" y="1230"/>
                </a:lnTo>
                <a:lnTo>
                  <a:pt x="19" y="1196"/>
                </a:lnTo>
                <a:lnTo>
                  <a:pt x="24" y="1196"/>
                </a:lnTo>
                <a:lnTo>
                  <a:pt x="24" y="1168"/>
                </a:lnTo>
                <a:lnTo>
                  <a:pt x="28" y="1163"/>
                </a:lnTo>
                <a:lnTo>
                  <a:pt x="28" y="1135"/>
                </a:lnTo>
                <a:lnTo>
                  <a:pt x="33" y="1130"/>
                </a:lnTo>
                <a:lnTo>
                  <a:pt x="33" y="1087"/>
                </a:lnTo>
                <a:lnTo>
                  <a:pt x="38" y="1087"/>
                </a:lnTo>
                <a:lnTo>
                  <a:pt x="38" y="1063"/>
                </a:lnTo>
                <a:lnTo>
                  <a:pt x="43" y="1063"/>
                </a:lnTo>
                <a:lnTo>
                  <a:pt x="43" y="1068"/>
                </a:lnTo>
                <a:lnTo>
                  <a:pt x="43" y="1030"/>
                </a:lnTo>
                <a:lnTo>
                  <a:pt x="43" y="1054"/>
                </a:lnTo>
                <a:lnTo>
                  <a:pt x="48" y="1068"/>
                </a:lnTo>
                <a:lnTo>
                  <a:pt x="48" y="1087"/>
                </a:lnTo>
                <a:lnTo>
                  <a:pt x="48" y="1068"/>
                </a:lnTo>
                <a:lnTo>
                  <a:pt x="52" y="1068"/>
                </a:lnTo>
                <a:lnTo>
                  <a:pt x="52" y="1087"/>
                </a:lnTo>
                <a:lnTo>
                  <a:pt x="52" y="1077"/>
                </a:lnTo>
                <a:lnTo>
                  <a:pt x="57" y="1063"/>
                </a:lnTo>
                <a:lnTo>
                  <a:pt x="57" y="1087"/>
                </a:lnTo>
                <a:lnTo>
                  <a:pt x="57" y="1020"/>
                </a:lnTo>
                <a:lnTo>
                  <a:pt x="62" y="1020"/>
                </a:lnTo>
                <a:lnTo>
                  <a:pt x="62" y="1044"/>
                </a:lnTo>
                <a:lnTo>
                  <a:pt x="62" y="1011"/>
                </a:lnTo>
                <a:lnTo>
                  <a:pt x="62" y="1034"/>
                </a:lnTo>
                <a:lnTo>
                  <a:pt x="67" y="1034"/>
                </a:lnTo>
                <a:lnTo>
                  <a:pt x="67" y="1044"/>
                </a:lnTo>
                <a:lnTo>
                  <a:pt x="67" y="987"/>
                </a:lnTo>
                <a:lnTo>
                  <a:pt x="72" y="1001"/>
                </a:lnTo>
                <a:lnTo>
                  <a:pt x="72" y="1011"/>
                </a:lnTo>
                <a:lnTo>
                  <a:pt x="76" y="1011"/>
                </a:lnTo>
                <a:lnTo>
                  <a:pt x="76" y="1034"/>
                </a:lnTo>
                <a:lnTo>
                  <a:pt x="76" y="1030"/>
                </a:lnTo>
                <a:lnTo>
                  <a:pt x="81" y="1030"/>
                </a:lnTo>
                <a:lnTo>
                  <a:pt x="81" y="1034"/>
                </a:lnTo>
                <a:lnTo>
                  <a:pt x="81" y="1011"/>
                </a:lnTo>
                <a:lnTo>
                  <a:pt x="81" y="1020"/>
                </a:lnTo>
                <a:lnTo>
                  <a:pt x="86" y="1020"/>
                </a:lnTo>
                <a:lnTo>
                  <a:pt x="86" y="958"/>
                </a:lnTo>
                <a:lnTo>
                  <a:pt x="86" y="968"/>
                </a:lnTo>
                <a:lnTo>
                  <a:pt x="91" y="968"/>
                </a:lnTo>
                <a:lnTo>
                  <a:pt x="91" y="987"/>
                </a:lnTo>
                <a:lnTo>
                  <a:pt x="91" y="944"/>
                </a:lnTo>
                <a:lnTo>
                  <a:pt x="91" y="977"/>
                </a:lnTo>
                <a:lnTo>
                  <a:pt x="96" y="977"/>
                </a:lnTo>
                <a:lnTo>
                  <a:pt x="96" y="958"/>
                </a:lnTo>
                <a:lnTo>
                  <a:pt x="100" y="958"/>
                </a:lnTo>
                <a:lnTo>
                  <a:pt x="100" y="977"/>
                </a:lnTo>
                <a:lnTo>
                  <a:pt x="100" y="968"/>
                </a:lnTo>
                <a:lnTo>
                  <a:pt x="105" y="968"/>
                </a:lnTo>
                <a:lnTo>
                  <a:pt x="105" y="1030"/>
                </a:lnTo>
                <a:lnTo>
                  <a:pt x="110" y="1034"/>
                </a:lnTo>
                <a:lnTo>
                  <a:pt x="110" y="1044"/>
                </a:lnTo>
                <a:lnTo>
                  <a:pt x="110" y="1011"/>
                </a:lnTo>
                <a:lnTo>
                  <a:pt x="115" y="1011"/>
                </a:lnTo>
                <a:lnTo>
                  <a:pt x="115" y="968"/>
                </a:lnTo>
                <a:lnTo>
                  <a:pt x="115" y="977"/>
                </a:lnTo>
                <a:lnTo>
                  <a:pt x="120" y="977"/>
                </a:lnTo>
                <a:lnTo>
                  <a:pt x="120" y="996"/>
                </a:lnTo>
                <a:lnTo>
                  <a:pt x="120" y="944"/>
                </a:lnTo>
                <a:lnTo>
                  <a:pt x="120" y="977"/>
                </a:lnTo>
                <a:lnTo>
                  <a:pt x="124" y="977"/>
                </a:lnTo>
                <a:lnTo>
                  <a:pt x="124" y="968"/>
                </a:lnTo>
                <a:lnTo>
                  <a:pt x="124" y="1001"/>
                </a:lnTo>
                <a:lnTo>
                  <a:pt x="129" y="996"/>
                </a:lnTo>
                <a:lnTo>
                  <a:pt x="129" y="1020"/>
                </a:lnTo>
                <a:lnTo>
                  <a:pt x="134" y="1020"/>
                </a:lnTo>
                <a:lnTo>
                  <a:pt x="134" y="1030"/>
                </a:lnTo>
                <a:lnTo>
                  <a:pt x="134" y="953"/>
                </a:lnTo>
                <a:lnTo>
                  <a:pt x="134" y="958"/>
                </a:lnTo>
                <a:lnTo>
                  <a:pt x="139" y="953"/>
                </a:lnTo>
                <a:lnTo>
                  <a:pt x="139" y="920"/>
                </a:lnTo>
                <a:lnTo>
                  <a:pt x="139" y="934"/>
                </a:lnTo>
                <a:lnTo>
                  <a:pt x="144" y="920"/>
                </a:lnTo>
                <a:lnTo>
                  <a:pt x="144" y="901"/>
                </a:lnTo>
                <a:lnTo>
                  <a:pt x="148" y="901"/>
                </a:lnTo>
                <a:lnTo>
                  <a:pt x="148" y="977"/>
                </a:lnTo>
                <a:lnTo>
                  <a:pt x="148" y="968"/>
                </a:lnTo>
                <a:lnTo>
                  <a:pt x="153" y="968"/>
                </a:lnTo>
                <a:lnTo>
                  <a:pt x="153" y="1011"/>
                </a:lnTo>
                <a:lnTo>
                  <a:pt x="153" y="996"/>
                </a:lnTo>
                <a:lnTo>
                  <a:pt x="158" y="1001"/>
                </a:lnTo>
                <a:lnTo>
                  <a:pt x="158" y="996"/>
                </a:lnTo>
                <a:lnTo>
                  <a:pt x="158" y="1044"/>
                </a:lnTo>
                <a:lnTo>
                  <a:pt x="163" y="1044"/>
                </a:lnTo>
                <a:lnTo>
                  <a:pt x="163" y="1077"/>
                </a:lnTo>
                <a:lnTo>
                  <a:pt x="163" y="1068"/>
                </a:lnTo>
                <a:lnTo>
                  <a:pt x="168" y="1068"/>
                </a:lnTo>
                <a:lnTo>
                  <a:pt x="168" y="1144"/>
                </a:lnTo>
                <a:lnTo>
                  <a:pt x="168" y="1135"/>
                </a:lnTo>
                <a:lnTo>
                  <a:pt x="172" y="1135"/>
                </a:lnTo>
                <a:lnTo>
                  <a:pt x="172" y="1168"/>
                </a:lnTo>
                <a:lnTo>
                  <a:pt x="177" y="1168"/>
                </a:lnTo>
                <a:lnTo>
                  <a:pt x="177" y="1177"/>
                </a:lnTo>
                <a:lnTo>
                  <a:pt x="177" y="958"/>
                </a:lnTo>
                <a:lnTo>
                  <a:pt x="177" y="977"/>
                </a:lnTo>
                <a:lnTo>
                  <a:pt x="182" y="977"/>
                </a:lnTo>
                <a:lnTo>
                  <a:pt x="182" y="987"/>
                </a:lnTo>
                <a:lnTo>
                  <a:pt x="182" y="801"/>
                </a:lnTo>
                <a:lnTo>
                  <a:pt x="187" y="787"/>
                </a:lnTo>
                <a:lnTo>
                  <a:pt x="187" y="701"/>
                </a:lnTo>
                <a:lnTo>
                  <a:pt x="187" y="710"/>
                </a:lnTo>
                <a:lnTo>
                  <a:pt x="192" y="710"/>
                </a:lnTo>
                <a:lnTo>
                  <a:pt x="192" y="515"/>
                </a:lnTo>
                <a:lnTo>
                  <a:pt x="196" y="510"/>
                </a:lnTo>
                <a:lnTo>
                  <a:pt x="196" y="358"/>
                </a:lnTo>
                <a:lnTo>
                  <a:pt x="201" y="358"/>
                </a:lnTo>
                <a:lnTo>
                  <a:pt x="201" y="367"/>
                </a:lnTo>
                <a:lnTo>
                  <a:pt x="201" y="234"/>
                </a:lnTo>
                <a:lnTo>
                  <a:pt x="206" y="234"/>
                </a:lnTo>
                <a:lnTo>
                  <a:pt x="206" y="115"/>
                </a:lnTo>
                <a:lnTo>
                  <a:pt x="206" y="124"/>
                </a:lnTo>
                <a:lnTo>
                  <a:pt x="211" y="124"/>
                </a:lnTo>
                <a:lnTo>
                  <a:pt x="211" y="134"/>
                </a:lnTo>
                <a:lnTo>
                  <a:pt x="211" y="0"/>
                </a:lnTo>
                <a:lnTo>
                  <a:pt x="211" y="38"/>
                </a:lnTo>
              </a:path>
            </a:pathLst>
          </a:custGeom>
          <a:noFill/>
          <a:ln w="15875">
            <a:solidFill>
              <a:srgbClr val="0000FF"/>
            </a:solidFill>
            <a:prstDash val="solid"/>
            <a:round/>
            <a:headEnd/>
            <a:tailEnd/>
          </a:ln>
        </p:spPr>
        <p:txBody>
          <a:bodyPr/>
          <a:lstStyle/>
          <a:p>
            <a:endParaRPr lang="en-US"/>
          </a:p>
        </p:txBody>
      </p:sp>
      <p:sp>
        <p:nvSpPr>
          <p:cNvPr id="306217" name="Freeform 1065"/>
          <p:cNvSpPr>
            <a:spLocks/>
          </p:cNvSpPr>
          <p:nvPr/>
        </p:nvSpPr>
        <p:spPr bwMode="auto">
          <a:xfrm>
            <a:off x="4008438" y="1911350"/>
            <a:ext cx="381000" cy="2247900"/>
          </a:xfrm>
          <a:custGeom>
            <a:avLst/>
            <a:gdLst/>
            <a:ahLst/>
            <a:cxnLst>
              <a:cxn ang="0">
                <a:pos x="5" y="100"/>
              </a:cxn>
              <a:cxn ang="0">
                <a:pos x="9" y="34"/>
              </a:cxn>
              <a:cxn ang="0">
                <a:pos x="9" y="77"/>
              </a:cxn>
              <a:cxn ang="0">
                <a:pos x="14" y="124"/>
              </a:cxn>
              <a:cxn ang="0">
                <a:pos x="19" y="177"/>
              </a:cxn>
              <a:cxn ang="0">
                <a:pos x="24" y="167"/>
              </a:cxn>
              <a:cxn ang="0">
                <a:pos x="29" y="358"/>
              </a:cxn>
              <a:cxn ang="0">
                <a:pos x="33" y="367"/>
              </a:cxn>
              <a:cxn ang="0">
                <a:pos x="38" y="367"/>
              </a:cxn>
              <a:cxn ang="0">
                <a:pos x="43" y="534"/>
              </a:cxn>
              <a:cxn ang="0">
                <a:pos x="48" y="701"/>
              </a:cxn>
              <a:cxn ang="0">
                <a:pos x="53" y="753"/>
              </a:cxn>
              <a:cxn ang="0">
                <a:pos x="57" y="734"/>
              </a:cxn>
              <a:cxn ang="0">
                <a:pos x="62" y="801"/>
              </a:cxn>
              <a:cxn ang="0">
                <a:pos x="67" y="954"/>
              </a:cxn>
              <a:cxn ang="0">
                <a:pos x="72" y="1087"/>
              </a:cxn>
              <a:cxn ang="0">
                <a:pos x="77" y="1130"/>
              </a:cxn>
              <a:cxn ang="0">
                <a:pos x="81" y="1077"/>
              </a:cxn>
              <a:cxn ang="0">
                <a:pos x="86" y="1077"/>
              </a:cxn>
              <a:cxn ang="0">
                <a:pos x="91" y="1087"/>
              </a:cxn>
              <a:cxn ang="0">
                <a:pos x="96" y="1139"/>
              </a:cxn>
              <a:cxn ang="0">
                <a:pos x="101" y="1206"/>
              </a:cxn>
              <a:cxn ang="0">
                <a:pos x="105" y="1220"/>
              </a:cxn>
              <a:cxn ang="0">
                <a:pos x="110" y="1220"/>
              </a:cxn>
              <a:cxn ang="0">
                <a:pos x="120" y="1254"/>
              </a:cxn>
              <a:cxn ang="0">
                <a:pos x="125" y="1263"/>
              </a:cxn>
              <a:cxn ang="0">
                <a:pos x="129" y="1244"/>
              </a:cxn>
              <a:cxn ang="0">
                <a:pos x="134" y="1254"/>
              </a:cxn>
              <a:cxn ang="0">
                <a:pos x="139" y="1163"/>
              </a:cxn>
              <a:cxn ang="0">
                <a:pos x="144" y="1144"/>
              </a:cxn>
              <a:cxn ang="0">
                <a:pos x="153" y="1178"/>
              </a:cxn>
              <a:cxn ang="0">
                <a:pos x="158" y="1230"/>
              </a:cxn>
              <a:cxn ang="0">
                <a:pos x="168" y="1278"/>
              </a:cxn>
              <a:cxn ang="0">
                <a:pos x="173" y="1387"/>
              </a:cxn>
              <a:cxn ang="0">
                <a:pos x="182" y="1406"/>
              </a:cxn>
              <a:cxn ang="0">
                <a:pos x="187" y="1406"/>
              </a:cxn>
              <a:cxn ang="0">
                <a:pos x="197" y="1387"/>
              </a:cxn>
              <a:cxn ang="0">
                <a:pos x="206" y="1378"/>
              </a:cxn>
              <a:cxn ang="0">
                <a:pos x="221" y="1373"/>
              </a:cxn>
              <a:cxn ang="0">
                <a:pos x="225" y="1373"/>
              </a:cxn>
              <a:cxn ang="0">
                <a:pos x="230" y="1373"/>
              </a:cxn>
              <a:cxn ang="0">
                <a:pos x="235" y="1230"/>
              </a:cxn>
            </a:cxnLst>
            <a:rect l="0" t="0" r="r" b="b"/>
            <a:pathLst>
              <a:path w="240" h="1416">
                <a:moveTo>
                  <a:pt x="0" y="81"/>
                </a:moveTo>
                <a:lnTo>
                  <a:pt x="5" y="77"/>
                </a:lnTo>
                <a:lnTo>
                  <a:pt x="5" y="100"/>
                </a:lnTo>
                <a:lnTo>
                  <a:pt x="5" y="0"/>
                </a:lnTo>
                <a:lnTo>
                  <a:pt x="5" y="34"/>
                </a:lnTo>
                <a:lnTo>
                  <a:pt x="9" y="34"/>
                </a:lnTo>
                <a:lnTo>
                  <a:pt x="9" y="110"/>
                </a:lnTo>
                <a:lnTo>
                  <a:pt x="9" y="15"/>
                </a:lnTo>
                <a:lnTo>
                  <a:pt x="9" y="77"/>
                </a:lnTo>
                <a:lnTo>
                  <a:pt x="14" y="81"/>
                </a:lnTo>
                <a:lnTo>
                  <a:pt x="14" y="143"/>
                </a:lnTo>
                <a:lnTo>
                  <a:pt x="14" y="124"/>
                </a:lnTo>
                <a:lnTo>
                  <a:pt x="19" y="124"/>
                </a:lnTo>
                <a:lnTo>
                  <a:pt x="19" y="215"/>
                </a:lnTo>
                <a:lnTo>
                  <a:pt x="19" y="177"/>
                </a:lnTo>
                <a:lnTo>
                  <a:pt x="24" y="177"/>
                </a:lnTo>
                <a:lnTo>
                  <a:pt x="24" y="248"/>
                </a:lnTo>
                <a:lnTo>
                  <a:pt x="24" y="167"/>
                </a:lnTo>
                <a:lnTo>
                  <a:pt x="24" y="243"/>
                </a:lnTo>
                <a:lnTo>
                  <a:pt x="29" y="248"/>
                </a:lnTo>
                <a:lnTo>
                  <a:pt x="29" y="358"/>
                </a:lnTo>
                <a:lnTo>
                  <a:pt x="29" y="353"/>
                </a:lnTo>
                <a:lnTo>
                  <a:pt x="33" y="358"/>
                </a:lnTo>
                <a:lnTo>
                  <a:pt x="33" y="367"/>
                </a:lnTo>
                <a:lnTo>
                  <a:pt x="33" y="320"/>
                </a:lnTo>
                <a:lnTo>
                  <a:pt x="33" y="358"/>
                </a:lnTo>
                <a:lnTo>
                  <a:pt x="38" y="367"/>
                </a:lnTo>
                <a:lnTo>
                  <a:pt x="38" y="544"/>
                </a:lnTo>
                <a:lnTo>
                  <a:pt x="43" y="544"/>
                </a:lnTo>
                <a:lnTo>
                  <a:pt x="43" y="534"/>
                </a:lnTo>
                <a:lnTo>
                  <a:pt x="43" y="620"/>
                </a:lnTo>
                <a:lnTo>
                  <a:pt x="48" y="625"/>
                </a:lnTo>
                <a:lnTo>
                  <a:pt x="48" y="701"/>
                </a:lnTo>
                <a:lnTo>
                  <a:pt x="53" y="701"/>
                </a:lnTo>
                <a:lnTo>
                  <a:pt x="53" y="763"/>
                </a:lnTo>
                <a:lnTo>
                  <a:pt x="53" y="753"/>
                </a:lnTo>
                <a:lnTo>
                  <a:pt x="57" y="753"/>
                </a:lnTo>
                <a:lnTo>
                  <a:pt x="57" y="844"/>
                </a:lnTo>
                <a:lnTo>
                  <a:pt x="57" y="734"/>
                </a:lnTo>
                <a:lnTo>
                  <a:pt x="57" y="834"/>
                </a:lnTo>
                <a:lnTo>
                  <a:pt x="62" y="834"/>
                </a:lnTo>
                <a:lnTo>
                  <a:pt x="62" y="801"/>
                </a:lnTo>
                <a:lnTo>
                  <a:pt x="62" y="863"/>
                </a:lnTo>
                <a:lnTo>
                  <a:pt x="67" y="868"/>
                </a:lnTo>
                <a:lnTo>
                  <a:pt x="67" y="954"/>
                </a:lnTo>
                <a:lnTo>
                  <a:pt x="67" y="944"/>
                </a:lnTo>
                <a:lnTo>
                  <a:pt x="72" y="944"/>
                </a:lnTo>
                <a:lnTo>
                  <a:pt x="72" y="1087"/>
                </a:lnTo>
                <a:lnTo>
                  <a:pt x="77" y="1087"/>
                </a:lnTo>
                <a:lnTo>
                  <a:pt x="77" y="1139"/>
                </a:lnTo>
                <a:lnTo>
                  <a:pt x="77" y="1130"/>
                </a:lnTo>
                <a:lnTo>
                  <a:pt x="81" y="1130"/>
                </a:lnTo>
                <a:lnTo>
                  <a:pt x="81" y="1139"/>
                </a:lnTo>
                <a:lnTo>
                  <a:pt x="81" y="1077"/>
                </a:lnTo>
                <a:lnTo>
                  <a:pt x="81" y="1087"/>
                </a:lnTo>
                <a:lnTo>
                  <a:pt x="86" y="1073"/>
                </a:lnTo>
                <a:lnTo>
                  <a:pt x="86" y="1077"/>
                </a:lnTo>
                <a:lnTo>
                  <a:pt x="86" y="1106"/>
                </a:lnTo>
                <a:lnTo>
                  <a:pt x="91" y="1111"/>
                </a:lnTo>
                <a:lnTo>
                  <a:pt x="91" y="1087"/>
                </a:lnTo>
                <a:lnTo>
                  <a:pt x="91" y="1139"/>
                </a:lnTo>
                <a:lnTo>
                  <a:pt x="96" y="1144"/>
                </a:lnTo>
                <a:lnTo>
                  <a:pt x="96" y="1139"/>
                </a:lnTo>
                <a:lnTo>
                  <a:pt x="96" y="1187"/>
                </a:lnTo>
                <a:lnTo>
                  <a:pt x="101" y="1187"/>
                </a:lnTo>
                <a:lnTo>
                  <a:pt x="101" y="1206"/>
                </a:lnTo>
                <a:lnTo>
                  <a:pt x="105" y="1211"/>
                </a:lnTo>
                <a:lnTo>
                  <a:pt x="105" y="1206"/>
                </a:lnTo>
                <a:lnTo>
                  <a:pt x="105" y="1220"/>
                </a:lnTo>
                <a:lnTo>
                  <a:pt x="110" y="1220"/>
                </a:lnTo>
                <a:lnTo>
                  <a:pt x="110" y="1239"/>
                </a:lnTo>
                <a:lnTo>
                  <a:pt x="110" y="1220"/>
                </a:lnTo>
                <a:lnTo>
                  <a:pt x="115" y="1220"/>
                </a:lnTo>
                <a:lnTo>
                  <a:pt x="115" y="1254"/>
                </a:lnTo>
                <a:lnTo>
                  <a:pt x="120" y="1254"/>
                </a:lnTo>
                <a:lnTo>
                  <a:pt x="120" y="1287"/>
                </a:lnTo>
                <a:lnTo>
                  <a:pt x="120" y="1263"/>
                </a:lnTo>
                <a:lnTo>
                  <a:pt x="125" y="1263"/>
                </a:lnTo>
                <a:lnTo>
                  <a:pt x="125" y="1287"/>
                </a:lnTo>
                <a:lnTo>
                  <a:pt x="125" y="1244"/>
                </a:lnTo>
                <a:lnTo>
                  <a:pt x="129" y="1244"/>
                </a:lnTo>
                <a:lnTo>
                  <a:pt x="129" y="1239"/>
                </a:lnTo>
                <a:lnTo>
                  <a:pt x="129" y="1263"/>
                </a:lnTo>
                <a:lnTo>
                  <a:pt x="134" y="1254"/>
                </a:lnTo>
                <a:lnTo>
                  <a:pt x="134" y="1178"/>
                </a:lnTo>
                <a:lnTo>
                  <a:pt x="139" y="1173"/>
                </a:lnTo>
                <a:lnTo>
                  <a:pt x="139" y="1163"/>
                </a:lnTo>
                <a:lnTo>
                  <a:pt x="139" y="1173"/>
                </a:lnTo>
                <a:lnTo>
                  <a:pt x="144" y="1173"/>
                </a:lnTo>
                <a:lnTo>
                  <a:pt x="144" y="1144"/>
                </a:lnTo>
                <a:lnTo>
                  <a:pt x="149" y="1144"/>
                </a:lnTo>
                <a:lnTo>
                  <a:pt x="149" y="1163"/>
                </a:lnTo>
                <a:lnTo>
                  <a:pt x="153" y="1178"/>
                </a:lnTo>
                <a:lnTo>
                  <a:pt x="153" y="1197"/>
                </a:lnTo>
                <a:lnTo>
                  <a:pt x="158" y="1211"/>
                </a:lnTo>
                <a:lnTo>
                  <a:pt x="158" y="1230"/>
                </a:lnTo>
                <a:lnTo>
                  <a:pt x="163" y="1244"/>
                </a:lnTo>
                <a:lnTo>
                  <a:pt x="163" y="1278"/>
                </a:lnTo>
                <a:lnTo>
                  <a:pt x="168" y="1278"/>
                </a:lnTo>
                <a:lnTo>
                  <a:pt x="168" y="1311"/>
                </a:lnTo>
                <a:lnTo>
                  <a:pt x="173" y="1311"/>
                </a:lnTo>
                <a:lnTo>
                  <a:pt x="173" y="1387"/>
                </a:lnTo>
                <a:lnTo>
                  <a:pt x="177" y="1387"/>
                </a:lnTo>
                <a:lnTo>
                  <a:pt x="177" y="1406"/>
                </a:lnTo>
                <a:lnTo>
                  <a:pt x="182" y="1406"/>
                </a:lnTo>
                <a:lnTo>
                  <a:pt x="182" y="1416"/>
                </a:lnTo>
                <a:lnTo>
                  <a:pt x="182" y="1406"/>
                </a:lnTo>
                <a:lnTo>
                  <a:pt x="187" y="1406"/>
                </a:lnTo>
                <a:lnTo>
                  <a:pt x="192" y="1406"/>
                </a:lnTo>
                <a:lnTo>
                  <a:pt x="192" y="1387"/>
                </a:lnTo>
                <a:lnTo>
                  <a:pt x="197" y="1387"/>
                </a:lnTo>
                <a:lnTo>
                  <a:pt x="201" y="1387"/>
                </a:lnTo>
                <a:lnTo>
                  <a:pt x="206" y="1387"/>
                </a:lnTo>
                <a:lnTo>
                  <a:pt x="206" y="1378"/>
                </a:lnTo>
                <a:lnTo>
                  <a:pt x="211" y="1373"/>
                </a:lnTo>
                <a:lnTo>
                  <a:pt x="216" y="1378"/>
                </a:lnTo>
                <a:lnTo>
                  <a:pt x="221" y="1373"/>
                </a:lnTo>
                <a:lnTo>
                  <a:pt x="221" y="1363"/>
                </a:lnTo>
                <a:lnTo>
                  <a:pt x="225" y="1363"/>
                </a:lnTo>
                <a:lnTo>
                  <a:pt x="225" y="1373"/>
                </a:lnTo>
                <a:lnTo>
                  <a:pt x="225" y="1363"/>
                </a:lnTo>
                <a:lnTo>
                  <a:pt x="230" y="1363"/>
                </a:lnTo>
                <a:lnTo>
                  <a:pt x="230" y="1373"/>
                </a:lnTo>
                <a:lnTo>
                  <a:pt x="230" y="1311"/>
                </a:lnTo>
                <a:lnTo>
                  <a:pt x="235" y="1306"/>
                </a:lnTo>
                <a:lnTo>
                  <a:pt x="235" y="1230"/>
                </a:lnTo>
                <a:lnTo>
                  <a:pt x="240" y="1230"/>
                </a:lnTo>
                <a:lnTo>
                  <a:pt x="240" y="1178"/>
                </a:lnTo>
              </a:path>
            </a:pathLst>
          </a:custGeom>
          <a:noFill/>
          <a:ln w="15875">
            <a:solidFill>
              <a:srgbClr val="0000FF"/>
            </a:solidFill>
            <a:prstDash val="solid"/>
            <a:round/>
            <a:headEnd/>
            <a:tailEnd/>
          </a:ln>
        </p:spPr>
        <p:txBody>
          <a:bodyPr/>
          <a:lstStyle/>
          <a:p>
            <a:endParaRPr lang="en-US"/>
          </a:p>
        </p:txBody>
      </p:sp>
      <p:sp>
        <p:nvSpPr>
          <p:cNvPr id="306218" name="Freeform 1066"/>
          <p:cNvSpPr>
            <a:spLocks/>
          </p:cNvSpPr>
          <p:nvPr/>
        </p:nvSpPr>
        <p:spPr bwMode="auto">
          <a:xfrm>
            <a:off x="4389438" y="3530600"/>
            <a:ext cx="381000" cy="560388"/>
          </a:xfrm>
          <a:custGeom>
            <a:avLst/>
            <a:gdLst/>
            <a:ahLst/>
            <a:cxnLst>
              <a:cxn ang="0">
                <a:pos x="5" y="153"/>
              </a:cxn>
              <a:cxn ang="0">
                <a:pos x="9" y="77"/>
              </a:cxn>
              <a:cxn ang="0">
                <a:pos x="19" y="53"/>
              </a:cxn>
              <a:cxn ang="0">
                <a:pos x="29" y="153"/>
              </a:cxn>
              <a:cxn ang="0">
                <a:pos x="38" y="243"/>
              </a:cxn>
              <a:cxn ang="0">
                <a:pos x="43" y="286"/>
              </a:cxn>
              <a:cxn ang="0">
                <a:pos x="48" y="320"/>
              </a:cxn>
              <a:cxn ang="0">
                <a:pos x="53" y="353"/>
              </a:cxn>
              <a:cxn ang="0">
                <a:pos x="57" y="301"/>
              </a:cxn>
              <a:cxn ang="0">
                <a:pos x="67" y="277"/>
              </a:cxn>
              <a:cxn ang="0">
                <a:pos x="72" y="277"/>
              </a:cxn>
              <a:cxn ang="0">
                <a:pos x="77" y="277"/>
              </a:cxn>
              <a:cxn ang="0">
                <a:pos x="81" y="277"/>
              </a:cxn>
              <a:cxn ang="0">
                <a:pos x="86" y="258"/>
              </a:cxn>
              <a:cxn ang="0">
                <a:pos x="91" y="277"/>
              </a:cxn>
              <a:cxn ang="0">
                <a:pos x="96" y="258"/>
              </a:cxn>
              <a:cxn ang="0">
                <a:pos x="101" y="267"/>
              </a:cxn>
              <a:cxn ang="0">
                <a:pos x="110" y="258"/>
              </a:cxn>
              <a:cxn ang="0">
                <a:pos x="115" y="234"/>
              </a:cxn>
              <a:cxn ang="0">
                <a:pos x="120" y="234"/>
              </a:cxn>
              <a:cxn ang="0">
                <a:pos x="129" y="224"/>
              </a:cxn>
              <a:cxn ang="0">
                <a:pos x="134" y="258"/>
              </a:cxn>
              <a:cxn ang="0">
                <a:pos x="139" y="234"/>
              </a:cxn>
              <a:cxn ang="0">
                <a:pos x="144" y="167"/>
              </a:cxn>
              <a:cxn ang="0">
                <a:pos x="149" y="177"/>
              </a:cxn>
              <a:cxn ang="0">
                <a:pos x="158" y="119"/>
              </a:cxn>
              <a:cxn ang="0">
                <a:pos x="163" y="100"/>
              </a:cxn>
              <a:cxn ang="0">
                <a:pos x="168" y="86"/>
              </a:cxn>
              <a:cxn ang="0">
                <a:pos x="173" y="43"/>
              </a:cxn>
              <a:cxn ang="0">
                <a:pos x="177" y="0"/>
              </a:cxn>
              <a:cxn ang="0">
                <a:pos x="182" y="43"/>
              </a:cxn>
              <a:cxn ang="0">
                <a:pos x="187" y="19"/>
              </a:cxn>
              <a:cxn ang="0">
                <a:pos x="192" y="77"/>
              </a:cxn>
              <a:cxn ang="0">
                <a:pos x="197" y="57"/>
              </a:cxn>
              <a:cxn ang="0">
                <a:pos x="201" y="19"/>
              </a:cxn>
              <a:cxn ang="0">
                <a:pos x="206" y="34"/>
              </a:cxn>
              <a:cxn ang="0">
                <a:pos x="211" y="67"/>
              </a:cxn>
              <a:cxn ang="0">
                <a:pos x="216" y="158"/>
              </a:cxn>
              <a:cxn ang="0">
                <a:pos x="221" y="167"/>
              </a:cxn>
              <a:cxn ang="0">
                <a:pos x="225" y="119"/>
              </a:cxn>
              <a:cxn ang="0">
                <a:pos x="230" y="177"/>
              </a:cxn>
              <a:cxn ang="0">
                <a:pos x="235" y="158"/>
              </a:cxn>
            </a:cxnLst>
            <a:rect l="0" t="0" r="r" b="b"/>
            <a:pathLst>
              <a:path w="240" h="353">
                <a:moveTo>
                  <a:pt x="0" y="158"/>
                </a:moveTo>
                <a:lnTo>
                  <a:pt x="0" y="167"/>
                </a:lnTo>
                <a:lnTo>
                  <a:pt x="5" y="153"/>
                </a:lnTo>
                <a:lnTo>
                  <a:pt x="5" y="91"/>
                </a:lnTo>
                <a:lnTo>
                  <a:pt x="9" y="86"/>
                </a:lnTo>
                <a:lnTo>
                  <a:pt x="9" y="77"/>
                </a:lnTo>
                <a:lnTo>
                  <a:pt x="14" y="77"/>
                </a:lnTo>
                <a:lnTo>
                  <a:pt x="14" y="53"/>
                </a:lnTo>
                <a:lnTo>
                  <a:pt x="19" y="53"/>
                </a:lnTo>
                <a:lnTo>
                  <a:pt x="24" y="57"/>
                </a:lnTo>
                <a:lnTo>
                  <a:pt x="29" y="57"/>
                </a:lnTo>
                <a:lnTo>
                  <a:pt x="29" y="153"/>
                </a:lnTo>
                <a:lnTo>
                  <a:pt x="33" y="158"/>
                </a:lnTo>
                <a:lnTo>
                  <a:pt x="33" y="243"/>
                </a:lnTo>
                <a:lnTo>
                  <a:pt x="38" y="243"/>
                </a:lnTo>
                <a:lnTo>
                  <a:pt x="38" y="234"/>
                </a:lnTo>
                <a:lnTo>
                  <a:pt x="38" y="286"/>
                </a:lnTo>
                <a:lnTo>
                  <a:pt x="43" y="286"/>
                </a:lnTo>
                <a:lnTo>
                  <a:pt x="43" y="277"/>
                </a:lnTo>
                <a:lnTo>
                  <a:pt x="43" y="324"/>
                </a:lnTo>
                <a:lnTo>
                  <a:pt x="48" y="320"/>
                </a:lnTo>
                <a:lnTo>
                  <a:pt x="48" y="334"/>
                </a:lnTo>
                <a:lnTo>
                  <a:pt x="53" y="334"/>
                </a:lnTo>
                <a:lnTo>
                  <a:pt x="53" y="353"/>
                </a:lnTo>
                <a:lnTo>
                  <a:pt x="53" y="334"/>
                </a:lnTo>
                <a:lnTo>
                  <a:pt x="57" y="320"/>
                </a:lnTo>
                <a:lnTo>
                  <a:pt x="57" y="301"/>
                </a:lnTo>
                <a:lnTo>
                  <a:pt x="62" y="286"/>
                </a:lnTo>
                <a:lnTo>
                  <a:pt x="62" y="277"/>
                </a:lnTo>
                <a:lnTo>
                  <a:pt x="67" y="277"/>
                </a:lnTo>
                <a:lnTo>
                  <a:pt x="67" y="286"/>
                </a:lnTo>
                <a:lnTo>
                  <a:pt x="67" y="277"/>
                </a:lnTo>
                <a:lnTo>
                  <a:pt x="72" y="277"/>
                </a:lnTo>
                <a:lnTo>
                  <a:pt x="72" y="286"/>
                </a:lnTo>
                <a:lnTo>
                  <a:pt x="72" y="277"/>
                </a:lnTo>
                <a:lnTo>
                  <a:pt x="77" y="277"/>
                </a:lnTo>
                <a:lnTo>
                  <a:pt x="77" y="267"/>
                </a:lnTo>
                <a:lnTo>
                  <a:pt x="77" y="277"/>
                </a:lnTo>
                <a:lnTo>
                  <a:pt x="81" y="277"/>
                </a:lnTo>
                <a:lnTo>
                  <a:pt x="81" y="286"/>
                </a:lnTo>
                <a:lnTo>
                  <a:pt x="81" y="258"/>
                </a:lnTo>
                <a:lnTo>
                  <a:pt x="86" y="258"/>
                </a:lnTo>
                <a:lnTo>
                  <a:pt x="86" y="286"/>
                </a:lnTo>
                <a:lnTo>
                  <a:pt x="91" y="291"/>
                </a:lnTo>
                <a:lnTo>
                  <a:pt x="91" y="277"/>
                </a:lnTo>
                <a:lnTo>
                  <a:pt x="96" y="277"/>
                </a:lnTo>
                <a:lnTo>
                  <a:pt x="96" y="286"/>
                </a:lnTo>
                <a:lnTo>
                  <a:pt x="96" y="258"/>
                </a:lnTo>
                <a:lnTo>
                  <a:pt x="101" y="258"/>
                </a:lnTo>
                <a:lnTo>
                  <a:pt x="101" y="286"/>
                </a:lnTo>
                <a:lnTo>
                  <a:pt x="101" y="267"/>
                </a:lnTo>
                <a:lnTo>
                  <a:pt x="105" y="253"/>
                </a:lnTo>
                <a:lnTo>
                  <a:pt x="105" y="243"/>
                </a:lnTo>
                <a:lnTo>
                  <a:pt x="110" y="258"/>
                </a:lnTo>
                <a:lnTo>
                  <a:pt x="110" y="253"/>
                </a:lnTo>
                <a:lnTo>
                  <a:pt x="115" y="253"/>
                </a:lnTo>
                <a:lnTo>
                  <a:pt x="115" y="234"/>
                </a:lnTo>
                <a:lnTo>
                  <a:pt x="120" y="234"/>
                </a:lnTo>
                <a:lnTo>
                  <a:pt x="120" y="253"/>
                </a:lnTo>
                <a:lnTo>
                  <a:pt x="120" y="234"/>
                </a:lnTo>
                <a:lnTo>
                  <a:pt x="125" y="234"/>
                </a:lnTo>
                <a:lnTo>
                  <a:pt x="125" y="224"/>
                </a:lnTo>
                <a:lnTo>
                  <a:pt x="129" y="224"/>
                </a:lnTo>
                <a:lnTo>
                  <a:pt x="129" y="286"/>
                </a:lnTo>
                <a:lnTo>
                  <a:pt x="134" y="286"/>
                </a:lnTo>
                <a:lnTo>
                  <a:pt x="134" y="258"/>
                </a:lnTo>
                <a:lnTo>
                  <a:pt x="139" y="258"/>
                </a:lnTo>
                <a:lnTo>
                  <a:pt x="139" y="286"/>
                </a:lnTo>
                <a:lnTo>
                  <a:pt x="139" y="234"/>
                </a:lnTo>
                <a:lnTo>
                  <a:pt x="144" y="234"/>
                </a:lnTo>
                <a:lnTo>
                  <a:pt x="144" y="243"/>
                </a:lnTo>
                <a:lnTo>
                  <a:pt x="144" y="167"/>
                </a:lnTo>
                <a:lnTo>
                  <a:pt x="149" y="153"/>
                </a:lnTo>
                <a:lnTo>
                  <a:pt x="149" y="158"/>
                </a:lnTo>
                <a:lnTo>
                  <a:pt x="149" y="177"/>
                </a:lnTo>
                <a:lnTo>
                  <a:pt x="153" y="177"/>
                </a:lnTo>
                <a:lnTo>
                  <a:pt x="153" y="124"/>
                </a:lnTo>
                <a:lnTo>
                  <a:pt x="158" y="119"/>
                </a:lnTo>
                <a:lnTo>
                  <a:pt x="158" y="134"/>
                </a:lnTo>
                <a:lnTo>
                  <a:pt x="158" y="100"/>
                </a:lnTo>
                <a:lnTo>
                  <a:pt x="163" y="100"/>
                </a:lnTo>
                <a:lnTo>
                  <a:pt x="163" y="110"/>
                </a:lnTo>
                <a:lnTo>
                  <a:pt x="163" y="86"/>
                </a:lnTo>
                <a:lnTo>
                  <a:pt x="168" y="86"/>
                </a:lnTo>
                <a:lnTo>
                  <a:pt x="168" y="24"/>
                </a:lnTo>
                <a:lnTo>
                  <a:pt x="173" y="24"/>
                </a:lnTo>
                <a:lnTo>
                  <a:pt x="173" y="43"/>
                </a:lnTo>
                <a:lnTo>
                  <a:pt x="173" y="19"/>
                </a:lnTo>
                <a:lnTo>
                  <a:pt x="177" y="24"/>
                </a:lnTo>
                <a:lnTo>
                  <a:pt x="177" y="0"/>
                </a:lnTo>
                <a:lnTo>
                  <a:pt x="177" y="53"/>
                </a:lnTo>
                <a:lnTo>
                  <a:pt x="182" y="57"/>
                </a:lnTo>
                <a:lnTo>
                  <a:pt x="182" y="43"/>
                </a:lnTo>
                <a:lnTo>
                  <a:pt x="182" y="53"/>
                </a:lnTo>
                <a:lnTo>
                  <a:pt x="187" y="53"/>
                </a:lnTo>
                <a:lnTo>
                  <a:pt x="187" y="19"/>
                </a:lnTo>
                <a:lnTo>
                  <a:pt x="187" y="57"/>
                </a:lnTo>
                <a:lnTo>
                  <a:pt x="192" y="53"/>
                </a:lnTo>
                <a:lnTo>
                  <a:pt x="192" y="77"/>
                </a:lnTo>
                <a:lnTo>
                  <a:pt x="192" y="34"/>
                </a:lnTo>
                <a:lnTo>
                  <a:pt x="192" y="53"/>
                </a:lnTo>
                <a:lnTo>
                  <a:pt x="197" y="57"/>
                </a:lnTo>
                <a:lnTo>
                  <a:pt x="197" y="67"/>
                </a:lnTo>
                <a:lnTo>
                  <a:pt x="197" y="24"/>
                </a:lnTo>
                <a:lnTo>
                  <a:pt x="201" y="19"/>
                </a:lnTo>
                <a:lnTo>
                  <a:pt x="201" y="53"/>
                </a:lnTo>
                <a:lnTo>
                  <a:pt x="201" y="34"/>
                </a:lnTo>
                <a:lnTo>
                  <a:pt x="206" y="34"/>
                </a:lnTo>
                <a:lnTo>
                  <a:pt x="206" y="77"/>
                </a:lnTo>
                <a:lnTo>
                  <a:pt x="206" y="67"/>
                </a:lnTo>
                <a:lnTo>
                  <a:pt x="211" y="67"/>
                </a:lnTo>
                <a:lnTo>
                  <a:pt x="211" y="134"/>
                </a:lnTo>
                <a:lnTo>
                  <a:pt x="216" y="134"/>
                </a:lnTo>
                <a:lnTo>
                  <a:pt x="216" y="158"/>
                </a:lnTo>
                <a:lnTo>
                  <a:pt x="216" y="143"/>
                </a:lnTo>
                <a:lnTo>
                  <a:pt x="221" y="158"/>
                </a:lnTo>
                <a:lnTo>
                  <a:pt x="221" y="167"/>
                </a:lnTo>
                <a:lnTo>
                  <a:pt x="221" y="158"/>
                </a:lnTo>
                <a:lnTo>
                  <a:pt x="225" y="153"/>
                </a:lnTo>
                <a:lnTo>
                  <a:pt x="225" y="119"/>
                </a:lnTo>
                <a:lnTo>
                  <a:pt x="225" y="143"/>
                </a:lnTo>
                <a:lnTo>
                  <a:pt x="230" y="158"/>
                </a:lnTo>
                <a:lnTo>
                  <a:pt x="230" y="177"/>
                </a:lnTo>
                <a:lnTo>
                  <a:pt x="235" y="177"/>
                </a:lnTo>
                <a:lnTo>
                  <a:pt x="235" y="191"/>
                </a:lnTo>
                <a:lnTo>
                  <a:pt x="235" y="158"/>
                </a:lnTo>
                <a:lnTo>
                  <a:pt x="235" y="186"/>
                </a:lnTo>
                <a:lnTo>
                  <a:pt x="240" y="191"/>
                </a:lnTo>
              </a:path>
            </a:pathLst>
          </a:custGeom>
          <a:noFill/>
          <a:ln w="15875">
            <a:solidFill>
              <a:srgbClr val="0000FF"/>
            </a:solidFill>
            <a:prstDash val="solid"/>
            <a:round/>
            <a:headEnd/>
            <a:tailEnd/>
          </a:ln>
        </p:spPr>
        <p:txBody>
          <a:bodyPr/>
          <a:lstStyle/>
          <a:p>
            <a:endParaRPr lang="en-US"/>
          </a:p>
        </p:txBody>
      </p:sp>
      <p:sp>
        <p:nvSpPr>
          <p:cNvPr id="306219" name="Freeform 1067"/>
          <p:cNvSpPr>
            <a:spLocks/>
          </p:cNvSpPr>
          <p:nvPr/>
        </p:nvSpPr>
        <p:spPr bwMode="auto">
          <a:xfrm>
            <a:off x="4770438" y="3621088"/>
            <a:ext cx="342900" cy="333375"/>
          </a:xfrm>
          <a:custGeom>
            <a:avLst/>
            <a:gdLst/>
            <a:ahLst/>
            <a:cxnLst>
              <a:cxn ang="0">
                <a:pos x="0" y="143"/>
              </a:cxn>
              <a:cxn ang="0">
                <a:pos x="5" y="101"/>
              </a:cxn>
              <a:cxn ang="0">
                <a:pos x="9" y="110"/>
              </a:cxn>
              <a:cxn ang="0">
                <a:pos x="14" y="77"/>
              </a:cxn>
              <a:cxn ang="0">
                <a:pos x="19" y="96"/>
              </a:cxn>
              <a:cxn ang="0">
                <a:pos x="24" y="96"/>
              </a:cxn>
              <a:cxn ang="0">
                <a:pos x="29" y="67"/>
              </a:cxn>
              <a:cxn ang="0">
                <a:pos x="33" y="62"/>
              </a:cxn>
              <a:cxn ang="0">
                <a:pos x="43" y="101"/>
              </a:cxn>
              <a:cxn ang="0">
                <a:pos x="48" y="96"/>
              </a:cxn>
              <a:cxn ang="0">
                <a:pos x="53" y="129"/>
              </a:cxn>
              <a:cxn ang="0">
                <a:pos x="57" y="134"/>
              </a:cxn>
              <a:cxn ang="0">
                <a:pos x="62" y="153"/>
              </a:cxn>
              <a:cxn ang="0">
                <a:pos x="67" y="162"/>
              </a:cxn>
              <a:cxn ang="0">
                <a:pos x="72" y="153"/>
              </a:cxn>
              <a:cxn ang="0">
                <a:pos x="77" y="153"/>
              </a:cxn>
              <a:cxn ang="0">
                <a:pos x="81" y="201"/>
              </a:cxn>
              <a:cxn ang="0">
                <a:pos x="86" y="196"/>
              </a:cxn>
              <a:cxn ang="0">
                <a:pos x="91" y="201"/>
              </a:cxn>
              <a:cxn ang="0">
                <a:pos x="96" y="167"/>
              </a:cxn>
              <a:cxn ang="0">
                <a:pos x="105" y="186"/>
              </a:cxn>
              <a:cxn ang="0">
                <a:pos x="105" y="186"/>
              </a:cxn>
              <a:cxn ang="0">
                <a:pos x="110" y="177"/>
              </a:cxn>
              <a:cxn ang="0">
                <a:pos x="115" y="167"/>
              </a:cxn>
              <a:cxn ang="0">
                <a:pos x="120" y="153"/>
              </a:cxn>
              <a:cxn ang="0">
                <a:pos x="125" y="143"/>
              </a:cxn>
              <a:cxn ang="0">
                <a:pos x="129" y="134"/>
              </a:cxn>
              <a:cxn ang="0">
                <a:pos x="134" y="162"/>
              </a:cxn>
              <a:cxn ang="0">
                <a:pos x="144" y="110"/>
              </a:cxn>
              <a:cxn ang="0">
                <a:pos x="149" y="120"/>
              </a:cxn>
              <a:cxn ang="0">
                <a:pos x="153" y="129"/>
              </a:cxn>
              <a:cxn ang="0">
                <a:pos x="158" y="129"/>
              </a:cxn>
              <a:cxn ang="0">
                <a:pos x="163" y="134"/>
              </a:cxn>
              <a:cxn ang="0">
                <a:pos x="168" y="143"/>
              </a:cxn>
              <a:cxn ang="0">
                <a:pos x="177" y="201"/>
              </a:cxn>
              <a:cxn ang="0">
                <a:pos x="182" y="134"/>
              </a:cxn>
              <a:cxn ang="0">
                <a:pos x="187" y="29"/>
              </a:cxn>
              <a:cxn ang="0">
                <a:pos x="192" y="29"/>
              </a:cxn>
              <a:cxn ang="0">
                <a:pos x="197" y="10"/>
              </a:cxn>
              <a:cxn ang="0">
                <a:pos x="201" y="0"/>
              </a:cxn>
              <a:cxn ang="0">
                <a:pos x="206" y="10"/>
              </a:cxn>
              <a:cxn ang="0">
                <a:pos x="211" y="10"/>
              </a:cxn>
            </a:cxnLst>
            <a:rect l="0" t="0" r="r" b="b"/>
            <a:pathLst>
              <a:path w="216" h="210">
                <a:moveTo>
                  <a:pt x="0" y="134"/>
                </a:moveTo>
                <a:lnTo>
                  <a:pt x="0" y="153"/>
                </a:lnTo>
                <a:lnTo>
                  <a:pt x="0" y="143"/>
                </a:lnTo>
                <a:lnTo>
                  <a:pt x="5" y="143"/>
                </a:lnTo>
                <a:lnTo>
                  <a:pt x="5" y="153"/>
                </a:lnTo>
                <a:lnTo>
                  <a:pt x="5" y="101"/>
                </a:lnTo>
                <a:lnTo>
                  <a:pt x="9" y="96"/>
                </a:lnTo>
                <a:lnTo>
                  <a:pt x="9" y="86"/>
                </a:lnTo>
                <a:lnTo>
                  <a:pt x="9" y="110"/>
                </a:lnTo>
                <a:lnTo>
                  <a:pt x="14" y="96"/>
                </a:lnTo>
                <a:lnTo>
                  <a:pt x="14" y="67"/>
                </a:lnTo>
                <a:lnTo>
                  <a:pt x="14" y="77"/>
                </a:lnTo>
                <a:lnTo>
                  <a:pt x="19" y="77"/>
                </a:lnTo>
                <a:lnTo>
                  <a:pt x="19" y="110"/>
                </a:lnTo>
                <a:lnTo>
                  <a:pt x="19" y="96"/>
                </a:lnTo>
                <a:lnTo>
                  <a:pt x="24" y="96"/>
                </a:lnTo>
                <a:lnTo>
                  <a:pt x="24" y="86"/>
                </a:lnTo>
                <a:lnTo>
                  <a:pt x="24" y="96"/>
                </a:lnTo>
                <a:lnTo>
                  <a:pt x="29" y="96"/>
                </a:lnTo>
                <a:lnTo>
                  <a:pt x="29" y="101"/>
                </a:lnTo>
                <a:lnTo>
                  <a:pt x="29" y="67"/>
                </a:lnTo>
                <a:lnTo>
                  <a:pt x="33" y="62"/>
                </a:lnTo>
                <a:lnTo>
                  <a:pt x="33" y="67"/>
                </a:lnTo>
                <a:lnTo>
                  <a:pt x="33" y="62"/>
                </a:lnTo>
                <a:lnTo>
                  <a:pt x="38" y="67"/>
                </a:lnTo>
                <a:lnTo>
                  <a:pt x="38" y="86"/>
                </a:lnTo>
                <a:lnTo>
                  <a:pt x="43" y="101"/>
                </a:lnTo>
                <a:lnTo>
                  <a:pt x="43" y="120"/>
                </a:lnTo>
                <a:lnTo>
                  <a:pt x="43" y="101"/>
                </a:lnTo>
                <a:lnTo>
                  <a:pt x="48" y="96"/>
                </a:lnTo>
                <a:lnTo>
                  <a:pt x="48" y="77"/>
                </a:lnTo>
                <a:lnTo>
                  <a:pt x="48" y="129"/>
                </a:lnTo>
                <a:lnTo>
                  <a:pt x="53" y="129"/>
                </a:lnTo>
                <a:lnTo>
                  <a:pt x="53" y="110"/>
                </a:lnTo>
                <a:lnTo>
                  <a:pt x="53" y="129"/>
                </a:lnTo>
                <a:lnTo>
                  <a:pt x="57" y="134"/>
                </a:lnTo>
                <a:lnTo>
                  <a:pt x="57" y="162"/>
                </a:lnTo>
                <a:lnTo>
                  <a:pt x="57" y="153"/>
                </a:lnTo>
                <a:lnTo>
                  <a:pt x="62" y="153"/>
                </a:lnTo>
                <a:lnTo>
                  <a:pt x="62" y="134"/>
                </a:lnTo>
                <a:lnTo>
                  <a:pt x="62" y="162"/>
                </a:lnTo>
                <a:lnTo>
                  <a:pt x="67" y="162"/>
                </a:lnTo>
                <a:lnTo>
                  <a:pt x="67" y="167"/>
                </a:lnTo>
                <a:lnTo>
                  <a:pt x="67" y="153"/>
                </a:lnTo>
                <a:lnTo>
                  <a:pt x="72" y="153"/>
                </a:lnTo>
                <a:lnTo>
                  <a:pt x="72" y="162"/>
                </a:lnTo>
                <a:lnTo>
                  <a:pt x="77" y="167"/>
                </a:lnTo>
                <a:lnTo>
                  <a:pt x="77" y="153"/>
                </a:lnTo>
                <a:lnTo>
                  <a:pt x="77" y="177"/>
                </a:lnTo>
                <a:lnTo>
                  <a:pt x="81" y="162"/>
                </a:lnTo>
                <a:lnTo>
                  <a:pt x="81" y="201"/>
                </a:lnTo>
                <a:lnTo>
                  <a:pt x="81" y="167"/>
                </a:lnTo>
                <a:lnTo>
                  <a:pt x="81" y="196"/>
                </a:lnTo>
                <a:lnTo>
                  <a:pt x="86" y="196"/>
                </a:lnTo>
                <a:lnTo>
                  <a:pt x="86" y="177"/>
                </a:lnTo>
                <a:lnTo>
                  <a:pt x="91" y="177"/>
                </a:lnTo>
                <a:lnTo>
                  <a:pt x="91" y="201"/>
                </a:lnTo>
                <a:lnTo>
                  <a:pt x="91" y="196"/>
                </a:lnTo>
                <a:lnTo>
                  <a:pt x="96" y="201"/>
                </a:lnTo>
                <a:lnTo>
                  <a:pt x="96" y="167"/>
                </a:lnTo>
                <a:lnTo>
                  <a:pt x="101" y="162"/>
                </a:lnTo>
                <a:lnTo>
                  <a:pt x="101" y="186"/>
                </a:lnTo>
                <a:lnTo>
                  <a:pt x="105" y="186"/>
                </a:lnTo>
                <a:lnTo>
                  <a:pt x="105" y="196"/>
                </a:lnTo>
                <a:lnTo>
                  <a:pt x="105" y="177"/>
                </a:lnTo>
                <a:lnTo>
                  <a:pt x="105" y="186"/>
                </a:lnTo>
                <a:lnTo>
                  <a:pt x="110" y="186"/>
                </a:lnTo>
                <a:lnTo>
                  <a:pt x="110" y="167"/>
                </a:lnTo>
                <a:lnTo>
                  <a:pt x="110" y="177"/>
                </a:lnTo>
                <a:lnTo>
                  <a:pt x="115" y="177"/>
                </a:lnTo>
                <a:lnTo>
                  <a:pt x="115" y="186"/>
                </a:lnTo>
                <a:lnTo>
                  <a:pt x="115" y="167"/>
                </a:lnTo>
                <a:lnTo>
                  <a:pt x="115" y="177"/>
                </a:lnTo>
                <a:lnTo>
                  <a:pt x="120" y="162"/>
                </a:lnTo>
                <a:lnTo>
                  <a:pt x="120" y="153"/>
                </a:lnTo>
                <a:lnTo>
                  <a:pt x="125" y="167"/>
                </a:lnTo>
                <a:lnTo>
                  <a:pt x="125" y="162"/>
                </a:lnTo>
                <a:lnTo>
                  <a:pt x="125" y="143"/>
                </a:lnTo>
                <a:lnTo>
                  <a:pt x="129" y="143"/>
                </a:lnTo>
                <a:lnTo>
                  <a:pt x="129" y="153"/>
                </a:lnTo>
                <a:lnTo>
                  <a:pt x="129" y="134"/>
                </a:lnTo>
                <a:lnTo>
                  <a:pt x="134" y="134"/>
                </a:lnTo>
                <a:lnTo>
                  <a:pt x="134" y="167"/>
                </a:lnTo>
                <a:lnTo>
                  <a:pt x="134" y="162"/>
                </a:lnTo>
                <a:lnTo>
                  <a:pt x="139" y="162"/>
                </a:lnTo>
                <a:lnTo>
                  <a:pt x="139" y="110"/>
                </a:lnTo>
                <a:lnTo>
                  <a:pt x="144" y="110"/>
                </a:lnTo>
                <a:lnTo>
                  <a:pt x="144" y="101"/>
                </a:lnTo>
                <a:lnTo>
                  <a:pt x="144" y="120"/>
                </a:lnTo>
                <a:lnTo>
                  <a:pt x="149" y="120"/>
                </a:lnTo>
                <a:lnTo>
                  <a:pt x="149" y="110"/>
                </a:lnTo>
                <a:lnTo>
                  <a:pt x="149" y="129"/>
                </a:lnTo>
                <a:lnTo>
                  <a:pt x="153" y="129"/>
                </a:lnTo>
                <a:lnTo>
                  <a:pt x="153" y="96"/>
                </a:lnTo>
                <a:lnTo>
                  <a:pt x="158" y="101"/>
                </a:lnTo>
                <a:lnTo>
                  <a:pt x="158" y="129"/>
                </a:lnTo>
                <a:lnTo>
                  <a:pt x="163" y="129"/>
                </a:lnTo>
                <a:lnTo>
                  <a:pt x="163" y="110"/>
                </a:lnTo>
                <a:lnTo>
                  <a:pt x="163" y="134"/>
                </a:lnTo>
                <a:lnTo>
                  <a:pt x="168" y="134"/>
                </a:lnTo>
                <a:lnTo>
                  <a:pt x="168" y="153"/>
                </a:lnTo>
                <a:lnTo>
                  <a:pt x="168" y="143"/>
                </a:lnTo>
                <a:lnTo>
                  <a:pt x="173" y="143"/>
                </a:lnTo>
                <a:lnTo>
                  <a:pt x="173" y="186"/>
                </a:lnTo>
                <a:lnTo>
                  <a:pt x="177" y="201"/>
                </a:lnTo>
                <a:lnTo>
                  <a:pt x="177" y="210"/>
                </a:lnTo>
                <a:lnTo>
                  <a:pt x="182" y="196"/>
                </a:lnTo>
                <a:lnTo>
                  <a:pt x="182" y="134"/>
                </a:lnTo>
                <a:lnTo>
                  <a:pt x="187" y="129"/>
                </a:lnTo>
                <a:lnTo>
                  <a:pt x="187" y="20"/>
                </a:lnTo>
                <a:lnTo>
                  <a:pt x="187" y="29"/>
                </a:lnTo>
                <a:lnTo>
                  <a:pt x="192" y="34"/>
                </a:lnTo>
                <a:lnTo>
                  <a:pt x="192" y="62"/>
                </a:lnTo>
                <a:lnTo>
                  <a:pt x="192" y="29"/>
                </a:lnTo>
                <a:lnTo>
                  <a:pt x="192" y="34"/>
                </a:lnTo>
                <a:lnTo>
                  <a:pt x="197" y="29"/>
                </a:lnTo>
                <a:lnTo>
                  <a:pt x="197" y="10"/>
                </a:lnTo>
                <a:lnTo>
                  <a:pt x="197" y="29"/>
                </a:lnTo>
                <a:lnTo>
                  <a:pt x="201" y="29"/>
                </a:lnTo>
                <a:lnTo>
                  <a:pt x="201" y="0"/>
                </a:lnTo>
                <a:lnTo>
                  <a:pt x="201" y="20"/>
                </a:lnTo>
                <a:lnTo>
                  <a:pt x="206" y="20"/>
                </a:lnTo>
                <a:lnTo>
                  <a:pt x="206" y="10"/>
                </a:lnTo>
                <a:lnTo>
                  <a:pt x="206" y="20"/>
                </a:lnTo>
                <a:lnTo>
                  <a:pt x="211" y="20"/>
                </a:lnTo>
                <a:lnTo>
                  <a:pt x="211" y="10"/>
                </a:lnTo>
                <a:lnTo>
                  <a:pt x="211" y="20"/>
                </a:lnTo>
                <a:lnTo>
                  <a:pt x="216" y="20"/>
                </a:lnTo>
              </a:path>
            </a:pathLst>
          </a:custGeom>
          <a:noFill/>
          <a:ln w="15875">
            <a:solidFill>
              <a:srgbClr val="0000FF"/>
            </a:solidFill>
            <a:prstDash val="solid"/>
            <a:round/>
            <a:headEnd/>
            <a:tailEnd/>
          </a:ln>
        </p:spPr>
        <p:txBody>
          <a:bodyPr/>
          <a:lstStyle/>
          <a:p>
            <a:endParaRPr lang="en-US"/>
          </a:p>
        </p:txBody>
      </p:sp>
      <p:sp>
        <p:nvSpPr>
          <p:cNvPr id="306220" name="Freeform 1068"/>
          <p:cNvSpPr>
            <a:spLocks/>
          </p:cNvSpPr>
          <p:nvPr/>
        </p:nvSpPr>
        <p:spPr bwMode="auto">
          <a:xfrm>
            <a:off x="5113338" y="3319463"/>
            <a:ext cx="342900" cy="793750"/>
          </a:xfrm>
          <a:custGeom>
            <a:avLst/>
            <a:gdLst/>
            <a:ahLst/>
            <a:cxnLst>
              <a:cxn ang="0">
                <a:pos x="0" y="243"/>
              </a:cxn>
              <a:cxn ang="0">
                <a:pos x="5" y="310"/>
              </a:cxn>
              <a:cxn ang="0">
                <a:pos x="14" y="376"/>
              </a:cxn>
              <a:cxn ang="0">
                <a:pos x="14" y="386"/>
              </a:cxn>
              <a:cxn ang="0">
                <a:pos x="24" y="424"/>
              </a:cxn>
              <a:cxn ang="0">
                <a:pos x="29" y="443"/>
              </a:cxn>
              <a:cxn ang="0">
                <a:pos x="33" y="443"/>
              </a:cxn>
              <a:cxn ang="0">
                <a:pos x="43" y="476"/>
              </a:cxn>
              <a:cxn ang="0">
                <a:pos x="48" y="500"/>
              </a:cxn>
              <a:cxn ang="0">
                <a:pos x="53" y="491"/>
              </a:cxn>
              <a:cxn ang="0">
                <a:pos x="57" y="443"/>
              </a:cxn>
              <a:cxn ang="0">
                <a:pos x="67" y="386"/>
              </a:cxn>
              <a:cxn ang="0">
                <a:pos x="72" y="357"/>
              </a:cxn>
              <a:cxn ang="0">
                <a:pos x="81" y="319"/>
              </a:cxn>
              <a:cxn ang="0">
                <a:pos x="86" y="252"/>
              </a:cxn>
              <a:cxn ang="0">
                <a:pos x="91" y="186"/>
              </a:cxn>
              <a:cxn ang="0">
                <a:pos x="96" y="124"/>
              </a:cxn>
              <a:cxn ang="0">
                <a:pos x="101" y="114"/>
              </a:cxn>
              <a:cxn ang="0">
                <a:pos x="101" y="100"/>
              </a:cxn>
              <a:cxn ang="0">
                <a:pos x="105" y="76"/>
              </a:cxn>
              <a:cxn ang="0">
                <a:pos x="110" y="67"/>
              </a:cxn>
              <a:cxn ang="0">
                <a:pos x="115" y="133"/>
              </a:cxn>
              <a:cxn ang="0">
                <a:pos x="120" y="90"/>
              </a:cxn>
              <a:cxn ang="0">
                <a:pos x="125" y="109"/>
              </a:cxn>
              <a:cxn ang="0">
                <a:pos x="129" y="124"/>
              </a:cxn>
              <a:cxn ang="0">
                <a:pos x="134" y="167"/>
              </a:cxn>
              <a:cxn ang="0">
                <a:pos x="139" y="200"/>
              </a:cxn>
              <a:cxn ang="0">
                <a:pos x="144" y="190"/>
              </a:cxn>
              <a:cxn ang="0">
                <a:pos x="149" y="176"/>
              </a:cxn>
              <a:cxn ang="0">
                <a:pos x="153" y="114"/>
              </a:cxn>
              <a:cxn ang="0">
                <a:pos x="158" y="114"/>
              </a:cxn>
              <a:cxn ang="0">
                <a:pos x="163" y="100"/>
              </a:cxn>
              <a:cxn ang="0">
                <a:pos x="168" y="57"/>
              </a:cxn>
              <a:cxn ang="0">
                <a:pos x="173" y="24"/>
              </a:cxn>
              <a:cxn ang="0">
                <a:pos x="177" y="14"/>
              </a:cxn>
              <a:cxn ang="0">
                <a:pos x="182" y="57"/>
              </a:cxn>
              <a:cxn ang="0">
                <a:pos x="187" y="109"/>
              </a:cxn>
              <a:cxn ang="0">
                <a:pos x="192" y="33"/>
              </a:cxn>
              <a:cxn ang="0">
                <a:pos x="197" y="76"/>
              </a:cxn>
              <a:cxn ang="0">
                <a:pos x="201" y="67"/>
              </a:cxn>
              <a:cxn ang="0">
                <a:pos x="206" y="43"/>
              </a:cxn>
              <a:cxn ang="0">
                <a:pos x="211" y="43"/>
              </a:cxn>
            </a:cxnLst>
            <a:rect l="0" t="0" r="r" b="b"/>
            <a:pathLst>
              <a:path w="216" h="500">
                <a:moveTo>
                  <a:pt x="0" y="210"/>
                </a:moveTo>
                <a:lnTo>
                  <a:pt x="0" y="200"/>
                </a:lnTo>
                <a:lnTo>
                  <a:pt x="0" y="243"/>
                </a:lnTo>
                <a:lnTo>
                  <a:pt x="5" y="252"/>
                </a:lnTo>
                <a:lnTo>
                  <a:pt x="5" y="243"/>
                </a:lnTo>
                <a:lnTo>
                  <a:pt x="5" y="310"/>
                </a:lnTo>
                <a:lnTo>
                  <a:pt x="9" y="310"/>
                </a:lnTo>
                <a:lnTo>
                  <a:pt x="9" y="376"/>
                </a:lnTo>
                <a:lnTo>
                  <a:pt x="14" y="376"/>
                </a:lnTo>
                <a:lnTo>
                  <a:pt x="14" y="391"/>
                </a:lnTo>
                <a:lnTo>
                  <a:pt x="14" y="367"/>
                </a:lnTo>
                <a:lnTo>
                  <a:pt x="14" y="386"/>
                </a:lnTo>
                <a:lnTo>
                  <a:pt x="19" y="391"/>
                </a:lnTo>
                <a:lnTo>
                  <a:pt x="19" y="424"/>
                </a:lnTo>
                <a:lnTo>
                  <a:pt x="24" y="424"/>
                </a:lnTo>
                <a:lnTo>
                  <a:pt x="24" y="434"/>
                </a:lnTo>
                <a:lnTo>
                  <a:pt x="29" y="434"/>
                </a:lnTo>
                <a:lnTo>
                  <a:pt x="29" y="443"/>
                </a:lnTo>
                <a:lnTo>
                  <a:pt x="33" y="443"/>
                </a:lnTo>
                <a:lnTo>
                  <a:pt x="33" y="453"/>
                </a:lnTo>
                <a:lnTo>
                  <a:pt x="33" y="443"/>
                </a:lnTo>
                <a:lnTo>
                  <a:pt x="38" y="457"/>
                </a:lnTo>
                <a:lnTo>
                  <a:pt x="38" y="476"/>
                </a:lnTo>
                <a:lnTo>
                  <a:pt x="43" y="476"/>
                </a:lnTo>
                <a:lnTo>
                  <a:pt x="43" y="491"/>
                </a:lnTo>
                <a:lnTo>
                  <a:pt x="48" y="491"/>
                </a:lnTo>
                <a:lnTo>
                  <a:pt x="48" y="500"/>
                </a:lnTo>
                <a:lnTo>
                  <a:pt x="48" y="491"/>
                </a:lnTo>
                <a:lnTo>
                  <a:pt x="53" y="486"/>
                </a:lnTo>
                <a:lnTo>
                  <a:pt x="53" y="491"/>
                </a:lnTo>
                <a:lnTo>
                  <a:pt x="53" y="486"/>
                </a:lnTo>
                <a:lnTo>
                  <a:pt x="57" y="486"/>
                </a:lnTo>
                <a:lnTo>
                  <a:pt x="57" y="443"/>
                </a:lnTo>
                <a:lnTo>
                  <a:pt x="62" y="443"/>
                </a:lnTo>
                <a:lnTo>
                  <a:pt x="62" y="400"/>
                </a:lnTo>
                <a:lnTo>
                  <a:pt x="67" y="386"/>
                </a:lnTo>
                <a:lnTo>
                  <a:pt x="67" y="376"/>
                </a:lnTo>
                <a:lnTo>
                  <a:pt x="72" y="376"/>
                </a:lnTo>
                <a:lnTo>
                  <a:pt x="72" y="357"/>
                </a:lnTo>
                <a:lnTo>
                  <a:pt x="77" y="352"/>
                </a:lnTo>
                <a:lnTo>
                  <a:pt x="77" y="319"/>
                </a:lnTo>
                <a:lnTo>
                  <a:pt x="81" y="319"/>
                </a:lnTo>
                <a:lnTo>
                  <a:pt x="81" y="257"/>
                </a:lnTo>
                <a:lnTo>
                  <a:pt x="81" y="267"/>
                </a:lnTo>
                <a:lnTo>
                  <a:pt x="86" y="252"/>
                </a:lnTo>
                <a:lnTo>
                  <a:pt x="86" y="176"/>
                </a:lnTo>
                <a:lnTo>
                  <a:pt x="91" y="176"/>
                </a:lnTo>
                <a:lnTo>
                  <a:pt x="91" y="186"/>
                </a:lnTo>
                <a:lnTo>
                  <a:pt x="91" y="114"/>
                </a:lnTo>
                <a:lnTo>
                  <a:pt x="91" y="124"/>
                </a:lnTo>
                <a:lnTo>
                  <a:pt x="96" y="124"/>
                </a:lnTo>
                <a:lnTo>
                  <a:pt x="96" y="143"/>
                </a:lnTo>
                <a:lnTo>
                  <a:pt x="96" y="109"/>
                </a:lnTo>
                <a:lnTo>
                  <a:pt x="101" y="114"/>
                </a:lnTo>
                <a:lnTo>
                  <a:pt x="101" y="124"/>
                </a:lnTo>
                <a:lnTo>
                  <a:pt x="101" y="90"/>
                </a:lnTo>
                <a:lnTo>
                  <a:pt x="101" y="100"/>
                </a:lnTo>
                <a:lnTo>
                  <a:pt x="105" y="114"/>
                </a:lnTo>
                <a:lnTo>
                  <a:pt x="105" y="109"/>
                </a:lnTo>
                <a:lnTo>
                  <a:pt x="105" y="76"/>
                </a:lnTo>
                <a:lnTo>
                  <a:pt x="105" y="81"/>
                </a:lnTo>
                <a:lnTo>
                  <a:pt x="110" y="76"/>
                </a:lnTo>
                <a:lnTo>
                  <a:pt x="110" y="67"/>
                </a:lnTo>
                <a:lnTo>
                  <a:pt x="110" y="81"/>
                </a:lnTo>
                <a:lnTo>
                  <a:pt x="115" y="76"/>
                </a:lnTo>
                <a:lnTo>
                  <a:pt x="115" y="133"/>
                </a:lnTo>
                <a:lnTo>
                  <a:pt x="115" y="100"/>
                </a:lnTo>
                <a:lnTo>
                  <a:pt x="120" y="100"/>
                </a:lnTo>
                <a:lnTo>
                  <a:pt x="120" y="90"/>
                </a:lnTo>
                <a:lnTo>
                  <a:pt x="120" y="133"/>
                </a:lnTo>
                <a:lnTo>
                  <a:pt x="125" y="133"/>
                </a:lnTo>
                <a:lnTo>
                  <a:pt x="125" y="109"/>
                </a:lnTo>
                <a:lnTo>
                  <a:pt x="125" y="133"/>
                </a:lnTo>
                <a:lnTo>
                  <a:pt x="129" y="133"/>
                </a:lnTo>
                <a:lnTo>
                  <a:pt x="129" y="124"/>
                </a:lnTo>
                <a:lnTo>
                  <a:pt x="129" y="176"/>
                </a:lnTo>
                <a:lnTo>
                  <a:pt x="134" y="176"/>
                </a:lnTo>
                <a:lnTo>
                  <a:pt x="134" y="167"/>
                </a:lnTo>
                <a:lnTo>
                  <a:pt x="134" y="186"/>
                </a:lnTo>
                <a:lnTo>
                  <a:pt x="139" y="190"/>
                </a:lnTo>
                <a:lnTo>
                  <a:pt x="139" y="200"/>
                </a:lnTo>
                <a:lnTo>
                  <a:pt x="139" y="167"/>
                </a:lnTo>
                <a:lnTo>
                  <a:pt x="139" y="186"/>
                </a:lnTo>
                <a:lnTo>
                  <a:pt x="144" y="190"/>
                </a:lnTo>
                <a:lnTo>
                  <a:pt x="144" y="167"/>
                </a:lnTo>
                <a:lnTo>
                  <a:pt x="144" y="176"/>
                </a:lnTo>
                <a:lnTo>
                  <a:pt x="149" y="176"/>
                </a:lnTo>
                <a:lnTo>
                  <a:pt x="149" y="100"/>
                </a:lnTo>
                <a:lnTo>
                  <a:pt x="153" y="100"/>
                </a:lnTo>
                <a:lnTo>
                  <a:pt x="153" y="114"/>
                </a:lnTo>
                <a:lnTo>
                  <a:pt x="153" y="90"/>
                </a:lnTo>
                <a:lnTo>
                  <a:pt x="153" y="109"/>
                </a:lnTo>
                <a:lnTo>
                  <a:pt x="158" y="114"/>
                </a:lnTo>
                <a:lnTo>
                  <a:pt x="158" y="167"/>
                </a:lnTo>
                <a:lnTo>
                  <a:pt x="158" y="100"/>
                </a:lnTo>
                <a:lnTo>
                  <a:pt x="163" y="100"/>
                </a:lnTo>
                <a:lnTo>
                  <a:pt x="163" y="47"/>
                </a:lnTo>
                <a:lnTo>
                  <a:pt x="163" y="57"/>
                </a:lnTo>
                <a:lnTo>
                  <a:pt x="168" y="57"/>
                </a:lnTo>
                <a:lnTo>
                  <a:pt x="168" y="67"/>
                </a:lnTo>
                <a:lnTo>
                  <a:pt x="168" y="24"/>
                </a:lnTo>
                <a:lnTo>
                  <a:pt x="173" y="24"/>
                </a:lnTo>
                <a:lnTo>
                  <a:pt x="173" y="43"/>
                </a:lnTo>
                <a:lnTo>
                  <a:pt x="173" y="0"/>
                </a:lnTo>
                <a:lnTo>
                  <a:pt x="177" y="14"/>
                </a:lnTo>
                <a:lnTo>
                  <a:pt x="177" y="24"/>
                </a:lnTo>
                <a:lnTo>
                  <a:pt x="182" y="24"/>
                </a:lnTo>
                <a:lnTo>
                  <a:pt x="182" y="57"/>
                </a:lnTo>
                <a:lnTo>
                  <a:pt x="187" y="57"/>
                </a:lnTo>
                <a:lnTo>
                  <a:pt x="187" y="114"/>
                </a:lnTo>
                <a:lnTo>
                  <a:pt x="187" y="109"/>
                </a:lnTo>
                <a:lnTo>
                  <a:pt x="192" y="109"/>
                </a:lnTo>
                <a:lnTo>
                  <a:pt x="192" y="114"/>
                </a:lnTo>
                <a:lnTo>
                  <a:pt x="192" y="33"/>
                </a:lnTo>
                <a:lnTo>
                  <a:pt x="197" y="33"/>
                </a:lnTo>
                <a:lnTo>
                  <a:pt x="197" y="24"/>
                </a:lnTo>
                <a:lnTo>
                  <a:pt x="197" y="76"/>
                </a:lnTo>
                <a:lnTo>
                  <a:pt x="201" y="76"/>
                </a:lnTo>
                <a:lnTo>
                  <a:pt x="201" y="47"/>
                </a:lnTo>
                <a:lnTo>
                  <a:pt x="201" y="67"/>
                </a:lnTo>
                <a:lnTo>
                  <a:pt x="206" y="67"/>
                </a:lnTo>
                <a:lnTo>
                  <a:pt x="206" y="76"/>
                </a:lnTo>
                <a:lnTo>
                  <a:pt x="206" y="43"/>
                </a:lnTo>
                <a:lnTo>
                  <a:pt x="211" y="47"/>
                </a:lnTo>
                <a:lnTo>
                  <a:pt x="211" y="76"/>
                </a:lnTo>
                <a:lnTo>
                  <a:pt x="211" y="43"/>
                </a:lnTo>
                <a:lnTo>
                  <a:pt x="211" y="47"/>
                </a:lnTo>
                <a:lnTo>
                  <a:pt x="216" y="43"/>
                </a:lnTo>
              </a:path>
            </a:pathLst>
          </a:custGeom>
          <a:noFill/>
          <a:ln w="15875">
            <a:solidFill>
              <a:srgbClr val="0000FF"/>
            </a:solidFill>
            <a:prstDash val="solid"/>
            <a:round/>
            <a:headEnd/>
            <a:tailEnd/>
          </a:ln>
        </p:spPr>
        <p:txBody>
          <a:bodyPr/>
          <a:lstStyle/>
          <a:p>
            <a:endParaRPr lang="en-US"/>
          </a:p>
        </p:txBody>
      </p:sp>
      <p:sp>
        <p:nvSpPr>
          <p:cNvPr id="306221" name="Freeform 1069"/>
          <p:cNvSpPr>
            <a:spLocks/>
          </p:cNvSpPr>
          <p:nvPr/>
        </p:nvSpPr>
        <p:spPr bwMode="auto">
          <a:xfrm>
            <a:off x="5456238" y="3319463"/>
            <a:ext cx="334962" cy="620712"/>
          </a:xfrm>
          <a:custGeom>
            <a:avLst/>
            <a:gdLst/>
            <a:ahLst/>
            <a:cxnLst>
              <a:cxn ang="0">
                <a:pos x="0" y="0"/>
              </a:cxn>
              <a:cxn ang="0">
                <a:pos x="5" y="43"/>
              </a:cxn>
              <a:cxn ang="0">
                <a:pos x="14" y="114"/>
              </a:cxn>
              <a:cxn ang="0">
                <a:pos x="19" y="276"/>
              </a:cxn>
              <a:cxn ang="0">
                <a:pos x="24" y="291"/>
              </a:cxn>
              <a:cxn ang="0">
                <a:pos x="33" y="319"/>
              </a:cxn>
              <a:cxn ang="0">
                <a:pos x="33" y="367"/>
              </a:cxn>
              <a:cxn ang="0">
                <a:pos x="38" y="386"/>
              </a:cxn>
              <a:cxn ang="0">
                <a:pos x="48" y="376"/>
              </a:cxn>
              <a:cxn ang="0">
                <a:pos x="53" y="291"/>
              </a:cxn>
              <a:cxn ang="0">
                <a:pos x="57" y="276"/>
              </a:cxn>
              <a:cxn ang="0">
                <a:pos x="62" y="300"/>
              </a:cxn>
              <a:cxn ang="0">
                <a:pos x="67" y="190"/>
              </a:cxn>
              <a:cxn ang="0">
                <a:pos x="72" y="219"/>
              </a:cxn>
              <a:cxn ang="0">
                <a:pos x="77" y="133"/>
              </a:cxn>
              <a:cxn ang="0">
                <a:pos x="81" y="81"/>
              </a:cxn>
              <a:cxn ang="0">
                <a:pos x="91" y="114"/>
              </a:cxn>
              <a:cxn ang="0">
                <a:pos x="96" y="133"/>
              </a:cxn>
              <a:cxn ang="0">
                <a:pos x="96" y="124"/>
              </a:cxn>
              <a:cxn ang="0">
                <a:pos x="105" y="210"/>
              </a:cxn>
              <a:cxn ang="0">
                <a:pos x="110" y="210"/>
              </a:cxn>
              <a:cxn ang="0">
                <a:pos x="110" y="210"/>
              </a:cxn>
              <a:cxn ang="0">
                <a:pos x="115" y="252"/>
              </a:cxn>
              <a:cxn ang="0">
                <a:pos x="120" y="224"/>
              </a:cxn>
              <a:cxn ang="0">
                <a:pos x="129" y="186"/>
              </a:cxn>
              <a:cxn ang="0">
                <a:pos x="134" y="252"/>
              </a:cxn>
              <a:cxn ang="0">
                <a:pos x="134" y="252"/>
              </a:cxn>
              <a:cxn ang="0">
                <a:pos x="144" y="186"/>
              </a:cxn>
              <a:cxn ang="0">
                <a:pos x="149" y="219"/>
              </a:cxn>
              <a:cxn ang="0">
                <a:pos x="153" y="219"/>
              </a:cxn>
              <a:cxn ang="0">
                <a:pos x="158" y="233"/>
              </a:cxn>
              <a:cxn ang="0">
                <a:pos x="163" y="210"/>
              </a:cxn>
              <a:cxn ang="0">
                <a:pos x="168" y="176"/>
              </a:cxn>
              <a:cxn ang="0">
                <a:pos x="173" y="114"/>
              </a:cxn>
              <a:cxn ang="0">
                <a:pos x="173" y="133"/>
              </a:cxn>
              <a:cxn ang="0">
                <a:pos x="177" y="167"/>
              </a:cxn>
              <a:cxn ang="0">
                <a:pos x="182" y="157"/>
              </a:cxn>
              <a:cxn ang="0">
                <a:pos x="187" y="81"/>
              </a:cxn>
              <a:cxn ang="0">
                <a:pos x="192" y="90"/>
              </a:cxn>
              <a:cxn ang="0">
                <a:pos x="201" y="157"/>
              </a:cxn>
              <a:cxn ang="0">
                <a:pos x="206" y="176"/>
              </a:cxn>
              <a:cxn ang="0">
                <a:pos x="206" y="219"/>
              </a:cxn>
            </a:cxnLst>
            <a:rect l="0" t="0" r="r" b="b"/>
            <a:pathLst>
              <a:path w="211" h="391">
                <a:moveTo>
                  <a:pt x="0" y="43"/>
                </a:moveTo>
                <a:lnTo>
                  <a:pt x="0" y="57"/>
                </a:lnTo>
                <a:lnTo>
                  <a:pt x="0" y="0"/>
                </a:lnTo>
                <a:lnTo>
                  <a:pt x="0" y="14"/>
                </a:lnTo>
                <a:lnTo>
                  <a:pt x="5" y="14"/>
                </a:lnTo>
                <a:lnTo>
                  <a:pt x="5" y="43"/>
                </a:lnTo>
                <a:lnTo>
                  <a:pt x="9" y="47"/>
                </a:lnTo>
                <a:lnTo>
                  <a:pt x="9" y="109"/>
                </a:lnTo>
                <a:lnTo>
                  <a:pt x="14" y="114"/>
                </a:lnTo>
                <a:lnTo>
                  <a:pt x="14" y="224"/>
                </a:lnTo>
                <a:lnTo>
                  <a:pt x="19" y="224"/>
                </a:lnTo>
                <a:lnTo>
                  <a:pt x="19" y="276"/>
                </a:lnTo>
                <a:lnTo>
                  <a:pt x="24" y="276"/>
                </a:lnTo>
                <a:lnTo>
                  <a:pt x="24" y="267"/>
                </a:lnTo>
                <a:lnTo>
                  <a:pt x="24" y="291"/>
                </a:lnTo>
                <a:lnTo>
                  <a:pt x="29" y="291"/>
                </a:lnTo>
                <a:lnTo>
                  <a:pt x="29" y="319"/>
                </a:lnTo>
                <a:lnTo>
                  <a:pt x="33" y="319"/>
                </a:lnTo>
                <a:lnTo>
                  <a:pt x="33" y="376"/>
                </a:lnTo>
                <a:lnTo>
                  <a:pt x="33" y="310"/>
                </a:lnTo>
                <a:lnTo>
                  <a:pt x="33" y="367"/>
                </a:lnTo>
                <a:lnTo>
                  <a:pt x="38" y="367"/>
                </a:lnTo>
                <a:lnTo>
                  <a:pt x="38" y="391"/>
                </a:lnTo>
                <a:lnTo>
                  <a:pt x="38" y="386"/>
                </a:lnTo>
                <a:lnTo>
                  <a:pt x="43" y="386"/>
                </a:lnTo>
                <a:lnTo>
                  <a:pt x="43" y="376"/>
                </a:lnTo>
                <a:lnTo>
                  <a:pt x="48" y="376"/>
                </a:lnTo>
                <a:lnTo>
                  <a:pt x="48" y="333"/>
                </a:lnTo>
                <a:lnTo>
                  <a:pt x="53" y="333"/>
                </a:lnTo>
                <a:lnTo>
                  <a:pt x="53" y="291"/>
                </a:lnTo>
                <a:lnTo>
                  <a:pt x="57" y="286"/>
                </a:lnTo>
                <a:lnTo>
                  <a:pt x="57" y="310"/>
                </a:lnTo>
                <a:lnTo>
                  <a:pt x="57" y="276"/>
                </a:lnTo>
                <a:lnTo>
                  <a:pt x="57" y="286"/>
                </a:lnTo>
                <a:lnTo>
                  <a:pt x="62" y="291"/>
                </a:lnTo>
                <a:lnTo>
                  <a:pt x="62" y="300"/>
                </a:lnTo>
                <a:lnTo>
                  <a:pt x="62" y="224"/>
                </a:lnTo>
                <a:lnTo>
                  <a:pt x="67" y="219"/>
                </a:lnTo>
                <a:lnTo>
                  <a:pt x="67" y="190"/>
                </a:lnTo>
                <a:lnTo>
                  <a:pt x="67" y="210"/>
                </a:lnTo>
                <a:lnTo>
                  <a:pt x="72" y="210"/>
                </a:lnTo>
                <a:lnTo>
                  <a:pt x="72" y="219"/>
                </a:lnTo>
                <a:lnTo>
                  <a:pt x="72" y="186"/>
                </a:lnTo>
                <a:lnTo>
                  <a:pt x="77" y="186"/>
                </a:lnTo>
                <a:lnTo>
                  <a:pt x="77" y="133"/>
                </a:lnTo>
                <a:lnTo>
                  <a:pt x="81" y="133"/>
                </a:lnTo>
                <a:lnTo>
                  <a:pt x="81" y="47"/>
                </a:lnTo>
                <a:lnTo>
                  <a:pt x="81" y="81"/>
                </a:lnTo>
                <a:lnTo>
                  <a:pt x="86" y="81"/>
                </a:lnTo>
                <a:lnTo>
                  <a:pt x="86" y="109"/>
                </a:lnTo>
                <a:lnTo>
                  <a:pt x="91" y="114"/>
                </a:lnTo>
                <a:lnTo>
                  <a:pt x="91" y="157"/>
                </a:lnTo>
                <a:lnTo>
                  <a:pt x="91" y="133"/>
                </a:lnTo>
                <a:lnTo>
                  <a:pt x="96" y="133"/>
                </a:lnTo>
                <a:lnTo>
                  <a:pt x="96" y="152"/>
                </a:lnTo>
                <a:lnTo>
                  <a:pt x="96" y="81"/>
                </a:lnTo>
                <a:lnTo>
                  <a:pt x="96" y="124"/>
                </a:lnTo>
                <a:lnTo>
                  <a:pt x="101" y="124"/>
                </a:lnTo>
                <a:lnTo>
                  <a:pt x="101" y="210"/>
                </a:lnTo>
                <a:lnTo>
                  <a:pt x="105" y="210"/>
                </a:lnTo>
                <a:lnTo>
                  <a:pt x="105" y="200"/>
                </a:lnTo>
                <a:lnTo>
                  <a:pt x="105" y="210"/>
                </a:lnTo>
                <a:lnTo>
                  <a:pt x="110" y="210"/>
                </a:lnTo>
                <a:lnTo>
                  <a:pt x="110" y="219"/>
                </a:lnTo>
                <a:lnTo>
                  <a:pt x="110" y="152"/>
                </a:lnTo>
                <a:lnTo>
                  <a:pt x="110" y="210"/>
                </a:lnTo>
                <a:lnTo>
                  <a:pt x="115" y="210"/>
                </a:lnTo>
                <a:lnTo>
                  <a:pt x="115" y="186"/>
                </a:lnTo>
                <a:lnTo>
                  <a:pt x="115" y="252"/>
                </a:lnTo>
                <a:lnTo>
                  <a:pt x="120" y="257"/>
                </a:lnTo>
                <a:lnTo>
                  <a:pt x="120" y="276"/>
                </a:lnTo>
                <a:lnTo>
                  <a:pt x="120" y="224"/>
                </a:lnTo>
                <a:lnTo>
                  <a:pt x="125" y="219"/>
                </a:lnTo>
                <a:lnTo>
                  <a:pt x="125" y="200"/>
                </a:lnTo>
                <a:lnTo>
                  <a:pt x="129" y="186"/>
                </a:lnTo>
                <a:lnTo>
                  <a:pt x="129" y="190"/>
                </a:lnTo>
                <a:lnTo>
                  <a:pt x="129" y="252"/>
                </a:lnTo>
                <a:lnTo>
                  <a:pt x="134" y="252"/>
                </a:lnTo>
                <a:lnTo>
                  <a:pt x="134" y="267"/>
                </a:lnTo>
                <a:lnTo>
                  <a:pt x="134" y="243"/>
                </a:lnTo>
                <a:lnTo>
                  <a:pt x="134" y="252"/>
                </a:lnTo>
                <a:lnTo>
                  <a:pt x="139" y="252"/>
                </a:lnTo>
                <a:lnTo>
                  <a:pt x="139" y="186"/>
                </a:lnTo>
                <a:lnTo>
                  <a:pt x="144" y="186"/>
                </a:lnTo>
                <a:lnTo>
                  <a:pt x="144" y="157"/>
                </a:lnTo>
                <a:lnTo>
                  <a:pt x="144" y="224"/>
                </a:lnTo>
                <a:lnTo>
                  <a:pt x="149" y="219"/>
                </a:lnTo>
                <a:lnTo>
                  <a:pt x="149" y="176"/>
                </a:lnTo>
                <a:lnTo>
                  <a:pt x="149" y="219"/>
                </a:lnTo>
                <a:lnTo>
                  <a:pt x="153" y="219"/>
                </a:lnTo>
                <a:lnTo>
                  <a:pt x="153" y="210"/>
                </a:lnTo>
                <a:lnTo>
                  <a:pt x="153" y="233"/>
                </a:lnTo>
                <a:lnTo>
                  <a:pt x="158" y="233"/>
                </a:lnTo>
                <a:lnTo>
                  <a:pt x="158" y="252"/>
                </a:lnTo>
                <a:lnTo>
                  <a:pt x="158" y="210"/>
                </a:lnTo>
                <a:lnTo>
                  <a:pt x="163" y="210"/>
                </a:lnTo>
                <a:lnTo>
                  <a:pt x="163" y="167"/>
                </a:lnTo>
                <a:lnTo>
                  <a:pt x="163" y="176"/>
                </a:lnTo>
                <a:lnTo>
                  <a:pt x="168" y="176"/>
                </a:lnTo>
                <a:lnTo>
                  <a:pt x="168" y="186"/>
                </a:lnTo>
                <a:lnTo>
                  <a:pt x="168" y="109"/>
                </a:lnTo>
                <a:lnTo>
                  <a:pt x="173" y="114"/>
                </a:lnTo>
                <a:lnTo>
                  <a:pt x="173" y="143"/>
                </a:lnTo>
                <a:lnTo>
                  <a:pt x="173" y="100"/>
                </a:lnTo>
                <a:lnTo>
                  <a:pt x="173" y="133"/>
                </a:lnTo>
                <a:lnTo>
                  <a:pt x="177" y="133"/>
                </a:lnTo>
                <a:lnTo>
                  <a:pt x="177" y="124"/>
                </a:lnTo>
                <a:lnTo>
                  <a:pt x="177" y="167"/>
                </a:lnTo>
                <a:lnTo>
                  <a:pt x="182" y="152"/>
                </a:lnTo>
                <a:lnTo>
                  <a:pt x="182" y="133"/>
                </a:lnTo>
                <a:lnTo>
                  <a:pt x="182" y="157"/>
                </a:lnTo>
                <a:lnTo>
                  <a:pt x="187" y="157"/>
                </a:lnTo>
                <a:lnTo>
                  <a:pt x="187" y="167"/>
                </a:lnTo>
                <a:lnTo>
                  <a:pt x="187" y="81"/>
                </a:lnTo>
                <a:lnTo>
                  <a:pt x="192" y="81"/>
                </a:lnTo>
                <a:lnTo>
                  <a:pt x="192" y="100"/>
                </a:lnTo>
                <a:lnTo>
                  <a:pt x="192" y="90"/>
                </a:lnTo>
                <a:lnTo>
                  <a:pt x="197" y="90"/>
                </a:lnTo>
                <a:lnTo>
                  <a:pt x="197" y="152"/>
                </a:lnTo>
                <a:lnTo>
                  <a:pt x="201" y="157"/>
                </a:lnTo>
                <a:lnTo>
                  <a:pt x="201" y="190"/>
                </a:lnTo>
                <a:lnTo>
                  <a:pt x="201" y="176"/>
                </a:lnTo>
                <a:lnTo>
                  <a:pt x="206" y="176"/>
                </a:lnTo>
                <a:lnTo>
                  <a:pt x="206" y="224"/>
                </a:lnTo>
                <a:lnTo>
                  <a:pt x="206" y="167"/>
                </a:lnTo>
                <a:lnTo>
                  <a:pt x="206" y="219"/>
                </a:lnTo>
                <a:lnTo>
                  <a:pt x="211" y="224"/>
                </a:lnTo>
                <a:lnTo>
                  <a:pt x="211" y="267"/>
                </a:lnTo>
              </a:path>
            </a:pathLst>
          </a:custGeom>
          <a:noFill/>
          <a:ln w="15875">
            <a:solidFill>
              <a:srgbClr val="0000FF"/>
            </a:solidFill>
            <a:prstDash val="solid"/>
            <a:round/>
            <a:headEnd/>
            <a:tailEnd/>
          </a:ln>
        </p:spPr>
        <p:txBody>
          <a:bodyPr/>
          <a:lstStyle/>
          <a:p>
            <a:endParaRPr lang="en-US"/>
          </a:p>
        </p:txBody>
      </p:sp>
      <p:sp>
        <p:nvSpPr>
          <p:cNvPr id="306222" name="Freeform 1070"/>
          <p:cNvSpPr>
            <a:spLocks/>
          </p:cNvSpPr>
          <p:nvPr/>
        </p:nvSpPr>
        <p:spPr bwMode="auto">
          <a:xfrm>
            <a:off x="5791200" y="3705225"/>
            <a:ext cx="396875" cy="385763"/>
          </a:xfrm>
          <a:custGeom>
            <a:avLst/>
            <a:gdLst/>
            <a:ahLst/>
            <a:cxnLst>
              <a:cxn ang="0">
                <a:pos x="5" y="0"/>
              </a:cxn>
              <a:cxn ang="0">
                <a:pos x="10" y="24"/>
              </a:cxn>
              <a:cxn ang="0">
                <a:pos x="14" y="109"/>
              </a:cxn>
              <a:cxn ang="0">
                <a:pos x="19" y="100"/>
              </a:cxn>
              <a:cxn ang="0">
                <a:pos x="24" y="76"/>
              </a:cxn>
              <a:cxn ang="0">
                <a:pos x="29" y="148"/>
              </a:cxn>
              <a:cxn ang="0">
                <a:pos x="38" y="157"/>
              </a:cxn>
              <a:cxn ang="0">
                <a:pos x="43" y="167"/>
              </a:cxn>
              <a:cxn ang="0">
                <a:pos x="48" y="176"/>
              </a:cxn>
              <a:cxn ang="0">
                <a:pos x="53" y="167"/>
              </a:cxn>
              <a:cxn ang="0">
                <a:pos x="58" y="181"/>
              </a:cxn>
              <a:cxn ang="0">
                <a:pos x="62" y="176"/>
              </a:cxn>
              <a:cxn ang="0">
                <a:pos x="67" y="114"/>
              </a:cxn>
              <a:cxn ang="0">
                <a:pos x="77" y="90"/>
              </a:cxn>
              <a:cxn ang="0">
                <a:pos x="82" y="76"/>
              </a:cxn>
              <a:cxn ang="0">
                <a:pos x="86" y="67"/>
              </a:cxn>
              <a:cxn ang="0">
                <a:pos x="91" y="57"/>
              </a:cxn>
              <a:cxn ang="0">
                <a:pos x="96" y="57"/>
              </a:cxn>
              <a:cxn ang="0">
                <a:pos x="101" y="100"/>
              </a:cxn>
              <a:cxn ang="0">
                <a:pos x="106" y="133"/>
              </a:cxn>
              <a:cxn ang="0">
                <a:pos x="110" y="148"/>
              </a:cxn>
              <a:cxn ang="0">
                <a:pos x="120" y="200"/>
              </a:cxn>
              <a:cxn ang="0">
                <a:pos x="125" y="214"/>
              </a:cxn>
              <a:cxn ang="0">
                <a:pos x="134" y="243"/>
              </a:cxn>
              <a:cxn ang="0">
                <a:pos x="139" y="210"/>
              </a:cxn>
              <a:cxn ang="0">
                <a:pos x="149" y="200"/>
              </a:cxn>
              <a:cxn ang="0">
                <a:pos x="154" y="191"/>
              </a:cxn>
              <a:cxn ang="0">
                <a:pos x="163" y="181"/>
              </a:cxn>
              <a:cxn ang="0">
                <a:pos x="168" y="76"/>
              </a:cxn>
              <a:cxn ang="0">
                <a:pos x="178" y="114"/>
              </a:cxn>
              <a:cxn ang="0">
                <a:pos x="182" y="114"/>
              </a:cxn>
              <a:cxn ang="0">
                <a:pos x="192" y="148"/>
              </a:cxn>
              <a:cxn ang="0">
                <a:pos x="197" y="143"/>
              </a:cxn>
              <a:cxn ang="0">
                <a:pos x="202" y="133"/>
              </a:cxn>
              <a:cxn ang="0">
                <a:pos x="202" y="109"/>
              </a:cxn>
              <a:cxn ang="0">
                <a:pos x="206" y="176"/>
              </a:cxn>
              <a:cxn ang="0">
                <a:pos x="216" y="167"/>
              </a:cxn>
              <a:cxn ang="0">
                <a:pos x="221" y="124"/>
              </a:cxn>
              <a:cxn ang="0">
                <a:pos x="230" y="90"/>
              </a:cxn>
              <a:cxn ang="0">
                <a:pos x="235" y="143"/>
              </a:cxn>
              <a:cxn ang="0">
                <a:pos x="240" y="143"/>
              </a:cxn>
              <a:cxn ang="0">
                <a:pos x="245" y="167"/>
              </a:cxn>
            </a:cxnLst>
            <a:rect l="0" t="0" r="r" b="b"/>
            <a:pathLst>
              <a:path w="250" h="243">
                <a:moveTo>
                  <a:pt x="0" y="24"/>
                </a:moveTo>
                <a:lnTo>
                  <a:pt x="5" y="9"/>
                </a:lnTo>
                <a:lnTo>
                  <a:pt x="5" y="0"/>
                </a:lnTo>
                <a:lnTo>
                  <a:pt x="5" y="33"/>
                </a:lnTo>
                <a:lnTo>
                  <a:pt x="10" y="33"/>
                </a:lnTo>
                <a:lnTo>
                  <a:pt x="10" y="24"/>
                </a:lnTo>
                <a:lnTo>
                  <a:pt x="10" y="90"/>
                </a:lnTo>
                <a:lnTo>
                  <a:pt x="14" y="90"/>
                </a:lnTo>
                <a:lnTo>
                  <a:pt x="14" y="109"/>
                </a:lnTo>
                <a:lnTo>
                  <a:pt x="14" y="76"/>
                </a:lnTo>
                <a:lnTo>
                  <a:pt x="19" y="76"/>
                </a:lnTo>
                <a:lnTo>
                  <a:pt x="19" y="100"/>
                </a:lnTo>
                <a:lnTo>
                  <a:pt x="19" y="67"/>
                </a:lnTo>
                <a:lnTo>
                  <a:pt x="19" y="81"/>
                </a:lnTo>
                <a:lnTo>
                  <a:pt x="24" y="76"/>
                </a:lnTo>
                <a:lnTo>
                  <a:pt x="24" y="100"/>
                </a:lnTo>
                <a:lnTo>
                  <a:pt x="29" y="114"/>
                </a:lnTo>
                <a:lnTo>
                  <a:pt x="29" y="148"/>
                </a:lnTo>
                <a:lnTo>
                  <a:pt x="34" y="148"/>
                </a:lnTo>
                <a:lnTo>
                  <a:pt x="34" y="157"/>
                </a:lnTo>
                <a:lnTo>
                  <a:pt x="38" y="157"/>
                </a:lnTo>
                <a:lnTo>
                  <a:pt x="38" y="148"/>
                </a:lnTo>
                <a:lnTo>
                  <a:pt x="38" y="167"/>
                </a:lnTo>
                <a:lnTo>
                  <a:pt x="43" y="167"/>
                </a:lnTo>
                <a:lnTo>
                  <a:pt x="43" y="157"/>
                </a:lnTo>
                <a:lnTo>
                  <a:pt x="48" y="157"/>
                </a:lnTo>
                <a:lnTo>
                  <a:pt x="48" y="176"/>
                </a:lnTo>
                <a:lnTo>
                  <a:pt x="48" y="148"/>
                </a:lnTo>
                <a:lnTo>
                  <a:pt x="48" y="157"/>
                </a:lnTo>
                <a:lnTo>
                  <a:pt x="53" y="167"/>
                </a:lnTo>
                <a:lnTo>
                  <a:pt x="53" y="176"/>
                </a:lnTo>
                <a:lnTo>
                  <a:pt x="53" y="167"/>
                </a:lnTo>
                <a:lnTo>
                  <a:pt x="58" y="181"/>
                </a:lnTo>
                <a:lnTo>
                  <a:pt x="58" y="191"/>
                </a:lnTo>
                <a:lnTo>
                  <a:pt x="58" y="176"/>
                </a:lnTo>
                <a:lnTo>
                  <a:pt x="62" y="176"/>
                </a:lnTo>
                <a:lnTo>
                  <a:pt x="62" y="167"/>
                </a:lnTo>
                <a:lnTo>
                  <a:pt x="67" y="167"/>
                </a:lnTo>
                <a:lnTo>
                  <a:pt x="67" y="114"/>
                </a:lnTo>
                <a:lnTo>
                  <a:pt x="72" y="109"/>
                </a:lnTo>
                <a:lnTo>
                  <a:pt x="72" y="90"/>
                </a:lnTo>
                <a:lnTo>
                  <a:pt x="77" y="90"/>
                </a:lnTo>
                <a:lnTo>
                  <a:pt x="77" y="100"/>
                </a:lnTo>
                <a:lnTo>
                  <a:pt x="77" y="90"/>
                </a:lnTo>
                <a:lnTo>
                  <a:pt x="82" y="76"/>
                </a:lnTo>
                <a:lnTo>
                  <a:pt x="82" y="48"/>
                </a:lnTo>
                <a:lnTo>
                  <a:pt x="82" y="67"/>
                </a:lnTo>
                <a:lnTo>
                  <a:pt x="86" y="67"/>
                </a:lnTo>
                <a:lnTo>
                  <a:pt x="86" y="48"/>
                </a:lnTo>
                <a:lnTo>
                  <a:pt x="86" y="57"/>
                </a:lnTo>
                <a:lnTo>
                  <a:pt x="91" y="57"/>
                </a:lnTo>
                <a:lnTo>
                  <a:pt x="91" y="76"/>
                </a:lnTo>
                <a:lnTo>
                  <a:pt x="96" y="76"/>
                </a:lnTo>
                <a:lnTo>
                  <a:pt x="96" y="57"/>
                </a:lnTo>
                <a:lnTo>
                  <a:pt x="96" y="67"/>
                </a:lnTo>
                <a:lnTo>
                  <a:pt x="101" y="67"/>
                </a:lnTo>
                <a:lnTo>
                  <a:pt x="101" y="100"/>
                </a:lnTo>
                <a:lnTo>
                  <a:pt x="106" y="100"/>
                </a:lnTo>
                <a:lnTo>
                  <a:pt x="106" y="90"/>
                </a:lnTo>
                <a:lnTo>
                  <a:pt x="106" y="133"/>
                </a:lnTo>
                <a:lnTo>
                  <a:pt x="110" y="148"/>
                </a:lnTo>
                <a:lnTo>
                  <a:pt x="110" y="143"/>
                </a:lnTo>
                <a:lnTo>
                  <a:pt x="110" y="148"/>
                </a:lnTo>
                <a:lnTo>
                  <a:pt x="115" y="148"/>
                </a:lnTo>
                <a:lnTo>
                  <a:pt x="115" y="200"/>
                </a:lnTo>
                <a:lnTo>
                  <a:pt x="120" y="200"/>
                </a:lnTo>
                <a:lnTo>
                  <a:pt x="120" y="191"/>
                </a:lnTo>
                <a:lnTo>
                  <a:pt x="120" y="210"/>
                </a:lnTo>
                <a:lnTo>
                  <a:pt x="125" y="214"/>
                </a:lnTo>
                <a:lnTo>
                  <a:pt x="130" y="214"/>
                </a:lnTo>
                <a:lnTo>
                  <a:pt x="130" y="243"/>
                </a:lnTo>
                <a:lnTo>
                  <a:pt x="134" y="243"/>
                </a:lnTo>
                <a:lnTo>
                  <a:pt x="134" y="210"/>
                </a:lnTo>
                <a:lnTo>
                  <a:pt x="139" y="214"/>
                </a:lnTo>
                <a:lnTo>
                  <a:pt x="139" y="210"/>
                </a:lnTo>
                <a:lnTo>
                  <a:pt x="144" y="210"/>
                </a:lnTo>
                <a:lnTo>
                  <a:pt x="144" y="200"/>
                </a:lnTo>
                <a:lnTo>
                  <a:pt x="149" y="200"/>
                </a:lnTo>
                <a:lnTo>
                  <a:pt x="154" y="200"/>
                </a:lnTo>
                <a:lnTo>
                  <a:pt x="154" y="176"/>
                </a:lnTo>
                <a:lnTo>
                  <a:pt x="154" y="191"/>
                </a:lnTo>
                <a:lnTo>
                  <a:pt x="158" y="191"/>
                </a:lnTo>
                <a:lnTo>
                  <a:pt x="163" y="176"/>
                </a:lnTo>
                <a:lnTo>
                  <a:pt x="163" y="181"/>
                </a:lnTo>
                <a:lnTo>
                  <a:pt x="163" y="176"/>
                </a:lnTo>
                <a:lnTo>
                  <a:pt x="168" y="176"/>
                </a:lnTo>
                <a:lnTo>
                  <a:pt x="168" y="76"/>
                </a:lnTo>
                <a:lnTo>
                  <a:pt x="173" y="81"/>
                </a:lnTo>
                <a:lnTo>
                  <a:pt x="173" y="100"/>
                </a:lnTo>
                <a:lnTo>
                  <a:pt x="178" y="114"/>
                </a:lnTo>
                <a:lnTo>
                  <a:pt x="178" y="109"/>
                </a:lnTo>
                <a:lnTo>
                  <a:pt x="178" y="114"/>
                </a:lnTo>
                <a:lnTo>
                  <a:pt x="182" y="114"/>
                </a:lnTo>
                <a:lnTo>
                  <a:pt x="187" y="114"/>
                </a:lnTo>
                <a:lnTo>
                  <a:pt x="187" y="133"/>
                </a:lnTo>
                <a:lnTo>
                  <a:pt x="192" y="148"/>
                </a:lnTo>
                <a:lnTo>
                  <a:pt x="192" y="143"/>
                </a:lnTo>
                <a:lnTo>
                  <a:pt x="192" y="148"/>
                </a:lnTo>
                <a:lnTo>
                  <a:pt x="197" y="143"/>
                </a:lnTo>
                <a:lnTo>
                  <a:pt x="197" y="124"/>
                </a:lnTo>
                <a:lnTo>
                  <a:pt x="197" y="133"/>
                </a:lnTo>
                <a:lnTo>
                  <a:pt x="202" y="133"/>
                </a:lnTo>
                <a:lnTo>
                  <a:pt x="202" y="143"/>
                </a:lnTo>
                <a:lnTo>
                  <a:pt x="202" y="100"/>
                </a:lnTo>
                <a:lnTo>
                  <a:pt x="202" y="109"/>
                </a:lnTo>
                <a:lnTo>
                  <a:pt x="206" y="114"/>
                </a:lnTo>
                <a:lnTo>
                  <a:pt x="206" y="200"/>
                </a:lnTo>
                <a:lnTo>
                  <a:pt x="206" y="176"/>
                </a:lnTo>
                <a:lnTo>
                  <a:pt x="211" y="181"/>
                </a:lnTo>
                <a:lnTo>
                  <a:pt x="211" y="167"/>
                </a:lnTo>
                <a:lnTo>
                  <a:pt x="216" y="167"/>
                </a:lnTo>
                <a:lnTo>
                  <a:pt x="216" y="143"/>
                </a:lnTo>
                <a:lnTo>
                  <a:pt x="221" y="143"/>
                </a:lnTo>
                <a:lnTo>
                  <a:pt x="221" y="124"/>
                </a:lnTo>
                <a:lnTo>
                  <a:pt x="226" y="109"/>
                </a:lnTo>
                <a:lnTo>
                  <a:pt x="226" y="90"/>
                </a:lnTo>
                <a:lnTo>
                  <a:pt x="230" y="90"/>
                </a:lnTo>
                <a:lnTo>
                  <a:pt x="230" y="114"/>
                </a:lnTo>
                <a:lnTo>
                  <a:pt x="235" y="114"/>
                </a:lnTo>
                <a:lnTo>
                  <a:pt x="235" y="143"/>
                </a:lnTo>
                <a:lnTo>
                  <a:pt x="240" y="148"/>
                </a:lnTo>
                <a:lnTo>
                  <a:pt x="240" y="167"/>
                </a:lnTo>
                <a:lnTo>
                  <a:pt x="240" y="143"/>
                </a:lnTo>
                <a:lnTo>
                  <a:pt x="245" y="148"/>
                </a:lnTo>
                <a:lnTo>
                  <a:pt x="245" y="176"/>
                </a:lnTo>
                <a:lnTo>
                  <a:pt x="245" y="167"/>
                </a:lnTo>
                <a:lnTo>
                  <a:pt x="250" y="167"/>
                </a:lnTo>
                <a:lnTo>
                  <a:pt x="250" y="157"/>
                </a:lnTo>
              </a:path>
            </a:pathLst>
          </a:custGeom>
          <a:noFill/>
          <a:ln w="15875">
            <a:solidFill>
              <a:srgbClr val="0000FF"/>
            </a:solidFill>
            <a:prstDash val="solid"/>
            <a:round/>
            <a:headEnd/>
            <a:tailEnd/>
          </a:ln>
        </p:spPr>
        <p:txBody>
          <a:bodyPr/>
          <a:lstStyle/>
          <a:p>
            <a:endParaRPr lang="en-US"/>
          </a:p>
        </p:txBody>
      </p:sp>
      <p:sp>
        <p:nvSpPr>
          <p:cNvPr id="306223" name="Freeform 1071"/>
          <p:cNvSpPr>
            <a:spLocks/>
          </p:cNvSpPr>
          <p:nvPr/>
        </p:nvSpPr>
        <p:spPr bwMode="auto">
          <a:xfrm>
            <a:off x="6188075" y="3614738"/>
            <a:ext cx="342900" cy="393700"/>
          </a:xfrm>
          <a:custGeom>
            <a:avLst/>
            <a:gdLst/>
            <a:ahLst/>
            <a:cxnLst>
              <a:cxn ang="0">
                <a:pos x="4" y="238"/>
              </a:cxn>
              <a:cxn ang="0">
                <a:pos x="9" y="200"/>
              </a:cxn>
              <a:cxn ang="0">
                <a:pos x="9" y="190"/>
              </a:cxn>
              <a:cxn ang="0">
                <a:pos x="19" y="200"/>
              </a:cxn>
              <a:cxn ang="0">
                <a:pos x="24" y="71"/>
              </a:cxn>
              <a:cxn ang="0">
                <a:pos x="28" y="90"/>
              </a:cxn>
              <a:cxn ang="0">
                <a:pos x="33" y="105"/>
              </a:cxn>
              <a:cxn ang="0">
                <a:pos x="43" y="81"/>
              </a:cxn>
              <a:cxn ang="0">
                <a:pos x="48" y="133"/>
              </a:cxn>
              <a:cxn ang="0">
                <a:pos x="52" y="66"/>
              </a:cxn>
              <a:cxn ang="0">
                <a:pos x="57" y="114"/>
              </a:cxn>
              <a:cxn ang="0">
                <a:pos x="62" y="90"/>
              </a:cxn>
              <a:cxn ang="0">
                <a:pos x="67" y="66"/>
              </a:cxn>
              <a:cxn ang="0">
                <a:pos x="72" y="0"/>
              </a:cxn>
              <a:cxn ang="0">
                <a:pos x="76" y="14"/>
              </a:cxn>
              <a:cxn ang="0">
                <a:pos x="86" y="90"/>
              </a:cxn>
              <a:cxn ang="0">
                <a:pos x="91" y="81"/>
              </a:cxn>
              <a:cxn ang="0">
                <a:pos x="91" y="90"/>
              </a:cxn>
              <a:cxn ang="0">
                <a:pos x="96" y="105"/>
              </a:cxn>
              <a:cxn ang="0">
                <a:pos x="100" y="90"/>
              </a:cxn>
              <a:cxn ang="0">
                <a:pos x="105" y="138"/>
              </a:cxn>
              <a:cxn ang="0">
                <a:pos x="110" y="147"/>
              </a:cxn>
              <a:cxn ang="0">
                <a:pos x="115" y="133"/>
              </a:cxn>
              <a:cxn ang="0">
                <a:pos x="120" y="105"/>
              </a:cxn>
              <a:cxn ang="0">
                <a:pos x="129" y="124"/>
              </a:cxn>
              <a:cxn ang="0">
                <a:pos x="129" y="105"/>
              </a:cxn>
              <a:cxn ang="0">
                <a:pos x="139" y="133"/>
              </a:cxn>
              <a:cxn ang="0">
                <a:pos x="144" y="147"/>
              </a:cxn>
              <a:cxn ang="0">
                <a:pos x="144" y="138"/>
              </a:cxn>
              <a:cxn ang="0">
                <a:pos x="148" y="81"/>
              </a:cxn>
              <a:cxn ang="0">
                <a:pos x="153" y="38"/>
              </a:cxn>
              <a:cxn ang="0">
                <a:pos x="158" y="71"/>
              </a:cxn>
              <a:cxn ang="0">
                <a:pos x="163" y="24"/>
              </a:cxn>
              <a:cxn ang="0">
                <a:pos x="168" y="33"/>
              </a:cxn>
              <a:cxn ang="0">
                <a:pos x="172" y="24"/>
              </a:cxn>
              <a:cxn ang="0">
                <a:pos x="177" y="38"/>
              </a:cxn>
              <a:cxn ang="0">
                <a:pos x="182" y="47"/>
              </a:cxn>
              <a:cxn ang="0">
                <a:pos x="192" y="138"/>
              </a:cxn>
              <a:cxn ang="0">
                <a:pos x="196" y="66"/>
              </a:cxn>
              <a:cxn ang="0">
                <a:pos x="201" y="100"/>
              </a:cxn>
              <a:cxn ang="0">
                <a:pos x="206" y="33"/>
              </a:cxn>
              <a:cxn ang="0">
                <a:pos x="211" y="24"/>
              </a:cxn>
            </a:cxnLst>
            <a:rect l="0" t="0" r="r" b="b"/>
            <a:pathLst>
              <a:path w="216" h="248">
                <a:moveTo>
                  <a:pt x="0" y="214"/>
                </a:moveTo>
                <a:lnTo>
                  <a:pt x="0" y="238"/>
                </a:lnTo>
                <a:lnTo>
                  <a:pt x="4" y="238"/>
                </a:lnTo>
                <a:lnTo>
                  <a:pt x="4" y="248"/>
                </a:lnTo>
                <a:lnTo>
                  <a:pt x="4" y="205"/>
                </a:lnTo>
                <a:lnTo>
                  <a:pt x="9" y="200"/>
                </a:lnTo>
                <a:lnTo>
                  <a:pt x="9" y="205"/>
                </a:lnTo>
                <a:lnTo>
                  <a:pt x="9" y="171"/>
                </a:lnTo>
                <a:lnTo>
                  <a:pt x="9" y="190"/>
                </a:lnTo>
                <a:lnTo>
                  <a:pt x="14" y="205"/>
                </a:lnTo>
                <a:lnTo>
                  <a:pt x="14" y="200"/>
                </a:lnTo>
                <a:lnTo>
                  <a:pt x="19" y="200"/>
                </a:lnTo>
                <a:lnTo>
                  <a:pt x="19" y="81"/>
                </a:lnTo>
                <a:lnTo>
                  <a:pt x="24" y="81"/>
                </a:lnTo>
                <a:lnTo>
                  <a:pt x="24" y="71"/>
                </a:lnTo>
                <a:lnTo>
                  <a:pt x="24" y="100"/>
                </a:lnTo>
                <a:lnTo>
                  <a:pt x="28" y="100"/>
                </a:lnTo>
                <a:lnTo>
                  <a:pt x="28" y="90"/>
                </a:lnTo>
                <a:lnTo>
                  <a:pt x="33" y="105"/>
                </a:lnTo>
                <a:lnTo>
                  <a:pt x="33" y="100"/>
                </a:lnTo>
                <a:lnTo>
                  <a:pt x="33" y="105"/>
                </a:lnTo>
                <a:lnTo>
                  <a:pt x="38" y="100"/>
                </a:lnTo>
                <a:lnTo>
                  <a:pt x="38" y="81"/>
                </a:lnTo>
                <a:lnTo>
                  <a:pt x="43" y="81"/>
                </a:lnTo>
                <a:lnTo>
                  <a:pt x="43" y="157"/>
                </a:lnTo>
                <a:lnTo>
                  <a:pt x="43" y="133"/>
                </a:lnTo>
                <a:lnTo>
                  <a:pt x="48" y="133"/>
                </a:lnTo>
                <a:lnTo>
                  <a:pt x="48" y="71"/>
                </a:lnTo>
                <a:lnTo>
                  <a:pt x="48" y="81"/>
                </a:lnTo>
                <a:lnTo>
                  <a:pt x="52" y="66"/>
                </a:lnTo>
                <a:lnTo>
                  <a:pt x="52" y="57"/>
                </a:lnTo>
                <a:lnTo>
                  <a:pt x="52" y="114"/>
                </a:lnTo>
                <a:lnTo>
                  <a:pt x="57" y="114"/>
                </a:lnTo>
                <a:lnTo>
                  <a:pt x="57" y="138"/>
                </a:lnTo>
                <a:lnTo>
                  <a:pt x="57" y="90"/>
                </a:lnTo>
                <a:lnTo>
                  <a:pt x="62" y="90"/>
                </a:lnTo>
                <a:lnTo>
                  <a:pt x="62" y="100"/>
                </a:lnTo>
                <a:lnTo>
                  <a:pt x="62" y="81"/>
                </a:lnTo>
                <a:lnTo>
                  <a:pt x="67" y="66"/>
                </a:lnTo>
                <a:lnTo>
                  <a:pt x="67" y="47"/>
                </a:lnTo>
                <a:lnTo>
                  <a:pt x="72" y="33"/>
                </a:lnTo>
                <a:lnTo>
                  <a:pt x="72" y="0"/>
                </a:lnTo>
                <a:lnTo>
                  <a:pt x="76" y="4"/>
                </a:lnTo>
                <a:lnTo>
                  <a:pt x="76" y="33"/>
                </a:lnTo>
                <a:lnTo>
                  <a:pt x="76" y="14"/>
                </a:lnTo>
                <a:lnTo>
                  <a:pt x="81" y="14"/>
                </a:lnTo>
                <a:lnTo>
                  <a:pt x="81" y="90"/>
                </a:lnTo>
                <a:lnTo>
                  <a:pt x="86" y="90"/>
                </a:lnTo>
                <a:lnTo>
                  <a:pt x="86" y="66"/>
                </a:lnTo>
                <a:lnTo>
                  <a:pt x="86" y="81"/>
                </a:lnTo>
                <a:lnTo>
                  <a:pt x="91" y="81"/>
                </a:lnTo>
                <a:lnTo>
                  <a:pt x="91" y="100"/>
                </a:lnTo>
                <a:lnTo>
                  <a:pt x="91" y="71"/>
                </a:lnTo>
                <a:lnTo>
                  <a:pt x="91" y="90"/>
                </a:lnTo>
                <a:lnTo>
                  <a:pt x="96" y="105"/>
                </a:lnTo>
                <a:lnTo>
                  <a:pt x="96" y="114"/>
                </a:lnTo>
                <a:lnTo>
                  <a:pt x="96" y="105"/>
                </a:lnTo>
                <a:lnTo>
                  <a:pt x="100" y="100"/>
                </a:lnTo>
                <a:lnTo>
                  <a:pt x="100" y="133"/>
                </a:lnTo>
                <a:lnTo>
                  <a:pt x="100" y="90"/>
                </a:lnTo>
                <a:lnTo>
                  <a:pt x="100" y="124"/>
                </a:lnTo>
                <a:lnTo>
                  <a:pt x="105" y="124"/>
                </a:lnTo>
                <a:lnTo>
                  <a:pt x="105" y="138"/>
                </a:lnTo>
                <a:lnTo>
                  <a:pt x="105" y="124"/>
                </a:lnTo>
                <a:lnTo>
                  <a:pt x="110" y="124"/>
                </a:lnTo>
                <a:lnTo>
                  <a:pt x="110" y="147"/>
                </a:lnTo>
                <a:lnTo>
                  <a:pt x="115" y="147"/>
                </a:lnTo>
                <a:lnTo>
                  <a:pt x="115" y="157"/>
                </a:lnTo>
                <a:lnTo>
                  <a:pt x="115" y="133"/>
                </a:lnTo>
                <a:lnTo>
                  <a:pt x="120" y="133"/>
                </a:lnTo>
                <a:lnTo>
                  <a:pt x="120" y="90"/>
                </a:lnTo>
                <a:lnTo>
                  <a:pt x="120" y="105"/>
                </a:lnTo>
                <a:lnTo>
                  <a:pt x="124" y="100"/>
                </a:lnTo>
                <a:lnTo>
                  <a:pt x="124" y="124"/>
                </a:lnTo>
                <a:lnTo>
                  <a:pt x="129" y="124"/>
                </a:lnTo>
                <a:lnTo>
                  <a:pt x="129" y="133"/>
                </a:lnTo>
                <a:lnTo>
                  <a:pt x="129" y="100"/>
                </a:lnTo>
                <a:lnTo>
                  <a:pt x="129" y="105"/>
                </a:lnTo>
                <a:lnTo>
                  <a:pt x="134" y="105"/>
                </a:lnTo>
                <a:lnTo>
                  <a:pt x="134" y="133"/>
                </a:lnTo>
                <a:lnTo>
                  <a:pt x="139" y="133"/>
                </a:lnTo>
                <a:lnTo>
                  <a:pt x="139" y="124"/>
                </a:lnTo>
                <a:lnTo>
                  <a:pt x="139" y="147"/>
                </a:lnTo>
                <a:lnTo>
                  <a:pt x="144" y="147"/>
                </a:lnTo>
                <a:lnTo>
                  <a:pt x="144" y="157"/>
                </a:lnTo>
                <a:lnTo>
                  <a:pt x="144" y="133"/>
                </a:lnTo>
                <a:lnTo>
                  <a:pt x="144" y="138"/>
                </a:lnTo>
                <a:lnTo>
                  <a:pt x="148" y="133"/>
                </a:lnTo>
                <a:lnTo>
                  <a:pt x="148" y="71"/>
                </a:lnTo>
                <a:lnTo>
                  <a:pt x="148" y="81"/>
                </a:lnTo>
                <a:lnTo>
                  <a:pt x="153" y="71"/>
                </a:lnTo>
                <a:lnTo>
                  <a:pt x="153" y="24"/>
                </a:lnTo>
                <a:lnTo>
                  <a:pt x="153" y="38"/>
                </a:lnTo>
                <a:lnTo>
                  <a:pt x="158" y="38"/>
                </a:lnTo>
                <a:lnTo>
                  <a:pt x="158" y="81"/>
                </a:lnTo>
                <a:lnTo>
                  <a:pt x="158" y="71"/>
                </a:lnTo>
                <a:lnTo>
                  <a:pt x="163" y="66"/>
                </a:lnTo>
                <a:lnTo>
                  <a:pt x="163" y="4"/>
                </a:lnTo>
                <a:lnTo>
                  <a:pt x="163" y="24"/>
                </a:lnTo>
                <a:lnTo>
                  <a:pt x="168" y="24"/>
                </a:lnTo>
                <a:lnTo>
                  <a:pt x="168" y="14"/>
                </a:lnTo>
                <a:lnTo>
                  <a:pt x="168" y="33"/>
                </a:lnTo>
                <a:lnTo>
                  <a:pt x="172" y="33"/>
                </a:lnTo>
                <a:lnTo>
                  <a:pt x="172" y="14"/>
                </a:lnTo>
                <a:lnTo>
                  <a:pt x="172" y="24"/>
                </a:lnTo>
                <a:lnTo>
                  <a:pt x="177" y="24"/>
                </a:lnTo>
                <a:lnTo>
                  <a:pt x="177" y="4"/>
                </a:lnTo>
                <a:lnTo>
                  <a:pt x="177" y="38"/>
                </a:lnTo>
                <a:lnTo>
                  <a:pt x="182" y="33"/>
                </a:lnTo>
                <a:lnTo>
                  <a:pt x="182" y="66"/>
                </a:lnTo>
                <a:lnTo>
                  <a:pt x="182" y="47"/>
                </a:lnTo>
                <a:lnTo>
                  <a:pt x="187" y="47"/>
                </a:lnTo>
                <a:lnTo>
                  <a:pt x="187" y="138"/>
                </a:lnTo>
                <a:lnTo>
                  <a:pt x="192" y="138"/>
                </a:lnTo>
                <a:lnTo>
                  <a:pt x="192" y="157"/>
                </a:lnTo>
                <a:lnTo>
                  <a:pt x="192" y="81"/>
                </a:lnTo>
                <a:lnTo>
                  <a:pt x="196" y="66"/>
                </a:lnTo>
                <a:lnTo>
                  <a:pt x="196" y="71"/>
                </a:lnTo>
                <a:lnTo>
                  <a:pt x="196" y="100"/>
                </a:lnTo>
                <a:lnTo>
                  <a:pt x="201" y="100"/>
                </a:lnTo>
                <a:lnTo>
                  <a:pt x="201" y="105"/>
                </a:lnTo>
                <a:lnTo>
                  <a:pt x="201" y="38"/>
                </a:lnTo>
                <a:lnTo>
                  <a:pt x="206" y="33"/>
                </a:lnTo>
                <a:lnTo>
                  <a:pt x="206" y="47"/>
                </a:lnTo>
                <a:lnTo>
                  <a:pt x="211" y="33"/>
                </a:lnTo>
                <a:lnTo>
                  <a:pt x="211" y="24"/>
                </a:lnTo>
                <a:lnTo>
                  <a:pt x="216" y="38"/>
                </a:lnTo>
                <a:lnTo>
                  <a:pt x="216" y="33"/>
                </a:lnTo>
              </a:path>
            </a:pathLst>
          </a:custGeom>
          <a:noFill/>
          <a:ln w="15875">
            <a:solidFill>
              <a:srgbClr val="0000FF"/>
            </a:solidFill>
            <a:prstDash val="solid"/>
            <a:round/>
            <a:headEnd/>
            <a:tailEnd/>
          </a:ln>
        </p:spPr>
        <p:txBody>
          <a:bodyPr/>
          <a:lstStyle/>
          <a:p>
            <a:endParaRPr lang="en-US"/>
          </a:p>
        </p:txBody>
      </p:sp>
      <p:sp>
        <p:nvSpPr>
          <p:cNvPr id="306224" name="Freeform 1072"/>
          <p:cNvSpPr>
            <a:spLocks/>
          </p:cNvSpPr>
          <p:nvPr/>
        </p:nvSpPr>
        <p:spPr bwMode="auto">
          <a:xfrm>
            <a:off x="6530975" y="3251200"/>
            <a:ext cx="334963" cy="757238"/>
          </a:xfrm>
          <a:custGeom>
            <a:avLst/>
            <a:gdLst/>
            <a:ahLst/>
            <a:cxnLst>
              <a:cxn ang="0">
                <a:pos x="4" y="233"/>
              </a:cxn>
              <a:cxn ang="0">
                <a:pos x="9" y="233"/>
              </a:cxn>
              <a:cxn ang="0">
                <a:pos x="14" y="334"/>
              </a:cxn>
              <a:cxn ang="0">
                <a:pos x="19" y="300"/>
              </a:cxn>
              <a:cxn ang="0">
                <a:pos x="24" y="367"/>
              </a:cxn>
              <a:cxn ang="0">
                <a:pos x="28" y="329"/>
              </a:cxn>
              <a:cxn ang="0">
                <a:pos x="33" y="295"/>
              </a:cxn>
              <a:cxn ang="0">
                <a:pos x="38" y="276"/>
              </a:cxn>
              <a:cxn ang="0">
                <a:pos x="43" y="300"/>
              </a:cxn>
              <a:cxn ang="0">
                <a:pos x="48" y="295"/>
              </a:cxn>
              <a:cxn ang="0">
                <a:pos x="52" y="310"/>
              </a:cxn>
              <a:cxn ang="0">
                <a:pos x="57" y="343"/>
              </a:cxn>
              <a:cxn ang="0">
                <a:pos x="67" y="376"/>
              </a:cxn>
              <a:cxn ang="0">
                <a:pos x="72" y="453"/>
              </a:cxn>
              <a:cxn ang="0">
                <a:pos x="76" y="453"/>
              </a:cxn>
              <a:cxn ang="0">
                <a:pos x="81" y="443"/>
              </a:cxn>
              <a:cxn ang="0">
                <a:pos x="86" y="477"/>
              </a:cxn>
              <a:cxn ang="0">
                <a:pos x="91" y="386"/>
              </a:cxn>
              <a:cxn ang="0">
                <a:pos x="100" y="319"/>
              </a:cxn>
              <a:cxn ang="0">
                <a:pos x="105" y="210"/>
              </a:cxn>
              <a:cxn ang="0">
                <a:pos x="115" y="157"/>
              </a:cxn>
              <a:cxn ang="0">
                <a:pos x="120" y="43"/>
              </a:cxn>
              <a:cxn ang="0">
                <a:pos x="124" y="0"/>
              </a:cxn>
              <a:cxn ang="0">
                <a:pos x="129" y="57"/>
              </a:cxn>
              <a:cxn ang="0">
                <a:pos x="134" y="110"/>
              </a:cxn>
              <a:cxn ang="0">
                <a:pos x="139" y="19"/>
              </a:cxn>
              <a:cxn ang="0">
                <a:pos x="144" y="43"/>
              </a:cxn>
              <a:cxn ang="0">
                <a:pos x="148" y="19"/>
              </a:cxn>
              <a:cxn ang="0">
                <a:pos x="148" y="57"/>
              </a:cxn>
              <a:cxn ang="0">
                <a:pos x="153" y="52"/>
              </a:cxn>
              <a:cxn ang="0">
                <a:pos x="158" y="86"/>
              </a:cxn>
              <a:cxn ang="0">
                <a:pos x="163" y="52"/>
              </a:cxn>
              <a:cxn ang="0">
                <a:pos x="163" y="76"/>
              </a:cxn>
              <a:cxn ang="0">
                <a:pos x="168" y="133"/>
              </a:cxn>
              <a:cxn ang="0">
                <a:pos x="172" y="124"/>
              </a:cxn>
              <a:cxn ang="0">
                <a:pos x="177" y="124"/>
              </a:cxn>
              <a:cxn ang="0">
                <a:pos x="182" y="210"/>
              </a:cxn>
              <a:cxn ang="0">
                <a:pos x="187" y="200"/>
              </a:cxn>
              <a:cxn ang="0">
                <a:pos x="192" y="295"/>
              </a:cxn>
              <a:cxn ang="0">
                <a:pos x="196" y="300"/>
              </a:cxn>
              <a:cxn ang="0">
                <a:pos x="201" y="334"/>
              </a:cxn>
              <a:cxn ang="0">
                <a:pos x="206" y="329"/>
              </a:cxn>
            </a:cxnLst>
            <a:rect l="0" t="0" r="r" b="b"/>
            <a:pathLst>
              <a:path w="211" h="477">
                <a:moveTo>
                  <a:pt x="0" y="262"/>
                </a:moveTo>
                <a:lnTo>
                  <a:pt x="4" y="267"/>
                </a:lnTo>
                <a:lnTo>
                  <a:pt x="4" y="233"/>
                </a:lnTo>
                <a:lnTo>
                  <a:pt x="4" y="243"/>
                </a:lnTo>
                <a:lnTo>
                  <a:pt x="9" y="229"/>
                </a:lnTo>
                <a:lnTo>
                  <a:pt x="9" y="233"/>
                </a:lnTo>
                <a:lnTo>
                  <a:pt x="9" y="295"/>
                </a:lnTo>
                <a:lnTo>
                  <a:pt x="14" y="300"/>
                </a:lnTo>
                <a:lnTo>
                  <a:pt x="14" y="334"/>
                </a:lnTo>
                <a:lnTo>
                  <a:pt x="19" y="329"/>
                </a:lnTo>
                <a:lnTo>
                  <a:pt x="19" y="334"/>
                </a:lnTo>
                <a:lnTo>
                  <a:pt x="19" y="300"/>
                </a:lnTo>
                <a:lnTo>
                  <a:pt x="19" y="329"/>
                </a:lnTo>
                <a:lnTo>
                  <a:pt x="24" y="334"/>
                </a:lnTo>
                <a:lnTo>
                  <a:pt x="24" y="367"/>
                </a:lnTo>
                <a:lnTo>
                  <a:pt x="24" y="319"/>
                </a:lnTo>
                <a:lnTo>
                  <a:pt x="24" y="329"/>
                </a:lnTo>
                <a:lnTo>
                  <a:pt x="28" y="329"/>
                </a:lnTo>
                <a:lnTo>
                  <a:pt x="28" y="286"/>
                </a:lnTo>
                <a:lnTo>
                  <a:pt x="33" y="286"/>
                </a:lnTo>
                <a:lnTo>
                  <a:pt x="33" y="295"/>
                </a:lnTo>
                <a:lnTo>
                  <a:pt x="33" y="267"/>
                </a:lnTo>
                <a:lnTo>
                  <a:pt x="33" y="276"/>
                </a:lnTo>
                <a:lnTo>
                  <a:pt x="38" y="276"/>
                </a:lnTo>
                <a:lnTo>
                  <a:pt x="38" y="267"/>
                </a:lnTo>
                <a:lnTo>
                  <a:pt x="38" y="300"/>
                </a:lnTo>
                <a:lnTo>
                  <a:pt x="43" y="300"/>
                </a:lnTo>
                <a:lnTo>
                  <a:pt x="43" y="319"/>
                </a:lnTo>
                <a:lnTo>
                  <a:pt x="43" y="310"/>
                </a:lnTo>
                <a:lnTo>
                  <a:pt x="48" y="295"/>
                </a:lnTo>
                <a:lnTo>
                  <a:pt x="48" y="276"/>
                </a:lnTo>
                <a:lnTo>
                  <a:pt x="52" y="276"/>
                </a:lnTo>
                <a:lnTo>
                  <a:pt x="52" y="310"/>
                </a:lnTo>
                <a:lnTo>
                  <a:pt x="57" y="310"/>
                </a:lnTo>
                <a:lnTo>
                  <a:pt x="57" y="353"/>
                </a:lnTo>
                <a:lnTo>
                  <a:pt x="57" y="343"/>
                </a:lnTo>
                <a:lnTo>
                  <a:pt x="62" y="343"/>
                </a:lnTo>
                <a:lnTo>
                  <a:pt x="62" y="376"/>
                </a:lnTo>
                <a:lnTo>
                  <a:pt x="67" y="376"/>
                </a:lnTo>
                <a:lnTo>
                  <a:pt x="67" y="462"/>
                </a:lnTo>
                <a:lnTo>
                  <a:pt x="72" y="462"/>
                </a:lnTo>
                <a:lnTo>
                  <a:pt x="72" y="453"/>
                </a:lnTo>
                <a:lnTo>
                  <a:pt x="72" y="467"/>
                </a:lnTo>
                <a:lnTo>
                  <a:pt x="76" y="462"/>
                </a:lnTo>
                <a:lnTo>
                  <a:pt x="76" y="453"/>
                </a:lnTo>
                <a:lnTo>
                  <a:pt x="81" y="453"/>
                </a:lnTo>
                <a:lnTo>
                  <a:pt x="81" y="477"/>
                </a:lnTo>
                <a:lnTo>
                  <a:pt x="81" y="443"/>
                </a:lnTo>
                <a:lnTo>
                  <a:pt x="81" y="467"/>
                </a:lnTo>
                <a:lnTo>
                  <a:pt x="86" y="467"/>
                </a:lnTo>
                <a:lnTo>
                  <a:pt x="86" y="477"/>
                </a:lnTo>
                <a:lnTo>
                  <a:pt x="86" y="467"/>
                </a:lnTo>
                <a:lnTo>
                  <a:pt x="91" y="462"/>
                </a:lnTo>
                <a:lnTo>
                  <a:pt x="91" y="386"/>
                </a:lnTo>
                <a:lnTo>
                  <a:pt x="96" y="386"/>
                </a:lnTo>
                <a:lnTo>
                  <a:pt x="96" y="319"/>
                </a:lnTo>
                <a:lnTo>
                  <a:pt x="100" y="319"/>
                </a:lnTo>
                <a:lnTo>
                  <a:pt x="100" y="262"/>
                </a:lnTo>
                <a:lnTo>
                  <a:pt x="105" y="262"/>
                </a:lnTo>
                <a:lnTo>
                  <a:pt x="105" y="210"/>
                </a:lnTo>
                <a:lnTo>
                  <a:pt x="110" y="195"/>
                </a:lnTo>
                <a:lnTo>
                  <a:pt x="110" y="143"/>
                </a:lnTo>
                <a:lnTo>
                  <a:pt x="115" y="157"/>
                </a:lnTo>
                <a:lnTo>
                  <a:pt x="115" y="152"/>
                </a:lnTo>
                <a:lnTo>
                  <a:pt x="115" y="43"/>
                </a:lnTo>
                <a:lnTo>
                  <a:pt x="120" y="43"/>
                </a:lnTo>
                <a:lnTo>
                  <a:pt x="120" y="52"/>
                </a:lnTo>
                <a:lnTo>
                  <a:pt x="120" y="0"/>
                </a:lnTo>
                <a:lnTo>
                  <a:pt x="124" y="0"/>
                </a:lnTo>
                <a:lnTo>
                  <a:pt x="124" y="76"/>
                </a:lnTo>
                <a:lnTo>
                  <a:pt x="129" y="76"/>
                </a:lnTo>
                <a:lnTo>
                  <a:pt x="129" y="57"/>
                </a:lnTo>
                <a:lnTo>
                  <a:pt x="129" y="100"/>
                </a:lnTo>
                <a:lnTo>
                  <a:pt x="134" y="100"/>
                </a:lnTo>
                <a:lnTo>
                  <a:pt x="134" y="110"/>
                </a:lnTo>
                <a:lnTo>
                  <a:pt x="134" y="19"/>
                </a:lnTo>
                <a:lnTo>
                  <a:pt x="134" y="24"/>
                </a:lnTo>
                <a:lnTo>
                  <a:pt x="139" y="19"/>
                </a:lnTo>
                <a:lnTo>
                  <a:pt x="139" y="52"/>
                </a:lnTo>
                <a:lnTo>
                  <a:pt x="139" y="43"/>
                </a:lnTo>
                <a:lnTo>
                  <a:pt x="144" y="43"/>
                </a:lnTo>
                <a:lnTo>
                  <a:pt x="144" y="24"/>
                </a:lnTo>
                <a:lnTo>
                  <a:pt x="144" y="33"/>
                </a:lnTo>
                <a:lnTo>
                  <a:pt x="148" y="19"/>
                </a:lnTo>
                <a:lnTo>
                  <a:pt x="148" y="67"/>
                </a:lnTo>
                <a:lnTo>
                  <a:pt x="148" y="0"/>
                </a:lnTo>
                <a:lnTo>
                  <a:pt x="148" y="57"/>
                </a:lnTo>
                <a:lnTo>
                  <a:pt x="153" y="57"/>
                </a:lnTo>
                <a:lnTo>
                  <a:pt x="153" y="90"/>
                </a:lnTo>
                <a:lnTo>
                  <a:pt x="153" y="52"/>
                </a:lnTo>
                <a:lnTo>
                  <a:pt x="153" y="76"/>
                </a:lnTo>
                <a:lnTo>
                  <a:pt x="158" y="76"/>
                </a:lnTo>
                <a:lnTo>
                  <a:pt x="158" y="86"/>
                </a:lnTo>
                <a:lnTo>
                  <a:pt x="158" y="57"/>
                </a:lnTo>
                <a:lnTo>
                  <a:pt x="158" y="67"/>
                </a:lnTo>
                <a:lnTo>
                  <a:pt x="163" y="52"/>
                </a:lnTo>
                <a:lnTo>
                  <a:pt x="163" y="86"/>
                </a:lnTo>
                <a:lnTo>
                  <a:pt x="163" y="57"/>
                </a:lnTo>
                <a:lnTo>
                  <a:pt x="163" y="76"/>
                </a:lnTo>
                <a:lnTo>
                  <a:pt x="168" y="76"/>
                </a:lnTo>
                <a:lnTo>
                  <a:pt x="168" y="52"/>
                </a:lnTo>
                <a:lnTo>
                  <a:pt x="168" y="133"/>
                </a:lnTo>
                <a:lnTo>
                  <a:pt x="172" y="133"/>
                </a:lnTo>
                <a:lnTo>
                  <a:pt x="172" y="157"/>
                </a:lnTo>
                <a:lnTo>
                  <a:pt x="172" y="124"/>
                </a:lnTo>
                <a:lnTo>
                  <a:pt x="172" y="133"/>
                </a:lnTo>
                <a:lnTo>
                  <a:pt x="177" y="119"/>
                </a:lnTo>
                <a:lnTo>
                  <a:pt x="177" y="124"/>
                </a:lnTo>
                <a:lnTo>
                  <a:pt x="177" y="167"/>
                </a:lnTo>
                <a:lnTo>
                  <a:pt x="182" y="152"/>
                </a:lnTo>
                <a:lnTo>
                  <a:pt x="182" y="210"/>
                </a:lnTo>
                <a:lnTo>
                  <a:pt x="182" y="143"/>
                </a:lnTo>
                <a:lnTo>
                  <a:pt x="182" y="200"/>
                </a:lnTo>
                <a:lnTo>
                  <a:pt x="187" y="200"/>
                </a:lnTo>
                <a:lnTo>
                  <a:pt x="187" y="262"/>
                </a:lnTo>
                <a:lnTo>
                  <a:pt x="192" y="267"/>
                </a:lnTo>
                <a:lnTo>
                  <a:pt x="192" y="295"/>
                </a:lnTo>
                <a:lnTo>
                  <a:pt x="192" y="267"/>
                </a:lnTo>
                <a:lnTo>
                  <a:pt x="196" y="267"/>
                </a:lnTo>
                <a:lnTo>
                  <a:pt x="196" y="300"/>
                </a:lnTo>
                <a:lnTo>
                  <a:pt x="201" y="295"/>
                </a:lnTo>
                <a:lnTo>
                  <a:pt x="201" y="276"/>
                </a:lnTo>
                <a:lnTo>
                  <a:pt x="201" y="334"/>
                </a:lnTo>
                <a:lnTo>
                  <a:pt x="206" y="334"/>
                </a:lnTo>
                <a:lnTo>
                  <a:pt x="206" y="362"/>
                </a:lnTo>
                <a:lnTo>
                  <a:pt x="206" y="329"/>
                </a:lnTo>
                <a:lnTo>
                  <a:pt x="206" y="343"/>
                </a:lnTo>
                <a:lnTo>
                  <a:pt x="211" y="343"/>
                </a:lnTo>
              </a:path>
            </a:pathLst>
          </a:custGeom>
          <a:noFill/>
          <a:ln w="15875">
            <a:solidFill>
              <a:srgbClr val="0000FF"/>
            </a:solidFill>
            <a:prstDash val="solid"/>
            <a:round/>
            <a:headEnd/>
            <a:tailEnd/>
          </a:ln>
        </p:spPr>
        <p:txBody>
          <a:bodyPr/>
          <a:lstStyle/>
          <a:p>
            <a:endParaRPr lang="en-US"/>
          </a:p>
        </p:txBody>
      </p:sp>
      <p:sp>
        <p:nvSpPr>
          <p:cNvPr id="306225" name="Freeform 1073"/>
          <p:cNvSpPr>
            <a:spLocks/>
          </p:cNvSpPr>
          <p:nvPr/>
        </p:nvSpPr>
        <p:spPr bwMode="auto">
          <a:xfrm>
            <a:off x="6865938" y="2471738"/>
            <a:ext cx="319087" cy="1392237"/>
          </a:xfrm>
          <a:custGeom>
            <a:avLst/>
            <a:gdLst/>
            <a:ahLst/>
            <a:cxnLst>
              <a:cxn ang="0">
                <a:pos x="0" y="825"/>
              </a:cxn>
              <a:cxn ang="0">
                <a:pos x="5" y="877"/>
              </a:cxn>
              <a:cxn ang="0">
                <a:pos x="9" y="853"/>
              </a:cxn>
              <a:cxn ang="0">
                <a:pos x="14" y="543"/>
              </a:cxn>
              <a:cxn ang="0">
                <a:pos x="24" y="410"/>
              </a:cxn>
              <a:cxn ang="0">
                <a:pos x="29" y="334"/>
              </a:cxn>
              <a:cxn ang="0">
                <a:pos x="33" y="257"/>
              </a:cxn>
              <a:cxn ang="0">
                <a:pos x="38" y="67"/>
              </a:cxn>
              <a:cxn ang="0">
                <a:pos x="43" y="0"/>
              </a:cxn>
              <a:cxn ang="0">
                <a:pos x="48" y="38"/>
              </a:cxn>
              <a:cxn ang="0">
                <a:pos x="53" y="224"/>
              </a:cxn>
              <a:cxn ang="0">
                <a:pos x="57" y="215"/>
              </a:cxn>
              <a:cxn ang="0">
                <a:pos x="57" y="234"/>
              </a:cxn>
              <a:cxn ang="0">
                <a:pos x="62" y="224"/>
              </a:cxn>
              <a:cxn ang="0">
                <a:pos x="67" y="81"/>
              </a:cxn>
              <a:cxn ang="0">
                <a:pos x="72" y="67"/>
              </a:cxn>
              <a:cxn ang="0">
                <a:pos x="77" y="181"/>
              </a:cxn>
              <a:cxn ang="0">
                <a:pos x="81" y="138"/>
              </a:cxn>
              <a:cxn ang="0">
                <a:pos x="86" y="191"/>
              </a:cxn>
              <a:cxn ang="0">
                <a:pos x="91" y="348"/>
              </a:cxn>
              <a:cxn ang="0">
                <a:pos x="96" y="315"/>
              </a:cxn>
              <a:cxn ang="0">
                <a:pos x="101" y="524"/>
              </a:cxn>
              <a:cxn ang="0">
                <a:pos x="110" y="643"/>
              </a:cxn>
              <a:cxn ang="0">
                <a:pos x="115" y="624"/>
              </a:cxn>
              <a:cxn ang="0">
                <a:pos x="115" y="643"/>
              </a:cxn>
              <a:cxn ang="0">
                <a:pos x="120" y="591"/>
              </a:cxn>
              <a:cxn ang="0">
                <a:pos x="129" y="515"/>
              </a:cxn>
              <a:cxn ang="0">
                <a:pos x="134" y="415"/>
              </a:cxn>
              <a:cxn ang="0">
                <a:pos x="139" y="443"/>
              </a:cxn>
              <a:cxn ang="0">
                <a:pos x="144" y="377"/>
              </a:cxn>
              <a:cxn ang="0">
                <a:pos x="144" y="410"/>
              </a:cxn>
              <a:cxn ang="0">
                <a:pos x="149" y="367"/>
              </a:cxn>
              <a:cxn ang="0">
                <a:pos x="153" y="443"/>
              </a:cxn>
              <a:cxn ang="0">
                <a:pos x="158" y="400"/>
              </a:cxn>
              <a:cxn ang="0">
                <a:pos x="163" y="391"/>
              </a:cxn>
              <a:cxn ang="0">
                <a:pos x="168" y="543"/>
              </a:cxn>
              <a:cxn ang="0">
                <a:pos x="173" y="481"/>
              </a:cxn>
              <a:cxn ang="0">
                <a:pos x="177" y="534"/>
              </a:cxn>
              <a:cxn ang="0">
                <a:pos x="182" y="467"/>
              </a:cxn>
              <a:cxn ang="0">
                <a:pos x="192" y="510"/>
              </a:cxn>
              <a:cxn ang="0">
                <a:pos x="197" y="510"/>
              </a:cxn>
              <a:cxn ang="0">
                <a:pos x="201" y="510"/>
              </a:cxn>
            </a:cxnLst>
            <a:rect l="0" t="0" r="r" b="b"/>
            <a:pathLst>
              <a:path w="201" h="877">
                <a:moveTo>
                  <a:pt x="0" y="834"/>
                </a:moveTo>
                <a:lnTo>
                  <a:pt x="0" y="867"/>
                </a:lnTo>
                <a:lnTo>
                  <a:pt x="0" y="825"/>
                </a:lnTo>
                <a:lnTo>
                  <a:pt x="0" y="844"/>
                </a:lnTo>
                <a:lnTo>
                  <a:pt x="5" y="844"/>
                </a:lnTo>
                <a:lnTo>
                  <a:pt x="5" y="877"/>
                </a:lnTo>
                <a:lnTo>
                  <a:pt x="5" y="834"/>
                </a:lnTo>
                <a:lnTo>
                  <a:pt x="5" y="867"/>
                </a:lnTo>
                <a:lnTo>
                  <a:pt x="9" y="853"/>
                </a:lnTo>
                <a:lnTo>
                  <a:pt x="9" y="686"/>
                </a:lnTo>
                <a:lnTo>
                  <a:pt x="14" y="686"/>
                </a:lnTo>
                <a:lnTo>
                  <a:pt x="14" y="543"/>
                </a:lnTo>
                <a:lnTo>
                  <a:pt x="19" y="543"/>
                </a:lnTo>
                <a:lnTo>
                  <a:pt x="19" y="410"/>
                </a:lnTo>
                <a:lnTo>
                  <a:pt x="24" y="410"/>
                </a:lnTo>
                <a:lnTo>
                  <a:pt x="24" y="324"/>
                </a:lnTo>
                <a:lnTo>
                  <a:pt x="24" y="334"/>
                </a:lnTo>
                <a:lnTo>
                  <a:pt x="29" y="334"/>
                </a:lnTo>
                <a:lnTo>
                  <a:pt x="29" y="238"/>
                </a:lnTo>
                <a:lnTo>
                  <a:pt x="29" y="257"/>
                </a:lnTo>
                <a:lnTo>
                  <a:pt x="33" y="257"/>
                </a:lnTo>
                <a:lnTo>
                  <a:pt x="33" y="138"/>
                </a:lnTo>
                <a:lnTo>
                  <a:pt x="38" y="134"/>
                </a:lnTo>
                <a:lnTo>
                  <a:pt x="38" y="67"/>
                </a:lnTo>
                <a:lnTo>
                  <a:pt x="38" y="72"/>
                </a:lnTo>
                <a:lnTo>
                  <a:pt x="43" y="67"/>
                </a:lnTo>
                <a:lnTo>
                  <a:pt x="43" y="0"/>
                </a:lnTo>
                <a:lnTo>
                  <a:pt x="43" y="48"/>
                </a:lnTo>
                <a:lnTo>
                  <a:pt x="48" y="48"/>
                </a:lnTo>
                <a:lnTo>
                  <a:pt x="48" y="38"/>
                </a:lnTo>
                <a:lnTo>
                  <a:pt x="48" y="148"/>
                </a:lnTo>
                <a:lnTo>
                  <a:pt x="53" y="148"/>
                </a:lnTo>
                <a:lnTo>
                  <a:pt x="53" y="224"/>
                </a:lnTo>
                <a:lnTo>
                  <a:pt x="53" y="114"/>
                </a:lnTo>
                <a:lnTo>
                  <a:pt x="53" y="215"/>
                </a:lnTo>
                <a:lnTo>
                  <a:pt x="57" y="215"/>
                </a:lnTo>
                <a:lnTo>
                  <a:pt x="57" y="248"/>
                </a:lnTo>
                <a:lnTo>
                  <a:pt x="57" y="181"/>
                </a:lnTo>
                <a:lnTo>
                  <a:pt x="57" y="234"/>
                </a:lnTo>
                <a:lnTo>
                  <a:pt x="62" y="238"/>
                </a:lnTo>
                <a:lnTo>
                  <a:pt x="62" y="248"/>
                </a:lnTo>
                <a:lnTo>
                  <a:pt x="62" y="224"/>
                </a:lnTo>
                <a:lnTo>
                  <a:pt x="62" y="234"/>
                </a:lnTo>
                <a:lnTo>
                  <a:pt x="67" y="234"/>
                </a:lnTo>
                <a:lnTo>
                  <a:pt x="67" y="81"/>
                </a:lnTo>
                <a:lnTo>
                  <a:pt x="67" y="100"/>
                </a:lnTo>
                <a:lnTo>
                  <a:pt x="72" y="105"/>
                </a:lnTo>
                <a:lnTo>
                  <a:pt x="72" y="67"/>
                </a:lnTo>
                <a:lnTo>
                  <a:pt x="72" y="138"/>
                </a:lnTo>
                <a:lnTo>
                  <a:pt x="77" y="138"/>
                </a:lnTo>
                <a:lnTo>
                  <a:pt x="77" y="181"/>
                </a:lnTo>
                <a:lnTo>
                  <a:pt x="77" y="124"/>
                </a:lnTo>
                <a:lnTo>
                  <a:pt x="77" y="134"/>
                </a:lnTo>
                <a:lnTo>
                  <a:pt x="81" y="138"/>
                </a:lnTo>
                <a:lnTo>
                  <a:pt x="81" y="215"/>
                </a:lnTo>
                <a:lnTo>
                  <a:pt x="86" y="215"/>
                </a:lnTo>
                <a:lnTo>
                  <a:pt x="86" y="191"/>
                </a:lnTo>
                <a:lnTo>
                  <a:pt x="86" y="238"/>
                </a:lnTo>
                <a:lnTo>
                  <a:pt x="91" y="238"/>
                </a:lnTo>
                <a:lnTo>
                  <a:pt x="91" y="348"/>
                </a:lnTo>
                <a:lnTo>
                  <a:pt x="91" y="343"/>
                </a:lnTo>
                <a:lnTo>
                  <a:pt x="96" y="343"/>
                </a:lnTo>
                <a:lnTo>
                  <a:pt x="96" y="315"/>
                </a:lnTo>
                <a:lnTo>
                  <a:pt x="96" y="348"/>
                </a:lnTo>
                <a:lnTo>
                  <a:pt x="101" y="348"/>
                </a:lnTo>
                <a:lnTo>
                  <a:pt x="101" y="524"/>
                </a:lnTo>
                <a:lnTo>
                  <a:pt x="105" y="524"/>
                </a:lnTo>
                <a:lnTo>
                  <a:pt x="105" y="658"/>
                </a:lnTo>
                <a:lnTo>
                  <a:pt x="110" y="643"/>
                </a:lnTo>
                <a:lnTo>
                  <a:pt x="110" y="601"/>
                </a:lnTo>
                <a:lnTo>
                  <a:pt x="110" y="624"/>
                </a:lnTo>
                <a:lnTo>
                  <a:pt x="115" y="624"/>
                </a:lnTo>
                <a:lnTo>
                  <a:pt x="115" y="686"/>
                </a:lnTo>
                <a:lnTo>
                  <a:pt x="115" y="615"/>
                </a:lnTo>
                <a:lnTo>
                  <a:pt x="115" y="643"/>
                </a:lnTo>
                <a:lnTo>
                  <a:pt x="120" y="643"/>
                </a:lnTo>
                <a:lnTo>
                  <a:pt x="120" y="577"/>
                </a:lnTo>
                <a:lnTo>
                  <a:pt x="120" y="591"/>
                </a:lnTo>
                <a:lnTo>
                  <a:pt x="125" y="577"/>
                </a:lnTo>
                <a:lnTo>
                  <a:pt x="125" y="510"/>
                </a:lnTo>
                <a:lnTo>
                  <a:pt x="129" y="515"/>
                </a:lnTo>
                <a:lnTo>
                  <a:pt x="129" y="458"/>
                </a:lnTo>
                <a:lnTo>
                  <a:pt x="134" y="443"/>
                </a:lnTo>
                <a:lnTo>
                  <a:pt x="134" y="415"/>
                </a:lnTo>
                <a:lnTo>
                  <a:pt x="134" y="434"/>
                </a:lnTo>
                <a:lnTo>
                  <a:pt x="139" y="434"/>
                </a:lnTo>
                <a:lnTo>
                  <a:pt x="139" y="443"/>
                </a:lnTo>
                <a:lnTo>
                  <a:pt x="139" y="367"/>
                </a:lnTo>
                <a:lnTo>
                  <a:pt x="139" y="377"/>
                </a:lnTo>
                <a:lnTo>
                  <a:pt x="144" y="377"/>
                </a:lnTo>
                <a:lnTo>
                  <a:pt x="144" y="415"/>
                </a:lnTo>
                <a:lnTo>
                  <a:pt x="144" y="367"/>
                </a:lnTo>
                <a:lnTo>
                  <a:pt x="144" y="410"/>
                </a:lnTo>
                <a:lnTo>
                  <a:pt x="149" y="415"/>
                </a:lnTo>
                <a:lnTo>
                  <a:pt x="149" y="424"/>
                </a:lnTo>
                <a:lnTo>
                  <a:pt x="149" y="367"/>
                </a:lnTo>
                <a:lnTo>
                  <a:pt x="153" y="367"/>
                </a:lnTo>
                <a:lnTo>
                  <a:pt x="153" y="357"/>
                </a:lnTo>
                <a:lnTo>
                  <a:pt x="153" y="443"/>
                </a:lnTo>
                <a:lnTo>
                  <a:pt x="158" y="443"/>
                </a:lnTo>
                <a:lnTo>
                  <a:pt x="158" y="448"/>
                </a:lnTo>
                <a:lnTo>
                  <a:pt x="158" y="400"/>
                </a:lnTo>
                <a:lnTo>
                  <a:pt x="158" y="434"/>
                </a:lnTo>
                <a:lnTo>
                  <a:pt x="163" y="434"/>
                </a:lnTo>
                <a:lnTo>
                  <a:pt x="163" y="391"/>
                </a:lnTo>
                <a:lnTo>
                  <a:pt x="163" y="491"/>
                </a:lnTo>
                <a:lnTo>
                  <a:pt x="168" y="491"/>
                </a:lnTo>
                <a:lnTo>
                  <a:pt x="168" y="543"/>
                </a:lnTo>
                <a:lnTo>
                  <a:pt x="168" y="534"/>
                </a:lnTo>
                <a:lnTo>
                  <a:pt x="173" y="534"/>
                </a:lnTo>
                <a:lnTo>
                  <a:pt x="173" y="481"/>
                </a:lnTo>
                <a:lnTo>
                  <a:pt x="173" y="510"/>
                </a:lnTo>
                <a:lnTo>
                  <a:pt x="177" y="515"/>
                </a:lnTo>
                <a:lnTo>
                  <a:pt x="177" y="534"/>
                </a:lnTo>
                <a:lnTo>
                  <a:pt x="177" y="491"/>
                </a:lnTo>
                <a:lnTo>
                  <a:pt x="182" y="477"/>
                </a:lnTo>
                <a:lnTo>
                  <a:pt x="182" y="467"/>
                </a:lnTo>
                <a:lnTo>
                  <a:pt x="187" y="481"/>
                </a:lnTo>
                <a:lnTo>
                  <a:pt x="187" y="524"/>
                </a:lnTo>
                <a:lnTo>
                  <a:pt x="192" y="510"/>
                </a:lnTo>
                <a:lnTo>
                  <a:pt x="192" y="481"/>
                </a:lnTo>
                <a:lnTo>
                  <a:pt x="192" y="515"/>
                </a:lnTo>
                <a:lnTo>
                  <a:pt x="197" y="510"/>
                </a:lnTo>
                <a:lnTo>
                  <a:pt x="197" y="581"/>
                </a:lnTo>
                <a:lnTo>
                  <a:pt x="197" y="524"/>
                </a:lnTo>
                <a:lnTo>
                  <a:pt x="201" y="510"/>
                </a:lnTo>
                <a:lnTo>
                  <a:pt x="201" y="477"/>
                </a:lnTo>
                <a:lnTo>
                  <a:pt x="201" y="491"/>
                </a:lnTo>
              </a:path>
            </a:pathLst>
          </a:custGeom>
          <a:noFill/>
          <a:ln w="15875">
            <a:solidFill>
              <a:srgbClr val="0000FF"/>
            </a:solidFill>
            <a:prstDash val="solid"/>
            <a:round/>
            <a:headEnd/>
            <a:tailEnd/>
          </a:ln>
        </p:spPr>
        <p:txBody>
          <a:bodyPr/>
          <a:lstStyle/>
          <a:p>
            <a:endParaRPr lang="en-US"/>
          </a:p>
        </p:txBody>
      </p:sp>
      <p:sp>
        <p:nvSpPr>
          <p:cNvPr id="306226" name="Freeform 1074"/>
          <p:cNvSpPr>
            <a:spLocks/>
          </p:cNvSpPr>
          <p:nvPr/>
        </p:nvSpPr>
        <p:spPr bwMode="auto">
          <a:xfrm>
            <a:off x="7185025" y="2532063"/>
            <a:ext cx="304800" cy="1082675"/>
          </a:xfrm>
          <a:custGeom>
            <a:avLst/>
            <a:gdLst/>
            <a:ahLst/>
            <a:cxnLst>
              <a:cxn ang="0">
                <a:pos x="5" y="477"/>
              </a:cxn>
              <a:cxn ang="0">
                <a:pos x="10" y="443"/>
              </a:cxn>
              <a:cxn ang="0">
                <a:pos x="15" y="329"/>
              </a:cxn>
              <a:cxn ang="0">
                <a:pos x="20" y="305"/>
              </a:cxn>
              <a:cxn ang="0">
                <a:pos x="24" y="186"/>
              </a:cxn>
              <a:cxn ang="0">
                <a:pos x="29" y="143"/>
              </a:cxn>
              <a:cxn ang="0">
                <a:pos x="34" y="134"/>
              </a:cxn>
              <a:cxn ang="0">
                <a:pos x="39" y="167"/>
              </a:cxn>
              <a:cxn ang="0">
                <a:pos x="44" y="167"/>
              </a:cxn>
              <a:cxn ang="0">
                <a:pos x="48" y="200"/>
              </a:cxn>
              <a:cxn ang="0">
                <a:pos x="53" y="243"/>
              </a:cxn>
              <a:cxn ang="0">
                <a:pos x="58" y="377"/>
              </a:cxn>
              <a:cxn ang="0">
                <a:pos x="63" y="362"/>
              </a:cxn>
              <a:cxn ang="0">
                <a:pos x="63" y="377"/>
              </a:cxn>
              <a:cxn ang="0">
                <a:pos x="68" y="353"/>
              </a:cxn>
              <a:cxn ang="0">
                <a:pos x="72" y="377"/>
              </a:cxn>
              <a:cxn ang="0">
                <a:pos x="77" y="443"/>
              </a:cxn>
              <a:cxn ang="0">
                <a:pos x="82" y="496"/>
              </a:cxn>
              <a:cxn ang="0">
                <a:pos x="87" y="443"/>
              </a:cxn>
              <a:cxn ang="0">
                <a:pos x="92" y="496"/>
              </a:cxn>
              <a:cxn ang="0">
                <a:pos x="96" y="462"/>
              </a:cxn>
              <a:cxn ang="0">
                <a:pos x="101" y="472"/>
              </a:cxn>
              <a:cxn ang="0">
                <a:pos x="106" y="510"/>
              </a:cxn>
              <a:cxn ang="0">
                <a:pos x="111" y="529"/>
              </a:cxn>
              <a:cxn ang="0">
                <a:pos x="116" y="472"/>
              </a:cxn>
              <a:cxn ang="0">
                <a:pos x="116" y="443"/>
              </a:cxn>
              <a:cxn ang="0">
                <a:pos x="120" y="377"/>
              </a:cxn>
              <a:cxn ang="0">
                <a:pos x="125" y="420"/>
              </a:cxn>
              <a:cxn ang="0">
                <a:pos x="130" y="405"/>
              </a:cxn>
              <a:cxn ang="0">
                <a:pos x="135" y="443"/>
              </a:cxn>
              <a:cxn ang="0">
                <a:pos x="135" y="410"/>
              </a:cxn>
              <a:cxn ang="0">
                <a:pos x="144" y="129"/>
              </a:cxn>
              <a:cxn ang="0">
                <a:pos x="149" y="29"/>
              </a:cxn>
              <a:cxn ang="0">
                <a:pos x="149" y="19"/>
              </a:cxn>
              <a:cxn ang="0">
                <a:pos x="154" y="167"/>
              </a:cxn>
              <a:cxn ang="0">
                <a:pos x="159" y="196"/>
              </a:cxn>
              <a:cxn ang="0">
                <a:pos x="164" y="186"/>
              </a:cxn>
              <a:cxn ang="0">
                <a:pos x="168" y="196"/>
              </a:cxn>
              <a:cxn ang="0">
                <a:pos x="173" y="377"/>
              </a:cxn>
              <a:cxn ang="0">
                <a:pos x="178" y="610"/>
              </a:cxn>
              <a:cxn ang="0">
                <a:pos x="183" y="605"/>
              </a:cxn>
              <a:cxn ang="0">
                <a:pos x="188" y="663"/>
              </a:cxn>
            </a:cxnLst>
            <a:rect l="0" t="0" r="r" b="b"/>
            <a:pathLst>
              <a:path w="192" h="682">
                <a:moveTo>
                  <a:pt x="0" y="453"/>
                </a:moveTo>
                <a:lnTo>
                  <a:pt x="5" y="453"/>
                </a:lnTo>
                <a:lnTo>
                  <a:pt x="5" y="477"/>
                </a:lnTo>
                <a:lnTo>
                  <a:pt x="5" y="420"/>
                </a:lnTo>
                <a:lnTo>
                  <a:pt x="5" y="443"/>
                </a:lnTo>
                <a:lnTo>
                  <a:pt x="10" y="443"/>
                </a:lnTo>
                <a:lnTo>
                  <a:pt x="10" y="462"/>
                </a:lnTo>
                <a:lnTo>
                  <a:pt x="10" y="329"/>
                </a:lnTo>
                <a:lnTo>
                  <a:pt x="15" y="329"/>
                </a:lnTo>
                <a:lnTo>
                  <a:pt x="15" y="343"/>
                </a:lnTo>
                <a:lnTo>
                  <a:pt x="15" y="305"/>
                </a:lnTo>
                <a:lnTo>
                  <a:pt x="20" y="305"/>
                </a:lnTo>
                <a:lnTo>
                  <a:pt x="20" y="229"/>
                </a:lnTo>
                <a:lnTo>
                  <a:pt x="24" y="229"/>
                </a:lnTo>
                <a:lnTo>
                  <a:pt x="24" y="186"/>
                </a:lnTo>
                <a:lnTo>
                  <a:pt x="24" y="210"/>
                </a:lnTo>
                <a:lnTo>
                  <a:pt x="29" y="210"/>
                </a:lnTo>
                <a:lnTo>
                  <a:pt x="29" y="143"/>
                </a:lnTo>
                <a:lnTo>
                  <a:pt x="34" y="143"/>
                </a:lnTo>
                <a:lnTo>
                  <a:pt x="34" y="196"/>
                </a:lnTo>
                <a:lnTo>
                  <a:pt x="34" y="134"/>
                </a:lnTo>
                <a:lnTo>
                  <a:pt x="34" y="162"/>
                </a:lnTo>
                <a:lnTo>
                  <a:pt x="39" y="162"/>
                </a:lnTo>
                <a:lnTo>
                  <a:pt x="39" y="167"/>
                </a:lnTo>
                <a:lnTo>
                  <a:pt x="39" y="119"/>
                </a:lnTo>
                <a:lnTo>
                  <a:pt x="39" y="162"/>
                </a:lnTo>
                <a:lnTo>
                  <a:pt x="44" y="167"/>
                </a:lnTo>
                <a:lnTo>
                  <a:pt x="44" y="134"/>
                </a:lnTo>
                <a:lnTo>
                  <a:pt x="44" y="196"/>
                </a:lnTo>
                <a:lnTo>
                  <a:pt x="48" y="200"/>
                </a:lnTo>
                <a:lnTo>
                  <a:pt x="48" y="253"/>
                </a:lnTo>
                <a:lnTo>
                  <a:pt x="48" y="243"/>
                </a:lnTo>
                <a:lnTo>
                  <a:pt x="53" y="243"/>
                </a:lnTo>
                <a:lnTo>
                  <a:pt x="53" y="339"/>
                </a:lnTo>
                <a:lnTo>
                  <a:pt x="58" y="339"/>
                </a:lnTo>
                <a:lnTo>
                  <a:pt x="58" y="377"/>
                </a:lnTo>
                <a:lnTo>
                  <a:pt x="58" y="310"/>
                </a:lnTo>
                <a:lnTo>
                  <a:pt x="58" y="362"/>
                </a:lnTo>
                <a:lnTo>
                  <a:pt x="63" y="362"/>
                </a:lnTo>
                <a:lnTo>
                  <a:pt x="63" y="396"/>
                </a:lnTo>
                <a:lnTo>
                  <a:pt x="63" y="353"/>
                </a:lnTo>
                <a:lnTo>
                  <a:pt x="63" y="377"/>
                </a:lnTo>
                <a:lnTo>
                  <a:pt x="68" y="372"/>
                </a:lnTo>
                <a:lnTo>
                  <a:pt x="68" y="396"/>
                </a:lnTo>
                <a:lnTo>
                  <a:pt x="68" y="353"/>
                </a:lnTo>
                <a:lnTo>
                  <a:pt x="68" y="386"/>
                </a:lnTo>
                <a:lnTo>
                  <a:pt x="72" y="386"/>
                </a:lnTo>
                <a:lnTo>
                  <a:pt x="72" y="377"/>
                </a:lnTo>
                <a:lnTo>
                  <a:pt x="72" y="472"/>
                </a:lnTo>
                <a:lnTo>
                  <a:pt x="77" y="472"/>
                </a:lnTo>
                <a:lnTo>
                  <a:pt x="77" y="443"/>
                </a:lnTo>
                <a:lnTo>
                  <a:pt x="77" y="472"/>
                </a:lnTo>
                <a:lnTo>
                  <a:pt x="82" y="462"/>
                </a:lnTo>
                <a:lnTo>
                  <a:pt x="82" y="496"/>
                </a:lnTo>
                <a:lnTo>
                  <a:pt x="82" y="420"/>
                </a:lnTo>
                <a:lnTo>
                  <a:pt x="82" y="453"/>
                </a:lnTo>
                <a:lnTo>
                  <a:pt x="87" y="443"/>
                </a:lnTo>
                <a:lnTo>
                  <a:pt x="87" y="505"/>
                </a:lnTo>
                <a:lnTo>
                  <a:pt x="87" y="496"/>
                </a:lnTo>
                <a:lnTo>
                  <a:pt x="92" y="496"/>
                </a:lnTo>
                <a:lnTo>
                  <a:pt x="92" y="453"/>
                </a:lnTo>
                <a:lnTo>
                  <a:pt x="92" y="462"/>
                </a:lnTo>
                <a:lnTo>
                  <a:pt x="96" y="462"/>
                </a:lnTo>
                <a:lnTo>
                  <a:pt x="96" y="443"/>
                </a:lnTo>
                <a:lnTo>
                  <a:pt x="96" y="477"/>
                </a:lnTo>
                <a:lnTo>
                  <a:pt x="101" y="472"/>
                </a:lnTo>
                <a:lnTo>
                  <a:pt x="101" y="529"/>
                </a:lnTo>
                <a:lnTo>
                  <a:pt x="101" y="510"/>
                </a:lnTo>
                <a:lnTo>
                  <a:pt x="106" y="510"/>
                </a:lnTo>
                <a:lnTo>
                  <a:pt x="106" y="543"/>
                </a:lnTo>
                <a:lnTo>
                  <a:pt x="106" y="529"/>
                </a:lnTo>
                <a:lnTo>
                  <a:pt x="111" y="529"/>
                </a:lnTo>
                <a:lnTo>
                  <a:pt x="111" y="539"/>
                </a:lnTo>
                <a:lnTo>
                  <a:pt x="111" y="477"/>
                </a:lnTo>
                <a:lnTo>
                  <a:pt x="116" y="472"/>
                </a:lnTo>
                <a:lnTo>
                  <a:pt x="116" y="486"/>
                </a:lnTo>
                <a:lnTo>
                  <a:pt x="116" y="439"/>
                </a:lnTo>
                <a:lnTo>
                  <a:pt x="116" y="443"/>
                </a:lnTo>
                <a:lnTo>
                  <a:pt x="120" y="443"/>
                </a:lnTo>
                <a:lnTo>
                  <a:pt x="120" y="472"/>
                </a:lnTo>
                <a:lnTo>
                  <a:pt x="120" y="377"/>
                </a:lnTo>
                <a:lnTo>
                  <a:pt x="120" y="386"/>
                </a:lnTo>
                <a:lnTo>
                  <a:pt x="125" y="386"/>
                </a:lnTo>
                <a:lnTo>
                  <a:pt x="125" y="420"/>
                </a:lnTo>
                <a:lnTo>
                  <a:pt x="125" y="362"/>
                </a:lnTo>
                <a:lnTo>
                  <a:pt x="125" y="410"/>
                </a:lnTo>
                <a:lnTo>
                  <a:pt x="130" y="405"/>
                </a:lnTo>
                <a:lnTo>
                  <a:pt x="130" y="443"/>
                </a:lnTo>
                <a:lnTo>
                  <a:pt x="130" y="439"/>
                </a:lnTo>
                <a:lnTo>
                  <a:pt x="135" y="443"/>
                </a:lnTo>
                <a:lnTo>
                  <a:pt x="135" y="462"/>
                </a:lnTo>
                <a:lnTo>
                  <a:pt x="135" y="405"/>
                </a:lnTo>
                <a:lnTo>
                  <a:pt x="135" y="410"/>
                </a:lnTo>
                <a:lnTo>
                  <a:pt x="140" y="405"/>
                </a:lnTo>
                <a:lnTo>
                  <a:pt x="140" y="134"/>
                </a:lnTo>
                <a:lnTo>
                  <a:pt x="144" y="129"/>
                </a:lnTo>
                <a:lnTo>
                  <a:pt x="144" y="19"/>
                </a:lnTo>
                <a:lnTo>
                  <a:pt x="144" y="43"/>
                </a:lnTo>
                <a:lnTo>
                  <a:pt x="149" y="29"/>
                </a:lnTo>
                <a:lnTo>
                  <a:pt x="149" y="53"/>
                </a:lnTo>
                <a:lnTo>
                  <a:pt x="149" y="0"/>
                </a:lnTo>
                <a:lnTo>
                  <a:pt x="149" y="19"/>
                </a:lnTo>
                <a:lnTo>
                  <a:pt x="154" y="19"/>
                </a:lnTo>
                <a:lnTo>
                  <a:pt x="154" y="10"/>
                </a:lnTo>
                <a:lnTo>
                  <a:pt x="154" y="167"/>
                </a:lnTo>
                <a:lnTo>
                  <a:pt x="159" y="167"/>
                </a:lnTo>
                <a:lnTo>
                  <a:pt x="159" y="234"/>
                </a:lnTo>
                <a:lnTo>
                  <a:pt x="159" y="196"/>
                </a:lnTo>
                <a:lnTo>
                  <a:pt x="164" y="196"/>
                </a:lnTo>
                <a:lnTo>
                  <a:pt x="164" y="210"/>
                </a:lnTo>
                <a:lnTo>
                  <a:pt x="164" y="186"/>
                </a:lnTo>
                <a:lnTo>
                  <a:pt x="168" y="200"/>
                </a:lnTo>
                <a:lnTo>
                  <a:pt x="168" y="210"/>
                </a:lnTo>
                <a:lnTo>
                  <a:pt x="168" y="196"/>
                </a:lnTo>
                <a:lnTo>
                  <a:pt x="173" y="200"/>
                </a:lnTo>
                <a:lnTo>
                  <a:pt x="173" y="186"/>
                </a:lnTo>
                <a:lnTo>
                  <a:pt x="173" y="377"/>
                </a:lnTo>
                <a:lnTo>
                  <a:pt x="178" y="377"/>
                </a:lnTo>
                <a:lnTo>
                  <a:pt x="178" y="620"/>
                </a:lnTo>
                <a:lnTo>
                  <a:pt x="178" y="610"/>
                </a:lnTo>
                <a:lnTo>
                  <a:pt x="183" y="605"/>
                </a:lnTo>
                <a:lnTo>
                  <a:pt x="183" y="639"/>
                </a:lnTo>
                <a:lnTo>
                  <a:pt x="183" y="605"/>
                </a:lnTo>
                <a:lnTo>
                  <a:pt x="188" y="610"/>
                </a:lnTo>
                <a:lnTo>
                  <a:pt x="188" y="682"/>
                </a:lnTo>
                <a:lnTo>
                  <a:pt x="188" y="663"/>
                </a:lnTo>
                <a:lnTo>
                  <a:pt x="192" y="648"/>
                </a:lnTo>
                <a:lnTo>
                  <a:pt x="192" y="586"/>
                </a:lnTo>
              </a:path>
            </a:pathLst>
          </a:custGeom>
          <a:noFill/>
          <a:ln w="15875">
            <a:solidFill>
              <a:srgbClr val="0000FF"/>
            </a:solidFill>
            <a:prstDash val="solid"/>
            <a:round/>
            <a:headEnd/>
            <a:tailEnd/>
          </a:ln>
        </p:spPr>
        <p:txBody>
          <a:bodyPr/>
          <a:lstStyle/>
          <a:p>
            <a:endParaRPr lang="en-US"/>
          </a:p>
        </p:txBody>
      </p:sp>
      <p:sp>
        <p:nvSpPr>
          <p:cNvPr id="306227" name="Freeform 1075"/>
          <p:cNvSpPr>
            <a:spLocks/>
          </p:cNvSpPr>
          <p:nvPr/>
        </p:nvSpPr>
        <p:spPr bwMode="auto">
          <a:xfrm>
            <a:off x="7489825" y="3289300"/>
            <a:ext cx="38100" cy="211138"/>
          </a:xfrm>
          <a:custGeom>
            <a:avLst/>
            <a:gdLst/>
            <a:ahLst/>
            <a:cxnLst>
              <a:cxn ang="0">
                <a:pos x="0" y="109"/>
              </a:cxn>
              <a:cxn ang="0">
                <a:pos x="0" y="128"/>
              </a:cxn>
              <a:cxn ang="0">
                <a:pos x="5" y="128"/>
              </a:cxn>
              <a:cxn ang="0">
                <a:pos x="5" y="95"/>
              </a:cxn>
              <a:cxn ang="0">
                <a:pos x="5" y="133"/>
              </a:cxn>
              <a:cxn ang="0">
                <a:pos x="10" y="128"/>
              </a:cxn>
              <a:cxn ang="0">
                <a:pos x="10" y="119"/>
              </a:cxn>
              <a:cxn ang="0">
                <a:pos x="10" y="128"/>
              </a:cxn>
              <a:cxn ang="0">
                <a:pos x="15" y="128"/>
              </a:cxn>
              <a:cxn ang="0">
                <a:pos x="15" y="76"/>
              </a:cxn>
              <a:cxn ang="0">
                <a:pos x="15" y="109"/>
              </a:cxn>
              <a:cxn ang="0">
                <a:pos x="20" y="95"/>
              </a:cxn>
              <a:cxn ang="0">
                <a:pos x="20" y="43"/>
              </a:cxn>
              <a:cxn ang="0">
                <a:pos x="24" y="28"/>
              </a:cxn>
              <a:cxn ang="0">
                <a:pos x="24" y="0"/>
              </a:cxn>
            </a:cxnLst>
            <a:rect l="0" t="0" r="r" b="b"/>
            <a:pathLst>
              <a:path w="24" h="133">
                <a:moveTo>
                  <a:pt x="0" y="109"/>
                </a:moveTo>
                <a:lnTo>
                  <a:pt x="0" y="128"/>
                </a:lnTo>
                <a:lnTo>
                  <a:pt x="5" y="128"/>
                </a:lnTo>
                <a:lnTo>
                  <a:pt x="5" y="95"/>
                </a:lnTo>
                <a:lnTo>
                  <a:pt x="5" y="133"/>
                </a:lnTo>
                <a:lnTo>
                  <a:pt x="10" y="128"/>
                </a:lnTo>
                <a:lnTo>
                  <a:pt x="10" y="119"/>
                </a:lnTo>
                <a:lnTo>
                  <a:pt x="10" y="128"/>
                </a:lnTo>
                <a:lnTo>
                  <a:pt x="15" y="128"/>
                </a:lnTo>
                <a:lnTo>
                  <a:pt x="15" y="76"/>
                </a:lnTo>
                <a:lnTo>
                  <a:pt x="15" y="109"/>
                </a:lnTo>
                <a:lnTo>
                  <a:pt x="20" y="95"/>
                </a:lnTo>
                <a:lnTo>
                  <a:pt x="20" y="43"/>
                </a:lnTo>
                <a:lnTo>
                  <a:pt x="24" y="28"/>
                </a:lnTo>
                <a:lnTo>
                  <a:pt x="24" y="0"/>
                </a:lnTo>
              </a:path>
            </a:pathLst>
          </a:custGeom>
          <a:noFill/>
          <a:ln w="15875">
            <a:solidFill>
              <a:srgbClr val="0000FF"/>
            </a:solidFill>
            <a:prstDash val="solid"/>
            <a:round/>
            <a:headEnd/>
            <a:tailEnd/>
          </a:ln>
        </p:spPr>
        <p:txBody>
          <a:bodyPr/>
          <a:lstStyle/>
          <a:p>
            <a:endParaRPr lang="en-US"/>
          </a:p>
        </p:txBody>
      </p:sp>
      <p:sp>
        <p:nvSpPr>
          <p:cNvPr id="306228" name="Freeform 1076"/>
          <p:cNvSpPr>
            <a:spLocks/>
          </p:cNvSpPr>
          <p:nvPr/>
        </p:nvSpPr>
        <p:spPr bwMode="auto">
          <a:xfrm>
            <a:off x="503238" y="3076575"/>
            <a:ext cx="373062" cy="946150"/>
          </a:xfrm>
          <a:custGeom>
            <a:avLst/>
            <a:gdLst/>
            <a:ahLst/>
            <a:cxnLst>
              <a:cxn ang="0">
                <a:pos x="0" y="229"/>
              </a:cxn>
              <a:cxn ang="0">
                <a:pos x="9" y="386"/>
              </a:cxn>
              <a:cxn ang="0">
                <a:pos x="14" y="486"/>
              </a:cxn>
              <a:cxn ang="0">
                <a:pos x="19" y="477"/>
              </a:cxn>
              <a:cxn ang="0">
                <a:pos x="24" y="510"/>
              </a:cxn>
              <a:cxn ang="0">
                <a:pos x="24" y="486"/>
              </a:cxn>
              <a:cxn ang="0">
                <a:pos x="29" y="544"/>
              </a:cxn>
              <a:cxn ang="0">
                <a:pos x="38" y="529"/>
              </a:cxn>
              <a:cxn ang="0">
                <a:pos x="43" y="339"/>
              </a:cxn>
              <a:cxn ang="0">
                <a:pos x="48" y="343"/>
              </a:cxn>
              <a:cxn ang="0">
                <a:pos x="53" y="396"/>
              </a:cxn>
              <a:cxn ang="0">
                <a:pos x="62" y="405"/>
              </a:cxn>
              <a:cxn ang="0">
                <a:pos x="67" y="439"/>
              </a:cxn>
              <a:cxn ang="0">
                <a:pos x="77" y="544"/>
              </a:cxn>
              <a:cxn ang="0">
                <a:pos x="81" y="520"/>
              </a:cxn>
              <a:cxn ang="0">
                <a:pos x="86" y="539"/>
              </a:cxn>
              <a:cxn ang="0">
                <a:pos x="91" y="496"/>
              </a:cxn>
              <a:cxn ang="0">
                <a:pos x="96" y="339"/>
              </a:cxn>
              <a:cxn ang="0">
                <a:pos x="101" y="320"/>
              </a:cxn>
              <a:cxn ang="0">
                <a:pos x="105" y="310"/>
              </a:cxn>
              <a:cxn ang="0">
                <a:pos x="110" y="262"/>
              </a:cxn>
              <a:cxn ang="0">
                <a:pos x="120" y="286"/>
              </a:cxn>
              <a:cxn ang="0">
                <a:pos x="125" y="429"/>
              </a:cxn>
              <a:cxn ang="0">
                <a:pos x="129" y="510"/>
              </a:cxn>
              <a:cxn ang="0">
                <a:pos x="139" y="539"/>
              </a:cxn>
              <a:cxn ang="0">
                <a:pos x="144" y="596"/>
              </a:cxn>
              <a:cxn ang="0">
                <a:pos x="149" y="577"/>
              </a:cxn>
              <a:cxn ang="0">
                <a:pos x="153" y="539"/>
              </a:cxn>
              <a:cxn ang="0">
                <a:pos x="163" y="529"/>
              </a:cxn>
              <a:cxn ang="0">
                <a:pos x="168" y="477"/>
              </a:cxn>
              <a:cxn ang="0">
                <a:pos x="173" y="553"/>
              </a:cxn>
              <a:cxn ang="0">
                <a:pos x="177" y="505"/>
              </a:cxn>
              <a:cxn ang="0">
                <a:pos x="187" y="529"/>
              </a:cxn>
              <a:cxn ang="0">
                <a:pos x="192" y="505"/>
              </a:cxn>
              <a:cxn ang="0">
                <a:pos x="197" y="305"/>
              </a:cxn>
              <a:cxn ang="0">
                <a:pos x="206" y="229"/>
              </a:cxn>
              <a:cxn ang="0">
                <a:pos x="211" y="267"/>
              </a:cxn>
              <a:cxn ang="0">
                <a:pos x="216" y="286"/>
              </a:cxn>
              <a:cxn ang="0">
                <a:pos x="221" y="262"/>
              </a:cxn>
              <a:cxn ang="0">
                <a:pos x="221" y="262"/>
              </a:cxn>
              <a:cxn ang="0">
                <a:pos x="225" y="243"/>
              </a:cxn>
              <a:cxn ang="0">
                <a:pos x="230" y="453"/>
              </a:cxn>
            </a:cxnLst>
            <a:rect l="0" t="0" r="r" b="b"/>
            <a:pathLst>
              <a:path w="235" h="596">
                <a:moveTo>
                  <a:pt x="0" y="19"/>
                </a:moveTo>
                <a:lnTo>
                  <a:pt x="0" y="0"/>
                </a:lnTo>
                <a:lnTo>
                  <a:pt x="0" y="229"/>
                </a:lnTo>
                <a:lnTo>
                  <a:pt x="5" y="234"/>
                </a:lnTo>
                <a:lnTo>
                  <a:pt x="5" y="386"/>
                </a:lnTo>
                <a:lnTo>
                  <a:pt x="9" y="386"/>
                </a:lnTo>
                <a:lnTo>
                  <a:pt x="9" y="463"/>
                </a:lnTo>
                <a:lnTo>
                  <a:pt x="14" y="477"/>
                </a:lnTo>
                <a:lnTo>
                  <a:pt x="14" y="486"/>
                </a:lnTo>
                <a:lnTo>
                  <a:pt x="14" y="453"/>
                </a:lnTo>
                <a:lnTo>
                  <a:pt x="14" y="477"/>
                </a:lnTo>
                <a:lnTo>
                  <a:pt x="19" y="477"/>
                </a:lnTo>
                <a:lnTo>
                  <a:pt x="19" y="539"/>
                </a:lnTo>
                <a:lnTo>
                  <a:pt x="19" y="510"/>
                </a:lnTo>
                <a:lnTo>
                  <a:pt x="24" y="510"/>
                </a:lnTo>
                <a:lnTo>
                  <a:pt x="24" y="520"/>
                </a:lnTo>
                <a:lnTo>
                  <a:pt x="24" y="477"/>
                </a:lnTo>
                <a:lnTo>
                  <a:pt x="24" y="486"/>
                </a:lnTo>
                <a:lnTo>
                  <a:pt x="29" y="486"/>
                </a:lnTo>
                <a:lnTo>
                  <a:pt x="29" y="477"/>
                </a:lnTo>
                <a:lnTo>
                  <a:pt x="29" y="544"/>
                </a:lnTo>
                <a:lnTo>
                  <a:pt x="33" y="539"/>
                </a:lnTo>
                <a:lnTo>
                  <a:pt x="33" y="529"/>
                </a:lnTo>
                <a:lnTo>
                  <a:pt x="38" y="529"/>
                </a:lnTo>
                <a:lnTo>
                  <a:pt x="38" y="444"/>
                </a:lnTo>
                <a:lnTo>
                  <a:pt x="43" y="439"/>
                </a:lnTo>
                <a:lnTo>
                  <a:pt x="43" y="339"/>
                </a:lnTo>
                <a:lnTo>
                  <a:pt x="48" y="343"/>
                </a:lnTo>
                <a:lnTo>
                  <a:pt x="48" y="372"/>
                </a:lnTo>
                <a:lnTo>
                  <a:pt x="48" y="343"/>
                </a:lnTo>
                <a:lnTo>
                  <a:pt x="53" y="339"/>
                </a:lnTo>
                <a:lnTo>
                  <a:pt x="53" y="329"/>
                </a:lnTo>
                <a:lnTo>
                  <a:pt x="53" y="396"/>
                </a:lnTo>
                <a:lnTo>
                  <a:pt x="57" y="410"/>
                </a:lnTo>
                <a:lnTo>
                  <a:pt x="57" y="405"/>
                </a:lnTo>
                <a:lnTo>
                  <a:pt x="62" y="405"/>
                </a:lnTo>
                <a:lnTo>
                  <a:pt x="62" y="396"/>
                </a:lnTo>
                <a:lnTo>
                  <a:pt x="67" y="410"/>
                </a:lnTo>
                <a:lnTo>
                  <a:pt x="67" y="439"/>
                </a:lnTo>
                <a:lnTo>
                  <a:pt x="72" y="444"/>
                </a:lnTo>
                <a:lnTo>
                  <a:pt x="72" y="529"/>
                </a:lnTo>
                <a:lnTo>
                  <a:pt x="77" y="544"/>
                </a:lnTo>
                <a:lnTo>
                  <a:pt x="77" y="572"/>
                </a:lnTo>
                <a:lnTo>
                  <a:pt x="77" y="520"/>
                </a:lnTo>
                <a:lnTo>
                  <a:pt x="81" y="520"/>
                </a:lnTo>
                <a:lnTo>
                  <a:pt x="81" y="510"/>
                </a:lnTo>
                <a:lnTo>
                  <a:pt x="81" y="544"/>
                </a:lnTo>
                <a:lnTo>
                  <a:pt x="86" y="539"/>
                </a:lnTo>
                <a:lnTo>
                  <a:pt x="86" y="477"/>
                </a:lnTo>
                <a:lnTo>
                  <a:pt x="86" y="496"/>
                </a:lnTo>
                <a:lnTo>
                  <a:pt x="91" y="496"/>
                </a:lnTo>
                <a:lnTo>
                  <a:pt x="91" y="439"/>
                </a:lnTo>
                <a:lnTo>
                  <a:pt x="96" y="439"/>
                </a:lnTo>
                <a:lnTo>
                  <a:pt x="96" y="339"/>
                </a:lnTo>
                <a:lnTo>
                  <a:pt x="101" y="343"/>
                </a:lnTo>
                <a:lnTo>
                  <a:pt x="101" y="310"/>
                </a:lnTo>
                <a:lnTo>
                  <a:pt x="101" y="320"/>
                </a:lnTo>
                <a:lnTo>
                  <a:pt x="105" y="320"/>
                </a:lnTo>
                <a:lnTo>
                  <a:pt x="105" y="296"/>
                </a:lnTo>
                <a:lnTo>
                  <a:pt x="105" y="310"/>
                </a:lnTo>
                <a:lnTo>
                  <a:pt x="110" y="310"/>
                </a:lnTo>
                <a:lnTo>
                  <a:pt x="110" y="343"/>
                </a:lnTo>
                <a:lnTo>
                  <a:pt x="110" y="262"/>
                </a:lnTo>
                <a:lnTo>
                  <a:pt x="115" y="267"/>
                </a:lnTo>
                <a:lnTo>
                  <a:pt x="115" y="286"/>
                </a:lnTo>
                <a:lnTo>
                  <a:pt x="120" y="286"/>
                </a:lnTo>
                <a:lnTo>
                  <a:pt x="120" y="353"/>
                </a:lnTo>
                <a:lnTo>
                  <a:pt x="125" y="353"/>
                </a:lnTo>
                <a:lnTo>
                  <a:pt x="125" y="429"/>
                </a:lnTo>
                <a:lnTo>
                  <a:pt x="129" y="444"/>
                </a:lnTo>
                <a:lnTo>
                  <a:pt x="129" y="520"/>
                </a:lnTo>
                <a:lnTo>
                  <a:pt x="129" y="510"/>
                </a:lnTo>
                <a:lnTo>
                  <a:pt x="134" y="510"/>
                </a:lnTo>
                <a:lnTo>
                  <a:pt x="134" y="553"/>
                </a:lnTo>
                <a:lnTo>
                  <a:pt x="139" y="539"/>
                </a:lnTo>
                <a:lnTo>
                  <a:pt x="139" y="510"/>
                </a:lnTo>
                <a:lnTo>
                  <a:pt x="144" y="510"/>
                </a:lnTo>
                <a:lnTo>
                  <a:pt x="144" y="596"/>
                </a:lnTo>
                <a:lnTo>
                  <a:pt x="144" y="587"/>
                </a:lnTo>
                <a:lnTo>
                  <a:pt x="149" y="572"/>
                </a:lnTo>
                <a:lnTo>
                  <a:pt x="149" y="577"/>
                </a:lnTo>
                <a:lnTo>
                  <a:pt x="149" y="572"/>
                </a:lnTo>
                <a:lnTo>
                  <a:pt x="153" y="572"/>
                </a:lnTo>
                <a:lnTo>
                  <a:pt x="153" y="539"/>
                </a:lnTo>
                <a:lnTo>
                  <a:pt x="158" y="539"/>
                </a:lnTo>
                <a:lnTo>
                  <a:pt x="158" y="529"/>
                </a:lnTo>
                <a:lnTo>
                  <a:pt x="163" y="529"/>
                </a:lnTo>
                <a:lnTo>
                  <a:pt x="163" y="472"/>
                </a:lnTo>
                <a:lnTo>
                  <a:pt x="163" y="477"/>
                </a:lnTo>
                <a:lnTo>
                  <a:pt x="168" y="477"/>
                </a:lnTo>
                <a:lnTo>
                  <a:pt x="168" y="486"/>
                </a:lnTo>
                <a:lnTo>
                  <a:pt x="173" y="486"/>
                </a:lnTo>
                <a:lnTo>
                  <a:pt x="173" y="553"/>
                </a:lnTo>
                <a:lnTo>
                  <a:pt x="173" y="544"/>
                </a:lnTo>
                <a:lnTo>
                  <a:pt x="177" y="539"/>
                </a:lnTo>
                <a:lnTo>
                  <a:pt x="177" y="505"/>
                </a:lnTo>
                <a:lnTo>
                  <a:pt x="177" y="510"/>
                </a:lnTo>
                <a:lnTo>
                  <a:pt x="187" y="510"/>
                </a:lnTo>
                <a:lnTo>
                  <a:pt x="187" y="529"/>
                </a:lnTo>
                <a:lnTo>
                  <a:pt x="187" y="477"/>
                </a:lnTo>
                <a:lnTo>
                  <a:pt x="192" y="477"/>
                </a:lnTo>
                <a:lnTo>
                  <a:pt x="192" y="505"/>
                </a:lnTo>
                <a:lnTo>
                  <a:pt x="192" y="420"/>
                </a:lnTo>
                <a:lnTo>
                  <a:pt x="197" y="405"/>
                </a:lnTo>
                <a:lnTo>
                  <a:pt x="197" y="305"/>
                </a:lnTo>
                <a:lnTo>
                  <a:pt x="201" y="305"/>
                </a:lnTo>
                <a:lnTo>
                  <a:pt x="201" y="243"/>
                </a:lnTo>
                <a:lnTo>
                  <a:pt x="206" y="229"/>
                </a:lnTo>
                <a:lnTo>
                  <a:pt x="206" y="220"/>
                </a:lnTo>
                <a:lnTo>
                  <a:pt x="206" y="253"/>
                </a:lnTo>
                <a:lnTo>
                  <a:pt x="211" y="267"/>
                </a:lnTo>
                <a:lnTo>
                  <a:pt x="211" y="262"/>
                </a:lnTo>
                <a:lnTo>
                  <a:pt x="216" y="262"/>
                </a:lnTo>
                <a:lnTo>
                  <a:pt x="216" y="286"/>
                </a:lnTo>
                <a:lnTo>
                  <a:pt x="216" y="243"/>
                </a:lnTo>
                <a:lnTo>
                  <a:pt x="216" y="262"/>
                </a:lnTo>
                <a:lnTo>
                  <a:pt x="221" y="262"/>
                </a:lnTo>
                <a:lnTo>
                  <a:pt x="221" y="267"/>
                </a:lnTo>
                <a:lnTo>
                  <a:pt x="221" y="243"/>
                </a:lnTo>
                <a:lnTo>
                  <a:pt x="221" y="262"/>
                </a:lnTo>
                <a:lnTo>
                  <a:pt x="225" y="262"/>
                </a:lnTo>
                <a:lnTo>
                  <a:pt x="225" y="420"/>
                </a:lnTo>
                <a:lnTo>
                  <a:pt x="225" y="243"/>
                </a:lnTo>
                <a:lnTo>
                  <a:pt x="225" y="410"/>
                </a:lnTo>
                <a:lnTo>
                  <a:pt x="230" y="405"/>
                </a:lnTo>
                <a:lnTo>
                  <a:pt x="230" y="453"/>
                </a:lnTo>
                <a:lnTo>
                  <a:pt x="235" y="453"/>
                </a:lnTo>
                <a:lnTo>
                  <a:pt x="235" y="444"/>
                </a:lnTo>
              </a:path>
            </a:pathLst>
          </a:custGeom>
          <a:noFill/>
          <a:ln w="15875">
            <a:solidFill>
              <a:srgbClr val="FF0000"/>
            </a:solidFill>
            <a:prstDash val="solid"/>
            <a:round/>
            <a:headEnd/>
            <a:tailEnd/>
          </a:ln>
        </p:spPr>
        <p:txBody>
          <a:bodyPr/>
          <a:lstStyle/>
          <a:p>
            <a:endParaRPr lang="en-US"/>
          </a:p>
        </p:txBody>
      </p:sp>
      <p:sp>
        <p:nvSpPr>
          <p:cNvPr id="306229" name="Freeform 1077"/>
          <p:cNvSpPr>
            <a:spLocks/>
          </p:cNvSpPr>
          <p:nvPr/>
        </p:nvSpPr>
        <p:spPr bwMode="auto">
          <a:xfrm>
            <a:off x="876300" y="3614738"/>
            <a:ext cx="465138" cy="544512"/>
          </a:xfrm>
          <a:custGeom>
            <a:avLst/>
            <a:gdLst/>
            <a:ahLst/>
            <a:cxnLst>
              <a:cxn ang="0">
                <a:pos x="5" y="171"/>
              </a:cxn>
              <a:cxn ang="0">
                <a:pos x="10" y="147"/>
              </a:cxn>
              <a:cxn ang="0">
                <a:pos x="14" y="181"/>
              </a:cxn>
              <a:cxn ang="0">
                <a:pos x="19" y="171"/>
              </a:cxn>
              <a:cxn ang="0">
                <a:pos x="24" y="233"/>
              </a:cxn>
              <a:cxn ang="0">
                <a:pos x="29" y="133"/>
              </a:cxn>
              <a:cxn ang="0">
                <a:pos x="38" y="14"/>
              </a:cxn>
              <a:cxn ang="0">
                <a:pos x="43" y="38"/>
              </a:cxn>
              <a:cxn ang="0">
                <a:pos x="48" y="57"/>
              </a:cxn>
              <a:cxn ang="0">
                <a:pos x="53" y="24"/>
              </a:cxn>
              <a:cxn ang="0">
                <a:pos x="58" y="114"/>
              </a:cxn>
              <a:cxn ang="0">
                <a:pos x="67" y="171"/>
              </a:cxn>
              <a:cxn ang="0">
                <a:pos x="77" y="248"/>
              </a:cxn>
              <a:cxn ang="0">
                <a:pos x="82" y="271"/>
              </a:cxn>
              <a:cxn ang="0">
                <a:pos x="86" y="267"/>
              </a:cxn>
              <a:cxn ang="0">
                <a:pos x="96" y="224"/>
              </a:cxn>
              <a:cxn ang="0">
                <a:pos x="101" y="133"/>
              </a:cxn>
              <a:cxn ang="0">
                <a:pos x="110" y="138"/>
              </a:cxn>
              <a:cxn ang="0">
                <a:pos x="115" y="157"/>
              </a:cxn>
              <a:cxn ang="0">
                <a:pos x="125" y="238"/>
              </a:cxn>
              <a:cxn ang="0">
                <a:pos x="130" y="238"/>
              </a:cxn>
              <a:cxn ang="0">
                <a:pos x="134" y="324"/>
              </a:cxn>
              <a:cxn ang="0">
                <a:pos x="144" y="333"/>
              </a:cxn>
              <a:cxn ang="0">
                <a:pos x="154" y="324"/>
              </a:cxn>
              <a:cxn ang="0">
                <a:pos x="168" y="324"/>
              </a:cxn>
              <a:cxn ang="0">
                <a:pos x="173" y="343"/>
              </a:cxn>
              <a:cxn ang="0">
                <a:pos x="182" y="324"/>
              </a:cxn>
              <a:cxn ang="0">
                <a:pos x="197" y="324"/>
              </a:cxn>
              <a:cxn ang="0">
                <a:pos x="211" y="324"/>
              </a:cxn>
              <a:cxn ang="0">
                <a:pos x="216" y="324"/>
              </a:cxn>
              <a:cxn ang="0">
                <a:pos x="221" y="200"/>
              </a:cxn>
              <a:cxn ang="0">
                <a:pos x="230" y="133"/>
              </a:cxn>
              <a:cxn ang="0">
                <a:pos x="235" y="66"/>
              </a:cxn>
              <a:cxn ang="0">
                <a:pos x="245" y="38"/>
              </a:cxn>
              <a:cxn ang="0">
                <a:pos x="245" y="38"/>
              </a:cxn>
              <a:cxn ang="0">
                <a:pos x="250" y="57"/>
              </a:cxn>
              <a:cxn ang="0">
                <a:pos x="254" y="81"/>
              </a:cxn>
              <a:cxn ang="0">
                <a:pos x="259" y="147"/>
              </a:cxn>
              <a:cxn ang="0">
                <a:pos x="269" y="171"/>
              </a:cxn>
              <a:cxn ang="0">
                <a:pos x="274" y="224"/>
              </a:cxn>
              <a:cxn ang="0">
                <a:pos x="283" y="281"/>
              </a:cxn>
              <a:cxn ang="0">
                <a:pos x="288" y="343"/>
              </a:cxn>
            </a:cxnLst>
            <a:rect l="0" t="0" r="r" b="b"/>
            <a:pathLst>
              <a:path w="293" h="343">
                <a:moveTo>
                  <a:pt x="0" y="105"/>
                </a:moveTo>
                <a:lnTo>
                  <a:pt x="0" y="157"/>
                </a:lnTo>
                <a:lnTo>
                  <a:pt x="5" y="171"/>
                </a:lnTo>
                <a:lnTo>
                  <a:pt x="5" y="181"/>
                </a:lnTo>
                <a:lnTo>
                  <a:pt x="5" y="147"/>
                </a:lnTo>
                <a:lnTo>
                  <a:pt x="10" y="147"/>
                </a:lnTo>
                <a:lnTo>
                  <a:pt x="10" y="157"/>
                </a:lnTo>
                <a:lnTo>
                  <a:pt x="14" y="157"/>
                </a:lnTo>
                <a:lnTo>
                  <a:pt x="14" y="181"/>
                </a:lnTo>
                <a:lnTo>
                  <a:pt x="14" y="138"/>
                </a:lnTo>
                <a:lnTo>
                  <a:pt x="14" y="171"/>
                </a:lnTo>
                <a:lnTo>
                  <a:pt x="19" y="171"/>
                </a:lnTo>
                <a:lnTo>
                  <a:pt x="19" y="200"/>
                </a:lnTo>
                <a:lnTo>
                  <a:pt x="24" y="205"/>
                </a:lnTo>
                <a:lnTo>
                  <a:pt x="24" y="233"/>
                </a:lnTo>
                <a:lnTo>
                  <a:pt x="24" y="214"/>
                </a:lnTo>
                <a:lnTo>
                  <a:pt x="29" y="200"/>
                </a:lnTo>
                <a:lnTo>
                  <a:pt x="29" y="133"/>
                </a:lnTo>
                <a:lnTo>
                  <a:pt x="34" y="133"/>
                </a:lnTo>
                <a:lnTo>
                  <a:pt x="34" y="14"/>
                </a:lnTo>
                <a:lnTo>
                  <a:pt x="38" y="14"/>
                </a:lnTo>
                <a:lnTo>
                  <a:pt x="38" y="4"/>
                </a:lnTo>
                <a:lnTo>
                  <a:pt x="38" y="38"/>
                </a:lnTo>
                <a:lnTo>
                  <a:pt x="43" y="38"/>
                </a:lnTo>
                <a:lnTo>
                  <a:pt x="43" y="33"/>
                </a:lnTo>
                <a:lnTo>
                  <a:pt x="43" y="57"/>
                </a:lnTo>
                <a:lnTo>
                  <a:pt x="48" y="57"/>
                </a:lnTo>
                <a:lnTo>
                  <a:pt x="48" y="14"/>
                </a:lnTo>
                <a:lnTo>
                  <a:pt x="48" y="24"/>
                </a:lnTo>
                <a:lnTo>
                  <a:pt x="53" y="24"/>
                </a:lnTo>
                <a:lnTo>
                  <a:pt x="53" y="0"/>
                </a:lnTo>
                <a:lnTo>
                  <a:pt x="58" y="4"/>
                </a:lnTo>
                <a:lnTo>
                  <a:pt x="58" y="114"/>
                </a:lnTo>
                <a:lnTo>
                  <a:pt x="62" y="114"/>
                </a:lnTo>
                <a:lnTo>
                  <a:pt x="62" y="171"/>
                </a:lnTo>
                <a:lnTo>
                  <a:pt x="67" y="171"/>
                </a:lnTo>
                <a:lnTo>
                  <a:pt x="67" y="248"/>
                </a:lnTo>
                <a:lnTo>
                  <a:pt x="72" y="248"/>
                </a:lnTo>
                <a:lnTo>
                  <a:pt x="77" y="248"/>
                </a:lnTo>
                <a:lnTo>
                  <a:pt x="77" y="281"/>
                </a:lnTo>
                <a:lnTo>
                  <a:pt x="77" y="267"/>
                </a:lnTo>
                <a:lnTo>
                  <a:pt x="82" y="271"/>
                </a:lnTo>
                <a:lnTo>
                  <a:pt x="82" y="314"/>
                </a:lnTo>
                <a:lnTo>
                  <a:pt x="86" y="300"/>
                </a:lnTo>
                <a:lnTo>
                  <a:pt x="86" y="267"/>
                </a:lnTo>
                <a:lnTo>
                  <a:pt x="91" y="267"/>
                </a:lnTo>
                <a:lnTo>
                  <a:pt x="91" y="224"/>
                </a:lnTo>
                <a:lnTo>
                  <a:pt x="96" y="224"/>
                </a:lnTo>
                <a:lnTo>
                  <a:pt x="96" y="214"/>
                </a:lnTo>
                <a:lnTo>
                  <a:pt x="101" y="200"/>
                </a:lnTo>
                <a:lnTo>
                  <a:pt x="101" y="133"/>
                </a:lnTo>
                <a:lnTo>
                  <a:pt x="106" y="133"/>
                </a:lnTo>
                <a:lnTo>
                  <a:pt x="106" y="124"/>
                </a:lnTo>
                <a:lnTo>
                  <a:pt x="110" y="138"/>
                </a:lnTo>
                <a:lnTo>
                  <a:pt x="110" y="147"/>
                </a:lnTo>
                <a:lnTo>
                  <a:pt x="115" y="147"/>
                </a:lnTo>
                <a:lnTo>
                  <a:pt x="115" y="157"/>
                </a:lnTo>
                <a:lnTo>
                  <a:pt x="120" y="171"/>
                </a:lnTo>
                <a:lnTo>
                  <a:pt x="120" y="224"/>
                </a:lnTo>
                <a:lnTo>
                  <a:pt x="125" y="238"/>
                </a:lnTo>
                <a:lnTo>
                  <a:pt x="125" y="233"/>
                </a:lnTo>
                <a:lnTo>
                  <a:pt x="125" y="238"/>
                </a:lnTo>
                <a:lnTo>
                  <a:pt x="130" y="238"/>
                </a:lnTo>
                <a:lnTo>
                  <a:pt x="130" y="333"/>
                </a:lnTo>
                <a:lnTo>
                  <a:pt x="134" y="333"/>
                </a:lnTo>
                <a:lnTo>
                  <a:pt x="134" y="324"/>
                </a:lnTo>
                <a:lnTo>
                  <a:pt x="139" y="324"/>
                </a:lnTo>
                <a:lnTo>
                  <a:pt x="139" y="333"/>
                </a:lnTo>
                <a:lnTo>
                  <a:pt x="144" y="333"/>
                </a:lnTo>
                <a:lnTo>
                  <a:pt x="144" y="324"/>
                </a:lnTo>
                <a:lnTo>
                  <a:pt x="149" y="324"/>
                </a:lnTo>
                <a:lnTo>
                  <a:pt x="154" y="324"/>
                </a:lnTo>
                <a:lnTo>
                  <a:pt x="158" y="324"/>
                </a:lnTo>
                <a:lnTo>
                  <a:pt x="163" y="324"/>
                </a:lnTo>
                <a:lnTo>
                  <a:pt x="168" y="324"/>
                </a:lnTo>
                <a:lnTo>
                  <a:pt x="168" y="333"/>
                </a:lnTo>
                <a:lnTo>
                  <a:pt x="173" y="333"/>
                </a:lnTo>
                <a:lnTo>
                  <a:pt x="173" y="343"/>
                </a:lnTo>
                <a:lnTo>
                  <a:pt x="178" y="343"/>
                </a:lnTo>
                <a:lnTo>
                  <a:pt x="178" y="324"/>
                </a:lnTo>
                <a:lnTo>
                  <a:pt x="182" y="324"/>
                </a:lnTo>
                <a:lnTo>
                  <a:pt x="187" y="324"/>
                </a:lnTo>
                <a:lnTo>
                  <a:pt x="192" y="324"/>
                </a:lnTo>
                <a:lnTo>
                  <a:pt x="197" y="324"/>
                </a:lnTo>
                <a:lnTo>
                  <a:pt x="202" y="324"/>
                </a:lnTo>
                <a:lnTo>
                  <a:pt x="206" y="324"/>
                </a:lnTo>
                <a:lnTo>
                  <a:pt x="211" y="324"/>
                </a:lnTo>
                <a:lnTo>
                  <a:pt x="211" y="343"/>
                </a:lnTo>
                <a:lnTo>
                  <a:pt x="211" y="324"/>
                </a:lnTo>
                <a:lnTo>
                  <a:pt x="216" y="324"/>
                </a:lnTo>
                <a:lnTo>
                  <a:pt x="216" y="257"/>
                </a:lnTo>
                <a:lnTo>
                  <a:pt x="221" y="257"/>
                </a:lnTo>
                <a:lnTo>
                  <a:pt x="221" y="200"/>
                </a:lnTo>
                <a:lnTo>
                  <a:pt x="226" y="200"/>
                </a:lnTo>
                <a:lnTo>
                  <a:pt x="226" y="133"/>
                </a:lnTo>
                <a:lnTo>
                  <a:pt x="230" y="133"/>
                </a:lnTo>
                <a:lnTo>
                  <a:pt x="230" y="100"/>
                </a:lnTo>
                <a:lnTo>
                  <a:pt x="235" y="100"/>
                </a:lnTo>
                <a:lnTo>
                  <a:pt x="235" y="66"/>
                </a:lnTo>
                <a:lnTo>
                  <a:pt x="240" y="66"/>
                </a:lnTo>
                <a:lnTo>
                  <a:pt x="240" y="33"/>
                </a:lnTo>
                <a:lnTo>
                  <a:pt x="245" y="38"/>
                </a:lnTo>
                <a:lnTo>
                  <a:pt x="245" y="47"/>
                </a:lnTo>
                <a:lnTo>
                  <a:pt x="245" y="33"/>
                </a:lnTo>
                <a:lnTo>
                  <a:pt x="245" y="38"/>
                </a:lnTo>
                <a:lnTo>
                  <a:pt x="250" y="33"/>
                </a:lnTo>
                <a:lnTo>
                  <a:pt x="250" y="14"/>
                </a:lnTo>
                <a:lnTo>
                  <a:pt x="250" y="57"/>
                </a:lnTo>
                <a:lnTo>
                  <a:pt x="254" y="57"/>
                </a:lnTo>
                <a:lnTo>
                  <a:pt x="254" y="47"/>
                </a:lnTo>
                <a:lnTo>
                  <a:pt x="254" y="81"/>
                </a:lnTo>
                <a:lnTo>
                  <a:pt x="259" y="66"/>
                </a:lnTo>
                <a:lnTo>
                  <a:pt x="259" y="71"/>
                </a:lnTo>
                <a:lnTo>
                  <a:pt x="259" y="147"/>
                </a:lnTo>
                <a:lnTo>
                  <a:pt x="264" y="147"/>
                </a:lnTo>
                <a:lnTo>
                  <a:pt x="264" y="166"/>
                </a:lnTo>
                <a:lnTo>
                  <a:pt x="269" y="171"/>
                </a:lnTo>
                <a:lnTo>
                  <a:pt x="269" y="205"/>
                </a:lnTo>
                <a:lnTo>
                  <a:pt x="274" y="205"/>
                </a:lnTo>
                <a:lnTo>
                  <a:pt x="274" y="224"/>
                </a:lnTo>
                <a:lnTo>
                  <a:pt x="278" y="238"/>
                </a:lnTo>
                <a:lnTo>
                  <a:pt x="278" y="281"/>
                </a:lnTo>
                <a:lnTo>
                  <a:pt x="283" y="281"/>
                </a:lnTo>
                <a:lnTo>
                  <a:pt x="283" y="324"/>
                </a:lnTo>
                <a:lnTo>
                  <a:pt x="288" y="324"/>
                </a:lnTo>
                <a:lnTo>
                  <a:pt x="288" y="343"/>
                </a:lnTo>
                <a:lnTo>
                  <a:pt x="293" y="343"/>
                </a:lnTo>
                <a:lnTo>
                  <a:pt x="293" y="333"/>
                </a:lnTo>
              </a:path>
            </a:pathLst>
          </a:custGeom>
          <a:noFill/>
          <a:ln w="15875">
            <a:solidFill>
              <a:srgbClr val="FF0000"/>
            </a:solidFill>
            <a:prstDash val="solid"/>
            <a:round/>
            <a:headEnd/>
            <a:tailEnd/>
          </a:ln>
        </p:spPr>
        <p:txBody>
          <a:bodyPr/>
          <a:lstStyle/>
          <a:p>
            <a:endParaRPr lang="en-US"/>
          </a:p>
        </p:txBody>
      </p:sp>
      <p:sp>
        <p:nvSpPr>
          <p:cNvPr id="306230" name="Freeform 1078"/>
          <p:cNvSpPr>
            <a:spLocks/>
          </p:cNvSpPr>
          <p:nvPr/>
        </p:nvSpPr>
        <p:spPr bwMode="auto">
          <a:xfrm>
            <a:off x="1341438" y="2638425"/>
            <a:ext cx="427037" cy="1504950"/>
          </a:xfrm>
          <a:custGeom>
            <a:avLst/>
            <a:gdLst/>
            <a:ahLst/>
            <a:cxnLst>
              <a:cxn ang="0">
                <a:pos x="9" y="948"/>
              </a:cxn>
              <a:cxn ang="0">
                <a:pos x="24" y="948"/>
              </a:cxn>
              <a:cxn ang="0">
                <a:pos x="33" y="920"/>
              </a:cxn>
              <a:cxn ang="0">
                <a:pos x="38" y="920"/>
              </a:cxn>
              <a:cxn ang="0">
                <a:pos x="53" y="915"/>
              </a:cxn>
              <a:cxn ang="0">
                <a:pos x="57" y="896"/>
              </a:cxn>
              <a:cxn ang="0">
                <a:pos x="67" y="886"/>
              </a:cxn>
              <a:cxn ang="0">
                <a:pos x="77" y="896"/>
              </a:cxn>
              <a:cxn ang="0">
                <a:pos x="81" y="896"/>
              </a:cxn>
              <a:cxn ang="0">
                <a:pos x="86" y="882"/>
              </a:cxn>
              <a:cxn ang="0">
                <a:pos x="86" y="882"/>
              </a:cxn>
              <a:cxn ang="0">
                <a:pos x="96" y="781"/>
              </a:cxn>
              <a:cxn ang="0">
                <a:pos x="105" y="762"/>
              </a:cxn>
              <a:cxn ang="0">
                <a:pos x="110" y="762"/>
              </a:cxn>
              <a:cxn ang="0">
                <a:pos x="120" y="820"/>
              </a:cxn>
              <a:cxn ang="0">
                <a:pos x="125" y="939"/>
              </a:cxn>
              <a:cxn ang="0">
                <a:pos x="134" y="948"/>
              </a:cxn>
              <a:cxn ang="0">
                <a:pos x="139" y="948"/>
              </a:cxn>
              <a:cxn ang="0">
                <a:pos x="153" y="948"/>
              </a:cxn>
              <a:cxn ang="0">
                <a:pos x="158" y="815"/>
              </a:cxn>
              <a:cxn ang="0">
                <a:pos x="168" y="762"/>
              </a:cxn>
              <a:cxn ang="0">
                <a:pos x="173" y="496"/>
              </a:cxn>
              <a:cxn ang="0">
                <a:pos x="182" y="395"/>
              </a:cxn>
              <a:cxn ang="0">
                <a:pos x="187" y="238"/>
              </a:cxn>
              <a:cxn ang="0">
                <a:pos x="192" y="143"/>
              </a:cxn>
              <a:cxn ang="0">
                <a:pos x="197" y="62"/>
              </a:cxn>
              <a:cxn ang="0">
                <a:pos x="201" y="95"/>
              </a:cxn>
              <a:cxn ang="0">
                <a:pos x="206" y="76"/>
              </a:cxn>
              <a:cxn ang="0">
                <a:pos x="206" y="62"/>
              </a:cxn>
              <a:cxn ang="0">
                <a:pos x="211" y="29"/>
              </a:cxn>
              <a:cxn ang="0">
                <a:pos x="216" y="119"/>
              </a:cxn>
              <a:cxn ang="0">
                <a:pos x="221" y="95"/>
              </a:cxn>
              <a:cxn ang="0">
                <a:pos x="221" y="129"/>
              </a:cxn>
              <a:cxn ang="0">
                <a:pos x="230" y="43"/>
              </a:cxn>
              <a:cxn ang="0">
                <a:pos x="230" y="43"/>
              </a:cxn>
              <a:cxn ang="0">
                <a:pos x="235" y="0"/>
              </a:cxn>
              <a:cxn ang="0">
                <a:pos x="240" y="119"/>
              </a:cxn>
              <a:cxn ang="0">
                <a:pos x="249" y="310"/>
              </a:cxn>
              <a:cxn ang="0">
                <a:pos x="254" y="310"/>
              </a:cxn>
              <a:cxn ang="0">
                <a:pos x="259" y="496"/>
              </a:cxn>
              <a:cxn ang="0">
                <a:pos x="264" y="438"/>
              </a:cxn>
              <a:cxn ang="0">
                <a:pos x="269" y="429"/>
              </a:cxn>
            </a:cxnLst>
            <a:rect l="0" t="0" r="r" b="b"/>
            <a:pathLst>
              <a:path w="269" h="948">
                <a:moveTo>
                  <a:pt x="0" y="948"/>
                </a:moveTo>
                <a:lnTo>
                  <a:pt x="5" y="948"/>
                </a:lnTo>
                <a:lnTo>
                  <a:pt x="9" y="948"/>
                </a:lnTo>
                <a:lnTo>
                  <a:pt x="14" y="948"/>
                </a:lnTo>
                <a:lnTo>
                  <a:pt x="19" y="948"/>
                </a:lnTo>
                <a:lnTo>
                  <a:pt x="24" y="948"/>
                </a:lnTo>
                <a:lnTo>
                  <a:pt x="24" y="920"/>
                </a:lnTo>
                <a:lnTo>
                  <a:pt x="29" y="920"/>
                </a:lnTo>
                <a:lnTo>
                  <a:pt x="33" y="920"/>
                </a:lnTo>
                <a:lnTo>
                  <a:pt x="33" y="929"/>
                </a:lnTo>
                <a:lnTo>
                  <a:pt x="33" y="920"/>
                </a:lnTo>
                <a:lnTo>
                  <a:pt x="38" y="920"/>
                </a:lnTo>
                <a:lnTo>
                  <a:pt x="43" y="920"/>
                </a:lnTo>
                <a:lnTo>
                  <a:pt x="48" y="920"/>
                </a:lnTo>
                <a:lnTo>
                  <a:pt x="53" y="915"/>
                </a:lnTo>
                <a:lnTo>
                  <a:pt x="53" y="882"/>
                </a:lnTo>
                <a:lnTo>
                  <a:pt x="57" y="886"/>
                </a:lnTo>
                <a:lnTo>
                  <a:pt x="57" y="896"/>
                </a:lnTo>
                <a:lnTo>
                  <a:pt x="57" y="886"/>
                </a:lnTo>
                <a:lnTo>
                  <a:pt x="62" y="886"/>
                </a:lnTo>
                <a:lnTo>
                  <a:pt x="67" y="886"/>
                </a:lnTo>
                <a:lnTo>
                  <a:pt x="67" y="896"/>
                </a:lnTo>
                <a:lnTo>
                  <a:pt x="72" y="896"/>
                </a:lnTo>
                <a:lnTo>
                  <a:pt x="77" y="896"/>
                </a:lnTo>
                <a:lnTo>
                  <a:pt x="77" y="886"/>
                </a:lnTo>
                <a:lnTo>
                  <a:pt x="81" y="882"/>
                </a:lnTo>
                <a:lnTo>
                  <a:pt x="81" y="896"/>
                </a:lnTo>
                <a:lnTo>
                  <a:pt x="81" y="863"/>
                </a:lnTo>
                <a:lnTo>
                  <a:pt x="81" y="886"/>
                </a:lnTo>
                <a:lnTo>
                  <a:pt x="86" y="882"/>
                </a:lnTo>
                <a:lnTo>
                  <a:pt x="86" y="896"/>
                </a:lnTo>
                <a:lnTo>
                  <a:pt x="86" y="872"/>
                </a:lnTo>
                <a:lnTo>
                  <a:pt x="86" y="882"/>
                </a:lnTo>
                <a:lnTo>
                  <a:pt x="91" y="882"/>
                </a:lnTo>
                <a:lnTo>
                  <a:pt x="91" y="796"/>
                </a:lnTo>
                <a:lnTo>
                  <a:pt x="96" y="781"/>
                </a:lnTo>
                <a:lnTo>
                  <a:pt x="96" y="762"/>
                </a:lnTo>
                <a:lnTo>
                  <a:pt x="101" y="762"/>
                </a:lnTo>
                <a:lnTo>
                  <a:pt x="105" y="762"/>
                </a:lnTo>
                <a:lnTo>
                  <a:pt x="110" y="762"/>
                </a:lnTo>
                <a:lnTo>
                  <a:pt x="110" y="772"/>
                </a:lnTo>
                <a:lnTo>
                  <a:pt x="110" y="762"/>
                </a:lnTo>
                <a:lnTo>
                  <a:pt x="115" y="762"/>
                </a:lnTo>
                <a:lnTo>
                  <a:pt x="115" y="815"/>
                </a:lnTo>
                <a:lnTo>
                  <a:pt x="120" y="820"/>
                </a:lnTo>
                <a:lnTo>
                  <a:pt x="120" y="882"/>
                </a:lnTo>
                <a:lnTo>
                  <a:pt x="125" y="886"/>
                </a:lnTo>
                <a:lnTo>
                  <a:pt x="125" y="939"/>
                </a:lnTo>
                <a:lnTo>
                  <a:pt x="129" y="939"/>
                </a:lnTo>
                <a:lnTo>
                  <a:pt x="129" y="948"/>
                </a:lnTo>
                <a:lnTo>
                  <a:pt x="134" y="948"/>
                </a:lnTo>
                <a:lnTo>
                  <a:pt x="134" y="939"/>
                </a:lnTo>
                <a:lnTo>
                  <a:pt x="139" y="939"/>
                </a:lnTo>
                <a:lnTo>
                  <a:pt x="139" y="948"/>
                </a:lnTo>
                <a:lnTo>
                  <a:pt x="144" y="948"/>
                </a:lnTo>
                <a:lnTo>
                  <a:pt x="149" y="948"/>
                </a:lnTo>
                <a:lnTo>
                  <a:pt x="153" y="948"/>
                </a:lnTo>
                <a:lnTo>
                  <a:pt x="153" y="839"/>
                </a:lnTo>
                <a:lnTo>
                  <a:pt x="158" y="839"/>
                </a:lnTo>
                <a:lnTo>
                  <a:pt x="158" y="815"/>
                </a:lnTo>
                <a:lnTo>
                  <a:pt x="163" y="815"/>
                </a:lnTo>
                <a:lnTo>
                  <a:pt x="163" y="762"/>
                </a:lnTo>
                <a:lnTo>
                  <a:pt x="168" y="762"/>
                </a:lnTo>
                <a:lnTo>
                  <a:pt x="168" y="662"/>
                </a:lnTo>
                <a:lnTo>
                  <a:pt x="173" y="648"/>
                </a:lnTo>
                <a:lnTo>
                  <a:pt x="173" y="496"/>
                </a:lnTo>
                <a:lnTo>
                  <a:pt x="177" y="496"/>
                </a:lnTo>
                <a:lnTo>
                  <a:pt x="177" y="395"/>
                </a:lnTo>
                <a:lnTo>
                  <a:pt x="182" y="395"/>
                </a:lnTo>
                <a:lnTo>
                  <a:pt x="182" y="238"/>
                </a:lnTo>
                <a:lnTo>
                  <a:pt x="182" y="243"/>
                </a:lnTo>
                <a:lnTo>
                  <a:pt x="187" y="238"/>
                </a:lnTo>
                <a:lnTo>
                  <a:pt x="187" y="252"/>
                </a:lnTo>
                <a:lnTo>
                  <a:pt x="187" y="143"/>
                </a:lnTo>
                <a:lnTo>
                  <a:pt x="192" y="143"/>
                </a:lnTo>
                <a:lnTo>
                  <a:pt x="192" y="152"/>
                </a:lnTo>
                <a:lnTo>
                  <a:pt x="192" y="52"/>
                </a:lnTo>
                <a:lnTo>
                  <a:pt x="197" y="62"/>
                </a:lnTo>
                <a:lnTo>
                  <a:pt x="197" y="52"/>
                </a:lnTo>
                <a:lnTo>
                  <a:pt x="197" y="95"/>
                </a:lnTo>
                <a:lnTo>
                  <a:pt x="201" y="95"/>
                </a:lnTo>
                <a:lnTo>
                  <a:pt x="201" y="52"/>
                </a:lnTo>
                <a:lnTo>
                  <a:pt x="201" y="76"/>
                </a:lnTo>
                <a:lnTo>
                  <a:pt x="206" y="76"/>
                </a:lnTo>
                <a:lnTo>
                  <a:pt x="206" y="143"/>
                </a:lnTo>
                <a:lnTo>
                  <a:pt x="206" y="43"/>
                </a:lnTo>
                <a:lnTo>
                  <a:pt x="206" y="62"/>
                </a:lnTo>
                <a:lnTo>
                  <a:pt x="211" y="67"/>
                </a:lnTo>
                <a:lnTo>
                  <a:pt x="211" y="76"/>
                </a:lnTo>
                <a:lnTo>
                  <a:pt x="211" y="29"/>
                </a:lnTo>
                <a:lnTo>
                  <a:pt x="211" y="33"/>
                </a:lnTo>
                <a:lnTo>
                  <a:pt x="216" y="29"/>
                </a:lnTo>
                <a:lnTo>
                  <a:pt x="216" y="119"/>
                </a:lnTo>
                <a:lnTo>
                  <a:pt x="216" y="19"/>
                </a:lnTo>
                <a:lnTo>
                  <a:pt x="216" y="95"/>
                </a:lnTo>
                <a:lnTo>
                  <a:pt x="221" y="95"/>
                </a:lnTo>
                <a:lnTo>
                  <a:pt x="221" y="162"/>
                </a:lnTo>
                <a:lnTo>
                  <a:pt x="221" y="76"/>
                </a:lnTo>
                <a:lnTo>
                  <a:pt x="221" y="129"/>
                </a:lnTo>
                <a:lnTo>
                  <a:pt x="225" y="133"/>
                </a:lnTo>
                <a:lnTo>
                  <a:pt x="225" y="43"/>
                </a:lnTo>
                <a:lnTo>
                  <a:pt x="230" y="43"/>
                </a:lnTo>
                <a:lnTo>
                  <a:pt x="230" y="62"/>
                </a:lnTo>
                <a:lnTo>
                  <a:pt x="230" y="9"/>
                </a:lnTo>
                <a:lnTo>
                  <a:pt x="230" y="43"/>
                </a:lnTo>
                <a:lnTo>
                  <a:pt x="235" y="29"/>
                </a:lnTo>
                <a:lnTo>
                  <a:pt x="235" y="52"/>
                </a:lnTo>
                <a:lnTo>
                  <a:pt x="235" y="0"/>
                </a:lnTo>
                <a:lnTo>
                  <a:pt x="235" y="43"/>
                </a:lnTo>
                <a:lnTo>
                  <a:pt x="240" y="43"/>
                </a:lnTo>
                <a:lnTo>
                  <a:pt x="240" y="119"/>
                </a:lnTo>
                <a:lnTo>
                  <a:pt x="245" y="133"/>
                </a:lnTo>
                <a:lnTo>
                  <a:pt x="245" y="295"/>
                </a:lnTo>
                <a:lnTo>
                  <a:pt x="249" y="310"/>
                </a:lnTo>
                <a:lnTo>
                  <a:pt x="249" y="343"/>
                </a:lnTo>
                <a:lnTo>
                  <a:pt x="249" y="310"/>
                </a:lnTo>
                <a:lnTo>
                  <a:pt x="254" y="310"/>
                </a:lnTo>
                <a:lnTo>
                  <a:pt x="254" y="429"/>
                </a:lnTo>
                <a:lnTo>
                  <a:pt x="259" y="443"/>
                </a:lnTo>
                <a:lnTo>
                  <a:pt x="259" y="496"/>
                </a:lnTo>
                <a:lnTo>
                  <a:pt x="259" y="410"/>
                </a:lnTo>
                <a:lnTo>
                  <a:pt x="264" y="405"/>
                </a:lnTo>
                <a:lnTo>
                  <a:pt x="264" y="438"/>
                </a:lnTo>
                <a:lnTo>
                  <a:pt x="264" y="372"/>
                </a:lnTo>
                <a:lnTo>
                  <a:pt x="264" y="429"/>
                </a:lnTo>
                <a:lnTo>
                  <a:pt x="269" y="429"/>
                </a:lnTo>
                <a:lnTo>
                  <a:pt x="269" y="405"/>
                </a:lnTo>
                <a:lnTo>
                  <a:pt x="269" y="462"/>
                </a:lnTo>
              </a:path>
            </a:pathLst>
          </a:custGeom>
          <a:noFill/>
          <a:ln w="15875">
            <a:solidFill>
              <a:srgbClr val="FF0000"/>
            </a:solidFill>
            <a:prstDash val="solid"/>
            <a:round/>
            <a:headEnd/>
            <a:tailEnd/>
          </a:ln>
        </p:spPr>
        <p:txBody>
          <a:bodyPr/>
          <a:lstStyle/>
          <a:p>
            <a:endParaRPr lang="en-US"/>
          </a:p>
        </p:txBody>
      </p:sp>
      <p:sp>
        <p:nvSpPr>
          <p:cNvPr id="306231" name="Freeform 1079"/>
          <p:cNvSpPr>
            <a:spLocks/>
          </p:cNvSpPr>
          <p:nvPr/>
        </p:nvSpPr>
        <p:spPr bwMode="auto">
          <a:xfrm>
            <a:off x="1768475" y="3076575"/>
            <a:ext cx="381000" cy="1022350"/>
          </a:xfrm>
          <a:custGeom>
            <a:avLst/>
            <a:gdLst/>
            <a:ahLst/>
            <a:cxnLst>
              <a:cxn ang="0">
                <a:pos x="4" y="196"/>
              </a:cxn>
              <a:cxn ang="0">
                <a:pos x="9" y="177"/>
              </a:cxn>
              <a:cxn ang="0">
                <a:pos x="14" y="110"/>
              </a:cxn>
              <a:cxn ang="0">
                <a:pos x="19" y="0"/>
              </a:cxn>
              <a:cxn ang="0">
                <a:pos x="24" y="153"/>
              </a:cxn>
              <a:cxn ang="0">
                <a:pos x="28" y="196"/>
              </a:cxn>
              <a:cxn ang="0">
                <a:pos x="33" y="220"/>
              </a:cxn>
              <a:cxn ang="0">
                <a:pos x="38" y="200"/>
              </a:cxn>
              <a:cxn ang="0">
                <a:pos x="48" y="343"/>
              </a:cxn>
              <a:cxn ang="0">
                <a:pos x="52" y="477"/>
              </a:cxn>
              <a:cxn ang="0">
                <a:pos x="62" y="544"/>
              </a:cxn>
              <a:cxn ang="0">
                <a:pos x="67" y="544"/>
              </a:cxn>
              <a:cxn ang="0">
                <a:pos x="72" y="572"/>
              </a:cxn>
              <a:cxn ang="0">
                <a:pos x="76" y="544"/>
              </a:cxn>
              <a:cxn ang="0">
                <a:pos x="81" y="577"/>
              </a:cxn>
              <a:cxn ang="0">
                <a:pos x="86" y="572"/>
              </a:cxn>
              <a:cxn ang="0">
                <a:pos x="91" y="577"/>
              </a:cxn>
              <a:cxn ang="0">
                <a:pos x="100" y="544"/>
              </a:cxn>
              <a:cxn ang="0">
                <a:pos x="105" y="596"/>
              </a:cxn>
              <a:cxn ang="0">
                <a:pos x="115" y="587"/>
              </a:cxn>
              <a:cxn ang="0">
                <a:pos x="124" y="610"/>
              </a:cxn>
              <a:cxn ang="0">
                <a:pos x="129" y="587"/>
              </a:cxn>
              <a:cxn ang="0">
                <a:pos x="139" y="472"/>
              </a:cxn>
              <a:cxn ang="0">
                <a:pos x="144" y="296"/>
              </a:cxn>
              <a:cxn ang="0">
                <a:pos x="153" y="262"/>
              </a:cxn>
              <a:cxn ang="0">
                <a:pos x="158" y="220"/>
              </a:cxn>
              <a:cxn ang="0">
                <a:pos x="163" y="277"/>
              </a:cxn>
              <a:cxn ang="0">
                <a:pos x="168" y="405"/>
              </a:cxn>
              <a:cxn ang="0">
                <a:pos x="172" y="477"/>
              </a:cxn>
              <a:cxn ang="0">
                <a:pos x="177" y="472"/>
              </a:cxn>
              <a:cxn ang="0">
                <a:pos x="182" y="505"/>
              </a:cxn>
              <a:cxn ang="0">
                <a:pos x="187" y="486"/>
              </a:cxn>
              <a:cxn ang="0">
                <a:pos x="192" y="496"/>
              </a:cxn>
              <a:cxn ang="0">
                <a:pos x="196" y="429"/>
              </a:cxn>
              <a:cxn ang="0">
                <a:pos x="201" y="420"/>
              </a:cxn>
              <a:cxn ang="0">
                <a:pos x="206" y="472"/>
              </a:cxn>
              <a:cxn ang="0">
                <a:pos x="211" y="420"/>
              </a:cxn>
              <a:cxn ang="0">
                <a:pos x="216" y="420"/>
              </a:cxn>
              <a:cxn ang="0">
                <a:pos x="220" y="472"/>
              </a:cxn>
              <a:cxn ang="0">
                <a:pos x="225" y="420"/>
              </a:cxn>
              <a:cxn ang="0">
                <a:pos x="230" y="486"/>
              </a:cxn>
              <a:cxn ang="0">
                <a:pos x="240" y="510"/>
              </a:cxn>
            </a:cxnLst>
            <a:rect l="0" t="0" r="r" b="b"/>
            <a:pathLst>
              <a:path w="240" h="644">
                <a:moveTo>
                  <a:pt x="0" y="186"/>
                </a:moveTo>
                <a:lnTo>
                  <a:pt x="4" y="186"/>
                </a:lnTo>
                <a:lnTo>
                  <a:pt x="4" y="196"/>
                </a:lnTo>
                <a:lnTo>
                  <a:pt x="4" y="167"/>
                </a:lnTo>
                <a:lnTo>
                  <a:pt x="9" y="167"/>
                </a:lnTo>
                <a:lnTo>
                  <a:pt x="9" y="177"/>
                </a:lnTo>
                <a:lnTo>
                  <a:pt x="9" y="86"/>
                </a:lnTo>
                <a:lnTo>
                  <a:pt x="14" y="100"/>
                </a:lnTo>
                <a:lnTo>
                  <a:pt x="14" y="110"/>
                </a:lnTo>
                <a:lnTo>
                  <a:pt x="14" y="43"/>
                </a:lnTo>
                <a:lnTo>
                  <a:pt x="19" y="43"/>
                </a:lnTo>
                <a:lnTo>
                  <a:pt x="19" y="0"/>
                </a:lnTo>
                <a:lnTo>
                  <a:pt x="19" y="62"/>
                </a:lnTo>
                <a:lnTo>
                  <a:pt x="24" y="67"/>
                </a:lnTo>
                <a:lnTo>
                  <a:pt x="24" y="153"/>
                </a:lnTo>
                <a:lnTo>
                  <a:pt x="28" y="153"/>
                </a:lnTo>
                <a:lnTo>
                  <a:pt x="28" y="134"/>
                </a:lnTo>
                <a:lnTo>
                  <a:pt x="28" y="196"/>
                </a:lnTo>
                <a:lnTo>
                  <a:pt x="33" y="196"/>
                </a:lnTo>
                <a:lnTo>
                  <a:pt x="33" y="177"/>
                </a:lnTo>
                <a:lnTo>
                  <a:pt x="33" y="220"/>
                </a:lnTo>
                <a:lnTo>
                  <a:pt x="38" y="220"/>
                </a:lnTo>
                <a:lnTo>
                  <a:pt x="38" y="196"/>
                </a:lnTo>
                <a:lnTo>
                  <a:pt x="38" y="200"/>
                </a:lnTo>
                <a:lnTo>
                  <a:pt x="43" y="200"/>
                </a:lnTo>
                <a:lnTo>
                  <a:pt x="43" y="343"/>
                </a:lnTo>
                <a:lnTo>
                  <a:pt x="48" y="343"/>
                </a:lnTo>
                <a:lnTo>
                  <a:pt x="48" y="405"/>
                </a:lnTo>
                <a:lnTo>
                  <a:pt x="52" y="410"/>
                </a:lnTo>
                <a:lnTo>
                  <a:pt x="52" y="477"/>
                </a:lnTo>
                <a:lnTo>
                  <a:pt x="57" y="477"/>
                </a:lnTo>
                <a:lnTo>
                  <a:pt x="57" y="539"/>
                </a:lnTo>
                <a:lnTo>
                  <a:pt x="62" y="544"/>
                </a:lnTo>
                <a:lnTo>
                  <a:pt x="62" y="520"/>
                </a:lnTo>
                <a:lnTo>
                  <a:pt x="62" y="529"/>
                </a:lnTo>
                <a:lnTo>
                  <a:pt x="67" y="544"/>
                </a:lnTo>
                <a:lnTo>
                  <a:pt x="67" y="563"/>
                </a:lnTo>
                <a:lnTo>
                  <a:pt x="72" y="563"/>
                </a:lnTo>
                <a:lnTo>
                  <a:pt x="72" y="572"/>
                </a:lnTo>
                <a:lnTo>
                  <a:pt x="72" y="539"/>
                </a:lnTo>
                <a:lnTo>
                  <a:pt x="72" y="544"/>
                </a:lnTo>
                <a:lnTo>
                  <a:pt x="76" y="544"/>
                </a:lnTo>
                <a:lnTo>
                  <a:pt x="76" y="572"/>
                </a:lnTo>
                <a:lnTo>
                  <a:pt x="76" y="563"/>
                </a:lnTo>
                <a:lnTo>
                  <a:pt x="81" y="577"/>
                </a:lnTo>
                <a:lnTo>
                  <a:pt x="81" y="587"/>
                </a:lnTo>
                <a:lnTo>
                  <a:pt x="81" y="572"/>
                </a:lnTo>
                <a:lnTo>
                  <a:pt x="86" y="572"/>
                </a:lnTo>
                <a:lnTo>
                  <a:pt x="91" y="572"/>
                </a:lnTo>
                <a:lnTo>
                  <a:pt x="91" y="553"/>
                </a:lnTo>
                <a:lnTo>
                  <a:pt x="91" y="577"/>
                </a:lnTo>
                <a:lnTo>
                  <a:pt x="96" y="572"/>
                </a:lnTo>
                <a:lnTo>
                  <a:pt x="96" y="544"/>
                </a:lnTo>
                <a:lnTo>
                  <a:pt x="100" y="544"/>
                </a:lnTo>
                <a:lnTo>
                  <a:pt x="100" y="563"/>
                </a:lnTo>
                <a:lnTo>
                  <a:pt x="105" y="577"/>
                </a:lnTo>
                <a:lnTo>
                  <a:pt x="105" y="596"/>
                </a:lnTo>
                <a:lnTo>
                  <a:pt x="110" y="596"/>
                </a:lnTo>
                <a:lnTo>
                  <a:pt x="110" y="587"/>
                </a:lnTo>
                <a:lnTo>
                  <a:pt x="115" y="587"/>
                </a:lnTo>
                <a:lnTo>
                  <a:pt x="115" y="606"/>
                </a:lnTo>
                <a:lnTo>
                  <a:pt x="120" y="610"/>
                </a:lnTo>
                <a:lnTo>
                  <a:pt x="124" y="610"/>
                </a:lnTo>
                <a:lnTo>
                  <a:pt x="124" y="639"/>
                </a:lnTo>
                <a:lnTo>
                  <a:pt x="129" y="644"/>
                </a:lnTo>
                <a:lnTo>
                  <a:pt x="129" y="587"/>
                </a:lnTo>
                <a:lnTo>
                  <a:pt x="134" y="572"/>
                </a:lnTo>
                <a:lnTo>
                  <a:pt x="134" y="472"/>
                </a:lnTo>
                <a:lnTo>
                  <a:pt x="139" y="472"/>
                </a:lnTo>
                <a:lnTo>
                  <a:pt x="139" y="343"/>
                </a:lnTo>
                <a:lnTo>
                  <a:pt x="144" y="339"/>
                </a:lnTo>
                <a:lnTo>
                  <a:pt x="144" y="296"/>
                </a:lnTo>
                <a:lnTo>
                  <a:pt x="148" y="296"/>
                </a:lnTo>
                <a:lnTo>
                  <a:pt x="148" y="262"/>
                </a:lnTo>
                <a:lnTo>
                  <a:pt x="153" y="262"/>
                </a:lnTo>
                <a:lnTo>
                  <a:pt x="153" y="229"/>
                </a:lnTo>
                <a:lnTo>
                  <a:pt x="158" y="229"/>
                </a:lnTo>
                <a:lnTo>
                  <a:pt x="158" y="220"/>
                </a:lnTo>
                <a:lnTo>
                  <a:pt x="158" y="234"/>
                </a:lnTo>
                <a:lnTo>
                  <a:pt x="163" y="234"/>
                </a:lnTo>
                <a:lnTo>
                  <a:pt x="163" y="277"/>
                </a:lnTo>
                <a:lnTo>
                  <a:pt x="168" y="277"/>
                </a:lnTo>
                <a:lnTo>
                  <a:pt x="168" y="410"/>
                </a:lnTo>
                <a:lnTo>
                  <a:pt x="168" y="405"/>
                </a:lnTo>
                <a:lnTo>
                  <a:pt x="172" y="405"/>
                </a:lnTo>
                <a:lnTo>
                  <a:pt x="172" y="396"/>
                </a:lnTo>
                <a:lnTo>
                  <a:pt x="172" y="477"/>
                </a:lnTo>
                <a:lnTo>
                  <a:pt x="177" y="477"/>
                </a:lnTo>
                <a:lnTo>
                  <a:pt x="177" y="486"/>
                </a:lnTo>
                <a:lnTo>
                  <a:pt x="177" y="472"/>
                </a:lnTo>
                <a:lnTo>
                  <a:pt x="182" y="477"/>
                </a:lnTo>
                <a:lnTo>
                  <a:pt x="182" y="520"/>
                </a:lnTo>
                <a:lnTo>
                  <a:pt x="182" y="505"/>
                </a:lnTo>
                <a:lnTo>
                  <a:pt x="187" y="510"/>
                </a:lnTo>
                <a:lnTo>
                  <a:pt x="187" y="520"/>
                </a:lnTo>
                <a:lnTo>
                  <a:pt x="187" y="486"/>
                </a:lnTo>
                <a:lnTo>
                  <a:pt x="192" y="486"/>
                </a:lnTo>
                <a:lnTo>
                  <a:pt x="192" y="505"/>
                </a:lnTo>
                <a:lnTo>
                  <a:pt x="192" y="496"/>
                </a:lnTo>
                <a:lnTo>
                  <a:pt x="196" y="496"/>
                </a:lnTo>
                <a:lnTo>
                  <a:pt x="196" y="505"/>
                </a:lnTo>
                <a:lnTo>
                  <a:pt x="196" y="429"/>
                </a:lnTo>
                <a:lnTo>
                  <a:pt x="201" y="444"/>
                </a:lnTo>
                <a:lnTo>
                  <a:pt x="201" y="453"/>
                </a:lnTo>
                <a:lnTo>
                  <a:pt x="201" y="420"/>
                </a:lnTo>
                <a:lnTo>
                  <a:pt x="201" y="444"/>
                </a:lnTo>
                <a:lnTo>
                  <a:pt x="206" y="444"/>
                </a:lnTo>
                <a:lnTo>
                  <a:pt x="206" y="472"/>
                </a:lnTo>
                <a:lnTo>
                  <a:pt x="206" y="410"/>
                </a:lnTo>
                <a:lnTo>
                  <a:pt x="206" y="420"/>
                </a:lnTo>
                <a:lnTo>
                  <a:pt x="211" y="420"/>
                </a:lnTo>
                <a:lnTo>
                  <a:pt x="211" y="410"/>
                </a:lnTo>
                <a:lnTo>
                  <a:pt x="211" y="420"/>
                </a:lnTo>
                <a:lnTo>
                  <a:pt x="216" y="420"/>
                </a:lnTo>
                <a:lnTo>
                  <a:pt x="216" y="453"/>
                </a:lnTo>
                <a:lnTo>
                  <a:pt x="220" y="453"/>
                </a:lnTo>
                <a:lnTo>
                  <a:pt x="220" y="472"/>
                </a:lnTo>
                <a:lnTo>
                  <a:pt x="220" y="429"/>
                </a:lnTo>
                <a:lnTo>
                  <a:pt x="225" y="429"/>
                </a:lnTo>
                <a:lnTo>
                  <a:pt x="225" y="420"/>
                </a:lnTo>
                <a:lnTo>
                  <a:pt x="225" y="496"/>
                </a:lnTo>
                <a:lnTo>
                  <a:pt x="230" y="496"/>
                </a:lnTo>
                <a:lnTo>
                  <a:pt x="230" y="486"/>
                </a:lnTo>
                <a:lnTo>
                  <a:pt x="230" y="510"/>
                </a:lnTo>
                <a:lnTo>
                  <a:pt x="235" y="510"/>
                </a:lnTo>
                <a:lnTo>
                  <a:pt x="240" y="510"/>
                </a:lnTo>
                <a:lnTo>
                  <a:pt x="240" y="563"/>
                </a:lnTo>
                <a:lnTo>
                  <a:pt x="240" y="544"/>
                </a:lnTo>
              </a:path>
            </a:pathLst>
          </a:custGeom>
          <a:noFill/>
          <a:ln w="15875">
            <a:solidFill>
              <a:srgbClr val="FF0000"/>
            </a:solidFill>
            <a:prstDash val="solid"/>
            <a:round/>
            <a:headEnd/>
            <a:tailEnd/>
          </a:ln>
        </p:spPr>
        <p:txBody>
          <a:bodyPr/>
          <a:lstStyle/>
          <a:p>
            <a:endParaRPr lang="en-US"/>
          </a:p>
        </p:txBody>
      </p:sp>
      <p:sp>
        <p:nvSpPr>
          <p:cNvPr id="306232" name="Freeform 1080"/>
          <p:cNvSpPr>
            <a:spLocks/>
          </p:cNvSpPr>
          <p:nvPr/>
        </p:nvSpPr>
        <p:spPr bwMode="auto">
          <a:xfrm>
            <a:off x="2149475" y="3492500"/>
            <a:ext cx="381000" cy="582613"/>
          </a:xfrm>
          <a:custGeom>
            <a:avLst/>
            <a:gdLst/>
            <a:ahLst/>
            <a:cxnLst>
              <a:cxn ang="0">
                <a:pos x="4" y="248"/>
              </a:cxn>
              <a:cxn ang="0">
                <a:pos x="14" y="258"/>
              </a:cxn>
              <a:cxn ang="0">
                <a:pos x="19" y="282"/>
              </a:cxn>
              <a:cxn ang="0">
                <a:pos x="24" y="310"/>
              </a:cxn>
              <a:cxn ang="0">
                <a:pos x="28" y="291"/>
              </a:cxn>
              <a:cxn ang="0">
                <a:pos x="33" y="310"/>
              </a:cxn>
              <a:cxn ang="0">
                <a:pos x="38" y="310"/>
              </a:cxn>
              <a:cxn ang="0">
                <a:pos x="43" y="124"/>
              </a:cxn>
              <a:cxn ang="0">
                <a:pos x="52" y="91"/>
              </a:cxn>
              <a:cxn ang="0">
                <a:pos x="57" y="43"/>
              </a:cxn>
              <a:cxn ang="0">
                <a:pos x="62" y="58"/>
              </a:cxn>
              <a:cxn ang="0">
                <a:pos x="67" y="15"/>
              </a:cxn>
              <a:cxn ang="0">
                <a:pos x="67" y="24"/>
              </a:cxn>
              <a:cxn ang="0">
                <a:pos x="72" y="5"/>
              </a:cxn>
              <a:cxn ang="0">
                <a:pos x="76" y="210"/>
              </a:cxn>
              <a:cxn ang="0">
                <a:pos x="81" y="224"/>
              </a:cxn>
              <a:cxn ang="0">
                <a:pos x="86" y="224"/>
              </a:cxn>
              <a:cxn ang="0">
                <a:pos x="91" y="210"/>
              </a:cxn>
              <a:cxn ang="0">
                <a:pos x="96" y="267"/>
              </a:cxn>
              <a:cxn ang="0">
                <a:pos x="100" y="258"/>
              </a:cxn>
              <a:cxn ang="0">
                <a:pos x="105" y="258"/>
              </a:cxn>
              <a:cxn ang="0">
                <a:pos x="115" y="277"/>
              </a:cxn>
              <a:cxn ang="0">
                <a:pos x="115" y="291"/>
              </a:cxn>
              <a:cxn ang="0">
                <a:pos x="124" y="310"/>
              </a:cxn>
              <a:cxn ang="0">
                <a:pos x="129" y="310"/>
              </a:cxn>
              <a:cxn ang="0">
                <a:pos x="134" y="282"/>
              </a:cxn>
              <a:cxn ang="0">
                <a:pos x="139" y="325"/>
              </a:cxn>
              <a:cxn ang="0">
                <a:pos x="144" y="291"/>
              </a:cxn>
              <a:cxn ang="0">
                <a:pos x="148" y="301"/>
              </a:cxn>
              <a:cxn ang="0">
                <a:pos x="153" y="291"/>
              </a:cxn>
              <a:cxn ang="0">
                <a:pos x="163" y="315"/>
              </a:cxn>
              <a:cxn ang="0">
                <a:pos x="168" y="325"/>
              </a:cxn>
              <a:cxn ang="0">
                <a:pos x="172" y="348"/>
              </a:cxn>
              <a:cxn ang="0">
                <a:pos x="182" y="348"/>
              </a:cxn>
              <a:cxn ang="0">
                <a:pos x="187" y="310"/>
              </a:cxn>
              <a:cxn ang="0">
                <a:pos x="192" y="301"/>
              </a:cxn>
              <a:cxn ang="0">
                <a:pos x="201" y="201"/>
              </a:cxn>
              <a:cxn ang="0">
                <a:pos x="206" y="191"/>
              </a:cxn>
              <a:cxn ang="0">
                <a:pos x="220" y="182"/>
              </a:cxn>
              <a:cxn ang="0">
                <a:pos x="225" y="210"/>
              </a:cxn>
              <a:cxn ang="0">
                <a:pos x="230" y="315"/>
              </a:cxn>
              <a:cxn ang="0">
                <a:pos x="235" y="267"/>
              </a:cxn>
            </a:cxnLst>
            <a:rect l="0" t="0" r="r" b="b"/>
            <a:pathLst>
              <a:path w="240" h="367">
                <a:moveTo>
                  <a:pt x="0" y="282"/>
                </a:moveTo>
                <a:lnTo>
                  <a:pt x="4" y="277"/>
                </a:lnTo>
                <a:lnTo>
                  <a:pt x="4" y="248"/>
                </a:lnTo>
                <a:lnTo>
                  <a:pt x="9" y="248"/>
                </a:lnTo>
                <a:lnTo>
                  <a:pt x="9" y="258"/>
                </a:lnTo>
                <a:lnTo>
                  <a:pt x="14" y="258"/>
                </a:lnTo>
                <a:lnTo>
                  <a:pt x="14" y="243"/>
                </a:lnTo>
                <a:lnTo>
                  <a:pt x="14" y="282"/>
                </a:lnTo>
                <a:lnTo>
                  <a:pt x="19" y="282"/>
                </a:lnTo>
                <a:lnTo>
                  <a:pt x="19" y="301"/>
                </a:lnTo>
                <a:lnTo>
                  <a:pt x="24" y="315"/>
                </a:lnTo>
                <a:lnTo>
                  <a:pt x="24" y="310"/>
                </a:lnTo>
                <a:lnTo>
                  <a:pt x="24" y="315"/>
                </a:lnTo>
                <a:lnTo>
                  <a:pt x="28" y="310"/>
                </a:lnTo>
                <a:lnTo>
                  <a:pt x="28" y="291"/>
                </a:lnTo>
                <a:lnTo>
                  <a:pt x="28" y="301"/>
                </a:lnTo>
                <a:lnTo>
                  <a:pt x="33" y="315"/>
                </a:lnTo>
                <a:lnTo>
                  <a:pt x="33" y="310"/>
                </a:lnTo>
                <a:lnTo>
                  <a:pt x="33" y="291"/>
                </a:lnTo>
                <a:lnTo>
                  <a:pt x="38" y="291"/>
                </a:lnTo>
                <a:lnTo>
                  <a:pt x="38" y="310"/>
                </a:lnTo>
                <a:lnTo>
                  <a:pt x="38" y="258"/>
                </a:lnTo>
                <a:lnTo>
                  <a:pt x="43" y="243"/>
                </a:lnTo>
                <a:lnTo>
                  <a:pt x="43" y="124"/>
                </a:lnTo>
                <a:lnTo>
                  <a:pt x="48" y="124"/>
                </a:lnTo>
                <a:lnTo>
                  <a:pt x="48" y="91"/>
                </a:lnTo>
                <a:lnTo>
                  <a:pt x="52" y="91"/>
                </a:lnTo>
                <a:lnTo>
                  <a:pt x="52" y="81"/>
                </a:lnTo>
                <a:lnTo>
                  <a:pt x="57" y="77"/>
                </a:lnTo>
                <a:lnTo>
                  <a:pt x="57" y="43"/>
                </a:lnTo>
                <a:lnTo>
                  <a:pt x="57" y="48"/>
                </a:lnTo>
                <a:lnTo>
                  <a:pt x="62" y="43"/>
                </a:lnTo>
                <a:lnTo>
                  <a:pt x="62" y="58"/>
                </a:lnTo>
                <a:lnTo>
                  <a:pt x="62" y="0"/>
                </a:lnTo>
                <a:lnTo>
                  <a:pt x="62" y="15"/>
                </a:lnTo>
                <a:lnTo>
                  <a:pt x="67" y="15"/>
                </a:lnTo>
                <a:lnTo>
                  <a:pt x="67" y="34"/>
                </a:lnTo>
                <a:lnTo>
                  <a:pt x="67" y="5"/>
                </a:lnTo>
                <a:lnTo>
                  <a:pt x="67" y="24"/>
                </a:lnTo>
                <a:lnTo>
                  <a:pt x="72" y="24"/>
                </a:lnTo>
                <a:lnTo>
                  <a:pt x="72" y="110"/>
                </a:lnTo>
                <a:lnTo>
                  <a:pt x="72" y="5"/>
                </a:lnTo>
                <a:lnTo>
                  <a:pt x="72" y="101"/>
                </a:lnTo>
                <a:lnTo>
                  <a:pt x="76" y="115"/>
                </a:lnTo>
                <a:lnTo>
                  <a:pt x="76" y="210"/>
                </a:lnTo>
                <a:lnTo>
                  <a:pt x="76" y="201"/>
                </a:lnTo>
                <a:lnTo>
                  <a:pt x="81" y="201"/>
                </a:lnTo>
                <a:lnTo>
                  <a:pt x="81" y="224"/>
                </a:lnTo>
                <a:lnTo>
                  <a:pt x="81" y="191"/>
                </a:lnTo>
                <a:lnTo>
                  <a:pt x="86" y="191"/>
                </a:lnTo>
                <a:lnTo>
                  <a:pt x="86" y="224"/>
                </a:lnTo>
                <a:lnTo>
                  <a:pt x="86" y="182"/>
                </a:lnTo>
                <a:lnTo>
                  <a:pt x="86" y="215"/>
                </a:lnTo>
                <a:lnTo>
                  <a:pt x="91" y="210"/>
                </a:lnTo>
                <a:lnTo>
                  <a:pt x="91" y="248"/>
                </a:lnTo>
                <a:lnTo>
                  <a:pt x="96" y="243"/>
                </a:lnTo>
                <a:lnTo>
                  <a:pt x="96" y="267"/>
                </a:lnTo>
                <a:lnTo>
                  <a:pt x="100" y="267"/>
                </a:lnTo>
                <a:lnTo>
                  <a:pt x="100" y="277"/>
                </a:lnTo>
                <a:lnTo>
                  <a:pt x="100" y="258"/>
                </a:lnTo>
                <a:lnTo>
                  <a:pt x="105" y="258"/>
                </a:lnTo>
                <a:lnTo>
                  <a:pt x="105" y="267"/>
                </a:lnTo>
                <a:lnTo>
                  <a:pt x="105" y="258"/>
                </a:lnTo>
                <a:lnTo>
                  <a:pt x="110" y="258"/>
                </a:lnTo>
                <a:lnTo>
                  <a:pt x="110" y="277"/>
                </a:lnTo>
                <a:lnTo>
                  <a:pt x="115" y="277"/>
                </a:lnTo>
                <a:lnTo>
                  <a:pt x="115" y="301"/>
                </a:lnTo>
                <a:lnTo>
                  <a:pt x="115" y="258"/>
                </a:lnTo>
                <a:lnTo>
                  <a:pt x="115" y="291"/>
                </a:lnTo>
                <a:lnTo>
                  <a:pt x="120" y="291"/>
                </a:lnTo>
                <a:lnTo>
                  <a:pt x="120" y="315"/>
                </a:lnTo>
                <a:lnTo>
                  <a:pt x="124" y="310"/>
                </a:lnTo>
                <a:lnTo>
                  <a:pt x="124" y="334"/>
                </a:lnTo>
                <a:lnTo>
                  <a:pt x="124" y="315"/>
                </a:lnTo>
                <a:lnTo>
                  <a:pt x="129" y="310"/>
                </a:lnTo>
                <a:lnTo>
                  <a:pt x="129" y="277"/>
                </a:lnTo>
                <a:lnTo>
                  <a:pt x="129" y="282"/>
                </a:lnTo>
                <a:lnTo>
                  <a:pt x="134" y="282"/>
                </a:lnTo>
                <a:lnTo>
                  <a:pt x="134" y="315"/>
                </a:lnTo>
                <a:lnTo>
                  <a:pt x="139" y="315"/>
                </a:lnTo>
                <a:lnTo>
                  <a:pt x="139" y="325"/>
                </a:lnTo>
                <a:lnTo>
                  <a:pt x="139" y="315"/>
                </a:lnTo>
                <a:lnTo>
                  <a:pt x="144" y="310"/>
                </a:lnTo>
                <a:lnTo>
                  <a:pt x="144" y="291"/>
                </a:lnTo>
                <a:lnTo>
                  <a:pt x="144" y="310"/>
                </a:lnTo>
                <a:lnTo>
                  <a:pt x="148" y="310"/>
                </a:lnTo>
                <a:lnTo>
                  <a:pt x="148" y="301"/>
                </a:lnTo>
                <a:lnTo>
                  <a:pt x="153" y="301"/>
                </a:lnTo>
                <a:lnTo>
                  <a:pt x="153" y="282"/>
                </a:lnTo>
                <a:lnTo>
                  <a:pt x="153" y="291"/>
                </a:lnTo>
                <a:lnTo>
                  <a:pt x="158" y="291"/>
                </a:lnTo>
                <a:lnTo>
                  <a:pt x="158" y="310"/>
                </a:lnTo>
                <a:lnTo>
                  <a:pt x="163" y="315"/>
                </a:lnTo>
                <a:lnTo>
                  <a:pt x="163" y="310"/>
                </a:lnTo>
                <a:lnTo>
                  <a:pt x="163" y="325"/>
                </a:lnTo>
                <a:lnTo>
                  <a:pt x="168" y="325"/>
                </a:lnTo>
                <a:lnTo>
                  <a:pt x="172" y="325"/>
                </a:lnTo>
                <a:lnTo>
                  <a:pt x="172" y="358"/>
                </a:lnTo>
                <a:lnTo>
                  <a:pt x="172" y="348"/>
                </a:lnTo>
                <a:lnTo>
                  <a:pt x="182" y="348"/>
                </a:lnTo>
                <a:lnTo>
                  <a:pt x="182" y="358"/>
                </a:lnTo>
                <a:lnTo>
                  <a:pt x="182" y="348"/>
                </a:lnTo>
                <a:lnTo>
                  <a:pt x="187" y="348"/>
                </a:lnTo>
                <a:lnTo>
                  <a:pt x="187" y="367"/>
                </a:lnTo>
                <a:lnTo>
                  <a:pt x="187" y="310"/>
                </a:lnTo>
                <a:lnTo>
                  <a:pt x="192" y="315"/>
                </a:lnTo>
                <a:lnTo>
                  <a:pt x="192" y="291"/>
                </a:lnTo>
                <a:lnTo>
                  <a:pt x="192" y="301"/>
                </a:lnTo>
                <a:lnTo>
                  <a:pt x="196" y="301"/>
                </a:lnTo>
                <a:lnTo>
                  <a:pt x="196" y="201"/>
                </a:lnTo>
                <a:lnTo>
                  <a:pt x="201" y="201"/>
                </a:lnTo>
                <a:lnTo>
                  <a:pt x="201" y="182"/>
                </a:lnTo>
                <a:lnTo>
                  <a:pt x="206" y="177"/>
                </a:lnTo>
                <a:lnTo>
                  <a:pt x="206" y="191"/>
                </a:lnTo>
                <a:lnTo>
                  <a:pt x="211" y="191"/>
                </a:lnTo>
                <a:lnTo>
                  <a:pt x="211" y="182"/>
                </a:lnTo>
                <a:lnTo>
                  <a:pt x="220" y="182"/>
                </a:lnTo>
                <a:lnTo>
                  <a:pt x="220" y="258"/>
                </a:lnTo>
                <a:lnTo>
                  <a:pt x="225" y="258"/>
                </a:lnTo>
                <a:lnTo>
                  <a:pt x="225" y="210"/>
                </a:lnTo>
                <a:lnTo>
                  <a:pt x="225" y="277"/>
                </a:lnTo>
                <a:lnTo>
                  <a:pt x="230" y="282"/>
                </a:lnTo>
                <a:lnTo>
                  <a:pt x="230" y="315"/>
                </a:lnTo>
                <a:lnTo>
                  <a:pt x="230" y="310"/>
                </a:lnTo>
                <a:lnTo>
                  <a:pt x="235" y="310"/>
                </a:lnTo>
                <a:lnTo>
                  <a:pt x="235" y="267"/>
                </a:lnTo>
                <a:lnTo>
                  <a:pt x="235" y="282"/>
                </a:lnTo>
                <a:lnTo>
                  <a:pt x="240" y="277"/>
                </a:lnTo>
              </a:path>
            </a:pathLst>
          </a:custGeom>
          <a:noFill/>
          <a:ln w="15875">
            <a:solidFill>
              <a:srgbClr val="FF0000"/>
            </a:solidFill>
            <a:prstDash val="solid"/>
            <a:round/>
            <a:headEnd/>
            <a:tailEnd/>
          </a:ln>
        </p:spPr>
        <p:txBody>
          <a:bodyPr/>
          <a:lstStyle/>
          <a:p>
            <a:endParaRPr lang="en-US"/>
          </a:p>
        </p:txBody>
      </p:sp>
      <p:sp>
        <p:nvSpPr>
          <p:cNvPr id="306233" name="Freeform 1081"/>
          <p:cNvSpPr>
            <a:spLocks/>
          </p:cNvSpPr>
          <p:nvPr/>
        </p:nvSpPr>
        <p:spPr bwMode="auto">
          <a:xfrm>
            <a:off x="2530475" y="3584575"/>
            <a:ext cx="403225" cy="514350"/>
          </a:xfrm>
          <a:custGeom>
            <a:avLst/>
            <a:gdLst/>
            <a:ahLst/>
            <a:cxnLst>
              <a:cxn ang="0">
                <a:pos x="4" y="243"/>
              </a:cxn>
              <a:cxn ang="0">
                <a:pos x="14" y="233"/>
              </a:cxn>
              <a:cxn ang="0">
                <a:pos x="19" y="257"/>
              </a:cxn>
              <a:cxn ang="0">
                <a:pos x="24" y="324"/>
              </a:cxn>
              <a:cxn ang="0">
                <a:pos x="28" y="309"/>
              </a:cxn>
              <a:cxn ang="0">
                <a:pos x="38" y="209"/>
              </a:cxn>
              <a:cxn ang="0">
                <a:pos x="43" y="209"/>
              </a:cxn>
              <a:cxn ang="0">
                <a:pos x="48" y="200"/>
              </a:cxn>
              <a:cxn ang="0">
                <a:pos x="52" y="157"/>
              </a:cxn>
              <a:cxn ang="0">
                <a:pos x="67" y="200"/>
              </a:cxn>
              <a:cxn ang="0">
                <a:pos x="72" y="219"/>
              </a:cxn>
              <a:cxn ang="0">
                <a:pos x="76" y="243"/>
              </a:cxn>
              <a:cxn ang="0">
                <a:pos x="86" y="290"/>
              </a:cxn>
              <a:cxn ang="0">
                <a:pos x="96" y="233"/>
              </a:cxn>
              <a:cxn ang="0">
                <a:pos x="100" y="209"/>
              </a:cxn>
              <a:cxn ang="0">
                <a:pos x="105" y="209"/>
              </a:cxn>
              <a:cxn ang="0">
                <a:pos x="115" y="143"/>
              </a:cxn>
              <a:cxn ang="0">
                <a:pos x="120" y="90"/>
              </a:cxn>
              <a:cxn ang="0">
                <a:pos x="124" y="43"/>
              </a:cxn>
              <a:cxn ang="0">
                <a:pos x="129" y="23"/>
              </a:cxn>
              <a:cxn ang="0">
                <a:pos x="134" y="23"/>
              </a:cxn>
              <a:cxn ang="0">
                <a:pos x="144" y="33"/>
              </a:cxn>
              <a:cxn ang="0">
                <a:pos x="148" y="85"/>
              </a:cxn>
              <a:cxn ang="0">
                <a:pos x="153" y="52"/>
              </a:cxn>
              <a:cxn ang="0">
                <a:pos x="153" y="33"/>
              </a:cxn>
              <a:cxn ang="0">
                <a:pos x="163" y="100"/>
              </a:cxn>
              <a:cxn ang="0">
                <a:pos x="163" y="109"/>
              </a:cxn>
              <a:cxn ang="0">
                <a:pos x="172" y="76"/>
              </a:cxn>
              <a:cxn ang="0">
                <a:pos x="172" y="76"/>
              </a:cxn>
              <a:cxn ang="0">
                <a:pos x="182" y="100"/>
              </a:cxn>
              <a:cxn ang="0">
                <a:pos x="187" y="152"/>
              </a:cxn>
              <a:cxn ang="0">
                <a:pos x="192" y="143"/>
              </a:cxn>
              <a:cxn ang="0">
                <a:pos x="196" y="190"/>
              </a:cxn>
              <a:cxn ang="0">
                <a:pos x="201" y="143"/>
              </a:cxn>
              <a:cxn ang="0">
                <a:pos x="206" y="85"/>
              </a:cxn>
              <a:cxn ang="0">
                <a:pos x="216" y="52"/>
              </a:cxn>
              <a:cxn ang="0">
                <a:pos x="220" y="124"/>
              </a:cxn>
              <a:cxn ang="0">
                <a:pos x="225" y="76"/>
              </a:cxn>
              <a:cxn ang="0">
                <a:pos x="230" y="119"/>
              </a:cxn>
              <a:cxn ang="0">
                <a:pos x="240" y="166"/>
              </a:cxn>
              <a:cxn ang="0">
                <a:pos x="244" y="252"/>
              </a:cxn>
              <a:cxn ang="0">
                <a:pos x="249" y="276"/>
              </a:cxn>
            </a:cxnLst>
            <a:rect l="0" t="0" r="r" b="b"/>
            <a:pathLst>
              <a:path w="254" h="324">
                <a:moveTo>
                  <a:pt x="0" y="219"/>
                </a:moveTo>
                <a:lnTo>
                  <a:pt x="4" y="224"/>
                </a:lnTo>
                <a:lnTo>
                  <a:pt x="4" y="243"/>
                </a:lnTo>
                <a:lnTo>
                  <a:pt x="9" y="243"/>
                </a:lnTo>
                <a:lnTo>
                  <a:pt x="9" y="233"/>
                </a:lnTo>
                <a:lnTo>
                  <a:pt x="14" y="233"/>
                </a:lnTo>
                <a:lnTo>
                  <a:pt x="14" y="224"/>
                </a:lnTo>
                <a:lnTo>
                  <a:pt x="14" y="243"/>
                </a:lnTo>
                <a:lnTo>
                  <a:pt x="19" y="257"/>
                </a:lnTo>
                <a:lnTo>
                  <a:pt x="19" y="276"/>
                </a:lnTo>
                <a:lnTo>
                  <a:pt x="24" y="290"/>
                </a:lnTo>
                <a:lnTo>
                  <a:pt x="24" y="324"/>
                </a:lnTo>
                <a:lnTo>
                  <a:pt x="28" y="319"/>
                </a:lnTo>
                <a:lnTo>
                  <a:pt x="28" y="300"/>
                </a:lnTo>
                <a:lnTo>
                  <a:pt x="28" y="309"/>
                </a:lnTo>
                <a:lnTo>
                  <a:pt x="33" y="309"/>
                </a:lnTo>
                <a:lnTo>
                  <a:pt x="33" y="209"/>
                </a:lnTo>
                <a:lnTo>
                  <a:pt x="38" y="209"/>
                </a:lnTo>
                <a:lnTo>
                  <a:pt x="38" y="200"/>
                </a:lnTo>
                <a:lnTo>
                  <a:pt x="43" y="200"/>
                </a:lnTo>
                <a:lnTo>
                  <a:pt x="43" y="209"/>
                </a:lnTo>
                <a:lnTo>
                  <a:pt x="43" y="190"/>
                </a:lnTo>
                <a:lnTo>
                  <a:pt x="43" y="200"/>
                </a:lnTo>
                <a:lnTo>
                  <a:pt x="48" y="200"/>
                </a:lnTo>
                <a:lnTo>
                  <a:pt x="48" y="185"/>
                </a:lnTo>
                <a:lnTo>
                  <a:pt x="52" y="185"/>
                </a:lnTo>
                <a:lnTo>
                  <a:pt x="52" y="157"/>
                </a:lnTo>
                <a:lnTo>
                  <a:pt x="62" y="157"/>
                </a:lnTo>
                <a:lnTo>
                  <a:pt x="62" y="200"/>
                </a:lnTo>
                <a:lnTo>
                  <a:pt x="67" y="200"/>
                </a:lnTo>
                <a:lnTo>
                  <a:pt x="67" y="243"/>
                </a:lnTo>
                <a:lnTo>
                  <a:pt x="67" y="233"/>
                </a:lnTo>
                <a:lnTo>
                  <a:pt x="72" y="219"/>
                </a:lnTo>
                <a:lnTo>
                  <a:pt x="72" y="219"/>
                </a:lnTo>
                <a:lnTo>
                  <a:pt x="76" y="224"/>
                </a:lnTo>
                <a:lnTo>
                  <a:pt x="76" y="243"/>
                </a:lnTo>
                <a:lnTo>
                  <a:pt x="81" y="257"/>
                </a:lnTo>
                <a:lnTo>
                  <a:pt x="81" y="286"/>
                </a:lnTo>
                <a:lnTo>
                  <a:pt x="86" y="290"/>
                </a:lnTo>
                <a:lnTo>
                  <a:pt x="91" y="286"/>
                </a:lnTo>
                <a:lnTo>
                  <a:pt x="91" y="233"/>
                </a:lnTo>
                <a:lnTo>
                  <a:pt x="96" y="233"/>
                </a:lnTo>
                <a:lnTo>
                  <a:pt x="96" y="252"/>
                </a:lnTo>
                <a:lnTo>
                  <a:pt x="100" y="252"/>
                </a:lnTo>
                <a:lnTo>
                  <a:pt x="100" y="209"/>
                </a:lnTo>
                <a:lnTo>
                  <a:pt x="100" y="219"/>
                </a:lnTo>
                <a:lnTo>
                  <a:pt x="105" y="219"/>
                </a:lnTo>
                <a:lnTo>
                  <a:pt x="105" y="209"/>
                </a:lnTo>
                <a:lnTo>
                  <a:pt x="110" y="209"/>
                </a:lnTo>
                <a:lnTo>
                  <a:pt x="110" y="143"/>
                </a:lnTo>
                <a:lnTo>
                  <a:pt x="115" y="143"/>
                </a:lnTo>
                <a:lnTo>
                  <a:pt x="115" y="100"/>
                </a:lnTo>
                <a:lnTo>
                  <a:pt x="120" y="85"/>
                </a:lnTo>
                <a:lnTo>
                  <a:pt x="120" y="90"/>
                </a:lnTo>
                <a:lnTo>
                  <a:pt x="124" y="90"/>
                </a:lnTo>
                <a:lnTo>
                  <a:pt x="124" y="133"/>
                </a:lnTo>
                <a:lnTo>
                  <a:pt x="124" y="43"/>
                </a:lnTo>
                <a:lnTo>
                  <a:pt x="129" y="43"/>
                </a:lnTo>
                <a:lnTo>
                  <a:pt x="129" y="0"/>
                </a:lnTo>
                <a:lnTo>
                  <a:pt x="129" y="23"/>
                </a:lnTo>
                <a:lnTo>
                  <a:pt x="134" y="19"/>
                </a:lnTo>
                <a:lnTo>
                  <a:pt x="134" y="43"/>
                </a:lnTo>
                <a:lnTo>
                  <a:pt x="134" y="23"/>
                </a:lnTo>
                <a:lnTo>
                  <a:pt x="139" y="23"/>
                </a:lnTo>
                <a:lnTo>
                  <a:pt x="139" y="33"/>
                </a:lnTo>
                <a:lnTo>
                  <a:pt x="144" y="33"/>
                </a:lnTo>
                <a:lnTo>
                  <a:pt x="144" y="90"/>
                </a:lnTo>
                <a:lnTo>
                  <a:pt x="144" y="85"/>
                </a:lnTo>
                <a:lnTo>
                  <a:pt x="148" y="85"/>
                </a:lnTo>
                <a:lnTo>
                  <a:pt x="148" y="100"/>
                </a:lnTo>
                <a:lnTo>
                  <a:pt x="148" y="52"/>
                </a:lnTo>
                <a:lnTo>
                  <a:pt x="153" y="52"/>
                </a:lnTo>
                <a:lnTo>
                  <a:pt x="153" y="66"/>
                </a:lnTo>
                <a:lnTo>
                  <a:pt x="153" y="23"/>
                </a:lnTo>
                <a:lnTo>
                  <a:pt x="153" y="33"/>
                </a:lnTo>
                <a:lnTo>
                  <a:pt x="158" y="33"/>
                </a:lnTo>
                <a:lnTo>
                  <a:pt x="158" y="100"/>
                </a:lnTo>
                <a:lnTo>
                  <a:pt x="163" y="100"/>
                </a:lnTo>
                <a:lnTo>
                  <a:pt x="163" y="119"/>
                </a:lnTo>
                <a:lnTo>
                  <a:pt x="163" y="90"/>
                </a:lnTo>
                <a:lnTo>
                  <a:pt x="163" y="109"/>
                </a:lnTo>
                <a:lnTo>
                  <a:pt x="168" y="109"/>
                </a:lnTo>
                <a:lnTo>
                  <a:pt x="168" y="76"/>
                </a:lnTo>
                <a:lnTo>
                  <a:pt x="172" y="76"/>
                </a:lnTo>
                <a:lnTo>
                  <a:pt x="172" y="85"/>
                </a:lnTo>
                <a:lnTo>
                  <a:pt x="172" y="66"/>
                </a:lnTo>
                <a:lnTo>
                  <a:pt x="172" y="76"/>
                </a:lnTo>
                <a:lnTo>
                  <a:pt x="177" y="90"/>
                </a:lnTo>
                <a:lnTo>
                  <a:pt x="177" y="100"/>
                </a:lnTo>
                <a:lnTo>
                  <a:pt x="182" y="100"/>
                </a:lnTo>
                <a:lnTo>
                  <a:pt x="182" y="157"/>
                </a:lnTo>
                <a:lnTo>
                  <a:pt x="182" y="152"/>
                </a:lnTo>
                <a:lnTo>
                  <a:pt x="187" y="152"/>
                </a:lnTo>
                <a:lnTo>
                  <a:pt x="187" y="100"/>
                </a:lnTo>
                <a:lnTo>
                  <a:pt x="187" y="143"/>
                </a:lnTo>
                <a:lnTo>
                  <a:pt x="192" y="143"/>
                </a:lnTo>
                <a:lnTo>
                  <a:pt x="192" y="166"/>
                </a:lnTo>
                <a:lnTo>
                  <a:pt x="196" y="166"/>
                </a:lnTo>
                <a:lnTo>
                  <a:pt x="196" y="190"/>
                </a:lnTo>
                <a:lnTo>
                  <a:pt x="201" y="190"/>
                </a:lnTo>
                <a:lnTo>
                  <a:pt x="201" y="200"/>
                </a:lnTo>
                <a:lnTo>
                  <a:pt x="201" y="143"/>
                </a:lnTo>
                <a:lnTo>
                  <a:pt x="206" y="143"/>
                </a:lnTo>
                <a:lnTo>
                  <a:pt x="206" y="152"/>
                </a:lnTo>
                <a:lnTo>
                  <a:pt x="206" y="85"/>
                </a:lnTo>
                <a:lnTo>
                  <a:pt x="211" y="85"/>
                </a:lnTo>
                <a:lnTo>
                  <a:pt x="211" y="52"/>
                </a:lnTo>
                <a:lnTo>
                  <a:pt x="216" y="52"/>
                </a:lnTo>
                <a:lnTo>
                  <a:pt x="216" y="43"/>
                </a:lnTo>
                <a:lnTo>
                  <a:pt x="216" y="119"/>
                </a:lnTo>
                <a:lnTo>
                  <a:pt x="220" y="124"/>
                </a:lnTo>
                <a:lnTo>
                  <a:pt x="220" y="143"/>
                </a:lnTo>
                <a:lnTo>
                  <a:pt x="220" y="76"/>
                </a:lnTo>
                <a:lnTo>
                  <a:pt x="225" y="76"/>
                </a:lnTo>
                <a:lnTo>
                  <a:pt x="225" y="66"/>
                </a:lnTo>
                <a:lnTo>
                  <a:pt x="230" y="66"/>
                </a:lnTo>
                <a:lnTo>
                  <a:pt x="230" y="119"/>
                </a:lnTo>
                <a:lnTo>
                  <a:pt x="235" y="124"/>
                </a:lnTo>
                <a:lnTo>
                  <a:pt x="235" y="166"/>
                </a:lnTo>
                <a:lnTo>
                  <a:pt x="240" y="166"/>
                </a:lnTo>
                <a:lnTo>
                  <a:pt x="240" y="219"/>
                </a:lnTo>
                <a:lnTo>
                  <a:pt x="244" y="224"/>
                </a:lnTo>
                <a:lnTo>
                  <a:pt x="244" y="252"/>
                </a:lnTo>
                <a:lnTo>
                  <a:pt x="249" y="257"/>
                </a:lnTo>
                <a:lnTo>
                  <a:pt x="249" y="252"/>
                </a:lnTo>
                <a:lnTo>
                  <a:pt x="249" y="276"/>
                </a:lnTo>
                <a:lnTo>
                  <a:pt x="254" y="290"/>
                </a:lnTo>
                <a:lnTo>
                  <a:pt x="254" y="324"/>
                </a:lnTo>
              </a:path>
            </a:pathLst>
          </a:custGeom>
          <a:noFill/>
          <a:ln w="15875">
            <a:solidFill>
              <a:srgbClr val="FF0000"/>
            </a:solidFill>
            <a:prstDash val="solid"/>
            <a:round/>
            <a:headEnd/>
            <a:tailEnd/>
          </a:ln>
        </p:spPr>
        <p:txBody>
          <a:bodyPr/>
          <a:lstStyle/>
          <a:p>
            <a:endParaRPr lang="en-US"/>
          </a:p>
        </p:txBody>
      </p:sp>
      <p:sp>
        <p:nvSpPr>
          <p:cNvPr id="306234" name="Freeform 1082"/>
          <p:cNvSpPr>
            <a:spLocks/>
          </p:cNvSpPr>
          <p:nvPr/>
        </p:nvSpPr>
        <p:spPr bwMode="auto">
          <a:xfrm>
            <a:off x="2933700" y="3387725"/>
            <a:ext cx="388938" cy="741363"/>
          </a:xfrm>
          <a:custGeom>
            <a:avLst/>
            <a:gdLst/>
            <a:ahLst/>
            <a:cxnLst>
              <a:cxn ang="0">
                <a:pos x="5" y="448"/>
              </a:cxn>
              <a:cxn ang="0">
                <a:pos x="10" y="448"/>
              </a:cxn>
              <a:cxn ang="0">
                <a:pos x="19" y="410"/>
              </a:cxn>
              <a:cxn ang="0">
                <a:pos x="24" y="257"/>
              </a:cxn>
              <a:cxn ang="0">
                <a:pos x="34" y="157"/>
              </a:cxn>
              <a:cxn ang="0">
                <a:pos x="43" y="143"/>
              </a:cxn>
              <a:cxn ang="0">
                <a:pos x="48" y="147"/>
              </a:cxn>
              <a:cxn ang="0">
                <a:pos x="53" y="190"/>
              </a:cxn>
              <a:cxn ang="0">
                <a:pos x="58" y="324"/>
              </a:cxn>
              <a:cxn ang="0">
                <a:pos x="67" y="414"/>
              </a:cxn>
              <a:cxn ang="0">
                <a:pos x="77" y="433"/>
              </a:cxn>
              <a:cxn ang="0">
                <a:pos x="82" y="448"/>
              </a:cxn>
              <a:cxn ang="0">
                <a:pos x="86" y="410"/>
              </a:cxn>
              <a:cxn ang="0">
                <a:pos x="91" y="410"/>
              </a:cxn>
              <a:cxn ang="0">
                <a:pos x="101" y="376"/>
              </a:cxn>
              <a:cxn ang="0">
                <a:pos x="106" y="367"/>
              </a:cxn>
              <a:cxn ang="0">
                <a:pos x="110" y="367"/>
              </a:cxn>
              <a:cxn ang="0">
                <a:pos x="115" y="381"/>
              </a:cxn>
              <a:cxn ang="0">
                <a:pos x="125" y="243"/>
              </a:cxn>
              <a:cxn ang="0">
                <a:pos x="130" y="90"/>
              </a:cxn>
              <a:cxn ang="0">
                <a:pos x="134" y="38"/>
              </a:cxn>
              <a:cxn ang="0">
                <a:pos x="139" y="47"/>
              </a:cxn>
              <a:cxn ang="0">
                <a:pos x="144" y="38"/>
              </a:cxn>
              <a:cxn ang="0">
                <a:pos x="149" y="0"/>
              </a:cxn>
              <a:cxn ang="0">
                <a:pos x="154" y="114"/>
              </a:cxn>
              <a:cxn ang="0">
                <a:pos x="163" y="157"/>
              </a:cxn>
              <a:cxn ang="0">
                <a:pos x="168" y="257"/>
              </a:cxn>
              <a:cxn ang="0">
                <a:pos x="173" y="190"/>
              </a:cxn>
              <a:cxn ang="0">
                <a:pos x="178" y="209"/>
              </a:cxn>
              <a:cxn ang="0">
                <a:pos x="182" y="167"/>
              </a:cxn>
              <a:cxn ang="0">
                <a:pos x="187" y="124"/>
              </a:cxn>
              <a:cxn ang="0">
                <a:pos x="192" y="157"/>
              </a:cxn>
              <a:cxn ang="0">
                <a:pos x="197" y="147"/>
              </a:cxn>
              <a:cxn ang="0">
                <a:pos x="202" y="71"/>
              </a:cxn>
              <a:cxn ang="0">
                <a:pos x="206" y="90"/>
              </a:cxn>
              <a:cxn ang="0">
                <a:pos x="211" y="147"/>
              </a:cxn>
              <a:cxn ang="0">
                <a:pos x="216" y="257"/>
              </a:cxn>
              <a:cxn ang="0">
                <a:pos x="221" y="233"/>
              </a:cxn>
              <a:cxn ang="0">
                <a:pos x="226" y="248"/>
              </a:cxn>
              <a:cxn ang="0">
                <a:pos x="230" y="209"/>
              </a:cxn>
              <a:cxn ang="0">
                <a:pos x="235" y="176"/>
              </a:cxn>
              <a:cxn ang="0">
                <a:pos x="240" y="167"/>
              </a:cxn>
            </a:cxnLst>
            <a:rect l="0" t="0" r="r" b="b"/>
            <a:pathLst>
              <a:path w="245" h="467">
                <a:moveTo>
                  <a:pt x="0" y="448"/>
                </a:moveTo>
                <a:lnTo>
                  <a:pt x="0" y="443"/>
                </a:lnTo>
                <a:lnTo>
                  <a:pt x="5" y="448"/>
                </a:lnTo>
                <a:lnTo>
                  <a:pt x="10" y="448"/>
                </a:lnTo>
                <a:lnTo>
                  <a:pt x="10" y="457"/>
                </a:lnTo>
                <a:lnTo>
                  <a:pt x="10" y="448"/>
                </a:lnTo>
                <a:lnTo>
                  <a:pt x="14" y="443"/>
                </a:lnTo>
                <a:lnTo>
                  <a:pt x="14" y="410"/>
                </a:lnTo>
                <a:lnTo>
                  <a:pt x="19" y="410"/>
                </a:lnTo>
                <a:lnTo>
                  <a:pt x="19" y="314"/>
                </a:lnTo>
                <a:lnTo>
                  <a:pt x="24" y="309"/>
                </a:lnTo>
                <a:lnTo>
                  <a:pt x="24" y="257"/>
                </a:lnTo>
                <a:lnTo>
                  <a:pt x="29" y="243"/>
                </a:lnTo>
                <a:lnTo>
                  <a:pt x="29" y="157"/>
                </a:lnTo>
                <a:lnTo>
                  <a:pt x="34" y="157"/>
                </a:lnTo>
                <a:lnTo>
                  <a:pt x="34" y="147"/>
                </a:lnTo>
                <a:lnTo>
                  <a:pt x="38" y="143"/>
                </a:lnTo>
                <a:lnTo>
                  <a:pt x="43" y="143"/>
                </a:lnTo>
                <a:lnTo>
                  <a:pt x="43" y="114"/>
                </a:lnTo>
                <a:lnTo>
                  <a:pt x="43" y="133"/>
                </a:lnTo>
                <a:lnTo>
                  <a:pt x="48" y="147"/>
                </a:lnTo>
                <a:lnTo>
                  <a:pt x="48" y="200"/>
                </a:lnTo>
                <a:lnTo>
                  <a:pt x="53" y="200"/>
                </a:lnTo>
                <a:lnTo>
                  <a:pt x="53" y="190"/>
                </a:lnTo>
                <a:lnTo>
                  <a:pt x="53" y="243"/>
                </a:lnTo>
                <a:lnTo>
                  <a:pt x="58" y="248"/>
                </a:lnTo>
                <a:lnTo>
                  <a:pt x="58" y="324"/>
                </a:lnTo>
                <a:lnTo>
                  <a:pt x="62" y="324"/>
                </a:lnTo>
                <a:lnTo>
                  <a:pt x="62" y="410"/>
                </a:lnTo>
                <a:lnTo>
                  <a:pt x="67" y="414"/>
                </a:lnTo>
                <a:lnTo>
                  <a:pt x="72" y="414"/>
                </a:lnTo>
                <a:lnTo>
                  <a:pt x="72" y="433"/>
                </a:lnTo>
                <a:lnTo>
                  <a:pt x="77" y="433"/>
                </a:lnTo>
                <a:lnTo>
                  <a:pt x="77" y="424"/>
                </a:lnTo>
                <a:lnTo>
                  <a:pt x="77" y="443"/>
                </a:lnTo>
                <a:lnTo>
                  <a:pt x="82" y="448"/>
                </a:lnTo>
                <a:lnTo>
                  <a:pt x="82" y="467"/>
                </a:lnTo>
                <a:lnTo>
                  <a:pt x="82" y="424"/>
                </a:lnTo>
                <a:lnTo>
                  <a:pt x="86" y="410"/>
                </a:lnTo>
                <a:lnTo>
                  <a:pt x="86" y="414"/>
                </a:lnTo>
                <a:lnTo>
                  <a:pt x="86" y="410"/>
                </a:lnTo>
                <a:lnTo>
                  <a:pt x="91" y="410"/>
                </a:lnTo>
                <a:lnTo>
                  <a:pt x="96" y="410"/>
                </a:lnTo>
                <a:lnTo>
                  <a:pt x="101" y="410"/>
                </a:lnTo>
                <a:lnTo>
                  <a:pt x="101" y="376"/>
                </a:lnTo>
                <a:lnTo>
                  <a:pt x="106" y="376"/>
                </a:lnTo>
                <a:lnTo>
                  <a:pt x="106" y="381"/>
                </a:lnTo>
                <a:lnTo>
                  <a:pt x="106" y="367"/>
                </a:lnTo>
                <a:lnTo>
                  <a:pt x="106" y="376"/>
                </a:lnTo>
                <a:lnTo>
                  <a:pt x="110" y="376"/>
                </a:lnTo>
                <a:lnTo>
                  <a:pt x="110" y="367"/>
                </a:lnTo>
                <a:lnTo>
                  <a:pt x="115" y="381"/>
                </a:lnTo>
                <a:lnTo>
                  <a:pt x="115" y="391"/>
                </a:lnTo>
                <a:lnTo>
                  <a:pt x="115" y="381"/>
                </a:lnTo>
                <a:lnTo>
                  <a:pt x="120" y="376"/>
                </a:lnTo>
                <a:lnTo>
                  <a:pt x="120" y="243"/>
                </a:lnTo>
                <a:lnTo>
                  <a:pt x="125" y="243"/>
                </a:lnTo>
                <a:lnTo>
                  <a:pt x="125" y="157"/>
                </a:lnTo>
                <a:lnTo>
                  <a:pt x="130" y="143"/>
                </a:lnTo>
                <a:lnTo>
                  <a:pt x="130" y="90"/>
                </a:lnTo>
                <a:lnTo>
                  <a:pt x="130" y="109"/>
                </a:lnTo>
                <a:lnTo>
                  <a:pt x="134" y="109"/>
                </a:lnTo>
                <a:lnTo>
                  <a:pt x="134" y="38"/>
                </a:lnTo>
                <a:lnTo>
                  <a:pt x="139" y="38"/>
                </a:lnTo>
                <a:lnTo>
                  <a:pt x="139" y="57"/>
                </a:lnTo>
                <a:lnTo>
                  <a:pt x="139" y="47"/>
                </a:lnTo>
                <a:lnTo>
                  <a:pt x="144" y="33"/>
                </a:lnTo>
                <a:lnTo>
                  <a:pt x="144" y="33"/>
                </a:lnTo>
                <a:lnTo>
                  <a:pt x="144" y="38"/>
                </a:lnTo>
                <a:lnTo>
                  <a:pt x="149" y="33"/>
                </a:lnTo>
                <a:lnTo>
                  <a:pt x="149" y="57"/>
                </a:lnTo>
                <a:lnTo>
                  <a:pt x="149" y="0"/>
                </a:lnTo>
                <a:lnTo>
                  <a:pt x="149" y="33"/>
                </a:lnTo>
                <a:lnTo>
                  <a:pt x="154" y="38"/>
                </a:lnTo>
                <a:lnTo>
                  <a:pt x="154" y="114"/>
                </a:lnTo>
                <a:lnTo>
                  <a:pt x="158" y="114"/>
                </a:lnTo>
                <a:lnTo>
                  <a:pt x="158" y="157"/>
                </a:lnTo>
                <a:lnTo>
                  <a:pt x="163" y="157"/>
                </a:lnTo>
                <a:lnTo>
                  <a:pt x="163" y="224"/>
                </a:lnTo>
                <a:lnTo>
                  <a:pt x="168" y="224"/>
                </a:lnTo>
                <a:lnTo>
                  <a:pt x="168" y="257"/>
                </a:lnTo>
                <a:lnTo>
                  <a:pt x="173" y="257"/>
                </a:lnTo>
                <a:lnTo>
                  <a:pt x="173" y="267"/>
                </a:lnTo>
                <a:lnTo>
                  <a:pt x="173" y="190"/>
                </a:lnTo>
                <a:lnTo>
                  <a:pt x="173" y="200"/>
                </a:lnTo>
                <a:lnTo>
                  <a:pt x="178" y="200"/>
                </a:lnTo>
                <a:lnTo>
                  <a:pt x="178" y="209"/>
                </a:lnTo>
                <a:lnTo>
                  <a:pt x="178" y="133"/>
                </a:lnTo>
                <a:lnTo>
                  <a:pt x="182" y="147"/>
                </a:lnTo>
                <a:lnTo>
                  <a:pt x="182" y="167"/>
                </a:lnTo>
                <a:lnTo>
                  <a:pt x="182" y="147"/>
                </a:lnTo>
                <a:lnTo>
                  <a:pt x="187" y="143"/>
                </a:lnTo>
                <a:lnTo>
                  <a:pt x="187" y="124"/>
                </a:lnTo>
                <a:lnTo>
                  <a:pt x="187" y="133"/>
                </a:lnTo>
                <a:lnTo>
                  <a:pt x="192" y="147"/>
                </a:lnTo>
                <a:lnTo>
                  <a:pt x="192" y="157"/>
                </a:lnTo>
                <a:lnTo>
                  <a:pt x="192" y="147"/>
                </a:lnTo>
                <a:lnTo>
                  <a:pt x="197" y="143"/>
                </a:lnTo>
                <a:lnTo>
                  <a:pt x="197" y="147"/>
                </a:lnTo>
                <a:lnTo>
                  <a:pt x="197" y="124"/>
                </a:lnTo>
                <a:lnTo>
                  <a:pt x="202" y="109"/>
                </a:lnTo>
                <a:lnTo>
                  <a:pt x="202" y="71"/>
                </a:lnTo>
                <a:lnTo>
                  <a:pt x="202" y="114"/>
                </a:lnTo>
                <a:lnTo>
                  <a:pt x="206" y="114"/>
                </a:lnTo>
                <a:lnTo>
                  <a:pt x="206" y="90"/>
                </a:lnTo>
                <a:lnTo>
                  <a:pt x="206" y="167"/>
                </a:lnTo>
                <a:lnTo>
                  <a:pt x="211" y="167"/>
                </a:lnTo>
                <a:lnTo>
                  <a:pt x="211" y="147"/>
                </a:lnTo>
                <a:lnTo>
                  <a:pt x="211" y="214"/>
                </a:lnTo>
                <a:lnTo>
                  <a:pt x="216" y="214"/>
                </a:lnTo>
                <a:lnTo>
                  <a:pt x="216" y="257"/>
                </a:lnTo>
                <a:lnTo>
                  <a:pt x="221" y="257"/>
                </a:lnTo>
                <a:lnTo>
                  <a:pt x="221" y="267"/>
                </a:lnTo>
                <a:lnTo>
                  <a:pt x="221" y="233"/>
                </a:lnTo>
                <a:lnTo>
                  <a:pt x="226" y="248"/>
                </a:lnTo>
                <a:lnTo>
                  <a:pt x="226" y="257"/>
                </a:lnTo>
                <a:lnTo>
                  <a:pt x="226" y="248"/>
                </a:lnTo>
                <a:lnTo>
                  <a:pt x="230" y="243"/>
                </a:lnTo>
                <a:lnTo>
                  <a:pt x="230" y="248"/>
                </a:lnTo>
                <a:lnTo>
                  <a:pt x="230" y="209"/>
                </a:lnTo>
                <a:lnTo>
                  <a:pt x="235" y="209"/>
                </a:lnTo>
                <a:lnTo>
                  <a:pt x="235" y="143"/>
                </a:lnTo>
                <a:lnTo>
                  <a:pt x="235" y="176"/>
                </a:lnTo>
                <a:lnTo>
                  <a:pt x="240" y="176"/>
                </a:lnTo>
                <a:lnTo>
                  <a:pt x="240" y="190"/>
                </a:lnTo>
                <a:lnTo>
                  <a:pt x="240" y="167"/>
                </a:lnTo>
                <a:lnTo>
                  <a:pt x="240" y="181"/>
                </a:lnTo>
                <a:lnTo>
                  <a:pt x="245" y="181"/>
                </a:lnTo>
              </a:path>
            </a:pathLst>
          </a:custGeom>
          <a:noFill/>
          <a:ln w="15875">
            <a:solidFill>
              <a:srgbClr val="FF0000"/>
            </a:solidFill>
            <a:prstDash val="solid"/>
            <a:round/>
            <a:headEnd/>
            <a:tailEnd/>
          </a:ln>
        </p:spPr>
        <p:txBody>
          <a:bodyPr/>
          <a:lstStyle/>
          <a:p>
            <a:endParaRPr lang="en-US"/>
          </a:p>
        </p:txBody>
      </p:sp>
      <p:sp>
        <p:nvSpPr>
          <p:cNvPr id="306235" name="Freeform 1083"/>
          <p:cNvSpPr>
            <a:spLocks/>
          </p:cNvSpPr>
          <p:nvPr/>
        </p:nvSpPr>
        <p:spPr bwMode="auto">
          <a:xfrm>
            <a:off x="3322638" y="2971800"/>
            <a:ext cx="319087" cy="906463"/>
          </a:xfrm>
          <a:custGeom>
            <a:avLst/>
            <a:gdLst/>
            <a:ahLst/>
            <a:cxnLst>
              <a:cxn ang="0">
                <a:pos x="0" y="462"/>
              </a:cxn>
              <a:cxn ang="0">
                <a:pos x="5" y="419"/>
              </a:cxn>
              <a:cxn ang="0">
                <a:pos x="14" y="395"/>
              </a:cxn>
              <a:cxn ang="0">
                <a:pos x="19" y="452"/>
              </a:cxn>
              <a:cxn ang="0">
                <a:pos x="24" y="538"/>
              </a:cxn>
              <a:cxn ang="0">
                <a:pos x="29" y="495"/>
              </a:cxn>
              <a:cxn ang="0">
                <a:pos x="33" y="409"/>
              </a:cxn>
              <a:cxn ang="0">
                <a:pos x="38" y="409"/>
              </a:cxn>
              <a:cxn ang="0">
                <a:pos x="43" y="409"/>
              </a:cxn>
              <a:cxn ang="0">
                <a:pos x="48" y="376"/>
              </a:cxn>
              <a:cxn ang="0">
                <a:pos x="53" y="371"/>
              </a:cxn>
              <a:cxn ang="0">
                <a:pos x="53" y="328"/>
              </a:cxn>
              <a:cxn ang="0">
                <a:pos x="57" y="362"/>
              </a:cxn>
              <a:cxn ang="0">
                <a:pos x="62" y="295"/>
              </a:cxn>
              <a:cxn ang="0">
                <a:pos x="67" y="309"/>
              </a:cxn>
              <a:cxn ang="0">
                <a:pos x="72" y="252"/>
              </a:cxn>
              <a:cxn ang="0">
                <a:pos x="72" y="300"/>
              </a:cxn>
              <a:cxn ang="0">
                <a:pos x="77" y="262"/>
              </a:cxn>
              <a:cxn ang="0">
                <a:pos x="81" y="309"/>
              </a:cxn>
              <a:cxn ang="0">
                <a:pos x="86" y="219"/>
              </a:cxn>
              <a:cxn ang="0">
                <a:pos x="96" y="352"/>
              </a:cxn>
              <a:cxn ang="0">
                <a:pos x="101" y="333"/>
              </a:cxn>
              <a:cxn ang="0">
                <a:pos x="105" y="371"/>
              </a:cxn>
              <a:cxn ang="0">
                <a:pos x="110" y="276"/>
              </a:cxn>
              <a:cxn ang="0">
                <a:pos x="115" y="162"/>
              </a:cxn>
              <a:cxn ang="0">
                <a:pos x="120" y="152"/>
              </a:cxn>
              <a:cxn ang="0">
                <a:pos x="125" y="62"/>
              </a:cxn>
              <a:cxn ang="0">
                <a:pos x="129" y="9"/>
              </a:cxn>
              <a:cxn ang="0">
                <a:pos x="134" y="42"/>
              </a:cxn>
              <a:cxn ang="0">
                <a:pos x="139" y="133"/>
              </a:cxn>
              <a:cxn ang="0">
                <a:pos x="144" y="266"/>
              </a:cxn>
              <a:cxn ang="0">
                <a:pos x="149" y="395"/>
              </a:cxn>
              <a:cxn ang="0">
                <a:pos x="153" y="419"/>
              </a:cxn>
              <a:cxn ang="0">
                <a:pos x="158" y="543"/>
              </a:cxn>
              <a:cxn ang="0">
                <a:pos x="163" y="543"/>
              </a:cxn>
              <a:cxn ang="0">
                <a:pos x="168" y="510"/>
              </a:cxn>
              <a:cxn ang="0">
                <a:pos x="173" y="471"/>
              </a:cxn>
              <a:cxn ang="0">
                <a:pos x="177" y="409"/>
              </a:cxn>
              <a:cxn ang="0">
                <a:pos x="177" y="419"/>
              </a:cxn>
              <a:cxn ang="0">
                <a:pos x="182" y="409"/>
              </a:cxn>
              <a:cxn ang="0">
                <a:pos x="192" y="309"/>
              </a:cxn>
              <a:cxn ang="0">
                <a:pos x="197" y="409"/>
              </a:cxn>
            </a:cxnLst>
            <a:rect l="0" t="0" r="r" b="b"/>
            <a:pathLst>
              <a:path w="201" h="571">
                <a:moveTo>
                  <a:pt x="0" y="443"/>
                </a:moveTo>
                <a:lnTo>
                  <a:pt x="0" y="471"/>
                </a:lnTo>
                <a:lnTo>
                  <a:pt x="0" y="462"/>
                </a:lnTo>
                <a:lnTo>
                  <a:pt x="5" y="462"/>
                </a:lnTo>
                <a:lnTo>
                  <a:pt x="5" y="409"/>
                </a:lnTo>
                <a:lnTo>
                  <a:pt x="5" y="419"/>
                </a:lnTo>
                <a:lnTo>
                  <a:pt x="9" y="405"/>
                </a:lnTo>
                <a:lnTo>
                  <a:pt x="9" y="395"/>
                </a:lnTo>
                <a:lnTo>
                  <a:pt x="14" y="395"/>
                </a:lnTo>
                <a:lnTo>
                  <a:pt x="14" y="376"/>
                </a:lnTo>
                <a:lnTo>
                  <a:pt x="14" y="452"/>
                </a:lnTo>
                <a:lnTo>
                  <a:pt x="19" y="452"/>
                </a:lnTo>
                <a:lnTo>
                  <a:pt x="19" y="529"/>
                </a:lnTo>
                <a:lnTo>
                  <a:pt x="24" y="543"/>
                </a:lnTo>
                <a:lnTo>
                  <a:pt x="24" y="538"/>
                </a:lnTo>
                <a:lnTo>
                  <a:pt x="24" y="486"/>
                </a:lnTo>
                <a:lnTo>
                  <a:pt x="24" y="495"/>
                </a:lnTo>
                <a:lnTo>
                  <a:pt x="29" y="495"/>
                </a:lnTo>
                <a:lnTo>
                  <a:pt x="29" y="409"/>
                </a:lnTo>
                <a:lnTo>
                  <a:pt x="33" y="405"/>
                </a:lnTo>
                <a:lnTo>
                  <a:pt x="33" y="409"/>
                </a:lnTo>
                <a:lnTo>
                  <a:pt x="33" y="386"/>
                </a:lnTo>
                <a:lnTo>
                  <a:pt x="33" y="395"/>
                </a:lnTo>
                <a:lnTo>
                  <a:pt x="38" y="409"/>
                </a:lnTo>
                <a:lnTo>
                  <a:pt x="38" y="429"/>
                </a:lnTo>
                <a:lnTo>
                  <a:pt x="38" y="409"/>
                </a:lnTo>
                <a:lnTo>
                  <a:pt x="43" y="409"/>
                </a:lnTo>
                <a:lnTo>
                  <a:pt x="43" y="438"/>
                </a:lnTo>
                <a:lnTo>
                  <a:pt x="43" y="376"/>
                </a:lnTo>
                <a:lnTo>
                  <a:pt x="48" y="376"/>
                </a:lnTo>
                <a:lnTo>
                  <a:pt x="48" y="405"/>
                </a:lnTo>
                <a:lnTo>
                  <a:pt x="48" y="376"/>
                </a:lnTo>
                <a:lnTo>
                  <a:pt x="53" y="371"/>
                </a:lnTo>
                <a:lnTo>
                  <a:pt x="53" y="376"/>
                </a:lnTo>
                <a:lnTo>
                  <a:pt x="53" y="300"/>
                </a:lnTo>
                <a:lnTo>
                  <a:pt x="53" y="328"/>
                </a:lnTo>
                <a:lnTo>
                  <a:pt x="57" y="333"/>
                </a:lnTo>
                <a:lnTo>
                  <a:pt x="57" y="328"/>
                </a:lnTo>
                <a:lnTo>
                  <a:pt x="57" y="362"/>
                </a:lnTo>
                <a:lnTo>
                  <a:pt x="62" y="362"/>
                </a:lnTo>
                <a:lnTo>
                  <a:pt x="62" y="376"/>
                </a:lnTo>
                <a:lnTo>
                  <a:pt x="62" y="295"/>
                </a:lnTo>
                <a:lnTo>
                  <a:pt x="62" y="300"/>
                </a:lnTo>
                <a:lnTo>
                  <a:pt x="67" y="300"/>
                </a:lnTo>
                <a:lnTo>
                  <a:pt x="67" y="309"/>
                </a:lnTo>
                <a:lnTo>
                  <a:pt x="67" y="243"/>
                </a:lnTo>
                <a:lnTo>
                  <a:pt x="67" y="252"/>
                </a:lnTo>
                <a:lnTo>
                  <a:pt x="72" y="252"/>
                </a:lnTo>
                <a:lnTo>
                  <a:pt x="72" y="309"/>
                </a:lnTo>
                <a:lnTo>
                  <a:pt x="72" y="243"/>
                </a:lnTo>
                <a:lnTo>
                  <a:pt x="72" y="300"/>
                </a:lnTo>
                <a:lnTo>
                  <a:pt x="77" y="295"/>
                </a:lnTo>
                <a:lnTo>
                  <a:pt x="77" y="309"/>
                </a:lnTo>
                <a:lnTo>
                  <a:pt x="77" y="262"/>
                </a:lnTo>
                <a:lnTo>
                  <a:pt x="81" y="266"/>
                </a:lnTo>
                <a:lnTo>
                  <a:pt x="81" y="252"/>
                </a:lnTo>
                <a:lnTo>
                  <a:pt x="81" y="309"/>
                </a:lnTo>
                <a:lnTo>
                  <a:pt x="86" y="295"/>
                </a:lnTo>
                <a:lnTo>
                  <a:pt x="86" y="209"/>
                </a:lnTo>
                <a:lnTo>
                  <a:pt x="86" y="219"/>
                </a:lnTo>
                <a:lnTo>
                  <a:pt x="91" y="233"/>
                </a:lnTo>
                <a:lnTo>
                  <a:pt x="91" y="352"/>
                </a:lnTo>
                <a:lnTo>
                  <a:pt x="96" y="352"/>
                </a:lnTo>
                <a:lnTo>
                  <a:pt x="96" y="371"/>
                </a:lnTo>
                <a:lnTo>
                  <a:pt x="96" y="333"/>
                </a:lnTo>
                <a:lnTo>
                  <a:pt x="101" y="333"/>
                </a:lnTo>
                <a:lnTo>
                  <a:pt x="101" y="409"/>
                </a:lnTo>
                <a:lnTo>
                  <a:pt x="101" y="376"/>
                </a:lnTo>
                <a:lnTo>
                  <a:pt x="105" y="371"/>
                </a:lnTo>
                <a:lnTo>
                  <a:pt x="105" y="262"/>
                </a:lnTo>
                <a:lnTo>
                  <a:pt x="105" y="276"/>
                </a:lnTo>
                <a:lnTo>
                  <a:pt x="110" y="276"/>
                </a:lnTo>
                <a:lnTo>
                  <a:pt x="110" y="295"/>
                </a:lnTo>
                <a:lnTo>
                  <a:pt x="110" y="176"/>
                </a:lnTo>
                <a:lnTo>
                  <a:pt x="115" y="162"/>
                </a:lnTo>
                <a:lnTo>
                  <a:pt x="115" y="109"/>
                </a:lnTo>
                <a:lnTo>
                  <a:pt x="115" y="152"/>
                </a:lnTo>
                <a:lnTo>
                  <a:pt x="120" y="152"/>
                </a:lnTo>
                <a:lnTo>
                  <a:pt x="120" y="176"/>
                </a:lnTo>
                <a:lnTo>
                  <a:pt x="120" y="76"/>
                </a:lnTo>
                <a:lnTo>
                  <a:pt x="125" y="62"/>
                </a:lnTo>
                <a:lnTo>
                  <a:pt x="125" y="0"/>
                </a:lnTo>
                <a:lnTo>
                  <a:pt x="125" y="9"/>
                </a:lnTo>
                <a:lnTo>
                  <a:pt x="129" y="9"/>
                </a:lnTo>
                <a:lnTo>
                  <a:pt x="129" y="62"/>
                </a:lnTo>
                <a:lnTo>
                  <a:pt x="129" y="42"/>
                </a:lnTo>
                <a:lnTo>
                  <a:pt x="134" y="42"/>
                </a:lnTo>
                <a:lnTo>
                  <a:pt x="134" y="33"/>
                </a:lnTo>
                <a:lnTo>
                  <a:pt x="134" y="119"/>
                </a:lnTo>
                <a:lnTo>
                  <a:pt x="139" y="133"/>
                </a:lnTo>
                <a:lnTo>
                  <a:pt x="139" y="262"/>
                </a:lnTo>
                <a:lnTo>
                  <a:pt x="139" y="252"/>
                </a:lnTo>
                <a:lnTo>
                  <a:pt x="144" y="266"/>
                </a:lnTo>
                <a:lnTo>
                  <a:pt x="144" y="405"/>
                </a:lnTo>
                <a:lnTo>
                  <a:pt x="144" y="395"/>
                </a:lnTo>
                <a:lnTo>
                  <a:pt x="149" y="395"/>
                </a:lnTo>
                <a:lnTo>
                  <a:pt x="149" y="371"/>
                </a:lnTo>
                <a:lnTo>
                  <a:pt x="149" y="419"/>
                </a:lnTo>
                <a:lnTo>
                  <a:pt x="153" y="419"/>
                </a:lnTo>
                <a:lnTo>
                  <a:pt x="153" y="409"/>
                </a:lnTo>
                <a:lnTo>
                  <a:pt x="153" y="538"/>
                </a:lnTo>
                <a:lnTo>
                  <a:pt x="158" y="543"/>
                </a:lnTo>
                <a:lnTo>
                  <a:pt x="158" y="571"/>
                </a:lnTo>
                <a:lnTo>
                  <a:pt x="158" y="543"/>
                </a:lnTo>
                <a:lnTo>
                  <a:pt x="163" y="543"/>
                </a:lnTo>
                <a:lnTo>
                  <a:pt x="163" y="552"/>
                </a:lnTo>
                <a:lnTo>
                  <a:pt x="163" y="505"/>
                </a:lnTo>
                <a:lnTo>
                  <a:pt x="168" y="510"/>
                </a:lnTo>
                <a:lnTo>
                  <a:pt x="168" y="519"/>
                </a:lnTo>
                <a:lnTo>
                  <a:pt x="168" y="486"/>
                </a:lnTo>
                <a:lnTo>
                  <a:pt x="173" y="471"/>
                </a:lnTo>
                <a:lnTo>
                  <a:pt x="173" y="405"/>
                </a:lnTo>
                <a:lnTo>
                  <a:pt x="173" y="409"/>
                </a:lnTo>
                <a:lnTo>
                  <a:pt x="177" y="409"/>
                </a:lnTo>
                <a:lnTo>
                  <a:pt x="177" y="429"/>
                </a:lnTo>
                <a:lnTo>
                  <a:pt x="177" y="395"/>
                </a:lnTo>
                <a:lnTo>
                  <a:pt x="177" y="419"/>
                </a:lnTo>
                <a:lnTo>
                  <a:pt x="182" y="419"/>
                </a:lnTo>
                <a:lnTo>
                  <a:pt x="182" y="452"/>
                </a:lnTo>
                <a:lnTo>
                  <a:pt x="182" y="409"/>
                </a:lnTo>
                <a:lnTo>
                  <a:pt x="187" y="405"/>
                </a:lnTo>
                <a:lnTo>
                  <a:pt x="187" y="309"/>
                </a:lnTo>
                <a:lnTo>
                  <a:pt x="192" y="309"/>
                </a:lnTo>
                <a:lnTo>
                  <a:pt x="192" y="386"/>
                </a:lnTo>
                <a:lnTo>
                  <a:pt x="197" y="386"/>
                </a:lnTo>
                <a:lnTo>
                  <a:pt x="197" y="409"/>
                </a:lnTo>
                <a:lnTo>
                  <a:pt x="201" y="409"/>
                </a:lnTo>
                <a:lnTo>
                  <a:pt x="201" y="505"/>
                </a:lnTo>
              </a:path>
            </a:pathLst>
          </a:custGeom>
          <a:noFill/>
          <a:ln w="15875">
            <a:solidFill>
              <a:srgbClr val="FF0000"/>
            </a:solidFill>
            <a:prstDash val="solid"/>
            <a:round/>
            <a:headEnd/>
            <a:tailEnd/>
          </a:ln>
        </p:spPr>
        <p:txBody>
          <a:bodyPr/>
          <a:lstStyle/>
          <a:p>
            <a:endParaRPr lang="en-US"/>
          </a:p>
        </p:txBody>
      </p:sp>
      <p:sp>
        <p:nvSpPr>
          <p:cNvPr id="306236" name="Freeform 1084"/>
          <p:cNvSpPr>
            <a:spLocks/>
          </p:cNvSpPr>
          <p:nvPr/>
        </p:nvSpPr>
        <p:spPr bwMode="auto">
          <a:xfrm>
            <a:off x="3641725" y="2266950"/>
            <a:ext cx="358775" cy="1892300"/>
          </a:xfrm>
          <a:custGeom>
            <a:avLst/>
            <a:gdLst/>
            <a:ahLst/>
            <a:cxnLst>
              <a:cxn ang="0">
                <a:pos x="5" y="1015"/>
              </a:cxn>
              <a:cxn ang="0">
                <a:pos x="15" y="1030"/>
              </a:cxn>
              <a:cxn ang="0">
                <a:pos x="20" y="1192"/>
              </a:cxn>
              <a:cxn ang="0">
                <a:pos x="24" y="1097"/>
              </a:cxn>
              <a:cxn ang="0">
                <a:pos x="34" y="1049"/>
              </a:cxn>
              <a:cxn ang="0">
                <a:pos x="39" y="996"/>
              </a:cxn>
              <a:cxn ang="0">
                <a:pos x="48" y="949"/>
              </a:cxn>
              <a:cxn ang="0">
                <a:pos x="53" y="887"/>
              </a:cxn>
              <a:cxn ang="0">
                <a:pos x="58" y="949"/>
              </a:cxn>
              <a:cxn ang="0">
                <a:pos x="63" y="939"/>
              </a:cxn>
              <a:cxn ang="0">
                <a:pos x="63" y="949"/>
              </a:cxn>
              <a:cxn ang="0">
                <a:pos x="72" y="915"/>
              </a:cxn>
              <a:cxn ang="0">
                <a:pos x="77" y="863"/>
              </a:cxn>
              <a:cxn ang="0">
                <a:pos x="82" y="896"/>
              </a:cxn>
              <a:cxn ang="0">
                <a:pos x="87" y="849"/>
              </a:cxn>
              <a:cxn ang="0">
                <a:pos x="92" y="863"/>
              </a:cxn>
              <a:cxn ang="0">
                <a:pos x="96" y="849"/>
              </a:cxn>
              <a:cxn ang="0">
                <a:pos x="96" y="853"/>
              </a:cxn>
              <a:cxn ang="0">
                <a:pos x="101" y="839"/>
              </a:cxn>
              <a:cxn ang="0">
                <a:pos x="106" y="839"/>
              </a:cxn>
              <a:cxn ang="0">
                <a:pos x="116" y="787"/>
              </a:cxn>
              <a:cxn ang="0">
                <a:pos x="120" y="853"/>
              </a:cxn>
              <a:cxn ang="0">
                <a:pos x="120" y="849"/>
              </a:cxn>
              <a:cxn ang="0">
                <a:pos x="130" y="896"/>
              </a:cxn>
              <a:cxn ang="0">
                <a:pos x="135" y="915"/>
              </a:cxn>
              <a:cxn ang="0">
                <a:pos x="135" y="939"/>
              </a:cxn>
              <a:cxn ang="0">
                <a:pos x="140" y="920"/>
              </a:cxn>
              <a:cxn ang="0">
                <a:pos x="144" y="949"/>
              </a:cxn>
              <a:cxn ang="0">
                <a:pos x="149" y="839"/>
              </a:cxn>
              <a:cxn ang="0">
                <a:pos x="154" y="796"/>
              </a:cxn>
              <a:cxn ang="0">
                <a:pos x="159" y="787"/>
              </a:cxn>
              <a:cxn ang="0">
                <a:pos x="168" y="849"/>
              </a:cxn>
              <a:cxn ang="0">
                <a:pos x="173" y="853"/>
              </a:cxn>
              <a:cxn ang="0">
                <a:pos x="178" y="896"/>
              </a:cxn>
              <a:cxn ang="0">
                <a:pos x="183" y="1006"/>
              </a:cxn>
              <a:cxn ang="0">
                <a:pos x="188" y="987"/>
              </a:cxn>
              <a:cxn ang="0">
                <a:pos x="192" y="820"/>
              </a:cxn>
              <a:cxn ang="0">
                <a:pos x="197" y="739"/>
              </a:cxn>
              <a:cxn ang="0">
                <a:pos x="207" y="563"/>
              </a:cxn>
              <a:cxn ang="0">
                <a:pos x="212" y="243"/>
              </a:cxn>
              <a:cxn ang="0">
                <a:pos x="221" y="96"/>
              </a:cxn>
              <a:cxn ang="0">
                <a:pos x="226" y="53"/>
              </a:cxn>
            </a:cxnLst>
            <a:rect l="0" t="0" r="r" b="b"/>
            <a:pathLst>
              <a:path w="226" h="1192">
                <a:moveTo>
                  <a:pt x="0" y="949"/>
                </a:moveTo>
                <a:lnTo>
                  <a:pt x="5" y="954"/>
                </a:lnTo>
                <a:lnTo>
                  <a:pt x="5" y="1015"/>
                </a:lnTo>
                <a:lnTo>
                  <a:pt x="10" y="1020"/>
                </a:lnTo>
                <a:lnTo>
                  <a:pt x="10" y="1030"/>
                </a:lnTo>
                <a:lnTo>
                  <a:pt x="15" y="1030"/>
                </a:lnTo>
                <a:lnTo>
                  <a:pt x="15" y="1139"/>
                </a:lnTo>
                <a:lnTo>
                  <a:pt x="20" y="1154"/>
                </a:lnTo>
                <a:lnTo>
                  <a:pt x="20" y="1192"/>
                </a:lnTo>
                <a:lnTo>
                  <a:pt x="20" y="1182"/>
                </a:lnTo>
                <a:lnTo>
                  <a:pt x="24" y="1182"/>
                </a:lnTo>
                <a:lnTo>
                  <a:pt x="24" y="1097"/>
                </a:lnTo>
                <a:lnTo>
                  <a:pt x="29" y="1082"/>
                </a:lnTo>
                <a:lnTo>
                  <a:pt x="29" y="1063"/>
                </a:lnTo>
                <a:lnTo>
                  <a:pt x="34" y="1049"/>
                </a:lnTo>
                <a:lnTo>
                  <a:pt x="34" y="1020"/>
                </a:lnTo>
                <a:lnTo>
                  <a:pt x="39" y="1015"/>
                </a:lnTo>
                <a:lnTo>
                  <a:pt x="39" y="996"/>
                </a:lnTo>
                <a:lnTo>
                  <a:pt x="44" y="982"/>
                </a:lnTo>
                <a:lnTo>
                  <a:pt x="44" y="963"/>
                </a:lnTo>
                <a:lnTo>
                  <a:pt x="48" y="949"/>
                </a:lnTo>
                <a:lnTo>
                  <a:pt x="48" y="915"/>
                </a:lnTo>
                <a:lnTo>
                  <a:pt x="53" y="915"/>
                </a:lnTo>
                <a:lnTo>
                  <a:pt x="53" y="887"/>
                </a:lnTo>
                <a:lnTo>
                  <a:pt x="53" y="939"/>
                </a:lnTo>
                <a:lnTo>
                  <a:pt x="58" y="939"/>
                </a:lnTo>
                <a:lnTo>
                  <a:pt x="58" y="949"/>
                </a:lnTo>
                <a:lnTo>
                  <a:pt x="58" y="930"/>
                </a:lnTo>
                <a:lnTo>
                  <a:pt x="58" y="939"/>
                </a:lnTo>
                <a:lnTo>
                  <a:pt x="63" y="939"/>
                </a:lnTo>
                <a:lnTo>
                  <a:pt x="63" y="954"/>
                </a:lnTo>
                <a:lnTo>
                  <a:pt x="63" y="930"/>
                </a:lnTo>
                <a:lnTo>
                  <a:pt x="63" y="949"/>
                </a:lnTo>
                <a:lnTo>
                  <a:pt x="68" y="954"/>
                </a:lnTo>
                <a:lnTo>
                  <a:pt x="68" y="930"/>
                </a:lnTo>
                <a:lnTo>
                  <a:pt x="72" y="915"/>
                </a:lnTo>
                <a:lnTo>
                  <a:pt x="72" y="896"/>
                </a:lnTo>
                <a:lnTo>
                  <a:pt x="77" y="882"/>
                </a:lnTo>
                <a:lnTo>
                  <a:pt x="77" y="863"/>
                </a:lnTo>
                <a:lnTo>
                  <a:pt x="77" y="882"/>
                </a:lnTo>
                <a:lnTo>
                  <a:pt x="82" y="887"/>
                </a:lnTo>
                <a:lnTo>
                  <a:pt x="82" y="896"/>
                </a:lnTo>
                <a:lnTo>
                  <a:pt x="82" y="849"/>
                </a:lnTo>
                <a:lnTo>
                  <a:pt x="82" y="853"/>
                </a:lnTo>
                <a:lnTo>
                  <a:pt x="87" y="849"/>
                </a:lnTo>
                <a:lnTo>
                  <a:pt x="87" y="830"/>
                </a:lnTo>
                <a:lnTo>
                  <a:pt x="87" y="863"/>
                </a:lnTo>
                <a:lnTo>
                  <a:pt x="92" y="863"/>
                </a:lnTo>
                <a:lnTo>
                  <a:pt x="92" y="882"/>
                </a:lnTo>
                <a:lnTo>
                  <a:pt x="92" y="863"/>
                </a:lnTo>
                <a:lnTo>
                  <a:pt x="96" y="849"/>
                </a:lnTo>
                <a:lnTo>
                  <a:pt x="96" y="873"/>
                </a:lnTo>
                <a:lnTo>
                  <a:pt x="96" y="849"/>
                </a:lnTo>
                <a:lnTo>
                  <a:pt x="96" y="853"/>
                </a:lnTo>
                <a:lnTo>
                  <a:pt x="101" y="849"/>
                </a:lnTo>
                <a:lnTo>
                  <a:pt x="101" y="806"/>
                </a:lnTo>
                <a:lnTo>
                  <a:pt x="101" y="839"/>
                </a:lnTo>
                <a:lnTo>
                  <a:pt x="106" y="839"/>
                </a:lnTo>
                <a:lnTo>
                  <a:pt x="106" y="815"/>
                </a:lnTo>
                <a:lnTo>
                  <a:pt x="106" y="839"/>
                </a:lnTo>
                <a:lnTo>
                  <a:pt x="111" y="839"/>
                </a:lnTo>
                <a:lnTo>
                  <a:pt x="111" y="787"/>
                </a:lnTo>
                <a:lnTo>
                  <a:pt x="116" y="787"/>
                </a:lnTo>
                <a:lnTo>
                  <a:pt x="116" y="853"/>
                </a:lnTo>
                <a:lnTo>
                  <a:pt x="116" y="849"/>
                </a:lnTo>
                <a:lnTo>
                  <a:pt x="120" y="853"/>
                </a:lnTo>
                <a:lnTo>
                  <a:pt x="120" y="863"/>
                </a:lnTo>
                <a:lnTo>
                  <a:pt x="120" y="839"/>
                </a:lnTo>
                <a:lnTo>
                  <a:pt x="120" y="849"/>
                </a:lnTo>
                <a:lnTo>
                  <a:pt x="125" y="853"/>
                </a:lnTo>
                <a:lnTo>
                  <a:pt x="125" y="896"/>
                </a:lnTo>
                <a:lnTo>
                  <a:pt x="130" y="896"/>
                </a:lnTo>
                <a:lnTo>
                  <a:pt x="130" y="882"/>
                </a:lnTo>
                <a:lnTo>
                  <a:pt x="130" y="920"/>
                </a:lnTo>
                <a:lnTo>
                  <a:pt x="135" y="915"/>
                </a:lnTo>
                <a:lnTo>
                  <a:pt x="135" y="949"/>
                </a:lnTo>
                <a:lnTo>
                  <a:pt x="135" y="906"/>
                </a:lnTo>
                <a:lnTo>
                  <a:pt x="135" y="939"/>
                </a:lnTo>
                <a:lnTo>
                  <a:pt x="140" y="954"/>
                </a:lnTo>
                <a:lnTo>
                  <a:pt x="140" y="949"/>
                </a:lnTo>
                <a:lnTo>
                  <a:pt x="140" y="920"/>
                </a:lnTo>
                <a:lnTo>
                  <a:pt x="140" y="939"/>
                </a:lnTo>
                <a:lnTo>
                  <a:pt x="144" y="939"/>
                </a:lnTo>
                <a:lnTo>
                  <a:pt x="144" y="949"/>
                </a:lnTo>
                <a:lnTo>
                  <a:pt x="144" y="915"/>
                </a:lnTo>
                <a:lnTo>
                  <a:pt x="149" y="920"/>
                </a:lnTo>
                <a:lnTo>
                  <a:pt x="149" y="839"/>
                </a:lnTo>
                <a:lnTo>
                  <a:pt x="149" y="849"/>
                </a:lnTo>
                <a:lnTo>
                  <a:pt x="154" y="853"/>
                </a:lnTo>
                <a:lnTo>
                  <a:pt x="154" y="796"/>
                </a:lnTo>
                <a:lnTo>
                  <a:pt x="159" y="796"/>
                </a:lnTo>
                <a:lnTo>
                  <a:pt x="159" y="772"/>
                </a:lnTo>
                <a:lnTo>
                  <a:pt x="159" y="787"/>
                </a:lnTo>
                <a:lnTo>
                  <a:pt x="164" y="787"/>
                </a:lnTo>
                <a:lnTo>
                  <a:pt x="164" y="849"/>
                </a:lnTo>
                <a:lnTo>
                  <a:pt x="168" y="849"/>
                </a:lnTo>
                <a:lnTo>
                  <a:pt x="168" y="820"/>
                </a:lnTo>
                <a:lnTo>
                  <a:pt x="168" y="853"/>
                </a:lnTo>
                <a:lnTo>
                  <a:pt x="173" y="853"/>
                </a:lnTo>
                <a:lnTo>
                  <a:pt x="173" y="906"/>
                </a:lnTo>
                <a:lnTo>
                  <a:pt x="178" y="920"/>
                </a:lnTo>
                <a:lnTo>
                  <a:pt x="178" y="896"/>
                </a:lnTo>
                <a:lnTo>
                  <a:pt x="178" y="949"/>
                </a:lnTo>
                <a:lnTo>
                  <a:pt x="183" y="954"/>
                </a:lnTo>
                <a:lnTo>
                  <a:pt x="183" y="1006"/>
                </a:lnTo>
                <a:lnTo>
                  <a:pt x="188" y="1006"/>
                </a:lnTo>
                <a:lnTo>
                  <a:pt x="188" y="1020"/>
                </a:lnTo>
                <a:lnTo>
                  <a:pt x="188" y="987"/>
                </a:lnTo>
                <a:lnTo>
                  <a:pt x="192" y="987"/>
                </a:lnTo>
                <a:lnTo>
                  <a:pt x="192" y="1015"/>
                </a:lnTo>
                <a:lnTo>
                  <a:pt x="192" y="820"/>
                </a:lnTo>
                <a:lnTo>
                  <a:pt x="197" y="820"/>
                </a:lnTo>
                <a:lnTo>
                  <a:pt x="197" y="830"/>
                </a:lnTo>
                <a:lnTo>
                  <a:pt x="197" y="739"/>
                </a:lnTo>
                <a:lnTo>
                  <a:pt x="202" y="739"/>
                </a:lnTo>
                <a:lnTo>
                  <a:pt x="202" y="563"/>
                </a:lnTo>
                <a:lnTo>
                  <a:pt x="207" y="563"/>
                </a:lnTo>
                <a:lnTo>
                  <a:pt x="207" y="396"/>
                </a:lnTo>
                <a:lnTo>
                  <a:pt x="212" y="396"/>
                </a:lnTo>
                <a:lnTo>
                  <a:pt x="212" y="243"/>
                </a:lnTo>
                <a:lnTo>
                  <a:pt x="216" y="229"/>
                </a:lnTo>
                <a:lnTo>
                  <a:pt x="216" y="100"/>
                </a:lnTo>
                <a:lnTo>
                  <a:pt x="221" y="96"/>
                </a:lnTo>
                <a:lnTo>
                  <a:pt x="221" y="0"/>
                </a:lnTo>
                <a:lnTo>
                  <a:pt x="221" y="53"/>
                </a:lnTo>
                <a:lnTo>
                  <a:pt x="226" y="53"/>
                </a:lnTo>
                <a:lnTo>
                  <a:pt x="226" y="143"/>
                </a:lnTo>
                <a:lnTo>
                  <a:pt x="226" y="24"/>
                </a:lnTo>
              </a:path>
            </a:pathLst>
          </a:custGeom>
          <a:noFill/>
          <a:ln w="15875">
            <a:solidFill>
              <a:srgbClr val="FF0000"/>
            </a:solidFill>
            <a:prstDash val="solid"/>
            <a:round/>
            <a:headEnd/>
            <a:tailEnd/>
          </a:ln>
        </p:spPr>
        <p:txBody>
          <a:bodyPr/>
          <a:lstStyle/>
          <a:p>
            <a:endParaRPr lang="en-US"/>
          </a:p>
        </p:txBody>
      </p:sp>
      <p:sp>
        <p:nvSpPr>
          <p:cNvPr id="306237" name="Freeform 1085"/>
          <p:cNvSpPr>
            <a:spLocks/>
          </p:cNvSpPr>
          <p:nvPr/>
        </p:nvSpPr>
        <p:spPr bwMode="auto">
          <a:xfrm>
            <a:off x="4000500" y="2162175"/>
            <a:ext cx="381000" cy="1981200"/>
          </a:xfrm>
          <a:custGeom>
            <a:avLst/>
            <a:gdLst/>
            <a:ahLst/>
            <a:cxnLst>
              <a:cxn ang="0">
                <a:pos x="5" y="109"/>
              </a:cxn>
              <a:cxn ang="0">
                <a:pos x="10" y="57"/>
              </a:cxn>
              <a:cxn ang="0">
                <a:pos x="14" y="33"/>
              </a:cxn>
              <a:cxn ang="0">
                <a:pos x="14" y="166"/>
              </a:cxn>
              <a:cxn ang="0">
                <a:pos x="19" y="152"/>
              </a:cxn>
              <a:cxn ang="0">
                <a:pos x="24" y="228"/>
              </a:cxn>
              <a:cxn ang="0">
                <a:pos x="29" y="276"/>
              </a:cxn>
              <a:cxn ang="0">
                <a:pos x="34" y="476"/>
              </a:cxn>
              <a:cxn ang="0">
                <a:pos x="38" y="529"/>
              </a:cxn>
              <a:cxn ang="0">
                <a:pos x="43" y="476"/>
              </a:cxn>
              <a:cxn ang="0">
                <a:pos x="43" y="510"/>
              </a:cxn>
              <a:cxn ang="0">
                <a:pos x="53" y="586"/>
              </a:cxn>
              <a:cxn ang="0">
                <a:pos x="58" y="676"/>
              </a:cxn>
              <a:cxn ang="0">
                <a:pos x="62" y="710"/>
              </a:cxn>
              <a:cxn ang="0">
                <a:pos x="67" y="743"/>
              </a:cxn>
              <a:cxn ang="0">
                <a:pos x="72" y="981"/>
              </a:cxn>
              <a:cxn ang="0">
                <a:pos x="77" y="972"/>
              </a:cxn>
              <a:cxn ang="0">
                <a:pos x="82" y="986"/>
              </a:cxn>
              <a:cxn ang="0">
                <a:pos x="86" y="996"/>
              </a:cxn>
              <a:cxn ang="0">
                <a:pos x="91" y="986"/>
              </a:cxn>
              <a:cxn ang="0">
                <a:pos x="96" y="1029"/>
              </a:cxn>
              <a:cxn ang="0">
                <a:pos x="101" y="1020"/>
              </a:cxn>
              <a:cxn ang="0">
                <a:pos x="106" y="1048"/>
              </a:cxn>
              <a:cxn ang="0">
                <a:pos x="110" y="1086"/>
              </a:cxn>
              <a:cxn ang="0">
                <a:pos x="115" y="1120"/>
              </a:cxn>
              <a:cxn ang="0">
                <a:pos x="120" y="1139"/>
              </a:cxn>
              <a:cxn ang="0">
                <a:pos x="125" y="1129"/>
              </a:cxn>
              <a:cxn ang="0">
                <a:pos x="130" y="1172"/>
              </a:cxn>
              <a:cxn ang="0">
                <a:pos x="134" y="1086"/>
              </a:cxn>
              <a:cxn ang="0">
                <a:pos x="139" y="1029"/>
              </a:cxn>
              <a:cxn ang="0">
                <a:pos x="144" y="1029"/>
              </a:cxn>
              <a:cxn ang="0">
                <a:pos x="154" y="1020"/>
              </a:cxn>
              <a:cxn ang="0">
                <a:pos x="158" y="1086"/>
              </a:cxn>
              <a:cxn ang="0">
                <a:pos x="168" y="1120"/>
              </a:cxn>
              <a:cxn ang="0">
                <a:pos x="173" y="1215"/>
              </a:cxn>
              <a:cxn ang="0">
                <a:pos x="178" y="1229"/>
              </a:cxn>
              <a:cxn ang="0">
                <a:pos x="187" y="1220"/>
              </a:cxn>
              <a:cxn ang="0">
                <a:pos x="202" y="1220"/>
              </a:cxn>
              <a:cxn ang="0">
                <a:pos x="206" y="1220"/>
              </a:cxn>
              <a:cxn ang="0">
                <a:pos x="211" y="1248"/>
              </a:cxn>
              <a:cxn ang="0">
                <a:pos x="221" y="1239"/>
              </a:cxn>
              <a:cxn ang="0">
                <a:pos x="230" y="1220"/>
              </a:cxn>
            </a:cxnLst>
            <a:rect l="0" t="0" r="r" b="b"/>
            <a:pathLst>
              <a:path w="240" h="1248">
                <a:moveTo>
                  <a:pt x="0" y="90"/>
                </a:moveTo>
                <a:lnTo>
                  <a:pt x="5" y="90"/>
                </a:lnTo>
                <a:lnTo>
                  <a:pt x="5" y="109"/>
                </a:lnTo>
                <a:lnTo>
                  <a:pt x="5" y="0"/>
                </a:lnTo>
                <a:lnTo>
                  <a:pt x="5" y="52"/>
                </a:lnTo>
                <a:lnTo>
                  <a:pt x="10" y="57"/>
                </a:lnTo>
                <a:lnTo>
                  <a:pt x="10" y="76"/>
                </a:lnTo>
                <a:lnTo>
                  <a:pt x="10" y="33"/>
                </a:lnTo>
                <a:lnTo>
                  <a:pt x="14" y="33"/>
                </a:lnTo>
                <a:lnTo>
                  <a:pt x="14" y="176"/>
                </a:lnTo>
                <a:lnTo>
                  <a:pt x="14" y="23"/>
                </a:lnTo>
                <a:lnTo>
                  <a:pt x="14" y="166"/>
                </a:lnTo>
                <a:lnTo>
                  <a:pt x="19" y="162"/>
                </a:lnTo>
                <a:lnTo>
                  <a:pt x="19" y="262"/>
                </a:lnTo>
                <a:lnTo>
                  <a:pt x="19" y="152"/>
                </a:lnTo>
                <a:lnTo>
                  <a:pt x="19" y="233"/>
                </a:lnTo>
                <a:lnTo>
                  <a:pt x="24" y="233"/>
                </a:lnTo>
                <a:lnTo>
                  <a:pt x="24" y="228"/>
                </a:lnTo>
                <a:lnTo>
                  <a:pt x="24" y="295"/>
                </a:lnTo>
                <a:lnTo>
                  <a:pt x="29" y="295"/>
                </a:lnTo>
                <a:lnTo>
                  <a:pt x="29" y="276"/>
                </a:lnTo>
                <a:lnTo>
                  <a:pt x="29" y="333"/>
                </a:lnTo>
                <a:lnTo>
                  <a:pt x="34" y="329"/>
                </a:lnTo>
                <a:lnTo>
                  <a:pt x="34" y="476"/>
                </a:lnTo>
                <a:lnTo>
                  <a:pt x="34" y="462"/>
                </a:lnTo>
                <a:lnTo>
                  <a:pt x="38" y="462"/>
                </a:lnTo>
                <a:lnTo>
                  <a:pt x="38" y="529"/>
                </a:lnTo>
                <a:lnTo>
                  <a:pt x="38" y="452"/>
                </a:lnTo>
                <a:lnTo>
                  <a:pt x="38" y="476"/>
                </a:lnTo>
                <a:lnTo>
                  <a:pt x="43" y="476"/>
                </a:lnTo>
                <a:lnTo>
                  <a:pt x="43" y="529"/>
                </a:lnTo>
                <a:lnTo>
                  <a:pt x="43" y="462"/>
                </a:lnTo>
                <a:lnTo>
                  <a:pt x="43" y="510"/>
                </a:lnTo>
                <a:lnTo>
                  <a:pt x="48" y="510"/>
                </a:lnTo>
                <a:lnTo>
                  <a:pt x="48" y="586"/>
                </a:lnTo>
                <a:lnTo>
                  <a:pt x="53" y="586"/>
                </a:lnTo>
                <a:lnTo>
                  <a:pt x="53" y="705"/>
                </a:lnTo>
                <a:lnTo>
                  <a:pt x="53" y="676"/>
                </a:lnTo>
                <a:lnTo>
                  <a:pt x="58" y="676"/>
                </a:lnTo>
                <a:lnTo>
                  <a:pt x="58" y="729"/>
                </a:lnTo>
                <a:lnTo>
                  <a:pt x="58" y="710"/>
                </a:lnTo>
                <a:lnTo>
                  <a:pt x="62" y="710"/>
                </a:lnTo>
                <a:lnTo>
                  <a:pt x="62" y="672"/>
                </a:lnTo>
                <a:lnTo>
                  <a:pt x="62" y="729"/>
                </a:lnTo>
                <a:lnTo>
                  <a:pt x="67" y="743"/>
                </a:lnTo>
                <a:lnTo>
                  <a:pt x="67" y="862"/>
                </a:lnTo>
                <a:lnTo>
                  <a:pt x="72" y="862"/>
                </a:lnTo>
                <a:lnTo>
                  <a:pt x="72" y="981"/>
                </a:lnTo>
                <a:lnTo>
                  <a:pt x="77" y="986"/>
                </a:lnTo>
                <a:lnTo>
                  <a:pt x="77" y="996"/>
                </a:lnTo>
                <a:lnTo>
                  <a:pt x="77" y="972"/>
                </a:lnTo>
                <a:lnTo>
                  <a:pt x="77" y="981"/>
                </a:lnTo>
                <a:lnTo>
                  <a:pt x="82" y="981"/>
                </a:lnTo>
                <a:lnTo>
                  <a:pt x="82" y="986"/>
                </a:lnTo>
                <a:lnTo>
                  <a:pt x="82" y="962"/>
                </a:lnTo>
                <a:lnTo>
                  <a:pt x="86" y="948"/>
                </a:lnTo>
                <a:lnTo>
                  <a:pt x="86" y="996"/>
                </a:lnTo>
                <a:lnTo>
                  <a:pt x="86" y="929"/>
                </a:lnTo>
                <a:lnTo>
                  <a:pt x="86" y="986"/>
                </a:lnTo>
                <a:lnTo>
                  <a:pt x="91" y="986"/>
                </a:lnTo>
                <a:lnTo>
                  <a:pt x="91" y="1048"/>
                </a:lnTo>
                <a:lnTo>
                  <a:pt x="91" y="1029"/>
                </a:lnTo>
                <a:lnTo>
                  <a:pt x="96" y="1029"/>
                </a:lnTo>
                <a:lnTo>
                  <a:pt x="96" y="1015"/>
                </a:lnTo>
                <a:lnTo>
                  <a:pt x="96" y="1020"/>
                </a:lnTo>
                <a:lnTo>
                  <a:pt x="101" y="1020"/>
                </a:lnTo>
                <a:lnTo>
                  <a:pt x="101" y="1048"/>
                </a:lnTo>
                <a:lnTo>
                  <a:pt x="106" y="1053"/>
                </a:lnTo>
                <a:lnTo>
                  <a:pt x="106" y="1048"/>
                </a:lnTo>
                <a:lnTo>
                  <a:pt x="106" y="1053"/>
                </a:lnTo>
                <a:lnTo>
                  <a:pt x="110" y="1053"/>
                </a:lnTo>
                <a:lnTo>
                  <a:pt x="110" y="1086"/>
                </a:lnTo>
                <a:lnTo>
                  <a:pt x="115" y="1081"/>
                </a:lnTo>
                <a:lnTo>
                  <a:pt x="115" y="1072"/>
                </a:lnTo>
                <a:lnTo>
                  <a:pt x="115" y="1120"/>
                </a:lnTo>
                <a:lnTo>
                  <a:pt x="120" y="1120"/>
                </a:lnTo>
                <a:lnTo>
                  <a:pt x="120" y="1148"/>
                </a:lnTo>
                <a:lnTo>
                  <a:pt x="120" y="1139"/>
                </a:lnTo>
                <a:lnTo>
                  <a:pt x="125" y="1139"/>
                </a:lnTo>
                <a:lnTo>
                  <a:pt x="125" y="1163"/>
                </a:lnTo>
                <a:lnTo>
                  <a:pt x="125" y="1129"/>
                </a:lnTo>
                <a:lnTo>
                  <a:pt x="125" y="1148"/>
                </a:lnTo>
                <a:lnTo>
                  <a:pt x="130" y="1153"/>
                </a:lnTo>
                <a:lnTo>
                  <a:pt x="130" y="1172"/>
                </a:lnTo>
                <a:lnTo>
                  <a:pt x="130" y="1129"/>
                </a:lnTo>
                <a:lnTo>
                  <a:pt x="134" y="1115"/>
                </a:lnTo>
                <a:lnTo>
                  <a:pt x="134" y="1086"/>
                </a:lnTo>
                <a:lnTo>
                  <a:pt x="139" y="1081"/>
                </a:lnTo>
                <a:lnTo>
                  <a:pt x="139" y="1086"/>
                </a:lnTo>
                <a:lnTo>
                  <a:pt x="139" y="1029"/>
                </a:lnTo>
                <a:lnTo>
                  <a:pt x="144" y="1015"/>
                </a:lnTo>
                <a:lnTo>
                  <a:pt x="144" y="1020"/>
                </a:lnTo>
                <a:lnTo>
                  <a:pt x="144" y="1029"/>
                </a:lnTo>
                <a:lnTo>
                  <a:pt x="149" y="1029"/>
                </a:lnTo>
                <a:lnTo>
                  <a:pt x="149" y="1015"/>
                </a:lnTo>
                <a:lnTo>
                  <a:pt x="154" y="1020"/>
                </a:lnTo>
                <a:lnTo>
                  <a:pt x="154" y="1048"/>
                </a:lnTo>
                <a:lnTo>
                  <a:pt x="158" y="1053"/>
                </a:lnTo>
                <a:lnTo>
                  <a:pt x="158" y="1086"/>
                </a:lnTo>
                <a:lnTo>
                  <a:pt x="163" y="1086"/>
                </a:lnTo>
                <a:lnTo>
                  <a:pt x="163" y="1115"/>
                </a:lnTo>
                <a:lnTo>
                  <a:pt x="168" y="1120"/>
                </a:lnTo>
                <a:lnTo>
                  <a:pt x="168" y="1196"/>
                </a:lnTo>
                <a:lnTo>
                  <a:pt x="173" y="1196"/>
                </a:lnTo>
                <a:lnTo>
                  <a:pt x="173" y="1215"/>
                </a:lnTo>
                <a:lnTo>
                  <a:pt x="178" y="1215"/>
                </a:lnTo>
                <a:lnTo>
                  <a:pt x="178" y="1205"/>
                </a:lnTo>
                <a:lnTo>
                  <a:pt x="178" y="1229"/>
                </a:lnTo>
                <a:lnTo>
                  <a:pt x="182" y="1229"/>
                </a:lnTo>
                <a:lnTo>
                  <a:pt x="182" y="1220"/>
                </a:lnTo>
                <a:lnTo>
                  <a:pt x="187" y="1220"/>
                </a:lnTo>
                <a:lnTo>
                  <a:pt x="192" y="1220"/>
                </a:lnTo>
                <a:lnTo>
                  <a:pt x="197" y="1220"/>
                </a:lnTo>
                <a:lnTo>
                  <a:pt x="202" y="1220"/>
                </a:lnTo>
                <a:lnTo>
                  <a:pt x="202" y="1229"/>
                </a:lnTo>
                <a:lnTo>
                  <a:pt x="202" y="1220"/>
                </a:lnTo>
                <a:lnTo>
                  <a:pt x="206" y="1220"/>
                </a:lnTo>
                <a:lnTo>
                  <a:pt x="206" y="1239"/>
                </a:lnTo>
                <a:lnTo>
                  <a:pt x="211" y="1239"/>
                </a:lnTo>
                <a:lnTo>
                  <a:pt x="211" y="1248"/>
                </a:lnTo>
                <a:lnTo>
                  <a:pt x="211" y="1239"/>
                </a:lnTo>
                <a:lnTo>
                  <a:pt x="216" y="1239"/>
                </a:lnTo>
                <a:lnTo>
                  <a:pt x="221" y="1239"/>
                </a:lnTo>
                <a:lnTo>
                  <a:pt x="226" y="1239"/>
                </a:lnTo>
                <a:lnTo>
                  <a:pt x="226" y="1220"/>
                </a:lnTo>
                <a:lnTo>
                  <a:pt x="230" y="1220"/>
                </a:lnTo>
                <a:lnTo>
                  <a:pt x="240" y="1220"/>
                </a:lnTo>
                <a:lnTo>
                  <a:pt x="235" y="1220"/>
                </a:lnTo>
              </a:path>
            </a:pathLst>
          </a:custGeom>
          <a:noFill/>
          <a:ln w="15875">
            <a:solidFill>
              <a:srgbClr val="FF0000"/>
            </a:solidFill>
            <a:prstDash val="solid"/>
            <a:round/>
            <a:headEnd/>
            <a:tailEnd/>
          </a:ln>
        </p:spPr>
        <p:txBody>
          <a:bodyPr/>
          <a:lstStyle/>
          <a:p>
            <a:endParaRPr lang="en-US"/>
          </a:p>
        </p:txBody>
      </p:sp>
      <p:sp>
        <p:nvSpPr>
          <p:cNvPr id="306238" name="Freeform 1086"/>
          <p:cNvSpPr>
            <a:spLocks/>
          </p:cNvSpPr>
          <p:nvPr/>
        </p:nvSpPr>
        <p:spPr bwMode="auto">
          <a:xfrm>
            <a:off x="4373563" y="3614738"/>
            <a:ext cx="366712" cy="484187"/>
          </a:xfrm>
          <a:custGeom>
            <a:avLst/>
            <a:gdLst/>
            <a:ahLst/>
            <a:cxnLst>
              <a:cxn ang="0">
                <a:pos x="10" y="205"/>
              </a:cxn>
              <a:cxn ang="0">
                <a:pos x="15" y="166"/>
              </a:cxn>
              <a:cxn ang="0">
                <a:pos x="19" y="24"/>
              </a:cxn>
              <a:cxn ang="0">
                <a:pos x="24" y="33"/>
              </a:cxn>
              <a:cxn ang="0">
                <a:pos x="34" y="4"/>
              </a:cxn>
              <a:cxn ang="0">
                <a:pos x="39" y="100"/>
              </a:cxn>
              <a:cxn ang="0">
                <a:pos x="48" y="205"/>
              </a:cxn>
              <a:cxn ang="0">
                <a:pos x="53" y="233"/>
              </a:cxn>
              <a:cxn ang="0">
                <a:pos x="58" y="290"/>
              </a:cxn>
              <a:cxn ang="0">
                <a:pos x="63" y="300"/>
              </a:cxn>
              <a:cxn ang="0">
                <a:pos x="72" y="267"/>
              </a:cxn>
              <a:cxn ang="0">
                <a:pos x="77" y="238"/>
              </a:cxn>
              <a:cxn ang="0">
                <a:pos x="82" y="257"/>
              </a:cxn>
              <a:cxn ang="0">
                <a:pos x="87" y="238"/>
              </a:cxn>
              <a:cxn ang="0">
                <a:pos x="91" y="257"/>
              </a:cxn>
              <a:cxn ang="0">
                <a:pos x="96" y="248"/>
              </a:cxn>
              <a:cxn ang="0">
                <a:pos x="106" y="271"/>
              </a:cxn>
              <a:cxn ang="0">
                <a:pos x="111" y="257"/>
              </a:cxn>
              <a:cxn ang="0">
                <a:pos x="115" y="238"/>
              </a:cxn>
              <a:cxn ang="0">
                <a:pos x="120" y="238"/>
              </a:cxn>
              <a:cxn ang="0">
                <a:pos x="125" y="238"/>
              </a:cxn>
              <a:cxn ang="0">
                <a:pos x="130" y="267"/>
              </a:cxn>
              <a:cxn ang="0">
                <a:pos x="135" y="238"/>
              </a:cxn>
              <a:cxn ang="0">
                <a:pos x="144" y="271"/>
              </a:cxn>
              <a:cxn ang="0">
                <a:pos x="149" y="271"/>
              </a:cxn>
              <a:cxn ang="0">
                <a:pos x="154" y="133"/>
              </a:cxn>
              <a:cxn ang="0">
                <a:pos x="163" y="124"/>
              </a:cxn>
              <a:cxn ang="0">
                <a:pos x="168" y="81"/>
              </a:cxn>
              <a:cxn ang="0">
                <a:pos x="173" y="57"/>
              </a:cxn>
              <a:cxn ang="0">
                <a:pos x="178" y="38"/>
              </a:cxn>
              <a:cxn ang="0">
                <a:pos x="183" y="81"/>
              </a:cxn>
              <a:cxn ang="0">
                <a:pos x="187" y="71"/>
              </a:cxn>
              <a:cxn ang="0">
                <a:pos x="187" y="38"/>
              </a:cxn>
              <a:cxn ang="0">
                <a:pos x="192" y="24"/>
              </a:cxn>
              <a:cxn ang="0">
                <a:pos x="197" y="71"/>
              </a:cxn>
              <a:cxn ang="0">
                <a:pos x="202" y="66"/>
              </a:cxn>
              <a:cxn ang="0">
                <a:pos x="207" y="71"/>
              </a:cxn>
              <a:cxn ang="0">
                <a:pos x="211" y="66"/>
              </a:cxn>
              <a:cxn ang="0">
                <a:pos x="211" y="81"/>
              </a:cxn>
              <a:cxn ang="0">
                <a:pos x="221" y="166"/>
              </a:cxn>
              <a:cxn ang="0">
                <a:pos x="221" y="166"/>
              </a:cxn>
              <a:cxn ang="0">
                <a:pos x="226" y="171"/>
              </a:cxn>
            </a:cxnLst>
            <a:rect l="0" t="0" r="r" b="b"/>
            <a:pathLst>
              <a:path w="231" h="305">
                <a:moveTo>
                  <a:pt x="0" y="305"/>
                </a:moveTo>
                <a:lnTo>
                  <a:pt x="5" y="205"/>
                </a:lnTo>
                <a:lnTo>
                  <a:pt x="10" y="205"/>
                </a:lnTo>
                <a:lnTo>
                  <a:pt x="10" y="214"/>
                </a:lnTo>
                <a:lnTo>
                  <a:pt x="10" y="166"/>
                </a:lnTo>
                <a:lnTo>
                  <a:pt x="15" y="166"/>
                </a:lnTo>
                <a:lnTo>
                  <a:pt x="15" y="100"/>
                </a:lnTo>
                <a:lnTo>
                  <a:pt x="19" y="100"/>
                </a:lnTo>
                <a:lnTo>
                  <a:pt x="19" y="24"/>
                </a:lnTo>
                <a:lnTo>
                  <a:pt x="24" y="24"/>
                </a:lnTo>
                <a:lnTo>
                  <a:pt x="24" y="14"/>
                </a:lnTo>
                <a:lnTo>
                  <a:pt x="24" y="33"/>
                </a:lnTo>
                <a:lnTo>
                  <a:pt x="29" y="33"/>
                </a:lnTo>
                <a:lnTo>
                  <a:pt x="29" y="0"/>
                </a:lnTo>
                <a:lnTo>
                  <a:pt x="34" y="4"/>
                </a:lnTo>
                <a:lnTo>
                  <a:pt x="34" y="33"/>
                </a:lnTo>
                <a:lnTo>
                  <a:pt x="39" y="38"/>
                </a:lnTo>
                <a:lnTo>
                  <a:pt x="39" y="100"/>
                </a:lnTo>
                <a:lnTo>
                  <a:pt x="43" y="105"/>
                </a:lnTo>
                <a:lnTo>
                  <a:pt x="43" y="200"/>
                </a:lnTo>
                <a:lnTo>
                  <a:pt x="48" y="205"/>
                </a:lnTo>
                <a:lnTo>
                  <a:pt x="48" y="200"/>
                </a:lnTo>
                <a:lnTo>
                  <a:pt x="48" y="238"/>
                </a:lnTo>
                <a:lnTo>
                  <a:pt x="53" y="233"/>
                </a:lnTo>
                <a:lnTo>
                  <a:pt x="53" y="281"/>
                </a:lnTo>
                <a:lnTo>
                  <a:pt x="58" y="281"/>
                </a:lnTo>
                <a:lnTo>
                  <a:pt x="58" y="290"/>
                </a:lnTo>
                <a:lnTo>
                  <a:pt x="58" y="271"/>
                </a:lnTo>
                <a:lnTo>
                  <a:pt x="63" y="271"/>
                </a:lnTo>
                <a:lnTo>
                  <a:pt x="63" y="300"/>
                </a:lnTo>
                <a:lnTo>
                  <a:pt x="67" y="300"/>
                </a:lnTo>
                <a:lnTo>
                  <a:pt x="67" y="281"/>
                </a:lnTo>
                <a:lnTo>
                  <a:pt x="72" y="267"/>
                </a:lnTo>
                <a:lnTo>
                  <a:pt x="72" y="248"/>
                </a:lnTo>
                <a:lnTo>
                  <a:pt x="77" y="248"/>
                </a:lnTo>
                <a:lnTo>
                  <a:pt x="77" y="238"/>
                </a:lnTo>
                <a:lnTo>
                  <a:pt x="77" y="248"/>
                </a:lnTo>
                <a:lnTo>
                  <a:pt x="82" y="248"/>
                </a:lnTo>
                <a:lnTo>
                  <a:pt x="82" y="257"/>
                </a:lnTo>
                <a:lnTo>
                  <a:pt x="82" y="248"/>
                </a:lnTo>
                <a:lnTo>
                  <a:pt x="87" y="233"/>
                </a:lnTo>
                <a:lnTo>
                  <a:pt x="87" y="238"/>
                </a:lnTo>
                <a:lnTo>
                  <a:pt x="87" y="233"/>
                </a:lnTo>
                <a:lnTo>
                  <a:pt x="91" y="238"/>
                </a:lnTo>
                <a:lnTo>
                  <a:pt x="91" y="257"/>
                </a:lnTo>
                <a:lnTo>
                  <a:pt x="96" y="257"/>
                </a:lnTo>
                <a:lnTo>
                  <a:pt x="96" y="233"/>
                </a:lnTo>
                <a:lnTo>
                  <a:pt x="96" y="248"/>
                </a:lnTo>
                <a:lnTo>
                  <a:pt x="101" y="248"/>
                </a:lnTo>
                <a:lnTo>
                  <a:pt x="101" y="271"/>
                </a:lnTo>
                <a:lnTo>
                  <a:pt x="106" y="271"/>
                </a:lnTo>
                <a:lnTo>
                  <a:pt x="106" y="281"/>
                </a:lnTo>
                <a:lnTo>
                  <a:pt x="106" y="257"/>
                </a:lnTo>
                <a:lnTo>
                  <a:pt x="111" y="257"/>
                </a:lnTo>
                <a:lnTo>
                  <a:pt x="111" y="267"/>
                </a:lnTo>
                <a:lnTo>
                  <a:pt x="115" y="267"/>
                </a:lnTo>
                <a:lnTo>
                  <a:pt x="115" y="238"/>
                </a:lnTo>
                <a:lnTo>
                  <a:pt x="115" y="248"/>
                </a:lnTo>
                <a:lnTo>
                  <a:pt x="120" y="248"/>
                </a:lnTo>
                <a:lnTo>
                  <a:pt x="120" y="238"/>
                </a:lnTo>
                <a:lnTo>
                  <a:pt x="120" y="248"/>
                </a:lnTo>
                <a:lnTo>
                  <a:pt x="125" y="248"/>
                </a:lnTo>
                <a:lnTo>
                  <a:pt x="125" y="238"/>
                </a:lnTo>
                <a:lnTo>
                  <a:pt x="125" y="248"/>
                </a:lnTo>
                <a:lnTo>
                  <a:pt x="130" y="248"/>
                </a:lnTo>
                <a:lnTo>
                  <a:pt x="130" y="267"/>
                </a:lnTo>
                <a:lnTo>
                  <a:pt x="130" y="257"/>
                </a:lnTo>
                <a:lnTo>
                  <a:pt x="135" y="257"/>
                </a:lnTo>
                <a:lnTo>
                  <a:pt x="135" y="238"/>
                </a:lnTo>
                <a:lnTo>
                  <a:pt x="135" y="267"/>
                </a:lnTo>
                <a:lnTo>
                  <a:pt x="139" y="267"/>
                </a:lnTo>
                <a:lnTo>
                  <a:pt x="144" y="271"/>
                </a:lnTo>
                <a:lnTo>
                  <a:pt x="144" y="257"/>
                </a:lnTo>
                <a:lnTo>
                  <a:pt x="149" y="271"/>
                </a:lnTo>
                <a:lnTo>
                  <a:pt x="149" y="271"/>
                </a:lnTo>
                <a:lnTo>
                  <a:pt x="149" y="233"/>
                </a:lnTo>
                <a:lnTo>
                  <a:pt x="154" y="233"/>
                </a:lnTo>
                <a:lnTo>
                  <a:pt x="154" y="133"/>
                </a:lnTo>
                <a:lnTo>
                  <a:pt x="159" y="138"/>
                </a:lnTo>
                <a:lnTo>
                  <a:pt x="159" y="124"/>
                </a:lnTo>
                <a:lnTo>
                  <a:pt x="163" y="124"/>
                </a:lnTo>
                <a:lnTo>
                  <a:pt x="163" y="133"/>
                </a:lnTo>
                <a:lnTo>
                  <a:pt x="163" y="81"/>
                </a:lnTo>
                <a:lnTo>
                  <a:pt x="168" y="81"/>
                </a:lnTo>
                <a:lnTo>
                  <a:pt x="168" y="90"/>
                </a:lnTo>
                <a:lnTo>
                  <a:pt x="168" y="57"/>
                </a:lnTo>
                <a:lnTo>
                  <a:pt x="173" y="57"/>
                </a:lnTo>
                <a:lnTo>
                  <a:pt x="173" y="33"/>
                </a:lnTo>
                <a:lnTo>
                  <a:pt x="178" y="33"/>
                </a:lnTo>
                <a:lnTo>
                  <a:pt x="178" y="38"/>
                </a:lnTo>
                <a:lnTo>
                  <a:pt x="178" y="14"/>
                </a:lnTo>
                <a:lnTo>
                  <a:pt x="183" y="0"/>
                </a:lnTo>
                <a:lnTo>
                  <a:pt x="183" y="81"/>
                </a:lnTo>
                <a:lnTo>
                  <a:pt x="183" y="4"/>
                </a:lnTo>
                <a:lnTo>
                  <a:pt x="183" y="57"/>
                </a:lnTo>
                <a:lnTo>
                  <a:pt x="187" y="71"/>
                </a:lnTo>
                <a:lnTo>
                  <a:pt x="187" y="81"/>
                </a:lnTo>
                <a:lnTo>
                  <a:pt x="187" y="24"/>
                </a:lnTo>
                <a:lnTo>
                  <a:pt x="187" y="38"/>
                </a:lnTo>
                <a:lnTo>
                  <a:pt x="192" y="33"/>
                </a:lnTo>
                <a:lnTo>
                  <a:pt x="192" y="47"/>
                </a:lnTo>
                <a:lnTo>
                  <a:pt x="192" y="24"/>
                </a:lnTo>
                <a:lnTo>
                  <a:pt x="192" y="38"/>
                </a:lnTo>
                <a:lnTo>
                  <a:pt x="197" y="33"/>
                </a:lnTo>
                <a:lnTo>
                  <a:pt x="197" y="71"/>
                </a:lnTo>
                <a:lnTo>
                  <a:pt x="202" y="71"/>
                </a:lnTo>
                <a:lnTo>
                  <a:pt x="202" y="90"/>
                </a:lnTo>
                <a:lnTo>
                  <a:pt x="202" y="66"/>
                </a:lnTo>
                <a:lnTo>
                  <a:pt x="202" y="71"/>
                </a:lnTo>
                <a:lnTo>
                  <a:pt x="207" y="66"/>
                </a:lnTo>
                <a:lnTo>
                  <a:pt x="207" y="71"/>
                </a:lnTo>
                <a:lnTo>
                  <a:pt x="207" y="57"/>
                </a:lnTo>
                <a:lnTo>
                  <a:pt x="207" y="66"/>
                </a:lnTo>
                <a:lnTo>
                  <a:pt x="211" y="66"/>
                </a:lnTo>
                <a:lnTo>
                  <a:pt x="211" y="100"/>
                </a:lnTo>
                <a:lnTo>
                  <a:pt x="211" y="47"/>
                </a:lnTo>
                <a:lnTo>
                  <a:pt x="211" y="81"/>
                </a:lnTo>
                <a:lnTo>
                  <a:pt x="216" y="81"/>
                </a:lnTo>
                <a:lnTo>
                  <a:pt x="216" y="171"/>
                </a:lnTo>
                <a:lnTo>
                  <a:pt x="221" y="166"/>
                </a:lnTo>
                <a:lnTo>
                  <a:pt x="221" y="181"/>
                </a:lnTo>
                <a:lnTo>
                  <a:pt x="221" y="157"/>
                </a:lnTo>
                <a:lnTo>
                  <a:pt x="221" y="166"/>
                </a:lnTo>
                <a:lnTo>
                  <a:pt x="226" y="171"/>
                </a:lnTo>
                <a:lnTo>
                  <a:pt x="226" y="190"/>
                </a:lnTo>
                <a:lnTo>
                  <a:pt x="226" y="171"/>
                </a:lnTo>
                <a:lnTo>
                  <a:pt x="231" y="166"/>
                </a:lnTo>
                <a:lnTo>
                  <a:pt x="231" y="133"/>
                </a:lnTo>
              </a:path>
            </a:pathLst>
          </a:custGeom>
          <a:noFill/>
          <a:ln w="15875">
            <a:solidFill>
              <a:srgbClr val="FF0000"/>
            </a:solidFill>
            <a:prstDash val="solid"/>
            <a:round/>
            <a:headEnd/>
            <a:tailEnd/>
          </a:ln>
        </p:spPr>
        <p:txBody>
          <a:bodyPr/>
          <a:lstStyle/>
          <a:p>
            <a:endParaRPr lang="en-US"/>
          </a:p>
        </p:txBody>
      </p:sp>
      <p:sp>
        <p:nvSpPr>
          <p:cNvPr id="306239" name="Freeform 1087"/>
          <p:cNvSpPr>
            <a:spLocks/>
          </p:cNvSpPr>
          <p:nvPr/>
        </p:nvSpPr>
        <p:spPr bwMode="auto">
          <a:xfrm>
            <a:off x="4740275" y="3667125"/>
            <a:ext cx="342900" cy="317500"/>
          </a:xfrm>
          <a:custGeom>
            <a:avLst/>
            <a:gdLst/>
            <a:ahLst/>
            <a:cxnLst>
              <a:cxn ang="0">
                <a:pos x="4" y="105"/>
              </a:cxn>
              <a:cxn ang="0">
                <a:pos x="9" y="138"/>
              </a:cxn>
              <a:cxn ang="0">
                <a:pos x="14" y="148"/>
              </a:cxn>
              <a:cxn ang="0">
                <a:pos x="19" y="191"/>
              </a:cxn>
              <a:cxn ang="0">
                <a:pos x="24" y="167"/>
              </a:cxn>
              <a:cxn ang="0">
                <a:pos x="28" y="148"/>
              </a:cxn>
              <a:cxn ang="0">
                <a:pos x="33" y="138"/>
              </a:cxn>
              <a:cxn ang="0">
                <a:pos x="38" y="100"/>
              </a:cxn>
              <a:cxn ang="0">
                <a:pos x="43" y="105"/>
              </a:cxn>
              <a:cxn ang="0">
                <a:pos x="48" y="67"/>
              </a:cxn>
              <a:cxn ang="0">
                <a:pos x="52" y="105"/>
              </a:cxn>
              <a:cxn ang="0">
                <a:pos x="57" y="81"/>
              </a:cxn>
              <a:cxn ang="0">
                <a:pos x="62" y="105"/>
              </a:cxn>
              <a:cxn ang="0">
                <a:pos x="67" y="138"/>
              </a:cxn>
              <a:cxn ang="0">
                <a:pos x="72" y="138"/>
              </a:cxn>
              <a:cxn ang="0">
                <a:pos x="81" y="167"/>
              </a:cxn>
              <a:cxn ang="0">
                <a:pos x="86" y="172"/>
              </a:cxn>
              <a:cxn ang="0">
                <a:pos x="91" y="181"/>
              </a:cxn>
              <a:cxn ang="0">
                <a:pos x="100" y="172"/>
              </a:cxn>
              <a:cxn ang="0">
                <a:pos x="105" y="181"/>
              </a:cxn>
              <a:cxn ang="0">
                <a:pos x="110" y="157"/>
              </a:cxn>
              <a:cxn ang="0">
                <a:pos x="115" y="181"/>
              </a:cxn>
              <a:cxn ang="0">
                <a:pos x="120" y="148"/>
              </a:cxn>
              <a:cxn ang="0">
                <a:pos x="124" y="172"/>
              </a:cxn>
              <a:cxn ang="0">
                <a:pos x="129" y="167"/>
              </a:cxn>
              <a:cxn ang="0">
                <a:pos x="134" y="157"/>
              </a:cxn>
              <a:cxn ang="0">
                <a:pos x="139" y="148"/>
              </a:cxn>
              <a:cxn ang="0">
                <a:pos x="144" y="138"/>
              </a:cxn>
              <a:cxn ang="0">
                <a:pos x="148" y="157"/>
              </a:cxn>
              <a:cxn ang="0">
                <a:pos x="153" y="124"/>
              </a:cxn>
              <a:cxn ang="0">
                <a:pos x="158" y="114"/>
              </a:cxn>
              <a:cxn ang="0">
                <a:pos x="163" y="124"/>
              </a:cxn>
              <a:cxn ang="0">
                <a:pos x="168" y="105"/>
              </a:cxn>
              <a:cxn ang="0">
                <a:pos x="172" y="148"/>
              </a:cxn>
              <a:cxn ang="0">
                <a:pos x="177" y="157"/>
              </a:cxn>
              <a:cxn ang="0">
                <a:pos x="182" y="191"/>
              </a:cxn>
              <a:cxn ang="0">
                <a:pos x="187" y="172"/>
              </a:cxn>
              <a:cxn ang="0">
                <a:pos x="192" y="200"/>
              </a:cxn>
              <a:cxn ang="0">
                <a:pos x="196" y="72"/>
              </a:cxn>
              <a:cxn ang="0">
                <a:pos x="201" y="33"/>
              </a:cxn>
              <a:cxn ang="0">
                <a:pos x="206" y="14"/>
              </a:cxn>
              <a:cxn ang="0">
                <a:pos x="216" y="5"/>
              </a:cxn>
            </a:cxnLst>
            <a:rect l="0" t="0" r="r" b="b"/>
            <a:pathLst>
              <a:path w="216" h="200">
                <a:moveTo>
                  <a:pt x="0" y="100"/>
                </a:moveTo>
                <a:lnTo>
                  <a:pt x="0" y="105"/>
                </a:lnTo>
                <a:lnTo>
                  <a:pt x="4" y="105"/>
                </a:lnTo>
                <a:lnTo>
                  <a:pt x="4" y="148"/>
                </a:lnTo>
                <a:lnTo>
                  <a:pt x="9" y="148"/>
                </a:lnTo>
                <a:lnTo>
                  <a:pt x="9" y="138"/>
                </a:lnTo>
                <a:lnTo>
                  <a:pt x="9" y="157"/>
                </a:lnTo>
                <a:lnTo>
                  <a:pt x="14" y="157"/>
                </a:lnTo>
                <a:lnTo>
                  <a:pt x="14" y="148"/>
                </a:lnTo>
                <a:lnTo>
                  <a:pt x="14" y="172"/>
                </a:lnTo>
                <a:lnTo>
                  <a:pt x="19" y="167"/>
                </a:lnTo>
                <a:lnTo>
                  <a:pt x="19" y="191"/>
                </a:lnTo>
                <a:lnTo>
                  <a:pt x="19" y="157"/>
                </a:lnTo>
                <a:lnTo>
                  <a:pt x="24" y="157"/>
                </a:lnTo>
                <a:lnTo>
                  <a:pt x="24" y="167"/>
                </a:lnTo>
                <a:lnTo>
                  <a:pt x="24" y="138"/>
                </a:lnTo>
                <a:lnTo>
                  <a:pt x="28" y="138"/>
                </a:lnTo>
                <a:lnTo>
                  <a:pt x="28" y="148"/>
                </a:lnTo>
                <a:lnTo>
                  <a:pt x="28" y="105"/>
                </a:lnTo>
                <a:lnTo>
                  <a:pt x="28" y="133"/>
                </a:lnTo>
                <a:lnTo>
                  <a:pt x="33" y="138"/>
                </a:lnTo>
                <a:lnTo>
                  <a:pt x="33" y="148"/>
                </a:lnTo>
                <a:lnTo>
                  <a:pt x="33" y="105"/>
                </a:lnTo>
                <a:lnTo>
                  <a:pt x="38" y="100"/>
                </a:lnTo>
                <a:lnTo>
                  <a:pt x="38" y="91"/>
                </a:lnTo>
                <a:lnTo>
                  <a:pt x="38" y="105"/>
                </a:lnTo>
                <a:lnTo>
                  <a:pt x="43" y="105"/>
                </a:lnTo>
                <a:lnTo>
                  <a:pt x="43" y="114"/>
                </a:lnTo>
                <a:lnTo>
                  <a:pt x="43" y="81"/>
                </a:lnTo>
                <a:lnTo>
                  <a:pt x="48" y="67"/>
                </a:lnTo>
                <a:lnTo>
                  <a:pt x="48" y="67"/>
                </a:lnTo>
                <a:lnTo>
                  <a:pt x="52" y="72"/>
                </a:lnTo>
                <a:lnTo>
                  <a:pt x="52" y="105"/>
                </a:lnTo>
                <a:lnTo>
                  <a:pt x="57" y="100"/>
                </a:lnTo>
                <a:lnTo>
                  <a:pt x="57" y="138"/>
                </a:lnTo>
                <a:lnTo>
                  <a:pt x="57" y="81"/>
                </a:lnTo>
                <a:lnTo>
                  <a:pt x="57" y="133"/>
                </a:lnTo>
                <a:lnTo>
                  <a:pt x="62" y="133"/>
                </a:lnTo>
                <a:lnTo>
                  <a:pt x="62" y="105"/>
                </a:lnTo>
                <a:lnTo>
                  <a:pt x="67" y="105"/>
                </a:lnTo>
                <a:lnTo>
                  <a:pt x="67" y="157"/>
                </a:lnTo>
                <a:lnTo>
                  <a:pt x="67" y="138"/>
                </a:lnTo>
                <a:lnTo>
                  <a:pt x="72" y="138"/>
                </a:lnTo>
                <a:lnTo>
                  <a:pt x="72" y="148"/>
                </a:lnTo>
                <a:lnTo>
                  <a:pt x="72" y="138"/>
                </a:lnTo>
                <a:lnTo>
                  <a:pt x="76" y="148"/>
                </a:lnTo>
                <a:lnTo>
                  <a:pt x="76" y="181"/>
                </a:lnTo>
                <a:lnTo>
                  <a:pt x="81" y="167"/>
                </a:lnTo>
                <a:lnTo>
                  <a:pt x="81" y="138"/>
                </a:lnTo>
                <a:lnTo>
                  <a:pt x="86" y="138"/>
                </a:lnTo>
                <a:lnTo>
                  <a:pt x="86" y="172"/>
                </a:lnTo>
                <a:lnTo>
                  <a:pt x="91" y="167"/>
                </a:lnTo>
                <a:lnTo>
                  <a:pt x="91" y="157"/>
                </a:lnTo>
                <a:lnTo>
                  <a:pt x="91" y="181"/>
                </a:lnTo>
                <a:lnTo>
                  <a:pt x="96" y="181"/>
                </a:lnTo>
                <a:lnTo>
                  <a:pt x="96" y="172"/>
                </a:lnTo>
                <a:lnTo>
                  <a:pt x="100" y="172"/>
                </a:lnTo>
                <a:lnTo>
                  <a:pt x="100" y="200"/>
                </a:lnTo>
                <a:lnTo>
                  <a:pt x="100" y="181"/>
                </a:lnTo>
                <a:lnTo>
                  <a:pt x="105" y="181"/>
                </a:lnTo>
                <a:lnTo>
                  <a:pt x="105" y="167"/>
                </a:lnTo>
                <a:lnTo>
                  <a:pt x="110" y="172"/>
                </a:lnTo>
                <a:lnTo>
                  <a:pt x="110" y="157"/>
                </a:lnTo>
                <a:lnTo>
                  <a:pt x="110" y="172"/>
                </a:lnTo>
                <a:lnTo>
                  <a:pt x="115" y="167"/>
                </a:lnTo>
                <a:lnTo>
                  <a:pt x="115" y="181"/>
                </a:lnTo>
                <a:lnTo>
                  <a:pt x="115" y="167"/>
                </a:lnTo>
                <a:lnTo>
                  <a:pt x="120" y="167"/>
                </a:lnTo>
                <a:lnTo>
                  <a:pt x="120" y="148"/>
                </a:lnTo>
                <a:lnTo>
                  <a:pt x="120" y="167"/>
                </a:lnTo>
                <a:lnTo>
                  <a:pt x="124" y="167"/>
                </a:lnTo>
                <a:lnTo>
                  <a:pt x="124" y="172"/>
                </a:lnTo>
                <a:lnTo>
                  <a:pt x="124" y="157"/>
                </a:lnTo>
                <a:lnTo>
                  <a:pt x="124" y="167"/>
                </a:lnTo>
                <a:lnTo>
                  <a:pt x="129" y="167"/>
                </a:lnTo>
                <a:lnTo>
                  <a:pt x="129" y="138"/>
                </a:lnTo>
                <a:lnTo>
                  <a:pt x="129" y="157"/>
                </a:lnTo>
                <a:lnTo>
                  <a:pt x="134" y="157"/>
                </a:lnTo>
                <a:lnTo>
                  <a:pt x="134" y="133"/>
                </a:lnTo>
                <a:lnTo>
                  <a:pt x="139" y="138"/>
                </a:lnTo>
                <a:lnTo>
                  <a:pt x="139" y="148"/>
                </a:lnTo>
                <a:lnTo>
                  <a:pt x="139" y="124"/>
                </a:lnTo>
                <a:lnTo>
                  <a:pt x="139" y="138"/>
                </a:lnTo>
                <a:lnTo>
                  <a:pt x="144" y="138"/>
                </a:lnTo>
                <a:lnTo>
                  <a:pt x="144" y="148"/>
                </a:lnTo>
                <a:lnTo>
                  <a:pt x="148" y="148"/>
                </a:lnTo>
                <a:lnTo>
                  <a:pt x="148" y="157"/>
                </a:lnTo>
                <a:lnTo>
                  <a:pt x="148" y="114"/>
                </a:lnTo>
                <a:lnTo>
                  <a:pt x="153" y="114"/>
                </a:lnTo>
                <a:lnTo>
                  <a:pt x="153" y="124"/>
                </a:lnTo>
                <a:lnTo>
                  <a:pt x="153" y="105"/>
                </a:lnTo>
                <a:lnTo>
                  <a:pt x="153" y="114"/>
                </a:lnTo>
                <a:lnTo>
                  <a:pt x="158" y="114"/>
                </a:lnTo>
                <a:lnTo>
                  <a:pt x="158" y="133"/>
                </a:lnTo>
                <a:lnTo>
                  <a:pt x="163" y="133"/>
                </a:lnTo>
                <a:lnTo>
                  <a:pt x="163" y="124"/>
                </a:lnTo>
                <a:lnTo>
                  <a:pt x="163" y="138"/>
                </a:lnTo>
                <a:lnTo>
                  <a:pt x="168" y="133"/>
                </a:lnTo>
                <a:lnTo>
                  <a:pt x="168" y="105"/>
                </a:lnTo>
                <a:lnTo>
                  <a:pt x="168" y="124"/>
                </a:lnTo>
                <a:lnTo>
                  <a:pt x="172" y="138"/>
                </a:lnTo>
                <a:lnTo>
                  <a:pt x="172" y="148"/>
                </a:lnTo>
                <a:lnTo>
                  <a:pt x="172" y="138"/>
                </a:lnTo>
                <a:lnTo>
                  <a:pt x="177" y="138"/>
                </a:lnTo>
                <a:lnTo>
                  <a:pt x="177" y="157"/>
                </a:lnTo>
                <a:lnTo>
                  <a:pt x="177" y="148"/>
                </a:lnTo>
                <a:lnTo>
                  <a:pt x="182" y="148"/>
                </a:lnTo>
                <a:lnTo>
                  <a:pt x="182" y="191"/>
                </a:lnTo>
                <a:lnTo>
                  <a:pt x="182" y="181"/>
                </a:lnTo>
                <a:lnTo>
                  <a:pt x="187" y="181"/>
                </a:lnTo>
                <a:lnTo>
                  <a:pt x="187" y="172"/>
                </a:lnTo>
                <a:lnTo>
                  <a:pt x="187" y="181"/>
                </a:lnTo>
                <a:lnTo>
                  <a:pt x="192" y="181"/>
                </a:lnTo>
                <a:lnTo>
                  <a:pt x="192" y="200"/>
                </a:lnTo>
                <a:lnTo>
                  <a:pt x="192" y="138"/>
                </a:lnTo>
                <a:lnTo>
                  <a:pt x="196" y="133"/>
                </a:lnTo>
                <a:lnTo>
                  <a:pt x="196" y="72"/>
                </a:lnTo>
                <a:lnTo>
                  <a:pt x="196" y="91"/>
                </a:lnTo>
                <a:lnTo>
                  <a:pt x="201" y="91"/>
                </a:lnTo>
                <a:lnTo>
                  <a:pt x="201" y="33"/>
                </a:lnTo>
                <a:lnTo>
                  <a:pt x="206" y="33"/>
                </a:lnTo>
                <a:lnTo>
                  <a:pt x="206" y="38"/>
                </a:lnTo>
                <a:lnTo>
                  <a:pt x="206" y="14"/>
                </a:lnTo>
                <a:lnTo>
                  <a:pt x="211" y="0"/>
                </a:lnTo>
                <a:lnTo>
                  <a:pt x="211" y="5"/>
                </a:lnTo>
                <a:lnTo>
                  <a:pt x="216" y="5"/>
                </a:lnTo>
                <a:lnTo>
                  <a:pt x="216" y="24"/>
                </a:lnTo>
                <a:lnTo>
                  <a:pt x="216" y="14"/>
                </a:lnTo>
              </a:path>
            </a:pathLst>
          </a:custGeom>
          <a:noFill/>
          <a:ln w="15875">
            <a:solidFill>
              <a:srgbClr val="FF0000"/>
            </a:solidFill>
            <a:prstDash val="solid"/>
            <a:round/>
            <a:headEnd/>
            <a:tailEnd/>
          </a:ln>
        </p:spPr>
        <p:txBody>
          <a:bodyPr/>
          <a:lstStyle/>
          <a:p>
            <a:endParaRPr lang="en-US"/>
          </a:p>
        </p:txBody>
      </p:sp>
      <p:sp>
        <p:nvSpPr>
          <p:cNvPr id="306240" name="Freeform 1088"/>
          <p:cNvSpPr>
            <a:spLocks/>
          </p:cNvSpPr>
          <p:nvPr/>
        </p:nvSpPr>
        <p:spPr bwMode="auto">
          <a:xfrm>
            <a:off x="5083175" y="3478213"/>
            <a:ext cx="501650" cy="665162"/>
          </a:xfrm>
          <a:custGeom>
            <a:avLst/>
            <a:gdLst/>
            <a:ahLst/>
            <a:cxnLst>
              <a:cxn ang="0">
                <a:pos x="9" y="133"/>
              </a:cxn>
              <a:cxn ang="0">
                <a:pos x="14" y="310"/>
              </a:cxn>
              <a:cxn ang="0">
                <a:pos x="19" y="319"/>
              </a:cxn>
              <a:cxn ang="0">
                <a:pos x="24" y="334"/>
              </a:cxn>
              <a:cxn ang="0">
                <a:pos x="33" y="343"/>
              </a:cxn>
              <a:cxn ang="0">
                <a:pos x="43" y="357"/>
              </a:cxn>
              <a:cxn ang="0">
                <a:pos x="48" y="400"/>
              </a:cxn>
              <a:cxn ang="0">
                <a:pos x="52" y="400"/>
              </a:cxn>
              <a:cxn ang="0">
                <a:pos x="62" y="410"/>
              </a:cxn>
              <a:cxn ang="0">
                <a:pos x="76" y="410"/>
              </a:cxn>
              <a:cxn ang="0">
                <a:pos x="81" y="391"/>
              </a:cxn>
              <a:cxn ang="0">
                <a:pos x="86" y="353"/>
              </a:cxn>
              <a:cxn ang="0">
                <a:pos x="100" y="353"/>
              </a:cxn>
              <a:cxn ang="0">
                <a:pos x="105" y="353"/>
              </a:cxn>
              <a:cxn ang="0">
                <a:pos x="110" y="367"/>
              </a:cxn>
              <a:cxn ang="0">
                <a:pos x="120" y="391"/>
              </a:cxn>
              <a:cxn ang="0">
                <a:pos x="124" y="386"/>
              </a:cxn>
              <a:cxn ang="0">
                <a:pos x="139" y="391"/>
              </a:cxn>
              <a:cxn ang="0">
                <a:pos x="153" y="386"/>
              </a:cxn>
              <a:cxn ang="0">
                <a:pos x="158" y="419"/>
              </a:cxn>
              <a:cxn ang="0">
                <a:pos x="163" y="357"/>
              </a:cxn>
              <a:cxn ang="0">
                <a:pos x="172" y="319"/>
              </a:cxn>
              <a:cxn ang="0">
                <a:pos x="182" y="291"/>
              </a:cxn>
              <a:cxn ang="0">
                <a:pos x="192" y="300"/>
              </a:cxn>
              <a:cxn ang="0">
                <a:pos x="196" y="300"/>
              </a:cxn>
              <a:cxn ang="0">
                <a:pos x="201" y="376"/>
              </a:cxn>
              <a:cxn ang="0">
                <a:pos x="206" y="357"/>
              </a:cxn>
              <a:cxn ang="0">
                <a:pos x="211" y="386"/>
              </a:cxn>
              <a:cxn ang="0">
                <a:pos x="216" y="357"/>
              </a:cxn>
              <a:cxn ang="0">
                <a:pos x="225" y="376"/>
              </a:cxn>
              <a:cxn ang="0">
                <a:pos x="235" y="386"/>
              </a:cxn>
              <a:cxn ang="0">
                <a:pos x="240" y="367"/>
              </a:cxn>
              <a:cxn ang="0">
                <a:pos x="249" y="391"/>
              </a:cxn>
              <a:cxn ang="0">
                <a:pos x="259" y="410"/>
              </a:cxn>
              <a:cxn ang="0">
                <a:pos x="264" y="386"/>
              </a:cxn>
              <a:cxn ang="0">
                <a:pos x="273" y="353"/>
              </a:cxn>
              <a:cxn ang="0">
                <a:pos x="278" y="319"/>
              </a:cxn>
              <a:cxn ang="0">
                <a:pos x="283" y="152"/>
              </a:cxn>
              <a:cxn ang="0">
                <a:pos x="292" y="143"/>
              </a:cxn>
              <a:cxn ang="0">
                <a:pos x="297" y="33"/>
              </a:cxn>
              <a:cxn ang="0">
                <a:pos x="302" y="52"/>
              </a:cxn>
              <a:cxn ang="0">
                <a:pos x="312" y="100"/>
              </a:cxn>
            </a:cxnLst>
            <a:rect l="0" t="0" r="r" b="b"/>
            <a:pathLst>
              <a:path w="316" h="419">
                <a:moveTo>
                  <a:pt x="0" y="133"/>
                </a:moveTo>
                <a:lnTo>
                  <a:pt x="4" y="133"/>
                </a:lnTo>
                <a:lnTo>
                  <a:pt x="9" y="133"/>
                </a:lnTo>
                <a:lnTo>
                  <a:pt x="9" y="243"/>
                </a:lnTo>
                <a:lnTo>
                  <a:pt x="14" y="257"/>
                </a:lnTo>
                <a:lnTo>
                  <a:pt x="14" y="310"/>
                </a:lnTo>
                <a:lnTo>
                  <a:pt x="19" y="310"/>
                </a:lnTo>
                <a:lnTo>
                  <a:pt x="19" y="300"/>
                </a:lnTo>
                <a:lnTo>
                  <a:pt x="19" y="319"/>
                </a:lnTo>
                <a:lnTo>
                  <a:pt x="24" y="319"/>
                </a:lnTo>
                <a:lnTo>
                  <a:pt x="24" y="310"/>
                </a:lnTo>
                <a:lnTo>
                  <a:pt x="24" y="334"/>
                </a:lnTo>
                <a:lnTo>
                  <a:pt x="28" y="334"/>
                </a:lnTo>
                <a:lnTo>
                  <a:pt x="28" y="343"/>
                </a:lnTo>
                <a:lnTo>
                  <a:pt x="33" y="343"/>
                </a:lnTo>
                <a:lnTo>
                  <a:pt x="33" y="353"/>
                </a:lnTo>
                <a:lnTo>
                  <a:pt x="38" y="353"/>
                </a:lnTo>
                <a:lnTo>
                  <a:pt x="43" y="357"/>
                </a:lnTo>
                <a:lnTo>
                  <a:pt x="43" y="376"/>
                </a:lnTo>
                <a:lnTo>
                  <a:pt x="48" y="391"/>
                </a:lnTo>
                <a:lnTo>
                  <a:pt x="48" y="400"/>
                </a:lnTo>
                <a:lnTo>
                  <a:pt x="52" y="400"/>
                </a:lnTo>
                <a:lnTo>
                  <a:pt x="52" y="391"/>
                </a:lnTo>
                <a:lnTo>
                  <a:pt x="52" y="400"/>
                </a:lnTo>
                <a:lnTo>
                  <a:pt x="57" y="400"/>
                </a:lnTo>
                <a:lnTo>
                  <a:pt x="57" y="410"/>
                </a:lnTo>
                <a:lnTo>
                  <a:pt x="62" y="410"/>
                </a:lnTo>
                <a:lnTo>
                  <a:pt x="67" y="410"/>
                </a:lnTo>
                <a:lnTo>
                  <a:pt x="72" y="410"/>
                </a:lnTo>
                <a:lnTo>
                  <a:pt x="76" y="410"/>
                </a:lnTo>
                <a:lnTo>
                  <a:pt x="76" y="391"/>
                </a:lnTo>
                <a:lnTo>
                  <a:pt x="81" y="386"/>
                </a:lnTo>
                <a:lnTo>
                  <a:pt x="81" y="391"/>
                </a:lnTo>
                <a:lnTo>
                  <a:pt x="81" y="376"/>
                </a:lnTo>
                <a:lnTo>
                  <a:pt x="86" y="376"/>
                </a:lnTo>
                <a:lnTo>
                  <a:pt x="86" y="353"/>
                </a:lnTo>
                <a:lnTo>
                  <a:pt x="91" y="353"/>
                </a:lnTo>
                <a:lnTo>
                  <a:pt x="96" y="353"/>
                </a:lnTo>
                <a:lnTo>
                  <a:pt x="100" y="353"/>
                </a:lnTo>
                <a:lnTo>
                  <a:pt x="100" y="343"/>
                </a:lnTo>
                <a:lnTo>
                  <a:pt x="105" y="357"/>
                </a:lnTo>
                <a:lnTo>
                  <a:pt x="105" y="353"/>
                </a:lnTo>
                <a:lnTo>
                  <a:pt x="105" y="357"/>
                </a:lnTo>
                <a:lnTo>
                  <a:pt x="110" y="357"/>
                </a:lnTo>
                <a:lnTo>
                  <a:pt x="110" y="367"/>
                </a:lnTo>
                <a:lnTo>
                  <a:pt x="115" y="367"/>
                </a:lnTo>
                <a:lnTo>
                  <a:pt x="115" y="391"/>
                </a:lnTo>
                <a:lnTo>
                  <a:pt x="120" y="391"/>
                </a:lnTo>
                <a:lnTo>
                  <a:pt x="120" y="419"/>
                </a:lnTo>
                <a:lnTo>
                  <a:pt x="124" y="419"/>
                </a:lnTo>
                <a:lnTo>
                  <a:pt x="124" y="386"/>
                </a:lnTo>
                <a:lnTo>
                  <a:pt x="129" y="391"/>
                </a:lnTo>
                <a:lnTo>
                  <a:pt x="134" y="391"/>
                </a:lnTo>
                <a:lnTo>
                  <a:pt x="139" y="391"/>
                </a:lnTo>
                <a:lnTo>
                  <a:pt x="144" y="391"/>
                </a:lnTo>
                <a:lnTo>
                  <a:pt x="148" y="391"/>
                </a:lnTo>
                <a:lnTo>
                  <a:pt x="153" y="386"/>
                </a:lnTo>
                <a:lnTo>
                  <a:pt x="153" y="400"/>
                </a:lnTo>
                <a:lnTo>
                  <a:pt x="158" y="400"/>
                </a:lnTo>
                <a:lnTo>
                  <a:pt x="158" y="419"/>
                </a:lnTo>
                <a:lnTo>
                  <a:pt x="158" y="410"/>
                </a:lnTo>
                <a:lnTo>
                  <a:pt x="163" y="410"/>
                </a:lnTo>
                <a:lnTo>
                  <a:pt x="163" y="357"/>
                </a:lnTo>
                <a:lnTo>
                  <a:pt x="168" y="353"/>
                </a:lnTo>
                <a:lnTo>
                  <a:pt x="168" y="319"/>
                </a:lnTo>
                <a:lnTo>
                  <a:pt x="172" y="319"/>
                </a:lnTo>
                <a:lnTo>
                  <a:pt x="177" y="319"/>
                </a:lnTo>
                <a:lnTo>
                  <a:pt x="177" y="291"/>
                </a:lnTo>
                <a:lnTo>
                  <a:pt x="182" y="291"/>
                </a:lnTo>
                <a:lnTo>
                  <a:pt x="182" y="300"/>
                </a:lnTo>
                <a:lnTo>
                  <a:pt x="187" y="300"/>
                </a:lnTo>
                <a:lnTo>
                  <a:pt x="192" y="300"/>
                </a:lnTo>
                <a:lnTo>
                  <a:pt x="192" y="310"/>
                </a:lnTo>
                <a:lnTo>
                  <a:pt x="196" y="310"/>
                </a:lnTo>
                <a:lnTo>
                  <a:pt x="196" y="300"/>
                </a:lnTo>
                <a:lnTo>
                  <a:pt x="196" y="367"/>
                </a:lnTo>
                <a:lnTo>
                  <a:pt x="201" y="367"/>
                </a:lnTo>
                <a:lnTo>
                  <a:pt x="201" y="376"/>
                </a:lnTo>
                <a:lnTo>
                  <a:pt x="201" y="367"/>
                </a:lnTo>
                <a:lnTo>
                  <a:pt x="206" y="367"/>
                </a:lnTo>
                <a:lnTo>
                  <a:pt x="206" y="357"/>
                </a:lnTo>
                <a:lnTo>
                  <a:pt x="206" y="367"/>
                </a:lnTo>
                <a:lnTo>
                  <a:pt x="211" y="367"/>
                </a:lnTo>
                <a:lnTo>
                  <a:pt x="211" y="386"/>
                </a:lnTo>
                <a:lnTo>
                  <a:pt x="211" y="376"/>
                </a:lnTo>
                <a:lnTo>
                  <a:pt x="216" y="376"/>
                </a:lnTo>
                <a:lnTo>
                  <a:pt x="216" y="357"/>
                </a:lnTo>
                <a:lnTo>
                  <a:pt x="220" y="353"/>
                </a:lnTo>
                <a:lnTo>
                  <a:pt x="225" y="357"/>
                </a:lnTo>
                <a:lnTo>
                  <a:pt x="225" y="376"/>
                </a:lnTo>
                <a:lnTo>
                  <a:pt x="230" y="376"/>
                </a:lnTo>
                <a:lnTo>
                  <a:pt x="235" y="376"/>
                </a:lnTo>
                <a:lnTo>
                  <a:pt x="235" y="386"/>
                </a:lnTo>
                <a:lnTo>
                  <a:pt x="235" y="376"/>
                </a:lnTo>
                <a:lnTo>
                  <a:pt x="240" y="376"/>
                </a:lnTo>
                <a:lnTo>
                  <a:pt x="240" y="367"/>
                </a:lnTo>
                <a:lnTo>
                  <a:pt x="240" y="386"/>
                </a:lnTo>
                <a:lnTo>
                  <a:pt x="244" y="386"/>
                </a:lnTo>
                <a:lnTo>
                  <a:pt x="249" y="391"/>
                </a:lnTo>
                <a:lnTo>
                  <a:pt x="249" y="410"/>
                </a:lnTo>
                <a:lnTo>
                  <a:pt x="254" y="410"/>
                </a:lnTo>
                <a:lnTo>
                  <a:pt x="259" y="410"/>
                </a:lnTo>
                <a:lnTo>
                  <a:pt x="264" y="410"/>
                </a:lnTo>
                <a:lnTo>
                  <a:pt x="264" y="376"/>
                </a:lnTo>
                <a:lnTo>
                  <a:pt x="264" y="386"/>
                </a:lnTo>
                <a:lnTo>
                  <a:pt x="268" y="386"/>
                </a:lnTo>
                <a:lnTo>
                  <a:pt x="268" y="357"/>
                </a:lnTo>
                <a:lnTo>
                  <a:pt x="273" y="353"/>
                </a:lnTo>
                <a:lnTo>
                  <a:pt x="273" y="357"/>
                </a:lnTo>
                <a:lnTo>
                  <a:pt x="273" y="319"/>
                </a:lnTo>
                <a:lnTo>
                  <a:pt x="278" y="319"/>
                </a:lnTo>
                <a:lnTo>
                  <a:pt x="278" y="243"/>
                </a:lnTo>
                <a:lnTo>
                  <a:pt x="283" y="243"/>
                </a:lnTo>
                <a:lnTo>
                  <a:pt x="283" y="152"/>
                </a:lnTo>
                <a:lnTo>
                  <a:pt x="288" y="152"/>
                </a:lnTo>
                <a:lnTo>
                  <a:pt x="288" y="143"/>
                </a:lnTo>
                <a:lnTo>
                  <a:pt x="292" y="143"/>
                </a:lnTo>
                <a:lnTo>
                  <a:pt x="292" y="86"/>
                </a:lnTo>
                <a:lnTo>
                  <a:pt x="297" y="86"/>
                </a:lnTo>
                <a:lnTo>
                  <a:pt x="297" y="33"/>
                </a:lnTo>
                <a:lnTo>
                  <a:pt x="302" y="33"/>
                </a:lnTo>
                <a:lnTo>
                  <a:pt x="302" y="0"/>
                </a:lnTo>
                <a:lnTo>
                  <a:pt x="302" y="52"/>
                </a:lnTo>
                <a:lnTo>
                  <a:pt x="307" y="57"/>
                </a:lnTo>
                <a:lnTo>
                  <a:pt x="307" y="100"/>
                </a:lnTo>
                <a:lnTo>
                  <a:pt x="312" y="100"/>
                </a:lnTo>
                <a:lnTo>
                  <a:pt x="312" y="152"/>
                </a:lnTo>
                <a:lnTo>
                  <a:pt x="316" y="152"/>
                </a:lnTo>
              </a:path>
            </a:pathLst>
          </a:custGeom>
          <a:noFill/>
          <a:ln w="15875">
            <a:solidFill>
              <a:srgbClr val="FF0000"/>
            </a:solidFill>
            <a:prstDash val="solid"/>
            <a:round/>
            <a:headEnd/>
            <a:tailEnd/>
          </a:ln>
        </p:spPr>
        <p:txBody>
          <a:bodyPr/>
          <a:lstStyle/>
          <a:p>
            <a:endParaRPr lang="en-US"/>
          </a:p>
        </p:txBody>
      </p:sp>
      <p:sp>
        <p:nvSpPr>
          <p:cNvPr id="306241" name="Freeform 1089"/>
          <p:cNvSpPr>
            <a:spLocks/>
          </p:cNvSpPr>
          <p:nvPr/>
        </p:nvSpPr>
        <p:spPr bwMode="auto">
          <a:xfrm>
            <a:off x="5584825" y="3614738"/>
            <a:ext cx="381000" cy="484187"/>
          </a:xfrm>
          <a:custGeom>
            <a:avLst/>
            <a:gdLst/>
            <a:ahLst/>
            <a:cxnLst>
              <a:cxn ang="0">
                <a:pos x="0" y="38"/>
              </a:cxn>
              <a:cxn ang="0">
                <a:pos x="10" y="71"/>
              </a:cxn>
              <a:cxn ang="0">
                <a:pos x="10" y="47"/>
              </a:cxn>
              <a:cxn ang="0">
                <a:pos x="15" y="90"/>
              </a:cxn>
              <a:cxn ang="0">
                <a:pos x="24" y="33"/>
              </a:cxn>
              <a:cxn ang="0">
                <a:pos x="29" y="105"/>
              </a:cxn>
              <a:cxn ang="0">
                <a:pos x="34" y="90"/>
              </a:cxn>
              <a:cxn ang="0">
                <a:pos x="44" y="0"/>
              </a:cxn>
              <a:cxn ang="0">
                <a:pos x="44" y="38"/>
              </a:cxn>
              <a:cxn ang="0">
                <a:pos x="48" y="24"/>
              </a:cxn>
              <a:cxn ang="0">
                <a:pos x="58" y="66"/>
              </a:cxn>
              <a:cxn ang="0">
                <a:pos x="63" y="71"/>
              </a:cxn>
              <a:cxn ang="0">
                <a:pos x="68" y="66"/>
              </a:cxn>
              <a:cxn ang="0">
                <a:pos x="72" y="105"/>
              </a:cxn>
              <a:cxn ang="0">
                <a:pos x="77" y="138"/>
              </a:cxn>
              <a:cxn ang="0">
                <a:pos x="82" y="200"/>
              </a:cxn>
              <a:cxn ang="0">
                <a:pos x="87" y="105"/>
              </a:cxn>
              <a:cxn ang="0">
                <a:pos x="92" y="133"/>
              </a:cxn>
              <a:cxn ang="0">
                <a:pos x="96" y="157"/>
              </a:cxn>
              <a:cxn ang="0">
                <a:pos x="106" y="100"/>
              </a:cxn>
              <a:cxn ang="0">
                <a:pos x="111" y="105"/>
              </a:cxn>
              <a:cxn ang="0">
                <a:pos x="116" y="105"/>
              </a:cxn>
              <a:cxn ang="0">
                <a:pos x="120" y="181"/>
              </a:cxn>
              <a:cxn ang="0">
                <a:pos x="125" y="181"/>
              </a:cxn>
              <a:cxn ang="0">
                <a:pos x="130" y="190"/>
              </a:cxn>
              <a:cxn ang="0">
                <a:pos x="140" y="248"/>
              </a:cxn>
              <a:cxn ang="0">
                <a:pos x="149" y="267"/>
              </a:cxn>
              <a:cxn ang="0">
                <a:pos x="154" y="257"/>
              </a:cxn>
              <a:cxn ang="0">
                <a:pos x="159" y="267"/>
              </a:cxn>
              <a:cxn ang="0">
                <a:pos x="164" y="271"/>
              </a:cxn>
              <a:cxn ang="0">
                <a:pos x="168" y="238"/>
              </a:cxn>
              <a:cxn ang="0">
                <a:pos x="178" y="200"/>
              </a:cxn>
              <a:cxn ang="0">
                <a:pos x="183" y="181"/>
              </a:cxn>
              <a:cxn ang="0">
                <a:pos x="188" y="200"/>
              </a:cxn>
              <a:cxn ang="0">
                <a:pos x="192" y="166"/>
              </a:cxn>
              <a:cxn ang="0">
                <a:pos x="197" y="147"/>
              </a:cxn>
              <a:cxn ang="0">
                <a:pos x="202" y="157"/>
              </a:cxn>
              <a:cxn ang="0">
                <a:pos x="207" y="205"/>
              </a:cxn>
              <a:cxn ang="0">
                <a:pos x="212" y="200"/>
              </a:cxn>
              <a:cxn ang="0">
                <a:pos x="216" y="214"/>
              </a:cxn>
              <a:cxn ang="0">
                <a:pos x="226" y="290"/>
              </a:cxn>
              <a:cxn ang="0">
                <a:pos x="231" y="300"/>
              </a:cxn>
            </a:cxnLst>
            <a:rect l="0" t="0" r="r" b="b"/>
            <a:pathLst>
              <a:path w="240" h="305">
                <a:moveTo>
                  <a:pt x="0" y="66"/>
                </a:moveTo>
                <a:lnTo>
                  <a:pt x="0" y="33"/>
                </a:lnTo>
                <a:lnTo>
                  <a:pt x="0" y="38"/>
                </a:lnTo>
                <a:lnTo>
                  <a:pt x="5" y="33"/>
                </a:lnTo>
                <a:lnTo>
                  <a:pt x="5" y="57"/>
                </a:lnTo>
                <a:lnTo>
                  <a:pt x="10" y="71"/>
                </a:lnTo>
                <a:lnTo>
                  <a:pt x="10" y="100"/>
                </a:lnTo>
                <a:lnTo>
                  <a:pt x="10" y="33"/>
                </a:lnTo>
                <a:lnTo>
                  <a:pt x="10" y="47"/>
                </a:lnTo>
                <a:lnTo>
                  <a:pt x="15" y="47"/>
                </a:lnTo>
                <a:lnTo>
                  <a:pt x="15" y="114"/>
                </a:lnTo>
                <a:lnTo>
                  <a:pt x="15" y="90"/>
                </a:lnTo>
                <a:lnTo>
                  <a:pt x="20" y="90"/>
                </a:lnTo>
                <a:lnTo>
                  <a:pt x="20" y="47"/>
                </a:lnTo>
                <a:lnTo>
                  <a:pt x="24" y="33"/>
                </a:lnTo>
                <a:lnTo>
                  <a:pt x="24" y="24"/>
                </a:lnTo>
                <a:lnTo>
                  <a:pt x="29" y="38"/>
                </a:lnTo>
                <a:lnTo>
                  <a:pt x="29" y="105"/>
                </a:lnTo>
                <a:lnTo>
                  <a:pt x="34" y="100"/>
                </a:lnTo>
                <a:lnTo>
                  <a:pt x="34" y="81"/>
                </a:lnTo>
                <a:lnTo>
                  <a:pt x="34" y="90"/>
                </a:lnTo>
                <a:lnTo>
                  <a:pt x="39" y="90"/>
                </a:lnTo>
                <a:lnTo>
                  <a:pt x="39" y="14"/>
                </a:lnTo>
                <a:lnTo>
                  <a:pt x="44" y="0"/>
                </a:lnTo>
                <a:lnTo>
                  <a:pt x="44" y="71"/>
                </a:lnTo>
                <a:lnTo>
                  <a:pt x="44" y="4"/>
                </a:lnTo>
                <a:lnTo>
                  <a:pt x="44" y="38"/>
                </a:lnTo>
                <a:lnTo>
                  <a:pt x="48" y="38"/>
                </a:lnTo>
                <a:lnTo>
                  <a:pt x="48" y="57"/>
                </a:lnTo>
                <a:lnTo>
                  <a:pt x="48" y="24"/>
                </a:lnTo>
                <a:lnTo>
                  <a:pt x="53" y="38"/>
                </a:lnTo>
                <a:lnTo>
                  <a:pt x="53" y="71"/>
                </a:lnTo>
                <a:lnTo>
                  <a:pt x="58" y="66"/>
                </a:lnTo>
                <a:lnTo>
                  <a:pt x="58" y="81"/>
                </a:lnTo>
                <a:lnTo>
                  <a:pt x="58" y="71"/>
                </a:lnTo>
                <a:lnTo>
                  <a:pt x="63" y="71"/>
                </a:lnTo>
                <a:lnTo>
                  <a:pt x="63" y="100"/>
                </a:lnTo>
                <a:lnTo>
                  <a:pt x="63" y="71"/>
                </a:lnTo>
                <a:lnTo>
                  <a:pt x="68" y="66"/>
                </a:lnTo>
                <a:lnTo>
                  <a:pt x="68" y="47"/>
                </a:lnTo>
                <a:lnTo>
                  <a:pt x="68" y="90"/>
                </a:lnTo>
                <a:lnTo>
                  <a:pt x="72" y="105"/>
                </a:lnTo>
                <a:lnTo>
                  <a:pt x="72" y="138"/>
                </a:lnTo>
                <a:lnTo>
                  <a:pt x="72" y="133"/>
                </a:lnTo>
                <a:lnTo>
                  <a:pt x="77" y="138"/>
                </a:lnTo>
                <a:lnTo>
                  <a:pt x="77" y="190"/>
                </a:lnTo>
                <a:lnTo>
                  <a:pt x="82" y="190"/>
                </a:lnTo>
                <a:lnTo>
                  <a:pt x="82" y="200"/>
                </a:lnTo>
                <a:lnTo>
                  <a:pt x="82" y="171"/>
                </a:lnTo>
                <a:lnTo>
                  <a:pt x="87" y="166"/>
                </a:lnTo>
                <a:lnTo>
                  <a:pt x="87" y="105"/>
                </a:lnTo>
                <a:lnTo>
                  <a:pt x="87" y="114"/>
                </a:lnTo>
                <a:lnTo>
                  <a:pt x="92" y="114"/>
                </a:lnTo>
                <a:lnTo>
                  <a:pt x="92" y="133"/>
                </a:lnTo>
                <a:lnTo>
                  <a:pt x="96" y="133"/>
                </a:lnTo>
                <a:lnTo>
                  <a:pt x="96" y="114"/>
                </a:lnTo>
                <a:lnTo>
                  <a:pt x="96" y="157"/>
                </a:lnTo>
                <a:lnTo>
                  <a:pt x="101" y="157"/>
                </a:lnTo>
                <a:lnTo>
                  <a:pt x="101" y="100"/>
                </a:lnTo>
                <a:lnTo>
                  <a:pt x="106" y="100"/>
                </a:lnTo>
                <a:lnTo>
                  <a:pt x="106" y="90"/>
                </a:lnTo>
                <a:lnTo>
                  <a:pt x="106" y="100"/>
                </a:lnTo>
                <a:lnTo>
                  <a:pt x="111" y="105"/>
                </a:lnTo>
                <a:lnTo>
                  <a:pt x="111" y="90"/>
                </a:lnTo>
                <a:lnTo>
                  <a:pt x="111" y="105"/>
                </a:lnTo>
                <a:lnTo>
                  <a:pt x="116" y="105"/>
                </a:lnTo>
                <a:lnTo>
                  <a:pt x="116" y="190"/>
                </a:lnTo>
                <a:lnTo>
                  <a:pt x="120" y="190"/>
                </a:lnTo>
                <a:lnTo>
                  <a:pt x="120" y="181"/>
                </a:lnTo>
                <a:lnTo>
                  <a:pt x="125" y="166"/>
                </a:lnTo>
                <a:lnTo>
                  <a:pt x="125" y="157"/>
                </a:lnTo>
                <a:lnTo>
                  <a:pt x="125" y="181"/>
                </a:lnTo>
                <a:lnTo>
                  <a:pt x="130" y="181"/>
                </a:lnTo>
                <a:lnTo>
                  <a:pt x="130" y="166"/>
                </a:lnTo>
                <a:lnTo>
                  <a:pt x="130" y="190"/>
                </a:lnTo>
                <a:lnTo>
                  <a:pt x="135" y="205"/>
                </a:lnTo>
                <a:lnTo>
                  <a:pt x="135" y="248"/>
                </a:lnTo>
                <a:lnTo>
                  <a:pt x="140" y="248"/>
                </a:lnTo>
                <a:lnTo>
                  <a:pt x="144" y="248"/>
                </a:lnTo>
                <a:lnTo>
                  <a:pt x="144" y="267"/>
                </a:lnTo>
                <a:lnTo>
                  <a:pt x="149" y="267"/>
                </a:lnTo>
                <a:lnTo>
                  <a:pt x="149" y="248"/>
                </a:lnTo>
                <a:lnTo>
                  <a:pt x="149" y="257"/>
                </a:lnTo>
                <a:lnTo>
                  <a:pt x="154" y="257"/>
                </a:lnTo>
                <a:lnTo>
                  <a:pt x="154" y="238"/>
                </a:lnTo>
                <a:lnTo>
                  <a:pt x="154" y="267"/>
                </a:lnTo>
                <a:lnTo>
                  <a:pt x="159" y="267"/>
                </a:lnTo>
                <a:lnTo>
                  <a:pt x="159" y="248"/>
                </a:lnTo>
                <a:lnTo>
                  <a:pt x="159" y="267"/>
                </a:lnTo>
                <a:lnTo>
                  <a:pt x="164" y="271"/>
                </a:lnTo>
                <a:lnTo>
                  <a:pt x="164" y="248"/>
                </a:lnTo>
                <a:lnTo>
                  <a:pt x="168" y="248"/>
                </a:lnTo>
                <a:lnTo>
                  <a:pt x="168" y="238"/>
                </a:lnTo>
                <a:lnTo>
                  <a:pt x="173" y="233"/>
                </a:lnTo>
                <a:lnTo>
                  <a:pt x="173" y="200"/>
                </a:lnTo>
                <a:lnTo>
                  <a:pt x="178" y="200"/>
                </a:lnTo>
                <a:lnTo>
                  <a:pt x="178" y="166"/>
                </a:lnTo>
                <a:lnTo>
                  <a:pt x="178" y="181"/>
                </a:lnTo>
                <a:lnTo>
                  <a:pt x="183" y="181"/>
                </a:lnTo>
                <a:lnTo>
                  <a:pt x="183" y="190"/>
                </a:lnTo>
                <a:lnTo>
                  <a:pt x="188" y="205"/>
                </a:lnTo>
                <a:lnTo>
                  <a:pt x="188" y="200"/>
                </a:lnTo>
                <a:lnTo>
                  <a:pt x="188" y="157"/>
                </a:lnTo>
                <a:lnTo>
                  <a:pt x="188" y="166"/>
                </a:lnTo>
                <a:lnTo>
                  <a:pt x="192" y="166"/>
                </a:lnTo>
                <a:lnTo>
                  <a:pt x="192" y="138"/>
                </a:lnTo>
                <a:lnTo>
                  <a:pt x="192" y="147"/>
                </a:lnTo>
                <a:lnTo>
                  <a:pt x="197" y="147"/>
                </a:lnTo>
                <a:lnTo>
                  <a:pt x="197" y="138"/>
                </a:lnTo>
                <a:lnTo>
                  <a:pt x="197" y="157"/>
                </a:lnTo>
                <a:lnTo>
                  <a:pt x="202" y="157"/>
                </a:lnTo>
                <a:lnTo>
                  <a:pt x="202" y="138"/>
                </a:lnTo>
                <a:lnTo>
                  <a:pt x="207" y="138"/>
                </a:lnTo>
                <a:lnTo>
                  <a:pt x="207" y="205"/>
                </a:lnTo>
                <a:lnTo>
                  <a:pt x="207" y="200"/>
                </a:lnTo>
                <a:lnTo>
                  <a:pt x="212" y="205"/>
                </a:lnTo>
                <a:lnTo>
                  <a:pt x="212" y="200"/>
                </a:lnTo>
                <a:lnTo>
                  <a:pt x="212" y="205"/>
                </a:lnTo>
                <a:lnTo>
                  <a:pt x="216" y="205"/>
                </a:lnTo>
                <a:lnTo>
                  <a:pt x="216" y="214"/>
                </a:lnTo>
                <a:lnTo>
                  <a:pt x="221" y="214"/>
                </a:lnTo>
                <a:lnTo>
                  <a:pt x="221" y="290"/>
                </a:lnTo>
                <a:lnTo>
                  <a:pt x="226" y="290"/>
                </a:lnTo>
                <a:lnTo>
                  <a:pt x="226" y="271"/>
                </a:lnTo>
                <a:lnTo>
                  <a:pt x="231" y="271"/>
                </a:lnTo>
                <a:lnTo>
                  <a:pt x="231" y="300"/>
                </a:lnTo>
                <a:lnTo>
                  <a:pt x="236" y="300"/>
                </a:lnTo>
                <a:lnTo>
                  <a:pt x="240" y="305"/>
                </a:lnTo>
              </a:path>
            </a:pathLst>
          </a:custGeom>
          <a:noFill/>
          <a:ln w="15875">
            <a:solidFill>
              <a:srgbClr val="FF0000"/>
            </a:solidFill>
            <a:prstDash val="solid"/>
            <a:round/>
            <a:headEnd/>
            <a:tailEnd/>
          </a:ln>
        </p:spPr>
        <p:txBody>
          <a:bodyPr/>
          <a:lstStyle/>
          <a:p>
            <a:endParaRPr lang="en-US"/>
          </a:p>
        </p:txBody>
      </p:sp>
      <p:sp>
        <p:nvSpPr>
          <p:cNvPr id="306242" name="Freeform 1090"/>
          <p:cNvSpPr>
            <a:spLocks/>
          </p:cNvSpPr>
          <p:nvPr/>
        </p:nvSpPr>
        <p:spPr bwMode="auto">
          <a:xfrm>
            <a:off x="5965825" y="3621088"/>
            <a:ext cx="374650" cy="477837"/>
          </a:xfrm>
          <a:custGeom>
            <a:avLst/>
            <a:gdLst/>
            <a:ahLst/>
            <a:cxnLst>
              <a:cxn ang="0">
                <a:pos x="5" y="286"/>
              </a:cxn>
              <a:cxn ang="0">
                <a:pos x="10" y="244"/>
              </a:cxn>
              <a:cxn ang="0">
                <a:pos x="20" y="267"/>
              </a:cxn>
              <a:cxn ang="0">
                <a:pos x="24" y="253"/>
              </a:cxn>
              <a:cxn ang="0">
                <a:pos x="34" y="229"/>
              </a:cxn>
              <a:cxn ang="0">
                <a:pos x="34" y="229"/>
              </a:cxn>
              <a:cxn ang="0">
                <a:pos x="39" y="167"/>
              </a:cxn>
              <a:cxn ang="0">
                <a:pos x="53" y="167"/>
              </a:cxn>
              <a:cxn ang="0">
                <a:pos x="58" y="210"/>
              </a:cxn>
              <a:cxn ang="0">
                <a:pos x="63" y="196"/>
              </a:cxn>
              <a:cxn ang="0">
                <a:pos x="68" y="244"/>
              </a:cxn>
              <a:cxn ang="0">
                <a:pos x="72" y="244"/>
              </a:cxn>
              <a:cxn ang="0">
                <a:pos x="82" y="196"/>
              </a:cxn>
              <a:cxn ang="0">
                <a:pos x="87" y="162"/>
              </a:cxn>
              <a:cxn ang="0">
                <a:pos x="92" y="134"/>
              </a:cxn>
              <a:cxn ang="0">
                <a:pos x="101" y="167"/>
              </a:cxn>
              <a:cxn ang="0">
                <a:pos x="106" y="229"/>
              </a:cxn>
              <a:cxn ang="0">
                <a:pos x="111" y="201"/>
              </a:cxn>
              <a:cxn ang="0">
                <a:pos x="116" y="220"/>
              </a:cxn>
              <a:cxn ang="0">
                <a:pos x="120" y="244"/>
              </a:cxn>
              <a:cxn ang="0">
                <a:pos x="125" y="234"/>
              </a:cxn>
              <a:cxn ang="0">
                <a:pos x="130" y="186"/>
              </a:cxn>
              <a:cxn ang="0">
                <a:pos x="135" y="62"/>
              </a:cxn>
              <a:cxn ang="0">
                <a:pos x="140" y="96"/>
              </a:cxn>
              <a:cxn ang="0">
                <a:pos x="144" y="101"/>
              </a:cxn>
              <a:cxn ang="0">
                <a:pos x="154" y="162"/>
              </a:cxn>
              <a:cxn ang="0">
                <a:pos x="159" y="110"/>
              </a:cxn>
              <a:cxn ang="0">
                <a:pos x="164" y="67"/>
              </a:cxn>
              <a:cxn ang="0">
                <a:pos x="168" y="101"/>
              </a:cxn>
              <a:cxn ang="0">
                <a:pos x="173" y="77"/>
              </a:cxn>
              <a:cxn ang="0">
                <a:pos x="183" y="53"/>
              </a:cxn>
              <a:cxn ang="0">
                <a:pos x="188" y="43"/>
              </a:cxn>
              <a:cxn ang="0">
                <a:pos x="192" y="20"/>
              </a:cxn>
              <a:cxn ang="0">
                <a:pos x="197" y="110"/>
              </a:cxn>
              <a:cxn ang="0">
                <a:pos x="202" y="101"/>
              </a:cxn>
              <a:cxn ang="0">
                <a:pos x="207" y="110"/>
              </a:cxn>
              <a:cxn ang="0">
                <a:pos x="207" y="110"/>
              </a:cxn>
              <a:cxn ang="0">
                <a:pos x="212" y="101"/>
              </a:cxn>
              <a:cxn ang="0">
                <a:pos x="216" y="153"/>
              </a:cxn>
              <a:cxn ang="0">
                <a:pos x="221" y="167"/>
              </a:cxn>
              <a:cxn ang="0">
                <a:pos x="226" y="153"/>
              </a:cxn>
              <a:cxn ang="0">
                <a:pos x="231" y="153"/>
              </a:cxn>
            </a:cxnLst>
            <a:rect l="0" t="0" r="r" b="b"/>
            <a:pathLst>
              <a:path w="236" h="301">
                <a:moveTo>
                  <a:pt x="0" y="301"/>
                </a:moveTo>
                <a:lnTo>
                  <a:pt x="0" y="286"/>
                </a:lnTo>
                <a:lnTo>
                  <a:pt x="5" y="286"/>
                </a:lnTo>
                <a:lnTo>
                  <a:pt x="5" y="263"/>
                </a:lnTo>
                <a:lnTo>
                  <a:pt x="10" y="263"/>
                </a:lnTo>
                <a:lnTo>
                  <a:pt x="10" y="244"/>
                </a:lnTo>
                <a:lnTo>
                  <a:pt x="15" y="244"/>
                </a:lnTo>
                <a:lnTo>
                  <a:pt x="15" y="253"/>
                </a:lnTo>
                <a:lnTo>
                  <a:pt x="20" y="267"/>
                </a:lnTo>
                <a:lnTo>
                  <a:pt x="20" y="263"/>
                </a:lnTo>
                <a:lnTo>
                  <a:pt x="20" y="253"/>
                </a:lnTo>
                <a:lnTo>
                  <a:pt x="24" y="253"/>
                </a:lnTo>
                <a:lnTo>
                  <a:pt x="24" y="234"/>
                </a:lnTo>
                <a:lnTo>
                  <a:pt x="29" y="229"/>
                </a:lnTo>
                <a:lnTo>
                  <a:pt x="34" y="229"/>
                </a:lnTo>
                <a:lnTo>
                  <a:pt x="34" y="253"/>
                </a:lnTo>
                <a:lnTo>
                  <a:pt x="34" y="210"/>
                </a:lnTo>
                <a:lnTo>
                  <a:pt x="34" y="229"/>
                </a:lnTo>
                <a:lnTo>
                  <a:pt x="39" y="229"/>
                </a:lnTo>
                <a:lnTo>
                  <a:pt x="39" y="162"/>
                </a:lnTo>
                <a:lnTo>
                  <a:pt x="39" y="167"/>
                </a:lnTo>
                <a:lnTo>
                  <a:pt x="44" y="167"/>
                </a:lnTo>
                <a:lnTo>
                  <a:pt x="48" y="167"/>
                </a:lnTo>
                <a:lnTo>
                  <a:pt x="53" y="167"/>
                </a:lnTo>
                <a:lnTo>
                  <a:pt x="53" y="201"/>
                </a:lnTo>
                <a:lnTo>
                  <a:pt x="58" y="201"/>
                </a:lnTo>
                <a:lnTo>
                  <a:pt x="58" y="210"/>
                </a:lnTo>
                <a:lnTo>
                  <a:pt x="63" y="196"/>
                </a:lnTo>
                <a:lnTo>
                  <a:pt x="63" y="186"/>
                </a:lnTo>
                <a:lnTo>
                  <a:pt x="63" y="196"/>
                </a:lnTo>
                <a:lnTo>
                  <a:pt x="68" y="201"/>
                </a:lnTo>
                <a:lnTo>
                  <a:pt x="68" y="286"/>
                </a:lnTo>
                <a:lnTo>
                  <a:pt x="68" y="244"/>
                </a:lnTo>
                <a:lnTo>
                  <a:pt x="72" y="244"/>
                </a:lnTo>
                <a:lnTo>
                  <a:pt x="72" y="234"/>
                </a:lnTo>
                <a:lnTo>
                  <a:pt x="72" y="244"/>
                </a:lnTo>
                <a:lnTo>
                  <a:pt x="77" y="229"/>
                </a:lnTo>
                <a:lnTo>
                  <a:pt x="77" y="210"/>
                </a:lnTo>
                <a:lnTo>
                  <a:pt x="82" y="196"/>
                </a:lnTo>
                <a:lnTo>
                  <a:pt x="82" y="186"/>
                </a:lnTo>
                <a:lnTo>
                  <a:pt x="87" y="186"/>
                </a:lnTo>
                <a:lnTo>
                  <a:pt x="87" y="162"/>
                </a:lnTo>
                <a:lnTo>
                  <a:pt x="92" y="162"/>
                </a:lnTo>
                <a:lnTo>
                  <a:pt x="92" y="129"/>
                </a:lnTo>
                <a:lnTo>
                  <a:pt x="92" y="134"/>
                </a:lnTo>
                <a:lnTo>
                  <a:pt x="96" y="134"/>
                </a:lnTo>
                <a:lnTo>
                  <a:pt x="96" y="162"/>
                </a:lnTo>
                <a:lnTo>
                  <a:pt x="101" y="167"/>
                </a:lnTo>
                <a:lnTo>
                  <a:pt x="101" y="220"/>
                </a:lnTo>
                <a:lnTo>
                  <a:pt x="106" y="220"/>
                </a:lnTo>
                <a:lnTo>
                  <a:pt x="106" y="229"/>
                </a:lnTo>
                <a:lnTo>
                  <a:pt x="106" y="196"/>
                </a:lnTo>
                <a:lnTo>
                  <a:pt x="106" y="201"/>
                </a:lnTo>
                <a:lnTo>
                  <a:pt x="111" y="201"/>
                </a:lnTo>
                <a:lnTo>
                  <a:pt x="111" y="229"/>
                </a:lnTo>
                <a:lnTo>
                  <a:pt x="116" y="229"/>
                </a:lnTo>
                <a:lnTo>
                  <a:pt x="116" y="220"/>
                </a:lnTo>
                <a:lnTo>
                  <a:pt x="116" y="229"/>
                </a:lnTo>
                <a:lnTo>
                  <a:pt x="120" y="234"/>
                </a:lnTo>
                <a:lnTo>
                  <a:pt x="120" y="244"/>
                </a:lnTo>
                <a:lnTo>
                  <a:pt x="120" y="220"/>
                </a:lnTo>
                <a:lnTo>
                  <a:pt x="120" y="229"/>
                </a:lnTo>
                <a:lnTo>
                  <a:pt x="125" y="234"/>
                </a:lnTo>
                <a:lnTo>
                  <a:pt x="125" y="167"/>
                </a:lnTo>
                <a:lnTo>
                  <a:pt x="125" y="186"/>
                </a:lnTo>
                <a:lnTo>
                  <a:pt x="130" y="186"/>
                </a:lnTo>
                <a:lnTo>
                  <a:pt x="130" y="177"/>
                </a:lnTo>
                <a:lnTo>
                  <a:pt x="135" y="162"/>
                </a:lnTo>
                <a:lnTo>
                  <a:pt x="135" y="62"/>
                </a:lnTo>
                <a:lnTo>
                  <a:pt x="140" y="67"/>
                </a:lnTo>
                <a:lnTo>
                  <a:pt x="140" y="101"/>
                </a:lnTo>
                <a:lnTo>
                  <a:pt x="140" y="96"/>
                </a:lnTo>
                <a:lnTo>
                  <a:pt x="144" y="101"/>
                </a:lnTo>
                <a:lnTo>
                  <a:pt x="144" y="96"/>
                </a:lnTo>
                <a:lnTo>
                  <a:pt x="144" y="101"/>
                </a:lnTo>
                <a:lnTo>
                  <a:pt x="149" y="96"/>
                </a:lnTo>
                <a:lnTo>
                  <a:pt x="154" y="101"/>
                </a:lnTo>
                <a:lnTo>
                  <a:pt x="154" y="162"/>
                </a:lnTo>
                <a:lnTo>
                  <a:pt x="154" y="153"/>
                </a:lnTo>
                <a:lnTo>
                  <a:pt x="159" y="153"/>
                </a:lnTo>
                <a:lnTo>
                  <a:pt x="159" y="110"/>
                </a:lnTo>
                <a:lnTo>
                  <a:pt x="164" y="96"/>
                </a:lnTo>
                <a:lnTo>
                  <a:pt x="164" y="53"/>
                </a:lnTo>
                <a:lnTo>
                  <a:pt x="164" y="67"/>
                </a:lnTo>
                <a:lnTo>
                  <a:pt x="168" y="62"/>
                </a:lnTo>
                <a:lnTo>
                  <a:pt x="168" y="134"/>
                </a:lnTo>
                <a:lnTo>
                  <a:pt x="168" y="101"/>
                </a:lnTo>
                <a:lnTo>
                  <a:pt x="173" y="96"/>
                </a:lnTo>
                <a:lnTo>
                  <a:pt x="173" y="101"/>
                </a:lnTo>
                <a:lnTo>
                  <a:pt x="173" y="77"/>
                </a:lnTo>
                <a:lnTo>
                  <a:pt x="178" y="77"/>
                </a:lnTo>
                <a:lnTo>
                  <a:pt x="178" y="53"/>
                </a:lnTo>
                <a:lnTo>
                  <a:pt x="183" y="53"/>
                </a:lnTo>
                <a:lnTo>
                  <a:pt x="183" y="10"/>
                </a:lnTo>
                <a:lnTo>
                  <a:pt x="188" y="10"/>
                </a:lnTo>
                <a:lnTo>
                  <a:pt x="188" y="43"/>
                </a:lnTo>
                <a:lnTo>
                  <a:pt x="188" y="0"/>
                </a:lnTo>
                <a:lnTo>
                  <a:pt x="188" y="20"/>
                </a:lnTo>
                <a:lnTo>
                  <a:pt x="192" y="20"/>
                </a:lnTo>
                <a:lnTo>
                  <a:pt x="192" y="67"/>
                </a:lnTo>
                <a:lnTo>
                  <a:pt x="197" y="67"/>
                </a:lnTo>
                <a:lnTo>
                  <a:pt x="197" y="110"/>
                </a:lnTo>
                <a:lnTo>
                  <a:pt x="197" y="62"/>
                </a:lnTo>
                <a:lnTo>
                  <a:pt x="197" y="96"/>
                </a:lnTo>
                <a:lnTo>
                  <a:pt x="202" y="101"/>
                </a:lnTo>
                <a:lnTo>
                  <a:pt x="202" y="120"/>
                </a:lnTo>
                <a:lnTo>
                  <a:pt x="202" y="110"/>
                </a:lnTo>
                <a:lnTo>
                  <a:pt x="207" y="110"/>
                </a:lnTo>
                <a:lnTo>
                  <a:pt x="207" y="129"/>
                </a:lnTo>
                <a:lnTo>
                  <a:pt x="207" y="101"/>
                </a:lnTo>
                <a:lnTo>
                  <a:pt x="207" y="110"/>
                </a:lnTo>
                <a:lnTo>
                  <a:pt x="212" y="110"/>
                </a:lnTo>
                <a:lnTo>
                  <a:pt x="212" y="153"/>
                </a:lnTo>
                <a:lnTo>
                  <a:pt x="212" y="101"/>
                </a:lnTo>
                <a:lnTo>
                  <a:pt x="212" y="134"/>
                </a:lnTo>
                <a:lnTo>
                  <a:pt x="216" y="129"/>
                </a:lnTo>
                <a:lnTo>
                  <a:pt x="216" y="153"/>
                </a:lnTo>
                <a:lnTo>
                  <a:pt x="216" y="143"/>
                </a:lnTo>
                <a:lnTo>
                  <a:pt x="221" y="143"/>
                </a:lnTo>
                <a:lnTo>
                  <a:pt x="221" y="167"/>
                </a:lnTo>
                <a:lnTo>
                  <a:pt x="221" y="162"/>
                </a:lnTo>
                <a:lnTo>
                  <a:pt x="226" y="162"/>
                </a:lnTo>
                <a:lnTo>
                  <a:pt x="226" y="153"/>
                </a:lnTo>
                <a:lnTo>
                  <a:pt x="226" y="177"/>
                </a:lnTo>
                <a:lnTo>
                  <a:pt x="231" y="162"/>
                </a:lnTo>
                <a:lnTo>
                  <a:pt x="231" y="153"/>
                </a:lnTo>
                <a:lnTo>
                  <a:pt x="231" y="167"/>
                </a:lnTo>
                <a:lnTo>
                  <a:pt x="236" y="162"/>
                </a:lnTo>
              </a:path>
            </a:pathLst>
          </a:custGeom>
          <a:noFill/>
          <a:ln w="15875">
            <a:solidFill>
              <a:srgbClr val="FF0000"/>
            </a:solidFill>
            <a:prstDash val="solid"/>
            <a:round/>
            <a:headEnd/>
            <a:tailEnd/>
          </a:ln>
        </p:spPr>
        <p:txBody>
          <a:bodyPr/>
          <a:lstStyle/>
          <a:p>
            <a:endParaRPr lang="en-US"/>
          </a:p>
        </p:txBody>
      </p:sp>
      <p:sp>
        <p:nvSpPr>
          <p:cNvPr id="306243" name="Freeform 1091"/>
          <p:cNvSpPr>
            <a:spLocks/>
          </p:cNvSpPr>
          <p:nvPr/>
        </p:nvSpPr>
        <p:spPr bwMode="auto">
          <a:xfrm>
            <a:off x="6340475" y="3281363"/>
            <a:ext cx="365125" cy="741362"/>
          </a:xfrm>
          <a:custGeom>
            <a:avLst/>
            <a:gdLst/>
            <a:ahLst/>
            <a:cxnLst>
              <a:cxn ang="0">
                <a:pos x="4" y="348"/>
              </a:cxn>
              <a:cxn ang="0">
                <a:pos x="9" y="357"/>
              </a:cxn>
              <a:cxn ang="0">
                <a:pos x="14" y="357"/>
              </a:cxn>
              <a:cxn ang="0">
                <a:pos x="19" y="391"/>
              </a:cxn>
              <a:cxn ang="0">
                <a:pos x="24" y="376"/>
              </a:cxn>
              <a:cxn ang="0">
                <a:pos x="28" y="281"/>
              </a:cxn>
              <a:cxn ang="0">
                <a:pos x="33" y="300"/>
              </a:cxn>
              <a:cxn ang="0">
                <a:pos x="38" y="291"/>
              </a:cxn>
              <a:cxn ang="0">
                <a:pos x="43" y="243"/>
              </a:cxn>
              <a:cxn ang="0">
                <a:pos x="52" y="224"/>
              </a:cxn>
              <a:cxn ang="0">
                <a:pos x="57" y="248"/>
              </a:cxn>
              <a:cxn ang="0">
                <a:pos x="62" y="357"/>
              </a:cxn>
              <a:cxn ang="0">
                <a:pos x="67" y="348"/>
              </a:cxn>
              <a:cxn ang="0">
                <a:pos x="72" y="310"/>
              </a:cxn>
              <a:cxn ang="0">
                <a:pos x="72" y="343"/>
              </a:cxn>
              <a:cxn ang="0">
                <a:pos x="76" y="315"/>
              </a:cxn>
              <a:cxn ang="0">
                <a:pos x="86" y="243"/>
              </a:cxn>
              <a:cxn ang="0">
                <a:pos x="91" y="248"/>
              </a:cxn>
              <a:cxn ang="0">
                <a:pos x="96" y="234"/>
              </a:cxn>
              <a:cxn ang="0">
                <a:pos x="100" y="281"/>
              </a:cxn>
              <a:cxn ang="0">
                <a:pos x="110" y="315"/>
              </a:cxn>
              <a:cxn ang="0">
                <a:pos x="115" y="410"/>
              </a:cxn>
              <a:cxn ang="0">
                <a:pos x="120" y="300"/>
              </a:cxn>
              <a:cxn ang="0">
                <a:pos x="124" y="324"/>
              </a:cxn>
              <a:cxn ang="0">
                <a:pos x="129" y="257"/>
              </a:cxn>
              <a:cxn ang="0">
                <a:pos x="134" y="310"/>
              </a:cxn>
              <a:cxn ang="0">
                <a:pos x="144" y="276"/>
              </a:cxn>
              <a:cxn ang="0">
                <a:pos x="148" y="315"/>
              </a:cxn>
              <a:cxn ang="0">
                <a:pos x="153" y="348"/>
              </a:cxn>
              <a:cxn ang="0">
                <a:pos x="158" y="448"/>
              </a:cxn>
              <a:cxn ang="0">
                <a:pos x="163" y="448"/>
              </a:cxn>
              <a:cxn ang="0">
                <a:pos x="172" y="467"/>
              </a:cxn>
              <a:cxn ang="0">
                <a:pos x="177" y="467"/>
              </a:cxn>
              <a:cxn ang="0">
                <a:pos x="182" y="458"/>
              </a:cxn>
              <a:cxn ang="0">
                <a:pos x="187" y="334"/>
              </a:cxn>
              <a:cxn ang="0">
                <a:pos x="196" y="243"/>
              </a:cxn>
              <a:cxn ang="0">
                <a:pos x="201" y="191"/>
              </a:cxn>
              <a:cxn ang="0">
                <a:pos x="211" y="114"/>
              </a:cxn>
              <a:cxn ang="0">
                <a:pos x="216" y="14"/>
              </a:cxn>
              <a:cxn ang="0">
                <a:pos x="220" y="71"/>
              </a:cxn>
              <a:cxn ang="0">
                <a:pos x="225" y="124"/>
              </a:cxn>
              <a:cxn ang="0">
                <a:pos x="230" y="91"/>
              </a:cxn>
            </a:cxnLst>
            <a:rect l="0" t="0" r="r" b="b"/>
            <a:pathLst>
              <a:path w="230" h="467">
                <a:moveTo>
                  <a:pt x="0" y="376"/>
                </a:moveTo>
                <a:lnTo>
                  <a:pt x="0" y="343"/>
                </a:lnTo>
                <a:lnTo>
                  <a:pt x="4" y="348"/>
                </a:lnTo>
                <a:lnTo>
                  <a:pt x="4" y="367"/>
                </a:lnTo>
                <a:lnTo>
                  <a:pt x="4" y="357"/>
                </a:lnTo>
                <a:lnTo>
                  <a:pt x="9" y="357"/>
                </a:lnTo>
                <a:lnTo>
                  <a:pt x="9" y="343"/>
                </a:lnTo>
                <a:lnTo>
                  <a:pt x="9" y="357"/>
                </a:lnTo>
                <a:lnTo>
                  <a:pt x="14" y="357"/>
                </a:lnTo>
                <a:lnTo>
                  <a:pt x="14" y="376"/>
                </a:lnTo>
                <a:lnTo>
                  <a:pt x="19" y="381"/>
                </a:lnTo>
                <a:lnTo>
                  <a:pt x="19" y="391"/>
                </a:lnTo>
                <a:lnTo>
                  <a:pt x="19" y="357"/>
                </a:lnTo>
                <a:lnTo>
                  <a:pt x="24" y="357"/>
                </a:lnTo>
                <a:lnTo>
                  <a:pt x="24" y="376"/>
                </a:lnTo>
                <a:lnTo>
                  <a:pt x="24" y="343"/>
                </a:lnTo>
                <a:lnTo>
                  <a:pt x="28" y="348"/>
                </a:lnTo>
                <a:lnTo>
                  <a:pt x="28" y="281"/>
                </a:lnTo>
                <a:lnTo>
                  <a:pt x="33" y="281"/>
                </a:lnTo>
                <a:lnTo>
                  <a:pt x="33" y="310"/>
                </a:lnTo>
                <a:lnTo>
                  <a:pt x="33" y="300"/>
                </a:lnTo>
                <a:lnTo>
                  <a:pt x="38" y="300"/>
                </a:lnTo>
                <a:lnTo>
                  <a:pt x="38" y="315"/>
                </a:lnTo>
                <a:lnTo>
                  <a:pt x="38" y="291"/>
                </a:lnTo>
                <a:lnTo>
                  <a:pt x="38" y="310"/>
                </a:lnTo>
                <a:lnTo>
                  <a:pt x="43" y="315"/>
                </a:lnTo>
                <a:lnTo>
                  <a:pt x="43" y="243"/>
                </a:lnTo>
                <a:lnTo>
                  <a:pt x="48" y="243"/>
                </a:lnTo>
                <a:lnTo>
                  <a:pt x="48" y="224"/>
                </a:lnTo>
                <a:lnTo>
                  <a:pt x="52" y="224"/>
                </a:lnTo>
                <a:lnTo>
                  <a:pt x="52" y="257"/>
                </a:lnTo>
                <a:lnTo>
                  <a:pt x="57" y="243"/>
                </a:lnTo>
                <a:lnTo>
                  <a:pt x="57" y="248"/>
                </a:lnTo>
                <a:lnTo>
                  <a:pt x="57" y="310"/>
                </a:lnTo>
                <a:lnTo>
                  <a:pt x="62" y="315"/>
                </a:lnTo>
                <a:lnTo>
                  <a:pt x="62" y="357"/>
                </a:lnTo>
                <a:lnTo>
                  <a:pt x="62" y="300"/>
                </a:lnTo>
                <a:lnTo>
                  <a:pt x="62" y="343"/>
                </a:lnTo>
                <a:lnTo>
                  <a:pt x="67" y="348"/>
                </a:lnTo>
                <a:lnTo>
                  <a:pt x="67" y="357"/>
                </a:lnTo>
                <a:lnTo>
                  <a:pt x="67" y="315"/>
                </a:lnTo>
                <a:lnTo>
                  <a:pt x="72" y="310"/>
                </a:lnTo>
                <a:lnTo>
                  <a:pt x="72" y="348"/>
                </a:lnTo>
                <a:lnTo>
                  <a:pt x="72" y="291"/>
                </a:lnTo>
                <a:lnTo>
                  <a:pt x="72" y="343"/>
                </a:lnTo>
                <a:lnTo>
                  <a:pt x="76" y="343"/>
                </a:lnTo>
                <a:lnTo>
                  <a:pt x="76" y="310"/>
                </a:lnTo>
                <a:lnTo>
                  <a:pt x="76" y="315"/>
                </a:lnTo>
                <a:lnTo>
                  <a:pt x="81" y="310"/>
                </a:lnTo>
                <a:lnTo>
                  <a:pt x="81" y="248"/>
                </a:lnTo>
                <a:lnTo>
                  <a:pt x="86" y="243"/>
                </a:lnTo>
                <a:lnTo>
                  <a:pt x="86" y="257"/>
                </a:lnTo>
                <a:lnTo>
                  <a:pt x="91" y="243"/>
                </a:lnTo>
                <a:lnTo>
                  <a:pt x="91" y="248"/>
                </a:lnTo>
                <a:lnTo>
                  <a:pt x="91" y="276"/>
                </a:lnTo>
                <a:lnTo>
                  <a:pt x="96" y="276"/>
                </a:lnTo>
                <a:lnTo>
                  <a:pt x="96" y="234"/>
                </a:lnTo>
                <a:lnTo>
                  <a:pt x="100" y="234"/>
                </a:lnTo>
                <a:lnTo>
                  <a:pt x="100" y="214"/>
                </a:lnTo>
                <a:lnTo>
                  <a:pt x="100" y="281"/>
                </a:lnTo>
                <a:lnTo>
                  <a:pt x="105" y="281"/>
                </a:lnTo>
                <a:lnTo>
                  <a:pt x="105" y="310"/>
                </a:lnTo>
                <a:lnTo>
                  <a:pt x="110" y="315"/>
                </a:lnTo>
                <a:lnTo>
                  <a:pt x="110" y="376"/>
                </a:lnTo>
                <a:lnTo>
                  <a:pt x="115" y="381"/>
                </a:lnTo>
                <a:lnTo>
                  <a:pt x="115" y="410"/>
                </a:lnTo>
                <a:lnTo>
                  <a:pt x="115" y="348"/>
                </a:lnTo>
                <a:lnTo>
                  <a:pt x="120" y="343"/>
                </a:lnTo>
                <a:lnTo>
                  <a:pt x="120" y="300"/>
                </a:lnTo>
                <a:lnTo>
                  <a:pt x="120" y="315"/>
                </a:lnTo>
                <a:lnTo>
                  <a:pt x="124" y="315"/>
                </a:lnTo>
                <a:lnTo>
                  <a:pt x="124" y="324"/>
                </a:lnTo>
                <a:lnTo>
                  <a:pt x="124" y="276"/>
                </a:lnTo>
                <a:lnTo>
                  <a:pt x="129" y="276"/>
                </a:lnTo>
                <a:lnTo>
                  <a:pt x="129" y="257"/>
                </a:lnTo>
                <a:lnTo>
                  <a:pt x="129" y="291"/>
                </a:lnTo>
                <a:lnTo>
                  <a:pt x="134" y="291"/>
                </a:lnTo>
                <a:lnTo>
                  <a:pt x="134" y="310"/>
                </a:lnTo>
                <a:lnTo>
                  <a:pt x="139" y="310"/>
                </a:lnTo>
                <a:lnTo>
                  <a:pt x="139" y="281"/>
                </a:lnTo>
                <a:lnTo>
                  <a:pt x="144" y="276"/>
                </a:lnTo>
                <a:lnTo>
                  <a:pt x="144" y="248"/>
                </a:lnTo>
                <a:lnTo>
                  <a:pt x="144" y="310"/>
                </a:lnTo>
                <a:lnTo>
                  <a:pt x="148" y="315"/>
                </a:lnTo>
                <a:lnTo>
                  <a:pt x="148" y="367"/>
                </a:lnTo>
                <a:lnTo>
                  <a:pt x="153" y="367"/>
                </a:lnTo>
                <a:lnTo>
                  <a:pt x="153" y="348"/>
                </a:lnTo>
                <a:lnTo>
                  <a:pt x="153" y="381"/>
                </a:lnTo>
                <a:lnTo>
                  <a:pt x="158" y="381"/>
                </a:lnTo>
                <a:lnTo>
                  <a:pt x="158" y="448"/>
                </a:lnTo>
                <a:lnTo>
                  <a:pt x="163" y="448"/>
                </a:lnTo>
                <a:lnTo>
                  <a:pt x="163" y="458"/>
                </a:lnTo>
                <a:lnTo>
                  <a:pt x="163" y="448"/>
                </a:lnTo>
                <a:lnTo>
                  <a:pt x="168" y="443"/>
                </a:lnTo>
                <a:lnTo>
                  <a:pt x="168" y="467"/>
                </a:lnTo>
                <a:lnTo>
                  <a:pt x="172" y="467"/>
                </a:lnTo>
                <a:lnTo>
                  <a:pt x="172" y="443"/>
                </a:lnTo>
                <a:lnTo>
                  <a:pt x="172" y="467"/>
                </a:lnTo>
                <a:lnTo>
                  <a:pt x="177" y="467"/>
                </a:lnTo>
                <a:lnTo>
                  <a:pt x="177" y="448"/>
                </a:lnTo>
                <a:lnTo>
                  <a:pt x="182" y="448"/>
                </a:lnTo>
                <a:lnTo>
                  <a:pt x="182" y="458"/>
                </a:lnTo>
                <a:lnTo>
                  <a:pt x="182" y="400"/>
                </a:lnTo>
                <a:lnTo>
                  <a:pt x="187" y="400"/>
                </a:lnTo>
                <a:lnTo>
                  <a:pt x="187" y="334"/>
                </a:lnTo>
                <a:lnTo>
                  <a:pt x="192" y="334"/>
                </a:lnTo>
                <a:lnTo>
                  <a:pt x="192" y="248"/>
                </a:lnTo>
                <a:lnTo>
                  <a:pt x="196" y="243"/>
                </a:lnTo>
                <a:lnTo>
                  <a:pt x="196" y="248"/>
                </a:lnTo>
                <a:lnTo>
                  <a:pt x="201" y="243"/>
                </a:lnTo>
                <a:lnTo>
                  <a:pt x="201" y="191"/>
                </a:lnTo>
                <a:lnTo>
                  <a:pt x="206" y="191"/>
                </a:lnTo>
                <a:lnTo>
                  <a:pt x="206" y="114"/>
                </a:lnTo>
                <a:lnTo>
                  <a:pt x="211" y="114"/>
                </a:lnTo>
                <a:lnTo>
                  <a:pt x="211" y="124"/>
                </a:lnTo>
                <a:lnTo>
                  <a:pt x="211" y="14"/>
                </a:lnTo>
                <a:lnTo>
                  <a:pt x="216" y="14"/>
                </a:lnTo>
                <a:lnTo>
                  <a:pt x="216" y="0"/>
                </a:lnTo>
                <a:lnTo>
                  <a:pt x="216" y="71"/>
                </a:lnTo>
                <a:lnTo>
                  <a:pt x="220" y="71"/>
                </a:lnTo>
                <a:lnTo>
                  <a:pt x="220" y="148"/>
                </a:lnTo>
                <a:lnTo>
                  <a:pt x="220" y="133"/>
                </a:lnTo>
                <a:lnTo>
                  <a:pt x="225" y="124"/>
                </a:lnTo>
                <a:lnTo>
                  <a:pt x="225" y="157"/>
                </a:lnTo>
                <a:lnTo>
                  <a:pt x="225" y="91"/>
                </a:lnTo>
                <a:lnTo>
                  <a:pt x="230" y="91"/>
                </a:lnTo>
                <a:lnTo>
                  <a:pt x="230" y="38"/>
                </a:lnTo>
                <a:lnTo>
                  <a:pt x="230" y="57"/>
                </a:lnTo>
              </a:path>
            </a:pathLst>
          </a:custGeom>
          <a:noFill/>
          <a:ln w="15875">
            <a:solidFill>
              <a:srgbClr val="FF0000"/>
            </a:solidFill>
            <a:prstDash val="solid"/>
            <a:round/>
            <a:headEnd/>
            <a:tailEnd/>
          </a:ln>
        </p:spPr>
        <p:txBody>
          <a:bodyPr/>
          <a:lstStyle/>
          <a:p>
            <a:endParaRPr lang="en-US"/>
          </a:p>
        </p:txBody>
      </p:sp>
      <p:sp>
        <p:nvSpPr>
          <p:cNvPr id="306244" name="Freeform 1092"/>
          <p:cNvSpPr>
            <a:spLocks/>
          </p:cNvSpPr>
          <p:nvPr/>
        </p:nvSpPr>
        <p:spPr bwMode="auto">
          <a:xfrm>
            <a:off x="6705600" y="2879725"/>
            <a:ext cx="312738" cy="1036638"/>
          </a:xfrm>
          <a:custGeom>
            <a:avLst/>
            <a:gdLst/>
            <a:ahLst/>
            <a:cxnLst>
              <a:cxn ang="0">
                <a:pos x="5" y="353"/>
              </a:cxn>
              <a:cxn ang="0">
                <a:pos x="10" y="391"/>
              </a:cxn>
              <a:cxn ang="0">
                <a:pos x="14" y="386"/>
              </a:cxn>
              <a:cxn ang="0">
                <a:pos x="14" y="401"/>
              </a:cxn>
              <a:cxn ang="0">
                <a:pos x="19" y="344"/>
              </a:cxn>
              <a:cxn ang="0">
                <a:pos x="24" y="358"/>
              </a:cxn>
              <a:cxn ang="0">
                <a:pos x="29" y="444"/>
              </a:cxn>
              <a:cxn ang="0">
                <a:pos x="34" y="429"/>
              </a:cxn>
              <a:cxn ang="0">
                <a:pos x="38" y="453"/>
              </a:cxn>
              <a:cxn ang="0">
                <a:pos x="43" y="496"/>
              </a:cxn>
              <a:cxn ang="0">
                <a:pos x="48" y="534"/>
              </a:cxn>
              <a:cxn ang="0">
                <a:pos x="58" y="553"/>
              </a:cxn>
              <a:cxn ang="0">
                <a:pos x="62" y="544"/>
              </a:cxn>
              <a:cxn ang="0">
                <a:pos x="67" y="587"/>
              </a:cxn>
              <a:cxn ang="0">
                <a:pos x="72" y="629"/>
              </a:cxn>
              <a:cxn ang="0">
                <a:pos x="72" y="629"/>
              </a:cxn>
              <a:cxn ang="0">
                <a:pos x="77" y="620"/>
              </a:cxn>
              <a:cxn ang="0">
                <a:pos x="82" y="634"/>
              </a:cxn>
              <a:cxn ang="0">
                <a:pos x="86" y="467"/>
              </a:cxn>
              <a:cxn ang="0">
                <a:pos x="91" y="386"/>
              </a:cxn>
              <a:cxn ang="0">
                <a:pos x="101" y="220"/>
              </a:cxn>
              <a:cxn ang="0">
                <a:pos x="106" y="158"/>
              </a:cxn>
              <a:cxn ang="0">
                <a:pos x="110" y="124"/>
              </a:cxn>
              <a:cxn ang="0">
                <a:pos x="115" y="53"/>
              </a:cxn>
              <a:cxn ang="0">
                <a:pos x="115" y="15"/>
              </a:cxn>
              <a:cxn ang="0">
                <a:pos x="125" y="124"/>
              </a:cxn>
              <a:cxn ang="0">
                <a:pos x="125" y="177"/>
              </a:cxn>
              <a:cxn ang="0">
                <a:pos x="130" y="167"/>
              </a:cxn>
              <a:cxn ang="0">
                <a:pos x="134" y="224"/>
              </a:cxn>
              <a:cxn ang="0">
                <a:pos x="139" y="167"/>
              </a:cxn>
              <a:cxn ang="0">
                <a:pos x="139" y="167"/>
              </a:cxn>
              <a:cxn ang="0">
                <a:pos x="144" y="120"/>
              </a:cxn>
              <a:cxn ang="0">
                <a:pos x="149" y="10"/>
              </a:cxn>
              <a:cxn ang="0">
                <a:pos x="154" y="43"/>
              </a:cxn>
              <a:cxn ang="0">
                <a:pos x="158" y="34"/>
              </a:cxn>
              <a:cxn ang="0">
                <a:pos x="163" y="91"/>
              </a:cxn>
              <a:cxn ang="0">
                <a:pos x="168" y="67"/>
              </a:cxn>
              <a:cxn ang="0">
                <a:pos x="173" y="153"/>
              </a:cxn>
              <a:cxn ang="0">
                <a:pos x="178" y="177"/>
              </a:cxn>
              <a:cxn ang="0">
                <a:pos x="182" y="463"/>
              </a:cxn>
              <a:cxn ang="0">
                <a:pos x="187" y="434"/>
              </a:cxn>
              <a:cxn ang="0">
                <a:pos x="192" y="420"/>
              </a:cxn>
            </a:cxnLst>
            <a:rect l="0" t="0" r="r" b="b"/>
            <a:pathLst>
              <a:path w="197" h="653">
                <a:moveTo>
                  <a:pt x="0" y="310"/>
                </a:moveTo>
                <a:lnTo>
                  <a:pt x="5" y="310"/>
                </a:lnTo>
                <a:lnTo>
                  <a:pt x="5" y="353"/>
                </a:lnTo>
                <a:lnTo>
                  <a:pt x="5" y="344"/>
                </a:lnTo>
                <a:lnTo>
                  <a:pt x="10" y="344"/>
                </a:lnTo>
                <a:lnTo>
                  <a:pt x="10" y="391"/>
                </a:lnTo>
                <a:lnTo>
                  <a:pt x="10" y="334"/>
                </a:lnTo>
                <a:lnTo>
                  <a:pt x="10" y="377"/>
                </a:lnTo>
                <a:lnTo>
                  <a:pt x="14" y="386"/>
                </a:lnTo>
                <a:lnTo>
                  <a:pt x="14" y="420"/>
                </a:lnTo>
                <a:lnTo>
                  <a:pt x="14" y="377"/>
                </a:lnTo>
                <a:lnTo>
                  <a:pt x="14" y="401"/>
                </a:lnTo>
                <a:lnTo>
                  <a:pt x="19" y="401"/>
                </a:lnTo>
                <a:lnTo>
                  <a:pt x="19" y="334"/>
                </a:lnTo>
                <a:lnTo>
                  <a:pt x="19" y="344"/>
                </a:lnTo>
                <a:lnTo>
                  <a:pt x="24" y="344"/>
                </a:lnTo>
                <a:lnTo>
                  <a:pt x="24" y="367"/>
                </a:lnTo>
                <a:lnTo>
                  <a:pt x="24" y="358"/>
                </a:lnTo>
                <a:lnTo>
                  <a:pt x="29" y="358"/>
                </a:lnTo>
                <a:lnTo>
                  <a:pt x="29" y="453"/>
                </a:lnTo>
                <a:lnTo>
                  <a:pt x="29" y="444"/>
                </a:lnTo>
                <a:lnTo>
                  <a:pt x="34" y="429"/>
                </a:lnTo>
                <a:lnTo>
                  <a:pt x="34" y="453"/>
                </a:lnTo>
                <a:lnTo>
                  <a:pt x="34" y="429"/>
                </a:lnTo>
                <a:lnTo>
                  <a:pt x="38" y="429"/>
                </a:lnTo>
                <a:lnTo>
                  <a:pt x="38" y="420"/>
                </a:lnTo>
                <a:lnTo>
                  <a:pt x="38" y="453"/>
                </a:lnTo>
                <a:lnTo>
                  <a:pt x="43" y="467"/>
                </a:lnTo>
                <a:lnTo>
                  <a:pt x="43" y="501"/>
                </a:lnTo>
                <a:lnTo>
                  <a:pt x="43" y="496"/>
                </a:lnTo>
                <a:lnTo>
                  <a:pt x="48" y="496"/>
                </a:lnTo>
                <a:lnTo>
                  <a:pt x="48" y="477"/>
                </a:lnTo>
                <a:lnTo>
                  <a:pt x="48" y="534"/>
                </a:lnTo>
                <a:lnTo>
                  <a:pt x="53" y="534"/>
                </a:lnTo>
                <a:lnTo>
                  <a:pt x="53" y="553"/>
                </a:lnTo>
                <a:lnTo>
                  <a:pt x="58" y="553"/>
                </a:lnTo>
                <a:lnTo>
                  <a:pt x="58" y="568"/>
                </a:lnTo>
                <a:lnTo>
                  <a:pt x="58" y="544"/>
                </a:lnTo>
                <a:lnTo>
                  <a:pt x="62" y="544"/>
                </a:lnTo>
                <a:lnTo>
                  <a:pt x="62" y="601"/>
                </a:lnTo>
                <a:lnTo>
                  <a:pt x="62" y="587"/>
                </a:lnTo>
                <a:lnTo>
                  <a:pt x="67" y="587"/>
                </a:lnTo>
                <a:lnTo>
                  <a:pt x="67" y="577"/>
                </a:lnTo>
                <a:lnTo>
                  <a:pt x="67" y="634"/>
                </a:lnTo>
                <a:lnTo>
                  <a:pt x="72" y="629"/>
                </a:lnTo>
                <a:lnTo>
                  <a:pt x="72" y="644"/>
                </a:lnTo>
                <a:lnTo>
                  <a:pt x="72" y="620"/>
                </a:lnTo>
                <a:lnTo>
                  <a:pt x="72" y="629"/>
                </a:lnTo>
                <a:lnTo>
                  <a:pt x="77" y="629"/>
                </a:lnTo>
                <a:lnTo>
                  <a:pt x="77" y="653"/>
                </a:lnTo>
                <a:lnTo>
                  <a:pt x="77" y="620"/>
                </a:lnTo>
                <a:lnTo>
                  <a:pt x="77" y="629"/>
                </a:lnTo>
                <a:lnTo>
                  <a:pt x="82" y="629"/>
                </a:lnTo>
                <a:lnTo>
                  <a:pt x="82" y="634"/>
                </a:lnTo>
                <a:lnTo>
                  <a:pt x="82" y="620"/>
                </a:lnTo>
                <a:lnTo>
                  <a:pt x="86" y="620"/>
                </a:lnTo>
                <a:lnTo>
                  <a:pt x="86" y="467"/>
                </a:lnTo>
                <a:lnTo>
                  <a:pt x="91" y="463"/>
                </a:lnTo>
                <a:lnTo>
                  <a:pt x="91" y="467"/>
                </a:lnTo>
                <a:lnTo>
                  <a:pt x="91" y="386"/>
                </a:lnTo>
                <a:lnTo>
                  <a:pt x="96" y="386"/>
                </a:lnTo>
                <a:lnTo>
                  <a:pt x="96" y="224"/>
                </a:lnTo>
                <a:lnTo>
                  <a:pt x="101" y="220"/>
                </a:lnTo>
                <a:lnTo>
                  <a:pt x="101" y="143"/>
                </a:lnTo>
                <a:lnTo>
                  <a:pt x="101" y="158"/>
                </a:lnTo>
                <a:lnTo>
                  <a:pt x="106" y="158"/>
                </a:lnTo>
                <a:lnTo>
                  <a:pt x="106" y="167"/>
                </a:lnTo>
                <a:lnTo>
                  <a:pt x="106" y="124"/>
                </a:lnTo>
                <a:lnTo>
                  <a:pt x="110" y="124"/>
                </a:lnTo>
                <a:lnTo>
                  <a:pt x="110" y="153"/>
                </a:lnTo>
                <a:lnTo>
                  <a:pt x="110" y="58"/>
                </a:lnTo>
                <a:lnTo>
                  <a:pt x="115" y="53"/>
                </a:lnTo>
                <a:lnTo>
                  <a:pt x="115" y="58"/>
                </a:lnTo>
                <a:lnTo>
                  <a:pt x="115" y="0"/>
                </a:lnTo>
                <a:lnTo>
                  <a:pt x="115" y="15"/>
                </a:lnTo>
                <a:lnTo>
                  <a:pt x="120" y="15"/>
                </a:lnTo>
                <a:lnTo>
                  <a:pt x="120" y="124"/>
                </a:lnTo>
                <a:lnTo>
                  <a:pt x="125" y="124"/>
                </a:lnTo>
                <a:lnTo>
                  <a:pt x="125" y="186"/>
                </a:lnTo>
                <a:lnTo>
                  <a:pt x="125" y="120"/>
                </a:lnTo>
                <a:lnTo>
                  <a:pt x="125" y="177"/>
                </a:lnTo>
                <a:lnTo>
                  <a:pt x="130" y="191"/>
                </a:lnTo>
                <a:lnTo>
                  <a:pt x="130" y="224"/>
                </a:lnTo>
                <a:lnTo>
                  <a:pt x="130" y="167"/>
                </a:lnTo>
                <a:lnTo>
                  <a:pt x="130" y="210"/>
                </a:lnTo>
                <a:lnTo>
                  <a:pt x="134" y="210"/>
                </a:lnTo>
                <a:lnTo>
                  <a:pt x="134" y="224"/>
                </a:lnTo>
                <a:lnTo>
                  <a:pt x="134" y="158"/>
                </a:lnTo>
                <a:lnTo>
                  <a:pt x="134" y="167"/>
                </a:lnTo>
                <a:lnTo>
                  <a:pt x="139" y="167"/>
                </a:lnTo>
                <a:lnTo>
                  <a:pt x="139" y="177"/>
                </a:lnTo>
                <a:lnTo>
                  <a:pt x="139" y="143"/>
                </a:lnTo>
                <a:lnTo>
                  <a:pt x="139" y="167"/>
                </a:lnTo>
                <a:lnTo>
                  <a:pt x="144" y="167"/>
                </a:lnTo>
                <a:lnTo>
                  <a:pt x="144" y="186"/>
                </a:lnTo>
                <a:lnTo>
                  <a:pt x="144" y="120"/>
                </a:lnTo>
                <a:lnTo>
                  <a:pt x="149" y="124"/>
                </a:lnTo>
                <a:lnTo>
                  <a:pt x="149" y="0"/>
                </a:lnTo>
                <a:lnTo>
                  <a:pt x="149" y="10"/>
                </a:lnTo>
                <a:lnTo>
                  <a:pt x="154" y="15"/>
                </a:lnTo>
                <a:lnTo>
                  <a:pt x="154" y="10"/>
                </a:lnTo>
                <a:lnTo>
                  <a:pt x="154" y="43"/>
                </a:lnTo>
                <a:lnTo>
                  <a:pt x="158" y="43"/>
                </a:lnTo>
                <a:lnTo>
                  <a:pt x="158" y="58"/>
                </a:lnTo>
                <a:lnTo>
                  <a:pt x="158" y="34"/>
                </a:lnTo>
                <a:lnTo>
                  <a:pt x="158" y="53"/>
                </a:lnTo>
                <a:lnTo>
                  <a:pt x="163" y="53"/>
                </a:lnTo>
                <a:lnTo>
                  <a:pt x="163" y="91"/>
                </a:lnTo>
                <a:lnTo>
                  <a:pt x="163" y="34"/>
                </a:lnTo>
                <a:lnTo>
                  <a:pt x="163" y="67"/>
                </a:lnTo>
                <a:lnTo>
                  <a:pt x="168" y="67"/>
                </a:lnTo>
                <a:lnTo>
                  <a:pt x="168" y="158"/>
                </a:lnTo>
                <a:lnTo>
                  <a:pt x="173" y="158"/>
                </a:lnTo>
                <a:lnTo>
                  <a:pt x="173" y="153"/>
                </a:lnTo>
                <a:lnTo>
                  <a:pt x="173" y="191"/>
                </a:lnTo>
                <a:lnTo>
                  <a:pt x="178" y="186"/>
                </a:lnTo>
                <a:lnTo>
                  <a:pt x="178" y="177"/>
                </a:lnTo>
                <a:lnTo>
                  <a:pt x="178" y="358"/>
                </a:lnTo>
                <a:lnTo>
                  <a:pt x="182" y="353"/>
                </a:lnTo>
                <a:lnTo>
                  <a:pt x="182" y="463"/>
                </a:lnTo>
                <a:lnTo>
                  <a:pt x="187" y="467"/>
                </a:lnTo>
                <a:lnTo>
                  <a:pt x="187" y="420"/>
                </a:lnTo>
                <a:lnTo>
                  <a:pt x="187" y="434"/>
                </a:lnTo>
                <a:lnTo>
                  <a:pt x="192" y="429"/>
                </a:lnTo>
                <a:lnTo>
                  <a:pt x="192" y="453"/>
                </a:lnTo>
                <a:lnTo>
                  <a:pt x="192" y="420"/>
                </a:lnTo>
                <a:lnTo>
                  <a:pt x="192" y="444"/>
                </a:lnTo>
                <a:lnTo>
                  <a:pt x="197" y="429"/>
                </a:lnTo>
              </a:path>
            </a:pathLst>
          </a:custGeom>
          <a:noFill/>
          <a:ln w="15875">
            <a:solidFill>
              <a:srgbClr val="FF0000"/>
            </a:solidFill>
            <a:prstDash val="solid"/>
            <a:round/>
            <a:headEnd/>
            <a:tailEnd/>
          </a:ln>
        </p:spPr>
        <p:txBody>
          <a:bodyPr/>
          <a:lstStyle/>
          <a:p>
            <a:endParaRPr lang="en-US"/>
          </a:p>
        </p:txBody>
      </p:sp>
      <p:sp>
        <p:nvSpPr>
          <p:cNvPr id="306245" name="Freeform 1093"/>
          <p:cNvSpPr>
            <a:spLocks/>
          </p:cNvSpPr>
          <p:nvPr/>
        </p:nvSpPr>
        <p:spPr bwMode="auto">
          <a:xfrm>
            <a:off x="7018338" y="3024188"/>
            <a:ext cx="312737" cy="628650"/>
          </a:xfrm>
          <a:custGeom>
            <a:avLst/>
            <a:gdLst/>
            <a:ahLst/>
            <a:cxnLst>
              <a:cxn ang="0">
                <a:pos x="0" y="343"/>
              </a:cxn>
              <a:cxn ang="0">
                <a:pos x="9" y="243"/>
              </a:cxn>
              <a:cxn ang="0">
                <a:pos x="9" y="229"/>
              </a:cxn>
              <a:cxn ang="0">
                <a:pos x="19" y="129"/>
              </a:cxn>
              <a:cxn ang="0">
                <a:pos x="24" y="133"/>
              </a:cxn>
              <a:cxn ang="0">
                <a:pos x="24" y="129"/>
              </a:cxn>
              <a:cxn ang="0">
                <a:pos x="29" y="119"/>
              </a:cxn>
              <a:cxn ang="0">
                <a:pos x="33" y="100"/>
              </a:cxn>
              <a:cxn ang="0">
                <a:pos x="38" y="143"/>
              </a:cxn>
              <a:cxn ang="0">
                <a:pos x="43" y="195"/>
              </a:cxn>
              <a:cxn ang="0">
                <a:pos x="48" y="200"/>
              </a:cxn>
              <a:cxn ang="0">
                <a:pos x="53" y="243"/>
              </a:cxn>
              <a:cxn ang="0">
                <a:pos x="57" y="295"/>
              </a:cxn>
              <a:cxn ang="0">
                <a:pos x="67" y="233"/>
              </a:cxn>
              <a:cxn ang="0">
                <a:pos x="67" y="253"/>
              </a:cxn>
              <a:cxn ang="0">
                <a:pos x="72" y="243"/>
              </a:cxn>
              <a:cxn ang="0">
                <a:pos x="77" y="243"/>
              </a:cxn>
              <a:cxn ang="0">
                <a:pos x="81" y="253"/>
              </a:cxn>
              <a:cxn ang="0">
                <a:pos x="86" y="219"/>
              </a:cxn>
              <a:cxn ang="0">
                <a:pos x="91" y="262"/>
              </a:cxn>
              <a:cxn ang="0">
                <a:pos x="96" y="233"/>
              </a:cxn>
              <a:cxn ang="0">
                <a:pos x="101" y="129"/>
              </a:cxn>
              <a:cxn ang="0">
                <a:pos x="105" y="86"/>
              </a:cxn>
              <a:cxn ang="0">
                <a:pos x="110" y="43"/>
              </a:cxn>
              <a:cxn ang="0">
                <a:pos x="115" y="0"/>
              </a:cxn>
              <a:cxn ang="0">
                <a:pos x="120" y="67"/>
              </a:cxn>
              <a:cxn ang="0">
                <a:pos x="125" y="43"/>
              </a:cxn>
              <a:cxn ang="0">
                <a:pos x="129" y="67"/>
              </a:cxn>
              <a:cxn ang="0">
                <a:pos x="134" y="186"/>
              </a:cxn>
              <a:cxn ang="0">
                <a:pos x="139" y="219"/>
              </a:cxn>
              <a:cxn ang="0">
                <a:pos x="149" y="295"/>
              </a:cxn>
              <a:cxn ang="0">
                <a:pos x="149" y="295"/>
              </a:cxn>
              <a:cxn ang="0">
                <a:pos x="153" y="295"/>
              </a:cxn>
              <a:cxn ang="0">
                <a:pos x="158" y="338"/>
              </a:cxn>
              <a:cxn ang="0">
                <a:pos x="163" y="233"/>
              </a:cxn>
              <a:cxn ang="0">
                <a:pos x="168" y="243"/>
              </a:cxn>
              <a:cxn ang="0">
                <a:pos x="173" y="300"/>
              </a:cxn>
              <a:cxn ang="0">
                <a:pos x="177" y="300"/>
              </a:cxn>
              <a:cxn ang="0">
                <a:pos x="182" y="253"/>
              </a:cxn>
              <a:cxn ang="0">
                <a:pos x="187" y="267"/>
              </a:cxn>
              <a:cxn ang="0">
                <a:pos x="187" y="262"/>
              </a:cxn>
              <a:cxn ang="0">
                <a:pos x="192" y="310"/>
              </a:cxn>
            </a:cxnLst>
            <a:rect l="0" t="0" r="r" b="b"/>
            <a:pathLst>
              <a:path w="197" h="396">
                <a:moveTo>
                  <a:pt x="0" y="338"/>
                </a:moveTo>
                <a:lnTo>
                  <a:pt x="0" y="396"/>
                </a:lnTo>
                <a:lnTo>
                  <a:pt x="0" y="343"/>
                </a:lnTo>
                <a:lnTo>
                  <a:pt x="5" y="338"/>
                </a:lnTo>
                <a:lnTo>
                  <a:pt x="5" y="243"/>
                </a:lnTo>
                <a:lnTo>
                  <a:pt x="9" y="243"/>
                </a:lnTo>
                <a:lnTo>
                  <a:pt x="9" y="267"/>
                </a:lnTo>
                <a:lnTo>
                  <a:pt x="9" y="219"/>
                </a:lnTo>
                <a:lnTo>
                  <a:pt x="9" y="229"/>
                </a:lnTo>
                <a:lnTo>
                  <a:pt x="14" y="229"/>
                </a:lnTo>
                <a:lnTo>
                  <a:pt x="14" y="143"/>
                </a:lnTo>
                <a:lnTo>
                  <a:pt x="19" y="129"/>
                </a:lnTo>
                <a:lnTo>
                  <a:pt x="19" y="95"/>
                </a:lnTo>
                <a:lnTo>
                  <a:pt x="19" y="119"/>
                </a:lnTo>
                <a:lnTo>
                  <a:pt x="24" y="133"/>
                </a:lnTo>
                <a:lnTo>
                  <a:pt x="24" y="152"/>
                </a:lnTo>
                <a:lnTo>
                  <a:pt x="24" y="110"/>
                </a:lnTo>
                <a:lnTo>
                  <a:pt x="24" y="129"/>
                </a:lnTo>
                <a:lnTo>
                  <a:pt x="29" y="133"/>
                </a:lnTo>
                <a:lnTo>
                  <a:pt x="29" y="110"/>
                </a:lnTo>
                <a:lnTo>
                  <a:pt x="29" y="119"/>
                </a:lnTo>
                <a:lnTo>
                  <a:pt x="33" y="119"/>
                </a:lnTo>
                <a:lnTo>
                  <a:pt x="33" y="195"/>
                </a:lnTo>
                <a:lnTo>
                  <a:pt x="33" y="100"/>
                </a:lnTo>
                <a:lnTo>
                  <a:pt x="33" y="176"/>
                </a:lnTo>
                <a:lnTo>
                  <a:pt x="38" y="162"/>
                </a:lnTo>
                <a:lnTo>
                  <a:pt x="38" y="143"/>
                </a:lnTo>
                <a:lnTo>
                  <a:pt x="38" y="195"/>
                </a:lnTo>
                <a:lnTo>
                  <a:pt x="43" y="200"/>
                </a:lnTo>
                <a:lnTo>
                  <a:pt x="43" y="195"/>
                </a:lnTo>
                <a:lnTo>
                  <a:pt x="43" y="229"/>
                </a:lnTo>
                <a:lnTo>
                  <a:pt x="48" y="229"/>
                </a:lnTo>
                <a:lnTo>
                  <a:pt x="48" y="200"/>
                </a:lnTo>
                <a:lnTo>
                  <a:pt x="48" y="262"/>
                </a:lnTo>
                <a:lnTo>
                  <a:pt x="53" y="267"/>
                </a:lnTo>
                <a:lnTo>
                  <a:pt x="53" y="243"/>
                </a:lnTo>
                <a:lnTo>
                  <a:pt x="57" y="243"/>
                </a:lnTo>
                <a:lnTo>
                  <a:pt x="57" y="310"/>
                </a:lnTo>
                <a:lnTo>
                  <a:pt x="57" y="295"/>
                </a:lnTo>
                <a:lnTo>
                  <a:pt x="62" y="295"/>
                </a:lnTo>
                <a:lnTo>
                  <a:pt x="62" y="233"/>
                </a:lnTo>
                <a:lnTo>
                  <a:pt x="67" y="233"/>
                </a:lnTo>
                <a:lnTo>
                  <a:pt x="67" y="262"/>
                </a:lnTo>
                <a:lnTo>
                  <a:pt x="67" y="229"/>
                </a:lnTo>
                <a:lnTo>
                  <a:pt x="67" y="253"/>
                </a:lnTo>
                <a:lnTo>
                  <a:pt x="72" y="267"/>
                </a:lnTo>
                <a:lnTo>
                  <a:pt x="72" y="276"/>
                </a:lnTo>
                <a:lnTo>
                  <a:pt x="72" y="243"/>
                </a:lnTo>
                <a:lnTo>
                  <a:pt x="77" y="253"/>
                </a:lnTo>
                <a:lnTo>
                  <a:pt x="77" y="319"/>
                </a:lnTo>
                <a:lnTo>
                  <a:pt x="77" y="243"/>
                </a:lnTo>
                <a:lnTo>
                  <a:pt x="77" y="300"/>
                </a:lnTo>
                <a:lnTo>
                  <a:pt x="81" y="295"/>
                </a:lnTo>
                <a:lnTo>
                  <a:pt x="81" y="253"/>
                </a:lnTo>
                <a:lnTo>
                  <a:pt x="81" y="267"/>
                </a:lnTo>
                <a:lnTo>
                  <a:pt x="86" y="262"/>
                </a:lnTo>
                <a:lnTo>
                  <a:pt x="86" y="219"/>
                </a:lnTo>
                <a:lnTo>
                  <a:pt x="91" y="219"/>
                </a:lnTo>
                <a:lnTo>
                  <a:pt x="91" y="200"/>
                </a:lnTo>
                <a:lnTo>
                  <a:pt x="91" y="262"/>
                </a:lnTo>
                <a:lnTo>
                  <a:pt x="96" y="262"/>
                </a:lnTo>
                <a:lnTo>
                  <a:pt x="96" y="229"/>
                </a:lnTo>
                <a:lnTo>
                  <a:pt x="96" y="233"/>
                </a:lnTo>
                <a:lnTo>
                  <a:pt x="101" y="233"/>
                </a:lnTo>
                <a:lnTo>
                  <a:pt x="101" y="276"/>
                </a:lnTo>
                <a:lnTo>
                  <a:pt x="101" y="129"/>
                </a:lnTo>
                <a:lnTo>
                  <a:pt x="105" y="133"/>
                </a:lnTo>
                <a:lnTo>
                  <a:pt x="105" y="143"/>
                </a:lnTo>
                <a:lnTo>
                  <a:pt x="105" y="86"/>
                </a:lnTo>
                <a:lnTo>
                  <a:pt x="110" y="86"/>
                </a:lnTo>
                <a:lnTo>
                  <a:pt x="110" y="119"/>
                </a:lnTo>
                <a:lnTo>
                  <a:pt x="110" y="43"/>
                </a:lnTo>
                <a:lnTo>
                  <a:pt x="110" y="52"/>
                </a:lnTo>
                <a:lnTo>
                  <a:pt x="115" y="52"/>
                </a:lnTo>
                <a:lnTo>
                  <a:pt x="115" y="0"/>
                </a:lnTo>
                <a:lnTo>
                  <a:pt x="115" y="33"/>
                </a:lnTo>
                <a:lnTo>
                  <a:pt x="120" y="33"/>
                </a:lnTo>
                <a:lnTo>
                  <a:pt x="120" y="67"/>
                </a:lnTo>
                <a:lnTo>
                  <a:pt x="125" y="62"/>
                </a:lnTo>
                <a:lnTo>
                  <a:pt x="125" y="19"/>
                </a:lnTo>
                <a:lnTo>
                  <a:pt x="125" y="43"/>
                </a:lnTo>
                <a:lnTo>
                  <a:pt x="129" y="43"/>
                </a:lnTo>
                <a:lnTo>
                  <a:pt x="129" y="95"/>
                </a:lnTo>
                <a:lnTo>
                  <a:pt x="129" y="67"/>
                </a:lnTo>
                <a:lnTo>
                  <a:pt x="134" y="67"/>
                </a:lnTo>
                <a:lnTo>
                  <a:pt x="134" y="195"/>
                </a:lnTo>
                <a:lnTo>
                  <a:pt x="134" y="186"/>
                </a:lnTo>
                <a:lnTo>
                  <a:pt x="139" y="200"/>
                </a:lnTo>
                <a:lnTo>
                  <a:pt x="139" y="253"/>
                </a:lnTo>
                <a:lnTo>
                  <a:pt x="139" y="219"/>
                </a:lnTo>
                <a:lnTo>
                  <a:pt x="144" y="219"/>
                </a:lnTo>
                <a:lnTo>
                  <a:pt x="144" y="310"/>
                </a:lnTo>
                <a:lnTo>
                  <a:pt x="149" y="295"/>
                </a:lnTo>
                <a:lnTo>
                  <a:pt x="149" y="319"/>
                </a:lnTo>
                <a:lnTo>
                  <a:pt x="149" y="286"/>
                </a:lnTo>
                <a:lnTo>
                  <a:pt x="149" y="295"/>
                </a:lnTo>
                <a:lnTo>
                  <a:pt x="153" y="300"/>
                </a:lnTo>
                <a:lnTo>
                  <a:pt x="153" y="329"/>
                </a:lnTo>
                <a:lnTo>
                  <a:pt x="153" y="295"/>
                </a:lnTo>
                <a:lnTo>
                  <a:pt x="153" y="319"/>
                </a:lnTo>
                <a:lnTo>
                  <a:pt x="158" y="319"/>
                </a:lnTo>
                <a:lnTo>
                  <a:pt x="158" y="338"/>
                </a:lnTo>
                <a:lnTo>
                  <a:pt x="158" y="262"/>
                </a:lnTo>
                <a:lnTo>
                  <a:pt x="163" y="267"/>
                </a:lnTo>
                <a:lnTo>
                  <a:pt x="163" y="233"/>
                </a:lnTo>
                <a:lnTo>
                  <a:pt x="163" y="253"/>
                </a:lnTo>
                <a:lnTo>
                  <a:pt x="168" y="253"/>
                </a:lnTo>
                <a:lnTo>
                  <a:pt x="168" y="243"/>
                </a:lnTo>
                <a:lnTo>
                  <a:pt x="168" y="286"/>
                </a:lnTo>
                <a:lnTo>
                  <a:pt x="173" y="286"/>
                </a:lnTo>
                <a:lnTo>
                  <a:pt x="173" y="300"/>
                </a:lnTo>
                <a:lnTo>
                  <a:pt x="173" y="262"/>
                </a:lnTo>
                <a:lnTo>
                  <a:pt x="173" y="295"/>
                </a:lnTo>
                <a:lnTo>
                  <a:pt x="177" y="300"/>
                </a:lnTo>
                <a:lnTo>
                  <a:pt x="177" y="310"/>
                </a:lnTo>
                <a:lnTo>
                  <a:pt x="177" y="253"/>
                </a:lnTo>
                <a:lnTo>
                  <a:pt x="182" y="253"/>
                </a:lnTo>
                <a:lnTo>
                  <a:pt x="182" y="229"/>
                </a:lnTo>
                <a:lnTo>
                  <a:pt x="182" y="267"/>
                </a:lnTo>
                <a:lnTo>
                  <a:pt x="187" y="267"/>
                </a:lnTo>
                <a:lnTo>
                  <a:pt x="187" y="286"/>
                </a:lnTo>
                <a:lnTo>
                  <a:pt x="187" y="243"/>
                </a:lnTo>
                <a:lnTo>
                  <a:pt x="187" y="262"/>
                </a:lnTo>
                <a:lnTo>
                  <a:pt x="192" y="267"/>
                </a:lnTo>
                <a:lnTo>
                  <a:pt x="192" y="253"/>
                </a:lnTo>
                <a:lnTo>
                  <a:pt x="192" y="310"/>
                </a:lnTo>
                <a:lnTo>
                  <a:pt x="197" y="310"/>
                </a:lnTo>
                <a:lnTo>
                  <a:pt x="197" y="319"/>
                </a:lnTo>
              </a:path>
            </a:pathLst>
          </a:custGeom>
          <a:noFill/>
          <a:ln w="15875">
            <a:solidFill>
              <a:srgbClr val="FF0000"/>
            </a:solidFill>
            <a:prstDash val="solid"/>
            <a:round/>
            <a:headEnd/>
            <a:tailEnd/>
          </a:ln>
        </p:spPr>
        <p:txBody>
          <a:bodyPr/>
          <a:lstStyle/>
          <a:p>
            <a:endParaRPr lang="en-US"/>
          </a:p>
        </p:txBody>
      </p:sp>
      <p:sp>
        <p:nvSpPr>
          <p:cNvPr id="306246" name="Freeform 1094"/>
          <p:cNvSpPr>
            <a:spLocks/>
          </p:cNvSpPr>
          <p:nvPr/>
        </p:nvSpPr>
        <p:spPr bwMode="auto">
          <a:xfrm>
            <a:off x="7331075" y="2879725"/>
            <a:ext cx="196850" cy="863600"/>
          </a:xfrm>
          <a:custGeom>
            <a:avLst/>
            <a:gdLst/>
            <a:ahLst/>
            <a:cxnLst>
              <a:cxn ang="0">
                <a:pos x="0" y="386"/>
              </a:cxn>
              <a:cxn ang="0">
                <a:pos x="4" y="353"/>
              </a:cxn>
              <a:cxn ang="0">
                <a:pos x="9" y="377"/>
              </a:cxn>
              <a:cxn ang="0">
                <a:pos x="9" y="353"/>
              </a:cxn>
              <a:cxn ang="0">
                <a:pos x="14" y="358"/>
              </a:cxn>
              <a:cxn ang="0">
                <a:pos x="14" y="358"/>
              </a:cxn>
              <a:cxn ang="0">
                <a:pos x="19" y="258"/>
              </a:cxn>
              <a:cxn ang="0">
                <a:pos x="24" y="243"/>
              </a:cxn>
              <a:cxn ang="0">
                <a:pos x="28" y="286"/>
              </a:cxn>
              <a:cxn ang="0">
                <a:pos x="28" y="310"/>
              </a:cxn>
              <a:cxn ang="0">
                <a:pos x="33" y="353"/>
              </a:cxn>
              <a:cxn ang="0">
                <a:pos x="38" y="334"/>
              </a:cxn>
              <a:cxn ang="0">
                <a:pos x="38" y="286"/>
              </a:cxn>
              <a:cxn ang="0">
                <a:pos x="43" y="53"/>
              </a:cxn>
              <a:cxn ang="0">
                <a:pos x="48" y="0"/>
              </a:cxn>
              <a:cxn ang="0">
                <a:pos x="52" y="58"/>
              </a:cxn>
              <a:cxn ang="0">
                <a:pos x="52" y="124"/>
              </a:cxn>
              <a:cxn ang="0">
                <a:pos x="57" y="143"/>
              </a:cxn>
              <a:cxn ang="0">
                <a:pos x="62" y="134"/>
              </a:cxn>
              <a:cxn ang="0">
                <a:pos x="62" y="124"/>
              </a:cxn>
              <a:cxn ang="0">
                <a:pos x="67" y="120"/>
              </a:cxn>
              <a:cxn ang="0">
                <a:pos x="67" y="120"/>
              </a:cxn>
              <a:cxn ang="0">
                <a:pos x="72" y="110"/>
              </a:cxn>
              <a:cxn ang="0">
                <a:pos x="76" y="358"/>
              </a:cxn>
              <a:cxn ang="0">
                <a:pos x="81" y="501"/>
              </a:cxn>
              <a:cxn ang="0">
                <a:pos x="81" y="496"/>
              </a:cxn>
              <a:cxn ang="0">
                <a:pos x="86" y="529"/>
              </a:cxn>
              <a:cxn ang="0">
                <a:pos x="86" y="510"/>
              </a:cxn>
              <a:cxn ang="0">
                <a:pos x="91" y="467"/>
              </a:cxn>
              <a:cxn ang="0">
                <a:pos x="96" y="501"/>
              </a:cxn>
              <a:cxn ang="0">
                <a:pos x="100" y="487"/>
              </a:cxn>
              <a:cxn ang="0">
                <a:pos x="100" y="420"/>
              </a:cxn>
              <a:cxn ang="0">
                <a:pos x="105" y="401"/>
              </a:cxn>
              <a:cxn ang="0">
                <a:pos x="110" y="434"/>
              </a:cxn>
              <a:cxn ang="0">
                <a:pos x="110" y="429"/>
              </a:cxn>
              <a:cxn ang="0">
                <a:pos x="115" y="386"/>
              </a:cxn>
              <a:cxn ang="0">
                <a:pos x="120" y="386"/>
              </a:cxn>
              <a:cxn ang="0">
                <a:pos x="120" y="353"/>
              </a:cxn>
              <a:cxn ang="0">
                <a:pos x="124" y="377"/>
              </a:cxn>
            </a:cxnLst>
            <a:rect l="0" t="0" r="r" b="b"/>
            <a:pathLst>
              <a:path w="124" h="544">
                <a:moveTo>
                  <a:pt x="0" y="410"/>
                </a:moveTo>
                <a:lnTo>
                  <a:pt x="0" y="386"/>
                </a:lnTo>
                <a:lnTo>
                  <a:pt x="4" y="391"/>
                </a:lnTo>
                <a:lnTo>
                  <a:pt x="4" y="353"/>
                </a:lnTo>
                <a:lnTo>
                  <a:pt x="4" y="377"/>
                </a:lnTo>
                <a:lnTo>
                  <a:pt x="9" y="377"/>
                </a:lnTo>
                <a:lnTo>
                  <a:pt x="9" y="386"/>
                </a:lnTo>
                <a:lnTo>
                  <a:pt x="9" y="353"/>
                </a:lnTo>
                <a:lnTo>
                  <a:pt x="9" y="358"/>
                </a:lnTo>
                <a:lnTo>
                  <a:pt x="14" y="358"/>
                </a:lnTo>
                <a:lnTo>
                  <a:pt x="14" y="391"/>
                </a:lnTo>
                <a:lnTo>
                  <a:pt x="14" y="358"/>
                </a:lnTo>
                <a:lnTo>
                  <a:pt x="19" y="353"/>
                </a:lnTo>
                <a:lnTo>
                  <a:pt x="19" y="258"/>
                </a:lnTo>
                <a:lnTo>
                  <a:pt x="24" y="258"/>
                </a:lnTo>
                <a:lnTo>
                  <a:pt x="24" y="243"/>
                </a:lnTo>
                <a:lnTo>
                  <a:pt x="24" y="286"/>
                </a:lnTo>
                <a:lnTo>
                  <a:pt x="28" y="286"/>
                </a:lnTo>
                <a:lnTo>
                  <a:pt x="28" y="277"/>
                </a:lnTo>
                <a:lnTo>
                  <a:pt x="28" y="310"/>
                </a:lnTo>
                <a:lnTo>
                  <a:pt x="33" y="310"/>
                </a:lnTo>
                <a:lnTo>
                  <a:pt x="33" y="353"/>
                </a:lnTo>
                <a:lnTo>
                  <a:pt x="33" y="334"/>
                </a:lnTo>
                <a:lnTo>
                  <a:pt x="38" y="334"/>
                </a:lnTo>
                <a:lnTo>
                  <a:pt x="38" y="344"/>
                </a:lnTo>
                <a:lnTo>
                  <a:pt x="38" y="286"/>
                </a:lnTo>
                <a:lnTo>
                  <a:pt x="43" y="286"/>
                </a:lnTo>
                <a:lnTo>
                  <a:pt x="43" y="53"/>
                </a:lnTo>
                <a:lnTo>
                  <a:pt x="48" y="53"/>
                </a:lnTo>
                <a:lnTo>
                  <a:pt x="48" y="0"/>
                </a:lnTo>
                <a:lnTo>
                  <a:pt x="48" y="67"/>
                </a:lnTo>
                <a:lnTo>
                  <a:pt x="52" y="58"/>
                </a:lnTo>
                <a:lnTo>
                  <a:pt x="52" y="143"/>
                </a:lnTo>
                <a:lnTo>
                  <a:pt x="52" y="124"/>
                </a:lnTo>
                <a:lnTo>
                  <a:pt x="57" y="120"/>
                </a:lnTo>
                <a:lnTo>
                  <a:pt x="57" y="143"/>
                </a:lnTo>
                <a:lnTo>
                  <a:pt x="57" y="134"/>
                </a:lnTo>
                <a:lnTo>
                  <a:pt x="62" y="134"/>
                </a:lnTo>
                <a:lnTo>
                  <a:pt x="62" y="143"/>
                </a:lnTo>
                <a:lnTo>
                  <a:pt x="62" y="124"/>
                </a:lnTo>
                <a:lnTo>
                  <a:pt x="62" y="134"/>
                </a:lnTo>
                <a:lnTo>
                  <a:pt x="67" y="120"/>
                </a:lnTo>
                <a:lnTo>
                  <a:pt x="67" y="100"/>
                </a:lnTo>
                <a:lnTo>
                  <a:pt x="67" y="120"/>
                </a:lnTo>
                <a:lnTo>
                  <a:pt x="72" y="120"/>
                </a:lnTo>
                <a:lnTo>
                  <a:pt x="72" y="110"/>
                </a:lnTo>
                <a:lnTo>
                  <a:pt x="72" y="344"/>
                </a:lnTo>
                <a:lnTo>
                  <a:pt x="76" y="358"/>
                </a:lnTo>
                <a:lnTo>
                  <a:pt x="76" y="496"/>
                </a:lnTo>
                <a:lnTo>
                  <a:pt x="81" y="501"/>
                </a:lnTo>
                <a:lnTo>
                  <a:pt x="81" y="534"/>
                </a:lnTo>
                <a:lnTo>
                  <a:pt x="81" y="496"/>
                </a:lnTo>
                <a:lnTo>
                  <a:pt x="81" y="529"/>
                </a:lnTo>
                <a:lnTo>
                  <a:pt x="86" y="529"/>
                </a:lnTo>
                <a:lnTo>
                  <a:pt x="86" y="544"/>
                </a:lnTo>
                <a:lnTo>
                  <a:pt x="86" y="510"/>
                </a:lnTo>
                <a:lnTo>
                  <a:pt x="91" y="496"/>
                </a:lnTo>
                <a:lnTo>
                  <a:pt x="91" y="467"/>
                </a:lnTo>
                <a:lnTo>
                  <a:pt x="96" y="467"/>
                </a:lnTo>
                <a:lnTo>
                  <a:pt x="96" y="501"/>
                </a:lnTo>
                <a:lnTo>
                  <a:pt x="96" y="487"/>
                </a:lnTo>
                <a:lnTo>
                  <a:pt x="100" y="487"/>
                </a:lnTo>
                <a:lnTo>
                  <a:pt x="100" y="496"/>
                </a:lnTo>
                <a:lnTo>
                  <a:pt x="100" y="420"/>
                </a:lnTo>
                <a:lnTo>
                  <a:pt x="105" y="420"/>
                </a:lnTo>
                <a:lnTo>
                  <a:pt x="105" y="401"/>
                </a:lnTo>
                <a:lnTo>
                  <a:pt x="105" y="429"/>
                </a:lnTo>
                <a:lnTo>
                  <a:pt x="110" y="434"/>
                </a:lnTo>
                <a:lnTo>
                  <a:pt x="110" y="453"/>
                </a:lnTo>
                <a:lnTo>
                  <a:pt x="110" y="429"/>
                </a:lnTo>
                <a:lnTo>
                  <a:pt x="115" y="429"/>
                </a:lnTo>
                <a:lnTo>
                  <a:pt x="115" y="386"/>
                </a:lnTo>
                <a:lnTo>
                  <a:pt x="115" y="391"/>
                </a:lnTo>
                <a:lnTo>
                  <a:pt x="120" y="386"/>
                </a:lnTo>
                <a:lnTo>
                  <a:pt x="120" y="391"/>
                </a:lnTo>
                <a:lnTo>
                  <a:pt x="120" y="353"/>
                </a:lnTo>
                <a:lnTo>
                  <a:pt x="120" y="377"/>
                </a:lnTo>
                <a:lnTo>
                  <a:pt x="124" y="377"/>
                </a:lnTo>
                <a:lnTo>
                  <a:pt x="124" y="334"/>
                </a:lnTo>
              </a:path>
            </a:pathLst>
          </a:custGeom>
          <a:noFill/>
          <a:ln w="15875">
            <a:solidFill>
              <a:srgbClr val="FF0000"/>
            </a:solidFill>
            <a:prstDash val="solid"/>
            <a:round/>
            <a:headEnd/>
            <a:tailEnd/>
          </a:ln>
        </p:spPr>
        <p:txBody>
          <a:bodyPr/>
          <a:lstStyle/>
          <a:p>
            <a:endParaRPr lang="en-US"/>
          </a:p>
        </p:txBody>
      </p:sp>
      <p:grpSp>
        <p:nvGrpSpPr>
          <p:cNvPr id="2" name="Group 1095"/>
          <p:cNvGrpSpPr>
            <a:grpSpLocks/>
          </p:cNvGrpSpPr>
          <p:nvPr/>
        </p:nvGrpSpPr>
        <p:grpSpPr bwMode="auto">
          <a:xfrm>
            <a:off x="503238" y="6019800"/>
            <a:ext cx="7124700" cy="577850"/>
            <a:chOff x="317" y="3675"/>
            <a:chExt cx="4488" cy="364"/>
          </a:xfrm>
        </p:grpSpPr>
        <p:sp>
          <p:nvSpPr>
            <p:cNvPr id="306248" name="Line 1096"/>
            <p:cNvSpPr>
              <a:spLocks noChangeShapeType="1"/>
            </p:cNvSpPr>
            <p:nvPr/>
          </p:nvSpPr>
          <p:spPr bwMode="auto">
            <a:xfrm flipV="1">
              <a:off x="2962" y="3990"/>
              <a:ext cx="1" cy="48"/>
            </a:xfrm>
            <a:prstGeom prst="line">
              <a:avLst/>
            </a:prstGeom>
            <a:noFill/>
            <a:ln w="22225">
              <a:solidFill>
                <a:srgbClr val="808080"/>
              </a:solidFill>
              <a:round/>
              <a:headEnd/>
              <a:tailEnd/>
            </a:ln>
          </p:spPr>
          <p:txBody>
            <a:bodyPr/>
            <a:lstStyle/>
            <a:p>
              <a:endParaRPr lang="en-US"/>
            </a:p>
          </p:txBody>
        </p:sp>
        <p:sp>
          <p:nvSpPr>
            <p:cNvPr id="306249" name="Line 1097"/>
            <p:cNvSpPr>
              <a:spLocks noChangeShapeType="1"/>
            </p:cNvSpPr>
            <p:nvPr/>
          </p:nvSpPr>
          <p:spPr bwMode="auto">
            <a:xfrm flipV="1">
              <a:off x="4018" y="3990"/>
              <a:ext cx="1" cy="48"/>
            </a:xfrm>
            <a:prstGeom prst="line">
              <a:avLst/>
            </a:prstGeom>
            <a:noFill/>
            <a:ln w="22225">
              <a:solidFill>
                <a:srgbClr val="808080"/>
              </a:solidFill>
              <a:round/>
              <a:headEnd/>
              <a:tailEnd/>
            </a:ln>
          </p:spPr>
          <p:txBody>
            <a:bodyPr/>
            <a:lstStyle/>
            <a:p>
              <a:endParaRPr lang="en-US"/>
            </a:p>
          </p:txBody>
        </p:sp>
        <p:sp>
          <p:nvSpPr>
            <p:cNvPr id="306250" name="Line 1098"/>
            <p:cNvSpPr>
              <a:spLocks noChangeShapeType="1"/>
            </p:cNvSpPr>
            <p:nvPr/>
          </p:nvSpPr>
          <p:spPr bwMode="auto">
            <a:xfrm flipV="1">
              <a:off x="4546" y="3990"/>
              <a:ext cx="1" cy="48"/>
            </a:xfrm>
            <a:prstGeom prst="line">
              <a:avLst/>
            </a:prstGeom>
            <a:noFill/>
            <a:ln w="22225">
              <a:solidFill>
                <a:srgbClr val="808080"/>
              </a:solidFill>
              <a:round/>
              <a:headEnd/>
              <a:tailEnd/>
            </a:ln>
          </p:spPr>
          <p:txBody>
            <a:bodyPr/>
            <a:lstStyle/>
            <a:p>
              <a:endParaRPr lang="en-US"/>
            </a:p>
          </p:txBody>
        </p:sp>
        <p:sp>
          <p:nvSpPr>
            <p:cNvPr id="306251" name="Freeform 1099"/>
            <p:cNvSpPr>
              <a:spLocks/>
            </p:cNvSpPr>
            <p:nvPr/>
          </p:nvSpPr>
          <p:spPr bwMode="auto">
            <a:xfrm>
              <a:off x="317" y="4028"/>
              <a:ext cx="600" cy="10"/>
            </a:xfrm>
            <a:custGeom>
              <a:avLst/>
              <a:gdLst/>
              <a:ahLst/>
              <a:cxnLst>
                <a:cxn ang="0">
                  <a:pos x="9" y="10"/>
                </a:cxn>
                <a:cxn ang="0">
                  <a:pos x="24" y="10"/>
                </a:cxn>
                <a:cxn ang="0">
                  <a:pos x="38" y="10"/>
                </a:cxn>
                <a:cxn ang="0">
                  <a:pos x="53" y="10"/>
                </a:cxn>
                <a:cxn ang="0">
                  <a:pos x="67" y="10"/>
                </a:cxn>
                <a:cxn ang="0">
                  <a:pos x="81" y="10"/>
                </a:cxn>
                <a:cxn ang="0">
                  <a:pos x="96" y="10"/>
                </a:cxn>
                <a:cxn ang="0">
                  <a:pos x="110" y="10"/>
                </a:cxn>
                <a:cxn ang="0">
                  <a:pos x="125" y="10"/>
                </a:cxn>
                <a:cxn ang="0">
                  <a:pos x="139" y="10"/>
                </a:cxn>
                <a:cxn ang="0">
                  <a:pos x="149" y="0"/>
                </a:cxn>
                <a:cxn ang="0">
                  <a:pos x="163" y="0"/>
                </a:cxn>
                <a:cxn ang="0">
                  <a:pos x="177" y="0"/>
                </a:cxn>
                <a:cxn ang="0">
                  <a:pos x="187" y="10"/>
                </a:cxn>
                <a:cxn ang="0">
                  <a:pos x="201" y="10"/>
                </a:cxn>
                <a:cxn ang="0">
                  <a:pos x="216" y="10"/>
                </a:cxn>
                <a:cxn ang="0">
                  <a:pos x="230" y="10"/>
                </a:cxn>
                <a:cxn ang="0">
                  <a:pos x="245" y="10"/>
                </a:cxn>
                <a:cxn ang="0">
                  <a:pos x="259" y="10"/>
                </a:cxn>
                <a:cxn ang="0">
                  <a:pos x="273" y="10"/>
                </a:cxn>
                <a:cxn ang="0">
                  <a:pos x="288" y="10"/>
                </a:cxn>
                <a:cxn ang="0">
                  <a:pos x="302" y="10"/>
                </a:cxn>
                <a:cxn ang="0">
                  <a:pos x="317" y="10"/>
                </a:cxn>
                <a:cxn ang="0">
                  <a:pos x="331" y="10"/>
                </a:cxn>
                <a:cxn ang="0">
                  <a:pos x="345" y="10"/>
                </a:cxn>
                <a:cxn ang="0">
                  <a:pos x="360" y="10"/>
                </a:cxn>
                <a:cxn ang="0">
                  <a:pos x="374" y="10"/>
                </a:cxn>
                <a:cxn ang="0">
                  <a:pos x="389" y="10"/>
                </a:cxn>
                <a:cxn ang="0">
                  <a:pos x="403" y="10"/>
                </a:cxn>
                <a:cxn ang="0">
                  <a:pos x="417" y="10"/>
                </a:cxn>
                <a:cxn ang="0">
                  <a:pos x="432" y="10"/>
                </a:cxn>
                <a:cxn ang="0">
                  <a:pos x="446" y="10"/>
                </a:cxn>
                <a:cxn ang="0">
                  <a:pos x="461" y="10"/>
                </a:cxn>
                <a:cxn ang="0">
                  <a:pos x="475" y="10"/>
                </a:cxn>
                <a:cxn ang="0">
                  <a:pos x="489" y="10"/>
                </a:cxn>
                <a:cxn ang="0">
                  <a:pos x="504" y="10"/>
                </a:cxn>
                <a:cxn ang="0">
                  <a:pos x="518" y="10"/>
                </a:cxn>
                <a:cxn ang="0">
                  <a:pos x="533" y="10"/>
                </a:cxn>
                <a:cxn ang="0">
                  <a:pos x="547" y="10"/>
                </a:cxn>
                <a:cxn ang="0">
                  <a:pos x="561" y="10"/>
                </a:cxn>
                <a:cxn ang="0">
                  <a:pos x="576" y="10"/>
                </a:cxn>
                <a:cxn ang="0">
                  <a:pos x="590" y="10"/>
                </a:cxn>
              </a:cxnLst>
              <a:rect l="0" t="0" r="r" b="b"/>
              <a:pathLst>
                <a:path w="600" h="10">
                  <a:moveTo>
                    <a:pt x="0" y="10"/>
                  </a:moveTo>
                  <a:lnTo>
                    <a:pt x="5" y="10"/>
                  </a:lnTo>
                  <a:lnTo>
                    <a:pt x="9" y="10"/>
                  </a:lnTo>
                  <a:lnTo>
                    <a:pt x="14" y="10"/>
                  </a:lnTo>
                  <a:lnTo>
                    <a:pt x="19" y="10"/>
                  </a:lnTo>
                  <a:lnTo>
                    <a:pt x="24" y="10"/>
                  </a:lnTo>
                  <a:lnTo>
                    <a:pt x="29" y="10"/>
                  </a:lnTo>
                  <a:lnTo>
                    <a:pt x="33" y="10"/>
                  </a:lnTo>
                  <a:lnTo>
                    <a:pt x="38" y="10"/>
                  </a:lnTo>
                  <a:lnTo>
                    <a:pt x="43" y="10"/>
                  </a:lnTo>
                  <a:lnTo>
                    <a:pt x="48" y="10"/>
                  </a:lnTo>
                  <a:lnTo>
                    <a:pt x="53" y="10"/>
                  </a:lnTo>
                  <a:lnTo>
                    <a:pt x="57" y="10"/>
                  </a:lnTo>
                  <a:lnTo>
                    <a:pt x="62" y="10"/>
                  </a:lnTo>
                  <a:lnTo>
                    <a:pt x="67" y="10"/>
                  </a:lnTo>
                  <a:lnTo>
                    <a:pt x="72" y="10"/>
                  </a:lnTo>
                  <a:lnTo>
                    <a:pt x="77" y="10"/>
                  </a:lnTo>
                  <a:lnTo>
                    <a:pt x="81" y="10"/>
                  </a:lnTo>
                  <a:lnTo>
                    <a:pt x="86" y="10"/>
                  </a:lnTo>
                  <a:lnTo>
                    <a:pt x="91" y="10"/>
                  </a:lnTo>
                  <a:lnTo>
                    <a:pt x="96" y="10"/>
                  </a:lnTo>
                  <a:lnTo>
                    <a:pt x="101" y="10"/>
                  </a:lnTo>
                  <a:lnTo>
                    <a:pt x="105" y="10"/>
                  </a:lnTo>
                  <a:lnTo>
                    <a:pt x="110" y="10"/>
                  </a:lnTo>
                  <a:lnTo>
                    <a:pt x="115" y="10"/>
                  </a:lnTo>
                  <a:lnTo>
                    <a:pt x="120" y="10"/>
                  </a:lnTo>
                  <a:lnTo>
                    <a:pt x="125" y="10"/>
                  </a:lnTo>
                  <a:lnTo>
                    <a:pt x="129" y="10"/>
                  </a:lnTo>
                  <a:lnTo>
                    <a:pt x="134" y="10"/>
                  </a:lnTo>
                  <a:lnTo>
                    <a:pt x="139" y="10"/>
                  </a:lnTo>
                  <a:lnTo>
                    <a:pt x="144" y="10"/>
                  </a:lnTo>
                  <a:lnTo>
                    <a:pt x="149" y="10"/>
                  </a:lnTo>
                  <a:lnTo>
                    <a:pt x="149" y="0"/>
                  </a:lnTo>
                  <a:lnTo>
                    <a:pt x="153" y="0"/>
                  </a:lnTo>
                  <a:lnTo>
                    <a:pt x="158" y="0"/>
                  </a:lnTo>
                  <a:lnTo>
                    <a:pt x="163" y="0"/>
                  </a:lnTo>
                  <a:lnTo>
                    <a:pt x="168" y="0"/>
                  </a:lnTo>
                  <a:lnTo>
                    <a:pt x="173" y="0"/>
                  </a:lnTo>
                  <a:lnTo>
                    <a:pt x="177" y="0"/>
                  </a:lnTo>
                  <a:lnTo>
                    <a:pt x="177" y="10"/>
                  </a:lnTo>
                  <a:lnTo>
                    <a:pt x="182" y="10"/>
                  </a:lnTo>
                  <a:lnTo>
                    <a:pt x="187" y="10"/>
                  </a:lnTo>
                  <a:lnTo>
                    <a:pt x="192" y="10"/>
                  </a:lnTo>
                  <a:lnTo>
                    <a:pt x="197" y="10"/>
                  </a:lnTo>
                  <a:lnTo>
                    <a:pt x="201" y="10"/>
                  </a:lnTo>
                  <a:lnTo>
                    <a:pt x="206" y="10"/>
                  </a:lnTo>
                  <a:lnTo>
                    <a:pt x="211" y="10"/>
                  </a:lnTo>
                  <a:lnTo>
                    <a:pt x="216" y="10"/>
                  </a:lnTo>
                  <a:lnTo>
                    <a:pt x="221" y="10"/>
                  </a:lnTo>
                  <a:lnTo>
                    <a:pt x="225" y="10"/>
                  </a:lnTo>
                  <a:lnTo>
                    <a:pt x="230" y="10"/>
                  </a:lnTo>
                  <a:lnTo>
                    <a:pt x="235" y="10"/>
                  </a:lnTo>
                  <a:lnTo>
                    <a:pt x="240" y="10"/>
                  </a:lnTo>
                  <a:lnTo>
                    <a:pt x="245" y="10"/>
                  </a:lnTo>
                  <a:lnTo>
                    <a:pt x="249" y="10"/>
                  </a:lnTo>
                  <a:lnTo>
                    <a:pt x="254" y="10"/>
                  </a:lnTo>
                  <a:lnTo>
                    <a:pt x="259" y="10"/>
                  </a:lnTo>
                  <a:lnTo>
                    <a:pt x="264" y="10"/>
                  </a:lnTo>
                  <a:lnTo>
                    <a:pt x="269" y="10"/>
                  </a:lnTo>
                  <a:lnTo>
                    <a:pt x="273" y="10"/>
                  </a:lnTo>
                  <a:lnTo>
                    <a:pt x="278" y="10"/>
                  </a:lnTo>
                  <a:lnTo>
                    <a:pt x="283" y="10"/>
                  </a:lnTo>
                  <a:lnTo>
                    <a:pt x="288" y="10"/>
                  </a:lnTo>
                  <a:lnTo>
                    <a:pt x="293" y="10"/>
                  </a:lnTo>
                  <a:lnTo>
                    <a:pt x="297" y="10"/>
                  </a:lnTo>
                  <a:lnTo>
                    <a:pt x="302" y="10"/>
                  </a:lnTo>
                  <a:lnTo>
                    <a:pt x="307" y="10"/>
                  </a:lnTo>
                  <a:lnTo>
                    <a:pt x="312" y="10"/>
                  </a:lnTo>
                  <a:lnTo>
                    <a:pt x="317" y="10"/>
                  </a:lnTo>
                  <a:lnTo>
                    <a:pt x="321" y="10"/>
                  </a:lnTo>
                  <a:lnTo>
                    <a:pt x="326" y="10"/>
                  </a:lnTo>
                  <a:lnTo>
                    <a:pt x="331" y="10"/>
                  </a:lnTo>
                  <a:lnTo>
                    <a:pt x="336" y="10"/>
                  </a:lnTo>
                  <a:lnTo>
                    <a:pt x="341" y="10"/>
                  </a:lnTo>
                  <a:lnTo>
                    <a:pt x="345" y="10"/>
                  </a:lnTo>
                  <a:lnTo>
                    <a:pt x="350" y="10"/>
                  </a:lnTo>
                  <a:lnTo>
                    <a:pt x="355" y="10"/>
                  </a:lnTo>
                  <a:lnTo>
                    <a:pt x="360" y="10"/>
                  </a:lnTo>
                  <a:lnTo>
                    <a:pt x="365" y="10"/>
                  </a:lnTo>
                  <a:lnTo>
                    <a:pt x="369" y="10"/>
                  </a:lnTo>
                  <a:lnTo>
                    <a:pt x="374" y="10"/>
                  </a:lnTo>
                  <a:lnTo>
                    <a:pt x="379" y="10"/>
                  </a:lnTo>
                  <a:lnTo>
                    <a:pt x="384" y="10"/>
                  </a:lnTo>
                  <a:lnTo>
                    <a:pt x="389" y="10"/>
                  </a:lnTo>
                  <a:lnTo>
                    <a:pt x="393" y="10"/>
                  </a:lnTo>
                  <a:lnTo>
                    <a:pt x="398" y="10"/>
                  </a:lnTo>
                  <a:lnTo>
                    <a:pt x="403" y="10"/>
                  </a:lnTo>
                  <a:lnTo>
                    <a:pt x="408" y="10"/>
                  </a:lnTo>
                  <a:lnTo>
                    <a:pt x="413" y="10"/>
                  </a:lnTo>
                  <a:lnTo>
                    <a:pt x="417" y="10"/>
                  </a:lnTo>
                  <a:lnTo>
                    <a:pt x="422" y="10"/>
                  </a:lnTo>
                  <a:lnTo>
                    <a:pt x="427" y="10"/>
                  </a:lnTo>
                  <a:lnTo>
                    <a:pt x="432" y="10"/>
                  </a:lnTo>
                  <a:lnTo>
                    <a:pt x="437" y="10"/>
                  </a:lnTo>
                  <a:lnTo>
                    <a:pt x="441" y="10"/>
                  </a:lnTo>
                  <a:lnTo>
                    <a:pt x="446" y="10"/>
                  </a:lnTo>
                  <a:lnTo>
                    <a:pt x="451" y="10"/>
                  </a:lnTo>
                  <a:lnTo>
                    <a:pt x="456" y="10"/>
                  </a:lnTo>
                  <a:lnTo>
                    <a:pt x="461" y="10"/>
                  </a:lnTo>
                  <a:lnTo>
                    <a:pt x="465" y="10"/>
                  </a:lnTo>
                  <a:lnTo>
                    <a:pt x="470" y="10"/>
                  </a:lnTo>
                  <a:lnTo>
                    <a:pt x="475" y="10"/>
                  </a:lnTo>
                  <a:lnTo>
                    <a:pt x="480" y="10"/>
                  </a:lnTo>
                  <a:lnTo>
                    <a:pt x="485" y="10"/>
                  </a:lnTo>
                  <a:lnTo>
                    <a:pt x="489" y="10"/>
                  </a:lnTo>
                  <a:lnTo>
                    <a:pt x="494" y="10"/>
                  </a:lnTo>
                  <a:lnTo>
                    <a:pt x="499" y="10"/>
                  </a:lnTo>
                  <a:lnTo>
                    <a:pt x="504" y="10"/>
                  </a:lnTo>
                  <a:lnTo>
                    <a:pt x="509" y="10"/>
                  </a:lnTo>
                  <a:lnTo>
                    <a:pt x="513" y="10"/>
                  </a:lnTo>
                  <a:lnTo>
                    <a:pt x="518" y="10"/>
                  </a:lnTo>
                  <a:lnTo>
                    <a:pt x="523" y="10"/>
                  </a:lnTo>
                  <a:lnTo>
                    <a:pt x="528" y="10"/>
                  </a:lnTo>
                  <a:lnTo>
                    <a:pt x="533" y="10"/>
                  </a:lnTo>
                  <a:lnTo>
                    <a:pt x="537" y="10"/>
                  </a:lnTo>
                  <a:lnTo>
                    <a:pt x="542" y="10"/>
                  </a:lnTo>
                  <a:lnTo>
                    <a:pt x="547" y="10"/>
                  </a:lnTo>
                  <a:lnTo>
                    <a:pt x="552" y="10"/>
                  </a:lnTo>
                  <a:lnTo>
                    <a:pt x="557" y="10"/>
                  </a:lnTo>
                  <a:lnTo>
                    <a:pt x="561" y="10"/>
                  </a:lnTo>
                  <a:lnTo>
                    <a:pt x="566" y="10"/>
                  </a:lnTo>
                  <a:lnTo>
                    <a:pt x="571" y="10"/>
                  </a:lnTo>
                  <a:lnTo>
                    <a:pt x="576" y="10"/>
                  </a:lnTo>
                  <a:lnTo>
                    <a:pt x="581" y="10"/>
                  </a:lnTo>
                  <a:lnTo>
                    <a:pt x="585" y="10"/>
                  </a:lnTo>
                  <a:lnTo>
                    <a:pt x="590" y="10"/>
                  </a:lnTo>
                  <a:lnTo>
                    <a:pt x="595" y="10"/>
                  </a:lnTo>
                  <a:lnTo>
                    <a:pt x="600" y="10"/>
                  </a:lnTo>
                </a:path>
              </a:pathLst>
            </a:custGeom>
            <a:noFill/>
            <a:ln w="22225">
              <a:solidFill>
                <a:srgbClr val="808080"/>
              </a:solidFill>
              <a:prstDash val="solid"/>
              <a:round/>
              <a:headEnd/>
              <a:tailEnd/>
            </a:ln>
          </p:spPr>
          <p:txBody>
            <a:bodyPr/>
            <a:lstStyle/>
            <a:p>
              <a:endParaRPr lang="en-US"/>
            </a:p>
          </p:txBody>
        </p:sp>
        <p:sp>
          <p:nvSpPr>
            <p:cNvPr id="306252" name="Freeform 1100"/>
            <p:cNvSpPr>
              <a:spLocks/>
            </p:cNvSpPr>
            <p:nvPr/>
          </p:nvSpPr>
          <p:spPr bwMode="auto">
            <a:xfrm>
              <a:off x="917" y="4038"/>
              <a:ext cx="609" cy="1"/>
            </a:xfrm>
            <a:custGeom>
              <a:avLst/>
              <a:gdLst/>
              <a:ahLst/>
              <a:cxnLst>
                <a:cxn ang="0">
                  <a:pos x="9" y="0"/>
                </a:cxn>
                <a:cxn ang="0">
                  <a:pos x="24" y="0"/>
                </a:cxn>
                <a:cxn ang="0">
                  <a:pos x="38" y="0"/>
                </a:cxn>
                <a:cxn ang="0">
                  <a:pos x="53" y="0"/>
                </a:cxn>
                <a:cxn ang="0">
                  <a:pos x="67" y="0"/>
                </a:cxn>
                <a:cxn ang="0">
                  <a:pos x="81" y="0"/>
                </a:cxn>
                <a:cxn ang="0">
                  <a:pos x="96" y="0"/>
                </a:cxn>
                <a:cxn ang="0">
                  <a:pos x="110" y="0"/>
                </a:cxn>
                <a:cxn ang="0">
                  <a:pos x="125" y="0"/>
                </a:cxn>
                <a:cxn ang="0">
                  <a:pos x="139" y="0"/>
                </a:cxn>
                <a:cxn ang="0">
                  <a:pos x="153" y="0"/>
                </a:cxn>
                <a:cxn ang="0">
                  <a:pos x="168" y="0"/>
                </a:cxn>
                <a:cxn ang="0">
                  <a:pos x="182" y="0"/>
                </a:cxn>
                <a:cxn ang="0">
                  <a:pos x="197" y="0"/>
                </a:cxn>
                <a:cxn ang="0">
                  <a:pos x="211" y="0"/>
                </a:cxn>
                <a:cxn ang="0">
                  <a:pos x="225" y="0"/>
                </a:cxn>
                <a:cxn ang="0">
                  <a:pos x="240" y="0"/>
                </a:cxn>
                <a:cxn ang="0">
                  <a:pos x="254" y="0"/>
                </a:cxn>
                <a:cxn ang="0">
                  <a:pos x="269" y="0"/>
                </a:cxn>
                <a:cxn ang="0">
                  <a:pos x="283" y="0"/>
                </a:cxn>
                <a:cxn ang="0">
                  <a:pos x="297" y="0"/>
                </a:cxn>
                <a:cxn ang="0">
                  <a:pos x="312" y="0"/>
                </a:cxn>
                <a:cxn ang="0">
                  <a:pos x="326" y="0"/>
                </a:cxn>
                <a:cxn ang="0">
                  <a:pos x="341" y="0"/>
                </a:cxn>
                <a:cxn ang="0">
                  <a:pos x="355" y="0"/>
                </a:cxn>
                <a:cxn ang="0">
                  <a:pos x="369" y="0"/>
                </a:cxn>
                <a:cxn ang="0">
                  <a:pos x="384" y="0"/>
                </a:cxn>
                <a:cxn ang="0">
                  <a:pos x="398" y="0"/>
                </a:cxn>
                <a:cxn ang="0">
                  <a:pos x="413" y="0"/>
                </a:cxn>
                <a:cxn ang="0">
                  <a:pos x="427" y="0"/>
                </a:cxn>
                <a:cxn ang="0">
                  <a:pos x="441" y="0"/>
                </a:cxn>
                <a:cxn ang="0">
                  <a:pos x="456" y="0"/>
                </a:cxn>
                <a:cxn ang="0">
                  <a:pos x="470" y="0"/>
                </a:cxn>
                <a:cxn ang="0">
                  <a:pos x="485" y="0"/>
                </a:cxn>
                <a:cxn ang="0">
                  <a:pos x="499" y="0"/>
                </a:cxn>
                <a:cxn ang="0">
                  <a:pos x="513" y="0"/>
                </a:cxn>
                <a:cxn ang="0">
                  <a:pos x="528" y="0"/>
                </a:cxn>
                <a:cxn ang="0">
                  <a:pos x="542" y="0"/>
                </a:cxn>
                <a:cxn ang="0">
                  <a:pos x="557" y="0"/>
                </a:cxn>
                <a:cxn ang="0">
                  <a:pos x="571" y="0"/>
                </a:cxn>
                <a:cxn ang="0">
                  <a:pos x="585" y="0"/>
                </a:cxn>
                <a:cxn ang="0">
                  <a:pos x="600" y="0"/>
                </a:cxn>
              </a:cxnLst>
              <a:rect l="0" t="0" r="r" b="b"/>
              <a:pathLst>
                <a:path w="609">
                  <a:moveTo>
                    <a:pt x="0" y="0"/>
                  </a:moveTo>
                  <a:lnTo>
                    <a:pt x="5" y="0"/>
                  </a:lnTo>
                  <a:lnTo>
                    <a:pt x="9" y="0"/>
                  </a:lnTo>
                  <a:lnTo>
                    <a:pt x="14" y="0"/>
                  </a:lnTo>
                  <a:lnTo>
                    <a:pt x="19" y="0"/>
                  </a:lnTo>
                  <a:lnTo>
                    <a:pt x="24" y="0"/>
                  </a:lnTo>
                  <a:lnTo>
                    <a:pt x="29" y="0"/>
                  </a:lnTo>
                  <a:lnTo>
                    <a:pt x="33" y="0"/>
                  </a:lnTo>
                  <a:lnTo>
                    <a:pt x="38" y="0"/>
                  </a:lnTo>
                  <a:lnTo>
                    <a:pt x="43" y="0"/>
                  </a:lnTo>
                  <a:lnTo>
                    <a:pt x="48" y="0"/>
                  </a:lnTo>
                  <a:lnTo>
                    <a:pt x="53" y="0"/>
                  </a:lnTo>
                  <a:lnTo>
                    <a:pt x="57" y="0"/>
                  </a:lnTo>
                  <a:lnTo>
                    <a:pt x="62" y="0"/>
                  </a:lnTo>
                  <a:lnTo>
                    <a:pt x="67" y="0"/>
                  </a:lnTo>
                  <a:lnTo>
                    <a:pt x="72" y="0"/>
                  </a:lnTo>
                  <a:lnTo>
                    <a:pt x="77" y="0"/>
                  </a:lnTo>
                  <a:lnTo>
                    <a:pt x="81" y="0"/>
                  </a:lnTo>
                  <a:lnTo>
                    <a:pt x="86" y="0"/>
                  </a:lnTo>
                  <a:lnTo>
                    <a:pt x="91" y="0"/>
                  </a:lnTo>
                  <a:lnTo>
                    <a:pt x="96" y="0"/>
                  </a:lnTo>
                  <a:lnTo>
                    <a:pt x="101" y="0"/>
                  </a:lnTo>
                  <a:lnTo>
                    <a:pt x="105" y="0"/>
                  </a:lnTo>
                  <a:lnTo>
                    <a:pt x="110" y="0"/>
                  </a:lnTo>
                  <a:lnTo>
                    <a:pt x="115" y="0"/>
                  </a:lnTo>
                  <a:lnTo>
                    <a:pt x="120" y="0"/>
                  </a:lnTo>
                  <a:lnTo>
                    <a:pt x="125" y="0"/>
                  </a:lnTo>
                  <a:lnTo>
                    <a:pt x="129" y="0"/>
                  </a:lnTo>
                  <a:lnTo>
                    <a:pt x="134" y="0"/>
                  </a:lnTo>
                  <a:lnTo>
                    <a:pt x="139" y="0"/>
                  </a:lnTo>
                  <a:lnTo>
                    <a:pt x="144" y="0"/>
                  </a:lnTo>
                  <a:lnTo>
                    <a:pt x="149" y="0"/>
                  </a:lnTo>
                  <a:lnTo>
                    <a:pt x="153" y="0"/>
                  </a:lnTo>
                  <a:lnTo>
                    <a:pt x="158" y="0"/>
                  </a:lnTo>
                  <a:lnTo>
                    <a:pt x="163" y="0"/>
                  </a:lnTo>
                  <a:lnTo>
                    <a:pt x="168" y="0"/>
                  </a:lnTo>
                  <a:lnTo>
                    <a:pt x="173" y="0"/>
                  </a:lnTo>
                  <a:lnTo>
                    <a:pt x="177" y="0"/>
                  </a:lnTo>
                  <a:lnTo>
                    <a:pt x="182" y="0"/>
                  </a:lnTo>
                  <a:lnTo>
                    <a:pt x="187" y="0"/>
                  </a:lnTo>
                  <a:lnTo>
                    <a:pt x="192" y="0"/>
                  </a:lnTo>
                  <a:lnTo>
                    <a:pt x="197" y="0"/>
                  </a:lnTo>
                  <a:lnTo>
                    <a:pt x="201" y="0"/>
                  </a:lnTo>
                  <a:lnTo>
                    <a:pt x="206" y="0"/>
                  </a:lnTo>
                  <a:lnTo>
                    <a:pt x="211" y="0"/>
                  </a:lnTo>
                  <a:lnTo>
                    <a:pt x="216" y="0"/>
                  </a:lnTo>
                  <a:lnTo>
                    <a:pt x="221" y="0"/>
                  </a:lnTo>
                  <a:lnTo>
                    <a:pt x="225" y="0"/>
                  </a:lnTo>
                  <a:lnTo>
                    <a:pt x="230" y="0"/>
                  </a:lnTo>
                  <a:lnTo>
                    <a:pt x="235" y="0"/>
                  </a:lnTo>
                  <a:lnTo>
                    <a:pt x="240" y="0"/>
                  </a:lnTo>
                  <a:lnTo>
                    <a:pt x="245" y="0"/>
                  </a:lnTo>
                  <a:lnTo>
                    <a:pt x="249" y="0"/>
                  </a:lnTo>
                  <a:lnTo>
                    <a:pt x="254" y="0"/>
                  </a:lnTo>
                  <a:lnTo>
                    <a:pt x="259" y="0"/>
                  </a:lnTo>
                  <a:lnTo>
                    <a:pt x="264" y="0"/>
                  </a:lnTo>
                  <a:lnTo>
                    <a:pt x="269" y="0"/>
                  </a:lnTo>
                  <a:lnTo>
                    <a:pt x="273" y="0"/>
                  </a:lnTo>
                  <a:lnTo>
                    <a:pt x="278" y="0"/>
                  </a:lnTo>
                  <a:lnTo>
                    <a:pt x="283" y="0"/>
                  </a:lnTo>
                  <a:lnTo>
                    <a:pt x="288" y="0"/>
                  </a:lnTo>
                  <a:lnTo>
                    <a:pt x="293" y="0"/>
                  </a:lnTo>
                  <a:lnTo>
                    <a:pt x="297" y="0"/>
                  </a:lnTo>
                  <a:lnTo>
                    <a:pt x="302" y="0"/>
                  </a:lnTo>
                  <a:lnTo>
                    <a:pt x="307" y="0"/>
                  </a:lnTo>
                  <a:lnTo>
                    <a:pt x="312" y="0"/>
                  </a:lnTo>
                  <a:lnTo>
                    <a:pt x="317" y="0"/>
                  </a:lnTo>
                  <a:lnTo>
                    <a:pt x="321" y="0"/>
                  </a:lnTo>
                  <a:lnTo>
                    <a:pt x="326" y="0"/>
                  </a:lnTo>
                  <a:lnTo>
                    <a:pt x="331" y="0"/>
                  </a:lnTo>
                  <a:lnTo>
                    <a:pt x="336" y="0"/>
                  </a:lnTo>
                  <a:lnTo>
                    <a:pt x="341" y="0"/>
                  </a:lnTo>
                  <a:lnTo>
                    <a:pt x="345" y="0"/>
                  </a:lnTo>
                  <a:lnTo>
                    <a:pt x="350" y="0"/>
                  </a:lnTo>
                  <a:lnTo>
                    <a:pt x="355" y="0"/>
                  </a:lnTo>
                  <a:lnTo>
                    <a:pt x="360" y="0"/>
                  </a:lnTo>
                  <a:lnTo>
                    <a:pt x="365" y="0"/>
                  </a:lnTo>
                  <a:lnTo>
                    <a:pt x="369" y="0"/>
                  </a:lnTo>
                  <a:lnTo>
                    <a:pt x="374" y="0"/>
                  </a:lnTo>
                  <a:lnTo>
                    <a:pt x="379" y="0"/>
                  </a:lnTo>
                  <a:lnTo>
                    <a:pt x="384" y="0"/>
                  </a:lnTo>
                  <a:lnTo>
                    <a:pt x="389" y="0"/>
                  </a:lnTo>
                  <a:lnTo>
                    <a:pt x="393" y="0"/>
                  </a:lnTo>
                  <a:lnTo>
                    <a:pt x="398" y="0"/>
                  </a:lnTo>
                  <a:lnTo>
                    <a:pt x="403" y="0"/>
                  </a:lnTo>
                  <a:lnTo>
                    <a:pt x="408" y="0"/>
                  </a:lnTo>
                  <a:lnTo>
                    <a:pt x="413" y="0"/>
                  </a:lnTo>
                  <a:lnTo>
                    <a:pt x="417" y="0"/>
                  </a:lnTo>
                  <a:lnTo>
                    <a:pt x="422" y="0"/>
                  </a:lnTo>
                  <a:lnTo>
                    <a:pt x="427" y="0"/>
                  </a:lnTo>
                  <a:lnTo>
                    <a:pt x="432" y="0"/>
                  </a:lnTo>
                  <a:lnTo>
                    <a:pt x="437" y="0"/>
                  </a:lnTo>
                  <a:lnTo>
                    <a:pt x="441" y="0"/>
                  </a:lnTo>
                  <a:lnTo>
                    <a:pt x="446" y="0"/>
                  </a:lnTo>
                  <a:lnTo>
                    <a:pt x="451" y="0"/>
                  </a:lnTo>
                  <a:lnTo>
                    <a:pt x="456" y="0"/>
                  </a:lnTo>
                  <a:lnTo>
                    <a:pt x="461" y="0"/>
                  </a:lnTo>
                  <a:lnTo>
                    <a:pt x="465" y="0"/>
                  </a:lnTo>
                  <a:lnTo>
                    <a:pt x="470" y="0"/>
                  </a:lnTo>
                  <a:lnTo>
                    <a:pt x="475" y="0"/>
                  </a:lnTo>
                  <a:lnTo>
                    <a:pt x="480" y="0"/>
                  </a:lnTo>
                  <a:lnTo>
                    <a:pt x="485" y="0"/>
                  </a:lnTo>
                  <a:lnTo>
                    <a:pt x="489" y="0"/>
                  </a:lnTo>
                  <a:lnTo>
                    <a:pt x="494" y="0"/>
                  </a:lnTo>
                  <a:lnTo>
                    <a:pt x="499" y="0"/>
                  </a:lnTo>
                  <a:lnTo>
                    <a:pt x="504" y="0"/>
                  </a:lnTo>
                  <a:lnTo>
                    <a:pt x="509" y="0"/>
                  </a:lnTo>
                  <a:lnTo>
                    <a:pt x="513" y="0"/>
                  </a:lnTo>
                  <a:lnTo>
                    <a:pt x="518" y="0"/>
                  </a:lnTo>
                  <a:lnTo>
                    <a:pt x="523" y="0"/>
                  </a:lnTo>
                  <a:lnTo>
                    <a:pt x="528" y="0"/>
                  </a:lnTo>
                  <a:lnTo>
                    <a:pt x="533" y="0"/>
                  </a:lnTo>
                  <a:lnTo>
                    <a:pt x="537" y="0"/>
                  </a:lnTo>
                  <a:lnTo>
                    <a:pt x="542" y="0"/>
                  </a:lnTo>
                  <a:lnTo>
                    <a:pt x="547" y="0"/>
                  </a:lnTo>
                  <a:lnTo>
                    <a:pt x="552" y="0"/>
                  </a:lnTo>
                  <a:lnTo>
                    <a:pt x="557" y="0"/>
                  </a:lnTo>
                  <a:lnTo>
                    <a:pt x="561" y="0"/>
                  </a:lnTo>
                  <a:lnTo>
                    <a:pt x="566" y="0"/>
                  </a:lnTo>
                  <a:lnTo>
                    <a:pt x="571" y="0"/>
                  </a:lnTo>
                  <a:lnTo>
                    <a:pt x="576" y="0"/>
                  </a:lnTo>
                  <a:lnTo>
                    <a:pt x="581" y="0"/>
                  </a:lnTo>
                  <a:lnTo>
                    <a:pt x="585" y="0"/>
                  </a:lnTo>
                  <a:lnTo>
                    <a:pt x="590" y="0"/>
                  </a:lnTo>
                  <a:lnTo>
                    <a:pt x="595" y="0"/>
                  </a:lnTo>
                  <a:lnTo>
                    <a:pt x="600" y="0"/>
                  </a:lnTo>
                  <a:lnTo>
                    <a:pt x="605" y="0"/>
                  </a:lnTo>
                  <a:lnTo>
                    <a:pt x="609" y="0"/>
                  </a:lnTo>
                </a:path>
              </a:pathLst>
            </a:custGeom>
            <a:noFill/>
            <a:ln w="22225">
              <a:solidFill>
                <a:srgbClr val="808080"/>
              </a:solidFill>
              <a:prstDash val="solid"/>
              <a:round/>
              <a:headEnd/>
              <a:tailEnd/>
            </a:ln>
          </p:spPr>
          <p:txBody>
            <a:bodyPr/>
            <a:lstStyle/>
            <a:p>
              <a:endParaRPr lang="en-US"/>
            </a:p>
          </p:txBody>
        </p:sp>
        <p:sp>
          <p:nvSpPr>
            <p:cNvPr id="306253" name="Freeform 1101"/>
            <p:cNvSpPr>
              <a:spLocks/>
            </p:cNvSpPr>
            <p:nvPr/>
          </p:nvSpPr>
          <p:spPr bwMode="auto">
            <a:xfrm>
              <a:off x="1526" y="4028"/>
              <a:ext cx="581" cy="10"/>
            </a:xfrm>
            <a:custGeom>
              <a:avLst/>
              <a:gdLst/>
              <a:ahLst/>
              <a:cxnLst>
                <a:cxn ang="0">
                  <a:pos x="10" y="10"/>
                </a:cxn>
                <a:cxn ang="0">
                  <a:pos x="24" y="10"/>
                </a:cxn>
                <a:cxn ang="0">
                  <a:pos x="39" y="10"/>
                </a:cxn>
                <a:cxn ang="0">
                  <a:pos x="53" y="10"/>
                </a:cxn>
                <a:cxn ang="0">
                  <a:pos x="68" y="10"/>
                </a:cxn>
                <a:cxn ang="0">
                  <a:pos x="82" y="10"/>
                </a:cxn>
                <a:cxn ang="0">
                  <a:pos x="96" y="10"/>
                </a:cxn>
                <a:cxn ang="0">
                  <a:pos x="111" y="10"/>
                </a:cxn>
                <a:cxn ang="0">
                  <a:pos x="125" y="10"/>
                </a:cxn>
                <a:cxn ang="0">
                  <a:pos x="140" y="10"/>
                </a:cxn>
                <a:cxn ang="0">
                  <a:pos x="154" y="10"/>
                </a:cxn>
                <a:cxn ang="0">
                  <a:pos x="168" y="10"/>
                </a:cxn>
                <a:cxn ang="0">
                  <a:pos x="183" y="10"/>
                </a:cxn>
                <a:cxn ang="0">
                  <a:pos x="197" y="10"/>
                </a:cxn>
                <a:cxn ang="0">
                  <a:pos x="212" y="10"/>
                </a:cxn>
                <a:cxn ang="0">
                  <a:pos x="226" y="10"/>
                </a:cxn>
                <a:cxn ang="0">
                  <a:pos x="240" y="10"/>
                </a:cxn>
                <a:cxn ang="0">
                  <a:pos x="255" y="10"/>
                </a:cxn>
                <a:cxn ang="0">
                  <a:pos x="264" y="0"/>
                </a:cxn>
                <a:cxn ang="0">
                  <a:pos x="279" y="0"/>
                </a:cxn>
                <a:cxn ang="0">
                  <a:pos x="293" y="0"/>
                </a:cxn>
                <a:cxn ang="0">
                  <a:pos x="303" y="10"/>
                </a:cxn>
                <a:cxn ang="0">
                  <a:pos x="312" y="0"/>
                </a:cxn>
                <a:cxn ang="0">
                  <a:pos x="327" y="0"/>
                </a:cxn>
                <a:cxn ang="0">
                  <a:pos x="336" y="10"/>
                </a:cxn>
                <a:cxn ang="0">
                  <a:pos x="351" y="10"/>
                </a:cxn>
                <a:cxn ang="0">
                  <a:pos x="365" y="10"/>
                </a:cxn>
                <a:cxn ang="0">
                  <a:pos x="375" y="0"/>
                </a:cxn>
                <a:cxn ang="0">
                  <a:pos x="389" y="0"/>
                </a:cxn>
                <a:cxn ang="0">
                  <a:pos x="404" y="0"/>
                </a:cxn>
                <a:cxn ang="0">
                  <a:pos x="413" y="10"/>
                </a:cxn>
                <a:cxn ang="0">
                  <a:pos x="428" y="10"/>
                </a:cxn>
                <a:cxn ang="0">
                  <a:pos x="442" y="10"/>
                </a:cxn>
                <a:cxn ang="0">
                  <a:pos x="456" y="10"/>
                </a:cxn>
                <a:cxn ang="0">
                  <a:pos x="471" y="10"/>
                </a:cxn>
                <a:cxn ang="0">
                  <a:pos x="485" y="10"/>
                </a:cxn>
                <a:cxn ang="0">
                  <a:pos x="500" y="10"/>
                </a:cxn>
                <a:cxn ang="0">
                  <a:pos x="514" y="10"/>
                </a:cxn>
                <a:cxn ang="0">
                  <a:pos x="528" y="10"/>
                </a:cxn>
                <a:cxn ang="0">
                  <a:pos x="543" y="10"/>
                </a:cxn>
                <a:cxn ang="0">
                  <a:pos x="557" y="10"/>
                </a:cxn>
                <a:cxn ang="0">
                  <a:pos x="572" y="10"/>
                </a:cxn>
              </a:cxnLst>
              <a:rect l="0" t="0" r="r" b="b"/>
              <a:pathLst>
                <a:path w="581" h="10">
                  <a:moveTo>
                    <a:pt x="0" y="10"/>
                  </a:moveTo>
                  <a:lnTo>
                    <a:pt x="5" y="10"/>
                  </a:lnTo>
                  <a:lnTo>
                    <a:pt x="10" y="10"/>
                  </a:lnTo>
                  <a:lnTo>
                    <a:pt x="15" y="10"/>
                  </a:lnTo>
                  <a:lnTo>
                    <a:pt x="20" y="10"/>
                  </a:lnTo>
                  <a:lnTo>
                    <a:pt x="24" y="10"/>
                  </a:lnTo>
                  <a:lnTo>
                    <a:pt x="29" y="10"/>
                  </a:lnTo>
                  <a:lnTo>
                    <a:pt x="34" y="10"/>
                  </a:lnTo>
                  <a:lnTo>
                    <a:pt x="39" y="10"/>
                  </a:lnTo>
                  <a:lnTo>
                    <a:pt x="44" y="10"/>
                  </a:lnTo>
                  <a:lnTo>
                    <a:pt x="48" y="10"/>
                  </a:lnTo>
                  <a:lnTo>
                    <a:pt x="53" y="10"/>
                  </a:lnTo>
                  <a:lnTo>
                    <a:pt x="58" y="10"/>
                  </a:lnTo>
                  <a:lnTo>
                    <a:pt x="63" y="10"/>
                  </a:lnTo>
                  <a:lnTo>
                    <a:pt x="68" y="10"/>
                  </a:lnTo>
                  <a:lnTo>
                    <a:pt x="72" y="10"/>
                  </a:lnTo>
                  <a:lnTo>
                    <a:pt x="77" y="10"/>
                  </a:lnTo>
                  <a:lnTo>
                    <a:pt x="82" y="10"/>
                  </a:lnTo>
                  <a:lnTo>
                    <a:pt x="87" y="10"/>
                  </a:lnTo>
                  <a:lnTo>
                    <a:pt x="92" y="10"/>
                  </a:lnTo>
                  <a:lnTo>
                    <a:pt x="96" y="10"/>
                  </a:lnTo>
                  <a:lnTo>
                    <a:pt x="101" y="10"/>
                  </a:lnTo>
                  <a:lnTo>
                    <a:pt x="106" y="10"/>
                  </a:lnTo>
                  <a:lnTo>
                    <a:pt x="111" y="10"/>
                  </a:lnTo>
                  <a:lnTo>
                    <a:pt x="116" y="10"/>
                  </a:lnTo>
                  <a:lnTo>
                    <a:pt x="120" y="10"/>
                  </a:lnTo>
                  <a:lnTo>
                    <a:pt x="125" y="10"/>
                  </a:lnTo>
                  <a:lnTo>
                    <a:pt x="130" y="10"/>
                  </a:lnTo>
                  <a:lnTo>
                    <a:pt x="135" y="10"/>
                  </a:lnTo>
                  <a:lnTo>
                    <a:pt x="140" y="10"/>
                  </a:lnTo>
                  <a:lnTo>
                    <a:pt x="144" y="10"/>
                  </a:lnTo>
                  <a:lnTo>
                    <a:pt x="149" y="10"/>
                  </a:lnTo>
                  <a:lnTo>
                    <a:pt x="154" y="10"/>
                  </a:lnTo>
                  <a:lnTo>
                    <a:pt x="159" y="10"/>
                  </a:lnTo>
                  <a:lnTo>
                    <a:pt x="164" y="10"/>
                  </a:lnTo>
                  <a:lnTo>
                    <a:pt x="168" y="10"/>
                  </a:lnTo>
                  <a:lnTo>
                    <a:pt x="173" y="10"/>
                  </a:lnTo>
                  <a:lnTo>
                    <a:pt x="178" y="10"/>
                  </a:lnTo>
                  <a:lnTo>
                    <a:pt x="183" y="10"/>
                  </a:lnTo>
                  <a:lnTo>
                    <a:pt x="188" y="10"/>
                  </a:lnTo>
                  <a:lnTo>
                    <a:pt x="192" y="10"/>
                  </a:lnTo>
                  <a:lnTo>
                    <a:pt x="197" y="10"/>
                  </a:lnTo>
                  <a:lnTo>
                    <a:pt x="202" y="10"/>
                  </a:lnTo>
                  <a:lnTo>
                    <a:pt x="207" y="10"/>
                  </a:lnTo>
                  <a:lnTo>
                    <a:pt x="212" y="10"/>
                  </a:lnTo>
                  <a:lnTo>
                    <a:pt x="216" y="10"/>
                  </a:lnTo>
                  <a:lnTo>
                    <a:pt x="221" y="10"/>
                  </a:lnTo>
                  <a:lnTo>
                    <a:pt x="226" y="10"/>
                  </a:lnTo>
                  <a:lnTo>
                    <a:pt x="231" y="10"/>
                  </a:lnTo>
                  <a:lnTo>
                    <a:pt x="236" y="10"/>
                  </a:lnTo>
                  <a:lnTo>
                    <a:pt x="240" y="10"/>
                  </a:lnTo>
                  <a:lnTo>
                    <a:pt x="245" y="10"/>
                  </a:lnTo>
                  <a:lnTo>
                    <a:pt x="250" y="10"/>
                  </a:lnTo>
                  <a:lnTo>
                    <a:pt x="255" y="10"/>
                  </a:lnTo>
                  <a:lnTo>
                    <a:pt x="260" y="10"/>
                  </a:lnTo>
                  <a:lnTo>
                    <a:pt x="264" y="10"/>
                  </a:lnTo>
                  <a:lnTo>
                    <a:pt x="264" y="0"/>
                  </a:lnTo>
                  <a:lnTo>
                    <a:pt x="269" y="0"/>
                  </a:lnTo>
                  <a:lnTo>
                    <a:pt x="274" y="0"/>
                  </a:lnTo>
                  <a:lnTo>
                    <a:pt x="279" y="0"/>
                  </a:lnTo>
                  <a:lnTo>
                    <a:pt x="284" y="0"/>
                  </a:lnTo>
                  <a:lnTo>
                    <a:pt x="288" y="0"/>
                  </a:lnTo>
                  <a:lnTo>
                    <a:pt x="293" y="0"/>
                  </a:lnTo>
                  <a:lnTo>
                    <a:pt x="298" y="0"/>
                  </a:lnTo>
                  <a:lnTo>
                    <a:pt x="298" y="10"/>
                  </a:lnTo>
                  <a:lnTo>
                    <a:pt x="303" y="10"/>
                  </a:lnTo>
                  <a:lnTo>
                    <a:pt x="303" y="0"/>
                  </a:lnTo>
                  <a:lnTo>
                    <a:pt x="308" y="0"/>
                  </a:lnTo>
                  <a:lnTo>
                    <a:pt x="312" y="0"/>
                  </a:lnTo>
                  <a:lnTo>
                    <a:pt x="317" y="0"/>
                  </a:lnTo>
                  <a:lnTo>
                    <a:pt x="322" y="0"/>
                  </a:lnTo>
                  <a:lnTo>
                    <a:pt x="327" y="0"/>
                  </a:lnTo>
                  <a:lnTo>
                    <a:pt x="332" y="0"/>
                  </a:lnTo>
                  <a:lnTo>
                    <a:pt x="336" y="0"/>
                  </a:lnTo>
                  <a:lnTo>
                    <a:pt x="336" y="10"/>
                  </a:lnTo>
                  <a:lnTo>
                    <a:pt x="341" y="10"/>
                  </a:lnTo>
                  <a:lnTo>
                    <a:pt x="346" y="10"/>
                  </a:lnTo>
                  <a:lnTo>
                    <a:pt x="351" y="10"/>
                  </a:lnTo>
                  <a:lnTo>
                    <a:pt x="356" y="10"/>
                  </a:lnTo>
                  <a:lnTo>
                    <a:pt x="360" y="10"/>
                  </a:lnTo>
                  <a:lnTo>
                    <a:pt x="365" y="10"/>
                  </a:lnTo>
                  <a:lnTo>
                    <a:pt x="370" y="10"/>
                  </a:lnTo>
                  <a:lnTo>
                    <a:pt x="375" y="10"/>
                  </a:lnTo>
                  <a:lnTo>
                    <a:pt x="375" y="0"/>
                  </a:lnTo>
                  <a:lnTo>
                    <a:pt x="380" y="0"/>
                  </a:lnTo>
                  <a:lnTo>
                    <a:pt x="384" y="0"/>
                  </a:lnTo>
                  <a:lnTo>
                    <a:pt x="389" y="0"/>
                  </a:lnTo>
                  <a:lnTo>
                    <a:pt x="394" y="0"/>
                  </a:lnTo>
                  <a:lnTo>
                    <a:pt x="399" y="0"/>
                  </a:lnTo>
                  <a:lnTo>
                    <a:pt x="404" y="0"/>
                  </a:lnTo>
                  <a:lnTo>
                    <a:pt x="404" y="10"/>
                  </a:lnTo>
                  <a:lnTo>
                    <a:pt x="408" y="10"/>
                  </a:lnTo>
                  <a:lnTo>
                    <a:pt x="413" y="10"/>
                  </a:lnTo>
                  <a:lnTo>
                    <a:pt x="418" y="10"/>
                  </a:lnTo>
                  <a:lnTo>
                    <a:pt x="423" y="10"/>
                  </a:lnTo>
                  <a:lnTo>
                    <a:pt x="428" y="10"/>
                  </a:lnTo>
                  <a:lnTo>
                    <a:pt x="432" y="10"/>
                  </a:lnTo>
                  <a:lnTo>
                    <a:pt x="437" y="10"/>
                  </a:lnTo>
                  <a:lnTo>
                    <a:pt x="442" y="10"/>
                  </a:lnTo>
                  <a:lnTo>
                    <a:pt x="447" y="10"/>
                  </a:lnTo>
                  <a:lnTo>
                    <a:pt x="452" y="10"/>
                  </a:lnTo>
                  <a:lnTo>
                    <a:pt x="456" y="10"/>
                  </a:lnTo>
                  <a:lnTo>
                    <a:pt x="461" y="10"/>
                  </a:lnTo>
                  <a:lnTo>
                    <a:pt x="466" y="10"/>
                  </a:lnTo>
                  <a:lnTo>
                    <a:pt x="471" y="10"/>
                  </a:lnTo>
                  <a:lnTo>
                    <a:pt x="476" y="10"/>
                  </a:lnTo>
                  <a:lnTo>
                    <a:pt x="480" y="10"/>
                  </a:lnTo>
                  <a:lnTo>
                    <a:pt x="485" y="10"/>
                  </a:lnTo>
                  <a:lnTo>
                    <a:pt x="490" y="10"/>
                  </a:lnTo>
                  <a:lnTo>
                    <a:pt x="495" y="10"/>
                  </a:lnTo>
                  <a:lnTo>
                    <a:pt x="500" y="10"/>
                  </a:lnTo>
                  <a:lnTo>
                    <a:pt x="504" y="10"/>
                  </a:lnTo>
                  <a:lnTo>
                    <a:pt x="509" y="10"/>
                  </a:lnTo>
                  <a:lnTo>
                    <a:pt x="514" y="10"/>
                  </a:lnTo>
                  <a:lnTo>
                    <a:pt x="519" y="10"/>
                  </a:lnTo>
                  <a:lnTo>
                    <a:pt x="524" y="10"/>
                  </a:lnTo>
                  <a:lnTo>
                    <a:pt x="528" y="10"/>
                  </a:lnTo>
                  <a:lnTo>
                    <a:pt x="533" y="10"/>
                  </a:lnTo>
                  <a:lnTo>
                    <a:pt x="538" y="10"/>
                  </a:lnTo>
                  <a:lnTo>
                    <a:pt x="543" y="10"/>
                  </a:lnTo>
                  <a:lnTo>
                    <a:pt x="548" y="10"/>
                  </a:lnTo>
                  <a:lnTo>
                    <a:pt x="552" y="10"/>
                  </a:lnTo>
                  <a:lnTo>
                    <a:pt x="557" y="10"/>
                  </a:lnTo>
                  <a:lnTo>
                    <a:pt x="562" y="10"/>
                  </a:lnTo>
                  <a:lnTo>
                    <a:pt x="567" y="10"/>
                  </a:lnTo>
                  <a:lnTo>
                    <a:pt x="572" y="10"/>
                  </a:lnTo>
                  <a:lnTo>
                    <a:pt x="576" y="10"/>
                  </a:lnTo>
                  <a:lnTo>
                    <a:pt x="581" y="10"/>
                  </a:lnTo>
                </a:path>
              </a:pathLst>
            </a:custGeom>
            <a:noFill/>
            <a:ln w="22225">
              <a:solidFill>
                <a:srgbClr val="808080"/>
              </a:solidFill>
              <a:prstDash val="solid"/>
              <a:round/>
              <a:headEnd/>
              <a:tailEnd/>
            </a:ln>
          </p:spPr>
          <p:txBody>
            <a:bodyPr/>
            <a:lstStyle/>
            <a:p>
              <a:endParaRPr lang="en-US"/>
            </a:p>
          </p:txBody>
        </p:sp>
        <p:sp>
          <p:nvSpPr>
            <p:cNvPr id="306254" name="Freeform 1102"/>
            <p:cNvSpPr>
              <a:spLocks/>
            </p:cNvSpPr>
            <p:nvPr/>
          </p:nvSpPr>
          <p:spPr bwMode="auto">
            <a:xfrm>
              <a:off x="2107" y="4004"/>
              <a:ext cx="552" cy="34"/>
            </a:xfrm>
            <a:custGeom>
              <a:avLst/>
              <a:gdLst/>
              <a:ahLst/>
              <a:cxnLst>
                <a:cxn ang="0">
                  <a:pos x="10" y="34"/>
                </a:cxn>
                <a:cxn ang="0">
                  <a:pos x="24" y="34"/>
                </a:cxn>
                <a:cxn ang="0">
                  <a:pos x="39" y="34"/>
                </a:cxn>
                <a:cxn ang="0">
                  <a:pos x="53" y="34"/>
                </a:cxn>
                <a:cxn ang="0">
                  <a:pos x="67" y="34"/>
                </a:cxn>
                <a:cxn ang="0">
                  <a:pos x="82" y="34"/>
                </a:cxn>
                <a:cxn ang="0">
                  <a:pos x="96" y="34"/>
                </a:cxn>
                <a:cxn ang="0">
                  <a:pos x="111" y="34"/>
                </a:cxn>
                <a:cxn ang="0">
                  <a:pos x="125" y="34"/>
                </a:cxn>
                <a:cxn ang="0">
                  <a:pos x="139" y="34"/>
                </a:cxn>
                <a:cxn ang="0">
                  <a:pos x="154" y="34"/>
                </a:cxn>
                <a:cxn ang="0">
                  <a:pos x="168" y="34"/>
                </a:cxn>
                <a:cxn ang="0">
                  <a:pos x="183" y="34"/>
                </a:cxn>
                <a:cxn ang="0">
                  <a:pos x="197" y="34"/>
                </a:cxn>
                <a:cxn ang="0">
                  <a:pos x="211" y="34"/>
                </a:cxn>
                <a:cxn ang="0">
                  <a:pos x="226" y="34"/>
                </a:cxn>
                <a:cxn ang="0">
                  <a:pos x="240" y="34"/>
                </a:cxn>
                <a:cxn ang="0">
                  <a:pos x="255" y="34"/>
                </a:cxn>
                <a:cxn ang="0">
                  <a:pos x="269" y="34"/>
                </a:cxn>
                <a:cxn ang="0">
                  <a:pos x="283" y="34"/>
                </a:cxn>
                <a:cxn ang="0">
                  <a:pos x="298" y="34"/>
                </a:cxn>
                <a:cxn ang="0">
                  <a:pos x="312" y="34"/>
                </a:cxn>
                <a:cxn ang="0">
                  <a:pos x="327" y="34"/>
                </a:cxn>
                <a:cxn ang="0">
                  <a:pos x="341" y="34"/>
                </a:cxn>
                <a:cxn ang="0">
                  <a:pos x="351" y="24"/>
                </a:cxn>
                <a:cxn ang="0">
                  <a:pos x="360" y="15"/>
                </a:cxn>
                <a:cxn ang="0">
                  <a:pos x="375" y="15"/>
                </a:cxn>
                <a:cxn ang="0">
                  <a:pos x="384" y="24"/>
                </a:cxn>
                <a:cxn ang="0">
                  <a:pos x="394" y="34"/>
                </a:cxn>
                <a:cxn ang="0">
                  <a:pos x="408" y="34"/>
                </a:cxn>
                <a:cxn ang="0">
                  <a:pos x="423" y="34"/>
                </a:cxn>
                <a:cxn ang="0">
                  <a:pos x="432" y="24"/>
                </a:cxn>
                <a:cxn ang="0">
                  <a:pos x="442" y="15"/>
                </a:cxn>
                <a:cxn ang="0">
                  <a:pos x="456" y="15"/>
                </a:cxn>
                <a:cxn ang="0">
                  <a:pos x="471" y="10"/>
                </a:cxn>
                <a:cxn ang="0">
                  <a:pos x="475" y="10"/>
                </a:cxn>
                <a:cxn ang="0">
                  <a:pos x="490" y="15"/>
                </a:cxn>
                <a:cxn ang="0">
                  <a:pos x="499" y="24"/>
                </a:cxn>
                <a:cxn ang="0">
                  <a:pos x="509" y="34"/>
                </a:cxn>
                <a:cxn ang="0">
                  <a:pos x="519" y="24"/>
                </a:cxn>
                <a:cxn ang="0">
                  <a:pos x="533" y="24"/>
                </a:cxn>
                <a:cxn ang="0">
                  <a:pos x="547" y="24"/>
                </a:cxn>
              </a:cxnLst>
              <a:rect l="0" t="0" r="r" b="b"/>
              <a:pathLst>
                <a:path w="552" h="34">
                  <a:moveTo>
                    <a:pt x="0" y="34"/>
                  </a:moveTo>
                  <a:lnTo>
                    <a:pt x="5" y="34"/>
                  </a:lnTo>
                  <a:lnTo>
                    <a:pt x="10" y="34"/>
                  </a:lnTo>
                  <a:lnTo>
                    <a:pt x="15" y="34"/>
                  </a:lnTo>
                  <a:lnTo>
                    <a:pt x="19" y="34"/>
                  </a:lnTo>
                  <a:lnTo>
                    <a:pt x="24" y="34"/>
                  </a:lnTo>
                  <a:lnTo>
                    <a:pt x="29" y="34"/>
                  </a:lnTo>
                  <a:lnTo>
                    <a:pt x="34" y="34"/>
                  </a:lnTo>
                  <a:lnTo>
                    <a:pt x="39" y="34"/>
                  </a:lnTo>
                  <a:lnTo>
                    <a:pt x="43" y="34"/>
                  </a:lnTo>
                  <a:lnTo>
                    <a:pt x="48" y="34"/>
                  </a:lnTo>
                  <a:lnTo>
                    <a:pt x="53" y="34"/>
                  </a:lnTo>
                  <a:lnTo>
                    <a:pt x="58" y="34"/>
                  </a:lnTo>
                  <a:lnTo>
                    <a:pt x="63" y="34"/>
                  </a:lnTo>
                  <a:lnTo>
                    <a:pt x="67" y="34"/>
                  </a:lnTo>
                  <a:lnTo>
                    <a:pt x="72" y="34"/>
                  </a:lnTo>
                  <a:lnTo>
                    <a:pt x="77" y="34"/>
                  </a:lnTo>
                  <a:lnTo>
                    <a:pt x="82" y="34"/>
                  </a:lnTo>
                  <a:lnTo>
                    <a:pt x="87" y="34"/>
                  </a:lnTo>
                  <a:lnTo>
                    <a:pt x="91" y="34"/>
                  </a:lnTo>
                  <a:lnTo>
                    <a:pt x="96" y="34"/>
                  </a:lnTo>
                  <a:lnTo>
                    <a:pt x="101" y="34"/>
                  </a:lnTo>
                  <a:lnTo>
                    <a:pt x="106" y="34"/>
                  </a:lnTo>
                  <a:lnTo>
                    <a:pt x="111" y="34"/>
                  </a:lnTo>
                  <a:lnTo>
                    <a:pt x="115" y="34"/>
                  </a:lnTo>
                  <a:lnTo>
                    <a:pt x="120" y="34"/>
                  </a:lnTo>
                  <a:lnTo>
                    <a:pt x="125" y="34"/>
                  </a:lnTo>
                  <a:lnTo>
                    <a:pt x="130" y="34"/>
                  </a:lnTo>
                  <a:lnTo>
                    <a:pt x="135" y="34"/>
                  </a:lnTo>
                  <a:lnTo>
                    <a:pt x="139" y="34"/>
                  </a:lnTo>
                  <a:lnTo>
                    <a:pt x="144" y="34"/>
                  </a:lnTo>
                  <a:lnTo>
                    <a:pt x="149" y="34"/>
                  </a:lnTo>
                  <a:lnTo>
                    <a:pt x="154" y="34"/>
                  </a:lnTo>
                  <a:lnTo>
                    <a:pt x="159" y="34"/>
                  </a:lnTo>
                  <a:lnTo>
                    <a:pt x="163" y="34"/>
                  </a:lnTo>
                  <a:lnTo>
                    <a:pt x="168" y="34"/>
                  </a:lnTo>
                  <a:lnTo>
                    <a:pt x="173" y="34"/>
                  </a:lnTo>
                  <a:lnTo>
                    <a:pt x="178" y="34"/>
                  </a:lnTo>
                  <a:lnTo>
                    <a:pt x="183" y="34"/>
                  </a:lnTo>
                  <a:lnTo>
                    <a:pt x="187" y="34"/>
                  </a:lnTo>
                  <a:lnTo>
                    <a:pt x="192" y="34"/>
                  </a:lnTo>
                  <a:lnTo>
                    <a:pt x="197" y="34"/>
                  </a:lnTo>
                  <a:lnTo>
                    <a:pt x="202" y="34"/>
                  </a:lnTo>
                  <a:lnTo>
                    <a:pt x="207" y="34"/>
                  </a:lnTo>
                  <a:lnTo>
                    <a:pt x="211" y="34"/>
                  </a:lnTo>
                  <a:lnTo>
                    <a:pt x="216" y="34"/>
                  </a:lnTo>
                  <a:lnTo>
                    <a:pt x="221" y="34"/>
                  </a:lnTo>
                  <a:lnTo>
                    <a:pt x="226" y="34"/>
                  </a:lnTo>
                  <a:lnTo>
                    <a:pt x="231" y="34"/>
                  </a:lnTo>
                  <a:lnTo>
                    <a:pt x="235" y="34"/>
                  </a:lnTo>
                  <a:lnTo>
                    <a:pt x="240" y="34"/>
                  </a:lnTo>
                  <a:lnTo>
                    <a:pt x="245" y="34"/>
                  </a:lnTo>
                  <a:lnTo>
                    <a:pt x="250" y="34"/>
                  </a:lnTo>
                  <a:lnTo>
                    <a:pt x="255" y="34"/>
                  </a:lnTo>
                  <a:lnTo>
                    <a:pt x="259" y="34"/>
                  </a:lnTo>
                  <a:lnTo>
                    <a:pt x="264" y="34"/>
                  </a:lnTo>
                  <a:lnTo>
                    <a:pt x="269" y="34"/>
                  </a:lnTo>
                  <a:lnTo>
                    <a:pt x="274" y="34"/>
                  </a:lnTo>
                  <a:lnTo>
                    <a:pt x="279" y="34"/>
                  </a:lnTo>
                  <a:lnTo>
                    <a:pt x="283" y="34"/>
                  </a:lnTo>
                  <a:lnTo>
                    <a:pt x="288" y="34"/>
                  </a:lnTo>
                  <a:lnTo>
                    <a:pt x="293" y="34"/>
                  </a:lnTo>
                  <a:lnTo>
                    <a:pt x="298" y="34"/>
                  </a:lnTo>
                  <a:lnTo>
                    <a:pt x="303" y="34"/>
                  </a:lnTo>
                  <a:lnTo>
                    <a:pt x="307" y="34"/>
                  </a:lnTo>
                  <a:lnTo>
                    <a:pt x="312" y="34"/>
                  </a:lnTo>
                  <a:lnTo>
                    <a:pt x="317" y="34"/>
                  </a:lnTo>
                  <a:lnTo>
                    <a:pt x="322" y="34"/>
                  </a:lnTo>
                  <a:lnTo>
                    <a:pt x="327" y="34"/>
                  </a:lnTo>
                  <a:lnTo>
                    <a:pt x="331" y="34"/>
                  </a:lnTo>
                  <a:lnTo>
                    <a:pt x="336" y="34"/>
                  </a:lnTo>
                  <a:lnTo>
                    <a:pt x="341" y="34"/>
                  </a:lnTo>
                  <a:lnTo>
                    <a:pt x="341" y="24"/>
                  </a:lnTo>
                  <a:lnTo>
                    <a:pt x="346" y="24"/>
                  </a:lnTo>
                  <a:lnTo>
                    <a:pt x="351" y="24"/>
                  </a:lnTo>
                  <a:lnTo>
                    <a:pt x="355" y="24"/>
                  </a:lnTo>
                  <a:lnTo>
                    <a:pt x="360" y="24"/>
                  </a:lnTo>
                  <a:lnTo>
                    <a:pt x="360" y="15"/>
                  </a:lnTo>
                  <a:lnTo>
                    <a:pt x="365" y="15"/>
                  </a:lnTo>
                  <a:lnTo>
                    <a:pt x="370" y="15"/>
                  </a:lnTo>
                  <a:lnTo>
                    <a:pt x="375" y="15"/>
                  </a:lnTo>
                  <a:lnTo>
                    <a:pt x="375" y="24"/>
                  </a:lnTo>
                  <a:lnTo>
                    <a:pt x="379" y="24"/>
                  </a:lnTo>
                  <a:lnTo>
                    <a:pt x="384" y="24"/>
                  </a:lnTo>
                  <a:lnTo>
                    <a:pt x="389" y="24"/>
                  </a:lnTo>
                  <a:lnTo>
                    <a:pt x="389" y="34"/>
                  </a:lnTo>
                  <a:lnTo>
                    <a:pt x="394" y="34"/>
                  </a:lnTo>
                  <a:lnTo>
                    <a:pt x="399" y="34"/>
                  </a:lnTo>
                  <a:lnTo>
                    <a:pt x="403" y="34"/>
                  </a:lnTo>
                  <a:lnTo>
                    <a:pt x="408" y="34"/>
                  </a:lnTo>
                  <a:lnTo>
                    <a:pt x="413" y="34"/>
                  </a:lnTo>
                  <a:lnTo>
                    <a:pt x="418" y="34"/>
                  </a:lnTo>
                  <a:lnTo>
                    <a:pt x="423" y="34"/>
                  </a:lnTo>
                  <a:lnTo>
                    <a:pt x="427" y="34"/>
                  </a:lnTo>
                  <a:lnTo>
                    <a:pt x="427" y="24"/>
                  </a:lnTo>
                  <a:lnTo>
                    <a:pt x="432" y="24"/>
                  </a:lnTo>
                  <a:lnTo>
                    <a:pt x="437" y="24"/>
                  </a:lnTo>
                  <a:lnTo>
                    <a:pt x="442" y="24"/>
                  </a:lnTo>
                  <a:lnTo>
                    <a:pt x="442" y="15"/>
                  </a:lnTo>
                  <a:lnTo>
                    <a:pt x="447" y="10"/>
                  </a:lnTo>
                  <a:lnTo>
                    <a:pt x="451" y="10"/>
                  </a:lnTo>
                  <a:lnTo>
                    <a:pt x="456" y="15"/>
                  </a:lnTo>
                  <a:lnTo>
                    <a:pt x="461" y="15"/>
                  </a:lnTo>
                  <a:lnTo>
                    <a:pt x="466" y="10"/>
                  </a:lnTo>
                  <a:lnTo>
                    <a:pt x="471" y="10"/>
                  </a:lnTo>
                  <a:lnTo>
                    <a:pt x="471" y="0"/>
                  </a:lnTo>
                  <a:lnTo>
                    <a:pt x="475" y="0"/>
                  </a:lnTo>
                  <a:lnTo>
                    <a:pt x="475" y="10"/>
                  </a:lnTo>
                  <a:lnTo>
                    <a:pt x="480" y="15"/>
                  </a:lnTo>
                  <a:lnTo>
                    <a:pt x="485" y="15"/>
                  </a:lnTo>
                  <a:lnTo>
                    <a:pt x="490" y="15"/>
                  </a:lnTo>
                  <a:lnTo>
                    <a:pt x="495" y="15"/>
                  </a:lnTo>
                  <a:lnTo>
                    <a:pt x="499" y="15"/>
                  </a:lnTo>
                  <a:lnTo>
                    <a:pt x="499" y="24"/>
                  </a:lnTo>
                  <a:lnTo>
                    <a:pt x="504" y="24"/>
                  </a:lnTo>
                  <a:lnTo>
                    <a:pt x="504" y="34"/>
                  </a:lnTo>
                  <a:lnTo>
                    <a:pt x="509" y="34"/>
                  </a:lnTo>
                  <a:lnTo>
                    <a:pt x="514" y="34"/>
                  </a:lnTo>
                  <a:lnTo>
                    <a:pt x="519" y="34"/>
                  </a:lnTo>
                  <a:lnTo>
                    <a:pt x="519" y="24"/>
                  </a:lnTo>
                  <a:lnTo>
                    <a:pt x="523" y="24"/>
                  </a:lnTo>
                  <a:lnTo>
                    <a:pt x="528" y="24"/>
                  </a:lnTo>
                  <a:lnTo>
                    <a:pt x="533" y="24"/>
                  </a:lnTo>
                  <a:lnTo>
                    <a:pt x="538" y="24"/>
                  </a:lnTo>
                  <a:lnTo>
                    <a:pt x="543" y="24"/>
                  </a:lnTo>
                  <a:lnTo>
                    <a:pt x="547" y="24"/>
                  </a:lnTo>
                  <a:lnTo>
                    <a:pt x="547" y="34"/>
                  </a:lnTo>
                  <a:lnTo>
                    <a:pt x="552" y="34"/>
                  </a:lnTo>
                </a:path>
              </a:pathLst>
            </a:custGeom>
            <a:noFill/>
            <a:ln w="22225">
              <a:solidFill>
                <a:srgbClr val="808080"/>
              </a:solidFill>
              <a:prstDash val="solid"/>
              <a:round/>
              <a:headEnd/>
              <a:tailEnd/>
            </a:ln>
          </p:spPr>
          <p:txBody>
            <a:bodyPr/>
            <a:lstStyle/>
            <a:p>
              <a:endParaRPr lang="en-US"/>
            </a:p>
          </p:txBody>
        </p:sp>
        <p:sp>
          <p:nvSpPr>
            <p:cNvPr id="306255" name="Freeform 1103"/>
            <p:cNvSpPr>
              <a:spLocks/>
            </p:cNvSpPr>
            <p:nvPr/>
          </p:nvSpPr>
          <p:spPr bwMode="auto">
            <a:xfrm>
              <a:off x="2659" y="3928"/>
              <a:ext cx="403" cy="110"/>
            </a:xfrm>
            <a:custGeom>
              <a:avLst/>
              <a:gdLst/>
              <a:ahLst/>
              <a:cxnLst>
                <a:cxn ang="0">
                  <a:pos x="10" y="110"/>
                </a:cxn>
                <a:cxn ang="0">
                  <a:pos x="19" y="100"/>
                </a:cxn>
                <a:cxn ang="0">
                  <a:pos x="34" y="100"/>
                </a:cxn>
                <a:cxn ang="0">
                  <a:pos x="43" y="91"/>
                </a:cxn>
                <a:cxn ang="0">
                  <a:pos x="53" y="100"/>
                </a:cxn>
                <a:cxn ang="0">
                  <a:pos x="63" y="110"/>
                </a:cxn>
                <a:cxn ang="0">
                  <a:pos x="77" y="110"/>
                </a:cxn>
                <a:cxn ang="0">
                  <a:pos x="91" y="110"/>
                </a:cxn>
                <a:cxn ang="0">
                  <a:pos x="106" y="110"/>
                </a:cxn>
                <a:cxn ang="0">
                  <a:pos x="120" y="110"/>
                </a:cxn>
                <a:cxn ang="0">
                  <a:pos x="135" y="110"/>
                </a:cxn>
                <a:cxn ang="0">
                  <a:pos x="149" y="110"/>
                </a:cxn>
                <a:cxn ang="0">
                  <a:pos x="163" y="110"/>
                </a:cxn>
                <a:cxn ang="0">
                  <a:pos x="178" y="110"/>
                </a:cxn>
                <a:cxn ang="0">
                  <a:pos x="183" y="91"/>
                </a:cxn>
                <a:cxn ang="0">
                  <a:pos x="192" y="62"/>
                </a:cxn>
                <a:cxn ang="0">
                  <a:pos x="202" y="48"/>
                </a:cxn>
                <a:cxn ang="0">
                  <a:pos x="211" y="10"/>
                </a:cxn>
                <a:cxn ang="0">
                  <a:pos x="216" y="24"/>
                </a:cxn>
                <a:cxn ang="0">
                  <a:pos x="221" y="48"/>
                </a:cxn>
                <a:cxn ang="0">
                  <a:pos x="231" y="38"/>
                </a:cxn>
                <a:cxn ang="0">
                  <a:pos x="235" y="52"/>
                </a:cxn>
                <a:cxn ang="0">
                  <a:pos x="240" y="72"/>
                </a:cxn>
                <a:cxn ang="0">
                  <a:pos x="250" y="62"/>
                </a:cxn>
                <a:cxn ang="0">
                  <a:pos x="259" y="48"/>
                </a:cxn>
                <a:cxn ang="0">
                  <a:pos x="264" y="33"/>
                </a:cxn>
                <a:cxn ang="0">
                  <a:pos x="269" y="38"/>
                </a:cxn>
                <a:cxn ang="0">
                  <a:pos x="279" y="52"/>
                </a:cxn>
                <a:cxn ang="0">
                  <a:pos x="288" y="76"/>
                </a:cxn>
                <a:cxn ang="0">
                  <a:pos x="293" y="76"/>
                </a:cxn>
                <a:cxn ang="0">
                  <a:pos x="298" y="100"/>
                </a:cxn>
                <a:cxn ang="0">
                  <a:pos x="312" y="100"/>
                </a:cxn>
                <a:cxn ang="0">
                  <a:pos x="327" y="100"/>
                </a:cxn>
                <a:cxn ang="0">
                  <a:pos x="331" y="72"/>
                </a:cxn>
                <a:cxn ang="0">
                  <a:pos x="341" y="62"/>
                </a:cxn>
                <a:cxn ang="0">
                  <a:pos x="351" y="52"/>
                </a:cxn>
                <a:cxn ang="0">
                  <a:pos x="360" y="76"/>
                </a:cxn>
                <a:cxn ang="0">
                  <a:pos x="365" y="86"/>
                </a:cxn>
                <a:cxn ang="0">
                  <a:pos x="375" y="76"/>
                </a:cxn>
                <a:cxn ang="0">
                  <a:pos x="384" y="72"/>
                </a:cxn>
                <a:cxn ang="0">
                  <a:pos x="389" y="72"/>
                </a:cxn>
                <a:cxn ang="0">
                  <a:pos x="403" y="91"/>
                </a:cxn>
              </a:cxnLst>
              <a:rect l="0" t="0" r="r" b="b"/>
              <a:pathLst>
                <a:path w="403" h="110">
                  <a:moveTo>
                    <a:pt x="0" y="110"/>
                  </a:moveTo>
                  <a:lnTo>
                    <a:pt x="5" y="110"/>
                  </a:lnTo>
                  <a:lnTo>
                    <a:pt x="10" y="110"/>
                  </a:lnTo>
                  <a:lnTo>
                    <a:pt x="15" y="110"/>
                  </a:lnTo>
                  <a:lnTo>
                    <a:pt x="15" y="100"/>
                  </a:lnTo>
                  <a:lnTo>
                    <a:pt x="19" y="100"/>
                  </a:lnTo>
                  <a:lnTo>
                    <a:pt x="24" y="100"/>
                  </a:lnTo>
                  <a:lnTo>
                    <a:pt x="29" y="100"/>
                  </a:lnTo>
                  <a:lnTo>
                    <a:pt x="34" y="100"/>
                  </a:lnTo>
                  <a:lnTo>
                    <a:pt x="34" y="91"/>
                  </a:lnTo>
                  <a:lnTo>
                    <a:pt x="39" y="91"/>
                  </a:lnTo>
                  <a:lnTo>
                    <a:pt x="43" y="91"/>
                  </a:lnTo>
                  <a:lnTo>
                    <a:pt x="43" y="100"/>
                  </a:lnTo>
                  <a:lnTo>
                    <a:pt x="48" y="100"/>
                  </a:lnTo>
                  <a:lnTo>
                    <a:pt x="53" y="100"/>
                  </a:lnTo>
                  <a:lnTo>
                    <a:pt x="58" y="100"/>
                  </a:lnTo>
                  <a:lnTo>
                    <a:pt x="63" y="100"/>
                  </a:lnTo>
                  <a:lnTo>
                    <a:pt x="63" y="110"/>
                  </a:lnTo>
                  <a:lnTo>
                    <a:pt x="67" y="110"/>
                  </a:lnTo>
                  <a:lnTo>
                    <a:pt x="72" y="110"/>
                  </a:lnTo>
                  <a:lnTo>
                    <a:pt x="77" y="110"/>
                  </a:lnTo>
                  <a:lnTo>
                    <a:pt x="82" y="110"/>
                  </a:lnTo>
                  <a:lnTo>
                    <a:pt x="87" y="110"/>
                  </a:lnTo>
                  <a:lnTo>
                    <a:pt x="91" y="110"/>
                  </a:lnTo>
                  <a:lnTo>
                    <a:pt x="96" y="110"/>
                  </a:lnTo>
                  <a:lnTo>
                    <a:pt x="101" y="110"/>
                  </a:lnTo>
                  <a:lnTo>
                    <a:pt x="106" y="110"/>
                  </a:lnTo>
                  <a:lnTo>
                    <a:pt x="111" y="110"/>
                  </a:lnTo>
                  <a:lnTo>
                    <a:pt x="115" y="110"/>
                  </a:lnTo>
                  <a:lnTo>
                    <a:pt x="120" y="110"/>
                  </a:lnTo>
                  <a:lnTo>
                    <a:pt x="125" y="110"/>
                  </a:lnTo>
                  <a:lnTo>
                    <a:pt x="130" y="110"/>
                  </a:lnTo>
                  <a:lnTo>
                    <a:pt x="135" y="110"/>
                  </a:lnTo>
                  <a:lnTo>
                    <a:pt x="139" y="110"/>
                  </a:lnTo>
                  <a:lnTo>
                    <a:pt x="144" y="110"/>
                  </a:lnTo>
                  <a:lnTo>
                    <a:pt x="149" y="110"/>
                  </a:lnTo>
                  <a:lnTo>
                    <a:pt x="154" y="110"/>
                  </a:lnTo>
                  <a:lnTo>
                    <a:pt x="159" y="110"/>
                  </a:lnTo>
                  <a:lnTo>
                    <a:pt x="163" y="110"/>
                  </a:lnTo>
                  <a:lnTo>
                    <a:pt x="168" y="110"/>
                  </a:lnTo>
                  <a:lnTo>
                    <a:pt x="173" y="110"/>
                  </a:lnTo>
                  <a:lnTo>
                    <a:pt x="178" y="110"/>
                  </a:lnTo>
                  <a:lnTo>
                    <a:pt x="178" y="100"/>
                  </a:lnTo>
                  <a:lnTo>
                    <a:pt x="183" y="100"/>
                  </a:lnTo>
                  <a:lnTo>
                    <a:pt x="183" y="91"/>
                  </a:lnTo>
                  <a:lnTo>
                    <a:pt x="187" y="86"/>
                  </a:lnTo>
                  <a:lnTo>
                    <a:pt x="187" y="62"/>
                  </a:lnTo>
                  <a:lnTo>
                    <a:pt x="192" y="62"/>
                  </a:lnTo>
                  <a:lnTo>
                    <a:pt x="197" y="62"/>
                  </a:lnTo>
                  <a:lnTo>
                    <a:pt x="197" y="52"/>
                  </a:lnTo>
                  <a:lnTo>
                    <a:pt x="202" y="48"/>
                  </a:lnTo>
                  <a:lnTo>
                    <a:pt x="207" y="33"/>
                  </a:lnTo>
                  <a:lnTo>
                    <a:pt x="207" y="10"/>
                  </a:lnTo>
                  <a:lnTo>
                    <a:pt x="211" y="10"/>
                  </a:lnTo>
                  <a:lnTo>
                    <a:pt x="211" y="0"/>
                  </a:lnTo>
                  <a:lnTo>
                    <a:pt x="211" y="10"/>
                  </a:lnTo>
                  <a:lnTo>
                    <a:pt x="216" y="24"/>
                  </a:lnTo>
                  <a:lnTo>
                    <a:pt x="216" y="38"/>
                  </a:lnTo>
                  <a:lnTo>
                    <a:pt x="221" y="38"/>
                  </a:lnTo>
                  <a:lnTo>
                    <a:pt x="221" y="48"/>
                  </a:lnTo>
                  <a:lnTo>
                    <a:pt x="226" y="48"/>
                  </a:lnTo>
                  <a:lnTo>
                    <a:pt x="231" y="48"/>
                  </a:lnTo>
                  <a:lnTo>
                    <a:pt x="231" y="38"/>
                  </a:lnTo>
                  <a:lnTo>
                    <a:pt x="231" y="52"/>
                  </a:lnTo>
                  <a:lnTo>
                    <a:pt x="235" y="48"/>
                  </a:lnTo>
                  <a:lnTo>
                    <a:pt x="235" y="52"/>
                  </a:lnTo>
                  <a:lnTo>
                    <a:pt x="235" y="33"/>
                  </a:lnTo>
                  <a:lnTo>
                    <a:pt x="240" y="38"/>
                  </a:lnTo>
                  <a:lnTo>
                    <a:pt x="240" y="72"/>
                  </a:lnTo>
                  <a:lnTo>
                    <a:pt x="245" y="72"/>
                  </a:lnTo>
                  <a:lnTo>
                    <a:pt x="245" y="62"/>
                  </a:lnTo>
                  <a:lnTo>
                    <a:pt x="250" y="62"/>
                  </a:lnTo>
                  <a:lnTo>
                    <a:pt x="250" y="52"/>
                  </a:lnTo>
                  <a:lnTo>
                    <a:pt x="255" y="48"/>
                  </a:lnTo>
                  <a:lnTo>
                    <a:pt x="259" y="48"/>
                  </a:lnTo>
                  <a:lnTo>
                    <a:pt x="259" y="38"/>
                  </a:lnTo>
                  <a:lnTo>
                    <a:pt x="259" y="48"/>
                  </a:lnTo>
                  <a:lnTo>
                    <a:pt x="264" y="33"/>
                  </a:lnTo>
                  <a:lnTo>
                    <a:pt x="264" y="24"/>
                  </a:lnTo>
                  <a:lnTo>
                    <a:pt x="264" y="33"/>
                  </a:lnTo>
                  <a:lnTo>
                    <a:pt x="269" y="38"/>
                  </a:lnTo>
                  <a:lnTo>
                    <a:pt x="269" y="52"/>
                  </a:lnTo>
                  <a:lnTo>
                    <a:pt x="274" y="52"/>
                  </a:lnTo>
                  <a:lnTo>
                    <a:pt x="279" y="52"/>
                  </a:lnTo>
                  <a:lnTo>
                    <a:pt x="279" y="72"/>
                  </a:lnTo>
                  <a:lnTo>
                    <a:pt x="283" y="72"/>
                  </a:lnTo>
                  <a:lnTo>
                    <a:pt x="288" y="76"/>
                  </a:lnTo>
                  <a:lnTo>
                    <a:pt x="288" y="86"/>
                  </a:lnTo>
                  <a:lnTo>
                    <a:pt x="293" y="86"/>
                  </a:lnTo>
                  <a:lnTo>
                    <a:pt x="293" y="76"/>
                  </a:lnTo>
                  <a:lnTo>
                    <a:pt x="293" y="91"/>
                  </a:lnTo>
                  <a:lnTo>
                    <a:pt x="298" y="91"/>
                  </a:lnTo>
                  <a:lnTo>
                    <a:pt x="298" y="100"/>
                  </a:lnTo>
                  <a:lnTo>
                    <a:pt x="303" y="100"/>
                  </a:lnTo>
                  <a:lnTo>
                    <a:pt x="307" y="100"/>
                  </a:lnTo>
                  <a:lnTo>
                    <a:pt x="312" y="100"/>
                  </a:lnTo>
                  <a:lnTo>
                    <a:pt x="317" y="100"/>
                  </a:lnTo>
                  <a:lnTo>
                    <a:pt x="322" y="100"/>
                  </a:lnTo>
                  <a:lnTo>
                    <a:pt x="327" y="100"/>
                  </a:lnTo>
                  <a:lnTo>
                    <a:pt x="327" y="91"/>
                  </a:lnTo>
                  <a:lnTo>
                    <a:pt x="331" y="86"/>
                  </a:lnTo>
                  <a:lnTo>
                    <a:pt x="331" y="72"/>
                  </a:lnTo>
                  <a:lnTo>
                    <a:pt x="336" y="72"/>
                  </a:lnTo>
                  <a:lnTo>
                    <a:pt x="336" y="62"/>
                  </a:lnTo>
                  <a:lnTo>
                    <a:pt x="341" y="62"/>
                  </a:lnTo>
                  <a:lnTo>
                    <a:pt x="346" y="62"/>
                  </a:lnTo>
                  <a:lnTo>
                    <a:pt x="346" y="52"/>
                  </a:lnTo>
                  <a:lnTo>
                    <a:pt x="351" y="52"/>
                  </a:lnTo>
                  <a:lnTo>
                    <a:pt x="355" y="52"/>
                  </a:lnTo>
                  <a:lnTo>
                    <a:pt x="355" y="62"/>
                  </a:lnTo>
                  <a:lnTo>
                    <a:pt x="360" y="76"/>
                  </a:lnTo>
                  <a:lnTo>
                    <a:pt x="360" y="72"/>
                  </a:lnTo>
                  <a:lnTo>
                    <a:pt x="365" y="76"/>
                  </a:lnTo>
                  <a:lnTo>
                    <a:pt x="365" y="86"/>
                  </a:lnTo>
                  <a:lnTo>
                    <a:pt x="370" y="91"/>
                  </a:lnTo>
                  <a:lnTo>
                    <a:pt x="370" y="76"/>
                  </a:lnTo>
                  <a:lnTo>
                    <a:pt x="375" y="76"/>
                  </a:lnTo>
                  <a:lnTo>
                    <a:pt x="379" y="76"/>
                  </a:lnTo>
                  <a:lnTo>
                    <a:pt x="379" y="86"/>
                  </a:lnTo>
                  <a:lnTo>
                    <a:pt x="384" y="72"/>
                  </a:lnTo>
                  <a:lnTo>
                    <a:pt x="384" y="76"/>
                  </a:lnTo>
                  <a:lnTo>
                    <a:pt x="384" y="72"/>
                  </a:lnTo>
                  <a:lnTo>
                    <a:pt x="389" y="72"/>
                  </a:lnTo>
                  <a:lnTo>
                    <a:pt x="394" y="76"/>
                  </a:lnTo>
                  <a:lnTo>
                    <a:pt x="399" y="76"/>
                  </a:lnTo>
                  <a:lnTo>
                    <a:pt x="403" y="91"/>
                  </a:lnTo>
                  <a:lnTo>
                    <a:pt x="403" y="86"/>
                  </a:lnTo>
                  <a:lnTo>
                    <a:pt x="403" y="91"/>
                  </a:lnTo>
                </a:path>
              </a:pathLst>
            </a:custGeom>
            <a:noFill/>
            <a:ln w="22225">
              <a:solidFill>
                <a:srgbClr val="808080"/>
              </a:solidFill>
              <a:prstDash val="solid"/>
              <a:round/>
              <a:headEnd/>
              <a:tailEnd/>
            </a:ln>
          </p:spPr>
          <p:txBody>
            <a:bodyPr/>
            <a:lstStyle/>
            <a:p>
              <a:endParaRPr lang="en-US"/>
            </a:p>
          </p:txBody>
        </p:sp>
        <p:sp>
          <p:nvSpPr>
            <p:cNvPr id="306256" name="Freeform 1104"/>
            <p:cNvSpPr>
              <a:spLocks/>
            </p:cNvSpPr>
            <p:nvPr/>
          </p:nvSpPr>
          <p:spPr bwMode="auto">
            <a:xfrm>
              <a:off x="3062" y="3704"/>
              <a:ext cx="370" cy="334"/>
            </a:xfrm>
            <a:custGeom>
              <a:avLst/>
              <a:gdLst/>
              <a:ahLst/>
              <a:cxnLst>
                <a:cxn ang="0">
                  <a:pos x="10" y="310"/>
                </a:cxn>
                <a:cxn ang="0">
                  <a:pos x="20" y="324"/>
                </a:cxn>
                <a:cxn ang="0">
                  <a:pos x="34" y="324"/>
                </a:cxn>
                <a:cxn ang="0">
                  <a:pos x="44" y="334"/>
                </a:cxn>
                <a:cxn ang="0">
                  <a:pos x="58" y="334"/>
                </a:cxn>
                <a:cxn ang="0">
                  <a:pos x="72" y="334"/>
                </a:cxn>
                <a:cxn ang="0">
                  <a:pos x="87" y="334"/>
                </a:cxn>
                <a:cxn ang="0">
                  <a:pos x="101" y="334"/>
                </a:cxn>
                <a:cxn ang="0">
                  <a:pos x="116" y="334"/>
                </a:cxn>
                <a:cxn ang="0">
                  <a:pos x="130" y="334"/>
                </a:cxn>
                <a:cxn ang="0">
                  <a:pos x="144" y="334"/>
                </a:cxn>
                <a:cxn ang="0">
                  <a:pos x="159" y="334"/>
                </a:cxn>
                <a:cxn ang="0">
                  <a:pos x="168" y="324"/>
                </a:cxn>
                <a:cxn ang="0">
                  <a:pos x="183" y="324"/>
                </a:cxn>
                <a:cxn ang="0">
                  <a:pos x="192" y="310"/>
                </a:cxn>
                <a:cxn ang="0">
                  <a:pos x="207" y="310"/>
                </a:cxn>
                <a:cxn ang="0">
                  <a:pos x="216" y="286"/>
                </a:cxn>
                <a:cxn ang="0">
                  <a:pos x="226" y="262"/>
                </a:cxn>
                <a:cxn ang="0">
                  <a:pos x="240" y="272"/>
                </a:cxn>
                <a:cxn ang="0">
                  <a:pos x="245" y="234"/>
                </a:cxn>
                <a:cxn ang="0">
                  <a:pos x="250" y="224"/>
                </a:cxn>
                <a:cxn ang="0">
                  <a:pos x="260" y="248"/>
                </a:cxn>
                <a:cxn ang="0">
                  <a:pos x="269" y="224"/>
                </a:cxn>
                <a:cxn ang="0">
                  <a:pos x="274" y="205"/>
                </a:cxn>
                <a:cxn ang="0">
                  <a:pos x="279" y="143"/>
                </a:cxn>
                <a:cxn ang="0">
                  <a:pos x="284" y="119"/>
                </a:cxn>
                <a:cxn ang="0">
                  <a:pos x="293" y="76"/>
                </a:cxn>
                <a:cxn ang="0">
                  <a:pos x="298" y="43"/>
                </a:cxn>
                <a:cxn ang="0">
                  <a:pos x="303" y="24"/>
                </a:cxn>
                <a:cxn ang="0">
                  <a:pos x="308" y="67"/>
                </a:cxn>
                <a:cxn ang="0">
                  <a:pos x="312" y="62"/>
                </a:cxn>
                <a:cxn ang="0">
                  <a:pos x="317" y="62"/>
                </a:cxn>
                <a:cxn ang="0">
                  <a:pos x="322" y="76"/>
                </a:cxn>
                <a:cxn ang="0">
                  <a:pos x="327" y="81"/>
                </a:cxn>
                <a:cxn ang="0">
                  <a:pos x="332" y="67"/>
                </a:cxn>
                <a:cxn ang="0">
                  <a:pos x="336" y="10"/>
                </a:cxn>
                <a:cxn ang="0">
                  <a:pos x="341" y="52"/>
                </a:cxn>
                <a:cxn ang="0">
                  <a:pos x="346" y="67"/>
                </a:cxn>
                <a:cxn ang="0">
                  <a:pos x="351" y="29"/>
                </a:cxn>
                <a:cxn ang="0">
                  <a:pos x="356" y="10"/>
                </a:cxn>
                <a:cxn ang="0">
                  <a:pos x="360" y="38"/>
                </a:cxn>
                <a:cxn ang="0">
                  <a:pos x="365" y="24"/>
                </a:cxn>
              </a:cxnLst>
              <a:rect l="0" t="0" r="r" b="b"/>
              <a:pathLst>
                <a:path w="370" h="334">
                  <a:moveTo>
                    <a:pt x="0" y="315"/>
                  </a:moveTo>
                  <a:lnTo>
                    <a:pt x="5" y="310"/>
                  </a:lnTo>
                  <a:lnTo>
                    <a:pt x="10" y="310"/>
                  </a:lnTo>
                  <a:lnTo>
                    <a:pt x="15" y="315"/>
                  </a:lnTo>
                  <a:lnTo>
                    <a:pt x="15" y="324"/>
                  </a:lnTo>
                  <a:lnTo>
                    <a:pt x="20" y="324"/>
                  </a:lnTo>
                  <a:lnTo>
                    <a:pt x="24" y="324"/>
                  </a:lnTo>
                  <a:lnTo>
                    <a:pt x="29" y="324"/>
                  </a:lnTo>
                  <a:lnTo>
                    <a:pt x="34" y="324"/>
                  </a:lnTo>
                  <a:lnTo>
                    <a:pt x="39" y="324"/>
                  </a:lnTo>
                  <a:lnTo>
                    <a:pt x="39" y="334"/>
                  </a:lnTo>
                  <a:lnTo>
                    <a:pt x="44" y="334"/>
                  </a:lnTo>
                  <a:lnTo>
                    <a:pt x="48" y="334"/>
                  </a:lnTo>
                  <a:lnTo>
                    <a:pt x="53" y="334"/>
                  </a:lnTo>
                  <a:lnTo>
                    <a:pt x="58" y="334"/>
                  </a:lnTo>
                  <a:lnTo>
                    <a:pt x="63" y="334"/>
                  </a:lnTo>
                  <a:lnTo>
                    <a:pt x="68" y="334"/>
                  </a:lnTo>
                  <a:lnTo>
                    <a:pt x="72" y="334"/>
                  </a:lnTo>
                  <a:lnTo>
                    <a:pt x="77" y="334"/>
                  </a:lnTo>
                  <a:lnTo>
                    <a:pt x="82" y="334"/>
                  </a:lnTo>
                  <a:lnTo>
                    <a:pt x="87" y="334"/>
                  </a:lnTo>
                  <a:lnTo>
                    <a:pt x="92" y="334"/>
                  </a:lnTo>
                  <a:lnTo>
                    <a:pt x="96" y="334"/>
                  </a:lnTo>
                  <a:lnTo>
                    <a:pt x="101" y="334"/>
                  </a:lnTo>
                  <a:lnTo>
                    <a:pt x="106" y="334"/>
                  </a:lnTo>
                  <a:lnTo>
                    <a:pt x="111" y="334"/>
                  </a:lnTo>
                  <a:lnTo>
                    <a:pt x="116" y="334"/>
                  </a:lnTo>
                  <a:lnTo>
                    <a:pt x="120" y="334"/>
                  </a:lnTo>
                  <a:lnTo>
                    <a:pt x="125" y="334"/>
                  </a:lnTo>
                  <a:lnTo>
                    <a:pt x="130" y="334"/>
                  </a:lnTo>
                  <a:lnTo>
                    <a:pt x="135" y="334"/>
                  </a:lnTo>
                  <a:lnTo>
                    <a:pt x="140" y="334"/>
                  </a:lnTo>
                  <a:lnTo>
                    <a:pt x="144" y="334"/>
                  </a:lnTo>
                  <a:lnTo>
                    <a:pt x="149" y="334"/>
                  </a:lnTo>
                  <a:lnTo>
                    <a:pt x="154" y="334"/>
                  </a:lnTo>
                  <a:lnTo>
                    <a:pt x="159" y="334"/>
                  </a:lnTo>
                  <a:lnTo>
                    <a:pt x="164" y="334"/>
                  </a:lnTo>
                  <a:lnTo>
                    <a:pt x="168" y="334"/>
                  </a:lnTo>
                  <a:lnTo>
                    <a:pt x="168" y="324"/>
                  </a:lnTo>
                  <a:lnTo>
                    <a:pt x="173" y="324"/>
                  </a:lnTo>
                  <a:lnTo>
                    <a:pt x="178" y="324"/>
                  </a:lnTo>
                  <a:lnTo>
                    <a:pt x="183" y="324"/>
                  </a:lnTo>
                  <a:lnTo>
                    <a:pt x="183" y="315"/>
                  </a:lnTo>
                  <a:lnTo>
                    <a:pt x="188" y="315"/>
                  </a:lnTo>
                  <a:lnTo>
                    <a:pt x="192" y="310"/>
                  </a:lnTo>
                  <a:lnTo>
                    <a:pt x="197" y="315"/>
                  </a:lnTo>
                  <a:lnTo>
                    <a:pt x="202" y="310"/>
                  </a:lnTo>
                  <a:lnTo>
                    <a:pt x="207" y="310"/>
                  </a:lnTo>
                  <a:lnTo>
                    <a:pt x="212" y="310"/>
                  </a:lnTo>
                  <a:lnTo>
                    <a:pt x="216" y="315"/>
                  </a:lnTo>
                  <a:lnTo>
                    <a:pt x="216" y="286"/>
                  </a:lnTo>
                  <a:lnTo>
                    <a:pt x="221" y="272"/>
                  </a:lnTo>
                  <a:lnTo>
                    <a:pt x="221" y="262"/>
                  </a:lnTo>
                  <a:lnTo>
                    <a:pt x="226" y="262"/>
                  </a:lnTo>
                  <a:lnTo>
                    <a:pt x="226" y="272"/>
                  </a:lnTo>
                  <a:lnTo>
                    <a:pt x="231" y="272"/>
                  </a:lnTo>
                  <a:lnTo>
                    <a:pt x="240" y="272"/>
                  </a:lnTo>
                  <a:lnTo>
                    <a:pt x="240" y="257"/>
                  </a:lnTo>
                  <a:lnTo>
                    <a:pt x="245" y="243"/>
                  </a:lnTo>
                  <a:lnTo>
                    <a:pt x="245" y="234"/>
                  </a:lnTo>
                  <a:lnTo>
                    <a:pt x="250" y="219"/>
                  </a:lnTo>
                  <a:lnTo>
                    <a:pt x="250" y="248"/>
                  </a:lnTo>
                  <a:lnTo>
                    <a:pt x="250" y="224"/>
                  </a:lnTo>
                  <a:lnTo>
                    <a:pt x="255" y="224"/>
                  </a:lnTo>
                  <a:lnTo>
                    <a:pt x="255" y="248"/>
                  </a:lnTo>
                  <a:lnTo>
                    <a:pt x="260" y="248"/>
                  </a:lnTo>
                  <a:lnTo>
                    <a:pt x="264" y="243"/>
                  </a:lnTo>
                  <a:lnTo>
                    <a:pt x="264" y="224"/>
                  </a:lnTo>
                  <a:lnTo>
                    <a:pt x="269" y="224"/>
                  </a:lnTo>
                  <a:lnTo>
                    <a:pt x="269" y="234"/>
                  </a:lnTo>
                  <a:lnTo>
                    <a:pt x="269" y="219"/>
                  </a:lnTo>
                  <a:lnTo>
                    <a:pt x="274" y="205"/>
                  </a:lnTo>
                  <a:lnTo>
                    <a:pt x="274" y="153"/>
                  </a:lnTo>
                  <a:lnTo>
                    <a:pt x="279" y="157"/>
                  </a:lnTo>
                  <a:lnTo>
                    <a:pt x="279" y="143"/>
                  </a:lnTo>
                  <a:lnTo>
                    <a:pt x="279" y="153"/>
                  </a:lnTo>
                  <a:lnTo>
                    <a:pt x="284" y="153"/>
                  </a:lnTo>
                  <a:lnTo>
                    <a:pt x="284" y="119"/>
                  </a:lnTo>
                  <a:lnTo>
                    <a:pt x="288" y="114"/>
                  </a:lnTo>
                  <a:lnTo>
                    <a:pt x="288" y="91"/>
                  </a:lnTo>
                  <a:lnTo>
                    <a:pt x="293" y="76"/>
                  </a:lnTo>
                  <a:lnTo>
                    <a:pt x="293" y="38"/>
                  </a:lnTo>
                  <a:lnTo>
                    <a:pt x="298" y="38"/>
                  </a:lnTo>
                  <a:lnTo>
                    <a:pt x="298" y="43"/>
                  </a:lnTo>
                  <a:lnTo>
                    <a:pt x="298" y="29"/>
                  </a:lnTo>
                  <a:lnTo>
                    <a:pt x="298" y="38"/>
                  </a:lnTo>
                  <a:lnTo>
                    <a:pt x="303" y="24"/>
                  </a:lnTo>
                  <a:lnTo>
                    <a:pt x="303" y="24"/>
                  </a:lnTo>
                  <a:lnTo>
                    <a:pt x="303" y="52"/>
                  </a:lnTo>
                  <a:lnTo>
                    <a:pt x="308" y="67"/>
                  </a:lnTo>
                  <a:lnTo>
                    <a:pt x="308" y="100"/>
                  </a:lnTo>
                  <a:lnTo>
                    <a:pt x="308" y="67"/>
                  </a:lnTo>
                  <a:lnTo>
                    <a:pt x="312" y="62"/>
                  </a:lnTo>
                  <a:lnTo>
                    <a:pt x="312" y="76"/>
                  </a:lnTo>
                  <a:lnTo>
                    <a:pt x="317" y="81"/>
                  </a:lnTo>
                  <a:lnTo>
                    <a:pt x="317" y="62"/>
                  </a:lnTo>
                  <a:lnTo>
                    <a:pt x="317" y="76"/>
                  </a:lnTo>
                  <a:lnTo>
                    <a:pt x="322" y="81"/>
                  </a:lnTo>
                  <a:lnTo>
                    <a:pt x="322" y="76"/>
                  </a:lnTo>
                  <a:lnTo>
                    <a:pt x="322" y="100"/>
                  </a:lnTo>
                  <a:lnTo>
                    <a:pt x="327" y="100"/>
                  </a:lnTo>
                  <a:lnTo>
                    <a:pt x="327" y="81"/>
                  </a:lnTo>
                  <a:lnTo>
                    <a:pt x="327" y="100"/>
                  </a:lnTo>
                  <a:lnTo>
                    <a:pt x="332" y="100"/>
                  </a:lnTo>
                  <a:lnTo>
                    <a:pt x="332" y="67"/>
                  </a:lnTo>
                  <a:lnTo>
                    <a:pt x="336" y="62"/>
                  </a:lnTo>
                  <a:lnTo>
                    <a:pt x="336" y="67"/>
                  </a:lnTo>
                  <a:lnTo>
                    <a:pt x="336" y="10"/>
                  </a:lnTo>
                  <a:lnTo>
                    <a:pt x="341" y="14"/>
                  </a:lnTo>
                  <a:lnTo>
                    <a:pt x="341" y="0"/>
                  </a:lnTo>
                  <a:lnTo>
                    <a:pt x="341" y="52"/>
                  </a:lnTo>
                  <a:lnTo>
                    <a:pt x="346" y="67"/>
                  </a:lnTo>
                  <a:lnTo>
                    <a:pt x="346" y="43"/>
                  </a:lnTo>
                  <a:lnTo>
                    <a:pt x="346" y="67"/>
                  </a:lnTo>
                  <a:lnTo>
                    <a:pt x="351" y="62"/>
                  </a:lnTo>
                  <a:lnTo>
                    <a:pt x="351" y="67"/>
                  </a:lnTo>
                  <a:lnTo>
                    <a:pt x="351" y="29"/>
                  </a:lnTo>
                  <a:lnTo>
                    <a:pt x="356" y="29"/>
                  </a:lnTo>
                  <a:lnTo>
                    <a:pt x="356" y="38"/>
                  </a:lnTo>
                  <a:lnTo>
                    <a:pt x="356" y="10"/>
                  </a:lnTo>
                  <a:lnTo>
                    <a:pt x="356" y="14"/>
                  </a:lnTo>
                  <a:lnTo>
                    <a:pt x="360" y="29"/>
                  </a:lnTo>
                  <a:lnTo>
                    <a:pt x="360" y="38"/>
                  </a:lnTo>
                  <a:lnTo>
                    <a:pt x="360" y="24"/>
                  </a:lnTo>
                  <a:lnTo>
                    <a:pt x="365" y="29"/>
                  </a:lnTo>
                  <a:lnTo>
                    <a:pt x="365" y="24"/>
                  </a:lnTo>
                  <a:lnTo>
                    <a:pt x="365" y="76"/>
                  </a:lnTo>
                  <a:lnTo>
                    <a:pt x="370" y="81"/>
                  </a:lnTo>
                </a:path>
              </a:pathLst>
            </a:custGeom>
            <a:noFill/>
            <a:ln w="22225">
              <a:solidFill>
                <a:srgbClr val="808080"/>
              </a:solidFill>
              <a:prstDash val="solid"/>
              <a:round/>
              <a:headEnd/>
              <a:tailEnd/>
            </a:ln>
          </p:spPr>
          <p:txBody>
            <a:bodyPr/>
            <a:lstStyle/>
            <a:p>
              <a:endParaRPr lang="en-US"/>
            </a:p>
          </p:txBody>
        </p:sp>
        <p:sp>
          <p:nvSpPr>
            <p:cNvPr id="306257" name="Freeform 1105"/>
            <p:cNvSpPr>
              <a:spLocks/>
            </p:cNvSpPr>
            <p:nvPr/>
          </p:nvSpPr>
          <p:spPr bwMode="auto">
            <a:xfrm>
              <a:off x="3432" y="3675"/>
              <a:ext cx="312" cy="363"/>
            </a:xfrm>
            <a:custGeom>
              <a:avLst/>
              <a:gdLst/>
              <a:ahLst/>
              <a:cxnLst>
                <a:cxn ang="0">
                  <a:pos x="0" y="143"/>
                </a:cxn>
                <a:cxn ang="0">
                  <a:pos x="5" y="96"/>
                </a:cxn>
                <a:cxn ang="0">
                  <a:pos x="10" y="53"/>
                </a:cxn>
                <a:cxn ang="0">
                  <a:pos x="14" y="53"/>
                </a:cxn>
                <a:cxn ang="0">
                  <a:pos x="24" y="29"/>
                </a:cxn>
                <a:cxn ang="0">
                  <a:pos x="29" y="15"/>
                </a:cxn>
                <a:cxn ang="0">
                  <a:pos x="34" y="20"/>
                </a:cxn>
                <a:cxn ang="0">
                  <a:pos x="38" y="110"/>
                </a:cxn>
                <a:cxn ang="0">
                  <a:pos x="48" y="201"/>
                </a:cxn>
                <a:cxn ang="0">
                  <a:pos x="53" y="239"/>
                </a:cxn>
                <a:cxn ang="0">
                  <a:pos x="58" y="239"/>
                </a:cxn>
                <a:cxn ang="0">
                  <a:pos x="62" y="253"/>
                </a:cxn>
                <a:cxn ang="0">
                  <a:pos x="67" y="248"/>
                </a:cxn>
                <a:cxn ang="0">
                  <a:pos x="77" y="234"/>
                </a:cxn>
                <a:cxn ang="0">
                  <a:pos x="82" y="248"/>
                </a:cxn>
                <a:cxn ang="0">
                  <a:pos x="91" y="286"/>
                </a:cxn>
                <a:cxn ang="0">
                  <a:pos x="96" y="315"/>
                </a:cxn>
                <a:cxn ang="0">
                  <a:pos x="101" y="325"/>
                </a:cxn>
                <a:cxn ang="0">
                  <a:pos x="106" y="339"/>
                </a:cxn>
                <a:cxn ang="0">
                  <a:pos x="110" y="339"/>
                </a:cxn>
                <a:cxn ang="0">
                  <a:pos x="125" y="329"/>
                </a:cxn>
                <a:cxn ang="0">
                  <a:pos x="134" y="329"/>
                </a:cxn>
                <a:cxn ang="0">
                  <a:pos x="139" y="329"/>
                </a:cxn>
                <a:cxn ang="0">
                  <a:pos x="149" y="344"/>
                </a:cxn>
                <a:cxn ang="0">
                  <a:pos x="158" y="353"/>
                </a:cxn>
                <a:cxn ang="0">
                  <a:pos x="168" y="363"/>
                </a:cxn>
                <a:cxn ang="0">
                  <a:pos x="182" y="363"/>
                </a:cxn>
                <a:cxn ang="0">
                  <a:pos x="187" y="329"/>
                </a:cxn>
                <a:cxn ang="0">
                  <a:pos x="197" y="301"/>
                </a:cxn>
                <a:cxn ang="0">
                  <a:pos x="202" y="286"/>
                </a:cxn>
                <a:cxn ang="0">
                  <a:pos x="206" y="239"/>
                </a:cxn>
                <a:cxn ang="0">
                  <a:pos x="216" y="248"/>
                </a:cxn>
                <a:cxn ang="0">
                  <a:pos x="221" y="263"/>
                </a:cxn>
                <a:cxn ang="0">
                  <a:pos x="230" y="277"/>
                </a:cxn>
                <a:cxn ang="0">
                  <a:pos x="235" y="329"/>
                </a:cxn>
                <a:cxn ang="0">
                  <a:pos x="245" y="339"/>
                </a:cxn>
                <a:cxn ang="0">
                  <a:pos x="250" y="344"/>
                </a:cxn>
                <a:cxn ang="0">
                  <a:pos x="259" y="353"/>
                </a:cxn>
                <a:cxn ang="0">
                  <a:pos x="274" y="353"/>
                </a:cxn>
                <a:cxn ang="0">
                  <a:pos x="283" y="363"/>
                </a:cxn>
                <a:cxn ang="0">
                  <a:pos x="288" y="344"/>
                </a:cxn>
                <a:cxn ang="0">
                  <a:pos x="302" y="344"/>
                </a:cxn>
              </a:cxnLst>
              <a:rect l="0" t="0" r="r" b="b"/>
              <a:pathLst>
                <a:path w="312" h="363">
                  <a:moveTo>
                    <a:pt x="0" y="110"/>
                  </a:moveTo>
                  <a:lnTo>
                    <a:pt x="0" y="105"/>
                  </a:lnTo>
                  <a:lnTo>
                    <a:pt x="0" y="143"/>
                  </a:lnTo>
                  <a:lnTo>
                    <a:pt x="5" y="129"/>
                  </a:lnTo>
                  <a:lnTo>
                    <a:pt x="5" y="91"/>
                  </a:lnTo>
                  <a:lnTo>
                    <a:pt x="5" y="96"/>
                  </a:lnTo>
                  <a:lnTo>
                    <a:pt x="10" y="91"/>
                  </a:lnTo>
                  <a:lnTo>
                    <a:pt x="10" y="43"/>
                  </a:lnTo>
                  <a:lnTo>
                    <a:pt x="10" y="53"/>
                  </a:lnTo>
                  <a:lnTo>
                    <a:pt x="14" y="39"/>
                  </a:lnTo>
                  <a:lnTo>
                    <a:pt x="14" y="29"/>
                  </a:lnTo>
                  <a:lnTo>
                    <a:pt x="14" y="53"/>
                  </a:lnTo>
                  <a:lnTo>
                    <a:pt x="19" y="53"/>
                  </a:lnTo>
                  <a:lnTo>
                    <a:pt x="19" y="29"/>
                  </a:lnTo>
                  <a:lnTo>
                    <a:pt x="24" y="29"/>
                  </a:lnTo>
                  <a:lnTo>
                    <a:pt x="24" y="43"/>
                  </a:lnTo>
                  <a:lnTo>
                    <a:pt x="24" y="29"/>
                  </a:lnTo>
                  <a:lnTo>
                    <a:pt x="29" y="15"/>
                  </a:lnTo>
                  <a:lnTo>
                    <a:pt x="29" y="0"/>
                  </a:lnTo>
                  <a:lnTo>
                    <a:pt x="29" y="5"/>
                  </a:lnTo>
                  <a:lnTo>
                    <a:pt x="34" y="20"/>
                  </a:lnTo>
                  <a:lnTo>
                    <a:pt x="34" y="43"/>
                  </a:lnTo>
                  <a:lnTo>
                    <a:pt x="38" y="58"/>
                  </a:lnTo>
                  <a:lnTo>
                    <a:pt x="38" y="110"/>
                  </a:lnTo>
                  <a:lnTo>
                    <a:pt x="43" y="110"/>
                  </a:lnTo>
                  <a:lnTo>
                    <a:pt x="43" y="196"/>
                  </a:lnTo>
                  <a:lnTo>
                    <a:pt x="48" y="201"/>
                  </a:lnTo>
                  <a:lnTo>
                    <a:pt x="48" y="248"/>
                  </a:lnTo>
                  <a:lnTo>
                    <a:pt x="48" y="234"/>
                  </a:lnTo>
                  <a:lnTo>
                    <a:pt x="53" y="239"/>
                  </a:lnTo>
                  <a:lnTo>
                    <a:pt x="53" y="248"/>
                  </a:lnTo>
                  <a:lnTo>
                    <a:pt x="53" y="224"/>
                  </a:lnTo>
                  <a:lnTo>
                    <a:pt x="58" y="239"/>
                  </a:lnTo>
                  <a:lnTo>
                    <a:pt x="58" y="263"/>
                  </a:lnTo>
                  <a:lnTo>
                    <a:pt x="58" y="253"/>
                  </a:lnTo>
                  <a:lnTo>
                    <a:pt x="62" y="253"/>
                  </a:lnTo>
                  <a:lnTo>
                    <a:pt x="62" y="263"/>
                  </a:lnTo>
                  <a:lnTo>
                    <a:pt x="62" y="253"/>
                  </a:lnTo>
                  <a:lnTo>
                    <a:pt x="67" y="248"/>
                  </a:lnTo>
                  <a:lnTo>
                    <a:pt x="72" y="248"/>
                  </a:lnTo>
                  <a:lnTo>
                    <a:pt x="72" y="239"/>
                  </a:lnTo>
                  <a:lnTo>
                    <a:pt x="77" y="234"/>
                  </a:lnTo>
                  <a:lnTo>
                    <a:pt x="77" y="224"/>
                  </a:lnTo>
                  <a:lnTo>
                    <a:pt x="82" y="239"/>
                  </a:lnTo>
                  <a:lnTo>
                    <a:pt x="82" y="248"/>
                  </a:lnTo>
                  <a:lnTo>
                    <a:pt x="86" y="253"/>
                  </a:lnTo>
                  <a:lnTo>
                    <a:pt x="86" y="286"/>
                  </a:lnTo>
                  <a:lnTo>
                    <a:pt x="91" y="286"/>
                  </a:lnTo>
                  <a:lnTo>
                    <a:pt x="91" y="277"/>
                  </a:lnTo>
                  <a:lnTo>
                    <a:pt x="91" y="315"/>
                  </a:lnTo>
                  <a:lnTo>
                    <a:pt x="96" y="315"/>
                  </a:lnTo>
                  <a:lnTo>
                    <a:pt x="96" y="325"/>
                  </a:lnTo>
                  <a:lnTo>
                    <a:pt x="101" y="329"/>
                  </a:lnTo>
                  <a:lnTo>
                    <a:pt x="101" y="325"/>
                  </a:lnTo>
                  <a:lnTo>
                    <a:pt x="101" y="329"/>
                  </a:lnTo>
                  <a:lnTo>
                    <a:pt x="106" y="329"/>
                  </a:lnTo>
                  <a:lnTo>
                    <a:pt x="106" y="339"/>
                  </a:lnTo>
                  <a:lnTo>
                    <a:pt x="106" y="329"/>
                  </a:lnTo>
                  <a:lnTo>
                    <a:pt x="110" y="329"/>
                  </a:lnTo>
                  <a:lnTo>
                    <a:pt x="110" y="339"/>
                  </a:lnTo>
                  <a:lnTo>
                    <a:pt x="115" y="339"/>
                  </a:lnTo>
                  <a:lnTo>
                    <a:pt x="115" y="329"/>
                  </a:lnTo>
                  <a:lnTo>
                    <a:pt x="125" y="329"/>
                  </a:lnTo>
                  <a:lnTo>
                    <a:pt x="125" y="329"/>
                  </a:lnTo>
                  <a:lnTo>
                    <a:pt x="130" y="329"/>
                  </a:lnTo>
                  <a:lnTo>
                    <a:pt x="134" y="329"/>
                  </a:lnTo>
                  <a:lnTo>
                    <a:pt x="134" y="339"/>
                  </a:lnTo>
                  <a:lnTo>
                    <a:pt x="134" y="329"/>
                  </a:lnTo>
                  <a:lnTo>
                    <a:pt x="139" y="329"/>
                  </a:lnTo>
                  <a:lnTo>
                    <a:pt x="139" y="339"/>
                  </a:lnTo>
                  <a:lnTo>
                    <a:pt x="144" y="344"/>
                  </a:lnTo>
                  <a:lnTo>
                    <a:pt x="149" y="344"/>
                  </a:lnTo>
                  <a:lnTo>
                    <a:pt x="154" y="344"/>
                  </a:lnTo>
                  <a:lnTo>
                    <a:pt x="154" y="353"/>
                  </a:lnTo>
                  <a:lnTo>
                    <a:pt x="158" y="353"/>
                  </a:lnTo>
                  <a:lnTo>
                    <a:pt x="163" y="353"/>
                  </a:lnTo>
                  <a:lnTo>
                    <a:pt x="168" y="353"/>
                  </a:lnTo>
                  <a:lnTo>
                    <a:pt x="168" y="363"/>
                  </a:lnTo>
                  <a:lnTo>
                    <a:pt x="173" y="363"/>
                  </a:lnTo>
                  <a:lnTo>
                    <a:pt x="178" y="363"/>
                  </a:lnTo>
                  <a:lnTo>
                    <a:pt x="182" y="363"/>
                  </a:lnTo>
                  <a:lnTo>
                    <a:pt x="182" y="353"/>
                  </a:lnTo>
                  <a:lnTo>
                    <a:pt x="187" y="339"/>
                  </a:lnTo>
                  <a:lnTo>
                    <a:pt x="187" y="329"/>
                  </a:lnTo>
                  <a:lnTo>
                    <a:pt x="192" y="325"/>
                  </a:lnTo>
                  <a:lnTo>
                    <a:pt x="192" y="315"/>
                  </a:lnTo>
                  <a:lnTo>
                    <a:pt x="197" y="301"/>
                  </a:lnTo>
                  <a:lnTo>
                    <a:pt x="197" y="305"/>
                  </a:lnTo>
                  <a:lnTo>
                    <a:pt x="197" y="301"/>
                  </a:lnTo>
                  <a:lnTo>
                    <a:pt x="202" y="286"/>
                  </a:lnTo>
                  <a:lnTo>
                    <a:pt x="202" y="248"/>
                  </a:lnTo>
                  <a:lnTo>
                    <a:pt x="206" y="248"/>
                  </a:lnTo>
                  <a:lnTo>
                    <a:pt x="206" y="239"/>
                  </a:lnTo>
                  <a:lnTo>
                    <a:pt x="211" y="239"/>
                  </a:lnTo>
                  <a:lnTo>
                    <a:pt x="216" y="239"/>
                  </a:lnTo>
                  <a:lnTo>
                    <a:pt x="216" y="248"/>
                  </a:lnTo>
                  <a:lnTo>
                    <a:pt x="216" y="234"/>
                  </a:lnTo>
                  <a:lnTo>
                    <a:pt x="221" y="239"/>
                  </a:lnTo>
                  <a:lnTo>
                    <a:pt x="221" y="263"/>
                  </a:lnTo>
                  <a:lnTo>
                    <a:pt x="226" y="263"/>
                  </a:lnTo>
                  <a:lnTo>
                    <a:pt x="226" y="272"/>
                  </a:lnTo>
                  <a:lnTo>
                    <a:pt x="230" y="277"/>
                  </a:lnTo>
                  <a:lnTo>
                    <a:pt x="230" y="305"/>
                  </a:lnTo>
                  <a:lnTo>
                    <a:pt x="235" y="305"/>
                  </a:lnTo>
                  <a:lnTo>
                    <a:pt x="235" y="329"/>
                  </a:lnTo>
                  <a:lnTo>
                    <a:pt x="240" y="329"/>
                  </a:lnTo>
                  <a:lnTo>
                    <a:pt x="240" y="339"/>
                  </a:lnTo>
                  <a:lnTo>
                    <a:pt x="245" y="339"/>
                  </a:lnTo>
                  <a:lnTo>
                    <a:pt x="250" y="339"/>
                  </a:lnTo>
                  <a:lnTo>
                    <a:pt x="250" y="329"/>
                  </a:lnTo>
                  <a:lnTo>
                    <a:pt x="250" y="344"/>
                  </a:lnTo>
                  <a:lnTo>
                    <a:pt x="254" y="344"/>
                  </a:lnTo>
                  <a:lnTo>
                    <a:pt x="259" y="344"/>
                  </a:lnTo>
                  <a:lnTo>
                    <a:pt x="259" y="353"/>
                  </a:lnTo>
                  <a:lnTo>
                    <a:pt x="264" y="353"/>
                  </a:lnTo>
                  <a:lnTo>
                    <a:pt x="269" y="353"/>
                  </a:lnTo>
                  <a:lnTo>
                    <a:pt x="274" y="353"/>
                  </a:lnTo>
                  <a:lnTo>
                    <a:pt x="278" y="353"/>
                  </a:lnTo>
                  <a:lnTo>
                    <a:pt x="283" y="353"/>
                  </a:lnTo>
                  <a:lnTo>
                    <a:pt x="283" y="363"/>
                  </a:lnTo>
                  <a:lnTo>
                    <a:pt x="283" y="353"/>
                  </a:lnTo>
                  <a:lnTo>
                    <a:pt x="288" y="353"/>
                  </a:lnTo>
                  <a:lnTo>
                    <a:pt x="288" y="344"/>
                  </a:lnTo>
                  <a:lnTo>
                    <a:pt x="293" y="344"/>
                  </a:lnTo>
                  <a:lnTo>
                    <a:pt x="298" y="344"/>
                  </a:lnTo>
                  <a:lnTo>
                    <a:pt x="302" y="344"/>
                  </a:lnTo>
                  <a:lnTo>
                    <a:pt x="307" y="339"/>
                  </a:lnTo>
                  <a:lnTo>
                    <a:pt x="312" y="339"/>
                  </a:lnTo>
                </a:path>
              </a:pathLst>
            </a:custGeom>
            <a:noFill/>
            <a:ln w="22225">
              <a:solidFill>
                <a:srgbClr val="808080"/>
              </a:solidFill>
              <a:prstDash val="solid"/>
              <a:round/>
              <a:headEnd/>
              <a:tailEnd/>
            </a:ln>
          </p:spPr>
          <p:txBody>
            <a:bodyPr/>
            <a:lstStyle/>
            <a:p>
              <a:endParaRPr lang="en-US"/>
            </a:p>
          </p:txBody>
        </p:sp>
        <p:sp>
          <p:nvSpPr>
            <p:cNvPr id="306258" name="Freeform 1106"/>
            <p:cNvSpPr>
              <a:spLocks/>
            </p:cNvSpPr>
            <p:nvPr/>
          </p:nvSpPr>
          <p:spPr bwMode="auto">
            <a:xfrm>
              <a:off x="3744" y="3966"/>
              <a:ext cx="389" cy="72"/>
            </a:xfrm>
            <a:custGeom>
              <a:avLst/>
              <a:gdLst/>
              <a:ahLst/>
              <a:cxnLst>
                <a:cxn ang="0">
                  <a:pos x="5" y="38"/>
                </a:cxn>
                <a:cxn ang="0">
                  <a:pos x="14" y="53"/>
                </a:cxn>
                <a:cxn ang="0">
                  <a:pos x="24" y="62"/>
                </a:cxn>
                <a:cxn ang="0">
                  <a:pos x="38" y="62"/>
                </a:cxn>
                <a:cxn ang="0">
                  <a:pos x="48" y="72"/>
                </a:cxn>
                <a:cxn ang="0">
                  <a:pos x="62" y="72"/>
                </a:cxn>
                <a:cxn ang="0">
                  <a:pos x="77" y="72"/>
                </a:cxn>
                <a:cxn ang="0">
                  <a:pos x="86" y="53"/>
                </a:cxn>
                <a:cxn ang="0">
                  <a:pos x="96" y="38"/>
                </a:cxn>
                <a:cxn ang="0">
                  <a:pos x="110" y="34"/>
                </a:cxn>
                <a:cxn ang="0">
                  <a:pos x="115" y="24"/>
                </a:cxn>
                <a:cxn ang="0">
                  <a:pos x="125" y="38"/>
                </a:cxn>
                <a:cxn ang="0">
                  <a:pos x="130" y="38"/>
                </a:cxn>
                <a:cxn ang="0">
                  <a:pos x="134" y="38"/>
                </a:cxn>
                <a:cxn ang="0">
                  <a:pos x="144" y="48"/>
                </a:cxn>
                <a:cxn ang="0">
                  <a:pos x="154" y="53"/>
                </a:cxn>
                <a:cxn ang="0">
                  <a:pos x="168" y="53"/>
                </a:cxn>
                <a:cxn ang="0">
                  <a:pos x="178" y="62"/>
                </a:cxn>
                <a:cxn ang="0">
                  <a:pos x="187" y="72"/>
                </a:cxn>
                <a:cxn ang="0">
                  <a:pos x="197" y="48"/>
                </a:cxn>
                <a:cxn ang="0">
                  <a:pos x="202" y="14"/>
                </a:cxn>
                <a:cxn ang="0">
                  <a:pos x="216" y="10"/>
                </a:cxn>
                <a:cxn ang="0">
                  <a:pos x="221" y="10"/>
                </a:cxn>
                <a:cxn ang="0">
                  <a:pos x="226" y="14"/>
                </a:cxn>
                <a:cxn ang="0">
                  <a:pos x="230" y="24"/>
                </a:cxn>
                <a:cxn ang="0">
                  <a:pos x="235" y="34"/>
                </a:cxn>
                <a:cxn ang="0">
                  <a:pos x="250" y="34"/>
                </a:cxn>
                <a:cxn ang="0">
                  <a:pos x="259" y="48"/>
                </a:cxn>
                <a:cxn ang="0">
                  <a:pos x="264" y="62"/>
                </a:cxn>
                <a:cxn ang="0">
                  <a:pos x="274" y="53"/>
                </a:cxn>
                <a:cxn ang="0">
                  <a:pos x="288" y="48"/>
                </a:cxn>
                <a:cxn ang="0">
                  <a:pos x="298" y="53"/>
                </a:cxn>
                <a:cxn ang="0">
                  <a:pos x="307" y="24"/>
                </a:cxn>
                <a:cxn ang="0">
                  <a:pos x="317" y="14"/>
                </a:cxn>
                <a:cxn ang="0">
                  <a:pos x="326" y="0"/>
                </a:cxn>
                <a:cxn ang="0">
                  <a:pos x="331" y="0"/>
                </a:cxn>
                <a:cxn ang="0">
                  <a:pos x="336" y="14"/>
                </a:cxn>
                <a:cxn ang="0">
                  <a:pos x="341" y="10"/>
                </a:cxn>
                <a:cxn ang="0">
                  <a:pos x="355" y="14"/>
                </a:cxn>
                <a:cxn ang="0">
                  <a:pos x="365" y="24"/>
                </a:cxn>
                <a:cxn ang="0">
                  <a:pos x="370" y="38"/>
                </a:cxn>
                <a:cxn ang="0">
                  <a:pos x="379" y="48"/>
                </a:cxn>
              </a:cxnLst>
              <a:rect l="0" t="0" r="r" b="b"/>
              <a:pathLst>
                <a:path w="389" h="72">
                  <a:moveTo>
                    <a:pt x="0" y="48"/>
                  </a:moveTo>
                  <a:lnTo>
                    <a:pt x="5" y="48"/>
                  </a:lnTo>
                  <a:lnTo>
                    <a:pt x="5" y="38"/>
                  </a:lnTo>
                  <a:lnTo>
                    <a:pt x="5" y="53"/>
                  </a:lnTo>
                  <a:lnTo>
                    <a:pt x="10" y="53"/>
                  </a:lnTo>
                  <a:lnTo>
                    <a:pt x="14" y="53"/>
                  </a:lnTo>
                  <a:lnTo>
                    <a:pt x="19" y="53"/>
                  </a:lnTo>
                  <a:lnTo>
                    <a:pt x="24" y="53"/>
                  </a:lnTo>
                  <a:lnTo>
                    <a:pt x="24" y="62"/>
                  </a:lnTo>
                  <a:lnTo>
                    <a:pt x="29" y="62"/>
                  </a:lnTo>
                  <a:lnTo>
                    <a:pt x="34" y="62"/>
                  </a:lnTo>
                  <a:lnTo>
                    <a:pt x="38" y="62"/>
                  </a:lnTo>
                  <a:lnTo>
                    <a:pt x="38" y="72"/>
                  </a:lnTo>
                  <a:lnTo>
                    <a:pt x="43" y="72"/>
                  </a:lnTo>
                  <a:lnTo>
                    <a:pt x="48" y="72"/>
                  </a:lnTo>
                  <a:lnTo>
                    <a:pt x="53" y="72"/>
                  </a:lnTo>
                  <a:lnTo>
                    <a:pt x="58" y="72"/>
                  </a:lnTo>
                  <a:lnTo>
                    <a:pt x="62" y="72"/>
                  </a:lnTo>
                  <a:lnTo>
                    <a:pt x="67" y="72"/>
                  </a:lnTo>
                  <a:lnTo>
                    <a:pt x="72" y="72"/>
                  </a:lnTo>
                  <a:lnTo>
                    <a:pt x="77" y="72"/>
                  </a:lnTo>
                  <a:lnTo>
                    <a:pt x="82" y="72"/>
                  </a:lnTo>
                  <a:lnTo>
                    <a:pt x="86" y="72"/>
                  </a:lnTo>
                  <a:lnTo>
                    <a:pt x="86" y="53"/>
                  </a:lnTo>
                  <a:lnTo>
                    <a:pt x="91" y="53"/>
                  </a:lnTo>
                  <a:lnTo>
                    <a:pt x="96" y="48"/>
                  </a:lnTo>
                  <a:lnTo>
                    <a:pt x="96" y="38"/>
                  </a:lnTo>
                  <a:lnTo>
                    <a:pt x="101" y="34"/>
                  </a:lnTo>
                  <a:lnTo>
                    <a:pt x="106" y="34"/>
                  </a:lnTo>
                  <a:lnTo>
                    <a:pt x="110" y="34"/>
                  </a:lnTo>
                  <a:lnTo>
                    <a:pt x="110" y="14"/>
                  </a:lnTo>
                  <a:lnTo>
                    <a:pt x="115" y="14"/>
                  </a:lnTo>
                  <a:lnTo>
                    <a:pt x="115" y="24"/>
                  </a:lnTo>
                  <a:lnTo>
                    <a:pt x="120" y="24"/>
                  </a:lnTo>
                  <a:lnTo>
                    <a:pt x="120" y="34"/>
                  </a:lnTo>
                  <a:lnTo>
                    <a:pt x="125" y="38"/>
                  </a:lnTo>
                  <a:lnTo>
                    <a:pt x="125" y="48"/>
                  </a:lnTo>
                  <a:lnTo>
                    <a:pt x="125" y="38"/>
                  </a:lnTo>
                  <a:lnTo>
                    <a:pt x="130" y="38"/>
                  </a:lnTo>
                  <a:lnTo>
                    <a:pt x="130" y="48"/>
                  </a:lnTo>
                  <a:lnTo>
                    <a:pt x="134" y="48"/>
                  </a:lnTo>
                  <a:lnTo>
                    <a:pt x="134" y="38"/>
                  </a:lnTo>
                  <a:lnTo>
                    <a:pt x="139" y="38"/>
                  </a:lnTo>
                  <a:lnTo>
                    <a:pt x="144" y="53"/>
                  </a:lnTo>
                  <a:lnTo>
                    <a:pt x="144" y="48"/>
                  </a:lnTo>
                  <a:lnTo>
                    <a:pt x="144" y="53"/>
                  </a:lnTo>
                  <a:lnTo>
                    <a:pt x="149" y="53"/>
                  </a:lnTo>
                  <a:lnTo>
                    <a:pt x="154" y="53"/>
                  </a:lnTo>
                  <a:lnTo>
                    <a:pt x="163" y="53"/>
                  </a:lnTo>
                  <a:lnTo>
                    <a:pt x="163" y="53"/>
                  </a:lnTo>
                  <a:lnTo>
                    <a:pt x="168" y="53"/>
                  </a:lnTo>
                  <a:lnTo>
                    <a:pt x="168" y="62"/>
                  </a:lnTo>
                  <a:lnTo>
                    <a:pt x="173" y="62"/>
                  </a:lnTo>
                  <a:lnTo>
                    <a:pt x="178" y="62"/>
                  </a:lnTo>
                  <a:lnTo>
                    <a:pt x="182" y="62"/>
                  </a:lnTo>
                  <a:lnTo>
                    <a:pt x="187" y="62"/>
                  </a:lnTo>
                  <a:lnTo>
                    <a:pt x="187" y="72"/>
                  </a:lnTo>
                  <a:lnTo>
                    <a:pt x="192" y="72"/>
                  </a:lnTo>
                  <a:lnTo>
                    <a:pt x="192" y="62"/>
                  </a:lnTo>
                  <a:lnTo>
                    <a:pt x="197" y="48"/>
                  </a:lnTo>
                  <a:lnTo>
                    <a:pt x="197" y="34"/>
                  </a:lnTo>
                  <a:lnTo>
                    <a:pt x="202" y="34"/>
                  </a:lnTo>
                  <a:lnTo>
                    <a:pt x="202" y="14"/>
                  </a:lnTo>
                  <a:lnTo>
                    <a:pt x="206" y="10"/>
                  </a:lnTo>
                  <a:lnTo>
                    <a:pt x="211" y="10"/>
                  </a:lnTo>
                  <a:lnTo>
                    <a:pt x="216" y="10"/>
                  </a:lnTo>
                  <a:lnTo>
                    <a:pt x="221" y="10"/>
                  </a:lnTo>
                  <a:lnTo>
                    <a:pt x="221" y="0"/>
                  </a:lnTo>
                  <a:lnTo>
                    <a:pt x="221" y="10"/>
                  </a:lnTo>
                  <a:lnTo>
                    <a:pt x="226" y="10"/>
                  </a:lnTo>
                  <a:lnTo>
                    <a:pt x="226" y="0"/>
                  </a:lnTo>
                  <a:lnTo>
                    <a:pt x="226" y="14"/>
                  </a:lnTo>
                  <a:lnTo>
                    <a:pt x="230" y="10"/>
                  </a:lnTo>
                  <a:lnTo>
                    <a:pt x="230" y="34"/>
                  </a:lnTo>
                  <a:lnTo>
                    <a:pt x="230" y="24"/>
                  </a:lnTo>
                  <a:lnTo>
                    <a:pt x="235" y="24"/>
                  </a:lnTo>
                  <a:lnTo>
                    <a:pt x="235" y="14"/>
                  </a:lnTo>
                  <a:lnTo>
                    <a:pt x="235" y="34"/>
                  </a:lnTo>
                  <a:lnTo>
                    <a:pt x="240" y="34"/>
                  </a:lnTo>
                  <a:lnTo>
                    <a:pt x="245" y="34"/>
                  </a:lnTo>
                  <a:lnTo>
                    <a:pt x="250" y="34"/>
                  </a:lnTo>
                  <a:lnTo>
                    <a:pt x="254" y="38"/>
                  </a:lnTo>
                  <a:lnTo>
                    <a:pt x="259" y="53"/>
                  </a:lnTo>
                  <a:lnTo>
                    <a:pt x="259" y="48"/>
                  </a:lnTo>
                  <a:lnTo>
                    <a:pt x="259" y="53"/>
                  </a:lnTo>
                  <a:lnTo>
                    <a:pt x="264" y="48"/>
                  </a:lnTo>
                  <a:lnTo>
                    <a:pt x="264" y="62"/>
                  </a:lnTo>
                  <a:lnTo>
                    <a:pt x="264" y="53"/>
                  </a:lnTo>
                  <a:lnTo>
                    <a:pt x="269" y="53"/>
                  </a:lnTo>
                  <a:lnTo>
                    <a:pt x="274" y="53"/>
                  </a:lnTo>
                  <a:lnTo>
                    <a:pt x="278" y="53"/>
                  </a:lnTo>
                  <a:lnTo>
                    <a:pt x="283" y="48"/>
                  </a:lnTo>
                  <a:lnTo>
                    <a:pt x="288" y="48"/>
                  </a:lnTo>
                  <a:lnTo>
                    <a:pt x="298" y="48"/>
                  </a:lnTo>
                  <a:lnTo>
                    <a:pt x="293" y="48"/>
                  </a:lnTo>
                  <a:lnTo>
                    <a:pt x="298" y="53"/>
                  </a:lnTo>
                  <a:lnTo>
                    <a:pt x="302" y="48"/>
                  </a:lnTo>
                  <a:lnTo>
                    <a:pt x="302" y="24"/>
                  </a:lnTo>
                  <a:lnTo>
                    <a:pt x="307" y="24"/>
                  </a:lnTo>
                  <a:lnTo>
                    <a:pt x="307" y="14"/>
                  </a:lnTo>
                  <a:lnTo>
                    <a:pt x="312" y="10"/>
                  </a:lnTo>
                  <a:lnTo>
                    <a:pt x="317" y="14"/>
                  </a:lnTo>
                  <a:lnTo>
                    <a:pt x="322" y="10"/>
                  </a:lnTo>
                  <a:lnTo>
                    <a:pt x="322" y="0"/>
                  </a:lnTo>
                  <a:lnTo>
                    <a:pt x="326" y="0"/>
                  </a:lnTo>
                  <a:lnTo>
                    <a:pt x="326" y="10"/>
                  </a:lnTo>
                  <a:lnTo>
                    <a:pt x="326" y="0"/>
                  </a:lnTo>
                  <a:lnTo>
                    <a:pt x="331" y="0"/>
                  </a:lnTo>
                  <a:lnTo>
                    <a:pt x="336" y="14"/>
                  </a:lnTo>
                  <a:lnTo>
                    <a:pt x="336" y="34"/>
                  </a:lnTo>
                  <a:lnTo>
                    <a:pt x="336" y="14"/>
                  </a:lnTo>
                  <a:lnTo>
                    <a:pt x="341" y="14"/>
                  </a:lnTo>
                  <a:lnTo>
                    <a:pt x="341" y="24"/>
                  </a:lnTo>
                  <a:lnTo>
                    <a:pt x="341" y="10"/>
                  </a:lnTo>
                  <a:lnTo>
                    <a:pt x="346" y="14"/>
                  </a:lnTo>
                  <a:lnTo>
                    <a:pt x="355" y="14"/>
                  </a:lnTo>
                  <a:lnTo>
                    <a:pt x="355" y="14"/>
                  </a:lnTo>
                  <a:lnTo>
                    <a:pt x="360" y="14"/>
                  </a:lnTo>
                  <a:lnTo>
                    <a:pt x="360" y="24"/>
                  </a:lnTo>
                  <a:lnTo>
                    <a:pt x="365" y="24"/>
                  </a:lnTo>
                  <a:lnTo>
                    <a:pt x="365" y="14"/>
                  </a:lnTo>
                  <a:lnTo>
                    <a:pt x="370" y="14"/>
                  </a:lnTo>
                  <a:lnTo>
                    <a:pt x="370" y="38"/>
                  </a:lnTo>
                  <a:lnTo>
                    <a:pt x="374" y="38"/>
                  </a:lnTo>
                  <a:lnTo>
                    <a:pt x="374" y="48"/>
                  </a:lnTo>
                  <a:lnTo>
                    <a:pt x="379" y="48"/>
                  </a:lnTo>
                  <a:lnTo>
                    <a:pt x="384" y="53"/>
                  </a:lnTo>
                  <a:lnTo>
                    <a:pt x="389" y="53"/>
                  </a:lnTo>
                </a:path>
              </a:pathLst>
            </a:custGeom>
            <a:noFill/>
            <a:ln w="22225">
              <a:solidFill>
                <a:srgbClr val="808080"/>
              </a:solidFill>
              <a:prstDash val="solid"/>
              <a:round/>
              <a:headEnd/>
              <a:tailEnd/>
            </a:ln>
          </p:spPr>
          <p:txBody>
            <a:bodyPr/>
            <a:lstStyle/>
            <a:p>
              <a:endParaRPr lang="en-US"/>
            </a:p>
          </p:txBody>
        </p:sp>
        <p:sp>
          <p:nvSpPr>
            <p:cNvPr id="306259" name="Freeform 1107"/>
            <p:cNvSpPr>
              <a:spLocks/>
            </p:cNvSpPr>
            <p:nvPr/>
          </p:nvSpPr>
          <p:spPr bwMode="auto">
            <a:xfrm>
              <a:off x="4133" y="3823"/>
              <a:ext cx="341" cy="215"/>
            </a:xfrm>
            <a:custGeom>
              <a:avLst/>
              <a:gdLst/>
              <a:ahLst/>
              <a:cxnLst>
                <a:cxn ang="0">
                  <a:pos x="5" y="205"/>
                </a:cxn>
                <a:cxn ang="0">
                  <a:pos x="9" y="205"/>
                </a:cxn>
                <a:cxn ang="0">
                  <a:pos x="24" y="205"/>
                </a:cxn>
                <a:cxn ang="0">
                  <a:pos x="38" y="205"/>
                </a:cxn>
                <a:cxn ang="0">
                  <a:pos x="48" y="215"/>
                </a:cxn>
                <a:cxn ang="0">
                  <a:pos x="57" y="205"/>
                </a:cxn>
                <a:cxn ang="0">
                  <a:pos x="72" y="205"/>
                </a:cxn>
                <a:cxn ang="0">
                  <a:pos x="81" y="215"/>
                </a:cxn>
                <a:cxn ang="0">
                  <a:pos x="91" y="191"/>
                </a:cxn>
                <a:cxn ang="0">
                  <a:pos x="101" y="177"/>
                </a:cxn>
                <a:cxn ang="0">
                  <a:pos x="105" y="143"/>
                </a:cxn>
                <a:cxn ang="0">
                  <a:pos x="120" y="143"/>
                </a:cxn>
                <a:cxn ang="0">
                  <a:pos x="129" y="143"/>
                </a:cxn>
                <a:cxn ang="0">
                  <a:pos x="134" y="153"/>
                </a:cxn>
                <a:cxn ang="0">
                  <a:pos x="139" y="153"/>
                </a:cxn>
                <a:cxn ang="0">
                  <a:pos x="144" y="153"/>
                </a:cxn>
                <a:cxn ang="0">
                  <a:pos x="149" y="129"/>
                </a:cxn>
                <a:cxn ang="0">
                  <a:pos x="153" y="143"/>
                </a:cxn>
                <a:cxn ang="0">
                  <a:pos x="163" y="129"/>
                </a:cxn>
                <a:cxn ang="0">
                  <a:pos x="168" y="153"/>
                </a:cxn>
                <a:cxn ang="0">
                  <a:pos x="177" y="157"/>
                </a:cxn>
                <a:cxn ang="0">
                  <a:pos x="187" y="181"/>
                </a:cxn>
                <a:cxn ang="0">
                  <a:pos x="197" y="196"/>
                </a:cxn>
                <a:cxn ang="0">
                  <a:pos x="206" y="205"/>
                </a:cxn>
                <a:cxn ang="0">
                  <a:pos x="216" y="191"/>
                </a:cxn>
                <a:cxn ang="0">
                  <a:pos x="230" y="196"/>
                </a:cxn>
                <a:cxn ang="0">
                  <a:pos x="235" y="196"/>
                </a:cxn>
                <a:cxn ang="0">
                  <a:pos x="245" y="181"/>
                </a:cxn>
                <a:cxn ang="0">
                  <a:pos x="254" y="191"/>
                </a:cxn>
                <a:cxn ang="0">
                  <a:pos x="264" y="181"/>
                </a:cxn>
                <a:cxn ang="0">
                  <a:pos x="273" y="181"/>
                </a:cxn>
                <a:cxn ang="0">
                  <a:pos x="278" y="143"/>
                </a:cxn>
                <a:cxn ang="0">
                  <a:pos x="288" y="124"/>
                </a:cxn>
                <a:cxn ang="0">
                  <a:pos x="293" y="76"/>
                </a:cxn>
                <a:cxn ang="0">
                  <a:pos x="297" y="53"/>
                </a:cxn>
                <a:cxn ang="0">
                  <a:pos x="307" y="10"/>
                </a:cxn>
                <a:cxn ang="0">
                  <a:pos x="312" y="48"/>
                </a:cxn>
                <a:cxn ang="0">
                  <a:pos x="317" y="67"/>
                </a:cxn>
                <a:cxn ang="0">
                  <a:pos x="321" y="67"/>
                </a:cxn>
                <a:cxn ang="0">
                  <a:pos x="331" y="91"/>
                </a:cxn>
                <a:cxn ang="0">
                  <a:pos x="336" y="129"/>
                </a:cxn>
                <a:cxn ang="0">
                  <a:pos x="341" y="153"/>
                </a:cxn>
              </a:cxnLst>
              <a:rect l="0" t="0" r="r" b="b"/>
              <a:pathLst>
                <a:path w="341" h="215">
                  <a:moveTo>
                    <a:pt x="0" y="196"/>
                  </a:moveTo>
                  <a:lnTo>
                    <a:pt x="0" y="205"/>
                  </a:lnTo>
                  <a:lnTo>
                    <a:pt x="5" y="205"/>
                  </a:lnTo>
                  <a:lnTo>
                    <a:pt x="9" y="205"/>
                  </a:lnTo>
                  <a:lnTo>
                    <a:pt x="9" y="196"/>
                  </a:lnTo>
                  <a:lnTo>
                    <a:pt x="9" y="205"/>
                  </a:lnTo>
                  <a:lnTo>
                    <a:pt x="14" y="205"/>
                  </a:lnTo>
                  <a:lnTo>
                    <a:pt x="19" y="205"/>
                  </a:lnTo>
                  <a:lnTo>
                    <a:pt x="24" y="205"/>
                  </a:lnTo>
                  <a:lnTo>
                    <a:pt x="29" y="205"/>
                  </a:lnTo>
                  <a:lnTo>
                    <a:pt x="33" y="205"/>
                  </a:lnTo>
                  <a:lnTo>
                    <a:pt x="38" y="205"/>
                  </a:lnTo>
                  <a:lnTo>
                    <a:pt x="38" y="215"/>
                  </a:lnTo>
                  <a:lnTo>
                    <a:pt x="43" y="215"/>
                  </a:lnTo>
                  <a:lnTo>
                    <a:pt x="48" y="215"/>
                  </a:lnTo>
                  <a:lnTo>
                    <a:pt x="53" y="215"/>
                  </a:lnTo>
                  <a:lnTo>
                    <a:pt x="53" y="205"/>
                  </a:lnTo>
                  <a:lnTo>
                    <a:pt x="57" y="205"/>
                  </a:lnTo>
                  <a:lnTo>
                    <a:pt x="62" y="205"/>
                  </a:lnTo>
                  <a:lnTo>
                    <a:pt x="67" y="205"/>
                  </a:lnTo>
                  <a:lnTo>
                    <a:pt x="72" y="205"/>
                  </a:lnTo>
                  <a:lnTo>
                    <a:pt x="77" y="205"/>
                  </a:lnTo>
                  <a:lnTo>
                    <a:pt x="81" y="205"/>
                  </a:lnTo>
                  <a:lnTo>
                    <a:pt x="81" y="215"/>
                  </a:lnTo>
                  <a:lnTo>
                    <a:pt x="86" y="215"/>
                  </a:lnTo>
                  <a:lnTo>
                    <a:pt x="86" y="191"/>
                  </a:lnTo>
                  <a:lnTo>
                    <a:pt x="91" y="191"/>
                  </a:lnTo>
                  <a:lnTo>
                    <a:pt x="91" y="181"/>
                  </a:lnTo>
                  <a:lnTo>
                    <a:pt x="96" y="177"/>
                  </a:lnTo>
                  <a:lnTo>
                    <a:pt x="101" y="177"/>
                  </a:lnTo>
                  <a:lnTo>
                    <a:pt x="101" y="153"/>
                  </a:lnTo>
                  <a:lnTo>
                    <a:pt x="105" y="153"/>
                  </a:lnTo>
                  <a:lnTo>
                    <a:pt x="105" y="143"/>
                  </a:lnTo>
                  <a:lnTo>
                    <a:pt x="110" y="138"/>
                  </a:lnTo>
                  <a:lnTo>
                    <a:pt x="115" y="138"/>
                  </a:lnTo>
                  <a:lnTo>
                    <a:pt x="120" y="143"/>
                  </a:lnTo>
                  <a:lnTo>
                    <a:pt x="120" y="157"/>
                  </a:lnTo>
                  <a:lnTo>
                    <a:pt x="120" y="143"/>
                  </a:lnTo>
                  <a:lnTo>
                    <a:pt x="129" y="143"/>
                  </a:lnTo>
                  <a:lnTo>
                    <a:pt x="129" y="167"/>
                  </a:lnTo>
                  <a:lnTo>
                    <a:pt x="129" y="157"/>
                  </a:lnTo>
                  <a:lnTo>
                    <a:pt x="134" y="153"/>
                  </a:lnTo>
                  <a:lnTo>
                    <a:pt x="134" y="143"/>
                  </a:lnTo>
                  <a:lnTo>
                    <a:pt x="139" y="143"/>
                  </a:lnTo>
                  <a:lnTo>
                    <a:pt x="139" y="153"/>
                  </a:lnTo>
                  <a:lnTo>
                    <a:pt x="139" y="143"/>
                  </a:lnTo>
                  <a:lnTo>
                    <a:pt x="144" y="143"/>
                  </a:lnTo>
                  <a:lnTo>
                    <a:pt x="144" y="153"/>
                  </a:lnTo>
                  <a:lnTo>
                    <a:pt x="144" y="138"/>
                  </a:lnTo>
                  <a:lnTo>
                    <a:pt x="149" y="124"/>
                  </a:lnTo>
                  <a:lnTo>
                    <a:pt x="149" y="129"/>
                  </a:lnTo>
                  <a:lnTo>
                    <a:pt x="149" y="124"/>
                  </a:lnTo>
                  <a:lnTo>
                    <a:pt x="153" y="129"/>
                  </a:lnTo>
                  <a:lnTo>
                    <a:pt x="153" y="143"/>
                  </a:lnTo>
                  <a:lnTo>
                    <a:pt x="158" y="138"/>
                  </a:lnTo>
                  <a:lnTo>
                    <a:pt x="158" y="129"/>
                  </a:lnTo>
                  <a:lnTo>
                    <a:pt x="163" y="129"/>
                  </a:lnTo>
                  <a:lnTo>
                    <a:pt x="163" y="143"/>
                  </a:lnTo>
                  <a:lnTo>
                    <a:pt x="168" y="143"/>
                  </a:lnTo>
                  <a:lnTo>
                    <a:pt x="168" y="153"/>
                  </a:lnTo>
                  <a:lnTo>
                    <a:pt x="168" y="143"/>
                  </a:lnTo>
                  <a:lnTo>
                    <a:pt x="177" y="143"/>
                  </a:lnTo>
                  <a:lnTo>
                    <a:pt x="177" y="157"/>
                  </a:lnTo>
                  <a:lnTo>
                    <a:pt x="182" y="157"/>
                  </a:lnTo>
                  <a:lnTo>
                    <a:pt x="182" y="177"/>
                  </a:lnTo>
                  <a:lnTo>
                    <a:pt x="187" y="181"/>
                  </a:lnTo>
                  <a:lnTo>
                    <a:pt x="192" y="181"/>
                  </a:lnTo>
                  <a:lnTo>
                    <a:pt x="192" y="191"/>
                  </a:lnTo>
                  <a:lnTo>
                    <a:pt x="197" y="196"/>
                  </a:lnTo>
                  <a:lnTo>
                    <a:pt x="201" y="191"/>
                  </a:lnTo>
                  <a:lnTo>
                    <a:pt x="201" y="205"/>
                  </a:lnTo>
                  <a:lnTo>
                    <a:pt x="206" y="205"/>
                  </a:lnTo>
                  <a:lnTo>
                    <a:pt x="206" y="196"/>
                  </a:lnTo>
                  <a:lnTo>
                    <a:pt x="211" y="196"/>
                  </a:lnTo>
                  <a:lnTo>
                    <a:pt x="216" y="191"/>
                  </a:lnTo>
                  <a:lnTo>
                    <a:pt x="221" y="191"/>
                  </a:lnTo>
                  <a:lnTo>
                    <a:pt x="225" y="191"/>
                  </a:lnTo>
                  <a:lnTo>
                    <a:pt x="230" y="196"/>
                  </a:lnTo>
                  <a:lnTo>
                    <a:pt x="235" y="196"/>
                  </a:lnTo>
                  <a:lnTo>
                    <a:pt x="235" y="205"/>
                  </a:lnTo>
                  <a:lnTo>
                    <a:pt x="235" y="196"/>
                  </a:lnTo>
                  <a:lnTo>
                    <a:pt x="240" y="196"/>
                  </a:lnTo>
                  <a:lnTo>
                    <a:pt x="245" y="191"/>
                  </a:lnTo>
                  <a:lnTo>
                    <a:pt x="245" y="181"/>
                  </a:lnTo>
                  <a:lnTo>
                    <a:pt x="249" y="181"/>
                  </a:lnTo>
                  <a:lnTo>
                    <a:pt x="249" y="191"/>
                  </a:lnTo>
                  <a:lnTo>
                    <a:pt x="254" y="191"/>
                  </a:lnTo>
                  <a:lnTo>
                    <a:pt x="259" y="191"/>
                  </a:lnTo>
                  <a:lnTo>
                    <a:pt x="264" y="177"/>
                  </a:lnTo>
                  <a:lnTo>
                    <a:pt x="264" y="181"/>
                  </a:lnTo>
                  <a:lnTo>
                    <a:pt x="264" y="177"/>
                  </a:lnTo>
                  <a:lnTo>
                    <a:pt x="269" y="181"/>
                  </a:lnTo>
                  <a:lnTo>
                    <a:pt x="273" y="181"/>
                  </a:lnTo>
                  <a:lnTo>
                    <a:pt x="273" y="191"/>
                  </a:lnTo>
                  <a:lnTo>
                    <a:pt x="278" y="177"/>
                  </a:lnTo>
                  <a:lnTo>
                    <a:pt x="278" y="143"/>
                  </a:lnTo>
                  <a:lnTo>
                    <a:pt x="283" y="138"/>
                  </a:lnTo>
                  <a:lnTo>
                    <a:pt x="283" y="129"/>
                  </a:lnTo>
                  <a:lnTo>
                    <a:pt x="288" y="124"/>
                  </a:lnTo>
                  <a:lnTo>
                    <a:pt x="288" y="86"/>
                  </a:lnTo>
                  <a:lnTo>
                    <a:pt x="293" y="86"/>
                  </a:lnTo>
                  <a:lnTo>
                    <a:pt x="293" y="76"/>
                  </a:lnTo>
                  <a:lnTo>
                    <a:pt x="297" y="76"/>
                  </a:lnTo>
                  <a:lnTo>
                    <a:pt x="297" y="86"/>
                  </a:lnTo>
                  <a:lnTo>
                    <a:pt x="297" y="53"/>
                  </a:lnTo>
                  <a:lnTo>
                    <a:pt x="302" y="48"/>
                  </a:lnTo>
                  <a:lnTo>
                    <a:pt x="302" y="24"/>
                  </a:lnTo>
                  <a:lnTo>
                    <a:pt x="307" y="10"/>
                  </a:lnTo>
                  <a:lnTo>
                    <a:pt x="307" y="0"/>
                  </a:lnTo>
                  <a:lnTo>
                    <a:pt x="312" y="14"/>
                  </a:lnTo>
                  <a:lnTo>
                    <a:pt x="312" y="48"/>
                  </a:lnTo>
                  <a:lnTo>
                    <a:pt x="312" y="14"/>
                  </a:lnTo>
                  <a:lnTo>
                    <a:pt x="317" y="14"/>
                  </a:lnTo>
                  <a:lnTo>
                    <a:pt x="317" y="67"/>
                  </a:lnTo>
                  <a:lnTo>
                    <a:pt x="321" y="67"/>
                  </a:lnTo>
                  <a:lnTo>
                    <a:pt x="321" y="76"/>
                  </a:lnTo>
                  <a:lnTo>
                    <a:pt x="321" y="67"/>
                  </a:lnTo>
                  <a:lnTo>
                    <a:pt x="326" y="67"/>
                  </a:lnTo>
                  <a:lnTo>
                    <a:pt x="326" y="86"/>
                  </a:lnTo>
                  <a:lnTo>
                    <a:pt x="331" y="91"/>
                  </a:lnTo>
                  <a:lnTo>
                    <a:pt x="331" y="124"/>
                  </a:lnTo>
                  <a:lnTo>
                    <a:pt x="331" y="115"/>
                  </a:lnTo>
                  <a:lnTo>
                    <a:pt x="336" y="129"/>
                  </a:lnTo>
                  <a:lnTo>
                    <a:pt x="336" y="143"/>
                  </a:lnTo>
                  <a:lnTo>
                    <a:pt x="341" y="157"/>
                  </a:lnTo>
                  <a:lnTo>
                    <a:pt x="341" y="153"/>
                  </a:lnTo>
                  <a:lnTo>
                    <a:pt x="341" y="129"/>
                  </a:lnTo>
                  <a:lnTo>
                    <a:pt x="341" y="138"/>
                  </a:lnTo>
                </a:path>
              </a:pathLst>
            </a:custGeom>
            <a:noFill/>
            <a:ln w="22225">
              <a:solidFill>
                <a:srgbClr val="808080"/>
              </a:solidFill>
              <a:prstDash val="solid"/>
              <a:round/>
              <a:headEnd/>
              <a:tailEnd/>
            </a:ln>
          </p:spPr>
          <p:txBody>
            <a:bodyPr/>
            <a:lstStyle/>
            <a:p>
              <a:endParaRPr lang="en-US"/>
            </a:p>
          </p:txBody>
        </p:sp>
        <p:sp>
          <p:nvSpPr>
            <p:cNvPr id="306260" name="Freeform 1108"/>
            <p:cNvSpPr>
              <a:spLocks/>
            </p:cNvSpPr>
            <p:nvPr/>
          </p:nvSpPr>
          <p:spPr bwMode="auto">
            <a:xfrm>
              <a:off x="4474" y="3871"/>
              <a:ext cx="312" cy="157"/>
            </a:xfrm>
            <a:custGeom>
              <a:avLst/>
              <a:gdLst/>
              <a:ahLst/>
              <a:cxnLst>
                <a:cxn ang="0">
                  <a:pos x="4" y="81"/>
                </a:cxn>
                <a:cxn ang="0">
                  <a:pos x="9" y="95"/>
                </a:cxn>
                <a:cxn ang="0">
                  <a:pos x="19" y="90"/>
                </a:cxn>
                <a:cxn ang="0">
                  <a:pos x="24" y="95"/>
                </a:cxn>
                <a:cxn ang="0">
                  <a:pos x="38" y="119"/>
                </a:cxn>
                <a:cxn ang="0">
                  <a:pos x="43" y="119"/>
                </a:cxn>
                <a:cxn ang="0">
                  <a:pos x="52" y="133"/>
                </a:cxn>
                <a:cxn ang="0">
                  <a:pos x="57" y="133"/>
                </a:cxn>
                <a:cxn ang="0">
                  <a:pos x="62" y="133"/>
                </a:cxn>
                <a:cxn ang="0">
                  <a:pos x="72" y="119"/>
                </a:cxn>
                <a:cxn ang="0">
                  <a:pos x="76" y="105"/>
                </a:cxn>
                <a:cxn ang="0">
                  <a:pos x="81" y="76"/>
                </a:cxn>
                <a:cxn ang="0">
                  <a:pos x="96" y="43"/>
                </a:cxn>
                <a:cxn ang="0">
                  <a:pos x="100" y="67"/>
                </a:cxn>
                <a:cxn ang="0">
                  <a:pos x="105" y="67"/>
                </a:cxn>
                <a:cxn ang="0">
                  <a:pos x="115" y="14"/>
                </a:cxn>
                <a:cxn ang="0">
                  <a:pos x="115" y="19"/>
                </a:cxn>
                <a:cxn ang="0">
                  <a:pos x="120" y="0"/>
                </a:cxn>
                <a:cxn ang="0">
                  <a:pos x="129" y="19"/>
                </a:cxn>
                <a:cxn ang="0">
                  <a:pos x="139" y="38"/>
                </a:cxn>
                <a:cxn ang="0">
                  <a:pos x="144" y="57"/>
                </a:cxn>
                <a:cxn ang="0">
                  <a:pos x="148" y="57"/>
                </a:cxn>
                <a:cxn ang="0">
                  <a:pos x="153" y="76"/>
                </a:cxn>
                <a:cxn ang="0">
                  <a:pos x="163" y="67"/>
                </a:cxn>
                <a:cxn ang="0">
                  <a:pos x="172" y="76"/>
                </a:cxn>
                <a:cxn ang="0">
                  <a:pos x="172" y="57"/>
                </a:cxn>
                <a:cxn ang="0">
                  <a:pos x="182" y="76"/>
                </a:cxn>
                <a:cxn ang="0">
                  <a:pos x="187" y="81"/>
                </a:cxn>
                <a:cxn ang="0">
                  <a:pos x="192" y="90"/>
                </a:cxn>
                <a:cxn ang="0">
                  <a:pos x="201" y="95"/>
                </a:cxn>
                <a:cxn ang="0">
                  <a:pos x="206" y="129"/>
                </a:cxn>
                <a:cxn ang="0">
                  <a:pos x="211" y="129"/>
                </a:cxn>
                <a:cxn ang="0">
                  <a:pos x="220" y="119"/>
                </a:cxn>
                <a:cxn ang="0">
                  <a:pos x="230" y="129"/>
                </a:cxn>
                <a:cxn ang="0">
                  <a:pos x="240" y="148"/>
                </a:cxn>
                <a:cxn ang="0">
                  <a:pos x="249" y="157"/>
                </a:cxn>
                <a:cxn ang="0">
                  <a:pos x="264" y="133"/>
                </a:cxn>
                <a:cxn ang="0">
                  <a:pos x="273" y="129"/>
                </a:cxn>
                <a:cxn ang="0">
                  <a:pos x="288" y="133"/>
                </a:cxn>
                <a:cxn ang="0">
                  <a:pos x="292" y="157"/>
                </a:cxn>
                <a:cxn ang="0">
                  <a:pos x="302" y="148"/>
                </a:cxn>
                <a:cxn ang="0">
                  <a:pos x="312" y="143"/>
                </a:cxn>
              </a:cxnLst>
              <a:rect l="0" t="0" r="r" b="b"/>
              <a:pathLst>
                <a:path w="312" h="157">
                  <a:moveTo>
                    <a:pt x="0" y="90"/>
                  </a:moveTo>
                  <a:lnTo>
                    <a:pt x="4" y="90"/>
                  </a:lnTo>
                  <a:lnTo>
                    <a:pt x="4" y="81"/>
                  </a:lnTo>
                  <a:lnTo>
                    <a:pt x="4" y="109"/>
                  </a:lnTo>
                  <a:lnTo>
                    <a:pt x="9" y="105"/>
                  </a:lnTo>
                  <a:lnTo>
                    <a:pt x="9" y="95"/>
                  </a:lnTo>
                  <a:lnTo>
                    <a:pt x="14" y="95"/>
                  </a:lnTo>
                  <a:lnTo>
                    <a:pt x="14" y="105"/>
                  </a:lnTo>
                  <a:lnTo>
                    <a:pt x="19" y="90"/>
                  </a:lnTo>
                  <a:lnTo>
                    <a:pt x="19" y="95"/>
                  </a:lnTo>
                  <a:lnTo>
                    <a:pt x="19" y="90"/>
                  </a:lnTo>
                  <a:lnTo>
                    <a:pt x="24" y="95"/>
                  </a:lnTo>
                  <a:lnTo>
                    <a:pt x="33" y="95"/>
                  </a:lnTo>
                  <a:lnTo>
                    <a:pt x="33" y="119"/>
                  </a:lnTo>
                  <a:lnTo>
                    <a:pt x="38" y="119"/>
                  </a:lnTo>
                  <a:lnTo>
                    <a:pt x="38" y="109"/>
                  </a:lnTo>
                  <a:lnTo>
                    <a:pt x="38" y="119"/>
                  </a:lnTo>
                  <a:lnTo>
                    <a:pt x="43" y="119"/>
                  </a:lnTo>
                  <a:lnTo>
                    <a:pt x="43" y="129"/>
                  </a:lnTo>
                  <a:lnTo>
                    <a:pt x="48" y="129"/>
                  </a:lnTo>
                  <a:lnTo>
                    <a:pt x="52" y="133"/>
                  </a:lnTo>
                  <a:lnTo>
                    <a:pt x="52" y="143"/>
                  </a:lnTo>
                  <a:lnTo>
                    <a:pt x="52" y="133"/>
                  </a:lnTo>
                  <a:lnTo>
                    <a:pt x="57" y="133"/>
                  </a:lnTo>
                  <a:lnTo>
                    <a:pt x="62" y="129"/>
                  </a:lnTo>
                  <a:lnTo>
                    <a:pt x="62" y="143"/>
                  </a:lnTo>
                  <a:lnTo>
                    <a:pt x="62" y="133"/>
                  </a:lnTo>
                  <a:lnTo>
                    <a:pt x="67" y="129"/>
                  </a:lnTo>
                  <a:lnTo>
                    <a:pt x="67" y="119"/>
                  </a:lnTo>
                  <a:lnTo>
                    <a:pt x="72" y="119"/>
                  </a:lnTo>
                  <a:lnTo>
                    <a:pt x="72" y="129"/>
                  </a:lnTo>
                  <a:lnTo>
                    <a:pt x="72" y="119"/>
                  </a:lnTo>
                  <a:lnTo>
                    <a:pt x="76" y="105"/>
                  </a:lnTo>
                  <a:lnTo>
                    <a:pt x="76" y="95"/>
                  </a:lnTo>
                  <a:lnTo>
                    <a:pt x="81" y="90"/>
                  </a:lnTo>
                  <a:lnTo>
                    <a:pt x="81" y="76"/>
                  </a:lnTo>
                  <a:lnTo>
                    <a:pt x="86" y="76"/>
                  </a:lnTo>
                  <a:lnTo>
                    <a:pt x="86" y="43"/>
                  </a:lnTo>
                  <a:lnTo>
                    <a:pt x="96" y="43"/>
                  </a:lnTo>
                  <a:lnTo>
                    <a:pt x="96" y="52"/>
                  </a:lnTo>
                  <a:lnTo>
                    <a:pt x="100" y="57"/>
                  </a:lnTo>
                  <a:lnTo>
                    <a:pt x="100" y="67"/>
                  </a:lnTo>
                  <a:lnTo>
                    <a:pt x="100" y="43"/>
                  </a:lnTo>
                  <a:lnTo>
                    <a:pt x="105" y="57"/>
                  </a:lnTo>
                  <a:lnTo>
                    <a:pt x="105" y="67"/>
                  </a:lnTo>
                  <a:lnTo>
                    <a:pt x="110" y="52"/>
                  </a:lnTo>
                  <a:lnTo>
                    <a:pt x="110" y="19"/>
                  </a:lnTo>
                  <a:lnTo>
                    <a:pt x="115" y="14"/>
                  </a:lnTo>
                  <a:lnTo>
                    <a:pt x="115" y="28"/>
                  </a:lnTo>
                  <a:lnTo>
                    <a:pt x="115" y="5"/>
                  </a:lnTo>
                  <a:lnTo>
                    <a:pt x="115" y="19"/>
                  </a:lnTo>
                  <a:lnTo>
                    <a:pt x="120" y="14"/>
                  </a:lnTo>
                  <a:lnTo>
                    <a:pt x="120" y="28"/>
                  </a:lnTo>
                  <a:lnTo>
                    <a:pt x="120" y="0"/>
                  </a:lnTo>
                  <a:lnTo>
                    <a:pt x="120" y="19"/>
                  </a:lnTo>
                  <a:lnTo>
                    <a:pt x="124" y="19"/>
                  </a:lnTo>
                  <a:lnTo>
                    <a:pt x="129" y="19"/>
                  </a:lnTo>
                  <a:lnTo>
                    <a:pt x="134" y="19"/>
                  </a:lnTo>
                  <a:lnTo>
                    <a:pt x="134" y="43"/>
                  </a:lnTo>
                  <a:lnTo>
                    <a:pt x="139" y="38"/>
                  </a:lnTo>
                  <a:lnTo>
                    <a:pt x="139" y="14"/>
                  </a:lnTo>
                  <a:lnTo>
                    <a:pt x="139" y="52"/>
                  </a:lnTo>
                  <a:lnTo>
                    <a:pt x="144" y="57"/>
                  </a:lnTo>
                  <a:lnTo>
                    <a:pt x="144" y="28"/>
                  </a:lnTo>
                  <a:lnTo>
                    <a:pt x="144" y="43"/>
                  </a:lnTo>
                  <a:lnTo>
                    <a:pt x="148" y="57"/>
                  </a:lnTo>
                  <a:lnTo>
                    <a:pt x="148" y="90"/>
                  </a:lnTo>
                  <a:lnTo>
                    <a:pt x="153" y="90"/>
                  </a:lnTo>
                  <a:lnTo>
                    <a:pt x="153" y="76"/>
                  </a:lnTo>
                  <a:lnTo>
                    <a:pt x="158" y="76"/>
                  </a:lnTo>
                  <a:lnTo>
                    <a:pt x="158" y="67"/>
                  </a:lnTo>
                  <a:lnTo>
                    <a:pt x="163" y="67"/>
                  </a:lnTo>
                  <a:lnTo>
                    <a:pt x="168" y="81"/>
                  </a:lnTo>
                  <a:lnTo>
                    <a:pt x="168" y="81"/>
                  </a:lnTo>
                  <a:lnTo>
                    <a:pt x="172" y="76"/>
                  </a:lnTo>
                  <a:lnTo>
                    <a:pt x="172" y="81"/>
                  </a:lnTo>
                  <a:lnTo>
                    <a:pt x="172" y="52"/>
                  </a:lnTo>
                  <a:lnTo>
                    <a:pt x="172" y="57"/>
                  </a:lnTo>
                  <a:lnTo>
                    <a:pt x="177" y="57"/>
                  </a:lnTo>
                  <a:lnTo>
                    <a:pt x="177" y="90"/>
                  </a:lnTo>
                  <a:lnTo>
                    <a:pt x="182" y="76"/>
                  </a:lnTo>
                  <a:lnTo>
                    <a:pt x="182" y="67"/>
                  </a:lnTo>
                  <a:lnTo>
                    <a:pt x="182" y="76"/>
                  </a:lnTo>
                  <a:lnTo>
                    <a:pt x="187" y="81"/>
                  </a:lnTo>
                  <a:lnTo>
                    <a:pt x="187" y="95"/>
                  </a:lnTo>
                  <a:lnTo>
                    <a:pt x="187" y="90"/>
                  </a:lnTo>
                  <a:lnTo>
                    <a:pt x="192" y="90"/>
                  </a:lnTo>
                  <a:lnTo>
                    <a:pt x="192" y="81"/>
                  </a:lnTo>
                  <a:lnTo>
                    <a:pt x="196" y="81"/>
                  </a:lnTo>
                  <a:lnTo>
                    <a:pt x="201" y="95"/>
                  </a:lnTo>
                  <a:lnTo>
                    <a:pt x="201" y="105"/>
                  </a:lnTo>
                  <a:lnTo>
                    <a:pt x="206" y="109"/>
                  </a:lnTo>
                  <a:lnTo>
                    <a:pt x="206" y="129"/>
                  </a:lnTo>
                  <a:lnTo>
                    <a:pt x="206" y="109"/>
                  </a:lnTo>
                  <a:lnTo>
                    <a:pt x="211" y="105"/>
                  </a:lnTo>
                  <a:lnTo>
                    <a:pt x="211" y="129"/>
                  </a:lnTo>
                  <a:lnTo>
                    <a:pt x="216" y="129"/>
                  </a:lnTo>
                  <a:lnTo>
                    <a:pt x="216" y="119"/>
                  </a:lnTo>
                  <a:lnTo>
                    <a:pt x="220" y="119"/>
                  </a:lnTo>
                  <a:lnTo>
                    <a:pt x="220" y="129"/>
                  </a:lnTo>
                  <a:lnTo>
                    <a:pt x="225" y="133"/>
                  </a:lnTo>
                  <a:lnTo>
                    <a:pt x="230" y="129"/>
                  </a:lnTo>
                  <a:lnTo>
                    <a:pt x="235" y="129"/>
                  </a:lnTo>
                  <a:lnTo>
                    <a:pt x="240" y="133"/>
                  </a:lnTo>
                  <a:lnTo>
                    <a:pt x="240" y="148"/>
                  </a:lnTo>
                  <a:lnTo>
                    <a:pt x="244" y="148"/>
                  </a:lnTo>
                  <a:lnTo>
                    <a:pt x="244" y="157"/>
                  </a:lnTo>
                  <a:lnTo>
                    <a:pt x="249" y="157"/>
                  </a:lnTo>
                  <a:lnTo>
                    <a:pt x="254" y="143"/>
                  </a:lnTo>
                  <a:lnTo>
                    <a:pt x="254" y="133"/>
                  </a:lnTo>
                  <a:lnTo>
                    <a:pt x="264" y="133"/>
                  </a:lnTo>
                  <a:lnTo>
                    <a:pt x="264" y="133"/>
                  </a:lnTo>
                  <a:lnTo>
                    <a:pt x="268" y="133"/>
                  </a:lnTo>
                  <a:lnTo>
                    <a:pt x="273" y="129"/>
                  </a:lnTo>
                  <a:lnTo>
                    <a:pt x="278" y="129"/>
                  </a:lnTo>
                  <a:lnTo>
                    <a:pt x="283" y="129"/>
                  </a:lnTo>
                  <a:lnTo>
                    <a:pt x="288" y="133"/>
                  </a:lnTo>
                  <a:lnTo>
                    <a:pt x="288" y="148"/>
                  </a:lnTo>
                  <a:lnTo>
                    <a:pt x="292" y="148"/>
                  </a:lnTo>
                  <a:lnTo>
                    <a:pt x="292" y="157"/>
                  </a:lnTo>
                  <a:lnTo>
                    <a:pt x="297" y="157"/>
                  </a:lnTo>
                  <a:lnTo>
                    <a:pt x="302" y="157"/>
                  </a:lnTo>
                  <a:lnTo>
                    <a:pt x="302" y="148"/>
                  </a:lnTo>
                  <a:lnTo>
                    <a:pt x="302" y="157"/>
                  </a:lnTo>
                  <a:lnTo>
                    <a:pt x="307" y="157"/>
                  </a:lnTo>
                  <a:lnTo>
                    <a:pt x="312" y="143"/>
                  </a:lnTo>
                  <a:lnTo>
                    <a:pt x="312" y="148"/>
                  </a:lnTo>
                  <a:lnTo>
                    <a:pt x="312" y="143"/>
                  </a:lnTo>
                </a:path>
              </a:pathLst>
            </a:custGeom>
            <a:noFill/>
            <a:ln w="22225">
              <a:solidFill>
                <a:srgbClr val="808080"/>
              </a:solidFill>
              <a:prstDash val="solid"/>
              <a:round/>
              <a:headEnd/>
              <a:tailEnd/>
            </a:ln>
          </p:spPr>
          <p:txBody>
            <a:bodyPr/>
            <a:lstStyle/>
            <a:p>
              <a:endParaRPr lang="en-US"/>
            </a:p>
          </p:txBody>
        </p:sp>
        <p:sp>
          <p:nvSpPr>
            <p:cNvPr id="306261" name="Freeform 1109"/>
            <p:cNvSpPr>
              <a:spLocks/>
            </p:cNvSpPr>
            <p:nvPr/>
          </p:nvSpPr>
          <p:spPr bwMode="auto">
            <a:xfrm>
              <a:off x="4786" y="3980"/>
              <a:ext cx="19" cy="34"/>
            </a:xfrm>
            <a:custGeom>
              <a:avLst/>
              <a:gdLst/>
              <a:ahLst/>
              <a:cxnLst>
                <a:cxn ang="0">
                  <a:pos x="0" y="34"/>
                </a:cxn>
                <a:cxn ang="0">
                  <a:pos x="4" y="34"/>
                </a:cxn>
                <a:cxn ang="0">
                  <a:pos x="4" y="24"/>
                </a:cxn>
                <a:cxn ang="0">
                  <a:pos x="9" y="24"/>
                </a:cxn>
                <a:cxn ang="0">
                  <a:pos x="14" y="20"/>
                </a:cxn>
                <a:cxn ang="0">
                  <a:pos x="14" y="0"/>
                </a:cxn>
                <a:cxn ang="0">
                  <a:pos x="19" y="0"/>
                </a:cxn>
              </a:cxnLst>
              <a:rect l="0" t="0" r="r" b="b"/>
              <a:pathLst>
                <a:path w="19" h="34">
                  <a:moveTo>
                    <a:pt x="0" y="34"/>
                  </a:moveTo>
                  <a:lnTo>
                    <a:pt x="4" y="34"/>
                  </a:lnTo>
                  <a:lnTo>
                    <a:pt x="4" y="24"/>
                  </a:lnTo>
                  <a:lnTo>
                    <a:pt x="9" y="24"/>
                  </a:lnTo>
                  <a:lnTo>
                    <a:pt x="14" y="20"/>
                  </a:lnTo>
                  <a:lnTo>
                    <a:pt x="14" y="0"/>
                  </a:lnTo>
                  <a:lnTo>
                    <a:pt x="19" y="0"/>
                  </a:lnTo>
                </a:path>
              </a:pathLst>
            </a:custGeom>
            <a:noFill/>
            <a:ln w="22225">
              <a:solidFill>
                <a:srgbClr val="808080"/>
              </a:solidFill>
              <a:prstDash val="solid"/>
              <a:round/>
              <a:headEnd/>
              <a:tailEnd/>
            </a:ln>
          </p:spPr>
          <p:txBody>
            <a:bodyPr/>
            <a:lstStyle/>
            <a:p>
              <a:endParaRPr lang="en-US"/>
            </a:p>
          </p:txBody>
        </p:sp>
      </p:grpSp>
      <p:sp>
        <p:nvSpPr>
          <p:cNvPr id="306262" name="Rectangle 1110"/>
          <p:cNvSpPr>
            <a:spLocks noChangeArrowheads="1"/>
          </p:cNvSpPr>
          <p:nvPr/>
        </p:nvSpPr>
        <p:spPr bwMode="auto">
          <a:xfrm>
            <a:off x="4343400" y="2084388"/>
            <a:ext cx="2392363" cy="488950"/>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latin typeface="Helvetica" pitchFamily="34" charset="0"/>
              </a:rPr>
              <a:t>Blue: “God” -English Bible </a:t>
            </a:r>
          </a:p>
          <a:p>
            <a:pPr algn="l" eaLnBrk="1" hangingPunct="1"/>
            <a:r>
              <a:rPr lang="en-US" sz="1600">
                <a:solidFill>
                  <a:srgbClr val="000000"/>
                </a:solidFill>
                <a:latin typeface="Helvetica" pitchFamily="34" charset="0"/>
              </a:rPr>
              <a:t>Red: “Dios” -Spanish Bible</a:t>
            </a:r>
          </a:p>
        </p:txBody>
      </p:sp>
      <p:sp>
        <p:nvSpPr>
          <p:cNvPr id="306263" name="Rectangle 1111"/>
          <p:cNvSpPr>
            <a:spLocks noChangeArrowheads="1"/>
          </p:cNvSpPr>
          <p:nvPr/>
        </p:nvSpPr>
        <p:spPr bwMode="auto">
          <a:xfrm rot="3494408">
            <a:off x="131763" y="4584700"/>
            <a:ext cx="987425" cy="396875"/>
          </a:xfrm>
          <a:prstGeom prst="rect">
            <a:avLst/>
          </a:prstGeom>
          <a:noFill/>
          <a:ln w="9525">
            <a:noFill/>
            <a:miter lim="800000"/>
            <a:headEnd/>
            <a:tailEnd/>
          </a:ln>
          <a:effectLst/>
        </p:spPr>
        <p:txBody>
          <a:bodyPr wrap="none">
            <a:spAutoFit/>
          </a:bodyPr>
          <a:lstStyle/>
          <a:p>
            <a:pPr algn="l" eaLnBrk="1" hangingPunct="1"/>
            <a:r>
              <a:rPr lang="en-US" sz="2000"/>
              <a:t>Genesis</a:t>
            </a:r>
          </a:p>
        </p:txBody>
      </p:sp>
      <p:sp>
        <p:nvSpPr>
          <p:cNvPr id="306264" name="Rectangle 1112"/>
          <p:cNvSpPr>
            <a:spLocks noChangeArrowheads="1"/>
          </p:cNvSpPr>
          <p:nvPr/>
        </p:nvSpPr>
        <p:spPr bwMode="auto">
          <a:xfrm rot="3494408">
            <a:off x="4799013" y="4659312"/>
            <a:ext cx="1162050" cy="396875"/>
          </a:xfrm>
          <a:prstGeom prst="rect">
            <a:avLst/>
          </a:prstGeom>
          <a:noFill/>
          <a:ln w="9525">
            <a:noFill/>
            <a:miter lim="800000"/>
            <a:headEnd/>
            <a:tailEnd/>
          </a:ln>
          <a:effectLst/>
        </p:spPr>
        <p:txBody>
          <a:bodyPr wrap="none">
            <a:spAutoFit/>
          </a:bodyPr>
          <a:lstStyle/>
          <a:p>
            <a:pPr algn="l" eaLnBrk="1" hangingPunct="1"/>
            <a:r>
              <a:rPr lang="en-US" sz="2000"/>
              <a:t>Jeremiah </a:t>
            </a:r>
          </a:p>
        </p:txBody>
      </p:sp>
      <p:sp>
        <p:nvSpPr>
          <p:cNvPr id="306265" name="Rectangle 1113"/>
          <p:cNvSpPr>
            <a:spLocks noChangeArrowheads="1"/>
          </p:cNvSpPr>
          <p:nvPr/>
        </p:nvSpPr>
        <p:spPr bwMode="auto">
          <a:xfrm rot="3494408">
            <a:off x="5276850" y="4638675"/>
            <a:ext cx="1095375" cy="396875"/>
          </a:xfrm>
          <a:prstGeom prst="rect">
            <a:avLst/>
          </a:prstGeom>
          <a:noFill/>
          <a:ln w="9525">
            <a:noFill/>
            <a:miter lim="800000"/>
            <a:headEnd/>
            <a:tailEnd/>
          </a:ln>
          <a:effectLst/>
        </p:spPr>
        <p:txBody>
          <a:bodyPr>
            <a:spAutoFit/>
          </a:bodyPr>
          <a:lstStyle/>
          <a:p>
            <a:pPr algn="l" eaLnBrk="1" hangingPunct="1"/>
            <a:r>
              <a:rPr lang="en-US" sz="2000"/>
              <a:t>Ezekiel</a:t>
            </a:r>
          </a:p>
        </p:txBody>
      </p:sp>
      <p:sp>
        <p:nvSpPr>
          <p:cNvPr id="306266" name="Rectangle 1114"/>
          <p:cNvSpPr>
            <a:spLocks noChangeArrowheads="1"/>
          </p:cNvSpPr>
          <p:nvPr/>
        </p:nvSpPr>
        <p:spPr bwMode="auto">
          <a:xfrm rot="3494408">
            <a:off x="7148513" y="4786312"/>
            <a:ext cx="1282700" cy="396875"/>
          </a:xfrm>
          <a:prstGeom prst="rect">
            <a:avLst/>
          </a:prstGeom>
          <a:noFill/>
          <a:ln w="9525">
            <a:noFill/>
            <a:miter lim="800000"/>
            <a:headEnd/>
            <a:tailEnd/>
          </a:ln>
          <a:effectLst/>
        </p:spPr>
        <p:txBody>
          <a:bodyPr wrap="none">
            <a:spAutoFit/>
          </a:bodyPr>
          <a:lstStyle/>
          <a:p>
            <a:pPr algn="l" eaLnBrk="1" hangingPunct="1"/>
            <a:r>
              <a:rPr lang="en-US" sz="2000"/>
              <a:t>Revelation</a:t>
            </a:r>
          </a:p>
        </p:txBody>
      </p:sp>
      <p:sp>
        <p:nvSpPr>
          <p:cNvPr id="306267" name="Rectangle 1115"/>
          <p:cNvSpPr>
            <a:spLocks noChangeArrowheads="1"/>
          </p:cNvSpPr>
          <p:nvPr/>
        </p:nvSpPr>
        <p:spPr bwMode="auto">
          <a:xfrm rot="3494408">
            <a:off x="1297781" y="4852194"/>
            <a:ext cx="1579563" cy="396875"/>
          </a:xfrm>
          <a:prstGeom prst="rect">
            <a:avLst/>
          </a:prstGeom>
          <a:noFill/>
          <a:ln w="9525">
            <a:noFill/>
            <a:miter lim="800000"/>
            <a:headEnd/>
            <a:tailEnd/>
          </a:ln>
          <a:effectLst/>
        </p:spPr>
        <p:txBody>
          <a:bodyPr wrap="none">
            <a:spAutoFit/>
          </a:bodyPr>
          <a:lstStyle/>
          <a:p>
            <a:pPr algn="l" eaLnBrk="1" hangingPunct="1"/>
            <a:r>
              <a:rPr lang="en-US" sz="2000"/>
              <a:t>Deuteronomy</a:t>
            </a:r>
          </a:p>
        </p:txBody>
      </p:sp>
      <p:sp>
        <p:nvSpPr>
          <p:cNvPr id="306268" name="Rectangle 1116"/>
          <p:cNvSpPr>
            <a:spLocks noChangeArrowheads="1"/>
          </p:cNvSpPr>
          <p:nvPr/>
        </p:nvSpPr>
        <p:spPr bwMode="auto">
          <a:xfrm rot="3494408">
            <a:off x="2725738" y="4657725"/>
            <a:ext cx="1473200" cy="701675"/>
          </a:xfrm>
          <a:prstGeom prst="rect">
            <a:avLst/>
          </a:prstGeom>
          <a:noFill/>
          <a:ln w="9525">
            <a:noFill/>
            <a:miter lim="800000"/>
            <a:headEnd/>
            <a:tailEnd/>
          </a:ln>
          <a:effectLst/>
        </p:spPr>
        <p:txBody>
          <a:bodyPr wrap="none">
            <a:spAutoFit/>
          </a:bodyPr>
          <a:lstStyle/>
          <a:p>
            <a:pPr algn="l" eaLnBrk="1" hangingPunct="1"/>
            <a:r>
              <a:rPr lang="en-US" sz="2000"/>
              <a:t>Chronicles 1</a:t>
            </a:r>
          </a:p>
          <a:p>
            <a:pPr algn="l" eaLnBrk="1" hangingPunct="1"/>
            <a:endParaRPr lang="en-US" sz="2000"/>
          </a:p>
        </p:txBody>
      </p:sp>
      <p:sp>
        <p:nvSpPr>
          <p:cNvPr id="306269" name="Rectangle 1117"/>
          <p:cNvSpPr>
            <a:spLocks noChangeArrowheads="1"/>
          </p:cNvSpPr>
          <p:nvPr/>
        </p:nvSpPr>
        <p:spPr bwMode="auto">
          <a:xfrm>
            <a:off x="252413" y="6156325"/>
            <a:ext cx="3013075" cy="336550"/>
          </a:xfrm>
          <a:prstGeom prst="rect">
            <a:avLst/>
          </a:prstGeom>
          <a:noFill/>
          <a:ln w="9525">
            <a:noFill/>
            <a:miter lim="800000"/>
            <a:headEnd/>
            <a:tailEnd/>
          </a:ln>
          <a:effectLst/>
        </p:spPr>
        <p:txBody>
          <a:bodyPr wrap="none">
            <a:spAutoFit/>
          </a:bodyPr>
          <a:lstStyle/>
          <a:p>
            <a:r>
              <a:rPr lang="en-US" sz="1600">
                <a:solidFill>
                  <a:srgbClr val="000000"/>
                </a:solidFill>
                <a:latin typeface="Helvetica" pitchFamily="34" charset="0"/>
              </a:rPr>
              <a:t>Gray: “El Senor” -Spanish Bible</a:t>
            </a:r>
          </a:p>
        </p:txBody>
      </p:sp>
      <p:sp>
        <p:nvSpPr>
          <p:cNvPr id="306270" name="Rectangle 1118"/>
          <p:cNvSpPr>
            <a:spLocks noChangeArrowheads="1"/>
          </p:cNvSpPr>
          <p:nvPr/>
        </p:nvSpPr>
        <p:spPr bwMode="auto">
          <a:xfrm rot="3494408">
            <a:off x="1092200" y="4637088"/>
            <a:ext cx="1114425" cy="396875"/>
          </a:xfrm>
          <a:prstGeom prst="rect">
            <a:avLst/>
          </a:prstGeom>
          <a:noFill/>
          <a:ln w="9525">
            <a:noFill/>
            <a:miter lim="800000"/>
            <a:headEnd/>
            <a:tailEnd/>
          </a:ln>
          <a:effectLst/>
        </p:spPr>
        <p:txBody>
          <a:bodyPr wrap="none">
            <a:spAutoFit/>
          </a:bodyPr>
          <a:lstStyle/>
          <a:p>
            <a:pPr algn="l" eaLnBrk="1" hangingPunct="1"/>
            <a:r>
              <a:rPr lang="en-US" sz="2000"/>
              <a:t>Numbers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36588" y="315913"/>
            <a:ext cx="7772400" cy="1143000"/>
          </a:xfrm>
        </p:spPr>
        <p:txBody>
          <a:bodyPr>
            <a:normAutofit fontScale="90000"/>
          </a:bodyPr>
          <a:lstStyle/>
          <a:p>
            <a:pPr>
              <a:defRPr/>
            </a:pPr>
            <a:r>
              <a:rPr lang="en-US" sz="8800">
                <a:effectLst>
                  <a:outerShdw blurRad="38100" dist="38100" dir="2700000" algn="tl">
                    <a:srgbClr val="C0C0C0"/>
                  </a:outerShdw>
                </a:effectLst>
              </a:rPr>
              <a:t>Office Hours</a:t>
            </a:r>
          </a:p>
        </p:txBody>
      </p:sp>
      <p:sp>
        <p:nvSpPr>
          <p:cNvPr id="28675" name="Text Box 4"/>
          <p:cNvSpPr txBox="1">
            <a:spLocks noChangeArrowheads="1"/>
          </p:cNvSpPr>
          <p:nvPr/>
        </p:nvSpPr>
        <p:spPr bwMode="auto">
          <a:xfrm>
            <a:off x="482600" y="2516188"/>
            <a:ext cx="4484688" cy="823912"/>
          </a:xfrm>
          <a:prstGeom prst="rect">
            <a:avLst/>
          </a:prstGeom>
          <a:noFill/>
          <a:ln w="9525">
            <a:noFill/>
            <a:miter lim="800000"/>
            <a:headEnd/>
            <a:tailEnd/>
          </a:ln>
        </p:spPr>
        <p:txBody>
          <a:bodyPr wrap="none">
            <a:spAutoFit/>
          </a:bodyPr>
          <a:lstStyle/>
          <a:p>
            <a:r>
              <a:rPr lang="en-US" sz="4800"/>
              <a:t>Open door Policy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143" name="Rectangle 407"/>
          <p:cNvSpPr>
            <a:spLocks noChangeArrowheads="1"/>
          </p:cNvSpPr>
          <p:nvPr/>
        </p:nvSpPr>
        <p:spPr bwMode="auto">
          <a:xfrm>
            <a:off x="823913" y="-319088"/>
            <a:ext cx="0" cy="0"/>
          </a:xfrm>
          <a:prstGeom prst="rect">
            <a:avLst/>
          </a:prstGeom>
          <a:noFill/>
          <a:ln w="9525">
            <a:noFill/>
            <a:miter lim="800000"/>
            <a:headEnd/>
            <a:tailEnd/>
          </a:ln>
          <a:effectLst/>
        </p:spPr>
        <p:txBody>
          <a:bodyPr>
            <a:spAutoFit/>
          </a:bodyPr>
          <a:lstStyle/>
          <a:p>
            <a:endParaRPr lang="en-US"/>
          </a:p>
        </p:txBody>
      </p:sp>
      <p:sp>
        <p:nvSpPr>
          <p:cNvPr id="245144" name="Text Box 408"/>
          <p:cNvSpPr txBox="1">
            <a:spLocks noChangeArrowheads="1"/>
          </p:cNvSpPr>
          <p:nvPr/>
        </p:nvSpPr>
        <p:spPr bwMode="auto">
          <a:xfrm>
            <a:off x="266700" y="-23813"/>
            <a:ext cx="8609013" cy="579438"/>
          </a:xfrm>
          <a:prstGeom prst="rect">
            <a:avLst/>
          </a:prstGeom>
          <a:noFill/>
          <a:ln w="9525">
            <a:noFill/>
            <a:miter lim="800000"/>
            <a:headEnd/>
            <a:tailEnd/>
          </a:ln>
          <a:effectLst/>
        </p:spPr>
        <p:txBody>
          <a:bodyPr wrap="none">
            <a:spAutoFit/>
          </a:bodyPr>
          <a:lstStyle/>
          <a:p>
            <a:pPr algn="l"/>
            <a:r>
              <a:rPr lang="en-US" sz="3200">
                <a:effectLst>
                  <a:outerShdw blurRad="38100" dist="38100" dir="2700000" algn="tl">
                    <a:srgbClr val="C0C0C0"/>
                  </a:outerShdw>
                </a:effectLst>
              </a:rPr>
              <a:t>Image data, may best be thought of as time series…</a:t>
            </a:r>
          </a:p>
        </p:txBody>
      </p:sp>
      <p:pic>
        <p:nvPicPr>
          <p:cNvPr id="245145" name="Picture 409"/>
          <p:cNvPicPr>
            <a:picLocks noChangeAspect="1" noChangeArrowheads="1"/>
          </p:cNvPicPr>
          <p:nvPr/>
        </p:nvPicPr>
        <p:blipFill>
          <a:blip r:embed="rId3" cstate="print"/>
          <a:srcRect/>
          <a:stretch>
            <a:fillRect/>
          </a:stretch>
        </p:blipFill>
        <p:spPr bwMode="auto">
          <a:xfrm>
            <a:off x="722313" y="223838"/>
            <a:ext cx="3481387" cy="3146425"/>
          </a:xfrm>
          <a:prstGeom prst="rect">
            <a:avLst/>
          </a:prstGeom>
          <a:noFill/>
          <a:ln w="9525">
            <a:noFill/>
            <a:miter lim="800000"/>
            <a:headEnd/>
            <a:tailEnd/>
          </a:ln>
          <a:effectLst/>
        </p:spPr>
      </p:pic>
      <p:pic>
        <p:nvPicPr>
          <p:cNvPr id="245146" name="Picture 410"/>
          <p:cNvPicPr>
            <a:picLocks noChangeAspect="1" noChangeArrowheads="1"/>
          </p:cNvPicPr>
          <p:nvPr/>
        </p:nvPicPr>
        <p:blipFill>
          <a:blip r:embed="rId4" cstate="print"/>
          <a:srcRect/>
          <a:stretch>
            <a:fillRect/>
          </a:stretch>
        </p:blipFill>
        <p:spPr bwMode="auto">
          <a:xfrm>
            <a:off x="-1041400" y="3790950"/>
            <a:ext cx="11433175" cy="3460750"/>
          </a:xfrm>
          <a:prstGeom prst="rect">
            <a:avLst/>
          </a:prstGeom>
          <a:noFill/>
          <a:ln w="9525">
            <a:noFill/>
            <a:miter lim="800000"/>
            <a:headEnd/>
            <a:tailEnd/>
          </a:ln>
          <a:effectLst/>
        </p:spPr>
      </p:pic>
      <p:sp>
        <p:nvSpPr>
          <p:cNvPr id="245147" name="Line 411"/>
          <p:cNvSpPr>
            <a:spLocks noChangeShapeType="1"/>
          </p:cNvSpPr>
          <p:nvPr/>
        </p:nvSpPr>
        <p:spPr bwMode="auto">
          <a:xfrm flipH="1" flipV="1">
            <a:off x="1790700" y="1797050"/>
            <a:ext cx="4824413" cy="2432050"/>
          </a:xfrm>
          <a:prstGeom prst="line">
            <a:avLst/>
          </a:prstGeom>
          <a:noFill/>
          <a:ln w="3175">
            <a:solidFill>
              <a:srgbClr val="C4C4C4"/>
            </a:solidFill>
            <a:round/>
            <a:headEnd/>
            <a:tailEnd/>
          </a:ln>
          <a:effectLst/>
        </p:spPr>
        <p:txBody>
          <a:bodyPr/>
          <a:lstStyle/>
          <a:p>
            <a:endParaRPr lang="en-US"/>
          </a:p>
        </p:txBody>
      </p:sp>
      <p:sp>
        <p:nvSpPr>
          <p:cNvPr id="245148" name="Line 412"/>
          <p:cNvSpPr>
            <a:spLocks noChangeShapeType="1"/>
          </p:cNvSpPr>
          <p:nvPr/>
        </p:nvSpPr>
        <p:spPr bwMode="auto">
          <a:xfrm>
            <a:off x="2000250" y="2532063"/>
            <a:ext cx="5768975" cy="1952625"/>
          </a:xfrm>
          <a:prstGeom prst="line">
            <a:avLst/>
          </a:prstGeom>
          <a:noFill/>
          <a:ln w="3175">
            <a:solidFill>
              <a:srgbClr val="C4C4C4"/>
            </a:solidFill>
            <a:round/>
            <a:headEnd/>
            <a:tailEnd/>
          </a:ln>
          <a:effectLst/>
        </p:spPr>
        <p:txBody>
          <a:bodyPr/>
          <a:lstStyle/>
          <a:p>
            <a:endParaRPr lang="en-US"/>
          </a:p>
        </p:txBody>
      </p:sp>
      <p:sp>
        <p:nvSpPr>
          <p:cNvPr id="245149" name="Line 413"/>
          <p:cNvSpPr>
            <a:spLocks noChangeShapeType="1"/>
          </p:cNvSpPr>
          <p:nvPr/>
        </p:nvSpPr>
        <p:spPr bwMode="auto">
          <a:xfrm flipH="1" flipV="1">
            <a:off x="1835150" y="2133600"/>
            <a:ext cx="5516563" cy="3468688"/>
          </a:xfrm>
          <a:prstGeom prst="line">
            <a:avLst/>
          </a:prstGeom>
          <a:noFill/>
          <a:ln w="9525">
            <a:solidFill>
              <a:srgbClr val="C4C4C4"/>
            </a:solidFill>
            <a:round/>
            <a:headEnd/>
            <a:tailEnd/>
          </a:ln>
          <a:effectLst/>
        </p:spPr>
        <p:txBody>
          <a:bodyPr/>
          <a:lstStyle/>
          <a:p>
            <a:endParaRPr lang="en-US"/>
          </a:p>
        </p:txBody>
      </p:sp>
      <p:pic>
        <p:nvPicPr>
          <p:cNvPr id="245150" name="Picture 414" descr="sandeep_paper"/>
          <p:cNvPicPr>
            <a:picLocks noChangeAspect="1" noChangeArrowheads="1"/>
          </p:cNvPicPr>
          <p:nvPr/>
        </p:nvPicPr>
        <p:blipFill>
          <a:blip r:embed="rId5" cstate="print"/>
          <a:srcRect/>
          <a:stretch>
            <a:fillRect/>
          </a:stretch>
        </p:blipFill>
        <p:spPr bwMode="auto">
          <a:xfrm>
            <a:off x="5462588" y="663575"/>
            <a:ext cx="2201862" cy="228758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828801" y="0"/>
            <a:ext cx="2476500" cy="1143000"/>
          </a:xfrm>
        </p:spPr>
        <p:txBody>
          <a:bodyPr/>
          <a:lstStyle/>
          <a:p>
            <a:pPr>
              <a:defRPr/>
            </a:pPr>
            <a:r>
              <a:rPr lang="en-US" dirty="0">
                <a:effectLst>
                  <a:outerShdw blurRad="38100" dist="38100" dir="2700000" algn="tl">
                    <a:srgbClr val="C0C0C0"/>
                  </a:outerShdw>
                </a:effectLst>
              </a:rPr>
              <a:t>SAX</a:t>
            </a:r>
          </a:p>
        </p:txBody>
      </p:sp>
      <p:sp>
        <p:nvSpPr>
          <p:cNvPr id="66563" name="Rectangle 3"/>
          <p:cNvSpPr>
            <a:spLocks noChangeArrowheads="1"/>
          </p:cNvSpPr>
          <p:nvPr/>
        </p:nvSpPr>
        <p:spPr bwMode="auto">
          <a:xfrm>
            <a:off x="3856038" y="1244600"/>
            <a:ext cx="4206875" cy="1414463"/>
          </a:xfrm>
          <a:prstGeom prst="rect">
            <a:avLst/>
          </a:prstGeom>
          <a:noFill/>
          <a:ln w="1588">
            <a:solidFill>
              <a:srgbClr val="FFFFFF"/>
            </a:solidFill>
            <a:miter lim="800000"/>
            <a:headEnd/>
            <a:tailEnd/>
          </a:ln>
        </p:spPr>
        <p:txBody>
          <a:bodyPr/>
          <a:lstStyle/>
          <a:p>
            <a:endParaRPr lang="en-US"/>
          </a:p>
        </p:txBody>
      </p:sp>
      <p:sp>
        <p:nvSpPr>
          <p:cNvPr id="66564" name="Line 4"/>
          <p:cNvSpPr>
            <a:spLocks noChangeShapeType="1"/>
          </p:cNvSpPr>
          <p:nvPr/>
        </p:nvSpPr>
        <p:spPr bwMode="auto">
          <a:xfrm>
            <a:off x="3854450" y="2659063"/>
            <a:ext cx="4208463" cy="1587"/>
          </a:xfrm>
          <a:prstGeom prst="line">
            <a:avLst/>
          </a:prstGeom>
          <a:noFill/>
          <a:ln w="1588">
            <a:solidFill>
              <a:srgbClr val="000000"/>
            </a:solidFill>
            <a:round/>
            <a:headEnd/>
            <a:tailEnd/>
          </a:ln>
        </p:spPr>
        <p:txBody>
          <a:bodyPr/>
          <a:lstStyle/>
          <a:p>
            <a:endParaRPr lang="en-US"/>
          </a:p>
        </p:txBody>
      </p:sp>
      <p:sp>
        <p:nvSpPr>
          <p:cNvPr id="66565" name="Line 5"/>
          <p:cNvSpPr>
            <a:spLocks noChangeShapeType="1"/>
          </p:cNvSpPr>
          <p:nvPr/>
        </p:nvSpPr>
        <p:spPr bwMode="auto">
          <a:xfrm flipV="1">
            <a:off x="3854450" y="1244600"/>
            <a:ext cx="1588" cy="1414463"/>
          </a:xfrm>
          <a:prstGeom prst="line">
            <a:avLst/>
          </a:prstGeom>
          <a:noFill/>
          <a:ln w="1588">
            <a:solidFill>
              <a:srgbClr val="000000"/>
            </a:solidFill>
            <a:round/>
            <a:headEnd/>
            <a:tailEnd/>
          </a:ln>
        </p:spPr>
        <p:txBody>
          <a:bodyPr/>
          <a:lstStyle/>
          <a:p>
            <a:endParaRPr lang="en-US"/>
          </a:p>
        </p:txBody>
      </p:sp>
      <p:sp>
        <p:nvSpPr>
          <p:cNvPr id="66566" name="Line 6"/>
          <p:cNvSpPr>
            <a:spLocks noChangeShapeType="1"/>
          </p:cNvSpPr>
          <p:nvPr/>
        </p:nvSpPr>
        <p:spPr bwMode="auto">
          <a:xfrm>
            <a:off x="3854450" y="2659063"/>
            <a:ext cx="4208463" cy="1587"/>
          </a:xfrm>
          <a:prstGeom prst="line">
            <a:avLst/>
          </a:prstGeom>
          <a:noFill/>
          <a:ln w="1588">
            <a:solidFill>
              <a:srgbClr val="000000"/>
            </a:solidFill>
            <a:round/>
            <a:headEnd/>
            <a:tailEnd/>
          </a:ln>
        </p:spPr>
        <p:txBody>
          <a:bodyPr/>
          <a:lstStyle/>
          <a:p>
            <a:endParaRPr lang="en-US"/>
          </a:p>
        </p:txBody>
      </p:sp>
      <p:sp>
        <p:nvSpPr>
          <p:cNvPr id="66567" name="Line 7"/>
          <p:cNvSpPr>
            <a:spLocks noChangeShapeType="1"/>
          </p:cNvSpPr>
          <p:nvPr/>
        </p:nvSpPr>
        <p:spPr bwMode="auto">
          <a:xfrm flipV="1">
            <a:off x="3854450" y="1244600"/>
            <a:ext cx="1588" cy="1414463"/>
          </a:xfrm>
          <a:prstGeom prst="line">
            <a:avLst/>
          </a:prstGeom>
          <a:noFill/>
          <a:ln w="1588">
            <a:solidFill>
              <a:srgbClr val="000000"/>
            </a:solidFill>
            <a:round/>
            <a:headEnd/>
            <a:tailEnd/>
          </a:ln>
        </p:spPr>
        <p:txBody>
          <a:bodyPr/>
          <a:lstStyle/>
          <a:p>
            <a:endParaRPr lang="en-US"/>
          </a:p>
        </p:txBody>
      </p:sp>
      <p:sp>
        <p:nvSpPr>
          <p:cNvPr id="66568" name="Line 8"/>
          <p:cNvSpPr>
            <a:spLocks noChangeShapeType="1"/>
          </p:cNvSpPr>
          <p:nvPr/>
        </p:nvSpPr>
        <p:spPr bwMode="auto">
          <a:xfrm flipV="1">
            <a:off x="3854450" y="2638425"/>
            <a:ext cx="1588" cy="20638"/>
          </a:xfrm>
          <a:prstGeom prst="line">
            <a:avLst/>
          </a:prstGeom>
          <a:noFill/>
          <a:ln w="1588">
            <a:solidFill>
              <a:srgbClr val="000000"/>
            </a:solidFill>
            <a:round/>
            <a:headEnd/>
            <a:tailEnd/>
          </a:ln>
        </p:spPr>
        <p:txBody>
          <a:bodyPr/>
          <a:lstStyle/>
          <a:p>
            <a:endParaRPr lang="en-US"/>
          </a:p>
        </p:txBody>
      </p:sp>
      <p:sp>
        <p:nvSpPr>
          <p:cNvPr id="66569" name="Rectangle 9"/>
          <p:cNvSpPr>
            <a:spLocks noChangeArrowheads="1"/>
          </p:cNvSpPr>
          <p:nvPr/>
        </p:nvSpPr>
        <p:spPr bwMode="auto">
          <a:xfrm>
            <a:off x="3827463" y="2689225"/>
            <a:ext cx="146050" cy="179388"/>
          </a:xfrm>
          <a:prstGeom prst="rect">
            <a:avLst/>
          </a:prstGeom>
          <a:noFill/>
          <a:ln w="9525">
            <a:noFill/>
            <a:miter lim="800000"/>
            <a:headEnd/>
            <a:tailEnd/>
          </a:ln>
        </p:spPr>
        <p:txBody>
          <a:bodyPr/>
          <a:lstStyle/>
          <a:p>
            <a:endParaRPr lang="en-US"/>
          </a:p>
        </p:txBody>
      </p:sp>
      <p:sp>
        <p:nvSpPr>
          <p:cNvPr id="66570" name="Rectangle 10"/>
          <p:cNvSpPr>
            <a:spLocks noChangeArrowheads="1"/>
          </p:cNvSpPr>
          <p:nvPr/>
        </p:nvSpPr>
        <p:spPr bwMode="auto">
          <a:xfrm>
            <a:off x="3859213" y="2690813"/>
            <a:ext cx="42862"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0</a:t>
            </a:r>
            <a:endParaRPr lang="en-US" sz="2800"/>
          </a:p>
        </p:txBody>
      </p:sp>
      <p:sp>
        <p:nvSpPr>
          <p:cNvPr id="66571" name="Rectangle 11"/>
          <p:cNvSpPr>
            <a:spLocks noChangeArrowheads="1"/>
          </p:cNvSpPr>
          <p:nvPr/>
        </p:nvSpPr>
        <p:spPr bwMode="auto">
          <a:xfrm>
            <a:off x="3911600" y="2690813"/>
            <a:ext cx="19050"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rPr>
              <a:t> </a:t>
            </a:r>
            <a:endParaRPr lang="en-US" sz="2800"/>
          </a:p>
        </p:txBody>
      </p:sp>
      <p:sp>
        <p:nvSpPr>
          <p:cNvPr id="66572" name="Line 12"/>
          <p:cNvSpPr>
            <a:spLocks noChangeShapeType="1"/>
          </p:cNvSpPr>
          <p:nvPr/>
        </p:nvSpPr>
        <p:spPr bwMode="auto">
          <a:xfrm flipV="1">
            <a:off x="4456113" y="2638425"/>
            <a:ext cx="1587" cy="20638"/>
          </a:xfrm>
          <a:prstGeom prst="line">
            <a:avLst/>
          </a:prstGeom>
          <a:noFill/>
          <a:ln w="1588">
            <a:solidFill>
              <a:srgbClr val="000000"/>
            </a:solidFill>
            <a:round/>
            <a:headEnd/>
            <a:tailEnd/>
          </a:ln>
        </p:spPr>
        <p:txBody>
          <a:bodyPr/>
          <a:lstStyle/>
          <a:p>
            <a:endParaRPr lang="en-US"/>
          </a:p>
        </p:txBody>
      </p:sp>
      <p:sp>
        <p:nvSpPr>
          <p:cNvPr id="66573" name="Rectangle 13"/>
          <p:cNvSpPr>
            <a:spLocks noChangeArrowheads="1"/>
          </p:cNvSpPr>
          <p:nvPr/>
        </p:nvSpPr>
        <p:spPr bwMode="auto">
          <a:xfrm>
            <a:off x="4387850" y="2689225"/>
            <a:ext cx="234950" cy="179388"/>
          </a:xfrm>
          <a:prstGeom prst="rect">
            <a:avLst/>
          </a:prstGeom>
          <a:noFill/>
          <a:ln w="9525">
            <a:noFill/>
            <a:miter lim="800000"/>
            <a:headEnd/>
            <a:tailEnd/>
          </a:ln>
        </p:spPr>
        <p:txBody>
          <a:bodyPr/>
          <a:lstStyle/>
          <a:p>
            <a:endParaRPr lang="en-US"/>
          </a:p>
        </p:txBody>
      </p:sp>
      <p:sp>
        <p:nvSpPr>
          <p:cNvPr id="66574" name="Rectangle 14"/>
          <p:cNvSpPr>
            <a:spLocks noChangeArrowheads="1"/>
          </p:cNvSpPr>
          <p:nvPr/>
        </p:nvSpPr>
        <p:spPr bwMode="auto">
          <a:xfrm>
            <a:off x="4429125"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20</a:t>
            </a:r>
            <a:endParaRPr lang="en-US" sz="2800"/>
          </a:p>
        </p:txBody>
      </p:sp>
      <p:sp>
        <p:nvSpPr>
          <p:cNvPr id="66575" name="Rectangle 15"/>
          <p:cNvSpPr>
            <a:spLocks noChangeArrowheads="1"/>
          </p:cNvSpPr>
          <p:nvPr/>
        </p:nvSpPr>
        <p:spPr bwMode="auto">
          <a:xfrm>
            <a:off x="4573588" y="2593975"/>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576" name="Line 16"/>
          <p:cNvSpPr>
            <a:spLocks noChangeShapeType="1"/>
          </p:cNvSpPr>
          <p:nvPr/>
        </p:nvSpPr>
        <p:spPr bwMode="auto">
          <a:xfrm flipV="1">
            <a:off x="5056188" y="2638425"/>
            <a:ext cx="1587" cy="20638"/>
          </a:xfrm>
          <a:prstGeom prst="line">
            <a:avLst/>
          </a:prstGeom>
          <a:noFill/>
          <a:ln w="1588">
            <a:solidFill>
              <a:srgbClr val="000000"/>
            </a:solidFill>
            <a:round/>
            <a:headEnd/>
            <a:tailEnd/>
          </a:ln>
        </p:spPr>
        <p:txBody>
          <a:bodyPr/>
          <a:lstStyle/>
          <a:p>
            <a:endParaRPr lang="en-US"/>
          </a:p>
        </p:txBody>
      </p:sp>
      <p:sp>
        <p:nvSpPr>
          <p:cNvPr id="66577" name="Rectangle 17"/>
          <p:cNvSpPr>
            <a:spLocks noChangeArrowheads="1"/>
          </p:cNvSpPr>
          <p:nvPr/>
        </p:nvSpPr>
        <p:spPr bwMode="auto">
          <a:xfrm>
            <a:off x="4991100" y="2689225"/>
            <a:ext cx="233363" cy="179388"/>
          </a:xfrm>
          <a:prstGeom prst="rect">
            <a:avLst/>
          </a:prstGeom>
          <a:noFill/>
          <a:ln w="9525">
            <a:noFill/>
            <a:miter lim="800000"/>
            <a:headEnd/>
            <a:tailEnd/>
          </a:ln>
        </p:spPr>
        <p:txBody>
          <a:bodyPr/>
          <a:lstStyle/>
          <a:p>
            <a:endParaRPr lang="en-US"/>
          </a:p>
        </p:txBody>
      </p:sp>
      <p:sp>
        <p:nvSpPr>
          <p:cNvPr id="66578" name="Rectangle 18"/>
          <p:cNvSpPr>
            <a:spLocks noChangeArrowheads="1"/>
          </p:cNvSpPr>
          <p:nvPr/>
        </p:nvSpPr>
        <p:spPr bwMode="auto">
          <a:xfrm>
            <a:off x="5032375"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40</a:t>
            </a:r>
            <a:endParaRPr lang="en-US" sz="2800"/>
          </a:p>
        </p:txBody>
      </p:sp>
      <p:sp>
        <p:nvSpPr>
          <p:cNvPr id="66579" name="Rectangle 19"/>
          <p:cNvSpPr>
            <a:spLocks noChangeArrowheads="1"/>
          </p:cNvSpPr>
          <p:nvPr/>
        </p:nvSpPr>
        <p:spPr bwMode="auto">
          <a:xfrm>
            <a:off x="5140325" y="2690813"/>
            <a:ext cx="2063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6580" name="Line 20"/>
          <p:cNvSpPr>
            <a:spLocks noChangeShapeType="1"/>
          </p:cNvSpPr>
          <p:nvPr/>
        </p:nvSpPr>
        <p:spPr bwMode="auto">
          <a:xfrm flipV="1">
            <a:off x="5657850" y="2638425"/>
            <a:ext cx="1588" cy="20638"/>
          </a:xfrm>
          <a:prstGeom prst="line">
            <a:avLst/>
          </a:prstGeom>
          <a:noFill/>
          <a:ln w="1588">
            <a:solidFill>
              <a:srgbClr val="000000"/>
            </a:solidFill>
            <a:round/>
            <a:headEnd/>
            <a:tailEnd/>
          </a:ln>
        </p:spPr>
        <p:txBody>
          <a:bodyPr/>
          <a:lstStyle/>
          <a:p>
            <a:endParaRPr lang="en-US"/>
          </a:p>
        </p:txBody>
      </p:sp>
      <p:sp>
        <p:nvSpPr>
          <p:cNvPr id="66581" name="Rectangle 21"/>
          <p:cNvSpPr>
            <a:spLocks noChangeArrowheads="1"/>
          </p:cNvSpPr>
          <p:nvPr/>
        </p:nvSpPr>
        <p:spPr bwMode="auto">
          <a:xfrm>
            <a:off x="5591175" y="2689225"/>
            <a:ext cx="233363" cy="179388"/>
          </a:xfrm>
          <a:prstGeom prst="rect">
            <a:avLst/>
          </a:prstGeom>
          <a:noFill/>
          <a:ln w="9525">
            <a:noFill/>
            <a:miter lim="800000"/>
            <a:headEnd/>
            <a:tailEnd/>
          </a:ln>
        </p:spPr>
        <p:txBody>
          <a:bodyPr/>
          <a:lstStyle/>
          <a:p>
            <a:endParaRPr lang="en-US"/>
          </a:p>
        </p:txBody>
      </p:sp>
      <p:sp>
        <p:nvSpPr>
          <p:cNvPr id="66582" name="Rectangle 22"/>
          <p:cNvSpPr>
            <a:spLocks noChangeArrowheads="1"/>
          </p:cNvSpPr>
          <p:nvPr/>
        </p:nvSpPr>
        <p:spPr bwMode="auto">
          <a:xfrm>
            <a:off x="5632450"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60</a:t>
            </a:r>
            <a:endParaRPr lang="en-US" sz="2800"/>
          </a:p>
        </p:txBody>
      </p:sp>
      <p:sp>
        <p:nvSpPr>
          <p:cNvPr id="66583" name="Rectangle 23"/>
          <p:cNvSpPr>
            <a:spLocks noChangeArrowheads="1"/>
          </p:cNvSpPr>
          <p:nvPr/>
        </p:nvSpPr>
        <p:spPr bwMode="auto">
          <a:xfrm>
            <a:off x="5775325" y="2593975"/>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584" name="Line 24"/>
          <p:cNvSpPr>
            <a:spLocks noChangeShapeType="1"/>
          </p:cNvSpPr>
          <p:nvPr/>
        </p:nvSpPr>
        <p:spPr bwMode="auto">
          <a:xfrm flipV="1">
            <a:off x="6259513" y="2638425"/>
            <a:ext cx="3175" cy="20638"/>
          </a:xfrm>
          <a:prstGeom prst="line">
            <a:avLst/>
          </a:prstGeom>
          <a:noFill/>
          <a:ln w="1588">
            <a:solidFill>
              <a:srgbClr val="000000"/>
            </a:solidFill>
            <a:round/>
            <a:headEnd/>
            <a:tailEnd/>
          </a:ln>
        </p:spPr>
        <p:txBody>
          <a:bodyPr/>
          <a:lstStyle/>
          <a:p>
            <a:endParaRPr lang="en-US"/>
          </a:p>
        </p:txBody>
      </p:sp>
      <p:sp>
        <p:nvSpPr>
          <p:cNvPr id="66585" name="Rectangle 25"/>
          <p:cNvSpPr>
            <a:spLocks noChangeArrowheads="1"/>
          </p:cNvSpPr>
          <p:nvPr/>
        </p:nvSpPr>
        <p:spPr bwMode="auto">
          <a:xfrm>
            <a:off x="6192838" y="2689225"/>
            <a:ext cx="233362" cy="179388"/>
          </a:xfrm>
          <a:prstGeom prst="rect">
            <a:avLst/>
          </a:prstGeom>
          <a:noFill/>
          <a:ln w="9525">
            <a:noFill/>
            <a:miter lim="800000"/>
            <a:headEnd/>
            <a:tailEnd/>
          </a:ln>
        </p:spPr>
        <p:txBody>
          <a:bodyPr/>
          <a:lstStyle/>
          <a:p>
            <a:endParaRPr lang="en-US"/>
          </a:p>
        </p:txBody>
      </p:sp>
      <p:sp>
        <p:nvSpPr>
          <p:cNvPr id="66586" name="Rectangle 26"/>
          <p:cNvSpPr>
            <a:spLocks noChangeArrowheads="1"/>
          </p:cNvSpPr>
          <p:nvPr/>
        </p:nvSpPr>
        <p:spPr bwMode="auto">
          <a:xfrm>
            <a:off x="6234113"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80</a:t>
            </a:r>
            <a:endParaRPr lang="en-US" sz="2800"/>
          </a:p>
        </p:txBody>
      </p:sp>
      <p:sp>
        <p:nvSpPr>
          <p:cNvPr id="66587" name="Rectangle 27"/>
          <p:cNvSpPr>
            <a:spLocks noChangeArrowheads="1"/>
          </p:cNvSpPr>
          <p:nvPr/>
        </p:nvSpPr>
        <p:spPr bwMode="auto">
          <a:xfrm>
            <a:off x="6342063" y="2690813"/>
            <a:ext cx="20637"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6588" name="Line 28"/>
          <p:cNvSpPr>
            <a:spLocks noChangeShapeType="1"/>
          </p:cNvSpPr>
          <p:nvPr/>
        </p:nvSpPr>
        <p:spPr bwMode="auto">
          <a:xfrm flipV="1">
            <a:off x="6861175" y="2638425"/>
            <a:ext cx="1588" cy="20638"/>
          </a:xfrm>
          <a:prstGeom prst="line">
            <a:avLst/>
          </a:prstGeom>
          <a:noFill/>
          <a:ln w="1588">
            <a:solidFill>
              <a:srgbClr val="000000"/>
            </a:solidFill>
            <a:round/>
            <a:headEnd/>
            <a:tailEnd/>
          </a:ln>
        </p:spPr>
        <p:txBody>
          <a:bodyPr/>
          <a:lstStyle/>
          <a:p>
            <a:endParaRPr lang="en-US"/>
          </a:p>
        </p:txBody>
      </p:sp>
      <p:sp>
        <p:nvSpPr>
          <p:cNvPr id="66589" name="Rectangle 29"/>
          <p:cNvSpPr>
            <a:spLocks noChangeArrowheads="1"/>
          </p:cNvSpPr>
          <p:nvPr/>
        </p:nvSpPr>
        <p:spPr bwMode="auto">
          <a:xfrm>
            <a:off x="6764338" y="2689225"/>
            <a:ext cx="309562" cy="179388"/>
          </a:xfrm>
          <a:prstGeom prst="rect">
            <a:avLst/>
          </a:prstGeom>
          <a:noFill/>
          <a:ln w="9525">
            <a:noFill/>
            <a:miter lim="800000"/>
            <a:headEnd/>
            <a:tailEnd/>
          </a:ln>
        </p:spPr>
        <p:txBody>
          <a:bodyPr/>
          <a:lstStyle/>
          <a:p>
            <a:endParaRPr lang="en-US"/>
          </a:p>
        </p:txBody>
      </p:sp>
      <p:sp>
        <p:nvSpPr>
          <p:cNvPr id="66590" name="Rectangle 30"/>
          <p:cNvSpPr>
            <a:spLocks noChangeArrowheads="1"/>
          </p:cNvSpPr>
          <p:nvPr/>
        </p:nvSpPr>
        <p:spPr bwMode="auto">
          <a:xfrm>
            <a:off x="6813550" y="2690813"/>
            <a:ext cx="12858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100</a:t>
            </a:r>
            <a:endParaRPr lang="en-US" sz="2800"/>
          </a:p>
        </p:txBody>
      </p:sp>
      <p:sp>
        <p:nvSpPr>
          <p:cNvPr id="66591" name="Rectangle 31"/>
          <p:cNvSpPr>
            <a:spLocks noChangeArrowheads="1"/>
          </p:cNvSpPr>
          <p:nvPr/>
        </p:nvSpPr>
        <p:spPr bwMode="auto">
          <a:xfrm>
            <a:off x="6972300" y="2690813"/>
            <a:ext cx="2063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6592" name="Line 32"/>
          <p:cNvSpPr>
            <a:spLocks noChangeShapeType="1"/>
          </p:cNvSpPr>
          <p:nvPr/>
        </p:nvSpPr>
        <p:spPr bwMode="auto">
          <a:xfrm flipV="1">
            <a:off x="7461250" y="2638425"/>
            <a:ext cx="3175" cy="20638"/>
          </a:xfrm>
          <a:prstGeom prst="line">
            <a:avLst/>
          </a:prstGeom>
          <a:noFill/>
          <a:ln w="1588">
            <a:solidFill>
              <a:srgbClr val="000000"/>
            </a:solidFill>
            <a:round/>
            <a:headEnd/>
            <a:tailEnd/>
          </a:ln>
        </p:spPr>
        <p:txBody>
          <a:bodyPr/>
          <a:lstStyle/>
          <a:p>
            <a:endParaRPr lang="en-US"/>
          </a:p>
        </p:txBody>
      </p:sp>
      <p:sp>
        <p:nvSpPr>
          <p:cNvPr id="66593" name="Rectangle 33"/>
          <p:cNvSpPr>
            <a:spLocks noChangeArrowheads="1"/>
          </p:cNvSpPr>
          <p:nvPr/>
        </p:nvSpPr>
        <p:spPr bwMode="auto">
          <a:xfrm>
            <a:off x="7364413" y="2689225"/>
            <a:ext cx="312737" cy="179388"/>
          </a:xfrm>
          <a:prstGeom prst="rect">
            <a:avLst/>
          </a:prstGeom>
          <a:noFill/>
          <a:ln w="9525">
            <a:noFill/>
            <a:miter lim="800000"/>
            <a:headEnd/>
            <a:tailEnd/>
          </a:ln>
        </p:spPr>
        <p:txBody>
          <a:bodyPr/>
          <a:lstStyle/>
          <a:p>
            <a:endParaRPr lang="en-US"/>
          </a:p>
        </p:txBody>
      </p:sp>
      <p:sp>
        <p:nvSpPr>
          <p:cNvPr id="66594" name="Rectangle 34"/>
          <p:cNvSpPr>
            <a:spLocks noChangeArrowheads="1"/>
          </p:cNvSpPr>
          <p:nvPr/>
        </p:nvSpPr>
        <p:spPr bwMode="auto">
          <a:xfrm>
            <a:off x="7413625" y="2690813"/>
            <a:ext cx="12858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120</a:t>
            </a:r>
            <a:endParaRPr lang="en-US" sz="2800"/>
          </a:p>
        </p:txBody>
      </p:sp>
      <p:sp>
        <p:nvSpPr>
          <p:cNvPr id="66595" name="Rectangle 35"/>
          <p:cNvSpPr>
            <a:spLocks noChangeArrowheads="1"/>
          </p:cNvSpPr>
          <p:nvPr/>
        </p:nvSpPr>
        <p:spPr bwMode="auto">
          <a:xfrm>
            <a:off x="7573963" y="2690813"/>
            <a:ext cx="20637"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6596" name="Line 36"/>
          <p:cNvSpPr>
            <a:spLocks noChangeShapeType="1"/>
          </p:cNvSpPr>
          <p:nvPr/>
        </p:nvSpPr>
        <p:spPr bwMode="auto">
          <a:xfrm flipV="1">
            <a:off x="8062913" y="2638425"/>
            <a:ext cx="1587" cy="20638"/>
          </a:xfrm>
          <a:prstGeom prst="line">
            <a:avLst/>
          </a:prstGeom>
          <a:noFill/>
          <a:ln w="1588">
            <a:solidFill>
              <a:srgbClr val="000000"/>
            </a:solidFill>
            <a:round/>
            <a:headEnd/>
            <a:tailEnd/>
          </a:ln>
        </p:spPr>
        <p:txBody>
          <a:bodyPr/>
          <a:lstStyle/>
          <a:p>
            <a:endParaRPr lang="en-US"/>
          </a:p>
        </p:txBody>
      </p:sp>
      <p:sp>
        <p:nvSpPr>
          <p:cNvPr id="66597" name="Line 37"/>
          <p:cNvSpPr>
            <a:spLocks noChangeShapeType="1"/>
          </p:cNvSpPr>
          <p:nvPr/>
        </p:nvSpPr>
        <p:spPr bwMode="auto">
          <a:xfrm>
            <a:off x="3854450" y="2659063"/>
            <a:ext cx="39688" cy="1587"/>
          </a:xfrm>
          <a:prstGeom prst="line">
            <a:avLst/>
          </a:prstGeom>
          <a:noFill/>
          <a:ln w="1588">
            <a:solidFill>
              <a:srgbClr val="000000"/>
            </a:solidFill>
            <a:round/>
            <a:headEnd/>
            <a:tailEnd/>
          </a:ln>
        </p:spPr>
        <p:txBody>
          <a:bodyPr/>
          <a:lstStyle/>
          <a:p>
            <a:endParaRPr lang="en-US"/>
          </a:p>
        </p:txBody>
      </p:sp>
      <p:sp>
        <p:nvSpPr>
          <p:cNvPr id="66598" name="Line 38"/>
          <p:cNvSpPr>
            <a:spLocks noChangeShapeType="1"/>
          </p:cNvSpPr>
          <p:nvPr/>
        </p:nvSpPr>
        <p:spPr bwMode="auto">
          <a:xfrm flipH="1">
            <a:off x="8015288" y="2659063"/>
            <a:ext cx="47625" cy="1587"/>
          </a:xfrm>
          <a:prstGeom prst="line">
            <a:avLst/>
          </a:prstGeom>
          <a:noFill/>
          <a:ln w="1588">
            <a:solidFill>
              <a:srgbClr val="000000"/>
            </a:solidFill>
            <a:round/>
            <a:headEnd/>
            <a:tailEnd/>
          </a:ln>
        </p:spPr>
        <p:txBody>
          <a:bodyPr/>
          <a:lstStyle/>
          <a:p>
            <a:endParaRPr lang="en-US"/>
          </a:p>
        </p:txBody>
      </p:sp>
      <p:sp>
        <p:nvSpPr>
          <p:cNvPr id="66599" name="Line 39"/>
          <p:cNvSpPr>
            <a:spLocks noChangeShapeType="1"/>
          </p:cNvSpPr>
          <p:nvPr/>
        </p:nvSpPr>
        <p:spPr bwMode="auto">
          <a:xfrm>
            <a:off x="3854450" y="2455863"/>
            <a:ext cx="39688" cy="1587"/>
          </a:xfrm>
          <a:prstGeom prst="line">
            <a:avLst/>
          </a:prstGeom>
          <a:noFill/>
          <a:ln w="1588">
            <a:solidFill>
              <a:srgbClr val="000000"/>
            </a:solidFill>
            <a:round/>
            <a:headEnd/>
            <a:tailEnd/>
          </a:ln>
        </p:spPr>
        <p:txBody>
          <a:bodyPr/>
          <a:lstStyle/>
          <a:p>
            <a:endParaRPr lang="en-US"/>
          </a:p>
        </p:txBody>
      </p:sp>
      <p:sp>
        <p:nvSpPr>
          <p:cNvPr id="66600" name="Rectangle 40"/>
          <p:cNvSpPr>
            <a:spLocks noChangeArrowheads="1"/>
          </p:cNvSpPr>
          <p:nvPr/>
        </p:nvSpPr>
        <p:spPr bwMode="auto">
          <a:xfrm>
            <a:off x="3513138" y="2411413"/>
            <a:ext cx="320675" cy="146050"/>
          </a:xfrm>
          <a:prstGeom prst="rect">
            <a:avLst/>
          </a:prstGeom>
          <a:noFill/>
          <a:ln w="9525">
            <a:noFill/>
            <a:miter lim="800000"/>
            <a:headEnd/>
            <a:tailEnd/>
          </a:ln>
        </p:spPr>
        <p:txBody>
          <a:bodyPr/>
          <a:lstStyle/>
          <a:p>
            <a:endParaRPr lang="en-US"/>
          </a:p>
        </p:txBody>
      </p:sp>
      <p:sp>
        <p:nvSpPr>
          <p:cNvPr id="66601" name="Rectangle 41"/>
          <p:cNvSpPr>
            <a:spLocks noChangeArrowheads="1"/>
          </p:cNvSpPr>
          <p:nvPr/>
        </p:nvSpPr>
        <p:spPr bwMode="auto">
          <a:xfrm>
            <a:off x="3765550" y="2316163"/>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02" name="Line 42"/>
          <p:cNvSpPr>
            <a:spLocks noChangeShapeType="1"/>
          </p:cNvSpPr>
          <p:nvPr/>
        </p:nvSpPr>
        <p:spPr bwMode="auto">
          <a:xfrm>
            <a:off x="3854450" y="2252663"/>
            <a:ext cx="39688" cy="1587"/>
          </a:xfrm>
          <a:prstGeom prst="line">
            <a:avLst/>
          </a:prstGeom>
          <a:noFill/>
          <a:ln w="1588">
            <a:solidFill>
              <a:srgbClr val="000000"/>
            </a:solidFill>
            <a:round/>
            <a:headEnd/>
            <a:tailEnd/>
          </a:ln>
        </p:spPr>
        <p:txBody>
          <a:bodyPr/>
          <a:lstStyle/>
          <a:p>
            <a:endParaRPr lang="en-US"/>
          </a:p>
        </p:txBody>
      </p:sp>
      <p:sp>
        <p:nvSpPr>
          <p:cNvPr id="66603" name="Rectangle 43"/>
          <p:cNvSpPr>
            <a:spLocks noChangeArrowheads="1"/>
          </p:cNvSpPr>
          <p:nvPr/>
        </p:nvSpPr>
        <p:spPr bwMode="auto">
          <a:xfrm>
            <a:off x="3683000" y="21145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04" name="Line 44"/>
          <p:cNvSpPr>
            <a:spLocks noChangeShapeType="1"/>
          </p:cNvSpPr>
          <p:nvPr/>
        </p:nvSpPr>
        <p:spPr bwMode="auto">
          <a:xfrm>
            <a:off x="3854450" y="2051050"/>
            <a:ext cx="39688" cy="1588"/>
          </a:xfrm>
          <a:prstGeom prst="line">
            <a:avLst/>
          </a:prstGeom>
          <a:noFill/>
          <a:ln w="1588">
            <a:solidFill>
              <a:srgbClr val="000000"/>
            </a:solidFill>
            <a:round/>
            <a:headEnd/>
            <a:tailEnd/>
          </a:ln>
        </p:spPr>
        <p:txBody>
          <a:bodyPr/>
          <a:lstStyle/>
          <a:p>
            <a:endParaRPr lang="en-US"/>
          </a:p>
        </p:txBody>
      </p:sp>
      <p:sp>
        <p:nvSpPr>
          <p:cNvPr id="66605" name="Rectangle 45"/>
          <p:cNvSpPr>
            <a:spLocks noChangeArrowheads="1"/>
          </p:cNvSpPr>
          <p:nvPr/>
        </p:nvSpPr>
        <p:spPr bwMode="auto">
          <a:xfrm>
            <a:off x="3513138" y="2006600"/>
            <a:ext cx="320675" cy="146050"/>
          </a:xfrm>
          <a:prstGeom prst="rect">
            <a:avLst/>
          </a:prstGeom>
          <a:noFill/>
          <a:ln w="9525">
            <a:noFill/>
            <a:miter lim="800000"/>
            <a:headEnd/>
            <a:tailEnd/>
          </a:ln>
        </p:spPr>
        <p:txBody>
          <a:bodyPr/>
          <a:lstStyle/>
          <a:p>
            <a:endParaRPr lang="en-US"/>
          </a:p>
        </p:txBody>
      </p:sp>
      <p:sp>
        <p:nvSpPr>
          <p:cNvPr id="66606" name="Rectangle 46"/>
          <p:cNvSpPr>
            <a:spLocks noChangeArrowheads="1"/>
          </p:cNvSpPr>
          <p:nvPr/>
        </p:nvSpPr>
        <p:spPr bwMode="auto">
          <a:xfrm>
            <a:off x="3765550" y="19113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07" name="Line 47"/>
          <p:cNvSpPr>
            <a:spLocks noChangeShapeType="1"/>
          </p:cNvSpPr>
          <p:nvPr/>
        </p:nvSpPr>
        <p:spPr bwMode="auto">
          <a:xfrm>
            <a:off x="3854450" y="1847850"/>
            <a:ext cx="39688" cy="1588"/>
          </a:xfrm>
          <a:prstGeom prst="line">
            <a:avLst/>
          </a:prstGeom>
          <a:noFill/>
          <a:ln w="1588">
            <a:solidFill>
              <a:srgbClr val="000000"/>
            </a:solidFill>
            <a:round/>
            <a:headEnd/>
            <a:tailEnd/>
          </a:ln>
        </p:spPr>
        <p:txBody>
          <a:bodyPr/>
          <a:lstStyle/>
          <a:p>
            <a:endParaRPr lang="en-US"/>
          </a:p>
        </p:txBody>
      </p:sp>
      <p:sp>
        <p:nvSpPr>
          <p:cNvPr id="66608" name="Rectangle 48"/>
          <p:cNvSpPr>
            <a:spLocks noChangeArrowheads="1"/>
          </p:cNvSpPr>
          <p:nvPr/>
        </p:nvSpPr>
        <p:spPr bwMode="auto">
          <a:xfrm>
            <a:off x="3686175" y="17081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09" name="Line 49"/>
          <p:cNvSpPr>
            <a:spLocks noChangeShapeType="1"/>
          </p:cNvSpPr>
          <p:nvPr/>
        </p:nvSpPr>
        <p:spPr bwMode="auto">
          <a:xfrm>
            <a:off x="3854450" y="1644650"/>
            <a:ext cx="39688" cy="1588"/>
          </a:xfrm>
          <a:prstGeom prst="line">
            <a:avLst/>
          </a:prstGeom>
          <a:noFill/>
          <a:ln w="1588">
            <a:solidFill>
              <a:srgbClr val="000000"/>
            </a:solidFill>
            <a:round/>
            <a:headEnd/>
            <a:tailEnd/>
          </a:ln>
        </p:spPr>
        <p:txBody>
          <a:bodyPr/>
          <a:lstStyle/>
          <a:p>
            <a:endParaRPr lang="en-US"/>
          </a:p>
        </p:txBody>
      </p:sp>
      <p:sp>
        <p:nvSpPr>
          <p:cNvPr id="66610" name="Rectangle 50"/>
          <p:cNvSpPr>
            <a:spLocks noChangeArrowheads="1"/>
          </p:cNvSpPr>
          <p:nvPr/>
        </p:nvSpPr>
        <p:spPr bwMode="auto">
          <a:xfrm>
            <a:off x="3552825" y="1600200"/>
            <a:ext cx="273050" cy="147638"/>
          </a:xfrm>
          <a:prstGeom prst="rect">
            <a:avLst/>
          </a:prstGeom>
          <a:noFill/>
          <a:ln w="9525">
            <a:noFill/>
            <a:miter lim="800000"/>
            <a:headEnd/>
            <a:tailEnd/>
          </a:ln>
        </p:spPr>
        <p:txBody>
          <a:bodyPr/>
          <a:lstStyle/>
          <a:p>
            <a:endParaRPr lang="en-US"/>
          </a:p>
        </p:txBody>
      </p:sp>
      <p:sp>
        <p:nvSpPr>
          <p:cNvPr id="66611" name="Rectangle 51"/>
          <p:cNvSpPr>
            <a:spLocks noChangeArrowheads="1"/>
          </p:cNvSpPr>
          <p:nvPr/>
        </p:nvSpPr>
        <p:spPr bwMode="auto">
          <a:xfrm>
            <a:off x="3767138" y="15049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12" name="Line 52"/>
          <p:cNvSpPr>
            <a:spLocks noChangeShapeType="1"/>
          </p:cNvSpPr>
          <p:nvPr/>
        </p:nvSpPr>
        <p:spPr bwMode="auto">
          <a:xfrm>
            <a:off x="3854450" y="1443038"/>
            <a:ext cx="39688" cy="1587"/>
          </a:xfrm>
          <a:prstGeom prst="line">
            <a:avLst/>
          </a:prstGeom>
          <a:noFill/>
          <a:ln w="1588">
            <a:solidFill>
              <a:srgbClr val="000000"/>
            </a:solidFill>
            <a:round/>
            <a:headEnd/>
            <a:tailEnd/>
          </a:ln>
        </p:spPr>
        <p:txBody>
          <a:bodyPr/>
          <a:lstStyle/>
          <a:p>
            <a:endParaRPr lang="en-US"/>
          </a:p>
        </p:txBody>
      </p:sp>
      <p:sp>
        <p:nvSpPr>
          <p:cNvPr id="66613" name="Rectangle 53"/>
          <p:cNvSpPr>
            <a:spLocks noChangeArrowheads="1"/>
          </p:cNvSpPr>
          <p:nvPr/>
        </p:nvSpPr>
        <p:spPr bwMode="auto">
          <a:xfrm>
            <a:off x="3686175" y="1303338"/>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14" name="Rectangle 54"/>
          <p:cNvSpPr>
            <a:spLocks noChangeArrowheads="1"/>
          </p:cNvSpPr>
          <p:nvPr/>
        </p:nvSpPr>
        <p:spPr bwMode="auto">
          <a:xfrm>
            <a:off x="3552825" y="1200150"/>
            <a:ext cx="273050" cy="146050"/>
          </a:xfrm>
          <a:prstGeom prst="rect">
            <a:avLst/>
          </a:prstGeom>
          <a:noFill/>
          <a:ln w="9525">
            <a:noFill/>
            <a:miter lim="800000"/>
            <a:headEnd/>
            <a:tailEnd/>
          </a:ln>
        </p:spPr>
        <p:txBody>
          <a:bodyPr/>
          <a:lstStyle/>
          <a:p>
            <a:endParaRPr lang="en-US"/>
          </a:p>
        </p:txBody>
      </p:sp>
      <p:sp>
        <p:nvSpPr>
          <p:cNvPr id="66615" name="Rectangle 55"/>
          <p:cNvSpPr>
            <a:spLocks noChangeArrowheads="1"/>
          </p:cNvSpPr>
          <p:nvPr/>
        </p:nvSpPr>
        <p:spPr bwMode="auto">
          <a:xfrm>
            <a:off x="3767138" y="110490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16" name="Line 56"/>
          <p:cNvSpPr>
            <a:spLocks noChangeShapeType="1"/>
          </p:cNvSpPr>
          <p:nvPr/>
        </p:nvSpPr>
        <p:spPr bwMode="auto">
          <a:xfrm>
            <a:off x="3854450" y="2659063"/>
            <a:ext cx="4208463" cy="1587"/>
          </a:xfrm>
          <a:prstGeom prst="line">
            <a:avLst/>
          </a:prstGeom>
          <a:noFill/>
          <a:ln w="1588">
            <a:solidFill>
              <a:srgbClr val="000000"/>
            </a:solidFill>
            <a:round/>
            <a:headEnd/>
            <a:tailEnd/>
          </a:ln>
        </p:spPr>
        <p:txBody>
          <a:bodyPr/>
          <a:lstStyle/>
          <a:p>
            <a:endParaRPr lang="en-US"/>
          </a:p>
        </p:txBody>
      </p:sp>
      <p:sp>
        <p:nvSpPr>
          <p:cNvPr id="66617" name="Line 57"/>
          <p:cNvSpPr>
            <a:spLocks noChangeShapeType="1"/>
          </p:cNvSpPr>
          <p:nvPr/>
        </p:nvSpPr>
        <p:spPr bwMode="auto">
          <a:xfrm flipV="1">
            <a:off x="3854450" y="1244600"/>
            <a:ext cx="1588" cy="1414463"/>
          </a:xfrm>
          <a:prstGeom prst="line">
            <a:avLst/>
          </a:prstGeom>
          <a:noFill/>
          <a:ln w="1588">
            <a:solidFill>
              <a:srgbClr val="000000"/>
            </a:solidFill>
            <a:round/>
            <a:headEnd/>
            <a:tailEnd/>
          </a:ln>
        </p:spPr>
        <p:txBody>
          <a:bodyPr/>
          <a:lstStyle/>
          <a:p>
            <a:endParaRPr lang="en-US"/>
          </a:p>
        </p:txBody>
      </p:sp>
      <p:sp>
        <p:nvSpPr>
          <p:cNvPr id="66618" name="Rectangle 59"/>
          <p:cNvSpPr>
            <a:spLocks noChangeArrowheads="1"/>
          </p:cNvSpPr>
          <p:nvPr/>
        </p:nvSpPr>
        <p:spPr bwMode="auto">
          <a:xfrm>
            <a:off x="5837238" y="2044700"/>
            <a:ext cx="539750" cy="325438"/>
          </a:xfrm>
          <a:prstGeom prst="rect">
            <a:avLst/>
          </a:prstGeom>
          <a:solidFill>
            <a:srgbClr val="FFFFFF"/>
          </a:solidFill>
          <a:ln w="9525">
            <a:noFill/>
            <a:miter lim="800000"/>
            <a:headEnd/>
            <a:tailEnd/>
          </a:ln>
        </p:spPr>
        <p:txBody>
          <a:bodyPr/>
          <a:lstStyle/>
          <a:p>
            <a:endParaRPr lang="en-US"/>
          </a:p>
        </p:txBody>
      </p:sp>
      <p:sp>
        <p:nvSpPr>
          <p:cNvPr id="66619" name="Rectangle 61"/>
          <p:cNvSpPr>
            <a:spLocks noChangeArrowheads="1"/>
          </p:cNvSpPr>
          <p:nvPr/>
        </p:nvSpPr>
        <p:spPr bwMode="auto">
          <a:xfrm>
            <a:off x="6076950" y="20510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6620" name="Rectangle 62"/>
          <p:cNvSpPr>
            <a:spLocks noChangeArrowheads="1"/>
          </p:cNvSpPr>
          <p:nvPr/>
        </p:nvSpPr>
        <p:spPr bwMode="auto">
          <a:xfrm>
            <a:off x="4881563" y="1517650"/>
            <a:ext cx="317500" cy="249238"/>
          </a:xfrm>
          <a:prstGeom prst="rect">
            <a:avLst/>
          </a:prstGeom>
          <a:solidFill>
            <a:srgbClr val="FFFFFF"/>
          </a:solidFill>
          <a:ln w="9525">
            <a:noFill/>
            <a:miter lim="800000"/>
            <a:headEnd/>
            <a:tailEnd/>
          </a:ln>
        </p:spPr>
        <p:txBody>
          <a:bodyPr/>
          <a:lstStyle/>
          <a:p>
            <a:endParaRPr lang="en-US"/>
          </a:p>
        </p:txBody>
      </p:sp>
      <p:sp>
        <p:nvSpPr>
          <p:cNvPr id="66621" name="Rectangle 72"/>
          <p:cNvSpPr>
            <a:spLocks noChangeArrowheads="1"/>
          </p:cNvSpPr>
          <p:nvPr/>
        </p:nvSpPr>
        <p:spPr bwMode="auto">
          <a:xfrm>
            <a:off x="4581525" y="6423025"/>
            <a:ext cx="242888" cy="284163"/>
          </a:xfrm>
          <a:prstGeom prst="rect">
            <a:avLst/>
          </a:prstGeom>
          <a:noFill/>
          <a:ln w="9525">
            <a:noFill/>
            <a:miter lim="800000"/>
            <a:headEnd/>
            <a:tailEnd/>
          </a:ln>
        </p:spPr>
        <p:txBody>
          <a:bodyPr/>
          <a:lstStyle/>
          <a:p>
            <a:endParaRPr lang="en-US"/>
          </a:p>
        </p:txBody>
      </p:sp>
      <p:sp>
        <p:nvSpPr>
          <p:cNvPr id="66622" name="Rectangle 73"/>
          <p:cNvSpPr>
            <a:spLocks noChangeArrowheads="1"/>
          </p:cNvSpPr>
          <p:nvPr/>
        </p:nvSpPr>
        <p:spPr bwMode="auto">
          <a:xfrm>
            <a:off x="5203825" y="6423025"/>
            <a:ext cx="242888" cy="284163"/>
          </a:xfrm>
          <a:prstGeom prst="rect">
            <a:avLst/>
          </a:prstGeom>
          <a:noFill/>
          <a:ln w="9525">
            <a:noFill/>
            <a:miter lim="800000"/>
            <a:headEnd/>
            <a:tailEnd/>
          </a:ln>
        </p:spPr>
        <p:txBody>
          <a:bodyPr/>
          <a:lstStyle/>
          <a:p>
            <a:endParaRPr lang="en-US"/>
          </a:p>
        </p:txBody>
      </p:sp>
      <p:sp>
        <p:nvSpPr>
          <p:cNvPr id="66623" name="Rectangle 74"/>
          <p:cNvSpPr>
            <a:spLocks noChangeArrowheads="1"/>
          </p:cNvSpPr>
          <p:nvPr/>
        </p:nvSpPr>
        <p:spPr bwMode="auto">
          <a:xfrm>
            <a:off x="5794375" y="6423025"/>
            <a:ext cx="320675" cy="284163"/>
          </a:xfrm>
          <a:prstGeom prst="rect">
            <a:avLst/>
          </a:prstGeom>
          <a:noFill/>
          <a:ln w="9525">
            <a:noFill/>
            <a:miter lim="800000"/>
            <a:headEnd/>
            <a:tailEnd/>
          </a:ln>
        </p:spPr>
        <p:txBody>
          <a:bodyPr/>
          <a:lstStyle/>
          <a:p>
            <a:endParaRPr lang="en-US"/>
          </a:p>
        </p:txBody>
      </p:sp>
      <p:sp>
        <p:nvSpPr>
          <p:cNvPr id="66624" name="Rectangle 75"/>
          <p:cNvSpPr>
            <a:spLocks noChangeArrowheads="1"/>
          </p:cNvSpPr>
          <p:nvPr/>
        </p:nvSpPr>
        <p:spPr bwMode="auto">
          <a:xfrm>
            <a:off x="6415088" y="6423025"/>
            <a:ext cx="322262" cy="284163"/>
          </a:xfrm>
          <a:prstGeom prst="rect">
            <a:avLst/>
          </a:prstGeom>
          <a:noFill/>
          <a:ln w="9525">
            <a:noFill/>
            <a:miter lim="800000"/>
            <a:headEnd/>
            <a:tailEnd/>
          </a:ln>
        </p:spPr>
        <p:txBody>
          <a:bodyPr/>
          <a:lstStyle/>
          <a:p>
            <a:endParaRPr lang="en-US"/>
          </a:p>
        </p:txBody>
      </p:sp>
      <p:sp>
        <p:nvSpPr>
          <p:cNvPr id="66625" name="Rectangle 76"/>
          <p:cNvSpPr>
            <a:spLocks noChangeArrowheads="1"/>
          </p:cNvSpPr>
          <p:nvPr/>
        </p:nvSpPr>
        <p:spPr bwMode="auto">
          <a:xfrm>
            <a:off x="4581525" y="6194425"/>
            <a:ext cx="242888" cy="284163"/>
          </a:xfrm>
          <a:prstGeom prst="rect">
            <a:avLst/>
          </a:prstGeom>
          <a:noFill/>
          <a:ln w="9525">
            <a:noFill/>
            <a:miter lim="800000"/>
            <a:headEnd/>
            <a:tailEnd/>
          </a:ln>
        </p:spPr>
        <p:txBody>
          <a:bodyPr/>
          <a:lstStyle/>
          <a:p>
            <a:endParaRPr lang="en-US"/>
          </a:p>
        </p:txBody>
      </p:sp>
      <p:sp>
        <p:nvSpPr>
          <p:cNvPr id="66626" name="Rectangle 77"/>
          <p:cNvSpPr>
            <a:spLocks noChangeArrowheads="1"/>
          </p:cNvSpPr>
          <p:nvPr/>
        </p:nvSpPr>
        <p:spPr bwMode="auto">
          <a:xfrm>
            <a:off x="5203825" y="6194425"/>
            <a:ext cx="242888" cy="284163"/>
          </a:xfrm>
          <a:prstGeom prst="rect">
            <a:avLst/>
          </a:prstGeom>
          <a:noFill/>
          <a:ln w="9525">
            <a:noFill/>
            <a:miter lim="800000"/>
            <a:headEnd/>
            <a:tailEnd/>
          </a:ln>
        </p:spPr>
        <p:txBody>
          <a:bodyPr/>
          <a:lstStyle/>
          <a:p>
            <a:endParaRPr lang="en-US"/>
          </a:p>
        </p:txBody>
      </p:sp>
      <p:sp>
        <p:nvSpPr>
          <p:cNvPr id="66627" name="Rectangle 78"/>
          <p:cNvSpPr>
            <a:spLocks noChangeArrowheads="1"/>
          </p:cNvSpPr>
          <p:nvPr/>
        </p:nvSpPr>
        <p:spPr bwMode="auto">
          <a:xfrm>
            <a:off x="5794375" y="6194425"/>
            <a:ext cx="320675" cy="284163"/>
          </a:xfrm>
          <a:prstGeom prst="rect">
            <a:avLst/>
          </a:prstGeom>
          <a:noFill/>
          <a:ln w="9525">
            <a:noFill/>
            <a:miter lim="800000"/>
            <a:headEnd/>
            <a:tailEnd/>
          </a:ln>
        </p:spPr>
        <p:txBody>
          <a:bodyPr/>
          <a:lstStyle/>
          <a:p>
            <a:endParaRPr lang="en-US"/>
          </a:p>
        </p:txBody>
      </p:sp>
      <p:sp>
        <p:nvSpPr>
          <p:cNvPr id="66628" name="Rectangle 79"/>
          <p:cNvSpPr>
            <a:spLocks noChangeArrowheads="1"/>
          </p:cNvSpPr>
          <p:nvPr/>
        </p:nvSpPr>
        <p:spPr bwMode="auto">
          <a:xfrm>
            <a:off x="6415088" y="6194425"/>
            <a:ext cx="322262" cy="284163"/>
          </a:xfrm>
          <a:prstGeom prst="rect">
            <a:avLst/>
          </a:prstGeom>
          <a:noFill/>
          <a:ln w="9525">
            <a:noFill/>
            <a:miter lim="800000"/>
            <a:headEnd/>
            <a:tailEnd/>
          </a:ln>
        </p:spPr>
        <p:txBody>
          <a:bodyPr/>
          <a:lstStyle/>
          <a:p>
            <a:endParaRPr lang="en-US"/>
          </a:p>
        </p:txBody>
      </p:sp>
      <p:sp>
        <p:nvSpPr>
          <p:cNvPr id="66629" name="Text Box 238"/>
          <p:cNvSpPr txBox="1">
            <a:spLocks noChangeArrowheads="1"/>
          </p:cNvSpPr>
          <p:nvPr/>
        </p:nvSpPr>
        <p:spPr bwMode="auto">
          <a:xfrm>
            <a:off x="4411663" y="6096000"/>
            <a:ext cx="3070225" cy="762000"/>
          </a:xfrm>
          <a:prstGeom prst="rect">
            <a:avLst/>
          </a:prstGeom>
          <a:noFill/>
          <a:ln w="9525">
            <a:noFill/>
            <a:miter lim="800000"/>
            <a:headEnd/>
            <a:tailEnd/>
          </a:ln>
        </p:spPr>
        <p:txBody>
          <a:bodyPr>
            <a:spAutoFit/>
          </a:bodyPr>
          <a:lstStyle/>
          <a:p>
            <a:pPr>
              <a:spcBef>
                <a:spcPct val="50000"/>
              </a:spcBef>
            </a:pPr>
            <a:r>
              <a:rPr lang="en-US" sz="4400">
                <a:solidFill>
                  <a:srgbClr val="0000FF"/>
                </a:solidFill>
              </a:rPr>
              <a:t>baabccbc</a:t>
            </a:r>
          </a:p>
        </p:txBody>
      </p:sp>
      <p:pic>
        <p:nvPicPr>
          <p:cNvPr id="66630" name="Picture 240" descr="lisasax3"/>
          <p:cNvPicPr>
            <a:picLocks noChangeAspect="1" noChangeArrowheads="1"/>
          </p:cNvPicPr>
          <p:nvPr/>
        </p:nvPicPr>
        <p:blipFill>
          <a:blip r:embed="rId2" cstate="print"/>
          <a:srcRect/>
          <a:stretch>
            <a:fillRect/>
          </a:stretch>
        </p:blipFill>
        <p:spPr bwMode="auto">
          <a:xfrm>
            <a:off x="198438" y="366713"/>
            <a:ext cx="1249362" cy="1233487"/>
          </a:xfrm>
          <a:prstGeom prst="rect">
            <a:avLst/>
          </a:prstGeom>
          <a:noFill/>
          <a:ln w="9525">
            <a:noFill/>
            <a:miter lim="800000"/>
            <a:headEnd/>
            <a:tailEnd/>
          </a:ln>
        </p:spPr>
      </p:pic>
      <p:sp>
        <p:nvSpPr>
          <p:cNvPr id="66631" name="Freeform 241"/>
          <p:cNvSpPr>
            <a:spLocks/>
          </p:cNvSpPr>
          <p:nvPr/>
        </p:nvSpPr>
        <p:spPr bwMode="auto">
          <a:xfrm>
            <a:off x="3886200" y="1265238"/>
            <a:ext cx="3808413" cy="1335087"/>
          </a:xfrm>
          <a:custGeom>
            <a:avLst/>
            <a:gdLst>
              <a:gd name="T0" fmla="*/ 57944 w 4798"/>
              <a:gd name="T1" fmla="*/ 421231 h 1683"/>
              <a:gd name="T2" fmla="*/ 145256 w 4798"/>
              <a:gd name="T3" fmla="*/ 429957 h 1683"/>
              <a:gd name="T4" fmla="*/ 230981 w 4798"/>
              <a:gd name="T5" fmla="*/ 552915 h 1683"/>
              <a:gd name="T6" fmla="*/ 329406 w 4798"/>
              <a:gd name="T7" fmla="*/ 656834 h 1683"/>
              <a:gd name="T8" fmla="*/ 416719 w 4798"/>
              <a:gd name="T9" fmla="*/ 781379 h 1683"/>
              <a:gd name="T10" fmla="*/ 503238 w 4798"/>
              <a:gd name="T11" fmla="*/ 892438 h 1683"/>
              <a:gd name="T12" fmla="*/ 600075 w 4798"/>
              <a:gd name="T13" fmla="*/ 1024915 h 1683"/>
              <a:gd name="T14" fmla="*/ 687388 w 4798"/>
              <a:gd name="T15" fmla="*/ 1120109 h 1683"/>
              <a:gd name="T16" fmla="*/ 774700 w 4798"/>
              <a:gd name="T17" fmla="*/ 1202610 h 1683"/>
              <a:gd name="T18" fmla="*/ 871538 w 4798"/>
              <a:gd name="T19" fmla="*/ 1264485 h 1683"/>
              <a:gd name="T20" fmla="*/ 958850 w 4798"/>
              <a:gd name="T21" fmla="*/ 1301769 h 1683"/>
              <a:gd name="T22" fmla="*/ 1046956 w 4798"/>
              <a:gd name="T23" fmla="*/ 1335087 h 1683"/>
              <a:gd name="T24" fmla="*/ 1132681 w 4798"/>
              <a:gd name="T25" fmla="*/ 1297010 h 1683"/>
              <a:gd name="T26" fmla="*/ 1231106 w 4798"/>
              <a:gd name="T27" fmla="*/ 1243860 h 1683"/>
              <a:gd name="T28" fmla="*/ 1318419 w 4798"/>
              <a:gd name="T29" fmla="*/ 1161359 h 1683"/>
              <a:gd name="T30" fmla="*/ 1404938 w 4798"/>
              <a:gd name="T31" fmla="*/ 1049507 h 1683"/>
              <a:gd name="T32" fmla="*/ 1500981 w 4798"/>
              <a:gd name="T33" fmla="*/ 909097 h 1683"/>
              <a:gd name="T34" fmla="*/ 1589881 w 4798"/>
              <a:gd name="T35" fmla="*/ 781379 h 1683"/>
              <a:gd name="T36" fmla="*/ 1676400 w 4798"/>
              <a:gd name="T37" fmla="*/ 640175 h 1683"/>
              <a:gd name="T38" fmla="*/ 1773238 w 4798"/>
              <a:gd name="T39" fmla="*/ 416471 h 1683"/>
              <a:gd name="T40" fmla="*/ 1860550 w 4798"/>
              <a:gd name="T41" fmla="*/ 252262 h 1683"/>
              <a:gd name="T42" fmla="*/ 1947069 w 4798"/>
              <a:gd name="T43" fmla="*/ 118992 h 1683"/>
              <a:gd name="T44" fmla="*/ 2035969 w 4798"/>
              <a:gd name="T45" fmla="*/ 49183 h 1683"/>
              <a:gd name="T46" fmla="*/ 2132013 w 4798"/>
              <a:gd name="T47" fmla="*/ 0 h 1683"/>
              <a:gd name="T48" fmla="*/ 2218531 w 4798"/>
              <a:gd name="T49" fmla="*/ 33318 h 1683"/>
              <a:gd name="T50" fmla="*/ 2305844 w 4798"/>
              <a:gd name="T51" fmla="*/ 74568 h 1683"/>
              <a:gd name="T52" fmla="*/ 2404269 w 4798"/>
              <a:gd name="T53" fmla="*/ 82501 h 1683"/>
              <a:gd name="T54" fmla="*/ 2489994 w 4798"/>
              <a:gd name="T55" fmla="*/ 189593 h 1683"/>
              <a:gd name="T56" fmla="*/ 2578100 w 4798"/>
              <a:gd name="T57" fmla="*/ 293513 h 1683"/>
              <a:gd name="T58" fmla="*/ 2674144 w 4798"/>
              <a:gd name="T59" fmla="*/ 367288 h 1683"/>
              <a:gd name="T60" fmla="*/ 2760663 w 4798"/>
              <a:gd name="T61" fmla="*/ 442649 h 1683"/>
              <a:gd name="T62" fmla="*/ 2849562 w 4798"/>
              <a:gd name="T63" fmla="*/ 491832 h 1683"/>
              <a:gd name="T64" fmla="*/ 2936875 w 4798"/>
              <a:gd name="T65" fmla="*/ 525150 h 1683"/>
              <a:gd name="T66" fmla="*/ 3033712 w 4798"/>
              <a:gd name="T67" fmla="*/ 475174 h 1683"/>
              <a:gd name="T68" fmla="*/ 3120231 w 4798"/>
              <a:gd name="T69" fmla="*/ 475174 h 1683"/>
              <a:gd name="T70" fmla="*/ 3207544 w 4798"/>
              <a:gd name="T71" fmla="*/ 429957 h 1683"/>
              <a:gd name="T72" fmla="*/ 3305176 w 4798"/>
              <a:gd name="T73" fmla="*/ 379187 h 1683"/>
              <a:gd name="T74" fmla="*/ 3391694 w 4798"/>
              <a:gd name="T75" fmla="*/ 383947 h 1683"/>
              <a:gd name="T76" fmla="*/ 3479007 w 4798"/>
              <a:gd name="T77" fmla="*/ 326037 h 1683"/>
              <a:gd name="T78" fmla="*/ 3575844 w 4798"/>
              <a:gd name="T79" fmla="*/ 264955 h 1683"/>
              <a:gd name="T80" fmla="*/ 3663157 w 4798"/>
              <a:gd name="T81" fmla="*/ 218945 h 1683"/>
              <a:gd name="T82" fmla="*/ 3751263 w 4798"/>
              <a:gd name="T83" fmla="*/ 268128 h 16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98"/>
              <a:gd name="T127" fmla="*/ 0 h 1683"/>
              <a:gd name="T128" fmla="*/ 4798 w 4798"/>
              <a:gd name="T129" fmla="*/ 1683 h 16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98" h="1683">
                <a:moveTo>
                  <a:pt x="0" y="583"/>
                </a:moveTo>
                <a:lnTo>
                  <a:pt x="36" y="547"/>
                </a:lnTo>
                <a:lnTo>
                  <a:pt x="73" y="531"/>
                </a:lnTo>
                <a:lnTo>
                  <a:pt x="109" y="515"/>
                </a:lnTo>
                <a:lnTo>
                  <a:pt x="145" y="521"/>
                </a:lnTo>
                <a:lnTo>
                  <a:pt x="183" y="542"/>
                </a:lnTo>
                <a:lnTo>
                  <a:pt x="219" y="583"/>
                </a:lnTo>
                <a:lnTo>
                  <a:pt x="255" y="646"/>
                </a:lnTo>
                <a:lnTo>
                  <a:pt x="291" y="697"/>
                </a:lnTo>
                <a:lnTo>
                  <a:pt x="342" y="739"/>
                </a:lnTo>
                <a:lnTo>
                  <a:pt x="379" y="776"/>
                </a:lnTo>
                <a:lnTo>
                  <a:pt x="415" y="828"/>
                </a:lnTo>
                <a:lnTo>
                  <a:pt x="451" y="880"/>
                </a:lnTo>
                <a:lnTo>
                  <a:pt x="489" y="932"/>
                </a:lnTo>
                <a:lnTo>
                  <a:pt x="525" y="985"/>
                </a:lnTo>
                <a:lnTo>
                  <a:pt x="561" y="1037"/>
                </a:lnTo>
                <a:lnTo>
                  <a:pt x="598" y="1089"/>
                </a:lnTo>
                <a:lnTo>
                  <a:pt x="634" y="1125"/>
                </a:lnTo>
                <a:lnTo>
                  <a:pt x="672" y="1172"/>
                </a:lnTo>
                <a:lnTo>
                  <a:pt x="719" y="1229"/>
                </a:lnTo>
                <a:lnTo>
                  <a:pt x="756" y="1292"/>
                </a:lnTo>
                <a:lnTo>
                  <a:pt x="792" y="1344"/>
                </a:lnTo>
                <a:lnTo>
                  <a:pt x="830" y="1386"/>
                </a:lnTo>
                <a:lnTo>
                  <a:pt x="866" y="1412"/>
                </a:lnTo>
                <a:lnTo>
                  <a:pt x="902" y="1427"/>
                </a:lnTo>
                <a:lnTo>
                  <a:pt x="940" y="1469"/>
                </a:lnTo>
                <a:lnTo>
                  <a:pt x="976" y="1516"/>
                </a:lnTo>
                <a:lnTo>
                  <a:pt x="1014" y="1542"/>
                </a:lnTo>
                <a:lnTo>
                  <a:pt x="1050" y="1573"/>
                </a:lnTo>
                <a:lnTo>
                  <a:pt x="1098" y="1594"/>
                </a:lnTo>
                <a:lnTo>
                  <a:pt x="1134" y="1616"/>
                </a:lnTo>
                <a:lnTo>
                  <a:pt x="1172" y="1631"/>
                </a:lnTo>
                <a:lnTo>
                  <a:pt x="1208" y="1641"/>
                </a:lnTo>
                <a:lnTo>
                  <a:pt x="1244" y="1662"/>
                </a:lnTo>
                <a:lnTo>
                  <a:pt x="1281" y="1678"/>
                </a:lnTo>
                <a:lnTo>
                  <a:pt x="1319" y="1683"/>
                </a:lnTo>
                <a:lnTo>
                  <a:pt x="1355" y="1678"/>
                </a:lnTo>
                <a:lnTo>
                  <a:pt x="1391" y="1656"/>
                </a:lnTo>
                <a:lnTo>
                  <a:pt x="1427" y="1635"/>
                </a:lnTo>
                <a:lnTo>
                  <a:pt x="1477" y="1616"/>
                </a:lnTo>
                <a:lnTo>
                  <a:pt x="1514" y="1594"/>
                </a:lnTo>
                <a:lnTo>
                  <a:pt x="1551" y="1568"/>
                </a:lnTo>
                <a:lnTo>
                  <a:pt x="1587" y="1537"/>
                </a:lnTo>
                <a:lnTo>
                  <a:pt x="1623" y="1494"/>
                </a:lnTo>
                <a:lnTo>
                  <a:pt x="1661" y="1464"/>
                </a:lnTo>
                <a:lnTo>
                  <a:pt x="1697" y="1417"/>
                </a:lnTo>
                <a:lnTo>
                  <a:pt x="1733" y="1375"/>
                </a:lnTo>
                <a:lnTo>
                  <a:pt x="1770" y="1323"/>
                </a:lnTo>
                <a:lnTo>
                  <a:pt x="1806" y="1261"/>
                </a:lnTo>
                <a:lnTo>
                  <a:pt x="1855" y="1203"/>
                </a:lnTo>
                <a:lnTo>
                  <a:pt x="1891" y="1146"/>
                </a:lnTo>
                <a:lnTo>
                  <a:pt x="1929" y="1079"/>
                </a:lnTo>
                <a:lnTo>
                  <a:pt x="1965" y="1027"/>
                </a:lnTo>
                <a:lnTo>
                  <a:pt x="2003" y="985"/>
                </a:lnTo>
                <a:lnTo>
                  <a:pt x="2039" y="938"/>
                </a:lnTo>
                <a:lnTo>
                  <a:pt x="2076" y="875"/>
                </a:lnTo>
                <a:lnTo>
                  <a:pt x="2112" y="807"/>
                </a:lnTo>
                <a:lnTo>
                  <a:pt x="2148" y="719"/>
                </a:lnTo>
                <a:lnTo>
                  <a:pt x="2186" y="625"/>
                </a:lnTo>
                <a:lnTo>
                  <a:pt x="2234" y="525"/>
                </a:lnTo>
                <a:lnTo>
                  <a:pt x="2270" y="438"/>
                </a:lnTo>
                <a:lnTo>
                  <a:pt x="2306" y="374"/>
                </a:lnTo>
                <a:lnTo>
                  <a:pt x="2344" y="318"/>
                </a:lnTo>
                <a:lnTo>
                  <a:pt x="2380" y="264"/>
                </a:lnTo>
                <a:lnTo>
                  <a:pt x="2416" y="208"/>
                </a:lnTo>
                <a:lnTo>
                  <a:pt x="2453" y="150"/>
                </a:lnTo>
                <a:lnTo>
                  <a:pt x="2490" y="109"/>
                </a:lnTo>
                <a:lnTo>
                  <a:pt x="2527" y="83"/>
                </a:lnTo>
                <a:lnTo>
                  <a:pt x="2565" y="62"/>
                </a:lnTo>
                <a:lnTo>
                  <a:pt x="2612" y="42"/>
                </a:lnTo>
                <a:lnTo>
                  <a:pt x="2648" y="16"/>
                </a:lnTo>
                <a:lnTo>
                  <a:pt x="2686" y="0"/>
                </a:lnTo>
                <a:lnTo>
                  <a:pt x="2723" y="10"/>
                </a:lnTo>
                <a:lnTo>
                  <a:pt x="2759" y="16"/>
                </a:lnTo>
                <a:lnTo>
                  <a:pt x="2795" y="42"/>
                </a:lnTo>
                <a:lnTo>
                  <a:pt x="2833" y="68"/>
                </a:lnTo>
                <a:lnTo>
                  <a:pt x="2869" y="88"/>
                </a:lnTo>
                <a:lnTo>
                  <a:pt x="2905" y="94"/>
                </a:lnTo>
                <a:lnTo>
                  <a:pt x="2941" y="79"/>
                </a:lnTo>
                <a:lnTo>
                  <a:pt x="2993" y="83"/>
                </a:lnTo>
                <a:lnTo>
                  <a:pt x="3029" y="104"/>
                </a:lnTo>
                <a:lnTo>
                  <a:pt x="3065" y="141"/>
                </a:lnTo>
                <a:lnTo>
                  <a:pt x="3101" y="187"/>
                </a:lnTo>
                <a:lnTo>
                  <a:pt x="3137" y="239"/>
                </a:lnTo>
                <a:lnTo>
                  <a:pt x="3175" y="301"/>
                </a:lnTo>
                <a:lnTo>
                  <a:pt x="3211" y="344"/>
                </a:lnTo>
                <a:lnTo>
                  <a:pt x="3248" y="370"/>
                </a:lnTo>
                <a:lnTo>
                  <a:pt x="3284" y="396"/>
                </a:lnTo>
                <a:lnTo>
                  <a:pt x="3322" y="426"/>
                </a:lnTo>
                <a:lnTo>
                  <a:pt x="3369" y="463"/>
                </a:lnTo>
                <a:lnTo>
                  <a:pt x="3406" y="495"/>
                </a:lnTo>
                <a:lnTo>
                  <a:pt x="3442" y="531"/>
                </a:lnTo>
                <a:lnTo>
                  <a:pt x="3478" y="558"/>
                </a:lnTo>
                <a:lnTo>
                  <a:pt x="3516" y="583"/>
                </a:lnTo>
                <a:lnTo>
                  <a:pt x="3554" y="588"/>
                </a:lnTo>
                <a:lnTo>
                  <a:pt x="3590" y="620"/>
                </a:lnTo>
                <a:lnTo>
                  <a:pt x="3626" y="635"/>
                </a:lnTo>
                <a:lnTo>
                  <a:pt x="3664" y="651"/>
                </a:lnTo>
                <a:lnTo>
                  <a:pt x="3700" y="662"/>
                </a:lnTo>
                <a:lnTo>
                  <a:pt x="3748" y="646"/>
                </a:lnTo>
                <a:lnTo>
                  <a:pt x="3784" y="620"/>
                </a:lnTo>
                <a:lnTo>
                  <a:pt x="3822" y="599"/>
                </a:lnTo>
                <a:lnTo>
                  <a:pt x="3858" y="594"/>
                </a:lnTo>
                <a:lnTo>
                  <a:pt x="3894" y="604"/>
                </a:lnTo>
                <a:lnTo>
                  <a:pt x="3931" y="599"/>
                </a:lnTo>
                <a:lnTo>
                  <a:pt x="3967" y="588"/>
                </a:lnTo>
                <a:lnTo>
                  <a:pt x="4005" y="567"/>
                </a:lnTo>
                <a:lnTo>
                  <a:pt x="4041" y="542"/>
                </a:lnTo>
                <a:lnTo>
                  <a:pt x="4077" y="506"/>
                </a:lnTo>
                <a:lnTo>
                  <a:pt x="4127" y="484"/>
                </a:lnTo>
                <a:lnTo>
                  <a:pt x="4164" y="478"/>
                </a:lnTo>
                <a:lnTo>
                  <a:pt x="4201" y="478"/>
                </a:lnTo>
                <a:lnTo>
                  <a:pt x="4237" y="484"/>
                </a:lnTo>
                <a:lnTo>
                  <a:pt x="4273" y="484"/>
                </a:lnTo>
                <a:lnTo>
                  <a:pt x="4309" y="473"/>
                </a:lnTo>
                <a:lnTo>
                  <a:pt x="4347" y="448"/>
                </a:lnTo>
                <a:lnTo>
                  <a:pt x="4383" y="411"/>
                </a:lnTo>
                <a:lnTo>
                  <a:pt x="4420" y="380"/>
                </a:lnTo>
                <a:lnTo>
                  <a:pt x="4456" y="349"/>
                </a:lnTo>
                <a:lnTo>
                  <a:pt x="4505" y="334"/>
                </a:lnTo>
                <a:lnTo>
                  <a:pt x="4543" y="307"/>
                </a:lnTo>
                <a:lnTo>
                  <a:pt x="4579" y="286"/>
                </a:lnTo>
                <a:lnTo>
                  <a:pt x="4615" y="276"/>
                </a:lnTo>
                <a:lnTo>
                  <a:pt x="4652" y="282"/>
                </a:lnTo>
                <a:lnTo>
                  <a:pt x="4690" y="307"/>
                </a:lnTo>
                <a:lnTo>
                  <a:pt x="4726" y="338"/>
                </a:lnTo>
                <a:lnTo>
                  <a:pt x="4762" y="364"/>
                </a:lnTo>
                <a:lnTo>
                  <a:pt x="4798" y="396"/>
                </a:lnTo>
              </a:path>
            </a:pathLst>
          </a:custGeom>
          <a:noFill/>
          <a:ln w="30226">
            <a:solidFill>
              <a:srgbClr val="0000FF"/>
            </a:solidFill>
            <a:prstDash val="solid"/>
            <a:round/>
            <a:headEnd/>
            <a:tailEnd/>
          </a:ln>
        </p:spPr>
        <p:txBody>
          <a:bodyPr/>
          <a:lstStyle/>
          <a:p>
            <a:endParaRPr lang="en-US"/>
          </a:p>
        </p:txBody>
      </p:sp>
      <p:sp>
        <p:nvSpPr>
          <p:cNvPr id="66632" name="Rectangle 245"/>
          <p:cNvSpPr>
            <a:spLocks noChangeArrowheads="1"/>
          </p:cNvSpPr>
          <p:nvPr/>
        </p:nvSpPr>
        <p:spPr bwMode="auto">
          <a:xfrm>
            <a:off x="3886200" y="533400"/>
            <a:ext cx="4389438" cy="285750"/>
          </a:xfrm>
          <a:prstGeom prst="rect">
            <a:avLst/>
          </a:prstGeom>
          <a:noFill/>
          <a:ln w="9525">
            <a:noFill/>
            <a:miter lim="800000"/>
            <a:headEnd/>
            <a:tailEnd/>
          </a:ln>
        </p:spPr>
        <p:txBody>
          <a:bodyPr wrap="none">
            <a:spAutoFit/>
          </a:bodyPr>
          <a:lstStyle/>
          <a:p>
            <a:pPr>
              <a:lnSpc>
                <a:spcPct val="90000"/>
              </a:lnSpc>
            </a:pPr>
            <a:r>
              <a:rPr lang="en-US" dirty="0"/>
              <a:t>Continuous Attributes, with dimensionality of 128</a:t>
            </a:r>
          </a:p>
        </p:txBody>
      </p:sp>
      <p:sp>
        <p:nvSpPr>
          <p:cNvPr id="66633" name="Rectangle 246"/>
          <p:cNvSpPr>
            <a:spLocks noChangeArrowheads="1"/>
          </p:cNvSpPr>
          <p:nvPr/>
        </p:nvSpPr>
        <p:spPr bwMode="auto">
          <a:xfrm>
            <a:off x="0" y="6267069"/>
            <a:ext cx="4114800" cy="590931"/>
          </a:xfrm>
          <a:prstGeom prst="rect">
            <a:avLst/>
          </a:prstGeom>
          <a:noFill/>
          <a:ln w="9525">
            <a:noFill/>
            <a:miter lim="800000"/>
            <a:headEnd/>
            <a:tailEnd/>
          </a:ln>
        </p:spPr>
        <p:txBody>
          <a:bodyPr wrap="square">
            <a:spAutoFit/>
          </a:bodyPr>
          <a:lstStyle/>
          <a:p>
            <a:pPr>
              <a:lnSpc>
                <a:spcPct val="90000"/>
              </a:lnSpc>
            </a:pPr>
            <a:r>
              <a:rPr lang="en-US" dirty="0"/>
              <a:t>Discrete Attributes, with dimensionality of 8, and a cardinality of 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878013" y="0"/>
            <a:ext cx="6964362" cy="1143000"/>
          </a:xfrm>
        </p:spPr>
        <p:txBody>
          <a:bodyPr/>
          <a:lstStyle/>
          <a:p>
            <a:pPr>
              <a:defRPr/>
            </a:pPr>
            <a:r>
              <a:rPr lang="en-US" dirty="0">
                <a:effectLst>
                  <a:outerShdw blurRad="38100" dist="38100" dir="2700000" algn="tl">
                    <a:srgbClr val="C0C0C0"/>
                  </a:outerShdw>
                </a:effectLst>
              </a:rPr>
              <a:t>SAX</a:t>
            </a:r>
          </a:p>
        </p:txBody>
      </p:sp>
      <p:sp>
        <p:nvSpPr>
          <p:cNvPr id="67587" name="Rectangle 3"/>
          <p:cNvSpPr>
            <a:spLocks noChangeArrowheads="1"/>
          </p:cNvSpPr>
          <p:nvPr/>
        </p:nvSpPr>
        <p:spPr bwMode="auto">
          <a:xfrm>
            <a:off x="3856038" y="1244600"/>
            <a:ext cx="4206875" cy="1414463"/>
          </a:xfrm>
          <a:prstGeom prst="rect">
            <a:avLst/>
          </a:prstGeom>
          <a:noFill/>
          <a:ln w="1588">
            <a:solidFill>
              <a:srgbClr val="FFFFFF"/>
            </a:solidFill>
            <a:miter lim="800000"/>
            <a:headEnd/>
            <a:tailEnd/>
          </a:ln>
        </p:spPr>
        <p:txBody>
          <a:bodyPr/>
          <a:lstStyle/>
          <a:p>
            <a:endParaRPr lang="en-US"/>
          </a:p>
        </p:txBody>
      </p:sp>
      <p:sp>
        <p:nvSpPr>
          <p:cNvPr id="67588" name="Line 4"/>
          <p:cNvSpPr>
            <a:spLocks noChangeShapeType="1"/>
          </p:cNvSpPr>
          <p:nvPr/>
        </p:nvSpPr>
        <p:spPr bwMode="auto">
          <a:xfrm>
            <a:off x="3854450" y="2659063"/>
            <a:ext cx="4208463" cy="1587"/>
          </a:xfrm>
          <a:prstGeom prst="line">
            <a:avLst/>
          </a:prstGeom>
          <a:noFill/>
          <a:ln w="1588">
            <a:solidFill>
              <a:srgbClr val="000000"/>
            </a:solidFill>
            <a:round/>
            <a:headEnd/>
            <a:tailEnd/>
          </a:ln>
        </p:spPr>
        <p:txBody>
          <a:bodyPr/>
          <a:lstStyle/>
          <a:p>
            <a:endParaRPr lang="en-US"/>
          </a:p>
        </p:txBody>
      </p:sp>
      <p:sp>
        <p:nvSpPr>
          <p:cNvPr id="67589" name="Line 5"/>
          <p:cNvSpPr>
            <a:spLocks noChangeShapeType="1"/>
          </p:cNvSpPr>
          <p:nvPr/>
        </p:nvSpPr>
        <p:spPr bwMode="auto">
          <a:xfrm flipV="1">
            <a:off x="3854450" y="1244600"/>
            <a:ext cx="1588" cy="1414463"/>
          </a:xfrm>
          <a:prstGeom prst="line">
            <a:avLst/>
          </a:prstGeom>
          <a:noFill/>
          <a:ln w="1588">
            <a:solidFill>
              <a:srgbClr val="000000"/>
            </a:solidFill>
            <a:round/>
            <a:headEnd/>
            <a:tailEnd/>
          </a:ln>
        </p:spPr>
        <p:txBody>
          <a:bodyPr/>
          <a:lstStyle/>
          <a:p>
            <a:endParaRPr lang="en-US"/>
          </a:p>
        </p:txBody>
      </p:sp>
      <p:sp>
        <p:nvSpPr>
          <p:cNvPr id="67590" name="Line 6"/>
          <p:cNvSpPr>
            <a:spLocks noChangeShapeType="1"/>
          </p:cNvSpPr>
          <p:nvPr/>
        </p:nvSpPr>
        <p:spPr bwMode="auto">
          <a:xfrm>
            <a:off x="3854450" y="2659063"/>
            <a:ext cx="4208463" cy="1587"/>
          </a:xfrm>
          <a:prstGeom prst="line">
            <a:avLst/>
          </a:prstGeom>
          <a:noFill/>
          <a:ln w="1588">
            <a:solidFill>
              <a:srgbClr val="000000"/>
            </a:solidFill>
            <a:round/>
            <a:headEnd/>
            <a:tailEnd/>
          </a:ln>
        </p:spPr>
        <p:txBody>
          <a:bodyPr/>
          <a:lstStyle/>
          <a:p>
            <a:endParaRPr lang="en-US"/>
          </a:p>
        </p:txBody>
      </p:sp>
      <p:sp>
        <p:nvSpPr>
          <p:cNvPr id="67591" name="Line 7"/>
          <p:cNvSpPr>
            <a:spLocks noChangeShapeType="1"/>
          </p:cNvSpPr>
          <p:nvPr/>
        </p:nvSpPr>
        <p:spPr bwMode="auto">
          <a:xfrm flipV="1">
            <a:off x="3854450" y="1244600"/>
            <a:ext cx="1588" cy="1414463"/>
          </a:xfrm>
          <a:prstGeom prst="line">
            <a:avLst/>
          </a:prstGeom>
          <a:noFill/>
          <a:ln w="1588">
            <a:solidFill>
              <a:srgbClr val="000000"/>
            </a:solidFill>
            <a:round/>
            <a:headEnd/>
            <a:tailEnd/>
          </a:ln>
        </p:spPr>
        <p:txBody>
          <a:bodyPr/>
          <a:lstStyle/>
          <a:p>
            <a:endParaRPr lang="en-US"/>
          </a:p>
        </p:txBody>
      </p:sp>
      <p:sp>
        <p:nvSpPr>
          <p:cNvPr id="67592" name="Line 8"/>
          <p:cNvSpPr>
            <a:spLocks noChangeShapeType="1"/>
          </p:cNvSpPr>
          <p:nvPr/>
        </p:nvSpPr>
        <p:spPr bwMode="auto">
          <a:xfrm flipV="1">
            <a:off x="3854450" y="2638425"/>
            <a:ext cx="1588" cy="20638"/>
          </a:xfrm>
          <a:prstGeom prst="line">
            <a:avLst/>
          </a:prstGeom>
          <a:noFill/>
          <a:ln w="1588">
            <a:solidFill>
              <a:srgbClr val="000000"/>
            </a:solidFill>
            <a:round/>
            <a:headEnd/>
            <a:tailEnd/>
          </a:ln>
        </p:spPr>
        <p:txBody>
          <a:bodyPr/>
          <a:lstStyle/>
          <a:p>
            <a:endParaRPr lang="en-US"/>
          </a:p>
        </p:txBody>
      </p:sp>
      <p:sp>
        <p:nvSpPr>
          <p:cNvPr id="67593" name="Rectangle 9"/>
          <p:cNvSpPr>
            <a:spLocks noChangeArrowheads="1"/>
          </p:cNvSpPr>
          <p:nvPr/>
        </p:nvSpPr>
        <p:spPr bwMode="auto">
          <a:xfrm>
            <a:off x="3827463" y="2689225"/>
            <a:ext cx="146050" cy="179388"/>
          </a:xfrm>
          <a:prstGeom prst="rect">
            <a:avLst/>
          </a:prstGeom>
          <a:noFill/>
          <a:ln w="9525">
            <a:noFill/>
            <a:miter lim="800000"/>
            <a:headEnd/>
            <a:tailEnd/>
          </a:ln>
        </p:spPr>
        <p:txBody>
          <a:bodyPr/>
          <a:lstStyle/>
          <a:p>
            <a:endParaRPr lang="en-US"/>
          </a:p>
        </p:txBody>
      </p:sp>
      <p:sp>
        <p:nvSpPr>
          <p:cNvPr id="67594" name="Rectangle 10"/>
          <p:cNvSpPr>
            <a:spLocks noChangeArrowheads="1"/>
          </p:cNvSpPr>
          <p:nvPr/>
        </p:nvSpPr>
        <p:spPr bwMode="auto">
          <a:xfrm>
            <a:off x="3859213" y="2690813"/>
            <a:ext cx="42862"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0</a:t>
            </a:r>
            <a:endParaRPr lang="en-US" sz="2800"/>
          </a:p>
        </p:txBody>
      </p:sp>
      <p:sp>
        <p:nvSpPr>
          <p:cNvPr id="67595" name="Rectangle 11"/>
          <p:cNvSpPr>
            <a:spLocks noChangeArrowheads="1"/>
          </p:cNvSpPr>
          <p:nvPr/>
        </p:nvSpPr>
        <p:spPr bwMode="auto">
          <a:xfrm>
            <a:off x="3911600" y="2690813"/>
            <a:ext cx="19050"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rPr>
              <a:t> </a:t>
            </a:r>
            <a:endParaRPr lang="en-US" sz="2800"/>
          </a:p>
        </p:txBody>
      </p:sp>
      <p:sp>
        <p:nvSpPr>
          <p:cNvPr id="67596" name="Line 12"/>
          <p:cNvSpPr>
            <a:spLocks noChangeShapeType="1"/>
          </p:cNvSpPr>
          <p:nvPr/>
        </p:nvSpPr>
        <p:spPr bwMode="auto">
          <a:xfrm flipV="1">
            <a:off x="4456113" y="2638425"/>
            <a:ext cx="1587" cy="20638"/>
          </a:xfrm>
          <a:prstGeom prst="line">
            <a:avLst/>
          </a:prstGeom>
          <a:noFill/>
          <a:ln w="1588">
            <a:solidFill>
              <a:srgbClr val="000000"/>
            </a:solidFill>
            <a:round/>
            <a:headEnd/>
            <a:tailEnd/>
          </a:ln>
        </p:spPr>
        <p:txBody>
          <a:bodyPr/>
          <a:lstStyle/>
          <a:p>
            <a:endParaRPr lang="en-US"/>
          </a:p>
        </p:txBody>
      </p:sp>
      <p:sp>
        <p:nvSpPr>
          <p:cNvPr id="67597" name="Rectangle 13"/>
          <p:cNvSpPr>
            <a:spLocks noChangeArrowheads="1"/>
          </p:cNvSpPr>
          <p:nvPr/>
        </p:nvSpPr>
        <p:spPr bwMode="auto">
          <a:xfrm>
            <a:off x="4387850" y="2689225"/>
            <a:ext cx="234950" cy="179388"/>
          </a:xfrm>
          <a:prstGeom prst="rect">
            <a:avLst/>
          </a:prstGeom>
          <a:noFill/>
          <a:ln w="9525">
            <a:noFill/>
            <a:miter lim="800000"/>
            <a:headEnd/>
            <a:tailEnd/>
          </a:ln>
        </p:spPr>
        <p:txBody>
          <a:bodyPr/>
          <a:lstStyle/>
          <a:p>
            <a:endParaRPr lang="en-US"/>
          </a:p>
        </p:txBody>
      </p:sp>
      <p:sp>
        <p:nvSpPr>
          <p:cNvPr id="67598" name="Rectangle 14"/>
          <p:cNvSpPr>
            <a:spLocks noChangeArrowheads="1"/>
          </p:cNvSpPr>
          <p:nvPr/>
        </p:nvSpPr>
        <p:spPr bwMode="auto">
          <a:xfrm>
            <a:off x="4429125"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20</a:t>
            </a:r>
            <a:endParaRPr lang="en-US" sz="2800"/>
          </a:p>
        </p:txBody>
      </p:sp>
      <p:sp>
        <p:nvSpPr>
          <p:cNvPr id="67599" name="Rectangle 15"/>
          <p:cNvSpPr>
            <a:spLocks noChangeArrowheads="1"/>
          </p:cNvSpPr>
          <p:nvPr/>
        </p:nvSpPr>
        <p:spPr bwMode="auto">
          <a:xfrm>
            <a:off x="4573588" y="2593975"/>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00" name="Line 16"/>
          <p:cNvSpPr>
            <a:spLocks noChangeShapeType="1"/>
          </p:cNvSpPr>
          <p:nvPr/>
        </p:nvSpPr>
        <p:spPr bwMode="auto">
          <a:xfrm flipV="1">
            <a:off x="5056188" y="2638425"/>
            <a:ext cx="1587" cy="20638"/>
          </a:xfrm>
          <a:prstGeom prst="line">
            <a:avLst/>
          </a:prstGeom>
          <a:noFill/>
          <a:ln w="1588">
            <a:solidFill>
              <a:srgbClr val="000000"/>
            </a:solidFill>
            <a:round/>
            <a:headEnd/>
            <a:tailEnd/>
          </a:ln>
        </p:spPr>
        <p:txBody>
          <a:bodyPr/>
          <a:lstStyle/>
          <a:p>
            <a:endParaRPr lang="en-US"/>
          </a:p>
        </p:txBody>
      </p:sp>
      <p:sp>
        <p:nvSpPr>
          <p:cNvPr id="67601" name="Rectangle 17"/>
          <p:cNvSpPr>
            <a:spLocks noChangeArrowheads="1"/>
          </p:cNvSpPr>
          <p:nvPr/>
        </p:nvSpPr>
        <p:spPr bwMode="auto">
          <a:xfrm>
            <a:off x="4991100" y="2689225"/>
            <a:ext cx="233363" cy="179388"/>
          </a:xfrm>
          <a:prstGeom prst="rect">
            <a:avLst/>
          </a:prstGeom>
          <a:noFill/>
          <a:ln w="9525">
            <a:noFill/>
            <a:miter lim="800000"/>
            <a:headEnd/>
            <a:tailEnd/>
          </a:ln>
        </p:spPr>
        <p:txBody>
          <a:bodyPr/>
          <a:lstStyle/>
          <a:p>
            <a:endParaRPr lang="en-US"/>
          </a:p>
        </p:txBody>
      </p:sp>
      <p:sp>
        <p:nvSpPr>
          <p:cNvPr id="67602" name="Rectangle 18"/>
          <p:cNvSpPr>
            <a:spLocks noChangeArrowheads="1"/>
          </p:cNvSpPr>
          <p:nvPr/>
        </p:nvSpPr>
        <p:spPr bwMode="auto">
          <a:xfrm>
            <a:off x="5032375"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40</a:t>
            </a:r>
            <a:endParaRPr lang="en-US" sz="2800"/>
          </a:p>
        </p:txBody>
      </p:sp>
      <p:sp>
        <p:nvSpPr>
          <p:cNvPr id="67603" name="Rectangle 19"/>
          <p:cNvSpPr>
            <a:spLocks noChangeArrowheads="1"/>
          </p:cNvSpPr>
          <p:nvPr/>
        </p:nvSpPr>
        <p:spPr bwMode="auto">
          <a:xfrm>
            <a:off x="5140325" y="2690813"/>
            <a:ext cx="2063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7604" name="Line 20"/>
          <p:cNvSpPr>
            <a:spLocks noChangeShapeType="1"/>
          </p:cNvSpPr>
          <p:nvPr/>
        </p:nvSpPr>
        <p:spPr bwMode="auto">
          <a:xfrm flipV="1">
            <a:off x="5657850" y="2638425"/>
            <a:ext cx="1588" cy="20638"/>
          </a:xfrm>
          <a:prstGeom prst="line">
            <a:avLst/>
          </a:prstGeom>
          <a:noFill/>
          <a:ln w="1588">
            <a:solidFill>
              <a:srgbClr val="000000"/>
            </a:solidFill>
            <a:round/>
            <a:headEnd/>
            <a:tailEnd/>
          </a:ln>
        </p:spPr>
        <p:txBody>
          <a:bodyPr/>
          <a:lstStyle/>
          <a:p>
            <a:endParaRPr lang="en-US"/>
          </a:p>
        </p:txBody>
      </p:sp>
      <p:sp>
        <p:nvSpPr>
          <p:cNvPr id="67605" name="Rectangle 21"/>
          <p:cNvSpPr>
            <a:spLocks noChangeArrowheads="1"/>
          </p:cNvSpPr>
          <p:nvPr/>
        </p:nvSpPr>
        <p:spPr bwMode="auto">
          <a:xfrm>
            <a:off x="5591175" y="2689225"/>
            <a:ext cx="233363" cy="179388"/>
          </a:xfrm>
          <a:prstGeom prst="rect">
            <a:avLst/>
          </a:prstGeom>
          <a:noFill/>
          <a:ln w="9525">
            <a:noFill/>
            <a:miter lim="800000"/>
            <a:headEnd/>
            <a:tailEnd/>
          </a:ln>
        </p:spPr>
        <p:txBody>
          <a:bodyPr/>
          <a:lstStyle/>
          <a:p>
            <a:endParaRPr lang="en-US"/>
          </a:p>
        </p:txBody>
      </p:sp>
      <p:sp>
        <p:nvSpPr>
          <p:cNvPr id="67606" name="Rectangle 22"/>
          <p:cNvSpPr>
            <a:spLocks noChangeArrowheads="1"/>
          </p:cNvSpPr>
          <p:nvPr/>
        </p:nvSpPr>
        <p:spPr bwMode="auto">
          <a:xfrm>
            <a:off x="5632450"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60</a:t>
            </a:r>
            <a:endParaRPr lang="en-US" sz="2800"/>
          </a:p>
        </p:txBody>
      </p:sp>
      <p:sp>
        <p:nvSpPr>
          <p:cNvPr id="67607" name="Rectangle 23"/>
          <p:cNvSpPr>
            <a:spLocks noChangeArrowheads="1"/>
          </p:cNvSpPr>
          <p:nvPr/>
        </p:nvSpPr>
        <p:spPr bwMode="auto">
          <a:xfrm>
            <a:off x="5775325" y="2593975"/>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08" name="Line 24"/>
          <p:cNvSpPr>
            <a:spLocks noChangeShapeType="1"/>
          </p:cNvSpPr>
          <p:nvPr/>
        </p:nvSpPr>
        <p:spPr bwMode="auto">
          <a:xfrm flipV="1">
            <a:off x="6259513" y="2638425"/>
            <a:ext cx="3175" cy="20638"/>
          </a:xfrm>
          <a:prstGeom prst="line">
            <a:avLst/>
          </a:prstGeom>
          <a:noFill/>
          <a:ln w="1588">
            <a:solidFill>
              <a:srgbClr val="000000"/>
            </a:solidFill>
            <a:round/>
            <a:headEnd/>
            <a:tailEnd/>
          </a:ln>
        </p:spPr>
        <p:txBody>
          <a:bodyPr/>
          <a:lstStyle/>
          <a:p>
            <a:endParaRPr lang="en-US"/>
          </a:p>
        </p:txBody>
      </p:sp>
      <p:sp>
        <p:nvSpPr>
          <p:cNvPr id="67609" name="Rectangle 25"/>
          <p:cNvSpPr>
            <a:spLocks noChangeArrowheads="1"/>
          </p:cNvSpPr>
          <p:nvPr/>
        </p:nvSpPr>
        <p:spPr bwMode="auto">
          <a:xfrm>
            <a:off x="6192838" y="2689225"/>
            <a:ext cx="233362" cy="179388"/>
          </a:xfrm>
          <a:prstGeom prst="rect">
            <a:avLst/>
          </a:prstGeom>
          <a:noFill/>
          <a:ln w="9525">
            <a:noFill/>
            <a:miter lim="800000"/>
            <a:headEnd/>
            <a:tailEnd/>
          </a:ln>
        </p:spPr>
        <p:txBody>
          <a:bodyPr/>
          <a:lstStyle/>
          <a:p>
            <a:endParaRPr lang="en-US"/>
          </a:p>
        </p:txBody>
      </p:sp>
      <p:sp>
        <p:nvSpPr>
          <p:cNvPr id="67610" name="Rectangle 26"/>
          <p:cNvSpPr>
            <a:spLocks noChangeArrowheads="1"/>
          </p:cNvSpPr>
          <p:nvPr/>
        </p:nvSpPr>
        <p:spPr bwMode="auto">
          <a:xfrm>
            <a:off x="6234113" y="2690813"/>
            <a:ext cx="85725"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80</a:t>
            </a:r>
            <a:endParaRPr lang="en-US" sz="2800"/>
          </a:p>
        </p:txBody>
      </p:sp>
      <p:sp>
        <p:nvSpPr>
          <p:cNvPr id="67611" name="Rectangle 27"/>
          <p:cNvSpPr>
            <a:spLocks noChangeArrowheads="1"/>
          </p:cNvSpPr>
          <p:nvPr/>
        </p:nvSpPr>
        <p:spPr bwMode="auto">
          <a:xfrm>
            <a:off x="6342063" y="2690813"/>
            <a:ext cx="20637"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7612" name="Line 28"/>
          <p:cNvSpPr>
            <a:spLocks noChangeShapeType="1"/>
          </p:cNvSpPr>
          <p:nvPr/>
        </p:nvSpPr>
        <p:spPr bwMode="auto">
          <a:xfrm flipV="1">
            <a:off x="6861175" y="2638425"/>
            <a:ext cx="1588" cy="20638"/>
          </a:xfrm>
          <a:prstGeom prst="line">
            <a:avLst/>
          </a:prstGeom>
          <a:noFill/>
          <a:ln w="1588">
            <a:solidFill>
              <a:srgbClr val="000000"/>
            </a:solidFill>
            <a:round/>
            <a:headEnd/>
            <a:tailEnd/>
          </a:ln>
        </p:spPr>
        <p:txBody>
          <a:bodyPr/>
          <a:lstStyle/>
          <a:p>
            <a:endParaRPr lang="en-US"/>
          </a:p>
        </p:txBody>
      </p:sp>
      <p:sp>
        <p:nvSpPr>
          <p:cNvPr id="67613" name="Rectangle 29"/>
          <p:cNvSpPr>
            <a:spLocks noChangeArrowheads="1"/>
          </p:cNvSpPr>
          <p:nvPr/>
        </p:nvSpPr>
        <p:spPr bwMode="auto">
          <a:xfrm>
            <a:off x="6764338" y="2689225"/>
            <a:ext cx="309562" cy="179388"/>
          </a:xfrm>
          <a:prstGeom prst="rect">
            <a:avLst/>
          </a:prstGeom>
          <a:noFill/>
          <a:ln w="9525">
            <a:noFill/>
            <a:miter lim="800000"/>
            <a:headEnd/>
            <a:tailEnd/>
          </a:ln>
        </p:spPr>
        <p:txBody>
          <a:bodyPr/>
          <a:lstStyle/>
          <a:p>
            <a:endParaRPr lang="en-US"/>
          </a:p>
        </p:txBody>
      </p:sp>
      <p:sp>
        <p:nvSpPr>
          <p:cNvPr id="67614" name="Rectangle 30"/>
          <p:cNvSpPr>
            <a:spLocks noChangeArrowheads="1"/>
          </p:cNvSpPr>
          <p:nvPr/>
        </p:nvSpPr>
        <p:spPr bwMode="auto">
          <a:xfrm>
            <a:off x="6813550" y="2690813"/>
            <a:ext cx="12858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100</a:t>
            </a:r>
            <a:endParaRPr lang="en-US" sz="2800"/>
          </a:p>
        </p:txBody>
      </p:sp>
      <p:sp>
        <p:nvSpPr>
          <p:cNvPr id="67615" name="Rectangle 31"/>
          <p:cNvSpPr>
            <a:spLocks noChangeArrowheads="1"/>
          </p:cNvSpPr>
          <p:nvPr/>
        </p:nvSpPr>
        <p:spPr bwMode="auto">
          <a:xfrm>
            <a:off x="6972300" y="2690813"/>
            <a:ext cx="2063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7616" name="Line 32"/>
          <p:cNvSpPr>
            <a:spLocks noChangeShapeType="1"/>
          </p:cNvSpPr>
          <p:nvPr/>
        </p:nvSpPr>
        <p:spPr bwMode="auto">
          <a:xfrm flipV="1">
            <a:off x="7461250" y="2638425"/>
            <a:ext cx="3175" cy="20638"/>
          </a:xfrm>
          <a:prstGeom prst="line">
            <a:avLst/>
          </a:prstGeom>
          <a:noFill/>
          <a:ln w="1588">
            <a:solidFill>
              <a:srgbClr val="000000"/>
            </a:solidFill>
            <a:round/>
            <a:headEnd/>
            <a:tailEnd/>
          </a:ln>
        </p:spPr>
        <p:txBody>
          <a:bodyPr/>
          <a:lstStyle/>
          <a:p>
            <a:endParaRPr lang="en-US"/>
          </a:p>
        </p:txBody>
      </p:sp>
      <p:sp>
        <p:nvSpPr>
          <p:cNvPr id="67617" name="Rectangle 33"/>
          <p:cNvSpPr>
            <a:spLocks noChangeArrowheads="1"/>
          </p:cNvSpPr>
          <p:nvPr/>
        </p:nvSpPr>
        <p:spPr bwMode="auto">
          <a:xfrm>
            <a:off x="7364413" y="2689225"/>
            <a:ext cx="312737" cy="179388"/>
          </a:xfrm>
          <a:prstGeom prst="rect">
            <a:avLst/>
          </a:prstGeom>
          <a:noFill/>
          <a:ln w="9525">
            <a:noFill/>
            <a:miter lim="800000"/>
            <a:headEnd/>
            <a:tailEnd/>
          </a:ln>
        </p:spPr>
        <p:txBody>
          <a:bodyPr/>
          <a:lstStyle/>
          <a:p>
            <a:endParaRPr lang="en-US"/>
          </a:p>
        </p:txBody>
      </p:sp>
      <p:sp>
        <p:nvSpPr>
          <p:cNvPr id="67618" name="Rectangle 34"/>
          <p:cNvSpPr>
            <a:spLocks noChangeArrowheads="1"/>
          </p:cNvSpPr>
          <p:nvPr/>
        </p:nvSpPr>
        <p:spPr bwMode="auto">
          <a:xfrm>
            <a:off x="7413625" y="2690813"/>
            <a:ext cx="128588"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120</a:t>
            </a:r>
            <a:endParaRPr lang="en-US" sz="2800"/>
          </a:p>
        </p:txBody>
      </p:sp>
      <p:sp>
        <p:nvSpPr>
          <p:cNvPr id="67619" name="Rectangle 35"/>
          <p:cNvSpPr>
            <a:spLocks noChangeArrowheads="1"/>
          </p:cNvSpPr>
          <p:nvPr/>
        </p:nvSpPr>
        <p:spPr bwMode="auto">
          <a:xfrm>
            <a:off x="7573963" y="2690813"/>
            <a:ext cx="20637" cy="92075"/>
          </a:xfrm>
          <a:prstGeom prst="rect">
            <a:avLst/>
          </a:prstGeom>
          <a:noFill/>
          <a:ln w="9525">
            <a:noFill/>
            <a:miter lim="800000"/>
            <a:headEnd/>
            <a:tailEnd/>
          </a:ln>
        </p:spPr>
        <p:txBody>
          <a:bodyPr wrap="none" lIns="0" tIns="0" rIns="0" bIns="0">
            <a:spAutoFit/>
          </a:bodyPr>
          <a:lstStyle/>
          <a:p>
            <a:pPr algn="ctr"/>
            <a:r>
              <a:rPr lang="en-US" sz="600">
                <a:solidFill>
                  <a:srgbClr val="000000"/>
                </a:solidFill>
                <a:latin typeface="Helvetica" pitchFamily="34" charset="0"/>
              </a:rPr>
              <a:t> </a:t>
            </a:r>
            <a:endParaRPr lang="en-US" sz="2800"/>
          </a:p>
        </p:txBody>
      </p:sp>
      <p:sp>
        <p:nvSpPr>
          <p:cNvPr id="67620" name="Line 36"/>
          <p:cNvSpPr>
            <a:spLocks noChangeShapeType="1"/>
          </p:cNvSpPr>
          <p:nvPr/>
        </p:nvSpPr>
        <p:spPr bwMode="auto">
          <a:xfrm flipV="1">
            <a:off x="8062913" y="2638425"/>
            <a:ext cx="1587" cy="20638"/>
          </a:xfrm>
          <a:prstGeom prst="line">
            <a:avLst/>
          </a:prstGeom>
          <a:noFill/>
          <a:ln w="1588">
            <a:solidFill>
              <a:srgbClr val="000000"/>
            </a:solidFill>
            <a:round/>
            <a:headEnd/>
            <a:tailEnd/>
          </a:ln>
        </p:spPr>
        <p:txBody>
          <a:bodyPr/>
          <a:lstStyle/>
          <a:p>
            <a:endParaRPr lang="en-US"/>
          </a:p>
        </p:txBody>
      </p:sp>
      <p:sp>
        <p:nvSpPr>
          <p:cNvPr id="67621" name="Line 37"/>
          <p:cNvSpPr>
            <a:spLocks noChangeShapeType="1"/>
          </p:cNvSpPr>
          <p:nvPr/>
        </p:nvSpPr>
        <p:spPr bwMode="auto">
          <a:xfrm>
            <a:off x="3854450" y="2659063"/>
            <a:ext cx="39688" cy="1587"/>
          </a:xfrm>
          <a:prstGeom prst="line">
            <a:avLst/>
          </a:prstGeom>
          <a:noFill/>
          <a:ln w="1588">
            <a:solidFill>
              <a:srgbClr val="000000"/>
            </a:solidFill>
            <a:round/>
            <a:headEnd/>
            <a:tailEnd/>
          </a:ln>
        </p:spPr>
        <p:txBody>
          <a:bodyPr/>
          <a:lstStyle/>
          <a:p>
            <a:endParaRPr lang="en-US"/>
          </a:p>
        </p:txBody>
      </p:sp>
      <p:sp>
        <p:nvSpPr>
          <p:cNvPr id="67622" name="Line 38"/>
          <p:cNvSpPr>
            <a:spLocks noChangeShapeType="1"/>
          </p:cNvSpPr>
          <p:nvPr/>
        </p:nvSpPr>
        <p:spPr bwMode="auto">
          <a:xfrm flipH="1">
            <a:off x="8015288" y="2659063"/>
            <a:ext cx="47625" cy="1587"/>
          </a:xfrm>
          <a:prstGeom prst="line">
            <a:avLst/>
          </a:prstGeom>
          <a:noFill/>
          <a:ln w="1588">
            <a:solidFill>
              <a:srgbClr val="000000"/>
            </a:solidFill>
            <a:round/>
            <a:headEnd/>
            <a:tailEnd/>
          </a:ln>
        </p:spPr>
        <p:txBody>
          <a:bodyPr/>
          <a:lstStyle/>
          <a:p>
            <a:endParaRPr lang="en-US"/>
          </a:p>
        </p:txBody>
      </p:sp>
      <p:sp>
        <p:nvSpPr>
          <p:cNvPr id="67623" name="Line 39"/>
          <p:cNvSpPr>
            <a:spLocks noChangeShapeType="1"/>
          </p:cNvSpPr>
          <p:nvPr/>
        </p:nvSpPr>
        <p:spPr bwMode="auto">
          <a:xfrm>
            <a:off x="3854450" y="2455863"/>
            <a:ext cx="39688" cy="1587"/>
          </a:xfrm>
          <a:prstGeom prst="line">
            <a:avLst/>
          </a:prstGeom>
          <a:noFill/>
          <a:ln w="1588">
            <a:solidFill>
              <a:srgbClr val="000000"/>
            </a:solidFill>
            <a:round/>
            <a:headEnd/>
            <a:tailEnd/>
          </a:ln>
        </p:spPr>
        <p:txBody>
          <a:bodyPr/>
          <a:lstStyle/>
          <a:p>
            <a:endParaRPr lang="en-US"/>
          </a:p>
        </p:txBody>
      </p:sp>
      <p:sp>
        <p:nvSpPr>
          <p:cNvPr id="67624" name="Rectangle 40"/>
          <p:cNvSpPr>
            <a:spLocks noChangeArrowheads="1"/>
          </p:cNvSpPr>
          <p:nvPr/>
        </p:nvSpPr>
        <p:spPr bwMode="auto">
          <a:xfrm>
            <a:off x="3513138" y="2411413"/>
            <a:ext cx="320675" cy="146050"/>
          </a:xfrm>
          <a:prstGeom prst="rect">
            <a:avLst/>
          </a:prstGeom>
          <a:noFill/>
          <a:ln w="9525">
            <a:noFill/>
            <a:miter lim="800000"/>
            <a:headEnd/>
            <a:tailEnd/>
          </a:ln>
        </p:spPr>
        <p:txBody>
          <a:bodyPr/>
          <a:lstStyle/>
          <a:p>
            <a:endParaRPr lang="en-US"/>
          </a:p>
        </p:txBody>
      </p:sp>
      <p:sp>
        <p:nvSpPr>
          <p:cNvPr id="67625" name="Rectangle 41"/>
          <p:cNvSpPr>
            <a:spLocks noChangeArrowheads="1"/>
          </p:cNvSpPr>
          <p:nvPr/>
        </p:nvSpPr>
        <p:spPr bwMode="auto">
          <a:xfrm>
            <a:off x="3765550" y="2316163"/>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26" name="Line 42"/>
          <p:cNvSpPr>
            <a:spLocks noChangeShapeType="1"/>
          </p:cNvSpPr>
          <p:nvPr/>
        </p:nvSpPr>
        <p:spPr bwMode="auto">
          <a:xfrm>
            <a:off x="3854450" y="2252663"/>
            <a:ext cx="39688" cy="1587"/>
          </a:xfrm>
          <a:prstGeom prst="line">
            <a:avLst/>
          </a:prstGeom>
          <a:noFill/>
          <a:ln w="1588">
            <a:solidFill>
              <a:srgbClr val="000000"/>
            </a:solidFill>
            <a:round/>
            <a:headEnd/>
            <a:tailEnd/>
          </a:ln>
        </p:spPr>
        <p:txBody>
          <a:bodyPr/>
          <a:lstStyle/>
          <a:p>
            <a:endParaRPr lang="en-US"/>
          </a:p>
        </p:txBody>
      </p:sp>
      <p:sp>
        <p:nvSpPr>
          <p:cNvPr id="67627" name="Rectangle 43"/>
          <p:cNvSpPr>
            <a:spLocks noChangeArrowheads="1"/>
          </p:cNvSpPr>
          <p:nvPr/>
        </p:nvSpPr>
        <p:spPr bwMode="auto">
          <a:xfrm>
            <a:off x="3683000" y="21145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28" name="Line 44"/>
          <p:cNvSpPr>
            <a:spLocks noChangeShapeType="1"/>
          </p:cNvSpPr>
          <p:nvPr/>
        </p:nvSpPr>
        <p:spPr bwMode="auto">
          <a:xfrm>
            <a:off x="3854450" y="2051050"/>
            <a:ext cx="39688" cy="1588"/>
          </a:xfrm>
          <a:prstGeom prst="line">
            <a:avLst/>
          </a:prstGeom>
          <a:noFill/>
          <a:ln w="1588">
            <a:solidFill>
              <a:srgbClr val="000000"/>
            </a:solidFill>
            <a:round/>
            <a:headEnd/>
            <a:tailEnd/>
          </a:ln>
        </p:spPr>
        <p:txBody>
          <a:bodyPr/>
          <a:lstStyle/>
          <a:p>
            <a:endParaRPr lang="en-US"/>
          </a:p>
        </p:txBody>
      </p:sp>
      <p:sp>
        <p:nvSpPr>
          <p:cNvPr id="67629" name="Rectangle 45"/>
          <p:cNvSpPr>
            <a:spLocks noChangeArrowheads="1"/>
          </p:cNvSpPr>
          <p:nvPr/>
        </p:nvSpPr>
        <p:spPr bwMode="auto">
          <a:xfrm>
            <a:off x="3513138" y="2006600"/>
            <a:ext cx="320675" cy="146050"/>
          </a:xfrm>
          <a:prstGeom prst="rect">
            <a:avLst/>
          </a:prstGeom>
          <a:noFill/>
          <a:ln w="9525">
            <a:noFill/>
            <a:miter lim="800000"/>
            <a:headEnd/>
            <a:tailEnd/>
          </a:ln>
        </p:spPr>
        <p:txBody>
          <a:bodyPr/>
          <a:lstStyle/>
          <a:p>
            <a:endParaRPr lang="en-US"/>
          </a:p>
        </p:txBody>
      </p:sp>
      <p:sp>
        <p:nvSpPr>
          <p:cNvPr id="67630" name="Rectangle 46"/>
          <p:cNvSpPr>
            <a:spLocks noChangeArrowheads="1"/>
          </p:cNvSpPr>
          <p:nvPr/>
        </p:nvSpPr>
        <p:spPr bwMode="auto">
          <a:xfrm>
            <a:off x="3765550" y="19113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31" name="Line 47"/>
          <p:cNvSpPr>
            <a:spLocks noChangeShapeType="1"/>
          </p:cNvSpPr>
          <p:nvPr/>
        </p:nvSpPr>
        <p:spPr bwMode="auto">
          <a:xfrm>
            <a:off x="3854450" y="1847850"/>
            <a:ext cx="39688" cy="1588"/>
          </a:xfrm>
          <a:prstGeom prst="line">
            <a:avLst/>
          </a:prstGeom>
          <a:noFill/>
          <a:ln w="1588">
            <a:solidFill>
              <a:srgbClr val="000000"/>
            </a:solidFill>
            <a:round/>
            <a:headEnd/>
            <a:tailEnd/>
          </a:ln>
        </p:spPr>
        <p:txBody>
          <a:bodyPr/>
          <a:lstStyle/>
          <a:p>
            <a:endParaRPr lang="en-US"/>
          </a:p>
        </p:txBody>
      </p:sp>
      <p:sp>
        <p:nvSpPr>
          <p:cNvPr id="67632" name="Rectangle 48"/>
          <p:cNvSpPr>
            <a:spLocks noChangeArrowheads="1"/>
          </p:cNvSpPr>
          <p:nvPr/>
        </p:nvSpPr>
        <p:spPr bwMode="auto">
          <a:xfrm>
            <a:off x="3686175" y="17081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33" name="Line 49"/>
          <p:cNvSpPr>
            <a:spLocks noChangeShapeType="1"/>
          </p:cNvSpPr>
          <p:nvPr/>
        </p:nvSpPr>
        <p:spPr bwMode="auto">
          <a:xfrm>
            <a:off x="3854450" y="1644650"/>
            <a:ext cx="39688" cy="1588"/>
          </a:xfrm>
          <a:prstGeom prst="line">
            <a:avLst/>
          </a:prstGeom>
          <a:noFill/>
          <a:ln w="1588">
            <a:solidFill>
              <a:srgbClr val="000000"/>
            </a:solidFill>
            <a:round/>
            <a:headEnd/>
            <a:tailEnd/>
          </a:ln>
        </p:spPr>
        <p:txBody>
          <a:bodyPr/>
          <a:lstStyle/>
          <a:p>
            <a:endParaRPr lang="en-US"/>
          </a:p>
        </p:txBody>
      </p:sp>
      <p:sp>
        <p:nvSpPr>
          <p:cNvPr id="67634" name="Rectangle 50"/>
          <p:cNvSpPr>
            <a:spLocks noChangeArrowheads="1"/>
          </p:cNvSpPr>
          <p:nvPr/>
        </p:nvSpPr>
        <p:spPr bwMode="auto">
          <a:xfrm>
            <a:off x="3552825" y="1600200"/>
            <a:ext cx="273050" cy="147638"/>
          </a:xfrm>
          <a:prstGeom prst="rect">
            <a:avLst/>
          </a:prstGeom>
          <a:noFill/>
          <a:ln w="9525">
            <a:noFill/>
            <a:miter lim="800000"/>
            <a:headEnd/>
            <a:tailEnd/>
          </a:ln>
        </p:spPr>
        <p:txBody>
          <a:bodyPr/>
          <a:lstStyle/>
          <a:p>
            <a:endParaRPr lang="en-US"/>
          </a:p>
        </p:txBody>
      </p:sp>
      <p:sp>
        <p:nvSpPr>
          <p:cNvPr id="67635" name="Rectangle 51"/>
          <p:cNvSpPr>
            <a:spLocks noChangeArrowheads="1"/>
          </p:cNvSpPr>
          <p:nvPr/>
        </p:nvSpPr>
        <p:spPr bwMode="auto">
          <a:xfrm>
            <a:off x="3767138" y="15049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36" name="Line 52"/>
          <p:cNvSpPr>
            <a:spLocks noChangeShapeType="1"/>
          </p:cNvSpPr>
          <p:nvPr/>
        </p:nvSpPr>
        <p:spPr bwMode="auto">
          <a:xfrm>
            <a:off x="3854450" y="1443038"/>
            <a:ext cx="39688" cy="1587"/>
          </a:xfrm>
          <a:prstGeom prst="line">
            <a:avLst/>
          </a:prstGeom>
          <a:noFill/>
          <a:ln w="1588">
            <a:solidFill>
              <a:srgbClr val="000000"/>
            </a:solidFill>
            <a:round/>
            <a:headEnd/>
            <a:tailEnd/>
          </a:ln>
        </p:spPr>
        <p:txBody>
          <a:bodyPr/>
          <a:lstStyle/>
          <a:p>
            <a:endParaRPr lang="en-US"/>
          </a:p>
        </p:txBody>
      </p:sp>
      <p:sp>
        <p:nvSpPr>
          <p:cNvPr id="67637" name="Rectangle 53"/>
          <p:cNvSpPr>
            <a:spLocks noChangeArrowheads="1"/>
          </p:cNvSpPr>
          <p:nvPr/>
        </p:nvSpPr>
        <p:spPr bwMode="auto">
          <a:xfrm>
            <a:off x="3686175" y="1303338"/>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38" name="Rectangle 54"/>
          <p:cNvSpPr>
            <a:spLocks noChangeArrowheads="1"/>
          </p:cNvSpPr>
          <p:nvPr/>
        </p:nvSpPr>
        <p:spPr bwMode="auto">
          <a:xfrm>
            <a:off x="3552825" y="1200150"/>
            <a:ext cx="273050" cy="146050"/>
          </a:xfrm>
          <a:prstGeom prst="rect">
            <a:avLst/>
          </a:prstGeom>
          <a:noFill/>
          <a:ln w="9525">
            <a:noFill/>
            <a:miter lim="800000"/>
            <a:headEnd/>
            <a:tailEnd/>
          </a:ln>
        </p:spPr>
        <p:txBody>
          <a:bodyPr/>
          <a:lstStyle/>
          <a:p>
            <a:endParaRPr lang="en-US"/>
          </a:p>
        </p:txBody>
      </p:sp>
      <p:sp>
        <p:nvSpPr>
          <p:cNvPr id="67639" name="Rectangle 55"/>
          <p:cNvSpPr>
            <a:spLocks noChangeArrowheads="1"/>
          </p:cNvSpPr>
          <p:nvPr/>
        </p:nvSpPr>
        <p:spPr bwMode="auto">
          <a:xfrm>
            <a:off x="3767138" y="110490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40" name="Line 56"/>
          <p:cNvSpPr>
            <a:spLocks noChangeShapeType="1"/>
          </p:cNvSpPr>
          <p:nvPr/>
        </p:nvSpPr>
        <p:spPr bwMode="auto">
          <a:xfrm>
            <a:off x="3854450" y="2659063"/>
            <a:ext cx="4208463" cy="1587"/>
          </a:xfrm>
          <a:prstGeom prst="line">
            <a:avLst/>
          </a:prstGeom>
          <a:noFill/>
          <a:ln w="1588">
            <a:solidFill>
              <a:srgbClr val="000000"/>
            </a:solidFill>
            <a:round/>
            <a:headEnd/>
            <a:tailEnd/>
          </a:ln>
        </p:spPr>
        <p:txBody>
          <a:bodyPr/>
          <a:lstStyle/>
          <a:p>
            <a:endParaRPr lang="en-US"/>
          </a:p>
        </p:txBody>
      </p:sp>
      <p:sp>
        <p:nvSpPr>
          <p:cNvPr id="67641" name="Line 57"/>
          <p:cNvSpPr>
            <a:spLocks noChangeShapeType="1"/>
          </p:cNvSpPr>
          <p:nvPr/>
        </p:nvSpPr>
        <p:spPr bwMode="auto">
          <a:xfrm flipV="1">
            <a:off x="3854450" y="1244600"/>
            <a:ext cx="1588" cy="1414463"/>
          </a:xfrm>
          <a:prstGeom prst="line">
            <a:avLst/>
          </a:prstGeom>
          <a:noFill/>
          <a:ln w="1588">
            <a:solidFill>
              <a:srgbClr val="000000"/>
            </a:solidFill>
            <a:round/>
            <a:headEnd/>
            <a:tailEnd/>
          </a:ln>
        </p:spPr>
        <p:txBody>
          <a:bodyPr/>
          <a:lstStyle/>
          <a:p>
            <a:endParaRPr lang="en-US"/>
          </a:p>
        </p:txBody>
      </p:sp>
      <p:sp>
        <p:nvSpPr>
          <p:cNvPr id="67642" name="Freeform 58"/>
          <p:cNvSpPr>
            <a:spLocks/>
          </p:cNvSpPr>
          <p:nvPr/>
        </p:nvSpPr>
        <p:spPr bwMode="auto">
          <a:xfrm>
            <a:off x="3886200" y="1311275"/>
            <a:ext cx="3808413" cy="1206500"/>
          </a:xfrm>
          <a:custGeom>
            <a:avLst/>
            <a:gdLst>
              <a:gd name="T0" fmla="*/ 145256 w 4798"/>
              <a:gd name="T1" fmla="*/ 527844 h 1520"/>
              <a:gd name="T2" fmla="*/ 357981 w 4798"/>
              <a:gd name="T3" fmla="*/ 527844 h 1520"/>
              <a:gd name="T4" fmla="*/ 438944 w 4798"/>
              <a:gd name="T5" fmla="*/ 526256 h 1520"/>
              <a:gd name="T6" fmla="*/ 503238 w 4798"/>
              <a:gd name="T7" fmla="*/ 1077913 h 1520"/>
              <a:gd name="T8" fmla="*/ 715962 w 4798"/>
              <a:gd name="T9" fmla="*/ 1077913 h 1520"/>
              <a:gd name="T10" fmla="*/ 930275 w 4798"/>
              <a:gd name="T11" fmla="*/ 1077913 h 1520"/>
              <a:gd name="T12" fmla="*/ 944563 w 4798"/>
              <a:gd name="T13" fmla="*/ 1198563 h 1520"/>
              <a:gd name="T14" fmla="*/ 1075531 w 4798"/>
              <a:gd name="T15" fmla="*/ 1206500 h 1520"/>
              <a:gd name="T16" fmla="*/ 1288256 w 4798"/>
              <a:gd name="T17" fmla="*/ 1206500 h 1520"/>
              <a:gd name="T18" fmla="*/ 1416050 w 4798"/>
              <a:gd name="T19" fmla="*/ 1202531 h 1520"/>
              <a:gd name="T20" fmla="*/ 1445419 w 4798"/>
              <a:gd name="T21" fmla="*/ 585788 h 1520"/>
              <a:gd name="T22" fmla="*/ 1589881 w 4798"/>
              <a:gd name="T23" fmla="*/ 588963 h 1520"/>
              <a:gd name="T24" fmla="*/ 1801813 w 4798"/>
              <a:gd name="T25" fmla="*/ 588963 h 1520"/>
              <a:gd name="T26" fmla="*/ 1903413 w 4798"/>
              <a:gd name="T27" fmla="*/ 581819 h 1520"/>
              <a:gd name="T28" fmla="*/ 1932781 w 4798"/>
              <a:gd name="T29" fmla="*/ 15875 h 1520"/>
              <a:gd name="T30" fmla="*/ 2101850 w 4798"/>
              <a:gd name="T31" fmla="*/ 23019 h 1520"/>
              <a:gd name="T32" fmla="*/ 2305844 w 4798"/>
              <a:gd name="T33" fmla="*/ 23019 h 1520"/>
              <a:gd name="T34" fmla="*/ 2359819 w 4798"/>
              <a:gd name="T35" fmla="*/ 11906 h 1520"/>
              <a:gd name="T36" fmla="*/ 2461419 w 4798"/>
              <a:gd name="T37" fmla="*/ 279400 h 1520"/>
              <a:gd name="T38" fmla="*/ 2674144 w 4798"/>
              <a:gd name="T39" fmla="*/ 279400 h 1520"/>
              <a:gd name="T40" fmla="*/ 2849562 w 4798"/>
              <a:gd name="T41" fmla="*/ 267494 h 1520"/>
              <a:gd name="T42" fmla="*/ 2866231 w 4798"/>
              <a:gd name="T43" fmla="*/ 419894 h 1520"/>
              <a:gd name="T44" fmla="*/ 3033712 w 4798"/>
              <a:gd name="T45" fmla="*/ 423069 h 1520"/>
              <a:gd name="T46" fmla="*/ 3236119 w 4798"/>
              <a:gd name="T47" fmla="*/ 423069 h 1520"/>
              <a:gd name="T48" fmla="*/ 3348832 w 4798"/>
              <a:gd name="T49" fmla="*/ 415925 h 1520"/>
              <a:gd name="T50" fmla="*/ 3377407 w 4798"/>
              <a:gd name="T51" fmla="*/ 250825 h 1520"/>
              <a:gd name="T52" fmla="*/ 3536951 w 4798"/>
              <a:gd name="T53" fmla="*/ 258763 h 1520"/>
              <a:gd name="T54" fmla="*/ 3751263 w 4798"/>
              <a:gd name="T55" fmla="*/ 258763 h 1520"/>
              <a:gd name="T56" fmla="*/ 3692526 w 4798"/>
              <a:gd name="T57" fmla="*/ 235744 h 1520"/>
              <a:gd name="T58" fmla="*/ 3479007 w 4798"/>
              <a:gd name="T59" fmla="*/ 235744 h 1520"/>
              <a:gd name="T60" fmla="*/ 3351213 w 4798"/>
              <a:gd name="T61" fmla="*/ 238125 h 1520"/>
              <a:gd name="T62" fmla="*/ 3322638 w 4798"/>
              <a:gd name="T63" fmla="*/ 403225 h 1520"/>
              <a:gd name="T64" fmla="*/ 3236119 w 4798"/>
              <a:gd name="T65" fmla="*/ 400844 h 1520"/>
              <a:gd name="T66" fmla="*/ 3033712 w 4798"/>
              <a:gd name="T67" fmla="*/ 400844 h 1520"/>
              <a:gd name="T68" fmla="*/ 2890044 w 4798"/>
              <a:gd name="T69" fmla="*/ 403225 h 1520"/>
              <a:gd name="T70" fmla="*/ 2855912 w 4798"/>
              <a:gd name="T71" fmla="*/ 257175 h 1520"/>
              <a:gd name="T72" fmla="*/ 2674144 w 4798"/>
              <a:gd name="T73" fmla="*/ 256381 h 1520"/>
              <a:gd name="T74" fmla="*/ 2461419 w 4798"/>
              <a:gd name="T75" fmla="*/ 256381 h 1520"/>
              <a:gd name="T76" fmla="*/ 2420938 w 4798"/>
              <a:gd name="T77" fmla="*/ 266700 h 1520"/>
              <a:gd name="T78" fmla="*/ 2305844 w 4798"/>
              <a:gd name="T79" fmla="*/ 0 h 1520"/>
              <a:gd name="T80" fmla="*/ 2101850 w 4798"/>
              <a:gd name="T81" fmla="*/ 0 h 1520"/>
              <a:gd name="T82" fmla="*/ 1917700 w 4798"/>
              <a:gd name="T83" fmla="*/ 0 h 1520"/>
              <a:gd name="T84" fmla="*/ 1889125 w 4798"/>
              <a:gd name="T85" fmla="*/ 566738 h 1520"/>
              <a:gd name="T86" fmla="*/ 1860550 w 4798"/>
              <a:gd name="T87" fmla="*/ 566738 h 1520"/>
              <a:gd name="T88" fmla="*/ 1647825 w 4798"/>
              <a:gd name="T89" fmla="*/ 566738 h 1520"/>
              <a:gd name="T90" fmla="*/ 1433512 w 4798"/>
              <a:gd name="T91" fmla="*/ 566738 h 1520"/>
              <a:gd name="T92" fmla="*/ 1389063 w 4798"/>
              <a:gd name="T93" fmla="*/ 1194594 h 1520"/>
              <a:gd name="T94" fmla="*/ 1404938 w 4798"/>
              <a:gd name="T95" fmla="*/ 1183481 h 1520"/>
              <a:gd name="T96" fmla="*/ 1201738 w 4798"/>
              <a:gd name="T97" fmla="*/ 1183481 h 1520"/>
              <a:gd name="T98" fmla="*/ 987425 w 4798"/>
              <a:gd name="T99" fmla="*/ 1183481 h 1520"/>
              <a:gd name="T100" fmla="*/ 946150 w 4798"/>
              <a:gd name="T101" fmla="*/ 1064419 h 1520"/>
              <a:gd name="T102" fmla="*/ 833438 w 4798"/>
              <a:gd name="T103" fmla="*/ 1054894 h 1520"/>
              <a:gd name="T104" fmla="*/ 628650 w 4798"/>
              <a:gd name="T105" fmla="*/ 1054894 h 1520"/>
              <a:gd name="T106" fmla="*/ 485775 w 4798"/>
              <a:gd name="T107" fmla="*/ 1058069 h 1520"/>
              <a:gd name="T108" fmla="*/ 452438 w 4798"/>
              <a:gd name="T109" fmla="*/ 505619 h 1520"/>
              <a:gd name="T110" fmla="*/ 271463 w 4798"/>
              <a:gd name="T111" fmla="*/ 504825 h 1520"/>
              <a:gd name="T112" fmla="*/ 57944 w 4798"/>
              <a:gd name="T113" fmla="*/ 504825 h 15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98"/>
              <a:gd name="T172" fmla="*/ 0 h 1520"/>
              <a:gd name="T173" fmla="*/ 4798 w 4798"/>
              <a:gd name="T174" fmla="*/ 1520 h 15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98" h="1520">
                <a:moveTo>
                  <a:pt x="0" y="636"/>
                </a:moveTo>
                <a:lnTo>
                  <a:pt x="0" y="665"/>
                </a:lnTo>
                <a:lnTo>
                  <a:pt x="36" y="665"/>
                </a:lnTo>
                <a:lnTo>
                  <a:pt x="73" y="665"/>
                </a:lnTo>
                <a:lnTo>
                  <a:pt x="109" y="665"/>
                </a:lnTo>
                <a:lnTo>
                  <a:pt x="145" y="665"/>
                </a:lnTo>
                <a:lnTo>
                  <a:pt x="183" y="665"/>
                </a:lnTo>
                <a:lnTo>
                  <a:pt x="219" y="665"/>
                </a:lnTo>
                <a:lnTo>
                  <a:pt x="255" y="665"/>
                </a:lnTo>
                <a:lnTo>
                  <a:pt x="291" y="665"/>
                </a:lnTo>
                <a:lnTo>
                  <a:pt x="342" y="665"/>
                </a:lnTo>
                <a:lnTo>
                  <a:pt x="379" y="665"/>
                </a:lnTo>
                <a:lnTo>
                  <a:pt x="415" y="665"/>
                </a:lnTo>
                <a:lnTo>
                  <a:pt x="451" y="665"/>
                </a:lnTo>
                <a:lnTo>
                  <a:pt x="489" y="665"/>
                </a:lnTo>
                <a:lnTo>
                  <a:pt x="525" y="665"/>
                </a:lnTo>
                <a:lnTo>
                  <a:pt x="561" y="665"/>
                </a:lnTo>
                <a:lnTo>
                  <a:pt x="561" y="650"/>
                </a:lnTo>
                <a:lnTo>
                  <a:pt x="543" y="656"/>
                </a:lnTo>
                <a:lnTo>
                  <a:pt x="547" y="660"/>
                </a:lnTo>
                <a:lnTo>
                  <a:pt x="553" y="663"/>
                </a:lnTo>
                <a:lnTo>
                  <a:pt x="542" y="651"/>
                </a:lnTo>
                <a:lnTo>
                  <a:pt x="578" y="1344"/>
                </a:lnTo>
                <a:lnTo>
                  <a:pt x="579" y="1349"/>
                </a:lnTo>
                <a:lnTo>
                  <a:pt x="583" y="1353"/>
                </a:lnTo>
                <a:lnTo>
                  <a:pt x="589" y="1356"/>
                </a:lnTo>
                <a:lnTo>
                  <a:pt x="598" y="1358"/>
                </a:lnTo>
                <a:lnTo>
                  <a:pt x="634" y="1358"/>
                </a:lnTo>
                <a:lnTo>
                  <a:pt x="672" y="1358"/>
                </a:lnTo>
                <a:lnTo>
                  <a:pt x="719" y="1358"/>
                </a:lnTo>
                <a:lnTo>
                  <a:pt x="756" y="1358"/>
                </a:lnTo>
                <a:lnTo>
                  <a:pt x="792" y="1358"/>
                </a:lnTo>
                <a:lnTo>
                  <a:pt x="830" y="1358"/>
                </a:lnTo>
                <a:lnTo>
                  <a:pt x="866" y="1358"/>
                </a:lnTo>
                <a:lnTo>
                  <a:pt x="902" y="1358"/>
                </a:lnTo>
                <a:lnTo>
                  <a:pt x="940" y="1358"/>
                </a:lnTo>
                <a:lnTo>
                  <a:pt x="976" y="1358"/>
                </a:lnTo>
                <a:lnTo>
                  <a:pt x="1014" y="1358"/>
                </a:lnTo>
                <a:lnTo>
                  <a:pt x="1050" y="1358"/>
                </a:lnTo>
                <a:lnTo>
                  <a:pt x="1098" y="1358"/>
                </a:lnTo>
                <a:lnTo>
                  <a:pt x="1134" y="1358"/>
                </a:lnTo>
                <a:lnTo>
                  <a:pt x="1172" y="1358"/>
                </a:lnTo>
                <a:lnTo>
                  <a:pt x="1172" y="1343"/>
                </a:lnTo>
                <a:lnTo>
                  <a:pt x="1154" y="1349"/>
                </a:lnTo>
                <a:lnTo>
                  <a:pt x="1157" y="1353"/>
                </a:lnTo>
                <a:lnTo>
                  <a:pt x="1164" y="1356"/>
                </a:lnTo>
                <a:lnTo>
                  <a:pt x="1152" y="1345"/>
                </a:lnTo>
                <a:lnTo>
                  <a:pt x="1189" y="1507"/>
                </a:lnTo>
                <a:lnTo>
                  <a:pt x="1190" y="1510"/>
                </a:lnTo>
                <a:lnTo>
                  <a:pt x="1193" y="1515"/>
                </a:lnTo>
                <a:lnTo>
                  <a:pt x="1200" y="1517"/>
                </a:lnTo>
                <a:lnTo>
                  <a:pt x="1208" y="1520"/>
                </a:lnTo>
                <a:lnTo>
                  <a:pt x="1244" y="1520"/>
                </a:lnTo>
                <a:lnTo>
                  <a:pt x="1281" y="1520"/>
                </a:lnTo>
                <a:lnTo>
                  <a:pt x="1319" y="1520"/>
                </a:lnTo>
                <a:lnTo>
                  <a:pt x="1355" y="1520"/>
                </a:lnTo>
                <a:lnTo>
                  <a:pt x="1391" y="1520"/>
                </a:lnTo>
                <a:lnTo>
                  <a:pt x="1427" y="1520"/>
                </a:lnTo>
                <a:lnTo>
                  <a:pt x="1477" y="1520"/>
                </a:lnTo>
                <a:lnTo>
                  <a:pt x="1514" y="1520"/>
                </a:lnTo>
                <a:lnTo>
                  <a:pt x="1551" y="1520"/>
                </a:lnTo>
                <a:lnTo>
                  <a:pt x="1587" y="1520"/>
                </a:lnTo>
                <a:lnTo>
                  <a:pt x="1623" y="1520"/>
                </a:lnTo>
                <a:lnTo>
                  <a:pt x="1661" y="1520"/>
                </a:lnTo>
                <a:lnTo>
                  <a:pt x="1697" y="1520"/>
                </a:lnTo>
                <a:lnTo>
                  <a:pt x="1733" y="1520"/>
                </a:lnTo>
                <a:lnTo>
                  <a:pt x="1770" y="1520"/>
                </a:lnTo>
                <a:lnTo>
                  <a:pt x="1770" y="1518"/>
                </a:lnTo>
                <a:lnTo>
                  <a:pt x="1778" y="1517"/>
                </a:lnTo>
                <a:lnTo>
                  <a:pt x="1784" y="1515"/>
                </a:lnTo>
                <a:lnTo>
                  <a:pt x="1788" y="1510"/>
                </a:lnTo>
                <a:lnTo>
                  <a:pt x="1791" y="1506"/>
                </a:lnTo>
                <a:lnTo>
                  <a:pt x="1827" y="729"/>
                </a:lnTo>
                <a:lnTo>
                  <a:pt x="1806" y="727"/>
                </a:lnTo>
                <a:lnTo>
                  <a:pt x="1806" y="741"/>
                </a:lnTo>
                <a:lnTo>
                  <a:pt x="1814" y="740"/>
                </a:lnTo>
                <a:lnTo>
                  <a:pt x="1821" y="738"/>
                </a:lnTo>
                <a:lnTo>
                  <a:pt x="1824" y="733"/>
                </a:lnTo>
                <a:lnTo>
                  <a:pt x="1806" y="742"/>
                </a:lnTo>
                <a:lnTo>
                  <a:pt x="1855" y="742"/>
                </a:lnTo>
                <a:lnTo>
                  <a:pt x="1891" y="742"/>
                </a:lnTo>
                <a:lnTo>
                  <a:pt x="1929" y="742"/>
                </a:lnTo>
                <a:lnTo>
                  <a:pt x="1965" y="742"/>
                </a:lnTo>
                <a:lnTo>
                  <a:pt x="2003" y="742"/>
                </a:lnTo>
                <a:lnTo>
                  <a:pt x="2039" y="742"/>
                </a:lnTo>
                <a:lnTo>
                  <a:pt x="2076" y="742"/>
                </a:lnTo>
                <a:lnTo>
                  <a:pt x="2112" y="742"/>
                </a:lnTo>
                <a:lnTo>
                  <a:pt x="2148" y="742"/>
                </a:lnTo>
                <a:lnTo>
                  <a:pt x="2186" y="742"/>
                </a:lnTo>
                <a:lnTo>
                  <a:pt x="2234" y="742"/>
                </a:lnTo>
                <a:lnTo>
                  <a:pt x="2270" y="742"/>
                </a:lnTo>
                <a:lnTo>
                  <a:pt x="2306" y="742"/>
                </a:lnTo>
                <a:lnTo>
                  <a:pt x="2344" y="742"/>
                </a:lnTo>
                <a:lnTo>
                  <a:pt x="2380" y="742"/>
                </a:lnTo>
                <a:lnTo>
                  <a:pt x="2380" y="741"/>
                </a:lnTo>
                <a:lnTo>
                  <a:pt x="2388" y="740"/>
                </a:lnTo>
                <a:lnTo>
                  <a:pt x="2395" y="738"/>
                </a:lnTo>
                <a:lnTo>
                  <a:pt x="2398" y="733"/>
                </a:lnTo>
                <a:lnTo>
                  <a:pt x="2402" y="729"/>
                </a:lnTo>
                <a:lnTo>
                  <a:pt x="2438" y="15"/>
                </a:lnTo>
                <a:lnTo>
                  <a:pt x="2416" y="14"/>
                </a:lnTo>
                <a:lnTo>
                  <a:pt x="2416" y="28"/>
                </a:lnTo>
                <a:lnTo>
                  <a:pt x="2425" y="26"/>
                </a:lnTo>
                <a:lnTo>
                  <a:pt x="2431" y="24"/>
                </a:lnTo>
                <a:lnTo>
                  <a:pt x="2435" y="20"/>
                </a:lnTo>
                <a:lnTo>
                  <a:pt x="2416" y="29"/>
                </a:lnTo>
                <a:lnTo>
                  <a:pt x="2453" y="29"/>
                </a:lnTo>
                <a:lnTo>
                  <a:pt x="2490" y="29"/>
                </a:lnTo>
                <a:lnTo>
                  <a:pt x="2527" y="29"/>
                </a:lnTo>
                <a:lnTo>
                  <a:pt x="2565" y="29"/>
                </a:lnTo>
                <a:lnTo>
                  <a:pt x="2612" y="29"/>
                </a:lnTo>
                <a:lnTo>
                  <a:pt x="2648" y="29"/>
                </a:lnTo>
                <a:lnTo>
                  <a:pt x="2686" y="29"/>
                </a:lnTo>
                <a:lnTo>
                  <a:pt x="2723" y="29"/>
                </a:lnTo>
                <a:lnTo>
                  <a:pt x="2759" y="29"/>
                </a:lnTo>
                <a:lnTo>
                  <a:pt x="2795" y="29"/>
                </a:lnTo>
                <a:lnTo>
                  <a:pt x="2833" y="29"/>
                </a:lnTo>
                <a:lnTo>
                  <a:pt x="2869" y="29"/>
                </a:lnTo>
                <a:lnTo>
                  <a:pt x="2905" y="29"/>
                </a:lnTo>
                <a:lnTo>
                  <a:pt x="2941" y="29"/>
                </a:lnTo>
                <a:lnTo>
                  <a:pt x="2993" y="29"/>
                </a:lnTo>
                <a:lnTo>
                  <a:pt x="2993" y="14"/>
                </a:lnTo>
                <a:lnTo>
                  <a:pt x="2974" y="20"/>
                </a:lnTo>
                <a:lnTo>
                  <a:pt x="2978" y="24"/>
                </a:lnTo>
                <a:lnTo>
                  <a:pt x="2984" y="26"/>
                </a:lnTo>
                <a:lnTo>
                  <a:pt x="2973" y="15"/>
                </a:lnTo>
                <a:lnTo>
                  <a:pt x="3009" y="338"/>
                </a:lnTo>
                <a:lnTo>
                  <a:pt x="3011" y="343"/>
                </a:lnTo>
                <a:lnTo>
                  <a:pt x="3014" y="347"/>
                </a:lnTo>
                <a:lnTo>
                  <a:pt x="3020" y="350"/>
                </a:lnTo>
                <a:lnTo>
                  <a:pt x="3029" y="352"/>
                </a:lnTo>
                <a:lnTo>
                  <a:pt x="3065" y="352"/>
                </a:lnTo>
                <a:lnTo>
                  <a:pt x="3101" y="352"/>
                </a:lnTo>
                <a:lnTo>
                  <a:pt x="3137" y="352"/>
                </a:lnTo>
                <a:lnTo>
                  <a:pt x="3175" y="352"/>
                </a:lnTo>
                <a:lnTo>
                  <a:pt x="3211" y="352"/>
                </a:lnTo>
                <a:lnTo>
                  <a:pt x="3248" y="352"/>
                </a:lnTo>
                <a:lnTo>
                  <a:pt x="3284" y="352"/>
                </a:lnTo>
                <a:lnTo>
                  <a:pt x="3322" y="352"/>
                </a:lnTo>
                <a:lnTo>
                  <a:pt x="3369" y="352"/>
                </a:lnTo>
                <a:lnTo>
                  <a:pt x="3406" y="352"/>
                </a:lnTo>
                <a:lnTo>
                  <a:pt x="3442" y="352"/>
                </a:lnTo>
                <a:lnTo>
                  <a:pt x="3478" y="352"/>
                </a:lnTo>
                <a:lnTo>
                  <a:pt x="3516" y="352"/>
                </a:lnTo>
                <a:lnTo>
                  <a:pt x="3554" y="352"/>
                </a:lnTo>
                <a:lnTo>
                  <a:pt x="3590" y="352"/>
                </a:lnTo>
                <a:lnTo>
                  <a:pt x="3590" y="337"/>
                </a:lnTo>
                <a:lnTo>
                  <a:pt x="3572" y="343"/>
                </a:lnTo>
                <a:lnTo>
                  <a:pt x="3575" y="347"/>
                </a:lnTo>
                <a:lnTo>
                  <a:pt x="3582" y="350"/>
                </a:lnTo>
                <a:lnTo>
                  <a:pt x="3570" y="339"/>
                </a:lnTo>
                <a:lnTo>
                  <a:pt x="3606" y="521"/>
                </a:lnTo>
                <a:lnTo>
                  <a:pt x="3608" y="524"/>
                </a:lnTo>
                <a:lnTo>
                  <a:pt x="3611" y="529"/>
                </a:lnTo>
                <a:lnTo>
                  <a:pt x="3618" y="531"/>
                </a:lnTo>
                <a:lnTo>
                  <a:pt x="3626" y="533"/>
                </a:lnTo>
                <a:lnTo>
                  <a:pt x="3664" y="533"/>
                </a:lnTo>
                <a:lnTo>
                  <a:pt x="3700" y="533"/>
                </a:lnTo>
                <a:lnTo>
                  <a:pt x="3748" y="533"/>
                </a:lnTo>
                <a:lnTo>
                  <a:pt x="3784" y="533"/>
                </a:lnTo>
                <a:lnTo>
                  <a:pt x="3822" y="533"/>
                </a:lnTo>
                <a:lnTo>
                  <a:pt x="3858" y="533"/>
                </a:lnTo>
                <a:lnTo>
                  <a:pt x="3894" y="533"/>
                </a:lnTo>
                <a:lnTo>
                  <a:pt x="3931" y="533"/>
                </a:lnTo>
                <a:lnTo>
                  <a:pt x="3967" y="533"/>
                </a:lnTo>
                <a:lnTo>
                  <a:pt x="4005" y="533"/>
                </a:lnTo>
                <a:lnTo>
                  <a:pt x="4041" y="533"/>
                </a:lnTo>
                <a:lnTo>
                  <a:pt x="4077" y="533"/>
                </a:lnTo>
                <a:lnTo>
                  <a:pt x="4127" y="533"/>
                </a:lnTo>
                <a:lnTo>
                  <a:pt x="4164" y="533"/>
                </a:lnTo>
                <a:lnTo>
                  <a:pt x="4201" y="533"/>
                </a:lnTo>
                <a:lnTo>
                  <a:pt x="4201" y="532"/>
                </a:lnTo>
                <a:lnTo>
                  <a:pt x="4209" y="531"/>
                </a:lnTo>
                <a:lnTo>
                  <a:pt x="4215" y="529"/>
                </a:lnTo>
                <a:lnTo>
                  <a:pt x="4219" y="524"/>
                </a:lnTo>
                <a:lnTo>
                  <a:pt x="4220" y="521"/>
                </a:lnTo>
                <a:lnTo>
                  <a:pt x="4257" y="313"/>
                </a:lnTo>
                <a:lnTo>
                  <a:pt x="4237" y="311"/>
                </a:lnTo>
                <a:lnTo>
                  <a:pt x="4237" y="324"/>
                </a:lnTo>
                <a:lnTo>
                  <a:pt x="4245" y="323"/>
                </a:lnTo>
                <a:lnTo>
                  <a:pt x="4252" y="321"/>
                </a:lnTo>
                <a:lnTo>
                  <a:pt x="4255" y="316"/>
                </a:lnTo>
                <a:lnTo>
                  <a:pt x="4237" y="326"/>
                </a:lnTo>
                <a:lnTo>
                  <a:pt x="4273" y="326"/>
                </a:lnTo>
                <a:lnTo>
                  <a:pt x="4309" y="326"/>
                </a:lnTo>
                <a:lnTo>
                  <a:pt x="4347" y="326"/>
                </a:lnTo>
                <a:lnTo>
                  <a:pt x="4383" y="326"/>
                </a:lnTo>
                <a:lnTo>
                  <a:pt x="4420" y="326"/>
                </a:lnTo>
                <a:lnTo>
                  <a:pt x="4456" y="326"/>
                </a:lnTo>
                <a:lnTo>
                  <a:pt x="4505" y="326"/>
                </a:lnTo>
                <a:lnTo>
                  <a:pt x="4543" y="326"/>
                </a:lnTo>
                <a:lnTo>
                  <a:pt x="4579" y="326"/>
                </a:lnTo>
                <a:lnTo>
                  <a:pt x="4615" y="326"/>
                </a:lnTo>
                <a:lnTo>
                  <a:pt x="4652" y="326"/>
                </a:lnTo>
                <a:lnTo>
                  <a:pt x="4690" y="326"/>
                </a:lnTo>
                <a:lnTo>
                  <a:pt x="4726" y="326"/>
                </a:lnTo>
                <a:lnTo>
                  <a:pt x="4762" y="326"/>
                </a:lnTo>
                <a:lnTo>
                  <a:pt x="4798" y="326"/>
                </a:lnTo>
                <a:lnTo>
                  <a:pt x="4798" y="297"/>
                </a:lnTo>
                <a:lnTo>
                  <a:pt x="4762" y="297"/>
                </a:lnTo>
                <a:lnTo>
                  <a:pt x="4726" y="297"/>
                </a:lnTo>
                <a:lnTo>
                  <a:pt x="4690" y="297"/>
                </a:lnTo>
                <a:lnTo>
                  <a:pt x="4652" y="297"/>
                </a:lnTo>
                <a:lnTo>
                  <a:pt x="4615" y="297"/>
                </a:lnTo>
                <a:lnTo>
                  <a:pt x="4579" y="297"/>
                </a:lnTo>
                <a:lnTo>
                  <a:pt x="4543" y="297"/>
                </a:lnTo>
                <a:lnTo>
                  <a:pt x="4505" y="297"/>
                </a:lnTo>
                <a:lnTo>
                  <a:pt x="4456" y="297"/>
                </a:lnTo>
                <a:lnTo>
                  <a:pt x="4420" y="297"/>
                </a:lnTo>
                <a:lnTo>
                  <a:pt x="4383" y="297"/>
                </a:lnTo>
                <a:lnTo>
                  <a:pt x="4347" y="297"/>
                </a:lnTo>
                <a:lnTo>
                  <a:pt x="4309" y="297"/>
                </a:lnTo>
                <a:lnTo>
                  <a:pt x="4273" y="297"/>
                </a:lnTo>
                <a:lnTo>
                  <a:pt x="4237" y="297"/>
                </a:lnTo>
                <a:lnTo>
                  <a:pt x="4229" y="298"/>
                </a:lnTo>
                <a:lnTo>
                  <a:pt x="4222" y="300"/>
                </a:lnTo>
                <a:lnTo>
                  <a:pt x="4219" y="305"/>
                </a:lnTo>
                <a:lnTo>
                  <a:pt x="4217" y="311"/>
                </a:lnTo>
                <a:lnTo>
                  <a:pt x="4217" y="309"/>
                </a:lnTo>
                <a:lnTo>
                  <a:pt x="4181" y="517"/>
                </a:lnTo>
                <a:lnTo>
                  <a:pt x="4201" y="505"/>
                </a:lnTo>
                <a:lnTo>
                  <a:pt x="4192" y="506"/>
                </a:lnTo>
                <a:lnTo>
                  <a:pt x="4186" y="508"/>
                </a:lnTo>
                <a:lnTo>
                  <a:pt x="4183" y="513"/>
                </a:lnTo>
                <a:lnTo>
                  <a:pt x="4181" y="518"/>
                </a:lnTo>
                <a:lnTo>
                  <a:pt x="4201" y="518"/>
                </a:lnTo>
                <a:lnTo>
                  <a:pt x="4201" y="505"/>
                </a:lnTo>
                <a:lnTo>
                  <a:pt x="4164" y="505"/>
                </a:lnTo>
                <a:lnTo>
                  <a:pt x="4127" y="505"/>
                </a:lnTo>
                <a:lnTo>
                  <a:pt x="4077" y="505"/>
                </a:lnTo>
                <a:lnTo>
                  <a:pt x="4041" y="505"/>
                </a:lnTo>
                <a:lnTo>
                  <a:pt x="4005" y="505"/>
                </a:lnTo>
                <a:lnTo>
                  <a:pt x="3967" y="505"/>
                </a:lnTo>
                <a:lnTo>
                  <a:pt x="3931" y="505"/>
                </a:lnTo>
                <a:lnTo>
                  <a:pt x="3894" y="505"/>
                </a:lnTo>
                <a:lnTo>
                  <a:pt x="3858" y="505"/>
                </a:lnTo>
                <a:lnTo>
                  <a:pt x="3822" y="505"/>
                </a:lnTo>
                <a:lnTo>
                  <a:pt x="3784" y="505"/>
                </a:lnTo>
                <a:lnTo>
                  <a:pt x="3748" y="505"/>
                </a:lnTo>
                <a:lnTo>
                  <a:pt x="3700" y="505"/>
                </a:lnTo>
                <a:lnTo>
                  <a:pt x="3664" y="505"/>
                </a:lnTo>
                <a:lnTo>
                  <a:pt x="3626" y="505"/>
                </a:lnTo>
                <a:lnTo>
                  <a:pt x="3644" y="513"/>
                </a:lnTo>
                <a:lnTo>
                  <a:pt x="3641" y="508"/>
                </a:lnTo>
                <a:lnTo>
                  <a:pt x="3634" y="506"/>
                </a:lnTo>
                <a:lnTo>
                  <a:pt x="3626" y="518"/>
                </a:lnTo>
                <a:lnTo>
                  <a:pt x="3646" y="517"/>
                </a:lnTo>
                <a:lnTo>
                  <a:pt x="3610" y="336"/>
                </a:lnTo>
                <a:lnTo>
                  <a:pt x="3608" y="331"/>
                </a:lnTo>
                <a:lnTo>
                  <a:pt x="3605" y="327"/>
                </a:lnTo>
                <a:lnTo>
                  <a:pt x="3598" y="324"/>
                </a:lnTo>
                <a:lnTo>
                  <a:pt x="3590" y="323"/>
                </a:lnTo>
                <a:lnTo>
                  <a:pt x="3554" y="323"/>
                </a:lnTo>
                <a:lnTo>
                  <a:pt x="3516" y="323"/>
                </a:lnTo>
                <a:lnTo>
                  <a:pt x="3478" y="323"/>
                </a:lnTo>
                <a:lnTo>
                  <a:pt x="3442" y="323"/>
                </a:lnTo>
                <a:lnTo>
                  <a:pt x="3406" y="323"/>
                </a:lnTo>
                <a:lnTo>
                  <a:pt x="3369" y="323"/>
                </a:lnTo>
                <a:lnTo>
                  <a:pt x="3322" y="323"/>
                </a:lnTo>
                <a:lnTo>
                  <a:pt x="3284" y="323"/>
                </a:lnTo>
                <a:lnTo>
                  <a:pt x="3248" y="323"/>
                </a:lnTo>
                <a:lnTo>
                  <a:pt x="3211" y="323"/>
                </a:lnTo>
                <a:lnTo>
                  <a:pt x="3175" y="323"/>
                </a:lnTo>
                <a:lnTo>
                  <a:pt x="3137" y="323"/>
                </a:lnTo>
                <a:lnTo>
                  <a:pt x="3101" y="323"/>
                </a:lnTo>
                <a:lnTo>
                  <a:pt x="3065" y="323"/>
                </a:lnTo>
                <a:lnTo>
                  <a:pt x="3029" y="323"/>
                </a:lnTo>
                <a:lnTo>
                  <a:pt x="3047" y="331"/>
                </a:lnTo>
                <a:lnTo>
                  <a:pt x="3044" y="327"/>
                </a:lnTo>
                <a:lnTo>
                  <a:pt x="3037" y="324"/>
                </a:lnTo>
                <a:lnTo>
                  <a:pt x="3029" y="337"/>
                </a:lnTo>
                <a:lnTo>
                  <a:pt x="3050" y="336"/>
                </a:lnTo>
                <a:lnTo>
                  <a:pt x="3014" y="13"/>
                </a:lnTo>
                <a:lnTo>
                  <a:pt x="3011" y="8"/>
                </a:lnTo>
                <a:lnTo>
                  <a:pt x="3007" y="3"/>
                </a:lnTo>
                <a:lnTo>
                  <a:pt x="3001" y="1"/>
                </a:lnTo>
                <a:lnTo>
                  <a:pt x="2993" y="0"/>
                </a:lnTo>
                <a:lnTo>
                  <a:pt x="2941" y="0"/>
                </a:lnTo>
                <a:lnTo>
                  <a:pt x="2905" y="0"/>
                </a:lnTo>
                <a:lnTo>
                  <a:pt x="2869" y="0"/>
                </a:lnTo>
                <a:lnTo>
                  <a:pt x="2833" y="0"/>
                </a:lnTo>
                <a:lnTo>
                  <a:pt x="2795" y="0"/>
                </a:lnTo>
                <a:lnTo>
                  <a:pt x="2759" y="0"/>
                </a:lnTo>
                <a:lnTo>
                  <a:pt x="2723" y="0"/>
                </a:lnTo>
                <a:lnTo>
                  <a:pt x="2686" y="0"/>
                </a:lnTo>
                <a:lnTo>
                  <a:pt x="2648" y="0"/>
                </a:lnTo>
                <a:lnTo>
                  <a:pt x="2612" y="0"/>
                </a:lnTo>
                <a:lnTo>
                  <a:pt x="2565" y="0"/>
                </a:lnTo>
                <a:lnTo>
                  <a:pt x="2527" y="0"/>
                </a:lnTo>
                <a:lnTo>
                  <a:pt x="2490" y="0"/>
                </a:lnTo>
                <a:lnTo>
                  <a:pt x="2453" y="0"/>
                </a:lnTo>
                <a:lnTo>
                  <a:pt x="2416" y="0"/>
                </a:lnTo>
                <a:lnTo>
                  <a:pt x="2408" y="1"/>
                </a:lnTo>
                <a:lnTo>
                  <a:pt x="2402" y="3"/>
                </a:lnTo>
                <a:lnTo>
                  <a:pt x="2398" y="8"/>
                </a:lnTo>
                <a:lnTo>
                  <a:pt x="2397" y="14"/>
                </a:lnTo>
                <a:lnTo>
                  <a:pt x="2360" y="727"/>
                </a:lnTo>
                <a:lnTo>
                  <a:pt x="2380" y="714"/>
                </a:lnTo>
                <a:lnTo>
                  <a:pt x="2372" y="715"/>
                </a:lnTo>
                <a:lnTo>
                  <a:pt x="2365" y="717"/>
                </a:lnTo>
                <a:lnTo>
                  <a:pt x="2362" y="722"/>
                </a:lnTo>
                <a:lnTo>
                  <a:pt x="2360" y="727"/>
                </a:lnTo>
                <a:lnTo>
                  <a:pt x="2380" y="727"/>
                </a:lnTo>
                <a:lnTo>
                  <a:pt x="2380" y="714"/>
                </a:lnTo>
                <a:lnTo>
                  <a:pt x="2344" y="714"/>
                </a:lnTo>
                <a:lnTo>
                  <a:pt x="2306" y="714"/>
                </a:lnTo>
                <a:lnTo>
                  <a:pt x="2270" y="714"/>
                </a:lnTo>
                <a:lnTo>
                  <a:pt x="2234" y="714"/>
                </a:lnTo>
                <a:lnTo>
                  <a:pt x="2186" y="714"/>
                </a:lnTo>
                <a:lnTo>
                  <a:pt x="2148" y="714"/>
                </a:lnTo>
                <a:lnTo>
                  <a:pt x="2112" y="714"/>
                </a:lnTo>
                <a:lnTo>
                  <a:pt x="2076" y="714"/>
                </a:lnTo>
                <a:lnTo>
                  <a:pt x="2039" y="714"/>
                </a:lnTo>
                <a:lnTo>
                  <a:pt x="2003" y="714"/>
                </a:lnTo>
                <a:lnTo>
                  <a:pt x="1965" y="714"/>
                </a:lnTo>
                <a:lnTo>
                  <a:pt x="1929" y="714"/>
                </a:lnTo>
                <a:lnTo>
                  <a:pt x="1891" y="714"/>
                </a:lnTo>
                <a:lnTo>
                  <a:pt x="1855" y="714"/>
                </a:lnTo>
                <a:lnTo>
                  <a:pt x="1806" y="714"/>
                </a:lnTo>
                <a:lnTo>
                  <a:pt x="1798" y="715"/>
                </a:lnTo>
                <a:lnTo>
                  <a:pt x="1791" y="717"/>
                </a:lnTo>
                <a:lnTo>
                  <a:pt x="1788" y="722"/>
                </a:lnTo>
                <a:lnTo>
                  <a:pt x="1786" y="727"/>
                </a:lnTo>
                <a:lnTo>
                  <a:pt x="1750" y="1505"/>
                </a:lnTo>
                <a:lnTo>
                  <a:pt x="1770" y="1491"/>
                </a:lnTo>
                <a:lnTo>
                  <a:pt x="1761" y="1492"/>
                </a:lnTo>
                <a:lnTo>
                  <a:pt x="1755" y="1494"/>
                </a:lnTo>
                <a:lnTo>
                  <a:pt x="1751" y="1499"/>
                </a:lnTo>
                <a:lnTo>
                  <a:pt x="1750" y="1505"/>
                </a:lnTo>
                <a:lnTo>
                  <a:pt x="1770" y="1505"/>
                </a:lnTo>
                <a:lnTo>
                  <a:pt x="1770" y="1491"/>
                </a:lnTo>
                <a:lnTo>
                  <a:pt x="1733" y="1491"/>
                </a:lnTo>
                <a:lnTo>
                  <a:pt x="1697" y="1491"/>
                </a:lnTo>
                <a:lnTo>
                  <a:pt x="1661" y="1491"/>
                </a:lnTo>
                <a:lnTo>
                  <a:pt x="1623" y="1491"/>
                </a:lnTo>
                <a:lnTo>
                  <a:pt x="1587" y="1491"/>
                </a:lnTo>
                <a:lnTo>
                  <a:pt x="1551" y="1491"/>
                </a:lnTo>
                <a:lnTo>
                  <a:pt x="1514" y="1491"/>
                </a:lnTo>
                <a:lnTo>
                  <a:pt x="1477" y="1491"/>
                </a:lnTo>
                <a:lnTo>
                  <a:pt x="1427" y="1491"/>
                </a:lnTo>
                <a:lnTo>
                  <a:pt x="1391" y="1491"/>
                </a:lnTo>
                <a:lnTo>
                  <a:pt x="1355" y="1491"/>
                </a:lnTo>
                <a:lnTo>
                  <a:pt x="1319" y="1491"/>
                </a:lnTo>
                <a:lnTo>
                  <a:pt x="1281" y="1491"/>
                </a:lnTo>
                <a:lnTo>
                  <a:pt x="1244" y="1491"/>
                </a:lnTo>
                <a:lnTo>
                  <a:pt x="1208" y="1491"/>
                </a:lnTo>
                <a:lnTo>
                  <a:pt x="1226" y="1499"/>
                </a:lnTo>
                <a:lnTo>
                  <a:pt x="1223" y="1494"/>
                </a:lnTo>
                <a:lnTo>
                  <a:pt x="1216" y="1492"/>
                </a:lnTo>
                <a:lnTo>
                  <a:pt x="1208" y="1505"/>
                </a:lnTo>
                <a:lnTo>
                  <a:pt x="1228" y="1502"/>
                </a:lnTo>
                <a:lnTo>
                  <a:pt x="1192" y="1341"/>
                </a:lnTo>
                <a:lnTo>
                  <a:pt x="1190" y="1337"/>
                </a:lnTo>
                <a:lnTo>
                  <a:pt x="1187" y="1333"/>
                </a:lnTo>
                <a:lnTo>
                  <a:pt x="1180" y="1330"/>
                </a:lnTo>
                <a:lnTo>
                  <a:pt x="1172" y="1329"/>
                </a:lnTo>
                <a:lnTo>
                  <a:pt x="1134" y="1329"/>
                </a:lnTo>
                <a:lnTo>
                  <a:pt x="1098" y="1329"/>
                </a:lnTo>
                <a:lnTo>
                  <a:pt x="1050" y="1329"/>
                </a:lnTo>
                <a:lnTo>
                  <a:pt x="1014" y="1329"/>
                </a:lnTo>
                <a:lnTo>
                  <a:pt x="976" y="1329"/>
                </a:lnTo>
                <a:lnTo>
                  <a:pt x="940" y="1329"/>
                </a:lnTo>
                <a:lnTo>
                  <a:pt x="902" y="1329"/>
                </a:lnTo>
                <a:lnTo>
                  <a:pt x="866" y="1329"/>
                </a:lnTo>
                <a:lnTo>
                  <a:pt x="830" y="1329"/>
                </a:lnTo>
                <a:lnTo>
                  <a:pt x="792" y="1329"/>
                </a:lnTo>
                <a:lnTo>
                  <a:pt x="756" y="1329"/>
                </a:lnTo>
                <a:lnTo>
                  <a:pt x="719" y="1329"/>
                </a:lnTo>
                <a:lnTo>
                  <a:pt x="672" y="1329"/>
                </a:lnTo>
                <a:lnTo>
                  <a:pt x="634" y="1329"/>
                </a:lnTo>
                <a:lnTo>
                  <a:pt x="598" y="1329"/>
                </a:lnTo>
                <a:lnTo>
                  <a:pt x="616" y="1337"/>
                </a:lnTo>
                <a:lnTo>
                  <a:pt x="612" y="1333"/>
                </a:lnTo>
                <a:lnTo>
                  <a:pt x="606" y="1330"/>
                </a:lnTo>
                <a:lnTo>
                  <a:pt x="598" y="1343"/>
                </a:lnTo>
                <a:lnTo>
                  <a:pt x="619" y="1343"/>
                </a:lnTo>
                <a:lnTo>
                  <a:pt x="583" y="650"/>
                </a:lnTo>
                <a:lnTo>
                  <a:pt x="579" y="644"/>
                </a:lnTo>
                <a:lnTo>
                  <a:pt x="576" y="640"/>
                </a:lnTo>
                <a:lnTo>
                  <a:pt x="570" y="637"/>
                </a:lnTo>
                <a:lnTo>
                  <a:pt x="561" y="636"/>
                </a:lnTo>
                <a:lnTo>
                  <a:pt x="525" y="636"/>
                </a:lnTo>
                <a:lnTo>
                  <a:pt x="489" y="636"/>
                </a:lnTo>
                <a:lnTo>
                  <a:pt x="451" y="636"/>
                </a:lnTo>
                <a:lnTo>
                  <a:pt x="415" y="636"/>
                </a:lnTo>
                <a:lnTo>
                  <a:pt x="379" y="636"/>
                </a:lnTo>
                <a:lnTo>
                  <a:pt x="342" y="636"/>
                </a:lnTo>
                <a:lnTo>
                  <a:pt x="291" y="636"/>
                </a:lnTo>
                <a:lnTo>
                  <a:pt x="255" y="636"/>
                </a:lnTo>
                <a:lnTo>
                  <a:pt x="219" y="636"/>
                </a:lnTo>
                <a:lnTo>
                  <a:pt x="183" y="636"/>
                </a:lnTo>
                <a:lnTo>
                  <a:pt x="145" y="636"/>
                </a:lnTo>
                <a:lnTo>
                  <a:pt x="109" y="636"/>
                </a:lnTo>
                <a:lnTo>
                  <a:pt x="73" y="636"/>
                </a:lnTo>
                <a:lnTo>
                  <a:pt x="36" y="636"/>
                </a:lnTo>
                <a:lnTo>
                  <a:pt x="0" y="636"/>
                </a:lnTo>
                <a:close/>
              </a:path>
            </a:pathLst>
          </a:custGeom>
          <a:solidFill>
            <a:srgbClr val="C0C0C0"/>
          </a:solidFill>
          <a:ln w="31750">
            <a:solidFill>
              <a:srgbClr val="C0C0C0"/>
            </a:solidFill>
            <a:round/>
            <a:headEnd/>
            <a:tailEnd/>
          </a:ln>
        </p:spPr>
        <p:txBody>
          <a:bodyPr/>
          <a:lstStyle/>
          <a:p>
            <a:endParaRPr lang="en-US"/>
          </a:p>
        </p:txBody>
      </p:sp>
      <p:sp>
        <p:nvSpPr>
          <p:cNvPr id="67643" name="Rectangle 59"/>
          <p:cNvSpPr>
            <a:spLocks noChangeArrowheads="1"/>
          </p:cNvSpPr>
          <p:nvPr/>
        </p:nvSpPr>
        <p:spPr bwMode="auto">
          <a:xfrm>
            <a:off x="5837238" y="2044700"/>
            <a:ext cx="539750" cy="325438"/>
          </a:xfrm>
          <a:prstGeom prst="rect">
            <a:avLst/>
          </a:prstGeom>
          <a:solidFill>
            <a:srgbClr val="FFFFFF"/>
          </a:solidFill>
          <a:ln w="9525">
            <a:noFill/>
            <a:miter lim="800000"/>
            <a:headEnd/>
            <a:tailEnd/>
          </a:ln>
        </p:spPr>
        <p:txBody>
          <a:bodyPr/>
          <a:lstStyle/>
          <a:p>
            <a:endParaRPr lang="en-US"/>
          </a:p>
        </p:txBody>
      </p:sp>
      <p:sp>
        <p:nvSpPr>
          <p:cNvPr id="67644" name="Rectangle 60"/>
          <p:cNvSpPr>
            <a:spLocks noChangeArrowheads="1"/>
          </p:cNvSpPr>
          <p:nvPr/>
        </p:nvSpPr>
        <p:spPr bwMode="auto">
          <a:xfrm>
            <a:off x="5883275" y="2051050"/>
            <a:ext cx="203200" cy="365125"/>
          </a:xfrm>
          <a:prstGeom prst="rect">
            <a:avLst/>
          </a:prstGeom>
          <a:noFill/>
          <a:ln w="9525">
            <a:noFill/>
            <a:miter lim="800000"/>
            <a:headEnd/>
            <a:tailEnd/>
          </a:ln>
        </p:spPr>
        <p:txBody>
          <a:bodyPr wrap="none" lIns="0" tIns="0" rIns="0" bIns="0">
            <a:spAutoFit/>
          </a:bodyPr>
          <a:lstStyle/>
          <a:p>
            <a:pPr algn="ctr"/>
            <a:r>
              <a:rPr lang="en-US">
                <a:solidFill>
                  <a:srgbClr val="000000"/>
                </a:solidFill>
              </a:rPr>
              <a:t>C</a:t>
            </a:r>
            <a:endParaRPr lang="en-US" sz="4400"/>
          </a:p>
        </p:txBody>
      </p:sp>
      <p:sp>
        <p:nvSpPr>
          <p:cNvPr id="67645" name="Rectangle 61"/>
          <p:cNvSpPr>
            <a:spLocks noChangeArrowheads="1"/>
          </p:cNvSpPr>
          <p:nvPr/>
        </p:nvSpPr>
        <p:spPr bwMode="auto">
          <a:xfrm>
            <a:off x="6076950" y="205105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46" name="Rectangle 62"/>
          <p:cNvSpPr>
            <a:spLocks noChangeArrowheads="1"/>
          </p:cNvSpPr>
          <p:nvPr/>
        </p:nvSpPr>
        <p:spPr bwMode="auto">
          <a:xfrm>
            <a:off x="4881563" y="1517650"/>
            <a:ext cx="317500" cy="249238"/>
          </a:xfrm>
          <a:prstGeom prst="rect">
            <a:avLst/>
          </a:prstGeom>
          <a:solidFill>
            <a:srgbClr val="FFFFFF"/>
          </a:solidFill>
          <a:ln w="9525">
            <a:noFill/>
            <a:miter lim="800000"/>
            <a:headEnd/>
            <a:tailEnd/>
          </a:ln>
        </p:spPr>
        <p:txBody>
          <a:bodyPr/>
          <a:lstStyle/>
          <a:p>
            <a:endParaRPr lang="en-US"/>
          </a:p>
        </p:txBody>
      </p:sp>
      <p:sp>
        <p:nvSpPr>
          <p:cNvPr id="67647" name="Rectangle 63"/>
          <p:cNvSpPr>
            <a:spLocks noChangeArrowheads="1"/>
          </p:cNvSpPr>
          <p:nvPr/>
        </p:nvSpPr>
        <p:spPr bwMode="auto">
          <a:xfrm>
            <a:off x="4818063" y="1498600"/>
            <a:ext cx="169862" cy="304800"/>
          </a:xfrm>
          <a:prstGeom prst="rect">
            <a:avLst/>
          </a:prstGeom>
          <a:noFill/>
          <a:ln w="9525">
            <a:noFill/>
            <a:miter lim="800000"/>
            <a:headEnd/>
            <a:tailEnd/>
          </a:ln>
        </p:spPr>
        <p:txBody>
          <a:bodyPr wrap="none" lIns="0" tIns="0" rIns="0" bIns="0">
            <a:spAutoFit/>
          </a:bodyPr>
          <a:lstStyle/>
          <a:p>
            <a:pPr algn="ctr"/>
            <a:r>
              <a:rPr lang="en-US" sz="2000">
                <a:solidFill>
                  <a:srgbClr val="000000"/>
                </a:solidFill>
              </a:rPr>
              <a:t>C</a:t>
            </a:r>
            <a:endParaRPr lang="en-US" sz="4000"/>
          </a:p>
        </p:txBody>
      </p:sp>
      <p:sp>
        <p:nvSpPr>
          <p:cNvPr id="67648" name="Rectangle 64"/>
          <p:cNvSpPr>
            <a:spLocks noChangeArrowheads="1"/>
          </p:cNvSpPr>
          <p:nvPr/>
        </p:nvSpPr>
        <p:spPr bwMode="auto">
          <a:xfrm>
            <a:off x="5119688" y="1524000"/>
            <a:ext cx="44450" cy="212725"/>
          </a:xfrm>
          <a:prstGeom prst="rect">
            <a:avLst/>
          </a:prstGeom>
          <a:noFill/>
          <a:ln w="9525">
            <a:noFill/>
            <a:miter lim="800000"/>
            <a:headEnd/>
            <a:tailEnd/>
          </a:ln>
        </p:spPr>
        <p:txBody>
          <a:bodyPr wrap="none" lIns="0" tIns="0" rIns="0" bIns="0">
            <a:spAutoFit/>
          </a:bodyPr>
          <a:lstStyle/>
          <a:p>
            <a:pPr algn="ctr"/>
            <a:r>
              <a:rPr lang="en-US">
                <a:solidFill>
                  <a:srgbClr val="000000"/>
                </a:solidFill>
              </a:rPr>
              <a:t> </a:t>
            </a:r>
            <a:endParaRPr lang="en-US" sz="2800"/>
          </a:p>
        </p:txBody>
      </p:sp>
      <p:sp>
        <p:nvSpPr>
          <p:cNvPr id="67649" name="Line 65"/>
          <p:cNvSpPr>
            <a:spLocks noChangeShapeType="1"/>
          </p:cNvSpPr>
          <p:nvPr/>
        </p:nvSpPr>
        <p:spPr bwMode="auto">
          <a:xfrm>
            <a:off x="4830763" y="1533525"/>
            <a:ext cx="130175" cy="1588"/>
          </a:xfrm>
          <a:prstGeom prst="line">
            <a:avLst/>
          </a:prstGeom>
          <a:noFill/>
          <a:ln w="15875">
            <a:solidFill>
              <a:srgbClr val="000000"/>
            </a:solidFill>
            <a:round/>
            <a:headEnd/>
            <a:tailEnd/>
          </a:ln>
        </p:spPr>
        <p:txBody>
          <a:bodyPr/>
          <a:lstStyle/>
          <a:p>
            <a:endParaRPr lang="en-US"/>
          </a:p>
        </p:txBody>
      </p:sp>
      <p:grpSp>
        <p:nvGrpSpPr>
          <p:cNvPr id="2" name="Group 66"/>
          <p:cNvGrpSpPr>
            <a:grpSpLocks/>
          </p:cNvGrpSpPr>
          <p:nvPr/>
        </p:nvGrpSpPr>
        <p:grpSpPr bwMode="auto">
          <a:xfrm>
            <a:off x="5045075" y="1701800"/>
            <a:ext cx="220663" cy="160338"/>
            <a:chOff x="2264" y="1590"/>
            <a:chExt cx="139" cy="101"/>
          </a:xfrm>
        </p:grpSpPr>
        <p:sp>
          <p:nvSpPr>
            <p:cNvPr id="67828" name="Line 67"/>
            <p:cNvSpPr>
              <a:spLocks noChangeShapeType="1"/>
            </p:cNvSpPr>
            <p:nvPr/>
          </p:nvSpPr>
          <p:spPr bwMode="auto">
            <a:xfrm>
              <a:off x="2264" y="1590"/>
              <a:ext cx="108" cy="78"/>
            </a:xfrm>
            <a:prstGeom prst="line">
              <a:avLst/>
            </a:prstGeom>
            <a:noFill/>
            <a:ln w="15875">
              <a:solidFill>
                <a:srgbClr val="000000"/>
              </a:solidFill>
              <a:round/>
              <a:headEnd/>
              <a:tailEnd/>
            </a:ln>
          </p:spPr>
          <p:txBody>
            <a:bodyPr/>
            <a:lstStyle/>
            <a:p>
              <a:endParaRPr lang="en-US"/>
            </a:p>
          </p:txBody>
        </p:sp>
        <p:sp>
          <p:nvSpPr>
            <p:cNvPr id="67829" name="Freeform 68"/>
            <p:cNvSpPr>
              <a:spLocks/>
            </p:cNvSpPr>
            <p:nvPr/>
          </p:nvSpPr>
          <p:spPr bwMode="auto">
            <a:xfrm>
              <a:off x="2330" y="1638"/>
              <a:ext cx="73" cy="53"/>
            </a:xfrm>
            <a:custGeom>
              <a:avLst/>
              <a:gdLst>
                <a:gd name="T0" fmla="*/ 0 w 147"/>
                <a:gd name="T1" fmla="*/ 34 h 106"/>
                <a:gd name="T2" fmla="*/ 73 w 147"/>
                <a:gd name="T3" fmla="*/ 53 h 106"/>
                <a:gd name="T4" fmla="*/ 51 w 147"/>
                <a:gd name="T5" fmla="*/ 0 h 106"/>
                <a:gd name="T6" fmla="*/ 40 w 147"/>
                <a:gd name="T7" fmla="*/ 28 h 106"/>
                <a:gd name="T8" fmla="*/ 0 w 147"/>
                <a:gd name="T9" fmla="*/ 34 h 106"/>
                <a:gd name="T10" fmla="*/ 0 60000 65536"/>
                <a:gd name="T11" fmla="*/ 0 60000 65536"/>
                <a:gd name="T12" fmla="*/ 0 60000 65536"/>
                <a:gd name="T13" fmla="*/ 0 60000 65536"/>
                <a:gd name="T14" fmla="*/ 0 60000 65536"/>
                <a:gd name="T15" fmla="*/ 0 w 147"/>
                <a:gd name="T16" fmla="*/ 0 h 106"/>
                <a:gd name="T17" fmla="*/ 147 w 147"/>
                <a:gd name="T18" fmla="*/ 106 h 106"/>
              </a:gdLst>
              <a:ahLst/>
              <a:cxnLst>
                <a:cxn ang="T10">
                  <a:pos x="T0" y="T1"/>
                </a:cxn>
                <a:cxn ang="T11">
                  <a:pos x="T2" y="T3"/>
                </a:cxn>
                <a:cxn ang="T12">
                  <a:pos x="T4" y="T5"/>
                </a:cxn>
                <a:cxn ang="T13">
                  <a:pos x="T6" y="T7"/>
                </a:cxn>
                <a:cxn ang="T14">
                  <a:pos x="T8" y="T9"/>
                </a:cxn>
              </a:cxnLst>
              <a:rect l="T15" t="T16" r="T17" b="T18"/>
              <a:pathLst>
                <a:path w="147" h="106">
                  <a:moveTo>
                    <a:pt x="0" y="68"/>
                  </a:moveTo>
                  <a:lnTo>
                    <a:pt x="147" y="106"/>
                  </a:lnTo>
                  <a:lnTo>
                    <a:pt x="102" y="0"/>
                  </a:lnTo>
                  <a:lnTo>
                    <a:pt x="81" y="56"/>
                  </a:lnTo>
                  <a:lnTo>
                    <a:pt x="0" y="68"/>
                  </a:lnTo>
                  <a:close/>
                </a:path>
              </a:pathLst>
            </a:custGeom>
            <a:solidFill>
              <a:srgbClr val="000000"/>
            </a:solidFill>
            <a:ln w="9525">
              <a:noFill/>
              <a:round/>
              <a:headEnd/>
              <a:tailEnd/>
            </a:ln>
          </p:spPr>
          <p:txBody>
            <a:bodyPr/>
            <a:lstStyle/>
            <a:p>
              <a:endParaRPr lang="en-US"/>
            </a:p>
          </p:txBody>
        </p:sp>
      </p:grpSp>
      <p:grpSp>
        <p:nvGrpSpPr>
          <p:cNvPr id="3" name="Group 69"/>
          <p:cNvGrpSpPr>
            <a:grpSpLocks/>
          </p:cNvGrpSpPr>
          <p:nvPr/>
        </p:nvGrpSpPr>
        <p:grpSpPr bwMode="auto">
          <a:xfrm>
            <a:off x="5446713" y="2089150"/>
            <a:ext cx="334962" cy="76200"/>
            <a:chOff x="2517" y="1834"/>
            <a:chExt cx="211" cy="48"/>
          </a:xfrm>
        </p:grpSpPr>
        <p:sp>
          <p:nvSpPr>
            <p:cNvPr id="67826" name="Line 70"/>
            <p:cNvSpPr>
              <a:spLocks noChangeShapeType="1"/>
            </p:cNvSpPr>
            <p:nvPr/>
          </p:nvSpPr>
          <p:spPr bwMode="auto">
            <a:xfrm flipH="1" flipV="1">
              <a:off x="2562" y="1855"/>
              <a:ext cx="166" cy="17"/>
            </a:xfrm>
            <a:prstGeom prst="line">
              <a:avLst/>
            </a:prstGeom>
            <a:noFill/>
            <a:ln w="15875">
              <a:solidFill>
                <a:srgbClr val="000000"/>
              </a:solidFill>
              <a:round/>
              <a:headEnd/>
              <a:tailEnd/>
            </a:ln>
          </p:spPr>
          <p:txBody>
            <a:bodyPr/>
            <a:lstStyle/>
            <a:p>
              <a:endParaRPr lang="en-US"/>
            </a:p>
          </p:txBody>
        </p:sp>
        <p:sp>
          <p:nvSpPr>
            <p:cNvPr id="67827" name="Freeform 71"/>
            <p:cNvSpPr>
              <a:spLocks/>
            </p:cNvSpPr>
            <p:nvPr/>
          </p:nvSpPr>
          <p:spPr bwMode="auto">
            <a:xfrm>
              <a:off x="2517" y="1834"/>
              <a:ext cx="76" cy="48"/>
            </a:xfrm>
            <a:custGeom>
              <a:avLst/>
              <a:gdLst>
                <a:gd name="T0" fmla="*/ 76 w 151"/>
                <a:gd name="T1" fmla="*/ 0 h 97"/>
                <a:gd name="T2" fmla="*/ 0 w 151"/>
                <a:gd name="T3" fmla="*/ 16 h 97"/>
                <a:gd name="T4" fmla="*/ 64 w 151"/>
                <a:gd name="T5" fmla="*/ 48 h 97"/>
                <a:gd name="T6" fmla="*/ 48 w 151"/>
                <a:gd name="T7" fmla="*/ 22 h 97"/>
                <a:gd name="T8" fmla="*/ 76 w 151"/>
                <a:gd name="T9" fmla="*/ 0 h 97"/>
                <a:gd name="T10" fmla="*/ 0 60000 65536"/>
                <a:gd name="T11" fmla="*/ 0 60000 65536"/>
                <a:gd name="T12" fmla="*/ 0 60000 65536"/>
                <a:gd name="T13" fmla="*/ 0 60000 65536"/>
                <a:gd name="T14" fmla="*/ 0 60000 65536"/>
                <a:gd name="T15" fmla="*/ 0 w 151"/>
                <a:gd name="T16" fmla="*/ 0 h 97"/>
                <a:gd name="T17" fmla="*/ 151 w 151"/>
                <a:gd name="T18" fmla="*/ 97 h 97"/>
              </a:gdLst>
              <a:ahLst/>
              <a:cxnLst>
                <a:cxn ang="T10">
                  <a:pos x="T0" y="T1"/>
                </a:cxn>
                <a:cxn ang="T11">
                  <a:pos x="T2" y="T3"/>
                </a:cxn>
                <a:cxn ang="T12">
                  <a:pos x="T4" y="T5"/>
                </a:cxn>
                <a:cxn ang="T13">
                  <a:pos x="T6" y="T7"/>
                </a:cxn>
                <a:cxn ang="T14">
                  <a:pos x="T8" y="T9"/>
                </a:cxn>
              </a:cxnLst>
              <a:rect l="T15" t="T16" r="T17" b="T18"/>
              <a:pathLst>
                <a:path w="151" h="97">
                  <a:moveTo>
                    <a:pt x="151" y="0"/>
                  </a:moveTo>
                  <a:lnTo>
                    <a:pt x="0" y="32"/>
                  </a:lnTo>
                  <a:lnTo>
                    <a:pt x="128" y="97"/>
                  </a:lnTo>
                  <a:lnTo>
                    <a:pt x="96" y="44"/>
                  </a:lnTo>
                  <a:lnTo>
                    <a:pt x="151" y="0"/>
                  </a:lnTo>
                  <a:close/>
                </a:path>
              </a:pathLst>
            </a:custGeom>
            <a:solidFill>
              <a:srgbClr val="000000"/>
            </a:solidFill>
            <a:ln w="9525">
              <a:noFill/>
              <a:round/>
              <a:headEnd/>
              <a:tailEnd/>
            </a:ln>
          </p:spPr>
          <p:txBody>
            <a:bodyPr/>
            <a:lstStyle/>
            <a:p>
              <a:endParaRPr lang="en-US"/>
            </a:p>
          </p:txBody>
        </p:sp>
      </p:grpSp>
      <p:sp>
        <p:nvSpPr>
          <p:cNvPr id="67652" name="Rectangle 72"/>
          <p:cNvSpPr>
            <a:spLocks noChangeArrowheads="1"/>
          </p:cNvSpPr>
          <p:nvPr/>
        </p:nvSpPr>
        <p:spPr bwMode="auto">
          <a:xfrm>
            <a:off x="4581525" y="6423025"/>
            <a:ext cx="242888" cy="284163"/>
          </a:xfrm>
          <a:prstGeom prst="rect">
            <a:avLst/>
          </a:prstGeom>
          <a:noFill/>
          <a:ln w="9525">
            <a:noFill/>
            <a:miter lim="800000"/>
            <a:headEnd/>
            <a:tailEnd/>
          </a:ln>
        </p:spPr>
        <p:txBody>
          <a:bodyPr/>
          <a:lstStyle/>
          <a:p>
            <a:endParaRPr lang="en-US"/>
          </a:p>
        </p:txBody>
      </p:sp>
      <p:sp>
        <p:nvSpPr>
          <p:cNvPr id="67653" name="Rectangle 73"/>
          <p:cNvSpPr>
            <a:spLocks noChangeArrowheads="1"/>
          </p:cNvSpPr>
          <p:nvPr/>
        </p:nvSpPr>
        <p:spPr bwMode="auto">
          <a:xfrm>
            <a:off x="5203825" y="6423025"/>
            <a:ext cx="242888" cy="284163"/>
          </a:xfrm>
          <a:prstGeom prst="rect">
            <a:avLst/>
          </a:prstGeom>
          <a:noFill/>
          <a:ln w="9525">
            <a:noFill/>
            <a:miter lim="800000"/>
            <a:headEnd/>
            <a:tailEnd/>
          </a:ln>
        </p:spPr>
        <p:txBody>
          <a:bodyPr/>
          <a:lstStyle/>
          <a:p>
            <a:endParaRPr lang="en-US"/>
          </a:p>
        </p:txBody>
      </p:sp>
      <p:sp>
        <p:nvSpPr>
          <p:cNvPr id="67654" name="Rectangle 74"/>
          <p:cNvSpPr>
            <a:spLocks noChangeArrowheads="1"/>
          </p:cNvSpPr>
          <p:nvPr/>
        </p:nvSpPr>
        <p:spPr bwMode="auto">
          <a:xfrm>
            <a:off x="5794375" y="6423025"/>
            <a:ext cx="320675" cy="284163"/>
          </a:xfrm>
          <a:prstGeom prst="rect">
            <a:avLst/>
          </a:prstGeom>
          <a:noFill/>
          <a:ln w="9525">
            <a:noFill/>
            <a:miter lim="800000"/>
            <a:headEnd/>
            <a:tailEnd/>
          </a:ln>
        </p:spPr>
        <p:txBody>
          <a:bodyPr/>
          <a:lstStyle/>
          <a:p>
            <a:endParaRPr lang="en-US"/>
          </a:p>
        </p:txBody>
      </p:sp>
      <p:sp>
        <p:nvSpPr>
          <p:cNvPr id="67655" name="Rectangle 75"/>
          <p:cNvSpPr>
            <a:spLocks noChangeArrowheads="1"/>
          </p:cNvSpPr>
          <p:nvPr/>
        </p:nvSpPr>
        <p:spPr bwMode="auto">
          <a:xfrm>
            <a:off x="6415088" y="6423025"/>
            <a:ext cx="322262" cy="284163"/>
          </a:xfrm>
          <a:prstGeom prst="rect">
            <a:avLst/>
          </a:prstGeom>
          <a:noFill/>
          <a:ln w="9525">
            <a:noFill/>
            <a:miter lim="800000"/>
            <a:headEnd/>
            <a:tailEnd/>
          </a:ln>
        </p:spPr>
        <p:txBody>
          <a:bodyPr/>
          <a:lstStyle/>
          <a:p>
            <a:endParaRPr lang="en-US"/>
          </a:p>
        </p:txBody>
      </p:sp>
      <p:sp>
        <p:nvSpPr>
          <p:cNvPr id="67656" name="Rectangle 76"/>
          <p:cNvSpPr>
            <a:spLocks noChangeArrowheads="1"/>
          </p:cNvSpPr>
          <p:nvPr/>
        </p:nvSpPr>
        <p:spPr bwMode="auto">
          <a:xfrm>
            <a:off x="4581525" y="6194425"/>
            <a:ext cx="242888" cy="284163"/>
          </a:xfrm>
          <a:prstGeom prst="rect">
            <a:avLst/>
          </a:prstGeom>
          <a:noFill/>
          <a:ln w="9525">
            <a:noFill/>
            <a:miter lim="800000"/>
            <a:headEnd/>
            <a:tailEnd/>
          </a:ln>
        </p:spPr>
        <p:txBody>
          <a:bodyPr/>
          <a:lstStyle/>
          <a:p>
            <a:endParaRPr lang="en-US"/>
          </a:p>
        </p:txBody>
      </p:sp>
      <p:sp>
        <p:nvSpPr>
          <p:cNvPr id="67657" name="Rectangle 77"/>
          <p:cNvSpPr>
            <a:spLocks noChangeArrowheads="1"/>
          </p:cNvSpPr>
          <p:nvPr/>
        </p:nvSpPr>
        <p:spPr bwMode="auto">
          <a:xfrm>
            <a:off x="5203825" y="6194425"/>
            <a:ext cx="242888" cy="284163"/>
          </a:xfrm>
          <a:prstGeom prst="rect">
            <a:avLst/>
          </a:prstGeom>
          <a:noFill/>
          <a:ln w="9525">
            <a:noFill/>
            <a:miter lim="800000"/>
            <a:headEnd/>
            <a:tailEnd/>
          </a:ln>
        </p:spPr>
        <p:txBody>
          <a:bodyPr/>
          <a:lstStyle/>
          <a:p>
            <a:endParaRPr lang="en-US"/>
          </a:p>
        </p:txBody>
      </p:sp>
      <p:sp>
        <p:nvSpPr>
          <p:cNvPr id="67658" name="Rectangle 78"/>
          <p:cNvSpPr>
            <a:spLocks noChangeArrowheads="1"/>
          </p:cNvSpPr>
          <p:nvPr/>
        </p:nvSpPr>
        <p:spPr bwMode="auto">
          <a:xfrm>
            <a:off x="5794375" y="6194425"/>
            <a:ext cx="320675" cy="284163"/>
          </a:xfrm>
          <a:prstGeom prst="rect">
            <a:avLst/>
          </a:prstGeom>
          <a:noFill/>
          <a:ln w="9525">
            <a:noFill/>
            <a:miter lim="800000"/>
            <a:headEnd/>
            <a:tailEnd/>
          </a:ln>
        </p:spPr>
        <p:txBody>
          <a:bodyPr/>
          <a:lstStyle/>
          <a:p>
            <a:endParaRPr lang="en-US"/>
          </a:p>
        </p:txBody>
      </p:sp>
      <p:sp>
        <p:nvSpPr>
          <p:cNvPr id="67659" name="Rectangle 79"/>
          <p:cNvSpPr>
            <a:spLocks noChangeArrowheads="1"/>
          </p:cNvSpPr>
          <p:nvPr/>
        </p:nvSpPr>
        <p:spPr bwMode="auto">
          <a:xfrm>
            <a:off x="6415088" y="6194425"/>
            <a:ext cx="322262" cy="284163"/>
          </a:xfrm>
          <a:prstGeom prst="rect">
            <a:avLst/>
          </a:prstGeom>
          <a:noFill/>
          <a:ln w="9525">
            <a:noFill/>
            <a:miter lim="800000"/>
            <a:headEnd/>
            <a:tailEnd/>
          </a:ln>
        </p:spPr>
        <p:txBody>
          <a:bodyPr/>
          <a:lstStyle/>
          <a:p>
            <a:endParaRPr lang="en-US"/>
          </a:p>
        </p:txBody>
      </p:sp>
      <p:grpSp>
        <p:nvGrpSpPr>
          <p:cNvPr id="4" name="Group 80"/>
          <p:cNvGrpSpPr>
            <a:grpSpLocks/>
          </p:cNvGrpSpPr>
          <p:nvPr/>
        </p:nvGrpSpPr>
        <p:grpSpPr bwMode="auto">
          <a:xfrm>
            <a:off x="2649538" y="3236913"/>
            <a:ext cx="5464175" cy="2420937"/>
            <a:chOff x="993" y="2304"/>
            <a:chExt cx="3516" cy="1754"/>
          </a:xfrm>
        </p:grpSpPr>
        <p:sp>
          <p:nvSpPr>
            <p:cNvPr id="188497" name="Rectangle 81"/>
            <p:cNvSpPr>
              <a:spLocks noChangeArrowheads="1"/>
            </p:cNvSpPr>
            <p:nvPr/>
          </p:nvSpPr>
          <p:spPr bwMode="auto">
            <a:xfrm>
              <a:off x="996" y="2355"/>
              <a:ext cx="341"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670" name="Rectangle 82"/>
            <p:cNvSpPr>
              <a:spLocks noChangeArrowheads="1"/>
            </p:cNvSpPr>
            <p:nvPr/>
          </p:nvSpPr>
          <p:spPr bwMode="auto">
            <a:xfrm>
              <a:off x="996" y="2443"/>
              <a:ext cx="112" cy="245"/>
            </a:xfrm>
            <a:prstGeom prst="rect">
              <a:avLst/>
            </a:prstGeom>
            <a:noFill/>
            <a:ln w="9525">
              <a:noFill/>
              <a:miter lim="800000"/>
              <a:headEnd/>
              <a:tailEnd/>
            </a:ln>
          </p:spPr>
          <p:txBody>
            <a:bodyPr/>
            <a:lstStyle/>
            <a:p>
              <a:endParaRPr lang="en-US"/>
            </a:p>
          </p:txBody>
        </p:sp>
        <p:sp>
          <p:nvSpPr>
            <p:cNvPr id="188499" name="Rectangle 83"/>
            <p:cNvSpPr>
              <a:spLocks noChangeArrowheads="1"/>
            </p:cNvSpPr>
            <p:nvPr/>
          </p:nvSpPr>
          <p:spPr bwMode="auto">
            <a:xfrm>
              <a:off x="996" y="2449"/>
              <a:ext cx="341"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188500" name="Rectangle 84"/>
            <p:cNvSpPr>
              <a:spLocks noChangeArrowheads="1"/>
            </p:cNvSpPr>
            <p:nvPr/>
          </p:nvSpPr>
          <p:spPr bwMode="auto">
            <a:xfrm>
              <a:off x="1039" y="2449"/>
              <a:ext cx="341"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673" name="Rectangle 85"/>
            <p:cNvSpPr>
              <a:spLocks noChangeArrowheads="1"/>
            </p:cNvSpPr>
            <p:nvPr/>
          </p:nvSpPr>
          <p:spPr bwMode="auto">
            <a:xfrm>
              <a:off x="1757" y="2476"/>
              <a:ext cx="2740" cy="1399"/>
            </a:xfrm>
            <a:prstGeom prst="rect">
              <a:avLst/>
            </a:prstGeom>
            <a:noFill/>
            <a:ln w="1588">
              <a:solidFill>
                <a:srgbClr val="FFFFFF"/>
              </a:solidFill>
              <a:miter lim="800000"/>
              <a:headEnd/>
              <a:tailEnd/>
            </a:ln>
          </p:spPr>
          <p:txBody>
            <a:bodyPr/>
            <a:lstStyle/>
            <a:p>
              <a:endParaRPr lang="en-US"/>
            </a:p>
          </p:txBody>
        </p:sp>
        <p:sp>
          <p:nvSpPr>
            <p:cNvPr id="188502" name="Rectangle 86"/>
            <p:cNvSpPr>
              <a:spLocks noChangeArrowheads="1"/>
            </p:cNvSpPr>
            <p:nvPr/>
          </p:nvSpPr>
          <p:spPr bwMode="auto">
            <a:xfrm>
              <a:off x="1488" y="3926"/>
              <a:ext cx="343"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0</a:t>
              </a:r>
              <a:endParaRPr lang="en-US">
                <a:effectLst>
                  <a:outerShdw blurRad="38100" dist="38100" dir="2700000" algn="tl">
                    <a:srgbClr val="C0C0C0"/>
                  </a:outerShdw>
                </a:effectLst>
                <a:latin typeface="Tahoma" pitchFamily="34" charset="0"/>
              </a:endParaRPr>
            </a:p>
          </p:txBody>
        </p:sp>
        <p:sp>
          <p:nvSpPr>
            <p:cNvPr id="67675" name="Rectangle 87"/>
            <p:cNvSpPr>
              <a:spLocks noChangeArrowheads="1"/>
            </p:cNvSpPr>
            <p:nvPr/>
          </p:nvSpPr>
          <p:spPr bwMode="auto">
            <a:xfrm>
              <a:off x="1680" y="2496"/>
              <a:ext cx="178" cy="145"/>
            </a:xfrm>
            <a:prstGeom prst="rect">
              <a:avLst/>
            </a:prstGeom>
            <a:noFill/>
            <a:ln w="9525">
              <a:noFill/>
              <a:miter lim="800000"/>
              <a:headEnd/>
              <a:tailEnd/>
            </a:ln>
          </p:spPr>
          <p:txBody>
            <a:bodyPr/>
            <a:lstStyle/>
            <a:p>
              <a:endParaRPr lang="en-US"/>
            </a:p>
          </p:txBody>
        </p:sp>
        <p:sp>
          <p:nvSpPr>
            <p:cNvPr id="67676" name="Rectangle 88"/>
            <p:cNvSpPr>
              <a:spLocks noChangeArrowheads="1"/>
            </p:cNvSpPr>
            <p:nvPr/>
          </p:nvSpPr>
          <p:spPr bwMode="auto">
            <a:xfrm>
              <a:off x="1569" y="2405"/>
              <a:ext cx="157" cy="122"/>
            </a:xfrm>
            <a:prstGeom prst="rect">
              <a:avLst/>
            </a:prstGeom>
            <a:noFill/>
            <a:ln w="9525">
              <a:noFill/>
              <a:miter lim="800000"/>
              <a:headEnd/>
              <a:tailEnd/>
            </a:ln>
          </p:spPr>
          <p:txBody>
            <a:bodyPr/>
            <a:lstStyle/>
            <a:p>
              <a:endParaRPr lang="en-US"/>
            </a:p>
          </p:txBody>
        </p:sp>
        <p:sp>
          <p:nvSpPr>
            <p:cNvPr id="67677" name="Rectangle 89"/>
            <p:cNvSpPr>
              <a:spLocks noChangeArrowheads="1"/>
            </p:cNvSpPr>
            <p:nvPr/>
          </p:nvSpPr>
          <p:spPr bwMode="auto">
            <a:xfrm>
              <a:off x="1138" y="2357"/>
              <a:ext cx="111" cy="245"/>
            </a:xfrm>
            <a:prstGeom prst="rect">
              <a:avLst/>
            </a:prstGeom>
            <a:noFill/>
            <a:ln w="9525">
              <a:noFill/>
              <a:miter lim="800000"/>
              <a:headEnd/>
              <a:tailEnd/>
            </a:ln>
          </p:spPr>
          <p:txBody>
            <a:bodyPr/>
            <a:lstStyle/>
            <a:p>
              <a:endParaRPr lang="en-US"/>
            </a:p>
          </p:txBody>
        </p:sp>
        <p:sp>
          <p:nvSpPr>
            <p:cNvPr id="67678" name="Rectangle 90"/>
            <p:cNvSpPr>
              <a:spLocks noChangeArrowheads="1"/>
            </p:cNvSpPr>
            <p:nvPr/>
          </p:nvSpPr>
          <p:spPr bwMode="auto">
            <a:xfrm>
              <a:off x="1867" y="2809"/>
              <a:ext cx="219" cy="267"/>
            </a:xfrm>
            <a:prstGeom prst="rect">
              <a:avLst/>
            </a:prstGeom>
            <a:noFill/>
            <a:ln w="9525">
              <a:noFill/>
              <a:miter lim="800000"/>
              <a:headEnd/>
              <a:tailEnd/>
            </a:ln>
          </p:spPr>
          <p:txBody>
            <a:bodyPr/>
            <a:lstStyle/>
            <a:p>
              <a:endParaRPr lang="en-US"/>
            </a:p>
          </p:txBody>
        </p:sp>
        <p:sp>
          <p:nvSpPr>
            <p:cNvPr id="67679" name="Rectangle 91"/>
            <p:cNvSpPr>
              <a:spLocks noChangeArrowheads="1"/>
            </p:cNvSpPr>
            <p:nvPr/>
          </p:nvSpPr>
          <p:spPr bwMode="auto">
            <a:xfrm>
              <a:off x="1961" y="2816"/>
              <a:ext cx="116" cy="244"/>
            </a:xfrm>
            <a:prstGeom prst="rect">
              <a:avLst/>
            </a:prstGeom>
            <a:noFill/>
            <a:ln w="9525">
              <a:noFill/>
              <a:miter lim="800000"/>
              <a:headEnd/>
              <a:tailEnd/>
            </a:ln>
          </p:spPr>
          <p:txBody>
            <a:bodyPr/>
            <a:lstStyle/>
            <a:p>
              <a:endParaRPr lang="en-US"/>
            </a:p>
          </p:txBody>
        </p:sp>
        <p:sp>
          <p:nvSpPr>
            <p:cNvPr id="67680" name="Rectangle 92"/>
            <p:cNvSpPr>
              <a:spLocks noChangeArrowheads="1"/>
            </p:cNvSpPr>
            <p:nvPr/>
          </p:nvSpPr>
          <p:spPr bwMode="auto">
            <a:xfrm>
              <a:off x="2841" y="2853"/>
              <a:ext cx="220" cy="268"/>
            </a:xfrm>
            <a:prstGeom prst="rect">
              <a:avLst/>
            </a:prstGeom>
            <a:noFill/>
            <a:ln w="9525">
              <a:noFill/>
              <a:miter lim="800000"/>
              <a:headEnd/>
              <a:tailEnd/>
            </a:ln>
          </p:spPr>
          <p:txBody>
            <a:bodyPr/>
            <a:lstStyle/>
            <a:p>
              <a:endParaRPr lang="en-US"/>
            </a:p>
          </p:txBody>
        </p:sp>
        <p:sp>
          <p:nvSpPr>
            <p:cNvPr id="67681" name="Rectangle 93"/>
            <p:cNvSpPr>
              <a:spLocks noChangeArrowheads="1"/>
            </p:cNvSpPr>
            <p:nvPr/>
          </p:nvSpPr>
          <p:spPr bwMode="auto">
            <a:xfrm>
              <a:off x="2841" y="2894"/>
              <a:ext cx="168" cy="244"/>
            </a:xfrm>
            <a:prstGeom prst="rect">
              <a:avLst/>
            </a:prstGeom>
            <a:noFill/>
            <a:ln w="9525">
              <a:noFill/>
              <a:miter lim="800000"/>
              <a:headEnd/>
              <a:tailEnd/>
            </a:ln>
          </p:spPr>
          <p:txBody>
            <a:bodyPr/>
            <a:lstStyle/>
            <a:p>
              <a:endParaRPr lang="en-US"/>
            </a:p>
          </p:txBody>
        </p:sp>
        <p:sp>
          <p:nvSpPr>
            <p:cNvPr id="67682" name="Rectangle 94"/>
            <p:cNvSpPr>
              <a:spLocks noChangeArrowheads="1"/>
            </p:cNvSpPr>
            <p:nvPr/>
          </p:nvSpPr>
          <p:spPr bwMode="auto">
            <a:xfrm>
              <a:off x="2936" y="2860"/>
              <a:ext cx="115" cy="245"/>
            </a:xfrm>
            <a:prstGeom prst="rect">
              <a:avLst/>
            </a:prstGeom>
            <a:noFill/>
            <a:ln w="9525">
              <a:noFill/>
              <a:miter lim="800000"/>
              <a:headEnd/>
              <a:tailEnd/>
            </a:ln>
          </p:spPr>
          <p:txBody>
            <a:bodyPr/>
            <a:lstStyle/>
            <a:p>
              <a:endParaRPr lang="en-US"/>
            </a:p>
          </p:txBody>
        </p:sp>
        <p:sp>
          <p:nvSpPr>
            <p:cNvPr id="67683" name="Rectangle 95"/>
            <p:cNvSpPr>
              <a:spLocks noChangeArrowheads="1"/>
            </p:cNvSpPr>
            <p:nvPr/>
          </p:nvSpPr>
          <p:spPr bwMode="auto">
            <a:xfrm>
              <a:off x="3138" y="2542"/>
              <a:ext cx="219" cy="266"/>
            </a:xfrm>
            <a:prstGeom prst="rect">
              <a:avLst/>
            </a:prstGeom>
            <a:noFill/>
            <a:ln w="9525">
              <a:noFill/>
              <a:miter lim="800000"/>
              <a:headEnd/>
              <a:tailEnd/>
            </a:ln>
          </p:spPr>
          <p:txBody>
            <a:bodyPr/>
            <a:lstStyle/>
            <a:p>
              <a:endParaRPr lang="en-US"/>
            </a:p>
          </p:txBody>
        </p:sp>
        <p:sp>
          <p:nvSpPr>
            <p:cNvPr id="67684" name="Rectangle 96"/>
            <p:cNvSpPr>
              <a:spLocks noChangeArrowheads="1"/>
            </p:cNvSpPr>
            <p:nvPr/>
          </p:nvSpPr>
          <p:spPr bwMode="auto">
            <a:xfrm>
              <a:off x="3138" y="2549"/>
              <a:ext cx="149" cy="244"/>
            </a:xfrm>
            <a:prstGeom prst="rect">
              <a:avLst/>
            </a:prstGeom>
            <a:noFill/>
            <a:ln w="9525">
              <a:noFill/>
              <a:miter lim="800000"/>
              <a:headEnd/>
              <a:tailEnd/>
            </a:ln>
          </p:spPr>
          <p:txBody>
            <a:bodyPr/>
            <a:lstStyle/>
            <a:p>
              <a:endParaRPr lang="en-US"/>
            </a:p>
          </p:txBody>
        </p:sp>
        <p:sp>
          <p:nvSpPr>
            <p:cNvPr id="67685" name="Rectangle 97"/>
            <p:cNvSpPr>
              <a:spLocks noChangeArrowheads="1"/>
            </p:cNvSpPr>
            <p:nvPr/>
          </p:nvSpPr>
          <p:spPr bwMode="auto">
            <a:xfrm>
              <a:off x="3214" y="2549"/>
              <a:ext cx="115" cy="244"/>
            </a:xfrm>
            <a:prstGeom prst="rect">
              <a:avLst/>
            </a:prstGeom>
            <a:noFill/>
            <a:ln w="9525">
              <a:noFill/>
              <a:miter lim="800000"/>
              <a:headEnd/>
              <a:tailEnd/>
            </a:ln>
          </p:spPr>
          <p:txBody>
            <a:bodyPr/>
            <a:lstStyle/>
            <a:p>
              <a:endParaRPr lang="en-US"/>
            </a:p>
          </p:txBody>
        </p:sp>
        <p:sp>
          <p:nvSpPr>
            <p:cNvPr id="67686" name="Rectangle 98"/>
            <p:cNvSpPr>
              <a:spLocks noChangeArrowheads="1"/>
            </p:cNvSpPr>
            <p:nvPr/>
          </p:nvSpPr>
          <p:spPr bwMode="auto">
            <a:xfrm>
              <a:off x="3463" y="2566"/>
              <a:ext cx="219" cy="267"/>
            </a:xfrm>
            <a:prstGeom prst="rect">
              <a:avLst/>
            </a:prstGeom>
            <a:noFill/>
            <a:ln w="9525">
              <a:noFill/>
              <a:miter lim="800000"/>
              <a:headEnd/>
              <a:tailEnd/>
            </a:ln>
          </p:spPr>
          <p:txBody>
            <a:bodyPr/>
            <a:lstStyle/>
            <a:p>
              <a:endParaRPr lang="en-US"/>
            </a:p>
          </p:txBody>
        </p:sp>
        <p:sp>
          <p:nvSpPr>
            <p:cNvPr id="67687" name="Rectangle 99"/>
            <p:cNvSpPr>
              <a:spLocks noChangeArrowheads="1"/>
            </p:cNvSpPr>
            <p:nvPr/>
          </p:nvSpPr>
          <p:spPr bwMode="auto">
            <a:xfrm>
              <a:off x="3538" y="2571"/>
              <a:ext cx="115" cy="246"/>
            </a:xfrm>
            <a:prstGeom prst="rect">
              <a:avLst/>
            </a:prstGeom>
            <a:noFill/>
            <a:ln w="9525">
              <a:noFill/>
              <a:miter lim="800000"/>
              <a:headEnd/>
              <a:tailEnd/>
            </a:ln>
          </p:spPr>
          <p:txBody>
            <a:bodyPr/>
            <a:lstStyle/>
            <a:p>
              <a:endParaRPr lang="en-US"/>
            </a:p>
          </p:txBody>
        </p:sp>
        <p:sp>
          <p:nvSpPr>
            <p:cNvPr id="67688" name="Rectangle 100"/>
            <p:cNvSpPr>
              <a:spLocks noChangeArrowheads="1"/>
            </p:cNvSpPr>
            <p:nvPr/>
          </p:nvSpPr>
          <p:spPr bwMode="auto">
            <a:xfrm>
              <a:off x="4113" y="2538"/>
              <a:ext cx="220" cy="266"/>
            </a:xfrm>
            <a:prstGeom prst="rect">
              <a:avLst/>
            </a:prstGeom>
            <a:noFill/>
            <a:ln w="9525">
              <a:noFill/>
              <a:miter lim="800000"/>
              <a:headEnd/>
              <a:tailEnd/>
            </a:ln>
          </p:spPr>
          <p:txBody>
            <a:bodyPr/>
            <a:lstStyle/>
            <a:p>
              <a:endParaRPr lang="en-US"/>
            </a:p>
          </p:txBody>
        </p:sp>
        <p:sp>
          <p:nvSpPr>
            <p:cNvPr id="67689" name="Rectangle 101"/>
            <p:cNvSpPr>
              <a:spLocks noChangeArrowheads="1"/>
            </p:cNvSpPr>
            <p:nvPr/>
          </p:nvSpPr>
          <p:spPr bwMode="auto">
            <a:xfrm>
              <a:off x="4188" y="2544"/>
              <a:ext cx="116" cy="245"/>
            </a:xfrm>
            <a:prstGeom prst="rect">
              <a:avLst/>
            </a:prstGeom>
            <a:noFill/>
            <a:ln w="9525">
              <a:noFill/>
              <a:miter lim="800000"/>
              <a:headEnd/>
              <a:tailEnd/>
            </a:ln>
          </p:spPr>
          <p:txBody>
            <a:bodyPr/>
            <a:lstStyle/>
            <a:p>
              <a:endParaRPr lang="en-US"/>
            </a:p>
          </p:txBody>
        </p:sp>
        <p:sp>
          <p:nvSpPr>
            <p:cNvPr id="67690" name="Rectangle 102"/>
            <p:cNvSpPr>
              <a:spLocks noChangeArrowheads="1"/>
            </p:cNvSpPr>
            <p:nvPr/>
          </p:nvSpPr>
          <p:spPr bwMode="auto">
            <a:xfrm>
              <a:off x="1680" y="2496"/>
              <a:ext cx="178" cy="145"/>
            </a:xfrm>
            <a:prstGeom prst="rect">
              <a:avLst/>
            </a:prstGeom>
            <a:noFill/>
            <a:ln w="9525">
              <a:noFill/>
              <a:miter lim="800000"/>
              <a:headEnd/>
              <a:tailEnd/>
            </a:ln>
          </p:spPr>
          <p:txBody>
            <a:bodyPr/>
            <a:lstStyle/>
            <a:p>
              <a:endParaRPr lang="en-US"/>
            </a:p>
          </p:txBody>
        </p:sp>
        <p:sp>
          <p:nvSpPr>
            <p:cNvPr id="67691" name="Line 103"/>
            <p:cNvSpPr>
              <a:spLocks noChangeShapeType="1"/>
            </p:cNvSpPr>
            <p:nvPr/>
          </p:nvSpPr>
          <p:spPr bwMode="auto">
            <a:xfrm>
              <a:off x="1278" y="2899"/>
              <a:ext cx="3225" cy="1"/>
            </a:xfrm>
            <a:prstGeom prst="line">
              <a:avLst/>
            </a:prstGeom>
            <a:noFill/>
            <a:ln w="4763">
              <a:solidFill>
                <a:srgbClr val="000000"/>
              </a:solidFill>
              <a:round/>
              <a:headEnd/>
              <a:tailEnd/>
            </a:ln>
          </p:spPr>
          <p:txBody>
            <a:bodyPr/>
            <a:lstStyle/>
            <a:p>
              <a:endParaRPr lang="en-US"/>
            </a:p>
          </p:txBody>
        </p:sp>
        <p:sp>
          <p:nvSpPr>
            <p:cNvPr id="67692" name="Line 104"/>
            <p:cNvSpPr>
              <a:spLocks noChangeShapeType="1"/>
            </p:cNvSpPr>
            <p:nvPr/>
          </p:nvSpPr>
          <p:spPr bwMode="auto">
            <a:xfrm>
              <a:off x="1282" y="3233"/>
              <a:ext cx="3227" cy="1"/>
            </a:xfrm>
            <a:prstGeom prst="line">
              <a:avLst/>
            </a:prstGeom>
            <a:noFill/>
            <a:ln w="4763">
              <a:solidFill>
                <a:srgbClr val="000000"/>
              </a:solidFill>
              <a:round/>
              <a:headEnd/>
              <a:tailEnd/>
            </a:ln>
          </p:spPr>
          <p:txBody>
            <a:bodyPr/>
            <a:lstStyle/>
            <a:p>
              <a:endParaRPr lang="en-US"/>
            </a:p>
          </p:txBody>
        </p:sp>
        <p:sp>
          <p:nvSpPr>
            <p:cNvPr id="188521" name="Rectangle 105"/>
            <p:cNvSpPr>
              <a:spLocks noChangeArrowheads="1"/>
            </p:cNvSpPr>
            <p:nvPr/>
          </p:nvSpPr>
          <p:spPr bwMode="auto">
            <a:xfrm>
              <a:off x="996" y="2500"/>
              <a:ext cx="341" cy="254"/>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694" name="Rectangle 106"/>
            <p:cNvSpPr>
              <a:spLocks noChangeArrowheads="1"/>
            </p:cNvSpPr>
            <p:nvPr/>
          </p:nvSpPr>
          <p:spPr bwMode="auto">
            <a:xfrm>
              <a:off x="1138" y="2501"/>
              <a:ext cx="111" cy="245"/>
            </a:xfrm>
            <a:prstGeom prst="rect">
              <a:avLst/>
            </a:prstGeom>
            <a:noFill/>
            <a:ln w="38100">
              <a:noFill/>
              <a:miter lim="800000"/>
              <a:headEnd/>
              <a:tailEnd/>
            </a:ln>
          </p:spPr>
          <p:txBody>
            <a:bodyPr/>
            <a:lstStyle/>
            <a:p>
              <a:endParaRPr lang="en-US"/>
            </a:p>
          </p:txBody>
        </p:sp>
        <p:sp>
          <p:nvSpPr>
            <p:cNvPr id="188523" name="Rectangle 107"/>
            <p:cNvSpPr>
              <a:spLocks noChangeArrowheads="1"/>
            </p:cNvSpPr>
            <p:nvPr/>
          </p:nvSpPr>
          <p:spPr bwMode="auto">
            <a:xfrm>
              <a:off x="996" y="2500"/>
              <a:ext cx="341" cy="254"/>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696" name="Rectangle 108"/>
            <p:cNvSpPr>
              <a:spLocks noChangeArrowheads="1"/>
            </p:cNvSpPr>
            <p:nvPr/>
          </p:nvSpPr>
          <p:spPr bwMode="auto">
            <a:xfrm>
              <a:off x="1138" y="2501"/>
              <a:ext cx="111" cy="245"/>
            </a:xfrm>
            <a:prstGeom prst="rect">
              <a:avLst/>
            </a:prstGeom>
            <a:noFill/>
            <a:ln w="38100">
              <a:noFill/>
              <a:miter lim="800000"/>
              <a:headEnd/>
              <a:tailEnd/>
            </a:ln>
          </p:spPr>
          <p:txBody>
            <a:bodyPr/>
            <a:lstStyle/>
            <a:p>
              <a:endParaRPr lang="en-US"/>
            </a:p>
          </p:txBody>
        </p:sp>
        <p:sp>
          <p:nvSpPr>
            <p:cNvPr id="67697" name="Line 109"/>
            <p:cNvSpPr>
              <a:spLocks noChangeShapeType="1"/>
            </p:cNvSpPr>
            <p:nvPr/>
          </p:nvSpPr>
          <p:spPr bwMode="auto">
            <a:xfrm flipV="1">
              <a:off x="1215" y="2480"/>
              <a:ext cx="1" cy="1398"/>
            </a:xfrm>
            <a:prstGeom prst="line">
              <a:avLst/>
            </a:prstGeom>
            <a:noFill/>
            <a:ln w="38100">
              <a:solidFill>
                <a:srgbClr val="000000"/>
              </a:solidFill>
              <a:round/>
              <a:headEnd/>
              <a:tailEnd/>
            </a:ln>
          </p:spPr>
          <p:txBody>
            <a:bodyPr/>
            <a:lstStyle/>
            <a:p>
              <a:endParaRPr lang="en-US"/>
            </a:p>
          </p:txBody>
        </p:sp>
        <p:sp>
          <p:nvSpPr>
            <p:cNvPr id="67698" name="Line 110"/>
            <p:cNvSpPr>
              <a:spLocks noChangeShapeType="1"/>
            </p:cNvSpPr>
            <p:nvPr/>
          </p:nvSpPr>
          <p:spPr bwMode="auto">
            <a:xfrm flipV="1">
              <a:off x="1215" y="2480"/>
              <a:ext cx="1" cy="1398"/>
            </a:xfrm>
            <a:prstGeom prst="line">
              <a:avLst/>
            </a:prstGeom>
            <a:noFill/>
            <a:ln w="38100">
              <a:solidFill>
                <a:srgbClr val="000000"/>
              </a:solidFill>
              <a:round/>
              <a:headEnd/>
              <a:tailEnd/>
            </a:ln>
          </p:spPr>
          <p:txBody>
            <a:bodyPr/>
            <a:lstStyle/>
            <a:p>
              <a:endParaRPr lang="en-US"/>
            </a:p>
          </p:txBody>
        </p:sp>
        <p:sp>
          <p:nvSpPr>
            <p:cNvPr id="67699" name="Line 111"/>
            <p:cNvSpPr>
              <a:spLocks noChangeShapeType="1"/>
            </p:cNvSpPr>
            <p:nvPr/>
          </p:nvSpPr>
          <p:spPr bwMode="auto">
            <a:xfrm flipV="1">
              <a:off x="1215" y="3858"/>
              <a:ext cx="1" cy="20"/>
            </a:xfrm>
            <a:prstGeom prst="line">
              <a:avLst/>
            </a:prstGeom>
            <a:noFill/>
            <a:ln w="38100">
              <a:solidFill>
                <a:srgbClr val="000000"/>
              </a:solidFill>
              <a:round/>
              <a:headEnd/>
              <a:tailEnd/>
            </a:ln>
          </p:spPr>
          <p:txBody>
            <a:bodyPr/>
            <a:lstStyle/>
            <a:p>
              <a:endParaRPr lang="en-US"/>
            </a:p>
          </p:txBody>
        </p:sp>
        <p:sp>
          <p:nvSpPr>
            <p:cNvPr id="67700" name="Line 112"/>
            <p:cNvSpPr>
              <a:spLocks noChangeShapeType="1"/>
            </p:cNvSpPr>
            <p:nvPr/>
          </p:nvSpPr>
          <p:spPr bwMode="auto">
            <a:xfrm>
              <a:off x="1215" y="3677"/>
              <a:ext cx="25" cy="1"/>
            </a:xfrm>
            <a:prstGeom prst="line">
              <a:avLst/>
            </a:prstGeom>
            <a:noFill/>
            <a:ln w="38100">
              <a:solidFill>
                <a:srgbClr val="000000"/>
              </a:solidFill>
              <a:round/>
              <a:headEnd/>
              <a:tailEnd/>
            </a:ln>
          </p:spPr>
          <p:txBody>
            <a:bodyPr/>
            <a:lstStyle/>
            <a:p>
              <a:endParaRPr lang="en-US"/>
            </a:p>
          </p:txBody>
        </p:sp>
        <p:sp>
          <p:nvSpPr>
            <p:cNvPr id="67701" name="Rectangle 113"/>
            <p:cNvSpPr>
              <a:spLocks noChangeArrowheads="1"/>
            </p:cNvSpPr>
            <p:nvPr/>
          </p:nvSpPr>
          <p:spPr bwMode="auto">
            <a:xfrm>
              <a:off x="993" y="3633"/>
              <a:ext cx="209" cy="146"/>
            </a:xfrm>
            <a:prstGeom prst="rect">
              <a:avLst/>
            </a:prstGeom>
            <a:noFill/>
            <a:ln w="38100">
              <a:noFill/>
              <a:miter lim="800000"/>
              <a:headEnd/>
              <a:tailEnd/>
            </a:ln>
          </p:spPr>
          <p:txBody>
            <a:bodyPr/>
            <a:lstStyle/>
            <a:p>
              <a:endParaRPr lang="en-US"/>
            </a:p>
          </p:txBody>
        </p:sp>
        <p:sp>
          <p:nvSpPr>
            <p:cNvPr id="67702" name="Rectangle 114"/>
            <p:cNvSpPr>
              <a:spLocks noChangeArrowheads="1"/>
            </p:cNvSpPr>
            <p:nvPr/>
          </p:nvSpPr>
          <p:spPr bwMode="auto">
            <a:xfrm>
              <a:off x="993" y="3636"/>
              <a:ext cx="66" cy="123"/>
            </a:xfrm>
            <a:prstGeom prst="rect">
              <a:avLst/>
            </a:prstGeom>
            <a:noFill/>
            <a:ln w="38100">
              <a:noFill/>
              <a:miter lim="800000"/>
              <a:headEnd/>
              <a:tailEnd/>
            </a:ln>
          </p:spPr>
          <p:txBody>
            <a:bodyPr/>
            <a:lstStyle/>
            <a:p>
              <a:endParaRPr lang="en-US"/>
            </a:p>
          </p:txBody>
        </p:sp>
        <p:sp>
          <p:nvSpPr>
            <p:cNvPr id="188531" name="Rectangle 115"/>
            <p:cNvSpPr>
              <a:spLocks noChangeArrowheads="1"/>
            </p:cNvSpPr>
            <p:nvPr/>
          </p:nvSpPr>
          <p:spPr bwMode="auto">
            <a:xfrm>
              <a:off x="993" y="3639"/>
              <a:ext cx="324" cy="122"/>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a:t>
              </a:r>
              <a:endParaRPr lang="en-US">
                <a:effectLst>
                  <a:outerShdw blurRad="38100" dist="38100" dir="2700000" algn="tl">
                    <a:srgbClr val="C0C0C0"/>
                  </a:outerShdw>
                </a:effectLst>
                <a:latin typeface="Tahoma" pitchFamily="34" charset="0"/>
              </a:endParaRPr>
            </a:p>
          </p:txBody>
        </p:sp>
        <p:sp>
          <p:nvSpPr>
            <p:cNvPr id="67704" name="Rectangle 116"/>
            <p:cNvSpPr>
              <a:spLocks noChangeArrowheads="1"/>
            </p:cNvSpPr>
            <p:nvPr/>
          </p:nvSpPr>
          <p:spPr bwMode="auto">
            <a:xfrm>
              <a:off x="1021" y="3636"/>
              <a:ext cx="157" cy="123"/>
            </a:xfrm>
            <a:prstGeom prst="rect">
              <a:avLst/>
            </a:prstGeom>
            <a:noFill/>
            <a:ln w="38100">
              <a:noFill/>
              <a:miter lim="800000"/>
              <a:headEnd/>
              <a:tailEnd/>
            </a:ln>
          </p:spPr>
          <p:txBody>
            <a:bodyPr/>
            <a:lstStyle/>
            <a:p>
              <a:endParaRPr lang="en-US"/>
            </a:p>
          </p:txBody>
        </p:sp>
        <p:sp>
          <p:nvSpPr>
            <p:cNvPr id="67705" name="Rectangle 117"/>
            <p:cNvSpPr>
              <a:spLocks noChangeArrowheads="1"/>
            </p:cNvSpPr>
            <p:nvPr/>
          </p:nvSpPr>
          <p:spPr bwMode="auto">
            <a:xfrm>
              <a:off x="1140" y="3554"/>
              <a:ext cx="111" cy="246"/>
            </a:xfrm>
            <a:prstGeom prst="rect">
              <a:avLst/>
            </a:prstGeom>
            <a:noFill/>
            <a:ln w="38100">
              <a:noFill/>
              <a:miter lim="800000"/>
              <a:headEnd/>
              <a:tailEnd/>
            </a:ln>
          </p:spPr>
          <p:txBody>
            <a:bodyPr/>
            <a:lstStyle/>
            <a:p>
              <a:endParaRPr lang="en-US"/>
            </a:p>
          </p:txBody>
        </p:sp>
        <p:sp>
          <p:nvSpPr>
            <p:cNvPr id="67706" name="Line 118"/>
            <p:cNvSpPr>
              <a:spLocks noChangeShapeType="1"/>
            </p:cNvSpPr>
            <p:nvPr/>
          </p:nvSpPr>
          <p:spPr bwMode="auto">
            <a:xfrm>
              <a:off x="1215" y="3477"/>
              <a:ext cx="25" cy="1"/>
            </a:xfrm>
            <a:prstGeom prst="line">
              <a:avLst/>
            </a:prstGeom>
            <a:noFill/>
            <a:ln w="38100">
              <a:solidFill>
                <a:srgbClr val="000000"/>
              </a:solidFill>
              <a:round/>
              <a:headEnd/>
              <a:tailEnd/>
            </a:ln>
          </p:spPr>
          <p:txBody>
            <a:bodyPr/>
            <a:lstStyle/>
            <a:p>
              <a:endParaRPr lang="en-US"/>
            </a:p>
          </p:txBody>
        </p:sp>
        <p:sp>
          <p:nvSpPr>
            <p:cNvPr id="67707" name="Rectangle 119"/>
            <p:cNvSpPr>
              <a:spLocks noChangeArrowheads="1"/>
            </p:cNvSpPr>
            <p:nvPr/>
          </p:nvSpPr>
          <p:spPr bwMode="auto">
            <a:xfrm>
              <a:off x="999" y="3434"/>
              <a:ext cx="127" cy="145"/>
            </a:xfrm>
            <a:prstGeom prst="rect">
              <a:avLst/>
            </a:prstGeom>
            <a:noFill/>
            <a:ln w="38100">
              <a:noFill/>
              <a:miter lim="800000"/>
              <a:headEnd/>
              <a:tailEnd/>
            </a:ln>
          </p:spPr>
          <p:txBody>
            <a:bodyPr/>
            <a:lstStyle/>
            <a:p>
              <a:endParaRPr lang="en-US"/>
            </a:p>
          </p:txBody>
        </p:sp>
        <p:sp>
          <p:nvSpPr>
            <p:cNvPr id="67708" name="Rectangle 120"/>
            <p:cNvSpPr>
              <a:spLocks noChangeArrowheads="1"/>
            </p:cNvSpPr>
            <p:nvPr/>
          </p:nvSpPr>
          <p:spPr bwMode="auto">
            <a:xfrm>
              <a:off x="998" y="3437"/>
              <a:ext cx="66" cy="122"/>
            </a:xfrm>
            <a:prstGeom prst="rect">
              <a:avLst/>
            </a:prstGeom>
            <a:noFill/>
            <a:ln w="38100">
              <a:noFill/>
              <a:miter lim="800000"/>
              <a:headEnd/>
              <a:tailEnd/>
            </a:ln>
          </p:spPr>
          <p:txBody>
            <a:bodyPr/>
            <a:lstStyle/>
            <a:p>
              <a:endParaRPr lang="en-US"/>
            </a:p>
          </p:txBody>
        </p:sp>
        <p:sp>
          <p:nvSpPr>
            <p:cNvPr id="67709" name="Rectangle 121"/>
            <p:cNvSpPr>
              <a:spLocks noChangeArrowheads="1"/>
            </p:cNvSpPr>
            <p:nvPr/>
          </p:nvSpPr>
          <p:spPr bwMode="auto">
            <a:xfrm>
              <a:off x="1026" y="3437"/>
              <a:ext cx="86" cy="122"/>
            </a:xfrm>
            <a:prstGeom prst="rect">
              <a:avLst/>
            </a:prstGeom>
            <a:noFill/>
            <a:ln w="38100">
              <a:noFill/>
              <a:miter lim="800000"/>
              <a:headEnd/>
              <a:tailEnd/>
            </a:ln>
          </p:spPr>
          <p:txBody>
            <a:bodyPr/>
            <a:lstStyle/>
            <a:p>
              <a:endParaRPr lang="en-US"/>
            </a:p>
          </p:txBody>
        </p:sp>
        <p:sp>
          <p:nvSpPr>
            <p:cNvPr id="67710" name="Rectangle 122"/>
            <p:cNvSpPr>
              <a:spLocks noChangeArrowheads="1"/>
            </p:cNvSpPr>
            <p:nvPr/>
          </p:nvSpPr>
          <p:spPr bwMode="auto">
            <a:xfrm>
              <a:off x="1074" y="3355"/>
              <a:ext cx="111" cy="245"/>
            </a:xfrm>
            <a:prstGeom prst="rect">
              <a:avLst/>
            </a:prstGeom>
            <a:noFill/>
            <a:ln w="38100">
              <a:noFill/>
              <a:miter lim="800000"/>
              <a:headEnd/>
              <a:tailEnd/>
            </a:ln>
          </p:spPr>
          <p:txBody>
            <a:bodyPr/>
            <a:lstStyle/>
            <a:p>
              <a:endParaRPr lang="en-US"/>
            </a:p>
          </p:txBody>
        </p:sp>
        <p:sp>
          <p:nvSpPr>
            <p:cNvPr id="67711" name="Line 123"/>
            <p:cNvSpPr>
              <a:spLocks noChangeShapeType="1"/>
            </p:cNvSpPr>
            <p:nvPr/>
          </p:nvSpPr>
          <p:spPr bwMode="auto">
            <a:xfrm>
              <a:off x="1215" y="3277"/>
              <a:ext cx="25" cy="1"/>
            </a:xfrm>
            <a:prstGeom prst="line">
              <a:avLst/>
            </a:prstGeom>
            <a:noFill/>
            <a:ln w="38100">
              <a:solidFill>
                <a:srgbClr val="000000"/>
              </a:solidFill>
              <a:round/>
              <a:headEnd/>
              <a:tailEnd/>
            </a:ln>
          </p:spPr>
          <p:txBody>
            <a:bodyPr/>
            <a:lstStyle/>
            <a:p>
              <a:endParaRPr lang="en-US"/>
            </a:p>
          </p:txBody>
        </p:sp>
        <p:sp>
          <p:nvSpPr>
            <p:cNvPr id="67712" name="Rectangle 124"/>
            <p:cNvSpPr>
              <a:spLocks noChangeArrowheads="1"/>
            </p:cNvSpPr>
            <p:nvPr/>
          </p:nvSpPr>
          <p:spPr bwMode="auto">
            <a:xfrm>
              <a:off x="993" y="3234"/>
              <a:ext cx="209" cy="145"/>
            </a:xfrm>
            <a:prstGeom prst="rect">
              <a:avLst/>
            </a:prstGeom>
            <a:noFill/>
            <a:ln w="38100">
              <a:noFill/>
              <a:miter lim="800000"/>
              <a:headEnd/>
              <a:tailEnd/>
            </a:ln>
          </p:spPr>
          <p:txBody>
            <a:bodyPr/>
            <a:lstStyle/>
            <a:p>
              <a:endParaRPr lang="en-US"/>
            </a:p>
          </p:txBody>
        </p:sp>
        <p:sp>
          <p:nvSpPr>
            <p:cNvPr id="67713" name="Rectangle 125"/>
            <p:cNvSpPr>
              <a:spLocks noChangeArrowheads="1"/>
            </p:cNvSpPr>
            <p:nvPr/>
          </p:nvSpPr>
          <p:spPr bwMode="auto">
            <a:xfrm>
              <a:off x="993" y="3235"/>
              <a:ext cx="66" cy="123"/>
            </a:xfrm>
            <a:prstGeom prst="rect">
              <a:avLst/>
            </a:prstGeom>
            <a:noFill/>
            <a:ln w="38100">
              <a:noFill/>
              <a:miter lim="800000"/>
              <a:headEnd/>
              <a:tailEnd/>
            </a:ln>
          </p:spPr>
          <p:txBody>
            <a:bodyPr/>
            <a:lstStyle/>
            <a:p>
              <a:endParaRPr lang="en-US"/>
            </a:p>
          </p:txBody>
        </p:sp>
        <p:sp>
          <p:nvSpPr>
            <p:cNvPr id="67714" name="Rectangle 126"/>
            <p:cNvSpPr>
              <a:spLocks noChangeArrowheads="1"/>
            </p:cNvSpPr>
            <p:nvPr/>
          </p:nvSpPr>
          <p:spPr bwMode="auto">
            <a:xfrm>
              <a:off x="1021" y="3235"/>
              <a:ext cx="157" cy="123"/>
            </a:xfrm>
            <a:prstGeom prst="rect">
              <a:avLst/>
            </a:prstGeom>
            <a:noFill/>
            <a:ln w="38100">
              <a:noFill/>
              <a:miter lim="800000"/>
              <a:headEnd/>
              <a:tailEnd/>
            </a:ln>
          </p:spPr>
          <p:txBody>
            <a:bodyPr/>
            <a:lstStyle/>
            <a:p>
              <a:endParaRPr lang="en-US"/>
            </a:p>
          </p:txBody>
        </p:sp>
        <p:sp>
          <p:nvSpPr>
            <p:cNvPr id="67715" name="Rectangle 127"/>
            <p:cNvSpPr>
              <a:spLocks noChangeArrowheads="1"/>
            </p:cNvSpPr>
            <p:nvPr/>
          </p:nvSpPr>
          <p:spPr bwMode="auto">
            <a:xfrm>
              <a:off x="1140" y="3154"/>
              <a:ext cx="111" cy="245"/>
            </a:xfrm>
            <a:prstGeom prst="rect">
              <a:avLst/>
            </a:prstGeom>
            <a:noFill/>
            <a:ln w="38100">
              <a:noFill/>
              <a:miter lim="800000"/>
              <a:headEnd/>
              <a:tailEnd/>
            </a:ln>
          </p:spPr>
          <p:txBody>
            <a:bodyPr/>
            <a:lstStyle/>
            <a:p>
              <a:endParaRPr lang="en-US"/>
            </a:p>
          </p:txBody>
        </p:sp>
        <p:sp>
          <p:nvSpPr>
            <p:cNvPr id="67716" name="Line 128"/>
            <p:cNvSpPr>
              <a:spLocks noChangeShapeType="1"/>
            </p:cNvSpPr>
            <p:nvPr/>
          </p:nvSpPr>
          <p:spPr bwMode="auto">
            <a:xfrm>
              <a:off x="1215" y="3077"/>
              <a:ext cx="25" cy="1"/>
            </a:xfrm>
            <a:prstGeom prst="line">
              <a:avLst/>
            </a:prstGeom>
            <a:noFill/>
            <a:ln w="38100">
              <a:solidFill>
                <a:srgbClr val="000000"/>
              </a:solidFill>
              <a:round/>
              <a:headEnd/>
              <a:tailEnd/>
            </a:ln>
          </p:spPr>
          <p:txBody>
            <a:bodyPr/>
            <a:lstStyle/>
            <a:p>
              <a:endParaRPr lang="en-US"/>
            </a:p>
          </p:txBody>
        </p:sp>
        <p:sp>
          <p:nvSpPr>
            <p:cNvPr id="67717" name="Rectangle 129"/>
            <p:cNvSpPr>
              <a:spLocks noChangeArrowheads="1"/>
            </p:cNvSpPr>
            <p:nvPr/>
          </p:nvSpPr>
          <p:spPr bwMode="auto">
            <a:xfrm>
              <a:off x="1024" y="3034"/>
              <a:ext cx="97" cy="144"/>
            </a:xfrm>
            <a:prstGeom prst="rect">
              <a:avLst/>
            </a:prstGeom>
            <a:noFill/>
            <a:ln w="38100">
              <a:noFill/>
              <a:miter lim="800000"/>
              <a:headEnd/>
              <a:tailEnd/>
            </a:ln>
          </p:spPr>
          <p:txBody>
            <a:bodyPr/>
            <a:lstStyle/>
            <a:p>
              <a:endParaRPr lang="en-US"/>
            </a:p>
          </p:txBody>
        </p:sp>
        <p:sp>
          <p:nvSpPr>
            <p:cNvPr id="67718" name="Rectangle 130"/>
            <p:cNvSpPr>
              <a:spLocks noChangeArrowheads="1"/>
            </p:cNvSpPr>
            <p:nvPr/>
          </p:nvSpPr>
          <p:spPr bwMode="auto">
            <a:xfrm>
              <a:off x="1024" y="3034"/>
              <a:ext cx="86" cy="123"/>
            </a:xfrm>
            <a:prstGeom prst="rect">
              <a:avLst/>
            </a:prstGeom>
            <a:noFill/>
            <a:ln w="38100">
              <a:noFill/>
              <a:miter lim="800000"/>
              <a:headEnd/>
              <a:tailEnd/>
            </a:ln>
          </p:spPr>
          <p:txBody>
            <a:bodyPr/>
            <a:lstStyle/>
            <a:p>
              <a:endParaRPr lang="en-US"/>
            </a:p>
          </p:txBody>
        </p:sp>
        <p:sp>
          <p:nvSpPr>
            <p:cNvPr id="67719" name="Rectangle 131"/>
            <p:cNvSpPr>
              <a:spLocks noChangeArrowheads="1"/>
            </p:cNvSpPr>
            <p:nvPr/>
          </p:nvSpPr>
          <p:spPr bwMode="auto">
            <a:xfrm>
              <a:off x="1072" y="2953"/>
              <a:ext cx="111" cy="245"/>
            </a:xfrm>
            <a:prstGeom prst="rect">
              <a:avLst/>
            </a:prstGeom>
            <a:noFill/>
            <a:ln w="38100">
              <a:noFill/>
              <a:miter lim="800000"/>
              <a:headEnd/>
              <a:tailEnd/>
            </a:ln>
          </p:spPr>
          <p:txBody>
            <a:bodyPr/>
            <a:lstStyle/>
            <a:p>
              <a:endParaRPr lang="en-US"/>
            </a:p>
          </p:txBody>
        </p:sp>
        <p:sp>
          <p:nvSpPr>
            <p:cNvPr id="67720" name="Line 132"/>
            <p:cNvSpPr>
              <a:spLocks noChangeShapeType="1"/>
            </p:cNvSpPr>
            <p:nvPr/>
          </p:nvSpPr>
          <p:spPr bwMode="auto">
            <a:xfrm>
              <a:off x="1215" y="2876"/>
              <a:ext cx="25" cy="1"/>
            </a:xfrm>
            <a:prstGeom prst="line">
              <a:avLst/>
            </a:prstGeom>
            <a:noFill/>
            <a:ln w="38100">
              <a:solidFill>
                <a:srgbClr val="000000"/>
              </a:solidFill>
              <a:round/>
              <a:headEnd/>
              <a:tailEnd/>
            </a:ln>
          </p:spPr>
          <p:txBody>
            <a:bodyPr/>
            <a:lstStyle/>
            <a:p>
              <a:endParaRPr lang="en-US"/>
            </a:p>
          </p:txBody>
        </p:sp>
        <p:sp>
          <p:nvSpPr>
            <p:cNvPr id="67721" name="Rectangle 133"/>
            <p:cNvSpPr>
              <a:spLocks noChangeArrowheads="1"/>
            </p:cNvSpPr>
            <p:nvPr/>
          </p:nvSpPr>
          <p:spPr bwMode="auto">
            <a:xfrm>
              <a:off x="1019" y="2832"/>
              <a:ext cx="178" cy="146"/>
            </a:xfrm>
            <a:prstGeom prst="rect">
              <a:avLst/>
            </a:prstGeom>
            <a:noFill/>
            <a:ln w="38100">
              <a:noFill/>
              <a:miter lim="800000"/>
              <a:headEnd/>
              <a:tailEnd/>
            </a:ln>
          </p:spPr>
          <p:txBody>
            <a:bodyPr/>
            <a:lstStyle/>
            <a:p>
              <a:endParaRPr lang="en-US"/>
            </a:p>
          </p:txBody>
        </p:sp>
        <p:sp>
          <p:nvSpPr>
            <p:cNvPr id="67722" name="Rectangle 134"/>
            <p:cNvSpPr>
              <a:spLocks noChangeArrowheads="1"/>
            </p:cNvSpPr>
            <p:nvPr/>
          </p:nvSpPr>
          <p:spPr bwMode="auto">
            <a:xfrm>
              <a:off x="1019" y="2834"/>
              <a:ext cx="157" cy="123"/>
            </a:xfrm>
            <a:prstGeom prst="rect">
              <a:avLst/>
            </a:prstGeom>
            <a:noFill/>
            <a:ln w="38100">
              <a:noFill/>
              <a:miter lim="800000"/>
              <a:headEnd/>
              <a:tailEnd/>
            </a:ln>
          </p:spPr>
          <p:txBody>
            <a:bodyPr/>
            <a:lstStyle/>
            <a:p>
              <a:endParaRPr lang="en-US"/>
            </a:p>
          </p:txBody>
        </p:sp>
        <p:sp>
          <p:nvSpPr>
            <p:cNvPr id="67723" name="Rectangle 135"/>
            <p:cNvSpPr>
              <a:spLocks noChangeArrowheads="1"/>
            </p:cNvSpPr>
            <p:nvPr/>
          </p:nvSpPr>
          <p:spPr bwMode="auto">
            <a:xfrm>
              <a:off x="1138" y="2753"/>
              <a:ext cx="111" cy="245"/>
            </a:xfrm>
            <a:prstGeom prst="rect">
              <a:avLst/>
            </a:prstGeom>
            <a:noFill/>
            <a:ln w="38100">
              <a:noFill/>
              <a:miter lim="800000"/>
              <a:headEnd/>
              <a:tailEnd/>
            </a:ln>
          </p:spPr>
          <p:txBody>
            <a:bodyPr/>
            <a:lstStyle/>
            <a:p>
              <a:endParaRPr lang="en-US"/>
            </a:p>
          </p:txBody>
        </p:sp>
        <p:sp>
          <p:nvSpPr>
            <p:cNvPr id="67724" name="Line 136"/>
            <p:cNvSpPr>
              <a:spLocks noChangeShapeType="1"/>
            </p:cNvSpPr>
            <p:nvPr/>
          </p:nvSpPr>
          <p:spPr bwMode="auto">
            <a:xfrm>
              <a:off x="1215" y="2677"/>
              <a:ext cx="25" cy="1"/>
            </a:xfrm>
            <a:prstGeom prst="line">
              <a:avLst/>
            </a:prstGeom>
            <a:noFill/>
            <a:ln w="38100">
              <a:solidFill>
                <a:srgbClr val="000000"/>
              </a:solidFill>
              <a:round/>
              <a:headEnd/>
              <a:tailEnd/>
            </a:ln>
          </p:spPr>
          <p:txBody>
            <a:bodyPr/>
            <a:lstStyle/>
            <a:p>
              <a:endParaRPr lang="en-US"/>
            </a:p>
          </p:txBody>
        </p:sp>
        <p:sp>
          <p:nvSpPr>
            <p:cNvPr id="67725" name="Rectangle 137"/>
            <p:cNvSpPr>
              <a:spLocks noChangeArrowheads="1"/>
            </p:cNvSpPr>
            <p:nvPr/>
          </p:nvSpPr>
          <p:spPr bwMode="auto">
            <a:xfrm>
              <a:off x="1024" y="2632"/>
              <a:ext cx="97" cy="146"/>
            </a:xfrm>
            <a:prstGeom prst="rect">
              <a:avLst/>
            </a:prstGeom>
            <a:noFill/>
            <a:ln w="38100">
              <a:noFill/>
              <a:miter lim="800000"/>
              <a:headEnd/>
              <a:tailEnd/>
            </a:ln>
          </p:spPr>
          <p:txBody>
            <a:bodyPr/>
            <a:lstStyle/>
            <a:p>
              <a:endParaRPr lang="en-US"/>
            </a:p>
          </p:txBody>
        </p:sp>
        <p:sp>
          <p:nvSpPr>
            <p:cNvPr id="67726" name="Rectangle 138"/>
            <p:cNvSpPr>
              <a:spLocks noChangeArrowheads="1"/>
            </p:cNvSpPr>
            <p:nvPr/>
          </p:nvSpPr>
          <p:spPr bwMode="auto">
            <a:xfrm>
              <a:off x="1024" y="2635"/>
              <a:ext cx="86" cy="123"/>
            </a:xfrm>
            <a:prstGeom prst="rect">
              <a:avLst/>
            </a:prstGeom>
            <a:noFill/>
            <a:ln w="38100">
              <a:noFill/>
              <a:miter lim="800000"/>
              <a:headEnd/>
              <a:tailEnd/>
            </a:ln>
          </p:spPr>
          <p:txBody>
            <a:bodyPr/>
            <a:lstStyle/>
            <a:p>
              <a:endParaRPr lang="en-US"/>
            </a:p>
          </p:txBody>
        </p:sp>
        <p:sp>
          <p:nvSpPr>
            <p:cNvPr id="188555" name="Rectangle 139"/>
            <p:cNvSpPr>
              <a:spLocks noChangeArrowheads="1"/>
            </p:cNvSpPr>
            <p:nvPr/>
          </p:nvSpPr>
          <p:spPr bwMode="auto">
            <a:xfrm>
              <a:off x="1071" y="2556"/>
              <a:ext cx="341" cy="254"/>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728" name="Rectangle 140"/>
            <p:cNvSpPr>
              <a:spLocks noChangeArrowheads="1"/>
            </p:cNvSpPr>
            <p:nvPr/>
          </p:nvSpPr>
          <p:spPr bwMode="auto">
            <a:xfrm>
              <a:off x="1072" y="2554"/>
              <a:ext cx="111" cy="245"/>
            </a:xfrm>
            <a:prstGeom prst="rect">
              <a:avLst/>
            </a:prstGeom>
            <a:noFill/>
            <a:ln w="38100">
              <a:noFill/>
              <a:miter lim="800000"/>
              <a:headEnd/>
              <a:tailEnd/>
            </a:ln>
          </p:spPr>
          <p:txBody>
            <a:bodyPr/>
            <a:lstStyle/>
            <a:p>
              <a:endParaRPr lang="en-US"/>
            </a:p>
          </p:txBody>
        </p:sp>
        <p:sp>
          <p:nvSpPr>
            <p:cNvPr id="67729" name="Line 141"/>
            <p:cNvSpPr>
              <a:spLocks noChangeShapeType="1"/>
            </p:cNvSpPr>
            <p:nvPr/>
          </p:nvSpPr>
          <p:spPr bwMode="auto">
            <a:xfrm flipV="1">
              <a:off x="1215" y="2480"/>
              <a:ext cx="1" cy="1398"/>
            </a:xfrm>
            <a:prstGeom prst="line">
              <a:avLst/>
            </a:prstGeom>
            <a:noFill/>
            <a:ln w="38100">
              <a:solidFill>
                <a:srgbClr val="000000"/>
              </a:solidFill>
              <a:round/>
              <a:headEnd/>
              <a:tailEnd/>
            </a:ln>
          </p:spPr>
          <p:txBody>
            <a:bodyPr/>
            <a:lstStyle/>
            <a:p>
              <a:endParaRPr lang="en-US"/>
            </a:p>
          </p:txBody>
        </p:sp>
        <p:sp>
          <p:nvSpPr>
            <p:cNvPr id="67730" name="Freeform 142"/>
            <p:cNvSpPr>
              <a:spLocks/>
            </p:cNvSpPr>
            <p:nvPr/>
          </p:nvSpPr>
          <p:spPr bwMode="auto">
            <a:xfrm>
              <a:off x="1251" y="2489"/>
              <a:ext cx="351" cy="1382"/>
            </a:xfrm>
            <a:custGeom>
              <a:avLst/>
              <a:gdLst>
                <a:gd name="T0" fmla="*/ 78 w 700"/>
                <a:gd name="T1" fmla="*/ 0 h 2765"/>
                <a:gd name="T2" fmla="*/ 100 w 700"/>
                <a:gd name="T3" fmla="*/ 38 h 2765"/>
                <a:gd name="T4" fmla="*/ 121 w 700"/>
                <a:gd name="T5" fmla="*/ 76 h 2765"/>
                <a:gd name="T6" fmla="*/ 144 w 700"/>
                <a:gd name="T7" fmla="*/ 118 h 2765"/>
                <a:gd name="T8" fmla="*/ 168 w 700"/>
                <a:gd name="T9" fmla="*/ 156 h 2765"/>
                <a:gd name="T10" fmla="*/ 192 w 700"/>
                <a:gd name="T11" fmla="*/ 197 h 2765"/>
                <a:gd name="T12" fmla="*/ 218 w 700"/>
                <a:gd name="T13" fmla="*/ 235 h 2765"/>
                <a:gd name="T14" fmla="*/ 240 w 700"/>
                <a:gd name="T15" fmla="*/ 273 h 2765"/>
                <a:gd name="T16" fmla="*/ 262 w 700"/>
                <a:gd name="T17" fmla="*/ 315 h 2765"/>
                <a:gd name="T18" fmla="*/ 286 w 700"/>
                <a:gd name="T19" fmla="*/ 353 h 2765"/>
                <a:gd name="T20" fmla="*/ 304 w 700"/>
                <a:gd name="T21" fmla="*/ 395 h 2765"/>
                <a:gd name="T22" fmla="*/ 320 w 700"/>
                <a:gd name="T23" fmla="*/ 433 h 2765"/>
                <a:gd name="T24" fmla="*/ 333 w 700"/>
                <a:gd name="T25" fmla="*/ 471 h 2765"/>
                <a:gd name="T26" fmla="*/ 342 w 700"/>
                <a:gd name="T27" fmla="*/ 513 h 2765"/>
                <a:gd name="T28" fmla="*/ 348 w 700"/>
                <a:gd name="T29" fmla="*/ 551 h 2765"/>
                <a:gd name="T30" fmla="*/ 351 w 700"/>
                <a:gd name="T31" fmla="*/ 592 h 2765"/>
                <a:gd name="T32" fmla="*/ 348 w 700"/>
                <a:gd name="T33" fmla="*/ 630 h 2765"/>
                <a:gd name="T34" fmla="*/ 342 w 700"/>
                <a:gd name="T35" fmla="*/ 668 h 2765"/>
                <a:gd name="T36" fmla="*/ 333 w 700"/>
                <a:gd name="T37" fmla="*/ 710 h 2765"/>
                <a:gd name="T38" fmla="*/ 320 w 700"/>
                <a:gd name="T39" fmla="*/ 748 h 2765"/>
                <a:gd name="T40" fmla="*/ 304 w 700"/>
                <a:gd name="T41" fmla="*/ 790 h 2765"/>
                <a:gd name="T42" fmla="*/ 286 w 700"/>
                <a:gd name="T43" fmla="*/ 829 h 2765"/>
                <a:gd name="T44" fmla="*/ 262 w 700"/>
                <a:gd name="T45" fmla="*/ 866 h 2765"/>
                <a:gd name="T46" fmla="*/ 240 w 700"/>
                <a:gd name="T47" fmla="*/ 907 h 2765"/>
                <a:gd name="T48" fmla="*/ 218 w 700"/>
                <a:gd name="T49" fmla="*/ 946 h 2765"/>
                <a:gd name="T50" fmla="*/ 192 w 700"/>
                <a:gd name="T51" fmla="*/ 987 h 2765"/>
                <a:gd name="T52" fmla="*/ 168 w 700"/>
                <a:gd name="T53" fmla="*/ 1025 h 2765"/>
                <a:gd name="T54" fmla="*/ 144 w 700"/>
                <a:gd name="T55" fmla="*/ 1064 h 2765"/>
                <a:gd name="T56" fmla="*/ 121 w 700"/>
                <a:gd name="T57" fmla="*/ 1105 h 2765"/>
                <a:gd name="T58" fmla="*/ 100 w 700"/>
                <a:gd name="T59" fmla="*/ 1143 h 2765"/>
                <a:gd name="T60" fmla="*/ 78 w 700"/>
                <a:gd name="T61" fmla="*/ 1185 h 2765"/>
                <a:gd name="T62" fmla="*/ 57 w 700"/>
                <a:gd name="T63" fmla="*/ 1223 h 2765"/>
                <a:gd name="T64" fmla="*/ 42 w 700"/>
                <a:gd name="T65" fmla="*/ 1261 h 2765"/>
                <a:gd name="T66" fmla="*/ 27 w 700"/>
                <a:gd name="T67" fmla="*/ 1302 h 2765"/>
                <a:gd name="T68" fmla="*/ 13 w 700"/>
                <a:gd name="T69" fmla="*/ 1340 h 2765"/>
                <a:gd name="T70" fmla="*/ 0 w 700"/>
                <a:gd name="T71" fmla="*/ 1382 h 2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0"/>
                <a:gd name="T109" fmla="*/ 0 h 2765"/>
                <a:gd name="T110" fmla="*/ 700 w 700"/>
                <a:gd name="T111" fmla="*/ 2765 h 2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0" h="2765">
                  <a:moveTo>
                    <a:pt x="156" y="0"/>
                  </a:moveTo>
                  <a:lnTo>
                    <a:pt x="199" y="77"/>
                  </a:lnTo>
                  <a:lnTo>
                    <a:pt x="241" y="153"/>
                  </a:lnTo>
                  <a:lnTo>
                    <a:pt x="287" y="236"/>
                  </a:lnTo>
                  <a:lnTo>
                    <a:pt x="335" y="312"/>
                  </a:lnTo>
                  <a:lnTo>
                    <a:pt x="382" y="395"/>
                  </a:lnTo>
                  <a:lnTo>
                    <a:pt x="435" y="471"/>
                  </a:lnTo>
                  <a:lnTo>
                    <a:pt x="479" y="547"/>
                  </a:lnTo>
                  <a:lnTo>
                    <a:pt x="522" y="631"/>
                  </a:lnTo>
                  <a:lnTo>
                    <a:pt x="571" y="707"/>
                  </a:lnTo>
                  <a:lnTo>
                    <a:pt x="607" y="790"/>
                  </a:lnTo>
                  <a:lnTo>
                    <a:pt x="639" y="866"/>
                  </a:lnTo>
                  <a:lnTo>
                    <a:pt x="665" y="942"/>
                  </a:lnTo>
                  <a:lnTo>
                    <a:pt x="683" y="1026"/>
                  </a:lnTo>
                  <a:lnTo>
                    <a:pt x="695" y="1102"/>
                  </a:lnTo>
                  <a:lnTo>
                    <a:pt x="700" y="1185"/>
                  </a:lnTo>
                  <a:lnTo>
                    <a:pt x="695" y="1261"/>
                  </a:lnTo>
                  <a:lnTo>
                    <a:pt x="683" y="1337"/>
                  </a:lnTo>
                  <a:lnTo>
                    <a:pt x="665" y="1421"/>
                  </a:lnTo>
                  <a:lnTo>
                    <a:pt x="639" y="1497"/>
                  </a:lnTo>
                  <a:lnTo>
                    <a:pt x="607" y="1580"/>
                  </a:lnTo>
                  <a:lnTo>
                    <a:pt x="571" y="1658"/>
                  </a:lnTo>
                  <a:lnTo>
                    <a:pt x="522" y="1732"/>
                  </a:lnTo>
                  <a:lnTo>
                    <a:pt x="479" y="1815"/>
                  </a:lnTo>
                  <a:lnTo>
                    <a:pt x="435" y="1893"/>
                  </a:lnTo>
                  <a:lnTo>
                    <a:pt x="382" y="1975"/>
                  </a:lnTo>
                  <a:lnTo>
                    <a:pt x="335" y="2051"/>
                  </a:lnTo>
                  <a:lnTo>
                    <a:pt x="287" y="2129"/>
                  </a:lnTo>
                  <a:lnTo>
                    <a:pt x="241" y="2210"/>
                  </a:lnTo>
                  <a:lnTo>
                    <a:pt x="199" y="2286"/>
                  </a:lnTo>
                  <a:lnTo>
                    <a:pt x="156" y="2370"/>
                  </a:lnTo>
                  <a:lnTo>
                    <a:pt x="114" y="2446"/>
                  </a:lnTo>
                  <a:lnTo>
                    <a:pt x="83" y="2522"/>
                  </a:lnTo>
                  <a:lnTo>
                    <a:pt x="53" y="2605"/>
                  </a:lnTo>
                  <a:lnTo>
                    <a:pt x="25" y="2681"/>
                  </a:lnTo>
                  <a:lnTo>
                    <a:pt x="0" y="2765"/>
                  </a:lnTo>
                </a:path>
              </a:pathLst>
            </a:custGeom>
            <a:noFill/>
            <a:ln w="38100">
              <a:solidFill>
                <a:srgbClr val="000000"/>
              </a:solidFill>
              <a:prstDash val="solid"/>
              <a:round/>
              <a:headEnd/>
              <a:tailEnd/>
            </a:ln>
          </p:spPr>
          <p:txBody>
            <a:bodyPr/>
            <a:lstStyle/>
            <a:p>
              <a:endParaRPr lang="en-US"/>
            </a:p>
          </p:txBody>
        </p:sp>
        <p:sp>
          <p:nvSpPr>
            <p:cNvPr id="188559" name="Rectangle 143"/>
            <p:cNvSpPr>
              <a:spLocks noChangeArrowheads="1"/>
            </p:cNvSpPr>
            <p:nvPr/>
          </p:nvSpPr>
          <p:spPr bwMode="auto">
            <a:xfrm>
              <a:off x="996" y="2500"/>
              <a:ext cx="341" cy="254"/>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732" name="Rectangle 144"/>
            <p:cNvSpPr>
              <a:spLocks noChangeArrowheads="1"/>
            </p:cNvSpPr>
            <p:nvPr/>
          </p:nvSpPr>
          <p:spPr bwMode="auto">
            <a:xfrm>
              <a:off x="1138" y="2501"/>
              <a:ext cx="111" cy="245"/>
            </a:xfrm>
            <a:prstGeom prst="rect">
              <a:avLst/>
            </a:prstGeom>
            <a:noFill/>
            <a:ln w="38100">
              <a:noFill/>
              <a:miter lim="800000"/>
              <a:headEnd/>
              <a:tailEnd/>
            </a:ln>
          </p:spPr>
          <p:txBody>
            <a:bodyPr/>
            <a:lstStyle/>
            <a:p>
              <a:endParaRPr lang="en-US"/>
            </a:p>
          </p:txBody>
        </p:sp>
        <p:sp>
          <p:nvSpPr>
            <p:cNvPr id="188561" name="Rectangle 145"/>
            <p:cNvSpPr>
              <a:spLocks noChangeArrowheads="1"/>
            </p:cNvSpPr>
            <p:nvPr/>
          </p:nvSpPr>
          <p:spPr bwMode="auto">
            <a:xfrm>
              <a:off x="996" y="2500"/>
              <a:ext cx="341" cy="254"/>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734" name="Rectangle 146"/>
            <p:cNvSpPr>
              <a:spLocks noChangeArrowheads="1"/>
            </p:cNvSpPr>
            <p:nvPr/>
          </p:nvSpPr>
          <p:spPr bwMode="auto">
            <a:xfrm>
              <a:off x="1138" y="2501"/>
              <a:ext cx="111" cy="245"/>
            </a:xfrm>
            <a:prstGeom prst="rect">
              <a:avLst/>
            </a:prstGeom>
            <a:noFill/>
            <a:ln w="38100">
              <a:noFill/>
              <a:miter lim="800000"/>
              <a:headEnd/>
              <a:tailEnd/>
            </a:ln>
          </p:spPr>
          <p:txBody>
            <a:bodyPr/>
            <a:lstStyle/>
            <a:p>
              <a:endParaRPr lang="en-US"/>
            </a:p>
          </p:txBody>
        </p:sp>
        <p:sp>
          <p:nvSpPr>
            <p:cNvPr id="67735" name="Line 147"/>
            <p:cNvSpPr>
              <a:spLocks noChangeShapeType="1"/>
            </p:cNvSpPr>
            <p:nvPr/>
          </p:nvSpPr>
          <p:spPr bwMode="auto">
            <a:xfrm flipV="1">
              <a:off x="1215" y="2480"/>
              <a:ext cx="1" cy="1398"/>
            </a:xfrm>
            <a:prstGeom prst="line">
              <a:avLst/>
            </a:prstGeom>
            <a:noFill/>
            <a:ln w="38100">
              <a:solidFill>
                <a:srgbClr val="000000"/>
              </a:solidFill>
              <a:round/>
              <a:headEnd/>
              <a:tailEnd/>
            </a:ln>
          </p:spPr>
          <p:txBody>
            <a:bodyPr/>
            <a:lstStyle/>
            <a:p>
              <a:endParaRPr lang="en-US"/>
            </a:p>
          </p:txBody>
        </p:sp>
        <p:sp>
          <p:nvSpPr>
            <p:cNvPr id="67736" name="Line 148"/>
            <p:cNvSpPr>
              <a:spLocks noChangeShapeType="1"/>
            </p:cNvSpPr>
            <p:nvPr/>
          </p:nvSpPr>
          <p:spPr bwMode="auto">
            <a:xfrm flipV="1">
              <a:off x="1215" y="2480"/>
              <a:ext cx="1" cy="1398"/>
            </a:xfrm>
            <a:prstGeom prst="line">
              <a:avLst/>
            </a:prstGeom>
            <a:noFill/>
            <a:ln w="38100">
              <a:solidFill>
                <a:srgbClr val="000000"/>
              </a:solidFill>
              <a:round/>
              <a:headEnd/>
              <a:tailEnd/>
            </a:ln>
          </p:spPr>
          <p:txBody>
            <a:bodyPr/>
            <a:lstStyle/>
            <a:p>
              <a:endParaRPr lang="en-US"/>
            </a:p>
          </p:txBody>
        </p:sp>
        <p:sp>
          <p:nvSpPr>
            <p:cNvPr id="67737" name="Line 149"/>
            <p:cNvSpPr>
              <a:spLocks noChangeShapeType="1"/>
            </p:cNvSpPr>
            <p:nvPr/>
          </p:nvSpPr>
          <p:spPr bwMode="auto">
            <a:xfrm flipV="1">
              <a:off x="1215" y="3858"/>
              <a:ext cx="1" cy="20"/>
            </a:xfrm>
            <a:prstGeom prst="line">
              <a:avLst/>
            </a:prstGeom>
            <a:noFill/>
            <a:ln w="38100">
              <a:solidFill>
                <a:srgbClr val="000000"/>
              </a:solidFill>
              <a:round/>
              <a:headEnd/>
              <a:tailEnd/>
            </a:ln>
          </p:spPr>
          <p:txBody>
            <a:bodyPr/>
            <a:lstStyle/>
            <a:p>
              <a:endParaRPr lang="en-US"/>
            </a:p>
          </p:txBody>
        </p:sp>
        <p:sp>
          <p:nvSpPr>
            <p:cNvPr id="67738" name="Line 150"/>
            <p:cNvSpPr>
              <a:spLocks noChangeShapeType="1"/>
            </p:cNvSpPr>
            <p:nvPr/>
          </p:nvSpPr>
          <p:spPr bwMode="auto">
            <a:xfrm>
              <a:off x="1215" y="3677"/>
              <a:ext cx="25" cy="1"/>
            </a:xfrm>
            <a:prstGeom prst="line">
              <a:avLst/>
            </a:prstGeom>
            <a:noFill/>
            <a:ln w="38100">
              <a:solidFill>
                <a:srgbClr val="000000"/>
              </a:solidFill>
              <a:round/>
              <a:headEnd/>
              <a:tailEnd/>
            </a:ln>
          </p:spPr>
          <p:txBody>
            <a:bodyPr/>
            <a:lstStyle/>
            <a:p>
              <a:endParaRPr lang="en-US"/>
            </a:p>
          </p:txBody>
        </p:sp>
        <p:sp>
          <p:nvSpPr>
            <p:cNvPr id="67739" name="Rectangle 151"/>
            <p:cNvSpPr>
              <a:spLocks noChangeArrowheads="1"/>
            </p:cNvSpPr>
            <p:nvPr/>
          </p:nvSpPr>
          <p:spPr bwMode="auto">
            <a:xfrm>
              <a:off x="993" y="3633"/>
              <a:ext cx="209" cy="146"/>
            </a:xfrm>
            <a:prstGeom prst="rect">
              <a:avLst/>
            </a:prstGeom>
            <a:noFill/>
            <a:ln w="38100">
              <a:noFill/>
              <a:miter lim="800000"/>
              <a:headEnd/>
              <a:tailEnd/>
            </a:ln>
          </p:spPr>
          <p:txBody>
            <a:bodyPr/>
            <a:lstStyle/>
            <a:p>
              <a:endParaRPr lang="en-US"/>
            </a:p>
          </p:txBody>
        </p:sp>
        <p:sp>
          <p:nvSpPr>
            <p:cNvPr id="67740" name="Rectangle 152"/>
            <p:cNvSpPr>
              <a:spLocks noChangeArrowheads="1"/>
            </p:cNvSpPr>
            <p:nvPr/>
          </p:nvSpPr>
          <p:spPr bwMode="auto">
            <a:xfrm>
              <a:off x="993" y="3636"/>
              <a:ext cx="66" cy="123"/>
            </a:xfrm>
            <a:prstGeom prst="rect">
              <a:avLst/>
            </a:prstGeom>
            <a:noFill/>
            <a:ln w="38100">
              <a:noFill/>
              <a:miter lim="800000"/>
              <a:headEnd/>
              <a:tailEnd/>
            </a:ln>
          </p:spPr>
          <p:txBody>
            <a:bodyPr/>
            <a:lstStyle/>
            <a:p>
              <a:endParaRPr lang="en-US"/>
            </a:p>
          </p:txBody>
        </p:sp>
        <p:sp>
          <p:nvSpPr>
            <p:cNvPr id="188569" name="Rectangle 153"/>
            <p:cNvSpPr>
              <a:spLocks noChangeArrowheads="1"/>
            </p:cNvSpPr>
            <p:nvPr/>
          </p:nvSpPr>
          <p:spPr bwMode="auto">
            <a:xfrm>
              <a:off x="993" y="3639"/>
              <a:ext cx="324" cy="122"/>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a:t>
              </a:r>
              <a:endParaRPr lang="en-US">
                <a:effectLst>
                  <a:outerShdw blurRad="38100" dist="38100" dir="2700000" algn="tl">
                    <a:srgbClr val="C0C0C0"/>
                  </a:outerShdw>
                </a:effectLst>
                <a:latin typeface="Tahoma" pitchFamily="34" charset="0"/>
              </a:endParaRPr>
            </a:p>
          </p:txBody>
        </p:sp>
        <p:sp>
          <p:nvSpPr>
            <p:cNvPr id="67742" name="Rectangle 154"/>
            <p:cNvSpPr>
              <a:spLocks noChangeArrowheads="1"/>
            </p:cNvSpPr>
            <p:nvPr/>
          </p:nvSpPr>
          <p:spPr bwMode="auto">
            <a:xfrm>
              <a:off x="1021" y="3636"/>
              <a:ext cx="157" cy="123"/>
            </a:xfrm>
            <a:prstGeom prst="rect">
              <a:avLst/>
            </a:prstGeom>
            <a:noFill/>
            <a:ln w="38100">
              <a:noFill/>
              <a:miter lim="800000"/>
              <a:headEnd/>
              <a:tailEnd/>
            </a:ln>
          </p:spPr>
          <p:txBody>
            <a:bodyPr/>
            <a:lstStyle/>
            <a:p>
              <a:endParaRPr lang="en-US"/>
            </a:p>
          </p:txBody>
        </p:sp>
        <p:sp>
          <p:nvSpPr>
            <p:cNvPr id="67743" name="Rectangle 155"/>
            <p:cNvSpPr>
              <a:spLocks noChangeArrowheads="1"/>
            </p:cNvSpPr>
            <p:nvPr/>
          </p:nvSpPr>
          <p:spPr bwMode="auto">
            <a:xfrm>
              <a:off x="1140" y="3554"/>
              <a:ext cx="111" cy="246"/>
            </a:xfrm>
            <a:prstGeom prst="rect">
              <a:avLst/>
            </a:prstGeom>
            <a:noFill/>
            <a:ln w="38100">
              <a:noFill/>
              <a:miter lim="800000"/>
              <a:headEnd/>
              <a:tailEnd/>
            </a:ln>
          </p:spPr>
          <p:txBody>
            <a:bodyPr/>
            <a:lstStyle/>
            <a:p>
              <a:endParaRPr lang="en-US"/>
            </a:p>
          </p:txBody>
        </p:sp>
        <p:sp>
          <p:nvSpPr>
            <p:cNvPr id="67744" name="Line 156"/>
            <p:cNvSpPr>
              <a:spLocks noChangeShapeType="1"/>
            </p:cNvSpPr>
            <p:nvPr/>
          </p:nvSpPr>
          <p:spPr bwMode="auto">
            <a:xfrm>
              <a:off x="1215" y="3477"/>
              <a:ext cx="25" cy="1"/>
            </a:xfrm>
            <a:prstGeom prst="line">
              <a:avLst/>
            </a:prstGeom>
            <a:noFill/>
            <a:ln w="38100">
              <a:solidFill>
                <a:srgbClr val="000000"/>
              </a:solidFill>
              <a:round/>
              <a:headEnd/>
              <a:tailEnd/>
            </a:ln>
          </p:spPr>
          <p:txBody>
            <a:bodyPr/>
            <a:lstStyle/>
            <a:p>
              <a:endParaRPr lang="en-US"/>
            </a:p>
          </p:txBody>
        </p:sp>
        <p:sp>
          <p:nvSpPr>
            <p:cNvPr id="67745" name="Rectangle 157"/>
            <p:cNvSpPr>
              <a:spLocks noChangeArrowheads="1"/>
            </p:cNvSpPr>
            <p:nvPr/>
          </p:nvSpPr>
          <p:spPr bwMode="auto">
            <a:xfrm>
              <a:off x="999" y="3434"/>
              <a:ext cx="127" cy="145"/>
            </a:xfrm>
            <a:prstGeom prst="rect">
              <a:avLst/>
            </a:prstGeom>
            <a:noFill/>
            <a:ln w="38100">
              <a:noFill/>
              <a:miter lim="800000"/>
              <a:headEnd/>
              <a:tailEnd/>
            </a:ln>
          </p:spPr>
          <p:txBody>
            <a:bodyPr/>
            <a:lstStyle/>
            <a:p>
              <a:endParaRPr lang="en-US"/>
            </a:p>
          </p:txBody>
        </p:sp>
        <p:sp>
          <p:nvSpPr>
            <p:cNvPr id="67746" name="Rectangle 158"/>
            <p:cNvSpPr>
              <a:spLocks noChangeArrowheads="1"/>
            </p:cNvSpPr>
            <p:nvPr/>
          </p:nvSpPr>
          <p:spPr bwMode="auto">
            <a:xfrm>
              <a:off x="998" y="3437"/>
              <a:ext cx="66" cy="122"/>
            </a:xfrm>
            <a:prstGeom prst="rect">
              <a:avLst/>
            </a:prstGeom>
            <a:noFill/>
            <a:ln w="38100">
              <a:noFill/>
              <a:miter lim="800000"/>
              <a:headEnd/>
              <a:tailEnd/>
            </a:ln>
          </p:spPr>
          <p:txBody>
            <a:bodyPr/>
            <a:lstStyle/>
            <a:p>
              <a:endParaRPr lang="en-US"/>
            </a:p>
          </p:txBody>
        </p:sp>
        <p:sp>
          <p:nvSpPr>
            <p:cNvPr id="67747" name="Rectangle 159"/>
            <p:cNvSpPr>
              <a:spLocks noChangeArrowheads="1"/>
            </p:cNvSpPr>
            <p:nvPr/>
          </p:nvSpPr>
          <p:spPr bwMode="auto">
            <a:xfrm>
              <a:off x="1026" y="3437"/>
              <a:ext cx="86" cy="122"/>
            </a:xfrm>
            <a:prstGeom prst="rect">
              <a:avLst/>
            </a:prstGeom>
            <a:noFill/>
            <a:ln w="38100">
              <a:noFill/>
              <a:miter lim="800000"/>
              <a:headEnd/>
              <a:tailEnd/>
            </a:ln>
          </p:spPr>
          <p:txBody>
            <a:bodyPr/>
            <a:lstStyle/>
            <a:p>
              <a:endParaRPr lang="en-US"/>
            </a:p>
          </p:txBody>
        </p:sp>
        <p:sp>
          <p:nvSpPr>
            <p:cNvPr id="67748" name="Rectangle 160"/>
            <p:cNvSpPr>
              <a:spLocks noChangeArrowheads="1"/>
            </p:cNvSpPr>
            <p:nvPr/>
          </p:nvSpPr>
          <p:spPr bwMode="auto">
            <a:xfrm>
              <a:off x="1074" y="3355"/>
              <a:ext cx="111" cy="245"/>
            </a:xfrm>
            <a:prstGeom prst="rect">
              <a:avLst/>
            </a:prstGeom>
            <a:noFill/>
            <a:ln w="38100">
              <a:noFill/>
              <a:miter lim="800000"/>
              <a:headEnd/>
              <a:tailEnd/>
            </a:ln>
          </p:spPr>
          <p:txBody>
            <a:bodyPr/>
            <a:lstStyle/>
            <a:p>
              <a:endParaRPr lang="en-US"/>
            </a:p>
          </p:txBody>
        </p:sp>
        <p:sp>
          <p:nvSpPr>
            <p:cNvPr id="67749" name="Line 161"/>
            <p:cNvSpPr>
              <a:spLocks noChangeShapeType="1"/>
            </p:cNvSpPr>
            <p:nvPr/>
          </p:nvSpPr>
          <p:spPr bwMode="auto">
            <a:xfrm>
              <a:off x="1215" y="3277"/>
              <a:ext cx="25" cy="1"/>
            </a:xfrm>
            <a:prstGeom prst="line">
              <a:avLst/>
            </a:prstGeom>
            <a:noFill/>
            <a:ln w="38100">
              <a:solidFill>
                <a:srgbClr val="000000"/>
              </a:solidFill>
              <a:round/>
              <a:headEnd/>
              <a:tailEnd/>
            </a:ln>
          </p:spPr>
          <p:txBody>
            <a:bodyPr/>
            <a:lstStyle/>
            <a:p>
              <a:endParaRPr lang="en-US"/>
            </a:p>
          </p:txBody>
        </p:sp>
        <p:sp>
          <p:nvSpPr>
            <p:cNvPr id="67750" name="Rectangle 162"/>
            <p:cNvSpPr>
              <a:spLocks noChangeArrowheads="1"/>
            </p:cNvSpPr>
            <p:nvPr/>
          </p:nvSpPr>
          <p:spPr bwMode="auto">
            <a:xfrm>
              <a:off x="993" y="3234"/>
              <a:ext cx="209" cy="145"/>
            </a:xfrm>
            <a:prstGeom prst="rect">
              <a:avLst/>
            </a:prstGeom>
            <a:noFill/>
            <a:ln w="38100">
              <a:noFill/>
              <a:miter lim="800000"/>
              <a:headEnd/>
              <a:tailEnd/>
            </a:ln>
          </p:spPr>
          <p:txBody>
            <a:bodyPr/>
            <a:lstStyle/>
            <a:p>
              <a:endParaRPr lang="en-US"/>
            </a:p>
          </p:txBody>
        </p:sp>
        <p:sp>
          <p:nvSpPr>
            <p:cNvPr id="67751" name="Rectangle 163"/>
            <p:cNvSpPr>
              <a:spLocks noChangeArrowheads="1"/>
            </p:cNvSpPr>
            <p:nvPr/>
          </p:nvSpPr>
          <p:spPr bwMode="auto">
            <a:xfrm>
              <a:off x="993" y="3235"/>
              <a:ext cx="66" cy="123"/>
            </a:xfrm>
            <a:prstGeom prst="rect">
              <a:avLst/>
            </a:prstGeom>
            <a:noFill/>
            <a:ln w="38100">
              <a:noFill/>
              <a:miter lim="800000"/>
              <a:headEnd/>
              <a:tailEnd/>
            </a:ln>
          </p:spPr>
          <p:txBody>
            <a:bodyPr/>
            <a:lstStyle/>
            <a:p>
              <a:endParaRPr lang="en-US"/>
            </a:p>
          </p:txBody>
        </p:sp>
        <p:sp>
          <p:nvSpPr>
            <p:cNvPr id="67752" name="Rectangle 164"/>
            <p:cNvSpPr>
              <a:spLocks noChangeArrowheads="1"/>
            </p:cNvSpPr>
            <p:nvPr/>
          </p:nvSpPr>
          <p:spPr bwMode="auto">
            <a:xfrm>
              <a:off x="1021" y="3235"/>
              <a:ext cx="157" cy="123"/>
            </a:xfrm>
            <a:prstGeom prst="rect">
              <a:avLst/>
            </a:prstGeom>
            <a:noFill/>
            <a:ln w="38100">
              <a:noFill/>
              <a:miter lim="800000"/>
              <a:headEnd/>
              <a:tailEnd/>
            </a:ln>
          </p:spPr>
          <p:txBody>
            <a:bodyPr/>
            <a:lstStyle/>
            <a:p>
              <a:endParaRPr lang="en-US"/>
            </a:p>
          </p:txBody>
        </p:sp>
        <p:sp>
          <p:nvSpPr>
            <p:cNvPr id="67753" name="Rectangle 165"/>
            <p:cNvSpPr>
              <a:spLocks noChangeArrowheads="1"/>
            </p:cNvSpPr>
            <p:nvPr/>
          </p:nvSpPr>
          <p:spPr bwMode="auto">
            <a:xfrm>
              <a:off x="1140" y="3154"/>
              <a:ext cx="111" cy="245"/>
            </a:xfrm>
            <a:prstGeom prst="rect">
              <a:avLst/>
            </a:prstGeom>
            <a:noFill/>
            <a:ln w="38100">
              <a:noFill/>
              <a:miter lim="800000"/>
              <a:headEnd/>
              <a:tailEnd/>
            </a:ln>
          </p:spPr>
          <p:txBody>
            <a:bodyPr/>
            <a:lstStyle/>
            <a:p>
              <a:endParaRPr lang="en-US"/>
            </a:p>
          </p:txBody>
        </p:sp>
        <p:sp>
          <p:nvSpPr>
            <p:cNvPr id="67754" name="Line 166"/>
            <p:cNvSpPr>
              <a:spLocks noChangeShapeType="1"/>
            </p:cNvSpPr>
            <p:nvPr/>
          </p:nvSpPr>
          <p:spPr bwMode="auto">
            <a:xfrm>
              <a:off x="1215" y="3077"/>
              <a:ext cx="25" cy="1"/>
            </a:xfrm>
            <a:prstGeom prst="line">
              <a:avLst/>
            </a:prstGeom>
            <a:noFill/>
            <a:ln w="38100">
              <a:solidFill>
                <a:srgbClr val="000000"/>
              </a:solidFill>
              <a:round/>
              <a:headEnd/>
              <a:tailEnd/>
            </a:ln>
          </p:spPr>
          <p:txBody>
            <a:bodyPr/>
            <a:lstStyle/>
            <a:p>
              <a:endParaRPr lang="en-US"/>
            </a:p>
          </p:txBody>
        </p:sp>
        <p:sp>
          <p:nvSpPr>
            <p:cNvPr id="67755" name="Rectangle 167"/>
            <p:cNvSpPr>
              <a:spLocks noChangeArrowheads="1"/>
            </p:cNvSpPr>
            <p:nvPr/>
          </p:nvSpPr>
          <p:spPr bwMode="auto">
            <a:xfrm>
              <a:off x="1024" y="3034"/>
              <a:ext cx="97" cy="144"/>
            </a:xfrm>
            <a:prstGeom prst="rect">
              <a:avLst/>
            </a:prstGeom>
            <a:noFill/>
            <a:ln w="38100">
              <a:noFill/>
              <a:miter lim="800000"/>
              <a:headEnd/>
              <a:tailEnd/>
            </a:ln>
          </p:spPr>
          <p:txBody>
            <a:bodyPr/>
            <a:lstStyle/>
            <a:p>
              <a:endParaRPr lang="en-US"/>
            </a:p>
          </p:txBody>
        </p:sp>
        <p:sp>
          <p:nvSpPr>
            <p:cNvPr id="67756" name="Rectangle 168"/>
            <p:cNvSpPr>
              <a:spLocks noChangeArrowheads="1"/>
            </p:cNvSpPr>
            <p:nvPr/>
          </p:nvSpPr>
          <p:spPr bwMode="auto">
            <a:xfrm>
              <a:off x="1024" y="3034"/>
              <a:ext cx="86" cy="123"/>
            </a:xfrm>
            <a:prstGeom prst="rect">
              <a:avLst/>
            </a:prstGeom>
            <a:noFill/>
            <a:ln w="38100">
              <a:noFill/>
              <a:miter lim="800000"/>
              <a:headEnd/>
              <a:tailEnd/>
            </a:ln>
          </p:spPr>
          <p:txBody>
            <a:bodyPr/>
            <a:lstStyle/>
            <a:p>
              <a:endParaRPr lang="en-US"/>
            </a:p>
          </p:txBody>
        </p:sp>
        <p:sp>
          <p:nvSpPr>
            <p:cNvPr id="67757" name="Rectangle 169"/>
            <p:cNvSpPr>
              <a:spLocks noChangeArrowheads="1"/>
            </p:cNvSpPr>
            <p:nvPr/>
          </p:nvSpPr>
          <p:spPr bwMode="auto">
            <a:xfrm>
              <a:off x="1072" y="2953"/>
              <a:ext cx="111" cy="245"/>
            </a:xfrm>
            <a:prstGeom prst="rect">
              <a:avLst/>
            </a:prstGeom>
            <a:noFill/>
            <a:ln w="38100">
              <a:noFill/>
              <a:miter lim="800000"/>
              <a:headEnd/>
              <a:tailEnd/>
            </a:ln>
          </p:spPr>
          <p:txBody>
            <a:bodyPr/>
            <a:lstStyle/>
            <a:p>
              <a:endParaRPr lang="en-US"/>
            </a:p>
          </p:txBody>
        </p:sp>
        <p:sp>
          <p:nvSpPr>
            <p:cNvPr id="67758" name="Line 170"/>
            <p:cNvSpPr>
              <a:spLocks noChangeShapeType="1"/>
            </p:cNvSpPr>
            <p:nvPr/>
          </p:nvSpPr>
          <p:spPr bwMode="auto">
            <a:xfrm>
              <a:off x="1215" y="2876"/>
              <a:ext cx="25" cy="1"/>
            </a:xfrm>
            <a:prstGeom prst="line">
              <a:avLst/>
            </a:prstGeom>
            <a:noFill/>
            <a:ln w="38100">
              <a:solidFill>
                <a:srgbClr val="000000"/>
              </a:solidFill>
              <a:round/>
              <a:headEnd/>
              <a:tailEnd/>
            </a:ln>
          </p:spPr>
          <p:txBody>
            <a:bodyPr/>
            <a:lstStyle/>
            <a:p>
              <a:endParaRPr lang="en-US"/>
            </a:p>
          </p:txBody>
        </p:sp>
        <p:sp>
          <p:nvSpPr>
            <p:cNvPr id="67759" name="Rectangle 171"/>
            <p:cNvSpPr>
              <a:spLocks noChangeArrowheads="1"/>
            </p:cNvSpPr>
            <p:nvPr/>
          </p:nvSpPr>
          <p:spPr bwMode="auto">
            <a:xfrm>
              <a:off x="1019" y="2832"/>
              <a:ext cx="178" cy="146"/>
            </a:xfrm>
            <a:prstGeom prst="rect">
              <a:avLst/>
            </a:prstGeom>
            <a:noFill/>
            <a:ln w="38100">
              <a:noFill/>
              <a:miter lim="800000"/>
              <a:headEnd/>
              <a:tailEnd/>
            </a:ln>
          </p:spPr>
          <p:txBody>
            <a:bodyPr/>
            <a:lstStyle/>
            <a:p>
              <a:endParaRPr lang="en-US"/>
            </a:p>
          </p:txBody>
        </p:sp>
        <p:sp>
          <p:nvSpPr>
            <p:cNvPr id="67760" name="Rectangle 172"/>
            <p:cNvSpPr>
              <a:spLocks noChangeArrowheads="1"/>
            </p:cNvSpPr>
            <p:nvPr/>
          </p:nvSpPr>
          <p:spPr bwMode="auto">
            <a:xfrm>
              <a:off x="1019" y="2834"/>
              <a:ext cx="157" cy="123"/>
            </a:xfrm>
            <a:prstGeom prst="rect">
              <a:avLst/>
            </a:prstGeom>
            <a:noFill/>
            <a:ln w="38100">
              <a:noFill/>
              <a:miter lim="800000"/>
              <a:headEnd/>
              <a:tailEnd/>
            </a:ln>
          </p:spPr>
          <p:txBody>
            <a:bodyPr/>
            <a:lstStyle/>
            <a:p>
              <a:endParaRPr lang="en-US"/>
            </a:p>
          </p:txBody>
        </p:sp>
        <p:sp>
          <p:nvSpPr>
            <p:cNvPr id="67761" name="Rectangle 173"/>
            <p:cNvSpPr>
              <a:spLocks noChangeArrowheads="1"/>
            </p:cNvSpPr>
            <p:nvPr/>
          </p:nvSpPr>
          <p:spPr bwMode="auto">
            <a:xfrm>
              <a:off x="1138" y="2753"/>
              <a:ext cx="111" cy="245"/>
            </a:xfrm>
            <a:prstGeom prst="rect">
              <a:avLst/>
            </a:prstGeom>
            <a:noFill/>
            <a:ln w="38100">
              <a:noFill/>
              <a:miter lim="800000"/>
              <a:headEnd/>
              <a:tailEnd/>
            </a:ln>
          </p:spPr>
          <p:txBody>
            <a:bodyPr/>
            <a:lstStyle/>
            <a:p>
              <a:endParaRPr lang="en-US"/>
            </a:p>
          </p:txBody>
        </p:sp>
        <p:sp>
          <p:nvSpPr>
            <p:cNvPr id="67762" name="Line 174"/>
            <p:cNvSpPr>
              <a:spLocks noChangeShapeType="1"/>
            </p:cNvSpPr>
            <p:nvPr/>
          </p:nvSpPr>
          <p:spPr bwMode="auto">
            <a:xfrm>
              <a:off x="1215" y="2677"/>
              <a:ext cx="25" cy="1"/>
            </a:xfrm>
            <a:prstGeom prst="line">
              <a:avLst/>
            </a:prstGeom>
            <a:noFill/>
            <a:ln w="38100">
              <a:solidFill>
                <a:srgbClr val="000000"/>
              </a:solidFill>
              <a:round/>
              <a:headEnd/>
              <a:tailEnd/>
            </a:ln>
          </p:spPr>
          <p:txBody>
            <a:bodyPr/>
            <a:lstStyle/>
            <a:p>
              <a:endParaRPr lang="en-US"/>
            </a:p>
          </p:txBody>
        </p:sp>
        <p:sp>
          <p:nvSpPr>
            <p:cNvPr id="67763" name="Rectangle 175"/>
            <p:cNvSpPr>
              <a:spLocks noChangeArrowheads="1"/>
            </p:cNvSpPr>
            <p:nvPr/>
          </p:nvSpPr>
          <p:spPr bwMode="auto">
            <a:xfrm>
              <a:off x="1024" y="2632"/>
              <a:ext cx="97" cy="146"/>
            </a:xfrm>
            <a:prstGeom prst="rect">
              <a:avLst/>
            </a:prstGeom>
            <a:noFill/>
            <a:ln w="38100">
              <a:noFill/>
              <a:miter lim="800000"/>
              <a:headEnd/>
              <a:tailEnd/>
            </a:ln>
          </p:spPr>
          <p:txBody>
            <a:bodyPr/>
            <a:lstStyle/>
            <a:p>
              <a:endParaRPr lang="en-US"/>
            </a:p>
          </p:txBody>
        </p:sp>
        <p:sp>
          <p:nvSpPr>
            <p:cNvPr id="67764" name="Rectangle 176"/>
            <p:cNvSpPr>
              <a:spLocks noChangeArrowheads="1"/>
            </p:cNvSpPr>
            <p:nvPr/>
          </p:nvSpPr>
          <p:spPr bwMode="auto">
            <a:xfrm>
              <a:off x="1024" y="2635"/>
              <a:ext cx="86" cy="123"/>
            </a:xfrm>
            <a:prstGeom prst="rect">
              <a:avLst/>
            </a:prstGeom>
            <a:noFill/>
            <a:ln w="38100">
              <a:noFill/>
              <a:miter lim="800000"/>
              <a:headEnd/>
              <a:tailEnd/>
            </a:ln>
          </p:spPr>
          <p:txBody>
            <a:bodyPr/>
            <a:lstStyle/>
            <a:p>
              <a:endParaRPr lang="en-US"/>
            </a:p>
          </p:txBody>
        </p:sp>
        <p:sp>
          <p:nvSpPr>
            <p:cNvPr id="188593" name="Rectangle 177"/>
            <p:cNvSpPr>
              <a:spLocks noChangeArrowheads="1"/>
            </p:cNvSpPr>
            <p:nvPr/>
          </p:nvSpPr>
          <p:spPr bwMode="auto">
            <a:xfrm>
              <a:off x="1071" y="2556"/>
              <a:ext cx="341" cy="254"/>
            </a:xfrm>
            <a:prstGeom prst="rect">
              <a:avLst/>
            </a:prstGeom>
            <a:noFill/>
            <a:ln w="38100">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t>
              </a:r>
              <a:endParaRPr lang="en-US">
                <a:effectLst>
                  <a:outerShdw blurRad="38100" dist="38100" dir="2700000" algn="tl">
                    <a:srgbClr val="C0C0C0"/>
                  </a:outerShdw>
                </a:effectLst>
                <a:latin typeface="Tahoma" pitchFamily="34" charset="0"/>
              </a:endParaRPr>
            </a:p>
          </p:txBody>
        </p:sp>
        <p:sp>
          <p:nvSpPr>
            <p:cNvPr id="67766" name="Rectangle 178"/>
            <p:cNvSpPr>
              <a:spLocks noChangeArrowheads="1"/>
            </p:cNvSpPr>
            <p:nvPr/>
          </p:nvSpPr>
          <p:spPr bwMode="auto">
            <a:xfrm>
              <a:off x="1072" y="2554"/>
              <a:ext cx="111" cy="245"/>
            </a:xfrm>
            <a:prstGeom prst="rect">
              <a:avLst/>
            </a:prstGeom>
            <a:noFill/>
            <a:ln w="38100">
              <a:noFill/>
              <a:miter lim="800000"/>
              <a:headEnd/>
              <a:tailEnd/>
            </a:ln>
          </p:spPr>
          <p:txBody>
            <a:bodyPr/>
            <a:lstStyle/>
            <a:p>
              <a:endParaRPr lang="en-US"/>
            </a:p>
          </p:txBody>
        </p:sp>
        <p:sp>
          <p:nvSpPr>
            <p:cNvPr id="67767" name="Line 179"/>
            <p:cNvSpPr>
              <a:spLocks noChangeShapeType="1"/>
            </p:cNvSpPr>
            <p:nvPr/>
          </p:nvSpPr>
          <p:spPr bwMode="auto">
            <a:xfrm flipV="1">
              <a:off x="1215" y="2480"/>
              <a:ext cx="1" cy="1398"/>
            </a:xfrm>
            <a:prstGeom prst="line">
              <a:avLst/>
            </a:prstGeom>
            <a:noFill/>
            <a:ln w="38100">
              <a:solidFill>
                <a:srgbClr val="000000"/>
              </a:solidFill>
              <a:round/>
              <a:headEnd/>
              <a:tailEnd/>
            </a:ln>
          </p:spPr>
          <p:txBody>
            <a:bodyPr/>
            <a:lstStyle/>
            <a:p>
              <a:endParaRPr lang="en-US"/>
            </a:p>
          </p:txBody>
        </p:sp>
        <p:sp>
          <p:nvSpPr>
            <p:cNvPr id="67768" name="Freeform 180"/>
            <p:cNvSpPr>
              <a:spLocks/>
            </p:cNvSpPr>
            <p:nvPr/>
          </p:nvSpPr>
          <p:spPr bwMode="auto">
            <a:xfrm>
              <a:off x="1251" y="2489"/>
              <a:ext cx="351" cy="1382"/>
            </a:xfrm>
            <a:custGeom>
              <a:avLst/>
              <a:gdLst>
                <a:gd name="T0" fmla="*/ 78 w 700"/>
                <a:gd name="T1" fmla="*/ 0 h 2765"/>
                <a:gd name="T2" fmla="*/ 100 w 700"/>
                <a:gd name="T3" fmla="*/ 38 h 2765"/>
                <a:gd name="T4" fmla="*/ 121 w 700"/>
                <a:gd name="T5" fmla="*/ 76 h 2765"/>
                <a:gd name="T6" fmla="*/ 144 w 700"/>
                <a:gd name="T7" fmla="*/ 118 h 2765"/>
                <a:gd name="T8" fmla="*/ 168 w 700"/>
                <a:gd name="T9" fmla="*/ 156 h 2765"/>
                <a:gd name="T10" fmla="*/ 192 w 700"/>
                <a:gd name="T11" fmla="*/ 197 h 2765"/>
                <a:gd name="T12" fmla="*/ 218 w 700"/>
                <a:gd name="T13" fmla="*/ 235 h 2765"/>
                <a:gd name="T14" fmla="*/ 240 w 700"/>
                <a:gd name="T15" fmla="*/ 273 h 2765"/>
                <a:gd name="T16" fmla="*/ 262 w 700"/>
                <a:gd name="T17" fmla="*/ 315 h 2765"/>
                <a:gd name="T18" fmla="*/ 286 w 700"/>
                <a:gd name="T19" fmla="*/ 353 h 2765"/>
                <a:gd name="T20" fmla="*/ 304 w 700"/>
                <a:gd name="T21" fmla="*/ 395 h 2765"/>
                <a:gd name="T22" fmla="*/ 320 w 700"/>
                <a:gd name="T23" fmla="*/ 433 h 2765"/>
                <a:gd name="T24" fmla="*/ 333 w 700"/>
                <a:gd name="T25" fmla="*/ 471 h 2765"/>
                <a:gd name="T26" fmla="*/ 342 w 700"/>
                <a:gd name="T27" fmla="*/ 513 h 2765"/>
                <a:gd name="T28" fmla="*/ 348 w 700"/>
                <a:gd name="T29" fmla="*/ 551 h 2765"/>
                <a:gd name="T30" fmla="*/ 351 w 700"/>
                <a:gd name="T31" fmla="*/ 592 h 2765"/>
                <a:gd name="T32" fmla="*/ 348 w 700"/>
                <a:gd name="T33" fmla="*/ 630 h 2765"/>
                <a:gd name="T34" fmla="*/ 342 w 700"/>
                <a:gd name="T35" fmla="*/ 668 h 2765"/>
                <a:gd name="T36" fmla="*/ 333 w 700"/>
                <a:gd name="T37" fmla="*/ 710 h 2765"/>
                <a:gd name="T38" fmla="*/ 320 w 700"/>
                <a:gd name="T39" fmla="*/ 748 h 2765"/>
                <a:gd name="T40" fmla="*/ 304 w 700"/>
                <a:gd name="T41" fmla="*/ 790 h 2765"/>
                <a:gd name="T42" fmla="*/ 286 w 700"/>
                <a:gd name="T43" fmla="*/ 829 h 2765"/>
                <a:gd name="T44" fmla="*/ 262 w 700"/>
                <a:gd name="T45" fmla="*/ 866 h 2765"/>
                <a:gd name="T46" fmla="*/ 240 w 700"/>
                <a:gd name="T47" fmla="*/ 907 h 2765"/>
                <a:gd name="T48" fmla="*/ 218 w 700"/>
                <a:gd name="T49" fmla="*/ 946 h 2765"/>
                <a:gd name="T50" fmla="*/ 192 w 700"/>
                <a:gd name="T51" fmla="*/ 987 h 2765"/>
                <a:gd name="T52" fmla="*/ 168 w 700"/>
                <a:gd name="T53" fmla="*/ 1025 h 2765"/>
                <a:gd name="T54" fmla="*/ 144 w 700"/>
                <a:gd name="T55" fmla="*/ 1064 h 2765"/>
                <a:gd name="T56" fmla="*/ 121 w 700"/>
                <a:gd name="T57" fmla="*/ 1105 h 2765"/>
                <a:gd name="T58" fmla="*/ 100 w 700"/>
                <a:gd name="T59" fmla="*/ 1143 h 2765"/>
                <a:gd name="T60" fmla="*/ 78 w 700"/>
                <a:gd name="T61" fmla="*/ 1185 h 2765"/>
                <a:gd name="T62" fmla="*/ 57 w 700"/>
                <a:gd name="T63" fmla="*/ 1223 h 2765"/>
                <a:gd name="T64" fmla="*/ 42 w 700"/>
                <a:gd name="T65" fmla="*/ 1261 h 2765"/>
                <a:gd name="T66" fmla="*/ 27 w 700"/>
                <a:gd name="T67" fmla="*/ 1302 h 2765"/>
                <a:gd name="T68" fmla="*/ 13 w 700"/>
                <a:gd name="T69" fmla="*/ 1340 h 2765"/>
                <a:gd name="T70" fmla="*/ 0 w 700"/>
                <a:gd name="T71" fmla="*/ 1382 h 2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0"/>
                <a:gd name="T109" fmla="*/ 0 h 2765"/>
                <a:gd name="T110" fmla="*/ 700 w 700"/>
                <a:gd name="T111" fmla="*/ 2765 h 2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0" h="2765">
                  <a:moveTo>
                    <a:pt x="156" y="0"/>
                  </a:moveTo>
                  <a:lnTo>
                    <a:pt x="199" y="77"/>
                  </a:lnTo>
                  <a:lnTo>
                    <a:pt x="241" y="153"/>
                  </a:lnTo>
                  <a:lnTo>
                    <a:pt x="287" y="236"/>
                  </a:lnTo>
                  <a:lnTo>
                    <a:pt x="335" y="312"/>
                  </a:lnTo>
                  <a:lnTo>
                    <a:pt x="382" y="395"/>
                  </a:lnTo>
                  <a:lnTo>
                    <a:pt x="435" y="471"/>
                  </a:lnTo>
                  <a:lnTo>
                    <a:pt x="479" y="547"/>
                  </a:lnTo>
                  <a:lnTo>
                    <a:pt x="522" y="631"/>
                  </a:lnTo>
                  <a:lnTo>
                    <a:pt x="571" y="707"/>
                  </a:lnTo>
                  <a:lnTo>
                    <a:pt x="607" y="790"/>
                  </a:lnTo>
                  <a:lnTo>
                    <a:pt x="639" y="866"/>
                  </a:lnTo>
                  <a:lnTo>
                    <a:pt x="665" y="942"/>
                  </a:lnTo>
                  <a:lnTo>
                    <a:pt x="683" y="1026"/>
                  </a:lnTo>
                  <a:lnTo>
                    <a:pt x="695" y="1102"/>
                  </a:lnTo>
                  <a:lnTo>
                    <a:pt x="700" y="1185"/>
                  </a:lnTo>
                  <a:lnTo>
                    <a:pt x="695" y="1261"/>
                  </a:lnTo>
                  <a:lnTo>
                    <a:pt x="683" y="1337"/>
                  </a:lnTo>
                  <a:lnTo>
                    <a:pt x="665" y="1421"/>
                  </a:lnTo>
                  <a:lnTo>
                    <a:pt x="639" y="1497"/>
                  </a:lnTo>
                  <a:lnTo>
                    <a:pt x="607" y="1580"/>
                  </a:lnTo>
                  <a:lnTo>
                    <a:pt x="571" y="1658"/>
                  </a:lnTo>
                  <a:lnTo>
                    <a:pt x="522" y="1732"/>
                  </a:lnTo>
                  <a:lnTo>
                    <a:pt x="479" y="1815"/>
                  </a:lnTo>
                  <a:lnTo>
                    <a:pt x="435" y="1893"/>
                  </a:lnTo>
                  <a:lnTo>
                    <a:pt x="382" y="1975"/>
                  </a:lnTo>
                  <a:lnTo>
                    <a:pt x="335" y="2051"/>
                  </a:lnTo>
                  <a:lnTo>
                    <a:pt x="287" y="2129"/>
                  </a:lnTo>
                  <a:lnTo>
                    <a:pt x="241" y="2210"/>
                  </a:lnTo>
                  <a:lnTo>
                    <a:pt x="199" y="2286"/>
                  </a:lnTo>
                  <a:lnTo>
                    <a:pt x="156" y="2370"/>
                  </a:lnTo>
                  <a:lnTo>
                    <a:pt x="114" y="2446"/>
                  </a:lnTo>
                  <a:lnTo>
                    <a:pt x="83" y="2522"/>
                  </a:lnTo>
                  <a:lnTo>
                    <a:pt x="53" y="2605"/>
                  </a:lnTo>
                  <a:lnTo>
                    <a:pt x="25" y="2681"/>
                  </a:lnTo>
                  <a:lnTo>
                    <a:pt x="0" y="2765"/>
                  </a:lnTo>
                </a:path>
              </a:pathLst>
            </a:custGeom>
            <a:noFill/>
            <a:ln w="38100">
              <a:solidFill>
                <a:srgbClr val="000000"/>
              </a:solidFill>
              <a:prstDash val="solid"/>
              <a:round/>
              <a:headEnd/>
              <a:tailEnd/>
            </a:ln>
          </p:spPr>
          <p:txBody>
            <a:bodyPr/>
            <a:lstStyle/>
            <a:p>
              <a:endParaRPr lang="en-US"/>
            </a:p>
          </p:txBody>
        </p:sp>
        <p:sp>
          <p:nvSpPr>
            <p:cNvPr id="188597" name="Rectangle 181"/>
            <p:cNvSpPr>
              <a:spLocks noChangeArrowheads="1"/>
            </p:cNvSpPr>
            <p:nvPr/>
          </p:nvSpPr>
          <p:spPr bwMode="auto">
            <a:xfrm>
              <a:off x="1488" y="3926"/>
              <a:ext cx="343"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0</a:t>
              </a:r>
              <a:endParaRPr lang="en-US">
                <a:effectLst>
                  <a:outerShdw blurRad="38100" dist="38100" dir="2700000" algn="tl">
                    <a:srgbClr val="C0C0C0"/>
                  </a:outerShdw>
                </a:effectLst>
                <a:latin typeface="Tahoma" pitchFamily="34" charset="0"/>
              </a:endParaRPr>
            </a:p>
          </p:txBody>
        </p:sp>
        <p:sp>
          <p:nvSpPr>
            <p:cNvPr id="67770" name="Freeform 182"/>
            <p:cNvSpPr>
              <a:spLocks/>
            </p:cNvSpPr>
            <p:nvPr/>
          </p:nvSpPr>
          <p:spPr bwMode="auto">
            <a:xfrm>
              <a:off x="1775" y="2536"/>
              <a:ext cx="2479" cy="1193"/>
            </a:xfrm>
            <a:custGeom>
              <a:avLst/>
              <a:gdLst>
                <a:gd name="T0" fmla="*/ 96 w 4956"/>
                <a:gd name="T1" fmla="*/ 523 h 2385"/>
                <a:gd name="T2" fmla="*/ 234 w 4956"/>
                <a:gd name="T3" fmla="*/ 523 h 2385"/>
                <a:gd name="T4" fmla="*/ 287 w 4956"/>
                <a:gd name="T5" fmla="*/ 520 h 2385"/>
                <a:gd name="T6" fmla="*/ 327 w 4956"/>
                <a:gd name="T7" fmla="*/ 1066 h 2385"/>
                <a:gd name="T8" fmla="*/ 468 w 4956"/>
                <a:gd name="T9" fmla="*/ 1066 h 2385"/>
                <a:gd name="T10" fmla="*/ 607 w 4956"/>
                <a:gd name="T11" fmla="*/ 1066 h 2385"/>
                <a:gd name="T12" fmla="*/ 616 w 4956"/>
                <a:gd name="T13" fmla="*/ 1185 h 2385"/>
                <a:gd name="T14" fmla="*/ 701 w 4956"/>
                <a:gd name="T15" fmla="*/ 1193 h 2385"/>
                <a:gd name="T16" fmla="*/ 839 w 4956"/>
                <a:gd name="T17" fmla="*/ 1193 h 2385"/>
                <a:gd name="T18" fmla="*/ 922 w 4956"/>
                <a:gd name="T19" fmla="*/ 1189 h 2385"/>
                <a:gd name="T20" fmla="*/ 942 w 4956"/>
                <a:gd name="T21" fmla="*/ 579 h 2385"/>
                <a:gd name="T22" fmla="*/ 1036 w 4956"/>
                <a:gd name="T23" fmla="*/ 582 h 2385"/>
                <a:gd name="T24" fmla="*/ 1173 w 4956"/>
                <a:gd name="T25" fmla="*/ 582 h 2385"/>
                <a:gd name="T26" fmla="*/ 1241 w 4956"/>
                <a:gd name="T27" fmla="*/ 575 h 2385"/>
                <a:gd name="T28" fmla="*/ 1259 w 4956"/>
                <a:gd name="T29" fmla="*/ 16 h 2385"/>
                <a:gd name="T30" fmla="*/ 1369 w 4956"/>
                <a:gd name="T31" fmla="*/ 23 h 2385"/>
                <a:gd name="T32" fmla="*/ 1503 w 4956"/>
                <a:gd name="T33" fmla="*/ 23 h 2385"/>
                <a:gd name="T34" fmla="*/ 1537 w 4956"/>
                <a:gd name="T35" fmla="*/ 12 h 2385"/>
                <a:gd name="T36" fmla="*/ 1603 w 4956"/>
                <a:gd name="T37" fmla="*/ 276 h 2385"/>
                <a:gd name="T38" fmla="*/ 1743 w 4956"/>
                <a:gd name="T39" fmla="*/ 276 h 2385"/>
                <a:gd name="T40" fmla="*/ 1856 w 4956"/>
                <a:gd name="T41" fmla="*/ 265 h 2385"/>
                <a:gd name="T42" fmla="*/ 1867 w 4956"/>
                <a:gd name="T43" fmla="*/ 415 h 2385"/>
                <a:gd name="T44" fmla="*/ 1976 w 4956"/>
                <a:gd name="T45" fmla="*/ 419 h 2385"/>
                <a:gd name="T46" fmla="*/ 2108 w 4956"/>
                <a:gd name="T47" fmla="*/ 419 h 2385"/>
                <a:gd name="T48" fmla="*/ 2180 w 4956"/>
                <a:gd name="T49" fmla="*/ 411 h 2385"/>
                <a:gd name="T50" fmla="*/ 2198 w 4956"/>
                <a:gd name="T51" fmla="*/ 248 h 2385"/>
                <a:gd name="T52" fmla="*/ 2304 w 4956"/>
                <a:gd name="T53" fmla="*/ 256 h 2385"/>
                <a:gd name="T54" fmla="*/ 2442 w 4956"/>
                <a:gd name="T55" fmla="*/ 256 h 2385"/>
                <a:gd name="T56" fmla="*/ 2404 w 4956"/>
                <a:gd name="T57" fmla="*/ 234 h 2385"/>
                <a:gd name="T58" fmla="*/ 2266 w 4956"/>
                <a:gd name="T59" fmla="*/ 234 h 2385"/>
                <a:gd name="T60" fmla="*/ 2180 w 4956"/>
                <a:gd name="T61" fmla="*/ 239 h 2385"/>
                <a:gd name="T62" fmla="*/ 2162 w 4956"/>
                <a:gd name="T63" fmla="*/ 402 h 2385"/>
                <a:gd name="T64" fmla="*/ 2089 w 4956"/>
                <a:gd name="T65" fmla="*/ 397 h 2385"/>
                <a:gd name="T66" fmla="*/ 1956 w 4956"/>
                <a:gd name="T67" fmla="*/ 397 h 2385"/>
                <a:gd name="T68" fmla="*/ 1879 w 4956"/>
                <a:gd name="T69" fmla="*/ 397 h 2385"/>
                <a:gd name="T70" fmla="*/ 1856 w 4956"/>
                <a:gd name="T71" fmla="*/ 254 h 2385"/>
                <a:gd name="T72" fmla="*/ 1717 w 4956"/>
                <a:gd name="T73" fmla="*/ 254 h 2385"/>
                <a:gd name="T74" fmla="*/ 1584 w 4956"/>
                <a:gd name="T75" fmla="*/ 254 h 2385"/>
                <a:gd name="T76" fmla="*/ 1558 w 4956"/>
                <a:gd name="T77" fmla="*/ 11 h 2385"/>
                <a:gd name="T78" fmla="*/ 1484 w 4956"/>
                <a:gd name="T79" fmla="*/ 0 h 2385"/>
                <a:gd name="T80" fmla="*/ 1351 w 4956"/>
                <a:gd name="T81" fmla="*/ 0 h 2385"/>
                <a:gd name="T82" fmla="*/ 1242 w 4956"/>
                <a:gd name="T83" fmla="*/ 3 h 2385"/>
                <a:gd name="T84" fmla="*/ 1222 w 4956"/>
                <a:gd name="T85" fmla="*/ 566 h 2385"/>
                <a:gd name="T86" fmla="*/ 1155 w 4956"/>
                <a:gd name="T87" fmla="*/ 560 h 2385"/>
                <a:gd name="T88" fmla="*/ 1016 w 4956"/>
                <a:gd name="T89" fmla="*/ 560 h 2385"/>
                <a:gd name="T90" fmla="*/ 925 w 4956"/>
                <a:gd name="T91" fmla="*/ 566 h 2385"/>
                <a:gd name="T92" fmla="*/ 905 w 4956"/>
                <a:gd name="T93" fmla="*/ 1180 h 2385"/>
                <a:gd name="T94" fmla="*/ 820 w 4956"/>
                <a:gd name="T95" fmla="*/ 1170 h 2385"/>
                <a:gd name="T96" fmla="*/ 683 w 4956"/>
                <a:gd name="T97" fmla="*/ 1170 h 2385"/>
                <a:gd name="T98" fmla="*/ 625 w 4956"/>
                <a:gd name="T99" fmla="*/ 1180 h 2385"/>
                <a:gd name="T100" fmla="*/ 587 w 4956"/>
                <a:gd name="T101" fmla="*/ 1043 h 2385"/>
                <a:gd name="T102" fmla="*/ 449 w 4956"/>
                <a:gd name="T103" fmla="*/ 1043 h 2385"/>
                <a:gd name="T104" fmla="*/ 309 w 4956"/>
                <a:gd name="T105" fmla="*/ 1043 h 2385"/>
                <a:gd name="T106" fmla="*/ 300 w 4956"/>
                <a:gd name="T107" fmla="*/ 505 h 2385"/>
                <a:gd name="T108" fmla="*/ 215 w 4956"/>
                <a:gd name="T109" fmla="*/ 500 h 2385"/>
                <a:gd name="T110" fmla="*/ 77 w 4956"/>
                <a:gd name="T111" fmla="*/ 500 h 2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56"/>
                <a:gd name="T169" fmla="*/ 0 h 2385"/>
                <a:gd name="T170" fmla="*/ 4956 w 4956"/>
                <a:gd name="T171" fmla="*/ 2385 h 2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56" h="2385">
                  <a:moveTo>
                    <a:pt x="0" y="1000"/>
                  </a:moveTo>
                  <a:lnTo>
                    <a:pt x="0" y="1045"/>
                  </a:lnTo>
                  <a:lnTo>
                    <a:pt x="39" y="1045"/>
                  </a:lnTo>
                  <a:lnTo>
                    <a:pt x="76" y="1045"/>
                  </a:lnTo>
                  <a:lnTo>
                    <a:pt x="113" y="1045"/>
                  </a:lnTo>
                  <a:lnTo>
                    <a:pt x="153" y="1045"/>
                  </a:lnTo>
                  <a:lnTo>
                    <a:pt x="192" y="1045"/>
                  </a:lnTo>
                  <a:lnTo>
                    <a:pt x="229" y="1045"/>
                  </a:lnTo>
                  <a:lnTo>
                    <a:pt x="266" y="1045"/>
                  </a:lnTo>
                  <a:lnTo>
                    <a:pt x="304" y="1045"/>
                  </a:lnTo>
                  <a:lnTo>
                    <a:pt x="355" y="1045"/>
                  </a:lnTo>
                  <a:lnTo>
                    <a:pt x="391" y="1045"/>
                  </a:lnTo>
                  <a:lnTo>
                    <a:pt x="430" y="1045"/>
                  </a:lnTo>
                  <a:lnTo>
                    <a:pt x="467" y="1045"/>
                  </a:lnTo>
                  <a:lnTo>
                    <a:pt x="506" y="1045"/>
                  </a:lnTo>
                  <a:lnTo>
                    <a:pt x="544" y="1045"/>
                  </a:lnTo>
                  <a:lnTo>
                    <a:pt x="581" y="1045"/>
                  </a:lnTo>
                  <a:lnTo>
                    <a:pt x="581" y="1019"/>
                  </a:lnTo>
                  <a:lnTo>
                    <a:pt x="561" y="1029"/>
                  </a:lnTo>
                  <a:lnTo>
                    <a:pt x="566" y="1038"/>
                  </a:lnTo>
                  <a:lnTo>
                    <a:pt x="573" y="1039"/>
                  </a:lnTo>
                  <a:lnTo>
                    <a:pt x="561" y="1021"/>
                  </a:lnTo>
                  <a:lnTo>
                    <a:pt x="598" y="2108"/>
                  </a:lnTo>
                  <a:lnTo>
                    <a:pt x="600" y="2115"/>
                  </a:lnTo>
                  <a:lnTo>
                    <a:pt x="603" y="2124"/>
                  </a:lnTo>
                  <a:lnTo>
                    <a:pt x="610" y="2126"/>
                  </a:lnTo>
                  <a:lnTo>
                    <a:pt x="618" y="2132"/>
                  </a:lnTo>
                  <a:lnTo>
                    <a:pt x="654" y="2132"/>
                  </a:lnTo>
                  <a:lnTo>
                    <a:pt x="695" y="2132"/>
                  </a:lnTo>
                  <a:lnTo>
                    <a:pt x="746" y="2132"/>
                  </a:lnTo>
                  <a:lnTo>
                    <a:pt x="782" y="2132"/>
                  </a:lnTo>
                  <a:lnTo>
                    <a:pt x="821" y="2132"/>
                  </a:lnTo>
                  <a:lnTo>
                    <a:pt x="858" y="2132"/>
                  </a:lnTo>
                  <a:lnTo>
                    <a:pt x="897" y="2132"/>
                  </a:lnTo>
                  <a:lnTo>
                    <a:pt x="935" y="2132"/>
                  </a:lnTo>
                  <a:lnTo>
                    <a:pt x="972" y="2132"/>
                  </a:lnTo>
                  <a:lnTo>
                    <a:pt x="1010" y="2132"/>
                  </a:lnTo>
                  <a:lnTo>
                    <a:pt x="1049" y="2132"/>
                  </a:lnTo>
                  <a:lnTo>
                    <a:pt x="1086" y="2132"/>
                  </a:lnTo>
                  <a:lnTo>
                    <a:pt x="1137" y="2132"/>
                  </a:lnTo>
                  <a:lnTo>
                    <a:pt x="1173" y="2132"/>
                  </a:lnTo>
                  <a:lnTo>
                    <a:pt x="1214" y="2132"/>
                  </a:lnTo>
                  <a:lnTo>
                    <a:pt x="1214" y="2106"/>
                  </a:lnTo>
                  <a:lnTo>
                    <a:pt x="1195" y="2115"/>
                  </a:lnTo>
                  <a:lnTo>
                    <a:pt x="1198" y="2124"/>
                  </a:lnTo>
                  <a:lnTo>
                    <a:pt x="1205" y="2126"/>
                  </a:lnTo>
                  <a:lnTo>
                    <a:pt x="1193" y="2112"/>
                  </a:lnTo>
                  <a:lnTo>
                    <a:pt x="1231" y="2365"/>
                  </a:lnTo>
                  <a:lnTo>
                    <a:pt x="1232" y="2369"/>
                  </a:lnTo>
                  <a:lnTo>
                    <a:pt x="1236" y="2378"/>
                  </a:lnTo>
                  <a:lnTo>
                    <a:pt x="1241" y="2380"/>
                  </a:lnTo>
                  <a:lnTo>
                    <a:pt x="1249" y="2385"/>
                  </a:lnTo>
                  <a:lnTo>
                    <a:pt x="1288" y="2385"/>
                  </a:lnTo>
                  <a:lnTo>
                    <a:pt x="1326" y="2385"/>
                  </a:lnTo>
                  <a:lnTo>
                    <a:pt x="1365" y="2385"/>
                  </a:lnTo>
                  <a:lnTo>
                    <a:pt x="1402" y="2385"/>
                  </a:lnTo>
                  <a:lnTo>
                    <a:pt x="1440" y="2385"/>
                  </a:lnTo>
                  <a:lnTo>
                    <a:pt x="1477" y="2385"/>
                  </a:lnTo>
                  <a:lnTo>
                    <a:pt x="1526" y="2385"/>
                  </a:lnTo>
                  <a:lnTo>
                    <a:pt x="1564" y="2385"/>
                  </a:lnTo>
                  <a:lnTo>
                    <a:pt x="1603" y="2385"/>
                  </a:lnTo>
                  <a:lnTo>
                    <a:pt x="1640" y="2385"/>
                  </a:lnTo>
                  <a:lnTo>
                    <a:pt x="1678" y="2385"/>
                  </a:lnTo>
                  <a:lnTo>
                    <a:pt x="1717" y="2385"/>
                  </a:lnTo>
                  <a:lnTo>
                    <a:pt x="1754" y="2385"/>
                  </a:lnTo>
                  <a:lnTo>
                    <a:pt x="1792" y="2385"/>
                  </a:lnTo>
                  <a:lnTo>
                    <a:pt x="1831" y="2385"/>
                  </a:lnTo>
                  <a:lnTo>
                    <a:pt x="1831" y="2383"/>
                  </a:lnTo>
                  <a:lnTo>
                    <a:pt x="1839" y="2380"/>
                  </a:lnTo>
                  <a:lnTo>
                    <a:pt x="1844" y="2378"/>
                  </a:lnTo>
                  <a:lnTo>
                    <a:pt x="1850" y="2369"/>
                  </a:lnTo>
                  <a:lnTo>
                    <a:pt x="1853" y="2362"/>
                  </a:lnTo>
                  <a:lnTo>
                    <a:pt x="1890" y="1144"/>
                  </a:lnTo>
                  <a:lnTo>
                    <a:pt x="1868" y="1141"/>
                  </a:lnTo>
                  <a:lnTo>
                    <a:pt x="1868" y="1164"/>
                  </a:lnTo>
                  <a:lnTo>
                    <a:pt x="1877" y="1163"/>
                  </a:lnTo>
                  <a:lnTo>
                    <a:pt x="1884" y="1157"/>
                  </a:lnTo>
                  <a:lnTo>
                    <a:pt x="1887" y="1150"/>
                  </a:lnTo>
                  <a:lnTo>
                    <a:pt x="1868" y="1164"/>
                  </a:lnTo>
                  <a:lnTo>
                    <a:pt x="1919" y="1164"/>
                  </a:lnTo>
                  <a:lnTo>
                    <a:pt x="1955" y="1164"/>
                  </a:lnTo>
                  <a:lnTo>
                    <a:pt x="1994" y="1164"/>
                  </a:lnTo>
                  <a:lnTo>
                    <a:pt x="2031" y="1164"/>
                  </a:lnTo>
                  <a:lnTo>
                    <a:pt x="2071" y="1164"/>
                  </a:lnTo>
                  <a:lnTo>
                    <a:pt x="2108" y="1164"/>
                  </a:lnTo>
                  <a:lnTo>
                    <a:pt x="2145" y="1164"/>
                  </a:lnTo>
                  <a:lnTo>
                    <a:pt x="2183" y="1164"/>
                  </a:lnTo>
                  <a:lnTo>
                    <a:pt x="2218" y="1164"/>
                  </a:lnTo>
                  <a:lnTo>
                    <a:pt x="2259" y="1164"/>
                  </a:lnTo>
                  <a:lnTo>
                    <a:pt x="2310" y="1164"/>
                  </a:lnTo>
                  <a:lnTo>
                    <a:pt x="2346" y="1164"/>
                  </a:lnTo>
                  <a:lnTo>
                    <a:pt x="2385" y="1164"/>
                  </a:lnTo>
                  <a:lnTo>
                    <a:pt x="2423" y="1164"/>
                  </a:lnTo>
                  <a:lnTo>
                    <a:pt x="2462" y="1164"/>
                  </a:lnTo>
                  <a:lnTo>
                    <a:pt x="2470" y="1163"/>
                  </a:lnTo>
                  <a:lnTo>
                    <a:pt x="2477" y="1157"/>
                  </a:lnTo>
                  <a:lnTo>
                    <a:pt x="2480" y="1150"/>
                  </a:lnTo>
                  <a:lnTo>
                    <a:pt x="2482" y="1144"/>
                  </a:lnTo>
                  <a:lnTo>
                    <a:pt x="2521" y="23"/>
                  </a:lnTo>
                  <a:lnTo>
                    <a:pt x="2499" y="23"/>
                  </a:lnTo>
                  <a:lnTo>
                    <a:pt x="2499" y="43"/>
                  </a:lnTo>
                  <a:lnTo>
                    <a:pt x="2508" y="41"/>
                  </a:lnTo>
                  <a:lnTo>
                    <a:pt x="2514" y="40"/>
                  </a:lnTo>
                  <a:lnTo>
                    <a:pt x="2516" y="32"/>
                  </a:lnTo>
                  <a:lnTo>
                    <a:pt x="2499" y="45"/>
                  </a:lnTo>
                  <a:lnTo>
                    <a:pt x="2536" y="45"/>
                  </a:lnTo>
                  <a:lnTo>
                    <a:pt x="2576" y="45"/>
                  </a:lnTo>
                  <a:lnTo>
                    <a:pt x="2613" y="45"/>
                  </a:lnTo>
                  <a:lnTo>
                    <a:pt x="2650" y="45"/>
                  </a:lnTo>
                  <a:lnTo>
                    <a:pt x="2700" y="45"/>
                  </a:lnTo>
                  <a:lnTo>
                    <a:pt x="2737" y="45"/>
                  </a:lnTo>
                  <a:lnTo>
                    <a:pt x="2776" y="45"/>
                  </a:lnTo>
                  <a:lnTo>
                    <a:pt x="2814" y="45"/>
                  </a:lnTo>
                  <a:lnTo>
                    <a:pt x="2853" y="45"/>
                  </a:lnTo>
                  <a:lnTo>
                    <a:pt x="2890" y="45"/>
                  </a:lnTo>
                  <a:lnTo>
                    <a:pt x="2929" y="45"/>
                  </a:lnTo>
                  <a:lnTo>
                    <a:pt x="2967" y="45"/>
                  </a:lnTo>
                  <a:lnTo>
                    <a:pt x="3004" y="45"/>
                  </a:lnTo>
                  <a:lnTo>
                    <a:pt x="3041" y="45"/>
                  </a:lnTo>
                  <a:lnTo>
                    <a:pt x="3092" y="45"/>
                  </a:lnTo>
                  <a:lnTo>
                    <a:pt x="3092" y="23"/>
                  </a:lnTo>
                  <a:lnTo>
                    <a:pt x="3074" y="32"/>
                  </a:lnTo>
                  <a:lnTo>
                    <a:pt x="3077" y="40"/>
                  </a:lnTo>
                  <a:lnTo>
                    <a:pt x="3084" y="41"/>
                  </a:lnTo>
                  <a:lnTo>
                    <a:pt x="3072" y="23"/>
                  </a:lnTo>
                  <a:lnTo>
                    <a:pt x="3109" y="530"/>
                  </a:lnTo>
                  <a:lnTo>
                    <a:pt x="3111" y="539"/>
                  </a:lnTo>
                  <a:lnTo>
                    <a:pt x="3115" y="547"/>
                  </a:lnTo>
                  <a:lnTo>
                    <a:pt x="3120" y="549"/>
                  </a:lnTo>
                  <a:lnTo>
                    <a:pt x="3128" y="552"/>
                  </a:lnTo>
                  <a:lnTo>
                    <a:pt x="3167" y="552"/>
                  </a:lnTo>
                  <a:lnTo>
                    <a:pt x="3205" y="552"/>
                  </a:lnTo>
                  <a:lnTo>
                    <a:pt x="3242" y="552"/>
                  </a:lnTo>
                  <a:lnTo>
                    <a:pt x="3281" y="552"/>
                  </a:lnTo>
                  <a:lnTo>
                    <a:pt x="3319" y="552"/>
                  </a:lnTo>
                  <a:lnTo>
                    <a:pt x="3356" y="552"/>
                  </a:lnTo>
                  <a:lnTo>
                    <a:pt x="3392" y="552"/>
                  </a:lnTo>
                  <a:lnTo>
                    <a:pt x="3433" y="552"/>
                  </a:lnTo>
                  <a:lnTo>
                    <a:pt x="3484" y="552"/>
                  </a:lnTo>
                  <a:lnTo>
                    <a:pt x="3519" y="552"/>
                  </a:lnTo>
                  <a:lnTo>
                    <a:pt x="3558" y="552"/>
                  </a:lnTo>
                  <a:lnTo>
                    <a:pt x="3596" y="552"/>
                  </a:lnTo>
                  <a:lnTo>
                    <a:pt x="3635" y="552"/>
                  </a:lnTo>
                  <a:lnTo>
                    <a:pt x="3672" y="552"/>
                  </a:lnTo>
                  <a:lnTo>
                    <a:pt x="3710" y="552"/>
                  </a:lnTo>
                  <a:lnTo>
                    <a:pt x="3710" y="530"/>
                  </a:lnTo>
                  <a:lnTo>
                    <a:pt x="3689" y="539"/>
                  </a:lnTo>
                  <a:lnTo>
                    <a:pt x="3694" y="547"/>
                  </a:lnTo>
                  <a:lnTo>
                    <a:pt x="3701" y="549"/>
                  </a:lnTo>
                  <a:lnTo>
                    <a:pt x="3689" y="532"/>
                  </a:lnTo>
                  <a:lnTo>
                    <a:pt x="3727" y="818"/>
                  </a:lnTo>
                  <a:lnTo>
                    <a:pt x="3728" y="822"/>
                  </a:lnTo>
                  <a:lnTo>
                    <a:pt x="3732" y="829"/>
                  </a:lnTo>
                  <a:lnTo>
                    <a:pt x="3739" y="833"/>
                  </a:lnTo>
                  <a:lnTo>
                    <a:pt x="3747" y="838"/>
                  </a:lnTo>
                  <a:lnTo>
                    <a:pt x="3786" y="838"/>
                  </a:lnTo>
                  <a:lnTo>
                    <a:pt x="3824" y="838"/>
                  </a:lnTo>
                  <a:lnTo>
                    <a:pt x="3875" y="838"/>
                  </a:lnTo>
                  <a:lnTo>
                    <a:pt x="3910" y="838"/>
                  </a:lnTo>
                  <a:lnTo>
                    <a:pt x="3951" y="838"/>
                  </a:lnTo>
                  <a:lnTo>
                    <a:pt x="3987" y="838"/>
                  </a:lnTo>
                  <a:lnTo>
                    <a:pt x="4026" y="838"/>
                  </a:lnTo>
                  <a:lnTo>
                    <a:pt x="4063" y="838"/>
                  </a:lnTo>
                  <a:lnTo>
                    <a:pt x="4101" y="838"/>
                  </a:lnTo>
                  <a:lnTo>
                    <a:pt x="4140" y="838"/>
                  </a:lnTo>
                  <a:lnTo>
                    <a:pt x="4177" y="838"/>
                  </a:lnTo>
                  <a:lnTo>
                    <a:pt x="4215" y="838"/>
                  </a:lnTo>
                  <a:lnTo>
                    <a:pt x="4264" y="838"/>
                  </a:lnTo>
                  <a:lnTo>
                    <a:pt x="4301" y="838"/>
                  </a:lnTo>
                  <a:lnTo>
                    <a:pt x="4341" y="838"/>
                  </a:lnTo>
                  <a:lnTo>
                    <a:pt x="4341" y="837"/>
                  </a:lnTo>
                  <a:lnTo>
                    <a:pt x="4349" y="833"/>
                  </a:lnTo>
                  <a:lnTo>
                    <a:pt x="4356" y="829"/>
                  </a:lnTo>
                  <a:lnTo>
                    <a:pt x="4359" y="822"/>
                  </a:lnTo>
                  <a:lnTo>
                    <a:pt x="4361" y="818"/>
                  </a:lnTo>
                  <a:lnTo>
                    <a:pt x="4398" y="492"/>
                  </a:lnTo>
                  <a:lnTo>
                    <a:pt x="4378" y="487"/>
                  </a:lnTo>
                  <a:lnTo>
                    <a:pt x="4378" y="510"/>
                  </a:lnTo>
                  <a:lnTo>
                    <a:pt x="4386" y="507"/>
                  </a:lnTo>
                  <a:lnTo>
                    <a:pt x="4393" y="503"/>
                  </a:lnTo>
                  <a:lnTo>
                    <a:pt x="4395" y="496"/>
                  </a:lnTo>
                  <a:lnTo>
                    <a:pt x="4378" y="512"/>
                  </a:lnTo>
                  <a:lnTo>
                    <a:pt x="4415" y="512"/>
                  </a:lnTo>
                  <a:lnTo>
                    <a:pt x="4454" y="512"/>
                  </a:lnTo>
                  <a:lnTo>
                    <a:pt x="4492" y="512"/>
                  </a:lnTo>
                  <a:lnTo>
                    <a:pt x="4531" y="512"/>
                  </a:lnTo>
                  <a:lnTo>
                    <a:pt x="4568" y="512"/>
                  </a:lnTo>
                  <a:lnTo>
                    <a:pt x="4606" y="512"/>
                  </a:lnTo>
                  <a:lnTo>
                    <a:pt x="4657" y="512"/>
                  </a:lnTo>
                  <a:lnTo>
                    <a:pt x="4693" y="512"/>
                  </a:lnTo>
                  <a:lnTo>
                    <a:pt x="4732" y="512"/>
                  </a:lnTo>
                  <a:lnTo>
                    <a:pt x="4769" y="512"/>
                  </a:lnTo>
                  <a:lnTo>
                    <a:pt x="4806" y="512"/>
                  </a:lnTo>
                  <a:lnTo>
                    <a:pt x="4846" y="512"/>
                  </a:lnTo>
                  <a:lnTo>
                    <a:pt x="4883" y="512"/>
                  </a:lnTo>
                  <a:lnTo>
                    <a:pt x="4920" y="512"/>
                  </a:lnTo>
                  <a:lnTo>
                    <a:pt x="4956" y="512"/>
                  </a:lnTo>
                  <a:lnTo>
                    <a:pt x="4956" y="467"/>
                  </a:lnTo>
                  <a:lnTo>
                    <a:pt x="4920" y="467"/>
                  </a:lnTo>
                  <a:lnTo>
                    <a:pt x="4883" y="467"/>
                  </a:lnTo>
                  <a:lnTo>
                    <a:pt x="4846" y="467"/>
                  </a:lnTo>
                  <a:lnTo>
                    <a:pt x="4806" y="467"/>
                  </a:lnTo>
                  <a:lnTo>
                    <a:pt x="4769" y="467"/>
                  </a:lnTo>
                  <a:lnTo>
                    <a:pt x="4732" y="467"/>
                  </a:lnTo>
                  <a:lnTo>
                    <a:pt x="4693" y="467"/>
                  </a:lnTo>
                  <a:lnTo>
                    <a:pt x="4657" y="467"/>
                  </a:lnTo>
                  <a:lnTo>
                    <a:pt x="4606" y="467"/>
                  </a:lnTo>
                  <a:lnTo>
                    <a:pt x="4568" y="467"/>
                  </a:lnTo>
                  <a:lnTo>
                    <a:pt x="4531" y="467"/>
                  </a:lnTo>
                  <a:lnTo>
                    <a:pt x="4492" y="467"/>
                  </a:lnTo>
                  <a:lnTo>
                    <a:pt x="4454" y="467"/>
                  </a:lnTo>
                  <a:lnTo>
                    <a:pt x="4415" y="467"/>
                  </a:lnTo>
                  <a:lnTo>
                    <a:pt x="4378" y="467"/>
                  </a:lnTo>
                  <a:lnTo>
                    <a:pt x="4369" y="467"/>
                  </a:lnTo>
                  <a:lnTo>
                    <a:pt x="4361" y="471"/>
                  </a:lnTo>
                  <a:lnTo>
                    <a:pt x="4359" y="478"/>
                  </a:lnTo>
                  <a:lnTo>
                    <a:pt x="4358" y="487"/>
                  </a:lnTo>
                  <a:lnTo>
                    <a:pt x="4358" y="485"/>
                  </a:lnTo>
                  <a:lnTo>
                    <a:pt x="4318" y="811"/>
                  </a:lnTo>
                  <a:lnTo>
                    <a:pt x="4341" y="793"/>
                  </a:lnTo>
                  <a:lnTo>
                    <a:pt x="4332" y="793"/>
                  </a:lnTo>
                  <a:lnTo>
                    <a:pt x="4325" y="797"/>
                  </a:lnTo>
                  <a:lnTo>
                    <a:pt x="4322" y="804"/>
                  </a:lnTo>
                  <a:lnTo>
                    <a:pt x="4318" y="813"/>
                  </a:lnTo>
                  <a:lnTo>
                    <a:pt x="4341" y="813"/>
                  </a:lnTo>
                  <a:lnTo>
                    <a:pt x="4341" y="793"/>
                  </a:lnTo>
                  <a:lnTo>
                    <a:pt x="4301" y="793"/>
                  </a:lnTo>
                  <a:lnTo>
                    <a:pt x="4264" y="793"/>
                  </a:lnTo>
                  <a:lnTo>
                    <a:pt x="4215" y="793"/>
                  </a:lnTo>
                  <a:lnTo>
                    <a:pt x="4177" y="793"/>
                  </a:lnTo>
                  <a:lnTo>
                    <a:pt x="4140" y="793"/>
                  </a:lnTo>
                  <a:lnTo>
                    <a:pt x="4101" y="793"/>
                  </a:lnTo>
                  <a:lnTo>
                    <a:pt x="4063" y="793"/>
                  </a:lnTo>
                  <a:lnTo>
                    <a:pt x="4026" y="793"/>
                  </a:lnTo>
                  <a:lnTo>
                    <a:pt x="3987" y="793"/>
                  </a:lnTo>
                  <a:lnTo>
                    <a:pt x="3951" y="793"/>
                  </a:lnTo>
                  <a:lnTo>
                    <a:pt x="3910" y="793"/>
                  </a:lnTo>
                  <a:lnTo>
                    <a:pt x="3875" y="793"/>
                  </a:lnTo>
                  <a:lnTo>
                    <a:pt x="3824" y="793"/>
                  </a:lnTo>
                  <a:lnTo>
                    <a:pt x="3786" y="793"/>
                  </a:lnTo>
                  <a:lnTo>
                    <a:pt x="3747" y="793"/>
                  </a:lnTo>
                  <a:lnTo>
                    <a:pt x="3766" y="804"/>
                  </a:lnTo>
                  <a:lnTo>
                    <a:pt x="3762" y="797"/>
                  </a:lnTo>
                  <a:lnTo>
                    <a:pt x="3756" y="793"/>
                  </a:lnTo>
                  <a:lnTo>
                    <a:pt x="3747" y="813"/>
                  </a:lnTo>
                  <a:lnTo>
                    <a:pt x="3766" y="811"/>
                  </a:lnTo>
                  <a:lnTo>
                    <a:pt x="3730" y="529"/>
                  </a:lnTo>
                  <a:lnTo>
                    <a:pt x="3728" y="521"/>
                  </a:lnTo>
                  <a:lnTo>
                    <a:pt x="3723" y="512"/>
                  </a:lnTo>
                  <a:lnTo>
                    <a:pt x="3718" y="510"/>
                  </a:lnTo>
                  <a:lnTo>
                    <a:pt x="3710" y="507"/>
                  </a:lnTo>
                  <a:lnTo>
                    <a:pt x="3672" y="507"/>
                  </a:lnTo>
                  <a:lnTo>
                    <a:pt x="3635" y="507"/>
                  </a:lnTo>
                  <a:lnTo>
                    <a:pt x="3596" y="507"/>
                  </a:lnTo>
                  <a:lnTo>
                    <a:pt x="3558" y="507"/>
                  </a:lnTo>
                  <a:lnTo>
                    <a:pt x="3519" y="507"/>
                  </a:lnTo>
                  <a:lnTo>
                    <a:pt x="3484" y="507"/>
                  </a:lnTo>
                  <a:lnTo>
                    <a:pt x="3433" y="507"/>
                  </a:lnTo>
                  <a:lnTo>
                    <a:pt x="3392" y="507"/>
                  </a:lnTo>
                  <a:lnTo>
                    <a:pt x="3356" y="507"/>
                  </a:lnTo>
                  <a:lnTo>
                    <a:pt x="3319" y="507"/>
                  </a:lnTo>
                  <a:lnTo>
                    <a:pt x="3281" y="507"/>
                  </a:lnTo>
                  <a:lnTo>
                    <a:pt x="3242" y="507"/>
                  </a:lnTo>
                  <a:lnTo>
                    <a:pt x="3205" y="507"/>
                  </a:lnTo>
                  <a:lnTo>
                    <a:pt x="3167" y="507"/>
                  </a:lnTo>
                  <a:lnTo>
                    <a:pt x="3128" y="507"/>
                  </a:lnTo>
                  <a:lnTo>
                    <a:pt x="3149" y="521"/>
                  </a:lnTo>
                  <a:lnTo>
                    <a:pt x="3145" y="512"/>
                  </a:lnTo>
                  <a:lnTo>
                    <a:pt x="3137" y="510"/>
                  </a:lnTo>
                  <a:lnTo>
                    <a:pt x="3128" y="530"/>
                  </a:lnTo>
                  <a:lnTo>
                    <a:pt x="3152" y="529"/>
                  </a:lnTo>
                  <a:lnTo>
                    <a:pt x="3115" y="21"/>
                  </a:lnTo>
                  <a:lnTo>
                    <a:pt x="3111" y="14"/>
                  </a:lnTo>
                  <a:lnTo>
                    <a:pt x="3108" y="5"/>
                  </a:lnTo>
                  <a:lnTo>
                    <a:pt x="3101" y="3"/>
                  </a:lnTo>
                  <a:lnTo>
                    <a:pt x="3092" y="0"/>
                  </a:lnTo>
                  <a:lnTo>
                    <a:pt x="3041" y="0"/>
                  </a:lnTo>
                  <a:lnTo>
                    <a:pt x="3004" y="0"/>
                  </a:lnTo>
                  <a:lnTo>
                    <a:pt x="2967" y="0"/>
                  </a:lnTo>
                  <a:lnTo>
                    <a:pt x="2929" y="0"/>
                  </a:lnTo>
                  <a:lnTo>
                    <a:pt x="2890" y="0"/>
                  </a:lnTo>
                  <a:lnTo>
                    <a:pt x="2853" y="0"/>
                  </a:lnTo>
                  <a:lnTo>
                    <a:pt x="2814" y="0"/>
                  </a:lnTo>
                  <a:lnTo>
                    <a:pt x="2776" y="0"/>
                  </a:lnTo>
                  <a:lnTo>
                    <a:pt x="2737" y="0"/>
                  </a:lnTo>
                  <a:lnTo>
                    <a:pt x="2700" y="0"/>
                  </a:lnTo>
                  <a:lnTo>
                    <a:pt x="2650" y="0"/>
                  </a:lnTo>
                  <a:lnTo>
                    <a:pt x="2613" y="0"/>
                  </a:lnTo>
                  <a:lnTo>
                    <a:pt x="2576" y="0"/>
                  </a:lnTo>
                  <a:lnTo>
                    <a:pt x="2536" y="0"/>
                  </a:lnTo>
                  <a:lnTo>
                    <a:pt x="2499" y="0"/>
                  </a:lnTo>
                  <a:lnTo>
                    <a:pt x="2491" y="3"/>
                  </a:lnTo>
                  <a:lnTo>
                    <a:pt x="2482" y="5"/>
                  </a:lnTo>
                  <a:lnTo>
                    <a:pt x="2480" y="14"/>
                  </a:lnTo>
                  <a:lnTo>
                    <a:pt x="2479" y="23"/>
                  </a:lnTo>
                  <a:lnTo>
                    <a:pt x="2440" y="1141"/>
                  </a:lnTo>
                  <a:lnTo>
                    <a:pt x="2462" y="1119"/>
                  </a:lnTo>
                  <a:lnTo>
                    <a:pt x="2453" y="1121"/>
                  </a:lnTo>
                  <a:lnTo>
                    <a:pt x="2446" y="1126"/>
                  </a:lnTo>
                  <a:lnTo>
                    <a:pt x="2443" y="1132"/>
                  </a:lnTo>
                  <a:lnTo>
                    <a:pt x="2440" y="1141"/>
                  </a:lnTo>
                  <a:lnTo>
                    <a:pt x="2462" y="1141"/>
                  </a:lnTo>
                  <a:lnTo>
                    <a:pt x="2462" y="1119"/>
                  </a:lnTo>
                  <a:lnTo>
                    <a:pt x="2423" y="1119"/>
                  </a:lnTo>
                  <a:lnTo>
                    <a:pt x="2385" y="1119"/>
                  </a:lnTo>
                  <a:lnTo>
                    <a:pt x="2346" y="1119"/>
                  </a:lnTo>
                  <a:lnTo>
                    <a:pt x="2310" y="1119"/>
                  </a:lnTo>
                  <a:lnTo>
                    <a:pt x="2259" y="1119"/>
                  </a:lnTo>
                  <a:lnTo>
                    <a:pt x="2218" y="1119"/>
                  </a:lnTo>
                  <a:lnTo>
                    <a:pt x="2183" y="1119"/>
                  </a:lnTo>
                  <a:lnTo>
                    <a:pt x="2145" y="1119"/>
                  </a:lnTo>
                  <a:lnTo>
                    <a:pt x="2108" y="1119"/>
                  </a:lnTo>
                  <a:lnTo>
                    <a:pt x="2071" y="1119"/>
                  </a:lnTo>
                  <a:lnTo>
                    <a:pt x="2031" y="1119"/>
                  </a:lnTo>
                  <a:lnTo>
                    <a:pt x="1994" y="1119"/>
                  </a:lnTo>
                  <a:lnTo>
                    <a:pt x="1955" y="1119"/>
                  </a:lnTo>
                  <a:lnTo>
                    <a:pt x="1919" y="1119"/>
                  </a:lnTo>
                  <a:lnTo>
                    <a:pt x="1868" y="1119"/>
                  </a:lnTo>
                  <a:lnTo>
                    <a:pt x="1860" y="1121"/>
                  </a:lnTo>
                  <a:lnTo>
                    <a:pt x="1853" y="1126"/>
                  </a:lnTo>
                  <a:lnTo>
                    <a:pt x="1850" y="1132"/>
                  </a:lnTo>
                  <a:lnTo>
                    <a:pt x="1848" y="1141"/>
                  </a:lnTo>
                  <a:lnTo>
                    <a:pt x="1810" y="2360"/>
                  </a:lnTo>
                  <a:lnTo>
                    <a:pt x="1831" y="2340"/>
                  </a:lnTo>
                  <a:lnTo>
                    <a:pt x="1822" y="2342"/>
                  </a:lnTo>
                  <a:lnTo>
                    <a:pt x="1816" y="2344"/>
                  </a:lnTo>
                  <a:lnTo>
                    <a:pt x="1810" y="2351"/>
                  </a:lnTo>
                  <a:lnTo>
                    <a:pt x="1810" y="2360"/>
                  </a:lnTo>
                  <a:lnTo>
                    <a:pt x="1831" y="2360"/>
                  </a:lnTo>
                  <a:lnTo>
                    <a:pt x="1831" y="2340"/>
                  </a:lnTo>
                  <a:lnTo>
                    <a:pt x="1792" y="2340"/>
                  </a:lnTo>
                  <a:lnTo>
                    <a:pt x="1754" y="2340"/>
                  </a:lnTo>
                  <a:lnTo>
                    <a:pt x="1717" y="2340"/>
                  </a:lnTo>
                  <a:lnTo>
                    <a:pt x="1678" y="2340"/>
                  </a:lnTo>
                  <a:lnTo>
                    <a:pt x="1640" y="2340"/>
                  </a:lnTo>
                  <a:lnTo>
                    <a:pt x="1603" y="2340"/>
                  </a:lnTo>
                  <a:lnTo>
                    <a:pt x="1564" y="2340"/>
                  </a:lnTo>
                  <a:lnTo>
                    <a:pt x="1526" y="2340"/>
                  </a:lnTo>
                  <a:lnTo>
                    <a:pt x="1477" y="2340"/>
                  </a:lnTo>
                  <a:lnTo>
                    <a:pt x="1440" y="2340"/>
                  </a:lnTo>
                  <a:lnTo>
                    <a:pt x="1402" y="2340"/>
                  </a:lnTo>
                  <a:lnTo>
                    <a:pt x="1365" y="2340"/>
                  </a:lnTo>
                  <a:lnTo>
                    <a:pt x="1326" y="2340"/>
                  </a:lnTo>
                  <a:lnTo>
                    <a:pt x="1288" y="2340"/>
                  </a:lnTo>
                  <a:lnTo>
                    <a:pt x="1249" y="2340"/>
                  </a:lnTo>
                  <a:lnTo>
                    <a:pt x="1270" y="2351"/>
                  </a:lnTo>
                  <a:lnTo>
                    <a:pt x="1266" y="2344"/>
                  </a:lnTo>
                  <a:lnTo>
                    <a:pt x="1258" y="2342"/>
                  </a:lnTo>
                  <a:lnTo>
                    <a:pt x="1249" y="2360"/>
                  </a:lnTo>
                  <a:lnTo>
                    <a:pt x="1271" y="2358"/>
                  </a:lnTo>
                  <a:lnTo>
                    <a:pt x="1232" y="2104"/>
                  </a:lnTo>
                  <a:lnTo>
                    <a:pt x="1232" y="2097"/>
                  </a:lnTo>
                  <a:lnTo>
                    <a:pt x="1229" y="2090"/>
                  </a:lnTo>
                  <a:lnTo>
                    <a:pt x="1222" y="2088"/>
                  </a:lnTo>
                  <a:lnTo>
                    <a:pt x="1214" y="2086"/>
                  </a:lnTo>
                  <a:lnTo>
                    <a:pt x="1173" y="2086"/>
                  </a:lnTo>
                  <a:lnTo>
                    <a:pt x="1137" y="2086"/>
                  </a:lnTo>
                  <a:lnTo>
                    <a:pt x="1086" y="2086"/>
                  </a:lnTo>
                  <a:lnTo>
                    <a:pt x="1049" y="2086"/>
                  </a:lnTo>
                  <a:lnTo>
                    <a:pt x="1010" y="2086"/>
                  </a:lnTo>
                  <a:lnTo>
                    <a:pt x="972" y="2086"/>
                  </a:lnTo>
                  <a:lnTo>
                    <a:pt x="935" y="2086"/>
                  </a:lnTo>
                  <a:lnTo>
                    <a:pt x="897" y="2086"/>
                  </a:lnTo>
                  <a:lnTo>
                    <a:pt x="858" y="2086"/>
                  </a:lnTo>
                  <a:lnTo>
                    <a:pt x="821" y="2086"/>
                  </a:lnTo>
                  <a:lnTo>
                    <a:pt x="782" y="2086"/>
                  </a:lnTo>
                  <a:lnTo>
                    <a:pt x="746" y="2086"/>
                  </a:lnTo>
                  <a:lnTo>
                    <a:pt x="695" y="2086"/>
                  </a:lnTo>
                  <a:lnTo>
                    <a:pt x="654" y="2086"/>
                  </a:lnTo>
                  <a:lnTo>
                    <a:pt x="618" y="2086"/>
                  </a:lnTo>
                  <a:lnTo>
                    <a:pt x="637" y="2097"/>
                  </a:lnTo>
                  <a:lnTo>
                    <a:pt x="634" y="2090"/>
                  </a:lnTo>
                  <a:lnTo>
                    <a:pt x="627" y="2088"/>
                  </a:lnTo>
                  <a:lnTo>
                    <a:pt x="618" y="2106"/>
                  </a:lnTo>
                  <a:lnTo>
                    <a:pt x="641" y="2106"/>
                  </a:lnTo>
                  <a:lnTo>
                    <a:pt x="603" y="1019"/>
                  </a:lnTo>
                  <a:lnTo>
                    <a:pt x="600" y="1010"/>
                  </a:lnTo>
                  <a:lnTo>
                    <a:pt x="595" y="1003"/>
                  </a:lnTo>
                  <a:lnTo>
                    <a:pt x="590" y="1001"/>
                  </a:lnTo>
                  <a:lnTo>
                    <a:pt x="581" y="1000"/>
                  </a:lnTo>
                  <a:lnTo>
                    <a:pt x="544" y="1000"/>
                  </a:lnTo>
                  <a:lnTo>
                    <a:pt x="506" y="1000"/>
                  </a:lnTo>
                  <a:lnTo>
                    <a:pt x="467" y="1000"/>
                  </a:lnTo>
                  <a:lnTo>
                    <a:pt x="430" y="1000"/>
                  </a:lnTo>
                  <a:lnTo>
                    <a:pt x="391" y="1000"/>
                  </a:lnTo>
                  <a:lnTo>
                    <a:pt x="355" y="1000"/>
                  </a:lnTo>
                  <a:lnTo>
                    <a:pt x="304" y="1000"/>
                  </a:lnTo>
                  <a:lnTo>
                    <a:pt x="266" y="1000"/>
                  </a:lnTo>
                  <a:lnTo>
                    <a:pt x="229" y="1000"/>
                  </a:lnTo>
                  <a:lnTo>
                    <a:pt x="192" y="1000"/>
                  </a:lnTo>
                  <a:lnTo>
                    <a:pt x="153" y="1000"/>
                  </a:lnTo>
                  <a:lnTo>
                    <a:pt x="113" y="1000"/>
                  </a:lnTo>
                  <a:lnTo>
                    <a:pt x="76" y="1000"/>
                  </a:lnTo>
                  <a:lnTo>
                    <a:pt x="39" y="1000"/>
                  </a:lnTo>
                  <a:lnTo>
                    <a:pt x="0" y="1000"/>
                  </a:lnTo>
                  <a:close/>
                </a:path>
              </a:pathLst>
            </a:custGeom>
            <a:solidFill>
              <a:srgbClr val="C0C0C0"/>
            </a:solidFill>
            <a:ln w="9525">
              <a:noFill/>
              <a:round/>
              <a:headEnd/>
              <a:tailEnd/>
            </a:ln>
          </p:spPr>
          <p:txBody>
            <a:bodyPr/>
            <a:lstStyle/>
            <a:p>
              <a:endParaRPr lang="en-US"/>
            </a:p>
          </p:txBody>
        </p:sp>
        <p:sp>
          <p:nvSpPr>
            <p:cNvPr id="67771" name="Line 183"/>
            <p:cNvSpPr>
              <a:spLocks noChangeShapeType="1"/>
            </p:cNvSpPr>
            <p:nvPr/>
          </p:nvSpPr>
          <p:spPr bwMode="auto">
            <a:xfrm>
              <a:off x="1757" y="3873"/>
              <a:ext cx="2738" cy="1"/>
            </a:xfrm>
            <a:prstGeom prst="line">
              <a:avLst/>
            </a:prstGeom>
            <a:noFill/>
            <a:ln w="1588">
              <a:solidFill>
                <a:srgbClr val="000000"/>
              </a:solidFill>
              <a:round/>
              <a:headEnd/>
              <a:tailEnd/>
            </a:ln>
          </p:spPr>
          <p:txBody>
            <a:bodyPr/>
            <a:lstStyle/>
            <a:p>
              <a:endParaRPr lang="en-US"/>
            </a:p>
          </p:txBody>
        </p:sp>
        <p:sp>
          <p:nvSpPr>
            <p:cNvPr id="67772" name="Line 184"/>
            <p:cNvSpPr>
              <a:spLocks noChangeShapeType="1"/>
            </p:cNvSpPr>
            <p:nvPr/>
          </p:nvSpPr>
          <p:spPr bwMode="auto">
            <a:xfrm>
              <a:off x="1757" y="3873"/>
              <a:ext cx="2738" cy="1"/>
            </a:xfrm>
            <a:prstGeom prst="line">
              <a:avLst/>
            </a:prstGeom>
            <a:noFill/>
            <a:ln w="1588">
              <a:solidFill>
                <a:srgbClr val="000000"/>
              </a:solidFill>
              <a:round/>
              <a:headEnd/>
              <a:tailEnd/>
            </a:ln>
          </p:spPr>
          <p:txBody>
            <a:bodyPr/>
            <a:lstStyle/>
            <a:p>
              <a:endParaRPr lang="en-US"/>
            </a:p>
          </p:txBody>
        </p:sp>
        <p:sp>
          <p:nvSpPr>
            <p:cNvPr id="67773" name="Rectangle 185"/>
            <p:cNvSpPr>
              <a:spLocks noChangeArrowheads="1"/>
            </p:cNvSpPr>
            <p:nvPr/>
          </p:nvSpPr>
          <p:spPr bwMode="auto">
            <a:xfrm>
              <a:off x="1738" y="3904"/>
              <a:ext cx="86" cy="123"/>
            </a:xfrm>
            <a:prstGeom prst="rect">
              <a:avLst/>
            </a:prstGeom>
            <a:noFill/>
            <a:ln w="9525">
              <a:noFill/>
              <a:miter lim="800000"/>
              <a:headEnd/>
              <a:tailEnd/>
            </a:ln>
          </p:spPr>
          <p:txBody>
            <a:bodyPr/>
            <a:lstStyle/>
            <a:p>
              <a:endParaRPr lang="en-US"/>
            </a:p>
          </p:txBody>
        </p:sp>
        <p:sp>
          <p:nvSpPr>
            <p:cNvPr id="67774" name="Line 186"/>
            <p:cNvSpPr>
              <a:spLocks noChangeShapeType="1"/>
            </p:cNvSpPr>
            <p:nvPr/>
          </p:nvSpPr>
          <p:spPr bwMode="auto">
            <a:xfrm flipV="1">
              <a:off x="2148" y="3853"/>
              <a:ext cx="1" cy="20"/>
            </a:xfrm>
            <a:prstGeom prst="line">
              <a:avLst/>
            </a:prstGeom>
            <a:noFill/>
            <a:ln w="1588">
              <a:solidFill>
                <a:srgbClr val="000000"/>
              </a:solidFill>
              <a:round/>
              <a:headEnd/>
              <a:tailEnd/>
            </a:ln>
          </p:spPr>
          <p:txBody>
            <a:bodyPr/>
            <a:lstStyle/>
            <a:p>
              <a:endParaRPr lang="en-US"/>
            </a:p>
          </p:txBody>
        </p:sp>
        <p:sp>
          <p:nvSpPr>
            <p:cNvPr id="67775" name="Rectangle 187"/>
            <p:cNvSpPr>
              <a:spLocks noChangeArrowheads="1"/>
            </p:cNvSpPr>
            <p:nvPr/>
          </p:nvSpPr>
          <p:spPr bwMode="auto">
            <a:xfrm>
              <a:off x="2103" y="3904"/>
              <a:ext cx="133" cy="123"/>
            </a:xfrm>
            <a:prstGeom prst="rect">
              <a:avLst/>
            </a:prstGeom>
            <a:noFill/>
            <a:ln w="9525">
              <a:noFill/>
              <a:miter lim="800000"/>
              <a:headEnd/>
              <a:tailEnd/>
            </a:ln>
          </p:spPr>
          <p:txBody>
            <a:bodyPr/>
            <a:lstStyle/>
            <a:p>
              <a:endParaRPr lang="en-US"/>
            </a:p>
          </p:txBody>
        </p:sp>
        <p:sp>
          <p:nvSpPr>
            <p:cNvPr id="188604" name="Rectangle 188"/>
            <p:cNvSpPr>
              <a:spLocks noChangeArrowheads="1"/>
            </p:cNvSpPr>
            <p:nvPr/>
          </p:nvSpPr>
          <p:spPr bwMode="auto">
            <a:xfrm>
              <a:off x="1822" y="3936"/>
              <a:ext cx="393"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20</a:t>
              </a:r>
              <a:endParaRPr lang="en-US">
                <a:effectLst>
                  <a:outerShdw blurRad="38100" dist="38100" dir="2700000" algn="tl">
                    <a:srgbClr val="C0C0C0"/>
                  </a:outerShdw>
                </a:effectLst>
                <a:latin typeface="Tahoma" pitchFamily="34" charset="0"/>
              </a:endParaRPr>
            </a:p>
          </p:txBody>
        </p:sp>
        <p:sp>
          <p:nvSpPr>
            <p:cNvPr id="67777" name="Line 189"/>
            <p:cNvSpPr>
              <a:spLocks noChangeShapeType="1"/>
            </p:cNvSpPr>
            <p:nvPr/>
          </p:nvSpPr>
          <p:spPr bwMode="auto">
            <a:xfrm flipV="1">
              <a:off x="2539" y="3853"/>
              <a:ext cx="1" cy="20"/>
            </a:xfrm>
            <a:prstGeom prst="line">
              <a:avLst/>
            </a:prstGeom>
            <a:noFill/>
            <a:ln w="1588">
              <a:solidFill>
                <a:srgbClr val="000000"/>
              </a:solidFill>
              <a:round/>
              <a:headEnd/>
              <a:tailEnd/>
            </a:ln>
          </p:spPr>
          <p:txBody>
            <a:bodyPr/>
            <a:lstStyle/>
            <a:p>
              <a:endParaRPr lang="en-US"/>
            </a:p>
          </p:txBody>
        </p:sp>
        <p:sp>
          <p:nvSpPr>
            <p:cNvPr id="67778" name="Rectangle 190"/>
            <p:cNvSpPr>
              <a:spLocks noChangeArrowheads="1"/>
            </p:cNvSpPr>
            <p:nvPr/>
          </p:nvSpPr>
          <p:spPr bwMode="auto">
            <a:xfrm>
              <a:off x="2495" y="3904"/>
              <a:ext cx="134" cy="123"/>
            </a:xfrm>
            <a:prstGeom prst="rect">
              <a:avLst/>
            </a:prstGeom>
            <a:noFill/>
            <a:ln w="9525">
              <a:noFill/>
              <a:miter lim="800000"/>
              <a:headEnd/>
              <a:tailEnd/>
            </a:ln>
          </p:spPr>
          <p:txBody>
            <a:bodyPr/>
            <a:lstStyle/>
            <a:p>
              <a:endParaRPr lang="en-US"/>
            </a:p>
          </p:txBody>
        </p:sp>
        <p:sp>
          <p:nvSpPr>
            <p:cNvPr id="188607" name="Rectangle 191"/>
            <p:cNvSpPr>
              <a:spLocks noChangeArrowheads="1"/>
            </p:cNvSpPr>
            <p:nvPr/>
          </p:nvSpPr>
          <p:spPr bwMode="auto">
            <a:xfrm>
              <a:off x="2206" y="3926"/>
              <a:ext cx="394"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40</a:t>
              </a:r>
              <a:endParaRPr lang="en-US">
                <a:effectLst>
                  <a:outerShdw blurRad="38100" dist="38100" dir="2700000" algn="tl">
                    <a:srgbClr val="C0C0C0"/>
                  </a:outerShdw>
                </a:effectLst>
                <a:latin typeface="Tahoma" pitchFamily="34" charset="0"/>
              </a:endParaRPr>
            </a:p>
          </p:txBody>
        </p:sp>
        <p:sp>
          <p:nvSpPr>
            <p:cNvPr id="67780" name="Line 192"/>
            <p:cNvSpPr>
              <a:spLocks noChangeShapeType="1"/>
            </p:cNvSpPr>
            <p:nvPr/>
          </p:nvSpPr>
          <p:spPr bwMode="auto">
            <a:xfrm flipV="1">
              <a:off x="2931" y="3853"/>
              <a:ext cx="1" cy="20"/>
            </a:xfrm>
            <a:prstGeom prst="line">
              <a:avLst/>
            </a:prstGeom>
            <a:noFill/>
            <a:ln w="1588">
              <a:solidFill>
                <a:srgbClr val="000000"/>
              </a:solidFill>
              <a:round/>
              <a:headEnd/>
              <a:tailEnd/>
            </a:ln>
          </p:spPr>
          <p:txBody>
            <a:bodyPr/>
            <a:lstStyle/>
            <a:p>
              <a:endParaRPr lang="en-US"/>
            </a:p>
          </p:txBody>
        </p:sp>
        <p:sp>
          <p:nvSpPr>
            <p:cNvPr id="67781" name="Rectangle 193"/>
            <p:cNvSpPr>
              <a:spLocks noChangeArrowheads="1"/>
            </p:cNvSpPr>
            <p:nvPr/>
          </p:nvSpPr>
          <p:spPr bwMode="auto">
            <a:xfrm>
              <a:off x="2886" y="3904"/>
              <a:ext cx="132" cy="123"/>
            </a:xfrm>
            <a:prstGeom prst="rect">
              <a:avLst/>
            </a:prstGeom>
            <a:noFill/>
            <a:ln w="9525">
              <a:noFill/>
              <a:miter lim="800000"/>
              <a:headEnd/>
              <a:tailEnd/>
            </a:ln>
          </p:spPr>
          <p:txBody>
            <a:bodyPr/>
            <a:lstStyle/>
            <a:p>
              <a:endParaRPr lang="en-US"/>
            </a:p>
          </p:txBody>
        </p:sp>
        <p:sp>
          <p:nvSpPr>
            <p:cNvPr id="188610" name="Rectangle 194"/>
            <p:cNvSpPr>
              <a:spLocks noChangeArrowheads="1"/>
            </p:cNvSpPr>
            <p:nvPr/>
          </p:nvSpPr>
          <p:spPr bwMode="auto">
            <a:xfrm>
              <a:off x="2592" y="3926"/>
              <a:ext cx="394"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60</a:t>
              </a:r>
              <a:endParaRPr lang="en-US">
                <a:effectLst>
                  <a:outerShdw blurRad="38100" dist="38100" dir="2700000" algn="tl">
                    <a:srgbClr val="C0C0C0"/>
                  </a:outerShdw>
                </a:effectLst>
                <a:latin typeface="Tahoma" pitchFamily="34" charset="0"/>
              </a:endParaRPr>
            </a:p>
          </p:txBody>
        </p:sp>
        <p:sp>
          <p:nvSpPr>
            <p:cNvPr id="67783" name="Line 195"/>
            <p:cNvSpPr>
              <a:spLocks noChangeShapeType="1"/>
            </p:cNvSpPr>
            <p:nvPr/>
          </p:nvSpPr>
          <p:spPr bwMode="auto">
            <a:xfrm flipV="1">
              <a:off x="3322" y="3853"/>
              <a:ext cx="1" cy="20"/>
            </a:xfrm>
            <a:prstGeom prst="line">
              <a:avLst/>
            </a:prstGeom>
            <a:noFill/>
            <a:ln w="1588">
              <a:solidFill>
                <a:srgbClr val="000000"/>
              </a:solidFill>
              <a:round/>
              <a:headEnd/>
              <a:tailEnd/>
            </a:ln>
          </p:spPr>
          <p:txBody>
            <a:bodyPr/>
            <a:lstStyle/>
            <a:p>
              <a:endParaRPr lang="en-US"/>
            </a:p>
          </p:txBody>
        </p:sp>
        <p:sp>
          <p:nvSpPr>
            <p:cNvPr id="67784" name="Rectangle 196"/>
            <p:cNvSpPr>
              <a:spLocks noChangeArrowheads="1"/>
            </p:cNvSpPr>
            <p:nvPr/>
          </p:nvSpPr>
          <p:spPr bwMode="auto">
            <a:xfrm>
              <a:off x="3278" y="3904"/>
              <a:ext cx="133" cy="123"/>
            </a:xfrm>
            <a:prstGeom prst="rect">
              <a:avLst/>
            </a:prstGeom>
            <a:noFill/>
            <a:ln w="9525">
              <a:noFill/>
              <a:miter lim="800000"/>
              <a:headEnd/>
              <a:tailEnd/>
            </a:ln>
          </p:spPr>
          <p:txBody>
            <a:bodyPr/>
            <a:lstStyle/>
            <a:p>
              <a:endParaRPr lang="en-US"/>
            </a:p>
          </p:txBody>
        </p:sp>
        <p:sp>
          <p:nvSpPr>
            <p:cNvPr id="188613" name="Rectangle 197"/>
            <p:cNvSpPr>
              <a:spLocks noChangeArrowheads="1"/>
            </p:cNvSpPr>
            <p:nvPr/>
          </p:nvSpPr>
          <p:spPr bwMode="auto">
            <a:xfrm>
              <a:off x="2976" y="3926"/>
              <a:ext cx="394"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80</a:t>
              </a:r>
              <a:endParaRPr lang="en-US">
                <a:effectLst>
                  <a:outerShdw blurRad="38100" dist="38100" dir="2700000" algn="tl">
                    <a:srgbClr val="C0C0C0"/>
                  </a:outerShdw>
                </a:effectLst>
                <a:latin typeface="Tahoma" pitchFamily="34" charset="0"/>
              </a:endParaRPr>
            </a:p>
          </p:txBody>
        </p:sp>
        <p:sp>
          <p:nvSpPr>
            <p:cNvPr id="67786" name="Line 198"/>
            <p:cNvSpPr>
              <a:spLocks noChangeShapeType="1"/>
            </p:cNvSpPr>
            <p:nvPr/>
          </p:nvSpPr>
          <p:spPr bwMode="auto">
            <a:xfrm flipV="1">
              <a:off x="3713" y="3853"/>
              <a:ext cx="1" cy="20"/>
            </a:xfrm>
            <a:prstGeom prst="line">
              <a:avLst/>
            </a:prstGeom>
            <a:noFill/>
            <a:ln w="1588">
              <a:solidFill>
                <a:srgbClr val="000000"/>
              </a:solidFill>
              <a:round/>
              <a:headEnd/>
              <a:tailEnd/>
            </a:ln>
          </p:spPr>
          <p:txBody>
            <a:bodyPr/>
            <a:lstStyle/>
            <a:p>
              <a:endParaRPr lang="en-US"/>
            </a:p>
          </p:txBody>
        </p:sp>
        <p:sp>
          <p:nvSpPr>
            <p:cNvPr id="67787" name="Rectangle 199"/>
            <p:cNvSpPr>
              <a:spLocks noChangeArrowheads="1"/>
            </p:cNvSpPr>
            <p:nvPr/>
          </p:nvSpPr>
          <p:spPr bwMode="auto">
            <a:xfrm>
              <a:off x="3649" y="3904"/>
              <a:ext cx="181" cy="123"/>
            </a:xfrm>
            <a:prstGeom prst="rect">
              <a:avLst/>
            </a:prstGeom>
            <a:noFill/>
            <a:ln w="9525">
              <a:noFill/>
              <a:miter lim="800000"/>
              <a:headEnd/>
              <a:tailEnd/>
            </a:ln>
          </p:spPr>
          <p:txBody>
            <a:bodyPr/>
            <a:lstStyle/>
            <a:p>
              <a:endParaRPr lang="en-US"/>
            </a:p>
          </p:txBody>
        </p:sp>
        <p:sp>
          <p:nvSpPr>
            <p:cNvPr id="188616" name="Rectangle 200"/>
            <p:cNvSpPr>
              <a:spLocks noChangeArrowheads="1"/>
            </p:cNvSpPr>
            <p:nvPr/>
          </p:nvSpPr>
          <p:spPr bwMode="auto">
            <a:xfrm>
              <a:off x="3360" y="3926"/>
              <a:ext cx="444"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100</a:t>
              </a:r>
              <a:endParaRPr lang="en-US">
                <a:effectLst>
                  <a:outerShdw blurRad="38100" dist="38100" dir="2700000" algn="tl">
                    <a:srgbClr val="C0C0C0"/>
                  </a:outerShdw>
                </a:effectLst>
                <a:latin typeface="Tahoma" pitchFamily="34" charset="0"/>
              </a:endParaRPr>
            </a:p>
          </p:txBody>
        </p:sp>
        <p:sp>
          <p:nvSpPr>
            <p:cNvPr id="67789" name="Line 201"/>
            <p:cNvSpPr>
              <a:spLocks noChangeShapeType="1"/>
            </p:cNvSpPr>
            <p:nvPr/>
          </p:nvSpPr>
          <p:spPr bwMode="auto">
            <a:xfrm flipV="1">
              <a:off x="4104" y="3853"/>
              <a:ext cx="1" cy="20"/>
            </a:xfrm>
            <a:prstGeom prst="line">
              <a:avLst/>
            </a:prstGeom>
            <a:noFill/>
            <a:ln w="1588">
              <a:solidFill>
                <a:srgbClr val="000000"/>
              </a:solidFill>
              <a:round/>
              <a:headEnd/>
              <a:tailEnd/>
            </a:ln>
          </p:spPr>
          <p:txBody>
            <a:bodyPr/>
            <a:lstStyle/>
            <a:p>
              <a:endParaRPr lang="en-US"/>
            </a:p>
          </p:txBody>
        </p:sp>
        <p:sp>
          <p:nvSpPr>
            <p:cNvPr id="67790" name="Rectangle 202"/>
            <p:cNvSpPr>
              <a:spLocks noChangeArrowheads="1"/>
            </p:cNvSpPr>
            <p:nvPr/>
          </p:nvSpPr>
          <p:spPr bwMode="auto">
            <a:xfrm>
              <a:off x="4040" y="3904"/>
              <a:ext cx="181" cy="123"/>
            </a:xfrm>
            <a:prstGeom prst="rect">
              <a:avLst/>
            </a:prstGeom>
            <a:noFill/>
            <a:ln w="9525">
              <a:noFill/>
              <a:miter lim="800000"/>
              <a:headEnd/>
              <a:tailEnd/>
            </a:ln>
          </p:spPr>
          <p:txBody>
            <a:bodyPr/>
            <a:lstStyle/>
            <a:p>
              <a:endParaRPr lang="en-US"/>
            </a:p>
          </p:txBody>
        </p:sp>
        <p:sp>
          <p:nvSpPr>
            <p:cNvPr id="188619" name="Rectangle 203"/>
            <p:cNvSpPr>
              <a:spLocks noChangeArrowheads="1"/>
            </p:cNvSpPr>
            <p:nvPr/>
          </p:nvSpPr>
          <p:spPr bwMode="auto">
            <a:xfrm>
              <a:off x="3744" y="3926"/>
              <a:ext cx="444" cy="122"/>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1100">
                  <a:solidFill>
                    <a:srgbClr val="000000"/>
                  </a:solidFill>
                  <a:latin typeface="Helvetica" pitchFamily="34" charset="0"/>
                </a:rPr>
                <a:t>120</a:t>
              </a:r>
              <a:endParaRPr lang="en-US">
                <a:effectLst>
                  <a:outerShdw blurRad="38100" dist="38100" dir="2700000" algn="tl">
                    <a:srgbClr val="C0C0C0"/>
                  </a:outerShdw>
                </a:effectLst>
                <a:latin typeface="Tahoma" pitchFamily="34" charset="0"/>
              </a:endParaRPr>
            </a:p>
          </p:txBody>
        </p:sp>
        <p:sp>
          <p:nvSpPr>
            <p:cNvPr id="67792" name="Line 204"/>
            <p:cNvSpPr>
              <a:spLocks noChangeShapeType="1"/>
            </p:cNvSpPr>
            <p:nvPr/>
          </p:nvSpPr>
          <p:spPr bwMode="auto">
            <a:xfrm flipV="1">
              <a:off x="4495" y="3853"/>
              <a:ext cx="1" cy="20"/>
            </a:xfrm>
            <a:prstGeom prst="line">
              <a:avLst/>
            </a:prstGeom>
            <a:noFill/>
            <a:ln w="1588">
              <a:solidFill>
                <a:srgbClr val="000000"/>
              </a:solidFill>
              <a:round/>
              <a:headEnd/>
              <a:tailEnd/>
            </a:ln>
          </p:spPr>
          <p:txBody>
            <a:bodyPr/>
            <a:lstStyle/>
            <a:p>
              <a:endParaRPr lang="en-US"/>
            </a:p>
          </p:txBody>
        </p:sp>
        <p:sp>
          <p:nvSpPr>
            <p:cNvPr id="67793" name="Line 205"/>
            <p:cNvSpPr>
              <a:spLocks noChangeShapeType="1"/>
            </p:cNvSpPr>
            <p:nvPr/>
          </p:nvSpPr>
          <p:spPr bwMode="auto">
            <a:xfrm flipH="1">
              <a:off x="4464" y="3873"/>
              <a:ext cx="31" cy="1"/>
            </a:xfrm>
            <a:prstGeom prst="line">
              <a:avLst/>
            </a:prstGeom>
            <a:noFill/>
            <a:ln w="1588">
              <a:solidFill>
                <a:srgbClr val="000000"/>
              </a:solidFill>
              <a:round/>
              <a:headEnd/>
              <a:tailEnd/>
            </a:ln>
          </p:spPr>
          <p:txBody>
            <a:bodyPr/>
            <a:lstStyle/>
            <a:p>
              <a:endParaRPr lang="en-US"/>
            </a:p>
          </p:txBody>
        </p:sp>
        <p:sp>
          <p:nvSpPr>
            <p:cNvPr id="67794" name="Line 206"/>
            <p:cNvSpPr>
              <a:spLocks noChangeShapeType="1"/>
            </p:cNvSpPr>
            <p:nvPr/>
          </p:nvSpPr>
          <p:spPr bwMode="auto">
            <a:xfrm>
              <a:off x="1757" y="3873"/>
              <a:ext cx="2738" cy="1"/>
            </a:xfrm>
            <a:prstGeom prst="line">
              <a:avLst/>
            </a:prstGeom>
            <a:noFill/>
            <a:ln w="1588">
              <a:solidFill>
                <a:srgbClr val="000000"/>
              </a:solidFill>
              <a:round/>
              <a:headEnd/>
              <a:tailEnd/>
            </a:ln>
          </p:spPr>
          <p:txBody>
            <a:bodyPr/>
            <a:lstStyle/>
            <a:p>
              <a:endParaRPr lang="en-US"/>
            </a:p>
          </p:txBody>
        </p:sp>
        <p:sp>
          <p:nvSpPr>
            <p:cNvPr id="67795" name="Rectangle 207"/>
            <p:cNvSpPr>
              <a:spLocks noChangeArrowheads="1"/>
            </p:cNvSpPr>
            <p:nvPr/>
          </p:nvSpPr>
          <p:spPr bwMode="auto">
            <a:xfrm>
              <a:off x="1738" y="3904"/>
              <a:ext cx="86" cy="123"/>
            </a:xfrm>
            <a:prstGeom prst="rect">
              <a:avLst/>
            </a:prstGeom>
            <a:noFill/>
            <a:ln w="9525">
              <a:noFill/>
              <a:miter lim="800000"/>
              <a:headEnd/>
              <a:tailEnd/>
            </a:ln>
          </p:spPr>
          <p:txBody>
            <a:bodyPr/>
            <a:lstStyle/>
            <a:p>
              <a:endParaRPr lang="en-US"/>
            </a:p>
          </p:txBody>
        </p:sp>
        <p:sp>
          <p:nvSpPr>
            <p:cNvPr id="67796" name="Freeform 208"/>
            <p:cNvSpPr>
              <a:spLocks/>
            </p:cNvSpPr>
            <p:nvPr/>
          </p:nvSpPr>
          <p:spPr bwMode="auto">
            <a:xfrm>
              <a:off x="1776" y="2516"/>
              <a:ext cx="2454" cy="1276"/>
            </a:xfrm>
            <a:custGeom>
              <a:avLst/>
              <a:gdLst>
                <a:gd name="T0" fmla="*/ 37 w 4198"/>
                <a:gd name="T1" fmla="*/ 403 h 2098"/>
                <a:gd name="T2" fmla="*/ 93 w 4198"/>
                <a:gd name="T3" fmla="*/ 411 h 2098"/>
                <a:gd name="T4" fmla="*/ 148 w 4198"/>
                <a:gd name="T5" fmla="*/ 529 h 2098"/>
                <a:gd name="T6" fmla="*/ 212 w 4198"/>
                <a:gd name="T7" fmla="*/ 628 h 2098"/>
                <a:gd name="T8" fmla="*/ 268 w 4198"/>
                <a:gd name="T9" fmla="*/ 747 h 2098"/>
                <a:gd name="T10" fmla="*/ 324 w 4198"/>
                <a:gd name="T11" fmla="*/ 853 h 2098"/>
                <a:gd name="T12" fmla="*/ 386 w 4198"/>
                <a:gd name="T13" fmla="*/ 980 h 2098"/>
                <a:gd name="T14" fmla="*/ 443 w 4198"/>
                <a:gd name="T15" fmla="*/ 1071 h 2098"/>
                <a:gd name="T16" fmla="*/ 499 w 4198"/>
                <a:gd name="T17" fmla="*/ 1150 h 2098"/>
                <a:gd name="T18" fmla="*/ 561 w 4198"/>
                <a:gd name="T19" fmla="*/ 1209 h 2098"/>
                <a:gd name="T20" fmla="*/ 618 w 4198"/>
                <a:gd name="T21" fmla="*/ 1245 h 2098"/>
                <a:gd name="T22" fmla="*/ 674 w 4198"/>
                <a:gd name="T23" fmla="*/ 1276 h 2098"/>
                <a:gd name="T24" fmla="*/ 730 w 4198"/>
                <a:gd name="T25" fmla="*/ 1240 h 2098"/>
                <a:gd name="T26" fmla="*/ 793 w 4198"/>
                <a:gd name="T27" fmla="*/ 1190 h 2098"/>
                <a:gd name="T28" fmla="*/ 849 w 4198"/>
                <a:gd name="T29" fmla="*/ 1111 h 2098"/>
                <a:gd name="T30" fmla="*/ 905 w 4198"/>
                <a:gd name="T31" fmla="*/ 1004 h 2098"/>
                <a:gd name="T32" fmla="*/ 967 w 4198"/>
                <a:gd name="T33" fmla="*/ 869 h 2098"/>
                <a:gd name="T34" fmla="*/ 1024 w 4198"/>
                <a:gd name="T35" fmla="*/ 747 h 2098"/>
                <a:gd name="T36" fmla="*/ 1080 w 4198"/>
                <a:gd name="T37" fmla="*/ 612 h 2098"/>
                <a:gd name="T38" fmla="*/ 1142 w 4198"/>
                <a:gd name="T39" fmla="*/ 398 h 2098"/>
                <a:gd name="T40" fmla="*/ 1199 w 4198"/>
                <a:gd name="T41" fmla="*/ 241 h 2098"/>
                <a:gd name="T42" fmla="*/ 1254 w 4198"/>
                <a:gd name="T43" fmla="*/ 114 h 2098"/>
                <a:gd name="T44" fmla="*/ 1312 w 4198"/>
                <a:gd name="T45" fmla="*/ 47 h 2098"/>
                <a:gd name="T46" fmla="*/ 1374 w 4198"/>
                <a:gd name="T47" fmla="*/ 0 h 2098"/>
                <a:gd name="T48" fmla="*/ 1429 w 4198"/>
                <a:gd name="T49" fmla="*/ 32 h 2098"/>
                <a:gd name="T50" fmla="*/ 1486 w 4198"/>
                <a:gd name="T51" fmla="*/ 71 h 2098"/>
                <a:gd name="T52" fmla="*/ 1549 w 4198"/>
                <a:gd name="T53" fmla="*/ 79 h 2098"/>
                <a:gd name="T54" fmla="*/ 1605 w 4198"/>
                <a:gd name="T55" fmla="*/ 181 h 2098"/>
                <a:gd name="T56" fmla="*/ 1661 w 4198"/>
                <a:gd name="T57" fmla="*/ 280 h 2098"/>
                <a:gd name="T58" fmla="*/ 1723 w 4198"/>
                <a:gd name="T59" fmla="*/ 352 h 2098"/>
                <a:gd name="T60" fmla="*/ 1779 w 4198"/>
                <a:gd name="T61" fmla="*/ 423 h 2098"/>
                <a:gd name="T62" fmla="*/ 1836 w 4198"/>
                <a:gd name="T63" fmla="*/ 471 h 2098"/>
                <a:gd name="T64" fmla="*/ 1892 w 4198"/>
                <a:gd name="T65" fmla="*/ 502 h 2098"/>
                <a:gd name="T66" fmla="*/ 1955 w 4198"/>
                <a:gd name="T67" fmla="*/ 455 h 2098"/>
                <a:gd name="T68" fmla="*/ 2010 w 4198"/>
                <a:gd name="T69" fmla="*/ 455 h 2098"/>
                <a:gd name="T70" fmla="*/ 2067 w 4198"/>
                <a:gd name="T71" fmla="*/ 411 h 2098"/>
                <a:gd name="T72" fmla="*/ 2130 w 4198"/>
                <a:gd name="T73" fmla="*/ 362 h 2098"/>
                <a:gd name="T74" fmla="*/ 2186 w 4198"/>
                <a:gd name="T75" fmla="*/ 367 h 2098"/>
                <a:gd name="T76" fmla="*/ 2242 w 4198"/>
                <a:gd name="T77" fmla="*/ 312 h 2098"/>
                <a:gd name="T78" fmla="*/ 2304 w 4198"/>
                <a:gd name="T79" fmla="*/ 253 h 2098"/>
                <a:gd name="T80" fmla="*/ 2360 w 4198"/>
                <a:gd name="T81" fmla="*/ 209 h 2098"/>
                <a:gd name="T82" fmla="*/ 2417 w 4198"/>
                <a:gd name="T83" fmla="*/ 257 h 20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98"/>
                <a:gd name="T127" fmla="*/ 0 h 2098"/>
                <a:gd name="T128" fmla="*/ 4198 w 4198"/>
                <a:gd name="T129" fmla="*/ 2098 h 20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98" h="2098">
                  <a:moveTo>
                    <a:pt x="0" y="727"/>
                  </a:moveTo>
                  <a:lnTo>
                    <a:pt x="31" y="683"/>
                  </a:lnTo>
                  <a:lnTo>
                    <a:pt x="63" y="663"/>
                  </a:lnTo>
                  <a:lnTo>
                    <a:pt x="95" y="643"/>
                  </a:lnTo>
                  <a:lnTo>
                    <a:pt x="126" y="650"/>
                  </a:lnTo>
                  <a:lnTo>
                    <a:pt x="159" y="676"/>
                  </a:lnTo>
                  <a:lnTo>
                    <a:pt x="191" y="727"/>
                  </a:lnTo>
                  <a:lnTo>
                    <a:pt x="223" y="805"/>
                  </a:lnTo>
                  <a:lnTo>
                    <a:pt x="254" y="870"/>
                  </a:lnTo>
                  <a:lnTo>
                    <a:pt x="299" y="922"/>
                  </a:lnTo>
                  <a:lnTo>
                    <a:pt x="331" y="968"/>
                  </a:lnTo>
                  <a:lnTo>
                    <a:pt x="362" y="1033"/>
                  </a:lnTo>
                  <a:lnTo>
                    <a:pt x="394" y="1098"/>
                  </a:lnTo>
                  <a:lnTo>
                    <a:pt x="427" y="1162"/>
                  </a:lnTo>
                  <a:lnTo>
                    <a:pt x="459" y="1229"/>
                  </a:lnTo>
                  <a:lnTo>
                    <a:pt x="491" y="1293"/>
                  </a:lnTo>
                  <a:lnTo>
                    <a:pt x="522" y="1358"/>
                  </a:lnTo>
                  <a:lnTo>
                    <a:pt x="554" y="1403"/>
                  </a:lnTo>
                  <a:lnTo>
                    <a:pt x="587" y="1462"/>
                  </a:lnTo>
                  <a:lnTo>
                    <a:pt x="629" y="1532"/>
                  </a:lnTo>
                  <a:lnTo>
                    <a:pt x="661" y="1612"/>
                  </a:lnTo>
                  <a:lnTo>
                    <a:pt x="692" y="1676"/>
                  </a:lnTo>
                  <a:lnTo>
                    <a:pt x="725" y="1728"/>
                  </a:lnTo>
                  <a:lnTo>
                    <a:pt x="757" y="1761"/>
                  </a:lnTo>
                  <a:lnTo>
                    <a:pt x="789" y="1780"/>
                  </a:lnTo>
                  <a:lnTo>
                    <a:pt x="822" y="1832"/>
                  </a:lnTo>
                  <a:lnTo>
                    <a:pt x="854" y="1891"/>
                  </a:lnTo>
                  <a:lnTo>
                    <a:pt x="887" y="1923"/>
                  </a:lnTo>
                  <a:lnTo>
                    <a:pt x="918" y="1962"/>
                  </a:lnTo>
                  <a:lnTo>
                    <a:pt x="960" y="1988"/>
                  </a:lnTo>
                  <a:lnTo>
                    <a:pt x="992" y="2015"/>
                  </a:lnTo>
                  <a:lnTo>
                    <a:pt x="1025" y="2034"/>
                  </a:lnTo>
                  <a:lnTo>
                    <a:pt x="1057" y="2047"/>
                  </a:lnTo>
                  <a:lnTo>
                    <a:pt x="1088" y="2073"/>
                  </a:lnTo>
                  <a:lnTo>
                    <a:pt x="1120" y="2093"/>
                  </a:lnTo>
                  <a:lnTo>
                    <a:pt x="1153" y="2098"/>
                  </a:lnTo>
                  <a:lnTo>
                    <a:pt x="1185" y="2093"/>
                  </a:lnTo>
                  <a:lnTo>
                    <a:pt x="1217" y="2065"/>
                  </a:lnTo>
                  <a:lnTo>
                    <a:pt x="1248" y="2039"/>
                  </a:lnTo>
                  <a:lnTo>
                    <a:pt x="1292" y="2015"/>
                  </a:lnTo>
                  <a:lnTo>
                    <a:pt x="1325" y="1988"/>
                  </a:lnTo>
                  <a:lnTo>
                    <a:pt x="1356" y="1956"/>
                  </a:lnTo>
                  <a:lnTo>
                    <a:pt x="1388" y="1917"/>
                  </a:lnTo>
                  <a:lnTo>
                    <a:pt x="1420" y="1864"/>
                  </a:lnTo>
                  <a:lnTo>
                    <a:pt x="1453" y="1826"/>
                  </a:lnTo>
                  <a:lnTo>
                    <a:pt x="1485" y="1767"/>
                  </a:lnTo>
                  <a:lnTo>
                    <a:pt x="1516" y="1715"/>
                  </a:lnTo>
                  <a:lnTo>
                    <a:pt x="1548" y="1651"/>
                  </a:lnTo>
                  <a:lnTo>
                    <a:pt x="1580" y="1573"/>
                  </a:lnTo>
                  <a:lnTo>
                    <a:pt x="1623" y="1501"/>
                  </a:lnTo>
                  <a:lnTo>
                    <a:pt x="1655" y="1429"/>
                  </a:lnTo>
                  <a:lnTo>
                    <a:pt x="1688" y="1345"/>
                  </a:lnTo>
                  <a:lnTo>
                    <a:pt x="1719" y="1280"/>
                  </a:lnTo>
                  <a:lnTo>
                    <a:pt x="1752" y="1229"/>
                  </a:lnTo>
                  <a:lnTo>
                    <a:pt x="1784" y="1170"/>
                  </a:lnTo>
                  <a:lnTo>
                    <a:pt x="1816" y="1092"/>
                  </a:lnTo>
                  <a:lnTo>
                    <a:pt x="1848" y="1007"/>
                  </a:lnTo>
                  <a:lnTo>
                    <a:pt x="1879" y="897"/>
                  </a:lnTo>
                  <a:lnTo>
                    <a:pt x="1912" y="779"/>
                  </a:lnTo>
                  <a:lnTo>
                    <a:pt x="1954" y="655"/>
                  </a:lnTo>
                  <a:lnTo>
                    <a:pt x="1986" y="546"/>
                  </a:lnTo>
                  <a:lnTo>
                    <a:pt x="2017" y="467"/>
                  </a:lnTo>
                  <a:lnTo>
                    <a:pt x="2051" y="396"/>
                  </a:lnTo>
                  <a:lnTo>
                    <a:pt x="2082" y="330"/>
                  </a:lnTo>
                  <a:lnTo>
                    <a:pt x="2114" y="259"/>
                  </a:lnTo>
                  <a:lnTo>
                    <a:pt x="2146" y="187"/>
                  </a:lnTo>
                  <a:lnTo>
                    <a:pt x="2179" y="136"/>
                  </a:lnTo>
                  <a:lnTo>
                    <a:pt x="2210" y="104"/>
                  </a:lnTo>
                  <a:lnTo>
                    <a:pt x="2244" y="78"/>
                  </a:lnTo>
                  <a:lnTo>
                    <a:pt x="2285" y="52"/>
                  </a:lnTo>
                  <a:lnTo>
                    <a:pt x="2317" y="20"/>
                  </a:lnTo>
                  <a:lnTo>
                    <a:pt x="2350" y="0"/>
                  </a:lnTo>
                  <a:lnTo>
                    <a:pt x="2382" y="13"/>
                  </a:lnTo>
                  <a:lnTo>
                    <a:pt x="2414" y="20"/>
                  </a:lnTo>
                  <a:lnTo>
                    <a:pt x="2445" y="52"/>
                  </a:lnTo>
                  <a:lnTo>
                    <a:pt x="2478" y="85"/>
                  </a:lnTo>
                  <a:lnTo>
                    <a:pt x="2510" y="110"/>
                  </a:lnTo>
                  <a:lnTo>
                    <a:pt x="2542" y="117"/>
                  </a:lnTo>
                  <a:lnTo>
                    <a:pt x="2573" y="98"/>
                  </a:lnTo>
                  <a:lnTo>
                    <a:pt x="2618" y="104"/>
                  </a:lnTo>
                  <a:lnTo>
                    <a:pt x="2650" y="130"/>
                  </a:lnTo>
                  <a:lnTo>
                    <a:pt x="2681" y="176"/>
                  </a:lnTo>
                  <a:lnTo>
                    <a:pt x="2713" y="234"/>
                  </a:lnTo>
                  <a:lnTo>
                    <a:pt x="2745" y="298"/>
                  </a:lnTo>
                  <a:lnTo>
                    <a:pt x="2778" y="376"/>
                  </a:lnTo>
                  <a:lnTo>
                    <a:pt x="2810" y="429"/>
                  </a:lnTo>
                  <a:lnTo>
                    <a:pt x="2841" y="461"/>
                  </a:lnTo>
                  <a:lnTo>
                    <a:pt x="2873" y="494"/>
                  </a:lnTo>
                  <a:lnTo>
                    <a:pt x="2906" y="532"/>
                  </a:lnTo>
                  <a:lnTo>
                    <a:pt x="2948" y="578"/>
                  </a:lnTo>
                  <a:lnTo>
                    <a:pt x="2980" y="618"/>
                  </a:lnTo>
                  <a:lnTo>
                    <a:pt x="3011" y="663"/>
                  </a:lnTo>
                  <a:lnTo>
                    <a:pt x="3043" y="696"/>
                  </a:lnTo>
                  <a:lnTo>
                    <a:pt x="3076" y="727"/>
                  </a:lnTo>
                  <a:lnTo>
                    <a:pt x="3109" y="733"/>
                  </a:lnTo>
                  <a:lnTo>
                    <a:pt x="3141" y="774"/>
                  </a:lnTo>
                  <a:lnTo>
                    <a:pt x="3173" y="792"/>
                  </a:lnTo>
                  <a:lnTo>
                    <a:pt x="3206" y="812"/>
                  </a:lnTo>
                  <a:lnTo>
                    <a:pt x="3237" y="825"/>
                  </a:lnTo>
                  <a:lnTo>
                    <a:pt x="3279" y="805"/>
                  </a:lnTo>
                  <a:lnTo>
                    <a:pt x="3311" y="774"/>
                  </a:lnTo>
                  <a:lnTo>
                    <a:pt x="3344" y="748"/>
                  </a:lnTo>
                  <a:lnTo>
                    <a:pt x="3376" y="740"/>
                  </a:lnTo>
                  <a:lnTo>
                    <a:pt x="3407" y="753"/>
                  </a:lnTo>
                  <a:lnTo>
                    <a:pt x="3439" y="748"/>
                  </a:lnTo>
                  <a:lnTo>
                    <a:pt x="3471" y="733"/>
                  </a:lnTo>
                  <a:lnTo>
                    <a:pt x="3504" y="707"/>
                  </a:lnTo>
                  <a:lnTo>
                    <a:pt x="3536" y="676"/>
                  </a:lnTo>
                  <a:lnTo>
                    <a:pt x="3567" y="631"/>
                  </a:lnTo>
                  <a:lnTo>
                    <a:pt x="3611" y="604"/>
                  </a:lnTo>
                  <a:lnTo>
                    <a:pt x="3644" y="596"/>
                  </a:lnTo>
                  <a:lnTo>
                    <a:pt x="3675" y="596"/>
                  </a:lnTo>
                  <a:lnTo>
                    <a:pt x="3707" y="604"/>
                  </a:lnTo>
                  <a:lnTo>
                    <a:pt x="3739" y="604"/>
                  </a:lnTo>
                  <a:lnTo>
                    <a:pt x="3770" y="591"/>
                  </a:lnTo>
                  <a:lnTo>
                    <a:pt x="3804" y="559"/>
                  </a:lnTo>
                  <a:lnTo>
                    <a:pt x="3835" y="513"/>
                  </a:lnTo>
                  <a:lnTo>
                    <a:pt x="3867" y="474"/>
                  </a:lnTo>
                  <a:lnTo>
                    <a:pt x="3899" y="435"/>
                  </a:lnTo>
                  <a:lnTo>
                    <a:pt x="3942" y="416"/>
                  </a:lnTo>
                  <a:lnTo>
                    <a:pt x="3975" y="383"/>
                  </a:lnTo>
                  <a:lnTo>
                    <a:pt x="4007" y="357"/>
                  </a:lnTo>
                  <a:lnTo>
                    <a:pt x="4038" y="344"/>
                  </a:lnTo>
                  <a:lnTo>
                    <a:pt x="4070" y="352"/>
                  </a:lnTo>
                  <a:lnTo>
                    <a:pt x="4103" y="383"/>
                  </a:lnTo>
                  <a:lnTo>
                    <a:pt x="4135" y="422"/>
                  </a:lnTo>
                  <a:lnTo>
                    <a:pt x="4167" y="454"/>
                  </a:lnTo>
                  <a:lnTo>
                    <a:pt x="4198" y="494"/>
                  </a:lnTo>
                </a:path>
              </a:pathLst>
            </a:custGeom>
            <a:noFill/>
            <a:ln w="6350">
              <a:solidFill>
                <a:srgbClr val="0000FF"/>
              </a:solidFill>
              <a:prstDash val="solid"/>
              <a:round/>
              <a:headEnd/>
              <a:tailEnd/>
            </a:ln>
          </p:spPr>
          <p:txBody>
            <a:bodyPr/>
            <a:lstStyle/>
            <a:p>
              <a:endParaRPr lang="en-US"/>
            </a:p>
          </p:txBody>
        </p:sp>
        <p:sp>
          <p:nvSpPr>
            <p:cNvPr id="188625" name="Rectangle 209"/>
            <p:cNvSpPr>
              <a:spLocks noChangeArrowheads="1"/>
            </p:cNvSpPr>
            <p:nvPr/>
          </p:nvSpPr>
          <p:spPr bwMode="auto">
            <a:xfrm>
              <a:off x="3456" y="2927"/>
              <a:ext cx="398"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b</a:t>
              </a:r>
              <a:endParaRPr lang="en-US">
                <a:effectLst>
                  <a:outerShdw blurRad="38100" dist="38100" dir="2700000" algn="tl">
                    <a:srgbClr val="C0C0C0"/>
                  </a:outerShdw>
                </a:effectLst>
                <a:latin typeface="Tahoma" pitchFamily="34" charset="0"/>
              </a:endParaRPr>
            </a:p>
          </p:txBody>
        </p:sp>
        <p:sp>
          <p:nvSpPr>
            <p:cNvPr id="67798" name="Rectangle 210"/>
            <p:cNvSpPr>
              <a:spLocks noChangeArrowheads="1"/>
            </p:cNvSpPr>
            <p:nvPr/>
          </p:nvSpPr>
          <p:spPr bwMode="auto">
            <a:xfrm>
              <a:off x="3652" y="2918"/>
              <a:ext cx="291" cy="45"/>
            </a:xfrm>
            <a:prstGeom prst="rect">
              <a:avLst/>
            </a:prstGeom>
            <a:solidFill>
              <a:srgbClr val="FF0000"/>
            </a:solidFill>
            <a:ln w="9525">
              <a:noFill/>
              <a:miter lim="800000"/>
              <a:headEnd/>
              <a:tailEnd/>
            </a:ln>
          </p:spPr>
          <p:txBody>
            <a:bodyPr/>
            <a:lstStyle/>
            <a:p>
              <a:endParaRPr lang="en-US"/>
            </a:p>
          </p:txBody>
        </p:sp>
        <p:grpSp>
          <p:nvGrpSpPr>
            <p:cNvPr id="5" name="Group 211"/>
            <p:cNvGrpSpPr>
              <a:grpSpLocks/>
            </p:cNvGrpSpPr>
            <p:nvPr/>
          </p:nvGrpSpPr>
          <p:grpSpPr bwMode="auto">
            <a:xfrm>
              <a:off x="1440" y="2304"/>
              <a:ext cx="2832" cy="1537"/>
              <a:chOff x="1440" y="2304"/>
              <a:chExt cx="2832" cy="1537"/>
            </a:xfrm>
          </p:grpSpPr>
          <p:sp>
            <p:nvSpPr>
              <p:cNvPr id="67800" name="Rectangle 212"/>
              <p:cNvSpPr>
                <a:spLocks noChangeArrowheads="1"/>
              </p:cNvSpPr>
              <p:nvPr/>
            </p:nvSpPr>
            <p:spPr bwMode="auto">
              <a:xfrm>
                <a:off x="1775" y="3022"/>
                <a:ext cx="292" cy="45"/>
              </a:xfrm>
              <a:prstGeom prst="rect">
                <a:avLst/>
              </a:prstGeom>
              <a:solidFill>
                <a:srgbClr val="FF0000"/>
              </a:solidFill>
              <a:ln w="9525">
                <a:noFill/>
                <a:miter lim="800000"/>
                <a:headEnd/>
                <a:tailEnd/>
              </a:ln>
            </p:spPr>
            <p:txBody>
              <a:bodyPr/>
              <a:lstStyle/>
              <a:p>
                <a:endParaRPr lang="en-US"/>
              </a:p>
            </p:txBody>
          </p:sp>
          <p:sp>
            <p:nvSpPr>
              <p:cNvPr id="67801" name="Rectangle 213"/>
              <p:cNvSpPr>
                <a:spLocks noChangeArrowheads="1"/>
              </p:cNvSpPr>
              <p:nvPr/>
            </p:nvSpPr>
            <p:spPr bwMode="auto">
              <a:xfrm>
                <a:off x="3969" y="2757"/>
                <a:ext cx="291" cy="45"/>
              </a:xfrm>
              <a:prstGeom prst="rect">
                <a:avLst/>
              </a:prstGeom>
              <a:solidFill>
                <a:srgbClr val="00FF00"/>
              </a:solidFill>
              <a:ln w="9525">
                <a:noFill/>
                <a:miter lim="800000"/>
                <a:headEnd/>
                <a:tailEnd/>
              </a:ln>
            </p:spPr>
            <p:txBody>
              <a:bodyPr/>
              <a:lstStyle/>
              <a:p>
                <a:endParaRPr lang="en-US"/>
              </a:p>
            </p:txBody>
          </p:sp>
          <p:grpSp>
            <p:nvGrpSpPr>
              <p:cNvPr id="6" name="Group 214"/>
              <p:cNvGrpSpPr>
                <a:grpSpLocks/>
              </p:cNvGrpSpPr>
              <p:nvPr/>
            </p:nvGrpSpPr>
            <p:grpSpPr bwMode="auto">
              <a:xfrm>
                <a:off x="1440" y="2304"/>
                <a:ext cx="2832" cy="1537"/>
                <a:chOff x="1440" y="2304"/>
                <a:chExt cx="2832" cy="1537"/>
              </a:xfrm>
            </p:grpSpPr>
            <p:sp>
              <p:nvSpPr>
                <p:cNvPr id="188631" name="Rectangle 215"/>
                <p:cNvSpPr>
                  <a:spLocks noChangeArrowheads="1"/>
                </p:cNvSpPr>
                <p:nvPr/>
              </p:nvSpPr>
              <p:spPr bwMode="auto">
                <a:xfrm>
                  <a:off x="1440" y="3024"/>
                  <a:ext cx="583"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b</a:t>
                  </a:r>
                  <a:endParaRPr lang="en-US">
                    <a:effectLst>
                      <a:outerShdw blurRad="38100" dist="38100" dir="2700000" algn="tl">
                        <a:srgbClr val="C0C0C0"/>
                      </a:outerShdw>
                    </a:effectLst>
                    <a:latin typeface="Tahoma" pitchFamily="34" charset="0"/>
                  </a:endParaRPr>
                </a:p>
              </p:txBody>
            </p:sp>
            <p:sp>
              <p:nvSpPr>
                <p:cNvPr id="188632" name="Rectangle 216"/>
                <p:cNvSpPr>
                  <a:spLocks noChangeArrowheads="1"/>
                </p:cNvSpPr>
                <p:nvPr/>
              </p:nvSpPr>
              <p:spPr bwMode="auto">
                <a:xfrm>
                  <a:off x="2356" y="2880"/>
                  <a:ext cx="580" cy="253"/>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b</a:t>
                  </a:r>
                  <a:endParaRPr lang="en-US">
                    <a:effectLst>
                      <a:outerShdw blurRad="38100" dist="38100" dir="2700000" algn="tl">
                        <a:srgbClr val="C0C0C0"/>
                      </a:outerShdw>
                    </a:effectLst>
                    <a:latin typeface="Tahoma" pitchFamily="34" charset="0"/>
                  </a:endParaRPr>
                </a:p>
              </p:txBody>
            </p:sp>
            <p:grpSp>
              <p:nvGrpSpPr>
                <p:cNvPr id="7" name="Group 217"/>
                <p:cNvGrpSpPr>
                  <a:grpSpLocks/>
                </p:cNvGrpSpPr>
                <p:nvPr/>
              </p:nvGrpSpPr>
              <p:grpSpPr bwMode="auto">
                <a:xfrm>
                  <a:off x="1878" y="2304"/>
                  <a:ext cx="2394" cy="1537"/>
                  <a:chOff x="1867" y="2304"/>
                  <a:chExt cx="2394" cy="1537"/>
                </a:xfrm>
              </p:grpSpPr>
              <p:sp>
                <p:nvSpPr>
                  <p:cNvPr id="67807" name="Rectangle 218"/>
                  <p:cNvSpPr>
                    <a:spLocks noChangeArrowheads="1"/>
                  </p:cNvSpPr>
                  <p:nvPr/>
                </p:nvSpPr>
                <p:spPr bwMode="auto">
                  <a:xfrm>
                    <a:off x="2088" y="3567"/>
                    <a:ext cx="291" cy="46"/>
                  </a:xfrm>
                  <a:prstGeom prst="rect">
                    <a:avLst/>
                  </a:prstGeom>
                  <a:solidFill>
                    <a:srgbClr val="00FFFF"/>
                  </a:solidFill>
                  <a:ln w="9525">
                    <a:noFill/>
                    <a:miter lim="800000"/>
                    <a:headEnd/>
                    <a:tailEnd/>
                  </a:ln>
                </p:spPr>
                <p:txBody>
                  <a:bodyPr/>
                  <a:lstStyle/>
                  <a:p>
                    <a:endParaRPr lang="en-US"/>
                  </a:p>
                </p:txBody>
              </p:sp>
              <p:sp>
                <p:nvSpPr>
                  <p:cNvPr id="67808" name="Rectangle 219"/>
                  <p:cNvSpPr>
                    <a:spLocks noChangeArrowheads="1"/>
                  </p:cNvSpPr>
                  <p:nvPr/>
                </p:nvSpPr>
                <p:spPr bwMode="auto">
                  <a:xfrm>
                    <a:off x="2403" y="3692"/>
                    <a:ext cx="290" cy="46"/>
                  </a:xfrm>
                  <a:prstGeom prst="rect">
                    <a:avLst/>
                  </a:prstGeom>
                  <a:solidFill>
                    <a:srgbClr val="00FFFF"/>
                  </a:solidFill>
                  <a:ln w="9525">
                    <a:noFill/>
                    <a:miter lim="800000"/>
                    <a:headEnd/>
                    <a:tailEnd/>
                  </a:ln>
                </p:spPr>
                <p:txBody>
                  <a:bodyPr/>
                  <a:lstStyle/>
                  <a:p>
                    <a:endParaRPr lang="en-US"/>
                  </a:p>
                </p:txBody>
              </p:sp>
              <p:sp>
                <p:nvSpPr>
                  <p:cNvPr id="67809" name="Rectangle 220"/>
                  <p:cNvSpPr>
                    <a:spLocks noChangeArrowheads="1"/>
                  </p:cNvSpPr>
                  <p:nvPr/>
                </p:nvSpPr>
                <p:spPr bwMode="auto">
                  <a:xfrm>
                    <a:off x="2717" y="3087"/>
                    <a:ext cx="291" cy="46"/>
                  </a:xfrm>
                  <a:prstGeom prst="rect">
                    <a:avLst/>
                  </a:prstGeom>
                  <a:solidFill>
                    <a:srgbClr val="FF0000"/>
                  </a:solidFill>
                  <a:ln w="9525">
                    <a:noFill/>
                    <a:miter lim="800000"/>
                    <a:headEnd/>
                    <a:tailEnd/>
                  </a:ln>
                </p:spPr>
                <p:txBody>
                  <a:bodyPr/>
                  <a:lstStyle/>
                  <a:p>
                    <a:endParaRPr lang="en-US"/>
                  </a:p>
                </p:txBody>
              </p:sp>
              <p:sp>
                <p:nvSpPr>
                  <p:cNvPr id="67810" name="Rectangle 221"/>
                  <p:cNvSpPr>
                    <a:spLocks noChangeArrowheads="1"/>
                  </p:cNvSpPr>
                  <p:nvPr/>
                </p:nvSpPr>
                <p:spPr bwMode="auto">
                  <a:xfrm>
                    <a:off x="3029" y="2524"/>
                    <a:ext cx="292" cy="45"/>
                  </a:xfrm>
                  <a:prstGeom prst="rect">
                    <a:avLst/>
                  </a:prstGeom>
                  <a:solidFill>
                    <a:srgbClr val="00FF00"/>
                  </a:solidFill>
                  <a:ln w="9525">
                    <a:noFill/>
                    <a:miter lim="800000"/>
                    <a:headEnd/>
                    <a:tailEnd/>
                  </a:ln>
                </p:spPr>
                <p:txBody>
                  <a:bodyPr/>
                  <a:lstStyle/>
                  <a:p>
                    <a:endParaRPr lang="en-US"/>
                  </a:p>
                </p:txBody>
              </p:sp>
              <p:sp>
                <p:nvSpPr>
                  <p:cNvPr id="67811" name="Rectangle 222"/>
                  <p:cNvSpPr>
                    <a:spLocks noChangeArrowheads="1"/>
                  </p:cNvSpPr>
                  <p:nvPr/>
                </p:nvSpPr>
                <p:spPr bwMode="auto">
                  <a:xfrm>
                    <a:off x="3346" y="2770"/>
                    <a:ext cx="291" cy="46"/>
                  </a:xfrm>
                  <a:prstGeom prst="rect">
                    <a:avLst/>
                  </a:prstGeom>
                  <a:solidFill>
                    <a:srgbClr val="00FF00"/>
                  </a:solidFill>
                  <a:ln w="9525">
                    <a:noFill/>
                    <a:miter lim="800000"/>
                    <a:headEnd/>
                    <a:tailEnd/>
                  </a:ln>
                </p:spPr>
                <p:txBody>
                  <a:bodyPr/>
                  <a:lstStyle/>
                  <a:p>
                    <a:endParaRPr lang="en-US"/>
                  </a:p>
                </p:txBody>
              </p:sp>
              <p:sp>
                <p:nvSpPr>
                  <p:cNvPr id="67812" name="Rectangle 223"/>
                  <p:cNvSpPr>
                    <a:spLocks noChangeArrowheads="1"/>
                  </p:cNvSpPr>
                  <p:nvPr/>
                </p:nvSpPr>
                <p:spPr bwMode="auto">
                  <a:xfrm>
                    <a:off x="1867" y="3030"/>
                    <a:ext cx="168" cy="245"/>
                  </a:xfrm>
                  <a:prstGeom prst="rect">
                    <a:avLst/>
                  </a:prstGeom>
                  <a:noFill/>
                  <a:ln w="9525">
                    <a:noFill/>
                    <a:miter lim="800000"/>
                    <a:headEnd/>
                    <a:tailEnd/>
                  </a:ln>
                </p:spPr>
                <p:txBody>
                  <a:bodyPr/>
                  <a:lstStyle/>
                  <a:p>
                    <a:endParaRPr lang="en-US"/>
                  </a:p>
                </p:txBody>
              </p:sp>
              <p:sp>
                <p:nvSpPr>
                  <p:cNvPr id="67813" name="Rectangle 224"/>
                  <p:cNvSpPr>
                    <a:spLocks noChangeArrowheads="1"/>
                  </p:cNvSpPr>
                  <p:nvPr/>
                </p:nvSpPr>
                <p:spPr bwMode="auto">
                  <a:xfrm>
                    <a:off x="2192" y="3550"/>
                    <a:ext cx="219" cy="267"/>
                  </a:xfrm>
                  <a:prstGeom prst="rect">
                    <a:avLst/>
                  </a:prstGeom>
                  <a:noFill/>
                  <a:ln w="9525">
                    <a:noFill/>
                    <a:miter lim="800000"/>
                    <a:headEnd/>
                    <a:tailEnd/>
                  </a:ln>
                </p:spPr>
                <p:txBody>
                  <a:bodyPr/>
                  <a:lstStyle/>
                  <a:p>
                    <a:endParaRPr lang="en-US"/>
                  </a:p>
                </p:txBody>
              </p:sp>
              <p:sp>
                <p:nvSpPr>
                  <p:cNvPr id="67814" name="Rectangle 225"/>
                  <p:cNvSpPr>
                    <a:spLocks noChangeArrowheads="1"/>
                  </p:cNvSpPr>
                  <p:nvPr/>
                </p:nvSpPr>
                <p:spPr bwMode="auto">
                  <a:xfrm>
                    <a:off x="2191" y="3596"/>
                    <a:ext cx="158" cy="245"/>
                  </a:xfrm>
                  <a:prstGeom prst="rect">
                    <a:avLst/>
                  </a:prstGeom>
                  <a:noFill/>
                  <a:ln w="9525">
                    <a:noFill/>
                    <a:miter lim="800000"/>
                    <a:headEnd/>
                    <a:tailEnd/>
                  </a:ln>
                </p:spPr>
                <p:txBody>
                  <a:bodyPr/>
                  <a:lstStyle/>
                  <a:p>
                    <a:endParaRPr lang="en-US"/>
                  </a:p>
                </p:txBody>
              </p:sp>
              <p:sp>
                <p:nvSpPr>
                  <p:cNvPr id="188642" name="Rectangle 226"/>
                  <p:cNvSpPr>
                    <a:spLocks noChangeArrowheads="1"/>
                  </p:cNvSpPr>
                  <p:nvPr/>
                </p:nvSpPr>
                <p:spPr bwMode="auto">
                  <a:xfrm>
                    <a:off x="2020" y="3454"/>
                    <a:ext cx="572"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a:t>
                    </a:r>
                    <a:endParaRPr lang="en-US">
                      <a:effectLst>
                        <a:outerShdw blurRad="38100" dist="38100" dir="2700000" algn="tl">
                          <a:srgbClr val="C0C0C0"/>
                        </a:outerShdw>
                      </a:effectLst>
                      <a:latin typeface="Tahoma" pitchFamily="34" charset="0"/>
                    </a:endParaRPr>
                  </a:p>
                </p:txBody>
              </p:sp>
              <p:sp>
                <p:nvSpPr>
                  <p:cNvPr id="67816" name="Rectangle 227"/>
                  <p:cNvSpPr>
                    <a:spLocks noChangeArrowheads="1"/>
                  </p:cNvSpPr>
                  <p:nvPr/>
                </p:nvSpPr>
                <p:spPr bwMode="auto">
                  <a:xfrm>
                    <a:off x="2517" y="3481"/>
                    <a:ext cx="219" cy="268"/>
                  </a:xfrm>
                  <a:prstGeom prst="rect">
                    <a:avLst/>
                  </a:prstGeom>
                  <a:noFill/>
                  <a:ln w="9525">
                    <a:noFill/>
                    <a:miter lim="800000"/>
                    <a:headEnd/>
                    <a:tailEnd/>
                  </a:ln>
                </p:spPr>
                <p:txBody>
                  <a:bodyPr/>
                  <a:lstStyle/>
                  <a:p>
                    <a:endParaRPr lang="en-US"/>
                  </a:p>
                </p:txBody>
              </p:sp>
              <p:sp>
                <p:nvSpPr>
                  <p:cNvPr id="67817" name="Rectangle 228"/>
                  <p:cNvSpPr>
                    <a:spLocks noChangeArrowheads="1"/>
                  </p:cNvSpPr>
                  <p:nvPr/>
                </p:nvSpPr>
                <p:spPr bwMode="auto">
                  <a:xfrm>
                    <a:off x="2517" y="3490"/>
                    <a:ext cx="158" cy="244"/>
                  </a:xfrm>
                  <a:prstGeom prst="rect">
                    <a:avLst/>
                  </a:prstGeom>
                  <a:noFill/>
                  <a:ln w="9525">
                    <a:noFill/>
                    <a:miter lim="800000"/>
                    <a:headEnd/>
                    <a:tailEnd/>
                  </a:ln>
                </p:spPr>
                <p:txBody>
                  <a:bodyPr/>
                  <a:lstStyle/>
                  <a:p>
                    <a:endParaRPr lang="en-US"/>
                  </a:p>
                </p:txBody>
              </p:sp>
              <p:sp>
                <p:nvSpPr>
                  <p:cNvPr id="67818" name="Rectangle 229"/>
                  <p:cNvSpPr>
                    <a:spLocks noChangeArrowheads="1"/>
                  </p:cNvSpPr>
                  <p:nvPr/>
                </p:nvSpPr>
                <p:spPr bwMode="auto">
                  <a:xfrm>
                    <a:off x="2602" y="3490"/>
                    <a:ext cx="115" cy="244"/>
                  </a:xfrm>
                  <a:prstGeom prst="rect">
                    <a:avLst/>
                  </a:prstGeom>
                  <a:noFill/>
                  <a:ln w="9525">
                    <a:noFill/>
                    <a:miter lim="800000"/>
                    <a:headEnd/>
                    <a:tailEnd/>
                  </a:ln>
                </p:spPr>
                <p:txBody>
                  <a:bodyPr/>
                  <a:lstStyle/>
                  <a:p>
                    <a:endParaRPr lang="en-US"/>
                  </a:p>
                </p:txBody>
              </p:sp>
              <p:sp>
                <p:nvSpPr>
                  <p:cNvPr id="188646" name="Rectangle 230"/>
                  <p:cNvSpPr>
                    <a:spLocks noChangeArrowheads="1"/>
                  </p:cNvSpPr>
                  <p:nvPr/>
                </p:nvSpPr>
                <p:spPr bwMode="auto">
                  <a:xfrm>
                    <a:off x="3138" y="2555"/>
                    <a:ext cx="378"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c</a:t>
                    </a:r>
                    <a:endParaRPr lang="en-US">
                      <a:effectLst>
                        <a:outerShdw blurRad="38100" dist="38100" dir="2700000" algn="tl">
                          <a:srgbClr val="C0C0C0"/>
                        </a:outerShdw>
                      </a:effectLst>
                      <a:latin typeface="Tahoma" pitchFamily="34" charset="0"/>
                    </a:endParaRPr>
                  </a:p>
                </p:txBody>
              </p:sp>
              <p:sp>
                <p:nvSpPr>
                  <p:cNvPr id="188647" name="Rectangle 231"/>
                  <p:cNvSpPr>
                    <a:spLocks noChangeArrowheads="1"/>
                  </p:cNvSpPr>
                  <p:nvPr/>
                </p:nvSpPr>
                <p:spPr bwMode="auto">
                  <a:xfrm>
                    <a:off x="2689" y="2304"/>
                    <a:ext cx="563"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c</a:t>
                    </a:r>
                    <a:endParaRPr lang="en-US">
                      <a:effectLst>
                        <a:outerShdw blurRad="38100" dist="38100" dir="2700000" algn="tl">
                          <a:srgbClr val="C0C0C0"/>
                        </a:outerShdw>
                      </a:effectLst>
                      <a:latin typeface="Tahoma" pitchFamily="34" charset="0"/>
                    </a:endParaRPr>
                  </a:p>
                </p:txBody>
              </p:sp>
              <p:sp>
                <p:nvSpPr>
                  <p:cNvPr id="67821" name="Rectangle 232"/>
                  <p:cNvSpPr>
                    <a:spLocks noChangeArrowheads="1"/>
                  </p:cNvSpPr>
                  <p:nvPr/>
                </p:nvSpPr>
                <p:spPr bwMode="auto">
                  <a:xfrm>
                    <a:off x="3788" y="2961"/>
                    <a:ext cx="219" cy="268"/>
                  </a:xfrm>
                  <a:prstGeom prst="rect">
                    <a:avLst/>
                  </a:prstGeom>
                  <a:noFill/>
                  <a:ln w="9525">
                    <a:noFill/>
                    <a:miter lim="800000"/>
                    <a:headEnd/>
                    <a:tailEnd/>
                  </a:ln>
                </p:spPr>
                <p:txBody>
                  <a:bodyPr/>
                  <a:lstStyle/>
                  <a:p>
                    <a:endParaRPr lang="en-US"/>
                  </a:p>
                </p:txBody>
              </p:sp>
              <p:sp>
                <p:nvSpPr>
                  <p:cNvPr id="67822" name="Rectangle 233"/>
                  <p:cNvSpPr>
                    <a:spLocks noChangeArrowheads="1"/>
                  </p:cNvSpPr>
                  <p:nvPr/>
                </p:nvSpPr>
                <p:spPr bwMode="auto">
                  <a:xfrm>
                    <a:off x="3788" y="2969"/>
                    <a:ext cx="167" cy="244"/>
                  </a:xfrm>
                  <a:prstGeom prst="rect">
                    <a:avLst/>
                  </a:prstGeom>
                  <a:noFill/>
                  <a:ln w="9525">
                    <a:noFill/>
                    <a:miter lim="800000"/>
                    <a:headEnd/>
                    <a:tailEnd/>
                  </a:ln>
                </p:spPr>
                <p:txBody>
                  <a:bodyPr/>
                  <a:lstStyle/>
                  <a:p>
                    <a:endParaRPr lang="en-US"/>
                  </a:p>
                </p:txBody>
              </p:sp>
              <p:sp>
                <p:nvSpPr>
                  <p:cNvPr id="67823" name="Rectangle 234"/>
                  <p:cNvSpPr>
                    <a:spLocks noChangeArrowheads="1"/>
                  </p:cNvSpPr>
                  <p:nvPr/>
                </p:nvSpPr>
                <p:spPr bwMode="auto">
                  <a:xfrm>
                    <a:off x="3882" y="2969"/>
                    <a:ext cx="116" cy="244"/>
                  </a:xfrm>
                  <a:prstGeom prst="rect">
                    <a:avLst/>
                  </a:prstGeom>
                  <a:noFill/>
                  <a:ln w="9525">
                    <a:noFill/>
                    <a:miter lim="800000"/>
                    <a:headEnd/>
                    <a:tailEnd/>
                  </a:ln>
                </p:spPr>
                <p:txBody>
                  <a:bodyPr/>
                  <a:lstStyle/>
                  <a:p>
                    <a:endParaRPr lang="en-US"/>
                  </a:p>
                </p:txBody>
              </p:sp>
              <p:sp>
                <p:nvSpPr>
                  <p:cNvPr id="67824" name="Rectangle 235"/>
                  <p:cNvSpPr>
                    <a:spLocks noChangeArrowheads="1"/>
                  </p:cNvSpPr>
                  <p:nvPr/>
                </p:nvSpPr>
                <p:spPr bwMode="auto">
                  <a:xfrm>
                    <a:off x="4112" y="2544"/>
                    <a:ext cx="149" cy="245"/>
                  </a:xfrm>
                  <a:prstGeom prst="rect">
                    <a:avLst/>
                  </a:prstGeom>
                  <a:noFill/>
                  <a:ln w="9525">
                    <a:noFill/>
                    <a:miter lim="800000"/>
                    <a:headEnd/>
                    <a:tailEnd/>
                  </a:ln>
                </p:spPr>
                <p:txBody>
                  <a:bodyPr/>
                  <a:lstStyle/>
                  <a:p>
                    <a:endParaRPr lang="en-US"/>
                  </a:p>
                </p:txBody>
              </p:sp>
              <p:sp>
                <p:nvSpPr>
                  <p:cNvPr id="188652" name="Rectangle 236"/>
                  <p:cNvSpPr>
                    <a:spLocks noChangeArrowheads="1"/>
                  </p:cNvSpPr>
                  <p:nvPr/>
                </p:nvSpPr>
                <p:spPr bwMode="auto">
                  <a:xfrm>
                    <a:off x="3792" y="2544"/>
                    <a:ext cx="378" cy="253"/>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c</a:t>
                    </a:r>
                    <a:endParaRPr lang="en-US">
                      <a:effectLst>
                        <a:outerShdw blurRad="38100" dist="38100" dir="2700000" algn="tl">
                          <a:srgbClr val="C0C0C0"/>
                        </a:outerShdw>
                      </a:effectLst>
                      <a:latin typeface="Tahoma" pitchFamily="34" charset="0"/>
                    </a:endParaRPr>
                  </a:p>
                </p:txBody>
              </p:sp>
            </p:grpSp>
            <p:sp>
              <p:nvSpPr>
                <p:cNvPr id="188653" name="Rectangle 237"/>
                <p:cNvSpPr>
                  <a:spLocks noChangeArrowheads="1"/>
                </p:cNvSpPr>
                <p:nvPr/>
              </p:nvSpPr>
              <p:spPr bwMode="auto">
                <a:xfrm>
                  <a:off x="1728" y="3552"/>
                  <a:ext cx="573" cy="254"/>
                </a:xfrm>
                <a:prstGeom prst="rect">
                  <a:avLst/>
                </a:prstGeom>
                <a:noFill/>
                <a:ln w="9525">
                  <a:noFill/>
                  <a:miter lim="800000"/>
                  <a:headEnd/>
                  <a:tailEnd/>
                </a:ln>
              </p:spPr>
              <p:txBody>
                <a:bodyPr wrap="none" lIns="0" tIns="0" rIns="0" bIns="0">
                  <a:spAutoFit/>
                </a:bodyPr>
                <a:lstStyle/>
                <a:p>
                  <a:pPr marL="742950" indent="-285750">
                    <a:spcBef>
                      <a:spcPct val="20000"/>
                    </a:spcBef>
                    <a:buClr>
                      <a:schemeClr val="folHlink"/>
                    </a:buClr>
                    <a:buSzPct val="65000"/>
                    <a:buFont typeface="Wingdings" pitchFamily="2" charset="2"/>
                    <a:buNone/>
                    <a:defRPr/>
                  </a:pPr>
                  <a:r>
                    <a:rPr lang="en-US" sz="2300">
                      <a:solidFill>
                        <a:srgbClr val="000000"/>
                      </a:solidFill>
                    </a:rPr>
                    <a:t>	a</a:t>
                  </a:r>
                  <a:endParaRPr lang="en-US">
                    <a:effectLst>
                      <a:outerShdw blurRad="38100" dist="38100" dir="2700000" algn="tl">
                        <a:srgbClr val="C0C0C0"/>
                      </a:outerShdw>
                    </a:effectLst>
                    <a:latin typeface="Tahoma" pitchFamily="34" charset="0"/>
                  </a:endParaRPr>
                </a:p>
              </p:txBody>
            </p:sp>
          </p:grpSp>
        </p:grpSp>
      </p:grpSp>
      <p:sp>
        <p:nvSpPr>
          <p:cNvPr id="67661" name="Text Box 238"/>
          <p:cNvSpPr txBox="1">
            <a:spLocks noChangeArrowheads="1"/>
          </p:cNvSpPr>
          <p:nvPr/>
        </p:nvSpPr>
        <p:spPr bwMode="auto">
          <a:xfrm>
            <a:off x="4411663" y="6096000"/>
            <a:ext cx="3070225" cy="762000"/>
          </a:xfrm>
          <a:prstGeom prst="rect">
            <a:avLst/>
          </a:prstGeom>
          <a:noFill/>
          <a:ln w="9525">
            <a:noFill/>
            <a:miter lim="800000"/>
            <a:headEnd/>
            <a:tailEnd/>
          </a:ln>
        </p:spPr>
        <p:txBody>
          <a:bodyPr>
            <a:spAutoFit/>
          </a:bodyPr>
          <a:lstStyle/>
          <a:p>
            <a:pPr>
              <a:spcBef>
                <a:spcPct val="50000"/>
              </a:spcBef>
            </a:pPr>
            <a:r>
              <a:rPr lang="en-US" sz="4400" dirty="0" err="1">
                <a:solidFill>
                  <a:srgbClr val="0000FF"/>
                </a:solidFill>
              </a:rPr>
              <a:t>baabccbc</a:t>
            </a:r>
            <a:endParaRPr lang="en-US" sz="4400" dirty="0">
              <a:solidFill>
                <a:srgbClr val="0000FF"/>
              </a:solidFill>
            </a:endParaRPr>
          </a:p>
        </p:txBody>
      </p:sp>
      <p:sp>
        <p:nvSpPr>
          <p:cNvPr id="67662" name="Text Box 239"/>
          <p:cNvSpPr txBox="1">
            <a:spLocks noChangeArrowheads="1"/>
          </p:cNvSpPr>
          <p:nvPr/>
        </p:nvSpPr>
        <p:spPr bwMode="auto">
          <a:xfrm>
            <a:off x="130175" y="3251200"/>
            <a:ext cx="2720975" cy="2225675"/>
          </a:xfrm>
          <a:prstGeom prst="rect">
            <a:avLst/>
          </a:prstGeom>
          <a:noFill/>
          <a:ln w="9525">
            <a:noFill/>
            <a:miter lim="800000"/>
            <a:headEnd/>
            <a:tailEnd/>
          </a:ln>
        </p:spPr>
        <p:txBody>
          <a:bodyPr>
            <a:spAutoFit/>
          </a:bodyPr>
          <a:lstStyle/>
          <a:p>
            <a:r>
              <a:rPr lang="en-US" sz="2000"/>
              <a:t>First convert the time series to PAA representation, then convert the PAA to symbols</a:t>
            </a:r>
          </a:p>
          <a:p>
            <a:endParaRPr lang="en-US" sz="2000"/>
          </a:p>
          <a:p>
            <a:r>
              <a:rPr lang="en-US" sz="2000"/>
              <a:t>It takes linear time</a:t>
            </a:r>
          </a:p>
        </p:txBody>
      </p:sp>
      <p:pic>
        <p:nvPicPr>
          <p:cNvPr id="67663" name="Picture 240" descr="lisasax3"/>
          <p:cNvPicPr>
            <a:picLocks noChangeAspect="1" noChangeArrowheads="1"/>
          </p:cNvPicPr>
          <p:nvPr/>
        </p:nvPicPr>
        <p:blipFill>
          <a:blip r:embed="rId2" cstate="print"/>
          <a:srcRect/>
          <a:stretch>
            <a:fillRect/>
          </a:stretch>
        </p:blipFill>
        <p:spPr bwMode="auto">
          <a:xfrm>
            <a:off x="198438" y="366713"/>
            <a:ext cx="1249362" cy="1233487"/>
          </a:xfrm>
          <a:prstGeom prst="rect">
            <a:avLst/>
          </a:prstGeom>
          <a:noFill/>
          <a:ln w="9525">
            <a:noFill/>
            <a:miter lim="800000"/>
            <a:headEnd/>
            <a:tailEnd/>
          </a:ln>
        </p:spPr>
      </p:pic>
      <p:sp>
        <p:nvSpPr>
          <p:cNvPr id="67664" name="Freeform 241"/>
          <p:cNvSpPr>
            <a:spLocks/>
          </p:cNvSpPr>
          <p:nvPr/>
        </p:nvSpPr>
        <p:spPr bwMode="auto">
          <a:xfrm>
            <a:off x="3886200" y="1265238"/>
            <a:ext cx="3808413" cy="1335087"/>
          </a:xfrm>
          <a:custGeom>
            <a:avLst/>
            <a:gdLst>
              <a:gd name="T0" fmla="*/ 57944 w 4798"/>
              <a:gd name="T1" fmla="*/ 421231 h 1683"/>
              <a:gd name="T2" fmla="*/ 145256 w 4798"/>
              <a:gd name="T3" fmla="*/ 429957 h 1683"/>
              <a:gd name="T4" fmla="*/ 230981 w 4798"/>
              <a:gd name="T5" fmla="*/ 552915 h 1683"/>
              <a:gd name="T6" fmla="*/ 329406 w 4798"/>
              <a:gd name="T7" fmla="*/ 656834 h 1683"/>
              <a:gd name="T8" fmla="*/ 416719 w 4798"/>
              <a:gd name="T9" fmla="*/ 781379 h 1683"/>
              <a:gd name="T10" fmla="*/ 503238 w 4798"/>
              <a:gd name="T11" fmla="*/ 892438 h 1683"/>
              <a:gd name="T12" fmla="*/ 600075 w 4798"/>
              <a:gd name="T13" fmla="*/ 1024915 h 1683"/>
              <a:gd name="T14" fmla="*/ 687388 w 4798"/>
              <a:gd name="T15" fmla="*/ 1120109 h 1683"/>
              <a:gd name="T16" fmla="*/ 774700 w 4798"/>
              <a:gd name="T17" fmla="*/ 1202610 h 1683"/>
              <a:gd name="T18" fmla="*/ 871538 w 4798"/>
              <a:gd name="T19" fmla="*/ 1264485 h 1683"/>
              <a:gd name="T20" fmla="*/ 958850 w 4798"/>
              <a:gd name="T21" fmla="*/ 1301769 h 1683"/>
              <a:gd name="T22" fmla="*/ 1046956 w 4798"/>
              <a:gd name="T23" fmla="*/ 1335087 h 1683"/>
              <a:gd name="T24" fmla="*/ 1132681 w 4798"/>
              <a:gd name="T25" fmla="*/ 1297010 h 1683"/>
              <a:gd name="T26" fmla="*/ 1231106 w 4798"/>
              <a:gd name="T27" fmla="*/ 1243860 h 1683"/>
              <a:gd name="T28" fmla="*/ 1318419 w 4798"/>
              <a:gd name="T29" fmla="*/ 1161359 h 1683"/>
              <a:gd name="T30" fmla="*/ 1404938 w 4798"/>
              <a:gd name="T31" fmla="*/ 1049507 h 1683"/>
              <a:gd name="T32" fmla="*/ 1500981 w 4798"/>
              <a:gd name="T33" fmla="*/ 909097 h 1683"/>
              <a:gd name="T34" fmla="*/ 1589881 w 4798"/>
              <a:gd name="T35" fmla="*/ 781379 h 1683"/>
              <a:gd name="T36" fmla="*/ 1676400 w 4798"/>
              <a:gd name="T37" fmla="*/ 640175 h 1683"/>
              <a:gd name="T38" fmla="*/ 1773238 w 4798"/>
              <a:gd name="T39" fmla="*/ 416471 h 1683"/>
              <a:gd name="T40" fmla="*/ 1860550 w 4798"/>
              <a:gd name="T41" fmla="*/ 252262 h 1683"/>
              <a:gd name="T42" fmla="*/ 1947069 w 4798"/>
              <a:gd name="T43" fmla="*/ 118992 h 1683"/>
              <a:gd name="T44" fmla="*/ 2035969 w 4798"/>
              <a:gd name="T45" fmla="*/ 49183 h 1683"/>
              <a:gd name="T46" fmla="*/ 2132013 w 4798"/>
              <a:gd name="T47" fmla="*/ 0 h 1683"/>
              <a:gd name="T48" fmla="*/ 2218531 w 4798"/>
              <a:gd name="T49" fmla="*/ 33318 h 1683"/>
              <a:gd name="T50" fmla="*/ 2305844 w 4798"/>
              <a:gd name="T51" fmla="*/ 74568 h 1683"/>
              <a:gd name="T52" fmla="*/ 2404269 w 4798"/>
              <a:gd name="T53" fmla="*/ 82501 h 1683"/>
              <a:gd name="T54" fmla="*/ 2489994 w 4798"/>
              <a:gd name="T55" fmla="*/ 189593 h 1683"/>
              <a:gd name="T56" fmla="*/ 2578100 w 4798"/>
              <a:gd name="T57" fmla="*/ 293513 h 1683"/>
              <a:gd name="T58" fmla="*/ 2674144 w 4798"/>
              <a:gd name="T59" fmla="*/ 367288 h 1683"/>
              <a:gd name="T60" fmla="*/ 2760663 w 4798"/>
              <a:gd name="T61" fmla="*/ 442649 h 1683"/>
              <a:gd name="T62" fmla="*/ 2849562 w 4798"/>
              <a:gd name="T63" fmla="*/ 491832 h 1683"/>
              <a:gd name="T64" fmla="*/ 2936875 w 4798"/>
              <a:gd name="T65" fmla="*/ 525150 h 1683"/>
              <a:gd name="T66" fmla="*/ 3033712 w 4798"/>
              <a:gd name="T67" fmla="*/ 475174 h 1683"/>
              <a:gd name="T68" fmla="*/ 3120231 w 4798"/>
              <a:gd name="T69" fmla="*/ 475174 h 1683"/>
              <a:gd name="T70" fmla="*/ 3207544 w 4798"/>
              <a:gd name="T71" fmla="*/ 429957 h 1683"/>
              <a:gd name="T72" fmla="*/ 3305176 w 4798"/>
              <a:gd name="T73" fmla="*/ 379187 h 1683"/>
              <a:gd name="T74" fmla="*/ 3391694 w 4798"/>
              <a:gd name="T75" fmla="*/ 383947 h 1683"/>
              <a:gd name="T76" fmla="*/ 3479007 w 4798"/>
              <a:gd name="T77" fmla="*/ 326037 h 1683"/>
              <a:gd name="T78" fmla="*/ 3575844 w 4798"/>
              <a:gd name="T79" fmla="*/ 264955 h 1683"/>
              <a:gd name="T80" fmla="*/ 3663157 w 4798"/>
              <a:gd name="T81" fmla="*/ 218945 h 1683"/>
              <a:gd name="T82" fmla="*/ 3751263 w 4798"/>
              <a:gd name="T83" fmla="*/ 268128 h 16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98"/>
              <a:gd name="T127" fmla="*/ 0 h 1683"/>
              <a:gd name="T128" fmla="*/ 4798 w 4798"/>
              <a:gd name="T129" fmla="*/ 1683 h 16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98" h="1683">
                <a:moveTo>
                  <a:pt x="0" y="583"/>
                </a:moveTo>
                <a:lnTo>
                  <a:pt x="36" y="547"/>
                </a:lnTo>
                <a:lnTo>
                  <a:pt x="73" y="531"/>
                </a:lnTo>
                <a:lnTo>
                  <a:pt x="109" y="515"/>
                </a:lnTo>
                <a:lnTo>
                  <a:pt x="145" y="521"/>
                </a:lnTo>
                <a:lnTo>
                  <a:pt x="183" y="542"/>
                </a:lnTo>
                <a:lnTo>
                  <a:pt x="219" y="583"/>
                </a:lnTo>
                <a:lnTo>
                  <a:pt x="255" y="646"/>
                </a:lnTo>
                <a:lnTo>
                  <a:pt x="291" y="697"/>
                </a:lnTo>
                <a:lnTo>
                  <a:pt x="342" y="739"/>
                </a:lnTo>
                <a:lnTo>
                  <a:pt x="379" y="776"/>
                </a:lnTo>
                <a:lnTo>
                  <a:pt x="415" y="828"/>
                </a:lnTo>
                <a:lnTo>
                  <a:pt x="451" y="880"/>
                </a:lnTo>
                <a:lnTo>
                  <a:pt x="489" y="932"/>
                </a:lnTo>
                <a:lnTo>
                  <a:pt x="525" y="985"/>
                </a:lnTo>
                <a:lnTo>
                  <a:pt x="561" y="1037"/>
                </a:lnTo>
                <a:lnTo>
                  <a:pt x="598" y="1089"/>
                </a:lnTo>
                <a:lnTo>
                  <a:pt x="634" y="1125"/>
                </a:lnTo>
                <a:lnTo>
                  <a:pt x="672" y="1172"/>
                </a:lnTo>
                <a:lnTo>
                  <a:pt x="719" y="1229"/>
                </a:lnTo>
                <a:lnTo>
                  <a:pt x="756" y="1292"/>
                </a:lnTo>
                <a:lnTo>
                  <a:pt x="792" y="1344"/>
                </a:lnTo>
                <a:lnTo>
                  <a:pt x="830" y="1386"/>
                </a:lnTo>
                <a:lnTo>
                  <a:pt x="866" y="1412"/>
                </a:lnTo>
                <a:lnTo>
                  <a:pt x="902" y="1427"/>
                </a:lnTo>
                <a:lnTo>
                  <a:pt x="940" y="1469"/>
                </a:lnTo>
                <a:lnTo>
                  <a:pt x="976" y="1516"/>
                </a:lnTo>
                <a:lnTo>
                  <a:pt x="1014" y="1542"/>
                </a:lnTo>
                <a:lnTo>
                  <a:pt x="1050" y="1573"/>
                </a:lnTo>
                <a:lnTo>
                  <a:pt x="1098" y="1594"/>
                </a:lnTo>
                <a:lnTo>
                  <a:pt x="1134" y="1616"/>
                </a:lnTo>
                <a:lnTo>
                  <a:pt x="1172" y="1631"/>
                </a:lnTo>
                <a:lnTo>
                  <a:pt x="1208" y="1641"/>
                </a:lnTo>
                <a:lnTo>
                  <a:pt x="1244" y="1662"/>
                </a:lnTo>
                <a:lnTo>
                  <a:pt x="1281" y="1678"/>
                </a:lnTo>
                <a:lnTo>
                  <a:pt x="1319" y="1683"/>
                </a:lnTo>
                <a:lnTo>
                  <a:pt x="1355" y="1678"/>
                </a:lnTo>
                <a:lnTo>
                  <a:pt x="1391" y="1656"/>
                </a:lnTo>
                <a:lnTo>
                  <a:pt x="1427" y="1635"/>
                </a:lnTo>
                <a:lnTo>
                  <a:pt x="1477" y="1616"/>
                </a:lnTo>
                <a:lnTo>
                  <a:pt x="1514" y="1594"/>
                </a:lnTo>
                <a:lnTo>
                  <a:pt x="1551" y="1568"/>
                </a:lnTo>
                <a:lnTo>
                  <a:pt x="1587" y="1537"/>
                </a:lnTo>
                <a:lnTo>
                  <a:pt x="1623" y="1494"/>
                </a:lnTo>
                <a:lnTo>
                  <a:pt x="1661" y="1464"/>
                </a:lnTo>
                <a:lnTo>
                  <a:pt x="1697" y="1417"/>
                </a:lnTo>
                <a:lnTo>
                  <a:pt x="1733" y="1375"/>
                </a:lnTo>
                <a:lnTo>
                  <a:pt x="1770" y="1323"/>
                </a:lnTo>
                <a:lnTo>
                  <a:pt x="1806" y="1261"/>
                </a:lnTo>
                <a:lnTo>
                  <a:pt x="1855" y="1203"/>
                </a:lnTo>
                <a:lnTo>
                  <a:pt x="1891" y="1146"/>
                </a:lnTo>
                <a:lnTo>
                  <a:pt x="1929" y="1079"/>
                </a:lnTo>
                <a:lnTo>
                  <a:pt x="1965" y="1027"/>
                </a:lnTo>
                <a:lnTo>
                  <a:pt x="2003" y="985"/>
                </a:lnTo>
                <a:lnTo>
                  <a:pt x="2039" y="938"/>
                </a:lnTo>
                <a:lnTo>
                  <a:pt x="2076" y="875"/>
                </a:lnTo>
                <a:lnTo>
                  <a:pt x="2112" y="807"/>
                </a:lnTo>
                <a:lnTo>
                  <a:pt x="2148" y="719"/>
                </a:lnTo>
                <a:lnTo>
                  <a:pt x="2186" y="625"/>
                </a:lnTo>
                <a:lnTo>
                  <a:pt x="2234" y="525"/>
                </a:lnTo>
                <a:lnTo>
                  <a:pt x="2270" y="438"/>
                </a:lnTo>
                <a:lnTo>
                  <a:pt x="2306" y="374"/>
                </a:lnTo>
                <a:lnTo>
                  <a:pt x="2344" y="318"/>
                </a:lnTo>
                <a:lnTo>
                  <a:pt x="2380" y="264"/>
                </a:lnTo>
                <a:lnTo>
                  <a:pt x="2416" y="208"/>
                </a:lnTo>
                <a:lnTo>
                  <a:pt x="2453" y="150"/>
                </a:lnTo>
                <a:lnTo>
                  <a:pt x="2490" y="109"/>
                </a:lnTo>
                <a:lnTo>
                  <a:pt x="2527" y="83"/>
                </a:lnTo>
                <a:lnTo>
                  <a:pt x="2565" y="62"/>
                </a:lnTo>
                <a:lnTo>
                  <a:pt x="2612" y="42"/>
                </a:lnTo>
                <a:lnTo>
                  <a:pt x="2648" y="16"/>
                </a:lnTo>
                <a:lnTo>
                  <a:pt x="2686" y="0"/>
                </a:lnTo>
                <a:lnTo>
                  <a:pt x="2723" y="10"/>
                </a:lnTo>
                <a:lnTo>
                  <a:pt x="2759" y="16"/>
                </a:lnTo>
                <a:lnTo>
                  <a:pt x="2795" y="42"/>
                </a:lnTo>
                <a:lnTo>
                  <a:pt x="2833" y="68"/>
                </a:lnTo>
                <a:lnTo>
                  <a:pt x="2869" y="88"/>
                </a:lnTo>
                <a:lnTo>
                  <a:pt x="2905" y="94"/>
                </a:lnTo>
                <a:lnTo>
                  <a:pt x="2941" y="79"/>
                </a:lnTo>
                <a:lnTo>
                  <a:pt x="2993" y="83"/>
                </a:lnTo>
                <a:lnTo>
                  <a:pt x="3029" y="104"/>
                </a:lnTo>
                <a:lnTo>
                  <a:pt x="3065" y="141"/>
                </a:lnTo>
                <a:lnTo>
                  <a:pt x="3101" y="187"/>
                </a:lnTo>
                <a:lnTo>
                  <a:pt x="3137" y="239"/>
                </a:lnTo>
                <a:lnTo>
                  <a:pt x="3175" y="301"/>
                </a:lnTo>
                <a:lnTo>
                  <a:pt x="3211" y="344"/>
                </a:lnTo>
                <a:lnTo>
                  <a:pt x="3248" y="370"/>
                </a:lnTo>
                <a:lnTo>
                  <a:pt x="3284" y="396"/>
                </a:lnTo>
                <a:lnTo>
                  <a:pt x="3322" y="426"/>
                </a:lnTo>
                <a:lnTo>
                  <a:pt x="3369" y="463"/>
                </a:lnTo>
                <a:lnTo>
                  <a:pt x="3406" y="495"/>
                </a:lnTo>
                <a:lnTo>
                  <a:pt x="3442" y="531"/>
                </a:lnTo>
                <a:lnTo>
                  <a:pt x="3478" y="558"/>
                </a:lnTo>
                <a:lnTo>
                  <a:pt x="3516" y="583"/>
                </a:lnTo>
                <a:lnTo>
                  <a:pt x="3554" y="588"/>
                </a:lnTo>
                <a:lnTo>
                  <a:pt x="3590" y="620"/>
                </a:lnTo>
                <a:lnTo>
                  <a:pt x="3626" y="635"/>
                </a:lnTo>
                <a:lnTo>
                  <a:pt x="3664" y="651"/>
                </a:lnTo>
                <a:lnTo>
                  <a:pt x="3700" y="662"/>
                </a:lnTo>
                <a:lnTo>
                  <a:pt x="3748" y="646"/>
                </a:lnTo>
                <a:lnTo>
                  <a:pt x="3784" y="620"/>
                </a:lnTo>
                <a:lnTo>
                  <a:pt x="3822" y="599"/>
                </a:lnTo>
                <a:lnTo>
                  <a:pt x="3858" y="594"/>
                </a:lnTo>
                <a:lnTo>
                  <a:pt x="3894" y="604"/>
                </a:lnTo>
                <a:lnTo>
                  <a:pt x="3931" y="599"/>
                </a:lnTo>
                <a:lnTo>
                  <a:pt x="3967" y="588"/>
                </a:lnTo>
                <a:lnTo>
                  <a:pt x="4005" y="567"/>
                </a:lnTo>
                <a:lnTo>
                  <a:pt x="4041" y="542"/>
                </a:lnTo>
                <a:lnTo>
                  <a:pt x="4077" y="506"/>
                </a:lnTo>
                <a:lnTo>
                  <a:pt x="4127" y="484"/>
                </a:lnTo>
                <a:lnTo>
                  <a:pt x="4164" y="478"/>
                </a:lnTo>
                <a:lnTo>
                  <a:pt x="4201" y="478"/>
                </a:lnTo>
                <a:lnTo>
                  <a:pt x="4237" y="484"/>
                </a:lnTo>
                <a:lnTo>
                  <a:pt x="4273" y="484"/>
                </a:lnTo>
                <a:lnTo>
                  <a:pt x="4309" y="473"/>
                </a:lnTo>
                <a:lnTo>
                  <a:pt x="4347" y="448"/>
                </a:lnTo>
                <a:lnTo>
                  <a:pt x="4383" y="411"/>
                </a:lnTo>
                <a:lnTo>
                  <a:pt x="4420" y="380"/>
                </a:lnTo>
                <a:lnTo>
                  <a:pt x="4456" y="349"/>
                </a:lnTo>
                <a:lnTo>
                  <a:pt x="4505" y="334"/>
                </a:lnTo>
                <a:lnTo>
                  <a:pt x="4543" y="307"/>
                </a:lnTo>
                <a:lnTo>
                  <a:pt x="4579" y="286"/>
                </a:lnTo>
                <a:lnTo>
                  <a:pt x="4615" y="276"/>
                </a:lnTo>
                <a:lnTo>
                  <a:pt x="4652" y="282"/>
                </a:lnTo>
                <a:lnTo>
                  <a:pt x="4690" y="307"/>
                </a:lnTo>
                <a:lnTo>
                  <a:pt x="4726" y="338"/>
                </a:lnTo>
                <a:lnTo>
                  <a:pt x="4762" y="364"/>
                </a:lnTo>
                <a:lnTo>
                  <a:pt x="4798" y="396"/>
                </a:lnTo>
              </a:path>
            </a:pathLst>
          </a:custGeom>
          <a:noFill/>
          <a:ln w="30226">
            <a:solidFill>
              <a:srgbClr val="0000FF"/>
            </a:solidFill>
            <a:prstDash val="solid"/>
            <a:round/>
            <a:headEnd/>
            <a:tailEnd/>
          </a:ln>
        </p:spPr>
        <p:txBody>
          <a:bodyPr/>
          <a:lstStyle/>
          <a:p>
            <a:endParaRPr lang="en-US"/>
          </a:p>
        </p:txBody>
      </p:sp>
      <p:sp>
        <p:nvSpPr>
          <p:cNvPr id="188658" name="AutoShape 242"/>
          <p:cNvSpPr>
            <a:spLocks noChangeArrowheads="1"/>
          </p:cNvSpPr>
          <p:nvPr/>
        </p:nvSpPr>
        <p:spPr bwMode="auto">
          <a:xfrm>
            <a:off x="4556125" y="3146425"/>
            <a:ext cx="419100" cy="342900"/>
          </a:xfrm>
          <a:prstGeom prst="downArrow">
            <a:avLst>
              <a:gd name="adj1" fmla="val 50000"/>
              <a:gd name="adj2" fmla="val 25000"/>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8659" name="AutoShape 243"/>
          <p:cNvSpPr>
            <a:spLocks noChangeArrowheads="1"/>
          </p:cNvSpPr>
          <p:nvPr/>
        </p:nvSpPr>
        <p:spPr bwMode="auto">
          <a:xfrm>
            <a:off x="5783263" y="5773738"/>
            <a:ext cx="419100" cy="342900"/>
          </a:xfrm>
          <a:prstGeom prst="downArrow">
            <a:avLst>
              <a:gd name="adj1" fmla="val 50000"/>
              <a:gd name="adj2" fmla="val 25000"/>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67667" name="Freeform 244"/>
          <p:cNvSpPr>
            <a:spLocks/>
          </p:cNvSpPr>
          <p:nvPr/>
        </p:nvSpPr>
        <p:spPr bwMode="auto">
          <a:xfrm flipV="1">
            <a:off x="3052763" y="3224213"/>
            <a:ext cx="544512" cy="1906587"/>
          </a:xfrm>
          <a:custGeom>
            <a:avLst/>
            <a:gdLst>
              <a:gd name="T0" fmla="*/ 121348 w 700"/>
              <a:gd name="T1" fmla="*/ 0 h 2765"/>
              <a:gd name="T2" fmla="*/ 154797 w 700"/>
              <a:gd name="T3" fmla="*/ 53095 h 2765"/>
              <a:gd name="T4" fmla="*/ 187468 w 700"/>
              <a:gd name="T5" fmla="*/ 105500 h 2765"/>
              <a:gd name="T6" fmla="*/ 223250 w 700"/>
              <a:gd name="T7" fmla="*/ 162732 h 2765"/>
              <a:gd name="T8" fmla="*/ 260588 w 700"/>
              <a:gd name="T9" fmla="*/ 215137 h 2765"/>
              <a:gd name="T10" fmla="*/ 297148 w 700"/>
              <a:gd name="T11" fmla="*/ 272370 h 2765"/>
              <a:gd name="T12" fmla="*/ 338375 w 700"/>
              <a:gd name="T13" fmla="*/ 324775 h 2765"/>
              <a:gd name="T14" fmla="*/ 372602 w 700"/>
              <a:gd name="T15" fmla="*/ 377180 h 2765"/>
              <a:gd name="T16" fmla="*/ 406050 w 700"/>
              <a:gd name="T17" fmla="*/ 435102 h 2765"/>
              <a:gd name="T18" fmla="*/ 444166 w 700"/>
              <a:gd name="T19" fmla="*/ 487507 h 2765"/>
              <a:gd name="T20" fmla="*/ 472170 w 700"/>
              <a:gd name="T21" fmla="*/ 544739 h 2765"/>
              <a:gd name="T22" fmla="*/ 497062 w 700"/>
              <a:gd name="T23" fmla="*/ 597144 h 2765"/>
              <a:gd name="T24" fmla="*/ 517286 w 700"/>
              <a:gd name="T25" fmla="*/ 649550 h 2765"/>
              <a:gd name="T26" fmla="*/ 531288 w 700"/>
              <a:gd name="T27" fmla="*/ 707471 h 2765"/>
              <a:gd name="T28" fmla="*/ 540623 w 700"/>
              <a:gd name="T29" fmla="*/ 759877 h 2765"/>
              <a:gd name="T30" fmla="*/ 544512 w 700"/>
              <a:gd name="T31" fmla="*/ 817109 h 2765"/>
              <a:gd name="T32" fmla="*/ 540623 w 700"/>
              <a:gd name="T33" fmla="*/ 869514 h 2765"/>
              <a:gd name="T34" fmla="*/ 531288 w 700"/>
              <a:gd name="T35" fmla="*/ 921919 h 2765"/>
              <a:gd name="T36" fmla="*/ 517286 w 700"/>
              <a:gd name="T37" fmla="*/ 979841 h 2765"/>
              <a:gd name="T38" fmla="*/ 497062 w 700"/>
              <a:gd name="T39" fmla="*/ 1032246 h 2765"/>
              <a:gd name="T40" fmla="*/ 472170 w 700"/>
              <a:gd name="T41" fmla="*/ 1089478 h 2765"/>
              <a:gd name="T42" fmla="*/ 444166 w 700"/>
              <a:gd name="T43" fmla="*/ 1143263 h 2765"/>
              <a:gd name="T44" fmla="*/ 406050 w 700"/>
              <a:gd name="T45" fmla="*/ 1194289 h 2765"/>
              <a:gd name="T46" fmla="*/ 372602 w 700"/>
              <a:gd name="T47" fmla="*/ 1251521 h 2765"/>
              <a:gd name="T48" fmla="*/ 338375 w 700"/>
              <a:gd name="T49" fmla="*/ 1305305 h 2765"/>
              <a:gd name="T50" fmla="*/ 297148 w 700"/>
              <a:gd name="T51" fmla="*/ 1361848 h 2765"/>
              <a:gd name="T52" fmla="*/ 260588 w 700"/>
              <a:gd name="T53" fmla="*/ 1414253 h 2765"/>
              <a:gd name="T54" fmla="*/ 223250 w 700"/>
              <a:gd name="T55" fmla="*/ 1468038 h 2765"/>
              <a:gd name="T56" fmla="*/ 187468 w 700"/>
              <a:gd name="T57" fmla="*/ 1523891 h 2765"/>
              <a:gd name="T58" fmla="*/ 154797 w 700"/>
              <a:gd name="T59" fmla="*/ 1576296 h 2765"/>
              <a:gd name="T60" fmla="*/ 121348 w 700"/>
              <a:gd name="T61" fmla="*/ 1634218 h 2765"/>
              <a:gd name="T62" fmla="*/ 88678 w 700"/>
              <a:gd name="T63" fmla="*/ 1686623 h 2765"/>
              <a:gd name="T64" fmla="*/ 64564 w 700"/>
              <a:gd name="T65" fmla="*/ 1739028 h 2765"/>
              <a:gd name="T66" fmla="*/ 41227 w 700"/>
              <a:gd name="T67" fmla="*/ 1796260 h 2765"/>
              <a:gd name="T68" fmla="*/ 19447 w 700"/>
              <a:gd name="T69" fmla="*/ 1848665 h 2765"/>
              <a:gd name="T70" fmla="*/ 0 w 700"/>
              <a:gd name="T71" fmla="*/ 1906587 h 2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0"/>
              <a:gd name="T109" fmla="*/ 0 h 2765"/>
              <a:gd name="T110" fmla="*/ 700 w 700"/>
              <a:gd name="T111" fmla="*/ 2765 h 2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0" h="2765">
                <a:moveTo>
                  <a:pt x="156" y="0"/>
                </a:moveTo>
                <a:lnTo>
                  <a:pt x="199" y="77"/>
                </a:lnTo>
                <a:lnTo>
                  <a:pt x="241" y="153"/>
                </a:lnTo>
                <a:lnTo>
                  <a:pt x="287" y="236"/>
                </a:lnTo>
                <a:lnTo>
                  <a:pt x="335" y="312"/>
                </a:lnTo>
                <a:lnTo>
                  <a:pt x="382" y="395"/>
                </a:lnTo>
                <a:lnTo>
                  <a:pt x="435" y="471"/>
                </a:lnTo>
                <a:lnTo>
                  <a:pt x="479" y="547"/>
                </a:lnTo>
                <a:lnTo>
                  <a:pt x="522" y="631"/>
                </a:lnTo>
                <a:lnTo>
                  <a:pt x="571" y="707"/>
                </a:lnTo>
                <a:lnTo>
                  <a:pt x="607" y="790"/>
                </a:lnTo>
                <a:lnTo>
                  <a:pt x="639" y="866"/>
                </a:lnTo>
                <a:lnTo>
                  <a:pt x="665" y="942"/>
                </a:lnTo>
                <a:lnTo>
                  <a:pt x="683" y="1026"/>
                </a:lnTo>
                <a:lnTo>
                  <a:pt x="695" y="1102"/>
                </a:lnTo>
                <a:lnTo>
                  <a:pt x="700" y="1185"/>
                </a:lnTo>
                <a:lnTo>
                  <a:pt x="695" y="1261"/>
                </a:lnTo>
                <a:lnTo>
                  <a:pt x="683" y="1337"/>
                </a:lnTo>
                <a:lnTo>
                  <a:pt x="665" y="1421"/>
                </a:lnTo>
                <a:lnTo>
                  <a:pt x="639" y="1497"/>
                </a:lnTo>
                <a:lnTo>
                  <a:pt x="607" y="1580"/>
                </a:lnTo>
                <a:lnTo>
                  <a:pt x="571" y="1658"/>
                </a:lnTo>
                <a:lnTo>
                  <a:pt x="522" y="1732"/>
                </a:lnTo>
                <a:lnTo>
                  <a:pt x="479" y="1815"/>
                </a:lnTo>
                <a:lnTo>
                  <a:pt x="435" y="1893"/>
                </a:lnTo>
                <a:lnTo>
                  <a:pt x="382" y="1975"/>
                </a:lnTo>
                <a:lnTo>
                  <a:pt x="335" y="2051"/>
                </a:lnTo>
                <a:lnTo>
                  <a:pt x="287" y="2129"/>
                </a:lnTo>
                <a:lnTo>
                  <a:pt x="241" y="2210"/>
                </a:lnTo>
                <a:lnTo>
                  <a:pt x="199" y="2286"/>
                </a:lnTo>
                <a:lnTo>
                  <a:pt x="156" y="2370"/>
                </a:lnTo>
                <a:lnTo>
                  <a:pt x="114" y="2446"/>
                </a:lnTo>
                <a:lnTo>
                  <a:pt x="83" y="2522"/>
                </a:lnTo>
                <a:lnTo>
                  <a:pt x="53" y="2605"/>
                </a:lnTo>
                <a:lnTo>
                  <a:pt x="25" y="2681"/>
                </a:lnTo>
                <a:lnTo>
                  <a:pt x="0" y="2765"/>
                </a:lnTo>
              </a:path>
            </a:pathLst>
          </a:custGeom>
          <a:noFill/>
          <a:ln w="38100">
            <a:solidFill>
              <a:srgbClr val="000000"/>
            </a:solidFill>
            <a:prstDash val="solid"/>
            <a:round/>
            <a:headEnd/>
            <a:tailEnd/>
          </a:ln>
        </p:spPr>
        <p:txBody>
          <a:bodyPr/>
          <a:lstStyle/>
          <a:p>
            <a:endParaRPr lang="en-US"/>
          </a:p>
        </p:txBody>
      </p:sp>
      <p:sp>
        <p:nvSpPr>
          <p:cNvPr id="67668" name="Line 245"/>
          <p:cNvSpPr>
            <a:spLocks noChangeShapeType="1"/>
          </p:cNvSpPr>
          <p:nvPr/>
        </p:nvSpPr>
        <p:spPr bwMode="auto">
          <a:xfrm flipV="1">
            <a:off x="2986088" y="3221038"/>
            <a:ext cx="9525" cy="939800"/>
          </a:xfrm>
          <a:prstGeom prst="line">
            <a:avLst/>
          </a:prstGeom>
          <a:noFill/>
          <a:ln w="34925">
            <a:solidFill>
              <a:schemeClr val="tx1"/>
            </a:solidFill>
            <a:round/>
            <a:headEnd/>
            <a:tailEnd/>
          </a:ln>
        </p:spPr>
        <p:txBody>
          <a:bodyPr wrap="none" anchor="ct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change of representation is a fundamental data mining trick</a:t>
            </a:r>
          </a:p>
        </p:txBody>
      </p:sp>
      <p:pic>
        <p:nvPicPr>
          <p:cNvPr id="3" name="Picture 414" descr="sandeep_paper"/>
          <p:cNvPicPr>
            <a:picLocks noChangeAspect="1" noChangeArrowheads="1"/>
          </p:cNvPicPr>
          <p:nvPr/>
        </p:nvPicPr>
        <p:blipFill>
          <a:blip r:embed="rId2" cstate="print"/>
          <a:srcRect/>
          <a:stretch>
            <a:fillRect/>
          </a:stretch>
        </p:blipFill>
        <p:spPr bwMode="auto">
          <a:xfrm>
            <a:off x="642938" y="2282825"/>
            <a:ext cx="938198" cy="974725"/>
          </a:xfrm>
          <a:prstGeom prst="rect">
            <a:avLst/>
          </a:prstGeom>
          <a:noFill/>
        </p:spPr>
      </p:pic>
      <p:sp>
        <p:nvSpPr>
          <p:cNvPr id="4" name="Text Box 238"/>
          <p:cNvSpPr txBox="1">
            <a:spLocks noChangeArrowheads="1"/>
          </p:cNvSpPr>
          <p:nvPr/>
        </p:nvSpPr>
        <p:spPr bwMode="auto">
          <a:xfrm>
            <a:off x="1811338" y="2362200"/>
            <a:ext cx="3070225" cy="762000"/>
          </a:xfrm>
          <a:prstGeom prst="rect">
            <a:avLst/>
          </a:prstGeom>
          <a:noFill/>
          <a:ln w="9525">
            <a:noFill/>
            <a:miter lim="800000"/>
            <a:headEnd/>
            <a:tailEnd/>
          </a:ln>
        </p:spPr>
        <p:txBody>
          <a:bodyPr>
            <a:spAutoFit/>
          </a:bodyPr>
          <a:lstStyle/>
          <a:p>
            <a:pPr>
              <a:spcBef>
                <a:spcPct val="50000"/>
              </a:spcBef>
            </a:pPr>
            <a:r>
              <a:rPr lang="en-US" sz="4400" dirty="0" err="1">
                <a:solidFill>
                  <a:srgbClr val="0000FF"/>
                </a:solidFill>
              </a:rPr>
              <a:t>bcabaabca</a:t>
            </a:r>
            <a:endParaRPr lang="en-US" sz="4400" dirty="0">
              <a:solidFill>
                <a:srgbClr val="0000FF"/>
              </a:solidFill>
            </a:endParaRPr>
          </a:p>
        </p:txBody>
      </p:sp>
      <p:pic>
        <p:nvPicPr>
          <p:cNvPr id="207874" name="Picture 2"/>
          <p:cNvPicPr>
            <a:picLocks noChangeAspect="1" noChangeArrowheads="1"/>
          </p:cNvPicPr>
          <p:nvPr/>
        </p:nvPicPr>
        <p:blipFill>
          <a:blip r:embed="rId3" cstate="print"/>
          <a:srcRect/>
          <a:stretch>
            <a:fillRect/>
          </a:stretch>
        </p:blipFill>
        <p:spPr bwMode="auto">
          <a:xfrm>
            <a:off x="666751" y="3419475"/>
            <a:ext cx="948418" cy="809625"/>
          </a:xfrm>
          <a:prstGeom prst="rect">
            <a:avLst/>
          </a:prstGeom>
          <a:noFill/>
          <a:ln w="9525">
            <a:noFill/>
            <a:miter lim="800000"/>
            <a:headEnd/>
            <a:tailEnd/>
          </a:ln>
        </p:spPr>
      </p:pic>
      <p:pic>
        <p:nvPicPr>
          <p:cNvPr id="6" name="Picture 414" descr="sandeep_paper"/>
          <p:cNvPicPr>
            <a:picLocks noChangeAspect="1" noChangeArrowheads="1"/>
          </p:cNvPicPr>
          <p:nvPr/>
        </p:nvPicPr>
        <p:blipFill>
          <a:blip r:embed="rId2" cstate="print"/>
          <a:srcRect/>
          <a:stretch>
            <a:fillRect/>
          </a:stretch>
        </p:blipFill>
        <p:spPr bwMode="auto">
          <a:xfrm>
            <a:off x="547688" y="4540250"/>
            <a:ext cx="938198" cy="974725"/>
          </a:xfrm>
          <a:prstGeom prst="rect">
            <a:avLst/>
          </a:prstGeom>
          <a:noFill/>
        </p:spPr>
      </p:pic>
      <p:sp>
        <p:nvSpPr>
          <p:cNvPr id="7" name="Text Box 238"/>
          <p:cNvSpPr txBox="1">
            <a:spLocks noChangeArrowheads="1"/>
          </p:cNvSpPr>
          <p:nvPr/>
        </p:nvSpPr>
        <p:spPr bwMode="auto">
          <a:xfrm>
            <a:off x="1782763" y="4810125"/>
            <a:ext cx="3070225" cy="762000"/>
          </a:xfrm>
          <a:prstGeom prst="rect">
            <a:avLst/>
          </a:prstGeom>
          <a:noFill/>
          <a:ln w="9525">
            <a:noFill/>
            <a:miter lim="800000"/>
            <a:headEnd/>
            <a:tailEnd/>
          </a:ln>
        </p:spPr>
        <p:txBody>
          <a:bodyPr>
            <a:spAutoFit/>
          </a:bodyPr>
          <a:lstStyle/>
          <a:p>
            <a:pPr>
              <a:spcBef>
                <a:spcPct val="50000"/>
              </a:spcBef>
            </a:pPr>
            <a:r>
              <a:rPr lang="en-US" sz="4400" dirty="0" err="1">
                <a:solidFill>
                  <a:srgbClr val="0000FF"/>
                </a:solidFill>
              </a:rPr>
              <a:t>bcabaabca</a:t>
            </a:r>
            <a:endParaRPr lang="en-US" sz="4400" dirty="0">
              <a:solidFill>
                <a:srgbClr val="0000FF"/>
              </a:solidFill>
            </a:endParaRPr>
          </a:p>
        </p:txBody>
      </p:sp>
      <p:sp>
        <p:nvSpPr>
          <p:cNvPr id="8" name="Text Box 238"/>
          <p:cNvSpPr txBox="1">
            <a:spLocks noChangeArrowheads="1"/>
          </p:cNvSpPr>
          <p:nvPr/>
        </p:nvSpPr>
        <p:spPr bwMode="auto">
          <a:xfrm>
            <a:off x="1887538" y="3581400"/>
            <a:ext cx="3070225" cy="762000"/>
          </a:xfrm>
          <a:prstGeom prst="rect">
            <a:avLst/>
          </a:prstGeom>
          <a:noFill/>
          <a:ln w="9525">
            <a:noFill/>
            <a:miter lim="800000"/>
            <a:headEnd/>
            <a:tailEnd/>
          </a:ln>
        </p:spPr>
        <p:txBody>
          <a:bodyPr>
            <a:spAutoFit/>
          </a:bodyPr>
          <a:lstStyle/>
          <a:p>
            <a:pPr>
              <a:spcBef>
                <a:spcPct val="50000"/>
              </a:spcBef>
            </a:pPr>
            <a:r>
              <a:rPr lang="en-US" sz="4400" dirty="0" err="1">
                <a:solidFill>
                  <a:srgbClr val="0000FF"/>
                </a:solidFill>
              </a:rPr>
              <a:t>ccabaacca</a:t>
            </a:r>
            <a:endParaRPr lang="en-US" sz="4400"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506454" y="430793"/>
            <a:ext cx="7794625" cy="4770537"/>
          </a:xfrm>
          <a:prstGeom prst="rect">
            <a:avLst/>
          </a:prstGeom>
          <a:noFill/>
          <a:ln w="9525">
            <a:noFill/>
            <a:miter lim="800000"/>
            <a:headEnd/>
            <a:tailEnd/>
          </a:ln>
        </p:spPr>
        <p:txBody>
          <a:bodyPr wrap="square">
            <a:spAutoFit/>
          </a:bodyPr>
          <a:lstStyle/>
          <a:p>
            <a:r>
              <a:rPr lang="en-US" sz="4800" dirty="0"/>
              <a:t>I will give you a formal syllabus at the next meeting</a:t>
            </a:r>
          </a:p>
          <a:p>
            <a:endParaRPr lang="en-US" sz="3600" dirty="0"/>
          </a:p>
          <a:p>
            <a:r>
              <a:rPr lang="en-US" b="1" dirty="0"/>
              <a:t>Grading :</a:t>
            </a:r>
          </a:p>
          <a:p>
            <a:pPr lvl="0"/>
            <a:r>
              <a:rPr lang="en-US" dirty="0"/>
              <a:t>Homework Assignments:     ~ 40%                           (expect about 3)</a:t>
            </a:r>
          </a:p>
          <a:p>
            <a:pPr lvl="0"/>
            <a:r>
              <a:rPr lang="en-US" dirty="0"/>
              <a:t>Programming Assignments:  ~ 50%   		(expect about 3)</a:t>
            </a:r>
          </a:p>
          <a:p>
            <a:pPr lvl="0"/>
            <a:r>
              <a:rPr lang="en-US" dirty="0"/>
              <a:t>Participation / pop quizzes:   ~ 10%                          (expect the unexpected)</a:t>
            </a:r>
          </a:p>
          <a:p>
            <a:pPr lvl="0"/>
            <a:endParaRPr lang="en-US" dirty="0"/>
          </a:p>
          <a:p>
            <a:r>
              <a:rPr lang="en-US" dirty="0"/>
              <a:t> </a:t>
            </a:r>
          </a:p>
          <a:p>
            <a:r>
              <a:rPr lang="en-US" dirty="0"/>
              <a:t>I will ask you to read about one paper a week. To make sure you read it. I will either give random pop quizzes, or pick a random person to explain the paper. </a:t>
            </a:r>
          </a:p>
          <a:p>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52400"/>
            <a:ext cx="8280400" cy="762000"/>
          </a:xfrm>
        </p:spPr>
        <p:txBody>
          <a:bodyPr>
            <a:normAutofit fontScale="90000"/>
          </a:bodyPr>
          <a:lstStyle/>
          <a:p>
            <a:r>
              <a:rPr lang="en-US" sz="5400" b="0"/>
              <a:t>Two goals in this class</a:t>
            </a:r>
          </a:p>
        </p:txBody>
      </p:sp>
      <p:sp>
        <p:nvSpPr>
          <p:cNvPr id="29699" name="TextBox 2"/>
          <p:cNvSpPr txBox="1">
            <a:spLocks noChangeArrowheads="1"/>
          </p:cNvSpPr>
          <p:nvPr/>
        </p:nvSpPr>
        <p:spPr bwMode="auto">
          <a:xfrm>
            <a:off x="514350" y="2324100"/>
            <a:ext cx="7817333" cy="1846659"/>
          </a:xfrm>
          <a:prstGeom prst="rect">
            <a:avLst/>
          </a:prstGeom>
          <a:noFill/>
          <a:ln w="9525">
            <a:noFill/>
            <a:miter lim="800000"/>
            <a:headEnd/>
            <a:tailEnd/>
          </a:ln>
        </p:spPr>
        <p:txBody>
          <a:bodyPr wrap="none">
            <a:spAutoFit/>
          </a:bodyPr>
          <a:lstStyle/>
          <a:p>
            <a:pPr>
              <a:buFont typeface="Arial" pitchFamily="34" charset="0"/>
              <a:buChar char="•"/>
            </a:pPr>
            <a:r>
              <a:rPr lang="en-US" sz="3200" b="0" dirty="0"/>
              <a:t> </a:t>
            </a:r>
            <a:r>
              <a:rPr lang="en-US" sz="3200" b="1" dirty="0"/>
              <a:t>Primary</a:t>
            </a:r>
            <a:r>
              <a:rPr lang="en-US" sz="3200" b="0" dirty="0"/>
              <a:t>: Teach you data mining techniques</a:t>
            </a:r>
          </a:p>
          <a:p>
            <a:pPr>
              <a:buFont typeface="Arial" pitchFamily="34" charset="0"/>
              <a:buChar char="•"/>
            </a:pPr>
            <a:endParaRPr lang="en-US" sz="3200" b="0" dirty="0"/>
          </a:p>
          <a:p>
            <a:pPr>
              <a:buFont typeface="Arial" pitchFamily="34" charset="0"/>
              <a:buChar char="•"/>
            </a:pPr>
            <a:r>
              <a:rPr lang="en-US" sz="3200" b="0" dirty="0"/>
              <a:t> </a:t>
            </a:r>
            <a:r>
              <a:rPr lang="en-US" sz="3200" b="1" dirty="0"/>
              <a:t>Secondary</a:t>
            </a:r>
            <a:r>
              <a:rPr lang="en-US" sz="3200" b="0" dirty="0"/>
              <a:t>: Teach you how to publish papers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5380</Words>
  <Application>Microsoft Office PowerPoint</Application>
  <PresentationFormat>On-screen Show (4:3)</PresentationFormat>
  <Paragraphs>1730</Paragraphs>
  <Slides>73</Slides>
  <Notes>31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87" baseType="lpstr">
      <vt:lpstr>Arial</vt:lpstr>
      <vt:lpstr>Calibri</vt:lpstr>
      <vt:lpstr>Helvetica</vt:lpstr>
      <vt:lpstr>Monotype Sorts</vt:lpstr>
      <vt:lpstr>MS Mincho</vt:lpstr>
      <vt:lpstr>Symbol</vt:lpstr>
      <vt:lpstr>Tahoma</vt:lpstr>
      <vt:lpstr>Times New Roman</vt:lpstr>
      <vt:lpstr>Verdana</vt:lpstr>
      <vt:lpstr>Wingdings</vt:lpstr>
      <vt:lpstr>Office Theme</vt:lpstr>
      <vt:lpstr>Bitmap Image</vt:lpstr>
      <vt:lpstr>VISIO</vt:lpstr>
      <vt:lpstr>Document</vt:lpstr>
      <vt:lpstr>CS 235 Data Mining: Winter 2017</vt:lpstr>
      <vt:lpstr>Textbook</vt:lpstr>
      <vt:lpstr>Very useful and interesting book</vt:lpstr>
      <vt:lpstr>Slides</vt:lpstr>
      <vt:lpstr>Cheating Policy</vt:lpstr>
      <vt:lpstr>Classroom Behavior</vt:lpstr>
      <vt:lpstr>Office Hours</vt:lpstr>
      <vt:lpstr>PowerPoint Presentation</vt:lpstr>
      <vt:lpstr>Two goals in this class</vt:lpstr>
      <vt:lpstr>PowerPoint Presentation</vt:lpstr>
      <vt:lpstr>PowerPoint Presentation</vt:lpstr>
      <vt:lpstr>PowerPoint Presentation</vt:lpstr>
      <vt:lpstr>PowerPoint Presentation</vt:lpstr>
      <vt:lpstr>PowerPoint Presentation</vt:lpstr>
      <vt:lpstr>How much Data is there in the World?</vt:lpstr>
      <vt:lpstr>What is Data Mining?</vt:lpstr>
      <vt:lpstr>What is Data Mining?     Example</vt:lpstr>
      <vt:lpstr>What is (not) Data Mining?</vt:lpstr>
      <vt:lpstr>Origins of Data Mining</vt:lpstr>
      <vt:lpstr>Why Mine Data? Commercial Viewpoint</vt:lpstr>
      <vt:lpstr>Why Mine Data? Scientific Viewpoint</vt:lpstr>
      <vt:lpstr>PowerPoint Presentation</vt:lpstr>
      <vt:lpstr>PowerPoint Presentation</vt:lpstr>
      <vt:lpstr>Mining Large Data Sets - Motivation</vt:lpstr>
      <vt:lpstr>Mining Large Data Sets - Motivation</vt:lpstr>
      <vt:lpstr>Mining Large Data Sets - Motivation</vt:lpstr>
      <vt:lpstr>Mining Large Data Sets - Motivation</vt:lpstr>
      <vt:lpstr>Mining Large Data Sets - Motivation</vt:lpstr>
      <vt:lpstr>Mining Large Data Sets - Motivation</vt:lpstr>
      <vt:lpstr>Challenges of Data Mining</vt:lpstr>
      <vt:lpstr>PowerPoint Presentation</vt:lpstr>
      <vt:lpstr>PowerPoint Presentation</vt:lpstr>
      <vt:lpstr>PowerPoint Presentation</vt:lpstr>
      <vt:lpstr>Types of Attributes </vt:lpstr>
      <vt:lpstr>Properties of Attribute Values </vt:lpstr>
      <vt:lpstr>Properties of Attribute Values </vt:lpstr>
      <vt:lpstr>Properties of Attribute Values </vt:lpstr>
      <vt:lpstr>Properties of Attribute Values </vt:lpstr>
      <vt:lpstr>Properties of Attribute Values </vt:lpstr>
      <vt:lpstr>Properties of Attribute Values </vt:lpstr>
      <vt:lpstr>PowerPoint Presentation</vt:lpstr>
      <vt:lpstr>PowerPoint Presentation</vt:lpstr>
      <vt:lpstr>Discrete and Continuous Attributes </vt:lpstr>
      <vt:lpstr>Discrete and Continuous Attributes </vt:lpstr>
      <vt:lpstr>PowerPoint Presentation</vt:lpstr>
      <vt:lpstr>Even if the data is given to you as continuous, it might really be intrinsically  discrete</vt:lpstr>
      <vt:lpstr>Even if the data is given to you as continuous, it might really be intrinsically  discrete</vt:lpstr>
      <vt:lpstr>Data can be Missing</vt:lpstr>
      <vt:lpstr>Data can be “Missing”: Special Case</vt:lpstr>
      <vt:lpstr>Document Data is also Sparse</vt:lpstr>
      <vt:lpstr>Graph Data is also Typically Sparse</vt:lpstr>
      <vt:lpstr>PowerPoint Presentation</vt:lpstr>
      <vt:lpstr>Data Quality </vt:lpstr>
      <vt:lpstr>Redundancy</vt:lpstr>
      <vt:lpstr>Why Redundancy Hurts</vt:lpstr>
      <vt:lpstr>Detecting Redundancy</vt:lpstr>
      <vt:lpstr>Visually Detecting (Linear) Correlation I</vt:lpstr>
      <vt:lpstr>Visually Detecting (Linear) Correlation II</vt:lpstr>
      <vt:lpstr>Noise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SAX</vt:lpstr>
      <vt:lpstr>SAX</vt:lpstr>
      <vt:lpstr>A change of representation is a fundamental data mining trick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eamonn</dc:creator>
  <cp:lastModifiedBy>Eamonn Keogh</cp:lastModifiedBy>
  <cp:revision>109</cp:revision>
  <dcterms:created xsi:type="dcterms:W3CDTF">2016-01-01T20:39:32Z</dcterms:created>
  <dcterms:modified xsi:type="dcterms:W3CDTF">2017-01-09T19:07:58Z</dcterms:modified>
</cp:coreProperties>
</file>