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61" r:id="rId3"/>
    <p:sldId id="256" r:id="rId4"/>
    <p:sldId id="258" r:id="rId5"/>
    <p:sldId id="257" r:id="rId6"/>
    <p:sldId id="259" r:id="rId7"/>
    <p:sldId id="260" r:id="rId8"/>
    <p:sldId id="262"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00" autoAdjust="0"/>
  </p:normalViewPr>
  <p:slideViewPr>
    <p:cSldViewPr snapToGrid="0">
      <p:cViewPr varScale="1">
        <p:scale>
          <a:sx n="117" d="100"/>
          <a:sy n="117" d="100"/>
        </p:scale>
        <p:origin x="-13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366DE-1E58-416E-9346-BFD9CD8AAEEA}" type="datetimeFigureOut">
              <a:rPr lang="en-US" smtClean="0"/>
              <a:pPr/>
              <a:t>5/29/2011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70C85-F253-47AD-8807-D1FF1B3122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70C85-F253-47AD-8807-D1FF1B31221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70C85-F253-47AD-8807-D1FF1B312211}"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70C85-F253-47AD-8807-D1FF1B31221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70C85-F253-47AD-8807-D1FF1B31221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70C85-F253-47AD-8807-D1FF1B31221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370C85-F253-47AD-8807-D1FF1B31221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70C85-F253-47AD-8807-D1FF1B31221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70C85-F253-47AD-8807-D1FF1B31221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70C85-F253-47AD-8807-D1FF1B31221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70C85-F253-47AD-8807-D1FF1B31221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Using the UCR WBF Sensor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(this is a draft document, we welcome feedback corrections)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12419" y="2971810"/>
            <a:ext cx="5196571" cy="3388486"/>
          </a:xfrm>
          <a:prstGeom prst="rect">
            <a:avLst/>
          </a:prstGeom>
          <a:noFill/>
          <a:ln w="9525">
            <a:noFill/>
            <a:miter lim="800000"/>
            <a:headEnd/>
            <a:tailEnd/>
          </a:ln>
          <a:effectLst/>
        </p:spPr>
      </p:pic>
      <p:sp>
        <p:nvSpPr>
          <p:cNvPr id="9" name="TextBox 8"/>
          <p:cNvSpPr txBox="1"/>
          <p:nvPr/>
        </p:nvSpPr>
        <p:spPr>
          <a:xfrm>
            <a:off x="794688" y="99027"/>
            <a:ext cx="2802049" cy="523220"/>
          </a:xfrm>
          <a:prstGeom prst="rect">
            <a:avLst/>
          </a:prstGeom>
          <a:noFill/>
        </p:spPr>
        <p:txBody>
          <a:bodyPr wrap="none" rtlCol="0">
            <a:spAutoFit/>
          </a:bodyPr>
          <a:lstStyle/>
          <a:p>
            <a:pPr algn="ctr"/>
            <a:r>
              <a:rPr lang="en-US" sz="2800" dirty="0" smtClean="0"/>
              <a:t>Power connectors</a:t>
            </a:r>
            <a:endParaRPr lang="en-US" sz="2800" dirty="0"/>
          </a:p>
        </p:txBody>
      </p:sp>
      <p:sp>
        <p:nvSpPr>
          <p:cNvPr id="10" name="TextBox 9"/>
          <p:cNvSpPr txBox="1"/>
          <p:nvPr/>
        </p:nvSpPr>
        <p:spPr>
          <a:xfrm>
            <a:off x="142874" y="550991"/>
            <a:ext cx="4733926" cy="1446550"/>
          </a:xfrm>
          <a:prstGeom prst="rect">
            <a:avLst/>
          </a:prstGeom>
          <a:noFill/>
        </p:spPr>
        <p:txBody>
          <a:bodyPr wrap="square" rtlCol="0">
            <a:spAutoFit/>
          </a:bodyPr>
          <a:lstStyle/>
          <a:p>
            <a:r>
              <a:rPr lang="en-US" sz="1100" dirty="0" smtClean="0"/>
              <a:t>There are three different ways to connect power to the electronic board. For all of them, the input power should provide a voltage between 9V and 12V DC.  The board requires only 300mW, and therefore it can also powered using standard 9V batteries.</a:t>
            </a:r>
          </a:p>
          <a:p>
            <a:r>
              <a:rPr lang="en-US" sz="1100" dirty="0" smtClean="0"/>
              <a:t>Although the board has three input power connectors, NEVER connect more than one power source at the same time.</a:t>
            </a:r>
          </a:p>
          <a:p>
            <a:r>
              <a:rPr lang="en-US" sz="1100" dirty="0" smtClean="0"/>
              <a:t>The board also features a output terminal block that provides 3.3V and 5V DC to power lasers that will be used with the sensor.</a:t>
            </a:r>
          </a:p>
        </p:txBody>
      </p:sp>
      <p:cxnSp>
        <p:nvCxnSpPr>
          <p:cNvPr id="44" name="Straight Arrow Connector 43"/>
          <p:cNvCxnSpPr/>
          <p:nvPr/>
        </p:nvCxnSpPr>
        <p:spPr>
          <a:xfrm rot="16200000" flipH="1">
            <a:off x="4110470" y="2694786"/>
            <a:ext cx="745906" cy="702077"/>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074" name="AutoShape 2" descr="data:image/jpg;base64,/9j/4AAQSkZJRgABAQAAAQABAAD/2wCEAAkGBhQQEBUQEBAUFRQUFBQUFRAVFBQUFhQUFRQVFBUVFBUXHCYeFxkjGhQUHy8gJCcpLCwsFR4xNTAqNSYrLCkBCQoKDgwOGg8PGiwkHyQsLCwpKSwsKSwsLCksKSwpKSwsLCksLCwsLCwsLCksLCwsLCwsLCwsLCkpLCwsKSksLP/AABEIAOEA4QMBIgACEQEDEQH/xAAcAAEAAQUBAQAAAAAAAAAAAAAAAQIDBAUHBgj/xABBEAACAQIDBAgDBQcDAwUAAAAAAQIDEQQhMQUSQVEGB2FxgZGh8BMiMkJSsdHhFCNigpLB8TNyohVzwggWQ0Rj/8QAFwEBAQEBAAAAAAAAAAAAAAAAAAECA//EACARAQEBAAEEAgMAAAAAAAAAAAABEQISITFBYXEDEzL/2gAMAwEAAhEDEQA/AO4AAAAAAAAAAAAAAAAAAAAAAAAAAAAAAAAAAACSABIAEAAAAAAAAAAAAAAAAAEgQAAAAAAAAAa3aXSXC4b/AF8TSpv7spx3v6dfQDZA8DtDrs2fSdoSq1e2nTsvObj+B6Por0wobSpOph27xdp05pKcG9LpNqz4NPgyaN2ACgAAJAAEAAAAAAAAAAAAAAAAANhSvoAAAAA8z1hdJ3gMHKcP9Wo/h0+xtO8/5V6tAa/pZ1tYTATlRtKtVjlKFOyjF/dlN8exJ2OebT6+8VO6oUaNJc2pVJLxbt6HONoycpOTd7tu7ve+pg2/G5jaPTbV6f47E3+LjKrT+xGW5G3+2FkeenWd7t++ZaTKHNDBfVXPI9R1e9Lns7GQrO/w5fJWis703q12xdpLu7TyVJqTsvU2VLCq2XEtg+u6NVTipxacZJNSWaaaumnysVHM+pXpW61CWBqyvOgr029ZUW9P5ZO3dJcjphYAAKJAAEAAAAAJIAAAGDtza8MJh6mIqfTCN7cZPSMV2ttLxAysRiY04uVScYxWspNRS728jy21etTZ2HunilUa+zSTqf8AJfL6nz90t6S18biJ1a9Ru7+WF3uQjwjBcF7Zo97Ix1Udv2t/6gKaywuEnLlKrJQX9Mb380eP2n12bQrX3J06KzX7umr+c95nPW+BNss8iDa4/pLicQ96tiKtT/fUnLtyTdj2HVV1gywWIVCtUf7PVajJSeVKbyVRclfJ9jvwRz+nh5S+mLZl0Nly4tL1sTwPrxMHmurmliI7Oo/tU3KbV4XVpKlZfDUubsr552a5HpTrAOcdd8YrB0puVpKq1GN85Jwd/Jxj5m36T9aOEwNR0HvVay1p07Wi+U5vJPsV2jifT/pxU2hV+K1uxit2nSTuoLjnxk3q+xcjNpXmsTiI6P2zCnieCXiXaGya1a7p0ZyS1aTslzbM3/2lWX1uEea3lJr+m5z6pPNMaaUr++8pRvavRqMYXdSTfLcy82zRTjbLlqa48pfAlPM3lGrvQUlwya4ZrU0SNhgMRZOKX+DXsei6K9IJYLGUsRDPckt6K+1CWU4+Kbt22Pp/BY2FanGrSkpQkk4yWaaZ8hKTv+HejrHUb0mcKs8FUfy1k6lO/CrFfOl3xV/5O0aO1gA0BJBIEAAAAAAAAHPuuinN4Ok1/pqt88e1xe432L5vNHvMXjIUo79WpCEfvTkox827HPunfT/Z9bC1sLGv8Wc42j8NOUYzTTg3P6fqS0bJaOGY2nb5u23hxNdaztby5m5rRvde7WNTVhdrsZKzGTT2fe0k076p/wB/MbSrOnayV2s8uWmuheo4rcenjrmMNsp4lye/ZQi5N2u7Xtd9l7GLk7tNXDGyvbeZ0Xqy6K/9QxKU1ejStOr2/dp3/iafgmaHZ+yMPCVpJzurJ3yTeV7Ra483xPQbLxU6EWqG/ShJWai/hRc818748fM5X8knprHe8XtKjQX72rCmkllKSjlwyPH9MOncVBUcJiIpzXzYiK39xPhBL7T58OGenLcXtKlSe9UxEZyesVvVZrPVv6fC5pa/SqnFOMYTqK905y3V/TH8yft5cv5idmxjh6NOq5VIurKV7OdRqLfFvczefC5dUaajvbtOGlnuqOn8U3c8rPpLNvJRgrfYik+++tzCqbQTfFvm3+LJ0cqa9ZPbVON96urZZJSndLRZZGLV6WUI23IVJc1eNNXWlrXZ5erVurPTkYrZufil8rtekxXTabg4UqNGCaactzfnZ8pTbs8+CR5tybd3zIuTGNzrw4Tj4S3UtWK6FVxd0I0m+RV8L/Bqo22JxaTVklo8rNaFzZm26lLEU8RF2lTnGce+Lv77zV8NCYrMUfYOzMfHEUadeH01IRnHukk7d+ZknOOo/bvxsDLDSfzYedl/26l5R/5KfodHLLokAFEAACSAABbxOIjThKpOSjGKcpSeiSV22XDlfXD0uslgKUuUqzT8YU36Sf8AL2ktwc36yOllTH4p1d5qlH5aVO/0x52+89X5cEeWwlbPUzsVG6txNTfdd/feYwb1O6T8zX4xWz58O7QyMPUurP8AwYudSV3osl75mkVYbEJNf3zv+pkbHxVSlVn8Nxi5RlB7yTUoTVmraZ5M19eFtPa5FeHxCT+ZtcMs7mbNVvpVnRiviVFG2aUUl5Ja95qMZtlzf1Sa5t/gYeJqb0m7t9rfIxnHPic5xkVdqVr8PMglR/Um67TYs1ZcCqjSyuyuVFXuiayyAsTlcfD8mRYuUpZP3mBbdOxkRgtdSzrmy/QfDgb1C3Z/YmKb0/A2dDCt2SpaauTefgZdPBSt9SSeu6ksv8hI1cMBJrTt5IrhhEtZK+eSzNrDAx+1d6LN38H5m72H0VrYqahh6LabSc7NQXbKVrJE8q9R1F4KaxFeootUlSUHJ8ZympRVuaUZea5nZjV9GtgQwWHjQhnbOc+M5v6pPySXYkbQ1JgEkElEAAAAU1KiinKTSSTbbySSzbb5AaTpp0njs/CyrZOb+WlB/am1r3JZv9T5zxuNlWnKpOTlKTcpSed23dt+LPS9YPS14/Etp2pU7wpR/hvnJrnLJ91lwPJuWbyMXui1LN27/f4GsxVOz96Gyk/fLvMbGJKPoubfISjGo4i0X5GXhp3j+P6GsnHi/wDFjOw1RZdpVVVYcVwy9M/fYYNWFmbaccrGBOnwfD1TCLCRJkLCNL9bF2GEjpvNu9rRV+F27kzFYij78eI+C3ml5XNvQwmtqS7HN3ytxXvQurBP7Ttx+VW7CDW1cLKFO7VuzR+Rq3K+ZtNrVIx/dw1+03m+7+5rFRb4ARulWuRclCysVUF2CFXHgnuq3kbLB4ZU1vSsmYNpPxXK+RXDCu/zPtefD2io2v8A1WC437jGqbWTzUfH+5ixoRtzfmXoYRvSD8ctWDHVupWFDEyrKvQhOpBQlCU4qVldqVr5auPmdjjFJWSsuS0OT9SnR6rFzxc7Rp7kqUEvttyjKTvyW6l3t8jrJePhQAGhIIJAgAADmvW10v8Ahw/YaUvmmk6rXCLzUO96vstzPZ9KukUMDhp152ulaEPvzae6vS77Ez5z2ltCdepKrOW9OcnJy5tu/vuM2+hizTZblLtKmnzLVR3092DKPeZg33534LTt7S7iav2FqyuEUsvw/QSndi4ql4LJX7Sxhqlnbt/Qzqkbrl4Z5ZmDUjZ6D4ajZwndZalqGHc55O1tXyMejXtn6GRHaG6vkh23ZBs6eDitby7Xn6FcqkIK+S71xNaq1Wo7KVs9FZeLZR+w3u5TXffXuINmtpQf2tNde4wq21JTuo5Luu7d5ajRjZqN/BZZcyinTsPsUTwVnvSd78W7343KN2xl1oq91pqYzWehrU1aqRyKsHSbyUdeH5mRTw7nkl/Nw/U2uFwe6sv1FqMOOBbzlK3d6F6ls6K1bfeZsZZ27vHxLij7/QyLNDD24Jc7cj0XRDoy8bXjSjpfeqTt9MFk338F2s1OHoOTUVm5NJRtq3klZHeOhXRhYHDKMrOrO0qku22UV2L8Wy4rdYLBwo040qcVGEEoxiuCReANqAACQLgCCJSsrvJLiSeN61sbVpYBui7KU1Co1ruSjLK/C7SXjbiSjnHWR0t/bcRuwl+5p3jT5Sf2p+OXgkeLkyuo+XqW5ePv36mdRQ5FivVUVd+H5F1rnbIwXLfkuS07xpirDUr/ADPV5mQo+n5chw/wQ+z3kBDiYtekt5rT8zLnL3+pFLDfElaztqBiU8Mnxz7Fcy6Wz5Xvu5fxZXfajbUqEY5JZaaF3cz7bXvqC1rYbMcrbz4cMi/DBRXDnrzMzzIfqQW9xbvFeFma2rTd8oyV8kbbeun79CLN/noMTO7UrCzllbzdzIp7M4yd+zT0M9wS96Ddyfp3GthZ7UqlG1kVJZ8FnoS4+f5Ew7zK+VMaXoVwg379CtQ/yb/ob0eeOxMadmqcbSqSWVo30Xa9F+gMer6ruiGf7bVjkn+5i1rJZOp4aLtvyOnFFChGnFQhFRjFKMYrRJZJIrNyYqSACgAAJAAEGDtzZaxWHqUJaVINJ8paxfhJJ+BnAD5ZxNCUJyhJWlGTi4vVNOz/AAMaTvc951t7D/Z8a60foxC3+6ayml42l/Mc9xFVRTfu5hKs4up9lcePYTQpWjbx9+paw0ftS4vy8DKeXv3kNEP2ihorvr79S3NWzX4+glREld2Rt8LhdyNku1vmWdl4LLfku5Gfaz8ckTT0l6dndmQo24+GenuwsvHiJReXMasHz9oolPjl71KlGzu/duASXBFFC7ic+C7lcri7FLb9sCNzLPkVxlz04dxTGK0bvYKI9pFTl7Q3OYTJVyEi9QwrnJQim5NpJLVt8FzzO79DujUcDh1D/wCSVpVZc5W0vyWnm+J5Tqu6J2Sx1ZZu6op8uM/xS8XyOkGouAANKAAAAAJBBIEAADyPWf0eeLwMtyN6lF/FikrtpfXFd8c/5UfOOITnNq2SyPrw4j1v9Elhq6xVKCjTrfVbJRrLN5cN5Z96kYs9jnEI2ViG/wAC574FLRayolxfYVYHD/Elfhq/yKN1t2Wb0N1h8Pux3cr8X4epMVeVlZeCRFuZS6b9392/MJ2yve/5EIO35IKpy42y/HIi3PXmUPJcuxA+StxtZCMePr4E2Vr2ZUlfXPs0y4F9plQ5aE7/ABK6ODlVlaEZSfKKbfkj0ezurnG1UmqDgm9ajUPR5+hIrzDfHV/n2Evuy07DpOz+pqbd8RiIpfdpxcn5ysvRnptndV+CpW3oTqv/APSbt/TGyLiuKRg5aK77D1PRjoFiMTVg6lKVOjdOc5LdvHVqCebb8szseB2NQof6NCnDtjCKfnqZhcFFGioRUIpKMUkorRJKyS8CsA0AAAAAAAAJAAEAAAajpZ0fWOwlTDvJyV4S+7UjnB918n2Nm3AHypjMLOlOVKrFxlCTjJPVSV1+Zh1ZZHXuuTok96OOpR1tCslzX0T8V8r7o8zlFLDOU81kvf8AYx9pYv7MwzXzPndGc5+KeRcwmEnU+WnCUm+EYtvyR6HAdW+Nq/8A19xPjUlGHpr6D6HmXP8AtnqQr+J0zZnU09cTiEv4aSu/6pW/Bnrdm9XmCoW/cKo19qq9/wD4/T6DpHD8HsyrW+WlSnOWloxlLzS0PR7P6sMZVSvSVNc6klH/AIq79Dt1HDxgt2EYxXKKSXkisvSY5lsvqZSs8RiX2xpR/wDKX5Hp9n9XOCo2tQ32uNSTl6ZR9D0wLkVaw+EhTVqcIwXKMVFeSLoBQAAAAASQAAAAEkAAAABIIJAgAkCAABZxuChWpypVYKcJrdlB6NM0OF6ucBTd44WPdKU5LylJo9IALWGwkKS3acIwX3YxUV5IugkCAAAAAAAkCAAAAAAEkAAAAAAAEkAAAAJAAgAAACQIAAAAAAAAJIAAAAAAABJAAAkCAAAAAAAAAABIIJAgkACCQABAAEkEgCCQAIBIAEAASAAIBIAEEgAQSAIBIAEEgAQABI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CEAAkGBhQQEBUQEBAUFRQUFBQUFRAVFBQUFhQUFRQVFBUVFBUXHCYeFxkjGhQUHy8gJCcpLCwsFR4xNTAqNSYrLCkBCQoKDgwOGg8PGiwkHyQsLCwpKSwsKSwsLCksKSwpKSwsLCksLCwsLCwsLCksLCwsLCwsLCwsLCkpLCwsKSksLP/AABEIAOEA4QMBIgACEQEDEQH/xAAcAAEAAQUBAQAAAAAAAAAAAAAAAQIDBAUHBgj/xABBEAACAQIDBAgDBQcDAwUAAAAAAQIDEQQhMQUSQVEGB2FxgZGh8BMiMkJSsdHhFCNigpLB8TNyohVzwggWQ0Rj/8QAFwEBAQEBAAAAAAAAAAAAAAAAAAECA//EACARAQEBAAEEAgMAAAAAAAAAAAABEQISITFBYXEDEzL/2gAMAwEAAhEDEQA/AO4AAAAAAAAAAAAAAAAAAAAAAAAAAAAAAAAAAACSABIAEAAAAAAAAAAAAAAAAAEgQAAAAAAAAAa3aXSXC4b/AF8TSpv7spx3v6dfQDZA8DtDrs2fSdoSq1e2nTsvObj+B6Por0wobSpOph27xdp05pKcG9LpNqz4NPgyaN2ACgAAJAAEAAAAAAAAAAAAAAAAANhSvoAAAAA8z1hdJ3gMHKcP9Wo/h0+xtO8/5V6tAa/pZ1tYTATlRtKtVjlKFOyjF/dlN8exJ2OebT6+8VO6oUaNJc2pVJLxbt6HONoycpOTd7tu7ve+pg2/G5jaPTbV6f47E3+LjKrT+xGW5G3+2FkeenWd7t++ZaTKHNDBfVXPI9R1e9Lns7GQrO/w5fJWis703q12xdpLu7TyVJqTsvU2VLCq2XEtg+u6NVTipxacZJNSWaaaumnysVHM+pXpW61CWBqyvOgr029ZUW9P5ZO3dJcjphYAAKJAAEAAAAAJIAAAGDtza8MJh6mIqfTCN7cZPSMV2ttLxAysRiY04uVScYxWspNRS728jy21etTZ2HunilUa+zSTqf8AJfL6nz90t6S18biJ1a9Ru7+WF3uQjwjBcF7Zo97Ix1Udv2t/6gKaywuEnLlKrJQX9Mb380eP2n12bQrX3J06KzX7umr+c95nPW+BNss8iDa4/pLicQ96tiKtT/fUnLtyTdj2HVV1gywWIVCtUf7PVajJSeVKbyVRclfJ9jvwRz+nh5S+mLZl0Nly4tL1sTwPrxMHmurmliI7Oo/tU3KbV4XVpKlZfDUubsr552a5HpTrAOcdd8YrB0puVpKq1GN85Jwd/Jxj5m36T9aOEwNR0HvVay1p07Wi+U5vJPsV2jifT/pxU2hV+K1uxit2nSTuoLjnxk3q+xcjNpXmsTiI6P2zCnieCXiXaGya1a7p0ZyS1aTslzbM3/2lWX1uEea3lJr+m5z6pPNMaaUr++8pRvavRqMYXdSTfLcy82zRTjbLlqa48pfAlPM3lGrvQUlwya4ZrU0SNhgMRZOKX+DXsei6K9IJYLGUsRDPckt6K+1CWU4+Kbt22Pp/BY2FanGrSkpQkk4yWaaZ8hKTv+HejrHUb0mcKs8FUfy1k6lO/CrFfOl3xV/5O0aO1gA0BJBIEAAAAAAAAHPuuinN4Ok1/pqt88e1xe432L5vNHvMXjIUo79WpCEfvTkox827HPunfT/Z9bC1sLGv8Wc42j8NOUYzTTg3P6fqS0bJaOGY2nb5u23hxNdaztby5m5rRvde7WNTVhdrsZKzGTT2fe0k076p/wB/MbSrOnayV2s8uWmuheo4rcenjrmMNsp4lye/ZQi5N2u7Xtd9l7GLk7tNXDGyvbeZ0Xqy6K/9QxKU1ejStOr2/dp3/iafgmaHZ+yMPCVpJzurJ3yTeV7Ra483xPQbLxU6EWqG/ShJWai/hRc818748fM5X8knprHe8XtKjQX72rCmkllKSjlwyPH9MOncVBUcJiIpzXzYiK39xPhBL7T58OGenLcXtKlSe9UxEZyesVvVZrPVv6fC5pa/SqnFOMYTqK905y3V/TH8yft5cv5idmxjh6NOq5VIurKV7OdRqLfFvczefC5dUaajvbtOGlnuqOn8U3c8rPpLNvJRgrfYik+++tzCqbQTfFvm3+LJ0cqa9ZPbVON96urZZJSndLRZZGLV6WUI23IVJc1eNNXWlrXZ5erVurPTkYrZufil8rtekxXTabg4UqNGCaactzfnZ8pTbs8+CR5tybd3zIuTGNzrw4Tj4S3UtWK6FVxd0I0m+RV8L/Bqo22JxaTVklo8rNaFzZm26lLEU8RF2lTnGce+Lv77zV8NCYrMUfYOzMfHEUadeH01IRnHukk7d+ZknOOo/bvxsDLDSfzYedl/26l5R/5KfodHLLokAFEAACSAABbxOIjThKpOSjGKcpSeiSV22XDlfXD0uslgKUuUqzT8YU36Sf8AL2ktwc36yOllTH4p1d5qlH5aVO/0x52+89X5cEeWwlbPUzsVG6txNTfdd/feYwb1O6T8zX4xWz58O7QyMPUurP8AwYudSV3osl75mkVYbEJNf3zv+pkbHxVSlVn8Nxi5RlB7yTUoTVmraZ5M19eFtPa5FeHxCT+ZtcMs7mbNVvpVnRiviVFG2aUUl5Ja95qMZtlzf1Sa5t/gYeJqb0m7t9rfIxnHPic5xkVdqVr8PMglR/Um67TYs1ZcCqjSyuyuVFXuiayyAsTlcfD8mRYuUpZP3mBbdOxkRgtdSzrmy/QfDgb1C3Z/YmKb0/A2dDCt2SpaauTefgZdPBSt9SSeu6ksv8hI1cMBJrTt5IrhhEtZK+eSzNrDAx+1d6LN38H5m72H0VrYqahh6LabSc7NQXbKVrJE8q9R1F4KaxFeootUlSUHJ8ZympRVuaUZea5nZjV9GtgQwWHjQhnbOc+M5v6pPySXYkbQ1JgEkElEAAAAU1KiinKTSSTbbySSzbb5AaTpp0njs/CyrZOb+WlB/am1r3JZv9T5zxuNlWnKpOTlKTcpSed23dt+LPS9YPS14/Etp2pU7wpR/hvnJrnLJ91lwPJuWbyMXui1LN27/f4GsxVOz96Gyk/fLvMbGJKPoubfISjGo4i0X5GXhp3j+P6GsnHi/wDFjOw1RZdpVVVYcVwy9M/fYYNWFmbaccrGBOnwfD1TCLCRJkLCNL9bF2GEjpvNu9rRV+F27kzFYij78eI+C3ml5XNvQwmtqS7HN3ytxXvQurBP7Ttx+VW7CDW1cLKFO7VuzR+Rq3K+ZtNrVIx/dw1+03m+7+5rFRb4ARulWuRclCysVUF2CFXHgnuq3kbLB4ZU1vSsmYNpPxXK+RXDCu/zPtefD2io2v8A1WC437jGqbWTzUfH+5ixoRtzfmXoYRvSD8ctWDHVupWFDEyrKvQhOpBQlCU4qVldqVr5auPmdjjFJWSsuS0OT9SnR6rFzxc7Rp7kqUEvttyjKTvyW6l3t8jrJePhQAGhIIJAgAADmvW10v8Ahw/YaUvmmk6rXCLzUO96vstzPZ9KukUMDhp152ulaEPvzae6vS77Ez5z2ltCdepKrOW9OcnJy5tu/vuM2+hizTZblLtKmnzLVR3092DKPeZg33534LTt7S7iav2FqyuEUsvw/QSndi4ql4LJX7Sxhqlnbt/Qzqkbrl4Z5ZmDUjZ6D4ajZwndZalqGHc55O1tXyMejXtn6GRHaG6vkh23ZBs6eDitby7Xn6FcqkIK+S71xNaq1Wo7KVs9FZeLZR+w3u5TXffXuINmtpQf2tNde4wq21JTuo5Luu7d5ajRjZqN/BZZcyinTsPsUTwVnvSd78W7343KN2xl1oq91pqYzWehrU1aqRyKsHSbyUdeH5mRTw7nkl/Nw/U2uFwe6sv1FqMOOBbzlK3d6F6ls6K1bfeZsZZ27vHxLij7/QyLNDD24Jc7cj0XRDoy8bXjSjpfeqTt9MFk338F2s1OHoOTUVm5NJRtq3klZHeOhXRhYHDKMrOrO0qku22UV2L8Wy4rdYLBwo040qcVGEEoxiuCReANqAACQLgCCJSsrvJLiSeN61sbVpYBui7KU1Co1ruSjLK/C7SXjbiSjnHWR0t/bcRuwl+5p3jT5Sf2p+OXgkeLkyuo+XqW5ePv36mdRQ5FivVUVd+H5F1rnbIwXLfkuS07xpirDUr/ADPV5mQo+n5chw/wQ+z3kBDiYtekt5rT8zLnL3+pFLDfElaztqBiU8Mnxz7Fcy6Wz5Xvu5fxZXfajbUqEY5JZaaF3cz7bXvqC1rYbMcrbz4cMi/DBRXDnrzMzzIfqQW9xbvFeFma2rTd8oyV8kbbeun79CLN/noMTO7UrCzllbzdzIp7M4yd+zT0M9wS96Ddyfp3GthZ7UqlG1kVJZ8FnoS4+f5Ew7zK+VMaXoVwg379CtQ/yb/ob0eeOxMadmqcbSqSWVo30Xa9F+gMer6ruiGf7bVjkn+5i1rJZOp4aLtvyOnFFChGnFQhFRjFKMYrRJZJIrNyYqSACgAAJAAEGDtzZaxWHqUJaVINJ8paxfhJJ+BnAD5ZxNCUJyhJWlGTi4vVNOz/AAMaTvc951t7D/Z8a60foxC3+6ayml42l/Mc9xFVRTfu5hKs4up9lcePYTQpWjbx9+paw0ftS4vy8DKeXv3kNEP2ihorvr79S3NWzX4+glREld2Rt8LhdyNku1vmWdl4LLfku5Gfaz8ckTT0l6dndmQo24+GenuwsvHiJReXMasHz9oolPjl71KlGzu/duASXBFFC7ic+C7lcri7FLb9sCNzLPkVxlz04dxTGK0bvYKI9pFTl7Q3OYTJVyEi9QwrnJQim5NpJLVt8FzzO79DujUcDh1D/wCSVpVZc5W0vyWnm+J5Tqu6J2Sx1ZZu6op8uM/xS8XyOkGouAANKAAAAAJBBIEAADyPWf0eeLwMtyN6lF/FikrtpfXFd8c/5UfOOITnNq2SyPrw4j1v9Elhq6xVKCjTrfVbJRrLN5cN5Z96kYs9jnEI2ViG/wAC574FLRayolxfYVYHD/Elfhq/yKN1t2Wb0N1h8Pux3cr8X4epMVeVlZeCRFuZS6b9392/MJ2yve/5EIO35IKpy42y/HIi3PXmUPJcuxA+StxtZCMePr4E2Vr2ZUlfXPs0y4F9plQ5aE7/ABK6ODlVlaEZSfKKbfkj0ezurnG1UmqDgm9ajUPR5+hIrzDfHV/n2Evuy07DpOz+pqbd8RiIpfdpxcn5ysvRnptndV+CpW3oTqv/APSbt/TGyLiuKRg5aK77D1PRjoFiMTVg6lKVOjdOc5LdvHVqCebb8szseB2NQof6NCnDtjCKfnqZhcFFGioRUIpKMUkorRJKyS8CsA0AAAAAAAAJAAEAAAajpZ0fWOwlTDvJyV4S+7UjnB918n2Nm3AHypjMLOlOVKrFxlCTjJPVSV1+Zh1ZZHXuuTok96OOpR1tCslzX0T8V8r7o8zlFLDOU81kvf8AYx9pYv7MwzXzPndGc5+KeRcwmEnU+WnCUm+EYtvyR6HAdW+Nq/8A19xPjUlGHpr6D6HmXP8AtnqQr+J0zZnU09cTiEv4aSu/6pW/Bnrdm9XmCoW/cKo19qq9/wD4/T6DpHD8HsyrW+WlSnOWloxlLzS0PR7P6sMZVSvSVNc6klH/AIq79Dt1HDxgt2EYxXKKSXkisvSY5lsvqZSs8RiX2xpR/wDKX5Hp9n9XOCo2tQ32uNSTl6ZR9D0wLkVaw+EhTVqcIwXKMVFeSLoBQAAAAASQAAAAEkAAAABIIJAgAkCAABZxuChWpypVYKcJrdlB6NM0OF6ucBTd44WPdKU5LylJo9IALWGwkKS3acIwX3YxUV5IugkCAAAAAAAkCAAAAAAEkAAAAAAAEkAAAAJAAgAAACQIAAAAAAAAJIAAAAAAABJAAAkCAAAAAAAAAABIIJAgkACCQABAAEkEgCCQAIBIAEAASAAIBIAEEgAQSAIBIAEEgAQABI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2480508" y="2068195"/>
            <a:ext cx="2701046" cy="769441"/>
          </a:xfrm>
          <a:prstGeom prst="rect">
            <a:avLst/>
          </a:prstGeom>
          <a:noFill/>
        </p:spPr>
        <p:txBody>
          <a:bodyPr wrap="square" rtlCol="0">
            <a:spAutoFit/>
          </a:bodyPr>
          <a:lstStyle/>
          <a:p>
            <a:r>
              <a:rPr lang="en-US" sz="1100" dirty="0" smtClean="0"/>
              <a:t>These are extra solder points to permanent battery connectors. Check the polarity orientation on the board silkscreen to correctly solder the wires.</a:t>
            </a:r>
          </a:p>
        </p:txBody>
      </p:sp>
      <p:sp>
        <p:nvSpPr>
          <p:cNvPr id="31" name="TextBox 30"/>
          <p:cNvSpPr txBox="1"/>
          <p:nvPr/>
        </p:nvSpPr>
        <p:spPr>
          <a:xfrm>
            <a:off x="5675095" y="1833732"/>
            <a:ext cx="2701046" cy="769441"/>
          </a:xfrm>
          <a:prstGeom prst="rect">
            <a:avLst/>
          </a:prstGeom>
          <a:noFill/>
        </p:spPr>
        <p:txBody>
          <a:bodyPr wrap="square" rtlCol="0">
            <a:spAutoFit/>
          </a:bodyPr>
          <a:lstStyle/>
          <a:p>
            <a:r>
              <a:rPr lang="en-US" sz="1100" dirty="0" smtClean="0"/>
              <a:t>Power connector with a 2.1mm positive center pin.  This connector can be used to connect a power supply to run the sensor for longer periods.</a:t>
            </a:r>
          </a:p>
        </p:txBody>
      </p:sp>
      <p:cxnSp>
        <p:nvCxnSpPr>
          <p:cNvPr id="32" name="Straight Arrow Connector 31"/>
          <p:cNvCxnSpPr/>
          <p:nvPr/>
        </p:nvCxnSpPr>
        <p:spPr>
          <a:xfrm rot="5400000">
            <a:off x="5323746" y="2762263"/>
            <a:ext cx="1069731" cy="803024"/>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noChangeArrowheads="1"/>
          </p:cNvPicPr>
          <p:nvPr/>
        </p:nvPicPr>
        <p:blipFill>
          <a:blip r:embed="rId4" cstate="print"/>
          <a:srcRect/>
          <a:stretch>
            <a:fillRect/>
          </a:stretch>
        </p:blipFill>
        <p:spPr bwMode="auto">
          <a:xfrm>
            <a:off x="5794146" y="128963"/>
            <a:ext cx="2201695" cy="1668121"/>
          </a:xfrm>
          <a:prstGeom prst="rect">
            <a:avLst/>
          </a:prstGeom>
          <a:noFill/>
          <a:ln w="9525">
            <a:noFill/>
            <a:miter lim="800000"/>
            <a:headEnd/>
            <a:tailEnd/>
          </a:ln>
          <a:effectLst/>
        </p:spPr>
      </p:pic>
      <p:cxnSp>
        <p:nvCxnSpPr>
          <p:cNvPr id="40" name="Straight Arrow Connector 39"/>
          <p:cNvCxnSpPr/>
          <p:nvPr/>
        </p:nvCxnSpPr>
        <p:spPr>
          <a:xfrm rot="10800000">
            <a:off x="5460037" y="4554404"/>
            <a:ext cx="676994" cy="23"/>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79170" y="3770914"/>
            <a:ext cx="2701046" cy="1107996"/>
          </a:xfrm>
          <a:prstGeom prst="rect">
            <a:avLst/>
          </a:prstGeom>
          <a:noFill/>
        </p:spPr>
        <p:txBody>
          <a:bodyPr wrap="square" rtlCol="0">
            <a:spAutoFit/>
          </a:bodyPr>
          <a:lstStyle/>
          <a:p>
            <a:r>
              <a:rPr lang="en-US" sz="1100" dirty="0" smtClean="0"/>
              <a:t>Power terminal block can be used to make removable power connections. Use the screws to hold wires in place. This terminal can be used to power the board with a PC power supply unit or to connect battery wires.</a:t>
            </a:r>
          </a:p>
        </p:txBody>
      </p:sp>
      <p:pic>
        <p:nvPicPr>
          <p:cNvPr id="31746" name="Picture 2"/>
          <p:cNvPicPr>
            <a:picLocks noChangeAspect="1" noChangeArrowheads="1"/>
          </p:cNvPicPr>
          <p:nvPr/>
        </p:nvPicPr>
        <p:blipFill>
          <a:blip r:embed="rId5" cstate="print"/>
          <a:srcRect/>
          <a:stretch>
            <a:fillRect/>
          </a:stretch>
        </p:blipFill>
        <p:spPr bwMode="auto">
          <a:xfrm>
            <a:off x="6937130" y="2662893"/>
            <a:ext cx="1607784" cy="1079453"/>
          </a:xfrm>
          <a:prstGeom prst="rect">
            <a:avLst/>
          </a:prstGeom>
          <a:noFill/>
          <a:ln w="9525">
            <a:noFill/>
            <a:miter lim="800000"/>
            <a:headEnd/>
            <a:tailEnd/>
          </a:ln>
          <a:effectLst/>
        </p:spPr>
      </p:pic>
      <p:cxnSp>
        <p:nvCxnSpPr>
          <p:cNvPr id="45" name="Straight Arrow Connector 44"/>
          <p:cNvCxnSpPr>
            <a:stCxn id="52" idx="1"/>
          </p:cNvCxnSpPr>
          <p:nvPr/>
        </p:nvCxnSpPr>
        <p:spPr>
          <a:xfrm rot="10800000">
            <a:off x="5451240" y="5249019"/>
            <a:ext cx="722074" cy="852585"/>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pic>
        <p:nvPicPr>
          <p:cNvPr id="31747" name="Picture 3"/>
          <p:cNvPicPr>
            <a:picLocks noChangeAspect="1" noChangeArrowheads="1"/>
          </p:cNvPicPr>
          <p:nvPr/>
        </p:nvPicPr>
        <p:blipFill>
          <a:blip r:embed="rId6" cstate="print"/>
          <a:srcRect/>
          <a:stretch>
            <a:fillRect/>
          </a:stretch>
        </p:blipFill>
        <p:spPr bwMode="auto">
          <a:xfrm>
            <a:off x="6224953" y="4953574"/>
            <a:ext cx="2017748" cy="769792"/>
          </a:xfrm>
          <a:prstGeom prst="rect">
            <a:avLst/>
          </a:prstGeom>
          <a:noFill/>
          <a:ln w="9525">
            <a:noFill/>
            <a:miter lim="800000"/>
            <a:headEnd/>
            <a:tailEnd/>
          </a:ln>
          <a:effectLst/>
        </p:spPr>
      </p:pic>
      <p:sp>
        <p:nvSpPr>
          <p:cNvPr id="52" name="TextBox 51"/>
          <p:cNvSpPr txBox="1"/>
          <p:nvPr/>
        </p:nvSpPr>
        <p:spPr>
          <a:xfrm>
            <a:off x="6173314" y="5716882"/>
            <a:ext cx="2701046" cy="769441"/>
          </a:xfrm>
          <a:prstGeom prst="rect">
            <a:avLst/>
          </a:prstGeom>
          <a:noFill/>
        </p:spPr>
        <p:txBody>
          <a:bodyPr wrap="square" rtlCol="0">
            <a:spAutoFit/>
          </a:bodyPr>
          <a:lstStyle/>
          <a:p>
            <a:r>
              <a:rPr lang="en-US" sz="1100" dirty="0" smtClean="0"/>
              <a:t>This terminal block OUTPUTS +3.3 V and +5V DC. It should be used to power low-powered lasers. The 3.3V line can provide up to 250mA and the 5V line up to 100mA.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5739688" y="4343400"/>
            <a:ext cx="3220014" cy="2296508"/>
          </a:xfrm>
          <a:prstGeom prst="rect">
            <a:avLst/>
          </a:prstGeom>
          <a:noFill/>
          <a:ln w="9525">
            <a:noFill/>
            <a:miter lim="800000"/>
            <a:headEnd/>
            <a:tailEnd/>
          </a:ln>
          <a:effectLst/>
        </p:spPr>
      </p:pic>
      <p:sp>
        <p:nvSpPr>
          <p:cNvPr id="9" name="TextBox 8"/>
          <p:cNvSpPr txBox="1"/>
          <p:nvPr/>
        </p:nvSpPr>
        <p:spPr>
          <a:xfrm>
            <a:off x="1376289" y="99027"/>
            <a:ext cx="1638847" cy="523220"/>
          </a:xfrm>
          <a:prstGeom prst="rect">
            <a:avLst/>
          </a:prstGeom>
          <a:noFill/>
        </p:spPr>
        <p:txBody>
          <a:bodyPr wrap="none" rtlCol="0">
            <a:spAutoFit/>
          </a:bodyPr>
          <a:lstStyle/>
          <a:p>
            <a:pPr algn="ctr"/>
            <a:r>
              <a:rPr lang="en-US" sz="2800" dirty="0" smtClean="0"/>
              <a:t>Recording</a:t>
            </a:r>
            <a:endParaRPr lang="en-US" sz="2800" dirty="0"/>
          </a:p>
        </p:txBody>
      </p:sp>
      <p:sp>
        <p:nvSpPr>
          <p:cNvPr id="10" name="TextBox 9"/>
          <p:cNvSpPr txBox="1"/>
          <p:nvPr/>
        </p:nvSpPr>
        <p:spPr>
          <a:xfrm>
            <a:off x="142874" y="550991"/>
            <a:ext cx="4733926" cy="769441"/>
          </a:xfrm>
          <a:prstGeom prst="rect">
            <a:avLst/>
          </a:prstGeom>
          <a:noFill/>
        </p:spPr>
        <p:txBody>
          <a:bodyPr wrap="square" rtlCol="0">
            <a:spAutoFit/>
          </a:bodyPr>
          <a:lstStyle/>
          <a:p>
            <a:r>
              <a:rPr lang="en-US" sz="1100" dirty="0" smtClean="0"/>
              <a:t>The recorder should be connected to the board using a “earphone” male/male  cable. A good quality cable (possibly shielded) helps to reduce noise.</a:t>
            </a:r>
          </a:p>
          <a:p>
            <a:r>
              <a:rPr lang="en-US" sz="1100" dirty="0" smtClean="0"/>
              <a:t>Although other recorder models may be used with good results,  we have successfully used the model ICD-PS312 from Sony.</a:t>
            </a:r>
          </a:p>
        </p:txBody>
      </p:sp>
      <p:sp>
        <p:nvSpPr>
          <p:cNvPr id="3074" name="AutoShape 2" descr="data:image/jpg;base64,/9j/4AAQSkZJRgABAQAAAQABAAD/2wCEAAkGBhQQEBUQEBAUFRQUFBQUFRAVFBQUFhQUFRQVFBUVFBUXHCYeFxkjGhQUHy8gJCcpLCwsFR4xNTAqNSYrLCkBCQoKDgwOGg8PGiwkHyQsLCwpKSwsKSwsLCksKSwpKSwsLCksLCwsLCwsLCksLCwsLCwsLCwsLCkpLCwsKSksLP/AABEIAOEA4QMBIgACEQEDEQH/xAAcAAEAAQUBAQAAAAAAAAAAAAAAAQIDBAUHBgj/xABBEAACAQIDBAgDBQcDAwUAAAAAAQIDEQQhMQUSQVEGB2FxgZGh8BMiMkJSsdHhFCNigpLB8TNyohVzwggWQ0Rj/8QAFwEBAQEBAAAAAAAAAAAAAAAAAAECA//EACARAQEBAAEEAgMAAAAAAAAAAAABEQISITFBYXEDEzL/2gAMAwEAAhEDEQA/AO4AAAAAAAAAAAAAAAAAAAAAAAAAAAAAAAAAAACSABIAEAAAAAAAAAAAAAAAAAEgQAAAAAAAAAa3aXSXC4b/AF8TSpv7spx3v6dfQDZA8DtDrs2fSdoSq1e2nTsvObj+B6Por0wobSpOph27xdp05pKcG9LpNqz4NPgyaN2ACgAAJAAEAAAAAAAAAAAAAAAAANhSvoAAAAA8z1hdJ3gMHKcP9Wo/h0+xtO8/5V6tAa/pZ1tYTATlRtKtVjlKFOyjF/dlN8exJ2OebT6+8VO6oUaNJc2pVJLxbt6HONoycpOTd7tu7ve+pg2/G5jaPTbV6f47E3+LjKrT+xGW5G3+2FkeenWd7t++ZaTKHNDBfVXPI9R1e9Lns7GQrO/w5fJWis703q12xdpLu7TyVJqTsvU2VLCq2XEtg+u6NVTipxacZJNSWaaaumnysVHM+pXpW61CWBqyvOgr029ZUW9P5ZO3dJcjphYAAKJAAEAAAAAJIAAAGDtza8MJh6mIqfTCN7cZPSMV2ttLxAysRiY04uVScYxWspNRS728jy21etTZ2HunilUa+zSTqf8AJfL6nz90t6S18biJ1a9Ru7+WF3uQjwjBcF7Zo97Ix1Udv2t/6gKaywuEnLlKrJQX9Mb380eP2n12bQrX3J06KzX7umr+c95nPW+BNss8iDa4/pLicQ96tiKtT/fUnLtyTdj2HVV1gywWIVCtUf7PVajJSeVKbyVRclfJ9jvwRz+nh5S+mLZl0Nly4tL1sTwPrxMHmurmliI7Oo/tU3KbV4XVpKlZfDUubsr552a5HpTrAOcdd8YrB0puVpKq1GN85Jwd/Jxj5m36T9aOEwNR0HvVay1p07Wi+U5vJPsV2jifT/pxU2hV+K1uxit2nSTuoLjnxk3q+xcjNpXmsTiI6P2zCnieCXiXaGya1a7p0ZyS1aTslzbM3/2lWX1uEea3lJr+m5z6pPNMaaUr++8pRvavRqMYXdSTfLcy82zRTjbLlqa48pfAlPM3lGrvQUlwya4ZrU0SNhgMRZOKX+DXsei6K9IJYLGUsRDPckt6K+1CWU4+Kbt22Pp/BY2FanGrSkpQkk4yWaaZ8hKTv+HejrHUb0mcKs8FUfy1k6lO/CrFfOl3xV/5O0aO1gA0BJBIEAAAAAAAAHPuuinN4Ok1/pqt88e1xe432L5vNHvMXjIUo79WpCEfvTkox827HPunfT/Z9bC1sLGv8Wc42j8NOUYzTTg3P6fqS0bJaOGY2nb5u23hxNdaztby5m5rRvde7WNTVhdrsZKzGTT2fe0k076p/wB/MbSrOnayV2s8uWmuheo4rcenjrmMNsp4lye/ZQi5N2u7Xtd9l7GLk7tNXDGyvbeZ0Xqy6K/9QxKU1ejStOr2/dp3/iafgmaHZ+yMPCVpJzurJ3yTeV7Ra483xPQbLxU6EWqG/ShJWai/hRc818748fM5X8knprHe8XtKjQX72rCmkllKSjlwyPH9MOncVBUcJiIpzXzYiK39xPhBL7T58OGenLcXtKlSe9UxEZyesVvVZrPVv6fC5pa/SqnFOMYTqK905y3V/TH8yft5cv5idmxjh6NOq5VIurKV7OdRqLfFvczefC5dUaajvbtOGlnuqOn8U3c8rPpLNvJRgrfYik+++tzCqbQTfFvm3+LJ0cqa9ZPbVON96urZZJSndLRZZGLV6WUI23IVJc1eNNXWlrXZ5erVurPTkYrZufil8rtekxXTabg4UqNGCaactzfnZ8pTbs8+CR5tybd3zIuTGNzrw4Tj4S3UtWK6FVxd0I0m+RV8L/Bqo22JxaTVklo8rNaFzZm26lLEU8RF2lTnGce+Lv77zV8NCYrMUfYOzMfHEUadeH01IRnHukk7d+ZknOOo/bvxsDLDSfzYedl/26l5R/5KfodHLLokAFEAACSAABbxOIjThKpOSjGKcpSeiSV22XDlfXD0uslgKUuUqzT8YU36Sf8AL2ktwc36yOllTH4p1d5qlH5aVO/0x52+89X5cEeWwlbPUzsVG6txNTfdd/feYwb1O6T8zX4xWz58O7QyMPUurP8AwYudSV3osl75mkVYbEJNf3zv+pkbHxVSlVn8Nxi5RlB7yTUoTVmraZ5M19eFtPa5FeHxCT+ZtcMs7mbNVvpVnRiviVFG2aUUl5Ja95qMZtlzf1Sa5t/gYeJqb0m7t9rfIxnHPic5xkVdqVr8PMglR/Um67TYs1ZcCqjSyuyuVFXuiayyAsTlcfD8mRYuUpZP3mBbdOxkRgtdSzrmy/QfDgb1C3Z/YmKb0/A2dDCt2SpaauTefgZdPBSt9SSeu6ksv8hI1cMBJrTt5IrhhEtZK+eSzNrDAx+1d6LN38H5m72H0VrYqahh6LabSc7NQXbKVrJE8q9R1F4KaxFeootUlSUHJ8ZympRVuaUZea5nZjV9GtgQwWHjQhnbOc+M5v6pPySXYkbQ1JgEkElEAAAAU1KiinKTSSTbbySSzbb5AaTpp0njs/CyrZOb+WlB/am1r3JZv9T5zxuNlWnKpOTlKTcpSed23dt+LPS9YPS14/Etp2pU7wpR/hvnJrnLJ91lwPJuWbyMXui1LN27/f4GsxVOz96Gyk/fLvMbGJKPoubfISjGo4i0X5GXhp3j+P6GsnHi/wDFjOw1RZdpVVVYcVwy9M/fYYNWFmbaccrGBOnwfD1TCLCRJkLCNL9bF2GEjpvNu9rRV+F27kzFYij78eI+C3ml5XNvQwmtqS7HN3ytxXvQurBP7Ttx+VW7CDW1cLKFO7VuzR+Rq3K+ZtNrVIx/dw1+03m+7+5rFRb4ARulWuRclCysVUF2CFXHgnuq3kbLB4ZU1vSsmYNpPxXK+RXDCu/zPtefD2io2v8A1WC437jGqbWTzUfH+5ixoRtzfmXoYRvSD8ctWDHVupWFDEyrKvQhOpBQlCU4qVldqVr5auPmdjjFJWSsuS0OT9SnR6rFzxc7Rp7kqUEvttyjKTvyW6l3t8jrJePhQAGhIIJAgAADmvW10v8Ahw/YaUvmmk6rXCLzUO96vstzPZ9KukUMDhp152ulaEPvzae6vS77Ez5z2ltCdepKrOW9OcnJy5tu/vuM2+hizTZblLtKmnzLVR3092DKPeZg33534LTt7S7iav2FqyuEUsvw/QSndi4ql4LJX7Sxhqlnbt/Qzqkbrl4Z5ZmDUjZ6D4ajZwndZalqGHc55O1tXyMejXtn6GRHaG6vkh23ZBs6eDitby7Xn6FcqkIK+S71xNaq1Wo7KVs9FZeLZR+w3u5TXffXuINmtpQf2tNde4wq21JTuo5Luu7d5ajRjZqN/BZZcyinTsPsUTwVnvSd78W7343KN2xl1oq91pqYzWehrU1aqRyKsHSbyUdeH5mRTw7nkl/Nw/U2uFwe6sv1FqMOOBbzlK3d6F6ls6K1bfeZsZZ27vHxLij7/QyLNDD24Jc7cj0XRDoy8bXjSjpfeqTt9MFk338F2s1OHoOTUVm5NJRtq3klZHeOhXRhYHDKMrOrO0qku22UV2L8Wy4rdYLBwo040qcVGEEoxiuCReANqAACQLgCCJSsrvJLiSeN61sbVpYBui7KU1Co1ruSjLK/C7SXjbiSjnHWR0t/bcRuwl+5p3jT5Sf2p+OXgkeLkyuo+XqW5ePv36mdRQ5FivVUVd+H5F1rnbIwXLfkuS07xpirDUr/ADPV5mQo+n5chw/wQ+z3kBDiYtekt5rT8zLnL3+pFLDfElaztqBiU8Mnxz7Fcy6Wz5Xvu5fxZXfajbUqEY5JZaaF3cz7bXvqC1rYbMcrbz4cMi/DBRXDnrzMzzIfqQW9xbvFeFma2rTd8oyV8kbbeun79CLN/noMTO7UrCzllbzdzIp7M4yd+zT0M9wS96Ddyfp3GthZ7UqlG1kVJZ8FnoS4+f5Ew7zK+VMaXoVwg379CtQ/yb/ob0eeOxMadmqcbSqSWVo30Xa9F+gMer6ruiGf7bVjkn+5i1rJZOp4aLtvyOnFFChGnFQhFRjFKMYrRJZJIrNyYqSACgAAJAAEGDtzZaxWHqUJaVINJ8paxfhJJ+BnAD5ZxNCUJyhJWlGTi4vVNOz/AAMaTvc951t7D/Z8a60foxC3+6ayml42l/Mc9xFVRTfu5hKs4up9lcePYTQpWjbx9+paw0ftS4vy8DKeXv3kNEP2ihorvr79S3NWzX4+glREld2Rt8LhdyNku1vmWdl4LLfku5Gfaz8ckTT0l6dndmQo24+GenuwsvHiJReXMasHz9oolPjl71KlGzu/duASXBFFC7ic+C7lcri7FLb9sCNzLPkVxlz04dxTGK0bvYKI9pFTl7Q3OYTJVyEi9QwrnJQim5NpJLVt8FzzO79DujUcDh1D/wCSVpVZc5W0vyWnm+J5Tqu6J2Sx1ZZu6op8uM/xS8XyOkGouAANKAAAAAJBBIEAADyPWf0eeLwMtyN6lF/FikrtpfXFd8c/5UfOOITnNq2SyPrw4j1v9Elhq6xVKCjTrfVbJRrLN5cN5Z96kYs9jnEI2ViG/wAC574FLRayolxfYVYHD/Elfhq/yKN1t2Wb0N1h8Pux3cr8X4epMVeVlZeCRFuZS6b9392/MJ2yve/5EIO35IKpy42y/HIi3PXmUPJcuxA+StxtZCMePr4E2Vr2ZUlfXPs0y4F9plQ5aE7/ABK6ODlVlaEZSfKKbfkj0ezurnG1UmqDgm9ajUPR5+hIrzDfHV/n2Evuy07DpOz+pqbd8RiIpfdpxcn5ysvRnptndV+CpW3oTqv/APSbt/TGyLiuKRg5aK77D1PRjoFiMTVg6lKVOjdOc5LdvHVqCebb8szseB2NQof6NCnDtjCKfnqZhcFFGioRUIpKMUkorRJKyS8CsA0AAAAAAAAJAAEAAAajpZ0fWOwlTDvJyV4S+7UjnB918n2Nm3AHypjMLOlOVKrFxlCTjJPVSV1+Zh1ZZHXuuTok96OOpR1tCslzX0T8V8r7o8zlFLDOU81kvf8AYx9pYv7MwzXzPndGc5+KeRcwmEnU+WnCUm+EYtvyR6HAdW+Nq/8A19xPjUlGHpr6D6HmXP8AtnqQr+J0zZnU09cTiEv4aSu/6pW/Bnrdm9XmCoW/cKo19qq9/wD4/T6DpHD8HsyrW+WlSnOWloxlLzS0PR7P6sMZVSvSVNc6klH/AIq79Dt1HDxgt2EYxXKKSXkisvSY5lsvqZSs8RiX2xpR/wDKX5Hp9n9XOCo2tQ32uNSTl6ZR9D0wLkVaw+EhTVqcIwXKMVFeSLoBQAAAAASQAAAAEkAAAABIIJAgAkCAABZxuChWpypVYKcJrdlB6NM0OF6ucBTd44WPdKU5LylJo9IALWGwkKS3acIwX3YxUV5IugkCAAAAAAAkCAAAAAAEkAAAAAAAEkAAAAJAAgAAACQIAAAAAAAAJIAAAAAAABJAAAkCAAAAAAAAAABIIJAgkACCQABAAEkEgCCQAIBIAEAASAAIBIAEEgAQSAIBIAEEgAQABI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CEAAkGBhQQEBUQEBAUFRQUFBQUFRAVFBQUFhQUFRQVFBUVFBUXHCYeFxkjGhQUHy8gJCcpLCwsFR4xNTAqNSYrLCkBCQoKDgwOGg8PGiwkHyQsLCwpKSwsKSwsLCksKSwpKSwsLCksLCwsLCwsLCksLCwsLCwsLCwsLCkpLCwsKSksLP/AABEIAOEA4QMBIgACEQEDEQH/xAAcAAEAAQUBAQAAAAAAAAAAAAAAAQIDBAUHBgj/xABBEAACAQIDBAgDBQcDAwUAAAAAAQIDEQQhMQUSQVEGB2FxgZGh8BMiMkJSsdHhFCNigpLB8TNyohVzwggWQ0Rj/8QAFwEBAQEBAAAAAAAAAAAAAAAAAAECA//EACARAQEBAAEEAgMAAAAAAAAAAAABEQISITFBYXEDEzL/2gAMAwEAAhEDEQA/AO4AAAAAAAAAAAAAAAAAAAAAAAAAAAAAAAAAAACSABIAEAAAAAAAAAAAAAAAAAEgQAAAAAAAAAa3aXSXC4b/AF8TSpv7spx3v6dfQDZA8DtDrs2fSdoSq1e2nTsvObj+B6Por0wobSpOph27xdp05pKcG9LpNqz4NPgyaN2ACgAAJAAEAAAAAAAAAAAAAAAAANhSvoAAAAA8z1hdJ3gMHKcP9Wo/h0+xtO8/5V6tAa/pZ1tYTATlRtKtVjlKFOyjF/dlN8exJ2OebT6+8VO6oUaNJc2pVJLxbt6HONoycpOTd7tu7ve+pg2/G5jaPTbV6f47E3+LjKrT+xGW5G3+2FkeenWd7t++ZaTKHNDBfVXPI9R1e9Lns7GQrO/w5fJWis703q12xdpLu7TyVJqTsvU2VLCq2XEtg+u6NVTipxacZJNSWaaaumnysVHM+pXpW61CWBqyvOgr029ZUW9P5ZO3dJcjphYAAKJAAEAAAAAJIAAAGDtza8MJh6mIqfTCN7cZPSMV2ttLxAysRiY04uVScYxWspNRS728jy21etTZ2HunilUa+zSTqf8AJfL6nz90t6S18biJ1a9Ru7+WF3uQjwjBcF7Zo97Ix1Udv2t/6gKaywuEnLlKrJQX9Mb380eP2n12bQrX3J06KzX7umr+c95nPW+BNss8iDa4/pLicQ96tiKtT/fUnLtyTdj2HVV1gywWIVCtUf7PVajJSeVKbyVRclfJ9jvwRz+nh5S+mLZl0Nly4tL1sTwPrxMHmurmliI7Oo/tU3KbV4XVpKlZfDUubsr552a5HpTrAOcdd8YrB0puVpKq1GN85Jwd/Jxj5m36T9aOEwNR0HvVay1p07Wi+U5vJPsV2jifT/pxU2hV+K1uxit2nSTuoLjnxk3q+xcjNpXmsTiI6P2zCnieCXiXaGya1a7p0ZyS1aTslzbM3/2lWX1uEea3lJr+m5z6pPNMaaUr++8pRvavRqMYXdSTfLcy82zRTjbLlqa48pfAlPM3lGrvQUlwya4ZrU0SNhgMRZOKX+DXsei6K9IJYLGUsRDPckt6K+1CWU4+Kbt22Pp/BY2FanGrSkpQkk4yWaaZ8hKTv+HejrHUb0mcKs8FUfy1k6lO/CrFfOl3xV/5O0aO1gA0BJBIEAAAAAAAAHPuuinN4Ok1/pqt88e1xe432L5vNHvMXjIUo79WpCEfvTkox827HPunfT/Z9bC1sLGv8Wc42j8NOUYzTTg3P6fqS0bJaOGY2nb5u23hxNdaztby5m5rRvde7WNTVhdrsZKzGTT2fe0k076p/wB/MbSrOnayV2s8uWmuheo4rcenjrmMNsp4lye/ZQi5N2u7Xtd9l7GLk7tNXDGyvbeZ0Xqy6K/9QxKU1ejStOr2/dp3/iafgmaHZ+yMPCVpJzurJ3yTeV7Ra483xPQbLxU6EWqG/ShJWai/hRc818748fM5X8knprHe8XtKjQX72rCmkllKSjlwyPH9MOncVBUcJiIpzXzYiK39xPhBL7T58OGenLcXtKlSe9UxEZyesVvVZrPVv6fC5pa/SqnFOMYTqK905y3V/TH8yft5cv5idmxjh6NOq5VIurKV7OdRqLfFvczefC5dUaajvbtOGlnuqOn8U3c8rPpLNvJRgrfYik+++tzCqbQTfFvm3+LJ0cqa9ZPbVON96urZZJSndLRZZGLV6WUI23IVJc1eNNXWlrXZ5erVurPTkYrZufil8rtekxXTabg4UqNGCaactzfnZ8pTbs8+CR5tybd3zIuTGNzrw4Tj4S3UtWK6FVxd0I0m+RV8L/Bqo22JxaTVklo8rNaFzZm26lLEU8RF2lTnGce+Lv77zV8NCYrMUfYOzMfHEUadeH01IRnHukk7d+ZknOOo/bvxsDLDSfzYedl/26l5R/5KfodHLLokAFEAACSAABbxOIjThKpOSjGKcpSeiSV22XDlfXD0uslgKUuUqzT8YU36Sf8AL2ktwc36yOllTH4p1d5qlH5aVO/0x52+89X5cEeWwlbPUzsVG6txNTfdd/feYwb1O6T8zX4xWz58O7QyMPUurP8AwYudSV3osl75mkVYbEJNf3zv+pkbHxVSlVn8Nxi5RlB7yTUoTVmraZ5M19eFtPa5FeHxCT+ZtcMs7mbNVvpVnRiviVFG2aUUl5Ja95qMZtlzf1Sa5t/gYeJqb0m7t9rfIxnHPic5xkVdqVr8PMglR/Um67TYs1ZcCqjSyuyuVFXuiayyAsTlcfD8mRYuUpZP3mBbdOxkRgtdSzrmy/QfDgb1C3Z/YmKb0/A2dDCt2SpaauTefgZdPBSt9SSeu6ksv8hI1cMBJrTt5IrhhEtZK+eSzNrDAx+1d6LN38H5m72H0VrYqahh6LabSc7NQXbKVrJE8q9R1F4KaxFeootUlSUHJ8ZympRVuaUZea5nZjV9GtgQwWHjQhnbOc+M5v6pPySXYkbQ1JgEkElEAAAAU1KiinKTSSTbbySSzbb5AaTpp0njs/CyrZOb+WlB/am1r3JZv9T5zxuNlWnKpOTlKTcpSed23dt+LPS9YPS14/Etp2pU7wpR/hvnJrnLJ91lwPJuWbyMXui1LN27/f4GsxVOz96Gyk/fLvMbGJKPoubfISjGo4i0X5GXhp3j+P6GsnHi/wDFjOw1RZdpVVVYcVwy9M/fYYNWFmbaccrGBOnwfD1TCLCRJkLCNL9bF2GEjpvNu9rRV+F27kzFYij78eI+C3ml5XNvQwmtqS7HN3ytxXvQurBP7Ttx+VW7CDW1cLKFO7VuzR+Rq3K+ZtNrVIx/dw1+03m+7+5rFRb4ARulWuRclCysVUF2CFXHgnuq3kbLB4ZU1vSsmYNpPxXK+RXDCu/zPtefD2io2v8A1WC437jGqbWTzUfH+5ixoRtzfmXoYRvSD8ctWDHVupWFDEyrKvQhOpBQlCU4qVldqVr5auPmdjjFJWSsuS0OT9SnR6rFzxc7Rp7kqUEvttyjKTvyW6l3t8jrJePhQAGhIIJAgAADmvW10v8Ahw/YaUvmmk6rXCLzUO96vstzPZ9KukUMDhp152ulaEPvzae6vS77Ez5z2ltCdepKrOW9OcnJy5tu/vuM2+hizTZblLtKmnzLVR3092DKPeZg33534LTt7S7iav2FqyuEUsvw/QSndi4ql4LJX7Sxhqlnbt/Qzqkbrl4Z5ZmDUjZ6D4ajZwndZalqGHc55O1tXyMejXtn6GRHaG6vkh23ZBs6eDitby7Xn6FcqkIK+S71xNaq1Wo7KVs9FZeLZR+w3u5TXffXuINmtpQf2tNde4wq21JTuo5Luu7d5ajRjZqN/BZZcyinTsPsUTwVnvSd78W7343KN2xl1oq91pqYzWehrU1aqRyKsHSbyUdeH5mRTw7nkl/Nw/U2uFwe6sv1FqMOOBbzlK3d6F6ls6K1bfeZsZZ27vHxLij7/QyLNDD24Jc7cj0XRDoy8bXjSjpfeqTt9MFk338F2s1OHoOTUVm5NJRtq3klZHeOhXRhYHDKMrOrO0qku22UV2L8Wy4rdYLBwo040qcVGEEoxiuCReANqAACQLgCCJSsrvJLiSeN61sbVpYBui7KU1Co1ruSjLK/C7SXjbiSjnHWR0t/bcRuwl+5p3jT5Sf2p+OXgkeLkyuo+XqW5ePv36mdRQ5FivVUVd+H5F1rnbIwXLfkuS07xpirDUr/ADPV5mQo+n5chw/wQ+z3kBDiYtekt5rT8zLnL3+pFLDfElaztqBiU8Mnxz7Fcy6Wz5Xvu5fxZXfajbUqEY5JZaaF3cz7bXvqC1rYbMcrbz4cMi/DBRXDnrzMzzIfqQW9xbvFeFma2rTd8oyV8kbbeun79CLN/noMTO7UrCzllbzdzIp7M4yd+zT0M9wS96Ddyfp3GthZ7UqlG1kVJZ8FnoS4+f5Ew7zK+VMaXoVwg379CtQ/yb/ob0eeOxMadmqcbSqSWVo30Xa9F+gMer6ruiGf7bVjkn+5i1rJZOp4aLtvyOnFFChGnFQhFRjFKMYrRJZJIrNyYqSACgAAJAAEGDtzZaxWHqUJaVINJ8paxfhJJ+BnAD5ZxNCUJyhJWlGTi4vVNOz/AAMaTvc951t7D/Z8a60foxC3+6ayml42l/Mc9xFVRTfu5hKs4up9lcePYTQpWjbx9+paw0ftS4vy8DKeXv3kNEP2ihorvr79S3NWzX4+glREld2Rt8LhdyNku1vmWdl4LLfku5Gfaz8ckTT0l6dndmQo24+GenuwsvHiJReXMasHz9oolPjl71KlGzu/duASXBFFC7ic+C7lcri7FLb9sCNzLPkVxlz04dxTGK0bvYKI9pFTl7Q3OYTJVyEi9QwrnJQim5NpJLVt8FzzO79DujUcDh1D/wCSVpVZc5W0vyWnm+J5Tqu6J2Sx1ZZu6op8uM/xS8XyOkGouAANKAAAAAJBBIEAADyPWf0eeLwMtyN6lF/FikrtpfXFd8c/5UfOOITnNq2SyPrw4j1v9Elhq6xVKCjTrfVbJRrLN5cN5Z96kYs9jnEI2ViG/wAC574FLRayolxfYVYHD/Elfhq/yKN1t2Wb0N1h8Pux3cr8X4epMVeVlZeCRFuZS6b9392/MJ2yve/5EIO35IKpy42y/HIi3PXmUPJcuxA+StxtZCMePr4E2Vr2ZUlfXPs0y4F9plQ5aE7/ABK6ODlVlaEZSfKKbfkj0ezurnG1UmqDgm9ajUPR5+hIrzDfHV/n2Evuy07DpOz+pqbd8RiIpfdpxcn5ysvRnptndV+CpW3oTqv/APSbt/TGyLiuKRg5aK77D1PRjoFiMTVg6lKVOjdOc5LdvHVqCebb8szseB2NQof6NCnDtjCKfnqZhcFFGioRUIpKMUkorRJKyS8CsA0AAAAAAAAJAAEAAAajpZ0fWOwlTDvJyV4S+7UjnB918n2Nm3AHypjMLOlOVKrFxlCTjJPVSV1+Zh1ZZHXuuTok96OOpR1tCslzX0T8V8r7o8zlFLDOU81kvf8AYx9pYv7MwzXzPndGc5+KeRcwmEnU+WnCUm+EYtvyR6HAdW+Nq/8A19xPjUlGHpr6D6HmXP8AtnqQr+J0zZnU09cTiEv4aSu/6pW/Bnrdm9XmCoW/cKo19qq9/wD4/T6DpHD8HsyrW+WlSnOWloxlLzS0PR7P6sMZVSvSVNc6klH/AIq79Dt1HDxgt2EYxXKKSXkisvSY5lsvqZSs8RiX2xpR/wDKX5Hp9n9XOCo2tQ32uNSTl6ZR9D0wLkVaw+EhTVqcIwXKMVFeSLoBQAAAAASQAAAAEkAAAABIIJAgAkCAABZxuChWpypVYKcJrdlB6NM0OF6ucBTd44WPdKU5LylJo9IALWGwkKS3acIwX3YxUV5IugkCAAAAAAAkCAAAAAAEkAAAAAAAEkAAAAJAAgAAACQIAAAAAAAAJIAAAAAAABJAAAkCAAAAAAAAAABIIJAgkACCQABAAEkEgCCQAIBIAEAASAAIBIAEEgAQSAIBIAEEgAQABI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4"/>
          <p:cNvPicPr>
            <a:picLocks noChangeAspect="1" noChangeArrowheads="1"/>
          </p:cNvPicPr>
          <p:nvPr/>
        </p:nvPicPr>
        <p:blipFill>
          <a:blip r:embed="rId4" cstate="print"/>
          <a:srcRect/>
          <a:stretch>
            <a:fillRect/>
          </a:stretch>
        </p:blipFill>
        <p:spPr bwMode="auto">
          <a:xfrm>
            <a:off x="517963" y="1529861"/>
            <a:ext cx="4988467" cy="3622431"/>
          </a:xfrm>
          <a:prstGeom prst="rect">
            <a:avLst/>
          </a:prstGeom>
          <a:noFill/>
          <a:ln w="9525">
            <a:noFill/>
            <a:miter lim="800000"/>
            <a:headEnd/>
            <a:tailEnd/>
          </a:ln>
          <a:effectLst/>
        </p:spPr>
      </p:pic>
      <p:sp>
        <p:nvSpPr>
          <p:cNvPr id="19" name="TextBox 18"/>
          <p:cNvSpPr txBox="1"/>
          <p:nvPr/>
        </p:nvSpPr>
        <p:spPr>
          <a:xfrm>
            <a:off x="233727" y="5187448"/>
            <a:ext cx="4733926" cy="938719"/>
          </a:xfrm>
          <a:prstGeom prst="rect">
            <a:avLst/>
          </a:prstGeom>
          <a:noFill/>
        </p:spPr>
        <p:txBody>
          <a:bodyPr wrap="square" rtlCol="0">
            <a:spAutoFit/>
          </a:bodyPr>
          <a:lstStyle/>
          <a:p>
            <a:r>
              <a:rPr lang="en-US" sz="1100" dirty="0" smtClean="0"/>
              <a:t>We recommend the following settings:</a:t>
            </a:r>
          </a:p>
          <a:p>
            <a:pPr>
              <a:buFontTx/>
              <a:buChar char="-"/>
            </a:pPr>
            <a:r>
              <a:rPr lang="en-US" sz="1100" dirty="0" smtClean="0"/>
              <a:t>“Noise cut” set to off;</a:t>
            </a:r>
          </a:p>
          <a:p>
            <a:pPr>
              <a:buFontTx/>
              <a:buChar char="-"/>
            </a:pPr>
            <a:r>
              <a:rPr lang="en-US" sz="1100" dirty="0" smtClean="0"/>
              <a:t>“Scene” set to “audio in” (important);</a:t>
            </a:r>
          </a:p>
          <a:p>
            <a:pPr>
              <a:buFontTx/>
              <a:buChar char="-"/>
            </a:pPr>
            <a:r>
              <a:rPr lang="en-US" sz="1100" dirty="0" smtClean="0"/>
              <a:t> “</a:t>
            </a:r>
            <a:r>
              <a:rPr lang="en-US" sz="1100" dirty="0" err="1" smtClean="0"/>
              <a:t>Rec</a:t>
            </a:r>
            <a:r>
              <a:rPr lang="en-US" sz="1100" dirty="0" smtClean="0"/>
              <a:t> mode” set to 192kbps (mono);</a:t>
            </a:r>
          </a:p>
          <a:p>
            <a:pPr>
              <a:buFontTx/>
              <a:buChar char="-"/>
            </a:pPr>
            <a:r>
              <a:rPr lang="en-US" sz="1100" dirty="0" smtClean="0"/>
              <a:t>“</a:t>
            </a:r>
            <a:r>
              <a:rPr lang="en-US" sz="1100" dirty="0" err="1" smtClean="0"/>
              <a:t>Mic</a:t>
            </a:r>
            <a:r>
              <a:rPr lang="en-US" sz="1100" dirty="0" smtClean="0"/>
              <a:t> sensitivity “ set to “low”.</a:t>
            </a:r>
          </a:p>
        </p:txBody>
      </p:sp>
      <p:sp>
        <p:nvSpPr>
          <p:cNvPr id="21" name="TextBox 20"/>
          <p:cNvSpPr txBox="1"/>
          <p:nvPr/>
        </p:nvSpPr>
        <p:spPr>
          <a:xfrm>
            <a:off x="5925281" y="3247270"/>
            <a:ext cx="3066319" cy="1107996"/>
          </a:xfrm>
          <a:prstGeom prst="rect">
            <a:avLst/>
          </a:prstGeom>
          <a:noFill/>
        </p:spPr>
        <p:txBody>
          <a:bodyPr wrap="square" rtlCol="0">
            <a:spAutoFit/>
          </a:bodyPr>
          <a:lstStyle/>
          <a:p>
            <a:r>
              <a:rPr lang="en-US" sz="1100" dirty="0" smtClean="0"/>
              <a:t>This I a typical setting we use in our experiments, with the sensor board powered with a power supply, laser powered by the sensor board, photo-transistor soldered to the board using a short cable and recorder with the recommended settings.</a:t>
            </a:r>
          </a:p>
        </p:txBody>
      </p:sp>
      <p:pic>
        <p:nvPicPr>
          <p:cNvPr id="22" name="Picture 2" descr="C:\Users\eamonn\Desktop\Wingbeat\insect_sensors\P5180393_new.jpg"/>
          <p:cNvPicPr>
            <a:picLocks noChangeAspect="1" noChangeArrowheads="1"/>
          </p:cNvPicPr>
          <p:nvPr/>
        </p:nvPicPr>
        <p:blipFill>
          <a:blip r:embed="rId5" cstate="print"/>
          <a:srcRect/>
          <a:stretch>
            <a:fillRect/>
          </a:stretch>
        </p:blipFill>
        <p:spPr bwMode="auto">
          <a:xfrm>
            <a:off x="6186083" y="193424"/>
            <a:ext cx="2351252" cy="299780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amonn\Desktop\Wingbeat\insect_sensors\P5180393_new.jpg"/>
          <p:cNvPicPr>
            <a:picLocks noChangeAspect="1" noChangeArrowheads="1"/>
          </p:cNvPicPr>
          <p:nvPr/>
        </p:nvPicPr>
        <p:blipFill>
          <a:blip r:embed="rId3" cstate="print"/>
          <a:srcRect/>
          <a:stretch>
            <a:fillRect/>
          </a:stretch>
        </p:blipFill>
        <p:spPr bwMode="auto">
          <a:xfrm>
            <a:off x="5922310" y="914398"/>
            <a:ext cx="2849535" cy="3633107"/>
          </a:xfrm>
          <a:prstGeom prst="rect">
            <a:avLst/>
          </a:prstGeom>
          <a:noFill/>
        </p:spPr>
      </p:pic>
      <p:pic>
        <p:nvPicPr>
          <p:cNvPr id="6145" name="Picture 1" descr="C:\Users\eamonn\Desktop\Wingbeat\insect_sensors\P5190407New.jpg"/>
          <p:cNvPicPr>
            <a:picLocks noChangeAspect="1" noChangeArrowheads="1"/>
          </p:cNvPicPr>
          <p:nvPr/>
        </p:nvPicPr>
        <p:blipFill>
          <a:blip r:embed="rId4" cstate="print"/>
          <a:srcRect/>
          <a:stretch>
            <a:fillRect/>
          </a:stretch>
        </p:blipFill>
        <p:spPr bwMode="auto">
          <a:xfrm>
            <a:off x="201335" y="4373116"/>
            <a:ext cx="4313530" cy="2354154"/>
          </a:xfrm>
          <a:prstGeom prst="rect">
            <a:avLst/>
          </a:prstGeom>
          <a:noFill/>
        </p:spPr>
      </p:pic>
      <p:sp>
        <p:nvSpPr>
          <p:cNvPr id="4" name="TextBox 3"/>
          <p:cNvSpPr txBox="1"/>
          <p:nvPr/>
        </p:nvSpPr>
        <p:spPr>
          <a:xfrm>
            <a:off x="334737" y="97971"/>
            <a:ext cx="7845546" cy="646331"/>
          </a:xfrm>
          <a:prstGeom prst="rect">
            <a:avLst/>
          </a:prstGeom>
          <a:noFill/>
        </p:spPr>
        <p:txBody>
          <a:bodyPr wrap="none" rtlCol="0">
            <a:spAutoFit/>
          </a:bodyPr>
          <a:lstStyle/>
          <a:p>
            <a:r>
              <a:rPr lang="en-US" sz="3600" dirty="0" smtClean="0"/>
              <a:t>Pragmatic Tips on using the WBF Sensors</a:t>
            </a:r>
            <a:endParaRPr lang="en-US" sz="3600" dirty="0"/>
          </a:p>
        </p:txBody>
      </p:sp>
      <p:sp>
        <p:nvSpPr>
          <p:cNvPr id="5" name="TextBox 4"/>
          <p:cNvSpPr txBox="1"/>
          <p:nvPr/>
        </p:nvSpPr>
        <p:spPr>
          <a:xfrm>
            <a:off x="244929" y="1069521"/>
            <a:ext cx="5576208" cy="3847207"/>
          </a:xfrm>
          <a:prstGeom prst="rect">
            <a:avLst/>
          </a:prstGeom>
          <a:noFill/>
        </p:spPr>
        <p:txBody>
          <a:bodyPr wrap="square" rtlCol="0">
            <a:spAutoFit/>
          </a:bodyPr>
          <a:lstStyle/>
          <a:p>
            <a:r>
              <a:rPr lang="en-US" sz="1600" dirty="0" smtClean="0"/>
              <a:t>We have chosen to mount the sensor in 4-inch ABS pipe hardware. We did this because:</a:t>
            </a:r>
          </a:p>
          <a:p>
            <a:pPr lvl="1">
              <a:buFont typeface="Arial" pitchFamily="34" charset="0"/>
              <a:buChar char="•"/>
            </a:pPr>
            <a:r>
              <a:rPr lang="en-US" sz="1600" dirty="0" smtClean="0"/>
              <a:t> As you can see in the remainder of this document, this allows you to quickly to move the sensor between multiple insectaries.</a:t>
            </a:r>
          </a:p>
          <a:p>
            <a:pPr lvl="1">
              <a:buFont typeface="Arial" pitchFamily="34" charset="0"/>
              <a:buChar char="•"/>
            </a:pPr>
            <a:r>
              <a:rPr lang="en-US" sz="1600" dirty="0" smtClean="0"/>
              <a:t> It is easy to create adaptors to existing insect traps, such as the </a:t>
            </a:r>
            <a:r>
              <a:rPr lang="en-US" sz="1600" dirty="0" err="1" smtClean="0"/>
              <a:t>Zumba</a:t>
            </a:r>
            <a:r>
              <a:rPr lang="en-US" sz="1600" dirty="0" smtClean="0"/>
              <a:t> Trap, the CDC trap, the EVS trap etc.</a:t>
            </a:r>
          </a:p>
          <a:p>
            <a:pPr lvl="1">
              <a:buFont typeface="Arial" pitchFamily="34" charset="0"/>
              <a:buChar char="•"/>
            </a:pPr>
            <a:r>
              <a:rPr lang="en-US" sz="1600" dirty="0" smtClean="0"/>
              <a:t> ABS piping is available worldwide, it is inexpensive and easy to fabricate/modify.</a:t>
            </a:r>
          </a:p>
          <a:p>
            <a:pPr>
              <a:buFont typeface="Arial" pitchFamily="34" charset="0"/>
              <a:buChar char="•"/>
            </a:pPr>
            <a:endParaRPr lang="en-US" sz="1600" dirty="0" smtClean="0"/>
          </a:p>
          <a:p>
            <a:r>
              <a:rPr lang="en-US" sz="1600" dirty="0" smtClean="0"/>
              <a:t>While the sensors only need a tiny opening, we chose to use the 4-inch size because it allows a hand to pass through, an useful feature for changing water/food, aspirating insects etc.</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amonn\Desktop\Wingbeat\insect_sensors\P5170334new.jpg"/>
          <p:cNvPicPr>
            <a:picLocks noChangeAspect="1" noChangeArrowheads="1"/>
          </p:cNvPicPr>
          <p:nvPr/>
        </p:nvPicPr>
        <p:blipFill>
          <a:blip r:embed="rId3" cstate="print"/>
          <a:srcRect b="7371"/>
          <a:stretch>
            <a:fillRect/>
          </a:stretch>
        </p:blipFill>
        <p:spPr bwMode="auto">
          <a:xfrm>
            <a:off x="1740506" y="1972654"/>
            <a:ext cx="1351016" cy="4876800"/>
          </a:xfrm>
          <a:prstGeom prst="rect">
            <a:avLst/>
          </a:prstGeom>
          <a:noFill/>
        </p:spPr>
      </p:pic>
      <p:pic>
        <p:nvPicPr>
          <p:cNvPr id="1027" name="Picture 3" descr="C:\Users\eamonn\Desktop\Wingbeat\insect_sensors\P5170347new.jpg"/>
          <p:cNvPicPr>
            <a:picLocks noChangeAspect="1" noChangeArrowheads="1"/>
          </p:cNvPicPr>
          <p:nvPr/>
        </p:nvPicPr>
        <p:blipFill>
          <a:blip r:embed="rId4" cstate="print"/>
          <a:srcRect/>
          <a:stretch>
            <a:fillRect/>
          </a:stretch>
        </p:blipFill>
        <p:spPr bwMode="auto">
          <a:xfrm>
            <a:off x="7086600" y="113701"/>
            <a:ext cx="2057400" cy="6744299"/>
          </a:xfrm>
          <a:prstGeom prst="rect">
            <a:avLst/>
          </a:prstGeom>
          <a:noFill/>
        </p:spPr>
      </p:pic>
      <p:pic>
        <p:nvPicPr>
          <p:cNvPr id="1029" name="Picture 5" descr="C:\Users\eamonn\Desktop\Wingbeat\insect_sensors\P5170325_new.jpg"/>
          <p:cNvPicPr>
            <a:picLocks noChangeAspect="1" noChangeArrowheads="1"/>
          </p:cNvPicPr>
          <p:nvPr/>
        </p:nvPicPr>
        <p:blipFill>
          <a:blip r:embed="rId5" cstate="print"/>
          <a:srcRect b="37605"/>
          <a:stretch>
            <a:fillRect/>
          </a:stretch>
        </p:blipFill>
        <p:spPr bwMode="auto">
          <a:xfrm rot="16200000">
            <a:off x="3255103" y="4459615"/>
            <a:ext cx="2999129" cy="1566019"/>
          </a:xfrm>
          <a:prstGeom prst="rect">
            <a:avLst/>
          </a:prstGeom>
          <a:noFill/>
        </p:spPr>
      </p:pic>
      <p:sp>
        <p:nvSpPr>
          <p:cNvPr id="8" name="Arc 7"/>
          <p:cNvSpPr/>
          <p:nvPr/>
        </p:nvSpPr>
        <p:spPr>
          <a:xfrm>
            <a:off x="2390402" y="1922648"/>
            <a:ext cx="107156" cy="152400"/>
          </a:xfrm>
          <a:prstGeom prst="arc">
            <a:avLst>
              <a:gd name="adj1" fmla="val 12018783"/>
              <a:gd name="adj2" fmla="val 20371087"/>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1036" y="1273324"/>
            <a:ext cx="3663311" cy="707886"/>
          </a:xfrm>
          <a:prstGeom prst="rect">
            <a:avLst/>
          </a:prstGeom>
          <a:noFill/>
        </p:spPr>
        <p:txBody>
          <a:bodyPr wrap="none" rtlCol="0">
            <a:spAutoFit/>
          </a:bodyPr>
          <a:lstStyle/>
          <a:p>
            <a:pPr algn="ctr"/>
            <a:r>
              <a:rPr lang="en-US" sz="2000" dirty="0" smtClean="0"/>
              <a:t>A State-of-the-Art Mosquito Trap:</a:t>
            </a:r>
          </a:p>
          <a:p>
            <a:pPr algn="ctr"/>
            <a:r>
              <a:rPr lang="en-US" sz="2000" cap="small" dirty="0" err="1" smtClean="0"/>
              <a:t>Zumba</a:t>
            </a:r>
            <a:r>
              <a:rPr lang="en-US" sz="2000" cap="small" baseline="30000" dirty="0" err="1" smtClean="0"/>
              <a:t>tm</a:t>
            </a:r>
            <a:r>
              <a:rPr lang="en-US" sz="2000" dirty="0" smtClean="0"/>
              <a:t> by ISCA Technologies</a:t>
            </a:r>
            <a:endParaRPr lang="en-US" sz="2000" dirty="0"/>
          </a:p>
        </p:txBody>
      </p:sp>
      <p:sp>
        <p:nvSpPr>
          <p:cNvPr id="10" name="TextBox 9"/>
          <p:cNvSpPr txBox="1"/>
          <p:nvPr/>
        </p:nvSpPr>
        <p:spPr>
          <a:xfrm>
            <a:off x="314783" y="3213218"/>
            <a:ext cx="1367312" cy="600164"/>
          </a:xfrm>
          <a:prstGeom prst="rect">
            <a:avLst/>
          </a:prstGeom>
          <a:noFill/>
        </p:spPr>
        <p:txBody>
          <a:bodyPr wrap="square" rtlCol="0">
            <a:spAutoFit/>
          </a:bodyPr>
          <a:lstStyle/>
          <a:p>
            <a:r>
              <a:rPr lang="en-US" sz="1100" dirty="0" smtClean="0"/>
              <a:t>Lure (hidden inside) scent  escapes through mesh</a:t>
            </a:r>
            <a:endParaRPr lang="en-US" sz="1100" dirty="0"/>
          </a:p>
        </p:txBody>
      </p:sp>
      <p:sp>
        <p:nvSpPr>
          <p:cNvPr id="11" name="TextBox 10"/>
          <p:cNvSpPr txBox="1"/>
          <p:nvPr/>
        </p:nvSpPr>
        <p:spPr>
          <a:xfrm>
            <a:off x="340420" y="5202963"/>
            <a:ext cx="1367312" cy="600164"/>
          </a:xfrm>
          <a:prstGeom prst="rect">
            <a:avLst/>
          </a:prstGeom>
          <a:noFill/>
        </p:spPr>
        <p:txBody>
          <a:bodyPr wrap="square" rtlCol="0">
            <a:spAutoFit/>
          </a:bodyPr>
          <a:lstStyle/>
          <a:p>
            <a:r>
              <a:rPr lang="en-US" sz="1100" dirty="0" smtClean="0"/>
              <a:t>Battery and CO</a:t>
            </a:r>
            <a:r>
              <a:rPr lang="en-US" sz="1100" baseline="-25000" dirty="0" smtClean="0"/>
              <a:t>2</a:t>
            </a:r>
            <a:r>
              <a:rPr lang="en-US" sz="1100" dirty="0" smtClean="0"/>
              <a:t> container hidden by skirt. </a:t>
            </a:r>
            <a:endParaRPr lang="en-US" sz="1100" dirty="0"/>
          </a:p>
        </p:txBody>
      </p:sp>
      <p:sp>
        <p:nvSpPr>
          <p:cNvPr id="12" name="TextBox 11"/>
          <p:cNvSpPr txBox="1"/>
          <p:nvPr/>
        </p:nvSpPr>
        <p:spPr>
          <a:xfrm>
            <a:off x="84046" y="4092010"/>
            <a:ext cx="1496924" cy="938719"/>
          </a:xfrm>
          <a:prstGeom prst="rect">
            <a:avLst/>
          </a:prstGeom>
          <a:noFill/>
        </p:spPr>
        <p:txBody>
          <a:bodyPr wrap="square" rtlCol="0">
            <a:spAutoFit/>
          </a:bodyPr>
          <a:lstStyle/>
          <a:p>
            <a:r>
              <a:rPr lang="en-US" sz="1100" dirty="0" smtClean="0"/>
              <a:t>Electric fan (inside tube) creates suction, drawing and trapping insect that pass near trap opening. </a:t>
            </a:r>
            <a:endParaRPr lang="en-US" sz="1100" dirty="0"/>
          </a:p>
        </p:txBody>
      </p:sp>
      <p:sp>
        <p:nvSpPr>
          <p:cNvPr id="13" name="TextBox 12"/>
          <p:cNvSpPr txBox="1"/>
          <p:nvPr/>
        </p:nvSpPr>
        <p:spPr>
          <a:xfrm>
            <a:off x="549169" y="2630680"/>
            <a:ext cx="1367312" cy="261610"/>
          </a:xfrm>
          <a:prstGeom prst="rect">
            <a:avLst/>
          </a:prstGeom>
          <a:noFill/>
        </p:spPr>
        <p:txBody>
          <a:bodyPr wrap="square" rtlCol="0">
            <a:spAutoFit/>
          </a:bodyPr>
          <a:lstStyle/>
          <a:p>
            <a:r>
              <a:rPr lang="en-US" sz="1100" dirty="0" smtClean="0"/>
              <a:t>CO</a:t>
            </a:r>
            <a:r>
              <a:rPr lang="en-US" sz="1100" baseline="-25000" dirty="0" smtClean="0"/>
              <a:t>2</a:t>
            </a:r>
            <a:r>
              <a:rPr lang="en-US" sz="1100" dirty="0" smtClean="0"/>
              <a:t> release nozzles</a:t>
            </a:r>
            <a:endParaRPr lang="en-US" sz="1100" dirty="0"/>
          </a:p>
        </p:txBody>
      </p:sp>
      <p:cxnSp>
        <p:nvCxnSpPr>
          <p:cNvPr id="16" name="Straight Arrow Connector 15"/>
          <p:cNvCxnSpPr/>
          <p:nvPr/>
        </p:nvCxnSpPr>
        <p:spPr>
          <a:xfrm>
            <a:off x="1692065" y="2358639"/>
            <a:ext cx="487111" cy="205099"/>
          </a:xfrm>
          <a:prstGeom prst="straightConnector1">
            <a:avLst/>
          </a:prstGeom>
          <a:ln w="19050">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68978" y="2760292"/>
            <a:ext cx="417320" cy="75488"/>
          </a:xfrm>
          <a:prstGeom prst="straightConnector1">
            <a:avLst/>
          </a:prstGeom>
          <a:ln w="19050">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90413" y="3700329"/>
            <a:ext cx="501354" cy="210796"/>
          </a:xfrm>
          <a:prstGeom prst="straightConnector1">
            <a:avLst/>
          </a:prstGeom>
          <a:ln w="19050">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61329" y="4148983"/>
            <a:ext cx="679391" cy="149552"/>
          </a:xfrm>
          <a:prstGeom prst="straightConnector1">
            <a:avLst/>
          </a:prstGeom>
          <a:ln w="19050">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239138" y="5717137"/>
            <a:ext cx="508476" cy="132459"/>
          </a:xfrm>
          <a:prstGeom prst="straightConnector1">
            <a:avLst/>
          </a:prstGeom>
          <a:ln w="19050">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4831" y="2191990"/>
            <a:ext cx="1367312" cy="261610"/>
          </a:xfrm>
          <a:prstGeom prst="rect">
            <a:avLst/>
          </a:prstGeom>
          <a:noFill/>
        </p:spPr>
        <p:txBody>
          <a:bodyPr wrap="square" rtlCol="0">
            <a:spAutoFit/>
          </a:bodyPr>
          <a:lstStyle/>
          <a:p>
            <a:r>
              <a:rPr lang="en-US" sz="1100" dirty="0" smtClean="0"/>
              <a:t>Trap opening</a:t>
            </a:r>
            <a:endParaRPr lang="en-US" sz="1100" dirty="0"/>
          </a:p>
        </p:txBody>
      </p:sp>
      <p:pic>
        <p:nvPicPr>
          <p:cNvPr id="1030" name="Picture 6" descr="C:\Users\eamonn\Desktop\Wingbeat\insect_sensors\P5170324_new2.jpg"/>
          <p:cNvPicPr>
            <a:picLocks noChangeAspect="1" noChangeArrowheads="1"/>
          </p:cNvPicPr>
          <p:nvPr/>
        </p:nvPicPr>
        <p:blipFill>
          <a:blip r:embed="rId6" cstate="print"/>
          <a:srcRect/>
          <a:stretch>
            <a:fillRect/>
          </a:stretch>
        </p:blipFill>
        <p:spPr bwMode="auto">
          <a:xfrm>
            <a:off x="5550671" y="4628247"/>
            <a:ext cx="661887" cy="849607"/>
          </a:xfrm>
          <a:prstGeom prst="rect">
            <a:avLst/>
          </a:prstGeom>
          <a:noFill/>
        </p:spPr>
      </p:pic>
      <p:sp>
        <p:nvSpPr>
          <p:cNvPr id="30" name="TextBox 29"/>
          <p:cNvSpPr txBox="1"/>
          <p:nvPr/>
        </p:nvSpPr>
        <p:spPr>
          <a:xfrm>
            <a:off x="5212933" y="4130461"/>
            <a:ext cx="1175045" cy="430887"/>
          </a:xfrm>
          <a:prstGeom prst="rect">
            <a:avLst/>
          </a:prstGeom>
          <a:noFill/>
        </p:spPr>
        <p:txBody>
          <a:bodyPr wrap="square" rtlCol="0">
            <a:spAutoFit/>
          </a:bodyPr>
          <a:lstStyle/>
          <a:p>
            <a:r>
              <a:rPr lang="en-US" sz="1100" dirty="0" smtClean="0"/>
              <a:t>Reflector placed inside tube </a:t>
            </a:r>
            <a:endParaRPr lang="en-US" sz="1100" dirty="0"/>
          </a:p>
        </p:txBody>
      </p:sp>
      <p:cxnSp>
        <p:nvCxnSpPr>
          <p:cNvPr id="31" name="Straight Arrow Connector 30"/>
          <p:cNvCxnSpPr/>
          <p:nvPr/>
        </p:nvCxnSpPr>
        <p:spPr>
          <a:xfrm rot="10800000" flipV="1">
            <a:off x="4713010" y="4469449"/>
            <a:ext cx="517017" cy="371741"/>
          </a:xfrm>
          <a:prstGeom prst="straightConnector1">
            <a:avLst/>
          </a:prstGeom>
          <a:ln w="19050">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26948" y="5692917"/>
            <a:ext cx="1175045" cy="600164"/>
          </a:xfrm>
          <a:prstGeom prst="rect">
            <a:avLst/>
          </a:prstGeom>
          <a:noFill/>
        </p:spPr>
        <p:txBody>
          <a:bodyPr wrap="square" rtlCol="0">
            <a:spAutoFit/>
          </a:bodyPr>
          <a:lstStyle/>
          <a:p>
            <a:r>
              <a:rPr lang="en-US" sz="1100" dirty="0" smtClean="0"/>
              <a:t>Adaptor kit made from standard cheap ABS fitting</a:t>
            </a:r>
            <a:endParaRPr lang="en-US" sz="1100" dirty="0"/>
          </a:p>
        </p:txBody>
      </p:sp>
      <p:sp>
        <p:nvSpPr>
          <p:cNvPr id="36" name="TextBox 35"/>
          <p:cNvSpPr txBox="1"/>
          <p:nvPr/>
        </p:nvSpPr>
        <p:spPr>
          <a:xfrm>
            <a:off x="3870135" y="3194702"/>
            <a:ext cx="2256195" cy="400110"/>
          </a:xfrm>
          <a:prstGeom prst="rect">
            <a:avLst/>
          </a:prstGeom>
          <a:noFill/>
        </p:spPr>
        <p:txBody>
          <a:bodyPr wrap="none" rtlCol="0">
            <a:spAutoFit/>
          </a:bodyPr>
          <a:lstStyle/>
          <a:p>
            <a:pPr algn="ctr"/>
            <a:r>
              <a:rPr lang="en-US" sz="2000" cap="small" dirty="0" err="1" smtClean="0"/>
              <a:t>Zumba</a:t>
            </a:r>
            <a:r>
              <a:rPr lang="en-US" sz="2000" dirty="0" smtClean="0"/>
              <a:t> Trap Adaptor</a:t>
            </a:r>
            <a:endParaRPr lang="en-US" sz="2000" dirty="0"/>
          </a:p>
        </p:txBody>
      </p:sp>
      <p:sp>
        <p:nvSpPr>
          <p:cNvPr id="37" name="TextBox 36"/>
          <p:cNvSpPr txBox="1"/>
          <p:nvPr/>
        </p:nvSpPr>
        <p:spPr>
          <a:xfrm>
            <a:off x="5531930" y="135308"/>
            <a:ext cx="2037930" cy="646331"/>
          </a:xfrm>
          <a:prstGeom prst="rect">
            <a:avLst/>
          </a:prstGeom>
          <a:noFill/>
        </p:spPr>
        <p:txBody>
          <a:bodyPr wrap="none" rtlCol="0">
            <a:spAutoFit/>
          </a:bodyPr>
          <a:lstStyle/>
          <a:p>
            <a:pPr algn="ctr"/>
            <a:r>
              <a:rPr lang="en-US" dirty="0" smtClean="0"/>
              <a:t>Sensor -Augmented</a:t>
            </a:r>
          </a:p>
          <a:p>
            <a:pPr algn="ctr"/>
            <a:r>
              <a:rPr lang="en-US" cap="small" dirty="0" err="1" smtClean="0"/>
              <a:t>Zumba</a:t>
            </a:r>
            <a:r>
              <a:rPr lang="en-US" dirty="0" smtClean="0"/>
              <a:t> Trap</a:t>
            </a:r>
            <a:endParaRPr lang="en-US" dirty="0"/>
          </a:p>
        </p:txBody>
      </p:sp>
      <p:cxnSp>
        <p:nvCxnSpPr>
          <p:cNvPr id="39" name="Straight Connector 38"/>
          <p:cNvCxnSpPr/>
          <p:nvPr/>
        </p:nvCxnSpPr>
        <p:spPr>
          <a:xfrm rot="5400000">
            <a:off x="1830940" y="5193707"/>
            <a:ext cx="332858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846181" y="5193709"/>
            <a:ext cx="332858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76626" y="6107393"/>
            <a:ext cx="1489804" cy="600164"/>
          </a:xfrm>
          <a:prstGeom prst="rect">
            <a:avLst/>
          </a:prstGeom>
          <a:noFill/>
        </p:spPr>
        <p:txBody>
          <a:bodyPr wrap="square" rtlCol="0">
            <a:spAutoFit/>
          </a:bodyPr>
          <a:lstStyle/>
          <a:p>
            <a:r>
              <a:rPr lang="en-US" sz="1100" dirty="0" smtClean="0"/>
              <a:t>Trap has approximate size and shape of adult male.</a:t>
            </a:r>
            <a:endParaRPr lang="en-US" sz="1100" dirty="0"/>
          </a:p>
        </p:txBody>
      </p:sp>
      <p:sp>
        <p:nvSpPr>
          <p:cNvPr id="26" name="TextBox 25"/>
          <p:cNvSpPr txBox="1"/>
          <p:nvPr/>
        </p:nvSpPr>
        <p:spPr>
          <a:xfrm>
            <a:off x="0" y="0"/>
            <a:ext cx="5155387" cy="523220"/>
          </a:xfrm>
          <a:prstGeom prst="rect">
            <a:avLst/>
          </a:prstGeom>
          <a:noFill/>
        </p:spPr>
        <p:txBody>
          <a:bodyPr wrap="none" rtlCol="0">
            <a:spAutoFit/>
          </a:bodyPr>
          <a:lstStyle/>
          <a:p>
            <a:pPr algn="ctr"/>
            <a:r>
              <a:rPr lang="en-US" sz="2800" dirty="0" smtClean="0">
                <a:effectLst>
                  <a:outerShdw blurRad="38100" dist="38100" dir="2700000" algn="tl">
                    <a:srgbClr val="000000">
                      <a:alpha val="43137"/>
                    </a:srgbClr>
                  </a:outerShdw>
                </a:effectLst>
              </a:rPr>
              <a:t>Adapter for an Existing Insect Trap</a:t>
            </a:r>
            <a:endParaRPr lang="en-US" sz="280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amonn\Desktop\Wingbeat\insect_sensors\P5180360New2.jpg"/>
          <p:cNvPicPr>
            <a:picLocks noChangeAspect="1" noChangeArrowheads="1"/>
          </p:cNvPicPr>
          <p:nvPr/>
        </p:nvPicPr>
        <p:blipFill>
          <a:blip r:embed="rId3" cstate="print"/>
          <a:srcRect/>
          <a:stretch>
            <a:fillRect/>
          </a:stretch>
        </p:blipFill>
        <p:spPr bwMode="auto">
          <a:xfrm>
            <a:off x="158744" y="2828881"/>
            <a:ext cx="8296275" cy="3573462"/>
          </a:xfrm>
          <a:prstGeom prst="rect">
            <a:avLst/>
          </a:prstGeom>
          <a:noFill/>
        </p:spPr>
      </p:pic>
      <p:cxnSp>
        <p:nvCxnSpPr>
          <p:cNvPr id="6" name="Straight Arrow Connector 5"/>
          <p:cNvCxnSpPr/>
          <p:nvPr/>
        </p:nvCxnSpPr>
        <p:spPr>
          <a:xfrm>
            <a:off x="2606461" y="2922662"/>
            <a:ext cx="504200" cy="94003"/>
          </a:xfrm>
          <a:prstGeom prst="straightConnector1">
            <a:avLst/>
          </a:prstGeom>
          <a:ln w="19050">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8577" y="2858563"/>
            <a:ext cx="2167779" cy="430887"/>
          </a:xfrm>
          <a:prstGeom prst="rect">
            <a:avLst/>
          </a:prstGeom>
          <a:noFill/>
        </p:spPr>
        <p:txBody>
          <a:bodyPr wrap="square" rtlCol="0">
            <a:spAutoFit/>
          </a:bodyPr>
          <a:lstStyle/>
          <a:p>
            <a:r>
              <a:rPr lang="en-US" sz="1100" dirty="0" smtClean="0"/>
              <a:t>Tube to allow feeding and watering without allowing light in.</a:t>
            </a:r>
            <a:endParaRPr lang="en-US" sz="1100" dirty="0"/>
          </a:p>
        </p:txBody>
      </p:sp>
      <p:sp>
        <p:nvSpPr>
          <p:cNvPr id="9" name="TextBox 8"/>
          <p:cNvSpPr txBox="1"/>
          <p:nvPr/>
        </p:nvSpPr>
        <p:spPr>
          <a:xfrm>
            <a:off x="3852721" y="2530974"/>
            <a:ext cx="1650764" cy="338554"/>
          </a:xfrm>
          <a:prstGeom prst="rect">
            <a:avLst/>
          </a:prstGeom>
          <a:noFill/>
        </p:spPr>
        <p:txBody>
          <a:bodyPr wrap="square" rtlCol="0">
            <a:spAutoFit/>
          </a:bodyPr>
          <a:lstStyle/>
          <a:p>
            <a:r>
              <a:rPr lang="en-US" sz="1600" dirty="0" smtClean="0"/>
              <a:t>Classic Insectary</a:t>
            </a:r>
            <a:endParaRPr lang="en-US" sz="1600" dirty="0"/>
          </a:p>
        </p:txBody>
      </p:sp>
      <p:sp>
        <p:nvSpPr>
          <p:cNvPr id="10" name="TextBox 9"/>
          <p:cNvSpPr txBox="1"/>
          <p:nvPr/>
        </p:nvSpPr>
        <p:spPr>
          <a:xfrm>
            <a:off x="957123" y="2120776"/>
            <a:ext cx="2256089" cy="523220"/>
          </a:xfrm>
          <a:prstGeom prst="rect">
            <a:avLst/>
          </a:prstGeom>
          <a:noFill/>
        </p:spPr>
        <p:txBody>
          <a:bodyPr wrap="square" rtlCol="0">
            <a:spAutoFit/>
          </a:bodyPr>
          <a:lstStyle/>
          <a:p>
            <a:pPr algn="ctr"/>
            <a:r>
              <a:rPr lang="en-US" sz="1600" dirty="0" smtClean="0"/>
              <a:t>Blackout Insectary</a:t>
            </a:r>
          </a:p>
          <a:p>
            <a:pPr algn="ctr"/>
            <a:r>
              <a:rPr lang="en-US" sz="1200" dirty="0" smtClean="0"/>
              <a:t>(for obtaining circadian rhythms )</a:t>
            </a:r>
            <a:endParaRPr lang="en-US" sz="1600" dirty="0"/>
          </a:p>
        </p:txBody>
      </p:sp>
      <p:sp>
        <p:nvSpPr>
          <p:cNvPr id="11" name="TextBox 10"/>
          <p:cNvSpPr txBox="1"/>
          <p:nvPr/>
        </p:nvSpPr>
        <p:spPr>
          <a:xfrm>
            <a:off x="5725496" y="2235076"/>
            <a:ext cx="2720413" cy="523220"/>
          </a:xfrm>
          <a:prstGeom prst="rect">
            <a:avLst/>
          </a:prstGeom>
          <a:noFill/>
        </p:spPr>
        <p:txBody>
          <a:bodyPr wrap="square" rtlCol="0">
            <a:spAutoFit/>
          </a:bodyPr>
          <a:lstStyle/>
          <a:p>
            <a:pPr algn="ctr"/>
            <a:r>
              <a:rPr lang="en-US" sz="1600" dirty="0" smtClean="0"/>
              <a:t>Demonstration Insectary</a:t>
            </a:r>
          </a:p>
          <a:p>
            <a:pPr algn="ctr"/>
            <a:r>
              <a:rPr lang="en-US" sz="1200" dirty="0" smtClean="0"/>
              <a:t>(use for public demonstrations)</a:t>
            </a:r>
            <a:endParaRPr lang="en-US" sz="1600" dirty="0"/>
          </a:p>
        </p:txBody>
      </p:sp>
      <p:sp>
        <p:nvSpPr>
          <p:cNvPr id="8" name="TextBox 7"/>
          <p:cNvSpPr txBox="1"/>
          <p:nvPr/>
        </p:nvSpPr>
        <p:spPr>
          <a:xfrm>
            <a:off x="2196193" y="5231648"/>
            <a:ext cx="1529763" cy="600164"/>
          </a:xfrm>
          <a:prstGeom prst="rect">
            <a:avLst/>
          </a:prstGeom>
          <a:noFill/>
        </p:spPr>
        <p:txBody>
          <a:bodyPr wrap="square" rtlCol="0">
            <a:spAutoFit/>
          </a:bodyPr>
          <a:lstStyle/>
          <a:p>
            <a:r>
              <a:rPr lang="en-US" sz="1100" dirty="0" smtClean="0"/>
              <a:t>Internal lights on timers control artificial day/night cycles.</a:t>
            </a:r>
            <a:endParaRPr lang="en-US" sz="1100" dirty="0"/>
          </a:p>
        </p:txBody>
      </p:sp>
      <p:cxnSp>
        <p:nvCxnSpPr>
          <p:cNvPr id="12" name="Straight Arrow Connector 11"/>
          <p:cNvCxnSpPr/>
          <p:nvPr/>
        </p:nvCxnSpPr>
        <p:spPr>
          <a:xfrm rot="5400000" flipH="1" flipV="1">
            <a:off x="3122838" y="5123092"/>
            <a:ext cx="236766" cy="81643"/>
          </a:xfrm>
          <a:prstGeom prst="straightConnector1">
            <a:avLst/>
          </a:prstGeom>
          <a:ln w="19050">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0"/>
            <a:ext cx="3846374" cy="523220"/>
          </a:xfrm>
          <a:prstGeom prst="rect">
            <a:avLst/>
          </a:prstGeom>
          <a:noFill/>
        </p:spPr>
        <p:txBody>
          <a:bodyPr wrap="none" rtlCol="0">
            <a:spAutoFit/>
          </a:bodyPr>
          <a:lstStyle/>
          <a:p>
            <a:pPr algn="ctr"/>
            <a:r>
              <a:rPr lang="en-US" sz="2800" dirty="0" smtClean="0">
                <a:effectLst>
                  <a:outerShdw blurRad="38100" dist="38100" dir="2700000" algn="tl">
                    <a:srgbClr val="000000">
                      <a:alpha val="43137"/>
                    </a:srgbClr>
                  </a:outerShdw>
                </a:effectLst>
              </a:rPr>
              <a:t>Purpose Build Insectaries</a:t>
            </a:r>
            <a:endParaRPr lang="en-US" sz="2800"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amonn\Desktop\Wingbeat\insect_sensors\P5170307_new.jpg"/>
          <p:cNvPicPr>
            <a:picLocks noChangeAspect="1" noChangeArrowheads="1"/>
          </p:cNvPicPr>
          <p:nvPr/>
        </p:nvPicPr>
        <p:blipFill>
          <a:blip r:embed="rId3" cstate="print"/>
          <a:srcRect/>
          <a:stretch>
            <a:fillRect/>
          </a:stretch>
        </p:blipFill>
        <p:spPr bwMode="auto">
          <a:xfrm>
            <a:off x="4474756" y="389093"/>
            <a:ext cx="2306713" cy="1774445"/>
          </a:xfrm>
          <a:prstGeom prst="rect">
            <a:avLst/>
          </a:prstGeom>
          <a:noFill/>
        </p:spPr>
      </p:pic>
      <p:pic>
        <p:nvPicPr>
          <p:cNvPr id="2051" name="Picture 3" descr="C:\Users\eamonn\Desktop\Wingbeat\insect_sensors\P5170306_new.jpg"/>
          <p:cNvPicPr>
            <a:picLocks noChangeAspect="1" noChangeArrowheads="1"/>
          </p:cNvPicPr>
          <p:nvPr/>
        </p:nvPicPr>
        <p:blipFill>
          <a:blip r:embed="rId4" cstate="print"/>
          <a:srcRect/>
          <a:stretch>
            <a:fillRect/>
          </a:stretch>
        </p:blipFill>
        <p:spPr bwMode="auto">
          <a:xfrm>
            <a:off x="385199" y="2464611"/>
            <a:ext cx="8509001" cy="3354388"/>
          </a:xfrm>
          <a:prstGeom prst="rect">
            <a:avLst/>
          </a:prstGeom>
          <a:noFill/>
        </p:spPr>
      </p:pic>
      <p:pic>
        <p:nvPicPr>
          <p:cNvPr id="2052" name="Picture 4" descr="C:\Users\eamonn\Desktop\Wingbeat\insect_sensors\P5170308new.jpg"/>
          <p:cNvPicPr>
            <a:picLocks noChangeAspect="1" noChangeArrowheads="1"/>
          </p:cNvPicPr>
          <p:nvPr/>
        </p:nvPicPr>
        <p:blipFill>
          <a:blip r:embed="rId5" cstate="print"/>
          <a:srcRect/>
          <a:stretch>
            <a:fillRect/>
          </a:stretch>
        </p:blipFill>
        <p:spPr bwMode="auto">
          <a:xfrm>
            <a:off x="6733536" y="174242"/>
            <a:ext cx="2239548" cy="2016943"/>
          </a:xfrm>
          <a:prstGeom prst="rect">
            <a:avLst/>
          </a:prstGeom>
          <a:noFill/>
        </p:spPr>
      </p:pic>
      <p:sp>
        <p:nvSpPr>
          <p:cNvPr id="6" name="TextBox 5"/>
          <p:cNvSpPr txBox="1"/>
          <p:nvPr/>
        </p:nvSpPr>
        <p:spPr>
          <a:xfrm>
            <a:off x="385241" y="1601263"/>
            <a:ext cx="3451973" cy="600164"/>
          </a:xfrm>
          <a:prstGeom prst="rect">
            <a:avLst/>
          </a:prstGeom>
          <a:noFill/>
        </p:spPr>
        <p:txBody>
          <a:bodyPr wrap="square" rtlCol="0">
            <a:spAutoFit/>
          </a:bodyPr>
          <a:lstStyle/>
          <a:p>
            <a:r>
              <a:rPr lang="en-US" sz="1100" dirty="0" smtClean="0"/>
              <a:t>1-foot cube insectaries are ubiquitous worldwide. You can make this simple adapter (shown at the right) to record data from these insectaries.</a:t>
            </a:r>
            <a:endParaRPr lang="en-US" sz="1100" dirty="0"/>
          </a:p>
        </p:txBody>
      </p:sp>
      <p:pic>
        <p:nvPicPr>
          <p:cNvPr id="4098" name="Picture 2" descr="Catalog #1452: Rearing &amp; Observation Cage (click to close)"/>
          <p:cNvPicPr>
            <a:picLocks noChangeAspect="1" noChangeArrowheads="1"/>
          </p:cNvPicPr>
          <p:nvPr/>
        </p:nvPicPr>
        <p:blipFill>
          <a:blip r:embed="rId6" cstate="print"/>
          <a:srcRect/>
          <a:stretch>
            <a:fillRect/>
          </a:stretch>
        </p:blipFill>
        <p:spPr bwMode="auto">
          <a:xfrm>
            <a:off x="5576208" y="5927261"/>
            <a:ext cx="703534" cy="702129"/>
          </a:xfrm>
          <a:prstGeom prst="rect">
            <a:avLst/>
          </a:prstGeom>
          <a:noFill/>
        </p:spPr>
      </p:pic>
      <p:pic>
        <p:nvPicPr>
          <p:cNvPr id="4100" name="Picture 4" descr="Catalog #1463W: Bug Dorm 3 Floorless Rearing Cage (click to close)"/>
          <p:cNvPicPr>
            <a:picLocks noChangeAspect="1" noChangeArrowheads="1"/>
          </p:cNvPicPr>
          <p:nvPr/>
        </p:nvPicPr>
        <p:blipFill>
          <a:blip r:embed="rId7" cstate="print"/>
          <a:srcRect/>
          <a:stretch>
            <a:fillRect/>
          </a:stretch>
        </p:blipFill>
        <p:spPr bwMode="auto">
          <a:xfrm>
            <a:off x="6333667" y="5927261"/>
            <a:ext cx="606171" cy="702129"/>
          </a:xfrm>
          <a:prstGeom prst="rect">
            <a:avLst/>
          </a:prstGeom>
          <a:noFill/>
        </p:spPr>
      </p:pic>
      <p:pic>
        <p:nvPicPr>
          <p:cNvPr id="4102" name="Picture 6" descr="Catalog #1468C: Large-Cage-w-Sleeves-1 (click to close)"/>
          <p:cNvPicPr>
            <a:picLocks noChangeAspect="1" noChangeArrowheads="1"/>
          </p:cNvPicPr>
          <p:nvPr/>
        </p:nvPicPr>
        <p:blipFill>
          <a:blip r:embed="rId8" cstate="print"/>
          <a:srcRect/>
          <a:stretch>
            <a:fillRect/>
          </a:stretch>
        </p:blipFill>
        <p:spPr bwMode="auto">
          <a:xfrm>
            <a:off x="6993763" y="5927261"/>
            <a:ext cx="1002299" cy="707838"/>
          </a:xfrm>
          <a:prstGeom prst="rect">
            <a:avLst/>
          </a:prstGeom>
          <a:noFill/>
        </p:spPr>
      </p:pic>
      <p:pic>
        <p:nvPicPr>
          <p:cNvPr id="4104" name="Picture 8" descr="Catalog #1450BC: Collapsible-cage-Chiffon (click to close)"/>
          <p:cNvPicPr>
            <a:picLocks noChangeAspect="1" noChangeArrowheads="1"/>
          </p:cNvPicPr>
          <p:nvPr/>
        </p:nvPicPr>
        <p:blipFill>
          <a:blip r:embed="rId9" cstate="print"/>
          <a:srcRect/>
          <a:stretch>
            <a:fillRect/>
          </a:stretch>
        </p:blipFill>
        <p:spPr bwMode="auto">
          <a:xfrm>
            <a:off x="8049987" y="5927263"/>
            <a:ext cx="747064" cy="702128"/>
          </a:xfrm>
          <a:prstGeom prst="rect">
            <a:avLst/>
          </a:prstGeom>
          <a:noFill/>
        </p:spPr>
      </p:pic>
      <p:sp>
        <p:nvSpPr>
          <p:cNvPr id="11" name="TextBox 10"/>
          <p:cNvSpPr txBox="1"/>
          <p:nvPr/>
        </p:nvSpPr>
        <p:spPr>
          <a:xfrm>
            <a:off x="1999049" y="6178705"/>
            <a:ext cx="3451973" cy="261610"/>
          </a:xfrm>
          <a:prstGeom prst="rect">
            <a:avLst/>
          </a:prstGeom>
          <a:noFill/>
        </p:spPr>
        <p:txBody>
          <a:bodyPr wrap="square" rtlCol="0">
            <a:spAutoFit/>
          </a:bodyPr>
          <a:lstStyle/>
          <a:p>
            <a:r>
              <a:rPr lang="en-US" sz="1100" dirty="0" smtClean="0"/>
              <a:t>The adaptor works with virtually any commercial cage</a:t>
            </a:r>
            <a:endParaRPr lang="en-US" sz="1100" dirty="0"/>
          </a:p>
        </p:txBody>
      </p:sp>
      <p:sp>
        <p:nvSpPr>
          <p:cNvPr id="12" name="TextBox 11"/>
          <p:cNvSpPr txBox="1"/>
          <p:nvPr/>
        </p:nvSpPr>
        <p:spPr>
          <a:xfrm>
            <a:off x="0" y="0"/>
            <a:ext cx="4139293"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Adapter for Common “Sleeved” Insectaries</a:t>
            </a:r>
            <a:endParaRPr lang="en-US" sz="2800"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9932" y="3688670"/>
            <a:ext cx="5723729" cy="2464480"/>
            <a:chOff x="85725" y="2926670"/>
            <a:chExt cx="8953500" cy="3855130"/>
          </a:xfrm>
        </p:grpSpPr>
        <p:pic>
          <p:nvPicPr>
            <p:cNvPr id="4098" name="Picture 2" descr="C:\Users\eamonn\Desktop\Wingbeat\insect_sensors\old\P2190280.JPG"/>
            <p:cNvPicPr>
              <a:picLocks noChangeAspect="1" noChangeArrowheads="1"/>
            </p:cNvPicPr>
            <p:nvPr/>
          </p:nvPicPr>
          <p:blipFill>
            <a:blip r:embed="rId3" cstate="print"/>
            <a:srcRect/>
            <a:stretch>
              <a:fillRect/>
            </a:stretch>
          </p:blipFill>
          <p:spPr bwMode="auto">
            <a:xfrm>
              <a:off x="3101748" y="2926670"/>
              <a:ext cx="2882673" cy="3843791"/>
            </a:xfrm>
            <a:prstGeom prst="rect">
              <a:avLst/>
            </a:prstGeom>
            <a:noFill/>
          </p:spPr>
        </p:pic>
        <p:pic>
          <p:nvPicPr>
            <p:cNvPr id="4099" name="Picture 3" descr="C:\Users\eamonn\Desktop\Wingbeat\insect_sensors\old\P2190275.JPG"/>
            <p:cNvPicPr>
              <a:picLocks noChangeAspect="1" noChangeArrowheads="1"/>
            </p:cNvPicPr>
            <p:nvPr/>
          </p:nvPicPr>
          <p:blipFill>
            <a:blip r:embed="rId4" cstate="print"/>
            <a:srcRect/>
            <a:stretch>
              <a:fillRect/>
            </a:stretch>
          </p:blipFill>
          <p:spPr bwMode="auto">
            <a:xfrm>
              <a:off x="85725" y="2934383"/>
              <a:ext cx="2882673" cy="3843791"/>
            </a:xfrm>
            <a:prstGeom prst="rect">
              <a:avLst/>
            </a:prstGeom>
            <a:noFill/>
          </p:spPr>
        </p:pic>
        <p:pic>
          <p:nvPicPr>
            <p:cNvPr id="4100" name="Picture 4" descr="C:\Users\eamonn\Desktop\Wingbeat\insect_sensors\old\P2190281.JPG"/>
            <p:cNvPicPr>
              <a:picLocks noChangeAspect="1" noChangeArrowheads="1"/>
            </p:cNvPicPr>
            <p:nvPr/>
          </p:nvPicPr>
          <p:blipFill>
            <a:blip r:embed="rId5" cstate="print"/>
            <a:srcRect/>
            <a:stretch>
              <a:fillRect/>
            </a:stretch>
          </p:blipFill>
          <p:spPr bwMode="auto">
            <a:xfrm>
              <a:off x="6156552" y="2938009"/>
              <a:ext cx="2882673" cy="3843791"/>
            </a:xfrm>
            <a:prstGeom prst="rect">
              <a:avLst/>
            </a:prstGeom>
            <a:noFill/>
          </p:spPr>
        </p:pic>
      </p:grpSp>
      <p:sp>
        <p:nvSpPr>
          <p:cNvPr id="2050" name="AutoShape 2" descr="data:image/jpg;base64,/9j/4AAQSkZJRgABAQAAAQABAAD/2wCEAAkGBhISEBQUEhAUFRAQFBAUDxUVEhAUEBQVFBUVFRQQFBIXHCYeGBolGhUUHy8gIycpLCwuFR4xNTAqNSYrLCkBCQoKDgwOGg8PGikkHyQsKS0wNCkqLC8pLiosNCwsLCwpLCwsKSwsLCksKSkpLCwsKSwsLCwsLCwsLCksLCwpLP/AABEIAOEA4QMBIgACEQEDEQH/xAAcAAEAAQUBAQAAAAAAAAAAAAAAAwECBAUHBgj/xABCEAACAQIDAwoDBgIIBwAAAAAAAQIDEQQSIQUxQQYHEyIyUWFxgZFSobEUQmJywfAjkggzRFOCstHhFheDoqOzwv/EABoBAQACAwEAAAAAAAAAAAAAAAADBAECBQb/xAAsEQEAAgIBAwIEBgMBAAAAAAAAAQIDEQQSITEFQRMiUWEVQnGBkbEjUqEU/9oADAMBAAIRAxEAPwDuIAAAAAAAAAAAAAAAAAAAAAAAAAAAAAAAAAAAAAAAAAAAAAAAAAAAAAAAAAAAAAAAAAAAAAAAAAAAAAAAAAAAAAAUAqUbPPcsOVSwdHPFRlPNFOLk7qL3ztHV209zl+0ueHEt26VUlxUKbzL1kiK+Wtey7g4WTNXqjUR93b3MxYbYoSdlXpt9ynC/1PnLaPL2pUvmr16l++bjH+W/6Go/4nd9acX5u0veKS+RH8afaFr8OpEfNk/iH1cpllTFQj2pxXnJL6nzhg+VtOMerUcbpZrut3arR27zYYXa1Oom86bW+yuvV3v8h8f7H4Zvxf8A47pW5Q4aPaxFJf8AUg/kmYs+WeDX9oj6Kb+iOPqqmtNwUzSeT9k9fSY97S6/S5Z4OW7ERX5lOP1RssNtOlU/q6sJ/lnGT9kzhiqBV7PTRrc09fO5iOV9YZt6P/raXfEypx/ZPLrFULJz6SHw1LvTwn2l8/I6Dyf5Y0MVaKeSr/dytd/ke6S+fgT0zVu53I4GbB3tG4+sN+CiZUmUQAAAAAAAAAAAAAAAAAo2BZXrKKbk0opXbe5HhuWPONTpUpxo1EquiUmr2V9bR77XtextOXu08PDC1IVpduPVSdpJp5oTT77pWXG3mfNu0cUpS0lJ9+ZrffhbgQZbzHaHV4XGpaPiZIn7fRmba5R1Ksnebd32m22/c0s6jbbbbb331fuUbLWyCK6dLJkmw2W3DZQ3iEEyrcnw05Rd4tp8LbyylTbdjZU6apr8TNZlJSHodjYynlTq5ums02nFK19E6bST773Nrmvuad02t6lZb3leunG10u88Mm5Nvgld8fZd99Dp75AYzCYOFZtVH260FF9LR00alq3lTd3Hd3NXIpx9UbiFmvKrimK2ny0+YpmIIV091tN/h3aF2Yqz2deNTG4SZi5V2ndOzT0a0d1xXcY+Yo2Y2TSJ7S6byM5fZ2qOJl13pSqv73dGfj48eOu/36Z86wZ1Lm/5XdMvs9aX8WC/hSb1qRX3X+JL3Xkzo8fP1fLZ5f1L0+MX+THHb3+z3IKJlS44YAAAAAAAAAAAAANmNjsbClDNOVor3b4RS4vwMiRzTnXjiacOkjiKcaclGnSi8/TZpO01Cya3auWlkrdxraemNpsGOMl4radOc85O2J1MTUTq3WZyjHS6jLVRbWisrK2p4hyJcTJ5nd3d3d97vvvxIGynD0VtRERHso2WtgobxCCZCsShkYOjmkZlrDOwVDKszIatRtmRjalkkjCIpWaQztl4tU5xk1dQqYeo18UadWMpRXoj6tpYuE6aqRknTlFTjK6yuLV1K/dbU+RUzMo8pcTSozowxNVUaqSqU1N5Wl93wXDS1+NyXHfXZR5nH65696erpV8PKDnTUlN598ozp5ZO7pwkopxtfS/dv3EakeOwWMqRmnFpXaTTvlfn/rwPWSnCF1nbk7Pd1Vdax1W+/pb5Vc+OY7uxwOTXJ8lfZNYrcx3iSJ4uxUdbW2ZmJMPjpU5xnCWWcGpQfFNapmrni2yyVQzFteEd8cWjUvozkztuOLw0Ksd8laa+Ga7UfLivBo2xxzmg5Q5MRLDzfVrrNTv/AHkFu9Y3/lR2JM7OK/XXbwvLwfAyzT29v0VABKqgAAAAAAAAAAozhXOhysU5NRlepJyjBKz6KlF2v4TlJX71ouCO0bY2pDD0ZVaj6sFuXak3pGEVxk20l5nzdy62rKtiakpOPSVGpVlFLJCSvloxkt+WOVN8ZXIM1u2nT9OxzNpvp5WRZIkkiORDDp2WMo2XMsZur2VubTZNLe/Y1SN7s2Nqd+5NmJIYmLqXk/Oy9CFMSeoRGuQjrVcq+hBG+8YjWXkVh+/9C1jrqHD5eab317QmpM32CxLqxUN84Wy/ijokr9/1NBnSV27LzN9sfajlTdJTstWkn1JW11W7Note5GmeN18JfTr9OaPm0lm3FtPSUW01xTWjQTIm/wB/oMxyZh7bfZKM5FnCY0xtlYLGSpVI1IO06c4zj5xaa+h9M7PxSq0oVI9mpCM15SSf6ny5mPebI57I4HCUaEsNOrUpQtm6SMYuOaWVdlu6VkX+LbvMPN+s4t1reP0dwBwfE/0jK7/q8FSj+edSf0ymnxfP3tOXZ6Gnv7NJP/O2XtvOafR9yp8wYfnm2qqim8Tms7uDp0+jl+FpR3eWp9FcmNvwxuEpYinpGtFO3GMk3GcH4qSa9DLDagAAAAAAA0vKnk5HGUlCVWdPJLPGULXTyyjqnpuk9eDsz5t5RYajCtP7PKTo9JUVNzacnCNkql0lo3dn0jyzlU+w1lSUnUnFU45E5SSqSUJTSWukZN+h84cqIyWJqKVJ01CWSEGnFxjBWirPvVpf4irn8u36Zuazuf2/to5oiZPNEMkRRK/khGyxmbgMG6tWFNb6koxv3JvV+iu/Q9jtlUKcVCdCnOjaMFlyqvTk3ZO+98N2vndk9K7hzc+aMc6eDjE22HxcFRackpaq19TVbVpdHUlTu3GL6t+52abtpe1rmvZt8NXnlT7Q2ksTH4kW/a4+Jqy6LHwobf8Atye2k9TEK7fe2WfbH3L5kUolpLChadztJVrOW8zNh0s9aMc7g3fK1r1krpWv4W9TXl9GTUk1vTTXmhMbhmkxFomXuMVJN6RtK7zO+j7tOHuQNEsHKcIza0nqnwvvlHzV0/Us6M4tomJe8x2iawsdxZlXErGmYSbhazT7ZpPNF+D+T/3N+sKz2HIXkBHHup0lSUI0clsqi23PNpd7uz8yxx99bleqWrOCf2cihhpvdGXsSrZlV/c+aPpLD8zOAXalXk/GcEv+2KNnh+bDZsP7Nm/NUqv5ZrHUeQfMFLZFRb7LzZ9EcyOBqUtlrO+rOtWnS3rqPKrq/ByjN+p6ehyLwEOzgqGnF0oSfvJNm3p0lFJJJJJJJJJJLckluDO14ADAAAAAAw9sbRjQoVKs+zSjKT73ZaRXi3Zep8v7cxU6tac6jvOc5zm+GabvJLwW5eR9M8odiRxdB0ZzlGMnGV4Zb3i7remnqk/Q4Nzh8naOExMqVFzajCg5OcszzyUnJXsuGV+pV5G/Ps7fpM49zX80/wBQ8VOJDKJlVIkMolesuxkqytgYp08RGSdm1KK4rrRcbfO3qafFRmq087bqqTzS4t/Ffx3mU0Ur1HJ5paysk3xdt1+9lit9Rpyc/Gm14sxq1Nz1b62mvlwZiui91jOsZOEqZZJ8UZ+JMNLcSt57dmp+yy7mX0cDJvVWXFm8x1O03bc9V5PcQJGs5pS19Op5mZYFWkoystzRE8Nfc7GfiKV1fiv3YxYP52Jcdt1c7l4fhZJiPE+EccCn97U2GxoujPNe91Z6cHvs96ZBE2GCoKUlFvKnez0etnb52NreO6DFuLxNfO3oMPTjq0738dCXoUMPRtFPuWWW6zy2ytLhpe/oSWOdqHqLZJ33QPCoujQSJQkZ6YazklWFM6rzS0LUa0vinBfyxb/+jl1OJ2bm6wfR4GL41JTn6XUV/lLGCPmczn3+TT1AALjigAAAAAAAAAApI4hzocmcV01fEOnejKvC080bZXThGDtvSveO7edwZ4nnWq3wcaS31ql3+WjCVZ/OEV6kWaImvde4GW+PNHR79v2fPkokMomdOBj1InOiz19qMWSI5RMlwI5QJYlTvRjtE+FheSXxNJeb3CNMtcbM22g1qWfXpvLZq0qbyy77X0+d0Ytj0UqSxNDpoq9WCUMTFW62mlT1S90aGpTs/p4+JpMaT4p6oR5TGrYfiv34mXkLnSM1v0z2a5sFctemzXR37jZYWhJ5Xayk7J6W32epH0BstlSs3G3Vfhopf72JZzbhzaen9F9zPaG4wyajZ74tr2dv0JCsY+xRkWlmZjYUKl0ImdMTZlYDDuc4xitZNJebdkd72bhFSpU6a3U4Rj7KzZy/m32L0uIzyXUoJS8M7fUX1fodZSLWKuo243LydVtKgAmUwAAAAAAAAAADXbW2FQxKj01JTUM2W7ku0rSWjV00lo+42IYZiZjvD575ydk0sPjZ06MFCklTlGKvZOcLySvwbV7HkJRPoTlhzc0MfPPKpUpzcYxeTLlnlbcHNNX0u9zWjOCYqhlk1a1m1bu8vA5uek1tv6vXem8mM2OKR5iI2xMpHKBLIsbI4lcvVHYsrRJbFGiSJVrVTbE2tKhVzLWL0nHhKL4efE2u2dmxcVWo60Z66fdfGLPOOJsNk7YlRbVs1OWlSD7Ml+j8Tbz2lHqYnqqjyFLGxxWHg1npPNT+9F/1kPBrivEwXE01pLE9S1o3mCoJpySSjLK7Wu1bgm93H9pMwMFQUkpWTcW1JNtJ8U3bwaXobKissUjNY3KPLbUajyyJSLbkbqFvSEmlJMjJwtBykkk220klvbe5Ixaep0/m85IOOXE1VrvoRf8A7X+nv3G9a7lXzZYpD1HJPYf2XDxg1/El1qv5n930Vl7m7KWKlqI040zMzuQAGWAAAAAAAAAAAAABazje0uaTFvPU6ShaEJWpxdRyqNJ9ZyaSi2uGuvE7MWuJpakX8p8PIyYJ3SXyjUhYhlE7Ryj5nKMnVr0a1SM8s5QpNRlSW+ThHS6Td7avechqUbSyXWbrcdLK+t/Q52THOOXruNzMfJiddtMGxQnkiNo1iVi1NoZIscSdos6O/A3iUNqaW06jW5tMzMJFzb4Wi2rLe1bT2u/QvpYVU752uvBOyabV2mtd19CLE7WVlu6qyqyssq3K3f4mYjqQ2vXHHfy2dOrFXaWVO2l02raXbRSWKXeaCptXxL8D01eWWhSqVZ/DThKb9orQmrSXPyZ677y3X2omw7cmkldt2RvuTvM7tCu06+XDU3bttSq+lOL09WjrfJjm/wALgknCOest9WpZz/wrdH018SWuNSycqseHmORHN1Lq1sVGy0cKT3vudRcF+H3OmJBIqTREQ517zedyAAy0AAAAAAAAAAAAAAAAAABRo83/AMuNm55TeDpuc75nLPLf8KcrR9LHpQY02i018S5ftTmPpSqKeHxUqai24wnTVWK1vbMpRdvO+48Ltbm7x+HrKEcLKveV4ypwcqUor4nplvualbj5n0U0UsR2w1ldx+o58fvv9XDaXM5jpxbf2eldxcU6kpNJJ6SyQavrwZs1zKYiUm542ks0UpWo1J62V32o8b+51/KVsIw0j2Yt6hyLfm/hyKn/AEfoSt0u0askuEKMIb/zSkbPB8wOzIdt4ir+esor/wAcY/U6UCSIiPCpbJe07tLy2z+a/ZVHsYCi2uNSLrPz/iOR6PDYOFOOWnCMIrhCMYx9loTAy0UsV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g;base64,/9j/4AAQSkZJRgABAQAAAQABAAD/2wCEAAkGBhISEBQUEhAUFRAQFBAUDxUVEhAUEBQVFBUVFRQQFBIXHCYeGBolGhUUHy8gIycpLCwuFR4xNTAqNSYrLCkBCQoKDgwOGg8PGikkHyQsKS0wNCkqLC8pLiosNCwsLCwpLCwsKSwsLCksKSkpLCwsKSwsLCwsLCwsLCksLCwpLP/AABEIAOEA4QMBIgACEQEDEQH/xAAcAAEAAQUBAQAAAAAAAAAAAAAAAwECBAUHBgj/xABCEAACAQIDAwoDBgIIBwAAAAAAAQIDEQQSIQUxQQYHEyIyUWFxgZFSobEUQmJywfAjkggzRFOCstHhFheDoqOzwv/EABoBAQACAwEAAAAAAAAAAAAAAAADBAECBQb/xAAsEQEAAgIBAwIEBgMBAAAAAAAAAQIDEQQSITEFQRMiUWEVQnGBkbEjUqEU/9oADAMBAAIRAxEAPwDuIAAAAAAAAAAAAAAAAAAAAAAAAAAAAAAAAAAAAAAAAAAAAAAAAAAAAAAAAAAAAAAAAAAAAAAAAAAAAAAAAAAAAAAUAqUbPPcsOVSwdHPFRlPNFOLk7qL3ztHV209zl+0ueHEt26VUlxUKbzL1kiK+Wtey7g4WTNXqjUR93b3MxYbYoSdlXpt9ynC/1PnLaPL2pUvmr16l++bjH+W/6Go/4nd9acX5u0veKS+RH8afaFr8OpEfNk/iH1cpllTFQj2pxXnJL6nzhg+VtOMerUcbpZrut3arR27zYYXa1Oom86bW+yuvV3v8h8f7H4Zvxf8A47pW5Q4aPaxFJf8AUg/kmYs+WeDX9oj6Kb+iOPqqmtNwUzSeT9k9fSY97S6/S5Z4OW7ERX5lOP1RssNtOlU/q6sJ/lnGT9kzhiqBV7PTRrc09fO5iOV9YZt6P/raXfEypx/ZPLrFULJz6SHw1LvTwn2l8/I6Dyf5Y0MVaKeSr/dytd/ke6S+fgT0zVu53I4GbB3tG4+sN+CiZUmUQAAAAAAAAAAAAAAAAAo2BZXrKKbk0opXbe5HhuWPONTpUpxo1EquiUmr2V9bR77XtextOXu08PDC1IVpduPVSdpJp5oTT77pWXG3mfNu0cUpS0lJ9+ZrffhbgQZbzHaHV4XGpaPiZIn7fRmba5R1Ksnebd32m22/c0s6jbbbbb331fuUbLWyCK6dLJkmw2W3DZQ3iEEyrcnw05Rd4tp8LbyylTbdjZU6apr8TNZlJSHodjYynlTq5ums02nFK19E6bST773Nrmvuad02t6lZb3leunG10u88Mm5Nvgld8fZd99Dp75AYzCYOFZtVH260FF9LR00alq3lTd3Hd3NXIpx9UbiFmvKrimK2ny0+YpmIIV091tN/h3aF2Yqz2deNTG4SZi5V2ndOzT0a0d1xXcY+Yo2Y2TSJ7S6byM5fZ2qOJl13pSqv73dGfj48eOu/36Z86wZ1Lm/5XdMvs9aX8WC/hSb1qRX3X+JL3Xkzo8fP1fLZ5f1L0+MX+THHb3+z3IKJlS44YAAAAAAAAAAAAANmNjsbClDNOVor3b4RS4vwMiRzTnXjiacOkjiKcaclGnSi8/TZpO01Cya3auWlkrdxraemNpsGOMl4radOc85O2J1MTUTq3WZyjHS6jLVRbWisrK2p4hyJcTJ5nd3d3d97vvvxIGynD0VtRERHso2WtgobxCCZCsShkYOjmkZlrDOwVDKszIatRtmRjalkkjCIpWaQztl4tU5xk1dQqYeo18UadWMpRXoj6tpYuE6aqRknTlFTjK6yuLV1K/dbU+RUzMo8pcTSozowxNVUaqSqU1N5Wl93wXDS1+NyXHfXZR5nH65696erpV8PKDnTUlN598ozp5ZO7pwkopxtfS/dv3EakeOwWMqRmnFpXaTTvlfn/rwPWSnCF1nbk7Pd1Vdax1W+/pb5Vc+OY7uxwOTXJ8lfZNYrcx3iSJ4uxUdbW2ZmJMPjpU5xnCWWcGpQfFNapmrni2yyVQzFteEd8cWjUvozkztuOLw0Ksd8laa+Ga7UfLivBo2xxzmg5Q5MRLDzfVrrNTv/AHkFu9Y3/lR2JM7OK/XXbwvLwfAyzT29v0VABKqgAAAAAAAAAAozhXOhysU5NRlepJyjBKz6KlF2v4TlJX71ouCO0bY2pDD0ZVaj6sFuXak3pGEVxk20l5nzdy62rKtiakpOPSVGpVlFLJCSvloxkt+WOVN8ZXIM1u2nT9OxzNpvp5WRZIkkiORDDp2WMo2XMsZur2VubTZNLe/Y1SN7s2Nqd+5NmJIYmLqXk/Oy9CFMSeoRGuQjrVcq+hBG+8YjWXkVh+/9C1jrqHD5eab317QmpM32CxLqxUN84Wy/ijokr9/1NBnSV27LzN9sfajlTdJTstWkn1JW11W7Note5GmeN18JfTr9OaPm0lm3FtPSUW01xTWjQTIm/wB/oMxyZh7bfZKM5FnCY0xtlYLGSpVI1IO06c4zj5xaa+h9M7PxSq0oVI9mpCM15SSf6ny5mPebI57I4HCUaEsNOrUpQtm6SMYuOaWVdlu6VkX+LbvMPN+s4t1reP0dwBwfE/0jK7/q8FSj+edSf0ymnxfP3tOXZ6Gnv7NJP/O2XtvOafR9yp8wYfnm2qqim8Tms7uDp0+jl+FpR3eWp9FcmNvwxuEpYinpGtFO3GMk3GcH4qSa9DLDagAAAAAAA0vKnk5HGUlCVWdPJLPGULXTyyjqnpuk9eDsz5t5RYajCtP7PKTo9JUVNzacnCNkql0lo3dn0jyzlU+w1lSUnUnFU45E5SSqSUJTSWukZN+h84cqIyWJqKVJ01CWSEGnFxjBWirPvVpf4irn8u36Zuazuf2/to5oiZPNEMkRRK/khGyxmbgMG6tWFNb6koxv3JvV+iu/Q9jtlUKcVCdCnOjaMFlyqvTk3ZO+98N2vndk9K7hzc+aMc6eDjE22HxcFRackpaq19TVbVpdHUlTu3GL6t+52abtpe1rmvZt8NXnlT7Q2ksTH4kW/a4+Jqy6LHwobf8Atye2k9TEK7fe2WfbH3L5kUolpLChadztJVrOW8zNh0s9aMc7g3fK1r1krpWv4W9TXl9GTUk1vTTXmhMbhmkxFomXuMVJN6RtK7zO+j7tOHuQNEsHKcIza0nqnwvvlHzV0/Us6M4tomJe8x2iawsdxZlXErGmYSbhazT7ZpPNF+D+T/3N+sKz2HIXkBHHup0lSUI0clsqi23PNpd7uz8yxx99bleqWrOCf2cihhpvdGXsSrZlV/c+aPpLD8zOAXalXk/GcEv+2KNnh+bDZsP7Nm/NUqv5ZrHUeQfMFLZFRb7LzZ9EcyOBqUtlrO+rOtWnS3rqPKrq/ByjN+p6ehyLwEOzgqGnF0oSfvJNm3p0lFJJJJJJJJJJLckluDO14ADAAAAAAw9sbRjQoVKs+zSjKT73ZaRXi3Zep8v7cxU6tac6jvOc5zm+GabvJLwW5eR9M8odiRxdB0ZzlGMnGV4Zb3i7remnqk/Q4Nzh8naOExMqVFzajCg5OcszzyUnJXsuGV+pV5G/Ps7fpM49zX80/wBQ8VOJDKJlVIkMolesuxkqytgYp08RGSdm1KK4rrRcbfO3qafFRmq087bqqTzS4t/Ffx3mU0Ur1HJ5paysk3xdt1+9lit9Rpyc/Gm14sxq1Nz1b62mvlwZiui91jOsZOEqZZJ8UZ+JMNLcSt57dmp+yy7mX0cDJvVWXFm8x1O03bc9V5PcQJGs5pS19Op5mZYFWkoystzRE8Nfc7GfiKV1fiv3YxYP52Jcdt1c7l4fhZJiPE+EccCn97U2GxoujPNe91Z6cHvs96ZBE2GCoKUlFvKnez0etnb52NreO6DFuLxNfO3oMPTjq0738dCXoUMPRtFPuWWW6zy2ytLhpe/oSWOdqHqLZJ33QPCoujQSJQkZ6YazklWFM6rzS0LUa0vinBfyxb/+jl1OJ2bm6wfR4GL41JTn6XUV/lLGCPmczn3+TT1AALjigAAAAAAAAAApI4hzocmcV01fEOnejKvC080bZXThGDtvSveO7edwZ4nnWq3wcaS31ql3+WjCVZ/OEV6kWaImvde4GW+PNHR79v2fPkokMomdOBj1InOiz19qMWSI5RMlwI5QJYlTvRjtE+FheSXxNJeb3CNMtcbM22g1qWfXpvLZq0qbyy77X0+d0Ytj0UqSxNDpoq9WCUMTFW62mlT1S90aGpTs/p4+JpMaT4p6oR5TGrYfiv34mXkLnSM1v0z2a5sFctemzXR37jZYWhJ5Xayk7J6W32epH0BstlSs3G3Vfhopf72JZzbhzaen9F9zPaG4wyajZ74tr2dv0JCsY+xRkWlmZjYUKl0ImdMTZlYDDuc4xitZNJebdkd72bhFSpU6a3U4Rj7KzZy/m32L0uIzyXUoJS8M7fUX1fodZSLWKuo243LydVtKgAmUwAAAAAAAAAADXbW2FQxKj01JTUM2W7ku0rSWjV00lo+42IYZiZjvD575ydk0sPjZ06MFCklTlGKvZOcLySvwbV7HkJRPoTlhzc0MfPPKpUpzcYxeTLlnlbcHNNX0u9zWjOCYqhlk1a1m1bu8vA5uek1tv6vXem8mM2OKR5iI2xMpHKBLIsbI4lcvVHYsrRJbFGiSJVrVTbE2tKhVzLWL0nHhKL4efE2u2dmxcVWo60Z66fdfGLPOOJsNk7YlRbVs1OWlSD7Ml+j8Tbz2lHqYnqqjyFLGxxWHg1npPNT+9F/1kPBrivEwXE01pLE9S1o3mCoJpySSjLK7Wu1bgm93H9pMwMFQUkpWTcW1JNtJ8U3bwaXobKissUjNY3KPLbUajyyJSLbkbqFvSEmlJMjJwtBykkk220klvbe5Ixaep0/m85IOOXE1VrvoRf8A7X+nv3G9a7lXzZYpD1HJPYf2XDxg1/El1qv5n930Vl7m7KWKlqI040zMzuQAGWAAAAAAAAAAAAABazje0uaTFvPU6ShaEJWpxdRyqNJ9ZyaSi2uGuvE7MWuJpakX8p8PIyYJ3SXyjUhYhlE7Ryj5nKMnVr0a1SM8s5QpNRlSW+ThHS6Td7avechqUbSyXWbrcdLK+t/Q52THOOXruNzMfJiddtMGxQnkiNo1iVi1NoZIscSdos6O/A3iUNqaW06jW5tMzMJFzb4Wi2rLe1bT2u/QvpYVU752uvBOyabV2mtd19CLE7WVlu6qyqyssq3K3f4mYjqQ2vXHHfy2dOrFXaWVO2l02raXbRSWKXeaCptXxL8D01eWWhSqVZ/DThKb9orQmrSXPyZ677y3X2omw7cmkldt2RvuTvM7tCu06+XDU3bttSq+lOL09WjrfJjm/wALgknCOest9WpZz/wrdH018SWuNSycqseHmORHN1Lq1sVGy0cKT3vudRcF+H3OmJBIqTREQ517zedyAAy0AAAAAAAAAAAAAAAAAABRo83/AMuNm55TeDpuc75nLPLf8KcrR9LHpQY02i018S5ftTmPpSqKeHxUqai24wnTVWK1vbMpRdvO+48Ltbm7x+HrKEcLKveV4ypwcqUor4nplvualbj5n0U0UsR2w1ldx+o58fvv9XDaXM5jpxbf2eldxcU6kpNJJ6SyQavrwZs1zKYiUm542ks0UpWo1J62V32o8b+51/KVsIw0j2Yt6hyLfm/hyKn/AEfoSt0u0askuEKMIb/zSkbPB8wOzIdt4ir+esor/wAcY/U6UCSIiPCpbJe07tLy2z+a/ZVHsYCi2uNSLrPz/iOR6PDYOFOOWnCMIrhCMYx9loTAy0UsV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6" cstate="print"/>
          <a:srcRect/>
          <a:stretch>
            <a:fillRect/>
          </a:stretch>
        </p:blipFill>
        <p:spPr bwMode="auto">
          <a:xfrm>
            <a:off x="1358800" y="3062289"/>
            <a:ext cx="785639" cy="614362"/>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5755523" y="6192663"/>
            <a:ext cx="562061" cy="665337"/>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6810375" y="210640"/>
            <a:ext cx="2057400" cy="2113460"/>
          </a:xfrm>
          <a:prstGeom prst="rect">
            <a:avLst/>
          </a:prstGeom>
          <a:noFill/>
          <a:ln w="9525">
            <a:noFill/>
            <a:miter lim="800000"/>
            <a:headEnd/>
            <a:tailEnd/>
          </a:ln>
        </p:spPr>
      </p:pic>
      <p:sp>
        <p:nvSpPr>
          <p:cNvPr id="12" name="TextBox 11"/>
          <p:cNvSpPr txBox="1"/>
          <p:nvPr/>
        </p:nvSpPr>
        <p:spPr>
          <a:xfrm>
            <a:off x="130628" y="3137687"/>
            <a:ext cx="1367312" cy="430887"/>
          </a:xfrm>
          <a:prstGeom prst="rect">
            <a:avLst/>
          </a:prstGeom>
          <a:noFill/>
        </p:spPr>
        <p:txBody>
          <a:bodyPr wrap="square" rtlCol="0">
            <a:spAutoFit/>
          </a:bodyPr>
          <a:lstStyle/>
          <a:p>
            <a:r>
              <a:rPr lang="en-US" sz="1100" dirty="0" smtClean="0"/>
              <a:t>Create hole with a 4.5 inch hole saw.</a:t>
            </a:r>
            <a:endParaRPr lang="en-US" sz="1100" dirty="0"/>
          </a:p>
        </p:txBody>
      </p:sp>
      <p:sp>
        <p:nvSpPr>
          <p:cNvPr id="16" name="TextBox 15"/>
          <p:cNvSpPr txBox="1"/>
          <p:nvPr/>
        </p:nvSpPr>
        <p:spPr>
          <a:xfrm>
            <a:off x="138143" y="6249640"/>
            <a:ext cx="1958844" cy="430887"/>
          </a:xfrm>
          <a:prstGeom prst="rect">
            <a:avLst/>
          </a:prstGeom>
          <a:noFill/>
        </p:spPr>
        <p:txBody>
          <a:bodyPr wrap="square" rtlCol="0">
            <a:spAutoFit/>
          </a:bodyPr>
          <a:lstStyle/>
          <a:p>
            <a:r>
              <a:rPr lang="en-US" sz="1100" dirty="0" smtClean="0"/>
              <a:t>Create portal tube with  2 to 3 inches of 4-inch ABS.</a:t>
            </a:r>
            <a:endParaRPr lang="en-US" sz="1100" dirty="0"/>
          </a:p>
        </p:txBody>
      </p:sp>
      <p:cxnSp>
        <p:nvCxnSpPr>
          <p:cNvPr id="17" name="Straight Arrow Connector 16"/>
          <p:cNvCxnSpPr/>
          <p:nvPr/>
        </p:nvCxnSpPr>
        <p:spPr>
          <a:xfrm rot="5400000" flipH="1" flipV="1">
            <a:off x="-8306" y="5583432"/>
            <a:ext cx="1008137" cy="436101"/>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95543" y="6240115"/>
            <a:ext cx="1958844" cy="600164"/>
          </a:xfrm>
          <a:prstGeom prst="rect">
            <a:avLst/>
          </a:prstGeom>
          <a:noFill/>
        </p:spPr>
        <p:txBody>
          <a:bodyPr wrap="square" rtlCol="0">
            <a:spAutoFit/>
          </a:bodyPr>
          <a:lstStyle/>
          <a:p>
            <a:r>
              <a:rPr lang="en-US" sz="1100" dirty="0" smtClean="0"/>
              <a:t>Create retaining rings with thin slices cut from a 4-inch ABS coupling connector.</a:t>
            </a:r>
            <a:endParaRPr lang="en-US" sz="1100" dirty="0"/>
          </a:p>
        </p:txBody>
      </p:sp>
      <p:cxnSp>
        <p:nvCxnSpPr>
          <p:cNvPr id="21" name="Straight Arrow Connector 20"/>
          <p:cNvCxnSpPr/>
          <p:nvPr/>
        </p:nvCxnSpPr>
        <p:spPr>
          <a:xfrm flipV="1">
            <a:off x="2449412" y="5859390"/>
            <a:ext cx="569451" cy="446160"/>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71968" y="6278215"/>
            <a:ext cx="1958844" cy="430887"/>
          </a:xfrm>
          <a:prstGeom prst="rect">
            <a:avLst/>
          </a:prstGeom>
          <a:noFill/>
        </p:spPr>
        <p:txBody>
          <a:bodyPr wrap="square" rtlCol="0">
            <a:spAutoFit/>
          </a:bodyPr>
          <a:lstStyle/>
          <a:p>
            <a:r>
              <a:rPr lang="en-US" sz="1100" dirty="0" smtClean="0"/>
              <a:t>Attach retraining rings with epoxy or ABS cement.</a:t>
            </a:r>
            <a:endParaRPr lang="en-US" sz="1100" dirty="0"/>
          </a:p>
        </p:txBody>
      </p:sp>
      <p:cxnSp>
        <p:nvCxnSpPr>
          <p:cNvPr id="24" name="Straight Arrow Connector 23"/>
          <p:cNvCxnSpPr/>
          <p:nvPr/>
        </p:nvCxnSpPr>
        <p:spPr>
          <a:xfrm rot="5400000" flipH="1" flipV="1">
            <a:off x="4149625" y="5653088"/>
            <a:ext cx="866775" cy="514350"/>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042945" y="3433494"/>
            <a:ext cx="411087" cy="325899"/>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14742" y="3220690"/>
            <a:ext cx="1720720" cy="430887"/>
          </a:xfrm>
          <a:prstGeom prst="rect">
            <a:avLst/>
          </a:prstGeom>
          <a:noFill/>
        </p:spPr>
        <p:txBody>
          <a:bodyPr wrap="square" rtlCol="0">
            <a:spAutoFit/>
          </a:bodyPr>
          <a:lstStyle/>
          <a:p>
            <a:r>
              <a:rPr lang="en-US" sz="1100" dirty="0" smtClean="0"/>
              <a:t>Attach reflector with double-side tape.</a:t>
            </a:r>
            <a:endParaRPr lang="en-US" sz="1100" dirty="0"/>
          </a:p>
        </p:txBody>
      </p:sp>
      <p:sp>
        <p:nvSpPr>
          <p:cNvPr id="29" name="TextBox 28"/>
          <p:cNvSpPr txBox="1"/>
          <p:nvPr/>
        </p:nvSpPr>
        <p:spPr>
          <a:xfrm>
            <a:off x="0" y="99027"/>
            <a:ext cx="4391395" cy="523220"/>
          </a:xfrm>
          <a:prstGeom prst="rect">
            <a:avLst/>
          </a:prstGeom>
          <a:noFill/>
        </p:spPr>
        <p:txBody>
          <a:bodyPr wrap="none" rtlCol="0">
            <a:spAutoFit/>
          </a:bodyPr>
          <a:lstStyle/>
          <a:p>
            <a:pPr algn="ctr"/>
            <a:r>
              <a:rPr lang="en-US" sz="2800" dirty="0" smtClean="0">
                <a:effectLst>
                  <a:outerShdw blurRad="38100" dist="38100" dir="2700000" algn="tl">
                    <a:srgbClr val="000000">
                      <a:alpha val="43137"/>
                    </a:srgbClr>
                  </a:outerShdw>
                </a:effectLst>
              </a:rPr>
              <a:t>Hints on making an Insectary</a:t>
            </a:r>
            <a:endParaRPr lang="en-US" sz="2800" dirty="0">
              <a:effectLst>
                <a:outerShdw blurRad="38100" dist="38100" dir="2700000" algn="tl">
                  <a:srgbClr val="000000">
                    <a:alpha val="43137"/>
                  </a:srgbClr>
                </a:outerShdw>
              </a:effectLst>
            </a:endParaRPr>
          </a:p>
        </p:txBody>
      </p:sp>
      <p:sp>
        <p:nvSpPr>
          <p:cNvPr id="30" name="TextBox 29"/>
          <p:cNvSpPr txBox="1"/>
          <p:nvPr/>
        </p:nvSpPr>
        <p:spPr>
          <a:xfrm>
            <a:off x="191859" y="982434"/>
            <a:ext cx="5163912" cy="1785104"/>
          </a:xfrm>
          <a:prstGeom prst="rect">
            <a:avLst/>
          </a:prstGeom>
          <a:noFill/>
        </p:spPr>
        <p:txBody>
          <a:bodyPr wrap="square" rtlCol="0">
            <a:spAutoFit/>
          </a:bodyPr>
          <a:lstStyle/>
          <a:p>
            <a:r>
              <a:rPr lang="en-US" sz="1100" dirty="0" smtClean="0"/>
              <a:t>Note that ABS pipe sizes are nominal. The four-inch pipe is actually about 4.5 inches in diameter.  </a:t>
            </a:r>
          </a:p>
          <a:p>
            <a:endParaRPr lang="en-US" sz="1100" dirty="0" smtClean="0"/>
          </a:p>
          <a:p>
            <a:r>
              <a:rPr lang="en-US" sz="1100" dirty="0" smtClean="0"/>
              <a:t>The standard mesh (the green lid in the figure to the right) is fine enough for some insects, but may allow very small insects to escape. To prevent this, you can just sandwich fine mesh material between the tank and the lid.</a:t>
            </a:r>
          </a:p>
          <a:p>
            <a:endParaRPr lang="en-US" sz="1100" dirty="0" smtClean="0"/>
          </a:p>
          <a:p>
            <a:r>
              <a:rPr lang="en-US" sz="1100" dirty="0" smtClean="0"/>
              <a:t>Use a inexpensive acrylic aquarium or “critter cage”, they are easy to modify an clean.   </a:t>
            </a:r>
          </a:p>
          <a:p>
            <a:endParaRPr lang="en-US" sz="1100" dirty="0" smtClean="0"/>
          </a:p>
          <a:p>
            <a:endParaRPr lang="en-US" sz="1100" dirty="0"/>
          </a:p>
        </p:txBody>
      </p:sp>
      <p:sp>
        <p:nvSpPr>
          <p:cNvPr id="31" name="TextBox 30"/>
          <p:cNvSpPr txBox="1"/>
          <p:nvPr/>
        </p:nvSpPr>
        <p:spPr>
          <a:xfrm>
            <a:off x="8213855" y="125065"/>
            <a:ext cx="815845" cy="430887"/>
          </a:xfrm>
          <a:prstGeom prst="rect">
            <a:avLst/>
          </a:prstGeom>
          <a:noFill/>
        </p:spPr>
        <p:txBody>
          <a:bodyPr wrap="square" rtlCol="0">
            <a:spAutoFit/>
          </a:bodyPr>
          <a:lstStyle/>
          <a:p>
            <a:r>
              <a:rPr lang="en-US" sz="1100" dirty="0" smtClean="0"/>
              <a:t>Mesh for air access</a:t>
            </a:r>
            <a:endParaRPr lang="en-US" sz="1100" dirty="0"/>
          </a:p>
        </p:txBody>
      </p:sp>
      <p:cxnSp>
        <p:nvCxnSpPr>
          <p:cNvPr id="32" name="Straight Arrow Connector 31"/>
          <p:cNvCxnSpPr/>
          <p:nvPr/>
        </p:nvCxnSpPr>
        <p:spPr>
          <a:xfrm rot="10800000" flipV="1">
            <a:off x="8275179" y="533400"/>
            <a:ext cx="402097" cy="287262"/>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pic>
        <p:nvPicPr>
          <p:cNvPr id="2057" name="Picture 9" descr="C:\Users\eamonn\Desktop\Wingbeat\insect_sensors\P5190399_new.jpg"/>
          <p:cNvPicPr>
            <a:picLocks noChangeAspect="1" noChangeArrowheads="1"/>
          </p:cNvPicPr>
          <p:nvPr/>
        </p:nvPicPr>
        <p:blipFill>
          <a:blip r:embed="rId9" cstate="print"/>
          <a:srcRect r="3476"/>
          <a:stretch>
            <a:fillRect/>
          </a:stretch>
        </p:blipFill>
        <p:spPr bwMode="auto">
          <a:xfrm>
            <a:off x="7543800" y="5278596"/>
            <a:ext cx="1600200" cy="1579403"/>
          </a:xfrm>
          <a:prstGeom prst="rect">
            <a:avLst/>
          </a:prstGeom>
          <a:noFill/>
        </p:spPr>
      </p:pic>
      <p:pic>
        <p:nvPicPr>
          <p:cNvPr id="2058" name="Picture 10" descr="C:\Users\eamonn\Desktop\Wingbeat\insect_sensors\P5190402New.jpg"/>
          <p:cNvPicPr>
            <a:picLocks noChangeAspect="1" noChangeArrowheads="1"/>
          </p:cNvPicPr>
          <p:nvPr/>
        </p:nvPicPr>
        <p:blipFill>
          <a:blip r:embed="rId10" cstate="print"/>
          <a:srcRect/>
          <a:stretch>
            <a:fillRect/>
          </a:stretch>
        </p:blipFill>
        <p:spPr bwMode="auto">
          <a:xfrm>
            <a:off x="7582336" y="3667125"/>
            <a:ext cx="1182099" cy="1361096"/>
          </a:xfrm>
          <a:prstGeom prst="rect">
            <a:avLst/>
          </a:prstGeom>
          <a:noFill/>
        </p:spPr>
      </p:pic>
      <p:cxnSp>
        <p:nvCxnSpPr>
          <p:cNvPr id="37" name="Straight Arrow Connector 36"/>
          <p:cNvCxnSpPr/>
          <p:nvPr/>
        </p:nvCxnSpPr>
        <p:spPr>
          <a:xfrm>
            <a:off x="7383780" y="4549140"/>
            <a:ext cx="990040" cy="289167"/>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19645" y="4325590"/>
            <a:ext cx="936278" cy="261610"/>
          </a:xfrm>
          <a:prstGeom prst="rect">
            <a:avLst/>
          </a:prstGeom>
          <a:noFill/>
        </p:spPr>
        <p:txBody>
          <a:bodyPr wrap="square" rtlCol="0">
            <a:spAutoFit/>
          </a:bodyPr>
          <a:lstStyle/>
          <a:p>
            <a:r>
              <a:rPr lang="en-US" sz="1100" dirty="0" smtClean="0"/>
              <a:t>Use end-cap</a:t>
            </a:r>
            <a:endParaRPr lang="en-US" sz="1100" dirty="0"/>
          </a:p>
        </p:txBody>
      </p:sp>
      <p:cxnSp>
        <p:nvCxnSpPr>
          <p:cNvPr id="42" name="Straight Arrow Connector 41"/>
          <p:cNvCxnSpPr/>
          <p:nvPr/>
        </p:nvCxnSpPr>
        <p:spPr>
          <a:xfrm>
            <a:off x="7376160" y="5890260"/>
            <a:ext cx="990040" cy="289167"/>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96933" y="5658001"/>
            <a:ext cx="936278" cy="430887"/>
          </a:xfrm>
          <a:prstGeom prst="rect">
            <a:avLst/>
          </a:prstGeom>
          <a:noFill/>
        </p:spPr>
        <p:txBody>
          <a:bodyPr wrap="square" rtlCol="0">
            <a:spAutoFit/>
          </a:bodyPr>
          <a:lstStyle/>
          <a:p>
            <a:r>
              <a:rPr lang="en-US" sz="1100" dirty="0" smtClean="0"/>
              <a:t>Or add Sleeve</a:t>
            </a:r>
            <a:endParaRPr lang="en-US" sz="1100" dirty="0"/>
          </a:p>
        </p:txBody>
      </p:sp>
      <p:sp>
        <p:nvSpPr>
          <p:cNvPr id="44" name="TextBox 43"/>
          <p:cNvSpPr txBox="1"/>
          <p:nvPr/>
        </p:nvSpPr>
        <p:spPr>
          <a:xfrm>
            <a:off x="6691342" y="3228310"/>
            <a:ext cx="1949738" cy="461665"/>
          </a:xfrm>
          <a:prstGeom prst="rect">
            <a:avLst/>
          </a:prstGeom>
          <a:noFill/>
        </p:spPr>
        <p:txBody>
          <a:bodyPr wrap="square" rtlCol="0">
            <a:spAutoFit/>
          </a:bodyPr>
          <a:lstStyle/>
          <a:p>
            <a:r>
              <a:rPr lang="en-US" sz="1200" dirty="0" smtClean="0"/>
              <a:t>To prevent insects escaping when sensor is removed…</a:t>
            </a:r>
            <a:endParaRPr lang="en-US" sz="1200" dirty="0"/>
          </a:p>
        </p:txBody>
      </p:sp>
      <p:cxnSp>
        <p:nvCxnSpPr>
          <p:cNvPr id="33" name="Straight Arrow Connector 32"/>
          <p:cNvCxnSpPr/>
          <p:nvPr/>
        </p:nvCxnSpPr>
        <p:spPr>
          <a:xfrm rot="16200000" flipH="1">
            <a:off x="1029766" y="3672987"/>
            <a:ext cx="668263" cy="550401"/>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amonn\Desktop\Wingbeat\insect_sensors\P5170352_new.jpg"/>
          <p:cNvPicPr>
            <a:picLocks noChangeAspect="1" noChangeArrowheads="1"/>
          </p:cNvPicPr>
          <p:nvPr/>
        </p:nvPicPr>
        <p:blipFill>
          <a:blip r:embed="rId3" cstate="print"/>
          <a:srcRect/>
          <a:stretch>
            <a:fillRect/>
          </a:stretch>
        </p:blipFill>
        <p:spPr bwMode="auto">
          <a:xfrm>
            <a:off x="968375" y="2711450"/>
            <a:ext cx="7626350" cy="40274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95034" y="2444261"/>
            <a:ext cx="5196571" cy="3388486"/>
          </a:xfrm>
          <a:prstGeom prst="rect">
            <a:avLst/>
          </a:prstGeom>
          <a:noFill/>
          <a:ln w="9525">
            <a:noFill/>
            <a:miter lim="800000"/>
            <a:headEnd/>
            <a:tailEnd/>
          </a:ln>
          <a:effectLst/>
        </p:spPr>
      </p:pic>
      <p:cxnSp>
        <p:nvCxnSpPr>
          <p:cNvPr id="5" name="Straight Arrow Connector 4"/>
          <p:cNvCxnSpPr/>
          <p:nvPr/>
        </p:nvCxnSpPr>
        <p:spPr>
          <a:xfrm rot="16200000" flipH="1">
            <a:off x="1428808" y="3820199"/>
            <a:ext cx="637484" cy="540885"/>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6779" y="3404592"/>
            <a:ext cx="1367312" cy="430887"/>
          </a:xfrm>
          <a:prstGeom prst="rect">
            <a:avLst/>
          </a:prstGeom>
          <a:noFill/>
        </p:spPr>
        <p:txBody>
          <a:bodyPr wrap="square" rtlCol="0">
            <a:spAutoFit/>
          </a:bodyPr>
          <a:lstStyle/>
          <a:p>
            <a:r>
              <a:rPr lang="en-US" sz="1100" dirty="0" smtClean="0"/>
              <a:t>Solder point for the photo-transistor</a:t>
            </a:r>
            <a:endParaRPr lang="en-US" sz="1100" dirty="0"/>
          </a:p>
        </p:txBody>
      </p:sp>
      <p:sp>
        <p:nvSpPr>
          <p:cNvPr id="9" name="TextBox 8"/>
          <p:cNvSpPr txBox="1"/>
          <p:nvPr/>
        </p:nvSpPr>
        <p:spPr>
          <a:xfrm>
            <a:off x="600298" y="99027"/>
            <a:ext cx="3190810" cy="523220"/>
          </a:xfrm>
          <a:prstGeom prst="rect">
            <a:avLst/>
          </a:prstGeom>
          <a:noFill/>
        </p:spPr>
        <p:txBody>
          <a:bodyPr wrap="none" rtlCol="0">
            <a:spAutoFit/>
          </a:bodyPr>
          <a:lstStyle/>
          <a:p>
            <a:pPr algn="ctr"/>
            <a:r>
              <a:rPr lang="en-US" sz="2800" dirty="0" smtClean="0"/>
              <a:t>The electronic board</a:t>
            </a:r>
            <a:endParaRPr lang="en-US" sz="2800" dirty="0"/>
          </a:p>
        </p:txBody>
      </p:sp>
      <p:sp>
        <p:nvSpPr>
          <p:cNvPr id="10" name="TextBox 9"/>
          <p:cNvSpPr txBox="1"/>
          <p:nvPr/>
        </p:nvSpPr>
        <p:spPr>
          <a:xfrm>
            <a:off x="142874" y="761999"/>
            <a:ext cx="4733926" cy="1277273"/>
          </a:xfrm>
          <a:prstGeom prst="rect">
            <a:avLst/>
          </a:prstGeom>
          <a:noFill/>
        </p:spPr>
        <p:txBody>
          <a:bodyPr wrap="square" rtlCol="0">
            <a:spAutoFit/>
          </a:bodyPr>
          <a:lstStyle/>
          <a:p>
            <a:r>
              <a:rPr lang="en-US" sz="1100" dirty="0" smtClean="0"/>
              <a:t>The electronic board converts light variations into audible sound. It is composed by a set of amplifiers and filters. </a:t>
            </a:r>
          </a:p>
          <a:p>
            <a:endParaRPr lang="en-US" sz="1100" dirty="0" smtClean="0"/>
          </a:p>
          <a:p>
            <a:r>
              <a:rPr lang="en-US" sz="1100" dirty="0" smtClean="0"/>
              <a:t>The board produces mono output that can be redirected  to the right or left channel (or both) using shunt jumpers.  The board also features a gain potentiometer to regulate the volume of the output sound.</a:t>
            </a:r>
          </a:p>
          <a:p>
            <a:endParaRPr lang="en-US" sz="1100" dirty="0"/>
          </a:p>
        </p:txBody>
      </p:sp>
      <p:cxnSp>
        <p:nvCxnSpPr>
          <p:cNvPr id="11" name="Straight Arrow Connector 10"/>
          <p:cNvCxnSpPr/>
          <p:nvPr/>
        </p:nvCxnSpPr>
        <p:spPr>
          <a:xfrm rot="5400000">
            <a:off x="5266594" y="2242039"/>
            <a:ext cx="659423" cy="325314"/>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28907" y="1816116"/>
            <a:ext cx="1367312" cy="261610"/>
          </a:xfrm>
          <a:prstGeom prst="rect">
            <a:avLst/>
          </a:prstGeom>
          <a:noFill/>
        </p:spPr>
        <p:txBody>
          <a:bodyPr wrap="square" rtlCol="0">
            <a:spAutoFit/>
          </a:bodyPr>
          <a:lstStyle/>
          <a:p>
            <a:r>
              <a:rPr lang="en-US" sz="1100" dirty="0" smtClean="0"/>
              <a:t>On/off switch</a:t>
            </a:r>
            <a:endParaRPr lang="en-US" sz="1100" dirty="0"/>
          </a:p>
        </p:txBody>
      </p:sp>
      <p:sp>
        <p:nvSpPr>
          <p:cNvPr id="16" name="TextBox 15"/>
          <p:cNvSpPr txBox="1"/>
          <p:nvPr/>
        </p:nvSpPr>
        <p:spPr>
          <a:xfrm>
            <a:off x="7207879" y="2548805"/>
            <a:ext cx="1602012" cy="600164"/>
          </a:xfrm>
          <a:prstGeom prst="rect">
            <a:avLst/>
          </a:prstGeom>
          <a:noFill/>
        </p:spPr>
        <p:txBody>
          <a:bodyPr wrap="square" rtlCol="0">
            <a:spAutoFit/>
          </a:bodyPr>
          <a:lstStyle/>
          <a:p>
            <a:r>
              <a:rPr lang="en-US" sz="1100" dirty="0" smtClean="0"/>
              <a:t>Input power connector</a:t>
            </a:r>
          </a:p>
          <a:p>
            <a:r>
              <a:rPr lang="en-US" sz="1100" dirty="0" smtClean="0"/>
              <a:t>2.1mm “center positive”</a:t>
            </a:r>
          </a:p>
          <a:p>
            <a:r>
              <a:rPr lang="en-US" sz="1100" dirty="0" smtClean="0"/>
              <a:t>9V-12V DC</a:t>
            </a:r>
            <a:endParaRPr lang="en-US" sz="1100" dirty="0"/>
          </a:p>
        </p:txBody>
      </p:sp>
      <p:sp>
        <p:nvSpPr>
          <p:cNvPr id="20" name="TextBox 19"/>
          <p:cNvSpPr txBox="1"/>
          <p:nvPr/>
        </p:nvSpPr>
        <p:spPr>
          <a:xfrm>
            <a:off x="7351491" y="3483718"/>
            <a:ext cx="1602012" cy="430887"/>
          </a:xfrm>
          <a:prstGeom prst="rect">
            <a:avLst/>
          </a:prstGeom>
          <a:noFill/>
        </p:spPr>
        <p:txBody>
          <a:bodyPr wrap="square" rtlCol="0">
            <a:spAutoFit/>
          </a:bodyPr>
          <a:lstStyle/>
          <a:p>
            <a:r>
              <a:rPr lang="en-US" sz="1100" dirty="0" smtClean="0"/>
              <a:t>Input power terminal block 9V-12V DC</a:t>
            </a:r>
          </a:p>
        </p:txBody>
      </p:sp>
      <p:sp>
        <p:nvSpPr>
          <p:cNvPr id="24" name="TextBox 23"/>
          <p:cNvSpPr txBox="1"/>
          <p:nvPr/>
        </p:nvSpPr>
        <p:spPr>
          <a:xfrm>
            <a:off x="7372008" y="4190034"/>
            <a:ext cx="1602012" cy="430887"/>
          </a:xfrm>
          <a:prstGeom prst="rect">
            <a:avLst/>
          </a:prstGeom>
          <a:noFill/>
        </p:spPr>
        <p:txBody>
          <a:bodyPr wrap="square" rtlCol="0">
            <a:spAutoFit/>
          </a:bodyPr>
          <a:lstStyle/>
          <a:p>
            <a:r>
              <a:rPr lang="en-US" sz="1100" dirty="0" smtClean="0"/>
              <a:t>Output power terminal block +3.3V and +5V DC </a:t>
            </a:r>
          </a:p>
        </p:txBody>
      </p:sp>
      <p:sp>
        <p:nvSpPr>
          <p:cNvPr id="25" name="TextBox 24"/>
          <p:cNvSpPr txBox="1"/>
          <p:nvPr/>
        </p:nvSpPr>
        <p:spPr>
          <a:xfrm>
            <a:off x="6522081" y="5986592"/>
            <a:ext cx="1602012" cy="261610"/>
          </a:xfrm>
          <a:prstGeom prst="rect">
            <a:avLst/>
          </a:prstGeom>
          <a:noFill/>
        </p:spPr>
        <p:txBody>
          <a:bodyPr wrap="square" rtlCol="0">
            <a:spAutoFit/>
          </a:bodyPr>
          <a:lstStyle/>
          <a:p>
            <a:r>
              <a:rPr lang="en-US" sz="1100" dirty="0" smtClean="0"/>
              <a:t>Power LED</a:t>
            </a:r>
          </a:p>
        </p:txBody>
      </p:sp>
      <p:sp>
        <p:nvSpPr>
          <p:cNvPr id="26" name="TextBox 25"/>
          <p:cNvSpPr txBox="1"/>
          <p:nvPr/>
        </p:nvSpPr>
        <p:spPr>
          <a:xfrm>
            <a:off x="4669839" y="6130197"/>
            <a:ext cx="1602012" cy="600164"/>
          </a:xfrm>
          <a:prstGeom prst="rect">
            <a:avLst/>
          </a:prstGeom>
          <a:noFill/>
        </p:spPr>
        <p:txBody>
          <a:bodyPr wrap="square" rtlCol="0">
            <a:spAutoFit/>
          </a:bodyPr>
          <a:lstStyle/>
          <a:p>
            <a:r>
              <a:rPr lang="en-US" sz="1100" dirty="0" smtClean="0"/>
              <a:t>Output sound connector</a:t>
            </a:r>
          </a:p>
          <a:p>
            <a:r>
              <a:rPr lang="en-US" sz="1100" dirty="0" smtClean="0"/>
              <a:t>“earphone” type</a:t>
            </a:r>
          </a:p>
          <a:p>
            <a:endParaRPr lang="en-US" sz="1100" dirty="0" smtClean="0"/>
          </a:p>
        </p:txBody>
      </p:sp>
      <p:sp>
        <p:nvSpPr>
          <p:cNvPr id="28" name="TextBox 27"/>
          <p:cNvSpPr txBox="1"/>
          <p:nvPr/>
        </p:nvSpPr>
        <p:spPr>
          <a:xfrm>
            <a:off x="3019816" y="5966079"/>
            <a:ext cx="1602012" cy="600164"/>
          </a:xfrm>
          <a:prstGeom prst="rect">
            <a:avLst/>
          </a:prstGeom>
          <a:noFill/>
        </p:spPr>
        <p:txBody>
          <a:bodyPr wrap="square" rtlCol="0">
            <a:spAutoFit/>
          </a:bodyPr>
          <a:lstStyle/>
          <a:p>
            <a:r>
              <a:rPr lang="en-US" sz="1100" dirty="0" smtClean="0"/>
              <a:t>Left and right shunt jumpers</a:t>
            </a:r>
          </a:p>
          <a:p>
            <a:endParaRPr lang="en-US" sz="1100" dirty="0" smtClean="0"/>
          </a:p>
        </p:txBody>
      </p:sp>
      <p:sp>
        <p:nvSpPr>
          <p:cNvPr id="29" name="TextBox 28"/>
          <p:cNvSpPr txBox="1"/>
          <p:nvPr/>
        </p:nvSpPr>
        <p:spPr>
          <a:xfrm>
            <a:off x="191623" y="5758008"/>
            <a:ext cx="1602012" cy="600164"/>
          </a:xfrm>
          <a:prstGeom prst="rect">
            <a:avLst/>
          </a:prstGeom>
          <a:noFill/>
        </p:spPr>
        <p:txBody>
          <a:bodyPr wrap="square" rtlCol="0">
            <a:spAutoFit/>
          </a:bodyPr>
          <a:lstStyle/>
          <a:p>
            <a:r>
              <a:rPr lang="en-US" sz="1100" dirty="0" smtClean="0"/>
              <a:t>Gain potentiometer and</a:t>
            </a:r>
          </a:p>
          <a:p>
            <a:r>
              <a:rPr lang="en-US" sz="1100" dirty="0" smtClean="0"/>
              <a:t>Max-gain shunt jumper</a:t>
            </a:r>
          </a:p>
          <a:p>
            <a:endParaRPr lang="en-US" sz="1100" dirty="0" smtClean="0"/>
          </a:p>
        </p:txBody>
      </p:sp>
      <p:cxnSp>
        <p:nvCxnSpPr>
          <p:cNvPr id="33" name="Straight Arrow Connector 32"/>
          <p:cNvCxnSpPr>
            <a:stCxn id="28" idx="0"/>
          </p:cNvCxnSpPr>
          <p:nvPr/>
        </p:nvCxnSpPr>
        <p:spPr>
          <a:xfrm rot="5400000" flipH="1" flipV="1">
            <a:off x="3963898" y="5425385"/>
            <a:ext cx="397618" cy="683770"/>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4939362" y="5852262"/>
            <a:ext cx="392190" cy="212514"/>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6268917" y="5600702"/>
            <a:ext cx="624252" cy="404444"/>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6965489" y="3886199"/>
            <a:ext cx="657442" cy="139293"/>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6980626" y="4583189"/>
            <a:ext cx="657442" cy="139293"/>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1330661" y="5051114"/>
            <a:ext cx="748786" cy="596570"/>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V="1">
            <a:off x="6994799" y="3238499"/>
            <a:ext cx="657442" cy="139293"/>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2857500" y="6409592"/>
            <a:ext cx="5292969" cy="2901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3565573" y="1758461"/>
            <a:ext cx="5196571" cy="3388486"/>
          </a:xfrm>
          <a:prstGeom prst="rect">
            <a:avLst/>
          </a:prstGeom>
          <a:noFill/>
          <a:ln w="9525">
            <a:noFill/>
            <a:miter lim="800000"/>
            <a:headEnd/>
            <a:tailEnd/>
          </a:ln>
          <a:effectLst/>
        </p:spPr>
      </p:pic>
      <p:sp>
        <p:nvSpPr>
          <p:cNvPr id="9" name="TextBox 8"/>
          <p:cNvSpPr txBox="1"/>
          <p:nvPr/>
        </p:nvSpPr>
        <p:spPr>
          <a:xfrm>
            <a:off x="1042922" y="99027"/>
            <a:ext cx="2305568" cy="523220"/>
          </a:xfrm>
          <a:prstGeom prst="rect">
            <a:avLst/>
          </a:prstGeom>
          <a:noFill/>
        </p:spPr>
        <p:txBody>
          <a:bodyPr wrap="none" rtlCol="0">
            <a:spAutoFit/>
          </a:bodyPr>
          <a:lstStyle/>
          <a:p>
            <a:pPr algn="ctr"/>
            <a:r>
              <a:rPr lang="en-US" sz="2800" dirty="0" smtClean="0"/>
              <a:t>Shunt jumpers</a:t>
            </a:r>
            <a:endParaRPr lang="en-US" sz="2800" dirty="0"/>
          </a:p>
        </p:txBody>
      </p:sp>
      <p:sp>
        <p:nvSpPr>
          <p:cNvPr id="10" name="TextBox 9"/>
          <p:cNvSpPr txBox="1"/>
          <p:nvPr/>
        </p:nvSpPr>
        <p:spPr>
          <a:xfrm>
            <a:off x="142874" y="761999"/>
            <a:ext cx="4733926" cy="938719"/>
          </a:xfrm>
          <a:prstGeom prst="rect">
            <a:avLst/>
          </a:prstGeom>
          <a:noFill/>
        </p:spPr>
        <p:txBody>
          <a:bodyPr wrap="square" rtlCol="0">
            <a:spAutoFit/>
          </a:bodyPr>
          <a:lstStyle/>
          <a:p>
            <a:r>
              <a:rPr lang="en-US" sz="1100" dirty="0" smtClean="0"/>
              <a:t>The shunt jumpers are used to connect the board output sound to the left or right (or both) channels; and to regulate the board gain.</a:t>
            </a:r>
          </a:p>
          <a:p>
            <a:endParaRPr lang="en-US" sz="1100" dirty="0" smtClean="0"/>
          </a:p>
          <a:p>
            <a:r>
              <a:rPr lang="en-US" sz="1100" dirty="0" smtClean="0"/>
              <a:t>Shunt jumpers are a small plastic “caps” that are inserted into two terminals. When inserted the jumpers close the terminals.</a:t>
            </a:r>
          </a:p>
        </p:txBody>
      </p:sp>
      <p:sp>
        <p:nvSpPr>
          <p:cNvPr id="29" name="TextBox 28"/>
          <p:cNvSpPr txBox="1"/>
          <p:nvPr/>
        </p:nvSpPr>
        <p:spPr>
          <a:xfrm>
            <a:off x="481769" y="2812602"/>
            <a:ext cx="2701046" cy="1954381"/>
          </a:xfrm>
          <a:prstGeom prst="rect">
            <a:avLst/>
          </a:prstGeom>
          <a:noFill/>
        </p:spPr>
        <p:txBody>
          <a:bodyPr wrap="square" rtlCol="0">
            <a:spAutoFit/>
          </a:bodyPr>
          <a:lstStyle/>
          <a:p>
            <a:r>
              <a:rPr lang="en-US" sz="1100" dirty="0" smtClean="0"/>
              <a:t>Max-gain shunt jumper:</a:t>
            </a:r>
          </a:p>
          <a:p>
            <a:r>
              <a:rPr lang="en-US" sz="1100" dirty="0" smtClean="0"/>
              <a:t>When ON the board outputs sound with maximum gain (volume).  When OFF the gain is regulated by the potentiometer. Typically, let the jumper inserted (ON); however, some combinations of power sources and recorders with internal sound amplifiers can generate a very loud background noise. In this case, the jumper can be set to OFF position and the potentiometer regulated to reduce noise.</a:t>
            </a:r>
          </a:p>
        </p:txBody>
      </p:sp>
      <p:cxnSp>
        <p:nvCxnSpPr>
          <p:cNvPr id="33" name="Straight Arrow Connector 32"/>
          <p:cNvCxnSpPr/>
          <p:nvPr/>
        </p:nvCxnSpPr>
        <p:spPr>
          <a:xfrm rot="5400000" flipH="1" flipV="1">
            <a:off x="5660814" y="4704415"/>
            <a:ext cx="397618" cy="683770"/>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033346" y="4062046"/>
            <a:ext cx="772416" cy="552475"/>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116624" y="1707858"/>
            <a:ext cx="1503486" cy="430887"/>
          </a:xfrm>
          <a:prstGeom prst="rect">
            <a:avLst/>
          </a:prstGeom>
        </p:spPr>
        <p:txBody>
          <a:bodyPr wrap="square">
            <a:spAutoFit/>
          </a:bodyPr>
          <a:lstStyle/>
          <a:p>
            <a:r>
              <a:rPr lang="en-US" sz="1100" dirty="0" smtClean="0"/>
              <a:t>ON – jumper inserted</a:t>
            </a:r>
          </a:p>
          <a:p>
            <a:r>
              <a:rPr lang="en-US" sz="1100" dirty="0" smtClean="0"/>
              <a:t>OFF – jumper removed</a:t>
            </a:r>
          </a:p>
        </p:txBody>
      </p:sp>
      <p:sp>
        <p:nvSpPr>
          <p:cNvPr id="3074" name="AutoShape 2" descr="data:image/jpg;base64,/9j/4AAQSkZJRgABAQAAAQABAAD/2wCEAAkGBhQQEBUQEBAUFRQUFBQUFRAVFBQUFhQUFRQVFBUVFBUXHCYeFxkjGhQUHy8gJCcpLCwsFR4xNTAqNSYrLCkBCQoKDgwOGg8PGiwkHyQsLCwpKSwsKSwsLCksKSwpKSwsLCksLCwsLCwsLCksLCwsLCwsLCwsLCkpLCwsKSksLP/AABEIAOEA4QMBIgACEQEDEQH/xAAcAAEAAQUBAQAAAAAAAAAAAAAAAQIDBAUHBgj/xABBEAACAQIDBAgDBQcDAwUAAAAAAQIDEQQhMQUSQVEGB2FxgZGh8BMiMkJSsdHhFCNigpLB8TNyohVzwggWQ0Rj/8QAFwEBAQEBAAAAAAAAAAAAAAAAAAECA//EACARAQEBAAEEAgMAAAAAAAAAAAABEQISITFBYXEDEzL/2gAMAwEAAhEDEQA/AO4AAAAAAAAAAAAAAAAAAAAAAAAAAAAAAAAAAACSABIAEAAAAAAAAAAAAAAAAAEgQAAAAAAAAAa3aXSXC4b/AF8TSpv7spx3v6dfQDZA8DtDrs2fSdoSq1e2nTsvObj+B6Por0wobSpOph27xdp05pKcG9LpNqz4NPgyaN2ACgAAJAAEAAAAAAAAAAAAAAAAANhSvoAAAAA8z1hdJ3gMHKcP9Wo/h0+xtO8/5V6tAa/pZ1tYTATlRtKtVjlKFOyjF/dlN8exJ2OebT6+8VO6oUaNJc2pVJLxbt6HONoycpOTd7tu7ve+pg2/G5jaPTbV6f47E3+LjKrT+xGW5G3+2FkeenWd7t++ZaTKHNDBfVXPI9R1e9Lns7GQrO/w5fJWis703q12xdpLu7TyVJqTsvU2VLCq2XEtg+u6NVTipxacZJNSWaaaumnysVHM+pXpW61CWBqyvOgr029ZUW9P5ZO3dJcjphYAAKJAAEAAAAAJIAAAGDtza8MJh6mIqfTCN7cZPSMV2ttLxAysRiY04uVScYxWspNRS728jy21etTZ2HunilUa+zSTqf8AJfL6nz90t6S18biJ1a9Ru7+WF3uQjwjBcF7Zo97Ix1Udv2t/6gKaywuEnLlKrJQX9Mb380eP2n12bQrX3J06KzX7umr+c95nPW+BNss8iDa4/pLicQ96tiKtT/fUnLtyTdj2HVV1gywWIVCtUf7PVajJSeVKbyVRclfJ9jvwRz+nh5S+mLZl0Nly4tL1sTwPrxMHmurmliI7Oo/tU3KbV4XVpKlZfDUubsr552a5HpTrAOcdd8YrB0puVpKq1GN85Jwd/Jxj5m36T9aOEwNR0HvVay1p07Wi+U5vJPsV2jifT/pxU2hV+K1uxit2nSTuoLjnxk3q+xcjNpXmsTiI6P2zCnieCXiXaGya1a7p0ZyS1aTslzbM3/2lWX1uEea3lJr+m5z6pPNMaaUr++8pRvavRqMYXdSTfLcy82zRTjbLlqa48pfAlPM3lGrvQUlwya4ZrU0SNhgMRZOKX+DXsei6K9IJYLGUsRDPckt6K+1CWU4+Kbt22Pp/BY2FanGrSkpQkk4yWaaZ8hKTv+HejrHUb0mcKs8FUfy1k6lO/CrFfOl3xV/5O0aO1gA0BJBIEAAAAAAAAHPuuinN4Ok1/pqt88e1xe432L5vNHvMXjIUo79WpCEfvTkox827HPunfT/Z9bC1sLGv8Wc42j8NOUYzTTg3P6fqS0bJaOGY2nb5u23hxNdaztby5m5rRvde7WNTVhdrsZKzGTT2fe0k076p/wB/MbSrOnayV2s8uWmuheo4rcenjrmMNsp4lye/ZQi5N2u7Xtd9l7GLk7tNXDGyvbeZ0Xqy6K/9QxKU1ejStOr2/dp3/iafgmaHZ+yMPCVpJzurJ3yTeV7Ra483xPQbLxU6EWqG/ShJWai/hRc818748fM5X8knprHe8XtKjQX72rCmkllKSjlwyPH9MOncVBUcJiIpzXzYiK39xPhBL7T58OGenLcXtKlSe9UxEZyesVvVZrPVv6fC5pa/SqnFOMYTqK905y3V/TH8yft5cv5idmxjh6NOq5VIurKV7OdRqLfFvczefC5dUaajvbtOGlnuqOn8U3c8rPpLNvJRgrfYik+++tzCqbQTfFvm3+LJ0cqa9ZPbVON96urZZJSndLRZZGLV6WUI23IVJc1eNNXWlrXZ5erVurPTkYrZufil8rtekxXTabg4UqNGCaactzfnZ8pTbs8+CR5tybd3zIuTGNzrw4Tj4S3UtWK6FVxd0I0m+RV8L/Bqo22JxaTVklo8rNaFzZm26lLEU8RF2lTnGce+Lv77zV8NCYrMUfYOzMfHEUadeH01IRnHukk7d+ZknOOo/bvxsDLDSfzYedl/26l5R/5KfodHLLokAFEAACSAABbxOIjThKpOSjGKcpSeiSV22XDlfXD0uslgKUuUqzT8YU36Sf8AL2ktwc36yOllTH4p1d5qlH5aVO/0x52+89X5cEeWwlbPUzsVG6txNTfdd/feYwb1O6T8zX4xWz58O7QyMPUurP8AwYudSV3osl75mkVYbEJNf3zv+pkbHxVSlVn8Nxi5RlB7yTUoTVmraZ5M19eFtPa5FeHxCT+ZtcMs7mbNVvpVnRiviVFG2aUUl5Ja95qMZtlzf1Sa5t/gYeJqb0m7t9rfIxnHPic5xkVdqVr8PMglR/Um67TYs1ZcCqjSyuyuVFXuiayyAsTlcfD8mRYuUpZP3mBbdOxkRgtdSzrmy/QfDgb1C3Z/YmKb0/A2dDCt2SpaauTefgZdPBSt9SSeu6ksv8hI1cMBJrTt5IrhhEtZK+eSzNrDAx+1d6LN38H5m72H0VrYqahh6LabSc7NQXbKVrJE8q9R1F4KaxFeootUlSUHJ8ZympRVuaUZea5nZjV9GtgQwWHjQhnbOc+M5v6pPySXYkbQ1JgEkElEAAAAU1KiinKTSSTbbySSzbb5AaTpp0njs/CyrZOb+WlB/am1r3JZv9T5zxuNlWnKpOTlKTcpSed23dt+LPS9YPS14/Etp2pU7wpR/hvnJrnLJ91lwPJuWbyMXui1LN27/f4GsxVOz96Gyk/fLvMbGJKPoubfISjGo4i0X5GXhp3j+P6GsnHi/wDFjOw1RZdpVVVYcVwy9M/fYYNWFmbaccrGBOnwfD1TCLCRJkLCNL9bF2GEjpvNu9rRV+F27kzFYij78eI+C3ml5XNvQwmtqS7HN3ytxXvQurBP7Ttx+VW7CDW1cLKFO7VuzR+Rq3K+ZtNrVIx/dw1+03m+7+5rFRb4ARulWuRclCysVUF2CFXHgnuq3kbLB4ZU1vSsmYNpPxXK+RXDCu/zPtefD2io2v8A1WC437jGqbWTzUfH+5ixoRtzfmXoYRvSD8ctWDHVupWFDEyrKvQhOpBQlCU4qVldqVr5auPmdjjFJWSsuS0OT9SnR6rFzxc7Rp7kqUEvttyjKTvyW6l3t8jrJePhQAGhIIJAgAADmvW10v8Ahw/YaUvmmk6rXCLzUO96vstzPZ9KukUMDhp152ulaEPvzae6vS77Ez5z2ltCdepKrOW9OcnJy5tu/vuM2+hizTZblLtKmnzLVR3092DKPeZg33534LTt7S7iav2FqyuEUsvw/QSndi4ql4LJX7Sxhqlnbt/Qzqkbrl4Z5ZmDUjZ6D4ajZwndZalqGHc55O1tXyMejXtn6GRHaG6vkh23ZBs6eDitby7Xn6FcqkIK+S71xNaq1Wo7KVs9FZeLZR+w3u5TXffXuINmtpQf2tNde4wq21JTuo5Luu7d5ajRjZqN/BZZcyinTsPsUTwVnvSd78W7343KN2xl1oq91pqYzWehrU1aqRyKsHSbyUdeH5mRTw7nkl/Nw/U2uFwe6sv1FqMOOBbzlK3d6F6ls6K1bfeZsZZ27vHxLij7/QyLNDD24Jc7cj0XRDoy8bXjSjpfeqTt9MFk338F2s1OHoOTUVm5NJRtq3klZHeOhXRhYHDKMrOrO0qku22UV2L8Wy4rdYLBwo040qcVGEEoxiuCReANqAACQLgCCJSsrvJLiSeN61sbVpYBui7KU1Co1ruSjLK/C7SXjbiSjnHWR0t/bcRuwl+5p3jT5Sf2p+OXgkeLkyuo+XqW5ePv36mdRQ5FivVUVd+H5F1rnbIwXLfkuS07xpirDUr/ADPV5mQo+n5chw/wQ+z3kBDiYtekt5rT8zLnL3+pFLDfElaztqBiU8Mnxz7Fcy6Wz5Xvu5fxZXfajbUqEY5JZaaF3cz7bXvqC1rYbMcrbz4cMi/DBRXDnrzMzzIfqQW9xbvFeFma2rTd8oyV8kbbeun79CLN/noMTO7UrCzllbzdzIp7M4yd+zT0M9wS96Ddyfp3GthZ7UqlG1kVJZ8FnoS4+f5Ew7zK+VMaXoVwg379CtQ/yb/ob0eeOxMadmqcbSqSWVo30Xa9F+gMer6ruiGf7bVjkn+5i1rJZOp4aLtvyOnFFChGnFQhFRjFKMYrRJZJIrNyYqSACgAAJAAEGDtzZaxWHqUJaVINJ8paxfhJJ+BnAD5ZxNCUJyhJWlGTi4vVNOz/AAMaTvc951t7D/Z8a60foxC3+6ayml42l/Mc9xFVRTfu5hKs4up9lcePYTQpWjbx9+paw0ftS4vy8DKeXv3kNEP2ihorvr79S3NWzX4+glREld2Rt8LhdyNku1vmWdl4LLfku5Gfaz8ckTT0l6dndmQo24+GenuwsvHiJReXMasHz9oolPjl71KlGzu/duASXBFFC7ic+C7lcri7FLb9sCNzLPkVxlz04dxTGK0bvYKI9pFTl7Q3OYTJVyEi9QwrnJQim5NpJLVt8FzzO79DujUcDh1D/wCSVpVZc5W0vyWnm+J5Tqu6J2Sx1ZZu6op8uM/xS8XyOkGouAANKAAAAAJBBIEAADyPWf0eeLwMtyN6lF/FikrtpfXFd8c/5UfOOITnNq2SyPrw4j1v9Elhq6xVKCjTrfVbJRrLN5cN5Z96kYs9jnEI2ViG/wAC574FLRayolxfYVYHD/Elfhq/yKN1t2Wb0N1h8Pux3cr8X4epMVeVlZeCRFuZS6b9392/MJ2yve/5EIO35IKpy42y/HIi3PXmUPJcuxA+StxtZCMePr4E2Vr2ZUlfXPs0y4F9plQ5aE7/ABK6ODlVlaEZSfKKbfkj0ezurnG1UmqDgm9ajUPR5+hIrzDfHV/n2Evuy07DpOz+pqbd8RiIpfdpxcn5ysvRnptndV+CpW3oTqv/APSbt/TGyLiuKRg5aK77D1PRjoFiMTVg6lKVOjdOc5LdvHVqCebb8szseB2NQof6NCnDtjCKfnqZhcFFGioRUIpKMUkorRJKyS8CsA0AAAAAAAAJAAEAAAajpZ0fWOwlTDvJyV4S+7UjnB918n2Nm3AHypjMLOlOVKrFxlCTjJPVSV1+Zh1ZZHXuuTok96OOpR1tCslzX0T8V8r7o8zlFLDOU81kvf8AYx9pYv7MwzXzPndGc5+KeRcwmEnU+WnCUm+EYtvyR6HAdW+Nq/8A19xPjUlGHpr6D6HmXP8AtnqQr+J0zZnU09cTiEv4aSu/6pW/Bnrdm9XmCoW/cKo19qq9/wD4/T6DpHD8HsyrW+WlSnOWloxlLzS0PR7P6sMZVSvSVNc6klH/AIq79Dt1HDxgt2EYxXKKSXkisvSY5lsvqZSs8RiX2xpR/wDKX5Hp9n9XOCo2tQ32uNSTl6ZR9D0wLkVaw+EhTVqcIwXKMVFeSLoBQAAAAASQAAAAEkAAAABIIJAgAkCAABZxuChWpypVYKcJrdlB6NM0OF6ucBTd44WPdKU5LylJo9IALWGwkKS3acIwX3YxUV5IugkCAAAAAAAkCAAAAAAEkAAAAAAAEkAAAAJAAgAAACQIAAAAAAAAJIAAAAAAABJAAAkCAAAAAAAAAABIIJAgkACCQABAAEkEgCCQAIBIAEAASAAIBIAEEgAQSAIBIAEEgAQABI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CEAAkGBhQQEBUQEBAUFRQUFBQUFRAVFBQUFhQUFRQVFBUVFBUXHCYeFxkjGhQUHy8gJCcpLCwsFR4xNTAqNSYrLCkBCQoKDgwOGg8PGiwkHyQsLCwpKSwsKSwsLCksKSwpKSwsLCksLCwsLCwsLCksLCwsLCwsLCwsLCkpLCwsKSksLP/AABEIAOEA4QMBIgACEQEDEQH/xAAcAAEAAQUBAQAAAAAAAAAAAAAAAQIDBAUHBgj/xABBEAACAQIDBAgDBQcDAwUAAAAAAQIDEQQhMQUSQVEGB2FxgZGh8BMiMkJSsdHhFCNigpLB8TNyohVzwggWQ0Rj/8QAFwEBAQEBAAAAAAAAAAAAAAAAAAECA//EACARAQEBAAEEAgMAAAAAAAAAAAABEQISITFBYXEDEzL/2gAMAwEAAhEDEQA/AO4AAAAAAAAAAAAAAAAAAAAAAAAAAAAAAAAAAACSABIAEAAAAAAAAAAAAAAAAAEgQAAAAAAAAAa3aXSXC4b/AF8TSpv7spx3v6dfQDZA8DtDrs2fSdoSq1e2nTsvObj+B6Por0wobSpOph27xdp05pKcG9LpNqz4NPgyaN2ACgAAJAAEAAAAAAAAAAAAAAAAANhSvoAAAAA8z1hdJ3gMHKcP9Wo/h0+xtO8/5V6tAa/pZ1tYTATlRtKtVjlKFOyjF/dlN8exJ2OebT6+8VO6oUaNJc2pVJLxbt6HONoycpOTd7tu7ve+pg2/G5jaPTbV6f47E3+LjKrT+xGW5G3+2FkeenWd7t++ZaTKHNDBfVXPI9R1e9Lns7GQrO/w5fJWis703q12xdpLu7TyVJqTsvU2VLCq2XEtg+u6NVTipxacZJNSWaaaumnysVHM+pXpW61CWBqyvOgr029ZUW9P5ZO3dJcjphYAAKJAAEAAAAAJIAAAGDtza8MJh6mIqfTCN7cZPSMV2ttLxAysRiY04uVScYxWspNRS728jy21etTZ2HunilUa+zSTqf8AJfL6nz90t6S18biJ1a9Ru7+WF3uQjwjBcF7Zo97Ix1Udv2t/6gKaywuEnLlKrJQX9Mb380eP2n12bQrX3J06KzX7umr+c95nPW+BNss8iDa4/pLicQ96tiKtT/fUnLtyTdj2HVV1gywWIVCtUf7PVajJSeVKbyVRclfJ9jvwRz+nh5S+mLZl0Nly4tL1sTwPrxMHmurmliI7Oo/tU3KbV4XVpKlZfDUubsr552a5HpTrAOcdd8YrB0puVpKq1GN85Jwd/Jxj5m36T9aOEwNR0HvVay1p07Wi+U5vJPsV2jifT/pxU2hV+K1uxit2nSTuoLjnxk3q+xcjNpXmsTiI6P2zCnieCXiXaGya1a7p0ZyS1aTslzbM3/2lWX1uEea3lJr+m5z6pPNMaaUr++8pRvavRqMYXdSTfLcy82zRTjbLlqa48pfAlPM3lGrvQUlwya4ZrU0SNhgMRZOKX+DXsei6K9IJYLGUsRDPckt6K+1CWU4+Kbt22Pp/BY2FanGrSkpQkk4yWaaZ8hKTv+HejrHUb0mcKs8FUfy1k6lO/CrFfOl3xV/5O0aO1gA0BJBIEAAAAAAAAHPuuinN4Ok1/pqt88e1xe432L5vNHvMXjIUo79WpCEfvTkox827HPunfT/Z9bC1sLGv8Wc42j8NOUYzTTg3P6fqS0bJaOGY2nb5u23hxNdaztby5m5rRvde7WNTVhdrsZKzGTT2fe0k076p/wB/MbSrOnayV2s8uWmuheo4rcenjrmMNsp4lye/ZQi5N2u7Xtd9l7GLk7tNXDGyvbeZ0Xqy6K/9QxKU1ejStOr2/dp3/iafgmaHZ+yMPCVpJzurJ3yTeV7Ra483xPQbLxU6EWqG/ShJWai/hRc818748fM5X8knprHe8XtKjQX72rCmkllKSjlwyPH9MOncVBUcJiIpzXzYiK39xPhBL7T58OGenLcXtKlSe9UxEZyesVvVZrPVv6fC5pa/SqnFOMYTqK905y3V/TH8yft5cv5idmxjh6NOq5VIurKV7OdRqLfFvczefC5dUaajvbtOGlnuqOn8U3c8rPpLNvJRgrfYik+++tzCqbQTfFvm3+LJ0cqa9ZPbVON96urZZJSndLRZZGLV6WUI23IVJc1eNNXWlrXZ5erVurPTkYrZufil8rtekxXTabg4UqNGCaactzfnZ8pTbs8+CR5tybd3zIuTGNzrw4Tj4S3UtWK6FVxd0I0m+RV8L/Bqo22JxaTVklo8rNaFzZm26lLEU8RF2lTnGce+Lv77zV8NCYrMUfYOzMfHEUadeH01IRnHukk7d+ZknOOo/bvxsDLDSfzYedl/26l5R/5KfodHLLokAFEAACSAABbxOIjThKpOSjGKcpSeiSV22XDlfXD0uslgKUuUqzT8YU36Sf8AL2ktwc36yOllTH4p1d5qlH5aVO/0x52+89X5cEeWwlbPUzsVG6txNTfdd/feYwb1O6T8zX4xWz58O7QyMPUurP8AwYudSV3osl75mkVYbEJNf3zv+pkbHxVSlVn8Nxi5RlB7yTUoTVmraZ5M19eFtPa5FeHxCT+ZtcMs7mbNVvpVnRiviVFG2aUUl5Ja95qMZtlzf1Sa5t/gYeJqb0m7t9rfIxnHPic5xkVdqVr8PMglR/Um67TYs1ZcCqjSyuyuVFXuiayyAsTlcfD8mRYuUpZP3mBbdOxkRgtdSzrmy/QfDgb1C3Z/YmKb0/A2dDCt2SpaauTefgZdPBSt9SSeu6ksv8hI1cMBJrTt5IrhhEtZK+eSzNrDAx+1d6LN38H5m72H0VrYqahh6LabSc7NQXbKVrJE8q9R1F4KaxFeootUlSUHJ8ZympRVuaUZea5nZjV9GtgQwWHjQhnbOc+M5v6pPySXYkbQ1JgEkElEAAAAU1KiinKTSSTbbySSzbb5AaTpp0njs/CyrZOb+WlB/am1r3JZv9T5zxuNlWnKpOTlKTcpSed23dt+LPS9YPS14/Etp2pU7wpR/hvnJrnLJ91lwPJuWbyMXui1LN27/f4GsxVOz96Gyk/fLvMbGJKPoubfISjGo4i0X5GXhp3j+P6GsnHi/wDFjOw1RZdpVVVYcVwy9M/fYYNWFmbaccrGBOnwfD1TCLCRJkLCNL9bF2GEjpvNu9rRV+F27kzFYij78eI+C3ml5XNvQwmtqS7HN3ytxXvQurBP7Ttx+VW7CDW1cLKFO7VuzR+Rq3K+ZtNrVIx/dw1+03m+7+5rFRb4ARulWuRclCysVUF2CFXHgnuq3kbLB4ZU1vSsmYNpPxXK+RXDCu/zPtefD2io2v8A1WC437jGqbWTzUfH+5ixoRtzfmXoYRvSD8ctWDHVupWFDEyrKvQhOpBQlCU4qVldqVr5auPmdjjFJWSsuS0OT9SnR6rFzxc7Rp7kqUEvttyjKTvyW6l3t8jrJePhQAGhIIJAgAADmvW10v8Ahw/YaUvmmk6rXCLzUO96vstzPZ9KukUMDhp152ulaEPvzae6vS77Ez5z2ltCdepKrOW9OcnJy5tu/vuM2+hizTZblLtKmnzLVR3092DKPeZg33534LTt7S7iav2FqyuEUsvw/QSndi4ql4LJX7Sxhqlnbt/Qzqkbrl4Z5ZmDUjZ6D4ajZwndZalqGHc55O1tXyMejXtn6GRHaG6vkh23ZBs6eDitby7Xn6FcqkIK+S71xNaq1Wo7KVs9FZeLZR+w3u5TXffXuINmtpQf2tNde4wq21JTuo5Luu7d5ajRjZqN/BZZcyinTsPsUTwVnvSd78W7343KN2xl1oq91pqYzWehrU1aqRyKsHSbyUdeH5mRTw7nkl/Nw/U2uFwe6sv1FqMOOBbzlK3d6F6ls6K1bfeZsZZ27vHxLij7/QyLNDD24Jc7cj0XRDoy8bXjSjpfeqTt9MFk338F2s1OHoOTUVm5NJRtq3klZHeOhXRhYHDKMrOrO0qku22UV2L8Wy4rdYLBwo040qcVGEEoxiuCReANqAACQLgCCJSsrvJLiSeN61sbVpYBui7KU1Co1ruSjLK/C7SXjbiSjnHWR0t/bcRuwl+5p3jT5Sf2p+OXgkeLkyuo+XqW5ePv36mdRQ5FivVUVd+H5F1rnbIwXLfkuS07xpirDUr/ADPV5mQo+n5chw/wQ+z3kBDiYtekt5rT8zLnL3+pFLDfElaztqBiU8Mnxz7Fcy6Wz5Xvu5fxZXfajbUqEY5JZaaF3cz7bXvqC1rYbMcrbz4cMi/DBRXDnrzMzzIfqQW9xbvFeFma2rTd8oyV8kbbeun79CLN/noMTO7UrCzllbzdzIp7M4yd+zT0M9wS96Ddyfp3GthZ7UqlG1kVJZ8FnoS4+f5Ew7zK+VMaXoVwg379CtQ/yb/ob0eeOxMadmqcbSqSWVo30Xa9F+gMer6ruiGf7bVjkn+5i1rJZOp4aLtvyOnFFChGnFQhFRjFKMYrRJZJIrNyYqSACgAAJAAEGDtzZaxWHqUJaVINJ8paxfhJJ+BnAD5ZxNCUJyhJWlGTi4vVNOz/AAMaTvc951t7D/Z8a60foxC3+6ayml42l/Mc9xFVRTfu5hKs4up9lcePYTQpWjbx9+paw0ftS4vy8DKeXv3kNEP2ihorvr79S3NWzX4+glREld2Rt8LhdyNku1vmWdl4LLfku5Gfaz8ckTT0l6dndmQo24+GenuwsvHiJReXMasHz9oolPjl71KlGzu/duASXBFFC7ic+C7lcri7FLb9sCNzLPkVxlz04dxTGK0bvYKI9pFTl7Q3OYTJVyEi9QwrnJQim5NpJLVt8FzzO79DujUcDh1D/wCSVpVZc5W0vyWnm+J5Tqu6J2Sx1ZZu6op8uM/xS8XyOkGouAANKAAAAAJBBIEAADyPWf0eeLwMtyN6lF/FikrtpfXFd8c/5UfOOITnNq2SyPrw4j1v9Elhq6xVKCjTrfVbJRrLN5cN5Z96kYs9jnEI2ViG/wAC574FLRayolxfYVYHD/Elfhq/yKN1t2Wb0N1h8Pux3cr8X4epMVeVlZeCRFuZS6b9392/MJ2yve/5EIO35IKpy42y/HIi3PXmUPJcuxA+StxtZCMePr4E2Vr2ZUlfXPs0y4F9plQ5aE7/ABK6ODlVlaEZSfKKbfkj0ezurnG1UmqDgm9ajUPR5+hIrzDfHV/n2Evuy07DpOz+pqbd8RiIpfdpxcn5ysvRnptndV+CpW3oTqv/APSbt/TGyLiuKRg5aK77D1PRjoFiMTVg6lKVOjdOc5LdvHVqCebb8szseB2NQof6NCnDtjCKfnqZhcFFGioRUIpKMUkorRJKyS8CsA0AAAAAAAAJAAEAAAajpZ0fWOwlTDvJyV4S+7UjnB918n2Nm3AHypjMLOlOVKrFxlCTjJPVSV1+Zh1ZZHXuuTok96OOpR1tCslzX0T8V8r7o8zlFLDOU81kvf8AYx9pYv7MwzXzPndGc5+KeRcwmEnU+WnCUm+EYtvyR6HAdW+Nq/8A19xPjUlGHpr6D6HmXP8AtnqQr+J0zZnU09cTiEv4aSu/6pW/Bnrdm9XmCoW/cKo19qq9/wD4/T6DpHD8HsyrW+WlSnOWloxlLzS0PR7P6sMZVSvSVNc6klH/AIq79Dt1HDxgt2EYxXKKSXkisvSY5lsvqZSs8RiX2xpR/wDKX5Hp9n9XOCo2tQ32uNSTl6ZR9D0wLkVaw+EhTVqcIwXKMVFeSLoBQAAAAASQAAAAEkAAAABIIJAgAkCAABZxuChWpypVYKcJrdlB6NM0OF6ucBTd44WPdKU5LylJo9IALWGwkKS3acIwX3YxUV5IugkCAAAAAAAkCAAAAAAEkAAAAAAAEkAAAAJAAgAAACQIAAAAAAAAJIAAAAAAABJAAAkCAAAAAAAAAABIIJAgkACCQABAAEkEgCCQAIBIAEAASAAIBIAEEgAQSAIBIAEEgAQABI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http://media.digikey.com/Photos/3M%20Photos/969102-0000-DA.jpg"/>
          <p:cNvPicPr>
            <a:picLocks noChangeAspect="1" noChangeArrowheads="1"/>
          </p:cNvPicPr>
          <p:nvPr/>
        </p:nvPicPr>
        <p:blipFill>
          <a:blip r:embed="rId4" cstate="print"/>
          <a:srcRect/>
          <a:stretch>
            <a:fillRect/>
          </a:stretch>
        </p:blipFill>
        <p:spPr bwMode="auto">
          <a:xfrm>
            <a:off x="7578968" y="96712"/>
            <a:ext cx="1437175" cy="1437175"/>
          </a:xfrm>
          <a:prstGeom prst="rect">
            <a:avLst/>
          </a:prstGeom>
          <a:noFill/>
        </p:spPr>
      </p:pic>
      <p:sp>
        <p:nvSpPr>
          <p:cNvPr id="30" name="TextBox 29"/>
          <p:cNvSpPr txBox="1"/>
          <p:nvPr/>
        </p:nvSpPr>
        <p:spPr>
          <a:xfrm>
            <a:off x="3465279" y="5268586"/>
            <a:ext cx="2701046" cy="938719"/>
          </a:xfrm>
          <a:prstGeom prst="rect">
            <a:avLst/>
          </a:prstGeom>
          <a:noFill/>
        </p:spPr>
        <p:txBody>
          <a:bodyPr wrap="square" rtlCol="0">
            <a:spAutoFit/>
          </a:bodyPr>
          <a:lstStyle/>
          <a:p>
            <a:r>
              <a:rPr lang="en-US" sz="1100" dirty="0" smtClean="0"/>
              <a:t>Right shunt jumper:</a:t>
            </a:r>
          </a:p>
          <a:p>
            <a:r>
              <a:rPr lang="en-US" sz="1100" dirty="0" smtClean="0"/>
              <a:t>When ON redirects the board output to the right channel.  When OFF no sound is directed to right channel.</a:t>
            </a:r>
          </a:p>
          <a:p>
            <a:r>
              <a:rPr lang="en-US" sz="1100" dirty="0" smtClean="0"/>
              <a:t>Typically, this jumper is always ON.</a:t>
            </a:r>
          </a:p>
        </p:txBody>
      </p:sp>
      <p:sp>
        <p:nvSpPr>
          <p:cNvPr id="31" name="TextBox 30"/>
          <p:cNvSpPr txBox="1"/>
          <p:nvPr/>
        </p:nvSpPr>
        <p:spPr>
          <a:xfrm>
            <a:off x="6325726" y="5271519"/>
            <a:ext cx="2701046" cy="1107996"/>
          </a:xfrm>
          <a:prstGeom prst="rect">
            <a:avLst/>
          </a:prstGeom>
          <a:noFill/>
        </p:spPr>
        <p:txBody>
          <a:bodyPr wrap="square" rtlCol="0">
            <a:spAutoFit/>
          </a:bodyPr>
          <a:lstStyle/>
          <a:p>
            <a:r>
              <a:rPr lang="en-US" sz="1100" dirty="0" smtClean="0"/>
              <a:t>Left shunt jumper:</a:t>
            </a:r>
          </a:p>
          <a:p>
            <a:r>
              <a:rPr lang="en-US" sz="1100" dirty="0" smtClean="0"/>
              <a:t>When ON redirects the board output to the left channel.  When OFF no sound is directed to left channel.</a:t>
            </a:r>
          </a:p>
          <a:p>
            <a:r>
              <a:rPr lang="en-US" sz="1100" dirty="0" smtClean="0"/>
              <a:t>Typically, this jumper is ON for stereo “earphone” plugs and OFF for mono plugs.</a:t>
            </a:r>
          </a:p>
        </p:txBody>
      </p:sp>
      <p:cxnSp>
        <p:nvCxnSpPr>
          <p:cNvPr id="32" name="Straight Arrow Connector 31"/>
          <p:cNvCxnSpPr/>
          <p:nvPr/>
        </p:nvCxnSpPr>
        <p:spPr>
          <a:xfrm rot="10800000">
            <a:off x="6582509" y="4832838"/>
            <a:ext cx="653561" cy="433755"/>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5" cstate="print"/>
          <a:srcRect b="34104"/>
          <a:stretch>
            <a:fillRect/>
          </a:stretch>
        </p:blipFill>
        <p:spPr bwMode="auto">
          <a:xfrm>
            <a:off x="1170835" y="5064364"/>
            <a:ext cx="456007" cy="1169378"/>
          </a:xfrm>
          <a:prstGeom prst="rect">
            <a:avLst/>
          </a:prstGeom>
          <a:noFill/>
          <a:ln w="9525">
            <a:noFill/>
            <a:miter lim="800000"/>
            <a:headEnd/>
            <a:tailEnd/>
          </a:ln>
          <a:effectLst/>
        </p:spPr>
      </p:pic>
      <p:pic>
        <p:nvPicPr>
          <p:cNvPr id="3080" name="Picture 8"/>
          <p:cNvPicPr>
            <a:picLocks noChangeAspect="1" noChangeArrowheads="1"/>
          </p:cNvPicPr>
          <p:nvPr/>
        </p:nvPicPr>
        <p:blipFill>
          <a:blip r:embed="rId6" cstate="print"/>
          <a:srcRect b="36499"/>
          <a:stretch>
            <a:fillRect/>
          </a:stretch>
        </p:blipFill>
        <p:spPr bwMode="auto">
          <a:xfrm>
            <a:off x="1922578" y="5055573"/>
            <a:ext cx="413485" cy="1195754"/>
          </a:xfrm>
          <a:prstGeom prst="rect">
            <a:avLst/>
          </a:prstGeom>
          <a:noFill/>
          <a:ln w="9525">
            <a:noFill/>
            <a:miter lim="800000"/>
            <a:headEnd/>
            <a:tailEnd/>
          </a:ln>
          <a:effectLst/>
        </p:spPr>
      </p:pic>
      <p:sp>
        <p:nvSpPr>
          <p:cNvPr id="36" name="TextBox 35"/>
          <p:cNvSpPr txBox="1"/>
          <p:nvPr/>
        </p:nvSpPr>
        <p:spPr>
          <a:xfrm>
            <a:off x="1138224" y="6282628"/>
            <a:ext cx="1376369" cy="261610"/>
          </a:xfrm>
          <a:prstGeom prst="rect">
            <a:avLst/>
          </a:prstGeom>
          <a:noFill/>
        </p:spPr>
        <p:txBody>
          <a:bodyPr wrap="square" rtlCol="0">
            <a:spAutoFit/>
          </a:bodyPr>
          <a:lstStyle/>
          <a:p>
            <a:r>
              <a:rPr lang="en-US" sz="1100" dirty="0" smtClean="0"/>
              <a:t>Mono            Stereo</a:t>
            </a:r>
          </a:p>
        </p:txBody>
      </p:sp>
      <p:sp>
        <p:nvSpPr>
          <p:cNvPr id="37" name="TextBox 36"/>
          <p:cNvSpPr txBox="1"/>
          <p:nvPr/>
        </p:nvSpPr>
        <p:spPr>
          <a:xfrm>
            <a:off x="193432" y="5045892"/>
            <a:ext cx="3103684" cy="600164"/>
          </a:xfrm>
          <a:prstGeom prst="rect">
            <a:avLst/>
          </a:prstGeom>
          <a:noFill/>
        </p:spPr>
        <p:txBody>
          <a:bodyPr wrap="square" rtlCol="0">
            <a:spAutoFit/>
          </a:bodyPr>
          <a:lstStyle/>
          <a:p>
            <a:r>
              <a:rPr lang="en-US" sz="1100" dirty="0" smtClean="0"/>
              <a:t>Right /mono                                                      Right</a:t>
            </a:r>
          </a:p>
          <a:p>
            <a:r>
              <a:rPr lang="en-US" sz="1100" dirty="0" smtClean="0"/>
              <a:t>                                                                            Left</a:t>
            </a:r>
          </a:p>
          <a:p>
            <a:r>
              <a:rPr lang="en-US" sz="1100" dirty="0" smtClean="0"/>
              <a:t>Ground                                                              </a:t>
            </a:r>
            <a:r>
              <a:rPr lang="en-US" sz="1100" dirty="0" err="1" smtClean="0"/>
              <a:t>Ground</a:t>
            </a:r>
            <a:endParaRPr lang="en-US" sz="1100" dirty="0" smtClean="0"/>
          </a:p>
        </p:txBody>
      </p:sp>
      <p:cxnSp>
        <p:nvCxnSpPr>
          <p:cNvPr id="39" name="Straight Arrow Connector 38"/>
          <p:cNvCxnSpPr/>
          <p:nvPr/>
        </p:nvCxnSpPr>
        <p:spPr>
          <a:xfrm>
            <a:off x="1022838" y="5181601"/>
            <a:ext cx="225670" cy="5861"/>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79598" y="5518633"/>
            <a:ext cx="486494" cy="2936"/>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2262572" y="5172801"/>
            <a:ext cx="357537" cy="5868"/>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2274300" y="5351577"/>
            <a:ext cx="357537" cy="5868"/>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a:off x="2277236" y="5530353"/>
            <a:ext cx="357537" cy="5868"/>
          </a:xfrm>
          <a:prstGeom prst="straightConnector1">
            <a:avLst/>
          </a:pr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883878" y="6429326"/>
            <a:ext cx="5662246" cy="261610"/>
          </a:xfrm>
          <a:prstGeom prst="rect">
            <a:avLst/>
          </a:prstGeom>
        </p:spPr>
        <p:txBody>
          <a:bodyPr wrap="square">
            <a:spAutoFit/>
          </a:bodyPr>
          <a:lstStyle/>
          <a:p>
            <a:r>
              <a:rPr lang="en-US" sz="1100" dirty="0" smtClean="0"/>
              <a:t>BEWARE that letting the left jumper ON with mono plugs will attenuate the output sound.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1205</Words>
  <Application>Microsoft Office PowerPoint</Application>
  <PresentationFormat>On-screen Show (4:3)</PresentationFormat>
  <Paragraphs>112</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Using the UCR WBF Sensor</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eamonn</dc:creator>
  <cp:lastModifiedBy>eamonn</cp:lastModifiedBy>
  <cp:revision>123</cp:revision>
  <dcterms:created xsi:type="dcterms:W3CDTF">2006-08-16T00:00:00Z</dcterms:created>
  <dcterms:modified xsi:type="dcterms:W3CDTF">2011-05-30T00:38:38Z</dcterms:modified>
</cp:coreProperties>
</file>