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1" r:id="rId2"/>
    <p:sldId id="263" r:id="rId3"/>
    <p:sldId id="264" r:id="rId4"/>
    <p:sldId id="266" r:id="rId5"/>
    <p:sldId id="265" r:id="rId6"/>
    <p:sldId id="267" r:id="rId7"/>
    <p:sldId id="268" r:id="rId8"/>
    <p:sldId id="269" r:id="rId9"/>
    <p:sldId id="270"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A4CCB7-F5D7-4015-955A-A1F56E364011}" type="datetimeFigureOut">
              <a:rPr lang="en-US" smtClean="0"/>
              <a:pPr/>
              <a:t>9/30/2018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3C4B9-1B86-4F0C-AD92-4303C09E84D2}" type="slidenum">
              <a:rPr lang="en-US" smtClean="0"/>
              <a:pPr/>
              <a:t>‹#›</a:t>
            </a:fld>
            <a:endParaRPr lang="en-US"/>
          </a:p>
        </p:txBody>
      </p:sp>
    </p:spTree>
    <p:extLst>
      <p:ext uri="{BB962C8B-B14F-4D97-AF65-F5344CB8AC3E}">
        <p14:creationId xmlns:p14="http://schemas.microsoft.com/office/powerpoint/2010/main" val="394745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2</a:t>
            </a:fld>
            <a:endParaRPr lang="en-US"/>
          </a:p>
        </p:txBody>
      </p:sp>
    </p:spTree>
    <p:extLst>
      <p:ext uri="{BB962C8B-B14F-4D97-AF65-F5344CB8AC3E}">
        <p14:creationId xmlns:p14="http://schemas.microsoft.com/office/powerpoint/2010/main" val="2098766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3</a:t>
            </a:fld>
            <a:endParaRPr lang="en-US"/>
          </a:p>
        </p:txBody>
      </p:sp>
    </p:spTree>
    <p:extLst>
      <p:ext uri="{BB962C8B-B14F-4D97-AF65-F5344CB8AC3E}">
        <p14:creationId xmlns:p14="http://schemas.microsoft.com/office/powerpoint/2010/main" val="3616405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4</a:t>
            </a:fld>
            <a:endParaRPr lang="en-US"/>
          </a:p>
        </p:txBody>
      </p:sp>
    </p:spTree>
    <p:extLst>
      <p:ext uri="{BB962C8B-B14F-4D97-AF65-F5344CB8AC3E}">
        <p14:creationId xmlns:p14="http://schemas.microsoft.com/office/powerpoint/2010/main" val="4058732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5</a:t>
            </a:fld>
            <a:endParaRPr lang="en-US"/>
          </a:p>
        </p:txBody>
      </p:sp>
    </p:spTree>
    <p:extLst>
      <p:ext uri="{BB962C8B-B14F-4D97-AF65-F5344CB8AC3E}">
        <p14:creationId xmlns:p14="http://schemas.microsoft.com/office/powerpoint/2010/main" val="3794412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6</a:t>
            </a:fld>
            <a:endParaRPr lang="en-US"/>
          </a:p>
        </p:txBody>
      </p:sp>
    </p:spTree>
    <p:extLst>
      <p:ext uri="{BB962C8B-B14F-4D97-AF65-F5344CB8AC3E}">
        <p14:creationId xmlns:p14="http://schemas.microsoft.com/office/powerpoint/2010/main" val="4284027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7</a:t>
            </a:fld>
            <a:endParaRPr lang="en-US"/>
          </a:p>
        </p:txBody>
      </p:sp>
    </p:spTree>
    <p:extLst>
      <p:ext uri="{BB962C8B-B14F-4D97-AF65-F5344CB8AC3E}">
        <p14:creationId xmlns:p14="http://schemas.microsoft.com/office/powerpoint/2010/main" val="3684392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3C4B9-1B86-4F0C-AD92-4303C09E84D2}" type="slidenum">
              <a:rPr lang="en-US" smtClean="0"/>
              <a:pPr/>
              <a:t>9</a:t>
            </a:fld>
            <a:endParaRPr lang="en-US"/>
          </a:p>
        </p:txBody>
      </p:sp>
    </p:spTree>
    <p:extLst>
      <p:ext uri="{BB962C8B-B14F-4D97-AF65-F5344CB8AC3E}">
        <p14:creationId xmlns:p14="http://schemas.microsoft.com/office/powerpoint/2010/main" val="1585174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4" y="0"/>
            <a:ext cx="8229600" cy="1143000"/>
          </a:xfrm>
        </p:spPr>
        <p:txBody>
          <a:bodyPr/>
          <a:lstStyle/>
          <a:p>
            <a:r>
              <a:rPr lang="en-US" dirty="0">
                <a:effectLst>
                  <a:outerShdw blurRad="38100" dist="38100" dir="2700000" algn="tl">
                    <a:srgbClr val="000000">
                      <a:alpha val="43137"/>
                    </a:srgbClr>
                  </a:outerShdw>
                </a:effectLst>
              </a:rPr>
              <a:t>Why are Humans so Smart?</a:t>
            </a:r>
          </a:p>
        </p:txBody>
      </p:sp>
      <p:sp>
        <p:nvSpPr>
          <p:cNvPr id="3" name="Content Placeholder 2"/>
          <p:cNvSpPr>
            <a:spLocks noGrp="1"/>
          </p:cNvSpPr>
          <p:nvPr>
            <p:ph idx="1"/>
          </p:nvPr>
        </p:nvSpPr>
        <p:spPr>
          <a:xfrm>
            <a:off x="337456" y="1338944"/>
            <a:ext cx="7075714" cy="5072742"/>
          </a:xfrm>
        </p:spPr>
        <p:txBody>
          <a:bodyPr/>
          <a:lstStyle/>
          <a:p>
            <a:r>
              <a:rPr lang="en-US" dirty="0"/>
              <a:t>Basic idea of runaway evolution due to Ronald Fisher (whom we met as the inventor of the linear classifier)</a:t>
            </a:r>
          </a:p>
          <a:p>
            <a:r>
              <a:rPr lang="en-US" dirty="0"/>
              <a:t>Application to human intelligence mostly due to Geoffrey Miller </a:t>
            </a:r>
          </a:p>
          <a:p>
            <a:r>
              <a:rPr lang="en-US" dirty="0"/>
              <a:t>Geoffrey Miller </a:t>
            </a:r>
            <a:r>
              <a:rPr lang="en-US" i="1" dirty="0"/>
              <a:t>The Mating Mind: How Sexual Choice Shaped Human Nature</a:t>
            </a:r>
            <a:r>
              <a:rPr lang="en-US" dirty="0"/>
              <a:t> (2000)</a:t>
            </a:r>
          </a:p>
          <a:p>
            <a:r>
              <a:rPr lang="en-US" dirty="0"/>
              <a:t>This is a </a:t>
            </a:r>
            <a:r>
              <a:rPr lang="en-US" i="1" dirty="0"/>
              <a:t>theory</a:t>
            </a:r>
            <a:r>
              <a:rPr lang="en-US" dirty="0"/>
              <a:t>, but very plausible.  </a:t>
            </a:r>
          </a:p>
          <a:p>
            <a:endParaRPr lang="en-US" dirty="0"/>
          </a:p>
        </p:txBody>
      </p:sp>
      <p:pic>
        <p:nvPicPr>
          <p:cNvPr id="1026" name="Picture 2" descr="http://images.npg.org.uk/264_325/8/9/mw93489.jpg"/>
          <p:cNvPicPr>
            <a:picLocks noChangeAspect="1" noChangeArrowheads="1"/>
          </p:cNvPicPr>
          <p:nvPr/>
        </p:nvPicPr>
        <p:blipFill>
          <a:blip r:embed="rId2" cstate="print"/>
          <a:srcRect l="15157" r="13414" b="24571"/>
          <a:stretch>
            <a:fillRect/>
          </a:stretch>
        </p:blipFill>
        <p:spPr bwMode="auto">
          <a:xfrm>
            <a:off x="7456715" y="4022271"/>
            <a:ext cx="1524000" cy="2334986"/>
          </a:xfrm>
          <a:prstGeom prst="rect">
            <a:avLst/>
          </a:prstGeom>
          <a:noFill/>
        </p:spPr>
      </p:pic>
      <p:sp>
        <p:nvSpPr>
          <p:cNvPr id="5" name="Rectangle 4"/>
          <p:cNvSpPr/>
          <p:nvPr/>
        </p:nvSpPr>
        <p:spPr>
          <a:xfrm>
            <a:off x="7535904" y="6314106"/>
            <a:ext cx="1452705" cy="369332"/>
          </a:xfrm>
          <a:prstGeom prst="rect">
            <a:avLst/>
          </a:prstGeom>
        </p:spPr>
        <p:txBody>
          <a:bodyPr wrap="none">
            <a:spAutoFit/>
          </a:bodyPr>
          <a:lstStyle/>
          <a:p>
            <a:r>
              <a:rPr lang="en-US" dirty="0"/>
              <a:t>Ronald Fisher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 y="99588"/>
            <a:ext cx="9372600" cy="787400"/>
          </a:xfrm>
        </p:spPr>
        <p:txBody>
          <a:bodyPr>
            <a:noAutofit/>
          </a:bodyPr>
          <a:lstStyle/>
          <a:p>
            <a:r>
              <a:rPr lang="en-US" sz="3100" dirty="0">
                <a:effectLst>
                  <a:outerShdw blurRad="38100" dist="38100" dir="2700000" algn="tl">
                    <a:srgbClr val="000000">
                      <a:alpha val="43137"/>
                    </a:srgbClr>
                  </a:outerShdw>
                </a:effectLst>
              </a:rPr>
              <a:t>Before we get carried away, humans are not </a:t>
            </a:r>
            <a:r>
              <a:rPr lang="en-US" sz="3100" i="1" dirty="0">
                <a:effectLst>
                  <a:outerShdw blurRad="38100" dist="38100" dir="2700000" algn="tl">
                    <a:srgbClr val="000000">
                      <a:alpha val="43137"/>
                    </a:srgbClr>
                  </a:outerShdw>
                </a:effectLst>
              </a:rPr>
              <a:t>that</a:t>
            </a:r>
            <a:r>
              <a:rPr lang="en-US" sz="3100" dirty="0">
                <a:effectLst>
                  <a:outerShdw blurRad="38100" dist="38100" dir="2700000" algn="tl">
                    <a:srgbClr val="000000">
                      <a:alpha val="43137"/>
                    </a:srgbClr>
                  </a:outerShdw>
                </a:effectLst>
              </a:rPr>
              <a:t> smart</a:t>
            </a:r>
          </a:p>
        </p:txBody>
      </p:sp>
      <p:pic>
        <p:nvPicPr>
          <p:cNvPr id="1026" name="Picture 2" descr="http://rubenluengas.com/wp-content/uploads/2015/08/Religiosos.jpg"/>
          <p:cNvPicPr>
            <a:picLocks noChangeAspect="1" noChangeArrowheads="1"/>
          </p:cNvPicPr>
          <p:nvPr/>
        </p:nvPicPr>
        <p:blipFill rotWithShape="1">
          <a:blip r:embed="rId2">
            <a:extLst>
              <a:ext uri="{28A0092B-C50C-407E-A947-70E740481C1C}">
                <a14:useLocalDpi xmlns:a14="http://schemas.microsoft.com/office/drawing/2010/main" val="0"/>
              </a:ext>
            </a:extLst>
          </a:blip>
          <a:srcRect l="22774" r="15480"/>
          <a:stretch/>
        </p:blipFill>
        <p:spPr bwMode="auto">
          <a:xfrm>
            <a:off x="6138333" y="3208867"/>
            <a:ext cx="3005667" cy="36491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4.mirror.co.uk/incoming/article7477843.ece/ALTERNATES/s615b/ISIS-female-front-l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859" y="3208867"/>
            <a:ext cx="3125650" cy="364913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27. How are you aliv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208867"/>
            <a:ext cx="2477911" cy="37168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311630" y="1925771"/>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t>1.5 inch tail</a:t>
            </a:r>
          </a:p>
        </p:txBody>
      </p:sp>
      <p:sp>
        <p:nvSpPr>
          <p:cNvPr id="16" name="Rounded Rectangular Callout 15"/>
          <p:cNvSpPr/>
          <p:nvPr/>
        </p:nvSpPr>
        <p:spPr>
          <a:xfrm>
            <a:off x="7311629" y="782986"/>
            <a:ext cx="1740099" cy="86452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with a two inch tail..</a:t>
            </a:r>
            <a:r>
              <a:rPr lang="en-US" sz="1600" dirty="0">
                <a:solidFill>
                  <a:schemeClr val="tx1"/>
                </a:solidFill>
              </a:rPr>
              <a:t> </a:t>
            </a:r>
            <a:endParaRPr lang="en-US" sz="1600" dirty="0"/>
          </a:p>
        </p:txBody>
      </p:sp>
      <p:sp>
        <p:nvSpPr>
          <p:cNvPr id="18" name="TextBox 17"/>
          <p:cNvSpPr txBox="1"/>
          <p:nvPr/>
        </p:nvSpPr>
        <p:spPr>
          <a:xfrm>
            <a:off x="303536" y="4773329"/>
            <a:ext cx="8629292" cy="2031325"/>
          </a:xfrm>
          <a:prstGeom prst="rect">
            <a:avLst/>
          </a:prstGeom>
          <a:noFill/>
        </p:spPr>
        <p:txBody>
          <a:bodyPr wrap="square" rtlCol="0">
            <a:spAutoFit/>
          </a:bodyPr>
          <a:lstStyle/>
          <a:p>
            <a:pPr marL="285750" indent="-285750">
              <a:buFont typeface="Arial" panose="020B0604020202020204" pitchFamily="34" charset="0"/>
              <a:buChar char="•"/>
            </a:pPr>
            <a:r>
              <a:rPr lang="en-US" dirty="0"/>
              <a:t>Sexual selection is a big driver of evolution.</a:t>
            </a:r>
          </a:p>
          <a:p>
            <a:pPr marL="285750" indent="-285750">
              <a:buFont typeface="Arial" panose="020B0604020202020204" pitchFamily="34" charset="0"/>
              <a:buChar char="•"/>
            </a:pPr>
            <a:r>
              <a:rPr lang="en-US" dirty="0"/>
              <a:t>The </a:t>
            </a:r>
            <a:r>
              <a:rPr lang="en-US" i="1" dirty="0"/>
              <a:t>tails of a bird </a:t>
            </a:r>
            <a:r>
              <a:rPr lang="en-US" dirty="0"/>
              <a:t>are control by genes, but critically, so is their </a:t>
            </a:r>
            <a:r>
              <a:rPr lang="en-US" i="1" dirty="0"/>
              <a:t>behavior</a:t>
            </a:r>
            <a:r>
              <a:rPr lang="en-US" dirty="0"/>
              <a:t>.</a:t>
            </a:r>
          </a:p>
          <a:p>
            <a:pPr marL="285750" indent="-285750">
              <a:buFont typeface="Arial" panose="020B0604020202020204" pitchFamily="34" charset="0"/>
              <a:buChar char="•"/>
            </a:pPr>
            <a:r>
              <a:rPr lang="en-US" dirty="0"/>
              <a:t>Female choice is an example of a </a:t>
            </a:r>
            <a:r>
              <a:rPr lang="en-US" i="1" dirty="0"/>
              <a:t>behavior</a:t>
            </a:r>
            <a:r>
              <a:rPr lang="en-US" dirty="0"/>
              <a:t>. If a female that likes 2-inch tails has daughters, it is likely that the daughters will also like 2-inch tails.</a:t>
            </a:r>
          </a:p>
          <a:p>
            <a:pPr marL="285750" indent="-285750">
              <a:buFont typeface="Arial" panose="020B0604020202020204" pitchFamily="34" charset="0"/>
              <a:buChar char="•"/>
            </a:pPr>
            <a:r>
              <a:rPr lang="en-US" dirty="0"/>
              <a:t>Some female choice may be rational, they may choose for strong beaks, or for good nest making ability, or….</a:t>
            </a:r>
          </a:p>
          <a:p>
            <a:pPr marL="285750" indent="-285750">
              <a:buFont typeface="Arial" panose="020B0604020202020204" pitchFamily="34" charset="0"/>
              <a:buChar char="•"/>
            </a:pPr>
            <a:r>
              <a:rPr lang="en-US" dirty="0"/>
              <a:t>Some (perhaps </a:t>
            </a:r>
            <a:r>
              <a:rPr lang="en-US" i="1" dirty="0"/>
              <a:t>most</a:t>
            </a:r>
            <a:r>
              <a:rPr lang="en-US" dirty="0"/>
              <a:t>) female choices could be arbitrary.  </a:t>
            </a:r>
          </a:p>
        </p:txBody>
      </p:sp>
    </p:spTree>
    <p:extLst>
      <p:ext uri="{BB962C8B-B14F-4D97-AF65-F5344CB8AC3E}">
        <p14:creationId xmlns:p14="http://schemas.microsoft.com/office/powerpoint/2010/main" val="188060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311630" y="1925771"/>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solidFill>
                  <a:schemeClr val="bg1">
                    <a:lumMod val="85000"/>
                  </a:schemeClr>
                </a:solidFill>
              </a:rPr>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solidFill>
                  <a:schemeClr val="bg1">
                    <a:lumMod val="85000"/>
                  </a:schemeClr>
                </a:solidFill>
              </a:rPr>
              <a:t>1.5 inch tail</a:t>
            </a:r>
          </a:p>
        </p:txBody>
      </p:sp>
      <p:sp>
        <p:nvSpPr>
          <p:cNvPr id="16" name="Rounded Rectangular Callout 15"/>
          <p:cNvSpPr/>
          <p:nvPr/>
        </p:nvSpPr>
        <p:spPr>
          <a:xfrm>
            <a:off x="7311629" y="782986"/>
            <a:ext cx="1740099" cy="86452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with a two inch tail..</a:t>
            </a:r>
            <a:r>
              <a:rPr lang="en-US" sz="1600" dirty="0">
                <a:solidFill>
                  <a:schemeClr val="tx1"/>
                </a:solidFill>
              </a:rPr>
              <a:t> </a:t>
            </a:r>
            <a:endParaRPr lang="en-US" sz="1600" dirty="0"/>
          </a:p>
        </p:txBody>
      </p:sp>
      <p:sp>
        <p:nvSpPr>
          <p:cNvPr id="18" name="TextBox 17"/>
          <p:cNvSpPr txBox="1"/>
          <p:nvPr/>
        </p:nvSpPr>
        <p:spPr>
          <a:xfrm>
            <a:off x="238434" y="5320190"/>
            <a:ext cx="801196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Under certain conditions, the genes for </a:t>
            </a:r>
            <a:r>
              <a:rPr lang="en-US" i="1" dirty="0"/>
              <a:t>having</a:t>
            </a:r>
            <a:r>
              <a:rPr lang="en-US" dirty="0"/>
              <a:t> a trait, and the genes for </a:t>
            </a:r>
            <a:r>
              <a:rPr lang="en-US" i="1" dirty="0"/>
              <a:t>choosing</a:t>
            </a:r>
            <a:r>
              <a:rPr lang="en-US" dirty="0"/>
              <a:t> the same trait, can “take hold” in a population. </a:t>
            </a:r>
          </a:p>
          <a:p>
            <a:pPr marL="285750" indent="-285750">
              <a:buFont typeface="Arial" panose="020B0604020202020204" pitchFamily="34" charset="0"/>
              <a:buChar char="•"/>
            </a:pPr>
            <a:r>
              <a:rPr lang="en-US" dirty="0"/>
              <a:t>If that happens, it is unlikely to ever break out of the cycle. A male that has a longer or shorter tail simply will not be able find a mate.  </a:t>
            </a:r>
          </a:p>
        </p:txBody>
      </p:sp>
      <p:pic>
        <p:nvPicPr>
          <p:cNvPr id="3" name="Picture 2"/>
          <p:cNvPicPr>
            <a:picLocks noChangeAspect="1"/>
          </p:cNvPicPr>
          <p:nvPr/>
        </p:nvPicPr>
        <p:blipFill>
          <a:blip r:embed="rId4" cstate="print"/>
          <a:stretch>
            <a:fillRect/>
          </a:stretch>
        </p:blipFill>
        <p:spPr>
          <a:xfrm>
            <a:off x="4786979" y="2743664"/>
            <a:ext cx="1091601" cy="1464251"/>
          </a:xfrm>
          <a:prstGeom prst="rect">
            <a:avLst/>
          </a:prstGeom>
        </p:spPr>
      </p:pic>
      <p:pic>
        <p:nvPicPr>
          <p:cNvPr id="11" name="Picture 10"/>
          <p:cNvPicPr>
            <a:picLocks noChangeAspect="1"/>
          </p:cNvPicPr>
          <p:nvPr/>
        </p:nvPicPr>
        <p:blipFill>
          <a:blip r:embed="rId5" cstate="print"/>
          <a:stretch>
            <a:fillRect/>
          </a:stretch>
        </p:blipFill>
        <p:spPr>
          <a:xfrm>
            <a:off x="5717507" y="3498276"/>
            <a:ext cx="1091279" cy="1463167"/>
          </a:xfrm>
          <a:prstGeom prst="rect">
            <a:avLst/>
          </a:prstGeom>
        </p:spPr>
      </p:pic>
      <p:sp>
        <p:nvSpPr>
          <p:cNvPr id="20" name="Left-Right-Up Arrow 19"/>
          <p:cNvSpPr/>
          <p:nvPr/>
        </p:nvSpPr>
        <p:spPr>
          <a:xfrm flipV="1">
            <a:off x="2128637" y="2059484"/>
            <a:ext cx="5078498" cy="525774"/>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a:blip r:embed="rId6" cstate="print"/>
          <a:stretch>
            <a:fillRect/>
          </a:stretch>
        </p:blipFill>
        <p:spPr>
          <a:xfrm>
            <a:off x="2696561" y="3996081"/>
            <a:ext cx="1225950" cy="779438"/>
          </a:xfrm>
          <a:prstGeom prst="rect">
            <a:avLst/>
          </a:prstGeom>
        </p:spPr>
      </p:pic>
      <p:pic>
        <p:nvPicPr>
          <p:cNvPr id="26" name="Picture 25"/>
          <p:cNvPicPr>
            <a:picLocks noChangeAspect="1"/>
          </p:cNvPicPr>
          <p:nvPr/>
        </p:nvPicPr>
        <p:blipFill>
          <a:blip r:embed="rId7" cstate="print"/>
          <a:stretch>
            <a:fillRect/>
          </a:stretch>
        </p:blipFill>
        <p:spPr>
          <a:xfrm>
            <a:off x="3049041" y="3169769"/>
            <a:ext cx="1237792" cy="790922"/>
          </a:xfrm>
          <a:prstGeom prst="rect">
            <a:avLst/>
          </a:prstGeom>
        </p:spPr>
      </p:pic>
    </p:spTree>
    <p:extLst>
      <p:ext uri="{BB962C8B-B14F-4D97-AF65-F5344CB8AC3E}">
        <p14:creationId xmlns:p14="http://schemas.microsoft.com/office/powerpoint/2010/main" val="418536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t>2 inch tail</a:t>
            </a:r>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t>1.5 inch tail</a:t>
            </a:r>
          </a:p>
        </p:txBody>
      </p:sp>
      <p:sp>
        <p:nvSpPr>
          <p:cNvPr id="18" name="TextBox 17"/>
          <p:cNvSpPr txBox="1"/>
          <p:nvPr/>
        </p:nvSpPr>
        <p:spPr>
          <a:xfrm>
            <a:off x="303536" y="4871303"/>
            <a:ext cx="8011969" cy="646331"/>
          </a:xfrm>
          <a:prstGeom prst="rect">
            <a:avLst/>
          </a:prstGeom>
          <a:noFill/>
        </p:spPr>
        <p:txBody>
          <a:bodyPr wrap="square" rtlCol="0">
            <a:spAutoFit/>
          </a:bodyPr>
          <a:lstStyle/>
          <a:p>
            <a:pPr marL="285750" indent="-285750">
              <a:buFont typeface="Arial" panose="020B0604020202020204" pitchFamily="34" charset="0"/>
              <a:buChar char="•"/>
            </a:pPr>
            <a:r>
              <a:rPr lang="en-US" dirty="0"/>
              <a:t>Suppose the female choice is not for a certain length tail, but for </a:t>
            </a:r>
            <a:r>
              <a:rPr lang="en-US" i="1" dirty="0"/>
              <a:t>a tail that is longer than average</a:t>
            </a:r>
            <a:r>
              <a:rPr lang="en-US" dirty="0"/>
              <a:t>….</a:t>
            </a:r>
          </a:p>
        </p:txBody>
      </p:sp>
      <p:pic>
        <p:nvPicPr>
          <p:cNvPr id="19"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0" name="Rounded Rectangular Callout 19"/>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2328416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238434" y="1568008"/>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clipartbest.com/cliparts/4i9/oMx/4i9oMxbGT.png"/>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303537" y="193996"/>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891013" cy="307777"/>
          </a:xfrm>
          <a:prstGeom prst="rect">
            <a:avLst/>
          </a:prstGeom>
          <a:noFill/>
        </p:spPr>
        <p:txBody>
          <a:bodyPr wrap="none" rtlCol="0">
            <a:spAutoFit/>
          </a:bodyPr>
          <a:lstStyle/>
          <a:p>
            <a:r>
              <a:rPr lang="en-US" sz="1400" dirty="0">
                <a:solidFill>
                  <a:schemeClr val="bg1">
                    <a:lumMod val="85000"/>
                  </a:schemeClr>
                </a:solidFill>
              </a:rPr>
              <a:t>2 inch tail</a:t>
            </a:r>
          </a:p>
        </p:txBody>
      </p:sp>
      <p:sp>
        <p:nvSpPr>
          <p:cNvPr id="14" name="TextBox 13"/>
          <p:cNvSpPr txBox="1"/>
          <p:nvPr/>
        </p:nvSpPr>
        <p:spPr>
          <a:xfrm>
            <a:off x="35826" y="3066118"/>
            <a:ext cx="1027269" cy="307777"/>
          </a:xfrm>
          <a:prstGeom prst="rect">
            <a:avLst/>
          </a:prstGeom>
          <a:noFill/>
        </p:spPr>
        <p:txBody>
          <a:bodyPr wrap="none" rtlCol="0">
            <a:spAutoFit/>
          </a:bodyPr>
          <a:lstStyle/>
          <a:p>
            <a:r>
              <a:rPr lang="en-US" sz="1400" dirty="0"/>
              <a:t>2.5 inch tail</a:t>
            </a:r>
          </a:p>
        </p:txBody>
      </p:sp>
      <p:sp>
        <p:nvSpPr>
          <p:cNvPr id="15" name="TextBox 14"/>
          <p:cNvSpPr txBox="1"/>
          <p:nvPr/>
        </p:nvSpPr>
        <p:spPr>
          <a:xfrm>
            <a:off x="0" y="240408"/>
            <a:ext cx="1027269" cy="307777"/>
          </a:xfrm>
          <a:prstGeom prst="rect">
            <a:avLst/>
          </a:prstGeom>
          <a:noFill/>
        </p:spPr>
        <p:txBody>
          <a:bodyPr wrap="none" rtlCol="0">
            <a:spAutoFit/>
          </a:bodyPr>
          <a:lstStyle/>
          <a:p>
            <a:r>
              <a:rPr lang="en-US" sz="1400" dirty="0">
                <a:solidFill>
                  <a:schemeClr val="bg1">
                    <a:lumMod val="85000"/>
                  </a:schemeClr>
                </a:solidFill>
              </a:rPr>
              <a:t>1.5 inch tail</a:t>
            </a:r>
          </a:p>
        </p:txBody>
      </p:sp>
      <p:sp>
        <p:nvSpPr>
          <p:cNvPr id="16" name="Rounded Rectangular Callout 15"/>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
        <p:nvSpPr>
          <p:cNvPr id="18" name="TextBox 17"/>
          <p:cNvSpPr txBox="1"/>
          <p:nvPr/>
        </p:nvSpPr>
        <p:spPr>
          <a:xfrm>
            <a:off x="238434" y="5785703"/>
            <a:ext cx="8011969" cy="369332"/>
          </a:xfrm>
          <a:prstGeom prst="rect">
            <a:avLst/>
          </a:prstGeom>
          <a:noFill/>
        </p:spPr>
        <p:txBody>
          <a:bodyPr wrap="square" rtlCol="0">
            <a:spAutoFit/>
          </a:bodyPr>
          <a:lstStyle/>
          <a:p>
            <a:pPr marL="285750" indent="-285750">
              <a:buFont typeface="Arial" panose="020B0604020202020204" pitchFamily="34" charset="0"/>
              <a:buChar char="•"/>
            </a:pPr>
            <a:r>
              <a:rPr lang="en-US" dirty="0"/>
              <a:t>Now every generation has longer and longer tails….</a:t>
            </a:r>
          </a:p>
        </p:txBody>
      </p:sp>
      <p:sp>
        <p:nvSpPr>
          <p:cNvPr id="13" name="Left-Right-Up Arrow 12"/>
          <p:cNvSpPr/>
          <p:nvPr/>
        </p:nvSpPr>
        <p:spPr>
          <a:xfrm flipV="1">
            <a:off x="2033682" y="3037873"/>
            <a:ext cx="5078498" cy="525774"/>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stretch>
            <a:fillRect/>
          </a:stretch>
        </p:blipFill>
        <p:spPr>
          <a:xfrm>
            <a:off x="4884407" y="3861162"/>
            <a:ext cx="909397" cy="1492666"/>
          </a:xfrm>
          <a:prstGeom prst="rect">
            <a:avLst/>
          </a:prstGeom>
        </p:spPr>
      </p:pic>
      <p:pic>
        <p:nvPicPr>
          <p:cNvPr id="3" name="Picture 2"/>
          <p:cNvPicPr>
            <a:picLocks noChangeAspect="1"/>
          </p:cNvPicPr>
          <p:nvPr/>
        </p:nvPicPr>
        <p:blipFill>
          <a:blip r:embed="rId4" cstate="print"/>
          <a:stretch>
            <a:fillRect/>
          </a:stretch>
        </p:blipFill>
        <p:spPr>
          <a:xfrm>
            <a:off x="5985050" y="3409444"/>
            <a:ext cx="909397" cy="1492666"/>
          </a:xfrm>
          <a:prstGeom prst="rect">
            <a:avLst/>
          </a:prstGeom>
        </p:spPr>
      </p:pic>
      <p:pic>
        <p:nvPicPr>
          <p:cNvPr id="4" name="Picture 3"/>
          <p:cNvPicPr>
            <a:picLocks noChangeAspect="1"/>
          </p:cNvPicPr>
          <p:nvPr/>
        </p:nvPicPr>
        <p:blipFill>
          <a:blip r:embed="rId5" cstate="print"/>
          <a:stretch>
            <a:fillRect/>
          </a:stretch>
        </p:blipFill>
        <p:spPr>
          <a:xfrm>
            <a:off x="3574849" y="3672415"/>
            <a:ext cx="1230976" cy="795338"/>
          </a:xfrm>
          <a:prstGeom prst="rect">
            <a:avLst/>
          </a:prstGeom>
        </p:spPr>
      </p:pic>
      <p:pic>
        <p:nvPicPr>
          <p:cNvPr id="11" name="Picture 10"/>
          <p:cNvPicPr>
            <a:picLocks noChangeAspect="1"/>
          </p:cNvPicPr>
          <p:nvPr/>
        </p:nvPicPr>
        <p:blipFill>
          <a:blip r:embed="rId6" cstate="print"/>
          <a:stretch>
            <a:fillRect/>
          </a:stretch>
        </p:blipFill>
        <p:spPr>
          <a:xfrm>
            <a:off x="3040788" y="4342540"/>
            <a:ext cx="1317176" cy="851033"/>
          </a:xfrm>
          <a:prstGeom prst="rect">
            <a:avLst/>
          </a:prstGeom>
        </p:spPr>
      </p:pic>
      <p:pic>
        <p:nvPicPr>
          <p:cNvPr id="12" name="Picture 11"/>
          <p:cNvPicPr>
            <a:picLocks noChangeAspect="1"/>
          </p:cNvPicPr>
          <p:nvPr/>
        </p:nvPicPr>
        <p:blipFill>
          <a:blip r:embed="rId7" cstate="print"/>
          <a:stretch>
            <a:fillRect/>
          </a:stretch>
        </p:blipFill>
        <p:spPr>
          <a:xfrm>
            <a:off x="2096256" y="3871942"/>
            <a:ext cx="1274693" cy="823584"/>
          </a:xfrm>
          <a:prstGeom prst="rect">
            <a:avLst/>
          </a:prstGeom>
        </p:spPr>
      </p:pic>
    </p:spTree>
    <p:extLst>
      <p:ext uri="{BB962C8B-B14F-4D97-AF65-F5344CB8AC3E}">
        <p14:creationId xmlns:p14="http://schemas.microsoft.com/office/powerpoint/2010/main" val="156346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4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59315" y="3950824"/>
            <a:ext cx="488443" cy="148693"/>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0" y="3019651"/>
            <a:ext cx="1027269" cy="307777"/>
          </a:xfrm>
          <a:prstGeom prst="rect">
            <a:avLst/>
          </a:prstGeom>
          <a:noFill/>
        </p:spPr>
        <p:txBody>
          <a:bodyPr wrap="none" rtlCol="0">
            <a:spAutoFit/>
          </a:bodyPr>
          <a:lstStyle/>
          <a:p>
            <a:r>
              <a:rPr lang="en-US" sz="1400" dirty="0"/>
              <a:t>2.6 inch tail</a:t>
            </a:r>
          </a:p>
        </p:txBody>
      </p:sp>
      <p:sp>
        <p:nvSpPr>
          <p:cNvPr id="18" name="TextBox 17"/>
          <p:cNvSpPr txBox="1"/>
          <p:nvPr/>
        </p:nvSpPr>
        <p:spPr>
          <a:xfrm>
            <a:off x="303536" y="4871303"/>
            <a:ext cx="8011969" cy="646331"/>
          </a:xfrm>
          <a:prstGeom prst="rect">
            <a:avLst/>
          </a:prstGeom>
          <a:noFill/>
        </p:spPr>
        <p:txBody>
          <a:bodyPr wrap="square" rtlCol="0">
            <a:spAutoFit/>
          </a:bodyPr>
          <a:lstStyle/>
          <a:p>
            <a:pPr marL="285750" indent="-285750">
              <a:buFont typeface="Arial" panose="020B0604020202020204" pitchFamily="34" charset="0"/>
              <a:buChar char="•"/>
            </a:pPr>
            <a:r>
              <a:rPr lang="en-US" dirty="0"/>
              <a:t>Once the genes for liking longer-than-average-tails reach a critical mass, we have a positive feedback cycle…. </a:t>
            </a:r>
          </a:p>
        </p:txBody>
      </p:sp>
      <p:pic>
        <p:nvPicPr>
          <p:cNvPr id="1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536" y="1522326"/>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6"/>
          <p:cNvSpPr/>
          <p:nvPr/>
        </p:nvSpPr>
        <p:spPr>
          <a:xfrm rot="20769647">
            <a:off x="49661" y="2535579"/>
            <a:ext cx="526190" cy="153224"/>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5102" y="1599957"/>
            <a:ext cx="1027269" cy="307777"/>
          </a:xfrm>
          <a:prstGeom prst="rect">
            <a:avLst/>
          </a:prstGeom>
          <a:noFill/>
        </p:spPr>
        <p:txBody>
          <a:bodyPr wrap="none" rtlCol="0">
            <a:spAutoFit/>
          </a:bodyPr>
          <a:lstStyle/>
          <a:p>
            <a:r>
              <a:rPr lang="en-US" sz="1400" dirty="0"/>
              <a:t>2.8 inch tail</a:t>
            </a:r>
          </a:p>
        </p:txBody>
      </p:sp>
      <p:pic>
        <p:nvPicPr>
          <p:cNvPr id="20"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57" y="228883"/>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0"/>
          <p:cNvSpPr/>
          <p:nvPr/>
        </p:nvSpPr>
        <p:spPr>
          <a:xfrm rot="20769647">
            <a:off x="20173" y="1254698"/>
            <a:ext cx="635966" cy="192304"/>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13723" y="306514"/>
            <a:ext cx="1027269" cy="307777"/>
          </a:xfrm>
          <a:prstGeom prst="rect">
            <a:avLst/>
          </a:prstGeom>
          <a:noFill/>
        </p:spPr>
        <p:txBody>
          <a:bodyPr wrap="none" rtlCol="0">
            <a:spAutoFit/>
          </a:bodyPr>
          <a:lstStyle/>
          <a:p>
            <a:r>
              <a:rPr lang="en-US" sz="1400" dirty="0"/>
              <a:t>2.9 inch tail</a:t>
            </a:r>
          </a:p>
        </p:txBody>
      </p:sp>
      <p:pic>
        <p:nvPicPr>
          <p:cNvPr id="2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4" name="Rounded Rectangular Callout 23"/>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396664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9034" y="2942020"/>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7"/>
          <p:cNvSpPr/>
          <p:nvPr/>
        </p:nvSpPr>
        <p:spPr>
          <a:xfrm rot="20769647">
            <a:off x="45186" y="4072875"/>
            <a:ext cx="1507498" cy="152589"/>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90600" y="3019651"/>
            <a:ext cx="1027269" cy="307777"/>
          </a:xfrm>
          <a:prstGeom prst="rect">
            <a:avLst/>
          </a:prstGeom>
          <a:noFill/>
        </p:spPr>
        <p:txBody>
          <a:bodyPr wrap="none" rtlCol="0">
            <a:spAutoFit/>
          </a:bodyPr>
          <a:lstStyle/>
          <a:p>
            <a:r>
              <a:rPr lang="en-US" sz="1400" dirty="0"/>
              <a:t>5.9 inch tail</a:t>
            </a:r>
          </a:p>
        </p:txBody>
      </p:sp>
      <p:sp>
        <p:nvSpPr>
          <p:cNvPr id="18" name="TextBox 17"/>
          <p:cNvSpPr txBox="1"/>
          <p:nvPr/>
        </p:nvSpPr>
        <p:spPr>
          <a:xfrm>
            <a:off x="303536" y="4871303"/>
            <a:ext cx="8011969" cy="1754326"/>
          </a:xfrm>
          <a:prstGeom prst="rect">
            <a:avLst/>
          </a:prstGeom>
          <a:noFill/>
        </p:spPr>
        <p:txBody>
          <a:bodyPr wrap="square" rtlCol="0">
            <a:spAutoFit/>
          </a:bodyPr>
          <a:lstStyle/>
          <a:p>
            <a:pPr marL="285750" indent="-285750">
              <a:buFont typeface="Arial" panose="020B0604020202020204" pitchFamily="34" charset="0"/>
              <a:buChar char="•"/>
            </a:pPr>
            <a:r>
              <a:rPr lang="en-US" dirty="0"/>
              <a:t>…and the tails get longer and longer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Note that the male would be much better of without the long tail. It costs energy to grow it, it makes it very hard to fly, it makes it hard to avoid detection by predators, and hard to evade them…  But any male without a long tale will not find a mate.                         This seems like a theoretical model, but….</a:t>
            </a:r>
          </a:p>
        </p:txBody>
      </p:sp>
      <p:pic>
        <p:nvPicPr>
          <p:cNvPr id="1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4136" y="1522326"/>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6"/>
          <p:cNvSpPr/>
          <p:nvPr/>
        </p:nvSpPr>
        <p:spPr>
          <a:xfrm rot="20769647">
            <a:off x="-63419" y="2685865"/>
            <a:ext cx="1617087" cy="157651"/>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055702" y="1599957"/>
            <a:ext cx="1027269" cy="307777"/>
          </a:xfrm>
          <a:prstGeom prst="rect">
            <a:avLst/>
          </a:prstGeom>
          <a:noFill/>
        </p:spPr>
        <p:txBody>
          <a:bodyPr wrap="none" rtlCol="0">
            <a:spAutoFit/>
          </a:bodyPr>
          <a:lstStyle/>
          <a:p>
            <a:r>
              <a:rPr lang="en-US" sz="1400" dirty="0"/>
              <a:t>6.2 inch tail</a:t>
            </a:r>
          </a:p>
        </p:txBody>
      </p:sp>
      <p:pic>
        <p:nvPicPr>
          <p:cNvPr id="20"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757" y="228883"/>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0"/>
          <p:cNvSpPr/>
          <p:nvPr/>
        </p:nvSpPr>
        <p:spPr>
          <a:xfrm rot="20769647">
            <a:off x="253446" y="1346607"/>
            <a:ext cx="1411153" cy="247558"/>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104323" y="306514"/>
            <a:ext cx="1027269" cy="307777"/>
          </a:xfrm>
          <a:prstGeom prst="rect">
            <a:avLst/>
          </a:prstGeom>
          <a:noFill/>
        </p:spPr>
        <p:txBody>
          <a:bodyPr wrap="none" rtlCol="0">
            <a:spAutoFit/>
          </a:bodyPr>
          <a:lstStyle/>
          <a:p>
            <a:r>
              <a:rPr lang="en-US" sz="1400" dirty="0"/>
              <a:t>5.1 inch tail</a:t>
            </a:r>
          </a:p>
        </p:txBody>
      </p:sp>
      <p:pic>
        <p:nvPicPr>
          <p:cNvPr id="23" name="Picture 2" descr="http://www.clipartbest.com/cliparts/4i9/oMx/4i9oMxbG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286230" y="2781765"/>
            <a:ext cx="1621198" cy="1213757"/>
          </a:xfrm>
          <a:prstGeom prst="rect">
            <a:avLst/>
          </a:prstGeom>
          <a:noFill/>
          <a:extLst>
            <a:ext uri="{909E8E84-426E-40DD-AFC4-6F175D3DCCD1}">
              <a14:hiddenFill xmlns:a14="http://schemas.microsoft.com/office/drawing/2010/main">
                <a:solidFill>
                  <a:srgbClr val="FFFFFF"/>
                </a:solidFill>
              </a14:hiddenFill>
            </a:ext>
          </a:extLst>
        </p:spPr>
      </p:pic>
      <p:sp>
        <p:nvSpPr>
          <p:cNvPr id="24" name="Rounded Rectangular Callout 23"/>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tail is longer than average….</a:t>
            </a:r>
            <a:endParaRPr lang="en-US" sz="1600" dirty="0"/>
          </a:p>
        </p:txBody>
      </p:sp>
    </p:spTree>
    <p:extLst>
      <p:ext uri="{BB962C8B-B14F-4D97-AF65-F5344CB8AC3E}">
        <p14:creationId xmlns:p14="http://schemas.microsoft.com/office/powerpoint/2010/main" val="258472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c2.staticflickr.com/4/3795/11993052523_05a889df18_b.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119" r="8476"/>
          <a:stretch/>
        </p:blipFill>
        <p:spPr bwMode="auto">
          <a:xfrm>
            <a:off x="0" y="1"/>
            <a:ext cx="91567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20856" y="6063740"/>
            <a:ext cx="7734425" cy="646331"/>
          </a:xfrm>
          <a:prstGeom prst="rect">
            <a:avLst/>
          </a:prstGeom>
        </p:spPr>
        <p:txBody>
          <a:bodyPr wrap="none">
            <a:spAutoFit/>
          </a:bodyPr>
          <a:lstStyle/>
          <a:p>
            <a:r>
              <a:rPr lang="en-US" sz="3600" dirty="0"/>
              <a:t>The pin-tailed whydah (</a:t>
            </a:r>
            <a:r>
              <a:rPr lang="en-US" sz="3600" i="1" dirty="0" err="1"/>
              <a:t>Vidua</a:t>
            </a:r>
            <a:r>
              <a:rPr lang="en-US" sz="3600" i="1" dirty="0"/>
              <a:t> </a:t>
            </a:r>
            <a:r>
              <a:rPr lang="en-US" sz="3600" i="1" dirty="0" err="1"/>
              <a:t>macroura</a:t>
            </a:r>
            <a:r>
              <a:rPr lang="en-US" sz="3600" dirty="0"/>
              <a:t>)</a:t>
            </a:r>
          </a:p>
        </p:txBody>
      </p:sp>
    </p:spTree>
    <p:extLst>
      <p:ext uri="{BB962C8B-B14F-4D97-AF65-F5344CB8AC3E}">
        <p14:creationId xmlns:p14="http://schemas.microsoft.com/office/powerpoint/2010/main" val="365803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rot="1755356">
            <a:off x="170354" y="978626"/>
            <a:ext cx="493238" cy="342900"/>
          </a:xfrm>
          <a:custGeom>
            <a:avLst/>
            <a:gdLst>
              <a:gd name="connsiteX0" fmla="*/ 919 w 187020"/>
              <a:gd name="connsiteY0" fmla="*/ 145040 h 165861"/>
              <a:gd name="connsiteX1" fmla="*/ 158081 w 187020"/>
              <a:gd name="connsiteY1" fmla="*/ 154565 h 165861"/>
              <a:gd name="connsiteX2" fmla="*/ 181894 w 187020"/>
              <a:gd name="connsiteY2" fmla="*/ 2165 h 165861"/>
              <a:gd name="connsiteX3" fmla="*/ 96169 w 187020"/>
              <a:gd name="connsiteY3" fmla="*/ 68840 h 165861"/>
              <a:gd name="connsiteX4" fmla="*/ 919 w 187020"/>
              <a:gd name="connsiteY4" fmla="*/ 145040 h 1658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20" h="165861">
                <a:moveTo>
                  <a:pt x="919" y="145040"/>
                </a:moveTo>
                <a:cubicBezTo>
                  <a:pt x="11238" y="159327"/>
                  <a:pt x="127919" y="178377"/>
                  <a:pt x="158081" y="154565"/>
                </a:cubicBezTo>
                <a:cubicBezTo>
                  <a:pt x="188243" y="130753"/>
                  <a:pt x="192213" y="16452"/>
                  <a:pt x="181894" y="2165"/>
                </a:cubicBezTo>
                <a:cubicBezTo>
                  <a:pt x="171575" y="-12122"/>
                  <a:pt x="122363" y="48202"/>
                  <a:pt x="96169" y="68840"/>
                </a:cubicBezTo>
                <a:cubicBezTo>
                  <a:pt x="69975" y="89477"/>
                  <a:pt x="-9400" y="130753"/>
                  <a:pt x="919" y="14504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571" y="1645110"/>
            <a:ext cx="702436" cy="307777"/>
          </a:xfrm>
          <a:prstGeom prst="rect">
            <a:avLst/>
          </a:prstGeom>
          <a:noFill/>
        </p:spPr>
        <p:txBody>
          <a:bodyPr wrap="none" rtlCol="0">
            <a:spAutoFit/>
          </a:bodyPr>
          <a:lstStyle/>
          <a:p>
            <a:r>
              <a:rPr lang="en-US" sz="1400" dirty="0"/>
              <a:t>IQ = 96</a:t>
            </a:r>
          </a:p>
        </p:txBody>
      </p:sp>
      <p:sp>
        <p:nvSpPr>
          <p:cNvPr id="14" name="TextBox 13"/>
          <p:cNvSpPr txBox="1"/>
          <p:nvPr/>
        </p:nvSpPr>
        <p:spPr>
          <a:xfrm>
            <a:off x="0" y="3019651"/>
            <a:ext cx="702436" cy="307777"/>
          </a:xfrm>
          <a:prstGeom prst="rect">
            <a:avLst/>
          </a:prstGeom>
          <a:noFill/>
        </p:spPr>
        <p:txBody>
          <a:bodyPr wrap="none" rtlCol="0">
            <a:spAutoFit/>
          </a:bodyPr>
          <a:lstStyle/>
          <a:p>
            <a:r>
              <a:rPr lang="en-US" sz="1400" dirty="0"/>
              <a:t>IQ = 50</a:t>
            </a:r>
          </a:p>
        </p:txBody>
      </p:sp>
      <p:sp>
        <p:nvSpPr>
          <p:cNvPr id="15" name="TextBox 14"/>
          <p:cNvSpPr txBox="1"/>
          <p:nvPr/>
        </p:nvSpPr>
        <p:spPr>
          <a:xfrm>
            <a:off x="0" y="240408"/>
            <a:ext cx="702436" cy="307777"/>
          </a:xfrm>
          <a:prstGeom prst="rect">
            <a:avLst/>
          </a:prstGeom>
          <a:noFill/>
        </p:spPr>
        <p:txBody>
          <a:bodyPr wrap="none" rtlCol="0">
            <a:spAutoFit/>
          </a:bodyPr>
          <a:lstStyle/>
          <a:p>
            <a:r>
              <a:rPr lang="en-US" sz="1400" dirty="0"/>
              <a:t>IQ = 90</a:t>
            </a:r>
          </a:p>
        </p:txBody>
      </p:sp>
      <p:sp>
        <p:nvSpPr>
          <p:cNvPr id="18" name="TextBox 17"/>
          <p:cNvSpPr txBox="1"/>
          <p:nvPr/>
        </p:nvSpPr>
        <p:spPr>
          <a:xfrm>
            <a:off x="303536" y="4871303"/>
            <a:ext cx="8011969" cy="1200329"/>
          </a:xfrm>
          <a:prstGeom prst="rect">
            <a:avLst/>
          </a:prstGeom>
          <a:noFill/>
        </p:spPr>
        <p:txBody>
          <a:bodyPr wrap="square" rtlCol="0">
            <a:spAutoFit/>
          </a:bodyPr>
          <a:lstStyle/>
          <a:p>
            <a:pPr marL="285750" indent="-285750">
              <a:buFont typeface="Arial" panose="020B0604020202020204" pitchFamily="34" charset="0"/>
              <a:buChar char="•"/>
            </a:pPr>
            <a:r>
              <a:rPr lang="en-US" dirty="0"/>
              <a:t>Sometime in the last few hundred thousand years, human female choice started to select for guys that where smarter than average (how did the females know who was smart?) </a:t>
            </a:r>
          </a:p>
          <a:p>
            <a:pPr marL="285750" indent="-285750">
              <a:buFont typeface="Arial" panose="020B0604020202020204" pitchFamily="34" charset="0"/>
              <a:buChar char="•"/>
            </a:pPr>
            <a:r>
              <a:rPr lang="en-US" dirty="0"/>
              <a:t>So, Human intelligent is just a by-product of this arbitrary accident.  </a:t>
            </a:r>
          </a:p>
        </p:txBody>
      </p:sp>
      <p:sp>
        <p:nvSpPr>
          <p:cNvPr id="20" name="Rounded Rectangular Callout 19"/>
          <p:cNvSpPr/>
          <p:nvPr/>
        </p:nvSpPr>
        <p:spPr>
          <a:xfrm>
            <a:off x="7286229" y="1105884"/>
            <a:ext cx="1740099" cy="1272163"/>
          </a:xfrm>
          <a:prstGeom prst="wedgeRoundRectCallout">
            <a:avLst>
              <a:gd name="adj1" fmla="val -32906"/>
              <a:gd name="adj2" fmla="val 8178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 like guys whose are smarter than average….</a:t>
            </a:r>
            <a:endParaRPr lang="en-US" sz="1600" dirty="0"/>
          </a:p>
        </p:txBody>
      </p:sp>
      <p:pic>
        <p:nvPicPr>
          <p:cNvPr id="8194"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62042" y="127599"/>
            <a:ext cx="642969" cy="146771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www.clker.com/cliparts/b/c/d/d/13161189651764016734Male%20and%20Female%20Bathroom.svg.hi.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4496"/>
          <a:stretch/>
        </p:blipFill>
        <p:spPr bwMode="auto">
          <a:xfrm>
            <a:off x="7286229" y="2871418"/>
            <a:ext cx="723323" cy="146771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51895" y="1656560"/>
            <a:ext cx="642969" cy="146771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www.clker.com/cliparts/b/c/d/d/13161189651764016734Male%20and%20Female%20Bathroom.svg.hi.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9551"/>
          <a:stretch/>
        </p:blipFill>
        <p:spPr bwMode="auto">
          <a:xfrm>
            <a:off x="951894" y="3162355"/>
            <a:ext cx="642969" cy="1467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538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516</Words>
  <Application>Microsoft Office PowerPoint</Application>
  <PresentationFormat>On-screen Show (4:3)</PresentationFormat>
  <Paragraphs>58</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Why are Humans so Smart?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Before we get carried away, humans are not that smart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eamonn</dc:creator>
  <cp:lastModifiedBy>Eamonn Keogh</cp:lastModifiedBy>
  <cp:revision>26</cp:revision>
  <dcterms:created xsi:type="dcterms:W3CDTF">2006-08-16T00:00:00Z</dcterms:created>
  <dcterms:modified xsi:type="dcterms:W3CDTF">2018-09-30T17:18:42Z</dcterms:modified>
</cp:coreProperties>
</file>