
<file path=[Content_Types].xml><?xml version="1.0" encoding="utf-8"?>
<Types xmlns="http://schemas.openxmlformats.org/package/2006/content-types">
  <Default Extension="emf" ContentType="image/x-emf"/>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9" r:id="rId4"/>
    <p:sldId id="258"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5A7858-F4CB-4DC2-BBB7-538888303A0B}" type="datetimeFigureOut">
              <a:rPr lang="en-US" smtClean="0"/>
              <a:t>1/6/2019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84ABB6-3898-465E-A975-57EADFD44468}" type="slidenum">
              <a:rPr lang="en-US" smtClean="0"/>
              <a:t>‹#›</a:t>
            </a:fld>
            <a:endParaRPr lang="en-US"/>
          </a:p>
        </p:txBody>
      </p:sp>
    </p:spTree>
    <p:extLst>
      <p:ext uri="{BB962C8B-B14F-4D97-AF65-F5344CB8AC3E}">
        <p14:creationId xmlns:p14="http://schemas.microsoft.com/office/powerpoint/2010/main" val="89017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84ABB6-3898-465E-A975-57EADFD44468}" type="slidenum">
              <a:rPr lang="en-US" smtClean="0"/>
              <a:t>3</a:t>
            </a:fld>
            <a:endParaRPr lang="en-US"/>
          </a:p>
        </p:txBody>
      </p:sp>
    </p:spTree>
    <p:extLst>
      <p:ext uri="{BB962C8B-B14F-4D97-AF65-F5344CB8AC3E}">
        <p14:creationId xmlns:p14="http://schemas.microsoft.com/office/powerpoint/2010/main" val="1296276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984ABB6-3898-465E-A975-57EADFD44468}" type="slidenum">
              <a:rPr lang="en-US" smtClean="0"/>
              <a:t>4</a:t>
            </a:fld>
            <a:endParaRPr lang="en-US"/>
          </a:p>
        </p:txBody>
      </p:sp>
    </p:spTree>
    <p:extLst>
      <p:ext uri="{BB962C8B-B14F-4D97-AF65-F5344CB8AC3E}">
        <p14:creationId xmlns:p14="http://schemas.microsoft.com/office/powerpoint/2010/main" val="1352187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9FF8F-0934-4C0C-808D-590F0CCD0E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15F021-93B8-4145-8656-8D32390E99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22E567C-AE18-4F3F-B290-CF01CB869D4D}"/>
              </a:ext>
            </a:extLst>
          </p:cNvPr>
          <p:cNvSpPr>
            <a:spLocks noGrp="1"/>
          </p:cNvSpPr>
          <p:nvPr>
            <p:ph type="dt" sz="half" idx="10"/>
          </p:nvPr>
        </p:nvSpPr>
        <p:spPr/>
        <p:txBody>
          <a:bodyPr/>
          <a:lstStyle/>
          <a:p>
            <a:fld id="{BE0CE1B2-FCE8-4E5B-B516-23AFFF95FCE8}" type="datetimeFigureOut">
              <a:rPr lang="en-US" smtClean="0"/>
              <a:t>1/6/2019</a:t>
            </a:fld>
            <a:endParaRPr lang="en-US"/>
          </a:p>
        </p:txBody>
      </p:sp>
      <p:sp>
        <p:nvSpPr>
          <p:cNvPr id="5" name="Footer Placeholder 4">
            <a:extLst>
              <a:ext uri="{FF2B5EF4-FFF2-40B4-BE49-F238E27FC236}">
                <a16:creationId xmlns:a16="http://schemas.microsoft.com/office/drawing/2014/main" id="{31BBAF5A-8032-46E4-ABE2-E401BF8493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B2ED0C-AEFF-4E5D-AAC9-7850CF288EE1}"/>
              </a:ext>
            </a:extLst>
          </p:cNvPr>
          <p:cNvSpPr>
            <a:spLocks noGrp="1"/>
          </p:cNvSpPr>
          <p:nvPr>
            <p:ph type="sldNum" sz="quarter" idx="12"/>
          </p:nvPr>
        </p:nvSpPr>
        <p:spPr/>
        <p:txBody>
          <a:bodyPr/>
          <a:lstStyle/>
          <a:p>
            <a:fld id="{CF394751-7ADE-4003-B7E2-CFBA37D520F0}" type="slidenum">
              <a:rPr lang="en-US" smtClean="0"/>
              <a:t>‹#›</a:t>
            </a:fld>
            <a:endParaRPr lang="en-US"/>
          </a:p>
        </p:txBody>
      </p:sp>
    </p:spTree>
    <p:extLst>
      <p:ext uri="{BB962C8B-B14F-4D97-AF65-F5344CB8AC3E}">
        <p14:creationId xmlns:p14="http://schemas.microsoft.com/office/powerpoint/2010/main" val="3867863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05FE7-B290-4E2D-B74A-0E55E5B3BFB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C1C7880-A028-4352-9E42-04E3525EBA0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2E1404-E1F5-4EFD-B3A1-72FEA102263F}"/>
              </a:ext>
            </a:extLst>
          </p:cNvPr>
          <p:cNvSpPr>
            <a:spLocks noGrp="1"/>
          </p:cNvSpPr>
          <p:nvPr>
            <p:ph type="dt" sz="half" idx="10"/>
          </p:nvPr>
        </p:nvSpPr>
        <p:spPr/>
        <p:txBody>
          <a:bodyPr/>
          <a:lstStyle/>
          <a:p>
            <a:fld id="{BE0CE1B2-FCE8-4E5B-B516-23AFFF95FCE8}" type="datetimeFigureOut">
              <a:rPr lang="en-US" smtClean="0"/>
              <a:t>1/6/2019</a:t>
            </a:fld>
            <a:endParaRPr lang="en-US"/>
          </a:p>
        </p:txBody>
      </p:sp>
      <p:sp>
        <p:nvSpPr>
          <p:cNvPr id="5" name="Footer Placeholder 4">
            <a:extLst>
              <a:ext uri="{FF2B5EF4-FFF2-40B4-BE49-F238E27FC236}">
                <a16:creationId xmlns:a16="http://schemas.microsoft.com/office/drawing/2014/main" id="{FE364BDD-1DFA-4ECD-AF80-FF65121624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B37633-0CF4-43DD-87D0-03A87C46D4E0}"/>
              </a:ext>
            </a:extLst>
          </p:cNvPr>
          <p:cNvSpPr>
            <a:spLocks noGrp="1"/>
          </p:cNvSpPr>
          <p:nvPr>
            <p:ph type="sldNum" sz="quarter" idx="12"/>
          </p:nvPr>
        </p:nvSpPr>
        <p:spPr/>
        <p:txBody>
          <a:bodyPr/>
          <a:lstStyle/>
          <a:p>
            <a:fld id="{CF394751-7ADE-4003-B7E2-CFBA37D520F0}" type="slidenum">
              <a:rPr lang="en-US" smtClean="0"/>
              <a:t>‹#›</a:t>
            </a:fld>
            <a:endParaRPr lang="en-US"/>
          </a:p>
        </p:txBody>
      </p:sp>
    </p:spTree>
    <p:extLst>
      <p:ext uri="{BB962C8B-B14F-4D97-AF65-F5344CB8AC3E}">
        <p14:creationId xmlns:p14="http://schemas.microsoft.com/office/powerpoint/2010/main" val="744236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462429E-69E5-4C70-A437-16C968D4BF1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D7E334B-4DE0-46AD-BC44-F0DBB468B27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0D5351-45A5-45C5-A127-4D94BA71A162}"/>
              </a:ext>
            </a:extLst>
          </p:cNvPr>
          <p:cNvSpPr>
            <a:spLocks noGrp="1"/>
          </p:cNvSpPr>
          <p:nvPr>
            <p:ph type="dt" sz="half" idx="10"/>
          </p:nvPr>
        </p:nvSpPr>
        <p:spPr/>
        <p:txBody>
          <a:bodyPr/>
          <a:lstStyle/>
          <a:p>
            <a:fld id="{BE0CE1B2-FCE8-4E5B-B516-23AFFF95FCE8}" type="datetimeFigureOut">
              <a:rPr lang="en-US" smtClean="0"/>
              <a:t>1/6/2019</a:t>
            </a:fld>
            <a:endParaRPr lang="en-US"/>
          </a:p>
        </p:txBody>
      </p:sp>
      <p:sp>
        <p:nvSpPr>
          <p:cNvPr id="5" name="Footer Placeholder 4">
            <a:extLst>
              <a:ext uri="{FF2B5EF4-FFF2-40B4-BE49-F238E27FC236}">
                <a16:creationId xmlns:a16="http://schemas.microsoft.com/office/drawing/2014/main" id="{BC221EEA-F2AB-411B-A87F-F85F2AB88C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00CE3F-60D8-4F1B-BFDC-B0266C0B39C2}"/>
              </a:ext>
            </a:extLst>
          </p:cNvPr>
          <p:cNvSpPr>
            <a:spLocks noGrp="1"/>
          </p:cNvSpPr>
          <p:nvPr>
            <p:ph type="sldNum" sz="quarter" idx="12"/>
          </p:nvPr>
        </p:nvSpPr>
        <p:spPr/>
        <p:txBody>
          <a:bodyPr/>
          <a:lstStyle/>
          <a:p>
            <a:fld id="{CF394751-7ADE-4003-B7E2-CFBA37D520F0}" type="slidenum">
              <a:rPr lang="en-US" smtClean="0"/>
              <a:t>‹#›</a:t>
            </a:fld>
            <a:endParaRPr lang="en-US"/>
          </a:p>
        </p:txBody>
      </p:sp>
    </p:spTree>
    <p:extLst>
      <p:ext uri="{BB962C8B-B14F-4D97-AF65-F5344CB8AC3E}">
        <p14:creationId xmlns:p14="http://schemas.microsoft.com/office/powerpoint/2010/main" val="2829030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086CE-F743-4B72-B451-4B1D161A8A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DE9821-0951-40FE-A994-EDD71DACE35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E29C43-8251-4EE0-9B25-5F29DB008669}"/>
              </a:ext>
            </a:extLst>
          </p:cNvPr>
          <p:cNvSpPr>
            <a:spLocks noGrp="1"/>
          </p:cNvSpPr>
          <p:nvPr>
            <p:ph type="dt" sz="half" idx="10"/>
          </p:nvPr>
        </p:nvSpPr>
        <p:spPr/>
        <p:txBody>
          <a:bodyPr/>
          <a:lstStyle/>
          <a:p>
            <a:fld id="{BE0CE1B2-FCE8-4E5B-B516-23AFFF95FCE8}" type="datetimeFigureOut">
              <a:rPr lang="en-US" smtClean="0"/>
              <a:t>1/6/2019</a:t>
            </a:fld>
            <a:endParaRPr lang="en-US"/>
          </a:p>
        </p:txBody>
      </p:sp>
      <p:sp>
        <p:nvSpPr>
          <p:cNvPr id="5" name="Footer Placeholder 4">
            <a:extLst>
              <a:ext uri="{FF2B5EF4-FFF2-40B4-BE49-F238E27FC236}">
                <a16:creationId xmlns:a16="http://schemas.microsoft.com/office/drawing/2014/main" id="{4F2345BF-BDDE-403D-884E-0DAE58E626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5118B4-D2E0-4426-BF8B-7BE865E279DD}"/>
              </a:ext>
            </a:extLst>
          </p:cNvPr>
          <p:cNvSpPr>
            <a:spLocks noGrp="1"/>
          </p:cNvSpPr>
          <p:nvPr>
            <p:ph type="sldNum" sz="quarter" idx="12"/>
          </p:nvPr>
        </p:nvSpPr>
        <p:spPr/>
        <p:txBody>
          <a:bodyPr/>
          <a:lstStyle/>
          <a:p>
            <a:fld id="{CF394751-7ADE-4003-B7E2-CFBA37D520F0}" type="slidenum">
              <a:rPr lang="en-US" smtClean="0"/>
              <a:t>‹#›</a:t>
            </a:fld>
            <a:endParaRPr lang="en-US"/>
          </a:p>
        </p:txBody>
      </p:sp>
    </p:spTree>
    <p:extLst>
      <p:ext uri="{BB962C8B-B14F-4D97-AF65-F5344CB8AC3E}">
        <p14:creationId xmlns:p14="http://schemas.microsoft.com/office/powerpoint/2010/main" val="852280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3E1A3-6C47-456E-AA3B-5F6000FC13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13FC30A-F5C1-4EF0-A3CB-025A9E06B5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B06E861-3495-4864-A921-6C1BA72EEB02}"/>
              </a:ext>
            </a:extLst>
          </p:cNvPr>
          <p:cNvSpPr>
            <a:spLocks noGrp="1"/>
          </p:cNvSpPr>
          <p:nvPr>
            <p:ph type="dt" sz="half" idx="10"/>
          </p:nvPr>
        </p:nvSpPr>
        <p:spPr/>
        <p:txBody>
          <a:bodyPr/>
          <a:lstStyle/>
          <a:p>
            <a:fld id="{BE0CE1B2-FCE8-4E5B-B516-23AFFF95FCE8}" type="datetimeFigureOut">
              <a:rPr lang="en-US" smtClean="0"/>
              <a:t>1/6/2019</a:t>
            </a:fld>
            <a:endParaRPr lang="en-US"/>
          </a:p>
        </p:txBody>
      </p:sp>
      <p:sp>
        <p:nvSpPr>
          <p:cNvPr id="5" name="Footer Placeholder 4">
            <a:extLst>
              <a:ext uri="{FF2B5EF4-FFF2-40B4-BE49-F238E27FC236}">
                <a16:creationId xmlns:a16="http://schemas.microsoft.com/office/drawing/2014/main" id="{9F0EF360-99C4-49C3-B7E8-45347792FF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68E57B-9000-4FB3-8723-A20F04928E3E}"/>
              </a:ext>
            </a:extLst>
          </p:cNvPr>
          <p:cNvSpPr>
            <a:spLocks noGrp="1"/>
          </p:cNvSpPr>
          <p:nvPr>
            <p:ph type="sldNum" sz="quarter" idx="12"/>
          </p:nvPr>
        </p:nvSpPr>
        <p:spPr/>
        <p:txBody>
          <a:bodyPr/>
          <a:lstStyle/>
          <a:p>
            <a:fld id="{CF394751-7ADE-4003-B7E2-CFBA37D520F0}" type="slidenum">
              <a:rPr lang="en-US" smtClean="0"/>
              <a:t>‹#›</a:t>
            </a:fld>
            <a:endParaRPr lang="en-US"/>
          </a:p>
        </p:txBody>
      </p:sp>
    </p:spTree>
    <p:extLst>
      <p:ext uri="{BB962C8B-B14F-4D97-AF65-F5344CB8AC3E}">
        <p14:creationId xmlns:p14="http://schemas.microsoft.com/office/powerpoint/2010/main" val="1870348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1D432-01D2-41EC-87AC-D635D311C9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3CE4A2-B7E4-4E24-B06B-8E28445EE56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0CB175D-E75D-4CAB-9699-7720BEDB034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2A508A6-C69F-4CD9-A831-B9ADE9F585E0}"/>
              </a:ext>
            </a:extLst>
          </p:cNvPr>
          <p:cNvSpPr>
            <a:spLocks noGrp="1"/>
          </p:cNvSpPr>
          <p:nvPr>
            <p:ph type="dt" sz="half" idx="10"/>
          </p:nvPr>
        </p:nvSpPr>
        <p:spPr/>
        <p:txBody>
          <a:bodyPr/>
          <a:lstStyle/>
          <a:p>
            <a:fld id="{BE0CE1B2-FCE8-4E5B-B516-23AFFF95FCE8}" type="datetimeFigureOut">
              <a:rPr lang="en-US" smtClean="0"/>
              <a:t>1/6/2019</a:t>
            </a:fld>
            <a:endParaRPr lang="en-US"/>
          </a:p>
        </p:txBody>
      </p:sp>
      <p:sp>
        <p:nvSpPr>
          <p:cNvPr id="6" name="Footer Placeholder 5">
            <a:extLst>
              <a:ext uri="{FF2B5EF4-FFF2-40B4-BE49-F238E27FC236}">
                <a16:creationId xmlns:a16="http://schemas.microsoft.com/office/drawing/2014/main" id="{64D15BF0-47A4-4EE2-B1AB-8A785DB8F0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DBF68A-4DB3-4C8E-BBE4-01C8669727B7}"/>
              </a:ext>
            </a:extLst>
          </p:cNvPr>
          <p:cNvSpPr>
            <a:spLocks noGrp="1"/>
          </p:cNvSpPr>
          <p:nvPr>
            <p:ph type="sldNum" sz="quarter" idx="12"/>
          </p:nvPr>
        </p:nvSpPr>
        <p:spPr/>
        <p:txBody>
          <a:bodyPr/>
          <a:lstStyle/>
          <a:p>
            <a:fld id="{CF394751-7ADE-4003-B7E2-CFBA37D520F0}" type="slidenum">
              <a:rPr lang="en-US" smtClean="0"/>
              <a:t>‹#›</a:t>
            </a:fld>
            <a:endParaRPr lang="en-US"/>
          </a:p>
        </p:txBody>
      </p:sp>
    </p:spTree>
    <p:extLst>
      <p:ext uri="{BB962C8B-B14F-4D97-AF65-F5344CB8AC3E}">
        <p14:creationId xmlns:p14="http://schemas.microsoft.com/office/powerpoint/2010/main" val="3340839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DCBBD-6E58-45AC-8B46-C786C2C55E3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C138C89-01BF-4D9F-9A48-65BBA059C1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8A1F556-2EFF-4DB6-A42E-221E93405C7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3FBAFFD-0640-4E5B-9BD6-F500BC501D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7D5F3D0-A205-498A-A950-C7C2EA12EBC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A7A09A-E3BA-4B6B-BD99-17C92E789A9D}"/>
              </a:ext>
            </a:extLst>
          </p:cNvPr>
          <p:cNvSpPr>
            <a:spLocks noGrp="1"/>
          </p:cNvSpPr>
          <p:nvPr>
            <p:ph type="dt" sz="half" idx="10"/>
          </p:nvPr>
        </p:nvSpPr>
        <p:spPr/>
        <p:txBody>
          <a:bodyPr/>
          <a:lstStyle/>
          <a:p>
            <a:fld id="{BE0CE1B2-FCE8-4E5B-B516-23AFFF95FCE8}" type="datetimeFigureOut">
              <a:rPr lang="en-US" smtClean="0"/>
              <a:t>1/6/2019</a:t>
            </a:fld>
            <a:endParaRPr lang="en-US"/>
          </a:p>
        </p:txBody>
      </p:sp>
      <p:sp>
        <p:nvSpPr>
          <p:cNvPr id="8" name="Footer Placeholder 7">
            <a:extLst>
              <a:ext uri="{FF2B5EF4-FFF2-40B4-BE49-F238E27FC236}">
                <a16:creationId xmlns:a16="http://schemas.microsoft.com/office/drawing/2014/main" id="{15FE870D-1BFD-4544-AADD-336C6D2C30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2B9EDA4-BD4B-48AC-B25E-319E6063BD33}"/>
              </a:ext>
            </a:extLst>
          </p:cNvPr>
          <p:cNvSpPr>
            <a:spLocks noGrp="1"/>
          </p:cNvSpPr>
          <p:nvPr>
            <p:ph type="sldNum" sz="quarter" idx="12"/>
          </p:nvPr>
        </p:nvSpPr>
        <p:spPr/>
        <p:txBody>
          <a:bodyPr/>
          <a:lstStyle/>
          <a:p>
            <a:fld id="{CF394751-7ADE-4003-B7E2-CFBA37D520F0}" type="slidenum">
              <a:rPr lang="en-US" smtClean="0"/>
              <a:t>‹#›</a:t>
            </a:fld>
            <a:endParaRPr lang="en-US"/>
          </a:p>
        </p:txBody>
      </p:sp>
    </p:spTree>
    <p:extLst>
      <p:ext uri="{BB962C8B-B14F-4D97-AF65-F5344CB8AC3E}">
        <p14:creationId xmlns:p14="http://schemas.microsoft.com/office/powerpoint/2010/main" val="2857222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CBB30-6CC0-44FB-93F7-5A65F5DA19D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4BBD38A-0E2C-4F9E-87B6-B1116592A816}"/>
              </a:ext>
            </a:extLst>
          </p:cNvPr>
          <p:cNvSpPr>
            <a:spLocks noGrp="1"/>
          </p:cNvSpPr>
          <p:nvPr>
            <p:ph type="dt" sz="half" idx="10"/>
          </p:nvPr>
        </p:nvSpPr>
        <p:spPr/>
        <p:txBody>
          <a:bodyPr/>
          <a:lstStyle/>
          <a:p>
            <a:fld id="{BE0CE1B2-FCE8-4E5B-B516-23AFFF95FCE8}" type="datetimeFigureOut">
              <a:rPr lang="en-US" smtClean="0"/>
              <a:t>1/6/2019</a:t>
            </a:fld>
            <a:endParaRPr lang="en-US"/>
          </a:p>
        </p:txBody>
      </p:sp>
      <p:sp>
        <p:nvSpPr>
          <p:cNvPr id="4" name="Footer Placeholder 3">
            <a:extLst>
              <a:ext uri="{FF2B5EF4-FFF2-40B4-BE49-F238E27FC236}">
                <a16:creationId xmlns:a16="http://schemas.microsoft.com/office/drawing/2014/main" id="{CDAB8581-ACD4-4C6C-AEAA-40AAA0CF69A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8472A9D-F923-471B-A0FA-88255815A10F}"/>
              </a:ext>
            </a:extLst>
          </p:cNvPr>
          <p:cNvSpPr>
            <a:spLocks noGrp="1"/>
          </p:cNvSpPr>
          <p:nvPr>
            <p:ph type="sldNum" sz="quarter" idx="12"/>
          </p:nvPr>
        </p:nvSpPr>
        <p:spPr/>
        <p:txBody>
          <a:bodyPr/>
          <a:lstStyle/>
          <a:p>
            <a:fld id="{CF394751-7ADE-4003-B7E2-CFBA37D520F0}" type="slidenum">
              <a:rPr lang="en-US" smtClean="0"/>
              <a:t>‹#›</a:t>
            </a:fld>
            <a:endParaRPr lang="en-US"/>
          </a:p>
        </p:txBody>
      </p:sp>
    </p:spTree>
    <p:extLst>
      <p:ext uri="{BB962C8B-B14F-4D97-AF65-F5344CB8AC3E}">
        <p14:creationId xmlns:p14="http://schemas.microsoft.com/office/powerpoint/2010/main" val="3505779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8E85C4-E81B-48DE-B49F-25B836536434}"/>
              </a:ext>
            </a:extLst>
          </p:cNvPr>
          <p:cNvSpPr>
            <a:spLocks noGrp="1"/>
          </p:cNvSpPr>
          <p:nvPr>
            <p:ph type="dt" sz="half" idx="10"/>
          </p:nvPr>
        </p:nvSpPr>
        <p:spPr/>
        <p:txBody>
          <a:bodyPr/>
          <a:lstStyle/>
          <a:p>
            <a:fld id="{BE0CE1B2-FCE8-4E5B-B516-23AFFF95FCE8}" type="datetimeFigureOut">
              <a:rPr lang="en-US" smtClean="0"/>
              <a:t>1/6/2019</a:t>
            </a:fld>
            <a:endParaRPr lang="en-US"/>
          </a:p>
        </p:txBody>
      </p:sp>
      <p:sp>
        <p:nvSpPr>
          <p:cNvPr id="3" name="Footer Placeholder 2">
            <a:extLst>
              <a:ext uri="{FF2B5EF4-FFF2-40B4-BE49-F238E27FC236}">
                <a16:creationId xmlns:a16="http://schemas.microsoft.com/office/drawing/2014/main" id="{37BFC8F4-DD28-44E9-BB0B-A32AC4867C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C1972F6-904B-4E39-95D1-93A0ADE8138A}"/>
              </a:ext>
            </a:extLst>
          </p:cNvPr>
          <p:cNvSpPr>
            <a:spLocks noGrp="1"/>
          </p:cNvSpPr>
          <p:nvPr>
            <p:ph type="sldNum" sz="quarter" idx="12"/>
          </p:nvPr>
        </p:nvSpPr>
        <p:spPr/>
        <p:txBody>
          <a:bodyPr/>
          <a:lstStyle/>
          <a:p>
            <a:fld id="{CF394751-7ADE-4003-B7E2-CFBA37D520F0}" type="slidenum">
              <a:rPr lang="en-US" smtClean="0"/>
              <a:t>‹#›</a:t>
            </a:fld>
            <a:endParaRPr lang="en-US"/>
          </a:p>
        </p:txBody>
      </p:sp>
    </p:spTree>
    <p:extLst>
      <p:ext uri="{BB962C8B-B14F-4D97-AF65-F5344CB8AC3E}">
        <p14:creationId xmlns:p14="http://schemas.microsoft.com/office/powerpoint/2010/main" val="1471342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5C66B-78AE-423E-82DA-EC56DCA587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B7158C4-12FE-4E23-B8AE-03C91791C1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735758F-DCC8-49C7-832E-A9DEFD6C7F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9CD54BD-F399-4B7A-AB17-FC5A4C090CD0}"/>
              </a:ext>
            </a:extLst>
          </p:cNvPr>
          <p:cNvSpPr>
            <a:spLocks noGrp="1"/>
          </p:cNvSpPr>
          <p:nvPr>
            <p:ph type="dt" sz="half" idx="10"/>
          </p:nvPr>
        </p:nvSpPr>
        <p:spPr/>
        <p:txBody>
          <a:bodyPr/>
          <a:lstStyle/>
          <a:p>
            <a:fld id="{BE0CE1B2-FCE8-4E5B-B516-23AFFF95FCE8}" type="datetimeFigureOut">
              <a:rPr lang="en-US" smtClean="0"/>
              <a:t>1/6/2019</a:t>
            </a:fld>
            <a:endParaRPr lang="en-US"/>
          </a:p>
        </p:txBody>
      </p:sp>
      <p:sp>
        <p:nvSpPr>
          <p:cNvPr id="6" name="Footer Placeholder 5">
            <a:extLst>
              <a:ext uri="{FF2B5EF4-FFF2-40B4-BE49-F238E27FC236}">
                <a16:creationId xmlns:a16="http://schemas.microsoft.com/office/drawing/2014/main" id="{9ADF6796-877C-4B3C-93B5-4354CE575F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EADCE9-AB62-4225-8765-97CD9FDF9E9F}"/>
              </a:ext>
            </a:extLst>
          </p:cNvPr>
          <p:cNvSpPr>
            <a:spLocks noGrp="1"/>
          </p:cNvSpPr>
          <p:nvPr>
            <p:ph type="sldNum" sz="quarter" idx="12"/>
          </p:nvPr>
        </p:nvSpPr>
        <p:spPr/>
        <p:txBody>
          <a:bodyPr/>
          <a:lstStyle/>
          <a:p>
            <a:fld id="{CF394751-7ADE-4003-B7E2-CFBA37D520F0}" type="slidenum">
              <a:rPr lang="en-US" smtClean="0"/>
              <a:t>‹#›</a:t>
            </a:fld>
            <a:endParaRPr lang="en-US"/>
          </a:p>
        </p:txBody>
      </p:sp>
    </p:spTree>
    <p:extLst>
      <p:ext uri="{BB962C8B-B14F-4D97-AF65-F5344CB8AC3E}">
        <p14:creationId xmlns:p14="http://schemas.microsoft.com/office/powerpoint/2010/main" val="3064892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D5BEB-08D8-4761-8E07-48718D5CA0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EE2CEF7-C635-4BD3-A1C7-BFF3D227A1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7610D95-BD67-468D-8B83-AFBAC2A328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EBE63D9-1A8D-4F69-B459-501E73970A06}"/>
              </a:ext>
            </a:extLst>
          </p:cNvPr>
          <p:cNvSpPr>
            <a:spLocks noGrp="1"/>
          </p:cNvSpPr>
          <p:nvPr>
            <p:ph type="dt" sz="half" idx="10"/>
          </p:nvPr>
        </p:nvSpPr>
        <p:spPr/>
        <p:txBody>
          <a:bodyPr/>
          <a:lstStyle/>
          <a:p>
            <a:fld id="{BE0CE1B2-FCE8-4E5B-B516-23AFFF95FCE8}" type="datetimeFigureOut">
              <a:rPr lang="en-US" smtClean="0"/>
              <a:t>1/6/2019</a:t>
            </a:fld>
            <a:endParaRPr lang="en-US"/>
          </a:p>
        </p:txBody>
      </p:sp>
      <p:sp>
        <p:nvSpPr>
          <p:cNvPr id="6" name="Footer Placeholder 5">
            <a:extLst>
              <a:ext uri="{FF2B5EF4-FFF2-40B4-BE49-F238E27FC236}">
                <a16:creationId xmlns:a16="http://schemas.microsoft.com/office/drawing/2014/main" id="{C782B9E0-893D-4621-8B34-885CFE42BB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FCC712-FA0D-4E9B-A765-089830FEF9FF}"/>
              </a:ext>
            </a:extLst>
          </p:cNvPr>
          <p:cNvSpPr>
            <a:spLocks noGrp="1"/>
          </p:cNvSpPr>
          <p:nvPr>
            <p:ph type="sldNum" sz="quarter" idx="12"/>
          </p:nvPr>
        </p:nvSpPr>
        <p:spPr/>
        <p:txBody>
          <a:bodyPr/>
          <a:lstStyle/>
          <a:p>
            <a:fld id="{CF394751-7ADE-4003-B7E2-CFBA37D520F0}" type="slidenum">
              <a:rPr lang="en-US" smtClean="0"/>
              <a:t>‹#›</a:t>
            </a:fld>
            <a:endParaRPr lang="en-US"/>
          </a:p>
        </p:txBody>
      </p:sp>
    </p:spTree>
    <p:extLst>
      <p:ext uri="{BB962C8B-B14F-4D97-AF65-F5344CB8AC3E}">
        <p14:creationId xmlns:p14="http://schemas.microsoft.com/office/powerpoint/2010/main" val="577997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0A623BA-6F2D-4BE1-882D-77A9B5A710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4796796-6644-44EB-9433-7614B464D6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57989B-290C-4114-AB4F-F02E794F8E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0CE1B2-FCE8-4E5B-B516-23AFFF95FCE8}" type="datetimeFigureOut">
              <a:rPr lang="en-US" smtClean="0"/>
              <a:t>1/6/2019</a:t>
            </a:fld>
            <a:endParaRPr lang="en-US"/>
          </a:p>
        </p:txBody>
      </p:sp>
      <p:sp>
        <p:nvSpPr>
          <p:cNvPr id="5" name="Footer Placeholder 4">
            <a:extLst>
              <a:ext uri="{FF2B5EF4-FFF2-40B4-BE49-F238E27FC236}">
                <a16:creationId xmlns:a16="http://schemas.microsoft.com/office/drawing/2014/main" id="{6F4B38C5-0523-4E79-962F-3DF206E618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F7DC8E6-95AE-4667-B852-AD034F1B2B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394751-7ADE-4003-B7E2-CFBA37D520F0}" type="slidenum">
              <a:rPr lang="en-US" smtClean="0"/>
              <a:t>‹#›</a:t>
            </a:fld>
            <a:endParaRPr lang="en-US"/>
          </a:p>
        </p:txBody>
      </p:sp>
    </p:spTree>
    <p:extLst>
      <p:ext uri="{BB962C8B-B14F-4D97-AF65-F5344CB8AC3E}">
        <p14:creationId xmlns:p14="http://schemas.microsoft.com/office/powerpoint/2010/main" val="34824447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4024E00-A035-44F4-ACA7-EB507D3BF90B}"/>
              </a:ext>
            </a:extLst>
          </p:cNvPr>
          <p:cNvSpPr txBox="1"/>
          <p:nvPr/>
        </p:nvSpPr>
        <p:spPr>
          <a:xfrm>
            <a:off x="470780" y="497940"/>
            <a:ext cx="11081441" cy="4770537"/>
          </a:xfrm>
          <a:prstGeom prst="rect">
            <a:avLst/>
          </a:prstGeom>
          <a:noFill/>
        </p:spPr>
        <p:txBody>
          <a:bodyPr wrap="square" rtlCol="0">
            <a:spAutoFit/>
          </a:bodyPr>
          <a:lstStyle/>
          <a:p>
            <a:r>
              <a:rPr lang="en-US" sz="2400" dirty="0"/>
              <a:t>The World Chess Championship is decided over twelve games. What are the chances that the better player wins a 12-game match? </a:t>
            </a:r>
          </a:p>
          <a:p>
            <a:endParaRPr lang="en-US" sz="2400" dirty="0"/>
          </a:p>
          <a:p>
            <a:endParaRPr lang="en-US" sz="2400" dirty="0"/>
          </a:p>
          <a:p>
            <a:r>
              <a:rPr lang="en-US" sz="2400" dirty="0"/>
              <a:t>Specifically, suppose one of the players is better than his opponent to the degree that he wins </a:t>
            </a:r>
            <a:r>
              <a:rPr lang="en-US" sz="2400" b="1" dirty="0">
                <a:solidFill>
                  <a:srgbClr val="FF0000"/>
                </a:solidFill>
              </a:rPr>
              <a:t>20</a:t>
            </a:r>
            <a:r>
              <a:rPr lang="en-US" sz="2400" dirty="0"/>
              <a:t> percent of all games and loses </a:t>
            </a:r>
            <a:r>
              <a:rPr lang="en-US" sz="2400" b="1" dirty="0">
                <a:solidFill>
                  <a:srgbClr val="00B050"/>
                </a:solidFill>
              </a:rPr>
              <a:t>15</a:t>
            </a:r>
            <a:r>
              <a:rPr lang="en-US" sz="2400" dirty="0"/>
              <a:t> percent of games; the other </a:t>
            </a:r>
            <a:r>
              <a:rPr lang="en-US" sz="2400" b="1" dirty="0">
                <a:solidFill>
                  <a:srgbClr val="0000FF"/>
                </a:solidFill>
              </a:rPr>
              <a:t>65</a:t>
            </a:r>
            <a:r>
              <a:rPr lang="en-US" sz="2400" dirty="0"/>
              <a:t> percent end in draws.</a:t>
            </a:r>
            <a:r>
              <a:rPr lang="en-US" sz="2400" baseline="30000" dirty="0"/>
              <a:t> </a:t>
            </a:r>
          </a:p>
          <a:p>
            <a:endParaRPr lang="en-US" sz="2400" baseline="30000" dirty="0"/>
          </a:p>
          <a:p>
            <a:pPr marL="285750" indent="-285750">
              <a:buFont typeface="Arial" panose="020B0604020202020204" pitchFamily="34" charset="0"/>
              <a:buChar char="•"/>
            </a:pPr>
            <a:r>
              <a:rPr lang="en-US" sz="2400" dirty="0"/>
              <a:t>What are the chances the better player wins a 12-game match? </a:t>
            </a:r>
          </a:p>
          <a:p>
            <a:pPr marL="285750" indent="-285750">
              <a:buFont typeface="Arial" panose="020B0604020202020204" pitchFamily="34" charset="0"/>
              <a:buChar char="•"/>
            </a:pPr>
            <a:r>
              <a:rPr lang="en-US" sz="2400" dirty="0"/>
              <a:t>How many games would a match have to be in order to give the better player a 75 percent chance of winning the match outright? </a:t>
            </a:r>
          </a:p>
          <a:p>
            <a:pPr marL="742950" lvl="1" indent="-285750">
              <a:buFont typeface="Arial" panose="020B0604020202020204" pitchFamily="34" charset="0"/>
              <a:buChar char="•"/>
            </a:pPr>
            <a:r>
              <a:rPr lang="en-US" sz="2400" dirty="0"/>
              <a:t>A 90 percent chance? </a:t>
            </a:r>
          </a:p>
          <a:p>
            <a:pPr marL="742950" lvl="1" indent="-285750">
              <a:buFont typeface="Arial" panose="020B0604020202020204" pitchFamily="34" charset="0"/>
              <a:buChar char="•"/>
            </a:pPr>
            <a:r>
              <a:rPr lang="en-US" sz="2400" dirty="0"/>
              <a:t>A 99 percent chance?</a:t>
            </a:r>
          </a:p>
        </p:txBody>
      </p:sp>
    </p:spTree>
    <p:extLst>
      <p:ext uri="{BB962C8B-B14F-4D97-AF65-F5344CB8AC3E}">
        <p14:creationId xmlns:p14="http://schemas.microsoft.com/office/powerpoint/2010/main" val="1527527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4F0BA03A-29DF-4B30-83BB-5BD11BCD5629}"/>
              </a:ext>
            </a:extLst>
          </p:cNvPr>
          <p:cNvSpPr>
            <a:spLocks noChangeArrowheads="1"/>
          </p:cNvSpPr>
          <p:nvPr/>
        </p:nvSpPr>
        <p:spPr bwMode="auto">
          <a:xfrm>
            <a:off x="0" y="1268815"/>
            <a:ext cx="11632797" cy="1708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222222"/>
                </a:solidFill>
                <a:effectLst/>
                <a:latin typeface="ArnhemPro"/>
              </a:rPr>
              <a:t>Consider the following expression: </a:t>
            </a:r>
            <a:r>
              <a:rPr kumimoji="0" lang="en-US" altLang="en-US" sz="2000" b="0" i="0" u="none" strike="noStrike" cap="none" normalizeH="0" baseline="0" dirty="0">
                <a:ln>
                  <a:noFill/>
                </a:ln>
                <a:solidFill>
                  <a:schemeClr val="tx1"/>
                </a:solidFill>
                <a:effectLst/>
                <a:latin typeface="inherit"/>
              </a:rPr>
              <a:t>(</a:t>
            </a:r>
            <a:r>
              <a:rPr kumimoji="0" lang="en-US" altLang="en-US" sz="2000" b="1" i="0" u="none" strike="noStrike" cap="none" normalizeH="0" baseline="0" dirty="0">
                <a:ln>
                  <a:noFill/>
                </a:ln>
                <a:solidFill>
                  <a:srgbClr val="FF0000"/>
                </a:solidFill>
                <a:effectLst/>
                <a:latin typeface="inherit"/>
              </a:rPr>
              <a:t>0.2</a:t>
            </a:r>
            <a:r>
              <a:rPr kumimoji="0" lang="en-US" altLang="en-US" sz="2000" b="0" i="0" u="none" strike="noStrike" cap="none" normalizeH="0" baseline="0" dirty="0">
                <a:ln>
                  <a:noFill/>
                </a:ln>
                <a:solidFill>
                  <a:schemeClr val="tx1"/>
                </a:solidFill>
                <a:effectLst/>
                <a:latin typeface="inherit"/>
              </a:rPr>
              <a:t>x+</a:t>
            </a:r>
            <a:r>
              <a:rPr kumimoji="0" lang="en-US" altLang="en-US" sz="2000" b="1" i="0" u="none" strike="noStrike" cap="none" normalizeH="0" baseline="0" dirty="0">
                <a:ln>
                  <a:noFill/>
                </a:ln>
                <a:solidFill>
                  <a:srgbClr val="0000FF"/>
                </a:solidFill>
                <a:effectLst/>
                <a:latin typeface="inherit"/>
              </a:rPr>
              <a:t>0.65</a:t>
            </a:r>
            <a:r>
              <a:rPr kumimoji="0" lang="en-US" altLang="en-US" sz="2000" b="0" i="0" u="none" strike="noStrike" cap="none" normalizeH="0" baseline="0" dirty="0">
                <a:ln>
                  <a:noFill/>
                </a:ln>
                <a:solidFill>
                  <a:schemeClr val="tx1"/>
                </a:solidFill>
                <a:effectLst/>
                <a:latin typeface="inherit"/>
              </a:rPr>
              <a:t>+</a:t>
            </a:r>
            <a:r>
              <a:rPr kumimoji="0" lang="en-US" altLang="en-US" sz="2000" b="1" i="0" u="none" strike="noStrike" cap="none" normalizeH="0" baseline="0" dirty="0">
                <a:ln>
                  <a:noFill/>
                </a:ln>
                <a:solidFill>
                  <a:srgbClr val="00B050"/>
                </a:solidFill>
                <a:effectLst/>
                <a:latin typeface="inherit"/>
              </a:rPr>
              <a:t>0.15</a:t>
            </a:r>
            <a:r>
              <a:rPr kumimoji="0" lang="en-US" altLang="en-US" sz="2000" b="0" i="0" u="none" strike="noStrike" cap="none" normalizeH="0" baseline="0" dirty="0">
                <a:ln>
                  <a:noFill/>
                </a:ln>
                <a:solidFill>
                  <a:schemeClr val="tx1"/>
                </a:solidFill>
                <a:effectLst/>
                <a:latin typeface="inherit"/>
              </a:rPr>
              <a:t>x</a:t>
            </a:r>
            <a:r>
              <a:rPr kumimoji="0" lang="en-US" altLang="en-US" sz="2000" b="0" i="0" u="none" strike="noStrike" cap="none" normalizeH="0" baseline="30000" dirty="0">
                <a:ln>
                  <a:noFill/>
                </a:ln>
                <a:solidFill>
                  <a:schemeClr val="tx1"/>
                </a:solidFill>
                <a:effectLst/>
                <a:latin typeface="inherit"/>
              </a:rPr>
              <a:t>−1</a:t>
            </a:r>
            <a:r>
              <a:rPr kumimoji="0" lang="en-US" altLang="en-US" sz="2000" b="0" i="0" u="none" strike="noStrike" cap="none" normalizeH="0" baseline="0" dirty="0">
                <a:ln>
                  <a:noFill/>
                </a:ln>
                <a:solidFill>
                  <a:schemeClr val="tx1"/>
                </a:solidFill>
                <a:effectLst/>
                <a:latin typeface="inherit"/>
              </a:rPr>
              <a:t>)</a:t>
            </a:r>
            <a:r>
              <a:rPr kumimoji="0" lang="en-US" altLang="en-US" sz="2000" b="0" i="0" u="none" strike="noStrike" cap="none" normalizeH="0" baseline="30000" dirty="0">
                <a:ln>
                  <a:noFill/>
                </a:ln>
                <a:solidFill>
                  <a:schemeClr val="tx1"/>
                </a:solidFill>
                <a:effectLst/>
                <a:latin typeface="inherit"/>
              </a:rPr>
              <a:t>12</a:t>
            </a:r>
            <a:endParaRPr kumimoji="0" lang="en-US" altLang="en-US" sz="1100" b="0" i="0" u="none" strike="noStrike" cap="none" normalizeH="0" baseline="30000" dirty="0">
              <a:ln>
                <a:noFill/>
              </a:ln>
              <a:solidFill>
                <a:schemeClr val="tx1"/>
              </a:solidFill>
              <a:effectLst/>
            </a:endParaRPr>
          </a:p>
          <a:p>
            <a:pPr marL="0" marR="0" lvl="0" indent="0" algn="l" defTabSz="914400" rtl="0" eaLnBrk="0" fontAlgn="base" latinLnBrk="0" hangingPunct="0">
              <a:lnSpc>
                <a:spcPct val="100000"/>
              </a:lnSpc>
              <a:spcBef>
                <a:spcPct val="0"/>
              </a:spcBef>
              <a:spcAft>
                <a:spcPts val="300"/>
              </a:spcAft>
              <a:buClrTx/>
              <a:buSzTx/>
              <a:buFontTx/>
              <a:buNone/>
              <a:tabLst/>
            </a:pPr>
            <a:r>
              <a:rPr kumimoji="0" lang="en-US" altLang="en-US" sz="2000" b="0" i="0" u="none" strike="noStrike" cap="none" normalizeH="0" baseline="0" dirty="0">
                <a:ln>
                  <a:noFill/>
                </a:ln>
                <a:solidFill>
                  <a:srgbClr val="222222"/>
                </a:solidFill>
                <a:effectLst/>
                <a:latin typeface="ArnhemPro"/>
              </a:rPr>
              <a:t>The coefficients </a:t>
            </a:r>
            <a:r>
              <a:rPr kumimoji="0" lang="en-US" altLang="en-US" sz="2000" b="1" i="0" u="none" strike="noStrike" cap="none" normalizeH="0" baseline="0" dirty="0">
                <a:ln>
                  <a:noFill/>
                </a:ln>
                <a:solidFill>
                  <a:srgbClr val="FF0000"/>
                </a:solidFill>
                <a:effectLst/>
                <a:latin typeface="ArnhemPro"/>
              </a:rPr>
              <a:t>0.2</a:t>
            </a:r>
            <a:r>
              <a:rPr kumimoji="0" lang="en-US" altLang="en-US" sz="2000" b="0" i="0" u="none" strike="noStrike" cap="none" normalizeH="0" baseline="0" dirty="0">
                <a:ln>
                  <a:noFill/>
                </a:ln>
                <a:solidFill>
                  <a:srgbClr val="222222"/>
                </a:solidFill>
                <a:effectLst/>
                <a:latin typeface="ArnhemPro"/>
              </a:rPr>
              <a:t>, </a:t>
            </a:r>
            <a:r>
              <a:rPr kumimoji="0" lang="en-US" altLang="en-US" sz="2000" b="0" i="0" u="none" strike="noStrike" cap="none" normalizeH="0" baseline="0" dirty="0">
                <a:ln>
                  <a:noFill/>
                </a:ln>
                <a:solidFill>
                  <a:srgbClr val="0000FF"/>
                </a:solidFill>
                <a:effectLst/>
                <a:latin typeface="ArnhemPro"/>
              </a:rPr>
              <a:t>0.65</a:t>
            </a:r>
            <a:r>
              <a:rPr kumimoji="0" lang="en-US" altLang="en-US" sz="2000" b="0" i="0" u="none" strike="noStrike" cap="none" normalizeH="0" baseline="0" dirty="0">
                <a:ln>
                  <a:noFill/>
                </a:ln>
                <a:solidFill>
                  <a:srgbClr val="222222"/>
                </a:solidFill>
                <a:effectLst/>
                <a:latin typeface="ArnhemPro"/>
              </a:rPr>
              <a:t> and </a:t>
            </a:r>
            <a:r>
              <a:rPr kumimoji="0" lang="en-US" altLang="en-US" sz="2000" b="0" i="0" u="none" strike="noStrike" cap="none" normalizeH="0" baseline="0" dirty="0">
                <a:ln>
                  <a:noFill/>
                </a:ln>
                <a:solidFill>
                  <a:srgbClr val="00B050"/>
                </a:solidFill>
                <a:effectLst/>
                <a:latin typeface="ArnhemPro"/>
              </a:rPr>
              <a:t>0.15</a:t>
            </a:r>
            <a:r>
              <a:rPr kumimoji="0" lang="en-US" altLang="en-US" sz="2000" b="0" i="0" u="none" strike="noStrike" cap="none" normalizeH="0" baseline="0" dirty="0">
                <a:ln>
                  <a:noFill/>
                </a:ln>
                <a:solidFill>
                  <a:srgbClr val="222222"/>
                </a:solidFill>
                <a:effectLst/>
                <a:latin typeface="ArnhemPro"/>
              </a:rPr>
              <a:t> are the probabilities of the three outcomes of an individual chess game, and the whole thing is raised to the </a:t>
            </a:r>
            <a:r>
              <a:rPr kumimoji="0" lang="en-US" altLang="en-US" sz="2000" b="0" i="0" u="none" strike="noStrike" cap="none" normalizeH="0" baseline="0" dirty="0">
                <a:ln>
                  <a:noFill/>
                </a:ln>
                <a:solidFill>
                  <a:srgbClr val="FF00FF"/>
                </a:solidFill>
                <a:effectLst/>
                <a:latin typeface="ArnhemPro"/>
              </a:rPr>
              <a:t>12</a:t>
            </a:r>
            <a:r>
              <a:rPr kumimoji="0" lang="en-US" altLang="en-US" sz="2000" b="0" i="0" u="none" strike="noStrike" cap="none" normalizeH="0" baseline="30000" dirty="0">
                <a:ln>
                  <a:noFill/>
                </a:ln>
                <a:solidFill>
                  <a:srgbClr val="222222"/>
                </a:solidFill>
                <a:effectLst/>
                <a:latin typeface="ArnhemPro"/>
              </a:rPr>
              <a:t>th</a:t>
            </a:r>
            <a:r>
              <a:rPr kumimoji="0" lang="en-US" altLang="en-US" sz="2000" b="0" i="0" u="none" strike="noStrike" cap="none" normalizeH="0" baseline="0" dirty="0">
                <a:ln>
                  <a:noFill/>
                </a:ln>
                <a:solidFill>
                  <a:srgbClr val="222222"/>
                </a:solidFill>
                <a:effectLst/>
                <a:latin typeface="ArnhemPro"/>
              </a:rPr>
              <a:t> power because of the </a:t>
            </a:r>
            <a:r>
              <a:rPr kumimoji="0" lang="en-US" altLang="en-US" sz="2000" b="0" i="0" u="none" strike="noStrike" cap="none" normalizeH="0" baseline="0" dirty="0">
                <a:ln>
                  <a:noFill/>
                </a:ln>
                <a:solidFill>
                  <a:srgbClr val="FF00FF"/>
                </a:solidFill>
                <a:effectLst/>
                <a:latin typeface="ArnhemPro"/>
              </a:rPr>
              <a:t>12</a:t>
            </a:r>
            <a:r>
              <a:rPr kumimoji="0" lang="en-US" altLang="en-US" sz="2000" b="0" i="0" u="none" strike="noStrike" cap="none" normalizeH="0" baseline="0" dirty="0">
                <a:ln>
                  <a:noFill/>
                </a:ln>
                <a:solidFill>
                  <a:srgbClr val="222222"/>
                </a:solidFill>
                <a:effectLst/>
                <a:latin typeface="ArnhemPro"/>
              </a:rPr>
              <a:t> games of the match.</a:t>
            </a:r>
          </a:p>
          <a:p>
            <a:pPr marL="0" marR="0" lvl="0" indent="0" algn="l" defTabSz="914400" rtl="0" eaLnBrk="0" fontAlgn="base" latinLnBrk="0" hangingPunct="0">
              <a:lnSpc>
                <a:spcPct val="100000"/>
              </a:lnSpc>
              <a:spcBef>
                <a:spcPct val="0"/>
              </a:spcBef>
              <a:spcAft>
                <a:spcPts val="300"/>
              </a:spcAft>
              <a:buClrTx/>
              <a:buSzTx/>
              <a:buFontTx/>
              <a:buNone/>
              <a:tabLst/>
            </a:pPr>
            <a:endParaRPr kumimoji="0" lang="en-US" altLang="en-US" sz="2000" b="0" i="0" u="none" strike="noStrike" cap="none" normalizeH="0" baseline="0" dirty="0">
              <a:ln>
                <a:noFill/>
              </a:ln>
              <a:solidFill>
                <a:srgbClr val="222222"/>
              </a:solidFill>
              <a:effectLst/>
              <a:latin typeface="ArnhemPro"/>
            </a:endParaRPr>
          </a:p>
          <a:p>
            <a:r>
              <a:rPr lang="en-US" altLang="en-US" sz="2000" dirty="0">
                <a:solidFill>
                  <a:srgbClr val="222222"/>
                </a:solidFill>
                <a:latin typeface="ArnhemPro"/>
              </a:rPr>
              <a:t>		</a:t>
            </a:r>
            <a:endParaRPr lang="en-US" altLang="en-US" sz="2400" dirty="0">
              <a:solidFill>
                <a:srgbClr val="222222"/>
              </a:solidFill>
              <a:latin typeface="ArnhemPro"/>
            </a:endParaRPr>
          </a:p>
        </p:txBody>
      </p:sp>
      <p:pic>
        <p:nvPicPr>
          <p:cNvPr id="1027" name="Picture 3" descr="{0.186987 + 4.096Ã10^-9 x^12 + (1.29746Ã10^-10)/x^12 + 1.59744Ã10^-7 x^11 + (6.74681Ã10^-9)/x^11 + 2.89229Ã10^-6 x^10 + (1.62875Ã10^-7)/x^10 + 0.0000322516 x^9 + (2.4216Ã10^-6)/x^9 + 0.000247771 x^8 + 0.0000248051/x^8 + 0.00139 x^7 + 0.000185543/x^7 + 0.00588985 x^6 + 0.00104827/x^6 + 0.0192371 x^5 + 0.00456505/x^5 + 0.0490144 x^4 + 0.0155085/x^4 + 0.0980512 x^3 + 0.0413653/x^3 + 0.154417 x^2 + 0.0868597/x^2 + 0.191526 x + 0.143645/x}">
            <a:extLst>
              <a:ext uri="{FF2B5EF4-FFF2-40B4-BE49-F238E27FC236}">
                <a16:creationId xmlns:a16="http://schemas.microsoft.com/office/drawing/2014/main" id="{6E6C86F9-AED2-4A80-BE0E-BD5CD2E91B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29311" y="2664983"/>
            <a:ext cx="5549482" cy="2487317"/>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0B1A285B-5F61-47CB-A46E-FEF622FE0D9B}"/>
              </a:ext>
            </a:extLst>
          </p:cNvPr>
          <p:cNvSpPr>
            <a:spLocks noChangeArrowheads="1"/>
          </p:cNvSpPr>
          <p:nvPr/>
        </p:nvSpPr>
        <p:spPr bwMode="auto">
          <a:xfrm>
            <a:off x="225299" y="4826611"/>
            <a:ext cx="4928151" cy="49244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6" name="Rectangle 5">
            <a:extLst>
              <a:ext uri="{FF2B5EF4-FFF2-40B4-BE49-F238E27FC236}">
                <a16:creationId xmlns:a16="http://schemas.microsoft.com/office/drawing/2014/main" id="{5DE43371-4E39-4D2E-A282-D70090F2E7B7}"/>
              </a:ext>
            </a:extLst>
          </p:cNvPr>
          <p:cNvSpPr/>
          <p:nvPr/>
        </p:nvSpPr>
        <p:spPr>
          <a:xfrm>
            <a:off x="0" y="3406842"/>
            <a:ext cx="5153450" cy="2554545"/>
          </a:xfrm>
          <a:prstGeom prst="rect">
            <a:avLst/>
          </a:prstGeom>
        </p:spPr>
        <p:txBody>
          <a:bodyPr wrap="square">
            <a:spAutoFit/>
          </a:bodyPr>
          <a:lstStyle/>
          <a:p>
            <a:pPr lvl="0" eaLnBrk="0" fontAlgn="base" hangingPunct="0">
              <a:spcBef>
                <a:spcPct val="0"/>
              </a:spcBef>
              <a:spcAft>
                <a:spcPct val="0"/>
              </a:spcAft>
            </a:pPr>
            <a:r>
              <a:rPr lang="en-US" altLang="en-US" sz="2000" dirty="0">
                <a:solidFill>
                  <a:srgbClr val="222222"/>
                </a:solidFill>
                <a:latin typeface="ArnhemPro"/>
              </a:rPr>
              <a:t>Then, the coefficient on </a:t>
            </a:r>
            <a:r>
              <a:rPr lang="en-US" altLang="en-US" sz="2000" i="1" dirty="0" err="1">
                <a:solidFill>
                  <a:srgbClr val="222222"/>
                </a:solidFill>
                <a:latin typeface="inherit"/>
              </a:rPr>
              <a:t>x</a:t>
            </a:r>
            <a:r>
              <a:rPr lang="en-US" altLang="en-US" sz="2000" baseline="30000" dirty="0" err="1">
                <a:solidFill>
                  <a:srgbClr val="222222"/>
                </a:solidFill>
                <a:latin typeface="inherit"/>
              </a:rPr>
              <a:t>r</a:t>
            </a:r>
            <a:r>
              <a:rPr lang="en-US" altLang="en-US" sz="2000" dirty="0">
                <a:solidFill>
                  <a:srgbClr val="222222"/>
                </a:solidFill>
                <a:latin typeface="ArnhemPro"/>
              </a:rPr>
              <a:t>, where the exponent </a:t>
            </a:r>
            <a:r>
              <a:rPr lang="en-US" altLang="en-US" sz="2000" i="1" dirty="0">
                <a:solidFill>
                  <a:srgbClr val="222222"/>
                </a:solidFill>
                <a:latin typeface="MathJax_Math-italic"/>
              </a:rPr>
              <a:t>r</a:t>
            </a:r>
            <a:r>
              <a:rPr lang="en-US" altLang="en-US" sz="2000" i="1" dirty="0">
                <a:solidFill>
                  <a:srgbClr val="222222"/>
                </a:solidFill>
                <a:latin typeface="ArnhemPro"/>
              </a:rPr>
              <a:t> </a:t>
            </a:r>
            <a:r>
              <a:rPr lang="en-US" altLang="en-US" sz="2000" dirty="0">
                <a:solidFill>
                  <a:srgbClr val="222222"/>
                </a:solidFill>
                <a:latin typeface="ArnhemPro"/>
              </a:rPr>
              <a:t>is some integer, is the probability that the better player wins the match by </a:t>
            </a:r>
            <a:r>
              <a:rPr lang="en-US" altLang="en-US" sz="2000" i="1" dirty="0">
                <a:solidFill>
                  <a:srgbClr val="222222"/>
                </a:solidFill>
                <a:latin typeface="MathJax_Math-italic"/>
              </a:rPr>
              <a:t>r</a:t>
            </a:r>
            <a:r>
              <a:rPr lang="en-US" altLang="en-US" sz="2000" i="1" dirty="0">
                <a:solidFill>
                  <a:srgbClr val="222222"/>
                </a:solidFill>
                <a:latin typeface="ArnhemPro"/>
              </a:rPr>
              <a:t> </a:t>
            </a:r>
            <a:r>
              <a:rPr lang="en-US" altLang="en-US" sz="2000" dirty="0">
                <a:solidFill>
                  <a:srgbClr val="222222"/>
                </a:solidFill>
                <a:latin typeface="ArnhemPro"/>
              </a:rPr>
              <a:t>games. Finally, add the coefficients on all the </a:t>
            </a:r>
            <a:r>
              <a:rPr lang="en-US" altLang="en-US" sz="2000" i="1" dirty="0">
                <a:solidFill>
                  <a:srgbClr val="222222"/>
                </a:solidFill>
                <a:latin typeface="ArnhemPro"/>
              </a:rPr>
              <a:t>positive</a:t>
            </a:r>
            <a:r>
              <a:rPr lang="en-US" altLang="en-US" sz="2000" dirty="0">
                <a:solidFill>
                  <a:srgbClr val="222222"/>
                </a:solidFill>
                <a:latin typeface="ArnhemPro"/>
              </a:rPr>
              <a:t> powers of </a:t>
            </a:r>
            <a:r>
              <a:rPr lang="en-US" altLang="en-US" sz="2000" i="1" dirty="0">
                <a:solidFill>
                  <a:srgbClr val="222222"/>
                </a:solidFill>
                <a:latin typeface="MathJax_Math-italic"/>
              </a:rPr>
              <a:t>x</a:t>
            </a:r>
            <a:r>
              <a:rPr lang="en-US" altLang="en-US" sz="2000" dirty="0">
                <a:solidFill>
                  <a:srgbClr val="222222"/>
                </a:solidFill>
                <a:latin typeface="ArnhemPro"/>
              </a:rPr>
              <a:t>, which gives the probability that the better player wins the match. </a:t>
            </a:r>
          </a:p>
          <a:p>
            <a:pPr lvl="0" eaLnBrk="0" fontAlgn="base" hangingPunct="0">
              <a:spcBef>
                <a:spcPct val="0"/>
              </a:spcBef>
              <a:spcAft>
                <a:spcPct val="0"/>
              </a:spcAft>
            </a:pPr>
            <a:r>
              <a:rPr lang="en-US" altLang="en-US" sz="2000" dirty="0">
                <a:solidFill>
                  <a:srgbClr val="222222"/>
                </a:solidFill>
                <a:latin typeface="ArnhemPro"/>
              </a:rPr>
              <a:t>The result is about </a:t>
            </a:r>
            <a:r>
              <a:rPr lang="en-US" altLang="en-US" sz="2000" dirty="0">
                <a:solidFill>
                  <a:srgbClr val="C00000"/>
                </a:solidFill>
                <a:latin typeface="ArnhemPro"/>
              </a:rPr>
              <a:t>0.5198</a:t>
            </a:r>
            <a:r>
              <a:rPr lang="en-US" altLang="en-US" sz="2000" dirty="0">
                <a:solidFill>
                  <a:srgbClr val="222222"/>
                </a:solidFill>
                <a:latin typeface="ArnhemPro"/>
              </a:rPr>
              <a:t>, or about </a:t>
            </a:r>
            <a:r>
              <a:rPr lang="en-US" altLang="en-US" sz="2000" dirty="0">
                <a:solidFill>
                  <a:srgbClr val="C00000"/>
                </a:solidFill>
                <a:latin typeface="ArnhemPro"/>
              </a:rPr>
              <a:t>52</a:t>
            </a:r>
            <a:r>
              <a:rPr lang="en-US" altLang="en-US" sz="2000" dirty="0">
                <a:solidFill>
                  <a:srgbClr val="222222"/>
                </a:solidFill>
                <a:latin typeface="ArnhemPro"/>
              </a:rPr>
              <a:t> percent.</a:t>
            </a:r>
            <a:r>
              <a:rPr kumimoji="0" lang="en-US" altLang="en-US" sz="1100" b="0" i="0" u="none" strike="noStrike" cap="none" normalizeH="0" baseline="0" dirty="0">
                <a:ln>
                  <a:noFill/>
                </a:ln>
                <a:solidFill>
                  <a:schemeClr val="tx1"/>
                </a:solidFill>
                <a:effectLst/>
              </a:rPr>
              <a:t> </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7" name="Rectangle 5">
            <a:extLst>
              <a:ext uri="{FF2B5EF4-FFF2-40B4-BE49-F238E27FC236}">
                <a16:creationId xmlns:a16="http://schemas.microsoft.com/office/drawing/2014/main" id="{4CE2D9E3-9A63-4D40-A3AB-361C7DF0CD4B}"/>
              </a:ext>
            </a:extLst>
          </p:cNvPr>
          <p:cNvSpPr>
            <a:spLocks noChangeArrowheads="1"/>
          </p:cNvSpPr>
          <p:nvPr/>
        </p:nvSpPr>
        <p:spPr bwMode="auto">
          <a:xfrm>
            <a:off x="0" y="6056350"/>
            <a:ext cx="1163279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22222"/>
                </a:solidFill>
                <a:effectLst/>
                <a:latin typeface="ArnhemPro"/>
              </a:rPr>
              <a:t>For the second part of the problem, we can use that same approach, and just change the “12” in the exponent of the expression, and then, the same as before, expand it and sum the coefficients on the positive powers of </a:t>
            </a:r>
            <a:r>
              <a:rPr kumimoji="0" lang="en-US" altLang="en-US" sz="1400" b="0" i="0" u="none" strike="noStrike" cap="none" normalizeH="0" baseline="0" dirty="0">
                <a:ln>
                  <a:noFill/>
                </a:ln>
                <a:solidFill>
                  <a:srgbClr val="222222"/>
                </a:solidFill>
                <a:effectLst/>
                <a:latin typeface="inherit"/>
              </a:rPr>
              <a:t>x</a:t>
            </a:r>
            <a:r>
              <a:rPr kumimoji="0" lang="en-US" altLang="en-US" sz="1400" b="0" i="0" u="none" strike="noStrike" cap="none" normalizeH="0" baseline="0" dirty="0">
                <a:ln>
                  <a:noFill/>
                </a:ln>
                <a:solidFill>
                  <a:srgbClr val="222222"/>
                </a:solidFill>
                <a:effectLst/>
                <a:latin typeface="ArnhemPro"/>
              </a:rPr>
              <a:t>. The smallest exponent that gives a 75 percent chance or better is 82, the smallest that gives a 90 percent chance or better is 248, and the smallest that gives a 99 percent chance or better is 773</a:t>
            </a:r>
            <a:r>
              <a:rPr kumimoji="0" lang="en-US" altLang="en-US" sz="1200" b="0" i="0" u="none" strike="noStrike" cap="none" normalizeH="0" baseline="0" dirty="0">
                <a:ln>
                  <a:noFill/>
                </a:ln>
                <a:solidFill>
                  <a:srgbClr val="222222"/>
                </a:solidFill>
                <a:effectLst/>
                <a:latin typeface="ArnhemPro"/>
              </a:rPr>
              <a:t>.</a:t>
            </a:r>
            <a:r>
              <a:rPr kumimoji="0" lang="en-US" altLang="en-US" sz="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BC8E7F2C-6951-4F0A-AB34-365BF410C787}"/>
              </a:ext>
            </a:extLst>
          </p:cNvPr>
          <p:cNvSpPr/>
          <p:nvPr/>
        </p:nvSpPr>
        <p:spPr>
          <a:xfrm>
            <a:off x="3232602" y="2672175"/>
            <a:ext cx="3196709" cy="400110"/>
          </a:xfrm>
          <a:prstGeom prst="rect">
            <a:avLst/>
          </a:prstGeom>
        </p:spPr>
        <p:txBody>
          <a:bodyPr wrap="none">
            <a:spAutoFit/>
          </a:bodyPr>
          <a:lstStyle/>
          <a:p>
            <a:r>
              <a:rPr lang="en-US" altLang="en-US" sz="2000" dirty="0">
                <a:solidFill>
                  <a:srgbClr val="222222"/>
                </a:solidFill>
                <a:latin typeface="ArnhemPro"/>
              </a:rPr>
              <a:t> </a:t>
            </a:r>
            <a:r>
              <a:rPr lang="en-US" altLang="en-US" dirty="0">
                <a:solidFill>
                  <a:srgbClr val="222222"/>
                </a:solidFill>
                <a:latin typeface="ArnhemPro"/>
              </a:rPr>
              <a:t>Expand </a:t>
            </a:r>
            <a:r>
              <a:rPr lang="en-US" altLang="en-US" dirty="0">
                <a:latin typeface="inherit"/>
              </a:rPr>
              <a:t>(</a:t>
            </a:r>
            <a:r>
              <a:rPr lang="en-US" altLang="en-US" dirty="0">
                <a:solidFill>
                  <a:srgbClr val="FF0000"/>
                </a:solidFill>
                <a:latin typeface="inherit"/>
              </a:rPr>
              <a:t>0.2</a:t>
            </a:r>
            <a:r>
              <a:rPr lang="en-US" altLang="en-US" dirty="0">
                <a:latin typeface="inherit"/>
              </a:rPr>
              <a:t>x+</a:t>
            </a:r>
            <a:r>
              <a:rPr lang="en-US" altLang="en-US" dirty="0">
                <a:solidFill>
                  <a:srgbClr val="0000FF"/>
                </a:solidFill>
                <a:latin typeface="inherit"/>
              </a:rPr>
              <a:t>0.65</a:t>
            </a:r>
            <a:r>
              <a:rPr lang="en-US" altLang="en-US" dirty="0">
                <a:latin typeface="inherit"/>
              </a:rPr>
              <a:t>+</a:t>
            </a:r>
            <a:r>
              <a:rPr lang="en-US" altLang="en-US" dirty="0">
                <a:solidFill>
                  <a:srgbClr val="00B050"/>
                </a:solidFill>
                <a:latin typeface="inherit"/>
              </a:rPr>
              <a:t>0.15</a:t>
            </a:r>
            <a:r>
              <a:rPr lang="en-US" altLang="en-US" dirty="0">
                <a:latin typeface="inherit"/>
              </a:rPr>
              <a:t>x</a:t>
            </a:r>
            <a:r>
              <a:rPr lang="en-US" altLang="en-US" baseline="30000" dirty="0">
                <a:latin typeface="inherit"/>
              </a:rPr>
              <a:t>−1</a:t>
            </a:r>
            <a:r>
              <a:rPr lang="en-US" altLang="en-US" dirty="0">
                <a:latin typeface="inherit"/>
              </a:rPr>
              <a:t>)</a:t>
            </a:r>
            <a:r>
              <a:rPr lang="en-US" altLang="en-US" baseline="30000" dirty="0">
                <a:solidFill>
                  <a:srgbClr val="FF00FF"/>
                </a:solidFill>
                <a:latin typeface="inherit"/>
              </a:rPr>
              <a:t>12</a:t>
            </a:r>
            <a:r>
              <a:rPr lang="en-US" altLang="en-US" baseline="30000" dirty="0">
                <a:latin typeface="inherit"/>
              </a:rPr>
              <a:t>   </a:t>
            </a:r>
            <a:r>
              <a:rPr lang="en-US" altLang="en-US" dirty="0">
                <a:latin typeface="inherit"/>
              </a:rPr>
              <a:t>=</a:t>
            </a:r>
            <a:endParaRPr lang="en-US" dirty="0"/>
          </a:p>
        </p:txBody>
      </p:sp>
      <p:sp>
        <p:nvSpPr>
          <p:cNvPr id="3" name="Rectangle 2">
            <a:extLst>
              <a:ext uri="{FF2B5EF4-FFF2-40B4-BE49-F238E27FC236}">
                <a16:creationId xmlns:a16="http://schemas.microsoft.com/office/drawing/2014/main" id="{BFCC5E23-034A-40B2-986A-548626F46C54}"/>
              </a:ext>
            </a:extLst>
          </p:cNvPr>
          <p:cNvSpPr/>
          <p:nvPr/>
        </p:nvSpPr>
        <p:spPr>
          <a:xfrm>
            <a:off x="225298" y="120961"/>
            <a:ext cx="11461659" cy="646331"/>
          </a:xfrm>
          <a:prstGeom prst="rect">
            <a:avLst/>
          </a:prstGeom>
          <a:solidFill>
            <a:schemeClr val="bg1">
              <a:lumMod val="95000"/>
            </a:schemeClr>
          </a:solidFill>
        </p:spPr>
        <p:txBody>
          <a:bodyPr wrap="square">
            <a:spAutoFit/>
          </a:bodyPr>
          <a:lstStyle/>
          <a:p>
            <a:r>
              <a:rPr lang="en-US" dirty="0"/>
              <a:t>Specifically, suppose one of the players is better than his opponent to the degree that he wins </a:t>
            </a:r>
            <a:r>
              <a:rPr lang="en-US" b="1" dirty="0">
                <a:solidFill>
                  <a:srgbClr val="FF0000"/>
                </a:solidFill>
              </a:rPr>
              <a:t>20</a:t>
            </a:r>
            <a:r>
              <a:rPr lang="en-US" dirty="0"/>
              <a:t> percent of all games and loses </a:t>
            </a:r>
            <a:r>
              <a:rPr lang="en-US" b="1" dirty="0">
                <a:solidFill>
                  <a:srgbClr val="00B050"/>
                </a:solidFill>
              </a:rPr>
              <a:t>15</a:t>
            </a:r>
            <a:r>
              <a:rPr lang="en-US" dirty="0"/>
              <a:t> percent of games; the other </a:t>
            </a:r>
            <a:r>
              <a:rPr lang="en-US" b="1" dirty="0">
                <a:solidFill>
                  <a:srgbClr val="0000FF"/>
                </a:solidFill>
              </a:rPr>
              <a:t>65</a:t>
            </a:r>
            <a:r>
              <a:rPr lang="en-US" dirty="0"/>
              <a:t> percent end in draws….</a:t>
            </a:r>
            <a:r>
              <a:rPr lang="en-US" baseline="30000" dirty="0"/>
              <a:t> </a:t>
            </a:r>
          </a:p>
        </p:txBody>
      </p:sp>
    </p:spTree>
    <p:extLst>
      <p:ext uri="{BB962C8B-B14F-4D97-AF65-F5344CB8AC3E}">
        <p14:creationId xmlns:p14="http://schemas.microsoft.com/office/powerpoint/2010/main" val="34675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090D1D9-C12E-49A3-AF0F-30D363FCC1B7}"/>
              </a:ext>
            </a:extLst>
          </p:cNvPr>
          <p:cNvSpPr/>
          <p:nvPr/>
        </p:nvSpPr>
        <p:spPr>
          <a:xfrm>
            <a:off x="325375" y="825579"/>
            <a:ext cx="10782299" cy="6032421"/>
          </a:xfrm>
          <a:prstGeom prst="rect">
            <a:avLst/>
          </a:prstGeom>
        </p:spPr>
        <p:txBody>
          <a:bodyPr wrap="square">
            <a:spAutoFit/>
          </a:bodyPr>
          <a:lstStyle/>
          <a:p>
            <a:r>
              <a:rPr lang="en-US" sz="1600" dirty="0">
                <a:solidFill>
                  <a:srgbClr val="0000FF"/>
                </a:solidFill>
                <a:latin typeface="Courier New" panose="02070309020205020404" pitchFamily="49" charset="0"/>
              </a:rPr>
              <a:t>function</a:t>
            </a:r>
            <a:r>
              <a:rPr lang="en-US" sz="1600" dirty="0">
                <a:solidFill>
                  <a:srgbClr val="000000"/>
                </a:solidFill>
                <a:latin typeface="Courier New" panose="02070309020205020404" pitchFamily="49" charset="0"/>
              </a:rPr>
              <a:t> [ ] = chess()</a:t>
            </a:r>
          </a:p>
          <a:p>
            <a:r>
              <a:rPr lang="en-US" sz="1600" dirty="0">
                <a:solidFill>
                  <a:srgbClr val="000000"/>
                </a:solidFill>
                <a:latin typeface="Courier New" panose="02070309020205020404" pitchFamily="49" charset="0"/>
              </a:rPr>
              <a:t> </a:t>
            </a:r>
          </a:p>
          <a:p>
            <a:r>
              <a:rPr lang="en-US" sz="1600" dirty="0">
                <a:solidFill>
                  <a:srgbClr val="000000"/>
                </a:solidFill>
                <a:latin typeface="Courier New" panose="02070309020205020404" pitchFamily="49" charset="0"/>
              </a:rPr>
              <a:t>runs = 10000000;</a:t>
            </a:r>
          </a:p>
          <a:p>
            <a:r>
              <a:rPr lang="en-US" sz="1600" dirty="0" err="1">
                <a:solidFill>
                  <a:srgbClr val="000000"/>
                </a:solidFill>
                <a:latin typeface="Courier New" panose="02070309020205020404" pitchFamily="49" charset="0"/>
              </a:rPr>
              <a:t>games_won</a:t>
            </a:r>
            <a:r>
              <a:rPr lang="en-US" sz="1600" dirty="0">
                <a:solidFill>
                  <a:srgbClr val="000000"/>
                </a:solidFill>
                <a:latin typeface="Courier New" panose="02070309020205020404" pitchFamily="49" charset="0"/>
              </a:rPr>
              <a:t> =0;</a:t>
            </a:r>
          </a:p>
          <a:p>
            <a:r>
              <a:rPr lang="en-US" sz="1600" dirty="0">
                <a:solidFill>
                  <a:srgbClr val="000000"/>
                </a:solidFill>
                <a:latin typeface="Courier New" panose="02070309020205020404" pitchFamily="49" charset="0"/>
              </a:rPr>
              <a:t> </a:t>
            </a:r>
          </a:p>
          <a:p>
            <a:r>
              <a:rPr lang="en-US" sz="1600" dirty="0">
                <a:solidFill>
                  <a:srgbClr val="0000FF"/>
                </a:solidFill>
                <a:latin typeface="Courier New" panose="02070309020205020404" pitchFamily="49" charset="0"/>
              </a:rPr>
              <a:t>for</a:t>
            </a:r>
            <a:r>
              <a:rPr lang="en-US" sz="1600" dirty="0">
                <a:solidFill>
                  <a:srgbClr val="000000"/>
                </a:solidFill>
                <a:latin typeface="Courier New" panose="02070309020205020404" pitchFamily="49" charset="0"/>
              </a:rPr>
              <a:t> g = 1 : runs</a:t>
            </a:r>
          </a:p>
          <a:p>
            <a:r>
              <a:rPr lang="en-US" sz="1600" dirty="0">
                <a:solidFill>
                  <a:srgbClr val="000000"/>
                </a:solidFill>
                <a:latin typeface="Courier New" panose="02070309020205020404" pitchFamily="49" charset="0"/>
              </a:rPr>
              <a:t>    points = 0;                     </a:t>
            </a:r>
            <a:r>
              <a:rPr lang="en-US" sz="1600" dirty="0">
                <a:solidFill>
                  <a:srgbClr val="228B22"/>
                </a:solidFill>
                <a:latin typeface="Courier New" panose="02070309020205020404" pitchFamily="49" charset="0"/>
              </a:rPr>
              <a:t>% white starts with no points</a:t>
            </a:r>
          </a:p>
          <a:p>
            <a:r>
              <a:rPr lang="en-US" sz="1600" dirty="0">
                <a:solidFill>
                  <a:srgbClr val="000000"/>
                </a:solidFill>
                <a:latin typeface="Courier New" panose="02070309020205020404" pitchFamily="49" charset="0"/>
              </a:rPr>
              <a:t>    </a:t>
            </a:r>
            <a:r>
              <a:rPr lang="en-US" sz="1600" dirty="0">
                <a:solidFill>
                  <a:srgbClr val="0000FF"/>
                </a:solidFill>
                <a:latin typeface="Courier New" panose="02070309020205020404" pitchFamily="49" charset="0"/>
              </a:rPr>
              <a:t>for</a:t>
            </a:r>
            <a:r>
              <a:rPr lang="en-US" sz="1600" dirty="0">
                <a:solidFill>
                  <a:srgbClr val="000000"/>
                </a:solidFill>
                <a:latin typeface="Courier New" panose="02070309020205020404" pitchFamily="49" charset="0"/>
              </a:rPr>
              <a:t> </a:t>
            </a:r>
            <a:r>
              <a:rPr lang="en-US" sz="1600" dirty="0" err="1">
                <a:solidFill>
                  <a:srgbClr val="000000"/>
                </a:solidFill>
                <a:latin typeface="Courier New" panose="02070309020205020404" pitchFamily="49" charset="0"/>
              </a:rPr>
              <a:t>i</a:t>
            </a:r>
            <a:r>
              <a:rPr lang="en-US" sz="1600" dirty="0">
                <a:solidFill>
                  <a:srgbClr val="000000"/>
                </a:solidFill>
                <a:latin typeface="Courier New" panose="02070309020205020404" pitchFamily="49" charset="0"/>
              </a:rPr>
              <a:t> = 1 : 12                  </a:t>
            </a:r>
            <a:r>
              <a:rPr lang="en-US" sz="1600" dirty="0">
                <a:solidFill>
                  <a:srgbClr val="228B22"/>
                </a:solidFill>
                <a:latin typeface="Courier New" panose="02070309020205020404" pitchFamily="49" charset="0"/>
              </a:rPr>
              <a:t>% play 12 games </a:t>
            </a:r>
          </a:p>
          <a:p>
            <a:r>
              <a:rPr lang="en-US" sz="1600" dirty="0">
                <a:solidFill>
                  <a:srgbClr val="000000"/>
                </a:solidFill>
                <a:latin typeface="Courier New" panose="02070309020205020404" pitchFamily="49" charset="0"/>
              </a:rPr>
              <a:t>        dart = rand;                </a:t>
            </a:r>
            <a:r>
              <a:rPr lang="en-US" sz="1600" dirty="0">
                <a:solidFill>
                  <a:srgbClr val="228B22"/>
                </a:solidFill>
                <a:latin typeface="Courier New" panose="02070309020205020404" pitchFamily="49" charset="0"/>
              </a:rPr>
              <a:t>% throw a random dart on the </a:t>
            </a:r>
            <a:r>
              <a:rPr lang="en-US" sz="1600" dirty="0" err="1">
                <a:solidFill>
                  <a:srgbClr val="228B22"/>
                </a:solidFill>
                <a:latin typeface="Courier New" panose="02070309020205020404" pitchFamily="49" charset="0"/>
              </a:rPr>
              <a:t>numberline</a:t>
            </a:r>
            <a:r>
              <a:rPr lang="en-US" sz="1600" dirty="0">
                <a:solidFill>
                  <a:srgbClr val="228B22"/>
                </a:solidFill>
                <a:latin typeface="Courier New" panose="02070309020205020404" pitchFamily="49" charset="0"/>
              </a:rPr>
              <a:t> 0 to 1</a:t>
            </a:r>
          </a:p>
          <a:p>
            <a:r>
              <a:rPr lang="en-US" sz="1600" dirty="0">
                <a:solidFill>
                  <a:srgbClr val="000000"/>
                </a:solidFill>
                <a:latin typeface="Courier New" panose="02070309020205020404" pitchFamily="49" charset="0"/>
              </a:rPr>
              <a:t>        </a:t>
            </a:r>
            <a:r>
              <a:rPr lang="en-US" sz="1600" dirty="0">
                <a:solidFill>
                  <a:srgbClr val="0000FF"/>
                </a:solidFill>
                <a:latin typeface="Courier New" panose="02070309020205020404" pitchFamily="49" charset="0"/>
              </a:rPr>
              <a:t>if</a:t>
            </a:r>
            <a:r>
              <a:rPr lang="en-US" sz="1600" dirty="0">
                <a:solidFill>
                  <a:srgbClr val="000000"/>
                </a:solidFill>
                <a:latin typeface="Courier New" panose="02070309020205020404" pitchFamily="49" charset="0"/>
              </a:rPr>
              <a:t> dart &lt; 0.2               </a:t>
            </a:r>
            <a:r>
              <a:rPr lang="en-US" sz="1600" dirty="0">
                <a:solidFill>
                  <a:srgbClr val="228B22"/>
                </a:solidFill>
                <a:latin typeface="Courier New" panose="02070309020205020404" pitchFamily="49" charset="0"/>
              </a:rPr>
              <a:t>% if dart &lt; 0.2, white won</a:t>
            </a:r>
          </a:p>
          <a:p>
            <a:r>
              <a:rPr lang="en-US" sz="1600" dirty="0">
                <a:solidFill>
                  <a:srgbClr val="000000"/>
                </a:solidFill>
                <a:latin typeface="Courier New" panose="02070309020205020404" pitchFamily="49" charset="0"/>
              </a:rPr>
              <a:t>            points = points + 1;</a:t>
            </a:r>
          </a:p>
          <a:p>
            <a:r>
              <a:rPr lang="en-US" sz="1600" dirty="0">
                <a:solidFill>
                  <a:srgbClr val="000000"/>
                </a:solidFill>
                <a:latin typeface="Courier New" panose="02070309020205020404" pitchFamily="49" charset="0"/>
              </a:rPr>
              <a:t>        </a:t>
            </a:r>
            <a:r>
              <a:rPr lang="en-US" sz="1600" dirty="0">
                <a:solidFill>
                  <a:srgbClr val="0000FF"/>
                </a:solidFill>
                <a:latin typeface="Courier New" panose="02070309020205020404" pitchFamily="49" charset="0"/>
              </a:rPr>
              <a:t>elseif</a:t>
            </a:r>
            <a:r>
              <a:rPr lang="en-US" sz="1600" dirty="0">
                <a:solidFill>
                  <a:srgbClr val="000000"/>
                </a:solidFill>
                <a:latin typeface="Courier New" panose="02070309020205020404" pitchFamily="49" charset="0"/>
              </a:rPr>
              <a:t> dart &lt; 0.85          </a:t>
            </a:r>
            <a:r>
              <a:rPr lang="en-US" sz="1600" dirty="0">
                <a:solidFill>
                  <a:srgbClr val="228B22"/>
                </a:solidFill>
                <a:latin typeface="Courier New" panose="02070309020205020404" pitchFamily="49" charset="0"/>
              </a:rPr>
              <a:t>% If the above is not true, and dart &lt; 0.85, it was a draw </a:t>
            </a:r>
          </a:p>
          <a:p>
            <a:r>
              <a:rPr lang="en-US" sz="1600" dirty="0">
                <a:solidFill>
                  <a:srgbClr val="000000"/>
                </a:solidFill>
                <a:latin typeface="Courier New" panose="02070309020205020404" pitchFamily="49" charset="0"/>
              </a:rPr>
              <a:t>            points = points + 0.5;</a:t>
            </a:r>
          </a:p>
          <a:p>
            <a:r>
              <a:rPr lang="en-US" sz="1600" dirty="0">
                <a:solidFill>
                  <a:srgbClr val="000000"/>
                </a:solidFill>
                <a:latin typeface="Courier New" panose="02070309020205020404" pitchFamily="49" charset="0"/>
              </a:rPr>
              <a:t>        </a:t>
            </a:r>
            <a:r>
              <a:rPr lang="en-US" sz="1600" dirty="0">
                <a:solidFill>
                  <a:srgbClr val="0000FF"/>
                </a:solidFill>
                <a:latin typeface="Courier New" panose="02070309020205020404" pitchFamily="49" charset="0"/>
              </a:rPr>
              <a:t>end</a:t>
            </a:r>
          </a:p>
          <a:p>
            <a:r>
              <a:rPr lang="en-US" sz="1600" dirty="0">
                <a:solidFill>
                  <a:srgbClr val="000000"/>
                </a:solidFill>
                <a:latin typeface="Courier New" panose="02070309020205020404" pitchFamily="49" charset="0"/>
              </a:rPr>
              <a:t>    </a:t>
            </a:r>
            <a:r>
              <a:rPr lang="en-US" sz="1600" dirty="0">
                <a:solidFill>
                  <a:srgbClr val="0000FF"/>
                </a:solidFill>
                <a:latin typeface="Courier New" panose="02070309020205020404" pitchFamily="49" charset="0"/>
              </a:rPr>
              <a:t>end</a:t>
            </a:r>
          </a:p>
          <a:p>
            <a:r>
              <a:rPr lang="en-US" sz="1600" dirty="0">
                <a:solidFill>
                  <a:srgbClr val="000000"/>
                </a:solidFill>
                <a:latin typeface="Courier New" panose="02070309020205020404" pitchFamily="49" charset="0"/>
              </a:rPr>
              <a:t>    </a:t>
            </a:r>
            <a:r>
              <a:rPr lang="en-US" sz="1600" dirty="0">
                <a:solidFill>
                  <a:srgbClr val="0000FF"/>
                </a:solidFill>
                <a:latin typeface="Courier New" panose="02070309020205020404" pitchFamily="49" charset="0"/>
              </a:rPr>
              <a:t>if</a:t>
            </a:r>
            <a:r>
              <a:rPr lang="en-US" sz="1600" dirty="0">
                <a:solidFill>
                  <a:srgbClr val="000000"/>
                </a:solidFill>
                <a:latin typeface="Courier New" panose="02070309020205020404" pitchFamily="49" charset="0"/>
              </a:rPr>
              <a:t> points &gt;= 6.5                </a:t>
            </a:r>
            <a:r>
              <a:rPr lang="en-US" sz="1600" dirty="0">
                <a:solidFill>
                  <a:srgbClr val="228B22"/>
                </a:solidFill>
                <a:latin typeface="Courier New" panose="02070309020205020404" pitchFamily="49" charset="0"/>
              </a:rPr>
              <a:t>% decide if white worn the whole tournament</a:t>
            </a:r>
          </a:p>
          <a:p>
            <a:r>
              <a:rPr lang="en-US" sz="1600" dirty="0">
                <a:solidFill>
                  <a:srgbClr val="000000"/>
                </a:solidFill>
                <a:latin typeface="Courier New" panose="02070309020205020404" pitchFamily="49" charset="0"/>
              </a:rPr>
              <a:t>        </a:t>
            </a:r>
            <a:r>
              <a:rPr lang="en-US" sz="1600" dirty="0" err="1">
                <a:solidFill>
                  <a:srgbClr val="000000"/>
                </a:solidFill>
                <a:latin typeface="Courier New" panose="02070309020205020404" pitchFamily="49" charset="0"/>
              </a:rPr>
              <a:t>games_won</a:t>
            </a:r>
            <a:r>
              <a:rPr lang="en-US" sz="1600" dirty="0">
                <a:solidFill>
                  <a:srgbClr val="000000"/>
                </a:solidFill>
                <a:latin typeface="Courier New" panose="02070309020205020404" pitchFamily="49" charset="0"/>
              </a:rPr>
              <a:t> = </a:t>
            </a:r>
            <a:r>
              <a:rPr lang="en-US" sz="1600" dirty="0" err="1">
                <a:solidFill>
                  <a:srgbClr val="000000"/>
                </a:solidFill>
                <a:latin typeface="Courier New" panose="02070309020205020404" pitchFamily="49" charset="0"/>
              </a:rPr>
              <a:t>games_won</a:t>
            </a:r>
            <a:r>
              <a:rPr lang="en-US" sz="1600" dirty="0">
                <a:solidFill>
                  <a:srgbClr val="000000"/>
                </a:solidFill>
                <a:latin typeface="Courier New" panose="02070309020205020404" pitchFamily="49" charset="0"/>
              </a:rPr>
              <a:t> + 1;</a:t>
            </a:r>
          </a:p>
          <a:p>
            <a:r>
              <a:rPr lang="en-US" sz="1600" dirty="0">
                <a:solidFill>
                  <a:srgbClr val="000000"/>
                </a:solidFill>
                <a:latin typeface="Courier New" panose="02070309020205020404" pitchFamily="49" charset="0"/>
              </a:rPr>
              <a:t>    </a:t>
            </a:r>
            <a:r>
              <a:rPr lang="en-US" sz="1600" dirty="0">
                <a:solidFill>
                  <a:srgbClr val="0000FF"/>
                </a:solidFill>
                <a:latin typeface="Courier New" panose="02070309020205020404" pitchFamily="49" charset="0"/>
              </a:rPr>
              <a:t>end</a:t>
            </a:r>
          </a:p>
          <a:p>
            <a:r>
              <a:rPr lang="en-US" sz="1600" dirty="0">
                <a:solidFill>
                  <a:srgbClr val="0000FF"/>
                </a:solidFill>
                <a:latin typeface="Courier New" panose="02070309020205020404" pitchFamily="49" charset="0"/>
              </a:rPr>
              <a:t>end</a:t>
            </a:r>
          </a:p>
          <a:p>
            <a:r>
              <a:rPr lang="en-US" sz="1600" dirty="0">
                <a:solidFill>
                  <a:srgbClr val="000000"/>
                </a:solidFill>
                <a:latin typeface="Courier New" panose="02070309020205020404" pitchFamily="49" charset="0"/>
              </a:rPr>
              <a:t> </a:t>
            </a:r>
            <a:r>
              <a:rPr lang="en-US" sz="1600" dirty="0" err="1">
                <a:solidFill>
                  <a:srgbClr val="000000"/>
                </a:solidFill>
                <a:latin typeface="Courier New" panose="02070309020205020404" pitchFamily="49" charset="0"/>
              </a:rPr>
              <a:t>games_won</a:t>
            </a:r>
            <a:r>
              <a:rPr lang="en-US" sz="1600" dirty="0">
                <a:solidFill>
                  <a:srgbClr val="000000"/>
                </a:solidFill>
                <a:latin typeface="Courier New" panose="02070309020205020404" pitchFamily="49" charset="0"/>
              </a:rPr>
              <a:t>/runs</a:t>
            </a:r>
          </a:p>
          <a:p>
            <a:r>
              <a:rPr lang="en-US" sz="1600" dirty="0">
                <a:solidFill>
                  <a:srgbClr val="000000"/>
                </a:solidFill>
                <a:latin typeface="Courier New" panose="02070309020205020404" pitchFamily="49" charset="0"/>
              </a:rPr>
              <a:t> </a:t>
            </a:r>
          </a:p>
          <a:p>
            <a:r>
              <a:rPr lang="en-US" sz="1600" dirty="0">
                <a:solidFill>
                  <a:srgbClr val="0000FF"/>
                </a:solidFill>
                <a:latin typeface="Courier New" panose="02070309020205020404" pitchFamily="49" charset="0"/>
              </a:rPr>
              <a:t>end</a:t>
            </a:r>
          </a:p>
          <a:p>
            <a:endParaRPr lang="en-US" b="0" i="0" u="none" strike="noStrike" baseline="0" dirty="0"/>
          </a:p>
        </p:txBody>
      </p:sp>
      <p:sp>
        <p:nvSpPr>
          <p:cNvPr id="5" name="Rectangle 4">
            <a:extLst>
              <a:ext uri="{FF2B5EF4-FFF2-40B4-BE49-F238E27FC236}">
                <a16:creationId xmlns:a16="http://schemas.microsoft.com/office/drawing/2014/main" id="{5C448D47-B4FD-4671-B06F-8786E8A6CD73}"/>
              </a:ext>
            </a:extLst>
          </p:cNvPr>
          <p:cNvSpPr/>
          <p:nvPr/>
        </p:nvSpPr>
        <p:spPr>
          <a:xfrm>
            <a:off x="5992013" y="5188095"/>
            <a:ext cx="6096000" cy="1569660"/>
          </a:xfrm>
          <a:prstGeom prst="rect">
            <a:avLst/>
          </a:prstGeom>
          <a:solidFill>
            <a:schemeClr val="tx1"/>
          </a:solidFill>
        </p:spPr>
        <p:txBody>
          <a:bodyPr>
            <a:spAutoFit/>
          </a:bodyPr>
          <a:lstStyle/>
          <a:p>
            <a:r>
              <a:rPr lang="en-US" sz="3200" dirty="0">
                <a:solidFill>
                  <a:schemeClr val="bg1"/>
                </a:solidFill>
              </a:rPr>
              <a:t>&gt;&gt; tic;, chess, toc</a:t>
            </a:r>
          </a:p>
          <a:p>
            <a:r>
              <a:rPr lang="en-US" sz="3200" dirty="0" err="1">
                <a:solidFill>
                  <a:schemeClr val="bg1"/>
                </a:solidFill>
              </a:rPr>
              <a:t>ans</a:t>
            </a:r>
            <a:r>
              <a:rPr lang="en-US" sz="3200" dirty="0">
                <a:solidFill>
                  <a:schemeClr val="bg1"/>
                </a:solidFill>
              </a:rPr>
              <a:t> =   0.519810</a:t>
            </a:r>
          </a:p>
          <a:p>
            <a:r>
              <a:rPr lang="en-US" sz="3200" dirty="0">
                <a:solidFill>
                  <a:schemeClr val="bg1"/>
                </a:solidFill>
              </a:rPr>
              <a:t>Elapsed time is 3.334 seconds.</a:t>
            </a:r>
            <a:endParaRPr lang="en-US" dirty="0">
              <a:solidFill>
                <a:schemeClr val="bg1"/>
              </a:solidFill>
            </a:endParaRPr>
          </a:p>
        </p:txBody>
      </p:sp>
    </p:spTree>
    <p:extLst>
      <p:ext uri="{BB962C8B-B14F-4D97-AF65-F5344CB8AC3E}">
        <p14:creationId xmlns:p14="http://schemas.microsoft.com/office/powerpoint/2010/main" val="3080246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AC8E632-B1F8-4554-9F87-B8E4CA6309D1}"/>
              </a:ext>
            </a:extLst>
          </p:cNvPr>
          <p:cNvPicPr>
            <a:picLocks noChangeAspect="1"/>
          </p:cNvPicPr>
          <p:nvPr/>
        </p:nvPicPr>
        <p:blipFill>
          <a:blip r:embed="rId3"/>
          <a:stretch>
            <a:fillRect/>
          </a:stretch>
        </p:blipFill>
        <p:spPr>
          <a:xfrm>
            <a:off x="7586941" y="-113525"/>
            <a:ext cx="4721310" cy="3542525"/>
          </a:xfrm>
          <a:prstGeom prst="rect">
            <a:avLst/>
          </a:prstGeom>
        </p:spPr>
      </p:pic>
      <p:sp>
        <p:nvSpPr>
          <p:cNvPr id="5" name="TextBox 4">
            <a:extLst>
              <a:ext uri="{FF2B5EF4-FFF2-40B4-BE49-F238E27FC236}">
                <a16:creationId xmlns:a16="http://schemas.microsoft.com/office/drawing/2014/main" id="{1C65DC0F-1CA9-43BE-BF8F-333AF6C5A197}"/>
              </a:ext>
            </a:extLst>
          </p:cNvPr>
          <p:cNvSpPr txBox="1"/>
          <p:nvPr/>
        </p:nvSpPr>
        <p:spPr>
          <a:xfrm>
            <a:off x="10428796" y="546593"/>
            <a:ext cx="1176925" cy="369332"/>
          </a:xfrm>
          <a:prstGeom prst="rect">
            <a:avLst/>
          </a:prstGeom>
          <a:noFill/>
        </p:spPr>
        <p:txBody>
          <a:bodyPr wrap="none" rtlCol="0">
            <a:spAutoFit/>
          </a:bodyPr>
          <a:lstStyle/>
          <a:p>
            <a:r>
              <a:rPr lang="en-US" dirty="0"/>
              <a:t>1,000 runs</a:t>
            </a:r>
          </a:p>
        </p:txBody>
      </p:sp>
      <p:sp>
        <p:nvSpPr>
          <p:cNvPr id="6" name="Rectangle 5">
            <a:extLst>
              <a:ext uri="{FF2B5EF4-FFF2-40B4-BE49-F238E27FC236}">
                <a16:creationId xmlns:a16="http://schemas.microsoft.com/office/drawing/2014/main" id="{0EF32418-26A6-4DCE-BD23-5B42307706FA}"/>
              </a:ext>
            </a:extLst>
          </p:cNvPr>
          <p:cNvSpPr/>
          <p:nvPr/>
        </p:nvSpPr>
        <p:spPr>
          <a:xfrm>
            <a:off x="184728" y="2663332"/>
            <a:ext cx="8349672" cy="4408899"/>
          </a:xfrm>
          <a:prstGeom prst="rect">
            <a:avLst/>
          </a:prstGeom>
        </p:spPr>
        <p:txBody>
          <a:bodyPr wrap="square">
            <a:spAutoFit/>
          </a:bodyPr>
          <a:lstStyle/>
          <a:p>
            <a:r>
              <a:rPr lang="en-US" sz="1050" dirty="0">
                <a:solidFill>
                  <a:srgbClr val="0000FF"/>
                </a:solidFill>
                <a:latin typeface="Courier New" panose="02070309020205020404" pitchFamily="49" charset="0"/>
              </a:rPr>
              <a:t>function</a:t>
            </a:r>
            <a:r>
              <a:rPr lang="en-US" sz="1050" dirty="0">
                <a:solidFill>
                  <a:srgbClr val="000000"/>
                </a:solidFill>
                <a:latin typeface="Courier New" panose="02070309020205020404" pitchFamily="49" charset="0"/>
              </a:rPr>
              <a:t> [ ] = chess()</a:t>
            </a:r>
          </a:p>
          <a:p>
            <a:r>
              <a:rPr lang="en-US" sz="1050" dirty="0">
                <a:solidFill>
                  <a:srgbClr val="000000"/>
                </a:solidFill>
                <a:latin typeface="Courier New" panose="02070309020205020404" pitchFamily="49" charset="0"/>
              </a:rPr>
              <a:t> </a:t>
            </a:r>
          </a:p>
          <a:p>
            <a:r>
              <a:rPr lang="en-US" sz="1050" dirty="0">
                <a:solidFill>
                  <a:srgbClr val="000000"/>
                </a:solidFill>
                <a:latin typeface="Courier New" panose="02070309020205020404" pitchFamily="49" charset="0"/>
              </a:rPr>
              <a:t>runs = 100000;</a:t>
            </a:r>
          </a:p>
          <a:p>
            <a:r>
              <a:rPr lang="en-US" sz="1050" dirty="0" err="1">
                <a:solidFill>
                  <a:srgbClr val="000000"/>
                </a:solidFill>
                <a:latin typeface="Courier New" panose="02070309020205020404" pitchFamily="49" charset="0"/>
              </a:rPr>
              <a:t>oddsOfWining</a:t>
            </a:r>
            <a:r>
              <a:rPr lang="en-US" sz="1050" dirty="0">
                <a:solidFill>
                  <a:srgbClr val="000000"/>
                </a:solidFill>
                <a:latin typeface="Courier New" panose="02070309020205020404" pitchFamily="49" charset="0"/>
              </a:rPr>
              <a:t>=[];</a:t>
            </a:r>
          </a:p>
          <a:p>
            <a:r>
              <a:rPr lang="en-US" sz="1050" dirty="0">
                <a:solidFill>
                  <a:srgbClr val="000000"/>
                </a:solidFill>
                <a:latin typeface="Courier New" panose="02070309020205020404" pitchFamily="49" charset="0"/>
              </a:rPr>
              <a:t> </a:t>
            </a:r>
          </a:p>
          <a:p>
            <a:r>
              <a:rPr lang="en-US" sz="1050" dirty="0">
                <a:solidFill>
                  <a:srgbClr val="0000FF"/>
                </a:solidFill>
                <a:latin typeface="Courier New" panose="02070309020205020404" pitchFamily="49" charset="0"/>
              </a:rPr>
              <a:t>for</a:t>
            </a:r>
            <a:r>
              <a:rPr lang="en-US" sz="1050" dirty="0">
                <a:solidFill>
                  <a:srgbClr val="000000"/>
                </a:solidFill>
                <a:latin typeface="Courier New" panose="02070309020205020404" pitchFamily="49" charset="0"/>
              </a:rPr>
              <a:t> </a:t>
            </a:r>
            <a:r>
              <a:rPr lang="en-US" sz="1050" dirty="0" err="1">
                <a:solidFill>
                  <a:srgbClr val="000000"/>
                </a:solidFill>
                <a:latin typeface="Courier New" panose="02070309020205020404" pitchFamily="49" charset="0"/>
              </a:rPr>
              <a:t>numberOfGames</a:t>
            </a:r>
            <a:r>
              <a:rPr lang="en-US" sz="1050" dirty="0">
                <a:solidFill>
                  <a:srgbClr val="000000"/>
                </a:solidFill>
                <a:latin typeface="Courier New" panose="02070309020205020404" pitchFamily="49" charset="0"/>
              </a:rPr>
              <a:t> = 12 : 1000</a:t>
            </a:r>
          </a:p>
          <a:p>
            <a:r>
              <a:rPr lang="en-US" sz="1050" dirty="0" err="1">
                <a:solidFill>
                  <a:srgbClr val="000000"/>
                </a:solidFill>
                <a:latin typeface="Courier New" panose="02070309020205020404" pitchFamily="49" charset="0"/>
              </a:rPr>
              <a:t>games_won</a:t>
            </a:r>
            <a:r>
              <a:rPr lang="en-US" sz="1050" dirty="0">
                <a:solidFill>
                  <a:srgbClr val="000000"/>
                </a:solidFill>
                <a:latin typeface="Courier New" panose="02070309020205020404" pitchFamily="49" charset="0"/>
              </a:rPr>
              <a:t> = 0;</a:t>
            </a:r>
          </a:p>
          <a:p>
            <a:r>
              <a:rPr lang="en-US" sz="1050" dirty="0">
                <a:solidFill>
                  <a:srgbClr val="0000FF"/>
                </a:solidFill>
                <a:latin typeface="Courier New" panose="02070309020205020404" pitchFamily="49" charset="0"/>
              </a:rPr>
              <a:t> for</a:t>
            </a:r>
            <a:r>
              <a:rPr lang="en-US" sz="1050" dirty="0">
                <a:solidFill>
                  <a:srgbClr val="000000"/>
                </a:solidFill>
                <a:latin typeface="Courier New" panose="02070309020205020404" pitchFamily="49" charset="0"/>
              </a:rPr>
              <a:t> g = 1 : runs</a:t>
            </a:r>
          </a:p>
          <a:p>
            <a:r>
              <a:rPr lang="en-US" sz="1050" dirty="0">
                <a:solidFill>
                  <a:srgbClr val="000000"/>
                </a:solidFill>
                <a:latin typeface="Courier New" panose="02070309020205020404" pitchFamily="49" charset="0"/>
              </a:rPr>
              <a:t>    points = 0;</a:t>
            </a:r>
          </a:p>
          <a:p>
            <a:r>
              <a:rPr lang="en-US" sz="1050" dirty="0">
                <a:solidFill>
                  <a:srgbClr val="000000"/>
                </a:solidFill>
                <a:latin typeface="Courier New" panose="02070309020205020404" pitchFamily="49" charset="0"/>
              </a:rPr>
              <a:t>    </a:t>
            </a:r>
            <a:r>
              <a:rPr lang="en-US" sz="1050" dirty="0">
                <a:solidFill>
                  <a:srgbClr val="0000FF"/>
                </a:solidFill>
                <a:latin typeface="Courier New" panose="02070309020205020404" pitchFamily="49" charset="0"/>
              </a:rPr>
              <a:t>for</a:t>
            </a:r>
            <a:r>
              <a:rPr lang="en-US" sz="1050" dirty="0">
                <a:solidFill>
                  <a:srgbClr val="000000"/>
                </a:solidFill>
                <a:latin typeface="Courier New" panose="02070309020205020404" pitchFamily="49" charset="0"/>
              </a:rPr>
              <a:t> </a:t>
            </a:r>
            <a:r>
              <a:rPr lang="en-US" sz="1050" dirty="0" err="1">
                <a:solidFill>
                  <a:srgbClr val="000000"/>
                </a:solidFill>
                <a:latin typeface="Courier New" panose="02070309020205020404" pitchFamily="49" charset="0"/>
              </a:rPr>
              <a:t>i</a:t>
            </a:r>
            <a:r>
              <a:rPr lang="en-US" sz="1050" dirty="0">
                <a:solidFill>
                  <a:srgbClr val="000000"/>
                </a:solidFill>
                <a:latin typeface="Courier New" panose="02070309020205020404" pitchFamily="49" charset="0"/>
              </a:rPr>
              <a:t> = 1 : </a:t>
            </a:r>
            <a:r>
              <a:rPr lang="en-US" sz="1050" dirty="0" err="1">
                <a:solidFill>
                  <a:srgbClr val="000000"/>
                </a:solidFill>
                <a:latin typeface="Courier New" panose="02070309020205020404" pitchFamily="49" charset="0"/>
              </a:rPr>
              <a:t>numberOfGames</a:t>
            </a:r>
            <a:r>
              <a:rPr lang="en-US" sz="1050" dirty="0">
                <a:solidFill>
                  <a:srgbClr val="000000"/>
                </a:solidFill>
                <a:latin typeface="Courier New" panose="02070309020205020404" pitchFamily="49" charset="0"/>
              </a:rPr>
              <a:t> </a:t>
            </a:r>
          </a:p>
          <a:p>
            <a:r>
              <a:rPr lang="en-US" sz="1050" dirty="0">
                <a:solidFill>
                  <a:srgbClr val="000000"/>
                </a:solidFill>
                <a:latin typeface="Courier New" panose="02070309020205020404" pitchFamily="49" charset="0"/>
              </a:rPr>
              <a:t>        dart = rand;                </a:t>
            </a:r>
            <a:r>
              <a:rPr lang="en-US" sz="1050" dirty="0">
                <a:solidFill>
                  <a:srgbClr val="228B22"/>
                </a:solidFill>
                <a:latin typeface="Courier New" panose="02070309020205020404" pitchFamily="49" charset="0"/>
              </a:rPr>
              <a:t>%throw a random dart on the </a:t>
            </a:r>
            <a:r>
              <a:rPr lang="en-US" sz="1050" dirty="0" err="1">
                <a:solidFill>
                  <a:srgbClr val="228B22"/>
                </a:solidFill>
                <a:latin typeface="Courier New" panose="02070309020205020404" pitchFamily="49" charset="0"/>
              </a:rPr>
              <a:t>numberline</a:t>
            </a:r>
            <a:r>
              <a:rPr lang="en-US" sz="1050" dirty="0">
                <a:solidFill>
                  <a:srgbClr val="228B22"/>
                </a:solidFill>
                <a:latin typeface="Courier New" panose="02070309020205020404" pitchFamily="49" charset="0"/>
              </a:rPr>
              <a:t> 0 to 1</a:t>
            </a:r>
          </a:p>
          <a:p>
            <a:r>
              <a:rPr lang="en-US" sz="1050" dirty="0">
                <a:solidFill>
                  <a:srgbClr val="000000"/>
                </a:solidFill>
                <a:latin typeface="Courier New" panose="02070309020205020404" pitchFamily="49" charset="0"/>
              </a:rPr>
              <a:t>        </a:t>
            </a:r>
            <a:r>
              <a:rPr lang="en-US" sz="1050" dirty="0">
                <a:solidFill>
                  <a:srgbClr val="0000FF"/>
                </a:solidFill>
                <a:latin typeface="Courier New" panose="02070309020205020404" pitchFamily="49" charset="0"/>
              </a:rPr>
              <a:t>if</a:t>
            </a:r>
            <a:r>
              <a:rPr lang="en-US" sz="1050" dirty="0">
                <a:solidFill>
                  <a:srgbClr val="000000"/>
                </a:solidFill>
                <a:latin typeface="Courier New" panose="02070309020205020404" pitchFamily="49" charset="0"/>
              </a:rPr>
              <a:t> dart &lt; 0.2               </a:t>
            </a:r>
            <a:r>
              <a:rPr lang="en-US" sz="1050" dirty="0">
                <a:solidFill>
                  <a:srgbClr val="228B22"/>
                </a:solidFill>
                <a:latin typeface="Courier New" panose="02070309020205020404" pitchFamily="49" charset="0"/>
              </a:rPr>
              <a:t>% if dart &lt; 0.2, white won</a:t>
            </a:r>
          </a:p>
          <a:p>
            <a:r>
              <a:rPr lang="en-US" sz="1050" dirty="0">
                <a:solidFill>
                  <a:srgbClr val="000000"/>
                </a:solidFill>
                <a:latin typeface="Courier New" panose="02070309020205020404" pitchFamily="49" charset="0"/>
              </a:rPr>
              <a:t>            points = points + 1;</a:t>
            </a:r>
          </a:p>
          <a:p>
            <a:r>
              <a:rPr lang="en-US" sz="1050" dirty="0">
                <a:solidFill>
                  <a:srgbClr val="000000"/>
                </a:solidFill>
                <a:latin typeface="Courier New" panose="02070309020205020404" pitchFamily="49" charset="0"/>
              </a:rPr>
              <a:t>        </a:t>
            </a:r>
            <a:r>
              <a:rPr lang="en-US" sz="1050" dirty="0">
                <a:solidFill>
                  <a:srgbClr val="0000FF"/>
                </a:solidFill>
                <a:latin typeface="Courier New" panose="02070309020205020404" pitchFamily="49" charset="0"/>
              </a:rPr>
              <a:t>elseif</a:t>
            </a:r>
            <a:r>
              <a:rPr lang="en-US" sz="1050" dirty="0">
                <a:solidFill>
                  <a:srgbClr val="000000"/>
                </a:solidFill>
                <a:latin typeface="Courier New" panose="02070309020205020404" pitchFamily="49" charset="0"/>
              </a:rPr>
              <a:t> dart &lt; 0.85          </a:t>
            </a:r>
            <a:r>
              <a:rPr lang="en-US" sz="1050" dirty="0">
                <a:solidFill>
                  <a:srgbClr val="228B22"/>
                </a:solidFill>
                <a:latin typeface="Courier New" panose="02070309020205020404" pitchFamily="49" charset="0"/>
              </a:rPr>
              <a:t>% If the above is not true, </a:t>
            </a:r>
          </a:p>
          <a:p>
            <a:r>
              <a:rPr lang="en-US" sz="1050" dirty="0">
                <a:solidFill>
                  <a:srgbClr val="000000"/>
                </a:solidFill>
                <a:latin typeface="Courier New" panose="02070309020205020404" pitchFamily="49" charset="0"/>
              </a:rPr>
              <a:t>            points = points + 0.5;  </a:t>
            </a:r>
            <a:r>
              <a:rPr lang="en-US" sz="1050" dirty="0">
                <a:solidFill>
                  <a:srgbClr val="228B22"/>
                </a:solidFill>
                <a:latin typeface="Courier New" panose="02070309020205020404" pitchFamily="49" charset="0"/>
              </a:rPr>
              <a:t>%</a:t>
            </a:r>
            <a:r>
              <a:rPr lang="en-US" sz="1050" dirty="0">
                <a:solidFill>
                  <a:srgbClr val="000000"/>
                </a:solidFill>
                <a:latin typeface="Courier New" panose="02070309020205020404" pitchFamily="49" charset="0"/>
              </a:rPr>
              <a:t> </a:t>
            </a:r>
            <a:r>
              <a:rPr lang="en-US" sz="1050" dirty="0">
                <a:solidFill>
                  <a:srgbClr val="228B22"/>
                </a:solidFill>
                <a:latin typeface="Courier New" panose="02070309020205020404" pitchFamily="49" charset="0"/>
              </a:rPr>
              <a:t>and dart &lt; 0.85, it was a draw </a:t>
            </a:r>
            <a:endParaRPr lang="en-US" sz="1050" dirty="0">
              <a:solidFill>
                <a:srgbClr val="000000"/>
              </a:solidFill>
              <a:latin typeface="Courier New" panose="02070309020205020404" pitchFamily="49" charset="0"/>
            </a:endParaRPr>
          </a:p>
          <a:p>
            <a:r>
              <a:rPr lang="en-US" sz="1050" dirty="0">
                <a:solidFill>
                  <a:srgbClr val="000000"/>
                </a:solidFill>
                <a:latin typeface="Courier New" panose="02070309020205020404" pitchFamily="49" charset="0"/>
              </a:rPr>
              <a:t>        </a:t>
            </a:r>
            <a:r>
              <a:rPr lang="en-US" sz="1050" dirty="0">
                <a:solidFill>
                  <a:srgbClr val="0000FF"/>
                </a:solidFill>
                <a:latin typeface="Courier New" panose="02070309020205020404" pitchFamily="49" charset="0"/>
              </a:rPr>
              <a:t>end</a:t>
            </a:r>
          </a:p>
          <a:p>
            <a:r>
              <a:rPr lang="en-US" sz="1050" dirty="0">
                <a:solidFill>
                  <a:srgbClr val="000000"/>
                </a:solidFill>
                <a:latin typeface="Courier New" panose="02070309020205020404" pitchFamily="49" charset="0"/>
              </a:rPr>
              <a:t>    </a:t>
            </a:r>
            <a:r>
              <a:rPr lang="en-US" sz="1050" dirty="0">
                <a:solidFill>
                  <a:srgbClr val="0000FF"/>
                </a:solidFill>
                <a:latin typeface="Courier New" panose="02070309020205020404" pitchFamily="49" charset="0"/>
              </a:rPr>
              <a:t>end</a:t>
            </a:r>
          </a:p>
          <a:p>
            <a:r>
              <a:rPr lang="en-US" sz="1050" dirty="0">
                <a:solidFill>
                  <a:srgbClr val="000000"/>
                </a:solidFill>
                <a:latin typeface="Courier New" panose="02070309020205020404" pitchFamily="49" charset="0"/>
              </a:rPr>
              <a:t>    </a:t>
            </a:r>
            <a:r>
              <a:rPr lang="en-US" sz="1050" dirty="0">
                <a:solidFill>
                  <a:srgbClr val="0000FF"/>
                </a:solidFill>
                <a:latin typeface="Courier New" panose="02070309020205020404" pitchFamily="49" charset="0"/>
              </a:rPr>
              <a:t>if</a:t>
            </a:r>
            <a:r>
              <a:rPr lang="en-US" sz="1050" dirty="0">
                <a:solidFill>
                  <a:srgbClr val="000000"/>
                </a:solidFill>
                <a:latin typeface="Courier New" panose="02070309020205020404" pitchFamily="49" charset="0"/>
              </a:rPr>
              <a:t> points &gt;= (</a:t>
            </a:r>
            <a:r>
              <a:rPr lang="en-US" sz="1050" dirty="0" err="1">
                <a:solidFill>
                  <a:srgbClr val="000000"/>
                </a:solidFill>
                <a:latin typeface="Courier New" panose="02070309020205020404" pitchFamily="49" charset="0"/>
              </a:rPr>
              <a:t>numberOfGames</a:t>
            </a:r>
            <a:r>
              <a:rPr lang="en-US" sz="1050" dirty="0">
                <a:solidFill>
                  <a:srgbClr val="000000"/>
                </a:solidFill>
                <a:latin typeface="Courier New" panose="02070309020205020404" pitchFamily="49" charset="0"/>
              </a:rPr>
              <a:t>/2) + 0.5  </a:t>
            </a:r>
            <a:r>
              <a:rPr lang="en-US" sz="1050" dirty="0">
                <a:solidFill>
                  <a:srgbClr val="228B22"/>
                </a:solidFill>
                <a:latin typeface="Courier New" panose="02070309020205020404" pitchFamily="49" charset="0"/>
              </a:rPr>
              <a:t>% decide if white worn the whole tournament</a:t>
            </a:r>
          </a:p>
          <a:p>
            <a:r>
              <a:rPr lang="en-US" sz="1050" dirty="0">
                <a:solidFill>
                  <a:srgbClr val="000000"/>
                </a:solidFill>
                <a:latin typeface="Courier New" panose="02070309020205020404" pitchFamily="49" charset="0"/>
              </a:rPr>
              <a:t>        </a:t>
            </a:r>
            <a:r>
              <a:rPr lang="en-US" sz="1050" dirty="0" err="1">
                <a:solidFill>
                  <a:srgbClr val="000000"/>
                </a:solidFill>
                <a:latin typeface="Courier New" panose="02070309020205020404" pitchFamily="49" charset="0"/>
              </a:rPr>
              <a:t>games_won</a:t>
            </a:r>
            <a:r>
              <a:rPr lang="en-US" sz="1050" dirty="0">
                <a:solidFill>
                  <a:srgbClr val="000000"/>
                </a:solidFill>
                <a:latin typeface="Courier New" panose="02070309020205020404" pitchFamily="49" charset="0"/>
              </a:rPr>
              <a:t> = </a:t>
            </a:r>
            <a:r>
              <a:rPr lang="en-US" sz="1050" dirty="0" err="1">
                <a:solidFill>
                  <a:srgbClr val="000000"/>
                </a:solidFill>
                <a:latin typeface="Courier New" panose="02070309020205020404" pitchFamily="49" charset="0"/>
              </a:rPr>
              <a:t>games_won</a:t>
            </a:r>
            <a:r>
              <a:rPr lang="en-US" sz="1050" dirty="0">
                <a:solidFill>
                  <a:srgbClr val="000000"/>
                </a:solidFill>
                <a:latin typeface="Courier New" panose="02070309020205020404" pitchFamily="49" charset="0"/>
              </a:rPr>
              <a:t> + 1;</a:t>
            </a:r>
          </a:p>
          <a:p>
            <a:r>
              <a:rPr lang="en-US" sz="1050" dirty="0">
                <a:solidFill>
                  <a:srgbClr val="000000"/>
                </a:solidFill>
                <a:latin typeface="Courier New" panose="02070309020205020404" pitchFamily="49" charset="0"/>
              </a:rPr>
              <a:t>    </a:t>
            </a:r>
            <a:r>
              <a:rPr lang="en-US" sz="1050" dirty="0">
                <a:solidFill>
                  <a:srgbClr val="0000FF"/>
                </a:solidFill>
                <a:latin typeface="Courier New" panose="02070309020205020404" pitchFamily="49" charset="0"/>
              </a:rPr>
              <a:t>end</a:t>
            </a:r>
          </a:p>
          <a:p>
            <a:r>
              <a:rPr lang="en-US" sz="1050" dirty="0">
                <a:solidFill>
                  <a:srgbClr val="0000FF"/>
                </a:solidFill>
                <a:latin typeface="Courier New" panose="02070309020205020404" pitchFamily="49" charset="0"/>
              </a:rPr>
              <a:t> end</a:t>
            </a:r>
          </a:p>
          <a:p>
            <a:r>
              <a:rPr lang="en-US" sz="1050" dirty="0">
                <a:solidFill>
                  <a:srgbClr val="000000"/>
                </a:solidFill>
                <a:latin typeface="Courier New" panose="02070309020205020404" pitchFamily="49" charset="0"/>
              </a:rPr>
              <a:t>  </a:t>
            </a:r>
            <a:r>
              <a:rPr lang="en-US" sz="1050" dirty="0" err="1">
                <a:solidFill>
                  <a:srgbClr val="000000"/>
                </a:solidFill>
                <a:latin typeface="Courier New" panose="02070309020205020404" pitchFamily="49" charset="0"/>
              </a:rPr>
              <a:t>oddsOfWining</a:t>
            </a:r>
            <a:r>
              <a:rPr lang="en-US" sz="1050" dirty="0">
                <a:solidFill>
                  <a:srgbClr val="000000"/>
                </a:solidFill>
                <a:latin typeface="Courier New" panose="02070309020205020404" pitchFamily="49" charset="0"/>
              </a:rPr>
              <a:t>(</a:t>
            </a:r>
            <a:r>
              <a:rPr lang="en-US" sz="1050" dirty="0" err="1">
                <a:solidFill>
                  <a:srgbClr val="000000"/>
                </a:solidFill>
                <a:latin typeface="Courier New" panose="02070309020205020404" pitchFamily="49" charset="0"/>
              </a:rPr>
              <a:t>numberOfGames</a:t>
            </a:r>
            <a:r>
              <a:rPr lang="en-US" sz="1050" dirty="0">
                <a:solidFill>
                  <a:srgbClr val="000000"/>
                </a:solidFill>
                <a:latin typeface="Courier New" panose="02070309020205020404" pitchFamily="49" charset="0"/>
              </a:rPr>
              <a:t>) = </a:t>
            </a:r>
            <a:r>
              <a:rPr lang="en-US" sz="1050" dirty="0" err="1">
                <a:solidFill>
                  <a:srgbClr val="000000"/>
                </a:solidFill>
                <a:latin typeface="Courier New" panose="02070309020205020404" pitchFamily="49" charset="0"/>
              </a:rPr>
              <a:t>games_won</a:t>
            </a:r>
            <a:r>
              <a:rPr lang="en-US" sz="1050" dirty="0">
                <a:solidFill>
                  <a:srgbClr val="000000"/>
                </a:solidFill>
                <a:latin typeface="Courier New" panose="02070309020205020404" pitchFamily="49" charset="0"/>
              </a:rPr>
              <a:t>/runs;</a:t>
            </a:r>
          </a:p>
          <a:p>
            <a:r>
              <a:rPr lang="en-US" sz="1050" dirty="0">
                <a:solidFill>
                  <a:srgbClr val="0000FF"/>
                </a:solidFill>
                <a:latin typeface="Courier New" panose="02070309020205020404" pitchFamily="49" charset="0"/>
              </a:rPr>
              <a:t>end</a:t>
            </a:r>
            <a:r>
              <a:rPr lang="en-US" sz="1050" dirty="0">
                <a:solidFill>
                  <a:srgbClr val="000000"/>
                </a:solidFill>
                <a:latin typeface="Courier New" panose="02070309020205020404" pitchFamily="49" charset="0"/>
              </a:rPr>
              <a:t>    </a:t>
            </a:r>
          </a:p>
          <a:p>
            <a:r>
              <a:rPr lang="en-US" sz="1050" dirty="0">
                <a:solidFill>
                  <a:srgbClr val="000000"/>
                </a:solidFill>
                <a:latin typeface="Courier New" panose="02070309020205020404" pitchFamily="49" charset="0"/>
              </a:rPr>
              <a:t>    plot(</a:t>
            </a:r>
            <a:r>
              <a:rPr lang="en-US" sz="1050" dirty="0" err="1">
                <a:solidFill>
                  <a:srgbClr val="000000"/>
                </a:solidFill>
                <a:latin typeface="Courier New" panose="02070309020205020404" pitchFamily="49" charset="0"/>
              </a:rPr>
              <a:t>oddsOfWining</a:t>
            </a:r>
            <a:r>
              <a:rPr lang="en-US" sz="1050" dirty="0">
                <a:solidFill>
                  <a:srgbClr val="000000"/>
                </a:solidFill>
                <a:latin typeface="Courier New" panose="02070309020205020404" pitchFamily="49" charset="0"/>
              </a:rPr>
              <a:t>) </a:t>
            </a:r>
          </a:p>
          <a:p>
            <a:r>
              <a:rPr lang="en-US" sz="1050" dirty="0">
                <a:solidFill>
                  <a:srgbClr val="0000FF"/>
                </a:solidFill>
                <a:latin typeface="Courier New" panose="02070309020205020404" pitchFamily="49" charset="0"/>
              </a:rPr>
              <a:t>end</a:t>
            </a:r>
          </a:p>
          <a:p>
            <a:endParaRPr lang="en-US" b="0" i="0" u="none" strike="noStrike" baseline="0" dirty="0"/>
          </a:p>
        </p:txBody>
      </p:sp>
      <p:pic>
        <p:nvPicPr>
          <p:cNvPr id="7" name="Picture 6">
            <a:extLst>
              <a:ext uri="{FF2B5EF4-FFF2-40B4-BE49-F238E27FC236}">
                <a16:creationId xmlns:a16="http://schemas.microsoft.com/office/drawing/2014/main" id="{09AA9E7E-5898-4357-AE35-037DEE2D3776}"/>
              </a:ext>
            </a:extLst>
          </p:cNvPr>
          <p:cNvPicPr>
            <a:picLocks noChangeAspect="1"/>
          </p:cNvPicPr>
          <p:nvPr/>
        </p:nvPicPr>
        <p:blipFill>
          <a:blip r:embed="rId4"/>
          <a:stretch>
            <a:fillRect/>
          </a:stretch>
        </p:blipFill>
        <p:spPr>
          <a:xfrm>
            <a:off x="7586941" y="3429000"/>
            <a:ext cx="4721310" cy="3542525"/>
          </a:xfrm>
          <a:prstGeom prst="rect">
            <a:avLst/>
          </a:prstGeom>
        </p:spPr>
      </p:pic>
      <p:sp>
        <p:nvSpPr>
          <p:cNvPr id="8" name="TextBox 7">
            <a:extLst>
              <a:ext uri="{FF2B5EF4-FFF2-40B4-BE49-F238E27FC236}">
                <a16:creationId xmlns:a16="http://schemas.microsoft.com/office/drawing/2014/main" id="{893D2B82-6BF2-49AA-8EF6-4EB05495A3EF}"/>
              </a:ext>
            </a:extLst>
          </p:cNvPr>
          <p:cNvSpPr txBox="1"/>
          <p:nvPr/>
        </p:nvSpPr>
        <p:spPr>
          <a:xfrm>
            <a:off x="10247821" y="4194668"/>
            <a:ext cx="1468672" cy="369332"/>
          </a:xfrm>
          <a:prstGeom prst="rect">
            <a:avLst/>
          </a:prstGeom>
          <a:noFill/>
        </p:spPr>
        <p:txBody>
          <a:bodyPr wrap="none" rtlCol="0">
            <a:spAutoFit/>
          </a:bodyPr>
          <a:lstStyle/>
          <a:p>
            <a:r>
              <a:rPr lang="en-US" dirty="0"/>
              <a:t>1,000,00 runs</a:t>
            </a:r>
          </a:p>
        </p:txBody>
      </p:sp>
      <p:sp>
        <p:nvSpPr>
          <p:cNvPr id="2" name="Rectangle 1">
            <a:extLst>
              <a:ext uri="{FF2B5EF4-FFF2-40B4-BE49-F238E27FC236}">
                <a16:creationId xmlns:a16="http://schemas.microsoft.com/office/drawing/2014/main" id="{BE6F5B1F-300C-4822-8299-227F2602D67B}"/>
              </a:ext>
            </a:extLst>
          </p:cNvPr>
          <p:cNvSpPr/>
          <p:nvPr/>
        </p:nvSpPr>
        <p:spPr>
          <a:xfrm>
            <a:off x="1964462" y="915925"/>
            <a:ext cx="3691075" cy="461665"/>
          </a:xfrm>
          <a:prstGeom prst="rect">
            <a:avLst/>
          </a:prstGeom>
        </p:spPr>
        <p:txBody>
          <a:bodyPr wrap="none">
            <a:spAutoFit/>
          </a:bodyPr>
          <a:lstStyle/>
          <a:p>
            <a:pPr marL="742950" lvl="1" indent="-285750">
              <a:buFont typeface="Arial" panose="020B0604020202020204" pitchFamily="34" charset="0"/>
              <a:buChar char="•"/>
            </a:pPr>
            <a:r>
              <a:rPr lang="en-US" sz="2400" dirty="0"/>
              <a:t>A 90 percent chance? </a:t>
            </a:r>
          </a:p>
        </p:txBody>
      </p:sp>
      <p:cxnSp>
        <p:nvCxnSpPr>
          <p:cNvPr id="9" name="Straight Connector 8">
            <a:extLst>
              <a:ext uri="{FF2B5EF4-FFF2-40B4-BE49-F238E27FC236}">
                <a16:creationId xmlns:a16="http://schemas.microsoft.com/office/drawing/2014/main" id="{6235A833-C667-4D44-A2E5-3F6321B82E24}"/>
              </a:ext>
            </a:extLst>
          </p:cNvPr>
          <p:cNvCxnSpPr>
            <a:cxnSpLocks/>
          </p:cNvCxnSpPr>
          <p:nvPr/>
        </p:nvCxnSpPr>
        <p:spPr>
          <a:xfrm flipH="1">
            <a:off x="7872985" y="4261104"/>
            <a:ext cx="1508759"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BFFFFAC7-793C-468A-B17F-D44E638D5B31}"/>
              </a:ext>
            </a:extLst>
          </p:cNvPr>
          <p:cNvCxnSpPr/>
          <p:nvPr/>
        </p:nvCxnSpPr>
        <p:spPr>
          <a:xfrm>
            <a:off x="9107424" y="3931920"/>
            <a:ext cx="0" cy="2752344"/>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D502A3E7-32F9-4B9F-B1FA-B0D54239FD29}"/>
              </a:ext>
            </a:extLst>
          </p:cNvPr>
          <p:cNvCxnSpPr>
            <a:cxnSpLocks/>
          </p:cNvCxnSpPr>
          <p:nvPr/>
        </p:nvCxnSpPr>
        <p:spPr>
          <a:xfrm flipH="1">
            <a:off x="9184086" y="6099048"/>
            <a:ext cx="395316" cy="4047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260D5E6A-73CC-4DBD-8643-E3C11EBADB0C}"/>
              </a:ext>
            </a:extLst>
          </p:cNvPr>
          <p:cNvSpPr/>
          <p:nvPr/>
        </p:nvSpPr>
        <p:spPr>
          <a:xfrm>
            <a:off x="9579402" y="5859396"/>
            <a:ext cx="535724" cy="369332"/>
          </a:xfrm>
          <a:prstGeom prst="rect">
            <a:avLst/>
          </a:prstGeom>
        </p:spPr>
        <p:txBody>
          <a:bodyPr wrap="none">
            <a:spAutoFit/>
          </a:bodyPr>
          <a:lstStyle/>
          <a:p>
            <a:r>
              <a:rPr lang="en-US" dirty="0"/>
              <a:t>248</a:t>
            </a:r>
          </a:p>
        </p:txBody>
      </p:sp>
      <p:cxnSp>
        <p:nvCxnSpPr>
          <p:cNvPr id="21" name="Straight Arrow Connector 20">
            <a:extLst>
              <a:ext uri="{FF2B5EF4-FFF2-40B4-BE49-F238E27FC236}">
                <a16:creationId xmlns:a16="http://schemas.microsoft.com/office/drawing/2014/main" id="{F6DAE64C-3652-4768-B8E4-21A593E06198}"/>
              </a:ext>
            </a:extLst>
          </p:cNvPr>
          <p:cNvCxnSpPr/>
          <p:nvPr/>
        </p:nvCxnSpPr>
        <p:spPr>
          <a:xfrm>
            <a:off x="5504688" y="1261872"/>
            <a:ext cx="2258568" cy="2932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2765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DE423-0E29-4CD5-948A-9787FC26EA01}"/>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EE4BD54F-235B-424E-84D0-477D49B4BA26}"/>
              </a:ext>
            </a:extLst>
          </p:cNvPr>
          <p:cNvSpPr>
            <a:spLocks noGrp="1"/>
          </p:cNvSpPr>
          <p:nvPr>
            <p:ph idx="1"/>
          </p:nvPr>
        </p:nvSpPr>
        <p:spPr/>
        <p:txBody>
          <a:bodyPr/>
          <a:lstStyle/>
          <a:p>
            <a:r>
              <a:rPr lang="en-US" dirty="0"/>
              <a:t>For some problems, it may be hard to compute an exact “closed-form” answer.</a:t>
            </a:r>
          </a:p>
          <a:p>
            <a:r>
              <a:rPr lang="en-US" dirty="0"/>
              <a:t>In such cases, we may be able to compute a Monte Carlo approximation.</a:t>
            </a:r>
          </a:p>
          <a:p>
            <a:endParaRPr lang="en-US" dirty="0"/>
          </a:p>
          <a:p>
            <a:endParaRPr lang="en-US" dirty="0"/>
          </a:p>
          <a:p>
            <a:endParaRPr lang="en-US" dirty="0"/>
          </a:p>
        </p:txBody>
      </p:sp>
    </p:spTree>
    <p:extLst>
      <p:ext uri="{BB962C8B-B14F-4D97-AF65-F5344CB8AC3E}">
        <p14:creationId xmlns:p14="http://schemas.microsoft.com/office/powerpoint/2010/main" val="12264681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TotalTime>
  <Words>529</Words>
  <Application>Microsoft Office PowerPoint</Application>
  <PresentationFormat>Widescreen</PresentationFormat>
  <Paragraphs>78</Paragraphs>
  <Slides>5</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Arial</vt:lpstr>
      <vt:lpstr>ArnhemPro</vt:lpstr>
      <vt:lpstr>Calibri</vt:lpstr>
      <vt:lpstr>Calibri Light</vt:lpstr>
      <vt:lpstr>Courier New</vt:lpstr>
      <vt:lpstr>inherit</vt:lpstr>
      <vt:lpstr>MathJax_Math-italic</vt:lpstr>
      <vt:lpstr>Office Theme</vt:lpstr>
      <vt:lpstr>PowerPoint Presentation</vt:lpstr>
      <vt:lpstr>PowerPoint Presentation</vt:lpstr>
      <vt:lpstr>PowerPoint Presentation</vt:lpstr>
      <vt:lpstr>PowerPoint Presentation</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Eamonn Keogh</dc:creator>
  <cp:lastModifiedBy>Eamonn Keogh</cp:lastModifiedBy>
  <cp:revision>8</cp:revision>
  <dcterms:created xsi:type="dcterms:W3CDTF">2018-12-12T21:17:55Z</dcterms:created>
  <dcterms:modified xsi:type="dcterms:W3CDTF">2019-01-07T00:34:19Z</dcterms:modified>
</cp:coreProperties>
</file>